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8"/>
  </p:notesMasterIdLst>
  <p:handoutMasterIdLst>
    <p:handoutMasterId r:id="rId19"/>
  </p:handoutMasterIdLst>
  <p:sldIdLst>
    <p:sldId id="445" r:id="rId3"/>
    <p:sldId id="473" r:id="rId4"/>
    <p:sldId id="474" r:id="rId5"/>
    <p:sldId id="475" r:id="rId6"/>
    <p:sldId id="469" r:id="rId7"/>
    <p:sldId id="476" r:id="rId8"/>
    <p:sldId id="472" r:id="rId9"/>
    <p:sldId id="477" r:id="rId10"/>
    <p:sldId id="478" r:id="rId11"/>
    <p:sldId id="470" r:id="rId12"/>
    <p:sldId id="479" r:id="rId13"/>
    <p:sldId id="480" r:id="rId14"/>
    <p:sldId id="461" r:id="rId15"/>
    <p:sldId id="471" r:id="rId16"/>
    <p:sldId id="437" r:id="rId17"/>
  </p:sldIdLst>
  <p:sldSz cx="9144000" cy="6858000" type="screen4x3"/>
  <p:notesSz cx="6865938" cy="9998075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18A00"/>
    <a:srgbClr val="008C82"/>
    <a:srgbClr val="147796"/>
    <a:srgbClr val="E1563F"/>
    <a:srgbClr val="8FB418"/>
    <a:srgbClr val="3366FF"/>
    <a:srgbClr val="629C28"/>
    <a:srgbClr val="517F21"/>
    <a:srgbClr val="FFB34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97" autoAdjust="0"/>
  </p:normalViewPr>
  <p:slideViewPr>
    <p:cSldViewPr snapToGrid="0"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240" cy="501640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2876" tIns="46438" rIns="92876" bIns="46438" rtlCol="0"/>
          <a:lstStyle>
            <a:lvl1pPr algn="r">
              <a:defRPr sz="1200"/>
            </a:lvl1pPr>
          </a:lstStyle>
          <a:p>
            <a:fld id="{B3F73E86-A463-494C-A75F-B00CEF48D12B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6437"/>
            <a:ext cx="2975240" cy="501639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2876" tIns="46438" rIns="92876" bIns="46438" rtlCol="0" anchor="b"/>
          <a:lstStyle>
            <a:lvl1pPr algn="r">
              <a:defRPr sz="1200"/>
            </a:lvl1pPr>
          </a:lstStyle>
          <a:p>
            <a:fld id="{E15B364A-1E31-4C6B-809B-C810FA3663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526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1" y="0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109" y="0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6" tIns="46438" rIns="92876" bIns="46438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886ED6B-4F70-4371-9689-A563E967414F}" type="datetime1">
              <a:rPr lang="zh-CN" altLang="en-US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737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33450" y="749300"/>
            <a:ext cx="49990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6595" y="4749086"/>
            <a:ext cx="5492750" cy="44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76" tIns="46438" rIns="92876" bIns="46438" anchor="ctr"/>
          <a:lstStyle/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  <a:ea typeface="宋体" pitchFamily="2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6436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109" y="9496436"/>
            <a:ext cx="2975240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6" tIns="46438" rIns="92876" bIns="46438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A33A899-F485-4152-A3C3-B923F2E2808E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7814676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3906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0953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910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45524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64141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1522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8841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1433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893" y="4749417"/>
            <a:ext cx="5492154" cy="44981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1930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1280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680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6109" y="4811624"/>
            <a:ext cx="5493721" cy="3936490"/>
          </a:xfrm>
          <a:prstGeom prst="rect">
            <a:avLst/>
          </a:prstGeom>
        </p:spPr>
        <p:txBody>
          <a:bodyPr lIns="92876" tIns="46438" rIns="92876" bIns="46438"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886ED6B-4F70-4371-9689-A563E967414F}" type="datetime1">
              <a:rPr lang="zh-CN" altLang="en-US" smtClean="0"/>
              <a:pPr>
                <a:defRPr/>
              </a:pPr>
              <a:t>2020/10/22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3A899-F485-4152-A3C3-B923F2E2808E}" type="slidenum">
              <a:rPr lang="zh-CN" altLang="en-US" smtClean="0"/>
              <a:pPr>
                <a:defRPr/>
              </a:pPr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186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75509"/>
          </a:xfrm>
          <a:prstGeom prst="rect">
            <a:avLst/>
          </a:prstGeom>
          <a:noFill/>
        </p:spPr>
      </p:pic>
      <p:sp>
        <p:nvSpPr>
          <p:cNvPr id="3" name="object 27"/>
          <p:cNvSpPr txBox="1"/>
          <p:nvPr userDrawn="1"/>
        </p:nvSpPr>
        <p:spPr>
          <a:xfrm>
            <a:off x="8075613" y="642938"/>
            <a:ext cx="893762" cy="1428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buFont typeface="Arial" pitchFamily="34" charset="0"/>
              <a:buNone/>
              <a:defRPr/>
            </a:pPr>
            <a:r>
              <a:rPr sz="7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ea typeface="宋体" pitchFamily="2" charset="-122"/>
                <a:cs typeface="Arial"/>
              </a:rPr>
              <a:t>DGAC-DMF5061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5 Roman" pitchFamily="34" charset="0"/>
              <a:ea typeface="宋体" pitchFamily="2" charset="-122"/>
              <a:cs typeface="Arial"/>
            </a:endParaRPr>
          </a:p>
        </p:txBody>
      </p:sp>
      <p:pic>
        <p:nvPicPr>
          <p:cNvPr id="4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5829300"/>
            <a:ext cx="9144000" cy="1028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present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21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24821" y="2737044"/>
            <a:ext cx="5210334" cy="562219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36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5F5D5F"/>
                </a:solidFill>
                <a:effectLst/>
                <a:uLnTx/>
                <a:uFillTx/>
                <a:latin typeface="Helvetica" charset="0"/>
                <a:ea typeface="ＭＳ Ｐゴシック" pitchFamily="1" charset="-128"/>
                <a:cs typeface="+mn-cs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24821" y="3299263"/>
            <a:ext cx="5210260" cy="862135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fr-FR" sz="21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81AE00"/>
                </a:solidFill>
                <a:effectLst/>
                <a:uLnTx/>
                <a:uFillTx/>
                <a:latin typeface="Helvetica" charset="0"/>
                <a:ea typeface="ＭＳ Ｐゴシック" pitchFamily="1" charset="-128"/>
                <a:cs typeface="+mn-cs"/>
              </a:defRPr>
            </a:lvl1pPr>
          </a:lstStyle>
          <a:p>
            <a:pPr lvl="0"/>
            <a:r>
              <a:rPr lang="en-US" noProof="0" dirty="0"/>
              <a:t>Sales Engineering</a:t>
            </a:r>
          </a:p>
          <a:p>
            <a:pPr lvl="0"/>
            <a:r>
              <a:rPr lang="en-US" noProof="0" dirty="0"/>
              <a:t>		Company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2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/>
              <a:t>Title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9719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7" y="1372056"/>
            <a:ext cx="8620979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4151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 colonne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4426"/>
            <a:ext cx="9144000" cy="5057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7" y="1372056"/>
            <a:ext cx="8620979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0298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 sur dark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3" y="1126074"/>
            <a:ext cx="9155853" cy="5046133"/>
          </a:xfrm>
          <a:prstGeom prst="rect">
            <a:avLst/>
          </a:prstGeom>
          <a:solidFill>
            <a:srgbClr val="403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fr-FR" sz="2400" baseline="30000" dirty="0">
                <a:solidFill>
                  <a:srgbClr val="000000"/>
                </a:solidFill>
                <a:latin typeface="Arial" pitchFamily="34" charset="0"/>
                <a:ea typeface="ＭＳ Ｐゴシック"/>
              </a:rPr>
              <a:t> 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4" y="1372056"/>
            <a:ext cx="8603394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Font typeface="Wingdings" pitchFamily="2" charset="2"/>
              <a:buChar char="§"/>
              <a:defRPr lang="fr-FR" sz="1400" i="1" kern="1200" noProof="0" dirty="0" smtClean="0">
                <a:solidFill>
                  <a:schemeClr val="bg1"/>
                </a:solidFill>
                <a:latin typeface="+mn-lt"/>
                <a:ea typeface="+mn-ea"/>
                <a:cs typeface="ＭＳ Ｐゴシック"/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29849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 colonne +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5" y="1372052"/>
            <a:ext cx="8612186" cy="1577626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lang="fr-FR" sz="2100" b="1" kern="1200" spc="0" noProof="0" dirty="0" smtClean="0">
                <a:solidFill>
                  <a:schemeClr val="tx2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7358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8" y="1372056"/>
            <a:ext cx="4380155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5"/>
          </p:nvPr>
        </p:nvSpPr>
        <p:spPr>
          <a:xfrm>
            <a:off x="4648212" y="1372056"/>
            <a:ext cx="4249615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03850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 colonnes 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4426"/>
            <a:ext cx="9144000" cy="5057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8" y="1372056"/>
            <a:ext cx="4380155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5"/>
          </p:nvPr>
        </p:nvSpPr>
        <p:spPr>
          <a:xfrm>
            <a:off x="4648212" y="1372056"/>
            <a:ext cx="4249615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8875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 zone horizontal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8" y="2716823"/>
            <a:ext cx="4380155" cy="31811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5"/>
          </p:nvPr>
        </p:nvSpPr>
        <p:spPr>
          <a:xfrm>
            <a:off x="4648212" y="2716823"/>
            <a:ext cx="4249615" cy="31811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6"/>
          </p:nvPr>
        </p:nvSpPr>
        <p:spPr>
          <a:xfrm>
            <a:off x="268045" y="1372055"/>
            <a:ext cx="8612186" cy="13447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lang="fr-FR" sz="2100" b="1" kern="1200" spc="0" noProof="0" dirty="0" smtClean="0">
                <a:solidFill>
                  <a:schemeClr val="tx2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76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 zone horizontale + 2 colonnes 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14426"/>
            <a:ext cx="9144000" cy="5057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4"/>
          </p:nvPr>
        </p:nvSpPr>
        <p:spPr>
          <a:xfrm>
            <a:off x="268048" y="2716823"/>
            <a:ext cx="4380155" cy="31811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5"/>
          </p:nvPr>
        </p:nvSpPr>
        <p:spPr>
          <a:xfrm>
            <a:off x="4648212" y="2716823"/>
            <a:ext cx="4249615" cy="3181192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6"/>
          </p:nvPr>
        </p:nvSpPr>
        <p:spPr>
          <a:xfrm>
            <a:off x="268045" y="1372055"/>
            <a:ext cx="8612186" cy="13447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lang="fr-FR" sz="2100" b="1" kern="1200" spc="0" noProof="0" dirty="0" smtClean="0">
                <a:solidFill>
                  <a:schemeClr val="tx2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4165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5509"/>
          </a:xfrm>
          <a:prstGeom prst="rect">
            <a:avLst/>
          </a:prstGeom>
          <a:noFill/>
        </p:spPr>
      </p:pic>
      <p:sp>
        <p:nvSpPr>
          <p:cNvPr id="3" name="object 27"/>
          <p:cNvSpPr txBox="1"/>
          <p:nvPr userDrawn="1"/>
        </p:nvSpPr>
        <p:spPr>
          <a:xfrm>
            <a:off x="6826250" y="295275"/>
            <a:ext cx="893763" cy="1428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buFont typeface="Arial" pitchFamily="34" charset="0"/>
              <a:buNone/>
              <a:defRPr/>
            </a:pPr>
            <a:r>
              <a:rPr sz="7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ea typeface="宋体" pitchFamily="2" charset="-122"/>
                <a:cs typeface="Arial"/>
              </a:rPr>
              <a:t>DGAC-DMF5061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5 Roman" pitchFamily="34" charset="0"/>
              <a:ea typeface="宋体" pitchFamily="2" charset="-122"/>
              <a:cs typeface="Arial"/>
            </a:endParaRPr>
          </a:p>
        </p:txBody>
      </p:sp>
      <p:pic>
        <p:nvPicPr>
          <p:cNvPr id="4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5829300"/>
            <a:ext cx="9144000" cy="1028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6"/>
          </p:nvPr>
        </p:nvSpPr>
        <p:spPr>
          <a:xfrm>
            <a:off x="268046" y="1372052"/>
            <a:ext cx="5885105" cy="45979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8" name="Rectangle 26"/>
          <p:cNvSpPr>
            <a:spLocks noChangeArrowheads="1"/>
          </p:cNvSpPr>
          <p:nvPr userDrawn="1"/>
        </p:nvSpPr>
        <p:spPr bwMode="auto">
          <a:xfrm>
            <a:off x="6380156" y="1126068"/>
            <a:ext cx="2763844" cy="2541058"/>
          </a:xfrm>
          <a:prstGeom prst="rect">
            <a:avLst/>
          </a:prstGeom>
          <a:solidFill>
            <a:srgbClr val="403F3B"/>
          </a:solidFill>
          <a:ln>
            <a:noFill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fr-FR" sz="2400" dirty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t>Image</a:t>
            </a:r>
          </a:p>
        </p:txBody>
      </p:sp>
      <p:sp>
        <p:nvSpPr>
          <p:cNvPr id="19" name="Rectangle 26"/>
          <p:cNvSpPr>
            <a:spLocks noChangeArrowheads="1"/>
          </p:cNvSpPr>
          <p:nvPr userDrawn="1"/>
        </p:nvSpPr>
        <p:spPr bwMode="auto">
          <a:xfrm>
            <a:off x="6380156" y="3657600"/>
            <a:ext cx="2763844" cy="2516800"/>
          </a:xfrm>
          <a:prstGeom prst="rect">
            <a:avLst/>
          </a:prstGeom>
          <a:solidFill>
            <a:srgbClr val="403F3B"/>
          </a:solidFill>
          <a:ln>
            <a:noFill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fr-FR" sz="2400" dirty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t>Image</a:t>
            </a:r>
            <a:endParaRPr lang="fr-FR" sz="2400" baseline="3000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85151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 colonne et 2 images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114426"/>
            <a:ext cx="9144000" cy="5057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6"/>
          </p:nvPr>
        </p:nvSpPr>
        <p:spPr>
          <a:xfrm>
            <a:off x="268046" y="1372052"/>
            <a:ext cx="5885105" cy="4597925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auto">
          <a:xfrm>
            <a:off x="6380156" y="1126068"/>
            <a:ext cx="2763844" cy="2541058"/>
          </a:xfrm>
          <a:prstGeom prst="rect">
            <a:avLst/>
          </a:prstGeom>
          <a:solidFill>
            <a:srgbClr val="403F3B"/>
          </a:solidFill>
          <a:ln>
            <a:noFill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fr-FR" sz="2400" dirty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t>Image</a:t>
            </a:r>
          </a:p>
        </p:txBody>
      </p:sp>
      <p:sp>
        <p:nvSpPr>
          <p:cNvPr id="14" name="Rectangle 26"/>
          <p:cNvSpPr>
            <a:spLocks noChangeArrowheads="1"/>
          </p:cNvSpPr>
          <p:nvPr userDrawn="1"/>
        </p:nvSpPr>
        <p:spPr bwMode="auto">
          <a:xfrm>
            <a:off x="6380156" y="3657600"/>
            <a:ext cx="2763844" cy="2516800"/>
          </a:xfrm>
          <a:prstGeom prst="rect">
            <a:avLst/>
          </a:prstGeom>
          <a:solidFill>
            <a:srgbClr val="403F3B"/>
          </a:solidFill>
          <a:ln>
            <a:noFill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fr-FR" sz="2400" dirty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t>Image</a:t>
            </a:r>
            <a:endParaRPr lang="fr-FR" sz="2400" baseline="30000" dirty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169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 colonne e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sz="half" idx="16"/>
          </p:nvPr>
        </p:nvSpPr>
        <p:spPr>
          <a:xfrm>
            <a:off x="268046" y="1372056"/>
            <a:ext cx="5904155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/>
              <a:t>Title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3" name="Rectangle 26"/>
          <p:cNvSpPr>
            <a:spLocks noChangeArrowheads="1"/>
          </p:cNvSpPr>
          <p:nvPr userDrawn="1"/>
        </p:nvSpPr>
        <p:spPr bwMode="auto">
          <a:xfrm>
            <a:off x="6380156" y="1113542"/>
            <a:ext cx="2763844" cy="5054924"/>
          </a:xfrm>
          <a:prstGeom prst="rect">
            <a:avLst/>
          </a:prstGeom>
          <a:solidFill>
            <a:srgbClr val="403F3B"/>
          </a:solidFill>
          <a:ln>
            <a:noFill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fr-FR" sz="2400" dirty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687421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 colonne et 2 images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114426"/>
            <a:ext cx="9144000" cy="50577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ChangeArrowheads="1"/>
          </p:cNvSpPr>
          <p:nvPr userDrawn="1"/>
        </p:nvSpPr>
        <p:spPr bwMode="auto">
          <a:xfrm>
            <a:off x="6380156" y="1113540"/>
            <a:ext cx="2763844" cy="5068186"/>
          </a:xfrm>
          <a:prstGeom prst="rect">
            <a:avLst/>
          </a:prstGeom>
          <a:solidFill>
            <a:srgbClr val="403F3B"/>
          </a:solidFill>
          <a:ln>
            <a:noFill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fr-FR" sz="2400" dirty="0">
                <a:solidFill>
                  <a:srgbClr val="FFFFFF"/>
                </a:solidFill>
                <a:latin typeface="Arial" pitchFamily="34" charset="0"/>
                <a:ea typeface="ＭＳ Ｐゴシック"/>
              </a:rPr>
              <a:t>Image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6"/>
          </p:nvPr>
        </p:nvSpPr>
        <p:spPr>
          <a:xfrm>
            <a:off x="268046" y="1372056"/>
            <a:ext cx="5904155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358775" indent="-271463" algn="l">
              <a:lnSpc>
                <a:spcPct val="100000"/>
              </a:lnSpc>
              <a:spcBef>
                <a:spcPts val="24"/>
              </a:spcBef>
              <a:buClr>
                <a:srgbClr val="92D050"/>
              </a:buClr>
              <a:buSzPct val="100000"/>
              <a:buFont typeface="Arial" pitchFamily="34" charset="0"/>
              <a:buChar char="•"/>
              <a:defRPr sz="2100" b="1" spc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  <a:lvl2pPr marL="684000" indent="-284400" algn="l">
              <a:buSzPct val="90000"/>
              <a:buFont typeface="Lucida Grande"/>
              <a:buChar char="⎯"/>
              <a:defRPr sz="1800" spc="0" baseline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2pPr>
            <a:lvl3pPr marL="1008000" marR="0" indent="-230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600" i="1" spc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3pPr>
            <a:lvl4pPr>
              <a:buSzPct val="85000"/>
              <a:buFont typeface="Wingdings" pitchFamily="2" charset="2"/>
              <a:buChar char="§"/>
              <a:defRPr sz="1400" i="1">
                <a:solidFill>
                  <a:schemeClr val="accent4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0983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27194"/>
            <a:ext cx="9144000" cy="5045010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noProof="0" dirty="0"/>
              <a:t>Cliquez sur l'icône pour ajouter une image pleine page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 dirty="0"/>
              <a:t>Title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95582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1" descr="Cart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38" y="1123954"/>
            <a:ext cx="9176541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0" y="5600700"/>
            <a:ext cx="9144000" cy="573088"/>
          </a:xfrm>
          <a:prstGeom prst="rect">
            <a:avLst/>
          </a:prstGeom>
          <a:solidFill>
            <a:schemeClr val="tx2">
              <a:alpha val="48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buFontTx/>
              <a:buNone/>
              <a:defRPr/>
            </a:pPr>
            <a:endParaRPr lang="en-US" sz="2400" baseline="-250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4"/>
          </p:nvPr>
        </p:nvSpPr>
        <p:spPr>
          <a:xfrm>
            <a:off x="2390775" y="5581654"/>
            <a:ext cx="5065102" cy="59055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 sz="11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None/>
              <a:defRPr sz="105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63777" y="184638"/>
            <a:ext cx="8598871" cy="465994"/>
          </a:xfrm>
          <a:prstGeom prst="rect">
            <a:avLst/>
          </a:prstGeom>
        </p:spPr>
        <p:txBody>
          <a:bodyPr/>
          <a:lstStyle>
            <a:lvl1pPr algn="l">
              <a:defRPr sz="2500" b="1" spc="0"/>
            </a:lvl1pPr>
          </a:lstStyle>
          <a:p>
            <a:r>
              <a:rPr lang="en-US" noProof="0"/>
              <a:t>Title 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3776" y="605458"/>
            <a:ext cx="8598870" cy="355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4290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3999" cy="1475509"/>
          </a:xfrm>
          <a:prstGeom prst="rect">
            <a:avLst/>
          </a:prstGeom>
          <a:noFill/>
        </p:spPr>
      </p:pic>
      <p:sp>
        <p:nvSpPr>
          <p:cNvPr id="3" name="object 27"/>
          <p:cNvSpPr txBox="1"/>
          <p:nvPr userDrawn="1"/>
        </p:nvSpPr>
        <p:spPr>
          <a:xfrm>
            <a:off x="7937500" y="273050"/>
            <a:ext cx="893763" cy="1428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buFont typeface="Arial" pitchFamily="34" charset="0"/>
              <a:buNone/>
              <a:defRPr/>
            </a:pPr>
            <a:r>
              <a:rPr sz="7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ea typeface="宋体" pitchFamily="2" charset="-122"/>
                <a:cs typeface="Arial"/>
              </a:rPr>
              <a:t>DGAC-DMF5061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5 Roman" pitchFamily="34" charset="0"/>
              <a:ea typeface="宋体" pitchFamily="2" charset="-122"/>
              <a:cs typeface="Arial"/>
            </a:endParaRPr>
          </a:p>
        </p:txBody>
      </p:sp>
      <p:pic>
        <p:nvPicPr>
          <p:cNvPr id="4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5829300"/>
            <a:ext cx="9144000" cy="1028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" userDrawn="1">
          <p15:clr>
            <a:srgbClr val="FBAE40"/>
          </p15:clr>
        </p15:guide>
        <p15:guide id="2" pos="90" userDrawn="1">
          <p15:clr>
            <a:srgbClr val="FBAE40"/>
          </p15:clr>
        </p15:guide>
        <p15:guide id="3" pos="5670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5509"/>
          </a:xfrm>
          <a:prstGeom prst="rect">
            <a:avLst/>
          </a:prstGeom>
          <a:noFill/>
        </p:spPr>
      </p:pic>
      <p:sp>
        <p:nvSpPr>
          <p:cNvPr id="3" name="object 27"/>
          <p:cNvSpPr txBox="1"/>
          <p:nvPr userDrawn="1"/>
        </p:nvSpPr>
        <p:spPr>
          <a:xfrm>
            <a:off x="6826250" y="295275"/>
            <a:ext cx="893763" cy="142875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buFont typeface="Arial" pitchFamily="34" charset="0"/>
              <a:buNone/>
              <a:defRPr/>
            </a:pPr>
            <a:r>
              <a:rPr sz="7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 pitchFamily="34" charset="0"/>
                <a:ea typeface="宋体" pitchFamily="2" charset="-122"/>
                <a:cs typeface="Arial"/>
              </a:rPr>
              <a:t>DGAC-DMF5061</a:t>
            </a:r>
            <a:endParaRPr sz="7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55 Roman" pitchFamily="34" charset="0"/>
              <a:ea typeface="宋体" pitchFamily="2" charset="-122"/>
              <a:cs typeface="Arial"/>
            </a:endParaRPr>
          </a:p>
        </p:txBody>
      </p:sp>
      <p:pic>
        <p:nvPicPr>
          <p:cNvPr id="4" name="Picture 3" descr="D:\工作\达索猎鹰\PPT\曲线.png"/>
          <p:cNvPicPr>
            <a:picLocks noChangeAspect="1" noChangeArrowheads="1"/>
          </p:cNvPicPr>
          <p:nvPr userDrawn="1"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5829300"/>
            <a:ext cx="9144000" cy="1028700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78F88C1-5E5D-42F7-BE96-25E5D813B5F6}" type="slidenum">
              <a:rPr lang="zh-CN" altLang="fr-FR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87596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 userDrawn="1"/>
        </p:nvSpPr>
        <p:spPr>
          <a:xfrm>
            <a:off x="0" y="104014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fr-FR" sz="2400" dirty="0">
              <a:solidFill>
                <a:srgbClr val="000000"/>
              </a:solidFill>
              <a:latin typeface="Arial" pitchFamily="34" charset="0"/>
              <a:ea typeface="ＭＳ Ｐゴシック"/>
            </a:endParaRPr>
          </a:p>
        </p:txBody>
      </p:sp>
      <p:pic>
        <p:nvPicPr>
          <p:cNvPr id="20" name="Picture 3" descr="Logo_DF_liner_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04444"/>
            <a:ext cx="3886200" cy="38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8X-0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028" y="-143901"/>
            <a:ext cx="7677161" cy="691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169325" y="670565"/>
            <a:ext cx="242993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lnSpc>
                <a:spcPct val="60000"/>
              </a:lnSpc>
              <a:buFontTx/>
              <a:buNone/>
            </a:pPr>
            <a:r>
              <a:rPr lang="en-US" sz="4000" b="1" spc="-300" dirty="0">
                <a:solidFill>
                  <a:srgbClr val="000000"/>
                </a:solidFill>
                <a:latin typeface="Helvetica" pitchFamily="34" charset="0"/>
                <a:ea typeface="ＭＳ Ｐゴシック"/>
              </a:rPr>
              <a:t> </a:t>
            </a:r>
          </a:p>
        </p:txBody>
      </p:sp>
      <p:sp>
        <p:nvSpPr>
          <p:cNvPr id="24" name="Rectangle 4"/>
          <p:cNvSpPr>
            <a:spLocks noChangeArrowheads="1"/>
          </p:cNvSpPr>
          <p:nvPr userDrawn="1"/>
        </p:nvSpPr>
        <p:spPr bwMode="auto">
          <a:xfrm>
            <a:off x="203193" y="1107443"/>
            <a:ext cx="242993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>
              <a:lnSpc>
                <a:spcPct val="60000"/>
              </a:lnSpc>
              <a:buFontTx/>
              <a:buNone/>
            </a:pPr>
            <a:r>
              <a:rPr lang="en-US" sz="4000" b="1" spc="-300" dirty="0">
                <a:solidFill>
                  <a:srgbClr val="000000"/>
                </a:solidFill>
                <a:latin typeface="Helvetica" pitchFamily="34" charset="0"/>
                <a:ea typeface="ＭＳ Ｐゴシック"/>
              </a:rPr>
              <a:t> </a:t>
            </a:r>
          </a:p>
        </p:txBody>
      </p:sp>
      <p:sp>
        <p:nvSpPr>
          <p:cNvPr id="25" name="Rectangle 2"/>
          <p:cNvSpPr>
            <a:spLocks noChangeArrowheads="1"/>
          </p:cNvSpPr>
          <p:nvPr userDrawn="1"/>
        </p:nvSpPr>
        <p:spPr bwMode="auto">
          <a:xfrm>
            <a:off x="0" y="4548375"/>
            <a:ext cx="9151938" cy="670559"/>
          </a:xfrm>
          <a:prstGeom prst="rect">
            <a:avLst/>
          </a:prstGeom>
          <a:gradFill flip="none" rotWithShape="1">
            <a:gsLst>
              <a:gs pos="68000">
                <a:srgbClr val="81AE00">
                  <a:alpha val="45000"/>
                </a:srgbClr>
              </a:gs>
              <a:gs pos="15000">
                <a:schemeClr val="tx1">
                  <a:lumMod val="85000"/>
                  <a:lumOff val="15000"/>
                  <a:alpha val="4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fr-FR" sz="2400" baseline="30000" dirty="0">
              <a:solidFill>
                <a:srgbClr val="000000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6" name="Rectangle 2"/>
          <p:cNvSpPr>
            <a:spLocks noChangeArrowheads="1"/>
          </p:cNvSpPr>
          <p:nvPr userDrawn="1"/>
        </p:nvSpPr>
        <p:spPr bwMode="auto">
          <a:xfrm>
            <a:off x="0" y="5340855"/>
            <a:ext cx="9151938" cy="670559"/>
          </a:xfrm>
          <a:prstGeom prst="rect">
            <a:avLst/>
          </a:prstGeom>
          <a:gradFill flip="none" rotWithShape="1">
            <a:gsLst>
              <a:gs pos="68000">
                <a:schemeClr val="bg1">
                  <a:lumMod val="85000"/>
                  <a:alpha val="67000"/>
                </a:schemeClr>
              </a:gs>
              <a:gs pos="15000">
                <a:schemeClr val="tx1">
                  <a:lumMod val="85000"/>
                  <a:lumOff val="15000"/>
                  <a:alpha val="67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fr-FR" sz="2400" baseline="30000" dirty="0">
              <a:solidFill>
                <a:srgbClr val="000000"/>
              </a:solidFill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5998704"/>
            <a:ext cx="9144000" cy="845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fr-FR" sz="2400">
              <a:solidFill>
                <a:srgbClr val="FFFFFF"/>
              </a:solidFill>
            </a:endParaRPr>
          </a:p>
        </p:txBody>
      </p:sp>
      <p:pic>
        <p:nvPicPr>
          <p:cNvPr id="15" name="Image 14" descr="Dassault_logotype_DEFONC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90441"/>
            <a:ext cx="1515622" cy="587549"/>
          </a:xfrm>
          <a:prstGeom prst="rect">
            <a:avLst/>
          </a:prstGeom>
        </p:spPr>
      </p:pic>
      <p:pic>
        <p:nvPicPr>
          <p:cNvPr id="16" name="Image 15" descr="Dassault_logotype_NOIR_100(preview)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6172686"/>
            <a:ext cx="1620392" cy="628164"/>
          </a:xfrm>
          <a:prstGeom prst="rect">
            <a:avLst/>
          </a:prstGeom>
        </p:spPr>
      </p:pic>
      <p:cxnSp>
        <p:nvCxnSpPr>
          <p:cNvPr id="17" name="Straight Connector 27"/>
          <p:cNvCxnSpPr/>
          <p:nvPr userDrawn="1"/>
        </p:nvCxnSpPr>
        <p:spPr>
          <a:xfrm>
            <a:off x="6019800" y="6317952"/>
            <a:ext cx="0" cy="356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5"/>
          <p:cNvSpPr txBox="1">
            <a:spLocks noChangeArrowheads="1"/>
          </p:cNvSpPr>
          <p:nvPr userDrawn="1"/>
        </p:nvSpPr>
        <p:spPr bwMode="auto">
          <a:xfrm>
            <a:off x="6019817" y="6342336"/>
            <a:ext cx="2776537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1400" baseline="0">
                <a:latin typeface="Arial" charset="0"/>
                <a:ea typeface="+mn-ea"/>
              </a:defRPr>
            </a:lvl1pPr>
          </a:lstStyle>
          <a:p>
            <a:pPr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cs typeface="ＭＳ Ｐゴシック"/>
              </a:rPr>
              <a:t>December 2019</a:t>
            </a:r>
          </a:p>
        </p:txBody>
      </p:sp>
    </p:spTree>
    <p:extLst>
      <p:ext uri="{BB962C8B-B14F-4D97-AF65-F5344CB8AC3E}">
        <p14:creationId xmlns:p14="http://schemas.microsoft.com/office/powerpoint/2010/main" val="114882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671" r:id="rId5"/>
    <p:sldLayoutId id="2147483673" r:id="rId6"/>
    <p:sldLayoutId id="2147483674" r:id="rId7"/>
    <p:sldLayoutId id="2147483694" r:id="rId8"/>
  </p:sldLayoutIdLst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7938" y="6168394"/>
            <a:ext cx="9151938" cy="689610"/>
          </a:xfrm>
          <a:prstGeom prst="rect">
            <a:avLst/>
          </a:prstGeom>
          <a:gradFill flip="none" rotWithShape="1">
            <a:gsLst>
              <a:gs pos="13000">
                <a:srgbClr val="81AE00"/>
              </a:gs>
              <a:gs pos="39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endParaRPr lang="fr-FR" sz="2400" baseline="30000" dirty="0">
              <a:solidFill>
                <a:srgbClr val="000000"/>
              </a:solidFill>
              <a:latin typeface="Arial" pitchFamily="34" charset="0"/>
              <a:ea typeface="ＭＳ Ｐゴシック" pitchFamily="1" charset="-128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1123950"/>
            <a:ext cx="91440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5936315" y="6342336"/>
            <a:ext cx="2776537" cy="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sz="1400" baseline="0">
                <a:latin typeface="Arial" charset="0"/>
                <a:ea typeface="+mn-ea"/>
              </a:defRPr>
            </a:lvl1pPr>
          </a:lstStyle>
          <a:p>
            <a:pPr>
              <a:buFontTx/>
              <a:buNone/>
              <a:defRPr/>
            </a:pPr>
            <a:r>
              <a:rPr lang="en-US" sz="1000" dirty="0">
                <a:solidFill>
                  <a:srgbClr val="FFFFFF"/>
                </a:solidFill>
                <a:cs typeface="ＭＳ Ｐゴシック"/>
              </a:rPr>
              <a:t>December 2019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6019800" y="6317952"/>
            <a:ext cx="0" cy="3562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 descr="Dassault_logotype_DEFONCE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190441"/>
            <a:ext cx="1515622" cy="587549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343650"/>
            <a:ext cx="78105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srgbClr val="FFFFFF"/>
                </a:solidFill>
              </a:rPr>
              <a:t> -  </a:t>
            </a:r>
            <a:fld id="{EA821F5E-39A1-491D-8B14-9F73D50D6569}" type="slidenum">
              <a:rPr lang="fr-FR" smtClean="0">
                <a:solidFill>
                  <a:srgbClr val="FFFFFF"/>
                </a:solidFill>
              </a:rPr>
              <a:pPr>
                <a:buFontTx/>
                <a:buNone/>
                <a:defRPr/>
              </a:pPr>
              <a:t>‹#›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1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Falcon8X_Les_Eplatures_CN%202019.mp4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FalconEye%20Unique%20CVS%20System.mp4" TargetMode="External"/><Relationship Id="rId5" Type="http://schemas.openxmlformats.org/officeDocument/2006/relationships/image" Target="../media/image27.jpeg"/><Relationship Id="rId4" Type="http://schemas.openxmlformats.org/officeDocument/2006/relationships/hyperlink" Target="file:///\\svwinhomezp\DAHOME\E817361\Documents7\2.%20Video\FalconSphere-2017-EFB-solutions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77059" y="5284805"/>
            <a:ext cx="63385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公务与通用航空高峰论</a:t>
            </a:r>
            <a:r>
              <a:rPr lang="zh-CN" altLang="en-US" sz="3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坛</a:t>
            </a:r>
            <a:endParaRPr lang="en-US" altLang="zh-CN" sz="32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Business Aviation &amp; General Aviation International Summit</a:t>
            </a:r>
            <a:endParaRPr lang="en-US" altLang="zh-CN" sz="1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Oct 23th 2020</a:t>
            </a:r>
          </a:p>
          <a:p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D6490E05-B12F-4651-9AC2-F0AD7A77F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59453"/>
            <a:ext cx="1258529" cy="793667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D18F2865-7E3A-4A39-AD39-CA1ACA9A5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0943" y="5310293"/>
            <a:ext cx="479350" cy="47935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B4F5C5A4-50C6-45B9-8987-3FB04F1CB3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311" y="6407357"/>
            <a:ext cx="2064436" cy="2394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F6B4E6-8E5C-4F19-9BE2-4B29D5E92C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50" y="127817"/>
            <a:ext cx="8868697" cy="4943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矩形 111">
            <a:extLst>
              <a:ext uri="{FF2B5EF4-FFF2-40B4-BE49-F238E27FC236}">
                <a16:creationId xmlns:a16="http://schemas.microsoft.com/office/drawing/2014/main" id="{800DA8B7-459F-453A-9A3D-BE90597B9662}"/>
              </a:ext>
            </a:extLst>
          </p:cNvPr>
          <p:cNvSpPr/>
          <p:nvPr/>
        </p:nvSpPr>
        <p:spPr bwMode="auto">
          <a:xfrm>
            <a:off x="142876" y="143348"/>
            <a:ext cx="8858250" cy="655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13" name="图片 112">
            <a:extLst>
              <a:ext uri="{FF2B5EF4-FFF2-40B4-BE49-F238E27FC236}">
                <a16:creationId xmlns:a16="http://schemas.microsoft.com/office/drawing/2014/main" id="{7EA3A4B8-6706-429D-8114-7998F1ABC4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122" y="2096746"/>
            <a:ext cx="2394711" cy="164874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3C5DF859-483D-49E5-B015-32A465393926}"/>
              </a:ext>
            </a:extLst>
          </p:cNvPr>
          <p:cNvCxnSpPr/>
          <p:nvPr/>
        </p:nvCxnSpPr>
        <p:spPr bwMode="auto">
          <a:xfrm>
            <a:off x="6323192" y="3715723"/>
            <a:ext cx="24093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5" name="图片 114">
            <a:extLst>
              <a:ext uri="{FF2B5EF4-FFF2-40B4-BE49-F238E27FC236}">
                <a16:creationId xmlns:a16="http://schemas.microsoft.com/office/drawing/2014/main" id="{6B393910-C65F-4BF9-B8E6-1C282F527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18" y="586355"/>
            <a:ext cx="2409321" cy="176819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FBC72178-4269-42D5-B74D-B591E71FC22B}"/>
              </a:ext>
            </a:extLst>
          </p:cNvPr>
          <p:cNvCxnSpPr/>
          <p:nvPr/>
        </p:nvCxnSpPr>
        <p:spPr bwMode="auto">
          <a:xfrm>
            <a:off x="514218" y="2354553"/>
            <a:ext cx="24093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7" name="图片 116">
            <a:extLst>
              <a:ext uri="{FF2B5EF4-FFF2-40B4-BE49-F238E27FC236}">
                <a16:creationId xmlns:a16="http://schemas.microsoft.com/office/drawing/2014/main" id="{50E15F8B-162B-4DED-8DE0-1547C6C154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32" y="2928026"/>
            <a:ext cx="9171931" cy="3929973"/>
          </a:xfrm>
          <a:prstGeom prst="rect">
            <a:avLst/>
          </a:prstGeom>
        </p:spPr>
      </p:pic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FB56B6E7-2D52-4547-B79C-E542CD988969}"/>
              </a:ext>
            </a:extLst>
          </p:cNvPr>
          <p:cNvGrpSpPr/>
          <p:nvPr/>
        </p:nvGrpSpPr>
        <p:grpSpPr>
          <a:xfrm>
            <a:off x="2182641" y="4535716"/>
            <a:ext cx="363794" cy="363794"/>
            <a:chOff x="3856730" y="6063413"/>
            <a:chExt cx="363794" cy="363794"/>
          </a:xfrm>
        </p:grpSpPr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C14ADD47-62E1-4D6F-8490-FF8D6916445C}"/>
                </a:ext>
              </a:extLst>
            </p:cNvPr>
            <p:cNvSpPr/>
            <p:nvPr/>
          </p:nvSpPr>
          <p:spPr bwMode="auto">
            <a:xfrm>
              <a:off x="3856730" y="6063413"/>
              <a:ext cx="363794" cy="363794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BEA17C93-368F-44F9-B2A2-69E4F071DD16}"/>
                </a:ext>
              </a:extLst>
            </p:cNvPr>
            <p:cNvSpPr/>
            <p:nvPr/>
          </p:nvSpPr>
          <p:spPr bwMode="auto">
            <a:xfrm>
              <a:off x="3908638" y="6115321"/>
              <a:ext cx="259977" cy="25997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60E1D739-CC3B-45BB-A9DD-B97446AE44B6}"/>
                </a:ext>
              </a:extLst>
            </p:cNvPr>
            <p:cNvSpPr/>
            <p:nvPr/>
          </p:nvSpPr>
          <p:spPr bwMode="auto">
            <a:xfrm>
              <a:off x="3966410" y="6173112"/>
              <a:ext cx="144393" cy="1443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5E0BF1CF-63FB-4C18-9B9D-C19E5956F0B2}"/>
              </a:ext>
            </a:extLst>
          </p:cNvPr>
          <p:cNvGrpSpPr/>
          <p:nvPr/>
        </p:nvGrpSpPr>
        <p:grpSpPr>
          <a:xfrm>
            <a:off x="3707568" y="4483807"/>
            <a:ext cx="363794" cy="363794"/>
            <a:chOff x="3856730" y="6063413"/>
            <a:chExt cx="363794" cy="363794"/>
          </a:xfrm>
        </p:grpSpPr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E76AAF06-0F2F-4CCE-9E36-3AADE91DC84C}"/>
                </a:ext>
              </a:extLst>
            </p:cNvPr>
            <p:cNvSpPr/>
            <p:nvPr/>
          </p:nvSpPr>
          <p:spPr bwMode="auto">
            <a:xfrm>
              <a:off x="3856730" y="6063413"/>
              <a:ext cx="363794" cy="363794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783AEBAC-572B-4F38-8CD0-E267BD5284F2}"/>
                </a:ext>
              </a:extLst>
            </p:cNvPr>
            <p:cNvSpPr/>
            <p:nvPr/>
          </p:nvSpPr>
          <p:spPr bwMode="auto">
            <a:xfrm>
              <a:off x="3908638" y="6115321"/>
              <a:ext cx="259977" cy="25997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3E615495-9FB8-4243-A0F3-07051E881F25}"/>
                </a:ext>
              </a:extLst>
            </p:cNvPr>
            <p:cNvSpPr/>
            <p:nvPr/>
          </p:nvSpPr>
          <p:spPr bwMode="auto">
            <a:xfrm>
              <a:off x="3966410" y="6173112"/>
              <a:ext cx="144393" cy="1443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7816D1AB-20CD-4BB5-BDD8-8C0A2A2D3CF4}"/>
              </a:ext>
            </a:extLst>
          </p:cNvPr>
          <p:cNvGrpSpPr/>
          <p:nvPr/>
        </p:nvGrpSpPr>
        <p:grpSpPr>
          <a:xfrm>
            <a:off x="7419847" y="4411607"/>
            <a:ext cx="363794" cy="363794"/>
            <a:chOff x="3856730" y="6063413"/>
            <a:chExt cx="363794" cy="363794"/>
          </a:xfrm>
        </p:grpSpPr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D1036F85-1A26-40BC-9A0B-38E5FCF2BE4B}"/>
                </a:ext>
              </a:extLst>
            </p:cNvPr>
            <p:cNvSpPr/>
            <p:nvPr/>
          </p:nvSpPr>
          <p:spPr bwMode="auto">
            <a:xfrm>
              <a:off x="3856730" y="6063413"/>
              <a:ext cx="363794" cy="363794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6772FD45-4A50-48A8-9981-C200163A5743}"/>
                </a:ext>
              </a:extLst>
            </p:cNvPr>
            <p:cNvSpPr/>
            <p:nvPr/>
          </p:nvSpPr>
          <p:spPr bwMode="auto">
            <a:xfrm>
              <a:off x="3908638" y="6115321"/>
              <a:ext cx="259977" cy="25997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6136EDE9-FBF9-49EA-99ED-4A7476187BF8}"/>
                </a:ext>
              </a:extLst>
            </p:cNvPr>
            <p:cNvSpPr/>
            <p:nvPr/>
          </p:nvSpPr>
          <p:spPr bwMode="auto">
            <a:xfrm>
              <a:off x="3966410" y="6173112"/>
              <a:ext cx="144393" cy="1443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B8DE6929-FCC7-4642-B097-7BC713C275DE}"/>
              </a:ext>
            </a:extLst>
          </p:cNvPr>
          <p:cNvGrpSpPr/>
          <p:nvPr/>
        </p:nvGrpSpPr>
        <p:grpSpPr>
          <a:xfrm>
            <a:off x="5545197" y="4463516"/>
            <a:ext cx="363794" cy="363794"/>
            <a:chOff x="3856730" y="6063413"/>
            <a:chExt cx="363794" cy="363794"/>
          </a:xfrm>
        </p:grpSpPr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D30EB068-95E6-4E4F-B979-CC956409FE69}"/>
                </a:ext>
              </a:extLst>
            </p:cNvPr>
            <p:cNvSpPr/>
            <p:nvPr/>
          </p:nvSpPr>
          <p:spPr bwMode="auto">
            <a:xfrm>
              <a:off x="3856730" y="6063413"/>
              <a:ext cx="363794" cy="363794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8C4F9BED-2C08-4396-8CA6-1B6B808E66A4}"/>
                </a:ext>
              </a:extLst>
            </p:cNvPr>
            <p:cNvSpPr/>
            <p:nvPr/>
          </p:nvSpPr>
          <p:spPr bwMode="auto">
            <a:xfrm>
              <a:off x="3908638" y="6115321"/>
              <a:ext cx="259977" cy="25997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652A941A-3C1B-4F68-8AF4-4A5CA1BFC64D}"/>
                </a:ext>
              </a:extLst>
            </p:cNvPr>
            <p:cNvSpPr/>
            <p:nvPr/>
          </p:nvSpPr>
          <p:spPr bwMode="auto">
            <a:xfrm>
              <a:off x="3966410" y="6173112"/>
              <a:ext cx="144393" cy="14439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pic>
        <p:nvPicPr>
          <p:cNvPr id="134" name="图片 133">
            <a:extLst>
              <a:ext uri="{FF2B5EF4-FFF2-40B4-BE49-F238E27FC236}">
                <a16:creationId xmlns:a16="http://schemas.microsoft.com/office/drawing/2014/main" id="{0C560455-BA99-4C93-AC94-D6D3136DDF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022" y="1856121"/>
            <a:ext cx="2394711" cy="1647921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CE4CF6F5-C630-4CB8-91DB-F62A5034784F}"/>
              </a:ext>
            </a:extLst>
          </p:cNvPr>
          <p:cNvCxnSpPr>
            <a:cxnSpLocks/>
            <a:endCxn id="121" idx="4"/>
          </p:cNvCxnSpPr>
          <p:nvPr/>
        </p:nvCxnSpPr>
        <p:spPr bwMode="auto">
          <a:xfrm>
            <a:off x="2364517" y="2354553"/>
            <a:ext cx="1" cy="24352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29A70870-DCD9-449C-BD56-85DE4529F1FC}"/>
              </a:ext>
            </a:extLst>
          </p:cNvPr>
          <p:cNvCxnSpPr>
            <a:cxnSpLocks/>
            <a:endCxn id="125" idx="0"/>
          </p:cNvCxnSpPr>
          <p:nvPr/>
        </p:nvCxnSpPr>
        <p:spPr bwMode="auto">
          <a:xfrm>
            <a:off x="3886896" y="3516453"/>
            <a:ext cx="2549" cy="10770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34BFBE23-7140-4A7A-AC42-7647B0E3840C}"/>
              </a:ext>
            </a:extLst>
          </p:cNvPr>
          <p:cNvCxnSpPr/>
          <p:nvPr/>
        </p:nvCxnSpPr>
        <p:spPr bwMode="auto">
          <a:xfrm>
            <a:off x="2602022" y="3504042"/>
            <a:ext cx="24093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8" name="图片 137">
            <a:extLst>
              <a:ext uri="{FF2B5EF4-FFF2-40B4-BE49-F238E27FC236}">
                <a16:creationId xmlns:a16="http://schemas.microsoft.com/office/drawing/2014/main" id="{50A38C59-68EB-419E-A939-02C5427BFC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999" y="2716937"/>
            <a:ext cx="2068468" cy="142412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9A0D7656-FE56-4833-A2CE-D4A76D90D59D}"/>
              </a:ext>
            </a:extLst>
          </p:cNvPr>
          <p:cNvCxnSpPr>
            <a:cxnSpLocks/>
          </p:cNvCxnSpPr>
          <p:nvPr/>
        </p:nvCxnSpPr>
        <p:spPr bwMode="auto">
          <a:xfrm>
            <a:off x="4671999" y="4141063"/>
            <a:ext cx="206846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13027365-3AE8-49BA-8921-E2B9769FF65D}"/>
              </a:ext>
            </a:extLst>
          </p:cNvPr>
          <p:cNvCxnSpPr>
            <a:cxnSpLocks/>
          </p:cNvCxnSpPr>
          <p:nvPr/>
        </p:nvCxnSpPr>
        <p:spPr bwMode="auto">
          <a:xfrm>
            <a:off x="5732701" y="4141063"/>
            <a:ext cx="0" cy="4969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862A0C45-F41F-4185-848B-D1E2B0074C7E}"/>
              </a:ext>
            </a:extLst>
          </p:cNvPr>
          <p:cNvCxnSpPr>
            <a:cxnSpLocks/>
          </p:cNvCxnSpPr>
          <p:nvPr/>
        </p:nvCxnSpPr>
        <p:spPr bwMode="auto">
          <a:xfrm>
            <a:off x="7599174" y="3728134"/>
            <a:ext cx="2549" cy="10770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图片 141">
            <a:extLst>
              <a:ext uri="{FF2B5EF4-FFF2-40B4-BE49-F238E27FC236}">
                <a16:creationId xmlns:a16="http://schemas.microsoft.com/office/drawing/2014/main" id="{D4037AFB-2AF8-4839-90DC-D1DC550C9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122" y="496810"/>
            <a:ext cx="2394711" cy="159993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7" name="object 26">
            <a:extLst>
              <a:ext uri="{FF2B5EF4-FFF2-40B4-BE49-F238E27FC236}">
                <a16:creationId xmlns:a16="http://schemas.microsoft.com/office/drawing/2014/main" id="{6C9D84CD-4231-4CB8-8B88-3D4AEF09EA44}"/>
              </a:ext>
            </a:extLst>
          </p:cNvPr>
          <p:cNvSpPr txBox="1"/>
          <p:nvPr/>
        </p:nvSpPr>
        <p:spPr>
          <a:xfrm>
            <a:off x="3852275" y="611153"/>
            <a:ext cx="2460847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舒适的客舱</a:t>
            </a:r>
            <a:endParaRPr lang="en-US" altLang="zh-CN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75 Bd" panose="020B0804020202020204"/>
                <a:ea typeface="微软雅黑" panose="020B0503020204020204" pitchFamily="34" charset="-122"/>
                <a:cs typeface="Arial" charset="0"/>
              </a:rPr>
              <a:t>Comfortable Cabin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 Pro 75 Bd" panose="020B0804020202020204"/>
              <a:ea typeface="微软雅黑" panose="020B0503020204020204" pitchFamily="34" charset="-122"/>
              <a:cs typeface="Arial" charset="0"/>
            </a:endParaRPr>
          </a:p>
          <a:p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38" name="组合 14">
            <a:extLst>
              <a:ext uri="{FF2B5EF4-FFF2-40B4-BE49-F238E27FC236}">
                <a16:creationId xmlns:a16="http://schemas.microsoft.com/office/drawing/2014/main" id="{55686AF7-B96A-47E4-8BCB-E7131A9331D0}"/>
              </a:ext>
            </a:extLst>
          </p:cNvPr>
          <p:cNvGrpSpPr/>
          <p:nvPr/>
        </p:nvGrpSpPr>
        <p:grpSpPr>
          <a:xfrm>
            <a:off x="3687371" y="656614"/>
            <a:ext cx="45719" cy="283905"/>
            <a:chOff x="511595" y="4691127"/>
            <a:chExt cx="45719" cy="283905"/>
          </a:xfrm>
        </p:grpSpPr>
        <p:sp>
          <p:nvSpPr>
            <p:cNvPr id="39" name="矩形 20">
              <a:extLst>
                <a:ext uri="{FF2B5EF4-FFF2-40B4-BE49-F238E27FC236}">
                  <a16:creationId xmlns:a16="http://schemas.microsoft.com/office/drawing/2014/main" id="{0BBC9526-C692-46B9-9EB9-DEE070552AE6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矩形 24">
              <a:extLst>
                <a:ext uri="{FF2B5EF4-FFF2-40B4-BE49-F238E27FC236}">
                  <a16:creationId xmlns:a16="http://schemas.microsoft.com/office/drawing/2014/main" id="{E528B437-1D2E-41BF-B667-8A701899026E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FC57AEF-F4F0-4770-83C4-23CD33A7C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78" y="2043019"/>
            <a:ext cx="3195245" cy="17545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6A7E37-83B7-493B-BD23-6E4BD2795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75" y="164423"/>
            <a:ext cx="5622500" cy="3633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E862ECA-4F3C-42FA-94C9-EBABE690F3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80" y="164424"/>
            <a:ext cx="3195244" cy="1841358"/>
          </a:xfrm>
          <a:prstGeom prst="rect">
            <a:avLst/>
          </a:prstGeom>
        </p:spPr>
      </p:pic>
      <p:sp>
        <p:nvSpPr>
          <p:cNvPr id="32774" name="object 3"/>
          <p:cNvSpPr txBox="1">
            <a:spLocks noChangeArrowheads="1"/>
          </p:cNvSpPr>
          <p:nvPr/>
        </p:nvSpPr>
        <p:spPr bwMode="auto">
          <a:xfrm>
            <a:off x="616909" y="4529706"/>
            <a:ext cx="4147596" cy="181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先进的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互联通信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：</a:t>
            </a:r>
            <a:r>
              <a:rPr lang="en-US" altLang="zh-CN" sz="1050" b="1" dirty="0" smtClean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Advanced</a:t>
            </a:r>
            <a:r>
              <a:rPr lang="en-US" altLang="zh-CN" sz="1050" dirty="0" smtClean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 </a:t>
            </a:r>
            <a:r>
              <a:rPr lang="en-US" altLang="zh-CN" sz="1050" dirty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connectivity</a:t>
            </a:r>
            <a:r>
              <a:rPr lang="en-US" altLang="zh-CN" sz="1050" dirty="0" smtClean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: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无线网连接高速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网络 </a:t>
            </a:r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High 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speed internet with Wi-Fi </a:t>
            </a:r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connectivity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无线连接：手机，笔记本电脑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Wireless connectivity: smartphones, laptops, tablets</a:t>
            </a:r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…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全高清音频和视频系统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：</a:t>
            </a:r>
            <a:r>
              <a:rPr lang="en-US" altLang="zh-CN" sz="1050" b="1" dirty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Full High Definition of Audio and Video system</a:t>
            </a:r>
            <a:r>
              <a:rPr lang="en-US" altLang="zh-CN" sz="1050" b="1" dirty="0" smtClean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: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全高清彩色监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控 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Full HD color </a:t>
            </a:r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monitors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扩大器，扬声器，低音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炮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Amplifier, speakers, and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subwoofers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电动座椅和舷窗遮光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板 </a:t>
            </a:r>
            <a:r>
              <a:rPr lang="en-US" altLang="zh-CN" sz="1050" b="1" dirty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Electrical seats and window shades</a:t>
            </a: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endParaRPr lang="zh-CN" altLang="en-US" sz="1050" b="1" dirty="0">
              <a:latin typeface="HelveticaNeueLT Pro 55 Roman" pitchFamily="34" charset="0"/>
              <a:ea typeface="方正兰亭中黑_GBK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2527" y="4768670"/>
            <a:ext cx="3837344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定制配件：</a:t>
            </a:r>
            <a:r>
              <a:rPr lang="en-US" altLang="zh-CN" sz="1050" b="1" dirty="0"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Customized components:</a:t>
            </a: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种语言控制面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板 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Control panels in </a:t>
            </a:r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multi-language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3D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互动航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图 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Airshow with 3D interactive </a:t>
            </a:r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map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55 Roman" pitchFamily="34" charset="0"/>
              <a:ea typeface="方正兰亭中黑_GBK" pitchFamily="2" charset="-122"/>
            </a:endParaRP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客舱灯光调节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</a:rPr>
              <a:t> 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Moonlight cabin </a:t>
            </a:r>
            <a:r>
              <a:rPr lang="en-US" altLang="zh-CN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environment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USB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接口，标准插头，无线充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电 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方正兰亭中黑_GBK" pitchFamily="2" charset="-122"/>
              </a:rPr>
              <a:t>Recharging devices with USB, Standard plugs or wireless</a:t>
            </a:r>
          </a:p>
          <a:p>
            <a:pPr marL="354013" indent="-177800">
              <a:lnSpc>
                <a:spcPct val="150000"/>
              </a:lnSpc>
              <a:buClr>
                <a:srgbClr val="FF0000"/>
              </a:buClr>
              <a:buFontTx/>
              <a:buChar char="-"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object 26">
            <a:extLst>
              <a:ext uri="{FF2B5EF4-FFF2-40B4-BE49-F238E27FC236}">
                <a16:creationId xmlns:a16="http://schemas.microsoft.com/office/drawing/2014/main" id="{D5FFFB07-EBD1-4CBF-AE03-855755BEB245}"/>
              </a:ext>
            </a:extLst>
          </p:cNvPr>
          <p:cNvSpPr txBox="1"/>
          <p:nvPr/>
        </p:nvSpPr>
        <p:spPr>
          <a:xfrm>
            <a:off x="781812" y="4049027"/>
            <a:ext cx="7162652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客舱配</a:t>
            </a:r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置 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75 Bd" panose="020B0804020202020204"/>
                <a:ea typeface="微软雅黑" panose="020B0503020204020204" pitchFamily="34" charset="-122"/>
                <a:cs typeface="Arial" charset="0"/>
                <a:sym typeface="Arial" charset="0"/>
              </a:rPr>
              <a:t>Cabin connectivity</a:t>
            </a:r>
          </a:p>
          <a:p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C8E73D0-F89B-40F7-BE66-5930F4C52A24}"/>
              </a:ext>
            </a:extLst>
          </p:cNvPr>
          <p:cNvGrpSpPr/>
          <p:nvPr/>
        </p:nvGrpSpPr>
        <p:grpSpPr>
          <a:xfrm>
            <a:off x="616908" y="4098187"/>
            <a:ext cx="45719" cy="283905"/>
            <a:chOff x="511595" y="4691127"/>
            <a:chExt cx="45719" cy="28390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4B5CAB5-587B-4E90-8E4C-12EBD6E87546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175220C-2FE9-4CDC-AAEF-47C2C12EAA4B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7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工作\达索猎鹰\PPT\153_FalconCustomerService_2013DVD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75" y="152400"/>
            <a:ext cx="8858250" cy="6553200"/>
          </a:xfrm>
          <a:prstGeom prst="rect">
            <a:avLst/>
          </a:prstGeom>
          <a:noFill/>
        </p:spPr>
      </p:pic>
      <p:sp>
        <p:nvSpPr>
          <p:cNvPr id="7" name="object 26">
            <a:extLst>
              <a:ext uri="{FF2B5EF4-FFF2-40B4-BE49-F238E27FC236}">
                <a16:creationId xmlns:a16="http://schemas.microsoft.com/office/drawing/2014/main" id="{19D1F0BC-318E-41B8-B91A-28C4AB093A2B}"/>
              </a:ext>
            </a:extLst>
          </p:cNvPr>
          <p:cNvSpPr txBox="1"/>
          <p:nvPr/>
        </p:nvSpPr>
        <p:spPr>
          <a:xfrm>
            <a:off x="781811" y="601321"/>
            <a:ext cx="8219313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 </a:t>
            </a:r>
            <a:r>
              <a:rPr lang="en-US" altLang="zh-CN" sz="2800" dirty="0">
                <a:solidFill>
                  <a:schemeClr val="bg1"/>
                </a:solidFill>
                <a:latin typeface="HelveticaNeueLT Pro 75 Bd" panose="020B0804020202020204" pitchFamily="34" charset="0"/>
                <a:ea typeface="方正兰亭特黑扁简体" pitchFamily="2" charset="-122"/>
                <a:cs typeface="Arial" charset="0"/>
                <a:sym typeface="Arial" charset="0"/>
              </a:rPr>
              <a:t>Customer Service</a:t>
            </a:r>
          </a:p>
          <a:p>
            <a:endParaRPr lang="en-US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pic>
        <p:nvPicPr>
          <p:cNvPr id="9" name="图形 3">
            <a:extLst>
              <a:ext uri="{FF2B5EF4-FFF2-40B4-BE49-F238E27FC236}">
                <a16:creationId xmlns:a16="http://schemas.microsoft.com/office/drawing/2014/main" id="{EF1ECF23-E800-4B88-8A3B-3A669C875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6064" y="2010995"/>
            <a:ext cx="1178788" cy="117878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63F80F7-CAC6-4F3F-9251-1B42D3153C46}"/>
              </a:ext>
            </a:extLst>
          </p:cNvPr>
          <p:cNvGrpSpPr/>
          <p:nvPr/>
        </p:nvGrpSpPr>
        <p:grpSpPr>
          <a:xfrm>
            <a:off x="614190" y="670145"/>
            <a:ext cx="48437" cy="426053"/>
            <a:chOff x="511595" y="4691127"/>
            <a:chExt cx="45719" cy="2839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7196ED2-3FDA-49B4-AFFB-19CDB48F86FE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96F74E8-D896-4BA1-A8A8-74B7524B6FEC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58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SOC\USERS\E817361\Mes Documents\2. Falconjet\Falcon Product Information\Pictures\Customer Service\FalconCare2020-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2" y="3159661"/>
            <a:ext cx="2923592" cy="36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SOC\USERS\E817361\Mes Documents\2. Falconjet\Falcon Product Information\Pictures\Customer Service\falcon.falcon spares roissy.2018.01-53.low resolu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58" y="1158847"/>
            <a:ext cx="5407800" cy="36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32138" y="5186652"/>
            <a:ext cx="19848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零部件中心网络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fr-FR" sz="1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Spare</a:t>
            </a:r>
            <a:r>
              <a:rPr lang="fr-FR" sz="1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Parts Center </a:t>
            </a:r>
            <a:r>
              <a:rPr lang="fr-FR" sz="1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Network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fr-FR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</a:t>
            </a:r>
          </a:p>
          <a:p>
            <a:pPr algn="ctr"/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授权中心网络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fr-FR" sz="1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Authorized</a:t>
            </a:r>
            <a:r>
              <a:rPr lang="fr-FR" sz="1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Center Network</a:t>
            </a:r>
          </a:p>
          <a:p>
            <a:pPr algn="ctr"/>
            <a:endParaRPr lang="fr-FR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667E43E0-E3F4-4703-8661-CA8A236AB5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514" y="1167915"/>
            <a:ext cx="3217007" cy="2353884"/>
          </a:xfrm>
          <a:prstGeom prst="rect">
            <a:avLst/>
          </a:prstGeom>
        </p:spPr>
      </p:pic>
      <p:sp>
        <p:nvSpPr>
          <p:cNvPr id="16" name="object 26">
            <a:extLst>
              <a:ext uri="{FF2B5EF4-FFF2-40B4-BE49-F238E27FC236}">
                <a16:creationId xmlns:a16="http://schemas.microsoft.com/office/drawing/2014/main" id="{D5FFFB07-EBD1-4CBF-AE03-855755BEB245}"/>
              </a:ext>
            </a:extLst>
          </p:cNvPr>
          <p:cNvSpPr txBox="1"/>
          <p:nvPr/>
        </p:nvSpPr>
        <p:spPr>
          <a:xfrm>
            <a:off x="781812" y="564676"/>
            <a:ext cx="7162652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全</a:t>
            </a:r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球网络</a:t>
            </a:r>
            <a:r>
              <a:rPr lang="en-US" altLang="zh-CN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&amp;</a:t>
            </a: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机构组</a:t>
            </a:r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织 </a:t>
            </a:r>
            <a:r>
              <a:rPr lang="en-US" altLang="zh-CN" sz="2000" dirty="0">
                <a:latin typeface="HelveticaNeueLT Pro 75 Bd" panose="020B0804020202020204" pitchFamily="34" charset="0"/>
                <a:ea typeface="方正兰亭粗黑简体" pitchFamily="2" charset="-122"/>
                <a:cs typeface="Arial"/>
                <a:sym typeface="Arial" charset="0"/>
              </a:rPr>
              <a:t>Worldwide Network &amp; Organization</a:t>
            </a:r>
          </a:p>
          <a:p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17" name="组合 11">
            <a:extLst>
              <a:ext uri="{FF2B5EF4-FFF2-40B4-BE49-F238E27FC236}">
                <a16:creationId xmlns:a16="http://schemas.microsoft.com/office/drawing/2014/main" id="{1C8E73D0-F89B-40F7-BE66-5930F4C52A24}"/>
              </a:ext>
            </a:extLst>
          </p:cNvPr>
          <p:cNvGrpSpPr/>
          <p:nvPr/>
        </p:nvGrpSpPr>
        <p:grpSpPr>
          <a:xfrm>
            <a:off x="616908" y="613836"/>
            <a:ext cx="45719" cy="283905"/>
            <a:chOff x="511595" y="4691127"/>
            <a:chExt cx="45719" cy="283905"/>
          </a:xfrm>
        </p:grpSpPr>
        <p:sp>
          <p:nvSpPr>
            <p:cNvPr id="18" name="矩形 12">
              <a:extLst>
                <a:ext uri="{FF2B5EF4-FFF2-40B4-BE49-F238E27FC236}">
                  <a16:creationId xmlns:a16="http://schemas.microsoft.com/office/drawing/2014/main" id="{F4B5CAB5-587B-4E90-8E4C-12EBD6E87546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9" name="矩形 14">
              <a:extLst>
                <a:ext uri="{FF2B5EF4-FFF2-40B4-BE49-F238E27FC236}">
                  <a16:creationId xmlns:a16="http://schemas.microsoft.com/office/drawing/2014/main" id="{3175220C-2FE9-4CDC-AAEF-47C2C12EAA4B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6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SOC\USERS\E817361\Mes Documents\2. Falconjet\Falcon Product Information\Pictures\Immersive practical Training\ImmersivePracticalTraining_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69" y="3313977"/>
            <a:ext cx="3938481" cy="26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LOW RES\95_FALCON_NBAA2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9" y="1487626"/>
            <a:ext cx="4064501" cy="36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14923B33-DF1C-40EA-ACBB-18135D348F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469" y="1487627"/>
            <a:ext cx="4429125" cy="18263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43377" y="5322324"/>
            <a:ext cx="2941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培训网络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fr-FR" sz="1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Training Network</a:t>
            </a:r>
            <a:endParaRPr lang="en-US" altLang="zh-CN" sz="1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fr-FR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</a:t>
            </a:r>
          </a:p>
          <a:p>
            <a:pPr algn="ctr"/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技术人员网络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fr-FR" sz="1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Techniciens Networks</a:t>
            </a:r>
          </a:p>
          <a:p>
            <a:pPr algn="ctr"/>
            <a:endParaRPr lang="fr-FR" sz="1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object 26">
            <a:extLst>
              <a:ext uri="{FF2B5EF4-FFF2-40B4-BE49-F238E27FC236}">
                <a16:creationId xmlns:a16="http://schemas.microsoft.com/office/drawing/2014/main" id="{D5FFFB07-EBD1-4CBF-AE03-855755BEB245}"/>
              </a:ext>
            </a:extLst>
          </p:cNvPr>
          <p:cNvSpPr txBox="1"/>
          <p:nvPr/>
        </p:nvSpPr>
        <p:spPr>
          <a:xfrm>
            <a:off x="781812" y="564676"/>
            <a:ext cx="7162652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全</a:t>
            </a:r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球网络 </a:t>
            </a:r>
            <a:r>
              <a:rPr lang="en-US" altLang="zh-CN" sz="2000" dirty="0">
                <a:latin typeface="HelveticaNeueLT Pro 75 Bd" panose="020B0804020202020204" pitchFamily="34" charset="0"/>
                <a:ea typeface="方正兰亭粗黑简体" pitchFamily="2" charset="-122"/>
                <a:cs typeface="Arial"/>
                <a:sym typeface="Arial" charset="0"/>
              </a:rPr>
              <a:t>Worldwide Network</a:t>
            </a:r>
          </a:p>
          <a:p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13" name="组合 11">
            <a:extLst>
              <a:ext uri="{FF2B5EF4-FFF2-40B4-BE49-F238E27FC236}">
                <a16:creationId xmlns:a16="http://schemas.microsoft.com/office/drawing/2014/main" id="{1C8E73D0-F89B-40F7-BE66-5930F4C52A24}"/>
              </a:ext>
            </a:extLst>
          </p:cNvPr>
          <p:cNvGrpSpPr/>
          <p:nvPr/>
        </p:nvGrpSpPr>
        <p:grpSpPr>
          <a:xfrm>
            <a:off x="616908" y="613836"/>
            <a:ext cx="45719" cy="283905"/>
            <a:chOff x="511595" y="4691127"/>
            <a:chExt cx="45719" cy="283905"/>
          </a:xfrm>
        </p:grpSpPr>
        <p:sp>
          <p:nvSpPr>
            <p:cNvPr id="14" name="矩形 12">
              <a:extLst>
                <a:ext uri="{FF2B5EF4-FFF2-40B4-BE49-F238E27FC236}">
                  <a16:creationId xmlns:a16="http://schemas.microsoft.com/office/drawing/2014/main" id="{F4B5CAB5-587B-4E90-8E4C-12EBD6E87546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175220C-2FE9-4CDC-AAEF-47C2C12EAA4B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4D6D9A4-57E3-41F9-9993-919E9BD83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75" y="153193"/>
            <a:ext cx="8858250" cy="5908530"/>
          </a:xfrm>
          <a:prstGeom prst="rect">
            <a:avLst/>
          </a:prstGeom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783622" y="4350002"/>
            <a:ext cx="39350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方正兰亭中黑_GBK" pitchFamily="2" charset="-122"/>
              </a:rPr>
              <a:t>感谢倾</a:t>
            </a:r>
            <a:r>
              <a:rPr lang="zh-CN" altLang="en-US" sz="28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方正兰亭中黑_GBK" pitchFamily="2" charset="-122"/>
              </a:rPr>
              <a:t>听</a:t>
            </a:r>
            <a:endParaRPr lang="en-US" altLang="zh-CN" sz="28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方正兰亭中黑_GBK" pitchFamily="2" charset="-122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HelveticaNeueLT Pro 35 Th" panose="020B0403020202020204" pitchFamily="34" charset="0"/>
                <a:ea typeface="方正兰亭中黑_GBK" pitchFamily="2" charset="-122"/>
                <a:sym typeface="方正兰亭中黑_GBK" pitchFamily="2" charset="-122"/>
              </a:rPr>
              <a:t>THANK YOU</a:t>
            </a:r>
            <a:endParaRPr lang="zh-CN" altLang="en-US" sz="2800" dirty="0">
              <a:solidFill>
                <a:schemeClr val="bg1"/>
              </a:solidFill>
              <a:latin typeface="HelveticaNeueLT Pro 35 Th" panose="020B0403020202020204" pitchFamily="34" charset="0"/>
              <a:ea typeface="方正兰亭中黑_GBK" pitchFamily="2" charset="-122"/>
              <a:sym typeface="方正兰亭中黑_GBK" pitchFamily="2" charset="-122"/>
            </a:endParaRPr>
          </a:p>
          <a:p>
            <a:pPr algn="ctr"/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方正兰亭中黑_GBK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3" descr="C:\Users\Admin\Desktop\图片14.png"/>
          <p:cNvPicPr>
            <a:picLocks noChangeAspect="1" noChangeArrowheads="1"/>
          </p:cNvPicPr>
          <p:nvPr/>
        </p:nvPicPr>
        <p:blipFill rotWithShape="1">
          <a:blip r:embed="rId3" cstate="email">
            <a:lum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8"/>
          <a:stretch/>
        </p:blipFill>
        <p:spPr bwMode="auto">
          <a:xfrm>
            <a:off x="145386" y="162881"/>
            <a:ext cx="4762591" cy="4281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9008" y="162881"/>
            <a:ext cx="3992117" cy="4281300"/>
          </a:xfrm>
          <a:prstGeom prst="rect">
            <a:avLst/>
          </a:prstGeom>
          <a:noFill/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3164871E-CE95-43F3-98CD-BB83CDF4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12" y="5392850"/>
            <a:ext cx="3313939" cy="7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自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1915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年发明 </a:t>
            </a:r>
            <a:r>
              <a:rPr lang="fr-CA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É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clair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螺旋桨以来，达索飞机展现出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卓越的科技创新能力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  <a:sym typeface="Arial" pitchFamily="34" charset="0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5D782759-A65B-48FC-87C2-5F76D29C9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2" y="5407353"/>
            <a:ext cx="3228972" cy="5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超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过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60 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年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在民用和军用飞机领域的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经验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和专业技术积淀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  <a:sym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FCA26-7D71-4F52-A2E6-83769D56E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418" y="4529175"/>
            <a:ext cx="14684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Éclair </a:t>
            </a:r>
            <a:r>
              <a:rPr lang="zh-CN" alt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螺旋桨</a:t>
            </a:r>
            <a:r>
              <a:rPr lang="en-US" altLang="zh-CN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 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346B209A-BAEE-4C4A-ADD5-54DB254C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041" y="4529464"/>
            <a:ext cx="13827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马塞尔 </a:t>
            </a:r>
            <a:r>
              <a:rPr lang="en-US" altLang="zh-CN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· </a:t>
            </a:r>
            <a:r>
              <a:rPr lang="zh-CN" alt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达索</a:t>
            </a:r>
            <a:endParaRPr lang="en-US" altLang="zh-CN" sz="900" i="1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charset="0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35EFFA26-B63A-4C73-8238-2DEE8F098276}"/>
              </a:ext>
            </a:extLst>
          </p:cNvPr>
          <p:cNvSpPr txBox="1"/>
          <p:nvPr/>
        </p:nvSpPr>
        <p:spPr>
          <a:xfrm>
            <a:off x="781812" y="4752009"/>
            <a:ext cx="6523555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达索航</a:t>
            </a:r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空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75 Bd" panose="020B0804020202020204" pitchFamily="34" charset="0"/>
                <a:ea typeface="方正兰亭粗黑简体" pitchFamily="2" charset="-122"/>
                <a:cs typeface="Arial"/>
                <a:sym typeface="Arial" charset="0"/>
              </a:rPr>
              <a:t>The Corporation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75 Bd" panose="020B0804020202020204" pitchFamily="34" charset="0"/>
              <a:ea typeface="方正兰亭粗黑简体" pitchFamily="2" charset="-122"/>
              <a:cs typeface="Arial"/>
              <a:sym typeface="Arial" charset="0"/>
            </a:endParaRPr>
          </a:p>
          <a:p>
            <a:endParaRPr lang="en-US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9D21064-70B4-4966-8614-781AE6EB22CF}"/>
              </a:ext>
            </a:extLst>
          </p:cNvPr>
          <p:cNvGrpSpPr/>
          <p:nvPr/>
        </p:nvGrpSpPr>
        <p:grpSpPr>
          <a:xfrm>
            <a:off x="616908" y="4817790"/>
            <a:ext cx="45719" cy="283905"/>
            <a:chOff x="511595" y="4691127"/>
            <a:chExt cx="45719" cy="28390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495F82-4F8E-49C4-98CD-71D9D3667BB8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7DEA74D-E8CA-460C-9361-B10B345E795E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F71F4317-9B9E-4DDB-B907-DA1162F9A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" y="5925440"/>
            <a:ext cx="3098709" cy="9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Arial" pitchFamily="34" charset="0"/>
              </a:rPr>
              <a:t>Since the invention of the Éclair propeller  in 1915, Dassault aircraft have demonstrated a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Arial" pitchFamily="34" charset="0"/>
              </a:rPr>
              <a:t>technological excellence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HelveticaNeueLT Pro 55 Roman" pitchFamily="34" charset="0"/>
              <a:ea typeface="方正兰亭中黑_GBK" pitchFamily="2" charset="-122"/>
              <a:sym typeface="Arial" pitchFamily="34" charset="0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B3B8700-8D31-4600-8CEC-A79DE4B16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080" y="5933490"/>
            <a:ext cx="3106899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Arial" pitchFamily="34" charset="0"/>
              </a:rPr>
              <a:t>Dassault Aviation has over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Arial" pitchFamily="34" charset="0"/>
              </a:rPr>
              <a:t>60 years of experience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方正兰亭中黑_GBK" pitchFamily="2" charset="-122"/>
                <a:sym typeface="Arial" pitchFamily="34" charset="0"/>
              </a:rPr>
              <a:t>and expertise in both civil and military aircraft.</a:t>
            </a:r>
          </a:p>
        </p:txBody>
      </p:sp>
    </p:spTree>
    <p:extLst>
      <p:ext uri="{BB962C8B-B14F-4D97-AF65-F5344CB8AC3E}">
        <p14:creationId xmlns:p14="http://schemas.microsoft.com/office/powerpoint/2010/main" val="311048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客户提供图片\达索图（版权 Dassault Aviation - K. Tokunaga）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351" y="152400"/>
            <a:ext cx="8855298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7208775" y="6435679"/>
            <a:ext cx="1763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</a:rPr>
              <a:t>© </a:t>
            </a:r>
            <a:r>
              <a:rPr lang="en-US" altLang="zh-CN" sz="800" dirty="0" err="1">
                <a:solidFill>
                  <a:schemeClr val="bg1"/>
                </a:solidFill>
              </a:rPr>
              <a:t>Dassault</a:t>
            </a:r>
            <a:r>
              <a:rPr lang="en-US" altLang="zh-CN" sz="800" dirty="0">
                <a:solidFill>
                  <a:schemeClr val="bg1"/>
                </a:solidFill>
              </a:rPr>
              <a:t> Aviation - K. Tokunaga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000E693-ECB7-44D8-9EF5-0B9539458172}"/>
              </a:ext>
            </a:extLst>
          </p:cNvPr>
          <p:cNvGrpSpPr/>
          <p:nvPr/>
        </p:nvGrpSpPr>
        <p:grpSpPr>
          <a:xfrm>
            <a:off x="616908" y="646782"/>
            <a:ext cx="45719" cy="283905"/>
            <a:chOff x="511595" y="4691127"/>
            <a:chExt cx="45719" cy="28390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30409CE-A7E8-424A-A545-E84DBE077C6C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479920E-52C4-44F7-BB1B-C5D720A4BAE5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3" name="object 6">
            <a:extLst>
              <a:ext uri="{FF2B5EF4-FFF2-40B4-BE49-F238E27FC236}">
                <a16:creationId xmlns:a16="http://schemas.microsoft.com/office/drawing/2014/main" id="{53399B73-5644-45D2-8E60-71652F516B20}"/>
              </a:ext>
            </a:extLst>
          </p:cNvPr>
          <p:cNvSpPr txBox="1"/>
          <p:nvPr/>
        </p:nvSpPr>
        <p:spPr>
          <a:xfrm>
            <a:off x="816058" y="1076325"/>
            <a:ext cx="4267200" cy="1626235"/>
          </a:xfrm>
          <a:prstGeom prst="rect">
            <a:avLst/>
          </a:prstGeo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Clr>
                <a:srgbClr val="FF0000"/>
              </a:buClr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用和军用航空的双领域专家</a:t>
            </a:r>
            <a:endParaRPr lang="en-US" altLang="zh-CN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altLang="zh-CN" sz="1200" dirty="0">
                <a:solidFill>
                  <a:schemeClr val="bg1"/>
                </a:solidFill>
                <a:latin typeface="HelveticaNeueLT Pro 75 Bd" panose="020B0804020202020204" pitchFamily="34" charset="0"/>
                <a:ea typeface="方正兰亭中黑_GBK" pitchFamily="2" charset="-122"/>
              </a:rPr>
              <a:t>Dual expertise: Civilian and Military</a:t>
            </a:r>
            <a:endParaRPr lang="zh-CN" altLang="en-US" sz="1200" dirty="0">
              <a:solidFill>
                <a:schemeClr val="bg1"/>
              </a:solidFill>
              <a:latin typeface="HelveticaNeueLT Pro 75 Bd" panose="020B0804020202020204" pitchFamily="34" charset="0"/>
              <a:ea typeface="方正兰亭中黑_GBK" pitchFamily="2" charset="-122"/>
            </a:endParaRPr>
          </a:p>
          <a:p>
            <a:pPr marL="180975" indent="-180975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FF1DFAF3-5C43-4C1D-904C-4FAB1519098B}"/>
              </a:ext>
            </a:extLst>
          </p:cNvPr>
          <p:cNvSpPr txBox="1"/>
          <p:nvPr/>
        </p:nvSpPr>
        <p:spPr>
          <a:xfrm>
            <a:off x="781812" y="581001"/>
            <a:ext cx="6523555" cy="176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达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索航空 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– 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介绍  </a:t>
            </a:r>
            <a:r>
              <a:rPr lang="en-US" altLang="zh-CN" sz="2000" dirty="0" err="1">
                <a:solidFill>
                  <a:schemeClr val="bg1"/>
                </a:solidFill>
                <a:latin typeface="HelveticaNeueLT Pro 75 Bd" panose="020B0804020202020204" pitchFamily="34" charset="0"/>
                <a:ea typeface="方正兰亭特黑扁简体" pitchFamily="2" charset="-122"/>
                <a:cs typeface="Arial" charset="0"/>
                <a:sym typeface="Arial" charset="0"/>
              </a:rPr>
              <a:t>Dassault</a:t>
            </a:r>
            <a:r>
              <a:rPr lang="en-US" altLang="zh-CN" sz="2000" dirty="0">
                <a:solidFill>
                  <a:schemeClr val="bg1"/>
                </a:solidFill>
                <a:latin typeface="HelveticaNeueLT Pro 75 Bd" panose="020B0804020202020204" pitchFamily="34" charset="0"/>
                <a:ea typeface="方正兰亭特黑扁简体" pitchFamily="2" charset="-122"/>
                <a:cs typeface="Arial" charset="0"/>
                <a:sym typeface="Arial" charset="0"/>
              </a:rPr>
              <a:t> Aviation - Introduction</a:t>
            </a:r>
            <a:endParaRPr lang="zh-CN" altLang="en-US" sz="2000" dirty="0">
              <a:solidFill>
                <a:schemeClr val="bg1"/>
              </a:solidFill>
              <a:latin typeface="HelveticaNeueLT Pro 75 Bd" panose="020B0804020202020204" pitchFamily="34" charset="0"/>
              <a:ea typeface="方正兰亭特黑扁简体" pitchFamily="2" charset="-122"/>
              <a:cs typeface="Arial" charset="0"/>
              <a:sym typeface="Arial" charset="0"/>
            </a:endParaRPr>
          </a:p>
          <a:p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74282169-5859-49FE-86A5-2CAD42EE0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8" y="4389120"/>
            <a:ext cx="5185410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设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计了 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100 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多种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原型</a:t>
            </a:r>
            <a:r>
              <a:rPr lang="zh-CN" altLang="en-US" sz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机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r>
              <a:rPr lang="en-US" altLang="zh-CN" sz="1050" dirty="0" err="1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Dassault</a:t>
            </a:r>
            <a:r>
              <a:rPr lang="en-US" altLang="zh-CN" sz="1050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 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Aviation designed </a:t>
            </a:r>
            <a:r>
              <a:rPr lang="en-US" altLang="zh-CN" sz="1050" b="1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more than 100 </a:t>
            </a:r>
            <a:r>
              <a:rPr lang="en-US" altLang="zh-CN" sz="1050" b="1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prototypes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生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产了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超过 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10,000 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架飞机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，包括世界闻名的阵风战斗机、幻影战斗机和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猎 鹰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公务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机</a:t>
            </a:r>
            <a:endParaRPr lang="en-US" altLang="zh-CN" sz="12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173038">
              <a:lnSpc>
                <a:spcPct val="150000"/>
              </a:lnSpc>
              <a:buClr>
                <a:srgbClr val="FF0000"/>
              </a:buClr>
            </a:pPr>
            <a:r>
              <a:rPr lang="en-US" altLang="zh-CN" sz="1050" b="1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More </a:t>
            </a:r>
            <a:r>
              <a:rPr lang="en-US" altLang="zh-CN" sz="1050" b="1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than 10,000  aircraft 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manufactured including world-famous </a:t>
            </a:r>
            <a:r>
              <a:rPr lang="en-US" altLang="zh-CN" sz="1050" dirty="0" err="1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Rafale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, Mirage and </a:t>
            </a:r>
            <a:r>
              <a:rPr lang="en-US" altLang="zh-CN" sz="1050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Falcon</a:t>
            </a:r>
            <a:endParaRPr lang="en-US" altLang="zh-CN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欧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洲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无人战斗机计划和未来欧洲军事隐形战斗机领导</a:t>
            </a:r>
            <a:r>
              <a:rPr lang="zh-CN" altLang="en-US" sz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者</a:t>
            </a:r>
            <a:endParaRPr lang="en-US" altLang="zh-CN" sz="1200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173038">
              <a:lnSpc>
                <a:spcPct val="150000"/>
              </a:lnSpc>
              <a:buClr>
                <a:srgbClr val="FF0000"/>
              </a:buClr>
            </a:pPr>
            <a:r>
              <a:rPr lang="en-US" altLang="zh-CN" sz="1050" dirty="0" err="1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Dassault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 Aviation, the </a:t>
            </a:r>
            <a:r>
              <a:rPr lang="en-US" altLang="zh-CN" sz="1050" b="1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European leader 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in UCAV (Unmanned Combat Air Vehicle) programs and Future European military stealth fighter (FCAS)</a:t>
            </a: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9318261F-1CA6-4842-9786-7AC56E269039}"/>
              </a:ext>
            </a:extLst>
          </p:cNvPr>
          <p:cNvSpPr txBox="1"/>
          <p:nvPr/>
        </p:nvSpPr>
        <p:spPr>
          <a:xfrm>
            <a:off x="7305367" y="6011870"/>
            <a:ext cx="134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9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猎鹰 </a:t>
            </a:r>
            <a:r>
              <a:rPr lang="en-US" altLang="zh-CN" sz="9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7X </a:t>
            </a:r>
            <a:r>
              <a:rPr lang="zh-CN" altLang="en-US" sz="9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和阵风战斗机比肩飞行</a:t>
            </a:r>
            <a:r>
              <a:rPr lang="en-US" altLang="zh-CN" sz="9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87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dministrator\Desktop\ppt\未标题-2.png">
            <a:extLst>
              <a:ext uri="{FF2B5EF4-FFF2-40B4-BE49-F238E27FC236}">
                <a16:creationId xmlns:a16="http://schemas.microsoft.com/office/drawing/2014/main" id="{8B5274D2-AB96-4E5B-8650-6943DBD52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8" b="6051"/>
          <a:stretch/>
        </p:blipFill>
        <p:spPr bwMode="auto">
          <a:xfrm>
            <a:off x="142875" y="153299"/>
            <a:ext cx="8863472" cy="3917256"/>
          </a:xfrm>
          <a:prstGeom prst="rect">
            <a:avLst/>
          </a:prstGeom>
          <a:noFill/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3AEDE704-AD37-46E5-8AA6-84033E5343C2}"/>
              </a:ext>
            </a:extLst>
          </p:cNvPr>
          <p:cNvSpPr txBox="1"/>
          <p:nvPr/>
        </p:nvSpPr>
        <p:spPr>
          <a:xfrm>
            <a:off x="614190" y="4186358"/>
            <a:ext cx="5551223" cy="8290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幼圆" pitchFamily="49" charset="-122"/>
                <a:cs typeface="Arial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飞机到达的地点需要尽可能靠近办公室、工厂等任何目的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地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Aircraft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need to reach any destinations as closed as possible to offices, factories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飞机在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任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何条件下都起飞和降落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……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安全第一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Land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and take off under any conditions… SAFETY IS 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FIRST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客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户：成功的企业家，政府要员和管理公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司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Customers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: Successful Entrepreneurs, Corporations, Government and Management company</a:t>
            </a:r>
            <a:endParaRPr lang="en-US" altLang="zh-CN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高联通性让企业家与世界保持连接 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High 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0"/>
                <a:ea typeface="幼圆" pitchFamily="49" charset="-122"/>
                <a:cs typeface="Arial"/>
              </a:rPr>
              <a:t>connectivity allowing Entrepreneurs to remain connected with the World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EF1ECF23-E800-4B88-8A3B-3A669C875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486" y="4217403"/>
            <a:ext cx="1178788" cy="1178788"/>
          </a:xfrm>
          <a:prstGeom prst="rect">
            <a:avLst/>
          </a:prstGeom>
        </p:spPr>
      </p:pic>
      <p:sp>
        <p:nvSpPr>
          <p:cNvPr id="16" name="object 26">
            <a:extLst>
              <a:ext uri="{FF2B5EF4-FFF2-40B4-BE49-F238E27FC236}">
                <a16:creationId xmlns:a16="http://schemas.microsoft.com/office/drawing/2014/main" id="{27CD896E-366F-4E57-B3D8-2A1606B060F6}"/>
              </a:ext>
            </a:extLst>
          </p:cNvPr>
          <p:cNvSpPr txBox="1"/>
          <p:nvPr/>
        </p:nvSpPr>
        <p:spPr>
          <a:xfrm>
            <a:off x="781810" y="417370"/>
            <a:ext cx="7417309" cy="5110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什么是公务航空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sz="2800" dirty="0">
                <a:solidFill>
                  <a:schemeClr val="bg1"/>
                </a:solidFill>
                <a:latin typeface="HelveticaNeueLT Pro 75 Bd" panose="020B0804020202020204" pitchFamily="34" charset="0"/>
                <a:ea typeface="方正兰亭粗黑简体" pitchFamily="2" charset="-122"/>
                <a:cs typeface="Arial"/>
              </a:rPr>
              <a:t>What is Business Aviation?</a:t>
            </a:r>
            <a:endParaRPr lang="zh-CN" altLang="en-US" sz="2800" dirty="0">
              <a:solidFill>
                <a:schemeClr val="bg1"/>
              </a:solidFill>
              <a:latin typeface="HelveticaNeueLT Pro 75 Bd" panose="020B0804020202020204" pitchFamily="34" charset="0"/>
              <a:ea typeface="方正兰亭粗黑简体" pitchFamily="2" charset="-122"/>
              <a:cs typeface="Arial"/>
            </a:endParaRPr>
          </a:p>
          <a:p>
            <a:pPr marL="12700" marR="12700"/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0BAE978-5BC9-48CF-AC2E-10896769F0E5}"/>
              </a:ext>
            </a:extLst>
          </p:cNvPr>
          <p:cNvGrpSpPr/>
          <p:nvPr/>
        </p:nvGrpSpPr>
        <p:grpSpPr>
          <a:xfrm>
            <a:off x="614190" y="502359"/>
            <a:ext cx="48437" cy="426053"/>
            <a:chOff x="511595" y="4691127"/>
            <a:chExt cx="45719" cy="28390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D08CFF2-AB50-44A1-AD55-DC12E4706305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1208C97-4BAD-430C-8FA6-D9352284241E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pic>
        <p:nvPicPr>
          <p:cNvPr id="10" name="图形 1">
            <a:extLst>
              <a:ext uri="{FF2B5EF4-FFF2-40B4-BE49-F238E27FC236}">
                <a16:creationId xmlns:a16="http://schemas.microsoft.com/office/drawing/2014/main" id="{537156B0-A9D5-48B2-AA42-66FFEAC1C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4781" y="5535545"/>
            <a:ext cx="851410" cy="349686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3AEDE704-AD37-46E5-8AA6-84033E5343C2}"/>
              </a:ext>
            </a:extLst>
          </p:cNvPr>
          <p:cNvSpPr txBox="1"/>
          <p:nvPr/>
        </p:nvSpPr>
        <p:spPr>
          <a:xfrm>
            <a:off x="6957525" y="5470727"/>
            <a:ext cx="1588168" cy="8290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幼圆" pitchFamily="49" charset="-122"/>
                <a:cs typeface="Arial"/>
              </a:rPr>
              <a:t>公务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幼圆" pitchFamily="49" charset="-122"/>
                <a:cs typeface="Arial"/>
              </a:rPr>
              <a:t>机是空中办公室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幼圆" pitchFamily="49" charset="-122"/>
                <a:cs typeface="Arial"/>
              </a:rPr>
              <a:t>，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幼圆" pitchFamily="49" charset="-122"/>
                <a:cs typeface="Arial"/>
              </a:rPr>
              <a:t>是真正的商务工具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NeueLT Pro 55 Roman" pitchFamily="34" charset="0"/>
              <a:ea typeface="幼圆" pitchFamily="49" charset="-122"/>
              <a:cs typeface="Arial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itchFamily="34" charset="0"/>
                <a:ea typeface="幼圆" pitchFamily="49" charset="-122"/>
                <a:cs typeface="Arial"/>
              </a:rPr>
              <a:t>Business Jets is a flying office, IT IS NOT A TOY BUT A TOOL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92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Falcon Family Segmentation 2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9"/>
          <p:cNvSpPr txBox="1">
            <a:spLocks noChangeArrowheads="1"/>
          </p:cNvSpPr>
          <p:nvPr/>
        </p:nvSpPr>
        <p:spPr bwMode="auto">
          <a:xfrm>
            <a:off x="7170822" y="3405188"/>
            <a:ext cx="2504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巨型</a:t>
            </a:r>
            <a:r>
              <a:rPr lang="zh-CN" altLang="en-US" sz="18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 </a:t>
            </a:r>
            <a:r>
              <a:rPr lang="en-US" altLang="zh-CN" sz="14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Huge Jet</a:t>
            </a:r>
            <a:endParaRPr lang="fr-FR" altLang="zh-CN" sz="1400" b="1" dirty="0">
              <a:solidFill>
                <a:srgbClr val="FFFF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74" name="Text Box 20"/>
          <p:cNvSpPr txBox="1">
            <a:spLocks noChangeArrowheads="1"/>
          </p:cNvSpPr>
          <p:nvPr/>
        </p:nvSpPr>
        <p:spPr bwMode="auto">
          <a:xfrm>
            <a:off x="7103445" y="3675063"/>
            <a:ext cx="22813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交付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量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Delivery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75" name="Text Box 21"/>
          <p:cNvSpPr txBox="1">
            <a:spLocks noChangeArrowheads="1"/>
          </p:cNvSpPr>
          <p:nvPr/>
        </p:nvSpPr>
        <p:spPr bwMode="auto">
          <a:xfrm>
            <a:off x="7103445" y="3898900"/>
            <a:ext cx="16674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营业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额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76" name="Text Box 22"/>
          <p:cNvSpPr txBox="1">
            <a:spLocks noChangeArrowheads="1"/>
          </p:cNvSpPr>
          <p:nvPr/>
        </p:nvSpPr>
        <p:spPr bwMode="auto">
          <a:xfrm>
            <a:off x="6464020" y="4652963"/>
            <a:ext cx="2234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18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</a:t>
            </a:r>
            <a:r>
              <a:rPr lang="zh-CN" altLang="en-US" sz="1800" b="1" dirty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型</a:t>
            </a:r>
            <a:r>
              <a:rPr lang="zh-CN" altLang="en-US" sz="18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 </a:t>
            </a:r>
            <a:r>
              <a:rPr lang="en-US" altLang="zh-CN" sz="14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Large-size Jet</a:t>
            </a:r>
            <a:endParaRPr lang="fr-FR" altLang="zh-CN" sz="1400" b="1" dirty="0">
              <a:solidFill>
                <a:srgbClr val="FFFF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77" name="Text Box 23"/>
          <p:cNvSpPr txBox="1">
            <a:spLocks noChangeArrowheads="1"/>
          </p:cNvSpPr>
          <p:nvPr/>
        </p:nvSpPr>
        <p:spPr bwMode="auto">
          <a:xfrm>
            <a:off x="6391275" y="4922838"/>
            <a:ext cx="2009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fr-FR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交付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量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Delivery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6443663" y="5157788"/>
            <a:ext cx="1729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68 %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营业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额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79" name="Text Box 25"/>
          <p:cNvSpPr txBox="1">
            <a:spLocks noChangeArrowheads="1"/>
          </p:cNvSpPr>
          <p:nvPr/>
        </p:nvSpPr>
        <p:spPr bwMode="auto">
          <a:xfrm>
            <a:off x="4367213" y="4968875"/>
            <a:ext cx="1907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中型</a:t>
            </a:r>
            <a:r>
              <a:rPr lang="zh-CN" altLang="en-US" sz="18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 </a:t>
            </a:r>
            <a:r>
              <a:rPr lang="en-US" altLang="zh-CN" sz="14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Mid-size Jet</a:t>
            </a:r>
            <a:endParaRPr lang="fr-FR" altLang="zh-CN" sz="1400" b="1" dirty="0">
              <a:solidFill>
                <a:srgbClr val="FFFF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80" name="Text Box 26"/>
          <p:cNvSpPr txBox="1">
            <a:spLocks noChangeArrowheads="1"/>
          </p:cNvSpPr>
          <p:nvPr/>
        </p:nvSpPr>
        <p:spPr bwMode="auto">
          <a:xfrm>
            <a:off x="4178300" y="5238750"/>
            <a:ext cx="19677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fr-FR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17 %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交付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量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Delivery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81" name="Text Box 27"/>
          <p:cNvSpPr txBox="1">
            <a:spLocks noChangeArrowheads="1"/>
          </p:cNvSpPr>
          <p:nvPr/>
        </p:nvSpPr>
        <p:spPr bwMode="auto">
          <a:xfrm>
            <a:off x="4211638" y="5445125"/>
            <a:ext cx="1694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营业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额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82" name="Text Box 28"/>
          <p:cNvSpPr txBox="1">
            <a:spLocks noChangeArrowheads="1"/>
          </p:cNvSpPr>
          <p:nvPr/>
        </p:nvSpPr>
        <p:spPr bwMode="auto">
          <a:xfrm>
            <a:off x="2684121" y="5769408"/>
            <a:ext cx="2028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轻型</a:t>
            </a:r>
            <a:r>
              <a:rPr lang="zh-CN" altLang="en-US" sz="18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机 </a:t>
            </a:r>
            <a:r>
              <a:rPr lang="en-US" altLang="zh-CN" sz="1400" b="1" dirty="0" smtClean="0">
                <a:solidFill>
                  <a:srgbClr val="FFFF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Small-size Jet</a:t>
            </a:r>
            <a:endParaRPr lang="fr-FR" altLang="zh-CN" sz="1400" b="1" dirty="0">
              <a:solidFill>
                <a:srgbClr val="FFFF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183" name="Text Box 29"/>
          <p:cNvSpPr txBox="1">
            <a:spLocks noChangeArrowheads="1"/>
          </p:cNvSpPr>
          <p:nvPr/>
        </p:nvSpPr>
        <p:spPr bwMode="auto">
          <a:xfrm>
            <a:off x="2438400" y="6075363"/>
            <a:ext cx="2006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fr-FR" dirty="0">
                <a:solidFill>
                  <a:schemeClr val="bg1"/>
                </a:solidFill>
              </a:rPr>
              <a:t> </a:t>
            </a:r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40 %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交付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量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Delivery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</p:txBody>
      </p:sp>
      <p:sp>
        <p:nvSpPr>
          <p:cNvPr id="7184" name="Text Box 30"/>
          <p:cNvSpPr txBox="1">
            <a:spLocks noChangeArrowheads="1"/>
          </p:cNvSpPr>
          <p:nvPr/>
        </p:nvSpPr>
        <p:spPr bwMode="auto">
          <a:xfrm>
            <a:off x="2481680" y="6358959"/>
            <a:ext cx="1694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zh-CN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12 % </a:t>
            </a:r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营业</a:t>
            </a:r>
            <a:r>
              <a:rPr lang="zh-CN" altLang="en-US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额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Sales</a:t>
            </a:r>
            <a:endParaRPr lang="fr-FR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</p:txBody>
      </p:sp>
      <p:pic>
        <p:nvPicPr>
          <p:cNvPr id="20" name="图片 1">
            <a:extLst>
              <a:ext uri="{FF2B5EF4-FFF2-40B4-BE49-F238E27FC236}">
                <a16:creationId xmlns:a16="http://schemas.microsoft.com/office/drawing/2014/main" id="{2B750D51-2436-4A81-BF26-9CF914621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"/>
          <a:stretch/>
        </p:blipFill>
        <p:spPr>
          <a:xfrm>
            <a:off x="4918246" y="-614"/>
            <a:ext cx="4138222" cy="1819367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EB335D0F-A10A-42F3-9316-4FF8E962F2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88" y="17494"/>
            <a:ext cx="4608751" cy="1780816"/>
          </a:xfrm>
          <a:prstGeom prst="rect">
            <a:avLst/>
          </a:prstGeom>
        </p:spPr>
      </p:pic>
      <p:grpSp>
        <p:nvGrpSpPr>
          <p:cNvPr id="22" name="组合 10">
            <a:extLst>
              <a:ext uri="{FF2B5EF4-FFF2-40B4-BE49-F238E27FC236}">
                <a16:creationId xmlns:a16="http://schemas.microsoft.com/office/drawing/2014/main" id="{96D5BCFD-515E-412C-A6D3-493BE71C64F9}"/>
              </a:ext>
            </a:extLst>
          </p:cNvPr>
          <p:cNvGrpSpPr/>
          <p:nvPr/>
        </p:nvGrpSpPr>
        <p:grpSpPr>
          <a:xfrm>
            <a:off x="209523" y="2052272"/>
            <a:ext cx="45719" cy="283905"/>
            <a:chOff x="511595" y="4691127"/>
            <a:chExt cx="45719" cy="283905"/>
          </a:xfrm>
        </p:grpSpPr>
        <p:sp>
          <p:nvSpPr>
            <p:cNvPr id="23" name="矩形 8">
              <a:extLst>
                <a:ext uri="{FF2B5EF4-FFF2-40B4-BE49-F238E27FC236}">
                  <a16:creationId xmlns:a16="http://schemas.microsoft.com/office/drawing/2014/main" id="{80F62DD2-7B9B-4A06-8BD7-2596F020FC8D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矩形 9">
              <a:extLst>
                <a:ext uri="{FF2B5EF4-FFF2-40B4-BE49-F238E27FC236}">
                  <a16:creationId xmlns:a16="http://schemas.microsoft.com/office/drawing/2014/main" id="{C4A7966A-2EB2-4170-8160-F96E0C853658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5" name="object 26">
            <a:extLst>
              <a:ext uri="{FF2B5EF4-FFF2-40B4-BE49-F238E27FC236}">
                <a16:creationId xmlns:a16="http://schemas.microsoft.com/office/drawing/2014/main" id="{D4DEF002-5B11-42FB-B66F-26569FB231ED}"/>
              </a:ext>
            </a:extLst>
          </p:cNvPr>
          <p:cNvSpPr txBox="1"/>
          <p:nvPr/>
        </p:nvSpPr>
        <p:spPr>
          <a:xfrm>
            <a:off x="374427" y="1978507"/>
            <a:ext cx="6523555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不同的市场定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位 </a:t>
            </a:r>
            <a:r>
              <a:rPr lang="en-US" altLang="zh-CN" sz="2000" dirty="0">
                <a:solidFill>
                  <a:schemeClr val="bg1"/>
                </a:solidFill>
                <a:latin typeface="HelveticaNeueLT Pro 75 Bd" panose="020B0804020202020204" pitchFamily="34" charset="0"/>
                <a:ea typeface="方正兰亭粗黑简体" pitchFamily="2" charset="-122"/>
                <a:cs typeface="Arial"/>
              </a:rPr>
              <a:t>Different Segment</a:t>
            </a:r>
            <a:endParaRPr lang="zh-CN" altLang="en-US" sz="2000" dirty="0">
              <a:solidFill>
                <a:schemeClr val="bg1"/>
              </a:solidFill>
              <a:latin typeface="HelveticaNeueLT Pro 75 Bd" panose="020B0804020202020204" pitchFamily="34" charset="0"/>
              <a:ea typeface="方正兰亭粗黑简体" pitchFamily="2" charset="-122"/>
              <a:cs typeface="Arial"/>
            </a:endParaRPr>
          </a:p>
          <a:p>
            <a:pPr marL="12700" marR="12700"/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 bwMode="auto">
          <a:xfrm>
            <a:off x="161467" y="172063"/>
            <a:ext cx="8839657" cy="653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0F7BC2C-E912-4249-9EA4-DF913ECAD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4849" y="5317434"/>
            <a:ext cx="2027683" cy="13881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object 26">
            <a:extLst>
              <a:ext uri="{FF2B5EF4-FFF2-40B4-BE49-F238E27FC236}">
                <a16:creationId xmlns:a16="http://schemas.microsoft.com/office/drawing/2014/main" id="{0947C704-5D4B-4E5C-90D6-47267A0DA6E2}"/>
              </a:ext>
            </a:extLst>
          </p:cNvPr>
          <p:cNvSpPr txBox="1"/>
          <p:nvPr/>
        </p:nvSpPr>
        <p:spPr>
          <a:xfrm>
            <a:off x="781812" y="601321"/>
            <a:ext cx="6402624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卓越的性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能 </a:t>
            </a:r>
            <a:r>
              <a:rPr lang="en-US" altLang="zh-CN" sz="2000" dirty="0">
                <a:solidFill>
                  <a:schemeClr val="bg1"/>
                </a:solidFill>
                <a:latin typeface="HelveticaNeueLT Pro 75 Bd" panose="020B0804020202020204" pitchFamily="34" charset="0"/>
                <a:ea typeface="方正兰亭粗黑简体" pitchFamily="2" charset="-122"/>
                <a:cs typeface="Arial"/>
                <a:sym typeface="Arial" charset="0"/>
              </a:rPr>
              <a:t>Performance</a:t>
            </a:r>
          </a:p>
          <a:p>
            <a:endParaRPr lang="en-US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4B00FC-5A58-4041-AFA2-6C18A22EF93F}"/>
              </a:ext>
            </a:extLst>
          </p:cNvPr>
          <p:cNvGrpSpPr/>
          <p:nvPr/>
        </p:nvGrpSpPr>
        <p:grpSpPr>
          <a:xfrm>
            <a:off x="616908" y="656614"/>
            <a:ext cx="45719" cy="283905"/>
            <a:chOff x="511595" y="4691127"/>
            <a:chExt cx="45719" cy="28390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C5719D8-AA29-4CB6-B149-C976F08366CB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2E9E174-7943-44F3-8893-A90E45F9FB34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8435" name="object 3"/>
          <p:cNvSpPr txBox="1">
            <a:spLocks noChangeArrowheads="1"/>
          </p:cNvSpPr>
          <p:nvPr/>
        </p:nvSpPr>
        <p:spPr bwMode="auto">
          <a:xfrm>
            <a:off x="820315" y="1273361"/>
            <a:ext cx="5070345" cy="106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双引擎或三引擎设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计  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Twin-engine or </a:t>
            </a:r>
            <a:r>
              <a:rPr lang="en-US" altLang="zh-CN" sz="1050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Three-engine</a:t>
            </a:r>
            <a:endParaRPr lang="en-US" altLang="zh-CN" sz="105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灵活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性 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Twin-engine or Three-engine</a:t>
            </a: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靠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性 </a:t>
            </a:r>
            <a:r>
              <a:rPr lang="en-US" altLang="zh-CN" sz="1050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Reliability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短跑道起降性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能 </a:t>
            </a:r>
            <a:r>
              <a:rPr lang="en-US" altLang="zh-CN" sz="1050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Short 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field </a:t>
            </a:r>
            <a:r>
              <a:rPr lang="en-US" altLang="zh-CN" sz="1050" dirty="0" smtClean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performances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→视频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Video 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hlinkClick r:id="rId5" action="ppaction://hlinkfile"/>
              </a:rPr>
              <a:t>Les  </a:t>
            </a:r>
            <a:r>
              <a:rPr lang="en-US" altLang="zh-CN" sz="1200" b="1" dirty="0" err="1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hlinkClick r:id="rId5" action="ppaction://hlinkfile"/>
              </a:rPr>
              <a:t>Eplatures</a:t>
            </a:r>
            <a:endParaRPr lang="en-US" altLang="zh-CN" sz="1200" b="1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航程 </a:t>
            </a:r>
            <a:r>
              <a:rPr lang="en-US" altLang="zh-CN" sz="1050" dirty="0">
                <a:solidFill>
                  <a:schemeClr val="bg1"/>
                </a:solidFill>
                <a:latin typeface="HelveticaNeueLT Pro 55 Roman" pitchFamily="34" charset="0"/>
                <a:ea typeface="方正兰亭中黑_GBK" pitchFamily="2" charset="-122"/>
              </a:rPr>
              <a:t>Range</a:t>
            </a:r>
            <a:endParaRPr lang="zh-CN" altLang="en-US" sz="1050" dirty="0">
              <a:solidFill>
                <a:schemeClr val="bg1"/>
              </a:solidFill>
              <a:latin typeface="HelveticaNeueLT Pro 55 Roman" pitchFamily="34" charset="0"/>
              <a:ea typeface="方正兰亭中黑_GBK" pitchFamily="2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endParaRPr lang="zh-CN" altLang="en-US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2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6">
            <a:extLst>
              <a:ext uri="{FF2B5EF4-FFF2-40B4-BE49-F238E27FC236}">
                <a16:creationId xmlns:a16="http://schemas.microsoft.com/office/drawing/2014/main" id="{EF42F19E-3123-45CF-A8E0-B3A89811D983}"/>
              </a:ext>
            </a:extLst>
          </p:cNvPr>
          <p:cNvSpPr txBox="1"/>
          <p:nvPr/>
        </p:nvSpPr>
        <p:spPr>
          <a:xfrm>
            <a:off x="781813" y="582849"/>
            <a:ext cx="2716762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航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图 </a:t>
            </a:r>
            <a:r>
              <a:rPr lang="en-US" altLang="zh-CN" sz="2000" dirty="0" smtClean="0">
                <a:latin typeface="HelveticaNeueLT Pro 75 Bd" panose="020B0804020202020204" pitchFamily="34" charset="0"/>
                <a:ea typeface="方正兰亭粗黑简体" pitchFamily="2" charset="-122"/>
                <a:cs typeface="Arial"/>
                <a:sym typeface="Arial" charset="0"/>
              </a:rPr>
              <a:t>Range Map</a:t>
            </a:r>
            <a:endParaRPr lang="en-US" altLang="zh-CN" sz="2000" dirty="0">
              <a:latin typeface="HelveticaNeueLT Pro 75 Bd" panose="020B0804020202020204" pitchFamily="34" charset="0"/>
              <a:ea typeface="方正兰亭粗黑简体" pitchFamily="2" charset="-122"/>
              <a:cs typeface="Arial"/>
              <a:sym typeface="Arial" charset="0"/>
            </a:endParaRPr>
          </a:p>
          <a:p>
            <a:endParaRPr lang="en-US" altLang="zh-CN" sz="2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BF4B00FC-5A58-4041-AFA2-6C18A22EF93F}"/>
              </a:ext>
            </a:extLst>
          </p:cNvPr>
          <p:cNvGrpSpPr/>
          <p:nvPr/>
        </p:nvGrpSpPr>
        <p:grpSpPr>
          <a:xfrm>
            <a:off x="616908" y="656614"/>
            <a:ext cx="45719" cy="283905"/>
            <a:chOff x="511595" y="4691127"/>
            <a:chExt cx="45719" cy="283905"/>
          </a:xfrm>
        </p:grpSpPr>
        <p:sp>
          <p:nvSpPr>
            <p:cNvPr id="7" name="矩形 11">
              <a:extLst>
                <a:ext uri="{FF2B5EF4-FFF2-40B4-BE49-F238E27FC236}">
                  <a16:creationId xmlns:a16="http://schemas.microsoft.com/office/drawing/2014/main" id="{6C5719D8-AA29-4CB6-B149-C976F08366CB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8" name="矩形 12">
              <a:extLst>
                <a:ext uri="{FF2B5EF4-FFF2-40B4-BE49-F238E27FC236}">
                  <a16:creationId xmlns:a16="http://schemas.microsoft.com/office/drawing/2014/main" id="{82E9E174-7943-44F3-8893-A90E45F9FB34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-7430" r="105" b="13372"/>
          <a:stretch/>
        </p:blipFill>
        <p:spPr bwMode="auto">
          <a:xfrm>
            <a:off x="0" y="787518"/>
            <a:ext cx="9177007" cy="60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2055" y="1386037"/>
            <a:ext cx="5438274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从北京出发的最大航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程</a:t>
            </a:r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</a:t>
            </a:r>
            <a:r>
              <a:rPr lang="zh-CN" altLang="en-US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名乘客，</a:t>
            </a:r>
            <a:r>
              <a:rPr lang="en-US" altLang="zh-CN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0.80</a:t>
            </a:r>
            <a:r>
              <a:rPr lang="zh-CN" altLang="en-US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马赫，国际标准大气压，</a:t>
            </a:r>
            <a:r>
              <a:rPr lang="en-US" altLang="zh-CN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  <a:r>
              <a:rPr lang="zh-CN" altLang="en-US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波音年度风可靠性，</a:t>
            </a:r>
            <a:r>
              <a:rPr lang="en-US" altLang="zh-CN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NBAA-IFR</a:t>
            </a:r>
            <a:r>
              <a:rPr lang="zh-CN" altLang="en-US" sz="1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燃油储备</a:t>
            </a:r>
            <a:endParaRPr lang="en-US" sz="1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1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CEB1A1E-3DFB-4763-9D70-709638E5A4BA}"/>
              </a:ext>
            </a:extLst>
          </p:cNvPr>
          <p:cNvSpPr/>
          <p:nvPr/>
        </p:nvSpPr>
        <p:spPr bwMode="auto">
          <a:xfrm>
            <a:off x="142875" y="117856"/>
            <a:ext cx="8858250" cy="6553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6C9D84CD-4231-4CB8-8B88-3D4AEF09EA44}"/>
              </a:ext>
            </a:extLst>
          </p:cNvPr>
          <p:cNvSpPr txBox="1"/>
          <p:nvPr/>
        </p:nvSpPr>
        <p:spPr>
          <a:xfrm>
            <a:off x="781812" y="611153"/>
            <a:ext cx="7162652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  <a:sym typeface="Arial" charset="0"/>
              </a:rPr>
              <a:t>运行安全 </a:t>
            </a:r>
            <a:r>
              <a:rPr lang="en-US" altLang="zh-CN" sz="2000" dirty="0">
                <a:latin typeface="HelveticaNeueLT Pro 75 Bd" panose="020B0804020202020204" pitchFamily="34" charset="0"/>
                <a:ea typeface="方正兰亭粗黑简体" pitchFamily="2" charset="-122"/>
                <a:cs typeface="Arial"/>
                <a:sym typeface="Arial" charset="0"/>
              </a:rPr>
              <a:t>Operational Safety</a:t>
            </a:r>
            <a:endParaRPr lang="en-US" altLang="en-US" sz="2000" dirty="0">
              <a:latin typeface="HelveticaNeueLT Pro 75 Bd" panose="020B0804020202020204" pitchFamily="34" charset="0"/>
              <a:ea typeface="方正兰亭粗黑简体" pitchFamily="2" charset="-122"/>
              <a:cs typeface="Arial"/>
              <a:sym typeface="Arial" charset="0"/>
            </a:endParaRPr>
          </a:p>
        </p:txBody>
      </p:sp>
      <p:sp>
        <p:nvSpPr>
          <p:cNvPr id="16" name="矩形 7">
            <a:extLst>
              <a:ext uri="{FF2B5EF4-FFF2-40B4-BE49-F238E27FC236}">
                <a16:creationId xmlns:a16="http://schemas.microsoft.com/office/drawing/2014/main" id="{EDE81E7B-2F65-4C19-95B7-E62198034507}"/>
              </a:ext>
            </a:extLst>
          </p:cNvPr>
          <p:cNvSpPr/>
          <p:nvPr/>
        </p:nvSpPr>
        <p:spPr bwMode="auto">
          <a:xfrm>
            <a:off x="781812" y="3398158"/>
            <a:ext cx="7568920" cy="30507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zh-CN" altLang="en-US"/>
          </a:p>
        </p:txBody>
      </p:sp>
      <p:sp>
        <p:nvSpPr>
          <p:cNvPr id="17" name="矩形 14">
            <a:extLst>
              <a:ext uri="{FF2B5EF4-FFF2-40B4-BE49-F238E27FC236}">
                <a16:creationId xmlns:a16="http://schemas.microsoft.com/office/drawing/2014/main" id="{0D2BF240-197B-4BAB-AA57-7ED8E41FE20E}"/>
              </a:ext>
            </a:extLst>
          </p:cNvPr>
          <p:cNvSpPr/>
          <p:nvPr/>
        </p:nvSpPr>
        <p:spPr bwMode="auto">
          <a:xfrm>
            <a:off x="4259772" y="1299872"/>
            <a:ext cx="4103865" cy="2098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zh-CN" altLang="en-US"/>
          </a:p>
        </p:txBody>
      </p:sp>
      <p:sp>
        <p:nvSpPr>
          <p:cNvPr id="19" name="object 3"/>
          <p:cNvSpPr txBox="1"/>
          <p:nvPr/>
        </p:nvSpPr>
        <p:spPr>
          <a:xfrm>
            <a:off x="4862078" y="1898852"/>
            <a:ext cx="3151212" cy="65261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多光谱融合的新型摄像头（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6 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个传感器），最大化地突破天气对视野的阻碍，最大化情景感知和 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LED 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探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测</a:t>
            </a:r>
            <a:endParaRPr lang="en-US" altLang="zh-CN" sz="1200" b="1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173038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altLang="zh-CN" sz="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New camera with multispectral fusion (6 sensors) for maximum weather penetration, situational awareness and LEDs detection</a:t>
            </a:r>
            <a:endParaRPr lang="en-US" altLang="zh-CN" sz="800" dirty="0">
              <a:solidFill>
                <a:schemeClr val="bg1"/>
              </a:solidFill>
              <a:latin typeface="HelveticaNeueLT Pro 75 Bd" panose="020B0804020202020204" pitchFamily="34" charset="0"/>
              <a:ea typeface="方正兰亭中黑_GBK" pitchFamily="2" charset="-122"/>
              <a:sym typeface="Arial" pitchFamily="34" charset="0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endParaRPr lang="en-US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  <a:sym typeface="Arial" pitchFamily="34" charset="0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1944303" y="3642890"/>
            <a:ext cx="6076677" cy="24747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猎鹰之眼（</a:t>
            </a:r>
            <a:r>
              <a:rPr lang="en-US" altLang="zh-CN" sz="1200" b="1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FalconEye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） 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- 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视景结合系统（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CVS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）和增强视景系统（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EVS</a:t>
            </a: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）的独特组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合</a:t>
            </a:r>
            <a:endParaRPr lang="en-US" altLang="zh-CN" sz="1200" b="1" dirty="0" smtClean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231775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altLang="zh-CN" sz="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FalconEye</a:t>
            </a:r>
            <a:r>
              <a:rPr lang="en-US" altLang="zh-CN" sz="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- Combination of Enhanced Vision System &amp; Synthetic Vision System </a:t>
            </a:r>
            <a:endParaRPr lang="en-US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176213">
              <a:lnSpc>
                <a:spcPct val="150000"/>
              </a:lnSpc>
              <a:buClr>
                <a:srgbClr val="FF0000"/>
              </a:buClr>
              <a:defRPr/>
            </a:pPr>
            <a:endParaRPr lang="zh-CN" altLang="en-US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537"/>
          <a:stretch/>
        </p:blipFill>
        <p:spPr>
          <a:xfrm>
            <a:off x="768907" y="4326151"/>
            <a:ext cx="3684331" cy="2122774"/>
          </a:xfrm>
          <a:prstGeom prst="rect">
            <a:avLst/>
          </a:prstGeom>
        </p:spPr>
      </p:pic>
      <p:pic>
        <p:nvPicPr>
          <p:cNvPr id="23" name="Picture 10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17" y="1293216"/>
            <a:ext cx="3680840" cy="2131188"/>
          </a:xfrm>
          <a:prstGeom prst="rect">
            <a:avLst/>
          </a:prstGeom>
        </p:spPr>
      </p:pic>
      <p:sp>
        <p:nvSpPr>
          <p:cNvPr id="24" name="object 3"/>
          <p:cNvSpPr txBox="1"/>
          <p:nvPr/>
        </p:nvSpPr>
        <p:spPr>
          <a:xfrm>
            <a:off x="4862078" y="1406643"/>
            <a:ext cx="3311405" cy="163702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业内视野最宽阔的平视显示器（</a:t>
            </a:r>
            <a:r>
              <a: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HUD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/>
              </a:rPr>
              <a:t>）</a:t>
            </a:r>
            <a:endParaRPr lang="en-US" altLang="zh-CN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  <a:p>
            <a:pPr marL="173038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altLang="zh-CN" sz="800" b="1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The </a:t>
            </a:r>
            <a:r>
              <a:rPr lang="en-US" altLang="zh-CN" sz="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Head-Up Display (HUD) in any business aircraft</a:t>
            </a:r>
            <a:endParaRPr lang="zh-CN" altLang="en-US" sz="800" dirty="0">
              <a:solidFill>
                <a:schemeClr val="bg1"/>
              </a:solidFill>
              <a:latin typeface="HelveticaNeueLT Pro 75 Bd" panose="020B0804020202020204" pitchFamily="34" charset="0"/>
              <a:ea typeface="方正兰亭中黑_GBK" pitchFamily="2" charset="-122"/>
            </a:endParaRPr>
          </a:p>
          <a:p>
            <a:pPr marL="180975" indent="-180975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l"/>
              <a:defRPr/>
            </a:pPr>
            <a:endParaRPr lang="zh-CN" altLang="en-US" sz="12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5686AF7-B96A-47E4-8BCB-E7131A9331D0}"/>
              </a:ext>
            </a:extLst>
          </p:cNvPr>
          <p:cNvGrpSpPr/>
          <p:nvPr/>
        </p:nvGrpSpPr>
        <p:grpSpPr>
          <a:xfrm>
            <a:off x="616908" y="656614"/>
            <a:ext cx="45719" cy="283905"/>
            <a:chOff x="511595" y="4691127"/>
            <a:chExt cx="45719" cy="28390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BBC9526-C692-46B9-9EB9-DEE070552AE6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528B437-1D2E-41BF-B667-8A701899026E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42437" y="4161346"/>
            <a:ext cx="33904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>
              <a:lnSpc>
                <a:spcPct val="150000"/>
              </a:lnSpc>
              <a:buClr>
                <a:srgbClr val="FF0000"/>
              </a:buClr>
              <a:defRPr/>
            </a:pPr>
            <a:r>
              <a:rPr lang="zh-CN" altLang="en-US" sz="10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视景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结合系统（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CVS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）实时地整合了合成视景系统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(SVS)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、数据库驱动地形描绘，和带有热成像低光摄像图的增强视景系统 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(EVS)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。即使遇到能见度低或极差的情况，它也能为飞行员提供前所未有的情景感知能力，确保无可比拟的安全性。</a:t>
            </a:r>
            <a:endParaRPr lang="en-US" altLang="zh-CN" sz="1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80975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altLang="zh-CN" sz="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Providing an unprecedented level of situational awareness in low-and poor- visibility conditions, during all phases of flight allowing you to land up to 100 feet of low visibility.</a:t>
            </a:r>
          </a:p>
          <a:p>
            <a:pPr marL="180975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altLang="zh-CN" sz="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sym typeface="Arial" pitchFamily="34" charset="0"/>
              </a:rPr>
              <a:t>No need of CAT III airport compliances</a:t>
            </a:r>
            <a:endParaRPr lang="zh-CN" altLang="en-US" sz="800" dirty="0">
              <a:solidFill>
                <a:schemeClr val="bg1"/>
              </a:solidFill>
              <a:latin typeface="HelveticaNeueLT Pro 55 Roman" panose="020B0604020202020204" pitchFamily="34" charset="0"/>
              <a:ea typeface="方正兰亭中黑_GBK" pitchFamily="2" charset="-122"/>
              <a:sym typeface="Arial" pitchFamily="34" charset="0"/>
            </a:endParaRPr>
          </a:p>
          <a:p>
            <a:pPr marL="176213">
              <a:lnSpc>
                <a:spcPct val="150000"/>
              </a:lnSpc>
              <a:buClr>
                <a:srgbClr val="FF0000"/>
              </a:buClr>
              <a:defRPr/>
            </a:pP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→视频  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Video </a:t>
            </a:r>
            <a:r>
              <a:rPr lang="en-US" altLang="zh-CN" sz="800" b="1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hlinkClick r:id="rId6" action="ppaction://hlinkfile"/>
              </a:rPr>
              <a:t>CVS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630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75" y="172064"/>
            <a:ext cx="8858250" cy="6533536"/>
          </a:xfrm>
          <a:prstGeom prst="rect">
            <a:avLst/>
          </a:prstGeom>
          <a:noFill/>
        </p:spPr>
      </p:pic>
      <p:sp>
        <p:nvSpPr>
          <p:cNvPr id="10" name="object 26">
            <a:extLst>
              <a:ext uri="{FF2B5EF4-FFF2-40B4-BE49-F238E27FC236}">
                <a16:creationId xmlns:a16="http://schemas.microsoft.com/office/drawing/2014/main" id="{660037CA-6FF9-4652-B18E-84443D04A720}"/>
              </a:ext>
            </a:extLst>
          </p:cNvPr>
          <p:cNvSpPr txBox="1"/>
          <p:nvPr/>
        </p:nvSpPr>
        <p:spPr>
          <a:xfrm>
            <a:off x="781811" y="601321"/>
            <a:ext cx="8219313" cy="3904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内饰与客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舱 </a:t>
            </a:r>
            <a:r>
              <a:rPr lang="en-US" altLang="zh-CN" sz="2800" dirty="0">
                <a:solidFill>
                  <a:schemeClr val="bg1"/>
                </a:solidFill>
                <a:latin typeface="HelveticaNeueLT Pro 75 Bd" panose="020B0804020202020204" pitchFamily="34" charset="0"/>
                <a:ea typeface="方正兰亭特黑扁简体" pitchFamily="2" charset="-122"/>
                <a:cs typeface="Arial" charset="0"/>
                <a:sym typeface="Arial" charset="0"/>
              </a:rPr>
              <a:t>Interiors and Cabin</a:t>
            </a:r>
          </a:p>
          <a:p>
            <a:endParaRPr lang="en-US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  <a:sym typeface="Arial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44322E5-8D0E-4F10-BBFD-6F4D10A0C31F}"/>
              </a:ext>
            </a:extLst>
          </p:cNvPr>
          <p:cNvGrpSpPr/>
          <p:nvPr/>
        </p:nvGrpSpPr>
        <p:grpSpPr>
          <a:xfrm>
            <a:off x="614190" y="670145"/>
            <a:ext cx="48437" cy="426053"/>
            <a:chOff x="511595" y="4691127"/>
            <a:chExt cx="45719" cy="2839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7B12099-ED5A-436D-9448-518CC356DD7B}"/>
                </a:ext>
              </a:extLst>
            </p:cNvPr>
            <p:cNvSpPr/>
            <p:nvPr/>
          </p:nvSpPr>
          <p:spPr bwMode="auto">
            <a:xfrm>
              <a:off x="511595" y="4691127"/>
              <a:ext cx="45719" cy="1309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B59EAFC-8E72-4502-838C-ABD81C3B68D0}"/>
                </a:ext>
              </a:extLst>
            </p:cNvPr>
            <p:cNvSpPr/>
            <p:nvPr/>
          </p:nvSpPr>
          <p:spPr bwMode="auto">
            <a:xfrm>
              <a:off x="511595" y="4844128"/>
              <a:ext cx="45719" cy="1309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9F0000"/>
      </a:accent2>
      <a:accent3>
        <a:srgbClr val="C4BD97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RegSem Template 2015">
  <a:themeElements>
    <a:clrScheme name="wilfri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lfrid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9F00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9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7661</TotalTime>
  <Pages>0</Pages>
  <Words>1216</Words>
  <Characters>0</Characters>
  <Application>Microsoft Office PowerPoint</Application>
  <DocSecurity>0</DocSecurity>
  <PresentationFormat>On-screen Show (4:3)</PresentationFormat>
  <Lines>0</Lines>
  <Paragraphs>120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HelveticaNeueLT Pro 35 Th</vt:lpstr>
      <vt:lpstr>HelveticaNeueLT Pro 55 Roman</vt:lpstr>
      <vt:lpstr>HelveticaNeueLT Pro 75 Bd</vt:lpstr>
      <vt:lpstr>Lucida Grande</vt:lpstr>
      <vt:lpstr>微软雅黑</vt:lpstr>
      <vt:lpstr>Microsoft YaHei UI</vt:lpstr>
      <vt:lpstr>ＭＳ Ｐゴシック</vt:lpstr>
      <vt:lpstr>宋体</vt:lpstr>
      <vt:lpstr>幼圆</vt:lpstr>
      <vt:lpstr>微软雅黑 Light</vt:lpstr>
      <vt:lpstr>方正兰亭中黑_GBK</vt:lpstr>
      <vt:lpstr>方正兰亭特黑扁简体</vt:lpstr>
      <vt:lpstr>方正兰亭粗黑简体</vt:lpstr>
      <vt:lpstr>Arial</vt:lpstr>
      <vt:lpstr>Calibri</vt:lpstr>
      <vt:lpstr>Helvetica</vt:lpstr>
      <vt:lpstr>Wingdings</vt:lpstr>
      <vt:lpstr>Office 主题</vt:lpstr>
      <vt:lpstr>RegSem Template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Zhang, Zhihan</cp:lastModifiedBy>
  <cp:revision>2729</cp:revision>
  <cp:lastPrinted>2020-07-23T11:13:18Z</cp:lastPrinted>
  <dcterms:created xsi:type="dcterms:W3CDTF">2014-02-07T23:37:00Z</dcterms:created>
  <dcterms:modified xsi:type="dcterms:W3CDTF">2020-10-22T09:38:37Z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