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1"/>
  </p:sldMasterIdLst>
  <p:notesMasterIdLst>
    <p:notesMasterId r:id="rId28"/>
  </p:notesMasterIdLst>
  <p:sldIdLst>
    <p:sldId id="280" r:id="rId2"/>
    <p:sldId id="452" r:id="rId3"/>
    <p:sldId id="282" r:id="rId4"/>
    <p:sldId id="299" r:id="rId5"/>
    <p:sldId id="288" r:id="rId6"/>
    <p:sldId id="301" r:id="rId7"/>
    <p:sldId id="447" r:id="rId8"/>
    <p:sldId id="453" r:id="rId9"/>
    <p:sldId id="448" r:id="rId10"/>
    <p:sldId id="304" r:id="rId11"/>
    <p:sldId id="305" r:id="rId12"/>
    <p:sldId id="449" r:id="rId13"/>
    <p:sldId id="291" r:id="rId14"/>
    <p:sldId id="290" r:id="rId15"/>
    <p:sldId id="289" r:id="rId16"/>
    <p:sldId id="296" r:id="rId17"/>
    <p:sldId id="444" r:id="rId18"/>
    <p:sldId id="286" r:id="rId19"/>
    <p:sldId id="454" r:id="rId20"/>
    <p:sldId id="294" r:id="rId21"/>
    <p:sldId id="292" r:id="rId22"/>
    <p:sldId id="302" r:id="rId23"/>
    <p:sldId id="297" r:id="rId24"/>
    <p:sldId id="451" r:id="rId25"/>
    <p:sldId id="298"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g hao" initials="fh" lastIdx="1" clrIdx="0">
    <p:extLst>
      <p:ext uri="{19B8F6BF-5375-455C-9EA6-DF929625EA0E}">
        <p15:presenceInfo xmlns:p15="http://schemas.microsoft.com/office/powerpoint/2012/main" userId="9bf0c502faa0ab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6505" autoAdjust="0"/>
  </p:normalViewPr>
  <p:slideViewPr>
    <p:cSldViewPr snapToGrid="0">
      <p:cViewPr varScale="1">
        <p:scale>
          <a:sx n="58" d="100"/>
          <a:sy n="58" d="100"/>
        </p:scale>
        <p:origin x="87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24037;&#20316;\&#21457;&#22269;&#38469;&#33322;&#31354;\2020-&#22269;&#38469;&#33322;&#31354;-&#20911;&#32769;&#24072;\&#33322;&#21319;&#25968;&#25454;\&#20986;&#22270;&#19987;&#2999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oleObject" Target="../embeddings/oleObject1.bin"/><Relationship Id="rId4" Type="http://schemas.openxmlformats.org/officeDocument/2006/relationships/image" Target="../media/image22.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zh-CN" altLang="en-US" sz="2400" dirty="0"/>
              <a:t>全球总计交付</a:t>
            </a:r>
            <a:r>
              <a:rPr lang="en-US" altLang="zh-CN" sz="2400" dirty="0"/>
              <a:t>777</a:t>
            </a:r>
            <a:r>
              <a:rPr lang="zh-CN" altLang="en-US" sz="2400" dirty="0"/>
              <a:t>架</a:t>
            </a:r>
          </a:p>
        </c:rich>
      </c:tx>
      <c:layout>
        <c:manualLayout>
          <c:xMode val="edge"/>
          <c:yMode val="edge"/>
          <c:x val="0.73698433398950136"/>
          <c:y val="4.1642749571035316E-2"/>
        </c:manualLayout>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zh-CN"/>
        </a:p>
      </c:txPr>
    </c:title>
    <c:autoTitleDeleted val="0"/>
    <c:plotArea>
      <c:layout/>
      <c:doughnutChart>
        <c:varyColors val="1"/>
        <c:ser>
          <c:idx val="0"/>
          <c:order val="0"/>
          <c:tx>
            <c:strRef>
              <c:f>按国家的出货量!$E$2</c:f>
              <c:strCache>
                <c:ptCount val="1"/>
                <c:pt idx="0">
                  <c:v>交付量</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90A-409F-92A4-1B2A9E7944A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90A-409F-92A4-1B2A9E7944A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90A-409F-92A4-1B2A9E7944A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90A-409F-92A4-1B2A9E7944A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890A-409F-92A4-1B2A9E7944A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890A-409F-92A4-1B2A9E7944A6}"/>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890A-409F-92A4-1B2A9E7944A6}"/>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890A-409F-92A4-1B2A9E7944A6}"/>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890A-409F-92A4-1B2A9E7944A6}"/>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890A-409F-92A4-1B2A9E7944A6}"/>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890A-409F-92A4-1B2A9E7944A6}"/>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7-890A-409F-92A4-1B2A9E7944A6}"/>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9-890A-409F-92A4-1B2A9E7944A6}"/>
              </c:ext>
            </c:extLst>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B-890A-409F-92A4-1B2A9E7944A6}"/>
              </c:ext>
            </c:extLst>
          </c:dPt>
          <c:dPt>
            <c:idx val="14"/>
            <c:bubble3D val="0"/>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D-890A-409F-92A4-1B2A9E7944A6}"/>
              </c:ext>
            </c:extLst>
          </c:dPt>
          <c:dPt>
            <c:idx val="15"/>
            <c:bubble3D val="0"/>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F-890A-409F-92A4-1B2A9E7944A6}"/>
              </c:ext>
            </c:extLst>
          </c:dPt>
          <c:dPt>
            <c:idx val="16"/>
            <c:bubble3D val="0"/>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1-890A-409F-92A4-1B2A9E7944A6}"/>
              </c:ext>
            </c:extLst>
          </c:dPt>
          <c:dLbls>
            <c:dLbl>
              <c:idx val="0"/>
              <c:layout>
                <c:manualLayout>
                  <c:x val="0.13113972341440153"/>
                  <c:y val="8.17624347036112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90A-409F-92A4-1B2A9E7944A6}"/>
                </c:ext>
              </c:extLst>
            </c:dLbl>
            <c:dLbl>
              <c:idx val="1"/>
              <c:layout>
                <c:manualLayout>
                  <c:x val="-0.11379147549807804"/>
                  <c:y val="0.2197008242222826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90A-409F-92A4-1B2A9E7944A6}"/>
                </c:ext>
              </c:extLst>
            </c:dLbl>
            <c:dLbl>
              <c:idx val="2"/>
              <c:layout>
                <c:manualLayout>
                  <c:x val="-0.15704873203230638"/>
                  <c:y val="0.1963656282397228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90A-409F-92A4-1B2A9E7944A6}"/>
                </c:ext>
              </c:extLst>
            </c:dLbl>
            <c:dLbl>
              <c:idx val="3"/>
              <c:layout>
                <c:manualLayout>
                  <c:x val="-0.16258566799817217"/>
                  <c:y val="0.1870278735653312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90A-409F-92A4-1B2A9E7944A6}"/>
                </c:ext>
              </c:extLst>
            </c:dLbl>
            <c:dLbl>
              <c:idx val="4"/>
              <c:layout>
                <c:manualLayout>
                  <c:x val="-0.17388345030515309"/>
                  <c:y val="0.1635970942672067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90A-409F-92A4-1B2A9E7944A6}"/>
                </c:ext>
              </c:extLst>
            </c:dLbl>
            <c:dLbl>
              <c:idx val="5"/>
              <c:layout>
                <c:manualLayout>
                  <c:x val="-0.16675853304616364"/>
                  <c:y val="0.1099961766673774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90A-409F-92A4-1B2A9E7944A6}"/>
                </c:ext>
              </c:extLst>
            </c:dLbl>
            <c:dLbl>
              <c:idx val="6"/>
              <c:layout>
                <c:manualLayout>
                  <c:x val="-0.15521461104915535"/>
                  <c:y val="5.7033053698176357E-2"/>
                </c:manualLayout>
              </c:layout>
              <c:showLegendKey val="0"/>
              <c:showVal val="1"/>
              <c:showCatName val="1"/>
              <c:showSerName val="0"/>
              <c:showPercent val="1"/>
              <c:showBubbleSize val="0"/>
              <c:extLst>
                <c:ext xmlns:c15="http://schemas.microsoft.com/office/drawing/2012/chart" uri="{CE6537A1-D6FC-4f65-9D91-7224C49458BB}">
                  <c15:layout>
                    <c:manualLayout>
                      <c:w val="0.24103481163567"/>
                      <c:h val="0.12432432432432433"/>
                    </c:manualLayout>
                  </c15:layout>
                </c:ext>
                <c:ext xmlns:c16="http://schemas.microsoft.com/office/drawing/2014/chart" uri="{C3380CC4-5D6E-409C-BE32-E72D297353CC}">
                  <c16:uniqueId val="{0000000D-890A-409F-92A4-1B2A9E7944A6}"/>
                </c:ext>
              </c:extLst>
            </c:dLbl>
            <c:dLbl>
              <c:idx val="7"/>
              <c:layout>
                <c:manualLayout>
                  <c:x val="-0.19666809247994033"/>
                  <c:y val="1.93116310740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90A-409F-92A4-1B2A9E7944A6}"/>
                </c:ext>
              </c:extLst>
            </c:dLbl>
            <c:dLbl>
              <c:idx val="8"/>
              <c:layout>
                <c:manualLayout>
                  <c:x val="-0.18835023018501595"/>
                  <c:y val="-2.782250232663477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90A-409F-92A4-1B2A9E7944A6}"/>
                </c:ext>
              </c:extLst>
            </c:dLbl>
            <c:dLbl>
              <c:idx val="9"/>
              <c:layout>
                <c:manualLayout>
                  <c:x val="-0.1941205454648233"/>
                  <c:y val="-6.983541449345359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90A-409F-92A4-1B2A9E7944A6}"/>
                </c:ext>
              </c:extLst>
            </c:dLbl>
            <c:dLbl>
              <c:idx val="10"/>
              <c:layout>
                <c:manualLayout>
                  <c:x val="-0.16734292333629971"/>
                  <c:y val="-0.1021951747287550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890A-409F-92A4-1B2A9E7944A6}"/>
                </c:ext>
              </c:extLst>
            </c:dLbl>
            <c:dLbl>
              <c:idx val="11"/>
              <c:layout>
                <c:manualLayout>
                  <c:x val="-0.17985941511399184"/>
                  <c:y val="-0.1437236670729209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890A-409F-92A4-1B2A9E7944A6}"/>
                </c:ext>
              </c:extLst>
            </c:dLbl>
            <c:dLbl>
              <c:idx val="12"/>
              <c:layout>
                <c:manualLayout>
                  <c:x val="-0.15358085604106353"/>
                  <c:y val="-0.1796731290941573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890A-409F-92A4-1B2A9E7944A6}"/>
                </c:ext>
              </c:extLst>
            </c:dLbl>
            <c:dLbl>
              <c:idx val="13"/>
              <c:layout>
                <c:manualLayout>
                  <c:x val="-0.14863058963123174"/>
                  <c:y val="-0.2285642752525568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890A-409F-92A4-1B2A9E7944A6}"/>
                </c:ext>
              </c:extLst>
            </c:dLbl>
            <c:dLbl>
              <c:idx val="14"/>
              <c:layout>
                <c:manualLayout>
                  <c:x val="-6.0288601263897811E-3"/>
                  <c:y val="-0.20523730241192029"/>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890A-409F-92A4-1B2A9E7944A6}"/>
                </c:ext>
              </c:extLst>
            </c:dLbl>
            <c:dLbl>
              <c:idx val="15"/>
              <c:layout>
                <c:manualLayout>
                  <c:x val="0.17003859087926501"/>
                  <c:y val="-0.20435129493889015"/>
                </c:manualLayout>
              </c:layout>
              <c:spPr>
                <a:noFill/>
                <a:ln>
                  <a:noFill/>
                </a:ln>
                <a:effectLst/>
              </c:spPr>
              <c:txPr>
                <a:bodyPr rot="0" spcFirstLastPara="1" vertOverflow="ellipsis" vert="horz" wrap="square" lIns="38100" tIns="19050" rIns="38100" bIns="19050" anchor="ctr" anchorCtr="0">
                  <a:noAutofit/>
                </a:bodyPr>
                <a:lstStyle/>
                <a:p>
                  <a:pPr algn="l">
                    <a:defRPr sz="1600" b="1" i="0" u="none" strike="noStrike" kern="1200" baseline="0">
                      <a:solidFill>
                        <a:schemeClr val="lt1">
                          <a:lumMod val="85000"/>
                        </a:schemeClr>
                      </a:solidFill>
                      <a:latin typeface="+mn-lt"/>
                      <a:ea typeface="+mn-ea"/>
                      <a:cs typeface="+mn-cs"/>
                    </a:defRPr>
                  </a:pPr>
                  <a:endParaRPr lang="zh-CN"/>
                </a:p>
              </c:txPr>
              <c:showLegendKey val="0"/>
              <c:showVal val="1"/>
              <c:showCatName val="1"/>
              <c:showSerName val="0"/>
              <c:showPercent val="1"/>
              <c:showBubbleSize val="0"/>
              <c:extLst>
                <c:ext xmlns:c15="http://schemas.microsoft.com/office/drawing/2012/chart" uri="{CE6537A1-D6FC-4f65-9D91-7224C49458BB}">
                  <c15:layout>
                    <c:manualLayout>
                      <c:w val="0.23401278166409456"/>
                      <c:h val="5.1646604587781045E-2"/>
                    </c:manualLayout>
                  </c15:layout>
                </c:ext>
                <c:ext xmlns:c16="http://schemas.microsoft.com/office/drawing/2014/chart" uri="{C3380CC4-5D6E-409C-BE32-E72D297353CC}">
                  <c16:uniqueId val="{0000001F-890A-409F-92A4-1B2A9E7944A6}"/>
                </c:ext>
              </c:extLst>
            </c:dLbl>
            <c:dLbl>
              <c:idx val="16"/>
              <c:layout>
                <c:manualLayout>
                  <c:x val="0.34643209834822147"/>
                  <c:y val="-5.0184645043375956E-2"/>
                </c:manualLayout>
              </c:layout>
              <c:spPr>
                <a:noFill/>
                <a:ln>
                  <a:noFill/>
                </a:ln>
                <a:effectLst/>
              </c:spPr>
              <c:txPr>
                <a:bodyPr rot="0" spcFirstLastPara="1" vertOverflow="ellipsis" vert="horz" wrap="square" lIns="38100" tIns="19050" rIns="38100" bIns="19050" anchor="ctr" anchorCtr="0">
                  <a:noAutofit/>
                </a:bodyPr>
                <a:lstStyle/>
                <a:p>
                  <a:pPr algn="l">
                    <a:defRPr sz="1600" b="1" i="0" u="none" strike="noStrike" kern="1200" baseline="0">
                      <a:solidFill>
                        <a:schemeClr val="lt1">
                          <a:lumMod val="85000"/>
                        </a:schemeClr>
                      </a:solidFill>
                      <a:latin typeface="+mn-lt"/>
                      <a:ea typeface="+mn-ea"/>
                      <a:cs typeface="+mn-cs"/>
                    </a:defRPr>
                  </a:pPr>
                  <a:endParaRPr lang="zh-CN"/>
                </a:p>
              </c:txPr>
              <c:showLegendKey val="0"/>
              <c:showVal val="1"/>
              <c:showCatName val="1"/>
              <c:showSerName val="0"/>
              <c:showPercent val="1"/>
              <c:showBubbleSize val="0"/>
              <c:extLst>
                <c:ext xmlns:c15="http://schemas.microsoft.com/office/drawing/2012/chart" uri="{CE6537A1-D6FC-4f65-9D91-7224C49458BB}">
                  <c15:layout>
                    <c:manualLayout>
                      <c:w val="0.31605874909413145"/>
                      <c:h val="5.6188962071315005E-2"/>
                    </c:manualLayout>
                  </c15:layout>
                </c:ext>
                <c:ext xmlns:c16="http://schemas.microsoft.com/office/drawing/2014/chart" uri="{C3380CC4-5D6E-409C-BE32-E72D297353CC}">
                  <c16:uniqueId val="{00000021-890A-409F-92A4-1B2A9E7944A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lumMod val="85000"/>
                      </a:schemeClr>
                    </a:solidFill>
                    <a:latin typeface="+mn-lt"/>
                    <a:ea typeface="+mn-ea"/>
                    <a:cs typeface="+mn-cs"/>
                  </a:defRPr>
                </a:pPr>
                <a:endParaRPr lang="zh-CN"/>
              </a:p>
            </c:txPr>
            <c:showLegendKey val="0"/>
            <c:showVal val="1"/>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按国家的出货量!$D$3:$D$19</c:f>
              <c:strCache>
                <c:ptCount val="17"/>
                <c:pt idx="0">
                  <c:v>United States</c:v>
                </c:pt>
                <c:pt idx="1">
                  <c:v>Germany</c:v>
                </c:pt>
                <c:pt idx="2">
                  <c:v>Canada</c:v>
                </c:pt>
                <c:pt idx="3">
                  <c:v>Brazil</c:v>
                </c:pt>
                <c:pt idx="4">
                  <c:v>Austria</c:v>
                </c:pt>
                <c:pt idx="5">
                  <c:v>Switzerland</c:v>
                </c:pt>
                <c:pt idx="6">
                  <c:v>United Kingdom</c:v>
                </c:pt>
                <c:pt idx="7">
                  <c:v>Australia</c:v>
                </c:pt>
                <c:pt idx="8">
                  <c:v>Mexico</c:v>
                </c:pt>
                <c:pt idx="9">
                  <c:v>China</c:v>
                </c:pt>
                <c:pt idx="10">
                  <c:v>Luxembourg</c:v>
                </c:pt>
                <c:pt idx="11">
                  <c:v>Malta</c:v>
                </c:pt>
                <c:pt idx="12">
                  <c:v>Hong Kong</c:v>
                </c:pt>
                <c:pt idx="13">
                  <c:v>Japan</c:v>
                </c:pt>
                <c:pt idx="14">
                  <c:v>Portugal</c:v>
                </c:pt>
                <c:pt idx="15">
                  <c:v>Cayman Islands</c:v>
                </c:pt>
                <c:pt idx="16">
                  <c:v>Others(39Countries)</c:v>
                </c:pt>
              </c:strCache>
            </c:strRef>
          </c:cat>
          <c:val>
            <c:numRef>
              <c:f>按国家的出货量!$E$3:$E$19</c:f>
              <c:numCache>
                <c:formatCode>General</c:formatCode>
                <c:ptCount val="17"/>
                <c:pt idx="0">
                  <c:v>513</c:v>
                </c:pt>
                <c:pt idx="1">
                  <c:v>28</c:v>
                </c:pt>
                <c:pt idx="2">
                  <c:v>25</c:v>
                </c:pt>
                <c:pt idx="3">
                  <c:v>22</c:v>
                </c:pt>
                <c:pt idx="4">
                  <c:v>12</c:v>
                </c:pt>
                <c:pt idx="5">
                  <c:v>12</c:v>
                </c:pt>
                <c:pt idx="6">
                  <c:v>11</c:v>
                </c:pt>
                <c:pt idx="7">
                  <c:v>10</c:v>
                </c:pt>
                <c:pt idx="8">
                  <c:v>10</c:v>
                </c:pt>
                <c:pt idx="9">
                  <c:v>8</c:v>
                </c:pt>
                <c:pt idx="10">
                  <c:v>8</c:v>
                </c:pt>
                <c:pt idx="11">
                  <c:v>8</c:v>
                </c:pt>
                <c:pt idx="12">
                  <c:v>7</c:v>
                </c:pt>
                <c:pt idx="13">
                  <c:v>7</c:v>
                </c:pt>
                <c:pt idx="14">
                  <c:v>7</c:v>
                </c:pt>
                <c:pt idx="15">
                  <c:v>5</c:v>
                </c:pt>
                <c:pt idx="16">
                  <c:v>88</c:v>
                </c:pt>
              </c:numCache>
            </c:numRef>
          </c:val>
          <c:extLst>
            <c:ext xmlns:c16="http://schemas.microsoft.com/office/drawing/2014/chart" uri="{C3380CC4-5D6E-409C-BE32-E72D297353CC}">
              <c16:uniqueId val="{00000022-890A-409F-92A4-1B2A9E7944A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tx>
            <c:strRef>
              <c:f>制造商市场占有率!$B$3</c:f>
              <c:strCache>
                <c:ptCount val="1"/>
                <c:pt idx="0">
                  <c:v>Textron Aviation </c:v>
                </c:pt>
              </c:strCache>
            </c:strRef>
          </c:tx>
          <c:spPr>
            <a:blipFill>
              <a:blip xmlns:r="http://schemas.openxmlformats.org/officeDocument/2006/relationships" r:embed="rId4"/>
              <a:stretch>
                <a:fillRect/>
              </a:stretch>
            </a:blipFill>
            <a:ln w="22225" cap="flat" cmpd="sng" algn="ctr">
              <a:solidFill>
                <a:schemeClr val="accent1"/>
              </a:solidFill>
              <a:miter lim="800000"/>
            </a:ln>
            <a:effectLst>
              <a:glow rad="88900">
                <a:schemeClr val="accent1">
                  <a:satMod val="175000"/>
                  <a:alpha val="32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制造商市场占有率!$C$3:$L$3</c:f>
              <c:numCache>
                <c:formatCode>General</c:formatCode>
                <c:ptCount val="10"/>
                <c:pt idx="0">
                  <c:v>242</c:v>
                </c:pt>
                <c:pt idx="1">
                  <c:v>227</c:v>
                </c:pt>
                <c:pt idx="2">
                  <c:v>209</c:v>
                </c:pt>
                <c:pt idx="3">
                  <c:v>135</c:v>
                </c:pt>
                <c:pt idx="4">
                  <c:v>152</c:v>
                </c:pt>
                <c:pt idx="5">
                  <c:v>173</c:v>
                </c:pt>
                <c:pt idx="6">
                  <c:v>181</c:v>
                </c:pt>
                <c:pt idx="7">
                  <c:v>179</c:v>
                </c:pt>
                <c:pt idx="8">
                  <c:v>186</c:v>
                </c:pt>
                <c:pt idx="9">
                  <c:v>198</c:v>
                </c:pt>
              </c:numCache>
            </c:numRef>
          </c:val>
          <c:extLst>
            <c:ext xmlns:c16="http://schemas.microsoft.com/office/drawing/2014/chart" uri="{C3380CC4-5D6E-409C-BE32-E72D297353CC}">
              <c16:uniqueId val="{00000000-FF48-49FF-B33D-A214A6AF1748}"/>
            </c:ext>
          </c:extLst>
        </c:ser>
        <c:ser>
          <c:idx val="1"/>
          <c:order val="1"/>
          <c:tx>
            <c:strRef>
              <c:f>制造商市场占有率!$B$4</c:f>
              <c:strCache>
                <c:ptCount val="1"/>
                <c:pt idx="0">
                  <c:v>Bombardier</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制造商市场占有率!$C$4:$L$4</c:f>
              <c:numCache>
                <c:formatCode>General</c:formatCode>
                <c:ptCount val="10"/>
                <c:pt idx="0">
                  <c:v>130</c:v>
                </c:pt>
                <c:pt idx="1">
                  <c:v>170</c:v>
                </c:pt>
                <c:pt idx="2">
                  <c:v>179</c:v>
                </c:pt>
                <c:pt idx="3">
                  <c:v>176</c:v>
                </c:pt>
                <c:pt idx="4">
                  <c:v>208</c:v>
                </c:pt>
                <c:pt idx="5">
                  <c:v>196</c:v>
                </c:pt>
                <c:pt idx="6">
                  <c:v>163</c:v>
                </c:pt>
                <c:pt idx="7">
                  <c:v>138</c:v>
                </c:pt>
                <c:pt idx="8">
                  <c:v>137</c:v>
                </c:pt>
                <c:pt idx="9">
                  <c:v>129</c:v>
                </c:pt>
              </c:numCache>
            </c:numRef>
          </c:val>
          <c:extLst>
            <c:ext xmlns:c16="http://schemas.microsoft.com/office/drawing/2014/chart" uri="{C3380CC4-5D6E-409C-BE32-E72D297353CC}">
              <c16:uniqueId val="{00000001-FF48-49FF-B33D-A214A6AF1748}"/>
            </c:ext>
          </c:extLst>
        </c:ser>
        <c:ser>
          <c:idx val="2"/>
          <c:order val="2"/>
          <c:tx>
            <c:strRef>
              <c:f>制造商市场占有率!$B$5</c:f>
              <c:strCache>
                <c:ptCount val="1"/>
                <c:pt idx="0">
                  <c:v>Gulfstream</c:v>
                </c:pt>
              </c:strCache>
            </c:strRef>
          </c:tx>
          <c:spPr>
            <a:noFill/>
            <a:ln w="9525" cap="flat" cmpd="sng" algn="ctr">
              <a:solidFill>
                <a:schemeClr val="accent3"/>
              </a:solidFill>
              <a:miter lim="800000"/>
            </a:ln>
            <a:effectLst>
              <a:glow rad="63500">
                <a:schemeClr val="accent3">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制造商市场占有率!$C$5:$L$5</c:f>
              <c:numCache>
                <c:formatCode>General</c:formatCode>
                <c:ptCount val="10"/>
                <c:pt idx="0">
                  <c:v>88</c:v>
                </c:pt>
                <c:pt idx="1">
                  <c:v>99</c:v>
                </c:pt>
                <c:pt idx="2">
                  <c:v>93</c:v>
                </c:pt>
                <c:pt idx="3">
                  <c:v>145</c:v>
                </c:pt>
                <c:pt idx="4">
                  <c:v>152</c:v>
                </c:pt>
                <c:pt idx="5">
                  <c:v>148</c:v>
                </c:pt>
                <c:pt idx="6">
                  <c:v>114</c:v>
                </c:pt>
                <c:pt idx="7">
                  <c:v>120</c:v>
                </c:pt>
                <c:pt idx="8">
                  <c:v>117</c:v>
                </c:pt>
                <c:pt idx="9">
                  <c:v>145</c:v>
                </c:pt>
              </c:numCache>
            </c:numRef>
          </c:val>
          <c:extLst>
            <c:ext xmlns:c16="http://schemas.microsoft.com/office/drawing/2014/chart" uri="{C3380CC4-5D6E-409C-BE32-E72D297353CC}">
              <c16:uniqueId val="{00000002-FF48-49FF-B33D-A214A6AF1748}"/>
            </c:ext>
          </c:extLst>
        </c:ser>
        <c:ser>
          <c:idx val="3"/>
          <c:order val="3"/>
          <c:tx>
            <c:strRef>
              <c:f>制造商市场占有率!$B$6</c:f>
              <c:strCache>
                <c:ptCount val="1"/>
                <c:pt idx="0">
                  <c:v>Embraer</c:v>
                </c:pt>
              </c:strCache>
            </c:strRef>
          </c:tx>
          <c:spPr>
            <a:noFill/>
            <a:ln w="9525" cap="flat" cmpd="sng" algn="ctr">
              <a:solidFill>
                <a:schemeClr val="accent4"/>
              </a:solidFill>
              <a:miter lim="800000"/>
            </a:ln>
            <a:effectLst>
              <a:glow rad="63500">
                <a:schemeClr val="accent4">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制造商市场占有率!$C$6:$L$6</c:f>
              <c:numCache>
                <c:formatCode>General</c:formatCode>
                <c:ptCount val="10"/>
                <c:pt idx="0">
                  <c:v>135</c:v>
                </c:pt>
                <c:pt idx="1">
                  <c:v>96</c:v>
                </c:pt>
                <c:pt idx="2">
                  <c:v>96</c:v>
                </c:pt>
                <c:pt idx="3">
                  <c:v>114</c:v>
                </c:pt>
                <c:pt idx="4">
                  <c:v>112</c:v>
                </c:pt>
                <c:pt idx="5">
                  <c:v>118</c:v>
                </c:pt>
                <c:pt idx="6">
                  <c:v>118</c:v>
                </c:pt>
                <c:pt idx="7">
                  <c:v>112</c:v>
                </c:pt>
                <c:pt idx="8">
                  <c:v>92</c:v>
                </c:pt>
                <c:pt idx="9">
                  <c:v>109</c:v>
                </c:pt>
              </c:numCache>
            </c:numRef>
          </c:val>
          <c:extLst>
            <c:ext xmlns:c16="http://schemas.microsoft.com/office/drawing/2014/chart" uri="{C3380CC4-5D6E-409C-BE32-E72D297353CC}">
              <c16:uniqueId val="{00000003-FF48-49FF-B33D-A214A6AF1748}"/>
            </c:ext>
          </c:extLst>
        </c:ser>
        <c:ser>
          <c:idx val="4"/>
          <c:order val="4"/>
          <c:tx>
            <c:strRef>
              <c:f>制造商市场占有率!$B$7</c:f>
              <c:strCache>
                <c:ptCount val="1"/>
                <c:pt idx="0">
                  <c:v>Dassault</c:v>
                </c:pt>
              </c:strCache>
            </c:strRef>
          </c:tx>
          <c:spPr>
            <a:noFill/>
            <a:ln w="9525" cap="flat" cmpd="sng" algn="ctr">
              <a:solidFill>
                <a:schemeClr val="accent5"/>
              </a:solidFill>
              <a:miter lim="800000"/>
            </a:ln>
            <a:effectLst>
              <a:glow rad="63500">
                <a:schemeClr val="accent5">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制造商市场占有率!$C$7:$L$7</c:f>
              <c:numCache>
                <c:formatCode>General</c:formatCode>
                <c:ptCount val="10"/>
                <c:pt idx="0">
                  <c:v>97</c:v>
                </c:pt>
                <c:pt idx="1">
                  <c:v>62</c:v>
                </c:pt>
                <c:pt idx="2">
                  <c:v>68</c:v>
                </c:pt>
                <c:pt idx="3">
                  <c:v>76</c:v>
                </c:pt>
                <c:pt idx="4">
                  <c:v>68</c:v>
                </c:pt>
                <c:pt idx="5">
                  <c:v>50</c:v>
                </c:pt>
                <c:pt idx="6">
                  <c:v>48</c:v>
                </c:pt>
                <c:pt idx="7">
                  <c:v>54</c:v>
                </c:pt>
                <c:pt idx="8">
                  <c:v>38</c:v>
                </c:pt>
                <c:pt idx="9">
                  <c:v>40</c:v>
                </c:pt>
              </c:numCache>
            </c:numRef>
          </c:val>
          <c:extLst>
            <c:ext xmlns:c16="http://schemas.microsoft.com/office/drawing/2014/chart" uri="{C3380CC4-5D6E-409C-BE32-E72D297353CC}">
              <c16:uniqueId val="{00000004-FF48-49FF-B33D-A214A6AF1748}"/>
            </c:ext>
          </c:extLst>
        </c:ser>
        <c:ser>
          <c:idx val="5"/>
          <c:order val="5"/>
          <c:tx>
            <c:strRef>
              <c:f>制造商市场占有率!$B$8</c:f>
              <c:strCache>
                <c:ptCount val="1"/>
                <c:pt idx="0">
                  <c:v>Cirrus</c:v>
                </c:pt>
              </c:strCache>
            </c:strRef>
          </c:tx>
          <c:spPr>
            <a:noFill/>
            <a:ln w="22225" cap="flat" cmpd="sng" algn="ctr">
              <a:solidFill>
                <a:schemeClr val="accent6"/>
              </a:solidFill>
              <a:miter lim="800000"/>
            </a:ln>
            <a:effectLst>
              <a:glow rad="63500">
                <a:schemeClr val="accent6">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制造商市场占有率!$C$8:$L$8</c:f>
              <c:numCache>
                <c:formatCode>General</c:formatCode>
                <c:ptCount val="10"/>
                <c:pt idx="6">
                  <c:v>3</c:v>
                </c:pt>
                <c:pt idx="7">
                  <c:v>21</c:v>
                </c:pt>
                <c:pt idx="8">
                  <c:v>61</c:v>
                </c:pt>
                <c:pt idx="9">
                  <c:v>82</c:v>
                </c:pt>
              </c:numCache>
            </c:numRef>
          </c:val>
          <c:extLst>
            <c:ext xmlns:c16="http://schemas.microsoft.com/office/drawing/2014/chart" uri="{C3380CC4-5D6E-409C-BE32-E72D297353CC}">
              <c16:uniqueId val="{00000005-FF48-49FF-B33D-A214A6AF1748}"/>
            </c:ext>
          </c:extLst>
        </c:ser>
        <c:ser>
          <c:idx val="6"/>
          <c:order val="6"/>
          <c:tx>
            <c:strRef>
              <c:f>制造商市场占有率!$B$9</c:f>
              <c:strCache>
                <c:ptCount val="1"/>
                <c:pt idx="0">
                  <c:v>Honda</c:v>
                </c:pt>
              </c:strCache>
            </c:strRef>
          </c:tx>
          <c:spPr>
            <a:noFill/>
            <a:ln w="9525" cap="flat" cmpd="sng" algn="ctr">
              <a:solidFill>
                <a:schemeClr val="accent1">
                  <a:lumMod val="60000"/>
                </a:schemeClr>
              </a:solidFill>
              <a:miter lim="800000"/>
            </a:ln>
            <a:effectLst>
              <a:glow rad="63500">
                <a:schemeClr val="accent1">
                  <a:lumMod val="60000"/>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制造商市场占有率!$C$9:$L$9</c:f>
              <c:numCache>
                <c:formatCode>General</c:formatCode>
                <c:ptCount val="10"/>
                <c:pt idx="5">
                  <c:v>1</c:v>
                </c:pt>
                <c:pt idx="6">
                  <c:v>19</c:v>
                </c:pt>
                <c:pt idx="7">
                  <c:v>39</c:v>
                </c:pt>
                <c:pt idx="8">
                  <c:v>35</c:v>
                </c:pt>
                <c:pt idx="9">
                  <c:v>37</c:v>
                </c:pt>
              </c:numCache>
            </c:numRef>
          </c:val>
          <c:extLst>
            <c:ext xmlns:c16="http://schemas.microsoft.com/office/drawing/2014/chart" uri="{C3380CC4-5D6E-409C-BE32-E72D297353CC}">
              <c16:uniqueId val="{00000006-FF48-49FF-B33D-A214A6AF1748}"/>
            </c:ext>
          </c:extLst>
        </c:ser>
        <c:ser>
          <c:idx val="7"/>
          <c:order val="7"/>
          <c:tx>
            <c:strRef>
              <c:f>制造商市场占有率!$B$10</c:f>
              <c:strCache>
                <c:ptCount val="1"/>
                <c:pt idx="0">
                  <c:v>Pilatus</c:v>
                </c:pt>
              </c:strCache>
            </c:strRef>
          </c:tx>
          <c:spPr>
            <a:noFill/>
            <a:ln w="9525" cap="flat" cmpd="sng" algn="ctr">
              <a:solidFill>
                <a:schemeClr val="accent2">
                  <a:lumMod val="60000"/>
                </a:schemeClr>
              </a:solidFill>
              <a:miter lim="800000"/>
            </a:ln>
            <a:effectLst>
              <a:glow rad="63500">
                <a:schemeClr val="accent2">
                  <a:lumMod val="60000"/>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7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制造商市场占有率!$C$2:$L$2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制造商市场占有率!$C$10:$L$10</c:f>
              <c:numCache>
                <c:formatCode>General</c:formatCode>
                <c:ptCount val="10"/>
                <c:pt idx="8">
                  <c:v>18</c:v>
                </c:pt>
                <c:pt idx="9">
                  <c:v>37</c:v>
                </c:pt>
              </c:numCache>
            </c:numRef>
          </c:val>
          <c:extLst>
            <c:ext xmlns:c16="http://schemas.microsoft.com/office/drawing/2014/chart" uri="{C3380CC4-5D6E-409C-BE32-E72D297353CC}">
              <c16:uniqueId val="{00000007-FF48-49FF-B33D-A214A6AF1748}"/>
            </c:ext>
          </c:extLst>
        </c:ser>
        <c:dLbls>
          <c:showLegendKey val="0"/>
          <c:showVal val="0"/>
          <c:showCatName val="0"/>
          <c:showSerName val="0"/>
          <c:showPercent val="0"/>
          <c:showBubbleSize val="0"/>
        </c:dLbls>
        <c:gapWidth val="182"/>
        <c:overlap val="100"/>
        <c:axId val="677632272"/>
        <c:axId val="677622760"/>
      </c:barChart>
      <c:valAx>
        <c:axId val="677622760"/>
        <c:scaling>
          <c:orientation val="minMax"/>
          <c:max val="800"/>
        </c:scaling>
        <c:delete val="1"/>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crossAx val="677632272"/>
        <c:crosses val="autoZero"/>
        <c:crossBetween val="between"/>
      </c:valAx>
      <c:catAx>
        <c:axId val="677632272"/>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zh-CN"/>
          </a:p>
        </c:txPr>
        <c:crossAx val="677622760"/>
        <c:crosses val="autoZero"/>
        <c:auto val="1"/>
        <c:lblAlgn val="ctr"/>
        <c:lblOffset val="100"/>
        <c:noMultiLvlLbl val="0"/>
      </c:catAx>
      <c:spPr>
        <a:noFill/>
        <a:ln>
          <a:noFill/>
        </a:ln>
        <a:effectLst/>
      </c:spPr>
    </c:plotArea>
    <c:legend>
      <c:legendPos val="t"/>
      <c:layout>
        <c:manualLayout>
          <c:xMode val="edge"/>
          <c:yMode val="edge"/>
          <c:x val="8.6672267232418734E-2"/>
          <c:y val="4.4817927170868348E-2"/>
          <c:w val="0.8724660050405092"/>
          <c:h val="4.551783968180447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7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400"/>
      </a:pPr>
      <a:endParaRPr lang="zh-CN"/>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010582010582E-3"/>
          <c:y val="0.17932606034573828"/>
          <c:w val="0.98835978835978833"/>
          <c:h val="0.48199504992436132"/>
        </c:manualLayout>
      </c:layout>
      <c:barChart>
        <c:barDir val="col"/>
        <c:grouping val="clustered"/>
        <c:varyColors val="0"/>
        <c:ser>
          <c:idx val="0"/>
          <c:order val="0"/>
          <c:tx>
            <c:strRef>
              <c:f>Sheet1!$B$1</c:f>
              <c:strCache>
                <c:ptCount val="1"/>
                <c:pt idx="0">
                  <c:v>系列 1</c:v>
                </c:pt>
              </c:strCache>
            </c:strRef>
          </c:tx>
          <c:spPr>
            <a:solidFill>
              <a:srgbClr val="FF000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F46-4E6F-8A14-2BE6CD1A59EA}"/>
              </c:ext>
            </c:extLst>
          </c:dPt>
          <c:dPt>
            <c:idx val="1"/>
            <c:invertIfNegative val="0"/>
            <c:bubble3D val="0"/>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F46-4E6F-8A14-2BE6CD1A59EA}"/>
              </c:ext>
            </c:extLst>
          </c:dPt>
          <c:dPt>
            <c:idx val="2"/>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F46-4E6F-8A14-2BE6CD1A59EA}"/>
              </c:ext>
            </c:extLst>
          </c:dPt>
          <c:dPt>
            <c:idx val="3"/>
            <c:invertIfNegative val="0"/>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F46-4E6F-8A14-2BE6CD1A59EA}"/>
              </c:ext>
            </c:extLst>
          </c:dPt>
          <c:dPt>
            <c:idx val="4"/>
            <c:invertIfNegative val="0"/>
            <c:bubble3D val="0"/>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F46-4E6F-8A14-2BE6CD1A59EA}"/>
              </c:ext>
            </c:extLst>
          </c:dPt>
          <c:dPt>
            <c:idx val="5"/>
            <c:invertIfNegative val="0"/>
            <c:bubble3D val="0"/>
            <c:spPr>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5F46-4E6F-8A14-2BE6CD1A59EA}"/>
              </c:ext>
            </c:extLst>
          </c:dPt>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远航程</c:v>
                </c:pt>
                <c:pt idx="1">
                  <c:v>大型</c:v>
                </c:pt>
                <c:pt idx="2">
                  <c:v>超中型</c:v>
                </c:pt>
                <c:pt idx="3">
                  <c:v>中型</c:v>
                </c:pt>
                <c:pt idx="4">
                  <c:v>轻型</c:v>
                </c:pt>
                <c:pt idx="5">
                  <c:v>超轻型</c:v>
                </c:pt>
              </c:strCache>
            </c:strRef>
          </c:cat>
          <c:val>
            <c:numRef>
              <c:f>Sheet1!$B$2:$B$7</c:f>
              <c:numCache>
                <c:formatCode>General</c:formatCode>
                <c:ptCount val="6"/>
                <c:pt idx="0">
                  <c:v>9.0000000000000024E-2</c:v>
                </c:pt>
                <c:pt idx="1">
                  <c:v>0.31000000000000072</c:v>
                </c:pt>
                <c:pt idx="2">
                  <c:v>0.37000000000000038</c:v>
                </c:pt>
                <c:pt idx="3">
                  <c:v>0.1</c:v>
                </c:pt>
                <c:pt idx="4">
                  <c:v>8.0000000000000043E-2</c:v>
                </c:pt>
                <c:pt idx="5">
                  <c:v>4.0000000000000022E-2</c:v>
                </c:pt>
              </c:numCache>
            </c:numRef>
          </c:val>
          <c:extLst>
            <c:ext xmlns:c16="http://schemas.microsoft.com/office/drawing/2014/chart" uri="{C3380CC4-5D6E-409C-BE32-E72D297353CC}">
              <c16:uniqueId val="{0000000C-5F46-4E6F-8A14-2BE6CD1A59EA}"/>
            </c:ext>
          </c:extLst>
        </c:ser>
        <c:dLbls>
          <c:showLegendKey val="0"/>
          <c:showVal val="1"/>
          <c:showCatName val="0"/>
          <c:showSerName val="0"/>
          <c:showPercent val="0"/>
          <c:showBubbleSize val="0"/>
        </c:dLbls>
        <c:gapWidth val="45"/>
        <c:overlap val="-32"/>
        <c:axId val="189904384"/>
        <c:axId val="189905920"/>
      </c:barChart>
      <c:catAx>
        <c:axId val="1899043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89905920"/>
        <c:crosses val="autoZero"/>
        <c:auto val="1"/>
        <c:lblAlgn val="ctr"/>
        <c:lblOffset val="100"/>
        <c:noMultiLvlLbl val="0"/>
      </c:catAx>
      <c:valAx>
        <c:axId val="189905920"/>
        <c:scaling>
          <c:orientation val="minMax"/>
        </c:scaling>
        <c:delete val="1"/>
        <c:axPos val="l"/>
        <c:numFmt formatCode="General" sourceLinked="1"/>
        <c:majorTickMark val="none"/>
        <c:minorTickMark val="none"/>
        <c:tickLblPos val="none"/>
        <c:crossAx val="18990438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010582010582E-3"/>
          <c:y val="0.17932606034573828"/>
          <c:w val="0.98835978835978833"/>
          <c:h val="0.48199504992436132"/>
        </c:manualLayout>
      </c:layout>
      <c:barChart>
        <c:barDir val="col"/>
        <c:grouping val="clustered"/>
        <c:varyColors val="0"/>
        <c:ser>
          <c:idx val="0"/>
          <c:order val="0"/>
          <c:tx>
            <c:strRef>
              <c:f>Sheet1!$B$1</c:f>
              <c:strCache>
                <c:ptCount val="1"/>
                <c:pt idx="0">
                  <c:v>系列 1</c:v>
                </c:pt>
              </c:strCache>
            </c:strRef>
          </c:tx>
          <c:spPr>
            <a:solidFill>
              <a:srgbClr val="FF000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FB2-4187-A71D-C52AB531FAF5}"/>
              </c:ext>
            </c:extLst>
          </c:dPt>
          <c:dPt>
            <c:idx val="1"/>
            <c:invertIfNegative val="0"/>
            <c:bubble3D val="0"/>
            <c:spPr>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FB2-4187-A71D-C52AB531FAF5}"/>
              </c:ext>
            </c:extLst>
          </c:dPt>
          <c:dPt>
            <c:idx val="2"/>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FB2-4187-A71D-C52AB531FAF5}"/>
              </c:ext>
            </c:extLst>
          </c:dPt>
          <c:dPt>
            <c:idx val="3"/>
            <c:invertIfNegative val="0"/>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FB2-4187-A71D-C52AB531FAF5}"/>
              </c:ext>
            </c:extLst>
          </c:dPt>
          <c:dPt>
            <c:idx val="4"/>
            <c:invertIfNegative val="0"/>
            <c:bubble3D val="0"/>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FB2-4187-A71D-C52AB531FAF5}"/>
              </c:ext>
            </c:extLst>
          </c:dPt>
          <c:dPt>
            <c:idx val="5"/>
            <c:invertIfNegative val="0"/>
            <c:bubble3D val="0"/>
            <c:spPr>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6FB2-4187-A71D-C52AB531FAF5}"/>
              </c:ext>
            </c:extLst>
          </c:dPt>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远航程</c:v>
                </c:pt>
                <c:pt idx="1">
                  <c:v>大型</c:v>
                </c:pt>
                <c:pt idx="2">
                  <c:v>超中型</c:v>
                </c:pt>
                <c:pt idx="3">
                  <c:v>中型</c:v>
                </c:pt>
                <c:pt idx="4">
                  <c:v>轻型</c:v>
                </c:pt>
                <c:pt idx="5">
                  <c:v>超轻型</c:v>
                </c:pt>
              </c:strCache>
            </c:strRef>
          </c:cat>
          <c:val>
            <c:numRef>
              <c:f>Sheet1!$B$2:$B$7</c:f>
              <c:numCache>
                <c:formatCode>General</c:formatCode>
                <c:ptCount val="6"/>
                <c:pt idx="0">
                  <c:v>0.04</c:v>
                </c:pt>
                <c:pt idx="1">
                  <c:v>0.22</c:v>
                </c:pt>
                <c:pt idx="2">
                  <c:v>0.21</c:v>
                </c:pt>
                <c:pt idx="3">
                  <c:v>0.14000000000000001</c:v>
                </c:pt>
                <c:pt idx="4">
                  <c:v>0.23</c:v>
                </c:pt>
                <c:pt idx="5">
                  <c:v>0.16</c:v>
                </c:pt>
              </c:numCache>
            </c:numRef>
          </c:val>
          <c:extLst>
            <c:ext xmlns:c16="http://schemas.microsoft.com/office/drawing/2014/chart" uri="{C3380CC4-5D6E-409C-BE32-E72D297353CC}">
              <c16:uniqueId val="{0000000C-6FB2-4187-A71D-C52AB531FAF5}"/>
            </c:ext>
          </c:extLst>
        </c:ser>
        <c:dLbls>
          <c:showLegendKey val="0"/>
          <c:showVal val="1"/>
          <c:showCatName val="0"/>
          <c:showSerName val="0"/>
          <c:showPercent val="0"/>
          <c:showBubbleSize val="0"/>
        </c:dLbls>
        <c:gapWidth val="45"/>
        <c:overlap val="-32"/>
        <c:axId val="187576704"/>
        <c:axId val="187578240"/>
      </c:barChart>
      <c:catAx>
        <c:axId val="1875767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87578240"/>
        <c:crosses val="autoZero"/>
        <c:auto val="1"/>
        <c:lblAlgn val="ctr"/>
        <c:lblOffset val="100"/>
        <c:noMultiLvlLbl val="0"/>
      </c:catAx>
      <c:valAx>
        <c:axId val="187578240"/>
        <c:scaling>
          <c:orientation val="minMax"/>
        </c:scaling>
        <c:delete val="1"/>
        <c:axPos val="l"/>
        <c:numFmt formatCode="General" sourceLinked="1"/>
        <c:majorTickMark val="none"/>
        <c:minorTickMark val="none"/>
        <c:tickLblPos val="none"/>
        <c:crossAx val="18757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D075C-6807-4CAB-92EC-330BF2CED0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2AD02FF-85EB-45AF-BF52-AEC242FF0A28}">
      <dgm:prSet phldrT="[Text]"/>
      <dgm:spPr/>
      <dgm:t>
        <a:bodyPr/>
        <a:lstStyle/>
        <a:p>
          <a:r>
            <a:rPr lang="zh-CN" altLang="en-US" dirty="0">
              <a:latin typeface="微软雅黑" panose="020B0503020204020204" pitchFamily="34" charset="-122"/>
              <a:ea typeface="微软雅黑" panose="020B0503020204020204" pitchFamily="34" charset="-122"/>
            </a:rPr>
            <a:t>市场定位精准：理性消费、商务属性</a:t>
          </a:r>
          <a:endParaRPr lang="en-US" dirty="0">
            <a:latin typeface="微软雅黑" panose="020B0503020204020204" pitchFamily="34" charset="-122"/>
            <a:ea typeface="微软雅黑" panose="020B0503020204020204" pitchFamily="34" charset="-122"/>
          </a:endParaRPr>
        </a:p>
      </dgm:t>
    </dgm:pt>
    <dgm:pt modelId="{6315C8C1-5B54-4D92-9C64-FD055F1902BD}" type="parTrans" cxnId="{3EFC0949-DEFB-4656-B8AB-378211FC6C3A}">
      <dgm:prSet/>
      <dgm:spPr/>
      <dgm:t>
        <a:bodyPr/>
        <a:lstStyle/>
        <a:p>
          <a:endParaRPr lang="en-US">
            <a:latin typeface="微软雅黑" panose="020B0503020204020204" pitchFamily="34" charset="-122"/>
            <a:ea typeface="微软雅黑" panose="020B0503020204020204" pitchFamily="34" charset="-122"/>
          </a:endParaRPr>
        </a:p>
      </dgm:t>
    </dgm:pt>
    <dgm:pt modelId="{C33DF113-B50F-486A-AF45-8144220DD978}" type="sibTrans" cxnId="{3EFC0949-DEFB-4656-B8AB-378211FC6C3A}">
      <dgm:prSet/>
      <dgm:spPr/>
      <dgm:t>
        <a:bodyPr/>
        <a:lstStyle/>
        <a:p>
          <a:endParaRPr lang="en-US">
            <a:latin typeface="微软雅黑" panose="020B0503020204020204" pitchFamily="34" charset="-122"/>
            <a:ea typeface="微软雅黑" panose="020B0503020204020204" pitchFamily="34" charset="-122"/>
          </a:endParaRPr>
        </a:p>
      </dgm:t>
    </dgm:pt>
    <dgm:pt modelId="{71B0D19C-9040-47A4-A873-47D9DA66ACDF}">
      <dgm:prSet phldrT="[Text]"/>
      <dgm:spPr/>
      <dgm:t>
        <a:bodyPr/>
        <a:lstStyle/>
        <a:p>
          <a:r>
            <a:rPr lang="zh-CN" altLang="en-US" dirty="0">
              <a:latin typeface="微软雅黑" panose="020B0503020204020204" pitchFamily="34" charset="-122"/>
              <a:ea typeface="微软雅黑" panose="020B0503020204020204" pitchFamily="34" charset="-122"/>
              <a:cs typeface="SimSun"/>
            </a:rPr>
            <a:t>单一规模机队：低成本、高效率 </a:t>
          </a:r>
          <a:endParaRPr lang="en-US" dirty="0">
            <a:latin typeface="微软雅黑" panose="020B0503020204020204" pitchFamily="34" charset="-122"/>
            <a:ea typeface="微软雅黑" panose="020B0503020204020204" pitchFamily="34" charset="-122"/>
          </a:endParaRPr>
        </a:p>
      </dgm:t>
    </dgm:pt>
    <dgm:pt modelId="{5AF6B651-150B-4749-9B32-8B5386CD5FE1}" type="parTrans" cxnId="{6512CF0E-36D4-4BE1-97D1-0AA51BAD39B9}">
      <dgm:prSet/>
      <dgm:spPr/>
      <dgm:t>
        <a:bodyPr/>
        <a:lstStyle/>
        <a:p>
          <a:endParaRPr lang="en-US">
            <a:latin typeface="微软雅黑" panose="020B0503020204020204" pitchFamily="34" charset="-122"/>
            <a:ea typeface="微软雅黑" panose="020B0503020204020204" pitchFamily="34" charset="-122"/>
          </a:endParaRPr>
        </a:p>
      </dgm:t>
    </dgm:pt>
    <dgm:pt modelId="{576D9CB1-FBA3-40F4-B5C0-4936DE7CA28F}" type="sibTrans" cxnId="{6512CF0E-36D4-4BE1-97D1-0AA51BAD39B9}">
      <dgm:prSet/>
      <dgm:spPr/>
      <dgm:t>
        <a:bodyPr/>
        <a:lstStyle/>
        <a:p>
          <a:endParaRPr lang="en-US">
            <a:latin typeface="微软雅黑" panose="020B0503020204020204" pitchFamily="34" charset="-122"/>
            <a:ea typeface="微软雅黑" panose="020B0503020204020204" pitchFamily="34" charset="-122"/>
          </a:endParaRPr>
        </a:p>
      </dgm:t>
    </dgm:pt>
    <dgm:pt modelId="{EA78184B-9D21-40E9-8E87-7576949F0032}">
      <dgm:prSet/>
      <dgm:spPr/>
      <dgm:t>
        <a:bodyPr/>
        <a:lstStyle/>
        <a:p>
          <a:r>
            <a:rPr lang="zh-CN" altLang="en-US" dirty="0">
              <a:latin typeface="微软雅黑" panose="020B0503020204020204" pitchFamily="34" charset="-122"/>
              <a:ea typeface="微软雅黑" panose="020B0503020204020204" pitchFamily="34" charset="-122"/>
              <a:cs typeface="SimSun"/>
            </a:rPr>
            <a:t>自身定位清晰：专业化、规模化</a:t>
          </a:r>
          <a:endParaRPr lang="en-US" dirty="0">
            <a:latin typeface="微软雅黑" panose="020B0503020204020204" pitchFamily="34" charset="-122"/>
            <a:ea typeface="微软雅黑" panose="020B0503020204020204" pitchFamily="34" charset="-122"/>
          </a:endParaRPr>
        </a:p>
      </dgm:t>
    </dgm:pt>
    <dgm:pt modelId="{0C11169A-20AF-4AB6-A203-F8DC7B8C7E60}" type="parTrans" cxnId="{ED3ADDA7-DE86-4C45-8BE0-519C2EE4F92C}">
      <dgm:prSet/>
      <dgm:spPr/>
      <dgm:t>
        <a:bodyPr/>
        <a:lstStyle/>
        <a:p>
          <a:endParaRPr lang="en-US">
            <a:latin typeface="微软雅黑" panose="020B0503020204020204" pitchFamily="34" charset="-122"/>
            <a:ea typeface="微软雅黑" panose="020B0503020204020204" pitchFamily="34" charset="-122"/>
          </a:endParaRPr>
        </a:p>
      </dgm:t>
    </dgm:pt>
    <dgm:pt modelId="{03C72358-4641-403D-A3A3-587EDA5CAF44}" type="sibTrans" cxnId="{ED3ADDA7-DE86-4C45-8BE0-519C2EE4F92C}">
      <dgm:prSet/>
      <dgm:spPr/>
      <dgm:t>
        <a:bodyPr/>
        <a:lstStyle/>
        <a:p>
          <a:endParaRPr lang="en-US">
            <a:latin typeface="微软雅黑" panose="020B0503020204020204" pitchFamily="34" charset="-122"/>
            <a:ea typeface="微软雅黑" panose="020B0503020204020204" pitchFamily="34" charset="-122"/>
          </a:endParaRPr>
        </a:p>
      </dgm:t>
    </dgm:pt>
    <dgm:pt modelId="{47B1E192-F42A-47AB-8501-D386C80DE88E}">
      <dgm:prSet/>
      <dgm:spPr/>
      <dgm:t>
        <a:bodyPr/>
        <a:lstStyle/>
        <a:p>
          <a:r>
            <a:rPr lang="zh-CN" altLang="en-US" dirty="0">
              <a:latin typeface="微软雅黑" panose="020B0503020204020204" pitchFamily="34" charset="-122"/>
              <a:ea typeface="微软雅黑" panose="020B0503020204020204" pitchFamily="34" charset="-122"/>
              <a:cs typeface="SimSun"/>
            </a:rPr>
            <a:t>开创增值服务：品牌复制 、“平台”共创价值</a:t>
          </a:r>
          <a:endParaRPr lang="en-US" dirty="0">
            <a:latin typeface="微软雅黑" panose="020B0503020204020204" pitchFamily="34" charset="-122"/>
            <a:ea typeface="微软雅黑" panose="020B0503020204020204" pitchFamily="34" charset="-122"/>
          </a:endParaRPr>
        </a:p>
      </dgm:t>
    </dgm:pt>
    <dgm:pt modelId="{F951F7FC-85D6-4AD1-8D9A-1C2291FC2283}" type="parTrans" cxnId="{0D15D8B7-92FE-4D3D-96BB-FA3D019C10C1}">
      <dgm:prSet/>
      <dgm:spPr/>
      <dgm:t>
        <a:bodyPr/>
        <a:lstStyle/>
        <a:p>
          <a:endParaRPr lang="en-US">
            <a:latin typeface="微软雅黑" panose="020B0503020204020204" pitchFamily="34" charset="-122"/>
            <a:ea typeface="微软雅黑" panose="020B0503020204020204" pitchFamily="34" charset="-122"/>
          </a:endParaRPr>
        </a:p>
      </dgm:t>
    </dgm:pt>
    <dgm:pt modelId="{F051D05C-02B9-468F-AB12-37DA4378DF99}" type="sibTrans" cxnId="{0D15D8B7-92FE-4D3D-96BB-FA3D019C10C1}">
      <dgm:prSet/>
      <dgm:spPr/>
      <dgm:t>
        <a:bodyPr/>
        <a:lstStyle/>
        <a:p>
          <a:endParaRPr lang="en-US">
            <a:latin typeface="微软雅黑" panose="020B0503020204020204" pitchFamily="34" charset="-122"/>
            <a:ea typeface="微软雅黑" panose="020B0503020204020204" pitchFamily="34" charset="-122"/>
          </a:endParaRPr>
        </a:p>
      </dgm:t>
    </dgm:pt>
    <dgm:pt modelId="{75BAABC9-A127-4720-8347-EB07E3B950E9}">
      <dgm:prSet/>
      <dgm:spPr/>
      <dgm:t>
        <a:bodyPr/>
        <a:lstStyle/>
        <a:p>
          <a:r>
            <a:rPr lang="zh-CN" altLang="en-US" spc="-5" dirty="0">
              <a:latin typeface="微软雅黑" panose="020B0503020204020204" pitchFamily="34" charset="-122"/>
              <a:ea typeface="微软雅黑" panose="020B0503020204020204" pitchFamily="34" charset="-122"/>
              <a:cs typeface="SimSun"/>
            </a:rPr>
            <a:t>创新融资渠道：政府、资本相融、众筹并举</a:t>
          </a:r>
          <a:endParaRPr lang="en-US" dirty="0">
            <a:latin typeface="微软雅黑" panose="020B0503020204020204" pitchFamily="34" charset="-122"/>
            <a:ea typeface="微软雅黑" panose="020B0503020204020204" pitchFamily="34" charset="-122"/>
          </a:endParaRPr>
        </a:p>
      </dgm:t>
    </dgm:pt>
    <dgm:pt modelId="{5D03B894-46B2-43C0-80E2-B9F87FC8BFB5}" type="sibTrans" cxnId="{11C77C5C-DF3A-4EE2-9A5A-4211D46A0B8D}">
      <dgm:prSet/>
      <dgm:spPr/>
      <dgm:t>
        <a:bodyPr/>
        <a:lstStyle/>
        <a:p>
          <a:endParaRPr lang="en-US">
            <a:latin typeface="微软雅黑" panose="020B0503020204020204" pitchFamily="34" charset="-122"/>
            <a:ea typeface="微软雅黑" panose="020B0503020204020204" pitchFamily="34" charset="-122"/>
          </a:endParaRPr>
        </a:p>
      </dgm:t>
    </dgm:pt>
    <dgm:pt modelId="{64D06637-6E52-4295-A724-6600FA0BC9C4}" type="parTrans" cxnId="{11C77C5C-DF3A-4EE2-9A5A-4211D46A0B8D}">
      <dgm:prSet/>
      <dgm:spPr/>
      <dgm:t>
        <a:bodyPr/>
        <a:lstStyle/>
        <a:p>
          <a:endParaRPr lang="en-US">
            <a:latin typeface="微软雅黑" panose="020B0503020204020204" pitchFamily="34" charset="-122"/>
            <a:ea typeface="微软雅黑" panose="020B0503020204020204" pitchFamily="34" charset="-122"/>
          </a:endParaRPr>
        </a:p>
      </dgm:t>
    </dgm:pt>
    <dgm:pt modelId="{9189837D-113C-4558-B917-030D1F98A515}" type="pres">
      <dgm:prSet presAssocID="{9ABD075C-6807-4CAB-92EC-330BF2CED06F}" presName="linear" presStyleCnt="0">
        <dgm:presLayoutVars>
          <dgm:dir/>
          <dgm:animLvl val="lvl"/>
          <dgm:resizeHandles val="exact"/>
        </dgm:presLayoutVars>
      </dgm:prSet>
      <dgm:spPr/>
    </dgm:pt>
    <dgm:pt modelId="{0E5A7CC0-FDB2-40A2-9E4A-8DF79C9CF289}" type="pres">
      <dgm:prSet presAssocID="{B2AD02FF-85EB-45AF-BF52-AEC242FF0A28}" presName="parentLin" presStyleCnt="0"/>
      <dgm:spPr/>
    </dgm:pt>
    <dgm:pt modelId="{B653F9D0-F4A1-467A-B553-564BAC90A0F6}" type="pres">
      <dgm:prSet presAssocID="{B2AD02FF-85EB-45AF-BF52-AEC242FF0A28}" presName="parentLeftMargin" presStyleLbl="node1" presStyleIdx="0" presStyleCnt="5"/>
      <dgm:spPr/>
    </dgm:pt>
    <dgm:pt modelId="{FF6F3271-8287-4DB9-9D82-6B0EDC50034D}" type="pres">
      <dgm:prSet presAssocID="{B2AD02FF-85EB-45AF-BF52-AEC242FF0A28}" presName="parentText" presStyleLbl="node1" presStyleIdx="0" presStyleCnt="5">
        <dgm:presLayoutVars>
          <dgm:chMax val="0"/>
          <dgm:bulletEnabled val="1"/>
        </dgm:presLayoutVars>
      </dgm:prSet>
      <dgm:spPr/>
    </dgm:pt>
    <dgm:pt modelId="{A9B5630B-19BE-47D8-BD27-CBEC14F9A798}" type="pres">
      <dgm:prSet presAssocID="{B2AD02FF-85EB-45AF-BF52-AEC242FF0A28}" presName="negativeSpace" presStyleCnt="0"/>
      <dgm:spPr/>
    </dgm:pt>
    <dgm:pt modelId="{6E9AC431-6AC5-4879-B6E6-D57B6A10B0B4}" type="pres">
      <dgm:prSet presAssocID="{B2AD02FF-85EB-45AF-BF52-AEC242FF0A28}" presName="childText" presStyleLbl="conFgAcc1" presStyleIdx="0" presStyleCnt="5">
        <dgm:presLayoutVars>
          <dgm:bulletEnabled val="1"/>
        </dgm:presLayoutVars>
      </dgm:prSet>
      <dgm:spPr/>
    </dgm:pt>
    <dgm:pt modelId="{894E6823-D472-48C9-AB46-C493CABAF044}" type="pres">
      <dgm:prSet presAssocID="{C33DF113-B50F-486A-AF45-8144220DD978}" presName="spaceBetweenRectangles" presStyleCnt="0"/>
      <dgm:spPr/>
    </dgm:pt>
    <dgm:pt modelId="{076279E6-A390-43E9-BC58-D9826CEC0D84}" type="pres">
      <dgm:prSet presAssocID="{EA78184B-9D21-40E9-8E87-7576949F0032}" presName="parentLin" presStyleCnt="0"/>
      <dgm:spPr/>
    </dgm:pt>
    <dgm:pt modelId="{48D8209F-AD2E-4DEF-9A63-6788D38E7877}" type="pres">
      <dgm:prSet presAssocID="{EA78184B-9D21-40E9-8E87-7576949F0032}" presName="parentLeftMargin" presStyleLbl="node1" presStyleIdx="0" presStyleCnt="5"/>
      <dgm:spPr/>
    </dgm:pt>
    <dgm:pt modelId="{F754AB78-2E6C-480E-836F-53A9416E20E9}" type="pres">
      <dgm:prSet presAssocID="{EA78184B-9D21-40E9-8E87-7576949F0032}" presName="parentText" presStyleLbl="node1" presStyleIdx="1" presStyleCnt="5">
        <dgm:presLayoutVars>
          <dgm:chMax val="0"/>
          <dgm:bulletEnabled val="1"/>
        </dgm:presLayoutVars>
      </dgm:prSet>
      <dgm:spPr/>
    </dgm:pt>
    <dgm:pt modelId="{50B654B7-929B-480D-A885-9A90E32C9FD2}" type="pres">
      <dgm:prSet presAssocID="{EA78184B-9D21-40E9-8E87-7576949F0032}" presName="negativeSpace" presStyleCnt="0"/>
      <dgm:spPr/>
    </dgm:pt>
    <dgm:pt modelId="{A842096E-261A-4511-90D7-81F6302AA8F8}" type="pres">
      <dgm:prSet presAssocID="{EA78184B-9D21-40E9-8E87-7576949F0032}" presName="childText" presStyleLbl="conFgAcc1" presStyleIdx="1" presStyleCnt="5">
        <dgm:presLayoutVars>
          <dgm:bulletEnabled val="1"/>
        </dgm:presLayoutVars>
      </dgm:prSet>
      <dgm:spPr/>
    </dgm:pt>
    <dgm:pt modelId="{A4B42591-F708-494A-AE67-FEBE191EED65}" type="pres">
      <dgm:prSet presAssocID="{03C72358-4641-403D-A3A3-587EDA5CAF44}" presName="spaceBetweenRectangles" presStyleCnt="0"/>
      <dgm:spPr/>
    </dgm:pt>
    <dgm:pt modelId="{67440338-6199-4FEA-9346-6D7FC4E04029}" type="pres">
      <dgm:prSet presAssocID="{71B0D19C-9040-47A4-A873-47D9DA66ACDF}" presName="parentLin" presStyleCnt="0"/>
      <dgm:spPr/>
    </dgm:pt>
    <dgm:pt modelId="{1EB84B60-AC53-4C35-8230-1932A22EC0CD}" type="pres">
      <dgm:prSet presAssocID="{71B0D19C-9040-47A4-A873-47D9DA66ACDF}" presName="parentLeftMargin" presStyleLbl="node1" presStyleIdx="1" presStyleCnt="5"/>
      <dgm:spPr/>
    </dgm:pt>
    <dgm:pt modelId="{CAB14573-5087-4A31-B2D2-90C63376E3A9}" type="pres">
      <dgm:prSet presAssocID="{71B0D19C-9040-47A4-A873-47D9DA66ACDF}" presName="parentText" presStyleLbl="node1" presStyleIdx="2" presStyleCnt="5" custLinFactNeighborX="18452" custLinFactNeighborY="-3684">
        <dgm:presLayoutVars>
          <dgm:chMax val="0"/>
          <dgm:bulletEnabled val="1"/>
        </dgm:presLayoutVars>
      </dgm:prSet>
      <dgm:spPr/>
    </dgm:pt>
    <dgm:pt modelId="{38252BC8-5128-4546-BA96-CAA7A5A515E1}" type="pres">
      <dgm:prSet presAssocID="{71B0D19C-9040-47A4-A873-47D9DA66ACDF}" presName="negativeSpace" presStyleCnt="0"/>
      <dgm:spPr/>
    </dgm:pt>
    <dgm:pt modelId="{AA035B51-B195-402B-86D7-99B9DC235970}" type="pres">
      <dgm:prSet presAssocID="{71B0D19C-9040-47A4-A873-47D9DA66ACDF}" presName="childText" presStyleLbl="conFgAcc1" presStyleIdx="2" presStyleCnt="5">
        <dgm:presLayoutVars>
          <dgm:bulletEnabled val="1"/>
        </dgm:presLayoutVars>
      </dgm:prSet>
      <dgm:spPr/>
    </dgm:pt>
    <dgm:pt modelId="{43ADCEC7-3CE0-42F5-A27A-F2F869735E1F}" type="pres">
      <dgm:prSet presAssocID="{576D9CB1-FBA3-40F4-B5C0-4936DE7CA28F}" presName="spaceBetweenRectangles" presStyleCnt="0"/>
      <dgm:spPr/>
    </dgm:pt>
    <dgm:pt modelId="{14BB9D9D-146D-457B-8532-647B2C5995C6}" type="pres">
      <dgm:prSet presAssocID="{47B1E192-F42A-47AB-8501-D386C80DE88E}" presName="parentLin" presStyleCnt="0"/>
      <dgm:spPr/>
    </dgm:pt>
    <dgm:pt modelId="{A5C6E4AF-66A3-4D31-A281-66E4F1EA150F}" type="pres">
      <dgm:prSet presAssocID="{47B1E192-F42A-47AB-8501-D386C80DE88E}" presName="parentLeftMargin" presStyleLbl="node1" presStyleIdx="2" presStyleCnt="5"/>
      <dgm:spPr/>
    </dgm:pt>
    <dgm:pt modelId="{4E9857A4-7FCA-4554-9E4F-9AA801441D1D}" type="pres">
      <dgm:prSet presAssocID="{47B1E192-F42A-47AB-8501-D386C80DE88E}" presName="parentText" presStyleLbl="node1" presStyleIdx="3" presStyleCnt="5">
        <dgm:presLayoutVars>
          <dgm:chMax val="0"/>
          <dgm:bulletEnabled val="1"/>
        </dgm:presLayoutVars>
      </dgm:prSet>
      <dgm:spPr/>
    </dgm:pt>
    <dgm:pt modelId="{A5344C77-DDDB-4FC3-BBA5-484BE8B67C28}" type="pres">
      <dgm:prSet presAssocID="{47B1E192-F42A-47AB-8501-D386C80DE88E}" presName="negativeSpace" presStyleCnt="0"/>
      <dgm:spPr/>
    </dgm:pt>
    <dgm:pt modelId="{644343F1-EBDA-4E51-9CF3-B157EB135F3C}" type="pres">
      <dgm:prSet presAssocID="{47B1E192-F42A-47AB-8501-D386C80DE88E}" presName="childText" presStyleLbl="conFgAcc1" presStyleIdx="3" presStyleCnt="5">
        <dgm:presLayoutVars>
          <dgm:bulletEnabled val="1"/>
        </dgm:presLayoutVars>
      </dgm:prSet>
      <dgm:spPr/>
    </dgm:pt>
    <dgm:pt modelId="{C7475307-3983-483D-8C9F-51208D4FC0CC}" type="pres">
      <dgm:prSet presAssocID="{F051D05C-02B9-468F-AB12-37DA4378DF99}" presName="spaceBetweenRectangles" presStyleCnt="0"/>
      <dgm:spPr/>
    </dgm:pt>
    <dgm:pt modelId="{7D738AB4-ACF6-4134-890B-DDC884801A90}" type="pres">
      <dgm:prSet presAssocID="{75BAABC9-A127-4720-8347-EB07E3B950E9}" presName="parentLin" presStyleCnt="0"/>
      <dgm:spPr/>
    </dgm:pt>
    <dgm:pt modelId="{7050E2D0-8A0F-4655-AD55-69E03F36AAF1}" type="pres">
      <dgm:prSet presAssocID="{75BAABC9-A127-4720-8347-EB07E3B950E9}" presName="parentLeftMargin" presStyleLbl="node1" presStyleIdx="3" presStyleCnt="5"/>
      <dgm:spPr/>
    </dgm:pt>
    <dgm:pt modelId="{B32A9573-AF53-491E-951F-103134ED809B}" type="pres">
      <dgm:prSet presAssocID="{75BAABC9-A127-4720-8347-EB07E3B950E9}" presName="parentText" presStyleLbl="node1" presStyleIdx="4" presStyleCnt="5">
        <dgm:presLayoutVars>
          <dgm:chMax val="0"/>
          <dgm:bulletEnabled val="1"/>
        </dgm:presLayoutVars>
      </dgm:prSet>
      <dgm:spPr/>
    </dgm:pt>
    <dgm:pt modelId="{50D71E69-3B29-425C-8BA6-21E75021A1B8}" type="pres">
      <dgm:prSet presAssocID="{75BAABC9-A127-4720-8347-EB07E3B950E9}" presName="negativeSpace" presStyleCnt="0"/>
      <dgm:spPr/>
    </dgm:pt>
    <dgm:pt modelId="{2F0B18A0-A0CD-4843-BF15-38957DFA4812}" type="pres">
      <dgm:prSet presAssocID="{75BAABC9-A127-4720-8347-EB07E3B950E9}" presName="childText" presStyleLbl="conFgAcc1" presStyleIdx="4" presStyleCnt="5">
        <dgm:presLayoutVars>
          <dgm:bulletEnabled val="1"/>
        </dgm:presLayoutVars>
      </dgm:prSet>
      <dgm:spPr/>
    </dgm:pt>
  </dgm:ptLst>
  <dgm:cxnLst>
    <dgm:cxn modelId="{6512CF0E-36D4-4BE1-97D1-0AA51BAD39B9}" srcId="{9ABD075C-6807-4CAB-92EC-330BF2CED06F}" destId="{71B0D19C-9040-47A4-A873-47D9DA66ACDF}" srcOrd="2" destOrd="0" parTransId="{5AF6B651-150B-4749-9B32-8B5386CD5FE1}" sibTransId="{576D9CB1-FBA3-40F4-B5C0-4936DE7CA28F}"/>
    <dgm:cxn modelId="{EC3CB720-4EE0-4637-8866-1C9A71AE26B7}" type="presOf" srcId="{47B1E192-F42A-47AB-8501-D386C80DE88E}" destId="{A5C6E4AF-66A3-4D31-A281-66E4F1EA150F}" srcOrd="0" destOrd="0" presId="urn:microsoft.com/office/officeart/2005/8/layout/list1"/>
    <dgm:cxn modelId="{A02F5E2C-B928-438B-989D-886C43B75980}" type="presOf" srcId="{75BAABC9-A127-4720-8347-EB07E3B950E9}" destId="{B32A9573-AF53-491E-951F-103134ED809B}" srcOrd="1" destOrd="0" presId="urn:microsoft.com/office/officeart/2005/8/layout/list1"/>
    <dgm:cxn modelId="{B631A32F-F78C-4338-9F6C-EF6DCF1D18AA}" type="presOf" srcId="{47B1E192-F42A-47AB-8501-D386C80DE88E}" destId="{4E9857A4-7FCA-4554-9E4F-9AA801441D1D}" srcOrd="1" destOrd="0" presId="urn:microsoft.com/office/officeart/2005/8/layout/list1"/>
    <dgm:cxn modelId="{11C77C5C-DF3A-4EE2-9A5A-4211D46A0B8D}" srcId="{9ABD075C-6807-4CAB-92EC-330BF2CED06F}" destId="{75BAABC9-A127-4720-8347-EB07E3B950E9}" srcOrd="4" destOrd="0" parTransId="{64D06637-6E52-4295-A724-6600FA0BC9C4}" sibTransId="{5D03B894-46B2-43C0-80E2-B9F87FC8BFB5}"/>
    <dgm:cxn modelId="{3EFC0949-DEFB-4656-B8AB-378211FC6C3A}" srcId="{9ABD075C-6807-4CAB-92EC-330BF2CED06F}" destId="{B2AD02FF-85EB-45AF-BF52-AEC242FF0A28}" srcOrd="0" destOrd="0" parTransId="{6315C8C1-5B54-4D92-9C64-FD055F1902BD}" sibTransId="{C33DF113-B50F-486A-AF45-8144220DD978}"/>
    <dgm:cxn modelId="{97074A49-CA65-442E-A83A-EDB03BB117C6}" type="presOf" srcId="{9ABD075C-6807-4CAB-92EC-330BF2CED06F}" destId="{9189837D-113C-4558-B917-030D1F98A515}" srcOrd="0" destOrd="0" presId="urn:microsoft.com/office/officeart/2005/8/layout/list1"/>
    <dgm:cxn modelId="{4B79334E-D658-4CCE-9F45-9232B4D23B59}" type="presOf" srcId="{B2AD02FF-85EB-45AF-BF52-AEC242FF0A28}" destId="{B653F9D0-F4A1-467A-B553-564BAC90A0F6}" srcOrd="0" destOrd="0" presId="urn:microsoft.com/office/officeart/2005/8/layout/list1"/>
    <dgm:cxn modelId="{84ACDA5A-9412-4B1E-AABC-DBD7C3F99563}" type="presOf" srcId="{EA78184B-9D21-40E9-8E87-7576949F0032}" destId="{F754AB78-2E6C-480E-836F-53A9416E20E9}" srcOrd="1" destOrd="0" presId="urn:microsoft.com/office/officeart/2005/8/layout/list1"/>
    <dgm:cxn modelId="{CA1A728C-C550-4D55-B2B3-246A93BA13F0}" type="presOf" srcId="{75BAABC9-A127-4720-8347-EB07E3B950E9}" destId="{7050E2D0-8A0F-4655-AD55-69E03F36AAF1}" srcOrd="0" destOrd="0" presId="urn:microsoft.com/office/officeart/2005/8/layout/list1"/>
    <dgm:cxn modelId="{C5FF3F93-DCCC-4032-9C33-3E9219F830D0}" type="presOf" srcId="{71B0D19C-9040-47A4-A873-47D9DA66ACDF}" destId="{CAB14573-5087-4A31-B2D2-90C63376E3A9}" srcOrd="1" destOrd="0" presId="urn:microsoft.com/office/officeart/2005/8/layout/list1"/>
    <dgm:cxn modelId="{95D229A1-505F-4804-9E84-68FC281C34EA}" type="presOf" srcId="{B2AD02FF-85EB-45AF-BF52-AEC242FF0A28}" destId="{FF6F3271-8287-4DB9-9D82-6B0EDC50034D}" srcOrd="1" destOrd="0" presId="urn:microsoft.com/office/officeart/2005/8/layout/list1"/>
    <dgm:cxn modelId="{C9C16AA1-FECA-4D5F-BB66-EC4BE9BBD83E}" type="presOf" srcId="{EA78184B-9D21-40E9-8E87-7576949F0032}" destId="{48D8209F-AD2E-4DEF-9A63-6788D38E7877}" srcOrd="0" destOrd="0" presId="urn:microsoft.com/office/officeart/2005/8/layout/list1"/>
    <dgm:cxn modelId="{ED3ADDA7-DE86-4C45-8BE0-519C2EE4F92C}" srcId="{9ABD075C-6807-4CAB-92EC-330BF2CED06F}" destId="{EA78184B-9D21-40E9-8E87-7576949F0032}" srcOrd="1" destOrd="0" parTransId="{0C11169A-20AF-4AB6-A203-F8DC7B8C7E60}" sibTransId="{03C72358-4641-403D-A3A3-587EDA5CAF44}"/>
    <dgm:cxn modelId="{7FB156AB-D6B9-470E-93B1-5CCE56877CF3}" type="presOf" srcId="{71B0D19C-9040-47A4-A873-47D9DA66ACDF}" destId="{1EB84B60-AC53-4C35-8230-1932A22EC0CD}" srcOrd="0" destOrd="0" presId="urn:microsoft.com/office/officeart/2005/8/layout/list1"/>
    <dgm:cxn modelId="{0D15D8B7-92FE-4D3D-96BB-FA3D019C10C1}" srcId="{9ABD075C-6807-4CAB-92EC-330BF2CED06F}" destId="{47B1E192-F42A-47AB-8501-D386C80DE88E}" srcOrd="3" destOrd="0" parTransId="{F951F7FC-85D6-4AD1-8D9A-1C2291FC2283}" sibTransId="{F051D05C-02B9-468F-AB12-37DA4378DF99}"/>
    <dgm:cxn modelId="{83322896-DA69-4D0E-86B6-BA7B3D50D438}" type="presParOf" srcId="{9189837D-113C-4558-B917-030D1F98A515}" destId="{0E5A7CC0-FDB2-40A2-9E4A-8DF79C9CF289}" srcOrd="0" destOrd="0" presId="urn:microsoft.com/office/officeart/2005/8/layout/list1"/>
    <dgm:cxn modelId="{57029314-9BD2-44BB-A55D-6840C862C3C7}" type="presParOf" srcId="{0E5A7CC0-FDB2-40A2-9E4A-8DF79C9CF289}" destId="{B653F9D0-F4A1-467A-B553-564BAC90A0F6}" srcOrd="0" destOrd="0" presId="urn:microsoft.com/office/officeart/2005/8/layout/list1"/>
    <dgm:cxn modelId="{FC97055E-464E-4910-9DBE-251171DFCE58}" type="presParOf" srcId="{0E5A7CC0-FDB2-40A2-9E4A-8DF79C9CF289}" destId="{FF6F3271-8287-4DB9-9D82-6B0EDC50034D}" srcOrd="1" destOrd="0" presId="urn:microsoft.com/office/officeart/2005/8/layout/list1"/>
    <dgm:cxn modelId="{DAA56093-D657-43AA-9C97-7F77D68FDE29}" type="presParOf" srcId="{9189837D-113C-4558-B917-030D1F98A515}" destId="{A9B5630B-19BE-47D8-BD27-CBEC14F9A798}" srcOrd="1" destOrd="0" presId="urn:microsoft.com/office/officeart/2005/8/layout/list1"/>
    <dgm:cxn modelId="{6EC22391-2FF9-49EC-B773-44DCDA5AB83C}" type="presParOf" srcId="{9189837D-113C-4558-B917-030D1F98A515}" destId="{6E9AC431-6AC5-4879-B6E6-D57B6A10B0B4}" srcOrd="2" destOrd="0" presId="urn:microsoft.com/office/officeart/2005/8/layout/list1"/>
    <dgm:cxn modelId="{9A2134AE-8D7A-4453-A3E2-1A689925D843}" type="presParOf" srcId="{9189837D-113C-4558-B917-030D1F98A515}" destId="{894E6823-D472-48C9-AB46-C493CABAF044}" srcOrd="3" destOrd="0" presId="urn:microsoft.com/office/officeart/2005/8/layout/list1"/>
    <dgm:cxn modelId="{44FBE0A0-8CC7-49DB-B6C5-B3AF64F1E3B5}" type="presParOf" srcId="{9189837D-113C-4558-B917-030D1F98A515}" destId="{076279E6-A390-43E9-BC58-D9826CEC0D84}" srcOrd="4" destOrd="0" presId="urn:microsoft.com/office/officeart/2005/8/layout/list1"/>
    <dgm:cxn modelId="{A55C1E76-6C2E-4FE4-AB94-5B031A445BCA}" type="presParOf" srcId="{076279E6-A390-43E9-BC58-D9826CEC0D84}" destId="{48D8209F-AD2E-4DEF-9A63-6788D38E7877}" srcOrd="0" destOrd="0" presId="urn:microsoft.com/office/officeart/2005/8/layout/list1"/>
    <dgm:cxn modelId="{D4842161-350E-4624-AB1E-34A09D65510A}" type="presParOf" srcId="{076279E6-A390-43E9-BC58-D9826CEC0D84}" destId="{F754AB78-2E6C-480E-836F-53A9416E20E9}" srcOrd="1" destOrd="0" presId="urn:microsoft.com/office/officeart/2005/8/layout/list1"/>
    <dgm:cxn modelId="{683A506D-70EA-4728-B75D-BEB6ACECCCA4}" type="presParOf" srcId="{9189837D-113C-4558-B917-030D1F98A515}" destId="{50B654B7-929B-480D-A885-9A90E32C9FD2}" srcOrd="5" destOrd="0" presId="urn:microsoft.com/office/officeart/2005/8/layout/list1"/>
    <dgm:cxn modelId="{0B7D49C2-1C18-41BB-8064-9FD69F2C8D46}" type="presParOf" srcId="{9189837D-113C-4558-B917-030D1F98A515}" destId="{A842096E-261A-4511-90D7-81F6302AA8F8}" srcOrd="6" destOrd="0" presId="urn:microsoft.com/office/officeart/2005/8/layout/list1"/>
    <dgm:cxn modelId="{ECAE0B07-5A39-40A5-8ED9-A9CC467C3D75}" type="presParOf" srcId="{9189837D-113C-4558-B917-030D1F98A515}" destId="{A4B42591-F708-494A-AE67-FEBE191EED65}" srcOrd="7" destOrd="0" presId="urn:microsoft.com/office/officeart/2005/8/layout/list1"/>
    <dgm:cxn modelId="{AFA08782-C1A1-481D-8749-0F550BE2DBC7}" type="presParOf" srcId="{9189837D-113C-4558-B917-030D1F98A515}" destId="{67440338-6199-4FEA-9346-6D7FC4E04029}" srcOrd="8" destOrd="0" presId="urn:microsoft.com/office/officeart/2005/8/layout/list1"/>
    <dgm:cxn modelId="{4D74CC0D-5B5E-4300-82B1-2810B41E3F2F}" type="presParOf" srcId="{67440338-6199-4FEA-9346-6D7FC4E04029}" destId="{1EB84B60-AC53-4C35-8230-1932A22EC0CD}" srcOrd="0" destOrd="0" presId="urn:microsoft.com/office/officeart/2005/8/layout/list1"/>
    <dgm:cxn modelId="{5F44F332-4169-4706-82AD-9880BA08D870}" type="presParOf" srcId="{67440338-6199-4FEA-9346-6D7FC4E04029}" destId="{CAB14573-5087-4A31-B2D2-90C63376E3A9}" srcOrd="1" destOrd="0" presId="urn:microsoft.com/office/officeart/2005/8/layout/list1"/>
    <dgm:cxn modelId="{C24EF0B3-1AF7-4480-8B57-9F84E94BC382}" type="presParOf" srcId="{9189837D-113C-4558-B917-030D1F98A515}" destId="{38252BC8-5128-4546-BA96-CAA7A5A515E1}" srcOrd="9" destOrd="0" presId="urn:microsoft.com/office/officeart/2005/8/layout/list1"/>
    <dgm:cxn modelId="{D3878B63-2479-45A2-AA15-22659149518F}" type="presParOf" srcId="{9189837D-113C-4558-B917-030D1F98A515}" destId="{AA035B51-B195-402B-86D7-99B9DC235970}" srcOrd="10" destOrd="0" presId="urn:microsoft.com/office/officeart/2005/8/layout/list1"/>
    <dgm:cxn modelId="{8CB2323F-B902-4D47-87B7-EFD986C6011B}" type="presParOf" srcId="{9189837D-113C-4558-B917-030D1F98A515}" destId="{43ADCEC7-3CE0-42F5-A27A-F2F869735E1F}" srcOrd="11" destOrd="0" presId="urn:microsoft.com/office/officeart/2005/8/layout/list1"/>
    <dgm:cxn modelId="{67345420-B511-4A48-A386-DF3B8005B4BB}" type="presParOf" srcId="{9189837D-113C-4558-B917-030D1F98A515}" destId="{14BB9D9D-146D-457B-8532-647B2C5995C6}" srcOrd="12" destOrd="0" presId="urn:microsoft.com/office/officeart/2005/8/layout/list1"/>
    <dgm:cxn modelId="{145E22AF-2750-48A3-A647-AA61655ACF4D}" type="presParOf" srcId="{14BB9D9D-146D-457B-8532-647B2C5995C6}" destId="{A5C6E4AF-66A3-4D31-A281-66E4F1EA150F}" srcOrd="0" destOrd="0" presId="urn:microsoft.com/office/officeart/2005/8/layout/list1"/>
    <dgm:cxn modelId="{EF9DA126-526A-4343-BDF4-A81DA081E61E}" type="presParOf" srcId="{14BB9D9D-146D-457B-8532-647B2C5995C6}" destId="{4E9857A4-7FCA-4554-9E4F-9AA801441D1D}" srcOrd="1" destOrd="0" presId="urn:microsoft.com/office/officeart/2005/8/layout/list1"/>
    <dgm:cxn modelId="{6D320BC6-F176-400F-8D0E-57F3030110CD}" type="presParOf" srcId="{9189837D-113C-4558-B917-030D1F98A515}" destId="{A5344C77-DDDB-4FC3-BBA5-484BE8B67C28}" srcOrd="13" destOrd="0" presId="urn:microsoft.com/office/officeart/2005/8/layout/list1"/>
    <dgm:cxn modelId="{256E1216-624B-443E-A39F-2E7393B9F725}" type="presParOf" srcId="{9189837D-113C-4558-B917-030D1F98A515}" destId="{644343F1-EBDA-4E51-9CF3-B157EB135F3C}" srcOrd="14" destOrd="0" presId="urn:microsoft.com/office/officeart/2005/8/layout/list1"/>
    <dgm:cxn modelId="{A6022045-A5EA-4FDF-B957-0A99A95B3147}" type="presParOf" srcId="{9189837D-113C-4558-B917-030D1F98A515}" destId="{C7475307-3983-483D-8C9F-51208D4FC0CC}" srcOrd="15" destOrd="0" presId="urn:microsoft.com/office/officeart/2005/8/layout/list1"/>
    <dgm:cxn modelId="{D9656F90-00C3-4668-9D39-D57551E28949}" type="presParOf" srcId="{9189837D-113C-4558-B917-030D1F98A515}" destId="{7D738AB4-ACF6-4134-890B-DDC884801A90}" srcOrd="16" destOrd="0" presId="urn:microsoft.com/office/officeart/2005/8/layout/list1"/>
    <dgm:cxn modelId="{84944D0D-1F4E-4EDF-9B06-7E35750F5E06}" type="presParOf" srcId="{7D738AB4-ACF6-4134-890B-DDC884801A90}" destId="{7050E2D0-8A0F-4655-AD55-69E03F36AAF1}" srcOrd="0" destOrd="0" presId="urn:microsoft.com/office/officeart/2005/8/layout/list1"/>
    <dgm:cxn modelId="{7F854246-0A78-4F3D-98C5-AADF5C3C9A07}" type="presParOf" srcId="{7D738AB4-ACF6-4134-890B-DDC884801A90}" destId="{B32A9573-AF53-491E-951F-103134ED809B}" srcOrd="1" destOrd="0" presId="urn:microsoft.com/office/officeart/2005/8/layout/list1"/>
    <dgm:cxn modelId="{21248D24-6EC6-4478-A7A2-DFE83D06BBE3}" type="presParOf" srcId="{9189837D-113C-4558-B917-030D1F98A515}" destId="{50D71E69-3B29-425C-8BA6-21E75021A1B8}" srcOrd="17" destOrd="0" presId="urn:microsoft.com/office/officeart/2005/8/layout/list1"/>
    <dgm:cxn modelId="{F752401A-AABA-4B64-954A-5CF60B07B5B7}" type="presParOf" srcId="{9189837D-113C-4558-B917-030D1F98A515}" destId="{2F0B18A0-A0CD-4843-BF15-38957DFA481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AC431-6AC5-4879-B6E6-D57B6A10B0B4}">
      <dsp:nvSpPr>
        <dsp:cNvPr id="0" name=""/>
        <dsp:cNvSpPr/>
      </dsp:nvSpPr>
      <dsp:spPr>
        <a:xfrm>
          <a:off x="0" y="769620"/>
          <a:ext cx="918929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6F3271-8287-4DB9-9D82-6B0EDC50034D}">
      <dsp:nvSpPr>
        <dsp:cNvPr id="0" name=""/>
        <dsp:cNvSpPr/>
      </dsp:nvSpPr>
      <dsp:spPr>
        <a:xfrm>
          <a:off x="459464" y="444900"/>
          <a:ext cx="643250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133" tIns="0" rIns="243133" bIns="0" numCol="1" spcCol="1270" anchor="ctr" anchorCtr="0">
          <a:noAutofit/>
        </a:bodyPr>
        <a:lstStyle/>
        <a:p>
          <a:pPr marL="0" lvl="0" indent="0" algn="l" defTabSz="977900">
            <a:lnSpc>
              <a:spcPct val="90000"/>
            </a:lnSpc>
            <a:spcBef>
              <a:spcPct val="0"/>
            </a:spcBef>
            <a:spcAft>
              <a:spcPct val="35000"/>
            </a:spcAft>
            <a:buNone/>
          </a:pPr>
          <a:r>
            <a:rPr lang="zh-CN" altLang="en-US" sz="2200" kern="1200" dirty="0">
              <a:latin typeface="微软雅黑" panose="020B0503020204020204" pitchFamily="34" charset="-122"/>
              <a:ea typeface="微软雅黑" panose="020B0503020204020204" pitchFamily="34" charset="-122"/>
            </a:rPr>
            <a:t>市场定位精准：理性消费、商务属性</a:t>
          </a:r>
          <a:endParaRPr lang="en-US" sz="2200" kern="1200" dirty="0">
            <a:latin typeface="微软雅黑" panose="020B0503020204020204" pitchFamily="34" charset="-122"/>
            <a:ea typeface="微软雅黑" panose="020B0503020204020204" pitchFamily="34" charset="-122"/>
          </a:endParaRPr>
        </a:p>
      </dsp:txBody>
      <dsp:txXfrm>
        <a:off x="491167" y="476603"/>
        <a:ext cx="6369097" cy="586034"/>
      </dsp:txXfrm>
    </dsp:sp>
    <dsp:sp modelId="{A842096E-261A-4511-90D7-81F6302AA8F8}">
      <dsp:nvSpPr>
        <dsp:cNvPr id="0" name=""/>
        <dsp:cNvSpPr/>
      </dsp:nvSpPr>
      <dsp:spPr>
        <a:xfrm>
          <a:off x="0" y="1767540"/>
          <a:ext cx="918929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54AB78-2E6C-480E-836F-53A9416E20E9}">
      <dsp:nvSpPr>
        <dsp:cNvPr id="0" name=""/>
        <dsp:cNvSpPr/>
      </dsp:nvSpPr>
      <dsp:spPr>
        <a:xfrm>
          <a:off x="459464" y="1442820"/>
          <a:ext cx="643250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133" tIns="0" rIns="243133" bIns="0" numCol="1" spcCol="1270" anchor="ctr" anchorCtr="0">
          <a:noAutofit/>
        </a:bodyPr>
        <a:lstStyle/>
        <a:p>
          <a:pPr marL="0" lvl="0" indent="0" algn="l" defTabSz="977900">
            <a:lnSpc>
              <a:spcPct val="90000"/>
            </a:lnSpc>
            <a:spcBef>
              <a:spcPct val="0"/>
            </a:spcBef>
            <a:spcAft>
              <a:spcPct val="35000"/>
            </a:spcAft>
            <a:buNone/>
          </a:pPr>
          <a:r>
            <a:rPr lang="zh-CN" altLang="en-US" sz="2200" kern="1200" dirty="0">
              <a:latin typeface="微软雅黑" panose="020B0503020204020204" pitchFamily="34" charset="-122"/>
              <a:ea typeface="微软雅黑" panose="020B0503020204020204" pitchFamily="34" charset="-122"/>
              <a:cs typeface="SimSun"/>
            </a:rPr>
            <a:t>自身定位清晰：专业化、规模化</a:t>
          </a:r>
          <a:endParaRPr lang="en-US" sz="2200" kern="1200" dirty="0">
            <a:latin typeface="微软雅黑" panose="020B0503020204020204" pitchFamily="34" charset="-122"/>
            <a:ea typeface="微软雅黑" panose="020B0503020204020204" pitchFamily="34" charset="-122"/>
          </a:endParaRPr>
        </a:p>
      </dsp:txBody>
      <dsp:txXfrm>
        <a:off x="491167" y="1474523"/>
        <a:ext cx="6369097" cy="586034"/>
      </dsp:txXfrm>
    </dsp:sp>
    <dsp:sp modelId="{AA035B51-B195-402B-86D7-99B9DC235970}">
      <dsp:nvSpPr>
        <dsp:cNvPr id="0" name=""/>
        <dsp:cNvSpPr/>
      </dsp:nvSpPr>
      <dsp:spPr>
        <a:xfrm>
          <a:off x="0" y="2765460"/>
          <a:ext cx="918929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B14573-5087-4A31-B2D2-90C63376E3A9}">
      <dsp:nvSpPr>
        <dsp:cNvPr id="0" name=""/>
        <dsp:cNvSpPr/>
      </dsp:nvSpPr>
      <dsp:spPr>
        <a:xfrm>
          <a:off x="544244" y="2416815"/>
          <a:ext cx="643250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133" tIns="0" rIns="243133" bIns="0" numCol="1" spcCol="1270" anchor="ctr" anchorCtr="0">
          <a:noAutofit/>
        </a:bodyPr>
        <a:lstStyle/>
        <a:p>
          <a:pPr marL="0" lvl="0" indent="0" algn="l" defTabSz="977900">
            <a:lnSpc>
              <a:spcPct val="90000"/>
            </a:lnSpc>
            <a:spcBef>
              <a:spcPct val="0"/>
            </a:spcBef>
            <a:spcAft>
              <a:spcPct val="35000"/>
            </a:spcAft>
            <a:buNone/>
          </a:pPr>
          <a:r>
            <a:rPr lang="zh-CN" altLang="en-US" sz="2200" kern="1200" dirty="0">
              <a:latin typeface="微软雅黑" panose="020B0503020204020204" pitchFamily="34" charset="-122"/>
              <a:ea typeface="微软雅黑" panose="020B0503020204020204" pitchFamily="34" charset="-122"/>
              <a:cs typeface="SimSun"/>
            </a:rPr>
            <a:t>单一规模机队：低成本、高效率 </a:t>
          </a:r>
          <a:endParaRPr lang="en-US" sz="2200" kern="1200" dirty="0">
            <a:latin typeface="微软雅黑" panose="020B0503020204020204" pitchFamily="34" charset="-122"/>
            <a:ea typeface="微软雅黑" panose="020B0503020204020204" pitchFamily="34" charset="-122"/>
          </a:endParaRPr>
        </a:p>
      </dsp:txBody>
      <dsp:txXfrm>
        <a:off x="575947" y="2448518"/>
        <a:ext cx="6369097" cy="586034"/>
      </dsp:txXfrm>
    </dsp:sp>
    <dsp:sp modelId="{644343F1-EBDA-4E51-9CF3-B157EB135F3C}">
      <dsp:nvSpPr>
        <dsp:cNvPr id="0" name=""/>
        <dsp:cNvSpPr/>
      </dsp:nvSpPr>
      <dsp:spPr>
        <a:xfrm>
          <a:off x="0" y="3763380"/>
          <a:ext cx="918929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857A4-7FCA-4554-9E4F-9AA801441D1D}">
      <dsp:nvSpPr>
        <dsp:cNvPr id="0" name=""/>
        <dsp:cNvSpPr/>
      </dsp:nvSpPr>
      <dsp:spPr>
        <a:xfrm>
          <a:off x="459464" y="3438660"/>
          <a:ext cx="643250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133" tIns="0" rIns="243133" bIns="0" numCol="1" spcCol="1270" anchor="ctr" anchorCtr="0">
          <a:noAutofit/>
        </a:bodyPr>
        <a:lstStyle/>
        <a:p>
          <a:pPr marL="0" lvl="0" indent="0" algn="l" defTabSz="977900">
            <a:lnSpc>
              <a:spcPct val="90000"/>
            </a:lnSpc>
            <a:spcBef>
              <a:spcPct val="0"/>
            </a:spcBef>
            <a:spcAft>
              <a:spcPct val="35000"/>
            </a:spcAft>
            <a:buNone/>
          </a:pPr>
          <a:r>
            <a:rPr lang="zh-CN" altLang="en-US" sz="2200" kern="1200" dirty="0">
              <a:latin typeface="微软雅黑" panose="020B0503020204020204" pitchFamily="34" charset="-122"/>
              <a:ea typeface="微软雅黑" panose="020B0503020204020204" pitchFamily="34" charset="-122"/>
              <a:cs typeface="SimSun"/>
            </a:rPr>
            <a:t>开创增值服务：品牌复制 、“平台”共创价值</a:t>
          </a:r>
          <a:endParaRPr lang="en-US" sz="2200" kern="1200" dirty="0">
            <a:latin typeface="微软雅黑" panose="020B0503020204020204" pitchFamily="34" charset="-122"/>
            <a:ea typeface="微软雅黑" panose="020B0503020204020204" pitchFamily="34" charset="-122"/>
          </a:endParaRPr>
        </a:p>
      </dsp:txBody>
      <dsp:txXfrm>
        <a:off x="491167" y="3470363"/>
        <a:ext cx="6369097" cy="586034"/>
      </dsp:txXfrm>
    </dsp:sp>
    <dsp:sp modelId="{2F0B18A0-A0CD-4843-BF15-38957DFA4812}">
      <dsp:nvSpPr>
        <dsp:cNvPr id="0" name=""/>
        <dsp:cNvSpPr/>
      </dsp:nvSpPr>
      <dsp:spPr>
        <a:xfrm>
          <a:off x="0" y="4761300"/>
          <a:ext cx="9189291"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2A9573-AF53-491E-951F-103134ED809B}">
      <dsp:nvSpPr>
        <dsp:cNvPr id="0" name=""/>
        <dsp:cNvSpPr/>
      </dsp:nvSpPr>
      <dsp:spPr>
        <a:xfrm>
          <a:off x="459464" y="4436580"/>
          <a:ext cx="643250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133" tIns="0" rIns="243133" bIns="0" numCol="1" spcCol="1270" anchor="ctr" anchorCtr="0">
          <a:noAutofit/>
        </a:bodyPr>
        <a:lstStyle/>
        <a:p>
          <a:pPr marL="0" lvl="0" indent="0" algn="l" defTabSz="977900">
            <a:lnSpc>
              <a:spcPct val="90000"/>
            </a:lnSpc>
            <a:spcBef>
              <a:spcPct val="0"/>
            </a:spcBef>
            <a:spcAft>
              <a:spcPct val="35000"/>
            </a:spcAft>
            <a:buNone/>
          </a:pPr>
          <a:r>
            <a:rPr lang="zh-CN" altLang="en-US" sz="2200" kern="1200" spc="-5" dirty="0">
              <a:latin typeface="微软雅黑" panose="020B0503020204020204" pitchFamily="34" charset="-122"/>
              <a:ea typeface="微软雅黑" panose="020B0503020204020204" pitchFamily="34" charset="-122"/>
              <a:cs typeface="SimSun"/>
            </a:rPr>
            <a:t>创新融资渠道：政府、资本相融、众筹并举</a:t>
          </a:r>
          <a:endParaRPr lang="en-US" sz="2200" kern="1200" dirty="0">
            <a:latin typeface="微软雅黑" panose="020B0503020204020204" pitchFamily="34" charset="-122"/>
            <a:ea typeface="微软雅黑" panose="020B0503020204020204" pitchFamily="34" charset="-122"/>
          </a:endParaRPr>
        </a:p>
      </dsp:txBody>
      <dsp:txXfrm>
        <a:off x="491167" y="4468283"/>
        <a:ext cx="6369097"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F4D3D-8FCE-4600-B91F-97C10E56C471}" type="datetimeFigureOut">
              <a:rPr lang="zh-CN" altLang="en-US" smtClean="0"/>
              <a:t>2020/10/20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83DF6-DA77-445D-8129-393329EAA35F}" type="slidenum">
              <a:rPr lang="zh-CN" altLang="en-US" smtClean="0"/>
              <a:t>‹#›</a:t>
            </a:fld>
            <a:endParaRPr lang="zh-CN" altLang="en-US"/>
          </a:p>
        </p:txBody>
      </p:sp>
    </p:spTree>
    <p:extLst>
      <p:ext uri="{BB962C8B-B14F-4D97-AF65-F5344CB8AC3E}">
        <p14:creationId xmlns:p14="http://schemas.microsoft.com/office/powerpoint/2010/main" val="330175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83DF6-DA77-445D-8129-393329EAA35F}" type="slidenum">
              <a:rPr lang="zh-CN" altLang="en-US" smtClean="0"/>
              <a:t>11</a:t>
            </a:fld>
            <a:endParaRPr lang="zh-CN" altLang="en-US"/>
          </a:p>
        </p:txBody>
      </p:sp>
    </p:spTree>
    <p:extLst>
      <p:ext uri="{BB962C8B-B14F-4D97-AF65-F5344CB8AC3E}">
        <p14:creationId xmlns:p14="http://schemas.microsoft.com/office/powerpoint/2010/main" val="39549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83DF6-DA77-445D-8129-393329EAA35F}" type="slidenum">
              <a:rPr lang="zh-CN" altLang="en-US" smtClean="0"/>
              <a:t>12</a:t>
            </a:fld>
            <a:endParaRPr lang="zh-CN" altLang="en-US"/>
          </a:p>
        </p:txBody>
      </p:sp>
    </p:spTree>
    <p:extLst>
      <p:ext uri="{BB962C8B-B14F-4D97-AF65-F5344CB8AC3E}">
        <p14:creationId xmlns:p14="http://schemas.microsoft.com/office/powerpoint/2010/main" val="421452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83DF6-DA77-445D-8129-393329EAA35F}" type="slidenum">
              <a:rPr lang="zh-CN" altLang="en-US" smtClean="0"/>
              <a:t>18</a:t>
            </a:fld>
            <a:endParaRPr lang="zh-CN" altLang="en-US"/>
          </a:p>
        </p:txBody>
      </p:sp>
    </p:spTree>
    <p:extLst>
      <p:ext uri="{BB962C8B-B14F-4D97-AF65-F5344CB8AC3E}">
        <p14:creationId xmlns:p14="http://schemas.microsoft.com/office/powerpoint/2010/main" val="136322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建议把两面国旗换成“北美市场”和“中国市场” ，介于当前形势</a:t>
            </a:r>
            <a:endParaRPr lang="en-US" dirty="0"/>
          </a:p>
          <a:p>
            <a:endParaRPr lang="en-US" dirty="0"/>
          </a:p>
        </p:txBody>
      </p:sp>
      <p:sp>
        <p:nvSpPr>
          <p:cNvPr id="4" name="Slide Number Placeholder 3"/>
          <p:cNvSpPr>
            <a:spLocks noGrp="1"/>
          </p:cNvSpPr>
          <p:nvPr>
            <p:ph type="sldNum" sz="quarter" idx="5"/>
          </p:nvPr>
        </p:nvSpPr>
        <p:spPr/>
        <p:txBody>
          <a:bodyPr/>
          <a:lstStyle/>
          <a:p>
            <a:fld id="{99383DF6-DA77-445D-8129-393329EAA35F}" type="slidenum">
              <a:rPr lang="zh-CN" altLang="en-US" smtClean="0"/>
              <a:t>20</a:t>
            </a:fld>
            <a:endParaRPr lang="zh-CN" altLang="en-US"/>
          </a:p>
        </p:txBody>
      </p:sp>
    </p:spTree>
    <p:extLst>
      <p:ext uri="{BB962C8B-B14F-4D97-AF65-F5344CB8AC3E}">
        <p14:creationId xmlns:p14="http://schemas.microsoft.com/office/powerpoint/2010/main" val="106950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建议把两面国旗换成“北美市场”和“中国市场” ，介于当前形势</a:t>
            </a:r>
            <a:endParaRPr lang="en-US" dirty="0"/>
          </a:p>
        </p:txBody>
      </p:sp>
      <p:sp>
        <p:nvSpPr>
          <p:cNvPr id="4" name="Slide Number Placeholder 3"/>
          <p:cNvSpPr>
            <a:spLocks noGrp="1"/>
          </p:cNvSpPr>
          <p:nvPr>
            <p:ph type="sldNum" sz="quarter" idx="5"/>
          </p:nvPr>
        </p:nvSpPr>
        <p:spPr/>
        <p:txBody>
          <a:bodyPr/>
          <a:lstStyle/>
          <a:p>
            <a:fld id="{99383DF6-DA77-445D-8129-393329EAA35F}" type="slidenum">
              <a:rPr lang="zh-CN" altLang="en-US" smtClean="0"/>
              <a:t>21</a:t>
            </a:fld>
            <a:endParaRPr lang="zh-CN" altLang="en-US"/>
          </a:p>
        </p:txBody>
      </p:sp>
    </p:spTree>
    <p:extLst>
      <p:ext uri="{BB962C8B-B14F-4D97-AF65-F5344CB8AC3E}">
        <p14:creationId xmlns:p14="http://schemas.microsoft.com/office/powerpoint/2010/main" val="389579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8D51-8D12-41E9-9617-E69699B5D5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07338F-96E6-48FE-97AD-F5F41AA93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86356B-FECD-49B2-AE3B-A14B56A9B8BD}"/>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a:extLst>
              <a:ext uri="{FF2B5EF4-FFF2-40B4-BE49-F238E27FC236}">
                <a16:creationId xmlns:a16="http://schemas.microsoft.com/office/drawing/2014/main" id="{F541E217-727A-473E-AAE8-2C0FB937EBA1}"/>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a:extLst>
              <a:ext uri="{FF2B5EF4-FFF2-40B4-BE49-F238E27FC236}">
                <a16:creationId xmlns:a16="http://schemas.microsoft.com/office/drawing/2014/main" id="{D14E6856-E84C-4BEB-867C-A5C2E7C957D9}"/>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224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174F-6EE9-4795-8757-68B924D6B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374A1-B998-46CD-9C71-583BA7CD2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07ADA-4D57-444A-BB10-B8032EB6F51B}"/>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a:extLst>
              <a:ext uri="{FF2B5EF4-FFF2-40B4-BE49-F238E27FC236}">
                <a16:creationId xmlns:a16="http://schemas.microsoft.com/office/drawing/2014/main" id="{03D26A82-6FDF-43B2-9B93-E7A98C2CF47B}"/>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a:extLst>
              <a:ext uri="{FF2B5EF4-FFF2-40B4-BE49-F238E27FC236}">
                <a16:creationId xmlns:a16="http://schemas.microsoft.com/office/drawing/2014/main" id="{B2C789B7-79EC-418F-897B-05489459D00E}"/>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3951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0E019-431A-479E-94C9-A9F2A33578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7E75B8-B00E-47D7-8DE6-1192836A23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502ED-390E-4367-90AC-685DE10C5985}"/>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a:extLst>
              <a:ext uri="{FF2B5EF4-FFF2-40B4-BE49-F238E27FC236}">
                <a16:creationId xmlns:a16="http://schemas.microsoft.com/office/drawing/2014/main" id="{1D55E362-A3FE-45FF-8EDE-C10E509279D2}"/>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a:extLst>
              <a:ext uri="{FF2B5EF4-FFF2-40B4-BE49-F238E27FC236}">
                <a16:creationId xmlns:a16="http://schemas.microsoft.com/office/drawing/2014/main" id="{F8F1D1C8-D241-48F5-862B-10062220C8C8}"/>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590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蓝-标题幻灯片">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CEBA9197-0C8D-4286-A42B-015B34CBC3DB}"/>
              </a:ext>
            </a:extLst>
          </p:cNvPr>
          <p:cNvPicPr>
            <a:picLocks noChangeAspect="1" noChangeArrowheads="1"/>
          </p:cNvPicPr>
          <p:nvPr userDrawn="1"/>
        </p:nvPicPr>
        <p:blipFill>
          <a:blip r:embed="rId2" cstate="print"/>
          <a:srcRect l="9473" r="9473"/>
          <a:stretch>
            <a:fillRect/>
          </a:stretch>
        </p:blipFill>
        <p:spPr bwMode="auto">
          <a:xfrm>
            <a:off x="1" y="0"/>
            <a:ext cx="12238944" cy="6858000"/>
          </a:xfrm>
          <a:prstGeom prst="rect">
            <a:avLst/>
          </a:prstGeom>
          <a:noFill/>
          <a:ln w="9525">
            <a:noFill/>
            <a:miter lim="800000"/>
            <a:headEnd/>
            <a:tailEnd/>
          </a:ln>
        </p:spPr>
      </p:pic>
      <p:sp>
        <p:nvSpPr>
          <p:cNvPr id="75" name="标题 1"/>
          <p:cNvSpPr>
            <a:spLocks noGrp="1"/>
          </p:cNvSpPr>
          <p:nvPr>
            <p:ph type="title" hasCustomPrompt="1"/>
          </p:nvPr>
        </p:nvSpPr>
        <p:spPr>
          <a:xfrm>
            <a:off x="872509" y="1508787"/>
            <a:ext cx="10363200" cy="1362075"/>
          </a:xfrm>
          <a:prstGeom prst="rect">
            <a:avLst/>
          </a:prstGeom>
        </p:spPr>
        <p:txBody>
          <a:bodyPr anchor="t"/>
          <a:lstStyle>
            <a:lvl1pPr algn="ctr">
              <a:lnSpc>
                <a:spcPct val="150000"/>
              </a:lnSpc>
              <a:defRPr sz="5000" b="0" cap="all">
                <a:solidFill>
                  <a:schemeClr val="bg1"/>
                </a:solidFill>
              </a:defRPr>
            </a:lvl1pPr>
          </a:lstStyle>
          <a:p>
            <a:r>
              <a:rPr lang="zh-CN" altLang="en-US" dirty="0"/>
              <a:t>主标题微软雅黑</a:t>
            </a:r>
            <a:r>
              <a:rPr lang="en-US" altLang="zh-CN" dirty="0"/>
              <a:t>50</a:t>
            </a:r>
            <a:r>
              <a:rPr lang="zh-CN" altLang="en-US" dirty="0"/>
              <a:t>号字</a:t>
            </a:r>
          </a:p>
        </p:txBody>
      </p:sp>
      <p:sp>
        <p:nvSpPr>
          <p:cNvPr id="76" name="文本占位符 2"/>
          <p:cNvSpPr>
            <a:spLocks noGrp="1"/>
          </p:cNvSpPr>
          <p:nvPr>
            <p:ph type="body" idx="1" hasCustomPrompt="1"/>
          </p:nvPr>
        </p:nvSpPr>
        <p:spPr>
          <a:xfrm>
            <a:off x="872509" y="2872371"/>
            <a:ext cx="10363200" cy="844661"/>
          </a:xfrm>
        </p:spPr>
        <p:txBody>
          <a:bodyPr anchor="b">
            <a:noAutofit/>
          </a:bodyPr>
          <a:lstStyle>
            <a:lvl1pPr marL="0" indent="0" algn="ctr">
              <a:buNone/>
              <a:defRPr sz="3735">
                <a:solidFill>
                  <a:schemeClr val="accent1">
                    <a:lumMod val="40000"/>
                    <a:lumOff val="60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marL="0" indent="0" algn="ctr">
              <a:buNone/>
            </a:pPr>
            <a:r>
              <a:rPr lang="zh-CN" altLang="en-US" sz="3735" dirty="0">
                <a:solidFill>
                  <a:schemeClr val="accent1">
                    <a:lumMod val="40000"/>
                    <a:lumOff val="60000"/>
                  </a:schemeClr>
                </a:solidFill>
              </a:rPr>
              <a:t>副标题微软雅黑</a:t>
            </a:r>
            <a:r>
              <a:rPr lang="en-US" altLang="zh-CN" sz="3735" dirty="0">
                <a:solidFill>
                  <a:schemeClr val="accent1">
                    <a:lumMod val="40000"/>
                    <a:lumOff val="60000"/>
                  </a:schemeClr>
                </a:solidFill>
              </a:rPr>
              <a:t>28</a:t>
            </a:r>
            <a:r>
              <a:rPr lang="zh-CN" altLang="en-US" sz="3735" dirty="0">
                <a:solidFill>
                  <a:schemeClr val="accent1">
                    <a:lumMod val="40000"/>
                    <a:lumOff val="60000"/>
                  </a:schemeClr>
                </a:solidFill>
              </a:rPr>
              <a:t>号字</a:t>
            </a:r>
          </a:p>
        </p:txBody>
      </p:sp>
    </p:spTree>
    <p:extLst>
      <p:ext uri="{BB962C8B-B14F-4D97-AF65-F5344CB8AC3E}">
        <p14:creationId xmlns:p14="http://schemas.microsoft.com/office/powerpoint/2010/main" val="14490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蓝-内页版式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fld id="{0CDA73E3-ED0D-47D9-9A34-6FA44F8BA787}" type="datetimeFigureOut">
              <a:rPr lang="zh-CN" altLang="en-US" smtClean="0">
                <a:solidFill>
                  <a:prstClr val="black">
                    <a:tint val="75000"/>
                  </a:prstClr>
                </a:solidFill>
              </a:rPr>
              <a:t>2020/10/20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fld id="{4B14C7AD-6169-4EB8-A536-542A00CE3BB9}"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0"/>
            <a:ext cx="68094" cy="8268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0" y="822712"/>
            <a:ext cx="12192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标题 1"/>
          <p:cNvSpPr>
            <a:spLocks noGrp="1"/>
          </p:cNvSpPr>
          <p:nvPr>
            <p:ph type="title"/>
          </p:nvPr>
        </p:nvSpPr>
        <p:spPr>
          <a:xfrm>
            <a:off x="273270" y="105879"/>
            <a:ext cx="6589986" cy="625642"/>
          </a:xfrm>
          <a:prstGeom prst="rect">
            <a:avLst/>
          </a:prstGeom>
        </p:spPr>
        <p:txBody>
          <a:bodyPr/>
          <a:lstStyle>
            <a:lvl1pPr>
              <a:defRPr>
                <a:solidFill>
                  <a:schemeClr val="tx1"/>
                </a:solidFill>
              </a:defRPr>
            </a:lvl1pPr>
          </a:lstStyle>
          <a:p>
            <a:r>
              <a:rPr lang="zh-CN" altLang="en-US" dirty="0"/>
              <a:t>单击此处编辑母版标题样式</a:t>
            </a:r>
          </a:p>
        </p:txBody>
      </p:sp>
      <p:pic>
        <p:nvPicPr>
          <p:cNvPr id="16" name="Picture 2" descr="C:\Users\admin\Pictures\合资公司LOGO.jpg">
            <a:extLst>
              <a:ext uri="{FF2B5EF4-FFF2-40B4-BE49-F238E27FC236}">
                <a16:creationId xmlns:a16="http://schemas.microsoft.com/office/drawing/2014/main" id="{A678BC4D-DACB-420B-B565-8E9178457A16}"/>
              </a:ext>
            </a:extLst>
          </p:cNvPr>
          <p:cNvPicPr>
            <a:picLocks noChangeAspect="1" noChangeArrowheads="1"/>
          </p:cNvPicPr>
          <p:nvPr userDrawn="1"/>
        </p:nvPicPr>
        <p:blipFill>
          <a:blip r:embed="rId2" cstate="print"/>
          <a:srcRect/>
          <a:stretch>
            <a:fillRect/>
          </a:stretch>
        </p:blipFill>
        <p:spPr bwMode="auto">
          <a:xfrm>
            <a:off x="10573161" y="0"/>
            <a:ext cx="1618839" cy="808521"/>
          </a:xfrm>
          <a:prstGeom prst="rect">
            <a:avLst/>
          </a:prstGeom>
          <a:noFill/>
        </p:spPr>
      </p:pic>
    </p:spTree>
    <p:extLst>
      <p:ext uri="{BB962C8B-B14F-4D97-AF65-F5344CB8AC3E}">
        <p14:creationId xmlns:p14="http://schemas.microsoft.com/office/powerpoint/2010/main" val="299276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蓝-内页版式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cxnSp>
        <p:nvCxnSpPr>
          <p:cNvPr id="8" name="直接连接符 7"/>
          <p:cNvCxnSpPr/>
          <p:nvPr userDrawn="1"/>
        </p:nvCxnSpPr>
        <p:spPr>
          <a:xfrm>
            <a:off x="0" y="740701"/>
            <a:ext cx="43137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1267157" y="740701"/>
            <a:ext cx="804500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11376587" y="725929"/>
            <a:ext cx="864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标题 1"/>
          <p:cNvSpPr>
            <a:spLocks noGrp="1"/>
          </p:cNvSpPr>
          <p:nvPr>
            <p:ph type="title"/>
          </p:nvPr>
        </p:nvSpPr>
        <p:spPr>
          <a:xfrm>
            <a:off x="1289784" y="105879"/>
            <a:ext cx="10902216" cy="625642"/>
          </a:xfrm>
          <a:prstGeom prst="rect">
            <a:avLst/>
          </a:prstGeom>
        </p:spPr>
        <p:txBody>
          <a:bodyPr/>
          <a:lstStyle/>
          <a:p>
            <a:r>
              <a:rPr lang="zh-CN" altLang="en-US" dirty="0"/>
              <a:t>单击此处编辑母版标题样式</a:t>
            </a:r>
          </a:p>
        </p:txBody>
      </p:sp>
      <p:grpSp>
        <p:nvGrpSpPr>
          <p:cNvPr id="40" name="组合 39"/>
          <p:cNvGrpSpPr/>
          <p:nvPr userDrawn="1"/>
        </p:nvGrpSpPr>
        <p:grpSpPr>
          <a:xfrm>
            <a:off x="9407526" y="649288"/>
            <a:ext cx="1889125" cy="169862"/>
            <a:chOff x="9407526" y="649288"/>
            <a:chExt cx="1889125" cy="169862"/>
          </a:xfrm>
          <a:solidFill>
            <a:srgbClr val="0081CC"/>
          </a:solidFill>
        </p:grpSpPr>
        <p:sp>
          <p:nvSpPr>
            <p:cNvPr id="32" name="Freeform 5"/>
            <p:cNvSpPr>
              <a:spLocks noEditPoints="1"/>
            </p:cNvSpPr>
            <p:nvPr userDrawn="1"/>
          </p:nvSpPr>
          <p:spPr bwMode="auto">
            <a:xfrm>
              <a:off x="9407526" y="650875"/>
              <a:ext cx="168275" cy="168275"/>
            </a:xfrm>
            <a:custGeom>
              <a:avLst/>
              <a:gdLst>
                <a:gd name="T0" fmla="*/ 138 w 139"/>
                <a:gd name="T1" fmla="*/ 119 h 138"/>
                <a:gd name="T2" fmla="*/ 117 w 139"/>
                <a:gd name="T3" fmla="*/ 135 h 138"/>
                <a:gd name="T4" fmla="*/ 103 w 139"/>
                <a:gd name="T5" fmla="*/ 65 h 138"/>
                <a:gd name="T6" fmla="*/ 90 w 139"/>
                <a:gd name="T7" fmla="*/ 76 h 138"/>
                <a:gd name="T8" fmla="*/ 61 w 139"/>
                <a:gd name="T9" fmla="*/ 127 h 138"/>
                <a:gd name="T10" fmla="*/ 36 w 139"/>
                <a:gd name="T11" fmla="*/ 135 h 138"/>
                <a:gd name="T12" fmla="*/ 39 w 139"/>
                <a:gd name="T13" fmla="*/ 118 h 138"/>
                <a:gd name="T14" fmla="*/ 46 w 139"/>
                <a:gd name="T15" fmla="*/ 98 h 138"/>
                <a:gd name="T16" fmla="*/ 29 w 139"/>
                <a:gd name="T17" fmla="*/ 88 h 138"/>
                <a:gd name="T18" fmla="*/ 0 w 139"/>
                <a:gd name="T19" fmla="*/ 128 h 138"/>
                <a:gd name="T20" fmla="*/ 4 w 139"/>
                <a:gd name="T21" fmla="*/ 77 h 138"/>
                <a:gd name="T22" fmla="*/ 13 w 139"/>
                <a:gd name="T23" fmla="*/ 59 h 138"/>
                <a:gd name="T24" fmla="*/ 25 w 139"/>
                <a:gd name="T25" fmla="*/ 12 h 138"/>
                <a:gd name="T26" fmla="*/ 47 w 139"/>
                <a:gd name="T27" fmla="*/ 1 h 138"/>
                <a:gd name="T28" fmla="*/ 63 w 139"/>
                <a:gd name="T29" fmla="*/ 12 h 138"/>
                <a:gd name="T30" fmla="*/ 62 w 139"/>
                <a:gd name="T31" fmla="*/ 121 h 138"/>
                <a:gd name="T32" fmla="*/ 74 w 139"/>
                <a:gd name="T33" fmla="*/ 47 h 138"/>
                <a:gd name="T34" fmla="*/ 118 w 139"/>
                <a:gd name="T35" fmla="*/ 111 h 138"/>
                <a:gd name="T36" fmla="*/ 121 w 139"/>
                <a:gd name="T37" fmla="*/ 118 h 138"/>
                <a:gd name="T38" fmla="*/ 125 w 139"/>
                <a:gd name="T39" fmla="*/ 95 h 138"/>
                <a:gd name="T40" fmla="*/ 38 w 139"/>
                <a:gd name="T41" fmla="*/ 81 h 138"/>
                <a:gd name="T42" fmla="*/ 46 w 139"/>
                <a:gd name="T43" fmla="*/ 77 h 138"/>
                <a:gd name="T44" fmla="*/ 29 w 139"/>
                <a:gd name="T45" fmla="*/ 86 h 138"/>
                <a:gd name="T46" fmla="*/ 30 w 139"/>
                <a:gd name="T47" fmla="*/ 59 h 138"/>
                <a:gd name="T48" fmla="*/ 46 w 139"/>
                <a:gd name="T49" fmla="*/ 29 h 138"/>
                <a:gd name="T50" fmla="*/ 30 w 139"/>
                <a:gd name="T51" fmla="*/ 37 h 138"/>
                <a:gd name="T52" fmla="*/ 46 w 139"/>
                <a:gd name="T53" fmla="*/ 49 h 138"/>
                <a:gd name="T54" fmla="*/ 30 w 139"/>
                <a:gd name="T55" fmla="*/ 39 h 138"/>
                <a:gd name="T56" fmla="*/ 134 w 139"/>
                <a:gd name="T57" fmla="*/ 36 h 138"/>
                <a:gd name="T58" fmla="*/ 66 w 139"/>
                <a:gd name="T59" fmla="*/ 18 h 138"/>
                <a:gd name="T60" fmla="*/ 87 w 139"/>
                <a:gd name="T61" fmla="*/ 2 h 138"/>
                <a:gd name="T62" fmla="*/ 109 w 139"/>
                <a:gd name="T63" fmla="*/ 18 h 138"/>
                <a:gd name="T64" fmla="*/ 134 w 139"/>
                <a:gd name="T65"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38">
                  <a:moveTo>
                    <a:pt x="139" y="101"/>
                  </a:moveTo>
                  <a:cubicBezTo>
                    <a:pt x="139" y="104"/>
                    <a:pt x="139" y="114"/>
                    <a:pt x="138" y="119"/>
                  </a:cubicBezTo>
                  <a:cubicBezTo>
                    <a:pt x="137" y="131"/>
                    <a:pt x="133" y="135"/>
                    <a:pt x="122" y="135"/>
                  </a:cubicBezTo>
                  <a:cubicBezTo>
                    <a:pt x="117" y="135"/>
                    <a:pt x="117" y="135"/>
                    <a:pt x="117" y="135"/>
                  </a:cubicBezTo>
                  <a:cubicBezTo>
                    <a:pt x="108" y="135"/>
                    <a:pt x="103" y="131"/>
                    <a:pt x="103" y="118"/>
                  </a:cubicBezTo>
                  <a:cubicBezTo>
                    <a:pt x="103" y="65"/>
                    <a:pt x="103" y="65"/>
                    <a:pt x="103" y="65"/>
                  </a:cubicBezTo>
                  <a:cubicBezTo>
                    <a:pt x="90" y="65"/>
                    <a:pt x="90" y="65"/>
                    <a:pt x="90" y="65"/>
                  </a:cubicBezTo>
                  <a:cubicBezTo>
                    <a:pt x="90" y="76"/>
                    <a:pt x="90" y="76"/>
                    <a:pt x="90" y="76"/>
                  </a:cubicBezTo>
                  <a:cubicBezTo>
                    <a:pt x="90" y="108"/>
                    <a:pt x="87" y="120"/>
                    <a:pt x="73" y="138"/>
                  </a:cubicBezTo>
                  <a:cubicBezTo>
                    <a:pt x="61" y="127"/>
                    <a:pt x="61" y="127"/>
                    <a:pt x="61" y="127"/>
                  </a:cubicBezTo>
                  <a:cubicBezTo>
                    <a:pt x="58" y="132"/>
                    <a:pt x="53" y="134"/>
                    <a:pt x="44" y="135"/>
                  </a:cubicBezTo>
                  <a:cubicBezTo>
                    <a:pt x="36" y="135"/>
                    <a:pt x="36" y="135"/>
                    <a:pt x="36" y="135"/>
                  </a:cubicBezTo>
                  <a:cubicBezTo>
                    <a:pt x="31" y="118"/>
                    <a:pt x="31" y="118"/>
                    <a:pt x="31" y="118"/>
                  </a:cubicBezTo>
                  <a:cubicBezTo>
                    <a:pt x="39" y="118"/>
                    <a:pt x="39" y="118"/>
                    <a:pt x="39" y="118"/>
                  </a:cubicBezTo>
                  <a:cubicBezTo>
                    <a:pt x="45" y="117"/>
                    <a:pt x="46" y="116"/>
                    <a:pt x="46" y="112"/>
                  </a:cubicBezTo>
                  <a:cubicBezTo>
                    <a:pt x="46" y="98"/>
                    <a:pt x="46" y="98"/>
                    <a:pt x="46" y="98"/>
                  </a:cubicBezTo>
                  <a:cubicBezTo>
                    <a:pt x="36" y="104"/>
                    <a:pt x="36" y="104"/>
                    <a:pt x="36" y="104"/>
                  </a:cubicBezTo>
                  <a:cubicBezTo>
                    <a:pt x="35" y="101"/>
                    <a:pt x="31" y="92"/>
                    <a:pt x="29" y="88"/>
                  </a:cubicBezTo>
                  <a:cubicBezTo>
                    <a:pt x="27" y="112"/>
                    <a:pt x="23" y="123"/>
                    <a:pt x="15" y="137"/>
                  </a:cubicBezTo>
                  <a:cubicBezTo>
                    <a:pt x="0" y="128"/>
                    <a:pt x="0" y="128"/>
                    <a:pt x="0" y="128"/>
                  </a:cubicBezTo>
                  <a:cubicBezTo>
                    <a:pt x="8" y="112"/>
                    <a:pt x="12" y="104"/>
                    <a:pt x="13" y="77"/>
                  </a:cubicBezTo>
                  <a:cubicBezTo>
                    <a:pt x="4" y="77"/>
                    <a:pt x="4" y="77"/>
                    <a:pt x="4" y="77"/>
                  </a:cubicBezTo>
                  <a:cubicBezTo>
                    <a:pt x="4" y="59"/>
                    <a:pt x="4" y="59"/>
                    <a:pt x="4" y="59"/>
                  </a:cubicBezTo>
                  <a:cubicBezTo>
                    <a:pt x="13" y="59"/>
                    <a:pt x="13" y="59"/>
                    <a:pt x="13" y="59"/>
                  </a:cubicBezTo>
                  <a:cubicBezTo>
                    <a:pt x="13" y="12"/>
                    <a:pt x="13" y="12"/>
                    <a:pt x="13" y="12"/>
                  </a:cubicBezTo>
                  <a:cubicBezTo>
                    <a:pt x="25" y="12"/>
                    <a:pt x="25" y="12"/>
                    <a:pt x="25" y="12"/>
                  </a:cubicBezTo>
                  <a:cubicBezTo>
                    <a:pt x="28" y="0"/>
                    <a:pt x="28" y="0"/>
                    <a:pt x="28" y="0"/>
                  </a:cubicBezTo>
                  <a:cubicBezTo>
                    <a:pt x="47" y="1"/>
                    <a:pt x="47" y="1"/>
                    <a:pt x="47" y="1"/>
                  </a:cubicBezTo>
                  <a:cubicBezTo>
                    <a:pt x="44" y="12"/>
                    <a:pt x="44" y="12"/>
                    <a:pt x="44" y="12"/>
                  </a:cubicBezTo>
                  <a:cubicBezTo>
                    <a:pt x="63" y="12"/>
                    <a:pt x="63" y="12"/>
                    <a:pt x="63" y="12"/>
                  </a:cubicBezTo>
                  <a:cubicBezTo>
                    <a:pt x="63" y="117"/>
                    <a:pt x="63" y="117"/>
                    <a:pt x="63" y="117"/>
                  </a:cubicBezTo>
                  <a:cubicBezTo>
                    <a:pt x="63" y="119"/>
                    <a:pt x="63" y="120"/>
                    <a:pt x="62" y="121"/>
                  </a:cubicBezTo>
                  <a:cubicBezTo>
                    <a:pt x="73" y="108"/>
                    <a:pt x="74" y="101"/>
                    <a:pt x="74" y="72"/>
                  </a:cubicBezTo>
                  <a:cubicBezTo>
                    <a:pt x="74" y="47"/>
                    <a:pt x="74" y="47"/>
                    <a:pt x="74" y="47"/>
                  </a:cubicBezTo>
                  <a:cubicBezTo>
                    <a:pt x="118" y="47"/>
                    <a:pt x="118" y="47"/>
                    <a:pt x="118" y="47"/>
                  </a:cubicBezTo>
                  <a:cubicBezTo>
                    <a:pt x="118" y="111"/>
                    <a:pt x="118" y="111"/>
                    <a:pt x="118" y="111"/>
                  </a:cubicBezTo>
                  <a:cubicBezTo>
                    <a:pt x="118" y="114"/>
                    <a:pt x="118" y="118"/>
                    <a:pt x="120" y="118"/>
                  </a:cubicBezTo>
                  <a:cubicBezTo>
                    <a:pt x="121" y="118"/>
                    <a:pt x="121" y="118"/>
                    <a:pt x="121" y="118"/>
                  </a:cubicBezTo>
                  <a:cubicBezTo>
                    <a:pt x="122" y="118"/>
                    <a:pt x="123" y="116"/>
                    <a:pt x="123" y="113"/>
                  </a:cubicBezTo>
                  <a:cubicBezTo>
                    <a:pt x="124" y="109"/>
                    <a:pt x="124" y="101"/>
                    <a:pt x="125" y="95"/>
                  </a:cubicBezTo>
                  <a:lnTo>
                    <a:pt x="139" y="101"/>
                  </a:lnTo>
                  <a:close/>
                  <a:moveTo>
                    <a:pt x="38" y="81"/>
                  </a:moveTo>
                  <a:cubicBezTo>
                    <a:pt x="40" y="84"/>
                    <a:pt x="44" y="92"/>
                    <a:pt x="46" y="97"/>
                  </a:cubicBezTo>
                  <a:cubicBezTo>
                    <a:pt x="46" y="77"/>
                    <a:pt x="46" y="77"/>
                    <a:pt x="46" y="77"/>
                  </a:cubicBezTo>
                  <a:cubicBezTo>
                    <a:pt x="29" y="77"/>
                    <a:pt x="29" y="77"/>
                    <a:pt x="29" y="77"/>
                  </a:cubicBezTo>
                  <a:cubicBezTo>
                    <a:pt x="29" y="86"/>
                    <a:pt x="29" y="86"/>
                    <a:pt x="29" y="86"/>
                  </a:cubicBezTo>
                  <a:lnTo>
                    <a:pt x="38" y="81"/>
                  </a:lnTo>
                  <a:close/>
                  <a:moveTo>
                    <a:pt x="30" y="59"/>
                  </a:moveTo>
                  <a:cubicBezTo>
                    <a:pt x="46" y="59"/>
                    <a:pt x="46" y="59"/>
                    <a:pt x="46" y="59"/>
                  </a:cubicBezTo>
                  <a:cubicBezTo>
                    <a:pt x="46" y="29"/>
                    <a:pt x="46" y="29"/>
                    <a:pt x="46" y="29"/>
                  </a:cubicBezTo>
                  <a:cubicBezTo>
                    <a:pt x="30" y="29"/>
                    <a:pt x="30" y="29"/>
                    <a:pt x="30" y="29"/>
                  </a:cubicBezTo>
                  <a:cubicBezTo>
                    <a:pt x="30" y="37"/>
                    <a:pt x="30" y="37"/>
                    <a:pt x="30" y="37"/>
                  </a:cubicBezTo>
                  <a:cubicBezTo>
                    <a:pt x="38" y="32"/>
                    <a:pt x="38" y="32"/>
                    <a:pt x="38" y="32"/>
                  </a:cubicBezTo>
                  <a:cubicBezTo>
                    <a:pt x="40" y="35"/>
                    <a:pt x="45" y="45"/>
                    <a:pt x="46" y="49"/>
                  </a:cubicBezTo>
                  <a:cubicBezTo>
                    <a:pt x="36" y="54"/>
                    <a:pt x="36" y="54"/>
                    <a:pt x="36" y="54"/>
                  </a:cubicBezTo>
                  <a:cubicBezTo>
                    <a:pt x="35" y="52"/>
                    <a:pt x="31" y="43"/>
                    <a:pt x="30" y="39"/>
                  </a:cubicBezTo>
                  <a:lnTo>
                    <a:pt x="30" y="59"/>
                  </a:lnTo>
                  <a:close/>
                  <a:moveTo>
                    <a:pt x="134" y="36"/>
                  </a:moveTo>
                  <a:cubicBezTo>
                    <a:pt x="66" y="36"/>
                    <a:pt x="66" y="36"/>
                    <a:pt x="66" y="36"/>
                  </a:cubicBezTo>
                  <a:cubicBezTo>
                    <a:pt x="66" y="18"/>
                    <a:pt x="66" y="18"/>
                    <a:pt x="66" y="18"/>
                  </a:cubicBezTo>
                  <a:cubicBezTo>
                    <a:pt x="90" y="18"/>
                    <a:pt x="90" y="18"/>
                    <a:pt x="90" y="18"/>
                  </a:cubicBezTo>
                  <a:cubicBezTo>
                    <a:pt x="87" y="2"/>
                    <a:pt x="87" y="2"/>
                    <a:pt x="87" y="2"/>
                  </a:cubicBezTo>
                  <a:cubicBezTo>
                    <a:pt x="106" y="1"/>
                    <a:pt x="106" y="1"/>
                    <a:pt x="106" y="1"/>
                  </a:cubicBezTo>
                  <a:cubicBezTo>
                    <a:pt x="109" y="18"/>
                    <a:pt x="109" y="18"/>
                    <a:pt x="109" y="18"/>
                  </a:cubicBezTo>
                  <a:cubicBezTo>
                    <a:pt x="134" y="18"/>
                    <a:pt x="134" y="18"/>
                    <a:pt x="134" y="18"/>
                  </a:cubicBezTo>
                  <a:lnTo>
                    <a:pt x="13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6"/>
            <p:cNvSpPr>
              <a:spLocks noEditPoints="1"/>
            </p:cNvSpPr>
            <p:nvPr userDrawn="1"/>
          </p:nvSpPr>
          <p:spPr bwMode="auto">
            <a:xfrm>
              <a:off x="9636126" y="649288"/>
              <a:ext cx="158750" cy="161925"/>
            </a:xfrm>
            <a:custGeom>
              <a:avLst/>
              <a:gdLst>
                <a:gd name="T0" fmla="*/ 76 w 131"/>
                <a:gd name="T1" fmla="*/ 114 h 133"/>
                <a:gd name="T2" fmla="*/ 128 w 131"/>
                <a:gd name="T3" fmla="*/ 114 h 133"/>
                <a:gd name="T4" fmla="*/ 128 w 131"/>
                <a:gd name="T5" fmla="*/ 133 h 133"/>
                <a:gd name="T6" fmla="*/ 3 w 131"/>
                <a:gd name="T7" fmla="*/ 133 h 133"/>
                <a:gd name="T8" fmla="*/ 3 w 131"/>
                <a:gd name="T9" fmla="*/ 114 h 133"/>
                <a:gd name="T10" fmla="*/ 56 w 131"/>
                <a:gd name="T11" fmla="*/ 114 h 133"/>
                <a:gd name="T12" fmla="*/ 56 w 131"/>
                <a:gd name="T13" fmla="*/ 91 h 133"/>
                <a:gd name="T14" fmla="*/ 19 w 131"/>
                <a:gd name="T15" fmla="*/ 91 h 133"/>
                <a:gd name="T16" fmla="*/ 19 w 131"/>
                <a:gd name="T17" fmla="*/ 75 h 133"/>
                <a:gd name="T18" fmla="*/ 8 w 131"/>
                <a:gd name="T19" fmla="*/ 81 h 133"/>
                <a:gd name="T20" fmla="*/ 0 w 131"/>
                <a:gd name="T21" fmla="*/ 63 h 133"/>
                <a:gd name="T22" fmla="*/ 49 w 131"/>
                <a:gd name="T23" fmla="*/ 35 h 133"/>
                <a:gd name="T24" fmla="*/ 59 w 131"/>
                <a:gd name="T25" fmla="*/ 52 h 133"/>
                <a:gd name="T26" fmla="*/ 24 w 131"/>
                <a:gd name="T27" fmla="*/ 73 h 133"/>
                <a:gd name="T28" fmla="*/ 112 w 131"/>
                <a:gd name="T29" fmla="*/ 73 h 133"/>
                <a:gd name="T30" fmla="*/ 73 w 131"/>
                <a:gd name="T31" fmla="*/ 52 h 133"/>
                <a:gd name="T32" fmla="*/ 81 w 131"/>
                <a:gd name="T33" fmla="*/ 35 h 133"/>
                <a:gd name="T34" fmla="*/ 131 w 131"/>
                <a:gd name="T35" fmla="*/ 62 h 133"/>
                <a:gd name="T36" fmla="*/ 123 w 131"/>
                <a:gd name="T37" fmla="*/ 79 h 133"/>
                <a:gd name="T38" fmla="*/ 112 w 131"/>
                <a:gd name="T39" fmla="*/ 73 h 133"/>
                <a:gd name="T40" fmla="*/ 112 w 131"/>
                <a:gd name="T41" fmla="*/ 91 h 133"/>
                <a:gd name="T42" fmla="*/ 76 w 131"/>
                <a:gd name="T43" fmla="*/ 91 h 133"/>
                <a:gd name="T44" fmla="*/ 76 w 131"/>
                <a:gd name="T45" fmla="*/ 114 h 133"/>
                <a:gd name="T46" fmla="*/ 23 w 131"/>
                <a:gd name="T47" fmla="*/ 47 h 133"/>
                <a:gd name="T48" fmla="*/ 4 w 131"/>
                <a:gd name="T49" fmla="*/ 47 h 133"/>
                <a:gd name="T50" fmla="*/ 4 w 131"/>
                <a:gd name="T51" fmla="*/ 14 h 133"/>
                <a:gd name="T52" fmla="*/ 56 w 131"/>
                <a:gd name="T53" fmla="*/ 14 h 133"/>
                <a:gd name="T54" fmla="*/ 53 w 131"/>
                <a:gd name="T55" fmla="*/ 1 h 133"/>
                <a:gd name="T56" fmla="*/ 73 w 131"/>
                <a:gd name="T57" fmla="*/ 0 h 133"/>
                <a:gd name="T58" fmla="*/ 76 w 131"/>
                <a:gd name="T59" fmla="*/ 14 h 133"/>
                <a:gd name="T60" fmla="*/ 127 w 131"/>
                <a:gd name="T61" fmla="*/ 14 h 133"/>
                <a:gd name="T62" fmla="*/ 127 w 131"/>
                <a:gd name="T63" fmla="*/ 47 h 133"/>
                <a:gd name="T64" fmla="*/ 108 w 131"/>
                <a:gd name="T65" fmla="*/ 47 h 133"/>
                <a:gd name="T66" fmla="*/ 108 w 131"/>
                <a:gd name="T67" fmla="*/ 32 h 133"/>
                <a:gd name="T68" fmla="*/ 23 w 131"/>
                <a:gd name="T69" fmla="*/ 32 h 133"/>
                <a:gd name="T70" fmla="*/ 23 w 131"/>
                <a:gd name="T71" fmla="*/ 4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3">
                  <a:moveTo>
                    <a:pt x="76" y="114"/>
                  </a:moveTo>
                  <a:cubicBezTo>
                    <a:pt x="128" y="114"/>
                    <a:pt x="128" y="114"/>
                    <a:pt x="128" y="114"/>
                  </a:cubicBezTo>
                  <a:cubicBezTo>
                    <a:pt x="128" y="133"/>
                    <a:pt x="128" y="133"/>
                    <a:pt x="128" y="133"/>
                  </a:cubicBezTo>
                  <a:cubicBezTo>
                    <a:pt x="3" y="133"/>
                    <a:pt x="3" y="133"/>
                    <a:pt x="3" y="133"/>
                  </a:cubicBezTo>
                  <a:cubicBezTo>
                    <a:pt x="3" y="114"/>
                    <a:pt x="3" y="114"/>
                    <a:pt x="3" y="114"/>
                  </a:cubicBezTo>
                  <a:cubicBezTo>
                    <a:pt x="56" y="114"/>
                    <a:pt x="56" y="114"/>
                    <a:pt x="56" y="114"/>
                  </a:cubicBezTo>
                  <a:cubicBezTo>
                    <a:pt x="56" y="91"/>
                    <a:pt x="56" y="91"/>
                    <a:pt x="56" y="91"/>
                  </a:cubicBezTo>
                  <a:cubicBezTo>
                    <a:pt x="19" y="91"/>
                    <a:pt x="19" y="91"/>
                    <a:pt x="19" y="91"/>
                  </a:cubicBezTo>
                  <a:cubicBezTo>
                    <a:pt x="19" y="75"/>
                    <a:pt x="19" y="75"/>
                    <a:pt x="19" y="75"/>
                  </a:cubicBezTo>
                  <a:cubicBezTo>
                    <a:pt x="15" y="77"/>
                    <a:pt x="12" y="79"/>
                    <a:pt x="8" y="81"/>
                  </a:cubicBezTo>
                  <a:cubicBezTo>
                    <a:pt x="0" y="63"/>
                    <a:pt x="0" y="63"/>
                    <a:pt x="0" y="63"/>
                  </a:cubicBezTo>
                  <a:cubicBezTo>
                    <a:pt x="16" y="56"/>
                    <a:pt x="36" y="45"/>
                    <a:pt x="49" y="35"/>
                  </a:cubicBezTo>
                  <a:cubicBezTo>
                    <a:pt x="59" y="52"/>
                    <a:pt x="59" y="52"/>
                    <a:pt x="59" y="52"/>
                  </a:cubicBezTo>
                  <a:cubicBezTo>
                    <a:pt x="49" y="59"/>
                    <a:pt x="37" y="66"/>
                    <a:pt x="24" y="73"/>
                  </a:cubicBezTo>
                  <a:cubicBezTo>
                    <a:pt x="112" y="73"/>
                    <a:pt x="112" y="73"/>
                    <a:pt x="112" y="73"/>
                  </a:cubicBezTo>
                  <a:cubicBezTo>
                    <a:pt x="99" y="65"/>
                    <a:pt x="82" y="56"/>
                    <a:pt x="73" y="52"/>
                  </a:cubicBezTo>
                  <a:cubicBezTo>
                    <a:pt x="81" y="35"/>
                    <a:pt x="81" y="35"/>
                    <a:pt x="81" y="35"/>
                  </a:cubicBezTo>
                  <a:cubicBezTo>
                    <a:pt x="91" y="40"/>
                    <a:pt x="120" y="55"/>
                    <a:pt x="131" y="62"/>
                  </a:cubicBezTo>
                  <a:cubicBezTo>
                    <a:pt x="123" y="79"/>
                    <a:pt x="123" y="79"/>
                    <a:pt x="123" y="79"/>
                  </a:cubicBezTo>
                  <a:cubicBezTo>
                    <a:pt x="120" y="77"/>
                    <a:pt x="116" y="75"/>
                    <a:pt x="112" y="73"/>
                  </a:cubicBezTo>
                  <a:cubicBezTo>
                    <a:pt x="112" y="91"/>
                    <a:pt x="112" y="91"/>
                    <a:pt x="112" y="91"/>
                  </a:cubicBezTo>
                  <a:cubicBezTo>
                    <a:pt x="76" y="91"/>
                    <a:pt x="76" y="91"/>
                    <a:pt x="76" y="91"/>
                  </a:cubicBezTo>
                  <a:lnTo>
                    <a:pt x="76" y="114"/>
                  </a:lnTo>
                  <a:close/>
                  <a:moveTo>
                    <a:pt x="23" y="47"/>
                  </a:moveTo>
                  <a:cubicBezTo>
                    <a:pt x="4" y="47"/>
                    <a:pt x="4" y="47"/>
                    <a:pt x="4" y="47"/>
                  </a:cubicBezTo>
                  <a:cubicBezTo>
                    <a:pt x="4" y="14"/>
                    <a:pt x="4" y="14"/>
                    <a:pt x="4" y="14"/>
                  </a:cubicBezTo>
                  <a:cubicBezTo>
                    <a:pt x="56" y="14"/>
                    <a:pt x="56" y="14"/>
                    <a:pt x="56" y="14"/>
                  </a:cubicBezTo>
                  <a:cubicBezTo>
                    <a:pt x="53" y="1"/>
                    <a:pt x="53" y="1"/>
                    <a:pt x="53" y="1"/>
                  </a:cubicBezTo>
                  <a:cubicBezTo>
                    <a:pt x="73" y="0"/>
                    <a:pt x="73" y="0"/>
                    <a:pt x="73" y="0"/>
                  </a:cubicBezTo>
                  <a:cubicBezTo>
                    <a:pt x="76" y="14"/>
                    <a:pt x="76" y="14"/>
                    <a:pt x="76" y="14"/>
                  </a:cubicBezTo>
                  <a:cubicBezTo>
                    <a:pt x="127" y="14"/>
                    <a:pt x="127" y="14"/>
                    <a:pt x="127" y="14"/>
                  </a:cubicBezTo>
                  <a:cubicBezTo>
                    <a:pt x="127" y="47"/>
                    <a:pt x="127" y="47"/>
                    <a:pt x="127" y="47"/>
                  </a:cubicBezTo>
                  <a:cubicBezTo>
                    <a:pt x="108" y="47"/>
                    <a:pt x="108" y="47"/>
                    <a:pt x="108" y="47"/>
                  </a:cubicBezTo>
                  <a:cubicBezTo>
                    <a:pt x="108" y="32"/>
                    <a:pt x="108" y="32"/>
                    <a:pt x="108" y="32"/>
                  </a:cubicBezTo>
                  <a:cubicBezTo>
                    <a:pt x="23" y="32"/>
                    <a:pt x="23" y="32"/>
                    <a:pt x="23" y="32"/>
                  </a:cubicBezTo>
                  <a:lnTo>
                    <a:pt x="2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7"/>
            <p:cNvSpPr>
              <a:spLocks noEditPoints="1"/>
            </p:cNvSpPr>
            <p:nvPr userDrawn="1"/>
          </p:nvSpPr>
          <p:spPr bwMode="auto">
            <a:xfrm>
              <a:off x="9858376" y="652463"/>
              <a:ext cx="163513" cy="165100"/>
            </a:xfrm>
            <a:custGeom>
              <a:avLst/>
              <a:gdLst>
                <a:gd name="T0" fmla="*/ 38 w 136"/>
                <a:gd name="T1" fmla="*/ 24 h 136"/>
                <a:gd name="T2" fmla="*/ 49 w 136"/>
                <a:gd name="T3" fmla="*/ 24 h 136"/>
                <a:gd name="T4" fmla="*/ 49 w 136"/>
                <a:gd name="T5" fmla="*/ 42 h 136"/>
                <a:gd name="T6" fmla="*/ 38 w 136"/>
                <a:gd name="T7" fmla="*/ 42 h 136"/>
                <a:gd name="T8" fmla="*/ 38 w 136"/>
                <a:gd name="T9" fmla="*/ 59 h 136"/>
                <a:gd name="T10" fmla="*/ 48 w 136"/>
                <a:gd name="T11" fmla="*/ 55 h 136"/>
                <a:gd name="T12" fmla="*/ 48 w 136"/>
                <a:gd name="T13" fmla="*/ 64 h 136"/>
                <a:gd name="T14" fmla="*/ 49 w 136"/>
                <a:gd name="T15" fmla="*/ 73 h 136"/>
                <a:gd name="T16" fmla="*/ 38 w 136"/>
                <a:gd name="T17" fmla="*/ 77 h 136"/>
                <a:gd name="T18" fmla="*/ 38 w 136"/>
                <a:gd name="T19" fmla="*/ 114 h 136"/>
                <a:gd name="T20" fmla="*/ 20 w 136"/>
                <a:gd name="T21" fmla="*/ 135 h 136"/>
                <a:gd name="T22" fmla="*/ 11 w 136"/>
                <a:gd name="T23" fmla="*/ 136 h 136"/>
                <a:gd name="T24" fmla="*/ 6 w 136"/>
                <a:gd name="T25" fmla="*/ 118 h 136"/>
                <a:gd name="T26" fmla="*/ 14 w 136"/>
                <a:gd name="T27" fmla="*/ 117 h 136"/>
                <a:gd name="T28" fmla="*/ 20 w 136"/>
                <a:gd name="T29" fmla="*/ 109 h 136"/>
                <a:gd name="T30" fmla="*/ 20 w 136"/>
                <a:gd name="T31" fmla="*/ 83 h 136"/>
                <a:gd name="T32" fmla="*/ 4 w 136"/>
                <a:gd name="T33" fmla="*/ 88 h 136"/>
                <a:gd name="T34" fmla="*/ 0 w 136"/>
                <a:gd name="T35" fmla="*/ 71 h 136"/>
                <a:gd name="T36" fmla="*/ 20 w 136"/>
                <a:gd name="T37" fmla="*/ 65 h 136"/>
                <a:gd name="T38" fmla="*/ 20 w 136"/>
                <a:gd name="T39" fmla="*/ 42 h 136"/>
                <a:gd name="T40" fmla="*/ 4 w 136"/>
                <a:gd name="T41" fmla="*/ 42 h 136"/>
                <a:gd name="T42" fmla="*/ 4 w 136"/>
                <a:gd name="T43" fmla="*/ 24 h 136"/>
                <a:gd name="T44" fmla="*/ 20 w 136"/>
                <a:gd name="T45" fmla="*/ 24 h 136"/>
                <a:gd name="T46" fmla="*/ 20 w 136"/>
                <a:gd name="T47" fmla="*/ 0 h 136"/>
                <a:gd name="T48" fmla="*/ 38 w 136"/>
                <a:gd name="T49" fmla="*/ 0 h 136"/>
                <a:gd name="T50" fmla="*/ 38 w 136"/>
                <a:gd name="T51" fmla="*/ 24 h 136"/>
                <a:gd name="T52" fmla="*/ 126 w 136"/>
                <a:gd name="T53" fmla="*/ 136 h 136"/>
                <a:gd name="T54" fmla="*/ 98 w 136"/>
                <a:gd name="T55" fmla="*/ 116 h 136"/>
                <a:gd name="T56" fmla="*/ 76 w 136"/>
                <a:gd name="T57" fmla="*/ 132 h 136"/>
                <a:gd name="T58" fmla="*/ 69 w 136"/>
                <a:gd name="T59" fmla="*/ 123 h 136"/>
                <a:gd name="T60" fmla="*/ 69 w 136"/>
                <a:gd name="T61" fmla="*/ 135 h 136"/>
                <a:gd name="T62" fmla="*/ 52 w 136"/>
                <a:gd name="T63" fmla="*/ 135 h 136"/>
                <a:gd name="T64" fmla="*/ 52 w 136"/>
                <a:gd name="T65" fmla="*/ 3 h 136"/>
                <a:gd name="T66" fmla="*/ 126 w 136"/>
                <a:gd name="T67" fmla="*/ 3 h 136"/>
                <a:gd name="T68" fmla="*/ 124 w 136"/>
                <a:gd name="T69" fmla="*/ 32 h 136"/>
                <a:gd name="T70" fmla="*/ 105 w 136"/>
                <a:gd name="T71" fmla="*/ 48 h 136"/>
                <a:gd name="T72" fmla="*/ 93 w 136"/>
                <a:gd name="T73" fmla="*/ 49 h 136"/>
                <a:gd name="T74" fmla="*/ 88 w 136"/>
                <a:gd name="T75" fmla="*/ 33 h 136"/>
                <a:gd name="T76" fmla="*/ 98 w 136"/>
                <a:gd name="T77" fmla="*/ 32 h 136"/>
                <a:gd name="T78" fmla="*/ 107 w 136"/>
                <a:gd name="T79" fmla="*/ 27 h 136"/>
                <a:gd name="T80" fmla="*/ 107 w 136"/>
                <a:gd name="T81" fmla="*/ 20 h 136"/>
                <a:gd name="T82" fmla="*/ 69 w 136"/>
                <a:gd name="T83" fmla="*/ 20 h 136"/>
                <a:gd name="T84" fmla="*/ 69 w 136"/>
                <a:gd name="T85" fmla="*/ 52 h 136"/>
                <a:gd name="T86" fmla="*/ 127 w 136"/>
                <a:gd name="T87" fmla="*/ 52 h 136"/>
                <a:gd name="T88" fmla="*/ 127 w 136"/>
                <a:gd name="T89" fmla="*/ 68 h 136"/>
                <a:gd name="T90" fmla="*/ 110 w 136"/>
                <a:gd name="T91" fmla="*/ 103 h 136"/>
                <a:gd name="T92" fmla="*/ 136 w 136"/>
                <a:gd name="T93" fmla="*/ 120 h 136"/>
                <a:gd name="T94" fmla="*/ 126 w 136"/>
                <a:gd name="T95" fmla="*/ 136 h 136"/>
                <a:gd name="T96" fmla="*/ 69 w 136"/>
                <a:gd name="T97" fmla="*/ 114 h 136"/>
                <a:gd name="T98" fmla="*/ 86 w 136"/>
                <a:gd name="T99" fmla="*/ 103 h 136"/>
                <a:gd name="T100" fmla="*/ 71 w 136"/>
                <a:gd name="T101" fmla="*/ 75 h 136"/>
                <a:gd name="T102" fmla="*/ 85 w 136"/>
                <a:gd name="T103" fmla="*/ 69 h 136"/>
                <a:gd name="T104" fmla="*/ 98 w 136"/>
                <a:gd name="T105" fmla="*/ 91 h 136"/>
                <a:gd name="T106" fmla="*/ 111 w 136"/>
                <a:gd name="T107" fmla="*/ 68 h 136"/>
                <a:gd name="T108" fmla="*/ 69 w 136"/>
                <a:gd name="T109" fmla="*/ 68 h 136"/>
                <a:gd name="T110" fmla="*/ 69 w 136"/>
                <a:gd name="T111" fmla="*/ 1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36">
                  <a:moveTo>
                    <a:pt x="38" y="24"/>
                  </a:moveTo>
                  <a:cubicBezTo>
                    <a:pt x="49" y="24"/>
                    <a:pt x="49" y="24"/>
                    <a:pt x="49" y="24"/>
                  </a:cubicBezTo>
                  <a:cubicBezTo>
                    <a:pt x="49" y="42"/>
                    <a:pt x="49" y="42"/>
                    <a:pt x="49" y="42"/>
                  </a:cubicBezTo>
                  <a:cubicBezTo>
                    <a:pt x="38" y="42"/>
                    <a:pt x="38" y="42"/>
                    <a:pt x="38" y="42"/>
                  </a:cubicBezTo>
                  <a:cubicBezTo>
                    <a:pt x="38" y="59"/>
                    <a:pt x="38" y="59"/>
                    <a:pt x="38" y="59"/>
                  </a:cubicBezTo>
                  <a:cubicBezTo>
                    <a:pt x="41" y="58"/>
                    <a:pt x="45" y="57"/>
                    <a:pt x="48" y="55"/>
                  </a:cubicBezTo>
                  <a:cubicBezTo>
                    <a:pt x="48" y="64"/>
                    <a:pt x="48" y="64"/>
                    <a:pt x="48" y="64"/>
                  </a:cubicBezTo>
                  <a:cubicBezTo>
                    <a:pt x="49" y="73"/>
                    <a:pt x="49" y="73"/>
                    <a:pt x="49" y="73"/>
                  </a:cubicBezTo>
                  <a:cubicBezTo>
                    <a:pt x="38" y="77"/>
                    <a:pt x="38" y="77"/>
                    <a:pt x="38" y="77"/>
                  </a:cubicBezTo>
                  <a:cubicBezTo>
                    <a:pt x="38" y="114"/>
                    <a:pt x="38" y="114"/>
                    <a:pt x="38" y="114"/>
                  </a:cubicBezTo>
                  <a:cubicBezTo>
                    <a:pt x="38" y="129"/>
                    <a:pt x="34" y="133"/>
                    <a:pt x="20" y="135"/>
                  </a:cubicBezTo>
                  <a:cubicBezTo>
                    <a:pt x="11" y="136"/>
                    <a:pt x="11" y="136"/>
                    <a:pt x="11" y="136"/>
                  </a:cubicBezTo>
                  <a:cubicBezTo>
                    <a:pt x="6" y="118"/>
                    <a:pt x="6" y="118"/>
                    <a:pt x="6" y="118"/>
                  </a:cubicBezTo>
                  <a:cubicBezTo>
                    <a:pt x="14" y="117"/>
                    <a:pt x="14" y="117"/>
                    <a:pt x="14" y="117"/>
                  </a:cubicBezTo>
                  <a:cubicBezTo>
                    <a:pt x="20" y="116"/>
                    <a:pt x="20" y="114"/>
                    <a:pt x="20" y="109"/>
                  </a:cubicBezTo>
                  <a:cubicBezTo>
                    <a:pt x="20" y="83"/>
                    <a:pt x="20" y="83"/>
                    <a:pt x="20" y="83"/>
                  </a:cubicBezTo>
                  <a:cubicBezTo>
                    <a:pt x="14" y="85"/>
                    <a:pt x="8" y="87"/>
                    <a:pt x="4" y="88"/>
                  </a:cubicBezTo>
                  <a:cubicBezTo>
                    <a:pt x="0" y="71"/>
                    <a:pt x="0" y="71"/>
                    <a:pt x="0" y="71"/>
                  </a:cubicBezTo>
                  <a:cubicBezTo>
                    <a:pt x="5" y="70"/>
                    <a:pt x="13" y="67"/>
                    <a:pt x="20" y="65"/>
                  </a:cubicBezTo>
                  <a:cubicBezTo>
                    <a:pt x="20" y="42"/>
                    <a:pt x="20" y="42"/>
                    <a:pt x="20" y="42"/>
                  </a:cubicBezTo>
                  <a:cubicBezTo>
                    <a:pt x="4" y="42"/>
                    <a:pt x="4" y="42"/>
                    <a:pt x="4" y="42"/>
                  </a:cubicBezTo>
                  <a:cubicBezTo>
                    <a:pt x="4" y="24"/>
                    <a:pt x="4" y="24"/>
                    <a:pt x="4" y="24"/>
                  </a:cubicBezTo>
                  <a:cubicBezTo>
                    <a:pt x="20" y="24"/>
                    <a:pt x="20" y="24"/>
                    <a:pt x="20" y="24"/>
                  </a:cubicBezTo>
                  <a:cubicBezTo>
                    <a:pt x="20" y="0"/>
                    <a:pt x="20" y="0"/>
                    <a:pt x="20" y="0"/>
                  </a:cubicBezTo>
                  <a:cubicBezTo>
                    <a:pt x="38" y="0"/>
                    <a:pt x="38" y="0"/>
                    <a:pt x="38" y="0"/>
                  </a:cubicBezTo>
                  <a:lnTo>
                    <a:pt x="38" y="24"/>
                  </a:lnTo>
                  <a:close/>
                  <a:moveTo>
                    <a:pt x="126" y="136"/>
                  </a:moveTo>
                  <a:cubicBezTo>
                    <a:pt x="115" y="129"/>
                    <a:pt x="106" y="123"/>
                    <a:pt x="98" y="116"/>
                  </a:cubicBezTo>
                  <a:cubicBezTo>
                    <a:pt x="92" y="121"/>
                    <a:pt x="85" y="127"/>
                    <a:pt x="76" y="132"/>
                  </a:cubicBezTo>
                  <a:cubicBezTo>
                    <a:pt x="69" y="123"/>
                    <a:pt x="69" y="123"/>
                    <a:pt x="69" y="123"/>
                  </a:cubicBezTo>
                  <a:cubicBezTo>
                    <a:pt x="69" y="135"/>
                    <a:pt x="69" y="135"/>
                    <a:pt x="69" y="135"/>
                  </a:cubicBezTo>
                  <a:cubicBezTo>
                    <a:pt x="52" y="135"/>
                    <a:pt x="52" y="135"/>
                    <a:pt x="52" y="135"/>
                  </a:cubicBezTo>
                  <a:cubicBezTo>
                    <a:pt x="52" y="3"/>
                    <a:pt x="52" y="3"/>
                    <a:pt x="52" y="3"/>
                  </a:cubicBezTo>
                  <a:cubicBezTo>
                    <a:pt x="126" y="3"/>
                    <a:pt x="126" y="3"/>
                    <a:pt x="126" y="3"/>
                  </a:cubicBezTo>
                  <a:cubicBezTo>
                    <a:pt x="125" y="10"/>
                    <a:pt x="124" y="28"/>
                    <a:pt x="124" y="32"/>
                  </a:cubicBezTo>
                  <a:cubicBezTo>
                    <a:pt x="122" y="43"/>
                    <a:pt x="118" y="47"/>
                    <a:pt x="105" y="48"/>
                  </a:cubicBezTo>
                  <a:cubicBezTo>
                    <a:pt x="93" y="49"/>
                    <a:pt x="93" y="49"/>
                    <a:pt x="93" y="49"/>
                  </a:cubicBezTo>
                  <a:cubicBezTo>
                    <a:pt x="88" y="33"/>
                    <a:pt x="88" y="33"/>
                    <a:pt x="88" y="33"/>
                  </a:cubicBezTo>
                  <a:cubicBezTo>
                    <a:pt x="98" y="32"/>
                    <a:pt x="98" y="32"/>
                    <a:pt x="98" y="32"/>
                  </a:cubicBezTo>
                  <a:cubicBezTo>
                    <a:pt x="105" y="32"/>
                    <a:pt x="106" y="30"/>
                    <a:pt x="107" y="27"/>
                  </a:cubicBezTo>
                  <a:cubicBezTo>
                    <a:pt x="107" y="20"/>
                    <a:pt x="107" y="20"/>
                    <a:pt x="107" y="20"/>
                  </a:cubicBezTo>
                  <a:cubicBezTo>
                    <a:pt x="69" y="20"/>
                    <a:pt x="69" y="20"/>
                    <a:pt x="69" y="20"/>
                  </a:cubicBezTo>
                  <a:cubicBezTo>
                    <a:pt x="69" y="52"/>
                    <a:pt x="69" y="52"/>
                    <a:pt x="69" y="52"/>
                  </a:cubicBezTo>
                  <a:cubicBezTo>
                    <a:pt x="127" y="52"/>
                    <a:pt x="127" y="52"/>
                    <a:pt x="127" y="52"/>
                  </a:cubicBezTo>
                  <a:cubicBezTo>
                    <a:pt x="127" y="68"/>
                    <a:pt x="127" y="68"/>
                    <a:pt x="127" y="68"/>
                  </a:cubicBezTo>
                  <a:cubicBezTo>
                    <a:pt x="124" y="79"/>
                    <a:pt x="119" y="91"/>
                    <a:pt x="110" y="103"/>
                  </a:cubicBezTo>
                  <a:cubicBezTo>
                    <a:pt x="118" y="109"/>
                    <a:pt x="126" y="114"/>
                    <a:pt x="136" y="120"/>
                  </a:cubicBezTo>
                  <a:lnTo>
                    <a:pt x="126" y="136"/>
                  </a:lnTo>
                  <a:close/>
                  <a:moveTo>
                    <a:pt x="69" y="114"/>
                  </a:moveTo>
                  <a:cubicBezTo>
                    <a:pt x="76" y="110"/>
                    <a:pt x="81" y="107"/>
                    <a:pt x="86" y="103"/>
                  </a:cubicBezTo>
                  <a:cubicBezTo>
                    <a:pt x="80" y="95"/>
                    <a:pt x="75" y="86"/>
                    <a:pt x="71" y="75"/>
                  </a:cubicBezTo>
                  <a:cubicBezTo>
                    <a:pt x="85" y="69"/>
                    <a:pt x="85" y="69"/>
                    <a:pt x="85" y="69"/>
                  </a:cubicBezTo>
                  <a:cubicBezTo>
                    <a:pt x="89" y="78"/>
                    <a:pt x="93" y="85"/>
                    <a:pt x="98" y="91"/>
                  </a:cubicBezTo>
                  <a:cubicBezTo>
                    <a:pt x="104" y="84"/>
                    <a:pt x="108" y="77"/>
                    <a:pt x="111" y="68"/>
                  </a:cubicBezTo>
                  <a:cubicBezTo>
                    <a:pt x="69" y="68"/>
                    <a:pt x="69" y="68"/>
                    <a:pt x="69" y="68"/>
                  </a:cubicBezTo>
                  <a:lnTo>
                    <a:pt x="69"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8"/>
            <p:cNvSpPr>
              <a:spLocks noEditPoints="1"/>
            </p:cNvSpPr>
            <p:nvPr userDrawn="1"/>
          </p:nvSpPr>
          <p:spPr bwMode="auto">
            <a:xfrm>
              <a:off x="10090151" y="654050"/>
              <a:ext cx="147638" cy="158750"/>
            </a:xfrm>
            <a:custGeom>
              <a:avLst/>
              <a:gdLst>
                <a:gd name="T0" fmla="*/ 123 w 123"/>
                <a:gd name="T1" fmla="*/ 0 h 130"/>
                <a:gd name="T2" fmla="*/ 123 w 123"/>
                <a:gd name="T3" fmla="*/ 130 h 130"/>
                <a:gd name="T4" fmla="*/ 0 w 123"/>
                <a:gd name="T5" fmla="*/ 130 h 130"/>
                <a:gd name="T6" fmla="*/ 0 w 123"/>
                <a:gd name="T7" fmla="*/ 0 h 130"/>
                <a:gd name="T8" fmla="*/ 123 w 123"/>
                <a:gd name="T9" fmla="*/ 0 h 130"/>
                <a:gd name="T10" fmla="*/ 104 w 123"/>
                <a:gd name="T11" fmla="*/ 17 h 130"/>
                <a:gd name="T12" fmla="*/ 19 w 123"/>
                <a:gd name="T13" fmla="*/ 17 h 130"/>
                <a:gd name="T14" fmla="*/ 19 w 123"/>
                <a:gd name="T15" fmla="*/ 112 h 130"/>
                <a:gd name="T16" fmla="*/ 104 w 123"/>
                <a:gd name="T17" fmla="*/ 112 h 130"/>
                <a:gd name="T18" fmla="*/ 104 w 123"/>
                <a:gd name="T19" fmla="*/ 17 h 130"/>
                <a:gd name="T20" fmla="*/ 100 w 123"/>
                <a:gd name="T21" fmla="*/ 104 h 130"/>
                <a:gd name="T22" fmla="*/ 23 w 123"/>
                <a:gd name="T23" fmla="*/ 104 h 130"/>
                <a:gd name="T24" fmla="*/ 23 w 123"/>
                <a:gd name="T25" fmla="*/ 88 h 130"/>
                <a:gd name="T26" fmla="*/ 52 w 123"/>
                <a:gd name="T27" fmla="*/ 88 h 130"/>
                <a:gd name="T28" fmla="*/ 52 w 123"/>
                <a:gd name="T29" fmla="*/ 69 h 130"/>
                <a:gd name="T30" fmla="*/ 29 w 123"/>
                <a:gd name="T31" fmla="*/ 69 h 130"/>
                <a:gd name="T32" fmla="*/ 29 w 123"/>
                <a:gd name="T33" fmla="*/ 52 h 130"/>
                <a:gd name="T34" fmla="*/ 52 w 123"/>
                <a:gd name="T35" fmla="*/ 52 h 130"/>
                <a:gd name="T36" fmla="*/ 52 w 123"/>
                <a:gd name="T37" fmla="*/ 41 h 130"/>
                <a:gd name="T38" fmla="*/ 26 w 123"/>
                <a:gd name="T39" fmla="*/ 41 h 130"/>
                <a:gd name="T40" fmla="*/ 26 w 123"/>
                <a:gd name="T41" fmla="*/ 25 h 130"/>
                <a:gd name="T42" fmla="*/ 97 w 123"/>
                <a:gd name="T43" fmla="*/ 25 h 130"/>
                <a:gd name="T44" fmla="*/ 97 w 123"/>
                <a:gd name="T45" fmla="*/ 41 h 130"/>
                <a:gd name="T46" fmla="*/ 70 w 123"/>
                <a:gd name="T47" fmla="*/ 41 h 130"/>
                <a:gd name="T48" fmla="*/ 70 w 123"/>
                <a:gd name="T49" fmla="*/ 52 h 130"/>
                <a:gd name="T50" fmla="*/ 95 w 123"/>
                <a:gd name="T51" fmla="*/ 52 h 130"/>
                <a:gd name="T52" fmla="*/ 95 w 123"/>
                <a:gd name="T53" fmla="*/ 69 h 130"/>
                <a:gd name="T54" fmla="*/ 86 w 123"/>
                <a:gd name="T55" fmla="*/ 69 h 130"/>
                <a:gd name="T56" fmla="*/ 96 w 123"/>
                <a:gd name="T57" fmla="*/ 82 h 130"/>
                <a:gd name="T58" fmla="*/ 89 w 123"/>
                <a:gd name="T59" fmla="*/ 88 h 130"/>
                <a:gd name="T60" fmla="*/ 100 w 123"/>
                <a:gd name="T61" fmla="*/ 88 h 130"/>
                <a:gd name="T62" fmla="*/ 100 w 123"/>
                <a:gd name="T63" fmla="*/ 104 h 130"/>
                <a:gd name="T64" fmla="*/ 70 w 123"/>
                <a:gd name="T65" fmla="*/ 88 h 130"/>
                <a:gd name="T66" fmla="*/ 82 w 123"/>
                <a:gd name="T67" fmla="*/ 88 h 130"/>
                <a:gd name="T68" fmla="*/ 73 w 123"/>
                <a:gd name="T69" fmla="*/ 75 h 130"/>
                <a:gd name="T70" fmla="*/ 83 w 123"/>
                <a:gd name="T71" fmla="*/ 69 h 130"/>
                <a:gd name="T72" fmla="*/ 70 w 123"/>
                <a:gd name="T73" fmla="*/ 69 h 130"/>
                <a:gd name="T74" fmla="*/ 70 w 123"/>
                <a:gd name="T75" fmla="*/ 8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0">
                  <a:moveTo>
                    <a:pt x="123" y="0"/>
                  </a:moveTo>
                  <a:cubicBezTo>
                    <a:pt x="123" y="130"/>
                    <a:pt x="123" y="130"/>
                    <a:pt x="123" y="130"/>
                  </a:cubicBezTo>
                  <a:cubicBezTo>
                    <a:pt x="0" y="130"/>
                    <a:pt x="0" y="130"/>
                    <a:pt x="0" y="130"/>
                  </a:cubicBezTo>
                  <a:cubicBezTo>
                    <a:pt x="0" y="0"/>
                    <a:pt x="0" y="0"/>
                    <a:pt x="0" y="0"/>
                  </a:cubicBezTo>
                  <a:lnTo>
                    <a:pt x="123" y="0"/>
                  </a:lnTo>
                  <a:close/>
                  <a:moveTo>
                    <a:pt x="104" y="17"/>
                  </a:moveTo>
                  <a:cubicBezTo>
                    <a:pt x="19" y="17"/>
                    <a:pt x="19" y="17"/>
                    <a:pt x="19" y="17"/>
                  </a:cubicBezTo>
                  <a:cubicBezTo>
                    <a:pt x="19" y="112"/>
                    <a:pt x="19" y="112"/>
                    <a:pt x="19" y="112"/>
                  </a:cubicBezTo>
                  <a:cubicBezTo>
                    <a:pt x="104" y="112"/>
                    <a:pt x="104" y="112"/>
                    <a:pt x="104" y="112"/>
                  </a:cubicBezTo>
                  <a:lnTo>
                    <a:pt x="104" y="17"/>
                  </a:lnTo>
                  <a:close/>
                  <a:moveTo>
                    <a:pt x="100" y="104"/>
                  </a:moveTo>
                  <a:cubicBezTo>
                    <a:pt x="23" y="104"/>
                    <a:pt x="23" y="104"/>
                    <a:pt x="23" y="104"/>
                  </a:cubicBezTo>
                  <a:cubicBezTo>
                    <a:pt x="23" y="88"/>
                    <a:pt x="23" y="88"/>
                    <a:pt x="23" y="88"/>
                  </a:cubicBezTo>
                  <a:cubicBezTo>
                    <a:pt x="52" y="88"/>
                    <a:pt x="52" y="88"/>
                    <a:pt x="52" y="88"/>
                  </a:cubicBezTo>
                  <a:cubicBezTo>
                    <a:pt x="52" y="69"/>
                    <a:pt x="52" y="69"/>
                    <a:pt x="52" y="69"/>
                  </a:cubicBezTo>
                  <a:cubicBezTo>
                    <a:pt x="29" y="69"/>
                    <a:pt x="29" y="69"/>
                    <a:pt x="29" y="69"/>
                  </a:cubicBezTo>
                  <a:cubicBezTo>
                    <a:pt x="29" y="52"/>
                    <a:pt x="29" y="52"/>
                    <a:pt x="29" y="52"/>
                  </a:cubicBezTo>
                  <a:cubicBezTo>
                    <a:pt x="52" y="52"/>
                    <a:pt x="52" y="52"/>
                    <a:pt x="52" y="52"/>
                  </a:cubicBezTo>
                  <a:cubicBezTo>
                    <a:pt x="52" y="41"/>
                    <a:pt x="52" y="41"/>
                    <a:pt x="52" y="41"/>
                  </a:cubicBezTo>
                  <a:cubicBezTo>
                    <a:pt x="26" y="41"/>
                    <a:pt x="26" y="41"/>
                    <a:pt x="26" y="41"/>
                  </a:cubicBezTo>
                  <a:cubicBezTo>
                    <a:pt x="26" y="25"/>
                    <a:pt x="26" y="25"/>
                    <a:pt x="26" y="25"/>
                  </a:cubicBezTo>
                  <a:cubicBezTo>
                    <a:pt x="97" y="25"/>
                    <a:pt x="97" y="25"/>
                    <a:pt x="97" y="25"/>
                  </a:cubicBezTo>
                  <a:cubicBezTo>
                    <a:pt x="97" y="41"/>
                    <a:pt x="97" y="41"/>
                    <a:pt x="97" y="41"/>
                  </a:cubicBezTo>
                  <a:cubicBezTo>
                    <a:pt x="70" y="41"/>
                    <a:pt x="70" y="41"/>
                    <a:pt x="70" y="41"/>
                  </a:cubicBezTo>
                  <a:cubicBezTo>
                    <a:pt x="70" y="52"/>
                    <a:pt x="70" y="52"/>
                    <a:pt x="70" y="52"/>
                  </a:cubicBezTo>
                  <a:cubicBezTo>
                    <a:pt x="95" y="52"/>
                    <a:pt x="95" y="52"/>
                    <a:pt x="95" y="52"/>
                  </a:cubicBezTo>
                  <a:cubicBezTo>
                    <a:pt x="95" y="69"/>
                    <a:pt x="95" y="69"/>
                    <a:pt x="95" y="69"/>
                  </a:cubicBezTo>
                  <a:cubicBezTo>
                    <a:pt x="86" y="69"/>
                    <a:pt x="86" y="69"/>
                    <a:pt x="86" y="69"/>
                  </a:cubicBezTo>
                  <a:cubicBezTo>
                    <a:pt x="89" y="72"/>
                    <a:pt x="93" y="78"/>
                    <a:pt x="96" y="82"/>
                  </a:cubicBezTo>
                  <a:cubicBezTo>
                    <a:pt x="89" y="88"/>
                    <a:pt x="89" y="88"/>
                    <a:pt x="89" y="88"/>
                  </a:cubicBezTo>
                  <a:cubicBezTo>
                    <a:pt x="100" y="88"/>
                    <a:pt x="100" y="88"/>
                    <a:pt x="100" y="88"/>
                  </a:cubicBezTo>
                  <a:lnTo>
                    <a:pt x="100" y="104"/>
                  </a:lnTo>
                  <a:close/>
                  <a:moveTo>
                    <a:pt x="70" y="88"/>
                  </a:moveTo>
                  <a:cubicBezTo>
                    <a:pt x="82" y="88"/>
                    <a:pt x="82" y="88"/>
                    <a:pt x="82" y="88"/>
                  </a:cubicBezTo>
                  <a:cubicBezTo>
                    <a:pt x="79" y="83"/>
                    <a:pt x="76" y="79"/>
                    <a:pt x="73" y="75"/>
                  </a:cubicBezTo>
                  <a:cubicBezTo>
                    <a:pt x="83" y="69"/>
                    <a:pt x="83" y="69"/>
                    <a:pt x="83" y="69"/>
                  </a:cubicBezTo>
                  <a:cubicBezTo>
                    <a:pt x="70" y="69"/>
                    <a:pt x="70" y="69"/>
                    <a:pt x="70" y="69"/>
                  </a:cubicBezTo>
                  <a:lnTo>
                    <a:pt x="70"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
            <p:cNvSpPr>
              <a:spLocks noEditPoints="1"/>
            </p:cNvSpPr>
            <p:nvPr userDrawn="1"/>
          </p:nvSpPr>
          <p:spPr bwMode="auto">
            <a:xfrm>
              <a:off x="10467976" y="650875"/>
              <a:ext cx="166688" cy="168275"/>
            </a:xfrm>
            <a:custGeom>
              <a:avLst/>
              <a:gdLst>
                <a:gd name="T0" fmla="*/ 138 w 139"/>
                <a:gd name="T1" fmla="*/ 119 h 138"/>
                <a:gd name="T2" fmla="*/ 117 w 139"/>
                <a:gd name="T3" fmla="*/ 135 h 138"/>
                <a:gd name="T4" fmla="*/ 103 w 139"/>
                <a:gd name="T5" fmla="*/ 65 h 138"/>
                <a:gd name="T6" fmla="*/ 90 w 139"/>
                <a:gd name="T7" fmla="*/ 76 h 138"/>
                <a:gd name="T8" fmla="*/ 61 w 139"/>
                <a:gd name="T9" fmla="*/ 127 h 138"/>
                <a:gd name="T10" fmla="*/ 37 w 139"/>
                <a:gd name="T11" fmla="*/ 135 h 138"/>
                <a:gd name="T12" fmla="*/ 39 w 139"/>
                <a:gd name="T13" fmla="*/ 118 h 138"/>
                <a:gd name="T14" fmla="*/ 46 w 139"/>
                <a:gd name="T15" fmla="*/ 98 h 138"/>
                <a:gd name="T16" fmla="*/ 29 w 139"/>
                <a:gd name="T17" fmla="*/ 88 h 138"/>
                <a:gd name="T18" fmla="*/ 0 w 139"/>
                <a:gd name="T19" fmla="*/ 128 h 138"/>
                <a:gd name="T20" fmla="*/ 4 w 139"/>
                <a:gd name="T21" fmla="*/ 77 h 138"/>
                <a:gd name="T22" fmla="*/ 13 w 139"/>
                <a:gd name="T23" fmla="*/ 59 h 138"/>
                <a:gd name="T24" fmla="*/ 25 w 139"/>
                <a:gd name="T25" fmla="*/ 12 h 138"/>
                <a:gd name="T26" fmla="*/ 47 w 139"/>
                <a:gd name="T27" fmla="*/ 1 h 138"/>
                <a:gd name="T28" fmla="*/ 63 w 139"/>
                <a:gd name="T29" fmla="*/ 12 h 138"/>
                <a:gd name="T30" fmla="*/ 63 w 139"/>
                <a:gd name="T31" fmla="*/ 121 h 138"/>
                <a:gd name="T32" fmla="*/ 74 w 139"/>
                <a:gd name="T33" fmla="*/ 47 h 138"/>
                <a:gd name="T34" fmla="*/ 118 w 139"/>
                <a:gd name="T35" fmla="*/ 111 h 138"/>
                <a:gd name="T36" fmla="*/ 122 w 139"/>
                <a:gd name="T37" fmla="*/ 118 h 138"/>
                <a:gd name="T38" fmla="*/ 125 w 139"/>
                <a:gd name="T39" fmla="*/ 95 h 138"/>
                <a:gd name="T40" fmla="*/ 38 w 139"/>
                <a:gd name="T41" fmla="*/ 81 h 138"/>
                <a:gd name="T42" fmla="*/ 46 w 139"/>
                <a:gd name="T43" fmla="*/ 77 h 138"/>
                <a:gd name="T44" fmla="*/ 29 w 139"/>
                <a:gd name="T45" fmla="*/ 86 h 138"/>
                <a:gd name="T46" fmla="*/ 30 w 139"/>
                <a:gd name="T47" fmla="*/ 59 h 138"/>
                <a:gd name="T48" fmla="*/ 46 w 139"/>
                <a:gd name="T49" fmla="*/ 29 h 138"/>
                <a:gd name="T50" fmla="*/ 30 w 139"/>
                <a:gd name="T51" fmla="*/ 37 h 138"/>
                <a:gd name="T52" fmla="*/ 46 w 139"/>
                <a:gd name="T53" fmla="*/ 49 h 138"/>
                <a:gd name="T54" fmla="*/ 30 w 139"/>
                <a:gd name="T55" fmla="*/ 39 h 138"/>
                <a:gd name="T56" fmla="*/ 134 w 139"/>
                <a:gd name="T57" fmla="*/ 36 h 138"/>
                <a:gd name="T58" fmla="*/ 66 w 139"/>
                <a:gd name="T59" fmla="*/ 18 h 138"/>
                <a:gd name="T60" fmla="*/ 87 w 139"/>
                <a:gd name="T61" fmla="*/ 2 h 138"/>
                <a:gd name="T62" fmla="*/ 109 w 139"/>
                <a:gd name="T63" fmla="*/ 18 h 138"/>
                <a:gd name="T64" fmla="*/ 134 w 139"/>
                <a:gd name="T65"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38">
                  <a:moveTo>
                    <a:pt x="139" y="101"/>
                  </a:moveTo>
                  <a:cubicBezTo>
                    <a:pt x="139" y="104"/>
                    <a:pt x="139" y="114"/>
                    <a:pt x="138" y="119"/>
                  </a:cubicBezTo>
                  <a:cubicBezTo>
                    <a:pt x="137" y="131"/>
                    <a:pt x="133" y="135"/>
                    <a:pt x="123" y="135"/>
                  </a:cubicBezTo>
                  <a:cubicBezTo>
                    <a:pt x="117" y="135"/>
                    <a:pt x="117" y="135"/>
                    <a:pt x="117" y="135"/>
                  </a:cubicBezTo>
                  <a:cubicBezTo>
                    <a:pt x="108" y="135"/>
                    <a:pt x="103" y="131"/>
                    <a:pt x="103" y="118"/>
                  </a:cubicBezTo>
                  <a:cubicBezTo>
                    <a:pt x="103" y="65"/>
                    <a:pt x="103" y="65"/>
                    <a:pt x="103" y="65"/>
                  </a:cubicBezTo>
                  <a:cubicBezTo>
                    <a:pt x="90" y="65"/>
                    <a:pt x="90" y="65"/>
                    <a:pt x="90" y="65"/>
                  </a:cubicBezTo>
                  <a:cubicBezTo>
                    <a:pt x="90" y="76"/>
                    <a:pt x="90" y="76"/>
                    <a:pt x="90" y="76"/>
                  </a:cubicBezTo>
                  <a:cubicBezTo>
                    <a:pt x="90" y="108"/>
                    <a:pt x="87" y="120"/>
                    <a:pt x="73" y="138"/>
                  </a:cubicBezTo>
                  <a:cubicBezTo>
                    <a:pt x="61" y="127"/>
                    <a:pt x="61" y="127"/>
                    <a:pt x="61" y="127"/>
                  </a:cubicBezTo>
                  <a:cubicBezTo>
                    <a:pt x="59" y="132"/>
                    <a:pt x="53" y="134"/>
                    <a:pt x="44" y="135"/>
                  </a:cubicBezTo>
                  <a:cubicBezTo>
                    <a:pt x="37" y="135"/>
                    <a:pt x="37" y="135"/>
                    <a:pt x="37" y="135"/>
                  </a:cubicBezTo>
                  <a:cubicBezTo>
                    <a:pt x="32" y="118"/>
                    <a:pt x="32" y="118"/>
                    <a:pt x="32" y="118"/>
                  </a:cubicBezTo>
                  <a:cubicBezTo>
                    <a:pt x="39" y="118"/>
                    <a:pt x="39" y="118"/>
                    <a:pt x="39" y="118"/>
                  </a:cubicBezTo>
                  <a:cubicBezTo>
                    <a:pt x="45" y="117"/>
                    <a:pt x="46" y="116"/>
                    <a:pt x="46" y="112"/>
                  </a:cubicBezTo>
                  <a:cubicBezTo>
                    <a:pt x="46" y="98"/>
                    <a:pt x="46" y="98"/>
                    <a:pt x="46" y="98"/>
                  </a:cubicBezTo>
                  <a:cubicBezTo>
                    <a:pt x="36" y="104"/>
                    <a:pt x="36" y="104"/>
                    <a:pt x="36" y="104"/>
                  </a:cubicBezTo>
                  <a:cubicBezTo>
                    <a:pt x="35" y="101"/>
                    <a:pt x="32" y="92"/>
                    <a:pt x="29" y="88"/>
                  </a:cubicBezTo>
                  <a:cubicBezTo>
                    <a:pt x="27" y="112"/>
                    <a:pt x="23" y="123"/>
                    <a:pt x="15" y="137"/>
                  </a:cubicBezTo>
                  <a:cubicBezTo>
                    <a:pt x="0" y="128"/>
                    <a:pt x="0" y="128"/>
                    <a:pt x="0" y="128"/>
                  </a:cubicBezTo>
                  <a:cubicBezTo>
                    <a:pt x="8" y="112"/>
                    <a:pt x="12" y="104"/>
                    <a:pt x="13" y="77"/>
                  </a:cubicBezTo>
                  <a:cubicBezTo>
                    <a:pt x="4" y="77"/>
                    <a:pt x="4" y="77"/>
                    <a:pt x="4" y="77"/>
                  </a:cubicBezTo>
                  <a:cubicBezTo>
                    <a:pt x="4" y="59"/>
                    <a:pt x="4" y="59"/>
                    <a:pt x="4" y="59"/>
                  </a:cubicBezTo>
                  <a:cubicBezTo>
                    <a:pt x="13" y="59"/>
                    <a:pt x="13" y="59"/>
                    <a:pt x="13" y="59"/>
                  </a:cubicBezTo>
                  <a:cubicBezTo>
                    <a:pt x="13" y="12"/>
                    <a:pt x="13" y="12"/>
                    <a:pt x="13" y="12"/>
                  </a:cubicBezTo>
                  <a:cubicBezTo>
                    <a:pt x="25" y="12"/>
                    <a:pt x="25" y="12"/>
                    <a:pt x="25" y="12"/>
                  </a:cubicBezTo>
                  <a:cubicBezTo>
                    <a:pt x="28" y="0"/>
                    <a:pt x="28" y="0"/>
                    <a:pt x="28" y="0"/>
                  </a:cubicBezTo>
                  <a:cubicBezTo>
                    <a:pt x="47" y="1"/>
                    <a:pt x="47" y="1"/>
                    <a:pt x="47" y="1"/>
                  </a:cubicBezTo>
                  <a:cubicBezTo>
                    <a:pt x="44" y="12"/>
                    <a:pt x="44" y="12"/>
                    <a:pt x="44" y="12"/>
                  </a:cubicBezTo>
                  <a:cubicBezTo>
                    <a:pt x="63" y="12"/>
                    <a:pt x="63" y="12"/>
                    <a:pt x="63" y="12"/>
                  </a:cubicBezTo>
                  <a:cubicBezTo>
                    <a:pt x="63" y="117"/>
                    <a:pt x="63" y="117"/>
                    <a:pt x="63" y="117"/>
                  </a:cubicBezTo>
                  <a:cubicBezTo>
                    <a:pt x="63" y="119"/>
                    <a:pt x="63" y="120"/>
                    <a:pt x="63" y="121"/>
                  </a:cubicBezTo>
                  <a:cubicBezTo>
                    <a:pt x="73" y="108"/>
                    <a:pt x="74" y="101"/>
                    <a:pt x="74" y="72"/>
                  </a:cubicBezTo>
                  <a:cubicBezTo>
                    <a:pt x="74" y="47"/>
                    <a:pt x="74" y="47"/>
                    <a:pt x="74" y="47"/>
                  </a:cubicBezTo>
                  <a:cubicBezTo>
                    <a:pt x="118" y="47"/>
                    <a:pt x="118" y="47"/>
                    <a:pt x="118" y="47"/>
                  </a:cubicBezTo>
                  <a:cubicBezTo>
                    <a:pt x="118" y="111"/>
                    <a:pt x="118" y="111"/>
                    <a:pt x="118" y="111"/>
                  </a:cubicBezTo>
                  <a:cubicBezTo>
                    <a:pt x="118" y="114"/>
                    <a:pt x="119" y="118"/>
                    <a:pt x="120" y="118"/>
                  </a:cubicBezTo>
                  <a:cubicBezTo>
                    <a:pt x="122" y="118"/>
                    <a:pt x="122" y="118"/>
                    <a:pt x="122" y="118"/>
                  </a:cubicBezTo>
                  <a:cubicBezTo>
                    <a:pt x="123" y="118"/>
                    <a:pt x="123" y="116"/>
                    <a:pt x="124" y="113"/>
                  </a:cubicBezTo>
                  <a:cubicBezTo>
                    <a:pt x="124" y="109"/>
                    <a:pt x="125" y="101"/>
                    <a:pt x="125" y="95"/>
                  </a:cubicBezTo>
                  <a:lnTo>
                    <a:pt x="139" y="101"/>
                  </a:lnTo>
                  <a:close/>
                  <a:moveTo>
                    <a:pt x="38" y="81"/>
                  </a:moveTo>
                  <a:cubicBezTo>
                    <a:pt x="40" y="84"/>
                    <a:pt x="44" y="92"/>
                    <a:pt x="46" y="97"/>
                  </a:cubicBezTo>
                  <a:cubicBezTo>
                    <a:pt x="46" y="77"/>
                    <a:pt x="46" y="77"/>
                    <a:pt x="46" y="77"/>
                  </a:cubicBezTo>
                  <a:cubicBezTo>
                    <a:pt x="30" y="77"/>
                    <a:pt x="30" y="77"/>
                    <a:pt x="30" y="77"/>
                  </a:cubicBezTo>
                  <a:cubicBezTo>
                    <a:pt x="29" y="86"/>
                    <a:pt x="29" y="86"/>
                    <a:pt x="29" y="86"/>
                  </a:cubicBezTo>
                  <a:lnTo>
                    <a:pt x="38" y="81"/>
                  </a:lnTo>
                  <a:close/>
                  <a:moveTo>
                    <a:pt x="30" y="59"/>
                  </a:moveTo>
                  <a:cubicBezTo>
                    <a:pt x="46" y="59"/>
                    <a:pt x="46" y="59"/>
                    <a:pt x="46" y="59"/>
                  </a:cubicBezTo>
                  <a:cubicBezTo>
                    <a:pt x="46" y="29"/>
                    <a:pt x="46" y="29"/>
                    <a:pt x="46" y="29"/>
                  </a:cubicBezTo>
                  <a:cubicBezTo>
                    <a:pt x="30" y="29"/>
                    <a:pt x="30" y="29"/>
                    <a:pt x="30" y="29"/>
                  </a:cubicBezTo>
                  <a:cubicBezTo>
                    <a:pt x="30" y="37"/>
                    <a:pt x="30" y="37"/>
                    <a:pt x="30" y="37"/>
                  </a:cubicBezTo>
                  <a:cubicBezTo>
                    <a:pt x="38" y="32"/>
                    <a:pt x="38" y="32"/>
                    <a:pt x="38" y="32"/>
                  </a:cubicBezTo>
                  <a:cubicBezTo>
                    <a:pt x="40" y="35"/>
                    <a:pt x="45" y="45"/>
                    <a:pt x="46" y="49"/>
                  </a:cubicBezTo>
                  <a:cubicBezTo>
                    <a:pt x="36" y="54"/>
                    <a:pt x="36" y="54"/>
                    <a:pt x="36" y="54"/>
                  </a:cubicBezTo>
                  <a:cubicBezTo>
                    <a:pt x="35" y="52"/>
                    <a:pt x="32" y="43"/>
                    <a:pt x="30" y="39"/>
                  </a:cubicBezTo>
                  <a:lnTo>
                    <a:pt x="30" y="59"/>
                  </a:lnTo>
                  <a:close/>
                  <a:moveTo>
                    <a:pt x="134" y="36"/>
                  </a:moveTo>
                  <a:cubicBezTo>
                    <a:pt x="66" y="36"/>
                    <a:pt x="66" y="36"/>
                    <a:pt x="66" y="36"/>
                  </a:cubicBezTo>
                  <a:cubicBezTo>
                    <a:pt x="66" y="18"/>
                    <a:pt x="66" y="18"/>
                    <a:pt x="66" y="18"/>
                  </a:cubicBezTo>
                  <a:cubicBezTo>
                    <a:pt x="91" y="18"/>
                    <a:pt x="91" y="18"/>
                    <a:pt x="91" y="18"/>
                  </a:cubicBezTo>
                  <a:cubicBezTo>
                    <a:pt x="87" y="2"/>
                    <a:pt x="87" y="2"/>
                    <a:pt x="87" y="2"/>
                  </a:cubicBezTo>
                  <a:cubicBezTo>
                    <a:pt x="106" y="1"/>
                    <a:pt x="106" y="1"/>
                    <a:pt x="106" y="1"/>
                  </a:cubicBezTo>
                  <a:cubicBezTo>
                    <a:pt x="109" y="18"/>
                    <a:pt x="109" y="18"/>
                    <a:pt x="109" y="18"/>
                  </a:cubicBezTo>
                  <a:cubicBezTo>
                    <a:pt x="134" y="18"/>
                    <a:pt x="134" y="18"/>
                    <a:pt x="134" y="18"/>
                  </a:cubicBezTo>
                  <a:lnTo>
                    <a:pt x="13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0"/>
            <p:cNvSpPr>
              <a:spLocks noEditPoints="1"/>
            </p:cNvSpPr>
            <p:nvPr userDrawn="1"/>
          </p:nvSpPr>
          <p:spPr bwMode="auto">
            <a:xfrm>
              <a:off x="10696576" y="649288"/>
              <a:ext cx="158750" cy="161925"/>
            </a:xfrm>
            <a:custGeom>
              <a:avLst/>
              <a:gdLst>
                <a:gd name="T0" fmla="*/ 76 w 132"/>
                <a:gd name="T1" fmla="*/ 114 h 133"/>
                <a:gd name="T2" fmla="*/ 128 w 132"/>
                <a:gd name="T3" fmla="*/ 114 h 133"/>
                <a:gd name="T4" fmla="*/ 128 w 132"/>
                <a:gd name="T5" fmla="*/ 133 h 133"/>
                <a:gd name="T6" fmla="*/ 3 w 132"/>
                <a:gd name="T7" fmla="*/ 133 h 133"/>
                <a:gd name="T8" fmla="*/ 3 w 132"/>
                <a:gd name="T9" fmla="*/ 114 h 133"/>
                <a:gd name="T10" fmla="*/ 56 w 132"/>
                <a:gd name="T11" fmla="*/ 114 h 133"/>
                <a:gd name="T12" fmla="*/ 56 w 132"/>
                <a:gd name="T13" fmla="*/ 91 h 133"/>
                <a:gd name="T14" fmla="*/ 19 w 132"/>
                <a:gd name="T15" fmla="*/ 91 h 133"/>
                <a:gd name="T16" fmla="*/ 19 w 132"/>
                <a:gd name="T17" fmla="*/ 75 h 133"/>
                <a:gd name="T18" fmla="*/ 8 w 132"/>
                <a:gd name="T19" fmla="*/ 81 h 133"/>
                <a:gd name="T20" fmla="*/ 0 w 132"/>
                <a:gd name="T21" fmla="*/ 63 h 133"/>
                <a:gd name="T22" fmla="*/ 49 w 132"/>
                <a:gd name="T23" fmla="*/ 35 h 133"/>
                <a:gd name="T24" fmla="*/ 59 w 132"/>
                <a:gd name="T25" fmla="*/ 52 h 133"/>
                <a:gd name="T26" fmla="*/ 24 w 132"/>
                <a:gd name="T27" fmla="*/ 73 h 133"/>
                <a:gd name="T28" fmla="*/ 112 w 132"/>
                <a:gd name="T29" fmla="*/ 73 h 133"/>
                <a:gd name="T30" fmla="*/ 73 w 132"/>
                <a:gd name="T31" fmla="*/ 52 h 133"/>
                <a:gd name="T32" fmla="*/ 81 w 132"/>
                <a:gd name="T33" fmla="*/ 35 h 133"/>
                <a:gd name="T34" fmla="*/ 132 w 132"/>
                <a:gd name="T35" fmla="*/ 62 h 133"/>
                <a:gd name="T36" fmla="*/ 123 w 132"/>
                <a:gd name="T37" fmla="*/ 79 h 133"/>
                <a:gd name="T38" fmla="*/ 112 w 132"/>
                <a:gd name="T39" fmla="*/ 73 h 133"/>
                <a:gd name="T40" fmla="*/ 112 w 132"/>
                <a:gd name="T41" fmla="*/ 91 h 133"/>
                <a:gd name="T42" fmla="*/ 76 w 132"/>
                <a:gd name="T43" fmla="*/ 91 h 133"/>
                <a:gd name="T44" fmla="*/ 76 w 132"/>
                <a:gd name="T45" fmla="*/ 114 h 133"/>
                <a:gd name="T46" fmla="*/ 23 w 132"/>
                <a:gd name="T47" fmla="*/ 47 h 133"/>
                <a:gd name="T48" fmla="*/ 4 w 132"/>
                <a:gd name="T49" fmla="*/ 47 h 133"/>
                <a:gd name="T50" fmla="*/ 4 w 132"/>
                <a:gd name="T51" fmla="*/ 14 h 133"/>
                <a:gd name="T52" fmla="*/ 56 w 132"/>
                <a:gd name="T53" fmla="*/ 14 h 133"/>
                <a:gd name="T54" fmla="*/ 53 w 132"/>
                <a:gd name="T55" fmla="*/ 1 h 133"/>
                <a:gd name="T56" fmla="*/ 73 w 132"/>
                <a:gd name="T57" fmla="*/ 0 h 133"/>
                <a:gd name="T58" fmla="*/ 76 w 132"/>
                <a:gd name="T59" fmla="*/ 14 h 133"/>
                <a:gd name="T60" fmla="*/ 127 w 132"/>
                <a:gd name="T61" fmla="*/ 14 h 133"/>
                <a:gd name="T62" fmla="*/ 127 w 132"/>
                <a:gd name="T63" fmla="*/ 47 h 133"/>
                <a:gd name="T64" fmla="*/ 108 w 132"/>
                <a:gd name="T65" fmla="*/ 47 h 133"/>
                <a:gd name="T66" fmla="*/ 108 w 132"/>
                <a:gd name="T67" fmla="*/ 32 h 133"/>
                <a:gd name="T68" fmla="*/ 23 w 132"/>
                <a:gd name="T69" fmla="*/ 32 h 133"/>
                <a:gd name="T70" fmla="*/ 23 w 132"/>
                <a:gd name="T71" fmla="*/ 4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33">
                  <a:moveTo>
                    <a:pt x="76" y="114"/>
                  </a:moveTo>
                  <a:cubicBezTo>
                    <a:pt x="128" y="114"/>
                    <a:pt x="128" y="114"/>
                    <a:pt x="128" y="114"/>
                  </a:cubicBezTo>
                  <a:cubicBezTo>
                    <a:pt x="128" y="133"/>
                    <a:pt x="128" y="133"/>
                    <a:pt x="128" y="133"/>
                  </a:cubicBezTo>
                  <a:cubicBezTo>
                    <a:pt x="3" y="133"/>
                    <a:pt x="3" y="133"/>
                    <a:pt x="3" y="133"/>
                  </a:cubicBezTo>
                  <a:cubicBezTo>
                    <a:pt x="3" y="114"/>
                    <a:pt x="3" y="114"/>
                    <a:pt x="3" y="114"/>
                  </a:cubicBezTo>
                  <a:cubicBezTo>
                    <a:pt x="56" y="114"/>
                    <a:pt x="56" y="114"/>
                    <a:pt x="56" y="114"/>
                  </a:cubicBezTo>
                  <a:cubicBezTo>
                    <a:pt x="56" y="91"/>
                    <a:pt x="56" y="91"/>
                    <a:pt x="56" y="91"/>
                  </a:cubicBezTo>
                  <a:cubicBezTo>
                    <a:pt x="19" y="91"/>
                    <a:pt x="19" y="91"/>
                    <a:pt x="19" y="91"/>
                  </a:cubicBezTo>
                  <a:cubicBezTo>
                    <a:pt x="19" y="75"/>
                    <a:pt x="19" y="75"/>
                    <a:pt x="19" y="75"/>
                  </a:cubicBezTo>
                  <a:cubicBezTo>
                    <a:pt x="16" y="77"/>
                    <a:pt x="12" y="79"/>
                    <a:pt x="8" y="81"/>
                  </a:cubicBezTo>
                  <a:cubicBezTo>
                    <a:pt x="0" y="63"/>
                    <a:pt x="0" y="63"/>
                    <a:pt x="0" y="63"/>
                  </a:cubicBezTo>
                  <a:cubicBezTo>
                    <a:pt x="17" y="56"/>
                    <a:pt x="36" y="45"/>
                    <a:pt x="49" y="35"/>
                  </a:cubicBezTo>
                  <a:cubicBezTo>
                    <a:pt x="59" y="52"/>
                    <a:pt x="59" y="52"/>
                    <a:pt x="59" y="52"/>
                  </a:cubicBezTo>
                  <a:cubicBezTo>
                    <a:pt x="49" y="59"/>
                    <a:pt x="37" y="66"/>
                    <a:pt x="24" y="73"/>
                  </a:cubicBezTo>
                  <a:cubicBezTo>
                    <a:pt x="112" y="73"/>
                    <a:pt x="112" y="73"/>
                    <a:pt x="112" y="73"/>
                  </a:cubicBezTo>
                  <a:cubicBezTo>
                    <a:pt x="99" y="65"/>
                    <a:pt x="82" y="56"/>
                    <a:pt x="73" y="52"/>
                  </a:cubicBezTo>
                  <a:cubicBezTo>
                    <a:pt x="81" y="35"/>
                    <a:pt x="81" y="35"/>
                    <a:pt x="81" y="35"/>
                  </a:cubicBezTo>
                  <a:cubicBezTo>
                    <a:pt x="91" y="40"/>
                    <a:pt x="120" y="55"/>
                    <a:pt x="132" y="62"/>
                  </a:cubicBezTo>
                  <a:cubicBezTo>
                    <a:pt x="123" y="79"/>
                    <a:pt x="123" y="79"/>
                    <a:pt x="123" y="79"/>
                  </a:cubicBezTo>
                  <a:cubicBezTo>
                    <a:pt x="120" y="77"/>
                    <a:pt x="116" y="75"/>
                    <a:pt x="112" y="73"/>
                  </a:cubicBezTo>
                  <a:cubicBezTo>
                    <a:pt x="112" y="91"/>
                    <a:pt x="112" y="91"/>
                    <a:pt x="112" y="91"/>
                  </a:cubicBezTo>
                  <a:cubicBezTo>
                    <a:pt x="76" y="91"/>
                    <a:pt x="76" y="91"/>
                    <a:pt x="76" y="91"/>
                  </a:cubicBezTo>
                  <a:lnTo>
                    <a:pt x="76" y="114"/>
                  </a:lnTo>
                  <a:close/>
                  <a:moveTo>
                    <a:pt x="23" y="47"/>
                  </a:moveTo>
                  <a:cubicBezTo>
                    <a:pt x="4" y="47"/>
                    <a:pt x="4" y="47"/>
                    <a:pt x="4" y="47"/>
                  </a:cubicBezTo>
                  <a:cubicBezTo>
                    <a:pt x="4" y="14"/>
                    <a:pt x="4" y="14"/>
                    <a:pt x="4" y="14"/>
                  </a:cubicBezTo>
                  <a:cubicBezTo>
                    <a:pt x="56" y="14"/>
                    <a:pt x="56" y="14"/>
                    <a:pt x="56" y="14"/>
                  </a:cubicBezTo>
                  <a:cubicBezTo>
                    <a:pt x="53" y="1"/>
                    <a:pt x="53" y="1"/>
                    <a:pt x="53" y="1"/>
                  </a:cubicBezTo>
                  <a:cubicBezTo>
                    <a:pt x="73" y="0"/>
                    <a:pt x="73" y="0"/>
                    <a:pt x="73" y="0"/>
                  </a:cubicBezTo>
                  <a:cubicBezTo>
                    <a:pt x="76" y="14"/>
                    <a:pt x="76" y="14"/>
                    <a:pt x="76" y="14"/>
                  </a:cubicBezTo>
                  <a:cubicBezTo>
                    <a:pt x="127" y="14"/>
                    <a:pt x="127" y="14"/>
                    <a:pt x="127" y="14"/>
                  </a:cubicBezTo>
                  <a:cubicBezTo>
                    <a:pt x="127" y="47"/>
                    <a:pt x="127" y="47"/>
                    <a:pt x="127" y="47"/>
                  </a:cubicBezTo>
                  <a:cubicBezTo>
                    <a:pt x="108" y="47"/>
                    <a:pt x="108" y="47"/>
                    <a:pt x="108" y="47"/>
                  </a:cubicBezTo>
                  <a:cubicBezTo>
                    <a:pt x="108" y="32"/>
                    <a:pt x="108" y="32"/>
                    <a:pt x="108" y="32"/>
                  </a:cubicBezTo>
                  <a:cubicBezTo>
                    <a:pt x="23" y="32"/>
                    <a:pt x="23" y="32"/>
                    <a:pt x="23" y="32"/>
                  </a:cubicBezTo>
                  <a:lnTo>
                    <a:pt x="2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1"/>
            <p:cNvSpPr>
              <a:spLocks noEditPoints="1"/>
            </p:cNvSpPr>
            <p:nvPr userDrawn="1"/>
          </p:nvSpPr>
          <p:spPr bwMode="auto">
            <a:xfrm>
              <a:off x="10922001" y="657225"/>
              <a:ext cx="160338" cy="161925"/>
            </a:xfrm>
            <a:custGeom>
              <a:avLst/>
              <a:gdLst>
                <a:gd name="T0" fmla="*/ 42 w 133"/>
                <a:gd name="T1" fmla="*/ 66 h 133"/>
                <a:gd name="T2" fmla="*/ 39 w 133"/>
                <a:gd name="T3" fmla="*/ 112 h 133"/>
                <a:gd name="T4" fmla="*/ 21 w 133"/>
                <a:gd name="T5" fmla="*/ 129 h 133"/>
                <a:gd name="T6" fmla="*/ 9 w 133"/>
                <a:gd name="T7" fmla="*/ 130 h 133"/>
                <a:gd name="T8" fmla="*/ 5 w 133"/>
                <a:gd name="T9" fmla="*/ 114 h 133"/>
                <a:gd name="T10" fmla="*/ 18 w 133"/>
                <a:gd name="T11" fmla="*/ 112 h 133"/>
                <a:gd name="T12" fmla="*/ 22 w 133"/>
                <a:gd name="T13" fmla="*/ 104 h 133"/>
                <a:gd name="T14" fmla="*/ 24 w 133"/>
                <a:gd name="T15" fmla="*/ 82 h 133"/>
                <a:gd name="T16" fmla="*/ 0 w 133"/>
                <a:gd name="T17" fmla="*/ 82 h 133"/>
                <a:gd name="T18" fmla="*/ 4 w 133"/>
                <a:gd name="T19" fmla="*/ 33 h 133"/>
                <a:gd name="T20" fmla="*/ 25 w 133"/>
                <a:gd name="T21" fmla="*/ 33 h 133"/>
                <a:gd name="T22" fmla="*/ 25 w 133"/>
                <a:gd name="T23" fmla="*/ 18 h 133"/>
                <a:gd name="T24" fmla="*/ 2 w 133"/>
                <a:gd name="T25" fmla="*/ 18 h 133"/>
                <a:gd name="T26" fmla="*/ 2 w 133"/>
                <a:gd name="T27" fmla="*/ 0 h 133"/>
                <a:gd name="T28" fmla="*/ 42 w 133"/>
                <a:gd name="T29" fmla="*/ 0 h 133"/>
                <a:gd name="T30" fmla="*/ 42 w 133"/>
                <a:gd name="T31" fmla="*/ 50 h 133"/>
                <a:gd name="T32" fmla="*/ 19 w 133"/>
                <a:gd name="T33" fmla="*/ 50 h 133"/>
                <a:gd name="T34" fmla="*/ 19 w 133"/>
                <a:gd name="T35" fmla="*/ 66 h 133"/>
                <a:gd name="T36" fmla="*/ 42 w 133"/>
                <a:gd name="T37" fmla="*/ 66 h 133"/>
                <a:gd name="T38" fmla="*/ 118 w 133"/>
                <a:gd name="T39" fmla="*/ 133 h 133"/>
                <a:gd name="T40" fmla="*/ 114 w 133"/>
                <a:gd name="T41" fmla="*/ 123 h 133"/>
                <a:gd name="T42" fmla="*/ 42 w 133"/>
                <a:gd name="T43" fmla="*/ 128 h 133"/>
                <a:gd name="T44" fmla="*/ 42 w 133"/>
                <a:gd name="T45" fmla="*/ 110 h 133"/>
                <a:gd name="T46" fmla="*/ 75 w 133"/>
                <a:gd name="T47" fmla="*/ 109 h 133"/>
                <a:gd name="T48" fmla="*/ 75 w 133"/>
                <a:gd name="T49" fmla="*/ 94 h 133"/>
                <a:gd name="T50" fmla="*/ 46 w 133"/>
                <a:gd name="T51" fmla="*/ 94 h 133"/>
                <a:gd name="T52" fmla="*/ 46 w 133"/>
                <a:gd name="T53" fmla="*/ 51 h 133"/>
                <a:gd name="T54" fmla="*/ 75 w 133"/>
                <a:gd name="T55" fmla="*/ 51 h 133"/>
                <a:gd name="T56" fmla="*/ 75 w 133"/>
                <a:gd name="T57" fmla="*/ 42 h 133"/>
                <a:gd name="T58" fmla="*/ 50 w 133"/>
                <a:gd name="T59" fmla="*/ 42 h 133"/>
                <a:gd name="T60" fmla="*/ 50 w 133"/>
                <a:gd name="T61" fmla="*/ 0 h 133"/>
                <a:gd name="T62" fmla="*/ 119 w 133"/>
                <a:gd name="T63" fmla="*/ 0 h 133"/>
                <a:gd name="T64" fmla="*/ 119 w 133"/>
                <a:gd name="T65" fmla="*/ 42 h 133"/>
                <a:gd name="T66" fmla="*/ 93 w 133"/>
                <a:gd name="T67" fmla="*/ 42 h 133"/>
                <a:gd name="T68" fmla="*/ 93 w 133"/>
                <a:gd name="T69" fmla="*/ 51 h 133"/>
                <a:gd name="T70" fmla="*/ 124 w 133"/>
                <a:gd name="T71" fmla="*/ 51 h 133"/>
                <a:gd name="T72" fmla="*/ 124 w 133"/>
                <a:gd name="T73" fmla="*/ 94 h 133"/>
                <a:gd name="T74" fmla="*/ 117 w 133"/>
                <a:gd name="T75" fmla="*/ 94 h 133"/>
                <a:gd name="T76" fmla="*/ 133 w 133"/>
                <a:gd name="T77" fmla="*/ 125 h 133"/>
                <a:gd name="T78" fmla="*/ 118 w 133"/>
                <a:gd name="T79" fmla="*/ 133 h 133"/>
                <a:gd name="T80" fmla="*/ 75 w 133"/>
                <a:gd name="T81" fmla="*/ 79 h 133"/>
                <a:gd name="T82" fmla="*/ 75 w 133"/>
                <a:gd name="T83" fmla="*/ 66 h 133"/>
                <a:gd name="T84" fmla="*/ 62 w 133"/>
                <a:gd name="T85" fmla="*/ 66 h 133"/>
                <a:gd name="T86" fmla="*/ 62 w 133"/>
                <a:gd name="T87" fmla="*/ 79 h 133"/>
                <a:gd name="T88" fmla="*/ 75 w 133"/>
                <a:gd name="T89" fmla="*/ 79 h 133"/>
                <a:gd name="T90" fmla="*/ 67 w 133"/>
                <a:gd name="T91" fmla="*/ 27 h 133"/>
                <a:gd name="T92" fmla="*/ 102 w 133"/>
                <a:gd name="T93" fmla="*/ 27 h 133"/>
                <a:gd name="T94" fmla="*/ 102 w 133"/>
                <a:gd name="T95" fmla="*/ 15 h 133"/>
                <a:gd name="T96" fmla="*/ 67 w 133"/>
                <a:gd name="T97" fmla="*/ 15 h 133"/>
                <a:gd name="T98" fmla="*/ 67 w 133"/>
                <a:gd name="T99" fmla="*/ 27 h 133"/>
                <a:gd name="T100" fmla="*/ 93 w 133"/>
                <a:gd name="T101" fmla="*/ 66 h 133"/>
                <a:gd name="T102" fmla="*/ 93 w 133"/>
                <a:gd name="T103" fmla="*/ 79 h 133"/>
                <a:gd name="T104" fmla="*/ 107 w 133"/>
                <a:gd name="T105" fmla="*/ 79 h 133"/>
                <a:gd name="T106" fmla="*/ 107 w 133"/>
                <a:gd name="T107" fmla="*/ 66 h 133"/>
                <a:gd name="T108" fmla="*/ 93 w 133"/>
                <a:gd name="T109" fmla="*/ 66 h 133"/>
                <a:gd name="T110" fmla="*/ 93 w 133"/>
                <a:gd name="T111" fmla="*/ 108 h 133"/>
                <a:gd name="T112" fmla="*/ 107 w 133"/>
                <a:gd name="T113" fmla="*/ 107 h 133"/>
                <a:gd name="T114" fmla="*/ 103 w 133"/>
                <a:gd name="T115" fmla="*/ 100 h 133"/>
                <a:gd name="T116" fmla="*/ 115 w 133"/>
                <a:gd name="T117" fmla="*/ 94 h 133"/>
                <a:gd name="T118" fmla="*/ 93 w 133"/>
                <a:gd name="T119" fmla="*/ 94 h 133"/>
                <a:gd name="T120" fmla="*/ 93 w 133"/>
                <a:gd name="T121" fmla="*/ 10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133">
                  <a:moveTo>
                    <a:pt x="42" y="66"/>
                  </a:moveTo>
                  <a:cubicBezTo>
                    <a:pt x="41" y="75"/>
                    <a:pt x="40" y="99"/>
                    <a:pt x="39" y="112"/>
                  </a:cubicBezTo>
                  <a:cubicBezTo>
                    <a:pt x="38" y="126"/>
                    <a:pt x="32" y="129"/>
                    <a:pt x="21" y="129"/>
                  </a:cubicBezTo>
                  <a:cubicBezTo>
                    <a:pt x="9" y="130"/>
                    <a:pt x="9" y="130"/>
                    <a:pt x="9" y="130"/>
                  </a:cubicBezTo>
                  <a:cubicBezTo>
                    <a:pt x="5" y="114"/>
                    <a:pt x="5" y="114"/>
                    <a:pt x="5" y="114"/>
                  </a:cubicBezTo>
                  <a:cubicBezTo>
                    <a:pt x="18" y="112"/>
                    <a:pt x="18" y="112"/>
                    <a:pt x="18" y="112"/>
                  </a:cubicBezTo>
                  <a:cubicBezTo>
                    <a:pt x="22" y="112"/>
                    <a:pt x="22" y="111"/>
                    <a:pt x="22" y="104"/>
                  </a:cubicBezTo>
                  <a:cubicBezTo>
                    <a:pt x="23" y="100"/>
                    <a:pt x="24" y="84"/>
                    <a:pt x="24" y="82"/>
                  </a:cubicBezTo>
                  <a:cubicBezTo>
                    <a:pt x="0" y="82"/>
                    <a:pt x="0" y="82"/>
                    <a:pt x="0" y="82"/>
                  </a:cubicBezTo>
                  <a:cubicBezTo>
                    <a:pt x="4" y="33"/>
                    <a:pt x="4" y="33"/>
                    <a:pt x="4" y="33"/>
                  </a:cubicBezTo>
                  <a:cubicBezTo>
                    <a:pt x="25" y="33"/>
                    <a:pt x="25" y="33"/>
                    <a:pt x="25" y="33"/>
                  </a:cubicBezTo>
                  <a:cubicBezTo>
                    <a:pt x="25" y="18"/>
                    <a:pt x="25" y="18"/>
                    <a:pt x="25" y="18"/>
                  </a:cubicBezTo>
                  <a:cubicBezTo>
                    <a:pt x="2" y="18"/>
                    <a:pt x="2" y="18"/>
                    <a:pt x="2" y="18"/>
                  </a:cubicBezTo>
                  <a:cubicBezTo>
                    <a:pt x="2" y="0"/>
                    <a:pt x="2" y="0"/>
                    <a:pt x="2" y="0"/>
                  </a:cubicBezTo>
                  <a:cubicBezTo>
                    <a:pt x="42" y="0"/>
                    <a:pt x="42" y="0"/>
                    <a:pt x="42" y="0"/>
                  </a:cubicBezTo>
                  <a:cubicBezTo>
                    <a:pt x="42" y="50"/>
                    <a:pt x="42" y="50"/>
                    <a:pt x="42" y="50"/>
                  </a:cubicBezTo>
                  <a:cubicBezTo>
                    <a:pt x="19" y="50"/>
                    <a:pt x="19" y="50"/>
                    <a:pt x="19" y="50"/>
                  </a:cubicBezTo>
                  <a:cubicBezTo>
                    <a:pt x="19" y="66"/>
                    <a:pt x="19" y="66"/>
                    <a:pt x="19" y="66"/>
                  </a:cubicBezTo>
                  <a:lnTo>
                    <a:pt x="42" y="66"/>
                  </a:lnTo>
                  <a:close/>
                  <a:moveTo>
                    <a:pt x="118" y="133"/>
                  </a:moveTo>
                  <a:cubicBezTo>
                    <a:pt x="117" y="130"/>
                    <a:pt x="116" y="126"/>
                    <a:pt x="114" y="123"/>
                  </a:cubicBezTo>
                  <a:cubicBezTo>
                    <a:pt x="97" y="124"/>
                    <a:pt x="48" y="128"/>
                    <a:pt x="42" y="128"/>
                  </a:cubicBezTo>
                  <a:cubicBezTo>
                    <a:pt x="42" y="110"/>
                    <a:pt x="42" y="110"/>
                    <a:pt x="42" y="110"/>
                  </a:cubicBezTo>
                  <a:cubicBezTo>
                    <a:pt x="44" y="110"/>
                    <a:pt x="59" y="110"/>
                    <a:pt x="75" y="109"/>
                  </a:cubicBezTo>
                  <a:cubicBezTo>
                    <a:pt x="75" y="94"/>
                    <a:pt x="75" y="94"/>
                    <a:pt x="75" y="94"/>
                  </a:cubicBezTo>
                  <a:cubicBezTo>
                    <a:pt x="46" y="94"/>
                    <a:pt x="46" y="94"/>
                    <a:pt x="46" y="94"/>
                  </a:cubicBezTo>
                  <a:cubicBezTo>
                    <a:pt x="46" y="51"/>
                    <a:pt x="46" y="51"/>
                    <a:pt x="46" y="51"/>
                  </a:cubicBezTo>
                  <a:cubicBezTo>
                    <a:pt x="75" y="51"/>
                    <a:pt x="75" y="51"/>
                    <a:pt x="75" y="51"/>
                  </a:cubicBezTo>
                  <a:cubicBezTo>
                    <a:pt x="75" y="42"/>
                    <a:pt x="75" y="42"/>
                    <a:pt x="75" y="42"/>
                  </a:cubicBezTo>
                  <a:cubicBezTo>
                    <a:pt x="50" y="42"/>
                    <a:pt x="50" y="42"/>
                    <a:pt x="50" y="42"/>
                  </a:cubicBezTo>
                  <a:cubicBezTo>
                    <a:pt x="50" y="0"/>
                    <a:pt x="50" y="0"/>
                    <a:pt x="50" y="0"/>
                  </a:cubicBezTo>
                  <a:cubicBezTo>
                    <a:pt x="119" y="0"/>
                    <a:pt x="119" y="0"/>
                    <a:pt x="119" y="0"/>
                  </a:cubicBezTo>
                  <a:cubicBezTo>
                    <a:pt x="119" y="42"/>
                    <a:pt x="119" y="42"/>
                    <a:pt x="119" y="42"/>
                  </a:cubicBezTo>
                  <a:cubicBezTo>
                    <a:pt x="93" y="42"/>
                    <a:pt x="93" y="42"/>
                    <a:pt x="93" y="42"/>
                  </a:cubicBezTo>
                  <a:cubicBezTo>
                    <a:pt x="93" y="51"/>
                    <a:pt x="93" y="51"/>
                    <a:pt x="93" y="51"/>
                  </a:cubicBezTo>
                  <a:cubicBezTo>
                    <a:pt x="124" y="51"/>
                    <a:pt x="124" y="51"/>
                    <a:pt x="124" y="51"/>
                  </a:cubicBezTo>
                  <a:cubicBezTo>
                    <a:pt x="124" y="94"/>
                    <a:pt x="124" y="94"/>
                    <a:pt x="124" y="94"/>
                  </a:cubicBezTo>
                  <a:cubicBezTo>
                    <a:pt x="117" y="94"/>
                    <a:pt x="117" y="94"/>
                    <a:pt x="117" y="94"/>
                  </a:cubicBezTo>
                  <a:cubicBezTo>
                    <a:pt x="123" y="102"/>
                    <a:pt x="130" y="117"/>
                    <a:pt x="133" y="125"/>
                  </a:cubicBezTo>
                  <a:lnTo>
                    <a:pt x="118" y="133"/>
                  </a:lnTo>
                  <a:close/>
                  <a:moveTo>
                    <a:pt x="75" y="79"/>
                  </a:moveTo>
                  <a:cubicBezTo>
                    <a:pt x="75" y="66"/>
                    <a:pt x="75" y="66"/>
                    <a:pt x="75" y="66"/>
                  </a:cubicBezTo>
                  <a:cubicBezTo>
                    <a:pt x="62" y="66"/>
                    <a:pt x="62" y="66"/>
                    <a:pt x="62" y="66"/>
                  </a:cubicBezTo>
                  <a:cubicBezTo>
                    <a:pt x="62" y="79"/>
                    <a:pt x="62" y="79"/>
                    <a:pt x="62" y="79"/>
                  </a:cubicBezTo>
                  <a:lnTo>
                    <a:pt x="75" y="79"/>
                  </a:lnTo>
                  <a:close/>
                  <a:moveTo>
                    <a:pt x="67" y="27"/>
                  </a:moveTo>
                  <a:cubicBezTo>
                    <a:pt x="102" y="27"/>
                    <a:pt x="102" y="27"/>
                    <a:pt x="102" y="27"/>
                  </a:cubicBezTo>
                  <a:cubicBezTo>
                    <a:pt x="102" y="15"/>
                    <a:pt x="102" y="15"/>
                    <a:pt x="102" y="15"/>
                  </a:cubicBezTo>
                  <a:cubicBezTo>
                    <a:pt x="67" y="15"/>
                    <a:pt x="67" y="15"/>
                    <a:pt x="67" y="15"/>
                  </a:cubicBezTo>
                  <a:lnTo>
                    <a:pt x="67" y="27"/>
                  </a:lnTo>
                  <a:close/>
                  <a:moveTo>
                    <a:pt x="93" y="66"/>
                  </a:moveTo>
                  <a:cubicBezTo>
                    <a:pt x="93" y="79"/>
                    <a:pt x="93" y="79"/>
                    <a:pt x="93" y="79"/>
                  </a:cubicBezTo>
                  <a:cubicBezTo>
                    <a:pt x="107" y="79"/>
                    <a:pt x="107" y="79"/>
                    <a:pt x="107" y="79"/>
                  </a:cubicBezTo>
                  <a:cubicBezTo>
                    <a:pt x="107" y="66"/>
                    <a:pt x="107" y="66"/>
                    <a:pt x="107" y="66"/>
                  </a:cubicBezTo>
                  <a:lnTo>
                    <a:pt x="93" y="66"/>
                  </a:lnTo>
                  <a:close/>
                  <a:moveTo>
                    <a:pt x="93" y="108"/>
                  </a:moveTo>
                  <a:cubicBezTo>
                    <a:pt x="98" y="108"/>
                    <a:pt x="103" y="108"/>
                    <a:pt x="107" y="107"/>
                  </a:cubicBezTo>
                  <a:cubicBezTo>
                    <a:pt x="103" y="100"/>
                    <a:pt x="103" y="100"/>
                    <a:pt x="103" y="100"/>
                  </a:cubicBezTo>
                  <a:cubicBezTo>
                    <a:pt x="115" y="94"/>
                    <a:pt x="115" y="94"/>
                    <a:pt x="115" y="94"/>
                  </a:cubicBezTo>
                  <a:cubicBezTo>
                    <a:pt x="93" y="94"/>
                    <a:pt x="93" y="94"/>
                    <a:pt x="93" y="94"/>
                  </a:cubicBezTo>
                  <a:lnTo>
                    <a:pt x="93"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2"/>
            <p:cNvSpPr>
              <a:spLocks noEditPoints="1"/>
            </p:cNvSpPr>
            <p:nvPr userDrawn="1"/>
          </p:nvSpPr>
          <p:spPr bwMode="auto">
            <a:xfrm>
              <a:off x="11150601" y="654050"/>
              <a:ext cx="146050" cy="158750"/>
            </a:xfrm>
            <a:custGeom>
              <a:avLst/>
              <a:gdLst>
                <a:gd name="T0" fmla="*/ 122 w 122"/>
                <a:gd name="T1" fmla="*/ 0 h 130"/>
                <a:gd name="T2" fmla="*/ 122 w 122"/>
                <a:gd name="T3" fmla="*/ 130 h 130"/>
                <a:gd name="T4" fmla="*/ 0 w 122"/>
                <a:gd name="T5" fmla="*/ 130 h 130"/>
                <a:gd name="T6" fmla="*/ 0 w 122"/>
                <a:gd name="T7" fmla="*/ 0 h 130"/>
                <a:gd name="T8" fmla="*/ 122 w 122"/>
                <a:gd name="T9" fmla="*/ 0 h 130"/>
                <a:gd name="T10" fmla="*/ 103 w 122"/>
                <a:gd name="T11" fmla="*/ 17 h 130"/>
                <a:gd name="T12" fmla="*/ 18 w 122"/>
                <a:gd name="T13" fmla="*/ 17 h 130"/>
                <a:gd name="T14" fmla="*/ 18 w 122"/>
                <a:gd name="T15" fmla="*/ 112 h 130"/>
                <a:gd name="T16" fmla="*/ 103 w 122"/>
                <a:gd name="T17" fmla="*/ 112 h 130"/>
                <a:gd name="T18" fmla="*/ 103 w 122"/>
                <a:gd name="T19" fmla="*/ 17 h 130"/>
                <a:gd name="T20" fmla="*/ 99 w 122"/>
                <a:gd name="T21" fmla="*/ 104 h 130"/>
                <a:gd name="T22" fmla="*/ 22 w 122"/>
                <a:gd name="T23" fmla="*/ 104 h 130"/>
                <a:gd name="T24" fmla="*/ 22 w 122"/>
                <a:gd name="T25" fmla="*/ 88 h 130"/>
                <a:gd name="T26" fmla="*/ 51 w 122"/>
                <a:gd name="T27" fmla="*/ 88 h 130"/>
                <a:gd name="T28" fmla="*/ 51 w 122"/>
                <a:gd name="T29" fmla="*/ 69 h 130"/>
                <a:gd name="T30" fmla="*/ 28 w 122"/>
                <a:gd name="T31" fmla="*/ 69 h 130"/>
                <a:gd name="T32" fmla="*/ 28 w 122"/>
                <a:gd name="T33" fmla="*/ 52 h 130"/>
                <a:gd name="T34" fmla="*/ 51 w 122"/>
                <a:gd name="T35" fmla="*/ 52 h 130"/>
                <a:gd name="T36" fmla="*/ 51 w 122"/>
                <a:gd name="T37" fmla="*/ 41 h 130"/>
                <a:gd name="T38" fmla="*/ 25 w 122"/>
                <a:gd name="T39" fmla="*/ 41 h 130"/>
                <a:gd name="T40" fmla="*/ 25 w 122"/>
                <a:gd name="T41" fmla="*/ 25 h 130"/>
                <a:gd name="T42" fmla="*/ 96 w 122"/>
                <a:gd name="T43" fmla="*/ 25 h 130"/>
                <a:gd name="T44" fmla="*/ 96 w 122"/>
                <a:gd name="T45" fmla="*/ 41 h 130"/>
                <a:gd name="T46" fmla="*/ 69 w 122"/>
                <a:gd name="T47" fmla="*/ 41 h 130"/>
                <a:gd name="T48" fmla="*/ 69 w 122"/>
                <a:gd name="T49" fmla="*/ 52 h 130"/>
                <a:gd name="T50" fmla="*/ 94 w 122"/>
                <a:gd name="T51" fmla="*/ 52 h 130"/>
                <a:gd name="T52" fmla="*/ 94 w 122"/>
                <a:gd name="T53" fmla="*/ 69 h 130"/>
                <a:gd name="T54" fmla="*/ 85 w 122"/>
                <a:gd name="T55" fmla="*/ 69 h 130"/>
                <a:gd name="T56" fmla="*/ 95 w 122"/>
                <a:gd name="T57" fmla="*/ 82 h 130"/>
                <a:gd name="T58" fmla="*/ 88 w 122"/>
                <a:gd name="T59" fmla="*/ 88 h 130"/>
                <a:gd name="T60" fmla="*/ 99 w 122"/>
                <a:gd name="T61" fmla="*/ 88 h 130"/>
                <a:gd name="T62" fmla="*/ 99 w 122"/>
                <a:gd name="T63" fmla="*/ 104 h 130"/>
                <a:gd name="T64" fmla="*/ 69 w 122"/>
                <a:gd name="T65" fmla="*/ 88 h 130"/>
                <a:gd name="T66" fmla="*/ 82 w 122"/>
                <a:gd name="T67" fmla="*/ 88 h 130"/>
                <a:gd name="T68" fmla="*/ 73 w 122"/>
                <a:gd name="T69" fmla="*/ 75 h 130"/>
                <a:gd name="T70" fmla="*/ 82 w 122"/>
                <a:gd name="T71" fmla="*/ 69 h 130"/>
                <a:gd name="T72" fmla="*/ 69 w 122"/>
                <a:gd name="T73" fmla="*/ 69 h 130"/>
                <a:gd name="T74" fmla="*/ 69 w 122"/>
                <a:gd name="T75" fmla="*/ 8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30">
                  <a:moveTo>
                    <a:pt x="122" y="0"/>
                  </a:moveTo>
                  <a:cubicBezTo>
                    <a:pt x="122" y="130"/>
                    <a:pt x="122" y="130"/>
                    <a:pt x="122" y="130"/>
                  </a:cubicBezTo>
                  <a:cubicBezTo>
                    <a:pt x="0" y="130"/>
                    <a:pt x="0" y="130"/>
                    <a:pt x="0" y="130"/>
                  </a:cubicBezTo>
                  <a:cubicBezTo>
                    <a:pt x="0" y="0"/>
                    <a:pt x="0" y="0"/>
                    <a:pt x="0" y="0"/>
                  </a:cubicBezTo>
                  <a:lnTo>
                    <a:pt x="122" y="0"/>
                  </a:lnTo>
                  <a:close/>
                  <a:moveTo>
                    <a:pt x="103" y="17"/>
                  </a:moveTo>
                  <a:cubicBezTo>
                    <a:pt x="18" y="17"/>
                    <a:pt x="18" y="17"/>
                    <a:pt x="18" y="17"/>
                  </a:cubicBezTo>
                  <a:cubicBezTo>
                    <a:pt x="18" y="112"/>
                    <a:pt x="18" y="112"/>
                    <a:pt x="18" y="112"/>
                  </a:cubicBezTo>
                  <a:cubicBezTo>
                    <a:pt x="103" y="112"/>
                    <a:pt x="103" y="112"/>
                    <a:pt x="103" y="112"/>
                  </a:cubicBezTo>
                  <a:lnTo>
                    <a:pt x="103" y="17"/>
                  </a:lnTo>
                  <a:close/>
                  <a:moveTo>
                    <a:pt x="99" y="104"/>
                  </a:moveTo>
                  <a:cubicBezTo>
                    <a:pt x="22" y="104"/>
                    <a:pt x="22" y="104"/>
                    <a:pt x="22" y="104"/>
                  </a:cubicBezTo>
                  <a:cubicBezTo>
                    <a:pt x="22" y="88"/>
                    <a:pt x="22" y="88"/>
                    <a:pt x="22" y="88"/>
                  </a:cubicBezTo>
                  <a:cubicBezTo>
                    <a:pt x="51" y="88"/>
                    <a:pt x="51" y="88"/>
                    <a:pt x="51" y="88"/>
                  </a:cubicBezTo>
                  <a:cubicBezTo>
                    <a:pt x="51" y="69"/>
                    <a:pt x="51" y="69"/>
                    <a:pt x="51" y="69"/>
                  </a:cubicBezTo>
                  <a:cubicBezTo>
                    <a:pt x="28" y="69"/>
                    <a:pt x="28" y="69"/>
                    <a:pt x="28" y="69"/>
                  </a:cubicBezTo>
                  <a:cubicBezTo>
                    <a:pt x="28" y="52"/>
                    <a:pt x="28" y="52"/>
                    <a:pt x="28" y="52"/>
                  </a:cubicBezTo>
                  <a:cubicBezTo>
                    <a:pt x="51" y="52"/>
                    <a:pt x="51" y="52"/>
                    <a:pt x="51" y="52"/>
                  </a:cubicBezTo>
                  <a:cubicBezTo>
                    <a:pt x="51" y="41"/>
                    <a:pt x="51" y="41"/>
                    <a:pt x="51" y="41"/>
                  </a:cubicBezTo>
                  <a:cubicBezTo>
                    <a:pt x="25" y="41"/>
                    <a:pt x="25" y="41"/>
                    <a:pt x="25" y="41"/>
                  </a:cubicBezTo>
                  <a:cubicBezTo>
                    <a:pt x="25" y="25"/>
                    <a:pt x="25" y="25"/>
                    <a:pt x="25" y="25"/>
                  </a:cubicBezTo>
                  <a:cubicBezTo>
                    <a:pt x="96" y="25"/>
                    <a:pt x="96" y="25"/>
                    <a:pt x="96" y="25"/>
                  </a:cubicBezTo>
                  <a:cubicBezTo>
                    <a:pt x="96" y="41"/>
                    <a:pt x="96" y="41"/>
                    <a:pt x="96" y="41"/>
                  </a:cubicBezTo>
                  <a:cubicBezTo>
                    <a:pt x="69" y="41"/>
                    <a:pt x="69" y="41"/>
                    <a:pt x="69" y="41"/>
                  </a:cubicBezTo>
                  <a:cubicBezTo>
                    <a:pt x="69" y="52"/>
                    <a:pt x="69" y="52"/>
                    <a:pt x="69" y="52"/>
                  </a:cubicBezTo>
                  <a:cubicBezTo>
                    <a:pt x="94" y="52"/>
                    <a:pt x="94" y="52"/>
                    <a:pt x="94" y="52"/>
                  </a:cubicBezTo>
                  <a:cubicBezTo>
                    <a:pt x="94" y="69"/>
                    <a:pt x="94" y="69"/>
                    <a:pt x="94" y="69"/>
                  </a:cubicBezTo>
                  <a:cubicBezTo>
                    <a:pt x="85" y="69"/>
                    <a:pt x="85" y="69"/>
                    <a:pt x="85" y="69"/>
                  </a:cubicBezTo>
                  <a:cubicBezTo>
                    <a:pt x="88" y="72"/>
                    <a:pt x="93" y="78"/>
                    <a:pt x="95" y="82"/>
                  </a:cubicBezTo>
                  <a:cubicBezTo>
                    <a:pt x="88" y="88"/>
                    <a:pt x="88" y="88"/>
                    <a:pt x="88" y="88"/>
                  </a:cubicBezTo>
                  <a:cubicBezTo>
                    <a:pt x="99" y="88"/>
                    <a:pt x="99" y="88"/>
                    <a:pt x="99" y="88"/>
                  </a:cubicBezTo>
                  <a:lnTo>
                    <a:pt x="99" y="104"/>
                  </a:lnTo>
                  <a:close/>
                  <a:moveTo>
                    <a:pt x="69" y="88"/>
                  </a:moveTo>
                  <a:cubicBezTo>
                    <a:pt x="82" y="88"/>
                    <a:pt x="82" y="88"/>
                    <a:pt x="82" y="88"/>
                  </a:cubicBezTo>
                  <a:cubicBezTo>
                    <a:pt x="79" y="83"/>
                    <a:pt x="75" y="79"/>
                    <a:pt x="73" y="75"/>
                  </a:cubicBezTo>
                  <a:cubicBezTo>
                    <a:pt x="82" y="69"/>
                    <a:pt x="82" y="69"/>
                    <a:pt x="82" y="69"/>
                  </a:cubicBezTo>
                  <a:cubicBezTo>
                    <a:pt x="69" y="69"/>
                    <a:pt x="69" y="69"/>
                    <a:pt x="69" y="69"/>
                  </a:cubicBezTo>
                  <a:lnTo>
                    <a:pt x="69"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userDrawn="1"/>
        </p:nvGrpSpPr>
        <p:grpSpPr>
          <a:xfrm>
            <a:off x="508791" y="340275"/>
            <a:ext cx="727347" cy="727085"/>
            <a:chOff x="2036763" y="-752475"/>
            <a:chExt cx="4411662" cy="4410075"/>
          </a:xfrm>
          <a:solidFill>
            <a:srgbClr val="0081CC"/>
          </a:solidFill>
        </p:grpSpPr>
        <p:sp>
          <p:nvSpPr>
            <p:cNvPr id="42" name="Freeform 5"/>
            <p:cNvSpPr/>
            <p:nvPr userDrawn="1"/>
          </p:nvSpPr>
          <p:spPr bwMode="auto">
            <a:xfrm>
              <a:off x="3675063" y="88900"/>
              <a:ext cx="2022475" cy="1638300"/>
            </a:xfrm>
            <a:custGeom>
              <a:avLst/>
              <a:gdLst>
                <a:gd name="T0" fmla="*/ 830 w 1274"/>
                <a:gd name="T1" fmla="*/ 396 h 1032"/>
                <a:gd name="T2" fmla="*/ 396 w 1274"/>
                <a:gd name="T3" fmla="*/ 598 h 1032"/>
                <a:gd name="T4" fmla="*/ 0 w 1274"/>
                <a:gd name="T5" fmla="*/ 1032 h 1032"/>
                <a:gd name="T6" fmla="*/ 444 w 1274"/>
                <a:gd name="T7" fmla="*/ 1032 h 1032"/>
                <a:gd name="T8" fmla="*/ 1274 w 1274"/>
                <a:gd name="T9" fmla="*/ 0 h 1032"/>
                <a:gd name="T10" fmla="*/ 830 w 1274"/>
                <a:gd name="T11" fmla="*/ 396 h 1032"/>
              </a:gdLst>
              <a:ahLst/>
              <a:cxnLst>
                <a:cxn ang="0">
                  <a:pos x="T0" y="T1"/>
                </a:cxn>
                <a:cxn ang="0">
                  <a:pos x="T2" y="T3"/>
                </a:cxn>
                <a:cxn ang="0">
                  <a:pos x="T4" y="T5"/>
                </a:cxn>
                <a:cxn ang="0">
                  <a:pos x="T6" y="T7"/>
                </a:cxn>
                <a:cxn ang="0">
                  <a:pos x="T8" y="T9"/>
                </a:cxn>
                <a:cxn ang="0">
                  <a:pos x="T10" y="T11"/>
                </a:cxn>
              </a:cxnLst>
              <a:rect l="0" t="0" r="r" b="b"/>
              <a:pathLst>
                <a:path w="1274" h="1032">
                  <a:moveTo>
                    <a:pt x="830" y="396"/>
                  </a:moveTo>
                  <a:lnTo>
                    <a:pt x="396" y="598"/>
                  </a:lnTo>
                  <a:lnTo>
                    <a:pt x="0" y="1032"/>
                  </a:lnTo>
                  <a:lnTo>
                    <a:pt x="444" y="1032"/>
                  </a:lnTo>
                  <a:lnTo>
                    <a:pt x="1274" y="0"/>
                  </a:lnTo>
                  <a:lnTo>
                    <a:pt x="830" y="3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6"/>
            <p:cNvSpPr>
              <a:spLocks noEditPoints="1"/>
            </p:cNvSpPr>
            <p:nvPr userDrawn="1"/>
          </p:nvSpPr>
          <p:spPr bwMode="auto">
            <a:xfrm>
              <a:off x="2036763" y="-752475"/>
              <a:ext cx="4411662" cy="4410075"/>
            </a:xfrm>
            <a:custGeom>
              <a:avLst/>
              <a:gdLst>
                <a:gd name="T0" fmla="*/ 288 w 288"/>
                <a:gd name="T1" fmla="*/ 0 h 288"/>
                <a:gd name="T2" fmla="*/ 225 w 288"/>
                <a:gd name="T3" fmla="*/ 46 h 288"/>
                <a:gd name="T4" fmla="*/ 137 w 288"/>
                <a:gd name="T5" fmla="*/ 15 h 288"/>
                <a:gd name="T6" fmla="*/ 0 w 288"/>
                <a:gd name="T7" fmla="*/ 152 h 288"/>
                <a:gd name="T8" fmla="*/ 137 w 288"/>
                <a:gd name="T9" fmla="*/ 288 h 288"/>
                <a:gd name="T10" fmla="*/ 274 w 288"/>
                <a:gd name="T11" fmla="*/ 152 h 288"/>
                <a:gd name="T12" fmla="*/ 255 w 288"/>
                <a:gd name="T13" fmla="*/ 83 h 288"/>
                <a:gd name="T14" fmla="*/ 288 w 288"/>
                <a:gd name="T15" fmla="*/ 0 h 288"/>
                <a:gd name="T16" fmla="*/ 156 w 288"/>
                <a:gd name="T17" fmla="*/ 29 h 288"/>
                <a:gd name="T18" fmla="*/ 220 w 288"/>
                <a:gd name="T19" fmla="*/ 49 h 288"/>
                <a:gd name="T20" fmla="*/ 48 w 288"/>
                <a:gd name="T21" fmla="*/ 127 h 288"/>
                <a:gd name="T22" fmla="*/ 156 w 288"/>
                <a:gd name="T23" fmla="*/ 29 h 288"/>
                <a:gd name="T24" fmla="*/ 265 w 288"/>
                <a:gd name="T25" fmla="*/ 138 h 288"/>
                <a:gd name="T26" fmla="*/ 156 w 288"/>
                <a:gd name="T27" fmla="*/ 246 h 288"/>
                <a:gd name="T28" fmla="*/ 48 w 288"/>
                <a:gd name="T29" fmla="*/ 138 h 288"/>
                <a:gd name="T30" fmla="*/ 48 w 288"/>
                <a:gd name="T31" fmla="*/ 127 h 288"/>
                <a:gd name="T32" fmla="*/ 117 w 288"/>
                <a:gd name="T33" fmla="*/ 146 h 288"/>
                <a:gd name="T34" fmla="*/ 146 w 288"/>
                <a:gd name="T35" fmla="*/ 115 h 288"/>
                <a:gd name="T36" fmla="*/ 146 w 288"/>
                <a:gd name="T37" fmla="*/ 115 h 288"/>
                <a:gd name="T38" fmla="*/ 147 w 288"/>
                <a:gd name="T39" fmla="*/ 115 h 288"/>
                <a:gd name="T40" fmla="*/ 191 w 288"/>
                <a:gd name="T41" fmla="*/ 93 h 288"/>
                <a:gd name="T42" fmla="*/ 237 w 288"/>
                <a:gd name="T43" fmla="*/ 53 h 288"/>
                <a:gd name="T44" fmla="*/ 261 w 288"/>
                <a:gd name="T45" fmla="*/ 32 h 288"/>
                <a:gd name="T46" fmla="*/ 163 w 288"/>
                <a:gd name="T47" fmla="*/ 155 h 288"/>
                <a:gd name="T48" fmla="*/ 239 w 288"/>
                <a:gd name="T49" fmla="*/ 176 h 288"/>
                <a:gd name="T50" fmla="*/ 253 w 288"/>
                <a:gd name="T51" fmla="*/ 89 h 288"/>
                <a:gd name="T52" fmla="*/ 265 w 288"/>
                <a:gd name="T53" fmla="*/ 13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8">
                  <a:moveTo>
                    <a:pt x="288" y="0"/>
                  </a:moveTo>
                  <a:cubicBezTo>
                    <a:pt x="288" y="0"/>
                    <a:pt x="266" y="20"/>
                    <a:pt x="225" y="46"/>
                  </a:cubicBezTo>
                  <a:cubicBezTo>
                    <a:pt x="201" y="27"/>
                    <a:pt x="170" y="15"/>
                    <a:pt x="137" y="15"/>
                  </a:cubicBezTo>
                  <a:cubicBezTo>
                    <a:pt x="61" y="15"/>
                    <a:pt x="0" y="76"/>
                    <a:pt x="0" y="152"/>
                  </a:cubicBezTo>
                  <a:cubicBezTo>
                    <a:pt x="0" y="227"/>
                    <a:pt x="61" y="288"/>
                    <a:pt x="137" y="288"/>
                  </a:cubicBezTo>
                  <a:cubicBezTo>
                    <a:pt x="213" y="288"/>
                    <a:pt x="274" y="227"/>
                    <a:pt x="274" y="152"/>
                  </a:cubicBezTo>
                  <a:cubicBezTo>
                    <a:pt x="274" y="126"/>
                    <a:pt x="267" y="103"/>
                    <a:pt x="255" y="83"/>
                  </a:cubicBezTo>
                  <a:cubicBezTo>
                    <a:pt x="262" y="57"/>
                    <a:pt x="273" y="28"/>
                    <a:pt x="288" y="0"/>
                  </a:cubicBezTo>
                  <a:moveTo>
                    <a:pt x="156" y="29"/>
                  </a:moveTo>
                  <a:cubicBezTo>
                    <a:pt x="180" y="29"/>
                    <a:pt x="202" y="36"/>
                    <a:pt x="220" y="49"/>
                  </a:cubicBezTo>
                  <a:cubicBezTo>
                    <a:pt x="179" y="74"/>
                    <a:pt x="122" y="104"/>
                    <a:pt x="48" y="127"/>
                  </a:cubicBezTo>
                  <a:cubicBezTo>
                    <a:pt x="53" y="72"/>
                    <a:pt x="100" y="29"/>
                    <a:pt x="156" y="29"/>
                  </a:cubicBezTo>
                  <a:moveTo>
                    <a:pt x="265" y="138"/>
                  </a:moveTo>
                  <a:cubicBezTo>
                    <a:pt x="265" y="198"/>
                    <a:pt x="216" y="246"/>
                    <a:pt x="156" y="246"/>
                  </a:cubicBezTo>
                  <a:cubicBezTo>
                    <a:pt x="96" y="246"/>
                    <a:pt x="48" y="198"/>
                    <a:pt x="48" y="138"/>
                  </a:cubicBezTo>
                  <a:cubicBezTo>
                    <a:pt x="48" y="134"/>
                    <a:pt x="48" y="131"/>
                    <a:pt x="48" y="127"/>
                  </a:cubicBezTo>
                  <a:cubicBezTo>
                    <a:pt x="117" y="146"/>
                    <a:pt x="117" y="146"/>
                    <a:pt x="117" y="146"/>
                  </a:cubicBezTo>
                  <a:cubicBezTo>
                    <a:pt x="146" y="115"/>
                    <a:pt x="146" y="115"/>
                    <a:pt x="146" y="115"/>
                  </a:cubicBezTo>
                  <a:cubicBezTo>
                    <a:pt x="146" y="115"/>
                    <a:pt x="146" y="115"/>
                    <a:pt x="146" y="115"/>
                  </a:cubicBezTo>
                  <a:cubicBezTo>
                    <a:pt x="147" y="115"/>
                    <a:pt x="147" y="115"/>
                    <a:pt x="147" y="115"/>
                  </a:cubicBezTo>
                  <a:cubicBezTo>
                    <a:pt x="191" y="93"/>
                    <a:pt x="191" y="93"/>
                    <a:pt x="191" y="93"/>
                  </a:cubicBezTo>
                  <a:cubicBezTo>
                    <a:pt x="237" y="53"/>
                    <a:pt x="237" y="53"/>
                    <a:pt x="237" y="53"/>
                  </a:cubicBezTo>
                  <a:cubicBezTo>
                    <a:pt x="261" y="32"/>
                    <a:pt x="261" y="32"/>
                    <a:pt x="261" y="32"/>
                  </a:cubicBezTo>
                  <a:cubicBezTo>
                    <a:pt x="163" y="155"/>
                    <a:pt x="163" y="155"/>
                    <a:pt x="163" y="155"/>
                  </a:cubicBezTo>
                  <a:cubicBezTo>
                    <a:pt x="239" y="176"/>
                    <a:pt x="239" y="176"/>
                    <a:pt x="239" y="176"/>
                  </a:cubicBezTo>
                  <a:cubicBezTo>
                    <a:pt x="240" y="164"/>
                    <a:pt x="242" y="131"/>
                    <a:pt x="253" y="89"/>
                  </a:cubicBezTo>
                  <a:cubicBezTo>
                    <a:pt x="261" y="103"/>
                    <a:pt x="265" y="120"/>
                    <a:pt x="265" y="13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7"/>
            <p:cNvSpPr>
              <a:spLocks noEditPoints="1"/>
            </p:cNvSpPr>
            <p:nvPr userDrawn="1"/>
          </p:nvSpPr>
          <p:spPr bwMode="auto">
            <a:xfrm>
              <a:off x="3675063" y="2125663"/>
              <a:ext cx="428625" cy="428625"/>
            </a:xfrm>
            <a:custGeom>
              <a:avLst/>
              <a:gdLst>
                <a:gd name="T0" fmla="*/ 270 w 270"/>
                <a:gd name="T1" fmla="*/ 270 h 270"/>
                <a:gd name="T2" fmla="*/ 212 w 270"/>
                <a:gd name="T3" fmla="*/ 270 h 270"/>
                <a:gd name="T4" fmla="*/ 193 w 270"/>
                <a:gd name="T5" fmla="*/ 212 h 270"/>
                <a:gd name="T6" fmla="*/ 77 w 270"/>
                <a:gd name="T7" fmla="*/ 212 h 270"/>
                <a:gd name="T8" fmla="*/ 58 w 270"/>
                <a:gd name="T9" fmla="*/ 270 h 270"/>
                <a:gd name="T10" fmla="*/ 0 w 270"/>
                <a:gd name="T11" fmla="*/ 270 h 270"/>
                <a:gd name="T12" fmla="*/ 106 w 270"/>
                <a:gd name="T13" fmla="*/ 0 h 270"/>
                <a:gd name="T14" fmla="*/ 164 w 270"/>
                <a:gd name="T15" fmla="*/ 0 h 270"/>
                <a:gd name="T16" fmla="*/ 270 w 270"/>
                <a:gd name="T17" fmla="*/ 270 h 270"/>
                <a:gd name="T18" fmla="*/ 174 w 270"/>
                <a:gd name="T19" fmla="*/ 164 h 270"/>
                <a:gd name="T20" fmla="*/ 135 w 270"/>
                <a:gd name="T21" fmla="*/ 68 h 270"/>
                <a:gd name="T22" fmla="*/ 97 w 270"/>
                <a:gd name="T23" fmla="*/ 164 h 270"/>
                <a:gd name="T24" fmla="*/ 174 w 270"/>
                <a:gd name="T25" fmla="*/ 16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70">
                  <a:moveTo>
                    <a:pt x="270" y="270"/>
                  </a:moveTo>
                  <a:lnTo>
                    <a:pt x="212" y="270"/>
                  </a:lnTo>
                  <a:lnTo>
                    <a:pt x="193" y="212"/>
                  </a:lnTo>
                  <a:lnTo>
                    <a:pt x="77" y="212"/>
                  </a:lnTo>
                  <a:lnTo>
                    <a:pt x="58" y="270"/>
                  </a:lnTo>
                  <a:lnTo>
                    <a:pt x="0" y="270"/>
                  </a:lnTo>
                  <a:lnTo>
                    <a:pt x="106" y="0"/>
                  </a:lnTo>
                  <a:lnTo>
                    <a:pt x="164" y="0"/>
                  </a:lnTo>
                  <a:lnTo>
                    <a:pt x="270" y="270"/>
                  </a:lnTo>
                  <a:close/>
                  <a:moveTo>
                    <a:pt x="174" y="164"/>
                  </a:moveTo>
                  <a:lnTo>
                    <a:pt x="135" y="68"/>
                  </a:lnTo>
                  <a:lnTo>
                    <a:pt x="97" y="164"/>
                  </a:lnTo>
                  <a:lnTo>
                    <a:pt x="174" y="1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8"/>
            <p:cNvSpPr/>
            <p:nvPr userDrawn="1"/>
          </p:nvSpPr>
          <p:spPr bwMode="auto">
            <a:xfrm>
              <a:off x="4119563" y="2125663"/>
              <a:ext cx="414337" cy="428625"/>
            </a:xfrm>
            <a:custGeom>
              <a:avLst/>
              <a:gdLst>
                <a:gd name="T0" fmla="*/ 96 w 261"/>
                <a:gd name="T1" fmla="*/ 270 h 270"/>
                <a:gd name="T2" fmla="*/ 0 w 261"/>
                <a:gd name="T3" fmla="*/ 0 h 270"/>
                <a:gd name="T4" fmla="*/ 58 w 261"/>
                <a:gd name="T5" fmla="*/ 0 h 270"/>
                <a:gd name="T6" fmla="*/ 135 w 261"/>
                <a:gd name="T7" fmla="*/ 203 h 270"/>
                <a:gd name="T8" fmla="*/ 203 w 261"/>
                <a:gd name="T9" fmla="*/ 0 h 270"/>
                <a:gd name="T10" fmla="*/ 261 w 261"/>
                <a:gd name="T11" fmla="*/ 0 h 270"/>
                <a:gd name="T12" fmla="*/ 164 w 261"/>
                <a:gd name="T13" fmla="*/ 270 h 270"/>
                <a:gd name="T14" fmla="*/ 96 w 261"/>
                <a:gd name="T15" fmla="*/ 27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70">
                  <a:moveTo>
                    <a:pt x="96" y="270"/>
                  </a:moveTo>
                  <a:lnTo>
                    <a:pt x="0" y="0"/>
                  </a:lnTo>
                  <a:lnTo>
                    <a:pt x="58" y="0"/>
                  </a:lnTo>
                  <a:lnTo>
                    <a:pt x="135" y="203"/>
                  </a:lnTo>
                  <a:lnTo>
                    <a:pt x="203" y="0"/>
                  </a:lnTo>
                  <a:lnTo>
                    <a:pt x="261" y="0"/>
                  </a:lnTo>
                  <a:lnTo>
                    <a:pt x="164" y="270"/>
                  </a:lnTo>
                  <a:lnTo>
                    <a:pt x="96" y="2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Rectangle 9"/>
            <p:cNvSpPr>
              <a:spLocks noChangeArrowheads="1"/>
            </p:cNvSpPr>
            <p:nvPr userDrawn="1"/>
          </p:nvSpPr>
          <p:spPr bwMode="auto">
            <a:xfrm>
              <a:off x="4624388" y="2125663"/>
              <a:ext cx="92075" cy="428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7" name="Freeform 10"/>
            <p:cNvSpPr/>
            <p:nvPr userDrawn="1"/>
          </p:nvSpPr>
          <p:spPr bwMode="auto">
            <a:xfrm>
              <a:off x="4840288" y="2111375"/>
              <a:ext cx="382587" cy="458788"/>
            </a:xfrm>
            <a:custGeom>
              <a:avLst/>
              <a:gdLst>
                <a:gd name="T0" fmla="*/ 19 w 25"/>
                <a:gd name="T1" fmla="*/ 19 h 30"/>
                <a:gd name="T2" fmla="*/ 25 w 25"/>
                <a:gd name="T3" fmla="*/ 21 h 30"/>
                <a:gd name="T4" fmla="*/ 20 w 25"/>
                <a:gd name="T5" fmla="*/ 28 h 30"/>
                <a:gd name="T6" fmla="*/ 13 w 25"/>
                <a:gd name="T7" fmla="*/ 30 h 30"/>
                <a:gd name="T8" fmla="*/ 4 w 25"/>
                <a:gd name="T9" fmla="*/ 26 h 30"/>
                <a:gd name="T10" fmla="*/ 0 w 25"/>
                <a:gd name="T11" fmla="*/ 15 h 30"/>
                <a:gd name="T12" fmla="*/ 4 w 25"/>
                <a:gd name="T13" fmla="*/ 4 h 30"/>
                <a:gd name="T14" fmla="*/ 13 w 25"/>
                <a:gd name="T15" fmla="*/ 0 h 30"/>
                <a:gd name="T16" fmla="*/ 22 w 25"/>
                <a:gd name="T17" fmla="*/ 4 h 30"/>
                <a:gd name="T18" fmla="*/ 25 w 25"/>
                <a:gd name="T19" fmla="*/ 9 h 30"/>
                <a:gd name="T20" fmla="*/ 19 w 25"/>
                <a:gd name="T21" fmla="*/ 10 h 30"/>
                <a:gd name="T22" fmla="*/ 17 w 25"/>
                <a:gd name="T23" fmla="*/ 7 h 30"/>
                <a:gd name="T24" fmla="*/ 13 w 25"/>
                <a:gd name="T25" fmla="*/ 5 h 30"/>
                <a:gd name="T26" fmla="*/ 8 w 25"/>
                <a:gd name="T27" fmla="*/ 8 h 30"/>
                <a:gd name="T28" fmla="*/ 6 w 25"/>
                <a:gd name="T29" fmla="*/ 15 h 30"/>
                <a:gd name="T30" fmla="*/ 8 w 25"/>
                <a:gd name="T31" fmla="*/ 23 h 30"/>
                <a:gd name="T32" fmla="*/ 13 w 25"/>
                <a:gd name="T33" fmla="*/ 25 h 30"/>
                <a:gd name="T34" fmla="*/ 17 w 25"/>
                <a:gd name="T35" fmla="*/ 24 h 30"/>
                <a:gd name="T36" fmla="*/ 19 w 25"/>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0">
                  <a:moveTo>
                    <a:pt x="19" y="19"/>
                  </a:moveTo>
                  <a:cubicBezTo>
                    <a:pt x="25" y="21"/>
                    <a:pt x="25" y="21"/>
                    <a:pt x="25" y="21"/>
                  </a:cubicBezTo>
                  <a:cubicBezTo>
                    <a:pt x="24" y="24"/>
                    <a:pt x="22" y="26"/>
                    <a:pt x="20" y="28"/>
                  </a:cubicBezTo>
                  <a:cubicBezTo>
                    <a:pt x="18" y="29"/>
                    <a:pt x="16" y="30"/>
                    <a:pt x="13" y="30"/>
                  </a:cubicBezTo>
                  <a:cubicBezTo>
                    <a:pt x="9" y="30"/>
                    <a:pt x="6" y="29"/>
                    <a:pt x="4" y="26"/>
                  </a:cubicBezTo>
                  <a:cubicBezTo>
                    <a:pt x="1" y="23"/>
                    <a:pt x="0" y="20"/>
                    <a:pt x="0" y="15"/>
                  </a:cubicBezTo>
                  <a:cubicBezTo>
                    <a:pt x="0" y="11"/>
                    <a:pt x="1" y="7"/>
                    <a:pt x="4" y="4"/>
                  </a:cubicBezTo>
                  <a:cubicBezTo>
                    <a:pt x="6" y="2"/>
                    <a:pt x="9" y="0"/>
                    <a:pt x="13" y="0"/>
                  </a:cubicBezTo>
                  <a:cubicBezTo>
                    <a:pt x="17" y="0"/>
                    <a:pt x="20" y="2"/>
                    <a:pt x="22" y="4"/>
                  </a:cubicBezTo>
                  <a:cubicBezTo>
                    <a:pt x="23" y="5"/>
                    <a:pt x="24" y="7"/>
                    <a:pt x="25" y="9"/>
                  </a:cubicBezTo>
                  <a:cubicBezTo>
                    <a:pt x="19" y="10"/>
                    <a:pt x="19" y="10"/>
                    <a:pt x="19" y="10"/>
                  </a:cubicBezTo>
                  <a:cubicBezTo>
                    <a:pt x="19" y="9"/>
                    <a:pt x="18" y="8"/>
                    <a:pt x="17" y="7"/>
                  </a:cubicBezTo>
                  <a:cubicBezTo>
                    <a:pt x="16" y="6"/>
                    <a:pt x="14" y="5"/>
                    <a:pt x="13" y="5"/>
                  </a:cubicBezTo>
                  <a:cubicBezTo>
                    <a:pt x="11" y="5"/>
                    <a:pt x="9" y="6"/>
                    <a:pt x="8" y="8"/>
                  </a:cubicBezTo>
                  <a:cubicBezTo>
                    <a:pt x="7" y="9"/>
                    <a:pt x="6" y="12"/>
                    <a:pt x="6" y="15"/>
                  </a:cubicBezTo>
                  <a:cubicBezTo>
                    <a:pt x="6" y="19"/>
                    <a:pt x="7" y="21"/>
                    <a:pt x="8" y="23"/>
                  </a:cubicBezTo>
                  <a:cubicBezTo>
                    <a:pt x="9" y="24"/>
                    <a:pt x="11" y="25"/>
                    <a:pt x="13" y="25"/>
                  </a:cubicBezTo>
                  <a:cubicBezTo>
                    <a:pt x="14" y="25"/>
                    <a:pt x="16" y="24"/>
                    <a:pt x="17" y="24"/>
                  </a:cubicBezTo>
                  <a:cubicBezTo>
                    <a:pt x="18" y="23"/>
                    <a:pt x="19" y="21"/>
                    <a:pt x="19"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红-内页版式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fld id="{0CDA73E3-ED0D-47D9-9A34-6FA44F8BA787}" type="datetimeFigureOut">
              <a:rPr lang="zh-CN" altLang="en-US" smtClean="0">
                <a:solidFill>
                  <a:prstClr val="black">
                    <a:tint val="75000"/>
                  </a:prstClr>
                </a:solidFill>
              </a:rPr>
              <a:t>2020/10/20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fld id="{4B14C7AD-6169-4EB8-A536-542A00CE3BB9}"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8" name="直接连接符 7"/>
          <p:cNvCxnSpPr/>
          <p:nvPr userDrawn="1"/>
        </p:nvCxnSpPr>
        <p:spPr>
          <a:xfrm>
            <a:off x="0" y="740701"/>
            <a:ext cx="43137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1267157" y="740701"/>
            <a:ext cx="804500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11376587" y="725929"/>
            <a:ext cx="864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标题 1"/>
          <p:cNvSpPr>
            <a:spLocks noGrp="1"/>
          </p:cNvSpPr>
          <p:nvPr>
            <p:ph type="title"/>
          </p:nvPr>
        </p:nvSpPr>
        <p:spPr>
          <a:xfrm>
            <a:off x="1289784" y="105879"/>
            <a:ext cx="10902216" cy="625642"/>
          </a:xfrm>
          <a:prstGeom prst="rect">
            <a:avLst/>
          </a:prstGeom>
        </p:spPr>
        <p:txBody>
          <a:bodyPr/>
          <a:lstStyle>
            <a:lvl1pPr>
              <a:defRPr>
                <a:solidFill>
                  <a:srgbClr val="C00000"/>
                </a:solidFill>
              </a:defRPr>
            </a:lvl1pPr>
          </a:lstStyle>
          <a:p>
            <a:r>
              <a:rPr lang="zh-CN" altLang="en-US" dirty="0"/>
              <a:t>单击此处编辑母版标题样式</a:t>
            </a:r>
          </a:p>
        </p:txBody>
      </p:sp>
      <p:grpSp>
        <p:nvGrpSpPr>
          <p:cNvPr id="26" name="组合 25"/>
          <p:cNvGrpSpPr/>
          <p:nvPr userDrawn="1"/>
        </p:nvGrpSpPr>
        <p:grpSpPr>
          <a:xfrm>
            <a:off x="9407526" y="649288"/>
            <a:ext cx="1889125" cy="169862"/>
            <a:chOff x="9407526" y="649288"/>
            <a:chExt cx="1889125" cy="169862"/>
          </a:xfrm>
          <a:solidFill>
            <a:srgbClr val="C00000"/>
          </a:solidFill>
        </p:grpSpPr>
        <p:sp>
          <p:nvSpPr>
            <p:cNvPr id="29" name="Freeform 5"/>
            <p:cNvSpPr>
              <a:spLocks noEditPoints="1"/>
            </p:cNvSpPr>
            <p:nvPr userDrawn="1"/>
          </p:nvSpPr>
          <p:spPr bwMode="auto">
            <a:xfrm>
              <a:off x="9407526" y="650875"/>
              <a:ext cx="168275" cy="168275"/>
            </a:xfrm>
            <a:custGeom>
              <a:avLst/>
              <a:gdLst>
                <a:gd name="T0" fmla="*/ 138 w 139"/>
                <a:gd name="T1" fmla="*/ 119 h 138"/>
                <a:gd name="T2" fmla="*/ 117 w 139"/>
                <a:gd name="T3" fmla="*/ 135 h 138"/>
                <a:gd name="T4" fmla="*/ 103 w 139"/>
                <a:gd name="T5" fmla="*/ 65 h 138"/>
                <a:gd name="T6" fmla="*/ 90 w 139"/>
                <a:gd name="T7" fmla="*/ 76 h 138"/>
                <a:gd name="T8" fmla="*/ 61 w 139"/>
                <a:gd name="T9" fmla="*/ 127 h 138"/>
                <a:gd name="T10" fmla="*/ 36 w 139"/>
                <a:gd name="T11" fmla="*/ 135 h 138"/>
                <a:gd name="T12" fmla="*/ 39 w 139"/>
                <a:gd name="T13" fmla="*/ 118 h 138"/>
                <a:gd name="T14" fmla="*/ 46 w 139"/>
                <a:gd name="T15" fmla="*/ 98 h 138"/>
                <a:gd name="T16" fmla="*/ 29 w 139"/>
                <a:gd name="T17" fmla="*/ 88 h 138"/>
                <a:gd name="T18" fmla="*/ 0 w 139"/>
                <a:gd name="T19" fmla="*/ 128 h 138"/>
                <a:gd name="T20" fmla="*/ 4 w 139"/>
                <a:gd name="T21" fmla="*/ 77 h 138"/>
                <a:gd name="T22" fmla="*/ 13 w 139"/>
                <a:gd name="T23" fmla="*/ 59 h 138"/>
                <a:gd name="T24" fmla="*/ 25 w 139"/>
                <a:gd name="T25" fmla="*/ 12 h 138"/>
                <a:gd name="T26" fmla="*/ 47 w 139"/>
                <a:gd name="T27" fmla="*/ 1 h 138"/>
                <a:gd name="T28" fmla="*/ 63 w 139"/>
                <a:gd name="T29" fmla="*/ 12 h 138"/>
                <a:gd name="T30" fmla="*/ 62 w 139"/>
                <a:gd name="T31" fmla="*/ 121 h 138"/>
                <a:gd name="T32" fmla="*/ 74 w 139"/>
                <a:gd name="T33" fmla="*/ 47 h 138"/>
                <a:gd name="T34" fmla="*/ 118 w 139"/>
                <a:gd name="T35" fmla="*/ 111 h 138"/>
                <a:gd name="T36" fmla="*/ 121 w 139"/>
                <a:gd name="T37" fmla="*/ 118 h 138"/>
                <a:gd name="T38" fmla="*/ 125 w 139"/>
                <a:gd name="T39" fmla="*/ 95 h 138"/>
                <a:gd name="T40" fmla="*/ 38 w 139"/>
                <a:gd name="T41" fmla="*/ 81 h 138"/>
                <a:gd name="T42" fmla="*/ 46 w 139"/>
                <a:gd name="T43" fmla="*/ 77 h 138"/>
                <a:gd name="T44" fmla="*/ 29 w 139"/>
                <a:gd name="T45" fmla="*/ 86 h 138"/>
                <a:gd name="T46" fmla="*/ 30 w 139"/>
                <a:gd name="T47" fmla="*/ 59 h 138"/>
                <a:gd name="T48" fmla="*/ 46 w 139"/>
                <a:gd name="T49" fmla="*/ 29 h 138"/>
                <a:gd name="T50" fmla="*/ 30 w 139"/>
                <a:gd name="T51" fmla="*/ 37 h 138"/>
                <a:gd name="T52" fmla="*/ 46 w 139"/>
                <a:gd name="T53" fmla="*/ 49 h 138"/>
                <a:gd name="T54" fmla="*/ 30 w 139"/>
                <a:gd name="T55" fmla="*/ 39 h 138"/>
                <a:gd name="T56" fmla="*/ 134 w 139"/>
                <a:gd name="T57" fmla="*/ 36 h 138"/>
                <a:gd name="T58" fmla="*/ 66 w 139"/>
                <a:gd name="T59" fmla="*/ 18 h 138"/>
                <a:gd name="T60" fmla="*/ 87 w 139"/>
                <a:gd name="T61" fmla="*/ 2 h 138"/>
                <a:gd name="T62" fmla="*/ 109 w 139"/>
                <a:gd name="T63" fmla="*/ 18 h 138"/>
                <a:gd name="T64" fmla="*/ 134 w 139"/>
                <a:gd name="T65"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38">
                  <a:moveTo>
                    <a:pt x="139" y="101"/>
                  </a:moveTo>
                  <a:cubicBezTo>
                    <a:pt x="139" y="104"/>
                    <a:pt x="139" y="114"/>
                    <a:pt x="138" y="119"/>
                  </a:cubicBezTo>
                  <a:cubicBezTo>
                    <a:pt x="137" y="131"/>
                    <a:pt x="133" y="135"/>
                    <a:pt x="122" y="135"/>
                  </a:cubicBezTo>
                  <a:cubicBezTo>
                    <a:pt x="117" y="135"/>
                    <a:pt x="117" y="135"/>
                    <a:pt x="117" y="135"/>
                  </a:cubicBezTo>
                  <a:cubicBezTo>
                    <a:pt x="108" y="135"/>
                    <a:pt x="103" y="131"/>
                    <a:pt x="103" y="118"/>
                  </a:cubicBezTo>
                  <a:cubicBezTo>
                    <a:pt x="103" y="65"/>
                    <a:pt x="103" y="65"/>
                    <a:pt x="103" y="65"/>
                  </a:cubicBezTo>
                  <a:cubicBezTo>
                    <a:pt x="90" y="65"/>
                    <a:pt x="90" y="65"/>
                    <a:pt x="90" y="65"/>
                  </a:cubicBezTo>
                  <a:cubicBezTo>
                    <a:pt x="90" y="76"/>
                    <a:pt x="90" y="76"/>
                    <a:pt x="90" y="76"/>
                  </a:cubicBezTo>
                  <a:cubicBezTo>
                    <a:pt x="90" y="108"/>
                    <a:pt x="87" y="120"/>
                    <a:pt x="73" y="138"/>
                  </a:cubicBezTo>
                  <a:cubicBezTo>
                    <a:pt x="61" y="127"/>
                    <a:pt x="61" y="127"/>
                    <a:pt x="61" y="127"/>
                  </a:cubicBezTo>
                  <a:cubicBezTo>
                    <a:pt x="58" y="132"/>
                    <a:pt x="53" y="134"/>
                    <a:pt x="44" y="135"/>
                  </a:cubicBezTo>
                  <a:cubicBezTo>
                    <a:pt x="36" y="135"/>
                    <a:pt x="36" y="135"/>
                    <a:pt x="36" y="135"/>
                  </a:cubicBezTo>
                  <a:cubicBezTo>
                    <a:pt x="31" y="118"/>
                    <a:pt x="31" y="118"/>
                    <a:pt x="31" y="118"/>
                  </a:cubicBezTo>
                  <a:cubicBezTo>
                    <a:pt x="39" y="118"/>
                    <a:pt x="39" y="118"/>
                    <a:pt x="39" y="118"/>
                  </a:cubicBezTo>
                  <a:cubicBezTo>
                    <a:pt x="45" y="117"/>
                    <a:pt x="46" y="116"/>
                    <a:pt x="46" y="112"/>
                  </a:cubicBezTo>
                  <a:cubicBezTo>
                    <a:pt x="46" y="98"/>
                    <a:pt x="46" y="98"/>
                    <a:pt x="46" y="98"/>
                  </a:cubicBezTo>
                  <a:cubicBezTo>
                    <a:pt x="36" y="104"/>
                    <a:pt x="36" y="104"/>
                    <a:pt x="36" y="104"/>
                  </a:cubicBezTo>
                  <a:cubicBezTo>
                    <a:pt x="35" y="101"/>
                    <a:pt x="31" y="92"/>
                    <a:pt x="29" y="88"/>
                  </a:cubicBezTo>
                  <a:cubicBezTo>
                    <a:pt x="27" y="112"/>
                    <a:pt x="23" y="123"/>
                    <a:pt x="15" y="137"/>
                  </a:cubicBezTo>
                  <a:cubicBezTo>
                    <a:pt x="0" y="128"/>
                    <a:pt x="0" y="128"/>
                    <a:pt x="0" y="128"/>
                  </a:cubicBezTo>
                  <a:cubicBezTo>
                    <a:pt x="8" y="112"/>
                    <a:pt x="12" y="104"/>
                    <a:pt x="13" y="77"/>
                  </a:cubicBezTo>
                  <a:cubicBezTo>
                    <a:pt x="4" y="77"/>
                    <a:pt x="4" y="77"/>
                    <a:pt x="4" y="77"/>
                  </a:cubicBezTo>
                  <a:cubicBezTo>
                    <a:pt x="4" y="59"/>
                    <a:pt x="4" y="59"/>
                    <a:pt x="4" y="59"/>
                  </a:cubicBezTo>
                  <a:cubicBezTo>
                    <a:pt x="13" y="59"/>
                    <a:pt x="13" y="59"/>
                    <a:pt x="13" y="59"/>
                  </a:cubicBezTo>
                  <a:cubicBezTo>
                    <a:pt x="13" y="12"/>
                    <a:pt x="13" y="12"/>
                    <a:pt x="13" y="12"/>
                  </a:cubicBezTo>
                  <a:cubicBezTo>
                    <a:pt x="25" y="12"/>
                    <a:pt x="25" y="12"/>
                    <a:pt x="25" y="12"/>
                  </a:cubicBezTo>
                  <a:cubicBezTo>
                    <a:pt x="28" y="0"/>
                    <a:pt x="28" y="0"/>
                    <a:pt x="28" y="0"/>
                  </a:cubicBezTo>
                  <a:cubicBezTo>
                    <a:pt x="47" y="1"/>
                    <a:pt x="47" y="1"/>
                    <a:pt x="47" y="1"/>
                  </a:cubicBezTo>
                  <a:cubicBezTo>
                    <a:pt x="44" y="12"/>
                    <a:pt x="44" y="12"/>
                    <a:pt x="44" y="12"/>
                  </a:cubicBezTo>
                  <a:cubicBezTo>
                    <a:pt x="63" y="12"/>
                    <a:pt x="63" y="12"/>
                    <a:pt x="63" y="12"/>
                  </a:cubicBezTo>
                  <a:cubicBezTo>
                    <a:pt x="63" y="117"/>
                    <a:pt x="63" y="117"/>
                    <a:pt x="63" y="117"/>
                  </a:cubicBezTo>
                  <a:cubicBezTo>
                    <a:pt x="63" y="119"/>
                    <a:pt x="63" y="120"/>
                    <a:pt x="62" y="121"/>
                  </a:cubicBezTo>
                  <a:cubicBezTo>
                    <a:pt x="73" y="108"/>
                    <a:pt x="74" y="101"/>
                    <a:pt x="74" y="72"/>
                  </a:cubicBezTo>
                  <a:cubicBezTo>
                    <a:pt x="74" y="47"/>
                    <a:pt x="74" y="47"/>
                    <a:pt x="74" y="47"/>
                  </a:cubicBezTo>
                  <a:cubicBezTo>
                    <a:pt x="118" y="47"/>
                    <a:pt x="118" y="47"/>
                    <a:pt x="118" y="47"/>
                  </a:cubicBezTo>
                  <a:cubicBezTo>
                    <a:pt x="118" y="111"/>
                    <a:pt x="118" y="111"/>
                    <a:pt x="118" y="111"/>
                  </a:cubicBezTo>
                  <a:cubicBezTo>
                    <a:pt x="118" y="114"/>
                    <a:pt x="118" y="118"/>
                    <a:pt x="120" y="118"/>
                  </a:cubicBezTo>
                  <a:cubicBezTo>
                    <a:pt x="121" y="118"/>
                    <a:pt x="121" y="118"/>
                    <a:pt x="121" y="118"/>
                  </a:cubicBezTo>
                  <a:cubicBezTo>
                    <a:pt x="122" y="118"/>
                    <a:pt x="123" y="116"/>
                    <a:pt x="123" y="113"/>
                  </a:cubicBezTo>
                  <a:cubicBezTo>
                    <a:pt x="124" y="109"/>
                    <a:pt x="124" y="101"/>
                    <a:pt x="125" y="95"/>
                  </a:cubicBezTo>
                  <a:lnTo>
                    <a:pt x="139" y="101"/>
                  </a:lnTo>
                  <a:close/>
                  <a:moveTo>
                    <a:pt x="38" y="81"/>
                  </a:moveTo>
                  <a:cubicBezTo>
                    <a:pt x="40" y="84"/>
                    <a:pt x="44" y="92"/>
                    <a:pt x="46" y="97"/>
                  </a:cubicBezTo>
                  <a:cubicBezTo>
                    <a:pt x="46" y="77"/>
                    <a:pt x="46" y="77"/>
                    <a:pt x="46" y="77"/>
                  </a:cubicBezTo>
                  <a:cubicBezTo>
                    <a:pt x="29" y="77"/>
                    <a:pt x="29" y="77"/>
                    <a:pt x="29" y="77"/>
                  </a:cubicBezTo>
                  <a:cubicBezTo>
                    <a:pt x="29" y="86"/>
                    <a:pt x="29" y="86"/>
                    <a:pt x="29" y="86"/>
                  </a:cubicBezTo>
                  <a:lnTo>
                    <a:pt x="38" y="81"/>
                  </a:lnTo>
                  <a:close/>
                  <a:moveTo>
                    <a:pt x="30" y="59"/>
                  </a:moveTo>
                  <a:cubicBezTo>
                    <a:pt x="46" y="59"/>
                    <a:pt x="46" y="59"/>
                    <a:pt x="46" y="59"/>
                  </a:cubicBezTo>
                  <a:cubicBezTo>
                    <a:pt x="46" y="29"/>
                    <a:pt x="46" y="29"/>
                    <a:pt x="46" y="29"/>
                  </a:cubicBezTo>
                  <a:cubicBezTo>
                    <a:pt x="30" y="29"/>
                    <a:pt x="30" y="29"/>
                    <a:pt x="30" y="29"/>
                  </a:cubicBezTo>
                  <a:cubicBezTo>
                    <a:pt x="30" y="37"/>
                    <a:pt x="30" y="37"/>
                    <a:pt x="30" y="37"/>
                  </a:cubicBezTo>
                  <a:cubicBezTo>
                    <a:pt x="38" y="32"/>
                    <a:pt x="38" y="32"/>
                    <a:pt x="38" y="32"/>
                  </a:cubicBezTo>
                  <a:cubicBezTo>
                    <a:pt x="40" y="35"/>
                    <a:pt x="45" y="45"/>
                    <a:pt x="46" y="49"/>
                  </a:cubicBezTo>
                  <a:cubicBezTo>
                    <a:pt x="36" y="54"/>
                    <a:pt x="36" y="54"/>
                    <a:pt x="36" y="54"/>
                  </a:cubicBezTo>
                  <a:cubicBezTo>
                    <a:pt x="35" y="52"/>
                    <a:pt x="31" y="43"/>
                    <a:pt x="30" y="39"/>
                  </a:cubicBezTo>
                  <a:lnTo>
                    <a:pt x="30" y="59"/>
                  </a:lnTo>
                  <a:close/>
                  <a:moveTo>
                    <a:pt x="134" y="36"/>
                  </a:moveTo>
                  <a:cubicBezTo>
                    <a:pt x="66" y="36"/>
                    <a:pt x="66" y="36"/>
                    <a:pt x="66" y="36"/>
                  </a:cubicBezTo>
                  <a:cubicBezTo>
                    <a:pt x="66" y="18"/>
                    <a:pt x="66" y="18"/>
                    <a:pt x="66" y="18"/>
                  </a:cubicBezTo>
                  <a:cubicBezTo>
                    <a:pt x="90" y="18"/>
                    <a:pt x="90" y="18"/>
                    <a:pt x="90" y="18"/>
                  </a:cubicBezTo>
                  <a:cubicBezTo>
                    <a:pt x="87" y="2"/>
                    <a:pt x="87" y="2"/>
                    <a:pt x="87" y="2"/>
                  </a:cubicBezTo>
                  <a:cubicBezTo>
                    <a:pt x="106" y="1"/>
                    <a:pt x="106" y="1"/>
                    <a:pt x="106" y="1"/>
                  </a:cubicBezTo>
                  <a:cubicBezTo>
                    <a:pt x="109" y="18"/>
                    <a:pt x="109" y="18"/>
                    <a:pt x="109" y="18"/>
                  </a:cubicBezTo>
                  <a:cubicBezTo>
                    <a:pt x="134" y="18"/>
                    <a:pt x="134" y="18"/>
                    <a:pt x="134" y="18"/>
                  </a:cubicBezTo>
                  <a:lnTo>
                    <a:pt x="13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6"/>
            <p:cNvSpPr>
              <a:spLocks noEditPoints="1"/>
            </p:cNvSpPr>
            <p:nvPr userDrawn="1"/>
          </p:nvSpPr>
          <p:spPr bwMode="auto">
            <a:xfrm>
              <a:off x="9636126" y="649288"/>
              <a:ext cx="158750" cy="161925"/>
            </a:xfrm>
            <a:custGeom>
              <a:avLst/>
              <a:gdLst>
                <a:gd name="T0" fmla="*/ 76 w 131"/>
                <a:gd name="T1" fmla="*/ 114 h 133"/>
                <a:gd name="T2" fmla="*/ 128 w 131"/>
                <a:gd name="T3" fmla="*/ 114 h 133"/>
                <a:gd name="T4" fmla="*/ 128 w 131"/>
                <a:gd name="T5" fmla="*/ 133 h 133"/>
                <a:gd name="T6" fmla="*/ 3 w 131"/>
                <a:gd name="T7" fmla="*/ 133 h 133"/>
                <a:gd name="T8" fmla="*/ 3 w 131"/>
                <a:gd name="T9" fmla="*/ 114 h 133"/>
                <a:gd name="T10" fmla="*/ 56 w 131"/>
                <a:gd name="T11" fmla="*/ 114 h 133"/>
                <a:gd name="T12" fmla="*/ 56 w 131"/>
                <a:gd name="T13" fmla="*/ 91 h 133"/>
                <a:gd name="T14" fmla="*/ 19 w 131"/>
                <a:gd name="T15" fmla="*/ 91 h 133"/>
                <a:gd name="T16" fmla="*/ 19 w 131"/>
                <a:gd name="T17" fmla="*/ 75 h 133"/>
                <a:gd name="T18" fmla="*/ 8 w 131"/>
                <a:gd name="T19" fmla="*/ 81 h 133"/>
                <a:gd name="T20" fmla="*/ 0 w 131"/>
                <a:gd name="T21" fmla="*/ 63 h 133"/>
                <a:gd name="T22" fmla="*/ 49 w 131"/>
                <a:gd name="T23" fmla="*/ 35 h 133"/>
                <a:gd name="T24" fmla="*/ 59 w 131"/>
                <a:gd name="T25" fmla="*/ 52 h 133"/>
                <a:gd name="T26" fmla="*/ 24 w 131"/>
                <a:gd name="T27" fmla="*/ 73 h 133"/>
                <a:gd name="T28" fmla="*/ 112 w 131"/>
                <a:gd name="T29" fmla="*/ 73 h 133"/>
                <a:gd name="T30" fmla="*/ 73 w 131"/>
                <a:gd name="T31" fmla="*/ 52 h 133"/>
                <a:gd name="T32" fmla="*/ 81 w 131"/>
                <a:gd name="T33" fmla="*/ 35 h 133"/>
                <a:gd name="T34" fmla="*/ 131 w 131"/>
                <a:gd name="T35" fmla="*/ 62 h 133"/>
                <a:gd name="T36" fmla="*/ 123 w 131"/>
                <a:gd name="T37" fmla="*/ 79 h 133"/>
                <a:gd name="T38" fmla="*/ 112 w 131"/>
                <a:gd name="T39" fmla="*/ 73 h 133"/>
                <a:gd name="T40" fmla="*/ 112 w 131"/>
                <a:gd name="T41" fmla="*/ 91 h 133"/>
                <a:gd name="T42" fmla="*/ 76 w 131"/>
                <a:gd name="T43" fmla="*/ 91 h 133"/>
                <a:gd name="T44" fmla="*/ 76 w 131"/>
                <a:gd name="T45" fmla="*/ 114 h 133"/>
                <a:gd name="T46" fmla="*/ 23 w 131"/>
                <a:gd name="T47" fmla="*/ 47 h 133"/>
                <a:gd name="T48" fmla="*/ 4 w 131"/>
                <a:gd name="T49" fmla="*/ 47 h 133"/>
                <a:gd name="T50" fmla="*/ 4 w 131"/>
                <a:gd name="T51" fmla="*/ 14 h 133"/>
                <a:gd name="T52" fmla="*/ 56 w 131"/>
                <a:gd name="T53" fmla="*/ 14 h 133"/>
                <a:gd name="T54" fmla="*/ 53 w 131"/>
                <a:gd name="T55" fmla="*/ 1 h 133"/>
                <a:gd name="T56" fmla="*/ 73 w 131"/>
                <a:gd name="T57" fmla="*/ 0 h 133"/>
                <a:gd name="T58" fmla="*/ 76 w 131"/>
                <a:gd name="T59" fmla="*/ 14 h 133"/>
                <a:gd name="T60" fmla="*/ 127 w 131"/>
                <a:gd name="T61" fmla="*/ 14 h 133"/>
                <a:gd name="T62" fmla="*/ 127 w 131"/>
                <a:gd name="T63" fmla="*/ 47 h 133"/>
                <a:gd name="T64" fmla="*/ 108 w 131"/>
                <a:gd name="T65" fmla="*/ 47 h 133"/>
                <a:gd name="T66" fmla="*/ 108 w 131"/>
                <a:gd name="T67" fmla="*/ 32 h 133"/>
                <a:gd name="T68" fmla="*/ 23 w 131"/>
                <a:gd name="T69" fmla="*/ 32 h 133"/>
                <a:gd name="T70" fmla="*/ 23 w 131"/>
                <a:gd name="T71" fmla="*/ 4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3">
                  <a:moveTo>
                    <a:pt x="76" y="114"/>
                  </a:moveTo>
                  <a:cubicBezTo>
                    <a:pt x="128" y="114"/>
                    <a:pt x="128" y="114"/>
                    <a:pt x="128" y="114"/>
                  </a:cubicBezTo>
                  <a:cubicBezTo>
                    <a:pt x="128" y="133"/>
                    <a:pt x="128" y="133"/>
                    <a:pt x="128" y="133"/>
                  </a:cubicBezTo>
                  <a:cubicBezTo>
                    <a:pt x="3" y="133"/>
                    <a:pt x="3" y="133"/>
                    <a:pt x="3" y="133"/>
                  </a:cubicBezTo>
                  <a:cubicBezTo>
                    <a:pt x="3" y="114"/>
                    <a:pt x="3" y="114"/>
                    <a:pt x="3" y="114"/>
                  </a:cubicBezTo>
                  <a:cubicBezTo>
                    <a:pt x="56" y="114"/>
                    <a:pt x="56" y="114"/>
                    <a:pt x="56" y="114"/>
                  </a:cubicBezTo>
                  <a:cubicBezTo>
                    <a:pt x="56" y="91"/>
                    <a:pt x="56" y="91"/>
                    <a:pt x="56" y="91"/>
                  </a:cubicBezTo>
                  <a:cubicBezTo>
                    <a:pt x="19" y="91"/>
                    <a:pt x="19" y="91"/>
                    <a:pt x="19" y="91"/>
                  </a:cubicBezTo>
                  <a:cubicBezTo>
                    <a:pt x="19" y="75"/>
                    <a:pt x="19" y="75"/>
                    <a:pt x="19" y="75"/>
                  </a:cubicBezTo>
                  <a:cubicBezTo>
                    <a:pt x="15" y="77"/>
                    <a:pt x="12" y="79"/>
                    <a:pt x="8" y="81"/>
                  </a:cubicBezTo>
                  <a:cubicBezTo>
                    <a:pt x="0" y="63"/>
                    <a:pt x="0" y="63"/>
                    <a:pt x="0" y="63"/>
                  </a:cubicBezTo>
                  <a:cubicBezTo>
                    <a:pt x="16" y="56"/>
                    <a:pt x="36" y="45"/>
                    <a:pt x="49" y="35"/>
                  </a:cubicBezTo>
                  <a:cubicBezTo>
                    <a:pt x="59" y="52"/>
                    <a:pt x="59" y="52"/>
                    <a:pt x="59" y="52"/>
                  </a:cubicBezTo>
                  <a:cubicBezTo>
                    <a:pt x="49" y="59"/>
                    <a:pt x="37" y="66"/>
                    <a:pt x="24" y="73"/>
                  </a:cubicBezTo>
                  <a:cubicBezTo>
                    <a:pt x="112" y="73"/>
                    <a:pt x="112" y="73"/>
                    <a:pt x="112" y="73"/>
                  </a:cubicBezTo>
                  <a:cubicBezTo>
                    <a:pt x="99" y="65"/>
                    <a:pt x="82" y="56"/>
                    <a:pt x="73" y="52"/>
                  </a:cubicBezTo>
                  <a:cubicBezTo>
                    <a:pt x="81" y="35"/>
                    <a:pt x="81" y="35"/>
                    <a:pt x="81" y="35"/>
                  </a:cubicBezTo>
                  <a:cubicBezTo>
                    <a:pt x="91" y="40"/>
                    <a:pt x="120" y="55"/>
                    <a:pt x="131" y="62"/>
                  </a:cubicBezTo>
                  <a:cubicBezTo>
                    <a:pt x="123" y="79"/>
                    <a:pt x="123" y="79"/>
                    <a:pt x="123" y="79"/>
                  </a:cubicBezTo>
                  <a:cubicBezTo>
                    <a:pt x="120" y="77"/>
                    <a:pt x="116" y="75"/>
                    <a:pt x="112" y="73"/>
                  </a:cubicBezTo>
                  <a:cubicBezTo>
                    <a:pt x="112" y="91"/>
                    <a:pt x="112" y="91"/>
                    <a:pt x="112" y="91"/>
                  </a:cubicBezTo>
                  <a:cubicBezTo>
                    <a:pt x="76" y="91"/>
                    <a:pt x="76" y="91"/>
                    <a:pt x="76" y="91"/>
                  </a:cubicBezTo>
                  <a:lnTo>
                    <a:pt x="76" y="114"/>
                  </a:lnTo>
                  <a:close/>
                  <a:moveTo>
                    <a:pt x="23" y="47"/>
                  </a:moveTo>
                  <a:cubicBezTo>
                    <a:pt x="4" y="47"/>
                    <a:pt x="4" y="47"/>
                    <a:pt x="4" y="47"/>
                  </a:cubicBezTo>
                  <a:cubicBezTo>
                    <a:pt x="4" y="14"/>
                    <a:pt x="4" y="14"/>
                    <a:pt x="4" y="14"/>
                  </a:cubicBezTo>
                  <a:cubicBezTo>
                    <a:pt x="56" y="14"/>
                    <a:pt x="56" y="14"/>
                    <a:pt x="56" y="14"/>
                  </a:cubicBezTo>
                  <a:cubicBezTo>
                    <a:pt x="53" y="1"/>
                    <a:pt x="53" y="1"/>
                    <a:pt x="53" y="1"/>
                  </a:cubicBezTo>
                  <a:cubicBezTo>
                    <a:pt x="73" y="0"/>
                    <a:pt x="73" y="0"/>
                    <a:pt x="73" y="0"/>
                  </a:cubicBezTo>
                  <a:cubicBezTo>
                    <a:pt x="76" y="14"/>
                    <a:pt x="76" y="14"/>
                    <a:pt x="76" y="14"/>
                  </a:cubicBezTo>
                  <a:cubicBezTo>
                    <a:pt x="127" y="14"/>
                    <a:pt x="127" y="14"/>
                    <a:pt x="127" y="14"/>
                  </a:cubicBezTo>
                  <a:cubicBezTo>
                    <a:pt x="127" y="47"/>
                    <a:pt x="127" y="47"/>
                    <a:pt x="127" y="47"/>
                  </a:cubicBezTo>
                  <a:cubicBezTo>
                    <a:pt x="108" y="47"/>
                    <a:pt x="108" y="47"/>
                    <a:pt x="108" y="47"/>
                  </a:cubicBezTo>
                  <a:cubicBezTo>
                    <a:pt x="108" y="32"/>
                    <a:pt x="108" y="32"/>
                    <a:pt x="108" y="32"/>
                  </a:cubicBezTo>
                  <a:cubicBezTo>
                    <a:pt x="23" y="32"/>
                    <a:pt x="23" y="32"/>
                    <a:pt x="23" y="32"/>
                  </a:cubicBezTo>
                  <a:lnTo>
                    <a:pt x="2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7"/>
            <p:cNvSpPr>
              <a:spLocks noEditPoints="1"/>
            </p:cNvSpPr>
            <p:nvPr userDrawn="1"/>
          </p:nvSpPr>
          <p:spPr bwMode="auto">
            <a:xfrm>
              <a:off x="9858376" y="652463"/>
              <a:ext cx="163513" cy="165100"/>
            </a:xfrm>
            <a:custGeom>
              <a:avLst/>
              <a:gdLst>
                <a:gd name="T0" fmla="*/ 38 w 136"/>
                <a:gd name="T1" fmla="*/ 24 h 136"/>
                <a:gd name="T2" fmla="*/ 49 w 136"/>
                <a:gd name="T3" fmla="*/ 24 h 136"/>
                <a:gd name="T4" fmla="*/ 49 w 136"/>
                <a:gd name="T5" fmla="*/ 42 h 136"/>
                <a:gd name="T6" fmla="*/ 38 w 136"/>
                <a:gd name="T7" fmla="*/ 42 h 136"/>
                <a:gd name="T8" fmla="*/ 38 w 136"/>
                <a:gd name="T9" fmla="*/ 59 h 136"/>
                <a:gd name="T10" fmla="*/ 48 w 136"/>
                <a:gd name="T11" fmla="*/ 55 h 136"/>
                <a:gd name="T12" fmla="*/ 48 w 136"/>
                <a:gd name="T13" fmla="*/ 64 h 136"/>
                <a:gd name="T14" fmla="*/ 49 w 136"/>
                <a:gd name="T15" fmla="*/ 73 h 136"/>
                <a:gd name="T16" fmla="*/ 38 w 136"/>
                <a:gd name="T17" fmla="*/ 77 h 136"/>
                <a:gd name="T18" fmla="*/ 38 w 136"/>
                <a:gd name="T19" fmla="*/ 114 h 136"/>
                <a:gd name="T20" fmla="*/ 20 w 136"/>
                <a:gd name="T21" fmla="*/ 135 h 136"/>
                <a:gd name="T22" fmla="*/ 11 w 136"/>
                <a:gd name="T23" fmla="*/ 136 h 136"/>
                <a:gd name="T24" fmla="*/ 6 w 136"/>
                <a:gd name="T25" fmla="*/ 118 h 136"/>
                <a:gd name="T26" fmla="*/ 14 w 136"/>
                <a:gd name="T27" fmla="*/ 117 h 136"/>
                <a:gd name="T28" fmla="*/ 20 w 136"/>
                <a:gd name="T29" fmla="*/ 109 h 136"/>
                <a:gd name="T30" fmla="*/ 20 w 136"/>
                <a:gd name="T31" fmla="*/ 83 h 136"/>
                <a:gd name="T32" fmla="*/ 4 w 136"/>
                <a:gd name="T33" fmla="*/ 88 h 136"/>
                <a:gd name="T34" fmla="*/ 0 w 136"/>
                <a:gd name="T35" fmla="*/ 71 h 136"/>
                <a:gd name="T36" fmla="*/ 20 w 136"/>
                <a:gd name="T37" fmla="*/ 65 h 136"/>
                <a:gd name="T38" fmla="*/ 20 w 136"/>
                <a:gd name="T39" fmla="*/ 42 h 136"/>
                <a:gd name="T40" fmla="*/ 4 w 136"/>
                <a:gd name="T41" fmla="*/ 42 h 136"/>
                <a:gd name="T42" fmla="*/ 4 w 136"/>
                <a:gd name="T43" fmla="*/ 24 h 136"/>
                <a:gd name="T44" fmla="*/ 20 w 136"/>
                <a:gd name="T45" fmla="*/ 24 h 136"/>
                <a:gd name="T46" fmla="*/ 20 w 136"/>
                <a:gd name="T47" fmla="*/ 0 h 136"/>
                <a:gd name="T48" fmla="*/ 38 w 136"/>
                <a:gd name="T49" fmla="*/ 0 h 136"/>
                <a:gd name="T50" fmla="*/ 38 w 136"/>
                <a:gd name="T51" fmla="*/ 24 h 136"/>
                <a:gd name="T52" fmla="*/ 126 w 136"/>
                <a:gd name="T53" fmla="*/ 136 h 136"/>
                <a:gd name="T54" fmla="*/ 98 w 136"/>
                <a:gd name="T55" fmla="*/ 116 h 136"/>
                <a:gd name="T56" fmla="*/ 76 w 136"/>
                <a:gd name="T57" fmla="*/ 132 h 136"/>
                <a:gd name="T58" fmla="*/ 69 w 136"/>
                <a:gd name="T59" fmla="*/ 123 h 136"/>
                <a:gd name="T60" fmla="*/ 69 w 136"/>
                <a:gd name="T61" fmla="*/ 135 h 136"/>
                <a:gd name="T62" fmla="*/ 52 w 136"/>
                <a:gd name="T63" fmla="*/ 135 h 136"/>
                <a:gd name="T64" fmla="*/ 52 w 136"/>
                <a:gd name="T65" fmla="*/ 3 h 136"/>
                <a:gd name="T66" fmla="*/ 126 w 136"/>
                <a:gd name="T67" fmla="*/ 3 h 136"/>
                <a:gd name="T68" fmla="*/ 124 w 136"/>
                <a:gd name="T69" fmla="*/ 32 h 136"/>
                <a:gd name="T70" fmla="*/ 105 w 136"/>
                <a:gd name="T71" fmla="*/ 48 h 136"/>
                <a:gd name="T72" fmla="*/ 93 w 136"/>
                <a:gd name="T73" fmla="*/ 49 h 136"/>
                <a:gd name="T74" fmla="*/ 88 w 136"/>
                <a:gd name="T75" fmla="*/ 33 h 136"/>
                <a:gd name="T76" fmla="*/ 98 w 136"/>
                <a:gd name="T77" fmla="*/ 32 h 136"/>
                <a:gd name="T78" fmla="*/ 107 w 136"/>
                <a:gd name="T79" fmla="*/ 27 h 136"/>
                <a:gd name="T80" fmla="*/ 107 w 136"/>
                <a:gd name="T81" fmla="*/ 20 h 136"/>
                <a:gd name="T82" fmla="*/ 69 w 136"/>
                <a:gd name="T83" fmla="*/ 20 h 136"/>
                <a:gd name="T84" fmla="*/ 69 w 136"/>
                <a:gd name="T85" fmla="*/ 52 h 136"/>
                <a:gd name="T86" fmla="*/ 127 w 136"/>
                <a:gd name="T87" fmla="*/ 52 h 136"/>
                <a:gd name="T88" fmla="*/ 127 w 136"/>
                <a:gd name="T89" fmla="*/ 68 h 136"/>
                <a:gd name="T90" fmla="*/ 110 w 136"/>
                <a:gd name="T91" fmla="*/ 103 h 136"/>
                <a:gd name="T92" fmla="*/ 136 w 136"/>
                <a:gd name="T93" fmla="*/ 120 h 136"/>
                <a:gd name="T94" fmla="*/ 126 w 136"/>
                <a:gd name="T95" fmla="*/ 136 h 136"/>
                <a:gd name="T96" fmla="*/ 69 w 136"/>
                <a:gd name="T97" fmla="*/ 114 h 136"/>
                <a:gd name="T98" fmla="*/ 86 w 136"/>
                <a:gd name="T99" fmla="*/ 103 h 136"/>
                <a:gd name="T100" fmla="*/ 71 w 136"/>
                <a:gd name="T101" fmla="*/ 75 h 136"/>
                <a:gd name="T102" fmla="*/ 85 w 136"/>
                <a:gd name="T103" fmla="*/ 69 h 136"/>
                <a:gd name="T104" fmla="*/ 98 w 136"/>
                <a:gd name="T105" fmla="*/ 91 h 136"/>
                <a:gd name="T106" fmla="*/ 111 w 136"/>
                <a:gd name="T107" fmla="*/ 68 h 136"/>
                <a:gd name="T108" fmla="*/ 69 w 136"/>
                <a:gd name="T109" fmla="*/ 68 h 136"/>
                <a:gd name="T110" fmla="*/ 69 w 136"/>
                <a:gd name="T111" fmla="*/ 1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36">
                  <a:moveTo>
                    <a:pt x="38" y="24"/>
                  </a:moveTo>
                  <a:cubicBezTo>
                    <a:pt x="49" y="24"/>
                    <a:pt x="49" y="24"/>
                    <a:pt x="49" y="24"/>
                  </a:cubicBezTo>
                  <a:cubicBezTo>
                    <a:pt x="49" y="42"/>
                    <a:pt x="49" y="42"/>
                    <a:pt x="49" y="42"/>
                  </a:cubicBezTo>
                  <a:cubicBezTo>
                    <a:pt x="38" y="42"/>
                    <a:pt x="38" y="42"/>
                    <a:pt x="38" y="42"/>
                  </a:cubicBezTo>
                  <a:cubicBezTo>
                    <a:pt x="38" y="59"/>
                    <a:pt x="38" y="59"/>
                    <a:pt x="38" y="59"/>
                  </a:cubicBezTo>
                  <a:cubicBezTo>
                    <a:pt x="41" y="58"/>
                    <a:pt x="45" y="57"/>
                    <a:pt x="48" y="55"/>
                  </a:cubicBezTo>
                  <a:cubicBezTo>
                    <a:pt x="48" y="64"/>
                    <a:pt x="48" y="64"/>
                    <a:pt x="48" y="64"/>
                  </a:cubicBezTo>
                  <a:cubicBezTo>
                    <a:pt x="49" y="73"/>
                    <a:pt x="49" y="73"/>
                    <a:pt x="49" y="73"/>
                  </a:cubicBezTo>
                  <a:cubicBezTo>
                    <a:pt x="38" y="77"/>
                    <a:pt x="38" y="77"/>
                    <a:pt x="38" y="77"/>
                  </a:cubicBezTo>
                  <a:cubicBezTo>
                    <a:pt x="38" y="114"/>
                    <a:pt x="38" y="114"/>
                    <a:pt x="38" y="114"/>
                  </a:cubicBezTo>
                  <a:cubicBezTo>
                    <a:pt x="38" y="129"/>
                    <a:pt x="34" y="133"/>
                    <a:pt x="20" y="135"/>
                  </a:cubicBezTo>
                  <a:cubicBezTo>
                    <a:pt x="11" y="136"/>
                    <a:pt x="11" y="136"/>
                    <a:pt x="11" y="136"/>
                  </a:cubicBezTo>
                  <a:cubicBezTo>
                    <a:pt x="6" y="118"/>
                    <a:pt x="6" y="118"/>
                    <a:pt x="6" y="118"/>
                  </a:cubicBezTo>
                  <a:cubicBezTo>
                    <a:pt x="14" y="117"/>
                    <a:pt x="14" y="117"/>
                    <a:pt x="14" y="117"/>
                  </a:cubicBezTo>
                  <a:cubicBezTo>
                    <a:pt x="20" y="116"/>
                    <a:pt x="20" y="114"/>
                    <a:pt x="20" y="109"/>
                  </a:cubicBezTo>
                  <a:cubicBezTo>
                    <a:pt x="20" y="83"/>
                    <a:pt x="20" y="83"/>
                    <a:pt x="20" y="83"/>
                  </a:cubicBezTo>
                  <a:cubicBezTo>
                    <a:pt x="14" y="85"/>
                    <a:pt x="8" y="87"/>
                    <a:pt x="4" y="88"/>
                  </a:cubicBezTo>
                  <a:cubicBezTo>
                    <a:pt x="0" y="71"/>
                    <a:pt x="0" y="71"/>
                    <a:pt x="0" y="71"/>
                  </a:cubicBezTo>
                  <a:cubicBezTo>
                    <a:pt x="5" y="70"/>
                    <a:pt x="13" y="67"/>
                    <a:pt x="20" y="65"/>
                  </a:cubicBezTo>
                  <a:cubicBezTo>
                    <a:pt x="20" y="42"/>
                    <a:pt x="20" y="42"/>
                    <a:pt x="20" y="42"/>
                  </a:cubicBezTo>
                  <a:cubicBezTo>
                    <a:pt x="4" y="42"/>
                    <a:pt x="4" y="42"/>
                    <a:pt x="4" y="42"/>
                  </a:cubicBezTo>
                  <a:cubicBezTo>
                    <a:pt x="4" y="24"/>
                    <a:pt x="4" y="24"/>
                    <a:pt x="4" y="24"/>
                  </a:cubicBezTo>
                  <a:cubicBezTo>
                    <a:pt x="20" y="24"/>
                    <a:pt x="20" y="24"/>
                    <a:pt x="20" y="24"/>
                  </a:cubicBezTo>
                  <a:cubicBezTo>
                    <a:pt x="20" y="0"/>
                    <a:pt x="20" y="0"/>
                    <a:pt x="20" y="0"/>
                  </a:cubicBezTo>
                  <a:cubicBezTo>
                    <a:pt x="38" y="0"/>
                    <a:pt x="38" y="0"/>
                    <a:pt x="38" y="0"/>
                  </a:cubicBezTo>
                  <a:lnTo>
                    <a:pt x="38" y="24"/>
                  </a:lnTo>
                  <a:close/>
                  <a:moveTo>
                    <a:pt x="126" y="136"/>
                  </a:moveTo>
                  <a:cubicBezTo>
                    <a:pt x="115" y="129"/>
                    <a:pt x="106" y="123"/>
                    <a:pt x="98" y="116"/>
                  </a:cubicBezTo>
                  <a:cubicBezTo>
                    <a:pt x="92" y="121"/>
                    <a:pt x="85" y="127"/>
                    <a:pt x="76" y="132"/>
                  </a:cubicBezTo>
                  <a:cubicBezTo>
                    <a:pt x="69" y="123"/>
                    <a:pt x="69" y="123"/>
                    <a:pt x="69" y="123"/>
                  </a:cubicBezTo>
                  <a:cubicBezTo>
                    <a:pt x="69" y="135"/>
                    <a:pt x="69" y="135"/>
                    <a:pt x="69" y="135"/>
                  </a:cubicBezTo>
                  <a:cubicBezTo>
                    <a:pt x="52" y="135"/>
                    <a:pt x="52" y="135"/>
                    <a:pt x="52" y="135"/>
                  </a:cubicBezTo>
                  <a:cubicBezTo>
                    <a:pt x="52" y="3"/>
                    <a:pt x="52" y="3"/>
                    <a:pt x="52" y="3"/>
                  </a:cubicBezTo>
                  <a:cubicBezTo>
                    <a:pt x="126" y="3"/>
                    <a:pt x="126" y="3"/>
                    <a:pt x="126" y="3"/>
                  </a:cubicBezTo>
                  <a:cubicBezTo>
                    <a:pt x="125" y="10"/>
                    <a:pt x="124" y="28"/>
                    <a:pt x="124" y="32"/>
                  </a:cubicBezTo>
                  <a:cubicBezTo>
                    <a:pt x="122" y="43"/>
                    <a:pt x="118" y="47"/>
                    <a:pt x="105" y="48"/>
                  </a:cubicBezTo>
                  <a:cubicBezTo>
                    <a:pt x="93" y="49"/>
                    <a:pt x="93" y="49"/>
                    <a:pt x="93" y="49"/>
                  </a:cubicBezTo>
                  <a:cubicBezTo>
                    <a:pt x="88" y="33"/>
                    <a:pt x="88" y="33"/>
                    <a:pt x="88" y="33"/>
                  </a:cubicBezTo>
                  <a:cubicBezTo>
                    <a:pt x="98" y="32"/>
                    <a:pt x="98" y="32"/>
                    <a:pt x="98" y="32"/>
                  </a:cubicBezTo>
                  <a:cubicBezTo>
                    <a:pt x="105" y="32"/>
                    <a:pt x="106" y="30"/>
                    <a:pt x="107" y="27"/>
                  </a:cubicBezTo>
                  <a:cubicBezTo>
                    <a:pt x="107" y="20"/>
                    <a:pt x="107" y="20"/>
                    <a:pt x="107" y="20"/>
                  </a:cubicBezTo>
                  <a:cubicBezTo>
                    <a:pt x="69" y="20"/>
                    <a:pt x="69" y="20"/>
                    <a:pt x="69" y="20"/>
                  </a:cubicBezTo>
                  <a:cubicBezTo>
                    <a:pt x="69" y="52"/>
                    <a:pt x="69" y="52"/>
                    <a:pt x="69" y="52"/>
                  </a:cubicBezTo>
                  <a:cubicBezTo>
                    <a:pt x="127" y="52"/>
                    <a:pt x="127" y="52"/>
                    <a:pt x="127" y="52"/>
                  </a:cubicBezTo>
                  <a:cubicBezTo>
                    <a:pt x="127" y="68"/>
                    <a:pt x="127" y="68"/>
                    <a:pt x="127" y="68"/>
                  </a:cubicBezTo>
                  <a:cubicBezTo>
                    <a:pt x="124" y="79"/>
                    <a:pt x="119" y="91"/>
                    <a:pt x="110" y="103"/>
                  </a:cubicBezTo>
                  <a:cubicBezTo>
                    <a:pt x="118" y="109"/>
                    <a:pt x="126" y="114"/>
                    <a:pt x="136" y="120"/>
                  </a:cubicBezTo>
                  <a:lnTo>
                    <a:pt x="126" y="136"/>
                  </a:lnTo>
                  <a:close/>
                  <a:moveTo>
                    <a:pt x="69" y="114"/>
                  </a:moveTo>
                  <a:cubicBezTo>
                    <a:pt x="76" y="110"/>
                    <a:pt x="81" y="107"/>
                    <a:pt x="86" y="103"/>
                  </a:cubicBezTo>
                  <a:cubicBezTo>
                    <a:pt x="80" y="95"/>
                    <a:pt x="75" y="86"/>
                    <a:pt x="71" y="75"/>
                  </a:cubicBezTo>
                  <a:cubicBezTo>
                    <a:pt x="85" y="69"/>
                    <a:pt x="85" y="69"/>
                    <a:pt x="85" y="69"/>
                  </a:cubicBezTo>
                  <a:cubicBezTo>
                    <a:pt x="89" y="78"/>
                    <a:pt x="93" y="85"/>
                    <a:pt x="98" y="91"/>
                  </a:cubicBezTo>
                  <a:cubicBezTo>
                    <a:pt x="104" y="84"/>
                    <a:pt x="108" y="77"/>
                    <a:pt x="111" y="68"/>
                  </a:cubicBezTo>
                  <a:cubicBezTo>
                    <a:pt x="69" y="68"/>
                    <a:pt x="69" y="68"/>
                    <a:pt x="69" y="68"/>
                  </a:cubicBezTo>
                  <a:lnTo>
                    <a:pt x="69"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8"/>
            <p:cNvSpPr>
              <a:spLocks noEditPoints="1"/>
            </p:cNvSpPr>
            <p:nvPr userDrawn="1"/>
          </p:nvSpPr>
          <p:spPr bwMode="auto">
            <a:xfrm>
              <a:off x="10090151" y="654050"/>
              <a:ext cx="147638" cy="158750"/>
            </a:xfrm>
            <a:custGeom>
              <a:avLst/>
              <a:gdLst>
                <a:gd name="T0" fmla="*/ 123 w 123"/>
                <a:gd name="T1" fmla="*/ 0 h 130"/>
                <a:gd name="T2" fmla="*/ 123 w 123"/>
                <a:gd name="T3" fmla="*/ 130 h 130"/>
                <a:gd name="T4" fmla="*/ 0 w 123"/>
                <a:gd name="T5" fmla="*/ 130 h 130"/>
                <a:gd name="T6" fmla="*/ 0 w 123"/>
                <a:gd name="T7" fmla="*/ 0 h 130"/>
                <a:gd name="T8" fmla="*/ 123 w 123"/>
                <a:gd name="T9" fmla="*/ 0 h 130"/>
                <a:gd name="T10" fmla="*/ 104 w 123"/>
                <a:gd name="T11" fmla="*/ 17 h 130"/>
                <a:gd name="T12" fmla="*/ 19 w 123"/>
                <a:gd name="T13" fmla="*/ 17 h 130"/>
                <a:gd name="T14" fmla="*/ 19 w 123"/>
                <a:gd name="T15" fmla="*/ 112 h 130"/>
                <a:gd name="T16" fmla="*/ 104 w 123"/>
                <a:gd name="T17" fmla="*/ 112 h 130"/>
                <a:gd name="T18" fmla="*/ 104 w 123"/>
                <a:gd name="T19" fmla="*/ 17 h 130"/>
                <a:gd name="T20" fmla="*/ 100 w 123"/>
                <a:gd name="T21" fmla="*/ 104 h 130"/>
                <a:gd name="T22" fmla="*/ 23 w 123"/>
                <a:gd name="T23" fmla="*/ 104 h 130"/>
                <a:gd name="T24" fmla="*/ 23 w 123"/>
                <a:gd name="T25" fmla="*/ 88 h 130"/>
                <a:gd name="T26" fmla="*/ 52 w 123"/>
                <a:gd name="T27" fmla="*/ 88 h 130"/>
                <a:gd name="T28" fmla="*/ 52 w 123"/>
                <a:gd name="T29" fmla="*/ 69 h 130"/>
                <a:gd name="T30" fmla="*/ 29 w 123"/>
                <a:gd name="T31" fmla="*/ 69 h 130"/>
                <a:gd name="T32" fmla="*/ 29 w 123"/>
                <a:gd name="T33" fmla="*/ 52 h 130"/>
                <a:gd name="T34" fmla="*/ 52 w 123"/>
                <a:gd name="T35" fmla="*/ 52 h 130"/>
                <a:gd name="T36" fmla="*/ 52 w 123"/>
                <a:gd name="T37" fmla="*/ 41 h 130"/>
                <a:gd name="T38" fmla="*/ 26 w 123"/>
                <a:gd name="T39" fmla="*/ 41 h 130"/>
                <a:gd name="T40" fmla="*/ 26 w 123"/>
                <a:gd name="T41" fmla="*/ 25 h 130"/>
                <a:gd name="T42" fmla="*/ 97 w 123"/>
                <a:gd name="T43" fmla="*/ 25 h 130"/>
                <a:gd name="T44" fmla="*/ 97 w 123"/>
                <a:gd name="T45" fmla="*/ 41 h 130"/>
                <a:gd name="T46" fmla="*/ 70 w 123"/>
                <a:gd name="T47" fmla="*/ 41 h 130"/>
                <a:gd name="T48" fmla="*/ 70 w 123"/>
                <a:gd name="T49" fmla="*/ 52 h 130"/>
                <a:gd name="T50" fmla="*/ 95 w 123"/>
                <a:gd name="T51" fmla="*/ 52 h 130"/>
                <a:gd name="T52" fmla="*/ 95 w 123"/>
                <a:gd name="T53" fmla="*/ 69 h 130"/>
                <a:gd name="T54" fmla="*/ 86 w 123"/>
                <a:gd name="T55" fmla="*/ 69 h 130"/>
                <a:gd name="T56" fmla="*/ 96 w 123"/>
                <a:gd name="T57" fmla="*/ 82 h 130"/>
                <a:gd name="T58" fmla="*/ 89 w 123"/>
                <a:gd name="T59" fmla="*/ 88 h 130"/>
                <a:gd name="T60" fmla="*/ 100 w 123"/>
                <a:gd name="T61" fmla="*/ 88 h 130"/>
                <a:gd name="T62" fmla="*/ 100 w 123"/>
                <a:gd name="T63" fmla="*/ 104 h 130"/>
                <a:gd name="T64" fmla="*/ 70 w 123"/>
                <a:gd name="T65" fmla="*/ 88 h 130"/>
                <a:gd name="T66" fmla="*/ 82 w 123"/>
                <a:gd name="T67" fmla="*/ 88 h 130"/>
                <a:gd name="T68" fmla="*/ 73 w 123"/>
                <a:gd name="T69" fmla="*/ 75 h 130"/>
                <a:gd name="T70" fmla="*/ 83 w 123"/>
                <a:gd name="T71" fmla="*/ 69 h 130"/>
                <a:gd name="T72" fmla="*/ 70 w 123"/>
                <a:gd name="T73" fmla="*/ 69 h 130"/>
                <a:gd name="T74" fmla="*/ 70 w 123"/>
                <a:gd name="T75" fmla="*/ 8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0">
                  <a:moveTo>
                    <a:pt x="123" y="0"/>
                  </a:moveTo>
                  <a:cubicBezTo>
                    <a:pt x="123" y="130"/>
                    <a:pt x="123" y="130"/>
                    <a:pt x="123" y="130"/>
                  </a:cubicBezTo>
                  <a:cubicBezTo>
                    <a:pt x="0" y="130"/>
                    <a:pt x="0" y="130"/>
                    <a:pt x="0" y="130"/>
                  </a:cubicBezTo>
                  <a:cubicBezTo>
                    <a:pt x="0" y="0"/>
                    <a:pt x="0" y="0"/>
                    <a:pt x="0" y="0"/>
                  </a:cubicBezTo>
                  <a:lnTo>
                    <a:pt x="123" y="0"/>
                  </a:lnTo>
                  <a:close/>
                  <a:moveTo>
                    <a:pt x="104" y="17"/>
                  </a:moveTo>
                  <a:cubicBezTo>
                    <a:pt x="19" y="17"/>
                    <a:pt x="19" y="17"/>
                    <a:pt x="19" y="17"/>
                  </a:cubicBezTo>
                  <a:cubicBezTo>
                    <a:pt x="19" y="112"/>
                    <a:pt x="19" y="112"/>
                    <a:pt x="19" y="112"/>
                  </a:cubicBezTo>
                  <a:cubicBezTo>
                    <a:pt x="104" y="112"/>
                    <a:pt x="104" y="112"/>
                    <a:pt x="104" y="112"/>
                  </a:cubicBezTo>
                  <a:lnTo>
                    <a:pt x="104" y="17"/>
                  </a:lnTo>
                  <a:close/>
                  <a:moveTo>
                    <a:pt x="100" y="104"/>
                  </a:moveTo>
                  <a:cubicBezTo>
                    <a:pt x="23" y="104"/>
                    <a:pt x="23" y="104"/>
                    <a:pt x="23" y="104"/>
                  </a:cubicBezTo>
                  <a:cubicBezTo>
                    <a:pt x="23" y="88"/>
                    <a:pt x="23" y="88"/>
                    <a:pt x="23" y="88"/>
                  </a:cubicBezTo>
                  <a:cubicBezTo>
                    <a:pt x="52" y="88"/>
                    <a:pt x="52" y="88"/>
                    <a:pt x="52" y="88"/>
                  </a:cubicBezTo>
                  <a:cubicBezTo>
                    <a:pt x="52" y="69"/>
                    <a:pt x="52" y="69"/>
                    <a:pt x="52" y="69"/>
                  </a:cubicBezTo>
                  <a:cubicBezTo>
                    <a:pt x="29" y="69"/>
                    <a:pt x="29" y="69"/>
                    <a:pt x="29" y="69"/>
                  </a:cubicBezTo>
                  <a:cubicBezTo>
                    <a:pt x="29" y="52"/>
                    <a:pt x="29" y="52"/>
                    <a:pt x="29" y="52"/>
                  </a:cubicBezTo>
                  <a:cubicBezTo>
                    <a:pt x="52" y="52"/>
                    <a:pt x="52" y="52"/>
                    <a:pt x="52" y="52"/>
                  </a:cubicBezTo>
                  <a:cubicBezTo>
                    <a:pt x="52" y="41"/>
                    <a:pt x="52" y="41"/>
                    <a:pt x="52" y="41"/>
                  </a:cubicBezTo>
                  <a:cubicBezTo>
                    <a:pt x="26" y="41"/>
                    <a:pt x="26" y="41"/>
                    <a:pt x="26" y="41"/>
                  </a:cubicBezTo>
                  <a:cubicBezTo>
                    <a:pt x="26" y="25"/>
                    <a:pt x="26" y="25"/>
                    <a:pt x="26" y="25"/>
                  </a:cubicBezTo>
                  <a:cubicBezTo>
                    <a:pt x="97" y="25"/>
                    <a:pt x="97" y="25"/>
                    <a:pt x="97" y="25"/>
                  </a:cubicBezTo>
                  <a:cubicBezTo>
                    <a:pt x="97" y="41"/>
                    <a:pt x="97" y="41"/>
                    <a:pt x="97" y="41"/>
                  </a:cubicBezTo>
                  <a:cubicBezTo>
                    <a:pt x="70" y="41"/>
                    <a:pt x="70" y="41"/>
                    <a:pt x="70" y="41"/>
                  </a:cubicBezTo>
                  <a:cubicBezTo>
                    <a:pt x="70" y="52"/>
                    <a:pt x="70" y="52"/>
                    <a:pt x="70" y="52"/>
                  </a:cubicBezTo>
                  <a:cubicBezTo>
                    <a:pt x="95" y="52"/>
                    <a:pt x="95" y="52"/>
                    <a:pt x="95" y="52"/>
                  </a:cubicBezTo>
                  <a:cubicBezTo>
                    <a:pt x="95" y="69"/>
                    <a:pt x="95" y="69"/>
                    <a:pt x="95" y="69"/>
                  </a:cubicBezTo>
                  <a:cubicBezTo>
                    <a:pt x="86" y="69"/>
                    <a:pt x="86" y="69"/>
                    <a:pt x="86" y="69"/>
                  </a:cubicBezTo>
                  <a:cubicBezTo>
                    <a:pt x="89" y="72"/>
                    <a:pt x="93" y="78"/>
                    <a:pt x="96" y="82"/>
                  </a:cubicBezTo>
                  <a:cubicBezTo>
                    <a:pt x="89" y="88"/>
                    <a:pt x="89" y="88"/>
                    <a:pt x="89" y="88"/>
                  </a:cubicBezTo>
                  <a:cubicBezTo>
                    <a:pt x="100" y="88"/>
                    <a:pt x="100" y="88"/>
                    <a:pt x="100" y="88"/>
                  </a:cubicBezTo>
                  <a:lnTo>
                    <a:pt x="100" y="104"/>
                  </a:lnTo>
                  <a:close/>
                  <a:moveTo>
                    <a:pt x="70" y="88"/>
                  </a:moveTo>
                  <a:cubicBezTo>
                    <a:pt x="82" y="88"/>
                    <a:pt x="82" y="88"/>
                    <a:pt x="82" y="88"/>
                  </a:cubicBezTo>
                  <a:cubicBezTo>
                    <a:pt x="79" y="83"/>
                    <a:pt x="76" y="79"/>
                    <a:pt x="73" y="75"/>
                  </a:cubicBezTo>
                  <a:cubicBezTo>
                    <a:pt x="83" y="69"/>
                    <a:pt x="83" y="69"/>
                    <a:pt x="83" y="69"/>
                  </a:cubicBezTo>
                  <a:cubicBezTo>
                    <a:pt x="70" y="69"/>
                    <a:pt x="70" y="69"/>
                    <a:pt x="70" y="69"/>
                  </a:cubicBezTo>
                  <a:lnTo>
                    <a:pt x="70"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
            <p:cNvSpPr>
              <a:spLocks noEditPoints="1"/>
            </p:cNvSpPr>
            <p:nvPr userDrawn="1"/>
          </p:nvSpPr>
          <p:spPr bwMode="auto">
            <a:xfrm>
              <a:off x="10467976" y="650875"/>
              <a:ext cx="166688" cy="168275"/>
            </a:xfrm>
            <a:custGeom>
              <a:avLst/>
              <a:gdLst>
                <a:gd name="T0" fmla="*/ 138 w 139"/>
                <a:gd name="T1" fmla="*/ 119 h 138"/>
                <a:gd name="T2" fmla="*/ 117 w 139"/>
                <a:gd name="T3" fmla="*/ 135 h 138"/>
                <a:gd name="T4" fmla="*/ 103 w 139"/>
                <a:gd name="T5" fmla="*/ 65 h 138"/>
                <a:gd name="T6" fmla="*/ 90 w 139"/>
                <a:gd name="T7" fmla="*/ 76 h 138"/>
                <a:gd name="T8" fmla="*/ 61 w 139"/>
                <a:gd name="T9" fmla="*/ 127 h 138"/>
                <a:gd name="T10" fmla="*/ 37 w 139"/>
                <a:gd name="T11" fmla="*/ 135 h 138"/>
                <a:gd name="T12" fmla="*/ 39 w 139"/>
                <a:gd name="T13" fmla="*/ 118 h 138"/>
                <a:gd name="T14" fmla="*/ 46 w 139"/>
                <a:gd name="T15" fmla="*/ 98 h 138"/>
                <a:gd name="T16" fmla="*/ 29 w 139"/>
                <a:gd name="T17" fmla="*/ 88 h 138"/>
                <a:gd name="T18" fmla="*/ 0 w 139"/>
                <a:gd name="T19" fmla="*/ 128 h 138"/>
                <a:gd name="T20" fmla="*/ 4 w 139"/>
                <a:gd name="T21" fmla="*/ 77 h 138"/>
                <a:gd name="T22" fmla="*/ 13 w 139"/>
                <a:gd name="T23" fmla="*/ 59 h 138"/>
                <a:gd name="T24" fmla="*/ 25 w 139"/>
                <a:gd name="T25" fmla="*/ 12 h 138"/>
                <a:gd name="T26" fmla="*/ 47 w 139"/>
                <a:gd name="T27" fmla="*/ 1 h 138"/>
                <a:gd name="T28" fmla="*/ 63 w 139"/>
                <a:gd name="T29" fmla="*/ 12 h 138"/>
                <a:gd name="T30" fmla="*/ 63 w 139"/>
                <a:gd name="T31" fmla="*/ 121 h 138"/>
                <a:gd name="T32" fmla="*/ 74 w 139"/>
                <a:gd name="T33" fmla="*/ 47 h 138"/>
                <a:gd name="T34" fmla="*/ 118 w 139"/>
                <a:gd name="T35" fmla="*/ 111 h 138"/>
                <a:gd name="T36" fmla="*/ 122 w 139"/>
                <a:gd name="T37" fmla="*/ 118 h 138"/>
                <a:gd name="T38" fmla="*/ 125 w 139"/>
                <a:gd name="T39" fmla="*/ 95 h 138"/>
                <a:gd name="T40" fmla="*/ 38 w 139"/>
                <a:gd name="T41" fmla="*/ 81 h 138"/>
                <a:gd name="T42" fmla="*/ 46 w 139"/>
                <a:gd name="T43" fmla="*/ 77 h 138"/>
                <a:gd name="T44" fmla="*/ 29 w 139"/>
                <a:gd name="T45" fmla="*/ 86 h 138"/>
                <a:gd name="T46" fmla="*/ 30 w 139"/>
                <a:gd name="T47" fmla="*/ 59 h 138"/>
                <a:gd name="T48" fmla="*/ 46 w 139"/>
                <a:gd name="T49" fmla="*/ 29 h 138"/>
                <a:gd name="T50" fmla="*/ 30 w 139"/>
                <a:gd name="T51" fmla="*/ 37 h 138"/>
                <a:gd name="T52" fmla="*/ 46 w 139"/>
                <a:gd name="T53" fmla="*/ 49 h 138"/>
                <a:gd name="T54" fmla="*/ 30 w 139"/>
                <a:gd name="T55" fmla="*/ 39 h 138"/>
                <a:gd name="T56" fmla="*/ 134 w 139"/>
                <a:gd name="T57" fmla="*/ 36 h 138"/>
                <a:gd name="T58" fmla="*/ 66 w 139"/>
                <a:gd name="T59" fmla="*/ 18 h 138"/>
                <a:gd name="T60" fmla="*/ 87 w 139"/>
                <a:gd name="T61" fmla="*/ 2 h 138"/>
                <a:gd name="T62" fmla="*/ 109 w 139"/>
                <a:gd name="T63" fmla="*/ 18 h 138"/>
                <a:gd name="T64" fmla="*/ 134 w 139"/>
                <a:gd name="T65"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38">
                  <a:moveTo>
                    <a:pt x="139" y="101"/>
                  </a:moveTo>
                  <a:cubicBezTo>
                    <a:pt x="139" y="104"/>
                    <a:pt x="139" y="114"/>
                    <a:pt x="138" y="119"/>
                  </a:cubicBezTo>
                  <a:cubicBezTo>
                    <a:pt x="137" y="131"/>
                    <a:pt x="133" y="135"/>
                    <a:pt x="123" y="135"/>
                  </a:cubicBezTo>
                  <a:cubicBezTo>
                    <a:pt x="117" y="135"/>
                    <a:pt x="117" y="135"/>
                    <a:pt x="117" y="135"/>
                  </a:cubicBezTo>
                  <a:cubicBezTo>
                    <a:pt x="108" y="135"/>
                    <a:pt x="103" y="131"/>
                    <a:pt x="103" y="118"/>
                  </a:cubicBezTo>
                  <a:cubicBezTo>
                    <a:pt x="103" y="65"/>
                    <a:pt x="103" y="65"/>
                    <a:pt x="103" y="65"/>
                  </a:cubicBezTo>
                  <a:cubicBezTo>
                    <a:pt x="90" y="65"/>
                    <a:pt x="90" y="65"/>
                    <a:pt x="90" y="65"/>
                  </a:cubicBezTo>
                  <a:cubicBezTo>
                    <a:pt x="90" y="76"/>
                    <a:pt x="90" y="76"/>
                    <a:pt x="90" y="76"/>
                  </a:cubicBezTo>
                  <a:cubicBezTo>
                    <a:pt x="90" y="108"/>
                    <a:pt x="87" y="120"/>
                    <a:pt x="73" y="138"/>
                  </a:cubicBezTo>
                  <a:cubicBezTo>
                    <a:pt x="61" y="127"/>
                    <a:pt x="61" y="127"/>
                    <a:pt x="61" y="127"/>
                  </a:cubicBezTo>
                  <a:cubicBezTo>
                    <a:pt x="59" y="132"/>
                    <a:pt x="53" y="134"/>
                    <a:pt x="44" y="135"/>
                  </a:cubicBezTo>
                  <a:cubicBezTo>
                    <a:pt x="37" y="135"/>
                    <a:pt x="37" y="135"/>
                    <a:pt x="37" y="135"/>
                  </a:cubicBezTo>
                  <a:cubicBezTo>
                    <a:pt x="32" y="118"/>
                    <a:pt x="32" y="118"/>
                    <a:pt x="32" y="118"/>
                  </a:cubicBezTo>
                  <a:cubicBezTo>
                    <a:pt x="39" y="118"/>
                    <a:pt x="39" y="118"/>
                    <a:pt x="39" y="118"/>
                  </a:cubicBezTo>
                  <a:cubicBezTo>
                    <a:pt x="45" y="117"/>
                    <a:pt x="46" y="116"/>
                    <a:pt x="46" y="112"/>
                  </a:cubicBezTo>
                  <a:cubicBezTo>
                    <a:pt x="46" y="98"/>
                    <a:pt x="46" y="98"/>
                    <a:pt x="46" y="98"/>
                  </a:cubicBezTo>
                  <a:cubicBezTo>
                    <a:pt x="36" y="104"/>
                    <a:pt x="36" y="104"/>
                    <a:pt x="36" y="104"/>
                  </a:cubicBezTo>
                  <a:cubicBezTo>
                    <a:pt x="35" y="101"/>
                    <a:pt x="32" y="92"/>
                    <a:pt x="29" y="88"/>
                  </a:cubicBezTo>
                  <a:cubicBezTo>
                    <a:pt x="27" y="112"/>
                    <a:pt x="23" y="123"/>
                    <a:pt x="15" y="137"/>
                  </a:cubicBezTo>
                  <a:cubicBezTo>
                    <a:pt x="0" y="128"/>
                    <a:pt x="0" y="128"/>
                    <a:pt x="0" y="128"/>
                  </a:cubicBezTo>
                  <a:cubicBezTo>
                    <a:pt x="8" y="112"/>
                    <a:pt x="12" y="104"/>
                    <a:pt x="13" y="77"/>
                  </a:cubicBezTo>
                  <a:cubicBezTo>
                    <a:pt x="4" y="77"/>
                    <a:pt x="4" y="77"/>
                    <a:pt x="4" y="77"/>
                  </a:cubicBezTo>
                  <a:cubicBezTo>
                    <a:pt x="4" y="59"/>
                    <a:pt x="4" y="59"/>
                    <a:pt x="4" y="59"/>
                  </a:cubicBezTo>
                  <a:cubicBezTo>
                    <a:pt x="13" y="59"/>
                    <a:pt x="13" y="59"/>
                    <a:pt x="13" y="59"/>
                  </a:cubicBezTo>
                  <a:cubicBezTo>
                    <a:pt x="13" y="12"/>
                    <a:pt x="13" y="12"/>
                    <a:pt x="13" y="12"/>
                  </a:cubicBezTo>
                  <a:cubicBezTo>
                    <a:pt x="25" y="12"/>
                    <a:pt x="25" y="12"/>
                    <a:pt x="25" y="12"/>
                  </a:cubicBezTo>
                  <a:cubicBezTo>
                    <a:pt x="28" y="0"/>
                    <a:pt x="28" y="0"/>
                    <a:pt x="28" y="0"/>
                  </a:cubicBezTo>
                  <a:cubicBezTo>
                    <a:pt x="47" y="1"/>
                    <a:pt x="47" y="1"/>
                    <a:pt x="47" y="1"/>
                  </a:cubicBezTo>
                  <a:cubicBezTo>
                    <a:pt x="44" y="12"/>
                    <a:pt x="44" y="12"/>
                    <a:pt x="44" y="12"/>
                  </a:cubicBezTo>
                  <a:cubicBezTo>
                    <a:pt x="63" y="12"/>
                    <a:pt x="63" y="12"/>
                    <a:pt x="63" y="12"/>
                  </a:cubicBezTo>
                  <a:cubicBezTo>
                    <a:pt x="63" y="117"/>
                    <a:pt x="63" y="117"/>
                    <a:pt x="63" y="117"/>
                  </a:cubicBezTo>
                  <a:cubicBezTo>
                    <a:pt x="63" y="119"/>
                    <a:pt x="63" y="120"/>
                    <a:pt x="63" y="121"/>
                  </a:cubicBezTo>
                  <a:cubicBezTo>
                    <a:pt x="73" y="108"/>
                    <a:pt x="74" y="101"/>
                    <a:pt x="74" y="72"/>
                  </a:cubicBezTo>
                  <a:cubicBezTo>
                    <a:pt x="74" y="47"/>
                    <a:pt x="74" y="47"/>
                    <a:pt x="74" y="47"/>
                  </a:cubicBezTo>
                  <a:cubicBezTo>
                    <a:pt x="118" y="47"/>
                    <a:pt x="118" y="47"/>
                    <a:pt x="118" y="47"/>
                  </a:cubicBezTo>
                  <a:cubicBezTo>
                    <a:pt x="118" y="111"/>
                    <a:pt x="118" y="111"/>
                    <a:pt x="118" y="111"/>
                  </a:cubicBezTo>
                  <a:cubicBezTo>
                    <a:pt x="118" y="114"/>
                    <a:pt x="119" y="118"/>
                    <a:pt x="120" y="118"/>
                  </a:cubicBezTo>
                  <a:cubicBezTo>
                    <a:pt x="122" y="118"/>
                    <a:pt x="122" y="118"/>
                    <a:pt x="122" y="118"/>
                  </a:cubicBezTo>
                  <a:cubicBezTo>
                    <a:pt x="123" y="118"/>
                    <a:pt x="123" y="116"/>
                    <a:pt x="124" y="113"/>
                  </a:cubicBezTo>
                  <a:cubicBezTo>
                    <a:pt x="124" y="109"/>
                    <a:pt x="125" y="101"/>
                    <a:pt x="125" y="95"/>
                  </a:cubicBezTo>
                  <a:lnTo>
                    <a:pt x="139" y="101"/>
                  </a:lnTo>
                  <a:close/>
                  <a:moveTo>
                    <a:pt x="38" y="81"/>
                  </a:moveTo>
                  <a:cubicBezTo>
                    <a:pt x="40" y="84"/>
                    <a:pt x="44" y="92"/>
                    <a:pt x="46" y="97"/>
                  </a:cubicBezTo>
                  <a:cubicBezTo>
                    <a:pt x="46" y="77"/>
                    <a:pt x="46" y="77"/>
                    <a:pt x="46" y="77"/>
                  </a:cubicBezTo>
                  <a:cubicBezTo>
                    <a:pt x="30" y="77"/>
                    <a:pt x="30" y="77"/>
                    <a:pt x="30" y="77"/>
                  </a:cubicBezTo>
                  <a:cubicBezTo>
                    <a:pt x="29" y="86"/>
                    <a:pt x="29" y="86"/>
                    <a:pt x="29" y="86"/>
                  </a:cubicBezTo>
                  <a:lnTo>
                    <a:pt x="38" y="81"/>
                  </a:lnTo>
                  <a:close/>
                  <a:moveTo>
                    <a:pt x="30" y="59"/>
                  </a:moveTo>
                  <a:cubicBezTo>
                    <a:pt x="46" y="59"/>
                    <a:pt x="46" y="59"/>
                    <a:pt x="46" y="59"/>
                  </a:cubicBezTo>
                  <a:cubicBezTo>
                    <a:pt x="46" y="29"/>
                    <a:pt x="46" y="29"/>
                    <a:pt x="46" y="29"/>
                  </a:cubicBezTo>
                  <a:cubicBezTo>
                    <a:pt x="30" y="29"/>
                    <a:pt x="30" y="29"/>
                    <a:pt x="30" y="29"/>
                  </a:cubicBezTo>
                  <a:cubicBezTo>
                    <a:pt x="30" y="37"/>
                    <a:pt x="30" y="37"/>
                    <a:pt x="30" y="37"/>
                  </a:cubicBezTo>
                  <a:cubicBezTo>
                    <a:pt x="38" y="32"/>
                    <a:pt x="38" y="32"/>
                    <a:pt x="38" y="32"/>
                  </a:cubicBezTo>
                  <a:cubicBezTo>
                    <a:pt x="40" y="35"/>
                    <a:pt x="45" y="45"/>
                    <a:pt x="46" y="49"/>
                  </a:cubicBezTo>
                  <a:cubicBezTo>
                    <a:pt x="36" y="54"/>
                    <a:pt x="36" y="54"/>
                    <a:pt x="36" y="54"/>
                  </a:cubicBezTo>
                  <a:cubicBezTo>
                    <a:pt x="35" y="52"/>
                    <a:pt x="32" y="43"/>
                    <a:pt x="30" y="39"/>
                  </a:cubicBezTo>
                  <a:lnTo>
                    <a:pt x="30" y="59"/>
                  </a:lnTo>
                  <a:close/>
                  <a:moveTo>
                    <a:pt x="134" y="36"/>
                  </a:moveTo>
                  <a:cubicBezTo>
                    <a:pt x="66" y="36"/>
                    <a:pt x="66" y="36"/>
                    <a:pt x="66" y="36"/>
                  </a:cubicBezTo>
                  <a:cubicBezTo>
                    <a:pt x="66" y="18"/>
                    <a:pt x="66" y="18"/>
                    <a:pt x="66" y="18"/>
                  </a:cubicBezTo>
                  <a:cubicBezTo>
                    <a:pt x="91" y="18"/>
                    <a:pt x="91" y="18"/>
                    <a:pt x="91" y="18"/>
                  </a:cubicBezTo>
                  <a:cubicBezTo>
                    <a:pt x="87" y="2"/>
                    <a:pt x="87" y="2"/>
                    <a:pt x="87" y="2"/>
                  </a:cubicBezTo>
                  <a:cubicBezTo>
                    <a:pt x="106" y="1"/>
                    <a:pt x="106" y="1"/>
                    <a:pt x="106" y="1"/>
                  </a:cubicBezTo>
                  <a:cubicBezTo>
                    <a:pt x="109" y="18"/>
                    <a:pt x="109" y="18"/>
                    <a:pt x="109" y="18"/>
                  </a:cubicBezTo>
                  <a:cubicBezTo>
                    <a:pt x="134" y="18"/>
                    <a:pt x="134" y="18"/>
                    <a:pt x="134" y="18"/>
                  </a:cubicBezTo>
                  <a:lnTo>
                    <a:pt x="13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0"/>
            <p:cNvSpPr>
              <a:spLocks noEditPoints="1"/>
            </p:cNvSpPr>
            <p:nvPr userDrawn="1"/>
          </p:nvSpPr>
          <p:spPr bwMode="auto">
            <a:xfrm>
              <a:off x="10696576" y="649288"/>
              <a:ext cx="158750" cy="161925"/>
            </a:xfrm>
            <a:custGeom>
              <a:avLst/>
              <a:gdLst>
                <a:gd name="T0" fmla="*/ 76 w 132"/>
                <a:gd name="T1" fmla="*/ 114 h 133"/>
                <a:gd name="T2" fmla="*/ 128 w 132"/>
                <a:gd name="T3" fmla="*/ 114 h 133"/>
                <a:gd name="T4" fmla="*/ 128 w 132"/>
                <a:gd name="T5" fmla="*/ 133 h 133"/>
                <a:gd name="T6" fmla="*/ 3 w 132"/>
                <a:gd name="T7" fmla="*/ 133 h 133"/>
                <a:gd name="T8" fmla="*/ 3 w 132"/>
                <a:gd name="T9" fmla="*/ 114 h 133"/>
                <a:gd name="T10" fmla="*/ 56 w 132"/>
                <a:gd name="T11" fmla="*/ 114 h 133"/>
                <a:gd name="T12" fmla="*/ 56 w 132"/>
                <a:gd name="T13" fmla="*/ 91 h 133"/>
                <a:gd name="T14" fmla="*/ 19 w 132"/>
                <a:gd name="T15" fmla="*/ 91 h 133"/>
                <a:gd name="T16" fmla="*/ 19 w 132"/>
                <a:gd name="T17" fmla="*/ 75 h 133"/>
                <a:gd name="T18" fmla="*/ 8 w 132"/>
                <a:gd name="T19" fmla="*/ 81 h 133"/>
                <a:gd name="T20" fmla="*/ 0 w 132"/>
                <a:gd name="T21" fmla="*/ 63 h 133"/>
                <a:gd name="T22" fmla="*/ 49 w 132"/>
                <a:gd name="T23" fmla="*/ 35 h 133"/>
                <a:gd name="T24" fmla="*/ 59 w 132"/>
                <a:gd name="T25" fmla="*/ 52 h 133"/>
                <a:gd name="T26" fmla="*/ 24 w 132"/>
                <a:gd name="T27" fmla="*/ 73 h 133"/>
                <a:gd name="T28" fmla="*/ 112 w 132"/>
                <a:gd name="T29" fmla="*/ 73 h 133"/>
                <a:gd name="T30" fmla="*/ 73 w 132"/>
                <a:gd name="T31" fmla="*/ 52 h 133"/>
                <a:gd name="T32" fmla="*/ 81 w 132"/>
                <a:gd name="T33" fmla="*/ 35 h 133"/>
                <a:gd name="T34" fmla="*/ 132 w 132"/>
                <a:gd name="T35" fmla="*/ 62 h 133"/>
                <a:gd name="T36" fmla="*/ 123 w 132"/>
                <a:gd name="T37" fmla="*/ 79 h 133"/>
                <a:gd name="T38" fmla="*/ 112 w 132"/>
                <a:gd name="T39" fmla="*/ 73 h 133"/>
                <a:gd name="T40" fmla="*/ 112 w 132"/>
                <a:gd name="T41" fmla="*/ 91 h 133"/>
                <a:gd name="T42" fmla="*/ 76 w 132"/>
                <a:gd name="T43" fmla="*/ 91 h 133"/>
                <a:gd name="T44" fmla="*/ 76 w 132"/>
                <a:gd name="T45" fmla="*/ 114 h 133"/>
                <a:gd name="T46" fmla="*/ 23 w 132"/>
                <a:gd name="T47" fmla="*/ 47 h 133"/>
                <a:gd name="T48" fmla="*/ 4 w 132"/>
                <a:gd name="T49" fmla="*/ 47 h 133"/>
                <a:gd name="T50" fmla="*/ 4 w 132"/>
                <a:gd name="T51" fmla="*/ 14 h 133"/>
                <a:gd name="T52" fmla="*/ 56 w 132"/>
                <a:gd name="T53" fmla="*/ 14 h 133"/>
                <a:gd name="T54" fmla="*/ 53 w 132"/>
                <a:gd name="T55" fmla="*/ 1 h 133"/>
                <a:gd name="T56" fmla="*/ 73 w 132"/>
                <a:gd name="T57" fmla="*/ 0 h 133"/>
                <a:gd name="T58" fmla="*/ 76 w 132"/>
                <a:gd name="T59" fmla="*/ 14 h 133"/>
                <a:gd name="T60" fmla="*/ 127 w 132"/>
                <a:gd name="T61" fmla="*/ 14 h 133"/>
                <a:gd name="T62" fmla="*/ 127 w 132"/>
                <a:gd name="T63" fmla="*/ 47 h 133"/>
                <a:gd name="T64" fmla="*/ 108 w 132"/>
                <a:gd name="T65" fmla="*/ 47 h 133"/>
                <a:gd name="T66" fmla="*/ 108 w 132"/>
                <a:gd name="T67" fmla="*/ 32 h 133"/>
                <a:gd name="T68" fmla="*/ 23 w 132"/>
                <a:gd name="T69" fmla="*/ 32 h 133"/>
                <a:gd name="T70" fmla="*/ 23 w 132"/>
                <a:gd name="T71" fmla="*/ 4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33">
                  <a:moveTo>
                    <a:pt x="76" y="114"/>
                  </a:moveTo>
                  <a:cubicBezTo>
                    <a:pt x="128" y="114"/>
                    <a:pt x="128" y="114"/>
                    <a:pt x="128" y="114"/>
                  </a:cubicBezTo>
                  <a:cubicBezTo>
                    <a:pt x="128" y="133"/>
                    <a:pt x="128" y="133"/>
                    <a:pt x="128" y="133"/>
                  </a:cubicBezTo>
                  <a:cubicBezTo>
                    <a:pt x="3" y="133"/>
                    <a:pt x="3" y="133"/>
                    <a:pt x="3" y="133"/>
                  </a:cubicBezTo>
                  <a:cubicBezTo>
                    <a:pt x="3" y="114"/>
                    <a:pt x="3" y="114"/>
                    <a:pt x="3" y="114"/>
                  </a:cubicBezTo>
                  <a:cubicBezTo>
                    <a:pt x="56" y="114"/>
                    <a:pt x="56" y="114"/>
                    <a:pt x="56" y="114"/>
                  </a:cubicBezTo>
                  <a:cubicBezTo>
                    <a:pt x="56" y="91"/>
                    <a:pt x="56" y="91"/>
                    <a:pt x="56" y="91"/>
                  </a:cubicBezTo>
                  <a:cubicBezTo>
                    <a:pt x="19" y="91"/>
                    <a:pt x="19" y="91"/>
                    <a:pt x="19" y="91"/>
                  </a:cubicBezTo>
                  <a:cubicBezTo>
                    <a:pt x="19" y="75"/>
                    <a:pt x="19" y="75"/>
                    <a:pt x="19" y="75"/>
                  </a:cubicBezTo>
                  <a:cubicBezTo>
                    <a:pt x="16" y="77"/>
                    <a:pt x="12" y="79"/>
                    <a:pt x="8" y="81"/>
                  </a:cubicBezTo>
                  <a:cubicBezTo>
                    <a:pt x="0" y="63"/>
                    <a:pt x="0" y="63"/>
                    <a:pt x="0" y="63"/>
                  </a:cubicBezTo>
                  <a:cubicBezTo>
                    <a:pt x="17" y="56"/>
                    <a:pt x="36" y="45"/>
                    <a:pt x="49" y="35"/>
                  </a:cubicBezTo>
                  <a:cubicBezTo>
                    <a:pt x="59" y="52"/>
                    <a:pt x="59" y="52"/>
                    <a:pt x="59" y="52"/>
                  </a:cubicBezTo>
                  <a:cubicBezTo>
                    <a:pt x="49" y="59"/>
                    <a:pt x="37" y="66"/>
                    <a:pt x="24" y="73"/>
                  </a:cubicBezTo>
                  <a:cubicBezTo>
                    <a:pt x="112" y="73"/>
                    <a:pt x="112" y="73"/>
                    <a:pt x="112" y="73"/>
                  </a:cubicBezTo>
                  <a:cubicBezTo>
                    <a:pt x="99" y="65"/>
                    <a:pt x="82" y="56"/>
                    <a:pt x="73" y="52"/>
                  </a:cubicBezTo>
                  <a:cubicBezTo>
                    <a:pt x="81" y="35"/>
                    <a:pt x="81" y="35"/>
                    <a:pt x="81" y="35"/>
                  </a:cubicBezTo>
                  <a:cubicBezTo>
                    <a:pt x="91" y="40"/>
                    <a:pt x="120" y="55"/>
                    <a:pt x="132" y="62"/>
                  </a:cubicBezTo>
                  <a:cubicBezTo>
                    <a:pt x="123" y="79"/>
                    <a:pt x="123" y="79"/>
                    <a:pt x="123" y="79"/>
                  </a:cubicBezTo>
                  <a:cubicBezTo>
                    <a:pt x="120" y="77"/>
                    <a:pt x="116" y="75"/>
                    <a:pt x="112" y="73"/>
                  </a:cubicBezTo>
                  <a:cubicBezTo>
                    <a:pt x="112" y="91"/>
                    <a:pt x="112" y="91"/>
                    <a:pt x="112" y="91"/>
                  </a:cubicBezTo>
                  <a:cubicBezTo>
                    <a:pt x="76" y="91"/>
                    <a:pt x="76" y="91"/>
                    <a:pt x="76" y="91"/>
                  </a:cubicBezTo>
                  <a:lnTo>
                    <a:pt x="76" y="114"/>
                  </a:lnTo>
                  <a:close/>
                  <a:moveTo>
                    <a:pt x="23" y="47"/>
                  </a:moveTo>
                  <a:cubicBezTo>
                    <a:pt x="4" y="47"/>
                    <a:pt x="4" y="47"/>
                    <a:pt x="4" y="47"/>
                  </a:cubicBezTo>
                  <a:cubicBezTo>
                    <a:pt x="4" y="14"/>
                    <a:pt x="4" y="14"/>
                    <a:pt x="4" y="14"/>
                  </a:cubicBezTo>
                  <a:cubicBezTo>
                    <a:pt x="56" y="14"/>
                    <a:pt x="56" y="14"/>
                    <a:pt x="56" y="14"/>
                  </a:cubicBezTo>
                  <a:cubicBezTo>
                    <a:pt x="53" y="1"/>
                    <a:pt x="53" y="1"/>
                    <a:pt x="53" y="1"/>
                  </a:cubicBezTo>
                  <a:cubicBezTo>
                    <a:pt x="73" y="0"/>
                    <a:pt x="73" y="0"/>
                    <a:pt x="73" y="0"/>
                  </a:cubicBezTo>
                  <a:cubicBezTo>
                    <a:pt x="76" y="14"/>
                    <a:pt x="76" y="14"/>
                    <a:pt x="76" y="14"/>
                  </a:cubicBezTo>
                  <a:cubicBezTo>
                    <a:pt x="127" y="14"/>
                    <a:pt x="127" y="14"/>
                    <a:pt x="127" y="14"/>
                  </a:cubicBezTo>
                  <a:cubicBezTo>
                    <a:pt x="127" y="47"/>
                    <a:pt x="127" y="47"/>
                    <a:pt x="127" y="47"/>
                  </a:cubicBezTo>
                  <a:cubicBezTo>
                    <a:pt x="108" y="47"/>
                    <a:pt x="108" y="47"/>
                    <a:pt x="108" y="47"/>
                  </a:cubicBezTo>
                  <a:cubicBezTo>
                    <a:pt x="108" y="32"/>
                    <a:pt x="108" y="32"/>
                    <a:pt x="108" y="32"/>
                  </a:cubicBezTo>
                  <a:cubicBezTo>
                    <a:pt x="23" y="32"/>
                    <a:pt x="23" y="32"/>
                    <a:pt x="23" y="32"/>
                  </a:cubicBezTo>
                  <a:lnTo>
                    <a:pt x="2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1"/>
            <p:cNvSpPr>
              <a:spLocks noEditPoints="1"/>
            </p:cNvSpPr>
            <p:nvPr userDrawn="1"/>
          </p:nvSpPr>
          <p:spPr bwMode="auto">
            <a:xfrm>
              <a:off x="10922001" y="657225"/>
              <a:ext cx="160338" cy="161925"/>
            </a:xfrm>
            <a:custGeom>
              <a:avLst/>
              <a:gdLst>
                <a:gd name="T0" fmla="*/ 42 w 133"/>
                <a:gd name="T1" fmla="*/ 66 h 133"/>
                <a:gd name="T2" fmla="*/ 39 w 133"/>
                <a:gd name="T3" fmla="*/ 112 h 133"/>
                <a:gd name="T4" fmla="*/ 21 w 133"/>
                <a:gd name="T5" fmla="*/ 129 h 133"/>
                <a:gd name="T6" fmla="*/ 9 w 133"/>
                <a:gd name="T7" fmla="*/ 130 h 133"/>
                <a:gd name="T8" fmla="*/ 5 w 133"/>
                <a:gd name="T9" fmla="*/ 114 h 133"/>
                <a:gd name="T10" fmla="*/ 18 w 133"/>
                <a:gd name="T11" fmla="*/ 112 h 133"/>
                <a:gd name="T12" fmla="*/ 22 w 133"/>
                <a:gd name="T13" fmla="*/ 104 h 133"/>
                <a:gd name="T14" fmla="*/ 24 w 133"/>
                <a:gd name="T15" fmla="*/ 82 h 133"/>
                <a:gd name="T16" fmla="*/ 0 w 133"/>
                <a:gd name="T17" fmla="*/ 82 h 133"/>
                <a:gd name="T18" fmla="*/ 4 w 133"/>
                <a:gd name="T19" fmla="*/ 33 h 133"/>
                <a:gd name="T20" fmla="*/ 25 w 133"/>
                <a:gd name="T21" fmla="*/ 33 h 133"/>
                <a:gd name="T22" fmla="*/ 25 w 133"/>
                <a:gd name="T23" fmla="*/ 18 h 133"/>
                <a:gd name="T24" fmla="*/ 2 w 133"/>
                <a:gd name="T25" fmla="*/ 18 h 133"/>
                <a:gd name="T26" fmla="*/ 2 w 133"/>
                <a:gd name="T27" fmla="*/ 0 h 133"/>
                <a:gd name="T28" fmla="*/ 42 w 133"/>
                <a:gd name="T29" fmla="*/ 0 h 133"/>
                <a:gd name="T30" fmla="*/ 42 w 133"/>
                <a:gd name="T31" fmla="*/ 50 h 133"/>
                <a:gd name="T32" fmla="*/ 19 w 133"/>
                <a:gd name="T33" fmla="*/ 50 h 133"/>
                <a:gd name="T34" fmla="*/ 19 w 133"/>
                <a:gd name="T35" fmla="*/ 66 h 133"/>
                <a:gd name="T36" fmla="*/ 42 w 133"/>
                <a:gd name="T37" fmla="*/ 66 h 133"/>
                <a:gd name="T38" fmla="*/ 118 w 133"/>
                <a:gd name="T39" fmla="*/ 133 h 133"/>
                <a:gd name="T40" fmla="*/ 114 w 133"/>
                <a:gd name="T41" fmla="*/ 123 h 133"/>
                <a:gd name="T42" fmla="*/ 42 w 133"/>
                <a:gd name="T43" fmla="*/ 128 h 133"/>
                <a:gd name="T44" fmla="*/ 42 w 133"/>
                <a:gd name="T45" fmla="*/ 110 h 133"/>
                <a:gd name="T46" fmla="*/ 75 w 133"/>
                <a:gd name="T47" fmla="*/ 109 h 133"/>
                <a:gd name="T48" fmla="*/ 75 w 133"/>
                <a:gd name="T49" fmla="*/ 94 h 133"/>
                <a:gd name="T50" fmla="*/ 46 w 133"/>
                <a:gd name="T51" fmla="*/ 94 h 133"/>
                <a:gd name="T52" fmla="*/ 46 w 133"/>
                <a:gd name="T53" fmla="*/ 51 h 133"/>
                <a:gd name="T54" fmla="*/ 75 w 133"/>
                <a:gd name="T55" fmla="*/ 51 h 133"/>
                <a:gd name="T56" fmla="*/ 75 w 133"/>
                <a:gd name="T57" fmla="*/ 42 h 133"/>
                <a:gd name="T58" fmla="*/ 50 w 133"/>
                <a:gd name="T59" fmla="*/ 42 h 133"/>
                <a:gd name="T60" fmla="*/ 50 w 133"/>
                <a:gd name="T61" fmla="*/ 0 h 133"/>
                <a:gd name="T62" fmla="*/ 119 w 133"/>
                <a:gd name="T63" fmla="*/ 0 h 133"/>
                <a:gd name="T64" fmla="*/ 119 w 133"/>
                <a:gd name="T65" fmla="*/ 42 h 133"/>
                <a:gd name="T66" fmla="*/ 93 w 133"/>
                <a:gd name="T67" fmla="*/ 42 h 133"/>
                <a:gd name="T68" fmla="*/ 93 w 133"/>
                <a:gd name="T69" fmla="*/ 51 h 133"/>
                <a:gd name="T70" fmla="*/ 124 w 133"/>
                <a:gd name="T71" fmla="*/ 51 h 133"/>
                <a:gd name="T72" fmla="*/ 124 w 133"/>
                <a:gd name="T73" fmla="*/ 94 h 133"/>
                <a:gd name="T74" fmla="*/ 117 w 133"/>
                <a:gd name="T75" fmla="*/ 94 h 133"/>
                <a:gd name="T76" fmla="*/ 133 w 133"/>
                <a:gd name="T77" fmla="*/ 125 h 133"/>
                <a:gd name="T78" fmla="*/ 118 w 133"/>
                <a:gd name="T79" fmla="*/ 133 h 133"/>
                <a:gd name="T80" fmla="*/ 75 w 133"/>
                <a:gd name="T81" fmla="*/ 79 h 133"/>
                <a:gd name="T82" fmla="*/ 75 w 133"/>
                <a:gd name="T83" fmla="*/ 66 h 133"/>
                <a:gd name="T84" fmla="*/ 62 w 133"/>
                <a:gd name="T85" fmla="*/ 66 h 133"/>
                <a:gd name="T86" fmla="*/ 62 w 133"/>
                <a:gd name="T87" fmla="*/ 79 h 133"/>
                <a:gd name="T88" fmla="*/ 75 w 133"/>
                <a:gd name="T89" fmla="*/ 79 h 133"/>
                <a:gd name="T90" fmla="*/ 67 w 133"/>
                <a:gd name="T91" fmla="*/ 27 h 133"/>
                <a:gd name="T92" fmla="*/ 102 w 133"/>
                <a:gd name="T93" fmla="*/ 27 h 133"/>
                <a:gd name="T94" fmla="*/ 102 w 133"/>
                <a:gd name="T95" fmla="*/ 15 h 133"/>
                <a:gd name="T96" fmla="*/ 67 w 133"/>
                <a:gd name="T97" fmla="*/ 15 h 133"/>
                <a:gd name="T98" fmla="*/ 67 w 133"/>
                <a:gd name="T99" fmla="*/ 27 h 133"/>
                <a:gd name="T100" fmla="*/ 93 w 133"/>
                <a:gd name="T101" fmla="*/ 66 h 133"/>
                <a:gd name="T102" fmla="*/ 93 w 133"/>
                <a:gd name="T103" fmla="*/ 79 h 133"/>
                <a:gd name="T104" fmla="*/ 107 w 133"/>
                <a:gd name="T105" fmla="*/ 79 h 133"/>
                <a:gd name="T106" fmla="*/ 107 w 133"/>
                <a:gd name="T107" fmla="*/ 66 h 133"/>
                <a:gd name="T108" fmla="*/ 93 w 133"/>
                <a:gd name="T109" fmla="*/ 66 h 133"/>
                <a:gd name="T110" fmla="*/ 93 w 133"/>
                <a:gd name="T111" fmla="*/ 108 h 133"/>
                <a:gd name="T112" fmla="*/ 107 w 133"/>
                <a:gd name="T113" fmla="*/ 107 h 133"/>
                <a:gd name="T114" fmla="*/ 103 w 133"/>
                <a:gd name="T115" fmla="*/ 100 h 133"/>
                <a:gd name="T116" fmla="*/ 115 w 133"/>
                <a:gd name="T117" fmla="*/ 94 h 133"/>
                <a:gd name="T118" fmla="*/ 93 w 133"/>
                <a:gd name="T119" fmla="*/ 94 h 133"/>
                <a:gd name="T120" fmla="*/ 93 w 133"/>
                <a:gd name="T121" fmla="*/ 10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133">
                  <a:moveTo>
                    <a:pt x="42" y="66"/>
                  </a:moveTo>
                  <a:cubicBezTo>
                    <a:pt x="41" y="75"/>
                    <a:pt x="40" y="99"/>
                    <a:pt x="39" y="112"/>
                  </a:cubicBezTo>
                  <a:cubicBezTo>
                    <a:pt x="38" y="126"/>
                    <a:pt x="32" y="129"/>
                    <a:pt x="21" y="129"/>
                  </a:cubicBezTo>
                  <a:cubicBezTo>
                    <a:pt x="9" y="130"/>
                    <a:pt x="9" y="130"/>
                    <a:pt x="9" y="130"/>
                  </a:cubicBezTo>
                  <a:cubicBezTo>
                    <a:pt x="5" y="114"/>
                    <a:pt x="5" y="114"/>
                    <a:pt x="5" y="114"/>
                  </a:cubicBezTo>
                  <a:cubicBezTo>
                    <a:pt x="18" y="112"/>
                    <a:pt x="18" y="112"/>
                    <a:pt x="18" y="112"/>
                  </a:cubicBezTo>
                  <a:cubicBezTo>
                    <a:pt x="22" y="112"/>
                    <a:pt x="22" y="111"/>
                    <a:pt x="22" y="104"/>
                  </a:cubicBezTo>
                  <a:cubicBezTo>
                    <a:pt x="23" y="100"/>
                    <a:pt x="24" y="84"/>
                    <a:pt x="24" y="82"/>
                  </a:cubicBezTo>
                  <a:cubicBezTo>
                    <a:pt x="0" y="82"/>
                    <a:pt x="0" y="82"/>
                    <a:pt x="0" y="82"/>
                  </a:cubicBezTo>
                  <a:cubicBezTo>
                    <a:pt x="4" y="33"/>
                    <a:pt x="4" y="33"/>
                    <a:pt x="4" y="33"/>
                  </a:cubicBezTo>
                  <a:cubicBezTo>
                    <a:pt x="25" y="33"/>
                    <a:pt x="25" y="33"/>
                    <a:pt x="25" y="33"/>
                  </a:cubicBezTo>
                  <a:cubicBezTo>
                    <a:pt x="25" y="18"/>
                    <a:pt x="25" y="18"/>
                    <a:pt x="25" y="18"/>
                  </a:cubicBezTo>
                  <a:cubicBezTo>
                    <a:pt x="2" y="18"/>
                    <a:pt x="2" y="18"/>
                    <a:pt x="2" y="18"/>
                  </a:cubicBezTo>
                  <a:cubicBezTo>
                    <a:pt x="2" y="0"/>
                    <a:pt x="2" y="0"/>
                    <a:pt x="2" y="0"/>
                  </a:cubicBezTo>
                  <a:cubicBezTo>
                    <a:pt x="42" y="0"/>
                    <a:pt x="42" y="0"/>
                    <a:pt x="42" y="0"/>
                  </a:cubicBezTo>
                  <a:cubicBezTo>
                    <a:pt x="42" y="50"/>
                    <a:pt x="42" y="50"/>
                    <a:pt x="42" y="50"/>
                  </a:cubicBezTo>
                  <a:cubicBezTo>
                    <a:pt x="19" y="50"/>
                    <a:pt x="19" y="50"/>
                    <a:pt x="19" y="50"/>
                  </a:cubicBezTo>
                  <a:cubicBezTo>
                    <a:pt x="19" y="66"/>
                    <a:pt x="19" y="66"/>
                    <a:pt x="19" y="66"/>
                  </a:cubicBezTo>
                  <a:lnTo>
                    <a:pt x="42" y="66"/>
                  </a:lnTo>
                  <a:close/>
                  <a:moveTo>
                    <a:pt x="118" y="133"/>
                  </a:moveTo>
                  <a:cubicBezTo>
                    <a:pt x="117" y="130"/>
                    <a:pt x="116" y="126"/>
                    <a:pt x="114" y="123"/>
                  </a:cubicBezTo>
                  <a:cubicBezTo>
                    <a:pt x="97" y="124"/>
                    <a:pt x="48" y="128"/>
                    <a:pt x="42" y="128"/>
                  </a:cubicBezTo>
                  <a:cubicBezTo>
                    <a:pt x="42" y="110"/>
                    <a:pt x="42" y="110"/>
                    <a:pt x="42" y="110"/>
                  </a:cubicBezTo>
                  <a:cubicBezTo>
                    <a:pt x="44" y="110"/>
                    <a:pt x="59" y="110"/>
                    <a:pt x="75" y="109"/>
                  </a:cubicBezTo>
                  <a:cubicBezTo>
                    <a:pt x="75" y="94"/>
                    <a:pt x="75" y="94"/>
                    <a:pt x="75" y="94"/>
                  </a:cubicBezTo>
                  <a:cubicBezTo>
                    <a:pt x="46" y="94"/>
                    <a:pt x="46" y="94"/>
                    <a:pt x="46" y="94"/>
                  </a:cubicBezTo>
                  <a:cubicBezTo>
                    <a:pt x="46" y="51"/>
                    <a:pt x="46" y="51"/>
                    <a:pt x="46" y="51"/>
                  </a:cubicBezTo>
                  <a:cubicBezTo>
                    <a:pt x="75" y="51"/>
                    <a:pt x="75" y="51"/>
                    <a:pt x="75" y="51"/>
                  </a:cubicBezTo>
                  <a:cubicBezTo>
                    <a:pt x="75" y="42"/>
                    <a:pt x="75" y="42"/>
                    <a:pt x="75" y="42"/>
                  </a:cubicBezTo>
                  <a:cubicBezTo>
                    <a:pt x="50" y="42"/>
                    <a:pt x="50" y="42"/>
                    <a:pt x="50" y="42"/>
                  </a:cubicBezTo>
                  <a:cubicBezTo>
                    <a:pt x="50" y="0"/>
                    <a:pt x="50" y="0"/>
                    <a:pt x="50" y="0"/>
                  </a:cubicBezTo>
                  <a:cubicBezTo>
                    <a:pt x="119" y="0"/>
                    <a:pt x="119" y="0"/>
                    <a:pt x="119" y="0"/>
                  </a:cubicBezTo>
                  <a:cubicBezTo>
                    <a:pt x="119" y="42"/>
                    <a:pt x="119" y="42"/>
                    <a:pt x="119" y="42"/>
                  </a:cubicBezTo>
                  <a:cubicBezTo>
                    <a:pt x="93" y="42"/>
                    <a:pt x="93" y="42"/>
                    <a:pt x="93" y="42"/>
                  </a:cubicBezTo>
                  <a:cubicBezTo>
                    <a:pt x="93" y="51"/>
                    <a:pt x="93" y="51"/>
                    <a:pt x="93" y="51"/>
                  </a:cubicBezTo>
                  <a:cubicBezTo>
                    <a:pt x="124" y="51"/>
                    <a:pt x="124" y="51"/>
                    <a:pt x="124" y="51"/>
                  </a:cubicBezTo>
                  <a:cubicBezTo>
                    <a:pt x="124" y="94"/>
                    <a:pt x="124" y="94"/>
                    <a:pt x="124" y="94"/>
                  </a:cubicBezTo>
                  <a:cubicBezTo>
                    <a:pt x="117" y="94"/>
                    <a:pt x="117" y="94"/>
                    <a:pt x="117" y="94"/>
                  </a:cubicBezTo>
                  <a:cubicBezTo>
                    <a:pt x="123" y="102"/>
                    <a:pt x="130" y="117"/>
                    <a:pt x="133" y="125"/>
                  </a:cubicBezTo>
                  <a:lnTo>
                    <a:pt x="118" y="133"/>
                  </a:lnTo>
                  <a:close/>
                  <a:moveTo>
                    <a:pt x="75" y="79"/>
                  </a:moveTo>
                  <a:cubicBezTo>
                    <a:pt x="75" y="66"/>
                    <a:pt x="75" y="66"/>
                    <a:pt x="75" y="66"/>
                  </a:cubicBezTo>
                  <a:cubicBezTo>
                    <a:pt x="62" y="66"/>
                    <a:pt x="62" y="66"/>
                    <a:pt x="62" y="66"/>
                  </a:cubicBezTo>
                  <a:cubicBezTo>
                    <a:pt x="62" y="79"/>
                    <a:pt x="62" y="79"/>
                    <a:pt x="62" y="79"/>
                  </a:cubicBezTo>
                  <a:lnTo>
                    <a:pt x="75" y="79"/>
                  </a:lnTo>
                  <a:close/>
                  <a:moveTo>
                    <a:pt x="67" y="27"/>
                  </a:moveTo>
                  <a:cubicBezTo>
                    <a:pt x="102" y="27"/>
                    <a:pt x="102" y="27"/>
                    <a:pt x="102" y="27"/>
                  </a:cubicBezTo>
                  <a:cubicBezTo>
                    <a:pt x="102" y="15"/>
                    <a:pt x="102" y="15"/>
                    <a:pt x="102" y="15"/>
                  </a:cubicBezTo>
                  <a:cubicBezTo>
                    <a:pt x="67" y="15"/>
                    <a:pt x="67" y="15"/>
                    <a:pt x="67" y="15"/>
                  </a:cubicBezTo>
                  <a:lnTo>
                    <a:pt x="67" y="27"/>
                  </a:lnTo>
                  <a:close/>
                  <a:moveTo>
                    <a:pt x="93" y="66"/>
                  </a:moveTo>
                  <a:cubicBezTo>
                    <a:pt x="93" y="79"/>
                    <a:pt x="93" y="79"/>
                    <a:pt x="93" y="79"/>
                  </a:cubicBezTo>
                  <a:cubicBezTo>
                    <a:pt x="107" y="79"/>
                    <a:pt x="107" y="79"/>
                    <a:pt x="107" y="79"/>
                  </a:cubicBezTo>
                  <a:cubicBezTo>
                    <a:pt x="107" y="66"/>
                    <a:pt x="107" y="66"/>
                    <a:pt x="107" y="66"/>
                  </a:cubicBezTo>
                  <a:lnTo>
                    <a:pt x="93" y="66"/>
                  </a:lnTo>
                  <a:close/>
                  <a:moveTo>
                    <a:pt x="93" y="108"/>
                  </a:moveTo>
                  <a:cubicBezTo>
                    <a:pt x="98" y="108"/>
                    <a:pt x="103" y="108"/>
                    <a:pt x="107" y="107"/>
                  </a:cubicBezTo>
                  <a:cubicBezTo>
                    <a:pt x="103" y="100"/>
                    <a:pt x="103" y="100"/>
                    <a:pt x="103" y="100"/>
                  </a:cubicBezTo>
                  <a:cubicBezTo>
                    <a:pt x="115" y="94"/>
                    <a:pt x="115" y="94"/>
                    <a:pt x="115" y="94"/>
                  </a:cubicBezTo>
                  <a:cubicBezTo>
                    <a:pt x="93" y="94"/>
                    <a:pt x="93" y="94"/>
                    <a:pt x="93" y="94"/>
                  </a:cubicBezTo>
                  <a:lnTo>
                    <a:pt x="93"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2"/>
            <p:cNvSpPr>
              <a:spLocks noEditPoints="1"/>
            </p:cNvSpPr>
            <p:nvPr userDrawn="1"/>
          </p:nvSpPr>
          <p:spPr bwMode="auto">
            <a:xfrm>
              <a:off x="11150601" y="654050"/>
              <a:ext cx="146050" cy="158750"/>
            </a:xfrm>
            <a:custGeom>
              <a:avLst/>
              <a:gdLst>
                <a:gd name="T0" fmla="*/ 122 w 122"/>
                <a:gd name="T1" fmla="*/ 0 h 130"/>
                <a:gd name="T2" fmla="*/ 122 w 122"/>
                <a:gd name="T3" fmla="*/ 130 h 130"/>
                <a:gd name="T4" fmla="*/ 0 w 122"/>
                <a:gd name="T5" fmla="*/ 130 h 130"/>
                <a:gd name="T6" fmla="*/ 0 w 122"/>
                <a:gd name="T7" fmla="*/ 0 h 130"/>
                <a:gd name="T8" fmla="*/ 122 w 122"/>
                <a:gd name="T9" fmla="*/ 0 h 130"/>
                <a:gd name="T10" fmla="*/ 103 w 122"/>
                <a:gd name="T11" fmla="*/ 17 h 130"/>
                <a:gd name="T12" fmla="*/ 18 w 122"/>
                <a:gd name="T13" fmla="*/ 17 h 130"/>
                <a:gd name="T14" fmla="*/ 18 w 122"/>
                <a:gd name="T15" fmla="*/ 112 h 130"/>
                <a:gd name="T16" fmla="*/ 103 w 122"/>
                <a:gd name="T17" fmla="*/ 112 h 130"/>
                <a:gd name="T18" fmla="*/ 103 w 122"/>
                <a:gd name="T19" fmla="*/ 17 h 130"/>
                <a:gd name="T20" fmla="*/ 99 w 122"/>
                <a:gd name="T21" fmla="*/ 104 h 130"/>
                <a:gd name="T22" fmla="*/ 22 w 122"/>
                <a:gd name="T23" fmla="*/ 104 h 130"/>
                <a:gd name="T24" fmla="*/ 22 w 122"/>
                <a:gd name="T25" fmla="*/ 88 h 130"/>
                <a:gd name="T26" fmla="*/ 51 w 122"/>
                <a:gd name="T27" fmla="*/ 88 h 130"/>
                <a:gd name="T28" fmla="*/ 51 w 122"/>
                <a:gd name="T29" fmla="*/ 69 h 130"/>
                <a:gd name="T30" fmla="*/ 28 w 122"/>
                <a:gd name="T31" fmla="*/ 69 h 130"/>
                <a:gd name="T32" fmla="*/ 28 w 122"/>
                <a:gd name="T33" fmla="*/ 52 h 130"/>
                <a:gd name="T34" fmla="*/ 51 w 122"/>
                <a:gd name="T35" fmla="*/ 52 h 130"/>
                <a:gd name="T36" fmla="*/ 51 w 122"/>
                <a:gd name="T37" fmla="*/ 41 h 130"/>
                <a:gd name="T38" fmla="*/ 25 w 122"/>
                <a:gd name="T39" fmla="*/ 41 h 130"/>
                <a:gd name="T40" fmla="*/ 25 w 122"/>
                <a:gd name="T41" fmla="*/ 25 h 130"/>
                <a:gd name="T42" fmla="*/ 96 w 122"/>
                <a:gd name="T43" fmla="*/ 25 h 130"/>
                <a:gd name="T44" fmla="*/ 96 w 122"/>
                <a:gd name="T45" fmla="*/ 41 h 130"/>
                <a:gd name="T46" fmla="*/ 69 w 122"/>
                <a:gd name="T47" fmla="*/ 41 h 130"/>
                <a:gd name="T48" fmla="*/ 69 w 122"/>
                <a:gd name="T49" fmla="*/ 52 h 130"/>
                <a:gd name="T50" fmla="*/ 94 w 122"/>
                <a:gd name="T51" fmla="*/ 52 h 130"/>
                <a:gd name="T52" fmla="*/ 94 w 122"/>
                <a:gd name="T53" fmla="*/ 69 h 130"/>
                <a:gd name="T54" fmla="*/ 85 w 122"/>
                <a:gd name="T55" fmla="*/ 69 h 130"/>
                <a:gd name="T56" fmla="*/ 95 w 122"/>
                <a:gd name="T57" fmla="*/ 82 h 130"/>
                <a:gd name="T58" fmla="*/ 88 w 122"/>
                <a:gd name="T59" fmla="*/ 88 h 130"/>
                <a:gd name="T60" fmla="*/ 99 w 122"/>
                <a:gd name="T61" fmla="*/ 88 h 130"/>
                <a:gd name="T62" fmla="*/ 99 w 122"/>
                <a:gd name="T63" fmla="*/ 104 h 130"/>
                <a:gd name="T64" fmla="*/ 69 w 122"/>
                <a:gd name="T65" fmla="*/ 88 h 130"/>
                <a:gd name="T66" fmla="*/ 82 w 122"/>
                <a:gd name="T67" fmla="*/ 88 h 130"/>
                <a:gd name="T68" fmla="*/ 73 w 122"/>
                <a:gd name="T69" fmla="*/ 75 h 130"/>
                <a:gd name="T70" fmla="*/ 82 w 122"/>
                <a:gd name="T71" fmla="*/ 69 h 130"/>
                <a:gd name="T72" fmla="*/ 69 w 122"/>
                <a:gd name="T73" fmla="*/ 69 h 130"/>
                <a:gd name="T74" fmla="*/ 69 w 122"/>
                <a:gd name="T75" fmla="*/ 8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30">
                  <a:moveTo>
                    <a:pt x="122" y="0"/>
                  </a:moveTo>
                  <a:cubicBezTo>
                    <a:pt x="122" y="130"/>
                    <a:pt x="122" y="130"/>
                    <a:pt x="122" y="130"/>
                  </a:cubicBezTo>
                  <a:cubicBezTo>
                    <a:pt x="0" y="130"/>
                    <a:pt x="0" y="130"/>
                    <a:pt x="0" y="130"/>
                  </a:cubicBezTo>
                  <a:cubicBezTo>
                    <a:pt x="0" y="0"/>
                    <a:pt x="0" y="0"/>
                    <a:pt x="0" y="0"/>
                  </a:cubicBezTo>
                  <a:lnTo>
                    <a:pt x="122" y="0"/>
                  </a:lnTo>
                  <a:close/>
                  <a:moveTo>
                    <a:pt x="103" y="17"/>
                  </a:moveTo>
                  <a:cubicBezTo>
                    <a:pt x="18" y="17"/>
                    <a:pt x="18" y="17"/>
                    <a:pt x="18" y="17"/>
                  </a:cubicBezTo>
                  <a:cubicBezTo>
                    <a:pt x="18" y="112"/>
                    <a:pt x="18" y="112"/>
                    <a:pt x="18" y="112"/>
                  </a:cubicBezTo>
                  <a:cubicBezTo>
                    <a:pt x="103" y="112"/>
                    <a:pt x="103" y="112"/>
                    <a:pt x="103" y="112"/>
                  </a:cubicBezTo>
                  <a:lnTo>
                    <a:pt x="103" y="17"/>
                  </a:lnTo>
                  <a:close/>
                  <a:moveTo>
                    <a:pt x="99" y="104"/>
                  </a:moveTo>
                  <a:cubicBezTo>
                    <a:pt x="22" y="104"/>
                    <a:pt x="22" y="104"/>
                    <a:pt x="22" y="104"/>
                  </a:cubicBezTo>
                  <a:cubicBezTo>
                    <a:pt x="22" y="88"/>
                    <a:pt x="22" y="88"/>
                    <a:pt x="22" y="88"/>
                  </a:cubicBezTo>
                  <a:cubicBezTo>
                    <a:pt x="51" y="88"/>
                    <a:pt x="51" y="88"/>
                    <a:pt x="51" y="88"/>
                  </a:cubicBezTo>
                  <a:cubicBezTo>
                    <a:pt x="51" y="69"/>
                    <a:pt x="51" y="69"/>
                    <a:pt x="51" y="69"/>
                  </a:cubicBezTo>
                  <a:cubicBezTo>
                    <a:pt x="28" y="69"/>
                    <a:pt x="28" y="69"/>
                    <a:pt x="28" y="69"/>
                  </a:cubicBezTo>
                  <a:cubicBezTo>
                    <a:pt x="28" y="52"/>
                    <a:pt x="28" y="52"/>
                    <a:pt x="28" y="52"/>
                  </a:cubicBezTo>
                  <a:cubicBezTo>
                    <a:pt x="51" y="52"/>
                    <a:pt x="51" y="52"/>
                    <a:pt x="51" y="52"/>
                  </a:cubicBezTo>
                  <a:cubicBezTo>
                    <a:pt x="51" y="41"/>
                    <a:pt x="51" y="41"/>
                    <a:pt x="51" y="41"/>
                  </a:cubicBezTo>
                  <a:cubicBezTo>
                    <a:pt x="25" y="41"/>
                    <a:pt x="25" y="41"/>
                    <a:pt x="25" y="41"/>
                  </a:cubicBezTo>
                  <a:cubicBezTo>
                    <a:pt x="25" y="25"/>
                    <a:pt x="25" y="25"/>
                    <a:pt x="25" y="25"/>
                  </a:cubicBezTo>
                  <a:cubicBezTo>
                    <a:pt x="96" y="25"/>
                    <a:pt x="96" y="25"/>
                    <a:pt x="96" y="25"/>
                  </a:cubicBezTo>
                  <a:cubicBezTo>
                    <a:pt x="96" y="41"/>
                    <a:pt x="96" y="41"/>
                    <a:pt x="96" y="41"/>
                  </a:cubicBezTo>
                  <a:cubicBezTo>
                    <a:pt x="69" y="41"/>
                    <a:pt x="69" y="41"/>
                    <a:pt x="69" y="41"/>
                  </a:cubicBezTo>
                  <a:cubicBezTo>
                    <a:pt x="69" y="52"/>
                    <a:pt x="69" y="52"/>
                    <a:pt x="69" y="52"/>
                  </a:cubicBezTo>
                  <a:cubicBezTo>
                    <a:pt x="94" y="52"/>
                    <a:pt x="94" y="52"/>
                    <a:pt x="94" y="52"/>
                  </a:cubicBezTo>
                  <a:cubicBezTo>
                    <a:pt x="94" y="69"/>
                    <a:pt x="94" y="69"/>
                    <a:pt x="94" y="69"/>
                  </a:cubicBezTo>
                  <a:cubicBezTo>
                    <a:pt x="85" y="69"/>
                    <a:pt x="85" y="69"/>
                    <a:pt x="85" y="69"/>
                  </a:cubicBezTo>
                  <a:cubicBezTo>
                    <a:pt x="88" y="72"/>
                    <a:pt x="93" y="78"/>
                    <a:pt x="95" y="82"/>
                  </a:cubicBezTo>
                  <a:cubicBezTo>
                    <a:pt x="88" y="88"/>
                    <a:pt x="88" y="88"/>
                    <a:pt x="88" y="88"/>
                  </a:cubicBezTo>
                  <a:cubicBezTo>
                    <a:pt x="99" y="88"/>
                    <a:pt x="99" y="88"/>
                    <a:pt x="99" y="88"/>
                  </a:cubicBezTo>
                  <a:lnTo>
                    <a:pt x="99" y="104"/>
                  </a:lnTo>
                  <a:close/>
                  <a:moveTo>
                    <a:pt x="69" y="88"/>
                  </a:moveTo>
                  <a:cubicBezTo>
                    <a:pt x="82" y="88"/>
                    <a:pt x="82" y="88"/>
                    <a:pt x="82" y="88"/>
                  </a:cubicBezTo>
                  <a:cubicBezTo>
                    <a:pt x="79" y="83"/>
                    <a:pt x="75" y="79"/>
                    <a:pt x="73" y="75"/>
                  </a:cubicBezTo>
                  <a:cubicBezTo>
                    <a:pt x="82" y="69"/>
                    <a:pt x="82" y="69"/>
                    <a:pt x="82" y="69"/>
                  </a:cubicBezTo>
                  <a:cubicBezTo>
                    <a:pt x="69" y="69"/>
                    <a:pt x="69" y="69"/>
                    <a:pt x="69" y="69"/>
                  </a:cubicBezTo>
                  <a:lnTo>
                    <a:pt x="69"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6" name="组合 45"/>
          <p:cNvGrpSpPr/>
          <p:nvPr userDrawn="1"/>
        </p:nvGrpSpPr>
        <p:grpSpPr>
          <a:xfrm>
            <a:off x="508791" y="340275"/>
            <a:ext cx="727347" cy="727085"/>
            <a:chOff x="2036763" y="-752475"/>
            <a:chExt cx="4411662" cy="4410075"/>
          </a:xfrm>
          <a:solidFill>
            <a:srgbClr val="C00000"/>
          </a:solidFill>
        </p:grpSpPr>
        <p:sp>
          <p:nvSpPr>
            <p:cNvPr id="47" name="Freeform 5"/>
            <p:cNvSpPr/>
            <p:nvPr userDrawn="1"/>
          </p:nvSpPr>
          <p:spPr bwMode="auto">
            <a:xfrm>
              <a:off x="3675063" y="88900"/>
              <a:ext cx="2022475" cy="1638300"/>
            </a:xfrm>
            <a:custGeom>
              <a:avLst/>
              <a:gdLst>
                <a:gd name="T0" fmla="*/ 830 w 1274"/>
                <a:gd name="T1" fmla="*/ 396 h 1032"/>
                <a:gd name="T2" fmla="*/ 396 w 1274"/>
                <a:gd name="T3" fmla="*/ 598 h 1032"/>
                <a:gd name="T4" fmla="*/ 0 w 1274"/>
                <a:gd name="T5" fmla="*/ 1032 h 1032"/>
                <a:gd name="T6" fmla="*/ 444 w 1274"/>
                <a:gd name="T7" fmla="*/ 1032 h 1032"/>
                <a:gd name="T8" fmla="*/ 1274 w 1274"/>
                <a:gd name="T9" fmla="*/ 0 h 1032"/>
                <a:gd name="T10" fmla="*/ 830 w 1274"/>
                <a:gd name="T11" fmla="*/ 396 h 1032"/>
              </a:gdLst>
              <a:ahLst/>
              <a:cxnLst>
                <a:cxn ang="0">
                  <a:pos x="T0" y="T1"/>
                </a:cxn>
                <a:cxn ang="0">
                  <a:pos x="T2" y="T3"/>
                </a:cxn>
                <a:cxn ang="0">
                  <a:pos x="T4" y="T5"/>
                </a:cxn>
                <a:cxn ang="0">
                  <a:pos x="T6" y="T7"/>
                </a:cxn>
                <a:cxn ang="0">
                  <a:pos x="T8" y="T9"/>
                </a:cxn>
                <a:cxn ang="0">
                  <a:pos x="T10" y="T11"/>
                </a:cxn>
              </a:cxnLst>
              <a:rect l="0" t="0" r="r" b="b"/>
              <a:pathLst>
                <a:path w="1274" h="1032">
                  <a:moveTo>
                    <a:pt x="830" y="396"/>
                  </a:moveTo>
                  <a:lnTo>
                    <a:pt x="396" y="598"/>
                  </a:lnTo>
                  <a:lnTo>
                    <a:pt x="0" y="1032"/>
                  </a:lnTo>
                  <a:lnTo>
                    <a:pt x="444" y="1032"/>
                  </a:lnTo>
                  <a:lnTo>
                    <a:pt x="1274" y="0"/>
                  </a:lnTo>
                  <a:lnTo>
                    <a:pt x="830" y="3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6"/>
            <p:cNvSpPr>
              <a:spLocks noEditPoints="1"/>
            </p:cNvSpPr>
            <p:nvPr userDrawn="1"/>
          </p:nvSpPr>
          <p:spPr bwMode="auto">
            <a:xfrm>
              <a:off x="2036763" y="-752475"/>
              <a:ext cx="4411662" cy="4410075"/>
            </a:xfrm>
            <a:custGeom>
              <a:avLst/>
              <a:gdLst>
                <a:gd name="T0" fmla="*/ 288 w 288"/>
                <a:gd name="T1" fmla="*/ 0 h 288"/>
                <a:gd name="T2" fmla="*/ 225 w 288"/>
                <a:gd name="T3" fmla="*/ 46 h 288"/>
                <a:gd name="T4" fmla="*/ 137 w 288"/>
                <a:gd name="T5" fmla="*/ 15 h 288"/>
                <a:gd name="T6" fmla="*/ 0 w 288"/>
                <a:gd name="T7" fmla="*/ 152 h 288"/>
                <a:gd name="T8" fmla="*/ 137 w 288"/>
                <a:gd name="T9" fmla="*/ 288 h 288"/>
                <a:gd name="T10" fmla="*/ 274 w 288"/>
                <a:gd name="T11" fmla="*/ 152 h 288"/>
                <a:gd name="T12" fmla="*/ 255 w 288"/>
                <a:gd name="T13" fmla="*/ 83 h 288"/>
                <a:gd name="T14" fmla="*/ 288 w 288"/>
                <a:gd name="T15" fmla="*/ 0 h 288"/>
                <a:gd name="T16" fmla="*/ 156 w 288"/>
                <a:gd name="T17" fmla="*/ 29 h 288"/>
                <a:gd name="T18" fmla="*/ 220 w 288"/>
                <a:gd name="T19" fmla="*/ 49 h 288"/>
                <a:gd name="T20" fmla="*/ 48 w 288"/>
                <a:gd name="T21" fmla="*/ 127 h 288"/>
                <a:gd name="T22" fmla="*/ 156 w 288"/>
                <a:gd name="T23" fmla="*/ 29 h 288"/>
                <a:gd name="T24" fmla="*/ 265 w 288"/>
                <a:gd name="T25" fmla="*/ 138 h 288"/>
                <a:gd name="T26" fmla="*/ 156 w 288"/>
                <a:gd name="T27" fmla="*/ 246 h 288"/>
                <a:gd name="T28" fmla="*/ 48 w 288"/>
                <a:gd name="T29" fmla="*/ 138 h 288"/>
                <a:gd name="T30" fmla="*/ 48 w 288"/>
                <a:gd name="T31" fmla="*/ 127 h 288"/>
                <a:gd name="T32" fmla="*/ 117 w 288"/>
                <a:gd name="T33" fmla="*/ 146 h 288"/>
                <a:gd name="T34" fmla="*/ 146 w 288"/>
                <a:gd name="T35" fmla="*/ 115 h 288"/>
                <a:gd name="T36" fmla="*/ 146 w 288"/>
                <a:gd name="T37" fmla="*/ 115 h 288"/>
                <a:gd name="T38" fmla="*/ 147 w 288"/>
                <a:gd name="T39" fmla="*/ 115 h 288"/>
                <a:gd name="T40" fmla="*/ 191 w 288"/>
                <a:gd name="T41" fmla="*/ 93 h 288"/>
                <a:gd name="T42" fmla="*/ 237 w 288"/>
                <a:gd name="T43" fmla="*/ 53 h 288"/>
                <a:gd name="T44" fmla="*/ 261 w 288"/>
                <a:gd name="T45" fmla="*/ 32 h 288"/>
                <a:gd name="T46" fmla="*/ 163 w 288"/>
                <a:gd name="T47" fmla="*/ 155 h 288"/>
                <a:gd name="T48" fmla="*/ 239 w 288"/>
                <a:gd name="T49" fmla="*/ 176 h 288"/>
                <a:gd name="T50" fmla="*/ 253 w 288"/>
                <a:gd name="T51" fmla="*/ 89 h 288"/>
                <a:gd name="T52" fmla="*/ 265 w 288"/>
                <a:gd name="T53" fmla="*/ 13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8">
                  <a:moveTo>
                    <a:pt x="288" y="0"/>
                  </a:moveTo>
                  <a:cubicBezTo>
                    <a:pt x="288" y="0"/>
                    <a:pt x="266" y="20"/>
                    <a:pt x="225" y="46"/>
                  </a:cubicBezTo>
                  <a:cubicBezTo>
                    <a:pt x="201" y="27"/>
                    <a:pt x="170" y="15"/>
                    <a:pt x="137" y="15"/>
                  </a:cubicBezTo>
                  <a:cubicBezTo>
                    <a:pt x="61" y="15"/>
                    <a:pt x="0" y="76"/>
                    <a:pt x="0" y="152"/>
                  </a:cubicBezTo>
                  <a:cubicBezTo>
                    <a:pt x="0" y="227"/>
                    <a:pt x="61" y="288"/>
                    <a:pt x="137" y="288"/>
                  </a:cubicBezTo>
                  <a:cubicBezTo>
                    <a:pt x="213" y="288"/>
                    <a:pt x="274" y="227"/>
                    <a:pt x="274" y="152"/>
                  </a:cubicBezTo>
                  <a:cubicBezTo>
                    <a:pt x="274" y="126"/>
                    <a:pt x="267" y="103"/>
                    <a:pt x="255" y="83"/>
                  </a:cubicBezTo>
                  <a:cubicBezTo>
                    <a:pt x="262" y="57"/>
                    <a:pt x="273" y="28"/>
                    <a:pt x="288" y="0"/>
                  </a:cubicBezTo>
                  <a:moveTo>
                    <a:pt x="156" y="29"/>
                  </a:moveTo>
                  <a:cubicBezTo>
                    <a:pt x="180" y="29"/>
                    <a:pt x="202" y="36"/>
                    <a:pt x="220" y="49"/>
                  </a:cubicBezTo>
                  <a:cubicBezTo>
                    <a:pt x="179" y="74"/>
                    <a:pt x="122" y="104"/>
                    <a:pt x="48" y="127"/>
                  </a:cubicBezTo>
                  <a:cubicBezTo>
                    <a:pt x="53" y="72"/>
                    <a:pt x="100" y="29"/>
                    <a:pt x="156" y="29"/>
                  </a:cubicBezTo>
                  <a:moveTo>
                    <a:pt x="265" y="138"/>
                  </a:moveTo>
                  <a:cubicBezTo>
                    <a:pt x="265" y="198"/>
                    <a:pt x="216" y="246"/>
                    <a:pt x="156" y="246"/>
                  </a:cubicBezTo>
                  <a:cubicBezTo>
                    <a:pt x="96" y="246"/>
                    <a:pt x="48" y="198"/>
                    <a:pt x="48" y="138"/>
                  </a:cubicBezTo>
                  <a:cubicBezTo>
                    <a:pt x="48" y="134"/>
                    <a:pt x="48" y="131"/>
                    <a:pt x="48" y="127"/>
                  </a:cubicBezTo>
                  <a:cubicBezTo>
                    <a:pt x="117" y="146"/>
                    <a:pt x="117" y="146"/>
                    <a:pt x="117" y="146"/>
                  </a:cubicBezTo>
                  <a:cubicBezTo>
                    <a:pt x="146" y="115"/>
                    <a:pt x="146" y="115"/>
                    <a:pt x="146" y="115"/>
                  </a:cubicBezTo>
                  <a:cubicBezTo>
                    <a:pt x="146" y="115"/>
                    <a:pt x="146" y="115"/>
                    <a:pt x="146" y="115"/>
                  </a:cubicBezTo>
                  <a:cubicBezTo>
                    <a:pt x="147" y="115"/>
                    <a:pt x="147" y="115"/>
                    <a:pt x="147" y="115"/>
                  </a:cubicBezTo>
                  <a:cubicBezTo>
                    <a:pt x="191" y="93"/>
                    <a:pt x="191" y="93"/>
                    <a:pt x="191" y="93"/>
                  </a:cubicBezTo>
                  <a:cubicBezTo>
                    <a:pt x="237" y="53"/>
                    <a:pt x="237" y="53"/>
                    <a:pt x="237" y="53"/>
                  </a:cubicBezTo>
                  <a:cubicBezTo>
                    <a:pt x="261" y="32"/>
                    <a:pt x="261" y="32"/>
                    <a:pt x="261" y="32"/>
                  </a:cubicBezTo>
                  <a:cubicBezTo>
                    <a:pt x="163" y="155"/>
                    <a:pt x="163" y="155"/>
                    <a:pt x="163" y="155"/>
                  </a:cubicBezTo>
                  <a:cubicBezTo>
                    <a:pt x="239" y="176"/>
                    <a:pt x="239" y="176"/>
                    <a:pt x="239" y="176"/>
                  </a:cubicBezTo>
                  <a:cubicBezTo>
                    <a:pt x="240" y="164"/>
                    <a:pt x="242" y="131"/>
                    <a:pt x="253" y="89"/>
                  </a:cubicBezTo>
                  <a:cubicBezTo>
                    <a:pt x="261" y="103"/>
                    <a:pt x="265" y="120"/>
                    <a:pt x="265" y="13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7"/>
            <p:cNvSpPr>
              <a:spLocks noEditPoints="1"/>
            </p:cNvSpPr>
            <p:nvPr userDrawn="1"/>
          </p:nvSpPr>
          <p:spPr bwMode="auto">
            <a:xfrm>
              <a:off x="3675063" y="2125663"/>
              <a:ext cx="428625" cy="428625"/>
            </a:xfrm>
            <a:custGeom>
              <a:avLst/>
              <a:gdLst>
                <a:gd name="T0" fmla="*/ 270 w 270"/>
                <a:gd name="T1" fmla="*/ 270 h 270"/>
                <a:gd name="T2" fmla="*/ 212 w 270"/>
                <a:gd name="T3" fmla="*/ 270 h 270"/>
                <a:gd name="T4" fmla="*/ 193 w 270"/>
                <a:gd name="T5" fmla="*/ 212 h 270"/>
                <a:gd name="T6" fmla="*/ 77 w 270"/>
                <a:gd name="T7" fmla="*/ 212 h 270"/>
                <a:gd name="T8" fmla="*/ 58 w 270"/>
                <a:gd name="T9" fmla="*/ 270 h 270"/>
                <a:gd name="T10" fmla="*/ 0 w 270"/>
                <a:gd name="T11" fmla="*/ 270 h 270"/>
                <a:gd name="T12" fmla="*/ 106 w 270"/>
                <a:gd name="T13" fmla="*/ 0 h 270"/>
                <a:gd name="T14" fmla="*/ 164 w 270"/>
                <a:gd name="T15" fmla="*/ 0 h 270"/>
                <a:gd name="T16" fmla="*/ 270 w 270"/>
                <a:gd name="T17" fmla="*/ 270 h 270"/>
                <a:gd name="T18" fmla="*/ 174 w 270"/>
                <a:gd name="T19" fmla="*/ 164 h 270"/>
                <a:gd name="T20" fmla="*/ 135 w 270"/>
                <a:gd name="T21" fmla="*/ 68 h 270"/>
                <a:gd name="T22" fmla="*/ 97 w 270"/>
                <a:gd name="T23" fmla="*/ 164 h 270"/>
                <a:gd name="T24" fmla="*/ 174 w 270"/>
                <a:gd name="T25" fmla="*/ 16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70">
                  <a:moveTo>
                    <a:pt x="270" y="270"/>
                  </a:moveTo>
                  <a:lnTo>
                    <a:pt x="212" y="270"/>
                  </a:lnTo>
                  <a:lnTo>
                    <a:pt x="193" y="212"/>
                  </a:lnTo>
                  <a:lnTo>
                    <a:pt x="77" y="212"/>
                  </a:lnTo>
                  <a:lnTo>
                    <a:pt x="58" y="270"/>
                  </a:lnTo>
                  <a:lnTo>
                    <a:pt x="0" y="270"/>
                  </a:lnTo>
                  <a:lnTo>
                    <a:pt x="106" y="0"/>
                  </a:lnTo>
                  <a:lnTo>
                    <a:pt x="164" y="0"/>
                  </a:lnTo>
                  <a:lnTo>
                    <a:pt x="270" y="270"/>
                  </a:lnTo>
                  <a:close/>
                  <a:moveTo>
                    <a:pt x="174" y="164"/>
                  </a:moveTo>
                  <a:lnTo>
                    <a:pt x="135" y="68"/>
                  </a:lnTo>
                  <a:lnTo>
                    <a:pt x="97" y="164"/>
                  </a:lnTo>
                  <a:lnTo>
                    <a:pt x="174" y="1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8"/>
            <p:cNvSpPr/>
            <p:nvPr userDrawn="1"/>
          </p:nvSpPr>
          <p:spPr bwMode="auto">
            <a:xfrm>
              <a:off x="4119563" y="2125663"/>
              <a:ext cx="414337" cy="428625"/>
            </a:xfrm>
            <a:custGeom>
              <a:avLst/>
              <a:gdLst>
                <a:gd name="T0" fmla="*/ 96 w 261"/>
                <a:gd name="T1" fmla="*/ 270 h 270"/>
                <a:gd name="T2" fmla="*/ 0 w 261"/>
                <a:gd name="T3" fmla="*/ 0 h 270"/>
                <a:gd name="T4" fmla="*/ 58 w 261"/>
                <a:gd name="T5" fmla="*/ 0 h 270"/>
                <a:gd name="T6" fmla="*/ 135 w 261"/>
                <a:gd name="T7" fmla="*/ 203 h 270"/>
                <a:gd name="T8" fmla="*/ 203 w 261"/>
                <a:gd name="T9" fmla="*/ 0 h 270"/>
                <a:gd name="T10" fmla="*/ 261 w 261"/>
                <a:gd name="T11" fmla="*/ 0 h 270"/>
                <a:gd name="T12" fmla="*/ 164 w 261"/>
                <a:gd name="T13" fmla="*/ 270 h 270"/>
                <a:gd name="T14" fmla="*/ 96 w 261"/>
                <a:gd name="T15" fmla="*/ 27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70">
                  <a:moveTo>
                    <a:pt x="96" y="270"/>
                  </a:moveTo>
                  <a:lnTo>
                    <a:pt x="0" y="0"/>
                  </a:lnTo>
                  <a:lnTo>
                    <a:pt x="58" y="0"/>
                  </a:lnTo>
                  <a:lnTo>
                    <a:pt x="135" y="203"/>
                  </a:lnTo>
                  <a:lnTo>
                    <a:pt x="203" y="0"/>
                  </a:lnTo>
                  <a:lnTo>
                    <a:pt x="261" y="0"/>
                  </a:lnTo>
                  <a:lnTo>
                    <a:pt x="164" y="270"/>
                  </a:lnTo>
                  <a:lnTo>
                    <a:pt x="96" y="2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Rectangle 9"/>
            <p:cNvSpPr>
              <a:spLocks noChangeArrowheads="1"/>
            </p:cNvSpPr>
            <p:nvPr userDrawn="1"/>
          </p:nvSpPr>
          <p:spPr bwMode="auto">
            <a:xfrm>
              <a:off x="4624388" y="2125663"/>
              <a:ext cx="92075" cy="428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Freeform 10"/>
            <p:cNvSpPr/>
            <p:nvPr userDrawn="1"/>
          </p:nvSpPr>
          <p:spPr bwMode="auto">
            <a:xfrm>
              <a:off x="4840288" y="2111375"/>
              <a:ext cx="382587" cy="458788"/>
            </a:xfrm>
            <a:custGeom>
              <a:avLst/>
              <a:gdLst>
                <a:gd name="T0" fmla="*/ 19 w 25"/>
                <a:gd name="T1" fmla="*/ 19 h 30"/>
                <a:gd name="T2" fmla="*/ 25 w 25"/>
                <a:gd name="T3" fmla="*/ 21 h 30"/>
                <a:gd name="T4" fmla="*/ 20 w 25"/>
                <a:gd name="T5" fmla="*/ 28 h 30"/>
                <a:gd name="T6" fmla="*/ 13 w 25"/>
                <a:gd name="T7" fmla="*/ 30 h 30"/>
                <a:gd name="T8" fmla="*/ 4 w 25"/>
                <a:gd name="T9" fmla="*/ 26 h 30"/>
                <a:gd name="T10" fmla="*/ 0 w 25"/>
                <a:gd name="T11" fmla="*/ 15 h 30"/>
                <a:gd name="T12" fmla="*/ 4 w 25"/>
                <a:gd name="T13" fmla="*/ 4 h 30"/>
                <a:gd name="T14" fmla="*/ 13 w 25"/>
                <a:gd name="T15" fmla="*/ 0 h 30"/>
                <a:gd name="T16" fmla="*/ 22 w 25"/>
                <a:gd name="T17" fmla="*/ 4 h 30"/>
                <a:gd name="T18" fmla="*/ 25 w 25"/>
                <a:gd name="T19" fmla="*/ 9 h 30"/>
                <a:gd name="T20" fmla="*/ 19 w 25"/>
                <a:gd name="T21" fmla="*/ 10 h 30"/>
                <a:gd name="T22" fmla="*/ 17 w 25"/>
                <a:gd name="T23" fmla="*/ 7 h 30"/>
                <a:gd name="T24" fmla="*/ 13 w 25"/>
                <a:gd name="T25" fmla="*/ 5 h 30"/>
                <a:gd name="T26" fmla="*/ 8 w 25"/>
                <a:gd name="T27" fmla="*/ 8 h 30"/>
                <a:gd name="T28" fmla="*/ 6 w 25"/>
                <a:gd name="T29" fmla="*/ 15 h 30"/>
                <a:gd name="T30" fmla="*/ 8 w 25"/>
                <a:gd name="T31" fmla="*/ 23 h 30"/>
                <a:gd name="T32" fmla="*/ 13 w 25"/>
                <a:gd name="T33" fmla="*/ 25 h 30"/>
                <a:gd name="T34" fmla="*/ 17 w 25"/>
                <a:gd name="T35" fmla="*/ 24 h 30"/>
                <a:gd name="T36" fmla="*/ 19 w 25"/>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0">
                  <a:moveTo>
                    <a:pt x="19" y="19"/>
                  </a:moveTo>
                  <a:cubicBezTo>
                    <a:pt x="25" y="21"/>
                    <a:pt x="25" y="21"/>
                    <a:pt x="25" y="21"/>
                  </a:cubicBezTo>
                  <a:cubicBezTo>
                    <a:pt x="24" y="24"/>
                    <a:pt x="22" y="26"/>
                    <a:pt x="20" y="28"/>
                  </a:cubicBezTo>
                  <a:cubicBezTo>
                    <a:pt x="18" y="29"/>
                    <a:pt x="16" y="30"/>
                    <a:pt x="13" y="30"/>
                  </a:cubicBezTo>
                  <a:cubicBezTo>
                    <a:pt x="9" y="30"/>
                    <a:pt x="6" y="29"/>
                    <a:pt x="4" y="26"/>
                  </a:cubicBezTo>
                  <a:cubicBezTo>
                    <a:pt x="1" y="23"/>
                    <a:pt x="0" y="20"/>
                    <a:pt x="0" y="15"/>
                  </a:cubicBezTo>
                  <a:cubicBezTo>
                    <a:pt x="0" y="11"/>
                    <a:pt x="1" y="7"/>
                    <a:pt x="4" y="4"/>
                  </a:cubicBezTo>
                  <a:cubicBezTo>
                    <a:pt x="6" y="2"/>
                    <a:pt x="9" y="0"/>
                    <a:pt x="13" y="0"/>
                  </a:cubicBezTo>
                  <a:cubicBezTo>
                    <a:pt x="17" y="0"/>
                    <a:pt x="20" y="2"/>
                    <a:pt x="22" y="4"/>
                  </a:cubicBezTo>
                  <a:cubicBezTo>
                    <a:pt x="23" y="5"/>
                    <a:pt x="24" y="7"/>
                    <a:pt x="25" y="9"/>
                  </a:cubicBezTo>
                  <a:cubicBezTo>
                    <a:pt x="19" y="10"/>
                    <a:pt x="19" y="10"/>
                    <a:pt x="19" y="10"/>
                  </a:cubicBezTo>
                  <a:cubicBezTo>
                    <a:pt x="19" y="9"/>
                    <a:pt x="18" y="8"/>
                    <a:pt x="17" y="7"/>
                  </a:cubicBezTo>
                  <a:cubicBezTo>
                    <a:pt x="16" y="6"/>
                    <a:pt x="14" y="5"/>
                    <a:pt x="13" y="5"/>
                  </a:cubicBezTo>
                  <a:cubicBezTo>
                    <a:pt x="11" y="5"/>
                    <a:pt x="9" y="6"/>
                    <a:pt x="8" y="8"/>
                  </a:cubicBezTo>
                  <a:cubicBezTo>
                    <a:pt x="7" y="9"/>
                    <a:pt x="6" y="12"/>
                    <a:pt x="6" y="15"/>
                  </a:cubicBezTo>
                  <a:cubicBezTo>
                    <a:pt x="6" y="19"/>
                    <a:pt x="7" y="21"/>
                    <a:pt x="8" y="23"/>
                  </a:cubicBezTo>
                  <a:cubicBezTo>
                    <a:pt x="9" y="24"/>
                    <a:pt x="11" y="25"/>
                    <a:pt x="13" y="25"/>
                  </a:cubicBezTo>
                  <a:cubicBezTo>
                    <a:pt x="14" y="25"/>
                    <a:pt x="16" y="24"/>
                    <a:pt x="17" y="24"/>
                  </a:cubicBezTo>
                  <a:cubicBezTo>
                    <a:pt x="18" y="23"/>
                    <a:pt x="19" y="21"/>
                    <a:pt x="19"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红-内页版式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fld id="{0CDA73E3-ED0D-47D9-9A34-6FA44F8BA787}" type="datetimeFigureOut">
              <a:rPr lang="zh-CN" altLang="en-US" smtClean="0">
                <a:solidFill>
                  <a:prstClr val="black">
                    <a:tint val="75000"/>
                  </a:prstClr>
                </a:solidFill>
              </a:rPr>
              <a:t>2020/10/20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lvl1pPr>
              <a:defRPr sz="1200">
                <a:latin typeface="微软雅黑" panose="020B0503020204020204" pitchFamily="34" charset="-122"/>
                <a:ea typeface="微软雅黑" panose="020B0503020204020204" pitchFamily="34" charset="-122"/>
              </a:defRPr>
            </a:lvl1pPr>
          </a:lstStyle>
          <a:p>
            <a:pPr defTabSz="1219200"/>
            <a:fld id="{4B14C7AD-6169-4EB8-A536-542A00CE3BB9}"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矩形 5"/>
          <p:cNvSpPr/>
          <p:nvPr userDrawn="1"/>
        </p:nvSpPr>
        <p:spPr>
          <a:xfrm>
            <a:off x="0" y="0"/>
            <a:ext cx="68094" cy="8268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0" y="822712"/>
            <a:ext cx="12192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标题 1"/>
          <p:cNvSpPr>
            <a:spLocks noGrp="1"/>
          </p:cNvSpPr>
          <p:nvPr>
            <p:ph type="title"/>
          </p:nvPr>
        </p:nvSpPr>
        <p:spPr>
          <a:xfrm>
            <a:off x="273270" y="105879"/>
            <a:ext cx="6589986" cy="625642"/>
          </a:xfrm>
          <a:prstGeom prst="rect">
            <a:avLst/>
          </a:prstGeom>
        </p:spPr>
        <p:txBody>
          <a:bodyPr/>
          <a:lstStyle>
            <a:lvl1pPr>
              <a:defRPr>
                <a:solidFill>
                  <a:schemeClr val="tx1"/>
                </a:solidFill>
              </a:defRPr>
            </a:lvl1pPr>
          </a:lstStyle>
          <a:p>
            <a:r>
              <a:rPr lang="zh-CN" altLang="en-US" dirty="0"/>
              <a:t>单击此处编辑母版标题样式</a:t>
            </a:r>
          </a:p>
        </p:txBody>
      </p:sp>
      <p:grpSp>
        <p:nvGrpSpPr>
          <p:cNvPr id="9" name="组合 8"/>
          <p:cNvGrpSpPr/>
          <p:nvPr userDrawn="1"/>
        </p:nvGrpSpPr>
        <p:grpSpPr>
          <a:xfrm>
            <a:off x="11337719" y="161886"/>
            <a:ext cx="561673" cy="561471"/>
            <a:chOff x="2036763" y="-752475"/>
            <a:chExt cx="4411662" cy="4410075"/>
          </a:xfrm>
          <a:solidFill>
            <a:srgbClr val="C00000"/>
          </a:solidFill>
        </p:grpSpPr>
        <p:sp>
          <p:nvSpPr>
            <p:cNvPr id="10" name="Freeform 5"/>
            <p:cNvSpPr/>
            <p:nvPr userDrawn="1"/>
          </p:nvSpPr>
          <p:spPr bwMode="auto">
            <a:xfrm>
              <a:off x="3675063" y="88900"/>
              <a:ext cx="2022475" cy="1638300"/>
            </a:xfrm>
            <a:custGeom>
              <a:avLst/>
              <a:gdLst>
                <a:gd name="T0" fmla="*/ 830 w 1274"/>
                <a:gd name="T1" fmla="*/ 396 h 1032"/>
                <a:gd name="T2" fmla="*/ 396 w 1274"/>
                <a:gd name="T3" fmla="*/ 598 h 1032"/>
                <a:gd name="T4" fmla="*/ 0 w 1274"/>
                <a:gd name="T5" fmla="*/ 1032 h 1032"/>
                <a:gd name="T6" fmla="*/ 444 w 1274"/>
                <a:gd name="T7" fmla="*/ 1032 h 1032"/>
                <a:gd name="T8" fmla="*/ 1274 w 1274"/>
                <a:gd name="T9" fmla="*/ 0 h 1032"/>
                <a:gd name="T10" fmla="*/ 830 w 1274"/>
                <a:gd name="T11" fmla="*/ 396 h 1032"/>
              </a:gdLst>
              <a:ahLst/>
              <a:cxnLst>
                <a:cxn ang="0">
                  <a:pos x="T0" y="T1"/>
                </a:cxn>
                <a:cxn ang="0">
                  <a:pos x="T2" y="T3"/>
                </a:cxn>
                <a:cxn ang="0">
                  <a:pos x="T4" y="T5"/>
                </a:cxn>
                <a:cxn ang="0">
                  <a:pos x="T6" y="T7"/>
                </a:cxn>
                <a:cxn ang="0">
                  <a:pos x="T8" y="T9"/>
                </a:cxn>
                <a:cxn ang="0">
                  <a:pos x="T10" y="T11"/>
                </a:cxn>
              </a:cxnLst>
              <a:rect l="0" t="0" r="r" b="b"/>
              <a:pathLst>
                <a:path w="1274" h="1032">
                  <a:moveTo>
                    <a:pt x="830" y="396"/>
                  </a:moveTo>
                  <a:lnTo>
                    <a:pt x="396" y="598"/>
                  </a:lnTo>
                  <a:lnTo>
                    <a:pt x="0" y="1032"/>
                  </a:lnTo>
                  <a:lnTo>
                    <a:pt x="444" y="1032"/>
                  </a:lnTo>
                  <a:lnTo>
                    <a:pt x="1274" y="0"/>
                  </a:lnTo>
                  <a:lnTo>
                    <a:pt x="830" y="3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6"/>
            <p:cNvSpPr>
              <a:spLocks noEditPoints="1"/>
            </p:cNvSpPr>
            <p:nvPr userDrawn="1"/>
          </p:nvSpPr>
          <p:spPr bwMode="auto">
            <a:xfrm>
              <a:off x="2036763" y="-752475"/>
              <a:ext cx="4411662" cy="4410075"/>
            </a:xfrm>
            <a:custGeom>
              <a:avLst/>
              <a:gdLst>
                <a:gd name="T0" fmla="*/ 288 w 288"/>
                <a:gd name="T1" fmla="*/ 0 h 288"/>
                <a:gd name="T2" fmla="*/ 225 w 288"/>
                <a:gd name="T3" fmla="*/ 46 h 288"/>
                <a:gd name="T4" fmla="*/ 137 w 288"/>
                <a:gd name="T5" fmla="*/ 15 h 288"/>
                <a:gd name="T6" fmla="*/ 0 w 288"/>
                <a:gd name="T7" fmla="*/ 152 h 288"/>
                <a:gd name="T8" fmla="*/ 137 w 288"/>
                <a:gd name="T9" fmla="*/ 288 h 288"/>
                <a:gd name="T10" fmla="*/ 274 w 288"/>
                <a:gd name="T11" fmla="*/ 152 h 288"/>
                <a:gd name="T12" fmla="*/ 255 w 288"/>
                <a:gd name="T13" fmla="*/ 83 h 288"/>
                <a:gd name="T14" fmla="*/ 288 w 288"/>
                <a:gd name="T15" fmla="*/ 0 h 288"/>
                <a:gd name="T16" fmla="*/ 156 w 288"/>
                <a:gd name="T17" fmla="*/ 29 h 288"/>
                <a:gd name="T18" fmla="*/ 220 w 288"/>
                <a:gd name="T19" fmla="*/ 49 h 288"/>
                <a:gd name="T20" fmla="*/ 48 w 288"/>
                <a:gd name="T21" fmla="*/ 127 h 288"/>
                <a:gd name="T22" fmla="*/ 156 w 288"/>
                <a:gd name="T23" fmla="*/ 29 h 288"/>
                <a:gd name="T24" fmla="*/ 265 w 288"/>
                <a:gd name="T25" fmla="*/ 138 h 288"/>
                <a:gd name="T26" fmla="*/ 156 w 288"/>
                <a:gd name="T27" fmla="*/ 246 h 288"/>
                <a:gd name="T28" fmla="*/ 48 w 288"/>
                <a:gd name="T29" fmla="*/ 138 h 288"/>
                <a:gd name="T30" fmla="*/ 48 w 288"/>
                <a:gd name="T31" fmla="*/ 127 h 288"/>
                <a:gd name="T32" fmla="*/ 117 w 288"/>
                <a:gd name="T33" fmla="*/ 146 h 288"/>
                <a:gd name="T34" fmla="*/ 146 w 288"/>
                <a:gd name="T35" fmla="*/ 115 h 288"/>
                <a:gd name="T36" fmla="*/ 146 w 288"/>
                <a:gd name="T37" fmla="*/ 115 h 288"/>
                <a:gd name="T38" fmla="*/ 147 w 288"/>
                <a:gd name="T39" fmla="*/ 115 h 288"/>
                <a:gd name="T40" fmla="*/ 191 w 288"/>
                <a:gd name="T41" fmla="*/ 93 h 288"/>
                <a:gd name="T42" fmla="*/ 237 w 288"/>
                <a:gd name="T43" fmla="*/ 53 h 288"/>
                <a:gd name="T44" fmla="*/ 261 w 288"/>
                <a:gd name="T45" fmla="*/ 32 h 288"/>
                <a:gd name="T46" fmla="*/ 163 w 288"/>
                <a:gd name="T47" fmla="*/ 155 h 288"/>
                <a:gd name="T48" fmla="*/ 239 w 288"/>
                <a:gd name="T49" fmla="*/ 176 h 288"/>
                <a:gd name="T50" fmla="*/ 253 w 288"/>
                <a:gd name="T51" fmla="*/ 89 h 288"/>
                <a:gd name="T52" fmla="*/ 265 w 288"/>
                <a:gd name="T53" fmla="*/ 13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8">
                  <a:moveTo>
                    <a:pt x="288" y="0"/>
                  </a:moveTo>
                  <a:cubicBezTo>
                    <a:pt x="288" y="0"/>
                    <a:pt x="266" y="20"/>
                    <a:pt x="225" y="46"/>
                  </a:cubicBezTo>
                  <a:cubicBezTo>
                    <a:pt x="201" y="27"/>
                    <a:pt x="170" y="15"/>
                    <a:pt x="137" y="15"/>
                  </a:cubicBezTo>
                  <a:cubicBezTo>
                    <a:pt x="61" y="15"/>
                    <a:pt x="0" y="76"/>
                    <a:pt x="0" y="152"/>
                  </a:cubicBezTo>
                  <a:cubicBezTo>
                    <a:pt x="0" y="227"/>
                    <a:pt x="61" y="288"/>
                    <a:pt x="137" y="288"/>
                  </a:cubicBezTo>
                  <a:cubicBezTo>
                    <a:pt x="213" y="288"/>
                    <a:pt x="274" y="227"/>
                    <a:pt x="274" y="152"/>
                  </a:cubicBezTo>
                  <a:cubicBezTo>
                    <a:pt x="274" y="126"/>
                    <a:pt x="267" y="103"/>
                    <a:pt x="255" y="83"/>
                  </a:cubicBezTo>
                  <a:cubicBezTo>
                    <a:pt x="262" y="57"/>
                    <a:pt x="273" y="28"/>
                    <a:pt x="288" y="0"/>
                  </a:cubicBezTo>
                  <a:moveTo>
                    <a:pt x="156" y="29"/>
                  </a:moveTo>
                  <a:cubicBezTo>
                    <a:pt x="180" y="29"/>
                    <a:pt x="202" y="36"/>
                    <a:pt x="220" y="49"/>
                  </a:cubicBezTo>
                  <a:cubicBezTo>
                    <a:pt x="179" y="74"/>
                    <a:pt x="122" y="104"/>
                    <a:pt x="48" y="127"/>
                  </a:cubicBezTo>
                  <a:cubicBezTo>
                    <a:pt x="53" y="72"/>
                    <a:pt x="100" y="29"/>
                    <a:pt x="156" y="29"/>
                  </a:cubicBezTo>
                  <a:moveTo>
                    <a:pt x="265" y="138"/>
                  </a:moveTo>
                  <a:cubicBezTo>
                    <a:pt x="265" y="198"/>
                    <a:pt x="216" y="246"/>
                    <a:pt x="156" y="246"/>
                  </a:cubicBezTo>
                  <a:cubicBezTo>
                    <a:pt x="96" y="246"/>
                    <a:pt x="48" y="198"/>
                    <a:pt x="48" y="138"/>
                  </a:cubicBezTo>
                  <a:cubicBezTo>
                    <a:pt x="48" y="134"/>
                    <a:pt x="48" y="131"/>
                    <a:pt x="48" y="127"/>
                  </a:cubicBezTo>
                  <a:cubicBezTo>
                    <a:pt x="117" y="146"/>
                    <a:pt x="117" y="146"/>
                    <a:pt x="117" y="146"/>
                  </a:cubicBezTo>
                  <a:cubicBezTo>
                    <a:pt x="146" y="115"/>
                    <a:pt x="146" y="115"/>
                    <a:pt x="146" y="115"/>
                  </a:cubicBezTo>
                  <a:cubicBezTo>
                    <a:pt x="146" y="115"/>
                    <a:pt x="146" y="115"/>
                    <a:pt x="146" y="115"/>
                  </a:cubicBezTo>
                  <a:cubicBezTo>
                    <a:pt x="147" y="115"/>
                    <a:pt x="147" y="115"/>
                    <a:pt x="147" y="115"/>
                  </a:cubicBezTo>
                  <a:cubicBezTo>
                    <a:pt x="191" y="93"/>
                    <a:pt x="191" y="93"/>
                    <a:pt x="191" y="93"/>
                  </a:cubicBezTo>
                  <a:cubicBezTo>
                    <a:pt x="237" y="53"/>
                    <a:pt x="237" y="53"/>
                    <a:pt x="237" y="53"/>
                  </a:cubicBezTo>
                  <a:cubicBezTo>
                    <a:pt x="261" y="32"/>
                    <a:pt x="261" y="32"/>
                    <a:pt x="261" y="32"/>
                  </a:cubicBezTo>
                  <a:cubicBezTo>
                    <a:pt x="163" y="155"/>
                    <a:pt x="163" y="155"/>
                    <a:pt x="163" y="155"/>
                  </a:cubicBezTo>
                  <a:cubicBezTo>
                    <a:pt x="239" y="176"/>
                    <a:pt x="239" y="176"/>
                    <a:pt x="239" y="176"/>
                  </a:cubicBezTo>
                  <a:cubicBezTo>
                    <a:pt x="240" y="164"/>
                    <a:pt x="242" y="131"/>
                    <a:pt x="253" y="89"/>
                  </a:cubicBezTo>
                  <a:cubicBezTo>
                    <a:pt x="261" y="103"/>
                    <a:pt x="265" y="120"/>
                    <a:pt x="265" y="13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7"/>
            <p:cNvSpPr>
              <a:spLocks noEditPoints="1"/>
            </p:cNvSpPr>
            <p:nvPr userDrawn="1"/>
          </p:nvSpPr>
          <p:spPr bwMode="auto">
            <a:xfrm>
              <a:off x="3675063" y="2125663"/>
              <a:ext cx="428625" cy="428625"/>
            </a:xfrm>
            <a:custGeom>
              <a:avLst/>
              <a:gdLst>
                <a:gd name="T0" fmla="*/ 270 w 270"/>
                <a:gd name="T1" fmla="*/ 270 h 270"/>
                <a:gd name="T2" fmla="*/ 212 w 270"/>
                <a:gd name="T3" fmla="*/ 270 h 270"/>
                <a:gd name="T4" fmla="*/ 193 w 270"/>
                <a:gd name="T5" fmla="*/ 212 h 270"/>
                <a:gd name="T6" fmla="*/ 77 w 270"/>
                <a:gd name="T7" fmla="*/ 212 h 270"/>
                <a:gd name="T8" fmla="*/ 58 w 270"/>
                <a:gd name="T9" fmla="*/ 270 h 270"/>
                <a:gd name="T10" fmla="*/ 0 w 270"/>
                <a:gd name="T11" fmla="*/ 270 h 270"/>
                <a:gd name="T12" fmla="*/ 106 w 270"/>
                <a:gd name="T13" fmla="*/ 0 h 270"/>
                <a:gd name="T14" fmla="*/ 164 w 270"/>
                <a:gd name="T15" fmla="*/ 0 h 270"/>
                <a:gd name="T16" fmla="*/ 270 w 270"/>
                <a:gd name="T17" fmla="*/ 270 h 270"/>
                <a:gd name="T18" fmla="*/ 174 w 270"/>
                <a:gd name="T19" fmla="*/ 164 h 270"/>
                <a:gd name="T20" fmla="*/ 135 w 270"/>
                <a:gd name="T21" fmla="*/ 68 h 270"/>
                <a:gd name="T22" fmla="*/ 97 w 270"/>
                <a:gd name="T23" fmla="*/ 164 h 270"/>
                <a:gd name="T24" fmla="*/ 174 w 270"/>
                <a:gd name="T25" fmla="*/ 16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70">
                  <a:moveTo>
                    <a:pt x="270" y="270"/>
                  </a:moveTo>
                  <a:lnTo>
                    <a:pt x="212" y="270"/>
                  </a:lnTo>
                  <a:lnTo>
                    <a:pt x="193" y="212"/>
                  </a:lnTo>
                  <a:lnTo>
                    <a:pt x="77" y="212"/>
                  </a:lnTo>
                  <a:lnTo>
                    <a:pt x="58" y="270"/>
                  </a:lnTo>
                  <a:lnTo>
                    <a:pt x="0" y="270"/>
                  </a:lnTo>
                  <a:lnTo>
                    <a:pt x="106" y="0"/>
                  </a:lnTo>
                  <a:lnTo>
                    <a:pt x="164" y="0"/>
                  </a:lnTo>
                  <a:lnTo>
                    <a:pt x="270" y="270"/>
                  </a:lnTo>
                  <a:close/>
                  <a:moveTo>
                    <a:pt x="174" y="164"/>
                  </a:moveTo>
                  <a:lnTo>
                    <a:pt x="135" y="68"/>
                  </a:lnTo>
                  <a:lnTo>
                    <a:pt x="97" y="164"/>
                  </a:lnTo>
                  <a:lnTo>
                    <a:pt x="174" y="1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8"/>
            <p:cNvSpPr/>
            <p:nvPr userDrawn="1"/>
          </p:nvSpPr>
          <p:spPr bwMode="auto">
            <a:xfrm>
              <a:off x="4119563" y="2125663"/>
              <a:ext cx="414337" cy="428625"/>
            </a:xfrm>
            <a:custGeom>
              <a:avLst/>
              <a:gdLst>
                <a:gd name="T0" fmla="*/ 96 w 261"/>
                <a:gd name="T1" fmla="*/ 270 h 270"/>
                <a:gd name="T2" fmla="*/ 0 w 261"/>
                <a:gd name="T3" fmla="*/ 0 h 270"/>
                <a:gd name="T4" fmla="*/ 58 w 261"/>
                <a:gd name="T5" fmla="*/ 0 h 270"/>
                <a:gd name="T6" fmla="*/ 135 w 261"/>
                <a:gd name="T7" fmla="*/ 203 h 270"/>
                <a:gd name="T8" fmla="*/ 203 w 261"/>
                <a:gd name="T9" fmla="*/ 0 h 270"/>
                <a:gd name="T10" fmla="*/ 261 w 261"/>
                <a:gd name="T11" fmla="*/ 0 h 270"/>
                <a:gd name="T12" fmla="*/ 164 w 261"/>
                <a:gd name="T13" fmla="*/ 270 h 270"/>
                <a:gd name="T14" fmla="*/ 96 w 261"/>
                <a:gd name="T15" fmla="*/ 27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70">
                  <a:moveTo>
                    <a:pt x="96" y="270"/>
                  </a:moveTo>
                  <a:lnTo>
                    <a:pt x="0" y="0"/>
                  </a:lnTo>
                  <a:lnTo>
                    <a:pt x="58" y="0"/>
                  </a:lnTo>
                  <a:lnTo>
                    <a:pt x="135" y="203"/>
                  </a:lnTo>
                  <a:lnTo>
                    <a:pt x="203" y="0"/>
                  </a:lnTo>
                  <a:lnTo>
                    <a:pt x="261" y="0"/>
                  </a:lnTo>
                  <a:lnTo>
                    <a:pt x="164" y="270"/>
                  </a:lnTo>
                  <a:lnTo>
                    <a:pt x="96" y="2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Rectangle 9"/>
            <p:cNvSpPr>
              <a:spLocks noChangeArrowheads="1"/>
            </p:cNvSpPr>
            <p:nvPr userDrawn="1"/>
          </p:nvSpPr>
          <p:spPr bwMode="auto">
            <a:xfrm>
              <a:off x="4624388" y="2125663"/>
              <a:ext cx="92075" cy="428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Freeform 10"/>
            <p:cNvSpPr/>
            <p:nvPr userDrawn="1"/>
          </p:nvSpPr>
          <p:spPr bwMode="auto">
            <a:xfrm>
              <a:off x="4840288" y="2111375"/>
              <a:ext cx="382587" cy="458788"/>
            </a:xfrm>
            <a:custGeom>
              <a:avLst/>
              <a:gdLst>
                <a:gd name="T0" fmla="*/ 19 w 25"/>
                <a:gd name="T1" fmla="*/ 19 h 30"/>
                <a:gd name="T2" fmla="*/ 25 w 25"/>
                <a:gd name="T3" fmla="*/ 21 h 30"/>
                <a:gd name="T4" fmla="*/ 20 w 25"/>
                <a:gd name="T5" fmla="*/ 28 h 30"/>
                <a:gd name="T6" fmla="*/ 13 w 25"/>
                <a:gd name="T7" fmla="*/ 30 h 30"/>
                <a:gd name="T8" fmla="*/ 4 w 25"/>
                <a:gd name="T9" fmla="*/ 26 h 30"/>
                <a:gd name="T10" fmla="*/ 0 w 25"/>
                <a:gd name="T11" fmla="*/ 15 h 30"/>
                <a:gd name="T12" fmla="*/ 4 w 25"/>
                <a:gd name="T13" fmla="*/ 4 h 30"/>
                <a:gd name="T14" fmla="*/ 13 w 25"/>
                <a:gd name="T15" fmla="*/ 0 h 30"/>
                <a:gd name="T16" fmla="*/ 22 w 25"/>
                <a:gd name="T17" fmla="*/ 4 h 30"/>
                <a:gd name="T18" fmla="*/ 25 w 25"/>
                <a:gd name="T19" fmla="*/ 9 h 30"/>
                <a:gd name="T20" fmla="*/ 19 w 25"/>
                <a:gd name="T21" fmla="*/ 10 h 30"/>
                <a:gd name="T22" fmla="*/ 17 w 25"/>
                <a:gd name="T23" fmla="*/ 7 h 30"/>
                <a:gd name="T24" fmla="*/ 13 w 25"/>
                <a:gd name="T25" fmla="*/ 5 h 30"/>
                <a:gd name="T26" fmla="*/ 8 w 25"/>
                <a:gd name="T27" fmla="*/ 8 h 30"/>
                <a:gd name="T28" fmla="*/ 6 w 25"/>
                <a:gd name="T29" fmla="*/ 15 h 30"/>
                <a:gd name="T30" fmla="*/ 8 w 25"/>
                <a:gd name="T31" fmla="*/ 23 h 30"/>
                <a:gd name="T32" fmla="*/ 13 w 25"/>
                <a:gd name="T33" fmla="*/ 25 h 30"/>
                <a:gd name="T34" fmla="*/ 17 w 25"/>
                <a:gd name="T35" fmla="*/ 24 h 30"/>
                <a:gd name="T36" fmla="*/ 19 w 25"/>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0">
                  <a:moveTo>
                    <a:pt x="19" y="19"/>
                  </a:moveTo>
                  <a:cubicBezTo>
                    <a:pt x="25" y="21"/>
                    <a:pt x="25" y="21"/>
                    <a:pt x="25" y="21"/>
                  </a:cubicBezTo>
                  <a:cubicBezTo>
                    <a:pt x="24" y="24"/>
                    <a:pt x="22" y="26"/>
                    <a:pt x="20" y="28"/>
                  </a:cubicBezTo>
                  <a:cubicBezTo>
                    <a:pt x="18" y="29"/>
                    <a:pt x="16" y="30"/>
                    <a:pt x="13" y="30"/>
                  </a:cubicBezTo>
                  <a:cubicBezTo>
                    <a:pt x="9" y="30"/>
                    <a:pt x="6" y="29"/>
                    <a:pt x="4" y="26"/>
                  </a:cubicBezTo>
                  <a:cubicBezTo>
                    <a:pt x="1" y="23"/>
                    <a:pt x="0" y="20"/>
                    <a:pt x="0" y="15"/>
                  </a:cubicBezTo>
                  <a:cubicBezTo>
                    <a:pt x="0" y="11"/>
                    <a:pt x="1" y="7"/>
                    <a:pt x="4" y="4"/>
                  </a:cubicBezTo>
                  <a:cubicBezTo>
                    <a:pt x="6" y="2"/>
                    <a:pt x="9" y="0"/>
                    <a:pt x="13" y="0"/>
                  </a:cubicBezTo>
                  <a:cubicBezTo>
                    <a:pt x="17" y="0"/>
                    <a:pt x="20" y="2"/>
                    <a:pt x="22" y="4"/>
                  </a:cubicBezTo>
                  <a:cubicBezTo>
                    <a:pt x="23" y="5"/>
                    <a:pt x="24" y="7"/>
                    <a:pt x="25" y="9"/>
                  </a:cubicBezTo>
                  <a:cubicBezTo>
                    <a:pt x="19" y="10"/>
                    <a:pt x="19" y="10"/>
                    <a:pt x="19" y="10"/>
                  </a:cubicBezTo>
                  <a:cubicBezTo>
                    <a:pt x="19" y="9"/>
                    <a:pt x="18" y="8"/>
                    <a:pt x="17" y="7"/>
                  </a:cubicBezTo>
                  <a:cubicBezTo>
                    <a:pt x="16" y="6"/>
                    <a:pt x="14" y="5"/>
                    <a:pt x="13" y="5"/>
                  </a:cubicBezTo>
                  <a:cubicBezTo>
                    <a:pt x="11" y="5"/>
                    <a:pt x="9" y="6"/>
                    <a:pt x="8" y="8"/>
                  </a:cubicBezTo>
                  <a:cubicBezTo>
                    <a:pt x="7" y="9"/>
                    <a:pt x="6" y="12"/>
                    <a:pt x="6" y="15"/>
                  </a:cubicBezTo>
                  <a:cubicBezTo>
                    <a:pt x="6" y="19"/>
                    <a:pt x="7" y="21"/>
                    <a:pt x="8" y="23"/>
                  </a:cubicBezTo>
                  <a:cubicBezTo>
                    <a:pt x="9" y="24"/>
                    <a:pt x="11" y="25"/>
                    <a:pt x="13" y="25"/>
                  </a:cubicBezTo>
                  <a:cubicBezTo>
                    <a:pt x="14" y="25"/>
                    <a:pt x="16" y="24"/>
                    <a:pt x="17" y="24"/>
                  </a:cubicBezTo>
                  <a:cubicBezTo>
                    <a:pt x="18" y="23"/>
                    <a:pt x="19" y="21"/>
                    <a:pt x="19"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F7602F3-5C77-4609-8E39-BA5BCD49A6E0}"/>
              </a:ext>
            </a:extLst>
          </p:cNvPr>
          <p:cNvGrpSpPr/>
          <p:nvPr userDrawn="1"/>
        </p:nvGrpSpPr>
        <p:grpSpPr>
          <a:xfrm>
            <a:off x="8655608" y="516000"/>
            <a:ext cx="4162425" cy="582613"/>
            <a:chOff x="5286375" y="492125"/>
            <a:chExt cx="4162425" cy="582613"/>
          </a:xfrm>
        </p:grpSpPr>
        <p:sp>
          <p:nvSpPr>
            <p:cNvPr id="10" name="文本框 8">
              <a:extLst>
                <a:ext uri="{FF2B5EF4-FFF2-40B4-BE49-F238E27FC236}">
                  <a16:creationId xmlns:a16="http://schemas.microsoft.com/office/drawing/2014/main" id="{76D8447B-B70C-4EB8-B7AE-942D17B43608}"/>
                </a:ext>
              </a:extLst>
            </p:cNvPr>
            <p:cNvSpPr txBox="1">
              <a:spLocks noChangeArrowheads="1"/>
            </p:cNvSpPr>
            <p:nvPr userDrawn="1"/>
          </p:nvSpPr>
          <p:spPr bwMode="auto">
            <a:xfrm>
              <a:off x="5824538" y="514350"/>
              <a:ext cx="3624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latin typeface="方正大黑简体"/>
                  <a:ea typeface="方正大黑简体"/>
                  <a:cs typeface="方正大黑简体"/>
                </a:rPr>
                <a:t>中航通用飞机有限责任公司</a:t>
              </a:r>
            </a:p>
          </p:txBody>
        </p:sp>
        <p:sp>
          <p:nvSpPr>
            <p:cNvPr id="11" name="文本框 9">
              <a:extLst>
                <a:ext uri="{FF2B5EF4-FFF2-40B4-BE49-F238E27FC236}">
                  <a16:creationId xmlns:a16="http://schemas.microsoft.com/office/drawing/2014/main" id="{7B0151C8-A7D0-4BD8-9D1D-A3AB2C82021E}"/>
                </a:ext>
              </a:extLst>
            </p:cNvPr>
            <p:cNvSpPr txBox="1">
              <a:spLocks noChangeArrowheads="1"/>
            </p:cNvSpPr>
            <p:nvPr userDrawn="1"/>
          </p:nvSpPr>
          <p:spPr bwMode="auto">
            <a:xfrm>
              <a:off x="5824538" y="830263"/>
              <a:ext cx="326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chemeClr val="bg1"/>
                  </a:solidFill>
                  <a:latin typeface="汉仪粗黑简"/>
                  <a:ea typeface="汉仪粗黑简"/>
                  <a:cs typeface="汉仪粗黑简"/>
                  <a:sym typeface="+mn-ea"/>
                </a:rPr>
                <a:t>China Aviation Industry General Aircraft Co.,Ltd.</a:t>
              </a:r>
            </a:p>
          </p:txBody>
        </p:sp>
        <p:pic>
          <p:nvPicPr>
            <p:cNvPr id="12" name="图片 2" descr="航空工业+司徽 上下">
              <a:extLst>
                <a:ext uri="{FF2B5EF4-FFF2-40B4-BE49-F238E27FC236}">
                  <a16:creationId xmlns:a16="http://schemas.microsoft.com/office/drawing/2014/main" id="{F806B34A-BE7F-4DB1-A197-F52B548B34C2}"/>
                </a:ext>
              </a:extLst>
            </p:cNvPr>
            <p:cNvPicPr>
              <a:picLocks noChangeAspect="1"/>
            </p:cNvPicPr>
            <p:nvPr userDrawn="1"/>
          </p:nvPicPr>
          <p:blipFill>
            <a:blip r:embed="rId2">
              <a:extLst>
                <a:ext uri="{28A0092B-C50C-407E-A947-70E740481C1C}">
                  <a14:useLocalDpi xmlns:a14="http://schemas.microsoft.com/office/drawing/2010/main" val="0"/>
                </a:ext>
              </a:extLst>
            </a:blip>
            <a:srcRect l="19830" t="9915" r="24091" b="34206"/>
            <a:stretch>
              <a:fillRect/>
            </a:stretch>
          </p:blipFill>
          <p:spPr bwMode="auto">
            <a:xfrm>
              <a:off x="5286375" y="492125"/>
              <a:ext cx="558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 name="直接连接符 6">
            <a:extLst>
              <a:ext uri="{FF2B5EF4-FFF2-40B4-BE49-F238E27FC236}">
                <a16:creationId xmlns:a16="http://schemas.microsoft.com/office/drawing/2014/main" id="{424354A9-F6A9-4CA6-9670-368F3E196D2E}"/>
              </a:ext>
            </a:extLst>
          </p:cNvPr>
          <p:cNvCxnSpPr/>
          <p:nvPr userDrawn="1"/>
        </p:nvCxnSpPr>
        <p:spPr>
          <a:xfrm>
            <a:off x="0" y="822712"/>
            <a:ext cx="12191346"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E39ECA89-E2C5-4A92-963E-1A9CD19FFF7E}"/>
              </a:ext>
            </a:extLst>
          </p:cNvPr>
          <p:cNvGrpSpPr/>
          <p:nvPr userDrawn="1"/>
        </p:nvGrpSpPr>
        <p:grpSpPr>
          <a:xfrm>
            <a:off x="11337719" y="161886"/>
            <a:ext cx="561673" cy="561471"/>
            <a:chOff x="2036763" y="-752475"/>
            <a:chExt cx="4411662" cy="4410075"/>
          </a:xfrm>
          <a:solidFill>
            <a:srgbClr val="C00000"/>
          </a:solidFill>
        </p:grpSpPr>
        <p:sp>
          <p:nvSpPr>
            <p:cNvPr id="13" name="Freeform 5">
              <a:extLst>
                <a:ext uri="{FF2B5EF4-FFF2-40B4-BE49-F238E27FC236}">
                  <a16:creationId xmlns:a16="http://schemas.microsoft.com/office/drawing/2014/main" id="{88BD0A7D-B46E-4C96-9BF9-53EE3848738F}"/>
                </a:ext>
              </a:extLst>
            </p:cNvPr>
            <p:cNvSpPr/>
            <p:nvPr userDrawn="1"/>
          </p:nvSpPr>
          <p:spPr bwMode="auto">
            <a:xfrm>
              <a:off x="3675063" y="88900"/>
              <a:ext cx="2022475" cy="1638300"/>
            </a:xfrm>
            <a:custGeom>
              <a:avLst/>
              <a:gdLst>
                <a:gd name="T0" fmla="*/ 830 w 1274"/>
                <a:gd name="T1" fmla="*/ 396 h 1032"/>
                <a:gd name="T2" fmla="*/ 396 w 1274"/>
                <a:gd name="T3" fmla="*/ 598 h 1032"/>
                <a:gd name="T4" fmla="*/ 0 w 1274"/>
                <a:gd name="T5" fmla="*/ 1032 h 1032"/>
                <a:gd name="T6" fmla="*/ 444 w 1274"/>
                <a:gd name="T7" fmla="*/ 1032 h 1032"/>
                <a:gd name="T8" fmla="*/ 1274 w 1274"/>
                <a:gd name="T9" fmla="*/ 0 h 1032"/>
                <a:gd name="T10" fmla="*/ 830 w 1274"/>
                <a:gd name="T11" fmla="*/ 396 h 1032"/>
              </a:gdLst>
              <a:ahLst/>
              <a:cxnLst>
                <a:cxn ang="0">
                  <a:pos x="T0" y="T1"/>
                </a:cxn>
                <a:cxn ang="0">
                  <a:pos x="T2" y="T3"/>
                </a:cxn>
                <a:cxn ang="0">
                  <a:pos x="T4" y="T5"/>
                </a:cxn>
                <a:cxn ang="0">
                  <a:pos x="T6" y="T7"/>
                </a:cxn>
                <a:cxn ang="0">
                  <a:pos x="T8" y="T9"/>
                </a:cxn>
                <a:cxn ang="0">
                  <a:pos x="T10" y="T11"/>
                </a:cxn>
              </a:cxnLst>
              <a:rect l="0" t="0" r="r" b="b"/>
              <a:pathLst>
                <a:path w="1274" h="1032">
                  <a:moveTo>
                    <a:pt x="830" y="396"/>
                  </a:moveTo>
                  <a:lnTo>
                    <a:pt x="396" y="598"/>
                  </a:lnTo>
                  <a:lnTo>
                    <a:pt x="0" y="1032"/>
                  </a:lnTo>
                  <a:lnTo>
                    <a:pt x="444" y="1032"/>
                  </a:lnTo>
                  <a:lnTo>
                    <a:pt x="1274" y="0"/>
                  </a:lnTo>
                  <a:lnTo>
                    <a:pt x="830" y="3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6">
              <a:extLst>
                <a:ext uri="{FF2B5EF4-FFF2-40B4-BE49-F238E27FC236}">
                  <a16:creationId xmlns:a16="http://schemas.microsoft.com/office/drawing/2014/main" id="{6FD52D23-A77F-4028-81BE-3D31C5B23AEF}"/>
                </a:ext>
              </a:extLst>
            </p:cNvPr>
            <p:cNvSpPr>
              <a:spLocks noEditPoints="1"/>
            </p:cNvSpPr>
            <p:nvPr userDrawn="1"/>
          </p:nvSpPr>
          <p:spPr bwMode="auto">
            <a:xfrm>
              <a:off x="2036763" y="-752475"/>
              <a:ext cx="4411662" cy="4410075"/>
            </a:xfrm>
            <a:custGeom>
              <a:avLst/>
              <a:gdLst>
                <a:gd name="T0" fmla="*/ 288 w 288"/>
                <a:gd name="T1" fmla="*/ 0 h 288"/>
                <a:gd name="T2" fmla="*/ 225 w 288"/>
                <a:gd name="T3" fmla="*/ 46 h 288"/>
                <a:gd name="T4" fmla="*/ 137 w 288"/>
                <a:gd name="T5" fmla="*/ 15 h 288"/>
                <a:gd name="T6" fmla="*/ 0 w 288"/>
                <a:gd name="T7" fmla="*/ 152 h 288"/>
                <a:gd name="T8" fmla="*/ 137 w 288"/>
                <a:gd name="T9" fmla="*/ 288 h 288"/>
                <a:gd name="T10" fmla="*/ 274 w 288"/>
                <a:gd name="T11" fmla="*/ 152 h 288"/>
                <a:gd name="T12" fmla="*/ 255 w 288"/>
                <a:gd name="T13" fmla="*/ 83 h 288"/>
                <a:gd name="T14" fmla="*/ 288 w 288"/>
                <a:gd name="T15" fmla="*/ 0 h 288"/>
                <a:gd name="T16" fmla="*/ 156 w 288"/>
                <a:gd name="T17" fmla="*/ 29 h 288"/>
                <a:gd name="T18" fmla="*/ 220 w 288"/>
                <a:gd name="T19" fmla="*/ 49 h 288"/>
                <a:gd name="T20" fmla="*/ 48 w 288"/>
                <a:gd name="T21" fmla="*/ 127 h 288"/>
                <a:gd name="T22" fmla="*/ 156 w 288"/>
                <a:gd name="T23" fmla="*/ 29 h 288"/>
                <a:gd name="T24" fmla="*/ 265 w 288"/>
                <a:gd name="T25" fmla="*/ 138 h 288"/>
                <a:gd name="T26" fmla="*/ 156 w 288"/>
                <a:gd name="T27" fmla="*/ 246 h 288"/>
                <a:gd name="T28" fmla="*/ 48 w 288"/>
                <a:gd name="T29" fmla="*/ 138 h 288"/>
                <a:gd name="T30" fmla="*/ 48 w 288"/>
                <a:gd name="T31" fmla="*/ 127 h 288"/>
                <a:gd name="T32" fmla="*/ 117 w 288"/>
                <a:gd name="T33" fmla="*/ 146 h 288"/>
                <a:gd name="T34" fmla="*/ 146 w 288"/>
                <a:gd name="T35" fmla="*/ 115 h 288"/>
                <a:gd name="T36" fmla="*/ 146 w 288"/>
                <a:gd name="T37" fmla="*/ 115 h 288"/>
                <a:gd name="T38" fmla="*/ 147 w 288"/>
                <a:gd name="T39" fmla="*/ 115 h 288"/>
                <a:gd name="T40" fmla="*/ 191 w 288"/>
                <a:gd name="T41" fmla="*/ 93 h 288"/>
                <a:gd name="T42" fmla="*/ 237 w 288"/>
                <a:gd name="T43" fmla="*/ 53 h 288"/>
                <a:gd name="T44" fmla="*/ 261 w 288"/>
                <a:gd name="T45" fmla="*/ 32 h 288"/>
                <a:gd name="T46" fmla="*/ 163 w 288"/>
                <a:gd name="T47" fmla="*/ 155 h 288"/>
                <a:gd name="T48" fmla="*/ 239 w 288"/>
                <a:gd name="T49" fmla="*/ 176 h 288"/>
                <a:gd name="T50" fmla="*/ 253 w 288"/>
                <a:gd name="T51" fmla="*/ 89 h 288"/>
                <a:gd name="T52" fmla="*/ 265 w 288"/>
                <a:gd name="T53" fmla="*/ 13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8">
                  <a:moveTo>
                    <a:pt x="288" y="0"/>
                  </a:moveTo>
                  <a:cubicBezTo>
                    <a:pt x="288" y="0"/>
                    <a:pt x="266" y="20"/>
                    <a:pt x="225" y="46"/>
                  </a:cubicBezTo>
                  <a:cubicBezTo>
                    <a:pt x="201" y="27"/>
                    <a:pt x="170" y="15"/>
                    <a:pt x="137" y="15"/>
                  </a:cubicBezTo>
                  <a:cubicBezTo>
                    <a:pt x="61" y="15"/>
                    <a:pt x="0" y="76"/>
                    <a:pt x="0" y="152"/>
                  </a:cubicBezTo>
                  <a:cubicBezTo>
                    <a:pt x="0" y="227"/>
                    <a:pt x="61" y="288"/>
                    <a:pt x="137" y="288"/>
                  </a:cubicBezTo>
                  <a:cubicBezTo>
                    <a:pt x="213" y="288"/>
                    <a:pt x="274" y="227"/>
                    <a:pt x="274" y="152"/>
                  </a:cubicBezTo>
                  <a:cubicBezTo>
                    <a:pt x="274" y="126"/>
                    <a:pt x="267" y="103"/>
                    <a:pt x="255" y="83"/>
                  </a:cubicBezTo>
                  <a:cubicBezTo>
                    <a:pt x="262" y="57"/>
                    <a:pt x="273" y="28"/>
                    <a:pt x="288" y="0"/>
                  </a:cubicBezTo>
                  <a:moveTo>
                    <a:pt x="156" y="29"/>
                  </a:moveTo>
                  <a:cubicBezTo>
                    <a:pt x="180" y="29"/>
                    <a:pt x="202" y="36"/>
                    <a:pt x="220" y="49"/>
                  </a:cubicBezTo>
                  <a:cubicBezTo>
                    <a:pt x="179" y="74"/>
                    <a:pt x="122" y="104"/>
                    <a:pt x="48" y="127"/>
                  </a:cubicBezTo>
                  <a:cubicBezTo>
                    <a:pt x="53" y="72"/>
                    <a:pt x="100" y="29"/>
                    <a:pt x="156" y="29"/>
                  </a:cubicBezTo>
                  <a:moveTo>
                    <a:pt x="265" y="138"/>
                  </a:moveTo>
                  <a:cubicBezTo>
                    <a:pt x="265" y="198"/>
                    <a:pt x="216" y="246"/>
                    <a:pt x="156" y="246"/>
                  </a:cubicBezTo>
                  <a:cubicBezTo>
                    <a:pt x="96" y="246"/>
                    <a:pt x="48" y="198"/>
                    <a:pt x="48" y="138"/>
                  </a:cubicBezTo>
                  <a:cubicBezTo>
                    <a:pt x="48" y="134"/>
                    <a:pt x="48" y="131"/>
                    <a:pt x="48" y="127"/>
                  </a:cubicBezTo>
                  <a:cubicBezTo>
                    <a:pt x="117" y="146"/>
                    <a:pt x="117" y="146"/>
                    <a:pt x="117" y="146"/>
                  </a:cubicBezTo>
                  <a:cubicBezTo>
                    <a:pt x="146" y="115"/>
                    <a:pt x="146" y="115"/>
                    <a:pt x="146" y="115"/>
                  </a:cubicBezTo>
                  <a:cubicBezTo>
                    <a:pt x="146" y="115"/>
                    <a:pt x="146" y="115"/>
                    <a:pt x="146" y="115"/>
                  </a:cubicBezTo>
                  <a:cubicBezTo>
                    <a:pt x="147" y="115"/>
                    <a:pt x="147" y="115"/>
                    <a:pt x="147" y="115"/>
                  </a:cubicBezTo>
                  <a:cubicBezTo>
                    <a:pt x="191" y="93"/>
                    <a:pt x="191" y="93"/>
                    <a:pt x="191" y="93"/>
                  </a:cubicBezTo>
                  <a:cubicBezTo>
                    <a:pt x="237" y="53"/>
                    <a:pt x="237" y="53"/>
                    <a:pt x="237" y="53"/>
                  </a:cubicBezTo>
                  <a:cubicBezTo>
                    <a:pt x="261" y="32"/>
                    <a:pt x="261" y="32"/>
                    <a:pt x="261" y="32"/>
                  </a:cubicBezTo>
                  <a:cubicBezTo>
                    <a:pt x="163" y="155"/>
                    <a:pt x="163" y="155"/>
                    <a:pt x="163" y="155"/>
                  </a:cubicBezTo>
                  <a:cubicBezTo>
                    <a:pt x="239" y="176"/>
                    <a:pt x="239" y="176"/>
                    <a:pt x="239" y="176"/>
                  </a:cubicBezTo>
                  <a:cubicBezTo>
                    <a:pt x="240" y="164"/>
                    <a:pt x="242" y="131"/>
                    <a:pt x="253" y="89"/>
                  </a:cubicBezTo>
                  <a:cubicBezTo>
                    <a:pt x="261" y="103"/>
                    <a:pt x="265" y="120"/>
                    <a:pt x="265" y="13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
              <a:extLst>
                <a:ext uri="{FF2B5EF4-FFF2-40B4-BE49-F238E27FC236}">
                  <a16:creationId xmlns:a16="http://schemas.microsoft.com/office/drawing/2014/main" id="{D6E64045-2041-484C-8359-C8777A04B044}"/>
                </a:ext>
              </a:extLst>
            </p:cNvPr>
            <p:cNvSpPr>
              <a:spLocks noEditPoints="1"/>
            </p:cNvSpPr>
            <p:nvPr userDrawn="1"/>
          </p:nvSpPr>
          <p:spPr bwMode="auto">
            <a:xfrm>
              <a:off x="3675063" y="2125663"/>
              <a:ext cx="428625" cy="428625"/>
            </a:xfrm>
            <a:custGeom>
              <a:avLst/>
              <a:gdLst>
                <a:gd name="T0" fmla="*/ 270 w 270"/>
                <a:gd name="T1" fmla="*/ 270 h 270"/>
                <a:gd name="T2" fmla="*/ 212 w 270"/>
                <a:gd name="T3" fmla="*/ 270 h 270"/>
                <a:gd name="T4" fmla="*/ 193 w 270"/>
                <a:gd name="T5" fmla="*/ 212 h 270"/>
                <a:gd name="T6" fmla="*/ 77 w 270"/>
                <a:gd name="T7" fmla="*/ 212 h 270"/>
                <a:gd name="T8" fmla="*/ 58 w 270"/>
                <a:gd name="T9" fmla="*/ 270 h 270"/>
                <a:gd name="T10" fmla="*/ 0 w 270"/>
                <a:gd name="T11" fmla="*/ 270 h 270"/>
                <a:gd name="T12" fmla="*/ 106 w 270"/>
                <a:gd name="T13" fmla="*/ 0 h 270"/>
                <a:gd name="T14" fmla="*/ 164 w 270"/>
                <a:gd name="T15" fmla="*/ 0 h 270"/>
                <a:gd name="T16" fmla="*/ 270 w 270"/>
                <a:gd name="T17" fmla="*/ 270 h 270"/>
                <a:gd name="T18" fmla="*/ 174 w 270"/>
                <a:gd name="T19" fmla="*/ 164 h 270"/>
                <a:gd name="T20" fmla="*/ 135 w 270"/>
                <a:gd name="T21" fmla="*/ 68 h 270"/>
                <a:gd name="T22" fmla="*/ 97 w 270"/>
                <a:gd name="T23" fmla="*/ 164 h 270"/>
                <a:gd name="T24" fmla="*/ 174 w 270"/>
                <a:gd name="T25" fmla="*/ 16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70">
                  <a:moveTo>
                    <a:pt x="270" y="270"/>
                  </a:moveTo>
                  <a:lnTo>
                    <a:pt x="212" y="270"/>
                  </a:lnTo>
                  <a:lnTo>
                    <a:pt x="193" y="212"/>
                  </a:lnTo>
                  <a:lnTo>
                    <a:pt x="77" y="212"/>
                  </a:lnTo>
                  <a:lnTo>
                    <a:pt x="58" y="270"/>
                  </a:lnTo>
                  <a:lnTo>
                    <a:pt x="0" y="270"/>
                  </a:lnTo>
                  <a:lnTo>
                    <a:pt x="106" y="0"/>
                  </a:lnTo>
                  <a:lnTo>
                    <a:pt x="164" y="0"/>
                  </a:lnTo>
                  <a:lnTo>
                    <a:pt x="270" y="270"/>
                  </a:lnTo>
                  <a:close/>
                  <a:moveTo>
                    <a:pt x="174" y="164"/>
                  </a:moveTo>
                  <a:lnTo>
                    <a:pt x="135" y="68"/>
                  </a:lnTo>
                  <a:lnTo>
                    <a:pt x="97" y="164"/>
                  </a:lnTo>
                  <a:lnTo>
                    <a:pt x="174" y="1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
              <a:extLst>
                <a:ext uri="{FF2B5EF4-FFF2-40B4-BE49-F238E27FC236}">
                  <a16:creationId xmlns:a16="http://schemas.microsoft.com/office/drawing/2014/main" id="{759528CE-55AE-4747-9745-B0F35B954B8E}"/>
                </a:ext>
              </a:extLst>
            </p:cNvPr>
            <p:cNvSpPr/>
            <p:nvPr userDrawn="1"/>
          </p:nvSpPr>
          <p:spPr bwMode="auto">
            <a:xfrm>
              <a:off x="4119563" y="2125663"/>
              <a:ext cx="414337" cy="428625"/>
            </a:xfrm>
            <a:custGeom>
              <a:avLst/>
              <a:gdLst>
                <a:gd name="T0" fmla="*/ 96 w 261"/>
                <a:gd name="T1" fmla="*/ 270 h 270"/>
                <a:gd name="T2" fmla="*/ 0 w 261"/>
                <a:gd name="T3" fmla="*/ 0 h 270"/>
                <a:gd name="T4" fmla="*/ 58 w 261"/>
                <a:gd name="T5" fmla="*/ 0 h 270"/>
                <a:gd name="T6" fmla="*/ 135 w 261"/>
                <a:gd name="T7" fmla="*/ 203 h 270"/>
                <a:gd name="T8" fmla="*/ 203 w 261"/>
                <a:gd name="T9" fmla="*/ 0 h 270"/>
                <a:gd name="T10" fmla="*/ 261 w 261"/>
                <a:gd name="T11" fmla="*/ 0 h 270"/>
                <a:gd name="T12" fmla="*/ 164 w 261"/>
                <a:gd name="T13" fmla="*/ 270 h 270"/>
                <a:gd name="T14" fmla="*/ 96 w 261"/>
                <a:gd name="T15" fmla="*/ 27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70">
                  <a:moveTo>
                    <a:pt x="96" y="270"/>
                  </a:moveTo>
                  <a:lnTo>
                    <a:pt x="0" y="0"/>
                  </a:lnTo>
                  <a:lnTo>
                    <a:pt x="58" y="0"/>
                  </a:lnTo>
                  <a:lnTo>
                    <a:pt x="135" y="203"/>
                  </a:lnTo>
                  <a:lnTo>
                    <a:pt x="203" y="0"/>
                  </a:lnTo>
                  <a:lnTo>
                    <a:pt x="261" y="0"/>
                  </a:lnTo>
                  <a:lnTo>
                    <a:pt x="164" y="270"/>
                  </a:lnTo>
                  <a:lnTo>
                    <a:pt x="96" y="2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Rectangle 9">
              <a:extLst>
                <a:ext uri="{FF2B5EF4-FFF2-40B4-BE49-F238E27FC236}">
                  <a16:creationId xmlns:a16="http://schemas.microsoft.com/office/drawing/2014/main" id="{7FECE7A4-AC3A-4310-93EF-FD0257FCFF60}"/>
                </a:ext>
              </a:extLst>
            </p:cNvPr>
            <p:cNvSpPr>
              <a:spLocks noChangeArrowheads="1"/>
            </p:cNvSpPr>
            <p:nvPr userDrawn="1"/>
          </p:nvSpPr>
          <p:spPr bwMode="auto">
            <a:xfrm>
              <a:off x="4624388" y="2125663"/>
              <a:ext cx="92075" cy="428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Freeform 10">
              <a:extLst>
                <a:ext uri="{FF2B5EF4-FFF2-40B4-BE49-F238E27FC236}">
                  <a16:creationId xmlns:a16="http://schemas.microsoft.com/office/drawing/2014/main" id="{7DDC7B3F-2D57-42D0-87C7-0B19DE5CC8E7}"/>
                </a:ext>
              </a:extLst>
            </p:cNvPr>
            <p:cNvSpPr/>
            <p:nvPr userDrawn="1"/>
          </p:nvSpPr>
          <p:spPr bwMode="auto">
            <a:xfrm>
              <a:off x="4840288" y="2111375"/>
              <a:ext cx="382587" cy="458788"/>
            </a:xfrm>
            <a:custGeom>
              <a:avLst/>
              <a:gdLst>
                <a:gd name="T0" fmla="*/ 19 w 25"/>
                <a:gd name="T1" fmla="*/ 19 h 30"/>
                <a:gd name="T2" fmla="*/ 25 w 25"/>
                <a:gd name="T3" fmla="*/ 21 h 30"/>
                <a:gd name="T4" fmla="*/ 20 w 25"/>
                <a:gd name="T5" fmla="*/ 28 h 30"/>
                <a:gd name="T6" fmla="*/ 13 w 25"/>
                <a:gd name="T7" fmla="*/ 30 h 30"/>
                <a:gd name="T8" fmla="*/ 4 w 25"/>
                <a:gd name="T9" fmla="*/ 26 h 30"/>
                <a:gd name="T10" fmla="*/ 0 w 25"/>
                <a:gd name="T11" fmla="*/ 15 h 30"/>
                <a:gd name="T12" fmla="*/ 4 w 25"/>
                <a:gd name="T13" fmla="*/ 4 h 30"/>
                <a:gd name="T14" fmla="*/ 13 w 25"/>
                <a:gd name="T15" fmla="*/ 0 h 30"/>
                <a:gd name="T16" fmla="*/ 22 w 25"/>
                <a:gd name="T17" fmla="*/ 4 h 30"/>
                <a:gd name="T18" fmla="*/ 25 w 25"/>
                <a:gd name="T19" fmla="*/ 9 h 30"/>
                <a:gd name="T20" fmla="*/ 19 w 25"/>
                <a:gd name="T21" fmla="*/ 10 h 30"/>
                <a:gd name="T22" fmla="*/ 17 w 25"/>
                <a:gd name="T23" fmla="*/ 7 h 30"/>
                <a:gd name="T24" fmla="*/ 13 w 25"/>
                <a:gd name="T25" fmla="*/ 5 h 30"/>
                <a:gd name="T26" fmla="*/ 8 w 25"/>
                <a:gd name="T27" fmla="*/ 8 h 30"/>
                <a:gd name="T28" fmla="*/ 6 w 25"/>
                <a:gd name="T29" fmla="*/ 15 h 30"/>
                <a:gd name="T30" fmla="*/ 8 w 25"/>
                <a:gd name="T31" fmla="*/ 23 h 30"/>
                <a:gd name="T32" fmla="*/ 13 w 25"/>
                <a:gd name="T33" fmla="*/ 25 h 30"/>
                <a:gd name="T34" fmla="*/ 17 w 25"/>
                <a:gd name="T35" fmla="*/ 24 h 30"/>
                <a:gd name="T36" fmla="*/ 19 w 25"/>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0">
                  <a:moveTo>
                    <a:pt x="19" y="19"/>
                  </a:moveTo>
                  <a:cubicBezTo>
                    <a:pt x="25" y="21"/>
                    <a:pt x="25" y="21"/>
                    <a:pt x="25" y="21"/>
                  </a:cubicBezTo>
                  <a:cubicBezTo>
                    <a:pt x="24" y="24"/>
                    <a:pt x="22" y="26"/>
                    <a:pt x="20" y="28"/>
                  </a:cubicBezTo>
                  <a:cubicBezTo>
                    <a:pt x="18" y="29"/>
                    <a:pt x="16" y="30"/>
                    <a:pt x="13" y="30"/>
                  </a:cubicBezTo>
                  <a:cubicBezTo>
                    <a:pt x="9" y="30"/>
                    <a:pt x="6" y="29"/>
                    <a:pt x="4" y="26"/>
                  </a:cubicBezTo>
                  <a:cubicBezTo>
                    <a:pt x="1" y="23"/>
                    <a:pt x="0" y="20"/>
                    <a:pt x="0" y="15"/>
                  </a:cubicBezTo>
                  <a:cubicBezTo>
                    <a:pt x="0" y="11"/>
                    <a:pt x="1" y="7"/>
                    <a:pt x="4" y="4"/>
                  </a:cubicBezTo>
                  <a:cubicBezTo>
                    <a:pt x="6" y="2"/>
                    <a:pt x="9" y="0"/>
                    <a:pt x="13" y="0"/>
                  </a:cubicBezTo>
                  <a:cubicBezTo>
                    <a:pt x="17" y="0"/>
                    <a:pt x="20" y="2"/>
                    <a:pt x="22" y="4"/>
                  </a:cubicBezTo>
                  <a:cubicBezTo>
                    <a:pt x="23" y="5"/>
                    <a:pt x="24" y="7"/>
                    <a:pt x="25" y="9"/>
                  </a:cubicBezTo>
                  <a:cubicBezTo>
                    <a:pt x="19" y="10"/>
                    <a:pt x="19" y="10"/>
                    <a:pt x="19" y="10"/>
                  </a:cubicBezTo>
                  <a:cubicBezTo>
                    <a:pt x="19" y="9"/>
                    <a:pt x="18" y="8"/>
                    <a:pt x="17" y="7"/>
                  </a:cubicBezTo>
                  <a:cubicBezTo>
                    <a:pt x="16" y="6"/>
                    <a:pt x="14" y="5"/>
                    <a:pt x="13" y="5"/>
                  </a:cubicBezTo>
                  <a:cubicBezTo>
                    <a:pt x="11" y="5"/>
                    <a:pt x="9" y="6"/>
                    <a:pt x="8" y="8"/>
                  </a:cubicBezTo>
                  <a:cubicBezTo>
                    <a:pt x="7" y="9"/>
                    <a:pt x="6" y="12"/>
                    <a:pt x="6" y="15"/>
                  </a:cubicBezTo>
                  <a:cubicBezTo>
                    <a:pt x="6" y="19"/>
                    <a:pt x="7" y="21"/>
                    <a:pt x="8" y="23"/>
                  </a:cubicBezTo>
                  <a:cubicBezTo>
                    <a:pt x="9" y="24"/>
                    <a:pt x="11" y="25"/>
                    <a:pt x="13" y="25"/>
                  </a:cubicBezTo>
                  <a:cubicBezTo>
                    <a:pt x="14" y="25"/>
                    <a:pt x="16" y="24"/>
                    <a:pt x="17" y="24"/>
                  </a:cubicBezTo>
                  <a:cubicBezTo>
                    <a:pt x="18" y="23"/>
                    <a:pt x="19" y="21"/>
                    <a:pt x="19"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 name="标题 1">
            <a:extLst>
              <a:ext uri="{FF2B5EF4-FFF2-40B4-BE49-F238E27FC236}">
                <a16:creationId xmlns:a16="http://schemas.microsoft.com/office/drawing/2014/main" id="{A3A8C896-4FB9-4F5D-ABC7-34D91822BA21}"/>
              </a:ext>
            </a:extLst>
          </p:cNvPr>
          <p:cNvSpPr>
            <a:spLocks noGrp="1"/>
          </p:cNvSpPr>
          <p:nvPr>
            <p:ph type="title"/>
          </p:nvPr>
        </p:nvSpPr>
        <p:spPr>
          <a:xfrm>
            <a:off x="388884" y="220717"/>
            <a:ext cx="10331668" cy="441435"/>
          </a:xfrm>
        </p:spPr>
        <p:txBody>
          <a:bodyPr/>
          <a:lstStyle/>
          <a:p>
            <a:r>
              <a:rPr lang="zh-CN" altLang="en-US"/>
              <a:t>单击此处编辑母版标题样式</a:t>
            </a:r>
          </a:p>
        </p:txBody>
      </p:sp>
      <p:sp>
        <p:nvSpPr>
          <p:cNvPr id="20" name="矩形 19">
            <a:extLst>
              <a:ext uri="{FF2B5EF4-FFF2-40B4-BE49-F238E27FC236}">
                <a16:creationId xmlns:a16="http://schemas.microsoft.com/office/drawing/2014/main" id="{5BD8454A-0ACA-40D6-BC30-F332D655CA39}"/>
              </a:ext>
            </a:extLst>
          </p:cNvPr>
          <p:cNvSpPr/>
          <p:nvPr userDrawn="1"/>
        </p:nvSpPr>
        <p:spPr>
          <a:xfrm>
            <a:off x="0" y="0"/>
            <a:ext cx="12192000" cy="809625"/>
          </a:xfrm>
          <a:prstGeom prst="rect">
            <a:avLst/>
          </a:prstGeom>
          <a:gradFill flip="none" rotWithShape="1">
            <a:gsLst>
              <a:gs pos="0">
                <a:srgbClr val="C00000">
                  <a:lumMod val="48000"/>
                </a:srgbClr>
              </a:gs>
              <a:gs pos="100000">
                <a:srgbClr val="BD2B03"/>
              </a:gs>
              <a:gs pos="51000">
                <a:srgbClr val="C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a16="http://schemas.microsoft.com/office/drawing/2014/main" id="{71A0EC87-7168-40E5-889F-FD6B37A7B2D3}"/>
              </a:ext>
            </a:extLst>
          </p:cNvPr>
          <p:cNvCxnSpPr/>
          <p:nvPr userDrawn="1"/>
        </p:nvCxnSpPr>
        <p:spPr>
          <a:xfrm>
            <a:off x="152400" y="914603"/>
            <a:ext cx="10439400" cy="0"/>
          </a:xfrm>
          <a:prstGeom prst="line">
            <a:avLst/>
          </a:prstGeom>
          <a:ln>
            <a:gradFill flip="none" rotWithShape="1">
              <a:gsLst>
                <a:gs pos="76000">
                  <a:schemeClr val="accent1">
                    <a:lumMod val="5000"/>
                    <a:lumOff val="95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1D760B51-CE73-4D38-9ECF-6FC8B7F16707}"/>
              </a:ext>
            </a:extLst>
          </p:cNvPr>
          <p:cNvGrpSpPr/>
          <p:nvPr userDrawn="1"/>
        </p:nvGrpSpPr>
        <p:grpSpPr>
          <a:xfrm>
            <a:off x="11486641" y="157466"/>
            <a:ext cx="561673" cy="561471"/>
            <a:chOff x="2036763" y="-752475"/>
            <a:chExt cx="4411662" cy="4410075"/>
          </a:xfrm>
          <a:solidFill>
            <a:schemeClr val="bg1"/>
          </a:solidFill>
        </p:grpSpPr>
        <p:sp>
          <p:nvSpPr>
            <p:cNvPr id="24" name="Freeform 5">
              <a:extLst>
                <a:ext uri="{FF2B5EF4-FFF2-40B4-BE49-F238E27FC236}">
                  <a16:creationId xmlns:a16="http://schemas.microsoft.com/office/drawing/2014/main" id="{5CF6CC04-E668-4E0E-849B-9114F104160A}"/>
                </a:ext>
              </a:extLst>
            </p:cNvPr>
            <p:cNvSpPr/>
            <p:nvPr userDrawn="1"/>
          </p:nvSpPr>
          <p:spPr bwMode="auto">
            <a:xfrm>
              <a:off x="3675063" y="88900"/>
              <a:ext cx="2022475" cy="1638300"/>
            </a:xfrm>
            <a:custGeom>
              <a:avLst/>
              <a:gdLst>
                <a:gd name="T0" fmla="*/ 830 w 1274"/>
                <a:gd name="T1" fmla="*/ 396 h 1032"/>
                <a:gd name="T2" fmla="*/ 396 w 1274"/>
                <a:gd name="T3" fmla="*/ 598 h 1032"/>
                <a:gd name="T4" fmla="*/ 0 w 1274"/>
                <a:gd name="T5" fmla="*/ 1032 h 1032"/>
                <a:gd name="T6" fmla="*/ 444 w 1274"/>
                <a:gd name="T7" fmla="*/ 1032 h 1032"/>
                <a:gd name="T8" fmla="*/ 1274 w 1274"/>
                <a:gd name="T9" fmla="*/ 0 h 1032"/>
                <a:gd name="T10" fmla="*/ 830 w 1274"/>
                <a:gd name="T11" fmla="*/ 396 h 1032"/>
              </a:gdLst>
              <a:ahLst/>
              <a:cxnLst>
                <a:cxn ang="0">
                  <a:pos x="T0" y="T1"/>
                </a:cxn>
                <a:cxn ang="0">
                  <a:pos x="T2" y="T3"/>
                </a:cxn>
                <a:cxn ang="0">
                  <a:pos x="T4" y="T5"/>
                </a:cxn>
                <a:cxn ang="0">
                  <a:pos x="T6" y="T7"/>
                </a:cxn>
                <a:cxn ang="0">
                  <a:pos x="T8" y="T9"/>
                </a:cxn>
                <a:cxn ang="0">
                  <a:pos x="T10" y="T11"/>
                </a:cxn>
              </a:cxnLst>
              <a:rect l="0" t="0" r="r" b="b"/>
              <a:pathLst>
                <a:path w="1274" h="1032">
                  <a:moveTo>
                    <a:pt x="830" y="396"/>
                  </a:moveTo>
                  <a:lnTo>
                    <a:pt x="396" y="598"/>
                  </a:lnTo>
                  <a:lnTo>
                    <a:pt x="0" y="1032"/>
                  </a:lnTo>
                  <a:lnTo>
                    <a:pt x="444" y="1032"/>
                  </a:lnTo>
                  <a:lnTo>
                    <a:pt x="1274" y="0"/>
                  </a:lnTo>
                  <a:lnTo>
                    <a:pt x="830" y="3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
              <a:extLst>
                <a:ext uri="{FF2B5EF4-FFF2-40B4-BE49-F238E27FC236}">
                  <a16:creationId xmlns:a16="http://schemas.microsoft.com/office/drawing/2014/main" id="{AB049C12-05FF-481C-B058-8ECF49CF8D21}"/>
                </a:ext>
              </a:extLst>
            </p:cNvPr>
            <p:cNvSpPr>
              <a:spLocks noEditPoints="1"/>
            </p:cNvSpPr>
            <p:nvPr userDrawn="1"/>
          </p:nvSpPr>
          <p:spPr bwMode="auto">
            <a:xfrm>
              <a:off x="2036763" y="-752475"/>
              <a:ext cx="4411662" cy="4410075"/>
            </a:xfrm>
            <a:custGeom>
              <a:avLst/>
              <a:gdLst>
                <a:gd name="T0" fmla="*/ 288 w 288"/>
                <a:gd name="T1" fmla="*/ 0 h 288"/>
                <a:gd name="T2" fmla="*/ 225 w 288"/>
                <a:gd name="T3" fmla="*/ 46 h 288"/>
                <a:gd name="T4" fmla="*/ 137 w 288"/>
                <a:gd name="T5" fmla="*/ 15 h 288"/>
                <a:gd name="T6" fmla="*/ 0 w 288"/>
                <a:gd name="T7" fmla="*/ 152 h 288"/>
                <a:gd name="T8" fmla="*/ 137 w 288"/>
                <a:gd name="T9" fmla="*/ 288 h 288"/>
                <a:gd name="T10" fmla="*/ 274 w 288"/>
                <a:gd name="T11" fmla="*/ 152 h 288"/>
                <a:gd name="T12" fmla="*/ 255 w 288"/>
                <a:gd name="T13" fmla="*/ 83 h 288"/>
                <a:gd name="T14" fmla="*/ 288 w 288"/>
                <a:gd name="T15" fmla="*/ 0 h 288"/>
                <a:gd name="T16" fmla="*/ 156 w 288"/>
                <a:gd name="T17" fmla="*/ 29 h 288"/>
                <a:gd name="T18" fmla="*/ 220 w 288"/>
                <a:gd name="T19" fmla="*/ 49 h 288"/>
                <a:gd name="T20" fmla="*/ 48 w 288"/>
                <a:gd name="T21" fmla="*/ 127 h 288"/>
                <a:gd name="T22" fmla="*/ 156 w 288"/>
                <a:gd name="T23" fmla="*/ 29 h 288"/>
                <a:gd name="T24" fmla="*/ 265 w 288"/>
                <a:gd name="T25" fmla="*/ 138 h 288"/>
                <a:gd name="T26" fmla="*/ 156 w 288"/>
                <a:gd name="T27" fmla="*/ 246 h 288"/>
                <a:gd name="T28" fmla="*/ 48 w 288"/>
                <a:gd name="T29" fmla="*/ 138 h 288"/>
                <a:gd name="T30" fmla="*/ 48 w 288"/>
                <a:gd name="T31" fmla="*/ 127 h 288"/>
                <a:gd name="T32" fmla="*/ 117 w 288"/>
                <a:gd name="T33" fmla="*/ 146 h 288"/>
                <a:gd name="T34" fmla="*/ 146 w 288"/>
                <a:gd name="T35" fmla="*/ 115 h 288"/>
                <a:gd name="T36" fmla="*/ 146 w 288"/>
                <a:gd name="T37" fmla="*/ 115 h 288"/>
                <a:gd name="T38" fmla="*/ 147 w 288"/>
                <a:gd name="T39" fmla="*/ 115 h 288"/>
                <a:gd name="T40" fmla="*/ 191 w 288"/>
                <a:gd name="T41" fmla="*/ 93 h 288"/>
                <a:gd name="T42" fmla="*/ 237 w 288"/>
                <a:gd name="T43" fmla="*/ 53 h 288"/>
                <a:gd name="T44" fmla="*/ 261 w 288"/>
                <a:gd name="T45" fmla="*/ 32 h 288"/>
                <a:gd name="T46" fmla="*/ 163 w 288"/>
                <a:gd name="T47" fmla="*/ 155 h 288"/>
                <a:gd name="T48" fmla="*/ 239 w 288"/>
                <a:gd name="T49" fmla="*/ 176 h 288"/>
                <a:gd name="T50" fmla="*/ 253 w 288"/>
                <a:gd name="T51" fmla="*/ 89 h 288"/>
                <a:gd name="T52" fmla="*/ 265 w 288"/>
                <a:gd name="T53" fmla="*/ 13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88">
                  <a:moveTo>
                    <a:pt x="288" y="0"/>
                  </a:moveTo>
                  <a:cubicBezTo>
                    <a:pt x="288" y="0"/>
                    <a:pt x="266" y="20"/>
                    <a:pt x="225" y="46"/>
                  </a:cubicBezTo>
                  <a:cubicBezTo>
                    <a:pt x="201" y="27"/>
                    <a:pt x="170" y="15"/>
                    <a:pt x="137" y="15"/>
                  </a:cubicBezTo>
                  <a:cubicBezTo>
                    <a:pt x="61" y="15"/>
                    <a:pt x="0" y="76"/>
                    <a:pt x="0" y="152"/>
                  </a:cubicBezTo>
                  <a:cubicBezTo>
                    <a:pt x="0" y="227"/>
                    <a:pt x="61" y="288"/>
                    <a:pt x="137" y="288"/>
                  </a:cubicBezTo>
                  <a:cubicBezTo>
                    <a:pt x="213" y="288"/>
                    <a:pt x="274" y="227"/>
                    <a:pt x="274" y="152"/>
                  </a:cubicBezTo>
                  <a:cubicBezTo>
                    <a:pt x="274" y="126"/>
                    <a:pt x="267" y="103"/>
                    <a:pt x="255" y="83"/>
                  </a:cubicBezTo>
                  <a:cubicBezTo>
                    <a:pt x="262" y="57"/>
                    <a:pt x="273" y="28"/>
                    <a:pt x="288" y="0"/>
                  </a:cubicBezTo>
                  <a:moveTo>
                    <a:pt x="156" y="29"/>
                  </a:moveTo>
                  <a:cubicBezTo>
                    <a:pt x="180" y="29"/>
                    <a:pt x="202" y="36"/>
                    <a:pt x="220" y="49"/>
                  </a:cubicBezTo>
                  <a:cubicBezTo>
                    <a:pt x="179" y="74"/>
                    <a:pt x="122" y="104"/>
                    <a:pt x="48" y="127"/>
                  </a:cubicBezTo>
                  <a:cubicBezTo>
                    <a:pt x="53" y="72"/>
                    <a:pt x="100" y="29"/>
                    <a:pt x="156" y="29"/>
                  </a:cubicBezTo>
                  <a:moveTo>
                    <a:pt x="265" y="138"/>
                  </a:moveTo>
                  <a:cubicBezTo>
                    <a:pt x="265" y="198"/>
                    <a:pt x="216" y="246"/>
                    <a:pt x="156" y="246"/>
                  </a:cubicBezTo>
                  <a:cubicBezTo>
                    <a:pt x="96" y="246"/>
                    <a:pt x="48" y="198"/>
                    <a:pt x="48" y="138"/>
                  </a:cubicBezTo>
                  <a:cubicBezTo>
                    <a:pt x="48" y="134"/>
                    <a:pt x="48" y="131"/>
                    <a:pt x="48" y="127"/>
                  </a:cubicBezTo>
                  <a:cubicBezTo>
                    <a:pt x="117" y="146"/>
                    <a:pt x="117" y="146"/>
                    <a:pt x="117" y="146"/>
                  </a:cubicBezTo>
                  <a:cubicBezTo>
                    <a:pt x="146" y="115"/>
                    <a:pt x="146" y="115"/>
                    <a:pt x="146" y="115"/>
                  </a:cubicBezTo>
                  <a:cubicBezTo>
                    <a:pt x="146" y="115"/>
                    <a:pt x="146" y="115"/>
                    <a:pt x="146" y="115"/>
                  </a:cubicBezTo>
                  <a:cubicBezTo>
                    <a:pt x="147" y="115"/>
                    <a:pt x="147" y="115"/>
                    <a:pt x="147" y="115"/>
                  </a:cubicBezTo>
                  <a:cubicBezTo>
                    <a:pt x="191" y="93"/>
                    <a:pt x="191" y="93"/>
                    <a:pt x="191" y="93"/>
                  </a:cubicBezTo>
                  <a:cubicBezTo>
                    <a:pt x="237" y="53"/>
                    <a:pt x="237" y="53"/>
                    <a:pt x="237" y="53"/>
                  </a:cubicBezTo>
                  <a:cubicBezTo>
                    <a:pt x="261" y="32"/>
                    <a:pt x="261" y="32"/>
                    <a:pt x="261" y="32"/>
                  </a:cubicBezTo>
                  <a:cubicBezTo>
                    <a:pt x="163" y="155"/>
                    <a:pt x="163" y="155"/>
                    <a:pt x="163" y="155"/>
                  </a:cubicBezTo>
                  <a:cubicBezTo>
                    <a:pt x="239" y="176"/>
                    <a:pt x="239" y="176"/>
                    <a:pt x="239" y="176"/>
                  </a:cubicBezTo>
                  <a:cubicBezTo>
                    <a:pt x="240" y="164"/>
                    <a:pt x="242" y="131"/>
                    <a:pt x="253" y="89"/>
                  </a:cubicBezTo>
                  <a:cubicBezTo>
                    <a:pt x="261" y="103"/>
                    <a:pt x="265" y="120"/>
                    <a:pt x="265" y="13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7">
              <a:extLst>
                <a:ext uri="{FF2B5EF4-FFF2-40B4-BE49-F238E27FC236}">
                  <a16:creationId xmlns:a16="http://schemas.microsoft.com/office/drawing/2014/main" id="{4E08F911-CED6-4FBC-B2E7-0C2DD98A14A9}"/>
                </a:ext>
              </a:extLst>
            </p:cNvPr>
            <p:cNvSpPr>
              <a:spLocks noEditPoints="1"/>
            </p:cNvSpPr>
            <p:nvPr userDrawn="1"/>
          </p:nvSpPr>
          <p:spPr bwMode="auto">
            <a:xfrm>
              <a:off x="3675063" y="2125663"/>
              <a:ext cx="428625" cy="428625"/>
            </a:xfrm>
            <a:custGeom>
              <a:avLst/>
              <a:gdLst>
                <a:gd name="T0" fmla="*/ 270 w 270"/>
                <a:gd name="T1" fmla="*/ 270 h 270"/>
                <a:gd name="T2" fmla="*/ 212 w 270"/>
                <a:gd name="T3" fmla="*/ 270 h 270"/>
                <a:gd name="T4" fmla="*/ 193 w 270"/>
                <a:gd name="T5" fmla="*/ 212 h 270"/>
                <a:gd name="T6" fmla="*/ 77 w 270"/>
                <a:gd name="T7" fmla="*/ 212 h 270"/>
                <a:gd name="T8" fmla="*/ 58 w 270"/>
                <a:gd name="T9" fmla="*/ 270 h 270"/>
                <a:gd name="T10" fmla="*/ 0 w 270"/>
                <a:gd name="T11" fmla="*/ 270 h 270"/>
                <a:gd name="T12" fmla="*/ 106 w 270"/>
                <a:gd name="T13" fmla="*/ 0 h 270"/>
                <a:gd name="T14" fmla="*/ 164 w 270"/>
                <a:gd name="T15" fmla="*/ 0 h 270"/>
                <a:gd name="T16" fmla="*/ 270 w 270"/>
                <a:gd name="T17" fmla="*/ 270 h 270"/>
                <a:gd name="T18" fmla="*/ 174 w 270"/>
                <a:gd name="T19" fmla="*/ 164 h 270"/>
                <a:gd name="T20" fmla="*/ 135 w 270"/>
                <a:gd name="T21" fmla="*/ 68 h 270"/>
                <a:gd name="T22" fmla="*/ 97 w 270"/>
                <a:gd name="T23" fmla="*/ 164 h 270"/>
                <a:gd name="T24" fmla="*/ 174 w 270"/>
                <a:gd name="T25" fmla="*/ 16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70">
                  <a:moveTo>
                    <a:pt x="270" y="270"/>
                  </a:moveTo>
                  <a:lnTo>
                    <a:pt x="212" y="270"/>
                  </a:lnTo>
                  <a:lnTo>
                    <a:pt x="193" y="212"/>
                  </a:lnTo>
                  <a:lnTo>
                    <a:pt x="77" y="212"/>
                  </a:lnTo>
                  <a:lnTo>
                    <a:pt x="58" y="270"/>
                  </a:lnTo>
                  <a:lnTo>
                    <a:pt x="0" y="270"/>
                  </a:lnTo>
                  <a:lnTo>
                    <a:pt x="106" y="0"/>
                  </a:lnTo>
                  <a:lnTo>
                    <a:pt x="164" y="0"/>
                  </a:lnTo>
                  <a:lnTo>
                    <a:pt x="270" y="270"/>
                  </a:lnTo>
                  <a:close/>
                  <a:moveTo>
                    <a:pt x="174" y="164"/>
                  </a:moveTo>
                  <a:lnTo>
                    <a:pt x="135" y="68"/>
                  </a:lnTo>
                  <a:lnTo>
                    <a:pt x="97" y="164"/>
                  </a:lnTo>
                  <a:lnTo>
                    <a:pt x="174" y="1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
              <a:extLst>
                <a:ext uri="{FF2B5EF4-FFF2-40B4-BE49-F238E27FC236}">
                  <a16:creationId xmlns:a16="http://schemas.microsoft.com/office/drawing/2014/main" id="{E3CFA5D9-6ED4-419A-AA04-31EE871ECFBE}"/>
                </a:ext>
              </a:extLst>
            </p:cNvPr>
            <p:cNvSpPr/>
            <p:nvPr userDrawn="1"/>
          </p:nvSpPr>
          <p:spPr bwMode="auto">
            <a:xfrm>
              <a:off x="4119563" y="2125663"/>
              <a:ext cx="414337" cy="428625"/>
            </a:xfrm>
            <a:custGeom>
              <a:avLst/>
              <a:gdLst>
                <a:gd name="T0" fmla="*/ 96 w 261"/>
                <a:gd name="T1" fmla="*/ 270 h 270"/>
                <a:gd name="T2" fmla="*/ 0 w 261"/>
                <a:gd name="T3" fmla="*/ 0 h 270"/>
                <a:gd name="T4" fmla="*/ 58 w 261"/>
                <a:gd name="T5" fmla="*/ 0 h 270"/>
                <a:gd name="T6" fmla="*/ 135 w 261"/>
                <a:gd name="T7" fmla="*/ 203 h 270"/>
                <a:gd name="T8" fmla="*/ 203 w 261"/>
                <a:gd name="T9" fmla="*/ 0 h 270"/>
                <a:gd name="T10" fmla="*/ 261 w 261"/>
                <a:gd name="T11" fmla="*/ 0 h 270"/>
                <a:gd name="T12" fmla="*/ 164 w 261"/>
                <a:gd name="T13" fmla="*/ 270 h 270"/>
                <a:gd name="T14" fmla="*/ 96 w 261"/>
                <a:gd name="T15" fmla="*/ 27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70">
                  <a:moveTo>
                    <a:pt x="96" y="270"/>
                  </a:moveTo>
                  <a:lnTo>
                    <a:pt x="0" y="0"/>
                  </a:lnTo>
                  <a:lnTo>
                    <a:pt x="58" y="0"/>
                  </a:lnTo>
                  <a:lnTo>
                    <a:pt x="135" y="203"/>
                  </a:lnTo>
                  <a:lnTo>
                    <a:pt x="203" y="0"/>
                  </a:lnTo>
                  <a:lnTo>
                    <a:pt x="261" y="0"/>
                  </a:lnTo>
                  <a:lnTo>
                    <a:pt x="164" y="270"/>
                  </a:lnTo>
                  <a:lnTo>
                    <a:pt x="96" y="2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Rectangle 9">
              <a:extLst>
                <a:ext uri="{FF2B5EF4-FFF2-40B4-BE49-F238E27FC236}">
                  <a16:creationId xmlns:a16="http://schemas.microsoft.com/office/drawing/2014/main" id="{1F7FE58A-9886-4AFF-A8FE-D355218A7EC5}"/>
                </a:ext>
              </a:extLst>
            </p:cNvPr>
            <p:cNvSpPr>
              <a:spLocks noChangeArrowheads="1"/>
            </p:cNvSpPr>
            <p:nvPr userDrawn="1"/>
          </p:nvSpPr>
          <p:spPr bwMode="auto">
            <a:xfrm>
              <a:off x="4624388" y="2125663"/>
              <a:ext cx="92075" cy="428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Freeform 10">
              <a:extLst>
                <a:ext uri="{FF2B5EF4-FFF2-40B4-BE49-F238E27FC236}">
                  <a16:creationId xmlns:a16="http://schemas.microsoft.com/office/drawing/2014/main" id="{A93BB3DC-4091-4835-B7C5-DF320EDE0CA9}"/>
                </a:ext>
              </a:extLst>
            </p:cNvPr>
            <p:cNvSpPr/>
            <p:nvPr userDrawn="1"/>
          </p:nvSpPr>
          <p:spPr bwMode="auto">
            <a:xfrm>
              <a:off x="4840288" y="2111375"/>
              <a:ext cx="382587" cy="458788"/>
            </a:xfrm>
            <a:custGeom>
              <a:avLst/>
              <a:gdLst>
                <a:gd name="T0" fmla="*/ 19 w 25"/>
                <a:gd name="T1" fmla="*/ 19 h 30"/>
                <a:gd name="T2" fmla="*/ 25 w 25"/>
                <a:gd name="T3" fmla="*/ 21 h 30"/>
                <a:gd name="T4" fmla="*/ 20 w 25"/>
                <a:gd name="T5" fmla="*/ 28 h 30"/>
                <a:gd name="T6" fmla="*/ 13 w 25"/>
                <a:gd name="T7" fmla="*/ 30 h 30"/>
                <a:gd name="T8" fmla="*/ 4 w 25"/>
                <a:gd name="T9" fmla="*/ 26 h 30"/>
                <a:gd name="T10" fmla="*/ 0 w 25"/>
                <a:gd name="T11" fmla="*/ 15 h 30"/>
                <a:gd name="T12" fmla="*/ 4 w 25"/>
                <a:gd name="T13" fmla="*/ 4 h 30"/>
                <a:gd name="T14" fmla="*/ 13 w 25"/>
                <a:gd name="T15" fmla="*/ 0 h 30"/>
                <a:gd name="T16" fmla="*/ 22 w 25"/>
                <a:gd name="T17" fmla="*/ 4 h 30"/>
                <a:gd name="T18" fmla="*/ 25 w 25"/>
                <a:gd name="T19" fmla="*/ 9 h 30"/>
                <a:gd name="T20" fmla="*/ 19 w 25"/>
                <a:gd name="T21" fmla="*/ 10 h 30"/>
                <a:gd name="T22" fmla="*/ 17 w 25"/>
                <a:gd name="T23" fmla="*/ 7 h 30"/>
                <a:gd name="T24" fmla="*/ 13 w 25"/>
                <a:gd name="T25" fmla="*/ 5 h 30"/>
                <a:gd name="T26" fmla="*/ 8 w 25"/>
                <a:gd name="T27" fmla="*/ 8 h 30"/>
                <a:gd name="T28" fmla="*/ 6 w 25"/>
                <a:gd name="T29" fmla="*/ 15 h 30"/>
                <a:gd name="T30" fmla="*/ 8 w 25"/>
                <a:gd name="T31" fmla="*/ 23 h 30"/>
                <a:gd name="T32" fmla="*/ 13 w 25"/>
                <a:gd name="T33" fmla="*/ 25 h 30"/>
                <a:gd name="T34" fmla="*/ 17 w 25"/>
                <a:gd name="T35" fmla="*/ 24 h 30"/>
                <a:gd name="T36" fmla="*/ 19 w 25"/>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0">
                  <a:moveTo>
                    <a:pt x="19" y="19"/>
                  </a:moveTo>
                  <a:cubicBezTo>
                    <a:pt x="25" y="21"/>
                    <a:pt x="25" y="21"/>
                    <a:pt x="25" y="21"/>
                  </a:cubicBezTo>
                  <a:cubicBezTo>
                    <a:pt x="24" y="24"/>
                    <a:pt x="22" y="26"/>
                    <a:pt x="20" y="28"/>
                  </a:cubicBezTo>
                  <a:cubicBezTo>
                    <a:pt x="18" y="29"/>
                    <a:pt x="16" y="30"/>
                    <a:pt x="13" y="30"/>
                  </a:cubicBezTo>
                  <a:cubicBezTo>
                    <a:pt x="9" y="30"/>
                    <a:pt x="6" y="29"/>
                    <a:pt x="4" y="26"/>
                  </a:cubicBezTo>
                  <a:cubicBezTo>
                    <a:pt x="1" y="23"/>
                    <a:pt x="0" y="20"/>
                    <a:pt x="0" y="15"/>
                  </a:cubicBezTo>
                  <a:cubicBezTo>
                    <a:pt x="0" y="11"/>
                    <a:pt x="1" y="7"/>
                    <a:pt x="4" y="4"/>
                  </a:cubicBezTo>
                  <a:cubicBezTo>
                    <a:pt x="6" y="2"/>
                    <a:pt x="9" y="0"/>
                    <a:pt x="13" y="0"/>
                  </a:cubicBezTo>
                  <a:cubicBezTo>
                    <a:pt x="17" y="0"/>
                    <a:pt x="20" y="2"/>
                    <a:pt x="22" y="4"/>
                  </a:cubicBezTo>
                  <a:cubicBezTo>
                    <a:pt x="23" y="5"/>
                    <a:pt x="24" y="7"/>
                    <a:pt x="25" y="9"/>
                  </a:cubicBezTo>
                  <a:cubicBezTo>
                    <a:pt x="19" y="10"/>
                    <a:pt x="19" y="10"/>
                    <a:pt x="19" y="10"/>
                  </a:cubicBezTo>
                  <a:cubicBezTo>
                    <a:pt x="19" y="9"/>
                    <a:pt x="18" y="8"/>
                    <a:pt x="17" y="7"/>
                  </a:cubicBezTo>
                  <a:cubicBezTo>
                    <a:pt x="16" y="6"/>
                    <a:pt x="14" y="5"/>
                    <a:pt x="13" y="5"/>
                  </a:cubicBezTo>
                  <a:cubicBezTo>
                    <a:pt x="11" y="5"/>
                    <a:pt x="9" y="6"/>
                    <a:pt x="8" y="8"/>
                  </a:cubicBezTo>
                  <a:cubicBezTo>
                    <a:pt x="7" y="9"/>
                    <a:pt x="6" y="12"/>
                    <a:pt x="6" y="15"/>
                  </a:cubicBezTo>
                  <a:cubicBezTo>
                    <a:pt x="6" y="19"/>
                    <a:pt x="7" y="21"/>
                    <a:pt x="8" y="23"/>
                  </a:cubicBezTo>
                  <a:cubicBezTo>
                    <a:pt x="9" y="24"/>
                    <a:pt x="11" y="25"/>
                    <a:pt x="13" y="25"/>
                  </a:cubicBezTo>
                  <a:cubicBezTo>
                    <a:pt x="14" y="25"/>
                    <a:pt x="16" y="24"/>
                    <a:pt x="17" y="24"/>
                  </a:cubicBezTo>
                  <a:cubicBezTo>
                    <a:pt x="18" y="23"/>
                    <a:pt x="19" y="21"/>
                    <a:pt x="19"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109691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D14E-C6DE-4DD0-B913-A8249B6AA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DE6AC-4C97-4F45-A9E7-FD0FE82DA3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50C82-BF05-43EE-AD03-9E23AA5B9067}"/>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a:extLst>
              <a:ext uri="{FF2B5EF4-FFF2-40B4-BE49-F238E27FC236}">
                <a16:creationId xmlns:a16="http://schemas.microsoft.com/office/drawing/2014/main" id="{9C2C2A7E-DAC6-499E-B036-6A91F115A64F}"/>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a:extLst>
              <a:ext uri="{FF2B5EF4-FFF2-40B4-BE49-F238E27FC236}">
                <a16:creationId xmlns:a16="http://schemas.microsoft.com/office/drawing/2014/main" id="{9B9B62A3-D3FE-4FFE-B3E9-32D279D1D2FD}"/>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7119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742B-CBB3-4EFA-800D-B7B432797C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8CC89-69A1-4787-9D44-D1CF3C9D5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D36C3F-1E4F-4C29-A842-B25738A7E084}"/>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a:extLst>
              <a:ext uri="{FF2B5EF4-FFF2-40B4-BE49-F238E27FC236}">
                <a16:creationId xmlns:a16="http://schemas.microsoft.com/office/drawing/2014/main" id="{021EFB42-A5D8-49B2-8F88-4BE261802171}"/>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a:extLst>
              <a:ext uri="{FF2B5EF4-FFF2-40B4-BE49-F238E27FC236}">
                <a16:creationId xmlns:a16="http://schemas.microsoft.com/office/drawing/2014/main" id="{6D11EFD4-F798-4141-B79B-7EE25F231951}"/>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676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6940-1D17-4294-9FE0-4A6F81375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F0884-6C6C-4BE3-9CA7-1048F34CFF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D89077-DB4C-40FA-A266-8376FE5C49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5E395-7B23-4FEF-A107-AC016A199803}"/>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a:extLst>
              <a:ext uri="{FF2B5EF4-FFF2-40B4-BE49-F238E27FC236}">
                <a16:creationId xmlns:a16="http://schemas.microsoft.com/office/drawing/2014/main" id="{6F3D5260-4807-4CBC-9729-B424250E574D}"/>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a:extLst>
              <a:ext uri="{FF2B5EF4-FFF2-40B4-BE49-F238E27FC236}">
                <a16:creationId xmlns:a16="http://schemas.microsoft.com/office/drawing/2014/main" id="{54256877-E264-40FD-9183-655A5DD17C1C}"/>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37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6D60-6A03-4D00-AD30-5BB9A25017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8BA11-1C8E-4963-B103-5DD476DB1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36E91-C82F-4B44-941E-4E7098F44F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EA52A-F9E6-440F-946B-CDAC21C84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98CA68-1963-4D56-B090-6052BE4E87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8B08F-04FC-4504-84BF-3EC753654A9E}"/>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a:extLst>
              <a:ext uri="{FF2B5EF4-FFF2-40B4-BE49-F238E27FC236}">
                <a16:creationId xmlns:a16="http://schemas.microsoft.com/office/drawing/2014/main" id="{0CA36A40-B2A8-4772-88F8-2874969F93F2}"/>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a:extLst>
              <a:ext uri="{FF2B5EF4-FFF2-40B4-BE49-F238E27FC236}">
                <a16:creationId xmlns:a16="http://schemas.microsoft.com/office/drawing/2014/main" id="{95BC0550-7628-487E-BBE1-9BCA95F9881F}"/>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9697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066F7-2B20-45D1-A478-EA767EC3EB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DED76-2FDA-4E8C-9E14-5849BD358DE0}"/>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a:extLst>
              <a:ext uri="{FF2B5EF4-FFF2-40B4-BE49-F238E27FC236}">
                <a16:creationId xmlns:a16="http://schemas.microsoft.com/office/drawing/2014/main" id="{01907B95-75B4-403B-803C-5726ED655482}"/>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a:extLst>
              <a:ext uri="{FF2B5EF4-FFF2-40B4-BE49-F238E27FC236}">
                <a16:creationId xmlns:a16="http://schemas.microsoft.com/office/drawing/2014/main" id="{410B5C89-E201-4FB7-BB18-0A04E869A581}"/>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79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0FEEB9-7D6C-4767-8592-EB50E8B9F31D}"/>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a:extLst>
              <a:ext uri="{FF2B5EF4-FFF2-40B4-BE49-F238E27FC236}">
                <a16:creationId xmlns:a16="http://schemas.microsoft.com/office/drawing/2014/main" id="{8297428E-E784-4587-B3A6-4524161F4514}"/>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a:extLst>
              <a:ext uri="{FF2B5EF4-FFF2-40B4-BE49-F238E27FC236}">
                <a16:creationId xmlns:a16="http://schemas.microsoft.com/office/drawing/2014/main" id="{4A6EC33C-CDDB-47C9-B954-11D5DA8F98F6}"/>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23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7BCA-68F3-4CF7-8677-3D6701FA0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4AE2E8-DDF0-490C-B0FC-AA2297C83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D74F25-E7DC-4AC8-AE8E-3382A588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6461F0-1FA1-484C-A925-A707E61258F9}"/>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a:extLst>
              <a:ext uri="{FF2B5EF4-FFF2-40B4-BE49-F238E27FC236}">
                <a16:creationId xmlns:a16="http://schemas.microsoft.com/office/drawing/2014/main" id="{7A53765C-2370-4DB4-853A-5632A960ECCC}"/>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a:extLst>
              <a:ext uri="{FF2B5EF4-FFF2-40B4-BE49-F238E27FC236}">
                <a16:creationId xmlns:a16="http://schemas.microsoft.com/office/drawing/2014/main" id="{E17AF674-E426-4D58-BA51-66987DF02F74}"/>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512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22B9-D93F-4314-822E-76275A3A3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6EFB2C-D1B0-40C5-B3C4-CA96C9EB2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D83BD6-F85D-40B5-B3DD-84BA4FAC2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DD348C-0C49-4AB1-848D-0B40DF9839D7}"/>
              </a:ext>
            </a:extLst>
          </p:cNvPr>
          <p:cNvSpPr>
            <a:spLocks noGrp="1"/>
          </p:cNvSpPr>
          <p:nvPr>
            <p:ph type="dt" sz="half" idx="10"/>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a:extLst>
              <a:ext uri="{FF2B5EF4-FFF2-40B4-BE49-F238E27FC236}">
                <a16:creationId xmlns:a16="http://schemas.microsoft.com/office/drawing/2014/main" id="{4BCC0CDD-AD39-4786-8231-EB7AFD2EAED0}"/>
              </a:ext>
            </a:extLst>
          </p:cNvPr>
          <p:cNvSpPr>
            <a:spLocks noGrp="1"/>
          </p:cNvSpPr>
          <p:nvPr>
            <p:ph type="ftr" sz="quarter" idx="11"/>
          </p:nvPr>
        </p:nvSpPr>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a:extLst>
              <a:ext uri="{FF2B5EF4-FFF2-40B4-BE49-F238E27FC236}">
                <a16:creationId xmlns:a16="http://schemas.microsoft.com/office/drawing/2014/main" id="{5683FFEE-92C7-49C3-B3B1-B94B4FB339D3}"/>
              </a:ext>
            </a:extLst>
          </p:cNvPr>
          <p:cNvSpPr>
            <a:spLocks noGrp="1"/>
          </p:cNvSpPr>
          <p:nvPr>
            <p:ph type="sldNum" sz="quarter" idx="12"/>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95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E466A-02FD-4C12-9EC4-B1121181A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340C46-C96B-4BB0-81F5-04C7D57AB6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71280-EA9D-4CBD-9784-04492779C6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1219200" rtl="0" eaLnBrk="1" fontAlgn="auto" latinLnBrk="0" hangingPunct="1">
              <a:lnSpc>
                <a:spcPct val="100000"/>
              </a:lnSpc>
              <a:spcBef>
                <a:spcPts val="0"/>
              </a:spcBef>
              <a:spcAft>
                <a:spcPts val="0"/>
              </a:spcAft>
              <a:buClrTx/>
              <a:buSzTx/>
              <a:buFontTx/>
              <a:buNone/>
              <a:defRPr/>
            </a:pPr>
            <a:fld id="{0CDA73E3-ED0D-47D9-9A34-6FA44F8BA787}"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2020/10/20</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a:extLst>
              <a:ext uri="{FF2B5EF4-FFF2-40B4-BE49-F238E27FC236}">
                <a16:creationId xmlns:a16="http://schemas.microsoft.com/office/drawing/2014/main" id="{C0BF9EAC-9E58-4CBC-A399-796F7C3CB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a:extLst>
              <a:ext uri="{FF2B5EF4-FFF2-40B4-BE49-F238E27FC236}">
                <a16:creationId xmlns:a16="http://schemas.microsoft.com/office/drawing/2014/main" id="{2701150D-5843-4F9D-A539-587FD2E52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219200" rtl="0" eaLnBrk="1" fontAlgn="auto" latinLnBrk="0" hangingPunct="1">
              <a:lnSpc>
                <a:spcPct val="100000"/>
              </a:lnSpc>
              <a:spcBef>
                <a:spcPts val="0"/>
              </a:spcBef>
              <a:spcAft>
                <a:spcPts val="0"/>
              </a:spcAft>
              <a:buClrTx/>
              <a:buSzTx/>
              <a:buFontTx/>
              <a:buNone/>
              <a:defRPr/>
            </a:pPr>
            <a:fld id="{4B14C7AD-6169-4EB8-A536-542A00CE3BB9}"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a:t>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2771504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50" r:id="rId14"/>
    <p:sldLayoutId id="2147483653" r:id="rId15"/>
    <p:sldLayoutId id="2147483654" r:id="rId16"/>
    <p:sldLayoutId id="214748365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png"/><Relationship Id="rId15" Type="http://schemas.microsoft.com/office/2007/relationships/hdphoto" Target="../media/hdphoto5.wdp"/><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8641" y="1710817"/>
            <a:ext cx="10363200" cy="1362075"/>
          </a:xfrm>
        </p:spPr>
        <p:txBody>
          <a:bodyPr/>
          <a:lstStyle/>
          <a:p>
            <a:r>
              <a:rPr lang="zh-CN" altLang="en-US" sz="6000" dirty="0">
                <a:latin typeface="微软雅黑" panose="020B0503020204020204" pitchFamily="34" charset="-122"/>
                <a:ea typeface="微软雅黑" panose="020B0503020204020204" pitchFamily="34" charset="-122"/>
              </a:rPr>
              <a:t>规模化机队的应用模式</a:t>
            </a:r>
          </a:p>
        </p:txBody>
      </p:sp>
      <p:sp>
        <p:nvSpPr>
          <p:cNvPr id="5" name="文本占位符 4"/>
          <p:cNvSpPr>
            <a:spLocks noGrp="1"/>
          </p:cNvSpPr>
          <p:nvPr>
            <p:ph type="body" idx="1"/>
          </p:nvPr>
        </p:nvSpPr>
        <p:spPr>
          <a:xfrm>
            <a:off x="838641" y="3362778"/>
            <a:ext cx="10363200" cy="1142547"/>
          </a:xfrm>
        </p:spPr>
        <p:txBody>
          <a:bodyPr/>
          <a:lstStyle/>
          <a:p>
            <a:r>
              <a:rPr lang="zh-CN" altLang="en-US" sz="3200" dirty="0">
                <a:latin typeface="微软雅黑" panose="020B0503020204020204" pitchFamily="34" charset="-122"/>
                <a:ea typeface="微软雅黑" panose="020B0503020204020204" pitchFamily="34" charset="-122"/>
              </a:rPr>
              <a:t>中航赛斯纳飞机公司（珠海</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石家庄）</a:t>
            </a:r>
            <a:endParaRPr lang="en-US" altLang="zh-CN" sz="3200" dirty="0">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董事长刘祥仁</a:t>
            </a:r>
          </a:p>
        </p:txBody>
      </p:sp>
      <p:sp>
        <p:nvSpPr>
          <p:cNvPr id="7" name="文本框 6">
            <a:extLst>
              <a:ext uri="{FF2B5EF4-FFF2-40B4-BE49-F238E27FC236}">
                <a16:creationId xmlns:a16="http://schemas.microsoft.com/office/drawing/2014/main" id="{F293E8F7-7127-495E-9FD5-F278797DF100}"/>
              </a:ext>
            </a:extLst>
          </p:cNvPr>
          <p:cNvSpPr txBox="1"/>
          <p:nvPr/>
        </p:nvSpPr>
        <p:spPr>
          <a:xfrm>
            <a:off x="10524442" y="6327914"/>
            <a:ext cx="1515158" cy="400110"/>
          </a:xfrm>
          <a:prstGeom prst="rect">
            <a:avLst/>
          </a:prstGeom>
          <a:noFill/>
        </p:spPr>
        <p:txBody>
          <a:bodyPr wrap="none" rtlCol="0">
            <a:spAutoFit/>
          </a:bodyPr>
          <a:lstStyle/>
          <a:p>
            <a:pPr algn="r"/>
            <a:r>
              <a:rPr lang="en-US" altLang="zh-CN" sz="2000" i="1" dirty="0">
                <a:solidFill>
                  <a:schemeClr val="bg1"/>
                </a:solidFill>
                <a:latin typeface="微软雅黑" panose="020B0503020204020204" pitchFamily="34" charset="-122"/>
                <a:ea typeface="微软雅黑" panose="020B0503020204020204" pitchFamily="34" charset="-122"/>
              </a:rPr>
              <a:t>2020.10.23</a:t>
            </a:r>
            <a:endParaRPr lang="zh-CN" altLang="en-US" sz="2000" i="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0FF03-A7C7-4BB9-B1EB-59422555E5ED}"/>
              </a:ext>
            </a:extLst>
          </p:cNvPr>
          <p:cNvSpPr>
            <a:spLocks noGrp="1"/>
          </p:cNvSpPr>
          <p:nvPr>
            <p:ph type="title"/>
          </p:nvPr>
        </p:nvSpPr>
        <p:spPr/>
        <p:txBody>
          <a:bodyPr>
            <a:noAutofit/>
          </a:bodyPr>
          <a:lstStyle/>
          <a:p>
            <a:r>
              <a:rPr lang="en-US" altLang="zh-CN" sz="3600" dirty="0">
                <a:latin typeface="微软雅黑" panose="020B0503020204020204" pitchFamily="34" charset="-122"/>
                <a:ea typeface="微软雅黑" panose="020B0503020204020204" pitchFamily="34" charset="-122"/>
              </a:rPr>
              <a:t>Wheels Up</a:t>
            </a:r>
            <a:endParaRPr lang="zh-CN" altLang="en-US" sz="3600" dirty="0">
              <a:latin typeface="微软雅黑" panose="020B0503020204020204" pitchFamily="34" charset="-122"/>
              <a:ea typeface="微软雅黑" panose="020B0503020204020204" pitchFamily="34" charset="-122"/>
            </a:endParaRPr>
          </a:p>
        </p:txBody>
      </p:sp>
      <p:pic>
        <p:nvPicPr>
          <p:cNvPr id="3" name="Picture 4" descr="http://flightlistpro.com/private-jet-charter/wp-content/uploads/2016/04/Wheels-up-2.jpg">
            <a:extLst>
              <a:ext uri="{FF2B5EF4-FFF2-40B4-BE49-F238E27FC236}">
                <a16:creationId xmlns:a16="http://schemas.microsoft.com/office/drawing/2014/main" id="{39D351C9-C115-42EC-AB05-DD829A6B38CC}"/>
              </a:ext>
            </a:extLst>
          </p:cNvPr>
          <p:cNvPicPr>
            <a:picLocks noChangeAspect="1" noChangeArrowheads="1"/>
          </p:cNvPicPr>
          <p:nvPr/>
        </p:nvPicPr>
        <p:blipFill>
          <a:blip r:embed="rId2" cstate="print"/>
          <a:srcRect t="42485"/>
          <a:stretch>
            <a:fillRect/>
          </a:stretch>
        </p:blipFill>
        <p:spPr bwMode="auto">
          <a:xfrm>
            <a:off x="299356" y="956798"/>
            <a:ext cx="11593288" cy="3348383"/>
          </a:xfrm>
          <a:prstGeom prst="rect">
            <a:avLst/>
          </a:prstGeom>
          <a:noFill/>
        </p:spPr>
      </p:pic>
      <p:sp>
        <p:nvSpPr>
          <p:cNvPr id="4" name="矩形 3">
            <a:extLst>
              <a:ext uri="{FF2B5EF4-FFF2-40B4-BE49-F238E27FC236}">
                <a16:creationId xmlns:a16="http://schemas.microsoft.com/office/drawing/2014/main" id="{747DFF4B-AFAE-4F4B-BA5F-23893C1988C4}"/>
              </a:ext>
            </a:extLst>
          </p:cNvPr>
          <p:cNvSpPr/>
          <p:nvPr/>
        </p:nvSpPr>
        <p:spPr>
          <a:xfrm>
            <a:off x="273270" y="4419481"/>
            <a:ext cx="11593288" cy="2123658"/>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l"/>
            </a:pPr>
            <a:r>
              <a:rPr lang="zh-CN" altLang="en-US" sz="1600" dirty="0">
                <a:latin typeface="微软雅黑" pitchFamily="34" charset="-122"/>
                <a:ea typeface="微软雅黑" pitchFamily="34" charset="-122"/>
              </a:rPr>
              <a:t>美国</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是最新崛起的平台型公务机包机服务提供商兼高净值群体消费服务提供商，与巴菲特投资的</a:t>
            </a:r>
            <a:r>
              <a:rPr lang="en-US" altLang="zh-CN" sz="1600" dirty="0">
                <a:latin typeface="微软雅黑" pitchFamily="34" charset="-122"/>
                <a:ea typeface="微软雅黑" pitchFamily="34" charset="-122"/>
              </a:rPr>
              <a:t>NetJets</a:t>
            </a:r>
            <a:r>
              <a:rPr lang="zh-CN" altLang="en-US" sz="1600" dirty="0">
                <a:latin typeface="微软雅黑" pitchFamily="34" charset="-122"/>
                <a:ea typeface="微软雅黑" pitchFamily="34" charset="-122"/>
              </a:rPr>
              <a:t>公司均为德事隆航空的机队采购客户，为除顶级富豪以外的其它高净值人群提供</a:t>
            </a:r>
            <a:r>
              <a:rPr lang="zh-CN" altLang="zh-CN" sz="1600" dirty="0">
                <a:latin typeface="微软雅黑" pitchFamily="34" charset="-122"/>
                <a:ea typeface="微软雅黑" pitchFamily="34" charset="-122"/>
              </a:rPr>
              <a:t>公务机包机</a:t>
            </a:r>
            <a:r>
              <a:rPr lang="zh-CN" altLang="en-US" sz="1600" dirty="0">
                <a:latin typeface="微软雅黑" pitchFamily="34" charset="-122"/>
                <a:ea typeface="微软雅黑" pitchFamily="34" charset="-122"/>
              </a:rPr>
              <a:t>飞行和落地后的消费服务。</a:t>
            </a:r>
            <a:endParaRPr lang="en-US" altLang="zh-CN" sz="1600" dirty="0">
              <a:latin typeface="微软雅黑" pitchFamily="34" charset="-122"/>
              <a:ea typeface="微软雅黑" pitchFamily="34" charset="-122"/>
            </a:endParaRPr>
          </a:p>
          <a:p>
            <a:pPr marL="285750" indent="-285750">
              <a:spcBef>
                <a:spcPts val="600"/>
              </a:spcBef>
              <a:spcAft>
                <a:spcPts val="600"/>
              </a:spcAft>
              <a:buFont typeface="Wingdings" panose="05000000000000000000" pitchFamily="2" charset="2"/>
              <a:buChar char="l"/>
            </a:pPr>
            <a:r>
              <a:rPr lang="zh-CN" altLang="en-US" sz="1600" dirty="0">
                <a:latin typeface="微软雅黑" pitchFamily="34" charset="-122"/>
                <a:ea typeface="微软雅黑" pitchFamily="34" charset="-122"/>
              </a:rPr>
              <a:t>其核心商业模式是</a:t>
            </a:r>
            <a:r>
              <a:rPr lang="zh-CN" altLang="zh-CN" sz="1600" dirty="0">
                <a:latin typeface="微软雅黑" pitchFamily="34" charset="-122"/>
                <a:ea typeface="微软雅黑" pitchFamily="34" charset="-122"/>
              </a:rPr>
              <a:t>创新性的使用了互联网作为其公务机业务平台的载体</a:t>
            </a:r>
            <a:r>
              <a:rPr lang="zh-CN" altLang="en-US" sz="1600" dirty="0">
                <a:latin typeface="微软雅黑" pitchFamily="34" charset="-122"/>
                <a:ea typeface="微软雅黑" pitchFamily="34" charset="-122"/>
              </a:rPr>
              <a:t>，依靠公务包机服务切入高净值群体消费服务领域，</a:t>
            </a:r>
            <a:r>
              <a:rPr lang="zh-CN" altLang="zh-CN" sz="1600" dirty="0">
                <a:latin typeface="微软雅黑" pitchFamily="34" charset="-122"/>
                <a:ea typeface="微软雅黑" pitchFamily="34" charset="-122"/>
              </a:rPr>
              <a:t>通过</a:t>
            </a:r>
            <a:r>
              <a:rPr lang="en-US" altLang="zh-CN" sz="1600" dirty="0">
                <a:latin typeface="微软雅黑" pitchFamily="34" charset="-122"/>
                <a:ea typeface="微软雅黑" pitchFamily="34" charset="-122"/>
              </a:rPr>
              <a:t>APP</a:t>
            </a:r>
            <a:r>
              <a:rPr lang="zh-CN" altLang="zh-CN" sz="1600" dirty="0">
                <a:latin typeface="微软雅黑" pitchFamily="34" charset="-122"/>
                <a:ea typeface="微软雅黑" pitchFamily="34" charset="-122"/>
              </a:rPr>
              <a:t>以及线下品牌</a:t>
            </a:r>
            <a:r>
              <a:rPr lang="en-US" altLang="zh-CN" sz="1600" dirty="0">
                <a:latin typeface="微软雅黑" pitchFamily="34" charset="-122"/>
                <a:ea typeface="微软雅黑" pitchFamily="34" charset="-122"/>
              </a:rPr>
              <a:t>Wheels Down</a:t>
            </a:r>
            <a:r>
              <a:rPr lang="zh-CN" altLang="en-US" sz="1600" dirty="0">
                <a:latin typeface="微软雅黑" pitchFamily="34" charset="-122"/>
                <a:ea typeface="微软雅黑" pitchFamily="34" charset="-122"/>
              </a:rPr>
              <a:t>完成对顶级消费行业的整合（体育、娱乐、度假、慈善、奢侈品等）来进一步充实其服务品质，</a:t>
            </a:r>
            <a:r>
              <a:rPr lang="zh-CN" altLang="zh-CN" sz="1600" dirty="0">
                <a:latin typeface="微软雅黑" pitchFamily="34" charset="-122"/>
                <a:ea typeface="微软雅黑" pitchFamily="34" charset="-122"/>
              </a:rPr>
              <a:t>进一步提高用户粘性</a:t>
            </a:r>
            <a:r>
              <a:rPr lang="zh-CN" altLang="en-US" sz="1600" dirty="0">
                <a:latin typeface="微软雅黑" pitchFamily="34" charset="-122"/>
                <a:ea typeface="微软雅黑" pitchFamily="34" charset="-122"/>
              </a:rPr>
              <a:t>，通过</a:t>
            </a:r>
            <a:r>
              <a:rPr lang="zh-CN" altLang="zh-CN" sz="1600" dirty="0">
                <a:latin typeface="微软雅黑" pitchFamily="34" charset="-122"/>
                <a:ea typeface="微软雅黑" pitchFamily="34" charset="-122"/>
              </a:rPr>
              <a:t>培养用户的消费习惯来引导用户需求</a:t>
            </a:r>
            <a:r>
              <a:rPr lang="zh-CN" altLang="en-US" sz="1600" dirty="0">
                <a:latin typeface="微软雅黑" pitchFamily="34" charset="-122"/>
                <a:ea typeface="微软雅黑" pitchFamily="34" charset="-122"/>
              </a:rPr>
              <a:t>，达到行业垄断的状态。</a:t>
            </a:r>
            <a:endParaRPr lang="en-US" altLang="zh-CN" sz="1600" dirty="0">
              <a:latin typeface="微软雅黑" pitchFamily="34" charset="-122"/>
              <a:ea typeface="微软雅黑" pitchFamily="34" charset="-122"/>
            </a:endParaRPr>
          </a:p>
          <a:p>
            <a:pPr marL="285750" indent="-285750">
              <a:spcBef>
                <a:spcPts val="600"/>
              </a:spcBef>
              <a:spcAft>
                <a:spcPts val="600"/>
              </a:spcAft>
              <a:buFont typeface="Wingdings" panose="05000000000000000000" pitchFamily="2" charset="2"/>
              <a:buChar char="l"/>
            </a:pP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是目前德事隆航空</a:t>
            </a:r>
            <a:r>
              <a:rPr lang="en-US" altLang="zh-CN" sz="1600" dirty="0">
                <a:latin typeface="微软雅黑" pitchFamily="34" charset="-122"/>
                <a:ea typeface="微软雅黑" pitchFamily="34" charset="-122"/>
              </a:rPr>
              <a:t> </a:t>
            </a:r>
            <a:r>
              <a:rPr lang="zh-CN" altLang="en-US" sz="1600" dirty="0">
                <a:latin typeface="微软雅黑" pitchFamily="34" charset="-122"/>
                <a:ea typeface="微软雅黑" pitchFamily="34" charset="-122"/>
              </a:rPr>
              <a:t>比奇</a:t>
            </a:r>
            <a:r>
              <a:rPr lang="en-US" altLang="zh-CN" sz="1600" dirty="0">
                <a:latin typeface="微软雅黑" pitchFamily="34" charset="-122"/>
                <a:ea typeface="微软雅黑" pitchFamily="34" charset="-122"/>
              </a:rPr>
              <a:t>350</a:t>
            </a:r>
            <a:r>
              <a:rPr lang="zh-CN" altLang="en-US" sz="1600" dirty="0">
                <a:latin typeface="微软雅黑" pitchFamily="34" charset="-122"/>
                <a:ea typeface="微软雅黑" pitchFamily="34" charset="-122"/>
              </a:rPr>
              <a:t>空中国王、赛斯纳奖状</a:t>
            </a:r>
            <a:r>
              <a:rPr lang="en-US" altLang="zh-CN" sz="1600" dirty="0">
                <a:latin typeface="微软雅黑" pitchFamily="34" charset="-122"/>
                <a:ea typeface="微软雅黑" pitchFamily="34" charset="-122"/>
              </a:rPr>
              <a:t>560 XLS</a:t>
            </a:r>
            <a:r>
              <a:rPr lang="zh-CN" altLang="en-US" sz="1600" dirty="0">
                <a:latin typeface="微软雅黑" pitchFamily="34" charset="-122"/>
                <a:ea typeface="微软雅黑" pitchFamily="34" charset="-122"/>
              </a:rPr>
              <a:t>、豪客</a:t>
            </a:r>
            <a:r>
              <a:rPr lang="en-US" altLang="zh-CN" sz="1600" dirty="0">
                <a:latin typeface="微软雅黑" pitchFamily="34" charset="-122"/>
                <a:ea typeface="微软雅黑" pitchFamily="34" charset="-122"/>
              </a:rPr>
              <a:t>400XP</a:t>
            </a:r>
            <a:r>
              <a:rPr lang="zh-CN" altLang="en-US" sz="1600" dirty="0">
                <a:latin typeface="微软雅黑" pitchFamily="34" charset="-122"/>
                <a:ea typeface="微软雅黑" pitchFamily="34" charset="-122"/>
              </a:rPr>
              <a:t>机型单一规模机队用户的典范，提供了批量使用公务机的成功商业案例。</a:t>
            </a:r>
          </a:p>
        </p:txBody>
      </p:sp>
    </p:spTree>
    <p:extLst>
      <p:ext uri="{BB962C8B-B14F-4D97-AF65-F5344CB8AC3E}">
        <p14:creationId xmlns:p14="http://schemas.microsoft.com/office/powerpoint/2010/main" val="261593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0FF03-A7C7-4BB9-B1EB-59422555E5ED}"/>
              </a:ext>
            </a:extLst>
          </p:cNvPr>
          <p:cNvSpPr>
            <a:spLocks noGrp="1"/>
          </p:cNvSpPr>
          <p:nvPr>
            <p:ph type="title"/>
          </p:nvPr>
        </p:nvSpPr>
        <p:spPr/>
        <p:txBody>
          <a:bodyPr>
            <a:noAutofit/>
          </a:bodyPr>
          <a:lstStyle/>
          <a:p>
            <a:r>
              <a:rPr lang="en-US" altLang="zh-CN" sz="3600" dirty="0">
                <a:latin typeface="微软雅黑" panose="020B0503020204020204" pitchFamily="34" charset="-122"/>
                <a:ea typeface="微软雅黑" panose="020B0503020204020204" pitchFamily="34" charset="-122"/>
              </a:rPr>
              <a:t>Wheels Up</a:t>
            </a:r>
            <a:endParaRPr lang="zh-CN" altLang="en-US" sz="3600"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522C7EE8-018F-4F20-A28A-29922FE1AAD6}"/>
              </a:ext>
            </a:extLst>
          </p:cNvPr>
          <p:cNvSpPr/>
          <p:nvPr/>
        </p:nvSpPr>
        <p:spPr>
          <a:xfrm>
            <a:off x="335360" y="878507"/>
            <a:ext cx="11856640" cy="738664"/>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l"/>
            </a:pPr>
            <a:r>
              <a:rPr lang="zh-CN" altLang="en-US" sz="1600" dirty="0">
                <a:latin typeface="微软雅黑" pitchFamily="34" charset="-122"/>
                <a:ea typeface="微软雅黑" pitchFamily="34" charset="-122"/>
              </a:rPr>
              <a:t>截至</a:t>
            </a:r>
            <a:r>
              <a:rPr lang="en-US" altLang="zh-CN" sz="1600" dirty="0">
                <a:latin typeface="微软雅黑" pitchFamily="34" charset="-122"/>
                <a:ea typeface="微软雅黑" pitchFamily="34" charset="-122"/>
              </a:rPr>
              <a:t>2020</a:t>
            </a:r>
            <a:r>
              <a:rPr lang="zh-CN" altLang="en-US" sz="1600" dirty="0">
                <a:latin typeface="微软雅黑" pitchFamily="34" charset="-122"/>
                <a:ea typeface="微软雅黑" pitchFamily="34" charset="-122"/>
              </a:rPr>
              <a:t>年</a:t>
            </a:r>
            <a:r>
              <a:rPr lang="en-US" altLang="zh-CN" sz="1600" dirty="0">
                <a:latin typeface="微软雅黑" pitchFamily="34" charset="-122"/>
                <a:ea typeface="微软雅黑" pitchFamily="34" charset="-122"/>
              </a:rPr>
              <a:t>6</a:t>
            </a:r>
            <a:r>
              <a:rPr lang="zh-CN" altLang="en-US" sz="1600" dirty="0">
                <a:latin typeface="微软雅黑" pitchFamily="34" charset="-122"/>
                <a:ea typeface="微软雅黑" pitchFamily="34" charset="-122"/>
              </a:rPr>
              <a:t>月，</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已经形成了为客户提供全方位私人飞机所需要的完整生态系统。</a:t>
            </a:r>
            <a:r>
              <a:rPr lang="zh-CN" altLang="en-US" sz="1600" b="1" dirty="0">
                <a:latin typeface="微软雅黑" pitchFamily="34" charset="-122"/>
                <a:ea typeface="微软雅黑" pitchFamily="34" charset="-122"/>
              </a:rPr>
              <a:t>（</a:t>
            </a:r>
            <a:r>
              <a:rPr lang="en-US" altLang="zh-CN" sz="1600" b="1" dirty="0">
                <a:latin typeface="微软雅黑" pitchFamily="34" charset="-122"/>
                <a:ea typeface="微软雅黑" pitchFamily="34" charset="-122"/>
              </a:rPr>
              <a:t>Wheels Up/Wheels Down)</a:t>
            </a:r>
          </a:p>
          <a:p>
            <a:pPr marL="285750" indent="-285750">
              <a:spcBef>
                <a:spcPts val="600"/>
              </a:spcBef>
              <a:spcAft>
                <a:spcPts val="600"/>
              </a:spcAft>
              <a:buFont typeface="Wingdings" panose="05000000000000000000" pitchFamily="2" charset="2"/>
              <a:buChar char="l"/>
            </a:pPr>
            <a:r>
              <a:rPr lang="zh-CN" altLang="en-US" sz="1600" dirty="0">
                <a:latin typeface="微软雅黑" pitchFamily="34" charset="-122"/>
                <a:ea typeface="微软雅黑" pitchFamily="34" charset="-122"/>
              </a:rPr>
              <a:t>通过几次快速的并购现在运营超过</a:t>
            </a:r>
            <a:r>
              <a:rPr lang="en-US" altLang="zh-CN" sz="1600" dirty="0">
                <a:latin typeface="微软雅黑" pitchFamily="34" charset="-122"/>
                <a:ea typeface="微软雅黑" pitchFamily="34" charset="-122"/>
              </a:rPr>
              <a:t>300</a:t>
            </a:r>
            <a:r>
              <a:rPr lang="zh-CN" altLang="en-US" sz="1600" dirty="0">
                <a:latin typeface="微软雅黑" pitchFamily="34" charset="-122"/>
                <a:ea typeface="微软雅黑" pitchFamily="34" charset="-122"/>
              </a:rPr>
              <a:t>架飞机，还</a:t>
            </a:r>
            <a:r>
              <a:rPr lang="en-US" altLang="zh-CN" sz="1600" dirty="0">
                <a:latin typeface="微软雅黑" pitchFamily="34" charset="-122"/>
                <a:ea typeface="微软雅黑" pitchFamily="34" charset="-122"/>
              </a:rPr>
              <a:t>APP</a:t>
            </a:r>
            <a:r>
              <a:rPr lang="zh-CN" altLang="en-US" sz="1600" dirty="0">
                <a:latin typeface="微软雅黑" pitchFamily="34" charset="-122"/>
                <a:ea typeface="微软雅黑" pitchFamily="34" charset="-122"/>
              </a:rPr>
              <a:t>平台上拥有</a:t>
            </a:r>
            <a:r>
              <a:rPr lang="en-US" altLang="zh-CN" sz="1600" dirty="0">
                <a:latin typeface="微软雅黑" pitchFamily="34" charset="-122"/>
                <a:ea typeface="微软雅黑" pitchFamily="34" charset="-122"/>
              </a:rPr>
              <a:t>1250</a:t>
            </a:r>
            <a:r>
              <a:rPr lang="zh-CN" altLang="en-US" sz="1600" dirty="0">
                <a:latin typeface="微软雅黑" pitchFamily="34" charset="-122"/>
                <a:ea typeface="微软雅黑" pitchFamily="34" charset="-122"/>
              </a:rPr>
              <a:t>架飞机的资源可以供</a:t>
            </a:r>
            <a:r>
              <a:rPr lang="en-US" altLang="zh-CN" sz="1600" dirty="0">
                <a:latin typeface="微软雅黑" pitchFamily="34" charset="-122"/>
                <a:ea typeface="微软雅黑" pitchFamily="34" charset="-122"/>
              </a:rPr>
              <a:t>8000</a:t>
            </a:r>
            <a:r>
              <a:rPr lang="zh-CN" altLang="en-US" sz="1600" dirty="0">
                <a:latin typeface="微软雅黑" pitchFamily="34" charset="-122"/>
                <a:ea typeface="微软雅黑" pitchFamily="34" charset="-122"/>
              </a:rPr>
              <a:t>名活跃的</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用户选择。</a:t>
            </a:r>
            <a:endParaRPr lang="en-US" altLang="zh-CN" sz="1600" dirty="0">
              <a:latin typeface="微软雅黑" pitchFamily="34" charset="-122"/>
              <a:ea typeface="微软雅黑" pitchFamily="34" charset="-122"/>
            </a:endParaRPr>
          </a:p>
        </p:txBody>
      </p:sp>
      <p:sp>
        <p:nvSpPr>
          <p:cNvPr id="5" name="矩形 4">
            <a:extLst>
              <a:ext uri="{FF2B5EF4-FFF2-40B4-BE49-F238E27FC236}">
                <a16:creationId xmlns:a16="http://schemas.microsoft.com/office/drawing/2014/main" id="{1A49BB7C-54E3-4F92-ABCB-03C4B65DD93C}"/>
              </a:ext>
            </a:extLst>
          </p:cNvPr>
          <p:cNvSpPr/>
          <p:nvPr/>
        </p:nvSpPr>
        <p:spPr>
          <a:xfrm>
            <a:off x="-19665" y="1794147"/>
            <a:ext cx="7687277" cy="4837222"/>
          </a:xfrm>
          <a:prstGeom prst="rect">
            <a:avLst/>
          </a:prstGeom>
        </p:spPr>
        <p:txBody>
          <a:bodyPr wrap="square">
            <a:spAutoFit/>
          </a:bodyPr>
          <a:lstStyle/>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2013</a:t>
            </a:r>
            <a:r>
              <a:rPr lang="zh-CN" altLang="en-US" sz="1600" dirty="0">
                <a:latin typeface="微软雅黑" pitchFamily="34" charset="-122"/>
                <a:ea typeface="微软雅黑" pitchFamily="34" charset="-122"/>
              </a:rPr>
              <a:t>年以</a:t>
            </a:r>
            <a:r>
              <a:rPr lang="en-US" altLang="zh-CN" sz="1600" dirty="0">
                <a:latin typeface="微软雅黑" pitchFamily="34" charset="-122"/>
                <a:ea typeface="微软雅黑" pitchFamily="34" charset="-122"/>
              </a:rPr>
              <a:t>7</a:t>
            </a:r>
            <a:r>
              <a:rPr lang="zh-CN" altLang="en-US" sz="1600" dirty="0">
                <a:latin typeface="微软雅黑" pitchFamily="34" charset="-122"/>
                <a:ea typeface="微软雅黑" pitchFamily="34" charset="-122"/>
              </a:rPr>
              <a:t>架比奇</a:t>
            </a:r>
            <a:r>
              <a:rPr lang="en-US" altLang="zh-CN" sz="1600" dirty="0">
                <a:latin typeface="微软雅黑" pitchFamily="34" charset="-122"/>
                <a:ea typeface="微软雅黑" pitchFamily="34" charset="-122"/>
              </a:rPr>
              <a:t>350i</a:t>
            </a:r>
            <a:r>
              <a:rPr lang="zh-CN" altLang="en-US" sz="1600" dirty="0">
                <a:latin typeface="微软雅黑" pitchFamily="34" charset="-122"/>
                <a:ea typeface="微软雅黑" pitchFamily="34" charset="-122"/>
              </a:rPr>
              <a:t>空中国王开始运营</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2014</a:t>
            </a:r>
            <a:r>
              <a:rPr lang="zh-CN" altLang="en-US" sz="1600" dirty="0">
                <a:latin typeface="微软雅黑" pitchFamily="34" charset="-122"/>
                <a:ea typeface="微软雅黑" pitchFamily="34" charset="-122"/>
              </a:rPr>
              <a:t>年引进奖状</a:t>
            </a:r>
            <a:r>
              <a:rPr lang="en-US" altLang="zh-CN" sz="1600" dirty="0">
                <a:latin typeface="微软雅黑" pitchFamily="34" charset="-122"/>
                <a:ea typeface="微软雅黑" pitchFamily="34" charset="-122"/>
              </a:rPr>
              <a:t>560 XLS;</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2015</a:t>
            </a:r>
            <a:r>
              <a:rPr lang="zh-CN" altLang="en-US" sz="1600" dirty="0">
                <a:latin typeface="微软雅黑" pitchFamily="34" charset="-122"/>
                <a:ea typeface="微软雅黑" pitchFamily="34" charset="-122"/>
              </a:rPr>
              <a:t>年拥有</a:t>
            </a:r>
            <a:r>
              <a:rPr lang="en-US" altLang="zh-CN" sz="1600" dirty="0">
                <a:latin typeface="微软雅黑" pitchFamily="34" charset="-122"/>
                <a:ea typeface="微软雅黑" pitchFamily="34" charset="-122"/>
              </a:rPr>
              <a:t>1000</a:t>
            </a:r>
            <a:r>
              <a:rPr lang="zh-CN" altLang="en-US" sz="1600" dirty="0">
                <a:latin typeface="微软雅黑" pitchFamily="34" charset="-122"/>
                <a:ea typeface="微软雅黑" pitchFamily="34" charset="-122"/>
              </a:rPr>
              <a:t>名核心商务会员</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2016</a:t>
            </a:r>
            <a:r>
              <a:rPr lang="zh-CN" altLang="en-US" sz="1600" dirty="0">
                <a:latin typeface="微软雅黑" pitchFamily="34" charset="-122"/>
                <a:ea typeface="微软雅黑" pitchFamily="34" charset="-122"/>
              </a:rPr>
              <a:t>年推出</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飞行平台</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2016</a:t>
            </a:r>
            <a:r>
              <a:rPr lang="zh-CN" altLang="en-US" sz="1600" dirty="0">
                <a:latin typeface="微软雅黑" pitchFamily="34" charset="-122"/>
                <a:ea typeface="微软雅黑" pitchFamily="34" charset="-122"/>
              </a:rPr>
              <a:t>年底拥有</a:t>
            </a:r>
            <a:r>
              <a:rPr lang="en-US" altLang="zh-CN" sz="1600" dirty="0">
                <a:latin typeface="微软雅黑" pitchFamily="34" charset="-122"/>
                <a:ea typeface="微软雅黑" pitchFamily="34" charset="-122"/>
              </a:rPr>
              <a:t>5000</a:t>
            </a:r>
            <a:r>
              <a:rPr lang="zh-CN" altLang="en-US" sz="1600" dirty="0">
                <a:latin typeface="微软雅黑" pitchFamily="34" charset="-122"/>
                <a:ea typeface="微软雅黑" pitchFamily="34" charset="-122"/>
              </a:rPr>
              <a:t>名核心商务会员</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2017</a:t>
            </a:r>
            <a:r>
              <a:rPr lang="zh-CN" altLang="en-US" sz="1600" dirty="0">
                <a:latin typeface="微软雅黑" pitchFamily="34" charset="-122"/>
                <a:ea typeface="微软雅黑" pitchFamily="34" charset="-122"/>
              </a:rPr>
              <a:t>年引进赛斯纳奖状</a:t>
            </a:r>
            <a:r>
              <a:rPr lang="en-US" altLang="zh-CN" sz="1600" dirty="0">
                <a:latin typeface="微软雅黑" pitchFamily="34" charset="-122"/>
                <a:ea typeface="微软雅黑" pitchFamily="34" charset="-122"/>
              </a:rPr>
              <a:t> X</a:t>
            </a:r>
            <a:r>
              <a:rPr lang="zh-CN" altLang="en-US" sz="1600" dirty="0">
                <a:latin typeface="微软雅黑" pitchFamily="34" charset="-122"/>
                <a:ea typeface="微软雅黑" pitchFamily="34" charset="-122"/>
              </a:rPr>
              <a:t>飞机</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2018</a:t>
            </a:r>
            <a:r>
              <a:rPr lang="zh-CN" altLang="en-US" sz="1600" dirty="0">
                <a:latin typeface="微软雅黑" pitchFamily="34" charset="-122"/>
                <a:ea typeface="微软雅黑" pitchFamily="34" charset="-122"/>
              </a:rPr>
              <a:t>年推出理性</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轻型公务机项目和低价会员</a:t>
            </a:r>
            <a:endParaRPr lang="en-US" altLang="zh-CN" sz="1600" dirty="0">
              <a:latin typeface="微软雅黑" pitchFamily="34" charset="-122"/>
              <a:ea typeface="微软雅黑" pitchFamily="34" charset="-122"/>
            </a:endParaRP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2019</a:t>
            </a:r>
            <a:r>
              <a:rPr lang="zh-CN" altLang="en-US" sz="1600" dirty="0">
                <a:latin typeface="微软雅黑" pitchFamily="34" charset="-122"/>
                <a:ea typeface="微软雅黑" pitchFamily="34" charset="-122"/>
              </a:rPr>
              <a:t>年</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依据积攒的行业资源和核心客户，调整战略开启并购。</a:t>
            </a:r>
            <a:endParaRPr lang="en-US" altLang="zh-CN" sz="1600" dirty="0">
              <a:latin typeface="微软雅黑" pitchFamily="34" charset="-122"/>
              <a:ea typeface="微软雅黑" pitchFamily="34" charset="-122"/>
            </a:endParaRPr>
          </a:p>
          <a:p>
            <a:pPr marL="742950" lvl="1" indent="-285750">
              <a:spcBef>
                <a:spcPts val="800"/>
              </a:spcBef>
              <a:spcAft>
                <a:spcPts val="800"/>
              </a:spcAft>
              <a:buFont typeface="Wingdings" panose="05000000000000000000" pitchFamily="2" charset="2"/>
              <a:buChar char="ü"/>
            </a:pPr>
            <a:r>
              <a:rPr lang="en-US" altLang="zh-CN" sz="1600" dirty="0">
                <a:latin typeface="微软雅黑" pitchFamily="34" charset="-122"/>
                <a:ea typeface="微软雅黑" pitchFamily="34" charset="-122"/>
              </a:rPr>
              <a:t>2019</a:t>
            </a:r>
            <a:r>
              <a:rPr lang="zh-CN" altLang="en-US" sz="1600" dirty="0">
                <a:latin typeface="微软雅黑" pitchFamily="34" charset="-122"/>
                <a:ea typeface="微软雅黑" pitchFamily="34" charset="-122"/>
              </a:rPr>
              <a:t>年</a:t>
            </a:r>
            <a:r>
              <a:rPr lang="en-US" altLang="zh-CN" sz="1600" dirty="0">
                <a:latin typeface="微软雅黑" pitchFamily="34" charset="-122"/>
                <a:ea typeface="微软雅黑" pitchFamily="34" charset="-122"/>
              </a:rPr>
              <a:t>6</a:t>
            </a:r>
            <a:r>
              <a:rPr lang="zh-CN" altLang="en-US" sz="1600" dirty="0">
                <a:latin typeface="微软雅黑" pitchFamily="34" charset="-122"/>
                <a:ea typeface="微软雅黑" pitchFamily="34" charset="-122"/>
              </a:rPr>
              <a:t>月，</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收购</a:t>
            </a:r>
            <a:r>
              <a:rPr lang="en-US" altLang="zh-CN" sz="1600" dirty="0">
                <a:latin typeface="微软雅黑" pitchFamily="34" charset="-122"/>
                <a:ea typeface="微软雅黑" pitchFamily="34" charset="-122"/>
              </a:rPr>
              <a:t>Travel Management Company (TMC)</a:t>
            </a:r>
            <a:r>
              <a:rPr lang="zh-CN" altLang="en-US" sz="1600" dirty="0">
                <a:latin typeface="微软雅黑" pitchFamily="34" charset="-122"/>
                <a:ea typeface="微软雅黑" pitchFamily="34" charset="-122"/>
              </a:rPr>
              <a:t>，运营机队同时并入</a:t>
            </a:r>
            <a:r>
              <a:rPr lang="en-US" altLang="zh-CN" sz="1600" dirty="0">
                <a:latin typeface="微软雅黑" pitchFamily="34" charset="-122"/>
                <a:ea typeface="微软雅黑" pitchFamily="34" charset="-122"/>
              </a:rPr>
              <a:t>TMC</a:t>
            </a:r>
            <a:r>
              <a:rPr lang="zh-CN" altLang="en-US" sz="1600" dirty="0">
                <a:latin typeface="微软雅黑" pitchFamily="34" charset="-122"/>
                <a:ea typeface="微软雅黑" pitchFamily="34" charset="-122"/>
              </a:rPr>
              <a:t>拥有的</a:t>
            </a:r>
            <a:r>
              <a:rPr lang="en-US" altLang="zh-CN" sz="1600" dirty="0">
                <a:latin typeface="微软雅黑" pitchFamily="34" charset="-122"/>
                <a:ea typeface="微软雅黑" pitchFamily="34" charset="-122"/>
              </a:rPr>
              <a:t>26</a:t>
            </a:r>
            <a:r>
              <a:rPr lang="zh-CN" altLang="en-US" sz="1600" dirty="0">
                <a:latin typeface="微软雅黑" pitchFamily="34" charset="-122"/>
                <a:ea typeface="微软雅黑" pitchFamily="34" charset="-122"/>
              </a:rPr>
              <a:t>架豪客</a:t>
            </a:r>
            <a:r>
              <a:rPr lang="en-US" altLang="zh-CN" sz="1600" dirty="0">
                <a:latin typeface="微软雅黑" pitchFamily="34" charset="-122"/>
                <a:ea typeface="微软雅黑" pitchFamily="34" charset="-122"/>
              </a:rPr>
              <a:t>400XP</a:t>
            </a:r>
            <a:r>
              <a:rPr lang="zh-CN" altLang="en-US" sz="1600" dirty="0">
                <a:latin typeface="微软雅黑" pitchFamily="34" charset="-122"/>
                <a:ea typeface="微软雅黑" pitchFamily="34" charset="-122"/>
              </a:rPr>
              <a:t>（德事隆航空产品）。</a:t>
            </a:r>
            <a:endParaRPr lang="en-US" altLang="zh-CN" sz="1600" dirty="0">
              <a:latin typeface="微软雅黑" pitchFamily="34" charset="-122"/>
              <a:ea typeface="微软雅黑" pitchFamily="34" charset="-122"/>
            </a:endParaRP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2019</a:t>
            </a:r>
            <a:r>
              <a:rPr lang="zh-CN" altLang="en-US" sz="1600" dirty="0">
                <a:latin typeface="微软雅黑" pitchFamily="34" charset="-122"/>
                <a:ea typeface="微软雅黑" pitchFamily="34" charset="-122"/>
              </a:rPr>
              <a:t>年</a:t>
            </a:r>
            <a:r>
              <a:rPr lang="en-US" altLang="zh-CN" sz="1600" dirty="0">
                <a:latin typeface="微软雅黑" pitchFamily="34" charset="-122"/>
                <a:ea typeface="微软雅黑" pitchFamily="34" charset="-122"/>
              </a:rPr>
              <a:t>9</a:t>
            </a:r>
            <a:r>
              <a:rPr lang="zh-CN" altLang="en-US" sz="1600" dirty="0">
                <a:latin typeface="微软雅黑" pitchFamily="34" charset="-122"/>
                <a:ea typeface="微软雅黑" pitchFamily="34" charset="-122"/>
              </a:rPr>
              <a:t>月收购全球领现的飞行管理系统平台</a:t>
            </a:r>
            <a:r>
              <a:rPr lang="en-US" altLang="zh-CN" sz="1600" dirty="0" err="1">
                <a:latin typeface="微软雅黑" pitchFamily="34" charset="-122"/>
                <a:ea typeface="微软雅黑" pitchFamily="34" charset="-122"/>
              </a:rPr>
              <a:t>Avianis</a:t>
            </a:r>
            <a:r>
              <a:rPr lang="en-US" altLang="zh-CN" sz="1600" dirty="0">
                <a:latin typeface="微软雅黑" pitchFamily="34" charset="-122"/>
                <a:ea typeface="微软雅黑" pitchFamily="34" charset="-122"/>
              </a:rPr>
              <a:t> Systems;</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2019</a:t>
            </a:r>
            <a:r>
              <a:rPr lang="zh-CN" altLang="en-US" sz="1600" dirty="0">
                <a:latin typeface="微软雅黑" pitchFamily="34" charset="-122"/>
                <a:ea typeface="微软雅黑" pitchFamily="34" charset="-122"/>
              </a:rPr>
              <a:t>年底</a:t>
            </a:r>
            <a:r>
              <a:rPr lang="en-US" altLang="zh-CN" sz="1600" dirty="0">
                <a:latin typeface="微软雅黑" pitchFamily="34" charset="-122"/>
                <a:ea typeface="微软雅黑" pitchFamily="34" charset="-122"/>
              </a:rPr>
              <a:t>Wheels Up</a:t>
            </a:r>
            <a:r>
              <a:rPr lang="zh-CN" altLang="en-US" sz="1600" dirty="0">
                <a:latin typeface="微软雅黑" pitchFamily="34" charset="-122"/>
                <a:ea typeface="微软雅黑" pitchFamily="34" charset="-122"/>
              </a:rPr>
              <a:t>核心会员总数超过</a:t>
            </a:r>
            <a:r>
              <a:rPr lang="en-US" altLang="zh-CN" sz="1600" dirty="0">
                <a:latin typeface="微软雅黑" pitchFamily="34" charset="-122"/>
                <a:ea typeface="微软雅黑" pitchFamily="34" charset="-122"/>
              </a:rPr>
              <a:t>8000</a:t>
            </a:r>
            <a:r>
              <a:rPr lang="zh-CN" altLang="en-US" sz="1600" dirty="0">
                <a:latin typeface="微软雅黑" pitchFamily="34" charset="-122"/>
                <a:ea typeface="微软雅黑" pitchFamily="34" charset="-122"/>
              </a:rPr>
              <a:t>人</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2020</a:t>
            </a:r>
            <a:r>
              <a:rPr lang="zh-CN" altLang="en-US" sz="1600" dirty="0">
                <a:latin typeface="微软雅黑" pitchFamily="34" charset="-122"/>
                <a:ea typeface="微软雅黑" pitchFamily="34" charset="-122"/>
              </a:rPr>
              <a:t>年</a:t>
            </a:r>
            <a:r>
              <a:rPr lang="en-US" altLang="zh-CN" sz="1600" dirty="0">
                <a:latin typeface="微软雅黑" pitchFamily="34" charset="-122"/>
                <a:ea typeface="微软雅黑" pitchFamily="34" charset="-122"/>
              </a:rPr>
              <a:t>1</a:t>
            </a:r>
            <a:r>
              <a:rPr lang="zh-CN" altLang="en-US" sz="1600" dirty="0">
                <a:latin typeface="微软雅黑" pitchFamily="34" charset="-122"/>
                <a:ea typeface="微软雅黑" pitchFamily="34" charset="-122"/>
              </a:rPr>
              <a:t>月与美国达美私人航空（</a:t>
            </a:r>
            <a:r>
              <a:rPr lang="en-US" altLang="zh-CN" sz="1600" dirty="0">
                <a:latin typeface="微软雅黑" pitchFamily="34" charset="-122"/>
                <a:ea typeface="微软雅黑" pitchFamily="34" charset="-122"/>
              </a:rPr>
              <a:t>DELTA Private Jets</a:t>
            </a:r>
            <a:r>
              <a:rPr lang="zh-CN" altLang="en-US" sz="1600" dirty="0">
                <a:latin typeface="微软雅黑" pitchFamily="34" charset="-122"/>
                <a:ea typeface="微软雅黑" pitchFamily="34" charset="-122"/>
              </a:rPr>
              <a:t>）合并，增加</a:t>
            </a:r>
            <a:r>
              <a:rPr lang="en-US" altLang="zh-CN" sz="1600" dirty="0">
                <a:latin typeface="微软雅黑" pitchFamily="34" charset="-122"/>
                <a:ea typeface="微软雅黑" pitchFamily="34" charset="-122"/>
              </a:rPr>
              <a:t>70</a:t>
            </a:r>
            <a:r>
              <a:rPr lang="zh-CN" altLang="en-US" sz="1600" dirty="0">
                <a:latin typeface="微软雅黑" pitchFamily="34" charset="-122"/>
                <a:ea typeface="微软雅黑" pitchFamily="34" charset="-122"/>
              </a:rPr>
              <a:t>架原由达美私人航空运营的公务机</a:t>
            </a:r>
            <a:r>
              <a:rPr lang="en-US" altLang="zh-CN" sz="1600" dirty="0">
                <a:latin typeface="微软雅黑" pitchFamily="34" charset="-122"/>
                <a:ea typeface="微软雅黑" pitchFamily="34" charset="-122"/>
              </a:rPr>
              <a:t>;</a:t>
            </a:r>
          </a:p>
          <a:p>
            <a:pPr marL="742950" lvl="1" indent="-285750">
              <a:spcBef>
                <a:spcPts val="600"/>
              </a:spcBef>
              <a:buFont typeface="Wingdings" panose="05000000000000000000" pitchFamily="2" charset="2"/>
              <a:buChar char="ü"/>
            </a:pPr>
            <a:r>
              <a:rPr lang="en-US" altLang="zh-CN" sz="1600" dirty="0">
                <a:latin typeface="微软雅黑" pitchFamily="34" charset="-122"/>
                <a:ea typeface="微软雅黑" pitchFamily="34" charset="-122"/>
              </a:rPr>
              <a:t>2020</a:t>
            </a:r>
            <a:r>
              <a:rPr lang="zh-CN" altLang="en-US" sz="1600" dirty="0">
                <a:latin typeface="微软雅黑" pitchFamily="34" charset="-122"/>
                <a:ea typeface="微软雅黑" pitchFamily="34" charset="-122"/>
              </a:rPr>
              <a:t>年</a:t>
            </a:r>
            <a:r>
              <a:rPr lang="en-US" altLang="zh-CN" sz="1600" dirty="0">
                <a:latin typeface="微软雅黑" pitchFamily="34" charset="-122"/>
                <a:ea typeface="微软雅黑" pitchFamily="34" charset="-122"/>
              </a:rPr>
              <a:t>3</a:t>
            </a:r>
            <a:r>
              <a:rPr lang="zh-CN" altLang="en-US" sz="1600" dirty="0">
                <a:latin typeface="微软雅黑" pitchFamily="34" charset="-122"/>
                <a:ea typeface="微软雅黑" pitchFamily="34" charset="-122"/>
              </a:rPr>
              <a:t>月收购美国公务机包机运营公司</a:t>
            </a:r>
            <a:r>
              <a:rPr lang="en-US" altLang="zh-CN" sz="1600" dirty="0">
                <a:latin typeface="微软雅黑" pitchFamily="34" charset="-122"/>
                <a:ea typeface="微软雅黑" pitchFamily="34" charset="-122"/>
              </a:rPr>
              <a:t>GAMA Aviation</a:t>
            </a:r>
            <a:r>
              <a:rPr lang="zh-CN" altLang="en-US" sz="1600" dirty="0">
                <a:latin typeface="微软雅黑" pitchFamily="34" charset="-122"/>
                <a:ea typeface="微软雅黑" pitchFamily="34" charset="-122"/>
              </a:rPr>
              <a:t>。</a:t>
            </a:r>
            <a:endParaRPr lang="en-US" altLang="zh-CN" sz="1600" dirty="0">
              <a:latin typeface="微软雅黑" pitchFamily="34" charset="-122"/>
              <a:ea typeface="微软雅黑" pitchFamily="34" charset="-122"/>
            </a:endParaRPr>
          </a:p>
        </p:txBody>
      </p:sp>
      <p:pic>
        <p:nvPicPr>
          <p:cNvPr id="6" name="图片 5">
            <a:extLst>
              <a:ext uri="{FF2B5EF4-FFF2-40B4-BE49-F238E27FC236}">
                <a16:creationId xmlns:a16="http://schemas.microsoft.com/office/drawing/2014/main" id="{CB9C5B78-F54E-4524-8ED2-25A97226F7B2}"/>
              </a:ext>
            </a:extLst>
          </p:cNvPr>
          <p:cNvPicPr>
            <a:picLocks noChangeAspect="1"/>
          </p:cNvPicPr>
          <p:nvPr/>
        </p:nvPicPr>
        <p:blipFill>
          <a:blip r:embed="rId3"/>
          <a:stretch>
            <a:fillRect/>
          </a:stretch>
        </p:blipFill>
        <p:spPr>
          <a:xfrm>
            <a:off x="7628520" y="4010837"/>
            <a:ext cx="4370266" cy="2620532"/>
          </a:xfrm>
          <a:prstGeom prst="rect">
            <a:avLst/>
          </a:prstGeom>
        </p:spPr>
      </p:pic>
      <p:pic>
        <p:nvPicPr>
          <p:cNvPr id="4" name="Picture 2">
            <a:extLst>
              <a:ext uri="{FF2B5EF4-FFF2-40B4-BE49-F238E27FC236}">
                <a16:creationId xmlns:a16="http://schemas.microsoft.com/office/drawing/2014/main" id="{633EAB2A-2C0F-4F1B-8F38-7F4933F91D30}"/>
              </a:ext>
            </a:extLst>
          </p:cNvPr>
          <p:cNvPicPr>
            <a:picLocks noChangeAspect="1"/>
          </p:cNvPicPr>
          <p:nvPr/>
        </p:nvPicPr>
        <p:blipFill rotWithShape="1">
          <a:blip r:embed="rId4"/>
          <a:srcRect t="11152" r="18968" b="12268"/>
          <a:stretch/>
        </p:blipFill>
        <p:spPr>
          <a:xfrm>
            <a:off x="5665522" y="1869794"/>
            <a:ext cx="6333264" cy="1888420"/>
          </a:xfrm>
          <a:prstGeom prst="rect">
            <a:avLst/>
          </a:prstGeom>
        </p:spPr>
      </p:pic>
    </p:spTree>
    <p:extLst>
      <p:ext uri="{BB962C8B-B14F-4D97-AF65-F5344CB8AC3E}">
        <p14:creationId xmlns:p14="http://schemas.microsoft.com/office/powerpoint/2010/main" val="411043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room&#10;&#10;Description automatically generated">
            <a:extLst>
              <a:ext uri="{FF2B5EF4-FFF2-40B4-BE49-F238E27FC236}">
                <a16:creationId xmlns:a16="http://schemas.microsoft.com/office/drawing/2014/main" id="{051D1F6F-DF37-491A-9838-FF97463C14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51" b="24744"/>
          <a:stretch/>
        </p:blipFill>
        <p:spPr>
          <a:xfrm>
            <a:off x="4536102" y="3911791"/>
            <a:ext cx="7644062" cy="2842351"/>
          </a:xfrm>
          <a:prstGeom prst="rect">
            <a:avLst/>
          </a:prstGeom>
        </p:spPr>
      </p:pic>
      <p:pic>
        <p:nvPicPr>
          <p:cNvPr id="3" name="Picture 2" descr="A picture containing grass, outdoor, road, small&#10;&#10;Description automatically generated">
            <a:extLst>
              <a:ext uri="{FF2B5EF4-FFF2-40B4-BE49-F238E27FC236}">
                <a16:creationId xmlns:a16="http://schemas.microsoft.com/office/drawing/2014/main" id="{97BC86E5-7AA2-4136-86C3-1DEF6E5F8108}"/>
              </a:ext>
            </a:extLst>
          </p:cNvPr>
          <p:cNvPicPr>
            <a:picLocks noChangeAspect="1"/>
          </p:cNvPicPr>
          <p:nvPr/>
        </p:nvPicPr>
        <p:blipFill rotWithShape="1">
          <a:blip r:embed="rId4">
            <a:alphaModFix/>
          </a:blip>
          <a:srcRect t="16478" b="24571"/>
          <a:stretch/>
        </p:blipFill>
        <p:spPr>
          <a:xfrm>
            <a:off x="4536102" y="881350"/>
            <a:ext cx="7644062" cy="3030442"/>
          </a:xfrm>
          <a:prstGeom prst="rect">
            <a:avLst/>
          </a:prstGeom>
        </p:spPr>
      </p:pic>
      <p:sp>
        <p:nvSpPr>
          <p:cNvPr id="17" name="矩形 16">
            <a:extLst>
              <a:ext uri="{FF2B5EF4-FFF2-40B4-BE49-F238E27FC236}">
                <a16:creationId xmlns:a16="http://schemas.microsoft.com/office/drawing/2014/main" id="{745FFEB2-0AAB-4F60-9EED-69AE1DA661A1}"/>
              </a:ext>
            </a:extLst>
          </p:cNvPr>
          <p:cNvSpPr/>
          <p:nvPr/>
        </p:nvSpPr>
        <p:spPr>
          <a:xfrm rot="5400000">
            <a:off x="286038" y="595315"/>
            <a:ext cx="5872791" cy="6444866"/>
          </a:xfrm>
          <a:prstGeom prst="rect">
            <a:avLst/>
          </a:prstGeom>
          <a:gradFill>
            <a:gsLst>
              <a:gs pos="10000">
                <a:schemeClr val="tx1">
                  <a:alpha val="40000"/>
                </a:schemeClr>
              </a:gs>
              <a:gs pos="0">
                <a:schemeClr val="tx1">
                  <a:alpha val="10000"/>
                </a:schemeClr>
              </a:gs>
              <a:gs pos="29000">
                <a:schemeClr val="tx1"/>
              </a:gs>
              <a:gs pos="15000">
                <a:schemeClr val="tx1">
                  <a:alpha val="60000"/>
                </a:schemeClr>
              </a:gs>
              <a:gs pos="100000">
                <a:schemeClr val="tx1">
                  <a:alpha val="93000"/>
                </a:scheme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2" name="Title 1">
            <a:extLst>
              <a:ext uri="{FF2B5EF4-FFF2-40B4-BE49-F238E27FC236}">
                <a16:creationId xmlns:a16="http://schemas.microsoft.com/office/drawing/2014/main" id="{B871021C-7735-44B7-AF7F-C0851962652F}"/>
              </a:ext>
            </a:extLst>
          </p:cNvPr>
          <p:cNvSpPr>
            <a:spLocks noGrp="1"/>
          </p:cNvSpPr>
          <p:nvPr>
            <p:ph type="title"/>
          </p:nvPr>
        </p:nvSpPr>
        <p:spPr>
          <a:xfrm>
            <a:off x="614794" y="3286148"/>
            <a:ext cx="6589986" cy="625642"/>
          </a:xfrm>
        </p:spPr>
        <p:txBody>
          <a:bodyPr vert="horz" lIns="91440" tIns="45720" rIns="91440" bIns="45720" rtlCol="0" anchor="b">
            <a:noAutofit/>
          </a:bodyPr>
          <a:lstStyle/>
          <a:p>
            <a:r>
              <a:rPr lang="zh-CN" altLang="en-US" sz="3600" kern="1200" dirty="0">
                <a:solidFill>
                  <a:schemeClr val="bg1">
                    <a:lumMod val="95000"/>
                  </a:schemeClr>
                </a:solidFill>
                <a:latin typeface="微软雅黑" panose="020B0503020204020204" pitchFamily="34" charset="-122"/>
                <a:ea typeface="微软雅黑" panose="020B0503020204020204" pitchFamily="34" charset="-122"/>
              </a:rPr>
              <a:t>比奇</a:t>
            </a:r>
            <a:r>
              <a:rPr lang="en-US" altLang="zh-CN" sz="3600" kern="1200" dirty="0">
                <a:solidFill>
                  <a:schemeClr val="bg1">
                    <a:lumMod val="95000"/>
                  </a:schemeClr>
                </a:solidFill>
                <a:latin typeface="微软雅黑" panose="020B0503020204020204" pitchFamily="34" charset="-122"/>
                <a:ea typeface="微软雅黑" panose="020B0503020204020204" pitchFamily="34" charset="-122"/>
              </a:rPr>
              <a:t>360</a:t>
            </a:r>
            <a:r>
              <a:rPr lang="zh-CN" altLang="en-US" sz="3600" kern="1200" dirty="0">
                <a:solidFill>
                  <a:schemeClr val="bg1">
                    <a:lumMod val="95000"/>
                  </a:schemeClr>
                </a:solidFill>
                <a:latin typeface="微软雅黑" panose="020B0503020204020204" pitchFamily="34" charset="-122"/>
                <a:ea typeface="微软雅黑" panose="020B0503020204020204" pitchFamily="34" charset="-122"/>
              </a:rPr>
              <a:t>空中国王</a:t>
            </a:r>
            <a:endParaRPr lang="en-US" sz="3600" kern="1200"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11" name="直接连接符 10">
            <a:extLst>
              <a:ext uri="{FF2B5EF4-FFF2-40B4-BE49-F238E27FC236}">
                <a16:creationId xmlns:a16="http://schemas.microsoft.com/office/drawing/2014/main" id="{DE9E8382-27E2-4CC6-B2BD-AA5112A65378}"/>
              </a:ext>
            </a:extLst>
          </p:cNvPr>
          <p:cNvCxnSpPr>
            <a:cxnSpLocks/>
          </p:cNvCxnSpPr>
          <p:nvPr/>
        </p:nvCxnSpPr>
        <p:spPr>
          <a:xfrm>
            <a:off x="614794" y="3911790"/>
            <a:ext cx="11378081" cy="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Title 1">
            <a:extLst>
              <a:ext uri="{FF2B5EF4-FFF2-40B4-BE49-F238E27FC236}">
                <a16:creationId xmlns:a16="http://schemas.microsoft.com/office/drawing/2014/main" id="{17A9D1FF-76D4-4D01-A0C5-2FB2D006956F}"/>
              </a:ext>
            </a:extLst>
          </p:cNvPr>
          <p:cNvSpPr txBox="1">
            <a:spLocks/>
          </p:cNvSpPr>
          <p:nvPr/>
        </p:nvSpPr>
        <p:spPr>
          <a:xfrm>
            <a:off x="273270" y="149947"/>
            <a:ext cx="6589986" cy="625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latin typeface="Microsoft YaHei"/>
                <a:cs typeface="Microsoft YaHei"/>
              </a:rPr>
              <a:t>Beech 360</a:t>
            </a:r>
            <a:r>
              <a:rPr lang="zh-CN" altLang="en-US" sz="2400" b="1" dirty="0">
                <a:latin typeface="Microsoft YaHei"/>
                <a:cs typeface="Microsoft YaHei"/>
              </a:rPr>
              <a:t> </a:t>
            </a:r>
            <a:r>
              <a:rPr lang="en-US" altLang="zh-CN" sz="2400" b="1" dirty="0">
                <a:latin typeface="Microsoft YaHei"/>
                <a:cs typeface="Microsoft YaHei"/>
              </a:rPr>
              <a:t>King Air</a:t>
            </a:r>
            <a:br>
              <a:rPr lang="en-US" altLang="zh-CN" sz="4800" b="1" spc="-5" dirty="0">
                <a:solidFill>
                  <a:srgbClr val="006FC0"/>
                </a:solidFill>
                <a:latin typeface="Microsoft YaHei"/>
                <a:cs typeface="Microsoft YaHei"/>
              </a:rPr>
            </a:br>
            <a:r>
              <a:rPr lang="zh-CN" altLang="en-US" sz="3200" b="1" spc="-5" dirty="0">
                <a:solidFill>
                  <a:srgbClr val="006FC0"/>
                </a:solidFill>
                <a:latin typeface="Microsoft YaHei"/>
                <a:cs typeface="Microsoft YaHei"/>
              </a:rPr>
              <a:t>畅销的双发涡桨公务机</a:t>
            </a:r>
            <a:endParaRPr lang="en-US" sz="4800" dirty="0"/>
          </a:p>
        </p:txBody>
      </p:sp>
    </p:spTree>
    <p:extLst>
      <p:ext uri="{BB962C8B-B14F-4D97-AF65-F5344CB8AC3E}">
        <p14:creationId xmlns:p14="http://schemas.microsoft.com/office/powerpoint/2010/main" val="87294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16A941FC-7479-446D-9FC9-2BB756D188AA}"/>
              </a:ext>
            </a:extLst>
          </p:cNvPr>
          <p:cNvSpPr>
            <a:spLocks/>
          </p:cNvSpPr>
          <p:nvPr/>
        </p:nvSpPr>
        <p:spPr bwMode="auto">
          <a:xfrm>
            <a:off x="0" y="4308376"/>
            <a:ext cx="5695950"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4" name="Freeform 5">
            <a:extLst>
              <a:ext uri="{FF2B5EF4-FFF2-40B4-BE49-F238E27FC236}">
                <a16:creationId xmlns:a16="http://schemas.microsoft.com/office/drawing/2014/main" id="{ABD91BD0-061F-4F70-A631-270BCF018DCF}"/>
              </a:ext>
            </a:extLst>
          </p:cNvPr>
          <p:cNvSpPr>
            <a:spLocks/>
          </p:cNvSpPr>
          <p:nvPr/>
        </p:nvSpPr>
        <p:spPr bwMode="auto">
          <a:xfrm>
            <a:off x="3382963" y="1621532"/>
            <a:ext cx="888682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5" name="Freeform 7">
            <a:extLst>
              <a:ext uri="{FF2B5EF4-FFF2-40B4-BE49-F238E27FC236}">
                <a16:creationId xmlns:a16="http://schemas.microsoft.com/office/drawing/2014/main" id="{CC3B9B2C-557A-431E-A4B5-F6B8688C4C8C}"/>
              </a:ext>
            </a:extLst>
          </p:cNvPr>
          <p:cNvSpPr>
            <a:spLocks/>
          </p:cNvSpPr>
          <p:nvPr/>
        </p:nvSpPr>
        <p:spPr bwMode="auto">
          <a:xfrm>
            <a:off x="0" y="2121098"/>
            <a:ext cx="10992544" cy="31973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blipFill>
            <a:blip r:embed="rId2" cstate="print"/>
            <a:stretch>
              <a:fillRect/>
            </a:stretch>
          </a:blipFill>
          <a:ln>
            <a:noFill/>
          </a:ln>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srgbClr val="006794"/>
              </a:solidFill>
              <a:effectLst/>
              <a:uLnTx/>
              <a:uFillTx/>
              <a:latin typeface="Arial" panose="020B0604020202020204" pitchFamily="34" charset="0"/>
              <a:ea typeface="宋体" panose="02010600030101010101" pitchFamily="2" charset="-122"/>
            </a:endParaRPr>
          </a:p>
        </p:txBody>
      </p:sp>
      <p:sp>
        <p:nvSpPr>
          <p:cNvPr id="6" name="Freeform 8">
            <a:extLst>
              <a:ext uri="{FF2B5EF4-FFF2-40B4-BE49-F238E27FC236}">
                <a16:creationId xmlns:a16="http://schemas.microsoft.com/office/drawing/2014/main" id="{844D5A79-6152-4078-A0D6-8E9367F48464}"/>
              </a:ext>
            </a:extLst>
          </p:cNvPr>
          <p:cNvSpPr>
            <a:spLocks/>
          </p:cNvSpPr>
          <p:nvPr/>
        </p:nvSpPr>
        <p:spPr bwMode="auto">
          <a:xfrm>
            <a:off x="11231563" y="2141438"/>
            <a:ext cx="557212"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7" name="Freeform 9">
            <a:extLst>
              <a:ext uri="{FF2B5EF4-FFF2-40B4-BE49-F238E27FC236}">
                <a16:creationId xmlns:a16="http://schemas.microsoft.com/office/drawing/2014/main" id="{D10A88AA-2BBF-4079-BC71-3A8519827FD0}"/>
              </a:ext>
            </a:extLst>
          </p:cNvPr>
          <p:cNvSpPr>
            <a:spLocks/>
          </p:cNvSpPr>
          <p:nvPr/>
        </p:nvSpPr>
        <p:spPr bwMode="auto">
          <a:xfrm>
            <a:off x="10591800" y="6049963"/>
            <a:ext cx="1604963"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8" name="Freeform 10">
            <a:extLst>
              <a:ext uri="{FF2B5EF4-FFF2-40B4-BE49-F238E27FC236}">
                <a16:creationId xmlns:a16="http://schemas.microsoft.com/office/drawing/2014/main" id="{8EC0CEB3-D857-4AFB-8D13-225FC5BABADA}"/>
              </a:ext>
            </a:extLst>
          </p:cNvPr>
          <p:cNvSpPr>
            <a:spLocks/>
          </p:cNvSpPr>
          <p:nvPr/>
        </p:nvSpPr>
        <p:spPr bwMode="auto">
          <a:xfrm>
            <a:off x="10301288" y="6208713"/>
            <a:ext cx="189547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9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9" name="TextBox 11">
            <a:extLst>
              <a:ext uri="{FF2B5EF4-FFF2-40B4-BE49-F238E27FC236}">
                <a16:creationId xmlns:a16="http://schemas.microsoft.com/office/drawing/2014/main" id="{D1D7052A-0CB2-4AE1-AC16-FB72EDB54109}"/>
              </a:ext>
            </a:extLst>
          </p:cNvPr>
          <p:cNvSpPr txBox="1">
            <a:spLocks noChangeArrowheads="1"/>
          </p:cNvSpPr>
          <p:nvPr/>
        </p:nvSpPr>
        <p:spPr bwMode="auto">
          <a:xfrm>
            <a:off x="2732049" y="3145493"/>
            <a:ext cx="65822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中国公务</a:t>
            </a:r>
            <a:r>
              <a:rPr lang="en-US" altLang="zh-CN" sz="4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4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通用航空发展现状</a:t>
            </a:r>
          </a:p>
        </p:txBody>
      </p:sp>
      <p:sp>
        <p:nvSpPr>
          <p:cNvPr id="10" name="TextBox 12">
            <a:extLst>
              <a:ext uri="{FF2B5EF4-FFF2-40B4-BE49-F238E27FC236}">
                <a16:creationId xmlns:a16="http://schemas.microsoft.com/office/drawing/2014/main" id="{4CB6130C-4D18-435A-A2ED-505BDD2DEBBA}"/>
              </a:ext>
            </a:extLst>
          </p:cNvPr>
          <p:cNvSpPr txBox="1">
            <a:spLocks noChangeArrowheads="1"/>
          </p:cNvSpPr>
          <p:nvPr/>
        </p:nvSpPr>
        <p:spPr bwMode="auto">
          <a:xfrm>
            <a:off x="1346200" y="2697063"/>
            <a:ext cx="127631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sz="13800" b="1" dirty="0">
                <a:solidFill>
                  <a:srgbClr val="FFFFFF"/>
                </a:solidFill>
                <a:latin typeface="微软雅黑" panose="020B0503020204020204" pitchFamily="34" charset="-122"/>
                <a:ea typeface="微软雅黑" panose="020B0503020204020204" pitchFamily="34" charset="-122"/>
              </a:rPr>
              <a:t>3</a:t>
            </a:r>
            <a:endParaRPr lang="zh-CN" altLang="en-US" sz="13800" b="1" dirty="0">
              <a:solidFill>
                <a:srgbClr val="FFFFFF"/>
              </a:solidFill>
              <a:latin typeface="微软雅黑" panose="020B0503020204020204" pitchFamily="34" charset="-122"/>
              <a:ea typeface="微软雅黑" panose="020B0503020204020204" pitchFamily="34" charset="-122"/>
            </a:endParaRPr>
          </a:p>
        </p:txBody>
      </p:sp>
      <p:sp>
        <p:nvSpPr>
          <p:cNvPr id="11" name="TextBox 2">
            <a:extLst>
              <a:ext uri="{FF2B5EF4-FFF2-40B4-BE49-F238E27FC236}">
                <a16:creationId xmlns:a16="http://schemas.microsoft.com/office/drawing/2014/main" id="{FDD31FEB-9683-4925-9E2C-CF9BBD575AFA}"/>
              </a:ext>
            </a:extLst>
          </p:cNvPr>
          <p:cNvSpPr txBox="1">
            <a:spLocks noChangeArrowheads="1"/>
          </p:cNvSpPr>
          <p:nvPr/>
        </p:nvSpPr>
        <p:spPr bwMode="auto">
          <a:xfrm>
            <a:off x="490538" y="4046438"/>
            <a:ext cx="84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rPr>
              <a:t>Part</a:t>
            </a:r>
            <a:endParaRPr kumimoji="0" lang="zh-CN" altLang="en-US"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12" name="矩形 11">
            <a:extLst>
              <a:ext uri="{FF2B5EF4-FFF2-40B4-BE49-F238E27FC236}">
                <a16:creationId xmlns:a16="http://schemas.microsoft.com/office/drawing/2014/main" id="{41698B64-CD99-4197-9F8E-8F8712B6C883}"/>
              </a:ext>
            </a:extLst>
          </p:cNvPr>
          <p:cNvSpPr/>
          <p:nvPr/>
        </p:nvSpPr>
        <p:spPr>
          <a:xfrm rot="20409328">
            <a:off x="7281327" y="4318368"/>
            <a:ext cx="2078711" cy="523220"/>
          </a:xfrm>
          <a:prstGeom prst="rect">
            <a:avLst/>
          </a:prstGeom>
        </p:spPr>
        <p:txBody>
          <a:bodyPr wrap="none">
            <a:spAutoFit/>
          </a:bodyPr>
          <a:lstStyle/>
          <a:p>
            <a:pPr algn="r"/>
            <a:r>
              <a:rPr lang="en-US" altLang="zh-CN" sz="2800" b="1" i="1" dirty="0">
                <a:solidFill>
                  <a:schemeClr val="bg1"/>
                </a:solidFill>
                <a:ea typeface="华文仿宋" panose="02010600040101010101" pitchFamily="2" charset="-122"/>
              </a:rPr>
              <a:t>Environment</a:t>
            </a:r>
            <a:endParaRPr lang="zh-CN" altLang="en-US" sz="2800" b="1" i="1" dirty="0">
              <a:solidFill>
                <a:schemeClr val="bg1"/>
              </a:solidFill>
              <a:ea typeface="华文仿宋" panose="02010600040101010101" pitchFamily="2" charset="-122"/>
            </a:endParaRPr>
          </a:p>
        </p:txBody>
      </p:sp>
    </p:spTree>
    <p:extLst>
      <p:ext uri="{BB962C8B-B14F-4D97-AF65-F5344CB8AC3E}">
        <p14:creationId xmlns:p14="http://schemas.microsoft.com/office/powerpoint/2010/main" val="379607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5FB5-BA59-4000-BEE8-C9645E874D82}"/>
              </a:ext>
            </a:extLst>
          </p:cNvPr>
          <p:cNvSpPr>
            <a:spLocks noGrp="1"/>
          </p:cNvSpPr>
          <p:nvPr>
            <p:ph type="title"/>
          </p:nvPr>
        </p:nvSpPr>
        <p:spPr/>
        <p:txBody>
          <a:bodyPr>
            <a:noAutofit/>
          </a:bodyPr>
          <a:lstStyle/>
          <a:p>
            <a:r>
              <a:rPr lang="zh-CN" altLang="en-US" sz="3600" dirty="0">
                <a:latin typeface="微软雅黑" panose="020B0503020204020204" pitchFamily="34" charset="-122"/>
                <a:ea typeface="微软雅黑" panose="020B0503020204020204" pitchFamily="34" charset="-122"/>
              </a:rPr>
              <a:t>国内公务航空发展趋势</a:t>
            </a:r>
          </a:p>
        </p:txBody>
      </p:sp>
      <p:grpSp>
        <p:nvGrpSpPr>
          <p:cNvPr id="3" name="组合 2">
            <a:extLst>
              <a:ext uri="{FF2B5EF4-FFF2-40B4-BE49-F238E27FC236}">
                <a16:creationId xmlns:a16="http://schemas.microsoft.com/office/drawing/2014/main" id="{2FB2C2C2-D751-4CA8-8E35-C4F0F8FC127E}"/>
              </a:ext>
            </a:extLst>
          </p:cNvPr>
          <p:cNvGrpSpPr/>
          <p:nvPr/>
        </p:nvGrpSpPr>
        <p:grpSpPr>
          <a:xfrm>
            <a:off x="191344" y="1328731"/>
            <a:ext cx="12049000" cy="2243143"/>
            <a:chOff x="191344" y="1389338"/>
            <a:chExt cx="12049000" cy="2243143"/>
          </a:xfrm>
        </p:grpSpPr>
        <p:sp>
          <p:nvSpPr>
            <p:cNvPr id="4" name="矩形 3">
              <a:extLst>
                <a:ext uri="{FF2B5EF4-FFF2-40B4-BE49-F238E27FC236}">
                  <a16:creationId xmlns:a16="http://schemas.microsoft.com/office/drawing/2014/main" id="{4A441F65-B464-446C-A9D2-B224C30AC7E1}"/>
                </a:ext>
              </a:extLst>
            </p:cNvPr>
            <p:cNvSpPr/>
            <p:nvPr/>
          </p:nvSpPr>
          <p:spPr>
            <a:xfrm>
              <a:off x="335360" y="1389338"/>
              <a:ext cx="3877985" cy="369332"/>
            </a:xfrm>
            <a:prstGeom prst="rect">
              <a:avLst/>
            </a:prstGeom>
          </p:spPr>
          <p:txBody>
            <a:bodyPr wrap="none">
              <a:spAutoFit/>
            </a:bodyPr>
            <a:lstStyle/>
            <a:p>
              <a:r>
                <a:rPr lang="zh-CN" altLang="en-US" b="1" kern="0" dirty="0">
                  <a:solidFill>
                    <a:prstClr val="black"/>
                  </a:solidFill>
                  <a:latin typeface="微软雅黑" panose="020B0503020204020204" pitchFamily="34" charset="-122"/>
                  <a:ea typeface="微软雅黑" panose="020B0503020204020204" pitchFamily="34" charset="-122"/>
                </a:rPr>
                <a:t>国内公务航空产业存在的突出问题：</a:t>
              </a:r>
              <a:endParaRPr lang="zh-CN" altLang="en-US" dirty="0"/>
            </a:p>
          </p:txBody>
        </p:sp>
        <p:grpSp>
          <p:nvGrpSpPr>
            <p:cNvPr id="5" name="组合 4">
              <a:extLst>
                <a:ext uri="{FF2B5EF4-FFF2-40B4-BE49-F238E27FC236}">
                  <a16:creationId xmlns:a16="http://schemas.microsoft.com/office/drawing/2014/main" id="{980D47D4-30A7-4948-8BB8-06F953F786BD}"/>
                </a:ext>
              </a:extLst>
            </p:cNvPr>
            <p:cNvGrpSpPr/>
            <p:nvPr/>
          </p:nvGrpSpPr>
          <p:grpSpPr>
            <a:xfrm>
              <a:off x="287016" y="1981179"/>
              <a:ext cx="11953328" cy="1503858"/>
              <a:chOff x="263352" y="1862914"/>
              <a:chExt cx="11953328" cy="1503858"/>
            </a:xfrm>
          </p:grpSpPr>
          <p:sp>
            <p:nvSpPr>
              <p:cNvPr id="7" name="矩形 6">
                <a:extLst>
                  <a:ext uri="{FF2B5EF4-FFF2-40B4-BE49-F238E27FC236}">
                    <a16:creationId xmlns:a16="http://schemas.microsoft.com/office/drawing/2014/main" id="{77DF6D6B-6897-46CD-A090-63BB3FA9CFA7}"/>
                  </a:ext>
                </a:extLst>
              </p:cNvPr>
              <p:cNvSpPr/>
              <p:nvPr/>
            </p:nvSpPr>
            <p:spPr>
              <a:xfrm>
                <a:off x="8040216" y="1862914"/>
                <a:ext cx="4176464" cy="1464632"/>
              </a:xfrm>
              <a:prstGeom prst="rect">
                <a:avLst/>
              </a:prstGeom>
            </p:spPr>
            <p:txBody>
              <a:bodyPr wrap="square">
                <a:spAutoFit/>
              </a:bodyPr>
              <a:lstStyle/>
              <a:p>
                <a:pPr marL="285750" indent="-285750" algn="just">
                  <a:lnSpc>
                    <a:spcPct val="150000"/>
                  </a:lnSpc>
                  <a:spcBef>
                    <a:spcPts val="1200"/>
                  </a:spcBef>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运营</a:t>
                </a:r>
                <a:r>
                  <a:rPr lang="zh-CN" altLang="zh-CN" sz="1600" dirty="0">
                    <a:latin typeface="微软雅黑" panose="020B0503020204020204" pitchFamily="34" charset="-122"/>
                    <a:ea typeface="微软雅黑" panose="020B0503020204020204" pitchFamily="34" charset="-122"/>
                  </a:rPr>
                  <a:t>成本</a:t>
                </a:r>
                <a:r>
                  <a:rPr lang="zh-CN" altLang="en-US" sz="1600" dirty="0">
                    <a:latin typeface="微软雅黑" panose="020B0503020204020204" pitchFamily="34" charset="-122"/>
                    <a:ea typeface="微软雅黑" panose="020B0503020204020204" pitchFamily="34" charset="-122"/>
                  </a:rPr>
                  <a:t>居高</a:t>
                </a:r>
                <a:r>
                  <a:rPr lang="zh-CN" altLang="zh-CN" sz="1600" dirty="0">
                    <a:latin typeface="微软雅黑" panose="020B0503020204020204" pitchFamily="34" charset="-122"/>
                    <a:ea typeface="微软雅黑" panose="020B0503020204020204" pitchFamily="34" charset="-122"/>
                  </a:rPr>
                  <a:t>，转嫁至终端顾客</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spcBef>
                    <a:spcPts val="1200"/>
                  </a:spcBef>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市场未实现增量，处在非理性</a:t>
                </a:r>
                <a:r>
                  <a:rPr lang="zh-CN" altLang="zh-CN" sz="1600" dirty="0">
                    <a:latin typeface="微软雅黑" panose="020B0503020204020204" pitchFamily="34" charset="-122"/>
                    <a:ea typeface="微软雅黑" panose="020B0503020204020204" pitchFamily="34" charset="-122"/>
                  </a:rPr>
                  <a:t>消费</a:t>
                </a:r>
                <a:r>
                  <a:rPr lang="zh-CN" altLang="en-US" sz="1600" dirty="0">
                    <a:latin typeface="微软雅黑" panose="020B0503020204020204" pitchFamily="34" charset="-122"/>
                    <a:ea typeface="微软雅黑" panose="020B0503020204020204" pitchFamily="34" charset="-122"/>
                  </a:rPr>
                  <a:t>阶段。</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spcBef>
                    <a:spcPts val="1200"/>
                  </a:spcBef>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企业运营不可持续。</a:t>
                </a:r>
                <a:endParaRPr lang="en-US" altLang="zh-CN" sz="16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B531CD0A-7CF1-451E-881F-3C63F6157D40}"/>
                  </a:ext>
                </a:extLst>
              </p:cNvPr>
              <p:cNvSpPr/>
              <p:nvPr/>
            </p:nvSpPr>
            <p:spPr>
              <a:xfrm>
                <a:off x="263352" y="1873074"/>
                <a:ext cx="7632848" cy="1464632"/>
              </a:xfrm>
              <a:prstGeom prst="rect">
                <a:avLst/>
              </a:prstGeom>
            </p:spPr>
            <p:txBody>
              <a:bodyPr wrap="square">
                <a:spAutoFit/>
              </a:bodyPr>
              <a:lstStyle/>
              <a:p>
                <a:pPr marL="285750" indent="-285750" algn="just">
                  <a:lnSpc>
                    <a:spcPct val="150000"/>
                  </a:lnSpc>
                  <a:spcBef>
                    <a:spcPts val="1200"/>
                  </a:spcBef>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目前国内的机场、时刻、航线等依然是限制公务航空快速发展的稀缺资源。</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spcBef>
                    <a:spcPts val="1200"/>
                  </a:spcBef>
                  <a:buFont typeface="Wingdings" panose="05000000000000000000" pitchFamily="2" charset="2"/>
                  <a:buChar char="l"/>
                </a:pPr>
                <a:r>
                  <a:rPr lang="zh-CN" altLang="zh-CN" sz="1600" dirty="0">
                    <a:latin typeface="微软雅黑" panose="020B0503020204020204" pitchFamily="34" charset="-122"/>
                    <a:ea typeface="微软雅黑" panose="020B0503020204020204" pitchFamily="34" charset="-122"/>
                  </a:rPr>
                  <a:t>国内公务机行业</a:t>
                </a:r>
                <a:r>
                  <a:rPr lang="zh-CN" altLang="en-US" sz="1600" dirty="0">
                    <a:latin typeface="微软雅黑" panose="020B0503020204020204" pitchFamily="34" charset="-122"/>
                    <a:ea typeface="微软雅黑" panose="020B0503020204020204" pitchFamily="34" charset="-122"/>
                  </a:rPr>
                  <a:t>机队</a:t>
                </a:r>
                <a:r>
                  <a:rPr lang="zh-CN" altLang="zh-CN" sz="1600" dirty="0">
                    <a:latin typeface="微软雅黑" panose="020B0503020204020204" pitchFamily="34" charset="-122"/>
                    <a:ea typeface="微软雅黑" panose="020B0503020204020204" pitchFamily="34" charset="-122"/>
                  </a:rPr>
                  <a:t>机型</a:t>
                </a:r>
                <a:r>
                  <a:rPr lang="zh-CN" altLang="en-US" sz="1600" dirty="0">
                    <a:latin typeface="微软雅黑" panose="020B0503020204020204" pitchFamily="34" charset="-122"/>
                    <a:ea typeface="微软雅黑" panose="020B0503020204020204" pitchFamily="34" charset="-122"/>
                  </a:rPr>
                  <a:t>分布不均</a:t>
                </a:r>
                <a:r>
                  <a:rPr lang="zh-CN"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大型、远航程机型相比成熟市场比例偏大。</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spcBef>
                    <a:spcPts val="1200"/>
                  </a:spcBef>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运营企业仍然以飞机托管业务为主，少量包机业务，缺乏创新经营逻辑。</a:t>
                </a:r>
                <a:endParaRPr lang="en-US" altLang="zh-CN" sz="1600" dirty="0">
                  <a:latin typeface="微软雅黑" panose="020B0503020204020204" pitchFamily="34" charset="-122"/>
                  <a:ea typeface="微软雅黑" panose="020B0503020204020204" pitchFamily="34" charset="-122"/>
                </a:endParaRPr>
              </a:p>
            </p:txBody>
          </p:sp>
          <p:sp>
            <p:nvSpPr>
              <p:cNvPr id="9" name="燕尾形 11">
                <a:extLst>
                  <a:ext uri="{FF2B5EF4-FFF2-40B4-BE49-F238E27FC236}">
                    <a16:creationId xmlns:a16="http://schemas.microsoft.com/office/drawing/2014/main" id="{552E65B9-B04E-42E7-BA2D-D360D47A61E0}"/>
                  </a:ext>
                </a:extLst>
              </p:cNvPr>
              <p:cNvSpPr/>
              <p:nvPr/>
            </p:nvSpPr>
            <p:spPr>
              <a:xfrm>
                <a:off x="7536160" y="1929111"/>
                <a:ext cx="504056" cy="1437661"/>
              </a:xfrm>
              <a:prstGeom prst="chevron">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tx1"/>
                  </a:solidFill>
                </a:endParaRPr>
              </a:p>
            </p:txBody>
          </p:sp>
        </p:grpSp>
        <p:sp>
          <p:nvSpPr>
            <p:cNvPr id="6" name="圆角矩形 12">
              <a:extLst>
                <a:ext uri="{FF2B5EF4-FFF2-40B4-BE49-F238E27FC236}">
                  <a16:creationId xmlns:a16="http://schemas.microsoft.com/office/drawing/2014/main" id="{BB3D5BC5-1311-453A-AAD7-7B75475B4531}"/>
                </a:ext>
              </a:extLst>
            </p:cNvPr>
            <p:cNvSpPr/>
            <p:nvPr/>
          </p:nvSpPr>
          <p:spPr>
            <a:xfrm>
              <a:off x="191344" y="1865742"/>
              <a:ext cx="11809312" cy="1766739"/>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0B9CC0EF-4B4A-4448-892B-1F1C805E98C5}"/>
              </a:ext>
            </a:extLst>
          </p:cNvPr>
          <p:cNvGrpSpPr/>
          <p:nvPr/>
        </p:nvGrpSpPr>
        <p:grpSpPr>
          <a:xfrm>
            <a:off x="191344" y="4011067"/>
            <a:ext cx="12000656" cy="2113857"/>
            <a:chOff x="191344" y="4312647"/>
            <a:chExt cx="12000656" cy="2166703"/>
          </a:xfrm>
        </p:grpSpPr>
        <p:sp>
          <p:nvSpPr>
            <p:cNvPr id="11" name="文本框 10">
              <a:extLst>
                <a:ext uri="{FF2B5EF4-FFF2-40B4-BE49-F238E27FC236}">
                  <a16:creationId xmlns:a16="http://schemas.microsoft.com/office/drawing/2014/main" id="{9861F617-4AD7-49E7-A5F8-54D45112C56A}"/>
                </a:ext>
              </a:extLst>
            </p:cNvPr>
            <p:cNvSpPr txBox="1"/>
            <p:nvPr/>
          </p:nvSpPr>
          <p:spPr>
            <a:xfrm>
              <a:off x="335360" y="4681979"/>
              <a:ext cx="11856640" cy="171405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742950" indent="-742950">
                <a:lnSpc>
                  <a:spcPct val="150000"/>
                </a:lnSpc>
                <a:spcBef>
                  <a:spcPts val="600"/>
                </a:spcBef>
                <a:buFont typeface="+mj-lt"/>
                <a:buAutoNum type="arabicPeriod"/>
                <a:defRPr>
                  <a:solidFill>
                    <a:schemeClr val="bg1"/>
                  </a:solidFill>
                  <a:latin typeface="微软雅黑" panose="020B0503020204020204" pitchFamily="34" charset="-122"/>
                  <a:ea typeface="微软雅黑" panose="020B0503020204020204" pitchFamily="34" charset="-122"/>
                </a:defRPr>
              </a:lvl1pPr>
            </a:lstStyle>
            <a:p>
              <a:pPr marL="285750" indent="-285750" algn="just">
                <a:spcBef>
                  <a:spcPts val="1200"/>
                </a:spcBef>
                <a:buFont typeface="Wingdings" panose="05000000000000000000" pitchFamily="2" charset="2"/>
                <a:buChar char="l"/>
              </a:pPr>
              <a:r>
                <a:rPr lang="zh-CN" altLang="en-US" sz="1600" dirty="0">
                  <a:solidFill>
                    <a:schemeClr val="tx1"/>
                  </a:solidFill>
                </a:rPr>
                <a:t>产业链上的运营端是最为关键及核心的一环。运营不好，就无法带动整条产业链良好发展。</a:t>
              </a:r>
              <a:endParaRPr lang="en-US" altLang="zh-CN" sz="1600" dirty="0">
                <a:solidFill>
                  <a:schemeClr val="tx1"/>
                </a:solidFill>
              </a:endParaRPr>
            </a:p>
            <a:p>
              <a:pPr marL="285750" indent="-285750" algn="just">
                <a:spcBef>
                  <a:spcPts val="1200"/>
                </a:spcBef>
                <a:buFont typeface="Wingdings" panose="05000000000000000000" pitchFamily="2" charset="2"/>
                <a:buChar char="l"/>
              </a:pPr>
              <a:r>
                <a:rPr lang="zh-CN" altLang="en-US" sz="1600" dirty="0">
                  <a:solidFill>
                    <a:schemeClr val="tx1"/>
                  </a:solidFill>
                </a:rPr>
                <a:t>运营端不使用适合的飞机，没有合理的商业模式，市场份额就做不大，各方都不景气，制造商有能力造飞机，但没人用飞机。</a:t>
              </a:r>
              <a:endParaRPr lang="en-US" altLang="zh-CN" sz="1600" dirty="0">
                <a:solidFill>
                  <a:schemeClr val="tx1"/>
                </a:solidFill>
              </a:endParaRPr>
            </a:p>
            <a:p>
              <a:pPr marL="285750" indent="-285750" algn="just">
                <a:spcBef>
                  <a:spcPts val="1200"/>
                </a:spcBef>
                <a:buFont typeface="Wingdings" panose="05000000000000000000" pitchFamily="2" charset="2"/>
                <a:buChar char="l"/>
              </a:pPr>
              <a:r>
                <a:rPr lang="zh-CN" altLang="en-US" sz="1600" dirty="0">
                  <a:solidFill>
                    <a:schemeClr val="tx1"/>
                  </a:solidFill>
                </a:rPr>
                <a:t>产业链应联合，共同寻找商业机遇，创新公务机商业模式，选择适合的机型开展高效低成本规模化运营，激发更大的市场需求。</a:t>
              </a:r>
              <a:endParaRPr lang="en-US" altLang="zh-CN" sz="1600" dirty="0">
                <a:solidFill>
                  <a:schemeClr val="tx1"/>
                </a:solidFill>
              </a:endParaRPr>
            </a:p>
          </p:txBody>
        </p:sp>
        <p:sp>
          <p:nvSpPr>
            <p:cNvPr id="12" name="矩形 11">
              <a:extLst>
                <a:ext uri="{FF2B5EF4-FFF2-40B4-BE49-F238E27FC236}">
                  <a16:creationId xmlns:a16="http://schemas.microsoft.com/office/drawing/2014/main" id="{4F9C6CAE-C2CD-45B5-BDDB-3E6474577878}"/>
                </a:ext>
              </a:extLst>
            </p:cNvPr>
            <p:cNvSpPr/>
            <p:nvPr/>
          </p:nvSpPr>
          <p:spPr>
            <a:xfrm>
              <a:off x="335360" y="4312647"/>
              <a:ext cx="2954655" cy="369332"/>
            </a:xfrm>
            <a:prstGeom prst="rect">
              <a:avLst/>
            </a:prstGeom>
          </p:spPr>
          <p:txBody>
            <a:bodyPr wrap="none">
              <a:spAutoFit/>
            </a:bodyPr>
            <a:lstStyle/>
            <a:p>
              <a:r>
                <a:rPr lang="zh-CN" altLang="en-US" b="1" kern="0" dirty="0">
                  <a:solidFill>
                    <a:prstClr val="black"/>
                  </a:solidFill>
                  <a:latin typeface="微软雅黑" panose="020B0503020204020204" pitchFamily="34" charset="-122"/>
                  <a:ea typeface="微软雅黑" panose="020B0503020204020204" pitchFamily="34" charset="-122"/>
                </a:rPr>
                <a:t>全产业链从制造端的思考：</a:t>
              </a:r>
              <a:endParaRPr lang="zh-CN" altLang="en-US" dirty="0"/>
            </a:p>
          </p:txBody>
        </p:sp>
        <p:sp>
          <p:nvSpPr>
            <p:cNvPr id="13" name="圆角矩形 14">
              <a:extLst>
                <a:ext uri="{FF2B5EF4-FFF2-40B4-BE49-F238E27FC236}">
                  <a16:creationId xmlns:a16="http://schemas.microsoft.com/office/drawing/2014/main" id="{C11530DB-6398-4809-BC44-3FA6D6AE29D8}"/>
                </a:ext>
              </a:extLst>
            </p:cNvPr>
            <p:cNvSpPr/>
            <p:nvPr/>
          </p:nvSpPr>
          <p:spPr>
            <a:xfrm>
              <a:off x="191344" y="4765291"/>
              <a:ext cx="11809312" cy="171405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6878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5FB5-BA59-4000-BEE8-C9645E874D82}"/>
              </a:ext>
            </a:extLst>
          </p:cNvPr>
          <p:cNvSpPr>
            <a:spLocks noGrp="1"/>
          </p:cNvSpPr>
          <p:nvPr>
            <p:ph type="title"/>
          </p:nvPr>
        </p:nvSpPr>
        <p:spPr/>
        <p:txBody>
          <a:bodyPr>
            <a:noAutofit/>
          </a:bodyPr>
          <a:lstStyle/>
          <a:p>
            <a:r>
              <a:rPr lang="zh-CN" altLang="en-US" sz="3600" dirty="0">
                <a:latin typeface="微软雅黑" panose="020B0503020204020204" pitchFamily="34" charset="-122"/>
                <a:ea typeface="微软雅黑" panose="020B0503020204020204" pitchFamily="34" charset="-122"/>
              </a:rPr>
              <a:t>中国通航产业发展现状</a:t>
            </a:r>
          </a:p>
        </p:txBody>
      </p:sp>
      <p:grpSp>
        <p:nvGrpSpPr>
          <p:cNvPr id="3" name="组合 2">
            <a:extLst>
              <a:ext uri="{FF2B5EF4-FFF2-40B4-BE49-F238E27FC236}">
                <a16:creationId xmlns:a16="http://schemas.microsoft.com/office/drawing/2014/main" id="{5E9FAE49-C5CB-4518-BDDC-80C3855971F5}"/>
              </a:ext>
            </a:extLst>
          </p:cNvPr>
          <p:cNvGrpSpPr/>
          <p:nvPr/>
        </p:nvGrpSpPr>
        <p:grpSpPr>
          <a:xfrm>
            <a:off x="-99415" y="931333"/>
            <a:ext cx="12270766" cy="5522004"/>
            <a:chOff x="-99415" y="1268761"/>
            <a:chExt cx="12270766" cy="5184576"/>
          </a:xfrm>
        </p:grpSpPr>
        <p:grpSp>
          <p:nvGrpSpPr>
            <p:cNvPr id="4" name="组合 85">
              <a:extLst>
                <a:ext uri="{FF2B5EF4-FFF2-40B4-BE49-F238E27FC236}">
                  <a16:creationId xmlns:a16="http://schemas.microsoft.com/office/drawing/2014/main" id="{88DC7FBC-D6BE-44E4-88A5-3BDE646A0A4F}"/>
                </a:ext>
              </a:extLst>
            </p:cNvPr>
            <p:cNvGrpSpPr/>
            <p:nvPr/>
          </p:nvGrpSpPr>
          <p:grpSpPr>
            <a:xfrm>
              <a:off x="-99415" y="1268761"/>
              <a:ext cx="12270766" cy="5184576"/>
              <a:chOff x="-99415" y="1410797"/>
              <a:chExt cx="12270766" cy="5446121"/>
            </a:xfrm>
          </p:grpSpPr>
          <p:sp>
            <p:nvSpPr>
              <p:cNvPr id="6" name="îśḷiḑé">
                <a:extLst>
                  <a:ext uri="{FF2B5EF4-FFF2-40B4-BE49-F238E27FC236}">
                    <a16:creationId xmlns:a16="http://schemas.microsoft.com/office/drawing/2014/main" id="{2312929B-DB1F-4A9B-9164-889FAE3360A9}"/>
                  </a:ext>
                </a:extLst>
              </p:cNvPr>
              <p:cNvSpPr/>
              <p:nvPr/>
            </p:nvSpPr>
            <p:spPr>
              <a:xfrm>
                <a:off x="7069692" y="1725540"/>
                <a:ext cx="2897255" cy="4573121"/>
              </a:xfrm>
              <a:custGeom>
                <a:avLst/>
                <a:gdLst>
                  <a:gd name="connsiteX0" fmla="*/ 0 w 4572001"/>
                  <a:gd name="connsiteY0" fmla="*/ 0 h 1371600"/>
                  <a:gd name="connsiteX1" fmla="*/ 87289 w 4572001"/>
                  <a:gd name="connsiteY1" fmla="*/ 0 h 1371600"/>
                  <a:gd name="connsiteX2" fmla="*/ 4484712 w 4572001"/>
                  <a:gd name="connsiteY2" fmla="*/ 0 h 1371600"/>
                  <a:gd name="connsiteX3" fmla="*/ 4572001 w 4572001"/>
                  <a:gd name="connsiteY3" fmla="*/ 0 h 1371600"/>
                  <a:gd name="connsiteX4" fmla="*/ 4572001 w 4572001"/>
                  <a:gd name="connsiteY4" fmla="*/ 87289 h 1371600"/>
                  <a:gd name="connsiteX5" fmla="*/ 4572001 w 4572001"/>
                  <a:gd name="connsiteY5" fmla="*/ 760615 h 1371600"/>
                  <a:gd name="connsiteX6" fmla="*/ 4572001 w 4572001"/>
                  <a:gd name="connsiteY6" fmla="*/ 1284311 h 1371600"/>
                  <a:gd name="connsiteX7" fmla="*/ 4484712 w 4572001"/>
                  <a:gd name="connsiteY7" fmla="*/ 1371600 h 1371600"/>
                  <a:gd name="connsiteX8" fmla="*/ 87289 w 4572001"/>
                  <a:gd name="connsiteY8" fmla="*/ 1371600 h 1371600"/>
                  <a:gd name="connsiteX9" fmla="*/ 0 w 4572001"/>
                  <a:gd name="connsiteY9" fmla="*/ 1284311 h 1371600"/>
                  <a:gd name="connsiteX10" fmla="*/ 0 w 4572001"/>
                  <a:gd name="connsiteY10" fmla="*/ 760615 h 1371600"/>
                  <a:gd name="connsiteX11" fmla="*/ 0 w 4572001"/>
                  <a:gd name="connsiteY11" fmla="*/ 87289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1" h="1371600">
                    <a:moveTo>
                      <a:pt x="0" y="0"/>
                    </a:moveTo>
                    <a:lnTo>
                      <a:pt x="87289" y="0"/>
                    </a:lnTo>
                    <a:lnTo>
                      <a:pt x="4484712" y="0"/>
                    </a:lnTo>
                    <a:lnTo>
                      <a:pt x="4572001" y="0"/>
                    </a:lnTo>
                    <a:lnTo>
                      <a:pt x="4572001" y="87289"/>
                    </a:lnTo>
                    <a:lnTo>
                      <a:pt x="4572001" y="760615"/>
                    </a:lnTo>
                    <a:lnTo>
                      <a:pt x="4572001" y="1284311"/>
                    </a:lnTo>
                    <a:cubicBezTo>
                      <a:pt x="4572001" y="1332519"/>
                      <a:pt x="4532920" y="1371600"/>
                      <a:pt x="4484712" y="1371600"/>
                    </a:cubicBezTo>
                    <a:lnTo>
                      <a:pt x="87289" y="1371600"/>
                    </a:lnTo>
                    <a:cubicBezTo>
                      <a:pt x="39081" y="1371600"/>
                      <a:pt x="0" y="1332519"/>
                      <a:pt x="0" y="1284311"/>
                    </a:cubicBezTo>
                    <a:lnTo>
                      <a:pt x="0" y="760615"/>
                    </a:lnTo>
                    <a:lnTo>
                      <a:pt x="0" y="87289"/>
                    </a:lnTo>
                    <a:close/>
                  </a:path>
                </a:pathLst>
              </a:custGeom>
              <a:solidFill>
                <a:sysClr val="window" lastClr="FFFFFF">
                  <a:lumMod val="75000"/>
                  <a:alpha val="24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右箭头 13">
                <a:extLst>
                  <a:ext uri="{FF2B5EF4-FFF2-40B4-BE49-F238E27FC236}">
                    <a16:creationId xmlns:a16="http://schemas.microsoft.com/office/drawing/2014/main" id="{CBB78514-52D3-4A6C-A7B9-6F1BB5545122}"/>
                  </a:ext>
                </a:extLst>
              </p:cNvPr>
              <p:cNvSpPr/>
              <p:nvPr/>
            </p:nvSpPr>
            <p:spPr>
              <a:xfrm rot="16200000">
                <a:off x="819254" y="3790673"/>
                <a:ext cx="4325077" cy="540336"/>
              </a:xfrm>
              <a:prstGeom prst="rightArrow">
                <a:avLst/>
              </a:prstGeom>
              <a:solidFill>
                <a:sysClr val="window" lastClr="FFFFFF">
                  <a:lumMod val="85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nvGrpSpPr>
              <p:cNvPr id="8" name="组合 6">
                <a:extLst>
                  <a:ext uri="{FF2B5EF4-FFF2-40B4-BE49-F238E27FC236}">
                    <a16:creationId xmlns:a16="http://schemas.microsoft.com/office/drawing/2014/main" id="{4C32BECB-D464-4FA6-91F8-5AA631C9894C}"/>
                  </a:ext>
                </a:extLst>
              </p:cNvPr>
              <p:cNvGrpSpPr/>
              <p:nvPr/>
            </p:nvGrpSpPr>
            <p:grpSpPr>
              <a:xfrm>
                <a:off x="0" y="3644733"/>
                <a:ext cx="9939523" cy="2519489"/>
                <a:chOff x="3985229" y="4588084"/>
                <a:chExt cx="9287689" cy="1553542"/>
              </a:xfrm>
            </p:grpSpPr>
            <p:cxnSp>
              <p:nvCxnSpPr>
                <p:cNvPr id="40" name="直接连接符 7">
                  <a:extLst>
                    <a:ext uri="{FF2B5EF4-FFF2-40B4-BE49-F238E27FC236}">
                      <a16:creationId xmlns:a16="http://schemas.microsoft.com/office/drawing/2014/main" id="{72AA056E-3F6A-4DA5-BB40-37B3AA1A8C41}"/>
                    </a:ext>
                  </a:extLst>
                </p:cNvPr>
                <p:cNvCxnSpPr>
                  <a:cxnSpLocks/>
                </p:cNvCxnSpPr>
                <p:nvPr/>
              </p:nvCxnSpPr>
              <p:spPr>
                <a:xfrm flipV="1">
                  <a:off x="3985229" y="5911162"/>
                  <a:ext cx="3091152" cy="230464"/>
                </a:xfrm>
                <a:prstGeom prst="line">
                  <a:avLst/>
                </a:prstGeom>
                <a:noFill/>
                <a:ln w="76200" cap="flat" cmpd="sng" algn="ctr">
                  <a:solidFill>
                    <a:srgbClr val="0070C0"/>
                  </a:solidFill>
                  <a:prstDash val="solid"/>
                  <a:miter lim="800000"/>
                </a:ln>
                <a:effectLst/>
              </p:spPr>
            </p:cxnSp>
            <p:cxnSp>
              <p:nvCxnSpPr>
                <p:cNvPr id="41" name="直接连接符 8">
                  <a:extLst>
                    <a:ext uri="{FF2B5EF4-FFF2-40B4-BE49-F238E27FC236}">
                      <a16:creationId xmlns:a16="http://schemas.microsoft.com/office/drawing/2014/main" id="{BB0EE0C3-A3E5-45B9-A6B3-A9AF58E64B05}"/>
                    </a:ext>
                  </a:extLst>
                </p:cNvPr>
                <p:cNvCxnSpPr>
                  <a:cxnSpLocks/>
                </p:cNvCxnSpPr>
                <p:nvPr/>
              </p:nvCxnSpPr>
              <p:spPr>
                <a:xfrm flipV="1">
                  <a:off x="7059054" y="5442655"/>
                  <a:ext cx="3131896" cy="474366"/>
                </a:xfrm>
                <a:prstGeom prst="line">
                  <a:avLst/>
                </a:prstGeom>
                <a:noFill/>
                <a:ln w="76200" cap="flat" cmpd="sng" algn="ctr">
                  <a:solidFill>
                    <a:srgbClr val="0070C0"/>
                  </a:solidFill>
                  <a:prstDash val="solid"/>
                  <a:miter lim="800000"/>
                </a:ln>
                <a:effectLst/>
              </p:spPr>
            </p:cxnSp>
            <p:cxnSp>
              <p:nvCxnSpPr>
                <p:cNvPr id="42" name="直接连接符 9">
                  <a:extLst>
                    <a:ext uri="{FF2B5EF4-FFF2-40B4-BE49-F238E27FC236}">
                      <a16:creationId xmlns:a16="http://schemas.microsoft.com/office/drawing/2014/main" id="{0CA9B811-E7FE-408F-B2A1-3FEF6E3F1CCF}"/>
                    </a:ext>
                  </a:extLst>
                </p:cNvPr>
                <p:cNvCxnSpPr>
                  <a:cxnSpLocks/>
                </p:cNvCxnSpPr>
                <p:nvPr/>
              </p:nvCxnSpPr>
              <p:spPr>
                <a:xfrm flipV="1">
                  <a:off x="10120935" y="4588084"/>
                  <a:ext cx="3151983" cy="854571"/>
                </a:xfrm>
                <a:prstGeom prst="line">
                  <a:avLst/>
                </a:prstGeom>
                <a:noFill/>
                <a:ln w="76200" cap="flat" cmpd="sng" algn="ctr">
                  <a:solidFill>
                    <a:srgbClr val="0070C0"/>
                  </a:solidFill>
                  <a:prstDash val="solid"/>
                  <a:miter lim="800000"/>
                </a:ln>
                <a:effectLst/>
              </p:spPr>
            </p:cxnSp>
          </p:grpSp>
          <p:cxnSp>
            <p:nvCxnSpPr>
              <p:cNvPr id="9" name="直接连接符 26">
                <a:extLst>
                  <a:ext uri="{FF2B5EF4-FFF2-40B4-BE49-F238E27FC236}">
                    <a16:creationId xmlns:a16="http://schemas.microsoft.com/office/drawing/2014/main" id="{687C1A57-5660-4AFA-BBBE-4017F5F900D3}"/>
                  </a:ext>
                </a:extLst>
              </p:cNvPr>
              <p:cNvCxnSpPr>
                <a:cxnSpLocks/>
              </p:cNvCxnSpPr>
              <p:nvPr/>
            </p:nvCxnSpPr>
            <p:spPr>
              <a:xfrm>
                <a:off x="7064766" y="1794641"/>
                <a:ext cx="0" cy="4588556"/>
              </a:xfrm>
              <a:prstGeom prst="line">
                <a:avLst/>
              </a:prstGeom>
              <a:noFill/>
              <a:ln w="6350" cap="flat" cmpd="sng" algn="ctr">
                <a:solidFill>
                  <a:sysClr val="window" lastClr="FFFFFF">
                    <a:lumMod val="50000"/>
                  </a:sysClr>
                </a:solidFill>
                <a:prstDash val="solid"/>
                <a:miter lim="800000"/>
              </a:ln>
              <a:effectLst/>
            </p:spPr>
          </p:cxnSp>
          <p:sp>
            <p:nvSpPr>
              <p:cNvPr id="10" name="矩形 27">
                <a:extLst>
                  <a:ext uri="{FF2B5EF4-FFF2-40B4-BE49-F238E27FC236}">
                    <a16:creationId xmlns:a16="http://schemas.microsoft.com/office/drawing/2014/main" id="{05B3A579-BE85-4794-A684-A5A7CD5EC20F}"/>
                  </a:ext>
                </a:extLst>
              </p:cNvPr>
              <p:cNvSpPr/>
              <p:nvPr/>
            </p:nvSpPr>
            <p:spPr>
              <a:xfrm>
                <a:off x="7070531" y="2870411"/>
                <a:ext cx="2156570" cy="932563"/>
              </a:xfrm>
              <a:prstGeom prst="rect">
                <a:avLst/>
              </a:prstGeom>
            </p:spPr>
            <p:txBody>
              <a:bodyPr wrap="square">
                <a:spAutoFit/>
              </a:bodyPr>
              <a:lstStyle/>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lumMod val="95000"/>
                        <a:lumOff val="5000"/>
                      </a:sysClr>
                    </a:solidFill>
                    <a:effectLst/>
                    <a:uLnTx/>
                    <a:uFillTx/>
                    <a:latin typeface="微软雅黑" panose="020B0503020204020204" pitchFamily="34" charset="-122"/>
                    <a:ea typeface="微软雅黑" panose="020B0503020204020204" pitchFamily="34" charset="-122"/>
                  </a:rPr>
                  <a:t>行业快速发展</a:t>
                </a:r>
                <a:endParaRPr kumimoji="0" lang="en-US" altLang="zh-CN" sz="1400" b="0" i="0" u="none" strike="noStrike" kern="0" cap="none" spc="0" normalizeH="0" baseline="0" noProof="0" dirty="0">
                  <a:ln>
                    <a:noFill/>
                  </a:ln>
                  <a:solidFill>
                    <a:sysClr val="windowText" lastClr="000000">
                      <a:lumMod val="95000"/>
                      <a:lumOff val="5000"/>
                    </a:sysClr>
                  </a:solidFill>
                  <a:effectLst/>
                  <a:uLnTx/>
                  <a:uFillTx/>
                  <a:latin typeface="微软雅黑" panose="020B0503020204020204" pitchFamily="34" charset="-122"/>
                  <a:ea typeface="微软雅黑" panose="020B0503020204020204" pitchFamily="34" charset="-122"/>
                </a:endParaRP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lumMod val="95000"/>
                        <a:lumOff val="5000"/>
                      </a:sysClr>
                    </a:solidFill>
                    <a:effectLst/>
                    <a:uLnTx/>
                    <a:uFillTx/>
                    <a:latin typeface="微软雅黑" panose="020B0503020204020204" pitchFamily="34" charset="-122"/>
                    <a:ea typeface="微软雅黑" panose="020B0503020204020204" pitchFamily="34" charset="-122"/>
                  </a:rPr>
                  <a:t>产品丰富</a:t>
                </a:r>
                <a:endParaRPr kumimoji="0" lang="en-US" altLang="zh-CN" sz="1400" b="0" i="0" u="none" strike="noStrike" kern="0" cap="none" spc="0" normalizeH="0" baseline="0" noProof="0" dirty="0">
                  <a:ln>
                    <a:noFill/>
                  </a:ln>
                  <a:solidFill>
                    <a:sysClr val="windowText" lastClr="000000">
                      <a:lumMod val="95000"/>
                      <a:lumOff val="5000"/>
                    </a:sysClr>
                  </a:solidFill>
                  <a:effectLst/>
                  <a:uLnTx/>
                  <a:uFillTx/>
                  <a:latin typeface="微软雅黑" panose="020B0503020204020204" pitchFamily="34" charset="-122"/>
                  <a:ea typeface="微软雅黑" panose="020B0503020204020204" pitchFamily="34" charset="-122"/>
                </a:endParaRP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lumMod val="95000"/>
                        <a:lumOff val="5000"/>
                      </a:sysClr>
                    </a:solidFill>
                    <a:effectLst/>
                    <a:uLnTx/>
                    <a:uFillTx/>
                    <a:latin typeface="微软雅黑" panose="020B0503020204020204" pitchFamily="34" charset="-122"/>
                    <a:ea typeface="微软雅黑" panose="020B0503020204020204" pitchFamily="34" charset="-122"/>
                  </a:rPr>
                  <a:t>盈利产生</a:t>
                </a:r>
                <a:endParaRPr kumimoji="0" lang="en-US" altLang="zh-CN" sz="1400" b="0" i="0" u="none" strike="noStrike" kern="0" cap="none" spc="0" normalizeH="0" baseline="0" noProof="0" dirty="0">
                  <a:ln>
                    <a:noFill/>
                  </a:ln>
                  <a:solidFill>
                    <a:sysClr val="windowText" lastClr="000000">
                      <a:lumMod val="95000"/>
                      <a:lumOff val="5000"/>
                    </a:sysClr>
                  </a:solidFill>
                  <a:effectLst/>
                  <a:uLnTx/>
                  <a:uFillTx/>
                  <a:latin typeface="微软雅黑" panose="020B0503020204020204" pitchFamily="34" charset="-122"/>
                  <a:ea typeface="微软雅黑" panose="020B0503020204020204" pitchFamily="34" charset="-122"/>
                </a:endParaRPr>
              </a:p>
            </p:txBody>
          </p:sp>
          <p:cxnSp>
            <p:nvCxnSpPr>
              <p:cNvPr id="11" name="直接连接符 37">
                <a:extLst>
                  <a:ext uri="{FF2B5EF4-FFF2-40B4-BE49-F238E27FC236}">
                    <a16:creationId xmlns:a16="http://schemas.microsoft.com/office/drawing/2014/main" id="{E597EB3F-41B6-4579-8772-A3CC44AAD6F2}"/>
                  </a:ext>
                </a:extLst>
              </p:cNvPr>
              <p:cNvCxnSpPr>
                <a:cxnSpLocks/>
              </p:cNvCxnSpPr>
              <p:nvPr/>
            </p:nvCxnSpPr>
            <p:spPr>
              <a:xfrm flipV="1">
                <a:off x="9831328" y="2338237"/>
                <a:ext cx="2240833" cy="1367214"/>
              </a:xfrm>
              <a:prstGeom prst="line">
                <a:avLst/>
              </a:prstGeom>
              <a:noFill/>
              <a:ln w="76200" cap="flat" cmpd="sng" algn="ctr">
                <a:solidFill>
                  <a:srgbClr val="0070C0"/>
                </a:solidFill>
                <a:prstDash val="solid"/>
                <a:miter lim="800000"/>
                <a:tailEnd type="triangle" w="lg" len="lg"/>
              </a:ln>
              <a:effectLst/>
            </p:spPr>
          </p:cxnSp>
          <p:grpSp>
            <p:nvGrpSpPr>
              <p:cNvPr id="12" name="组合 15">
                <a:extLst>
                  <a:ext uri="{FF2B5EF4-FFF2-40B4-BE49-F238E27FC236}">
                    <a16:creationId xmlns:a16="http://schemas.microsoft.com/office/drawing/2014/main" id="{9E0034B2-5252-4A46-979F-932082BE7A54}"/>
                  </a:ext>
                </a:extLst>
              </p:cNvPr>
              <p:cNvGrpSpPr/>
              <p:nvPr/>
            </p:nvGrpSpPr>
            <p:grpSpPr>
              <a:xfrm>
                <a:off x="-99415" y="2438364"/>
                <a:ext cx="3055529" cy="729971"/>
                <a:chOff x="2565924" y="1282297"/>
                <a:chExt cx="4368722" cy="664938"/>
              </a:xfrm>
              <a:noFill/>
              <a:effectLst/>
            </p:grpSpPr>
            <p:grpSp>
              <p:nvGrpSpPr>
                <p:cNvPr id="36" name="组合 16">
                  <a:extLst>
                    <a:ext uri="{FF2B5EF4-FFF2-40B4-BE49-F238E27FC236}">
                      <a16:creationId xmlns:a16="http://schemas.microsoft.com/office/drawing/2014/main" id="{5318962C-86F0-4FB0-906C-63E7DDF6EB4C}"/>
                    </a:ext>
                  </a:extLst>
                </p:cNvPr>
                <p:cNvGrpSpPr/>
                <p:nvPr/>
              </p:nvGrpSpPr>
              <p:grpSpPr>
                <a:xfrm>
                  <a:off x="2565924" y="1282297"/>
                  <a:ext cx="4368722" cy="664938"/>
                  <a:chOff x="-62284" y="2476993"/>
                  <a:chExt cx="4368722" cy="664938"/>
                </a:xfrm>
                <a:grpFill/>
              </p:grpSpPr>
              <p:sp>
                <p:nvSpPr>
                  <p:cNvPr id="38" name="矩形 18">
                    <a:extLst>
                      <a:ext uri="{FF2B5EF4-FFF2-40B4-BE49-F238E27FC236}">
                        <a16:creationId xmlns:a16="http://schemas.microsoft.com/office/drawing/2014/main" id="{F1AEAB3A-F76F-4153-B19A-65964C58CECE}"/>
                      </a:ext>
                    </a:extLst>
                  </p:cNvPr>
                  <p:cNvSpPr/>
                  <p:nvPr/>
                </p:nvSpPr>
                <p:spPr>
                  <a:xfrm>
                    <a:off x="160253" y="2476993"/>
                    <a:ext cx="3875168" cy="664938"/>
                  </a:xfrm>
                  <a:prstGeom prst="rect">
                    <a:avLst/>
                  </a:prstGeom>
                  <a:grpFill/>
                  <a:ln>
                    <a:solidFill>
                      <a:srgbClr val="0070C0"/>
                    </a:solid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9" name="矩形 38">
                    <a:extLst>
                      <a:ext uri="{FF2B5EF4-FFF2-40B4-BE49-F238E27FC236}">
                        <a16:creationId xmlns:a16="http://schemas.microsoft.com/office/drawing/2014/main" id="{E13356ED-2DC9-46C5-A118-F8A33187A34E}"/>
                      </a:ext>
                    </a:extLst>
                  </p:cNvPr>
                  <p:cNvSpPr/>
                  <p:nvPr/>
                </p:nvSpPr>
                <p:spPr>
                  <a:xfrm>
                    <a:off x="-62284" y="2832901"/>
                    <a:ext cx="4368722" cy="252321"/>
                  </a:xfrm>
                  <a:prstGeom prst="rect">
                    <a:avLst/>
                  </a:prstGeom>
                  <a:grp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关于促进通用航空业发展的指导意见</a:t>
                    </a:r>
                    <a:r>
                      <a:rPr kumimoji="0" lang="en-US" altLang="zh-CN" sz="12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a:t>
                    </a:r>
                  </a:p>
                </p:txBody>
              </p:sp>
            </p:grpSp>
            <p:sp>
              <p:nvSpPr>
                <p:cNvPr id="37" name="文本框 17">
                  <a:extLst>
                    <a:ext uri="{FF2B5EF4-FFF2-40B4-BE49-F238E27FC236}">
                      <a16:creationId xmlns:a16="http://schemas.microsoft.com/office/drawing/2014/main" id="{C4D86987-79AE-4537-87B1-7875DF085C87}"/>
                    </a:ext>
                  </a:extLst>
                </p:cNvPr>
                <p:cNvSpPr txBox="1"/>
                <p:nvPr/>
              </p:nvSpPr>
              <p:spPr>
                <a:xfrm>
                  <a:off x="3933586" y="1332034"/>
                  <a:ext cx="2381945" cy="308392"/>
                </a:xfrm>
                <a:prstGeom prst="rect">
                  <a:avLst/>
                </a:prstGeom>
                <a:grp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国务院办公厅</a:t>
                  </a:r>
                </a:p>
              </p:txBody>
            </p:sp>
          </p:grpSp>
          <p:grpSp>
            <p:nvGrpSpPr>
              <p:cNvPr id="13" name="组合 91">
                <a:extLst>
                  <a:ext uri="{FF2B5EF4-FFF2-40B4-BE49-F238E27FC236}">
                    <a16:creationId xmlns:a16="http://schemas.microsoft.com/office/drawing/2014/main" id="{31671359-2408-49AE-A9EF-F80356F03965}"/>
                  </a:ext>
                </a:extLst>
              </p:cNvPr>
              <p:cNvGrpSpPr/>
              <p:nvPr/>
            </p:nvGrpSpPr>
            <p:grpSpPr>
              <a:xfrm>
                <a:off x="4494869" y="5210670"/>
                <a:ext cx="2308595" cy="855587"/>
                <a:chOff x="10076493" y="9303582"/>
                <a:chExt cx="6583244" cy="1711174"/>
              </a:xfrm>
            </p:grpSpPr>
            <p:sp>
              <p:nvSpPr>
                <p:cNvPr id="34" name="矩形 25">
                  <a:extLst>
                    <a:ext uri="{FF2B5EF4-FFF2-40B4-BE49-F238E27FC236}">
                      <a16:creationId xmlns:a16="http://schemas.microsoft.com/office/drawing/2014/main" id="{F2BA72A2-D6B6-4E8C-85D3-2414B4FEC4AC}"/>
                    </a:ext>
                  </a:extLst>
                </p:cNvPr>
                <p:cNvSpPr/>
                <p:nvPr/>
              </p:nvSpPr>
              <p:spPr>
                <a:xfrm>
                  <a:off x="10076493" y="9882138"/>
                  <a:ext cx="6583244" cy="1132618"/>
                </a:xfrm>
                <a:prstGeom prst="rect">
                  <a:avLst/>
                </a:prstGeom>
              </p:spPr>
              <p:txBody>
                <a:bodyPr wrap="square">
                  <a:spAutoFit/>
                </a:bodyPr>
                <a:lstStyle/>
                <a:p>
                  <a:pPr marL="91440" marR="0" lvl="0" indent="-91440" algn="r"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提前布局战略要素</a:t>
                  </a:r>
                  <a:endParaRPr kumimoji="0" lang="en-US" altLang="zh-CN"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91440" marR="0" lvl="0" indent="-91440" algn="r"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抢占资源先发优势</a:t>
                  </a:r>
                  <a:endParaRPr kumimoji="0" lang="en-US" altLang="zh-CN"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35" name="文本框 22">
                  <a:extLst>
                    <a:ext uri="{FF2B5EF4-FFF2-40B4-BE49-F238E27FC236}">
                      <a16:creationId xmlns:a16="http://schemas.microsoft.com/office/drawing/2014/main" id="{B6905C63-18B2-4414-9E27-E8A77601D4C2}"/>
                    </a:ext>
                  </a:extLst>
                </p:cNvPr>
                <p:cNvSpPr txBox="1"/>
                <p:nvPr/>
              </p:nvSpPr>
              <p:spPr>
                <a:xfrm>
                  <a:off x="12267187" y="9303582"/>
                  <a:ext cx="4362032" cy="67710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企业</a:t>
                  </a:r>
                </a:p>
              </p:txBody>
            </p:sp>
          </p:grpSp>
          <p:cxnSp>
            <p:nvCxnSpPr>
              <p:cNvPr id="14" name="直接连接符 26">
                <a:extLst>
                  <a:ext uri="{FF2B5EF4-FFF2-40B4-BE49-F238E27FC236}">
                    <a16:creationId xmlns:a16="http://schemas.microsoft.com/office/drawing/2014/main" id="{98BE324D-20FB-497C-BA8C-3E940F3904D4}"/>
                  </a:ext>
                </a:extLst>
              </p:cNvPr>
              <p:cNvCxnSpPr>
                <a:cxnSpLocks/>
                <a:stCxn id="6" idx="3"/>
              </p:cNvCxnSpPr>
              <p:nvPr/>
            </p:nvCxnSpPr>
            <p:spPr>
              <a:xfrm>
                <a:off x="9966947" y="1725540"/>
                <a:ext cx="1" cy="4588556"/>
              </a:xfrm>
              <a:prstGeom prst="line">
                <a:avLst/>
              </a:prstGeom>
              <a:noFill/>
              <a:ln w="6350" cap="flat" cmpd="sng" algn="ctr">
                <a:solidFill>
                  <a:sysClr val="window" lastClr="FFFFFF">
                    <a:lumMod val="50000"/>
                  </a:sysClr>
                </a:solidFill>
                <a:prstDash val="solid"/>
                <a:miter lim="800000"/>
              </a:ln>
              <a:effectLst/>
            </p:spPr>
          </p:cxnSp>
          <p:sp>
            <p:nvSpPr>
              <p:cNvPr id="15" name="右箭头 37">
                <a:extLst>
                  <a:ext uri="{FF2B5EF4-FFF2-40B4-BE49-F238E27FC236}">
                    <a16:creationId xmlns:a16="http://schemas.microsoft.com/office/drawing/2014/main" id="{C5A8D86D-C6D1-4871-84BF-DEA44FBEC422}"/>
                  </a:ext>
                </a:extLst>
              </p:cNvPr>
              <p:cNvSpPr/>
              <p:nvPr/>
            </p:nvSpPr>
            <p:spPr>
              <a:xfrm>
                <a:off x="0" y="6080350"/>
                <a:ext cx="12168556" cy="776568"/>
              </a:xfrm>
              <a:prstGeom prst="rightArrow">
                <a:avLst>
                  <a:gd name="adj1" fmla="val 63697"/>
                  <a:gd name="adj2" fmla="val 50000"/>
                </a:avLst>
              </a:prstGeom>
              <a:solidFill>
                <a:sysClr val="window" lastClr="FFFFFF">
                  <a:lumMod val="85000"/>
                </a:sys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文本框 27">
                <a:extLst>
                  <a:ext uri="{FF2B5EF4-FFF2-40B4-BE49-F238E27FC236}">
                    <a16:creationId xmlns:a16="http://schemas.microsoft.com/office/drawing/2014/main" id="{D16414E1-FF06-43A4-A44B-35B81AB0C665}"/>
                  </a:ext>
                </a:extLst>
              </p:cNvPr>
              <p:cNvSpPr txBox="1"/>
              <p:nvPr/>
            </p:nvSpPr>
            <p:spPr>
              <a:xfrm>
                <a:off x="2536240" y="6306076"/>
                <a:ext cx="892735" cy="323303"/>
              </a:xfrm>
              <a:prstGeom prst="rect">
                <a:avLst/>
              </a:prstGeom>
              <a:noFill/>
            </p:spPr>
            <p:txBody>
              <a:bodyPr wrap="square" rtlCol="0">
                <a:spAutoFit/>
              </a:bodyPr>
              <a:lstStyle>
                <a:defPPr>
                  <a:defRPr lang="en-US"/>
                </a:defPPr>
                <a:lvl1pPr>
                  <a:defRPr sz="1600" b="1">
                    <a:latin typeface="楷体" panose="02010609060101010101" pitchFamily="49" charset="-122"/>
                    <a:ea typeface="楷体" panose="02010609060101010101" pitchFamily="49"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2016</a:t>
                </a:r>
                <a:endPar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7" name="文本框 28">
                <a:extLst>
                  <a:ext uri="{FF2B5EF4-FFF2-40B4-BE49-F238E27FC236}">
                    <a16:creationId xmlns:a16="http://schemas.microsoft.com/office/drawing/2014/main" id="{A5DBD2F1-BAFC-4AFA-946B-D366081E3F82}"/>
                  </a:ext>
                </a:extLst>
              </p:cNvPr>
              <p:cNvSpPr txBox="1"/>
              <p:nvPr/>
            </p:nvSpPr>
            <p:spPr>
              <a:xfrm>
                <a:off x="6654976" y="6302735"/>
                <a:ext cx="819580" cy="303548"/>
              </a:xfrm>
              <a:prstGeom prst="rect">
                <a:avLst/>
              </a:prstGeom>
              <a:noFill/>
            </p:spPr>
            <p:txBody>
              <a:bodyPr wrap="square" rtlCol="0">
                <a:spAutoFit/>
              </a:bodyPr>
              <a:lstStyle>
                <a:defPPr>
                  <a:defRPr lang="en-US"/>
                </a:defPPr>
                <a:lvl1pPr>
                  <a:defRPr sz="1600" b="1">
                    <a:latin typeface="楷体" panose="02010609060101010101" pitchFamily="49" charset="-122"/>
                    <a:ea typeface="楷体" panose="02010609060101010101" pitchFamily="49"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2023</a:t>
                </a:r>
                <a:endPar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8" name="文本框 29">
                <a:extLst>
                  <a:ext uri="{FF2B5EF4-FFF2-40B4-BE49-F238E27FC236}">
                    <a16:creationId xmlns:a16="http://schemas.microsoft.com/office/drawing/2014/main" id="{A6AAC535-0373-42FC-BE22-6E7A5685C4CA}"/>
                  </a:ext>
                </a:extLst>
              </p:cNvPr>
              <p:cNvSpPr txBox="1"/>
              <p:nvPr/>
            </p:nvSpPr>
            <p:spPr>
              <a:xfrm>
                <a:off x="4086954" y="6313215"/>
                <a:ext cx="2097886"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产业培育</a:t>
                </a:r>
                <a:r>
                  <a:rPr kumimoji="0" lang="en-US" altLang="zh-CN"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创新发展期</a:t>
                </a:r>
              </a:p>
            </p:txBody>
          </p:sp>
          <p:sp>
            <p:nvSpPr>
              <p:cNvPr id="19" name="文本框 30">
                <a:extLst>
                  <a:ext uri="{FF2B5EF4-FFF2-40B4-BE49-F238E27FC236}">
                    <a16:creationId xmlns:a16="http://schemas.microsoft.com/office/drawing/2014/main" id="{1008FE46-9798-4D79-A05F-E9FB830D5446}"/>
                  </a:ext>
                </a:extLst>
              </p:cNvPr>
              <p:cNvSpPr txBox="1"/>
              <p:nvPr/>
            </p:nvSpPr>
            <p:spPr>
              <a:xfrm>
                <a:off x="7777575" y="6315567"/>
                <a:ext cx="1742374" cy="307777"/>
              </a:xfrm>
              <a:prstGeom prst="rect">
                <a:avLst/>
              </a:prstGeom>
              <a:noFill/>
            </p:spPr>
            <p:txBody>
              <a:bodyPr wrap="square" rtlCol="0">
                <a:spAutoFit/>
              </a:bodyPr>
              <a:lstStyle>
                <a:defPPr>
                  <a:defRPr lang="en-US"/>
                </a:defPPr>
                <a:lvl1pPr>
                  <a:defRPr sz="1600" b="1">
                    <a:latin typeface="楷体" panose="02010609060101010101" pitchFamily="49" charset="-122"/>
                    <a:ea typeface="楷体" panose="0201060906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产业快速发展期</a:t>
                </a:r>
              </a:p>
            </p:txBody>
          </p:sp>
          <p:sp>
            <p:nvSpPr>
              <p:cNvPr id="20" name="文本框 31">
                <a:extLst>
                  <a:ext uri="{FF2B5EF4-FFF2-40B4-BE49-F238E27FC236}">
                    <a16:creationId xmlns:a16="http://schemas.microsoft.com/office/drawing/2014/main" id="{BBD726A1-32B9-4CAC-BCB0-470AD235187E}"/>
                  </a:ext>
                </a:extLst>
              </p:cNvPr>
              <p:cNvSpPr txBox="1"/>
              <p:nvPr/>
            </p:nvSpPr>
            <p:spPr>
              <a:xfrm>
                <a:off x="9543112" y="6285347"/>
                <a:ext cx="851510" cy="303548"/>
              </a:xfrm>
              <a:prstGeom prst="rect">
                <a:avLst/>
              </a:prstGeom>
              <a:noFill/>
            </p:spPr>
            <p:txBody>
              <a:bodyPr wrap="square" rtlCol="0">
                <a:spAutoFit/>
              </a:bodyPr>
              <a:lstStyle>
                <a:defPPr>
                  <a:defRPr lang="en-US"/>
                </a:defPPr>
                <a:lvl1pPr>
                  <a:defRPr sz="1600" b="1">
                    <a:latin typeface="楷体" panose="02010609060101010101" pitchFamily="49" charset="-122"/>
                    <a:ea typeface="楷体" panose="02010609060101010101" pitchFamily="49"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2030</a:t>
                </a:r>
                <a:endPar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1" name="文本框 32">
                <a:extLst>
                  <a:ext uri="{FF2B5EF4-FFF2-40B4-BE49-F238E27FC236}">
                    <a16:creationId xmlns:a16="http://schemas.microsoft.com/office/drawing/2014/main" id="{BC78993E-81BA-4F68-963B-1AE06B12E278}"/>
                  </a:ext>
                </a:extLst>
              </p:cNvPr>
              <p:cNvSpPr txBox="1"/>
              <p:nvPr/>
            </p:nvSpPr>
            <p:spPr>
              <a:xfrm>
                <a:off x="10422046" y="6316202"/>
                <a:ext cx="1628817" cy="307141"/>
              </a:xfrm>
              <a:prstGeom prst="rect">
                <a:avLst/>
              </a:prstGeom>
              <a:noFill/>
            </p:spPr>
            <p:txBody>
              <a:bodyPr wrap="square" rtlCol="0">
                <a:spAutoFit/>
              </a:bodyPr>
              <a:lstStyle>
                <a:defPPr>
                  <a:defRPr lang="en-US"/>
                </a:defPPr>
                <a:lvl1pPr>
                  <a:defRPr sz="1600" b="1">
                    <a:latin typeface="楷体" panose="02010609060101010101" pitchFamily="49" charset="-122"/>
                    <a:ea typeface="楷体" panose="0201060906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产业稳定发展期</a:t>
                </a:r>
              </a:p>
            </p:txBody>
          </p:sp>
          <p:grpSp>
            <p:nvGrpSpPr>
              <p:cNvPr id="22" name="组合 92">
                <a:extLst>
                  <a:ext uri="{FF2B5EF4-FFF2-40B4-BE49-F238E27FC236}">
                    <a16:creationId xmlns:a16="http://schemas.microsoft.com/office/drawing/2014/main" id="{8DC6AB15-DB5C-4002-B841-689CC096D81E}"/>
                  </a:ext>
                </a:extLst>
              </p:cNvPr>
              <p:cNvGrpSpPr/>
              <p:nvPr/>
            </p:nvGrpSpPr>
            <p:grpSpPr>
              <a:xfrm>
                <a:off x="3333297" y="4610048"/>
                <a:ext cx="1911742" cy="875681"/>
                <a:chOff x="14796835" y="10921128"/>
                <a:chExt cx="5451568" cy="1751361"/>
              </a:xfrm>
            </p:grpSpPr>
            <p:sp>
              <p:nvSpPr>
                <p:cNvPr id="32" name="文本框 90">
                  <a:extLst>
                    <a:ext uri="{FF2B5EF4-FFF2-40B4-BE49-F238E27FC236}">
                      <a16:creationId xmlns:a16="http://schemas.microsoft.com/office/drawing/2014/main" id="{8B60D5A8-F419-48FD-91D7-F595830C4F09}"/>
                    </a:ext>
                  </a:extLst>
                </p:cNvPr>
                <p:cNvSpPr txBox="1"/>
                <p:nvPr/>
              </p:nvSpPr>
              <p:spPr>
                <a:xfrm>
                  <a:off x="14872115" y="10921128"/>
                  <a:ext cx="4362034" cy="677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消费者</a:t>
                  </a:r>
                </a:p>
              </p:txBody>
            </p:sp>
            <p:sp>
              <p:nvSpPr>
                <p:cNvPr id="33" name="矩形 25">
                  <a:extLst>
                    <a:ext uri="{FF2B5EF4-FFF2-40B4-BE49-F238E27FC236}">
                      <a16:creationId xmlns:a16="http://schemas.microsoft.com/office/drawing/2014/main" id="{9FB7AD8C-5E61-42D5-9C68-D5D13C36B586}"/>
                    </a:ext>
                  </a:extLst>
                </p:cNvPr>
                <p:cNvSpPr/>
                <p:nvPr/>
              </p:nvSpPr>
              <p:spPr>
                <a:xfrm>
                  <a:off x="14796835" y="11539871"/>
                  <a:ext cx="5451568" cy="1132618"/>
                </a:xfrm>
                <a:prstGeom prst="rect">
                  <a:avLst/>
                </a:prstGeom>
              </p:spPr>
              <p:txBody>
                <a:bodyPr wrap="square">
                  <a:spAutoFit/>
                </a:bodyPr>
                <a:lstStyle/>
                <a:p>
                  <a:pPr marL="91440" marR="0" lvl="0" indent="-91440" algn="just"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期待通航产品</a:t>
                  </a:r>
                  <a:endParaRPr kumimoji="0" lang="en-US" altLang="zh-CN"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91440" marR="0" lvl="0" indent="-91440" algn="just"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形成消费文化</a:t>
                  </a:r>
                  <a:endParaRPr kumimoji="0" lang="en-US" altLang="zh-CN"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sp>
            <p:nvSpPr>
              <p:cNvPr id="24" name="文本框 39">
                <a:extLst>
                  <a:ext uri="{FF2B5EF4-FFF2-40B4-BE49-F238E27FC236}">
                    <a16:creationId xmlns:a16="http://schemas.microsoft.com/office/drawing/2014/main" id="{A41EAC88-77EF-4FB0-8945-E5ACC5D18FA2}"/>
                  </a:ext>
                </a:extLst>
              </p:cNvPr>
              <p:cNvSpPr txBox="1"/>
              <p:nvPr/>
            </p:nvSpPr>
            <p:spPr>
              <a:xfrm>
                <a:off x="1219075" y="6282166"/>
                <a:ext cx="137695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产业引导期</a:t>
                </a:r>
              </a:p>
            </p:txBody>
          </p:sp>
          <p:sp>
            <p:nvSpPr>
              <p:cNvPr id="25" name="矩形 24">
                <a:extLst>
                  <a:ext uri="{FF2B5EF4-FFF2-40B4-BE49-F238E27FC236}">
                    <a16:creationId xmlns:a16="http://schemas.microsoft.com/office/drawing/2014/main" id="{581CCDA8-A6B3-4A67-805B-3E93ACA75FCB}"/>
                  </a:ext>
                </a:extLst>
              </p:cNvPr>
              <p:cNvSpPr/>
              <p:nvPr/>
            </p:nvSpPr>
            <p:spPr>
              <a:xfrm>
                <a:off x="296101" y="3747828"/>
                <a:ext cx="2299933" cy="523220"/>
              </a:xfrm>
              <a:prstGeom prst="rect">
                <a:avLst/>
              </a:prstGeom>
            </p:spPr>
            <p:txBody>
              <a:bodyPr wrap="square">
                <a:spAutoFit/>
              </a:bodyPr>
              <a:lstStyle/>
              <a:p>
                <a:pPr marR="0" lvl="0" algn="ctr" defTabSz="914400" eaLnBrk="1" fontAlgn="auto" latinLnBrk="0" hangingPunct="1">
                  <a:lnSpc>
                    <a:spcPct val="100000"/>
                  </a:lnSpc>
                  <a:spcBef>
                    <a:spcPts val="600"/>
                  </a:spcBef>
                  <a:spcAft>
                    <a:spcPts val="0"/>
                  </a:spcAft>
                  <a:buClrTx/>
                  <a:buSzTx/>
                  <a:tabLst/>
                  <a:defRPr/>
                </a:pPr>
                <a:r>
                  <a:rPr kumimoji="0" lang="zh-CN" altLang="en-US"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市场在国家宏观调控下对资源配置起基础性作用</a:t>
                </a:r>
              </a:p>
            </p:txBody>
          </p:sp>
          <p:sp>
            <p:nvSpPr>
              <p:cNvPr id="26" name="文本框 41">
                <a:extLst>
                  <a:ext uri="{FF2B5EF4-FFF2-40B4-BE49-F238E27FC236}">
                    <a16:creationId xmlns:a16="http://schemas.microsoft.com/office/drawing/2014/main" id="{1219B955-22E2-4B9C-8B49-E219C2C0860F}"/>
                  </a:ext>
                </a:extLst>
              </p:cNvPr>
              <p:cNvSpPr txBox="1"/>
              <p:nvPr/>
            </p:nvSpPr>
            <p:spPr>
              <a:xfrm>
                <a:off x="0" y="1410797"/>
                <a:ext cx="12171351" cy="455321"/>
              </a:xfrm>
              <a:prstGeom prst="rect">
                <a:avLst/>
              </a:prstGeom>
              <a:solidFill>
                <a:srgbClr val="C4D2EC"/>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政府推动阶段</a:t>
                </a:r>
                <a:r>
                  <a:rPr lang="en-US" altLang="zh-CN" sz="2400" kern="0" dirty="0">
                    <a:solidFill>
                      <a:srgbClr val="FF0000"/>
                    </a:solidFill>
                    <a:latin typeface="微软雅黑" panose="020B0503020204020204" pitchFamily="34" charset="-122"/>
                    <a:ea typeface="微软雅黑" panose="020B0503020204020204" pitchFamily="34" charset="-122"/>
                  </a:rPr>
                  <a:t>=</a:t>
                </a:r>
                <a:r>
                  <a:rPr kumimoji="0" lang="zh-CN" altLang="en-US"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基础条件建设</a:t>
                </a:r>
                <a:r>
                  <a:rPr kumimoji="0" lang="en-US" altLang="zh-CN"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zh-CN" altLang="en-US"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政府引导市场</a:t>
                </a:r>
                <a:r>
                  <a:rPr kumimoji="0" lang="en-US" altLang="zh-CN"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zh-CN" altLang="en-US"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新模式</a:t>
                </a:r>
                <a:r>
                  <a:rPr kumimoji="0" lang="en-US" altLang="zh-CN"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zh-CN" altLang="en-US" sz="2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新发展</a:t>
                </a:r>
              </a:p>
            </p:txBody>
          </p:sp>
          <p:sp>
            <p:nvSpPr>
              <p:cNvPr id="27" name="文本框 25">
                <a:extLst>
                  <a:ext uri="{FF2B5EF4-FFF2-40B4-BE49-F238E27FC236}">
                    <a16:creationId xmlns:a16="http://schemas.microsoft.com/office/drawing/2014/main" id="{8FC822F8-C7F1-4C86-BE14-93D4D84E9F17}"/>
                  </a:ext>
                </a:extLst>
              </p:cNvPr>
              <p:cNvSpPr txBox="1"/>
              <p:nvPr/>
            </p:nvSpPr>
            <p:spPr>
              <a:xfrm>
                <a:off x="10470314" y="3939025"/>
                <a:ext cx="145796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行业要素齐备后的快速发展阶段</a:t>
                </a:r>
              </a:p>
            </p:txBody>
          </p:sp>
          <p:sp>
            <p:nvSpPr>
              <p:cNvPr id="28" name="矩形 27">
                <a:extLst>
                  <a:ext uri="{FF2B5EF4-FFF2-40B4-BE49-F238E27FC236}">
                    <a16:creationId xmlns:a16="http://schemas.microsoft.com/office/drawing/2014/main" id="{EDFD2574-F6EF-42F7-AB71-AEF268881A34}"/>
                  </a:ext>
                </a:extLst>
              </p:cNvPr>
              <p:cNvSpPr/>
              <p:nvPr/>
            </p:nvSpPr>
            <p:spPr>
              <a:xfrm>
                <a:off x="8546250" y="2396265"/>
                <a:ext cx="1415772" cy="412421"/>
              </a:xfrm>
              <a:prstGeom prst="rect">
                <a:avLst/>
              </a:prstGeom>
            </p:spPr>
            <p:txBody>
              <a:bodyPr wrap="non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领军企业出现</a:t>
                </a:r>
                <a:endPar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2B292B48-0494-420D-B888-350D6D4B4C3C}"/>
                  </a:ext>
                </a:extLst>
              </p:cNvPr>
              <p:cNvSpPr/>
              <p:nvPr/>
            </p:nvSpPr>
            <p:spPr>
              <a:xfrm>
                <a:off x="7612080" y="4634607"/>
                <a:ext cx="1826141" cy="412421"/>
              </a:xfrm>
              <a:prstGeom prst="rect">
                <a:avLst/>
              </a:prstGeom>
            </p:spPr>
            <p:txBody>
              <a:bodyPr wrap="non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理性消费阶段到来</a:t>
                </a:r>
                <a:endPar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30" name="等腰三角形 29">
                <a:extLst>
                  <a:ext uri="{FF2B5EF4-FFF2-40B4-BE49-F238E27FC236}">
                    <a16:creationId xmlns:a16="http://schemas.microsoft.com/office/drawing/2014/main" id="{A0C699A1-ACA1-4338-BB8B-FBA7FF82C43A}"/>
                  </a:ext>
                </a:extLst>
              </p:cNvPr>
              <p:cNvSpPr/>
              <p:nvPr/>
            </p:nvSpPr>
            <p:spPr>
              <a:xfrm>
                <a:off x="7431978" y="4755982"/>
                <a:ext cx="175177" cy="131387"/>
              </a:xfrm>
              <a:prstGeom prst="triangle">
                <a:avLst/>
              </a:prstGeom>
              <a:solidFill>
                <a:srgbClr val="FF0000"/>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sysClr val="window" lastClr="FFFFFF"/>
                  </a:solidFill>
                  <a:effectLst/>
                  <a:uLnTx/>
                  <a:uFillTx/>
                  <a:latin typeface="Calibri"/>
                  <a:ea typeface="等线"/>
                  <a:cs typeface="+mn-cs"/>
                </a:endParaRPr>
              </a:p>
            </p:txBody>
          </p:sp>
          <p:sp>
            <p:nvSpPr>
              <p:cNvPr id="31" name="文本框 21">
                <a:extLst>
                  <a:ext uri="{FF2B5EF4-FFF2-40B4-BE49-F238E27FC236}">
                    <a16:creationId xmlns:a16="http://schemas.microsoft.com/office/drawing/2014/main" id="{9A6ADDBC-9938-4F8C-B386-4249A47EE4BF}"/>
                  </a:ext>
                </a:extLst>
              </p:cNvPr>
              <p:cNvSpPr txBox="1"/>
              <p:nvPr/>
            </p:nvSpPr>
            <p:spPr>
              <a:xfrm>
                <a:off x="3359696" y="1940280"/>
                <a:ext cx="152966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行业</a:t>
                </a:r>
              </a:p>
            </p:txBody>
          </p:sp>
        </p:grpSp>
        <p:sp>
          <p:nvSpPr>
            <p:cNvPr id="5" name="矩形 27">
              <a:extLst>
                <a:ext uri="{FF2B5EF4-FFF2-40B4-BE49-F238E27FC236}">
                  <a16:creationId xmlns:a16="http://schemas.microsoft.com/office/drawing/2014/main" id="{730DD410-6532-4C52-9816-72DF37DBF43C}"/>
                </a:ext>
              </a:extLst>
            </p:cNvPr>
            <p:cNvSpPr/>
            <p:nvPr/>
          </p:nvSpPr>
          <p:spPr>
            <a:xfrm>
              <a:off x="3222010" y="2195243"/>
              <a:ext cx="4158968" cy="1767410"/>
            </a:xfrm>
            <a:prstGeom prst="rect">
              <a:avLst/>
            </a:prstGeom>
          </p:spPr>
          <p:txBody>
            <a:bodyPr wrap="square">
              <a:spAutoFit/>
            </a:bodyPr>
            <a:lstStyle/>
            <a:p>
              <a:pPr marL="285750" indent="-285750" defTabSz="914400">
                <a:lnSpc>
                  <a:spcPct val="110000"/>
                </a:lnSpc>
                <a:spcBef>
                  <a:spcPts val="600"/>
                </a:spcBef>
                <a:buFont typeface="Arial" pitchFamily="34" charset="0"/>
                <a:buChar char="•"/>
              </a:pP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民航局“放、管、服”</a:t>
              </a: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rPr>
                <a:t>政策逐步落地</a:t>
              </a:r>
              <a:endParaRPr kumimoji="0" lang="en-US" altLang="zh-CN" sz="14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endParaRPr>
            </a:p>
            <a:p>
              <a:pPr defTabSz="914400">
                <a:lnSpc>
                  <a:spcPct val="110000"/>
                </a:lnSpc>
                <a:spcBef>
                  <a:spcPts val="600"/>
                </a:spcBef>
              </a:pP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截至</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2020</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年</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8</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月：</a:t>
              </a:r>
              <a:endPar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defTabSz="914400">
                <a:lnSpc>
                  <a:spcPct val="110000"/>
                </a:lnSpc>
                <a:spcBef>
                  <a:spcPts val="600"/>
                </a:spcBef>
                <a:buFont typeface="Arial" pitchFamily="34" charset="0"/>
                <a:buChar cha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rPr>
                <a:t>通航机场</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已达</a:t>
              </a:r>
              <a:r>
                <a:rPr lang="en-US" altLang="zh-CN" sz="1400" b="1" kern="0" dirty="0">
                  <a:latin typeface="微软雅黑" panose="020B0503020204020204" pitchFamily="34" charset="-122"/>
                  <a:ea typeface="微软雅黑" panose="020B0503020204020204" pitchFamily="34" charset="-122"/>
                </a:rPr>
                <a:t>317</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座，同比增长</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17.5%</a:t>
              </a:r>
            </a:p>
            <a:p>
              <a:pPr marL="285750" indent="-285750" defTabSz="914400">
                <a:lnSpc>
                  <a:spcPct val="110000"/>
                </a:lnSpc>
                <a:spcBef>
                  <a:spcPts val="600"/>
                </a:spcBef>
                <a:buFont typeface="Arial" pitchFamily="34" charset="0"/>
                <a:buChar cha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rPr>
                <a:t>通航企业</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已达</a:t>
              </a:r>
              <a:r>
                <a:rPr lang="en-US" altLang="zh-CN" sz="1400" b="1" kern="0" dirty="0">
                  <a:solidFill>
                    <a:schemeClr val="tx1">
                      <a:lumMod val="95000"/>
                      <a:lumOff val="5000"/>
                    </a:schemeClr>
                  </a:solidFill>
                  <a:latin typeface="微软雅黑" panose="020B0503020204020204" pitchFamily="34" charset="-122"/>
                  <a:ea typeface="微软雅黑" panose="020B0503020204020204" pitchFamily="34" charset="-122"/>
                </a:rPr>
                <a:t>443</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家，过去</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年增加</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299</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家</a:t>
              </a:r>
              <a:endPar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defTabSz="914400">
                <a:lnSpc>
                  <a:spcPct val="110000"/>
                </a:lnSpc>
                <a:spcBef>
                  <a:spcPts val="600"/>
                </a:spcBef>
                <a:buFont typeface="Arial" pitchFamily="34" charset="0"/>
                <a:buChar cha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rPr>
                <a:t>飞行器 </a:t>
              </a:r>
              <a:r>
                <a:rPr lang="en-US" altLang="zh-CN" sz="1400" b="1" kern="0" dirty="0">
                  <a:solidFill>
                    <a:schemeClr val="tx1">
                      <a:lumMod val="95000"/>
                      <a:lumOff val="5000"/>
                    </a:schemeClr>
                  </a:solidFill>
                  <a:latin typeface="微软雅黑" panose="020B0503020204020204" pitchFamily="34" charset="-122"/>
                  <a:ea typeface="微软雅黑" panose="020B0503020204020204" pitchFamily="34" charset="-122"/>
                </a:rPr>
                <a:t>2930</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架，过去</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年增加</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1077</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架</a:t>
              </a:r>
              <a:endPar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defTabSz="914400">
                <a:lnSpc>
                  <a:spcPct val="110000"/>
                </a:lnSpc>
                <a:spcBef>
                  <a:spcPts val="600"/>
                </a:spcBef>
                <a:buFont typeface="Arial" pitchFamily="34" charset="0"/>
                <a:buChar cha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rPr>
                <a:t>飞行总量 </a:t>
              </a:r>
              <a:r>
                <a:rPr lang="en-US" altLang="zh-CN" sz="1400" b="1" kern="0" dirty="0">
                  <a:solidFill>
                    <a:schemeClr val="tx1">
                      <a:lumMod val="95000"/>
                      <a:lumOff val="5000"/>
                    </a:schemeClr>
                  </a:solidFill>
                  <a:latin typeface="微软雅黑" panose="020B0503020204020204" pitchFamily="34" charset="-122"/>
                  <a:ea typeface="微软雅黑" panose="020B0503020204020204" pitchFamily="34" charset="-122"/>
                </a:rPr>
                <a:t>103.3</a:t>
              </a:r>
              <a:r>
                <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rPr>
                <a:t>万小时，同比增长</a:t>
              </a:r>
              <a:r>
                <a:rPr lang="en-US" altLang="zh-CN" sz="1400" kern="0" dirty="0">
                  <a:solidFill>
                    <a:schemeClr val="tx1">
                      <a:lumMod val="95000"/>
                      <a:lumOff val="5000"/>
                    </a:schemeClr>
                  </a:solidFill>
                  <a:latin typeface="微软雅黑" panose="020B0503020204020204" pitchFamily="34" charset="-122"/>
                  <a:ea typeface="微软雅黑" panose="020B0503020204020204" pitchFamily="34" charset="-122"/>
                </a:rPr>
                <a:t>-3%</a:t>
              </a:r>
            </a:p>
          </p:txBody>
        </p:sp>
      </p:grpSp>
      <p:sp>
        <p:nvSpPr>
          <p:cNvPr id="43" name="文本框 24">
            <a:extLst>
              <a:ext uri="{FF2B5EF4-FFF2-40B4-BE49-F238E27FC236}">
                <a16:creationId xmlns:a16="http://schemas.microsoft.com/office/drawing/2014/main" id="{4876DA8D-E38D-40F1-9251-6BD254E13BFA}"/>
              </a:ext>
            </a:extLst>
          </p:cNvPr>
          <p:cNvSpPr txBox="1"/>
          <p:nvPr/>
        </p:nvSpPr>
        <p:spPr>
          <a:xfrm>
            <a:off x="105509" y="6410709"/>
            <a:ext cx="1194484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中国通航产业发展体现出很强的与国家“五年计划”一致的周期性</a:t>
            </a:r>
          </a:p>
        </p:txBody>
      </p:sp>
    </p:spTree>
    <p:extLst>
      <p:ext uri="{BB962C8B-B14F-4D97-AF65-F5344CB8AC3E}">
        <p14:creationId xmlns:p14="http://schemas.microsoft.com/office/powerpoint/2010/main" val="962141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37934059-793B-4D5D-A59E-0999D27831E5}"/>
              </a:ext>
            </a:extLst>
          </p:cNvPr>
          <p:cNvSpPr>
            <a:spLocks/>
          </p:cNvSpPr>
          <p:nvPr/>
        </p:nvSpPr>
        <p:spPr bwMode="auto">
          <a:xfrm>
            <a:off x="0" y="4243636"/>
            <a:ext cx="5695950"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4" name="Freeform 5">
            <a:extLst>
              <a:ext uri="{FF2B5EF4-FFF2-40B4-BE49-F238E27FC236}">
                <a16:creationId xmlns:a16="http://schemas.microsoft.com/office/drawing/2014/main" id="{867068AF-2009-43B1-B8FD-8A049A7748E2}"/>
              </a:ext>
            </a:extLst>
          </p:cNvPr>
          <p:cNvSpPr>
            <a:spLocks/>
          </p:cNvSpPr>
          <p:nvPr/>
        </p:nvSpPr>
        <p:spPr bwMode="auto">
          <a:xfrm>
            <a:off x="3382963" y="1556792"/>
            <a:ext cx="888682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5" name="Freeform 7">
            <a:extLst>
              <a:ext uri="{FF2B5EF4-FFF2-40B4-BE49-F238E27FC236}">
                <a16:creationId xmlns:a16="http://schemas.microsoft.com/office/drawing/2014/main" id="{2C6C532C-64D9-4006-BBD5-898E67D2949F}"/>
              </a:ext>
            </a:extLst>
          </p:cNvPr>
          <p:cNvSpPr>
            <a:spLocks/>
          </p:cNvSpPr>
          <p:nvPr/>
        </p:nvSpPr>
        <p:spPr bwMode="auto">
          <a:xfrm>
            <a:off x="0" y="2056358"/>
            <a:ext cx="10992544" cy="31973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blipFill>
            <a:blip r:embed="rId2" cstate="print"/>
            <a:stretch>
              <a:fillRect/>
            </a:stretch>
          </a:blipFill>
          <a:ln>
            <a:noFill/>
          </a:ln>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srgbClr val="006794"/>
              </a:solidFill>
              <a:effectLst/>
              <a:uLnTx/>
              <a:uFillTx/>
              <a:latin typeface="Arial" panose="020B0604020202020204" pitchFamily="34" charset="0"/>
              <a:ea typeface="宋体" panose="02010600030101010101" pitchFamily="2" charset="-122"/>
            </a:endParaRPr>
          </a:p>
        </p:txBody>
      </p:sp>
      <p:sp>
        <p:nvSpPr>
          <p:cNvPr id="6" name="Freeform 8">
            <a:extLst>
              <a:ext uri="{FF2B5EF4-FFF2-40B4-BE49-F238E27FC236}">
                <a16:creationId xmlns:a16="http://schemas.microsoft.com/office/drawing/2014/main" id="{2A6D4DA5-B2DB-444D-AFF6-75CF8648B08A}"/>
              </a:ext>
            </a:extLst>
          </p:cNvPr>
          <p:cNvSpPr>
            <a:spLocks/>
          </p:cNvSpPr>
          <p:nvPr/>
        </p:nvSpPr>
        <p:spPr bwMode="auto">
          <a:xfrm>
            <a:off x="11231563" y="2076698"/>
            <a:ext cx="557212"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7" name="Freeform 9">
            <a:extLst>
              <a:ext uri="{FF2B5EF4-FFF2-40B4-BE49-F238E27FC236}">
                <a16:creationId xmlns:a16="http://schemas.microsoft.com/office/drawing/2014/main" id="{36D2E86C-A192-4B5E-A945-E4A50716FCD4}"/>
              </a:ext>
            </a:extLst>
          </p:cNvPr>
          <p:cNvSpPr>
            <a:spLocks/>
          </p:cNvSpPr>
          <p:nvPr/>
        </p:nvSpPr>
        <p:spPr bwMode="auto">
          <a:xfrm>
            <a:off x="10591800" y="6049963"/>
            <a:ext cx="1604963"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8" name="Freeform 10">
            <a:extLst>
              <a:ext uri="{FF2B5EF4-FFF2-40B4-BE49-F238E27FC236}">
                <a16:creationId xmlns:a16="http://schemas.microsoft.com/office/drawing/2014/main" id="{B713310D-BAC1-4742-A434-60CF1B992511}"/>
              </a:ext>
            </a:extLst>
          </p:cNvPr>
          <p:cNvSpPr>
            <a:spLocks/>
          </p:cNvSpPr>
          <p:nvPr/>
        </p:nvSpPr>
        <p:spPr bwMode="auto">
          <a:xfrm>
            <a:off x="10301288" y="6208713"/>
            <a:ext cx="189547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9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9" name="TextBox 11">
            <a:extLst>
              <a:ext uri="{FF2B5EF4-FFF2-40B4-BE49-F238E27FC236}">
                <a16:creationId xmlns:a16="http://schemas.microsoft.com/office/drawing/2014/main" id="{09735322-DF62-4F9A-ACD8-E25AED78D5C0}"/>
              </a:ext>
            </a:extLst>
          </p:cNvPr>
          <p:cNvSpPr txBox="1">
            <a:spLocks noChangeArrowheads="1"/>
          </p:cNvSpPr>
          <p:nvPr/>
        </p:nvSpPr>
        <p:spPr bwMode="auto">
          <a:xfrm>
            <a:off x="2746014" y="3046739"/>
            <a:ext cx="5314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中国公务航空市场情况</a:t>
            </a:r>
          </a:p>
        </p:txBody>
      </p:sp>
      <p:sp>
        <p:nvSpPr>
          <p:cNvPr id="10" name="TextBox 12">
            <a:extLst>
              <a:ext uri="{FF2B5EF4-FFF2-40B4-BE49-F238E27FC236}">
                <a16:creationId xmlns:a16="http://schemas.microsoft.com/office/drawing/2014/main" id="{0B31CE45-1E91-46C6-A487-677F5839D465}"/>
              </a:ext>
            </a:extLst>
          </p:cNvPr>
          <p:cNvSpPr txBox="1">
            <a:spLocks noChangeArrowheads="1"/>
          </p:cNvSpPr>
          <p:nvPr/>
        </p:nvSpPr>
        <p:spPr bwMode="auto">
          <a:xfrm>
            <a:off x="1346200" y="2632323"/>
            <a:ext cx="127631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sz="13800" b="1" dirty="0">
                <a:solidFill>
                  <a:srgbClr val="FFFFFF"/>
                </a:solidFill>
                <a:latin typeface="微软雅黑" panose="020B0503020204020204" pitchFamily="34" charset="-122"/>
                <a:ea typeface="微软雅黑" panose="020B0503020204020204" pitchFamily="34" charset="-122"/>
              </a:rPr>
              <a:t>4</a:t>
            </a:r>
            <a:endParaRPr lang="zh-CN" altLang="en-US" sz="13800" b="1" dirty="0">
              <a:solidFill>
                <a:srgbClr val="FFFFFF"/>
              </a:solidFill>
              <a:latin typeface="微软雅黑" panose="020B0503020204020204" pitchFamily="34" charset="-122"/>
              <a:ea typeface="微软雅黑" panose="020B0503020204020204" pitchFamily="34" charset="-122"/>
            </a:endParaRPr>
          </a:p>
        </p:txBody>
      </p:sp>
      <p:sp>
        <p:nvSpPr>
          <p:cNvPr id="11" name="TextBox 2">
            <a:extLst>
              <a:ext uri="{FF2B5EF4-FFF2-40B4-BE49-F238E27FC236}">
                <a16:creationId xmlns:a16="http://schemas.microsoft.com/office/drawing/2014/main" id="{DC9FB46B-0FBC-451C-874C-F02A581BDBB5}"/>
              </a:ext>
            </a:extLst>
          </p:cNvPr>
          <p:cNvSpPr txBox="1">
            <a:spLocks noChangeArrowheads="1"/>
          </p:cNvSpPr>
          <p:nvPr/>
        </p:nvSpPr>
        <p:spPr bwMode="auto">
          <a:xfrm>
            <a:off x="490538" y="3981698"/>
            <a:ext cx="84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rPr>
              <a:t>Part</a:t>
            </a:r>
            <a:endParaRPr kumimoji="0" lang="zh-CN" altLang="en-US"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2" name="矩形 1">
            <a:extLst>
              <a:ext uri="{FF2B5EF4-FFF2-40B4-BE49-F238E27FC236}">
                <a16:creationId xmlns:a16="http://schemas.microsoft.com/office/drawing/2014/main" id="{DBCD5DA9-4463-4942-9152-F7A1B6751F06}"/>
              </a:ext>
            </a:extLst>
          </p:cNvPr>
          <p:cNvSpPr/>
          <p:nvPr/>
        </p:nvSpPr>
        <p:spPr>
          <a:xfrm rot="20409328">
            <a:off x="7281327" y="4318368"/>
            <a:ext cx="2078711" cy="523220"/>
          </a:xfrm>
          <a:prstGeom prst="rect">
            <a:avLst/>
          </a:prstGeom>
        </p:spPr>
        <p:txBody>
          <a:bodyPr wrap="none">
            <a:spAutoFit/>
          </a:bodyPr>
          <a:lstStyle/>
          <a:p>
            <a:pPr algn="r"/>
            <a:r>
              <a:rPr lang="en-US" altLang="zh-CN" sz="2800" b="1" i="1" dirty="0">
                <a:solidFill>
                  <a:schemeClr val="bg1"/>
                </a:solidFill>
                <a:ea typeface="华文仿宋" panose="02010600040101010101" pitchFamily="2" charset="-122"/>
              </a:rPr>
              <a:t>Environment</a:t>
            </a:r>
            <a:endParaRPr lang="zh-CN" altLang="en-US" sz="2800" b="1" i="1" dirty="0">
              <a:solidFill>
                <a:schemeClr val="bg1"/>
              </a:solidFill>
              <a:ea typeface="华文仿宋" panose="02010600040101010101" pitchFamily="2" charset="-122"/>
            </a:endParaRPr>
          </a:p>
        </p:txBody>
      </p:sp>
    </p:spTree>
    <p:extLst>
      <p:ext uri="{BB962C8B-B14F-4D97-AF65-F5344CB8AC3E}">
        <p14:creationId xmlns:p14="http://schemas.microsoft.com/office/powerpoint/2010/main" val="135084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a:extLst>
              <a:ext uri="{FF2B5EF4-FFF2-40B4-BE49-F238E27FC236}">
                <a16:creationId xmlns:a16="http://schemas.microsoft.com/office/drawing/2014/main" id="{0260F583-0CE8-47EB-94B6-4D5D85590BF2}"/>
              </a:ext>
            </a:extLst>
          </p:cNvPr>
          <p:cNvGraphicFramePr/>
          <p:nvPr/>
        </p:nvGraphicFramePr>
        <p:xfrm>
          <a:off x="0" y="836712"/>
          <a:ext cx="12192000" cy="6021288"/>
        </p:xfrm>
        <a:graphic>
          <a:graphicData uri="http://schemas.openxmlformats.org/drawingml/2006/chart">
            <c:chart xmlns:c="http://schemas.openxmlformats.org/drawingml/2006/chart" xmlns:r="http://schemas.openxmlformats.org/officeDocument/2006/relationships" r:id="rId2"/>
          </a:graphicData>
        </a:graphic>
      </p:graphicFrame>
      <p:sp>
        <p:nvSpPr>
          <p:cNvPr id="3" name="矩形 2">
            <a:extLst>
              <a:ext uri="{FF2B5EF4-FFF2-40B4-BE49-F238E27FC236}">
                <a16:creationId xmlns:a16="http://schemas.microsoft.com/office/drawing/2014/main" id="{6BD686DE-70C4-45AB-B8C9-BF6733A20B3C}"/>
              </a:ext>
            </a:extLst>
          </p:cNvPr>
          <p:cNvSpPr/>
          <p:nvPr/>
        </p:nvSpPr>
        <p:spPr>
          <a:xfrm>
            <a:off x="551384" y="2616592"/>
            <a:ext cx="158417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a:extLst>
              <a:ext uri="{FF2B5EF4-FFF2-40B4-BE49-F238E27FC236}">
                <a16:creationId xmlns:a16="http://schemas.microsoft.com/office/drawing/2014/main" id="{20BFA712-0298-4E48-8361-8E56B8544E6B}"/>
              </a:ext>
            </a:extLst>
          </p:cNvPr>
          <p:cNvSpPr>
            <a:spLocks noGrp="1"/>
          </p:cNvSpPr>
          <p:nvPr>
            <p:ph type="title"/>
          </p:nvPr>
        </p:nvSpPr>
        <p:spPr>
          <a:xfrm>
            <a:off x="235170" y="116632"/>
            <a:ext cx="6589986" cy="625642"/>
          </a:xfrm>
        </p:spPr>
        <p:txBody>
          <a:bodyPr>
            <a:noAutofit/>
          </a:bodyPr>
          <a:lstStyle/>
          <a:p>
            <a:r>
              <a:rPr lang="en-US" altLang="zh-CN" sz="3600" dirty="0">
                <a:latin typeface="微软雅黑" panose="020B0503020204020204" pitchFamily="34" charset="-122"/>
                <a:ea typeface="微软雅黑" panose="020B0503020204020204" pitchFamily="34" charset="-122"/>
              </a:rPr>
              <a:t>2019</a:t>
            </a:r>
            <a:r>
              <a:rPr lang="zh-CN" altLang="en-US" sz="3600" dirty="0">
                <a:latin typeface="微软雅黑" panose="020B0503020204020204" pitchFamily="34" charset="-122"/>
                <a:ea typeface="微软雅黑" panose="020B0503020204020204" pitchFamily="34" charset="-122"/>
              </a:rPr>
              <a:t>年全球公务机交付统计</a:t>
            </a:r>
            <a:endParaRPr lang="zh-CN" altLang="en-US" sz="3600" dirty="0"/>
          </a:p>
        </p:txBody>
      </p:sp>
      <p:sp>
        <p:nvSpPr>
          <p:cNvPr id="7" name="矩形 6">
            <a:extLst>
              <a:ext uri="{FF2B5EF4-FFF2-40B4-BE49-F238E27FC236}">
                <a16:creationId xmlns:a16="http://schemas.microsoft.com/office/drawing/2014/main" id="{ABBBB5DB-1893-4B48-873A-F12D48935BAB}"/>
              </a:ext>
            </a:extLst>
          </p:cNvPr>
          <p:cNvSpPr/>
          <p:nvPr/>
        </p:nvSpPr>
        <p:spPr>
          <a:xfrm>
            <a:off x="8099820" y="6369490"/>
            <a:ext cx="3611886" cy="412934"/>
          </a:xfrm>
          <a:prstGeom prst="rect">
            <a:avLst/>
          </a:prstGeom>
        </p:spPr>
        <p:txBody>
          <a:bodyPr wrap="none">
            <a:spAutoFit/>
          </a:bodyPr>
          <a:lstStyle/>
          <a:p>
            <a:pPr indent="381000" algn="just">
              <a:lnSpc>
                <a:spcPts val="2800"/>
              </a:lnSpc>
              <a:spcAft>
                <a:spcPts val="0"/>
              </a:spcAft>
            </a:pPr>
            <a:r>
              <a:rPr lang="zh-CN" altLang="zh-CN" b="1" kern="100" dirty="0">
                <a:solidFill>
                  <a:schemeClr val="bg1"/>
                </a:solidFill>
                <a:latin typeface="Times New Roman" panose="02020603050405020304" pitchFamily="18" charset="0"/>
                <a:ea typeface="楷体" panose="02010609060101010101" pitchFamily="49" charset="-122"/>
              </a:rPr>
              <a:t>（数据援引自</a:t>
            </a:r>
            <a:r>
              <a:rPr lang="en-US" altLang="zh-CN" b="1" kern="100" dirty="0">
                <a:solidFill>
                  <a:schemeClr val="bg1"/>
                </a:solidFill>
                <a:latin typeface="Times New Roman" panose="02020603050405020304" pitchFamily="18" charset="0"/>
                <a:ea typeface="楷体" panose="02010609060101010101" pitchFamily="49" charset="-122"/>
              </a:rPr>
              <a:t>Ascend</a:t>
            </a:r>
            <a:r>
              <a:rPr lang="zh-CN" altLang="zh-CN" b="1" kern="100" dirty="0">
                <a:solidFill>
                  <a:schemeClr val="bg1"/>
                </a:solidFill>
                <a:latin typeface="Times New Roman" panose="02020603050405020304" pitchFamily="18" charset="0"/>
                <a:ea typeface="楷体" panose="02010609060101010101" pitchFamily="49" charset="-122"/>
              </a:rPr>
              <a:t>数据库）</a:t>
            </a:r>
            <a:endParaRPr lang="zh-CN" altLang="zh-CN" sz="1400" b="1" kern="100" dirty="0">
              <a:solidFill>
                <a:schemeClr val="bg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64138160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5FB5-BA59-4000-BEE8-C9645E874D82}"/>
              </a:ext>
            </a:extLst>
          </p:cNvPr>
          <p:cNvSpPr>
            <a:spLocks noGrp="1"/>
          </p:cNvSpPr>
          <p:nvPr>
            <p:ph type="title"/>
          </p:nvPr>
        </p:nvSpPr>
        <p:spPr>
          <a:xfrm>
            <a:off x="207167" y="105879"/>
            <a:ext cx="10688514" cy="730833"/>
          </a:xfrm>
        </p:spPr>
        <p:txBody>
          <a:bodyPr>
            <a:normAutofit/>
          </a:bodyPr>
          <a:lstStyle/>
          <a:p>
            <a:r>
              <a:rPr lang="zh-CN" altLang="en-US" sz="3600" dirty="0">
                <a:latin typeface="微软雅黑" panose="020B0503020204020204" pitchFamily="34" charset="-122"/>
                <a:ea typeface="微软雅黑" panose="020B0503020204020204" pitchFamily="34" charset="-122"/>
              </a:rPr>
              <a:t>过去</a:t>
            </a:r>
            <a:r>
              <a:rPr lang="en-US" altLang="zh-CN" sz="3600" dirty="0">
                <a:latin typeface="微软雅黑" panose="020B0503020204020204" pitchFamily="34" charset="-122"/>
                <a:ea typeface="微软雅黑" panose="020B0503020204020204" pitchFamily="34" charset="-122"/>
              </a:rPr>
              <a:t>10</a:t>
            </a:r>
            <a:r>
              <a:rPr lang="zh-CN" altLang="en-US" sz="3600" dirty="0">
                <a:latin typeface="微软雅黑" panose="020B0503020204020204" pitchFamily="34" charset="-122"/>
                <a:ea typeface="微软雅黑" panose="020B0503020204020204" pitchFamily="34" charset="-122"/>
              </a:rPr>
              <a:t>年全球</a:t>
            </a:r>
            <a:r>
              <a:rPr lang="en-US" altLang="zh-CN" sz="3600" dirty="0">
                <a:latin typeface="微软雅黑" panose="020B0503020204020204" pitchFamily="34" charset="-122"/>
                <a:ea typeface="微软雅黑" panose="020B0503020204020204" pitchFamily="34" charset="-122"/>
              </a:rPr>
              <a:t>8</a:t>
            </a:r>
            <a:r>
              <a:rPr lang="zh-CN" altLang="en-US" sz="3600" dirty="0">
                <a:latin typeface="微软雅黑" panose="020B0503020204020204" pitchFamily="34" charset="-122"/>
                <a:ea typeface="微软雅黑" panose="020B0503020204020204" pitchFamily="34" charset="-122"/>
              </a:rPr>
              <a:t>家主流公务机制造商交付情况</a:t>
            </a:r>
          </a:p>
        </p:txBody>
      </p:sp>
      <p:graphicFrame>
        <p:nvGraphicFramePr>
          <p:cNvPr id="4" name="图表 3">
            <a:extLst>
              <a:ext uri="{FF2B5EF4-FFF2-40B4-BE49-F238E27FC236}">
                <a16:creationId xmlns:a16="http://schemas.microsoft.com/office/drawing/2014/main" id="{4B8B79AF-50DA-4292-AE6C-5E5F161FB22A}"/>
              </a:ext>
            </a:extLst>
          </p:cNvPr>
          <p:cNvGraphicFramePr/>
          <p:nvPr/>
        </p:nvGraphicFramePr>
        <p:xfrm>
          <a:off x="0" y="836712"/>
          <a:ext cx="12192000" cy="602128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admin\Pictures\合资公司LOGO.jpg">
            <a:extLst>
              <a:ext uri="{FF2B5EF4-FFF2-40B4-BE49-F238E27FC236}">
                <a16:creationId xmlns:a16="http://schemas.microsoft.com/office/drawing/2014/main" id="{B574B76C-A171-417A-AD44-E7EE917955F3}"/>
              </a:ext>
            </a:extLst>
          </p:cNvPr>
          <p:cNvPicPr>
            <a:picLocks noChangeAspect="1" noChangeArrowheads="1"/>
          </p:cNvPicPr>
          <p:nvPr/>
        </p:nvPicPr>
        <p:blipFill>
          <a:blip r:embed="rId4" cstate="print"/>
          <a:srcRect/>
          <a:stretch>
            <a:fillRect/>
          </a:stretch>
        </p:blipFill>
        <p:spPr bwMode="auto">
          <a:xfrm>
            <a:off x="10573161" y="0"/>
            <a:ext cx="1618839" cy="808521"/>
          </a:xfrm>
          <a:prstGeom prst="rect">
            <a:avLst/>
          </a:prstGeom>
          <a:noFill/>
        </p:spPr>
      </p:pic>
    </p:spTree>
    <p:extLst>
      <p:ext uri="{BB962C8B-B14F-4D97-AF65-F5344CB8AC3E}">
        <p14:creationId xmlns:p14="http://schemas.microsoft.com/office/powerpoint/2010/main" val="3284715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4E28-8253-4F11-ABFF-3F411E8467C6}"/>
              </a:ext>
            </a:extLst>
          </p:cNvPr>
          <p:cNvSpPr>
            <a:spLocks noGrp="1"/>
          </p:cNvSpPr>
          <p:nvPr>
            <p:ph type="title"/>
          </p:nvPr>
        </p:nvSpPr>
        <p:spPr/>
        <p:txBody>
          <a:bodyPr>
            <a:noAutofit/>
          </a:bodyPr>
          <a:lstStyle/>
          <a:p>
            <a:r>
              <a:rPr lang="zh-CN" altLang="en-US" sz="3600" dirty="0">
                <a:latin typeface="微软雅黑" panose="020B0503020204020204" pitchFamily="34" charset="-122"/>
                <a:ea typeface="微软雅黑" panose="020B0503020204020204" pitchFamily="34" charset="-122"/>
              </a:rPr>
              <a:t>中国运营商机队规模</a:t>
            </a:r>
            <a:endParaRPr lang="en-US" sz="3600" dirty="0">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FE33919D-CE43-450C-B014-2100382C60E3}"/>
              </a:ext>
            </a:extLst>
          </p:cNvPr>
          <p:cNvPicPr>
            <a:picLocks noChangeAspect="1"/>
          </p:cNvPicPr>
          <p:nvPr/>
        </p:nvPicPr>
        <p:blipFill rotWithShape="1">
          <a:blip r:embed="rId2"/>
          <a:srcRect b="4152"/>
          <a:stretch/>
        </p:blipFill>
        <p:spPr>
          <a:xfrm>
            <a:off x="2214388" y="950464"/>
            <a:ext cx="8791461" cy="6034230"/>
          </a:xfrm>
          <a:prstGeom prst="rect">
            <a:avLst/>
          </a:prstGeom>
        </p:spPr>
      </p:pic>
      <p:sp>
        <p:nvSpPr>
          <p:cNvPr id="4" name="TextBox 3">
            <a:extLst>
              <a:ext uri="{FF2B5EF4-FFF2-40B4-BE49-F238E27FC236}">
                <a16:creationId xmlns:a16="http://schemas.microsoft.com/office/drawing/2014/main" id="{516517AC-CFAE-4DD0-8FBD-C98AD6C69A9F}"/>
              </a:ext>
            </a:extLst>
          </p:cNvPr>
          <p:cNvSpPr txBox="1"/>
          <p:nvPr/>
        </p:nvSpPr>
        <p:spPr>
          <a:xfrm>
            <a:off x="8945697" y="6499956"/>
            <a:ext cx="3257320" cy="261610"/>
          </a:xfrm>
          <a:prstGeom prst="rect">
            <a:avLst/>
          </a:prstGeom>
          <a:noFill/>
        </p:spPr>
        <p:txBody>
          <a:bodyPr wrap="square" rtlCol="0">
            <a:spAutoFit/>
          </a:bodyPr>
          <a:lstStyle/>
          <a:p>
            <a:r>
              <a:rPr lang="zh-CN" altLang="en-US" sz="1100" dirty="0">
                <a:solidFill>
                  <a:schemeClr val="bg1">
                    <a:lumMod val="85000"/>
                  </a:schemeClr>
                </a:solidFill>
                <a:latin typeface="SimHei" panose="02010609060101010101" pitchFamily="49" charset="-122"/>
                <a:ea typeface="SimHei" panose="02010609060101010101" pitchFamily="49" charset="-122"/>
              </a:rPr>
              <a:t>数据来源：亚翔航空</a:t>
            </a:r>
            <a:r>
              <a:rPr lang="en-US" altLang="zh-CN" sz="1100" dirty="0">
                <a:solidFill>
                  <a:schemeClr val="bg1">
                    <a:lumMod val="85000"/>
                  </a:schemeClr>
                </a:solidFill>
                <a:latin typeface="SimHei" panose="02010609060101010101" pitchFamily="49" charset="-122"/>
                <a:ea typeface="SimHei" panose="02010609060101010101" pitchFamily="49" charset="-122"/>
              </a:rPr>
              <a:t>2019</a:t>
            </a:r>
            <a:r>
              <a:rPr lang="zh-CN" altLang="en-US" sz="1100" dirty="0">
                <a:solidFill>
                  <a:schemeClr val="bg1">
                    <a:lumMod val="85000"/>
                  </a:schemeClr>
                </a:solidFill>
                <a:latin typeface="SimHei" panose="02010609060101010101" pitchFamily="49" charset="-122"/>
                <a:ea typeface="SimHei" panose="02010609060101010101" pitchFamily="49" charset="-122"/>
              </a:rPr>
              <a:t>亚太地区公务机机队报告</a:t>
            </a:r>
            <a:endParaRPr lang="en-US" sz="1100" dirty="0">
              <a:solidFill>
                <a:schemeClr val="bg1">
                  <a:lumMod val="85000"/>
                </a:schemeClr>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60070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7AD7E659-8234-40F6-852B-522D25E704D6}"/>
              </a:ext>
            </a:extLst>
          </p:cNvPr>
          <p:cNvSpPr txBox="1">
            <a:spLocks/>
          </p:cNvSpPr>
          <p:nvPr/>
        </p:nvSpPr>
        <p:spPr>
          <a:xfrm>
            <a:off x="249400" y="159128"/>
            <a:ext cx="6589986" cy="6256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摘要</a:t>
            </a:r>
          </a:p>
        </p:txBody>
      </p:sp>
      <p:grpSp>
        <p:nvGrpSpPr>
          <p:cNvPr id="6" name="组合 5">
            <a:extLst>
              <a:ext uri="{FF2B5EF4-FFF2-40B4-BE49-F238E27FC236}">
                <a16:creationId xmlns:a16="http://schemas.microsoft.com/office/drawing/2014/main" id="{2C8BBA5F-C3DD-4EC6-B48E-95202EC0246F}"/>
              </a:ext>
            </a:extLst>
          </p:cNvPr>
          <p:cNvGrpSpPr/>
          <p:nvPr/>
        </p:nvGrpSpPr>
        <p:grpSpPr>
          <a:xfrm>
            <a:off x="158969" y="1323975"/>
            <a:ext cx="11794332" cy="5057774"/>
            <a:chOff x="292319" y="1330819"/>
            <a:chExt cx="11593289" cy="4806970"/>
          </a:xfrm>
        </p:grpSpPr>
        <p:sp>
          <p:nvSpPr>
            <p:cNvPr id="7" name="圆角矩形 94">
              <a:extLst>
                <a:ext uri="{FF2B5EF4-FFF2-40B4-BE49-F238E27FC236}">
                  <a16:creationId xmlns:a16="http://schemas.microsoft.com/office/drawing/2014/main" id="{270BC91C-7395-46E1-8E27-109EA32DF63A}"/>
                </a:ext>
              </a:extLst>
            </p:cNvPr>
            <p:cNvSpPr/>
            <p:nvPr/>
          </p:nvSpPr>
          <p:spPr bwMode="auto">
            <a:xfrm>
              <a:off x="292320" y="1330819"/>
              <a:ext cx="11593288" cy="4806970"/>
            </a:xfrm>
            <a:prstGeom prst="roundRect">
              <a:avLst>
                <a:gd name="adj" fmla="val 0"/>
              </a:avLst>
            </a:prstGeom>
            <a:solidFill>
              <a:sysClr val="window" lastClr="FFFFFF"/>
            </a:solidFill>
            <a:ln w="9525" cap="flat" cmpd="sng" algn="ctr">
              <a:gradFill>
                <a:gsLst>
                  <a:gs pos="0">
                    <a:srgbClr val="0761B3"/>
                  </a:gs>
                  <a:gs pos="50000">
                    <a:srgbClr val="0761B3">
                      <a:alpha val="0"/>
                    </a:srgbClr>
                  </a:gs>
                  <a:gs pos="100000">
                    <a:srgbClr val="0761B3"/>
                  </a:gs>
                </a:gsLst>
                <a:lin ang="780000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br>
                <a:rPr kumimoji="0" lang="en-US" altLang="zh-CN" sz="1600" b="0" i="0" u="none" strike="noStrike" kern="0" cap="none" spc="0" normalizeH="0" baseline="0" noProof="0" dirty="0">
                  <a:ln>
                    <a:noFill/>
                  </a:ln>
                  <a:solidFill>
                    <a:prstClr val="white"/>
                  </a:solidFill>
                  <a:effectLst/>
                  <a:uLnTx/>
                  <a:uFillTx/>
                  <a:latin typeface="Arial" panose="020B0604020202020204"/>
                  <a:ea typeface="黑体" panose="02010600030101010101" charset="-122"/>
                  <a:cs typeface="+mn-cs"/>
                </a:rPr>
              </a:br>
              <a:endParaRPr kumimoji="0" lang="en-US" altLang="zh-CN" sz="1600" b="0" i="0" u="none" strike="noStrike" kern="0" cap="none" spc="0" normalizeH="0" baseline="0" noProof="0" dirty="0">
                <a:ln>
                  <a:noFill/>
                </a:ln>
                <a:solidFill>
                  <a:prstClr val="white"/>
                </a:solidFill>
                <a:effectLst/>
                <a:uLnTx/>
                <a:uFillTx/>
                <a:latin typeface="Arial" panose="020B0604020202020204"/>
                <a:ea typeface="黑体" panose="02010600030101010101" charset="-122"/>
                <a:cs typeface="+mn-cs"/>
              </a:endParaRPr>
            </a:p>
          </p:txBody>
        </p:sp>
        <p:sp>
          <p:nvSpPr>
            <p:cNvPr id="8" name="文本框 7">
              <a:extLst>
                <a:ext uri="{FF2B5EF4-FFF2-40B4-BE49-F238E27FC236}">
                  <a16:creationId xmlns:a16="http://schemas.microsoft.com/office/drawing/2014/main" id="{FE24CCC8-7E7C-4671-B5F0-33AD3C1C705B}"/>
                </a:ext>
              </a:extLst>
            </p:cNvPr>
            <p:cNvSpPr txBox="1"/>
            <p:nvPr/>
          </p:nvSpPr>
          <p:spPr>
            <a:xfrm>
              <a:off x="292319" y="1468580"/>
              <a:ext cx="11430775" cy="46168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742950" indent="-742950">
                <a:lnSpc>
                  <a:spcPct val="150000"/>
                </a:lnSpc>
                <a:spcBef>
                  <a:spcPts val="600"/>
                </a:spcBef>
                <a:buFont typeface="+mj-lt"/>
                <a:buAutoNum type="arabicPeriod"/>
                <a:defRPr>
                  <a:solidFill>
                    <a:schemeClr val="bg1"/>
                  </a:solidFill>
                  <a:latin typeface="微软雅黑" panose="020B0503020204020204" pitchFamily="34" charset="-122"/>
                  <a:ea typeface="微软雅黑" panose="020B0503020204020204" pitchFamily="34" charset="-122"/>
                </a:defRPr>
              </a:lvl1pPr>
            </a:lstStyle>
            <a:p>
              <a:pPr marL="285750" indent="-285750" algn="just">
                <a:lnSpc>
                  <a:spcPct val="120000"/>
                </a:lnSpc>
                <a:spcBef>
                  <a:spcPts val="1200"/>
                </a:spcBef>
                <a:spcAft>
                  <a:spcPts val="600"/>
                </a:spcAft>
                <a:buNone/>
              </a:pPr>
              <a:r>
                <a:rPr lang="zh-CN" altLang="en-US" sz="2200" kern="0" dirty="0">
                  <a:solidFill>
                    <a:schemeClr val="tx1"/>
                  </a:solidFill>
                </a:rPr>
                <a:t>          航空工业通飞与德事隆航空自</a:t>
              </a:r>
              <a:r>
                <a:rPr lang="en-US" altLang="zh-CN" sz="2200" kern="0" dirty="0">
                  <a:solidFill>
                    <a:schemeClr val="tx1"/>
                  </a:solidFill>
                </a:rPr>
                <a:t>2012</a:t>
              </a:r>
              <a:r>
                <a:rPr lang="zh-CN" altLang="en-US" sz="2200" kern="0" dirty="0">
                  <a:solidFill>
                    <a:schemeClr val="tx1"/>
                  </a:solidFill>
                </a:rPr>
                <a:t>年合作至今，精诚合作、砥砺前行。双方共同努力，不断见证中国公务和通用航空产业的发展，不断深入的理解中国通航产业的特点。</a:t>
              </a:r>
              <a:endParaRPr lang="en-US" altLang="zh-CN" sz="2200" kern="0" dirty="0">
                <a:solidFill>
                  <a:schemeClr val="tx1"/>
                </a:solidFill>
              </a:endParaRPr>
            </a:p>
            <a:p>
              <a:pPr marL="285750" indent="-285750" algn="just">
                <a:lnSpc>
                  <a:spcPct val="120000"/>
                </a:lnSpc>
                <a:spcBef>
                  <a:spcPts val="1200"/>
                </a:spcBef>
                <a:spcAft>
                  <a:spcPts val="600"/>
                </a:spcAft>
                <a:buNone/>
              </a:pPr>
              <a:r>
                <a:rPr lang="en-US" altLang="zh-CN" sz="2200" kern="0" dirty="0">
                  <a:solidFill>
                    <a:schemeClr val="tx1"/>
                  </a:solidFill>
                </a:rPr>
                <a:t>          </a:t>
              </a:r>
              <a:r>
                <a:rPr lang="zh-CN" altLang="en-US" sz="2200" kern="0" dirty="0">
                  <a:solidFill>
                    <a:schemeClr val="tx1"/>
                  </a:solidFill>
                </a:rPr>
                <a:t>今天，我们站在制造商的角度，以全产业链的广度审视和分析国际成熟的公务机运营模式，并结合中国公务和通用航空产业发展的现状、结构特点，以及行业未来的趋势，提出创新型规模化机队的应用模式。</a:t>
              </a:r>
              <a:endParaRPr lang="en-US" altLang="zh-CN" sz="2200" kern="0" dirty="0">
                <a:solidFill>
                  <a:schemeClr val="tx1"/>
                </a:solidFill>
              </a:endParaRPr>
            </a:p>
            <a:p>
              <a:pPr marL="285750" indent="-285750" algn="just">
                <a:lnSpc>
                  <a:spcPct val="120000"/>
                </a:lnSpc>
                <a:spcBef>
                  <a:spcPts val="1200"/>
                </a:spcBef>
                <a:spcAft>
                  <a:spcPts val="600"/>
                </a:spcAft>
                <a:buNone/>
              </a:pPr>
              <a:r>
                <a:rPr lang="en-US" altLang="zh-CN" sz="2200" kern="0" dirty="0">
                  <a:solidFill>
                    <a:schemeClr val="tx1"/>
                  </a:solidFill>
                </a:rPr>
                <a:t>           </a:t>
              </a:r>
              <a:r>
                <a:rPr lang="zh-CN" altLang="en-US" sz="2200" kern="0" dirty="0">
                  <a:solidFill>
                    <a:schemeClr val="tx1"/>
                  </a:solidFill>
                </a:rPr>
                <a:t>万亿规模通航产业的各项条件正在逐步成熟，资产占比超过</a:t>
              </a:r>
              <a:r>
                <a:rPr lang="en-US" altLang="zh-CN" sz="2200" kern="0" dirty="0">
                  <a:solidFill>
                    <a:schemeClr val="tx1"/>
                  </a:solidFill>
                </a:rPr>
                <a:t>70%</a:t>
              </a:r>
              <a:r>
                <a:rPr lang="zh-CN" altLang="en-US" sz="2200" kern="0" dirty="0">
                  <a:solidFill>
                    <a:schemeClr val="tx1"/>
                  </a:solidFill>
                </a:rPr>
                <a:t>的公务航空是当今最大的一块产业“蛋糕”。谁来引领产业聚集和融合，引进国际成熟的平台化商业模式。投资组建自营机队，形成品牌效应，并在平台上聚集和管理国内现有闲散的公务机机队，整合国内公务机市场。通过合理的经营模式，推动公务机运营企业可持续发展，把中国的公务机像商务车一样为广大高净值人群服务。</a:t>
              </a:r>
            </a:p>
          </p:txBody>
        </p:sp>
      </p:grpSp>
    </p:spTree>
    <p:extLst>
      <p:ext uri="{BB962C8B-B14F-4D97-AF65-F5344CB8AC3E}">
        <p14:creationId xmlns:p14="http://schemas.microsoft.com/office/powerpoint/2010/main" val="2025829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5FB5-BA59-4000-BEE8-C9645E874D82}"/>
              </a:ext>
            </a:extLst>
          </p:cNvPr>
          <p:cNvSpPr>
            <a:spLocks noGrp="1"/>
          </p:cNvSpPr>
          <p:nvPr>
            <p:ph type="title"/>
          </p:nvPr>
        </p:nvSpPr>
        <p:spPr/>
        <p:txBody>
          <a:bodyPr>
            <a:noAutofit/>
          </a:bodyPr>
          <a:lstStyle/>
          <a:p>
            <a:r>
              <a:rPr lang="zh-CN" altLang="en-US" sz="3600" dirty="0">
                <a:latin typeface="微软雅黑" panose="020B0503020204020204" pitchFamily="34" charset="-122"/>
                <a:ea typeface="微软雅黑" panose="020B0503020204020204" pitchFamily="34" charset="-122"/>
              </a:rPr>
              <a:t>中国公务机消费潜力</a:t>
            </a:r>
          </a:p>
        </p:txBody>
      </p:sp>
      <p:sp>
        <p:nvSpPr>
          <p:cNvPr id="33" name="文本框 4">
            <a:extLst>
              <a:ext uri="{FF2B5EF4-FFF2-40B4-BE49-F238E27FC236}">
                <a16:creationId xmlns:a16="http://schemas.microsoft.com/office/drawing/2014/main" id="{F0379385-8F59-4252-B6F4-49E779E04013}"/>
              </a:ext>
            </a:extLst>
          </p:cNvPr>
          <p:cNvSpPr txBox="1"/>
          <p:nvPr/>
        </p:nvSpPr>
        <p:spPr>
          <a:xfrm>
            <a:off x="321333" y="5587804"/>
            <a:ext cx="11463298" cy="677108"/>
          </a:xfrm>
          <a:prstGeom prst="rect">
            <a:avLst/>
          </a:prstGeom>
          <a:noFill/>
        </p:spPr>
        <p:txBody>
          <a:bodyPr wrap="square" rtlCol="0">
            <a:spAutoFit/>
          </a:bodyPr>
          <a:lstStyle/>
          <a:p>
            <a:pPr defTabSz="457200">
              <a:lnSpc>
                <a:spcPct val="130000"/>
              </a:lnSpc>
              <a:spcAft>
                <a:spcPts val="600"/>
              </a:spcAft>
            </a:pP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1.</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通用机场仅包括铺设跑道可供公务机起降的机场；</a:t>
            </a:r>
            <a:endPar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endParaRPr>
          </a:p>
          <a:p>
            <a:pPr defTabSz="457200">
              <a:spcAft>
                <a:spcPts val="600"/>
              </a:spcAft>
            </a:pP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2.</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数据来源：</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000" i="1" dirty="0" err="1">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GeneralAviationStatisticalDatabook&amp;IndustryOutlook</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亚翔航空机队报告</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通用航空发展“十三五”规划</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中国民航报</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《U.S.TRUSTINSIGHTSONWEALTHANDWORTH》</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中国私人银行：十年蝶变十年展望</a:t>
            </a:r>
            <a:r>
              <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r>
              <a:rPr lang="zh-CN" altLang="en-US"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rPr>
              <a:t>；</a:t>
            </a:r>
            <a:endParaRPr lang="en-US" altLang="zh-CN" sz="1000" i="1" dirty="0">
              <a:solidFill>
                <a:prstClr val="black"/>
              </a:solidFill>
              <a:latin typeface="Times New Roman" panose="02020603050405020304" pitchFamily="18" charset="0"/>
              <a:ea typeface="等线 Light" panose="02010600030101010101" pitchFamily="2" charset="-122"/>
              <a:cs typeface="Times New Roman" panose="02020603050405020304" pitchFamily="18" charset="0"/>
            </a:endParaRPr>
          </a:p>
        </p:txBody>
      </p:sp>
      <p:grpSp>
        <p:nvGrpSpPr>
          <p:cNvPr id="34" name="组合 33">
            <a:extLst>
              <a:ext uri="{FF2B5EF4-FFF2-40B4-BE49-F238E27FC236}">
                <a16:creationId xmlns:a16="http://schemas.microsoft.com/office/drawing/2014/main" id="{0B409BB0-85F6-49D4-A902-A6FF7A316683}"/>
              </a:ext>
            </a:extLst>
          </p:cNvPr>
          <p:cNvGrpSpPr/>
          <p:nvPr/>
        </p:nvGrpSpPr>
        <p:grpSpPr>
          <a:xfrm>
            <a:off x="643593" y="1556792"/>
            <a:ext cx="10946632" cy="3837709"/>
            <a:chOff x="643593" y="1700808"/>
            <a:chExt cx="10946632" cy="3837709"/>
          </a:xfrm>
        </p:grpSpPr>
        <p:pic>
          <p:nvPicPr>
            <p:cNvPr id="35" name="图片 34">
              <a:extLst>
                <a:ext uri="{FF2B5EF4-FFF2-40B4-BE49-F238E27FC236}">
                  <a16:creationId xmlns:a16="http://schemas.microsoft.com/office/drawing/2014/main" id="{244321EE-F033-4206-921C-AB6C1E18BEC0}"/>
                </a:ext>
              </a:extLst>
            </p:cNvPr>
            <p:cNvPicPr>
              <a:picLocks/>
            </p:cNvPicPr>
            <p:nvPr/>
          </p:nvPicPr>
          <p:blipFill>
            <a:blip r:embed="rId3" cstate="print"/>
            <a:stretch>
              <a:fillRect/>
            </a:stretch>
          </p:blipFill>
          <p:spPr>
            <a:xfrm>
              <a:off x="643593" y="4524768"/>
              <a:ext cx="1126625" cy="605766"/>
            </a:xfrm>
            <a:prstGeom prst="rect">
              <a:avLst/>
            </a:prstGeom>
          </p:spPr>
        </p:pic>
        <p:pic>
          <p:nvPicPr>
            <p:cNvPr id="36" name="图片 35">
              <a:extLst>
                <a:ext uri="{FF2B5EF4-FFF2-40B4-BE49-F238E27FC236}">
                  <a16:creationId xmlns:a16="http://schemas.microsoft.com/office/drawing/2014/main" id="{6A4315BB-1253-4581-9543-210462B1D6DB}"/>
                </a:ext>
              </a:extLst>
            </p:cNvPr>
            <p:cNvPicPr>
              <a:picLocks/>
            </p:cNvPicPr>
            <p:nvPr/>
          </p:nvPicPr>
          <p:blipFill>
            <a:blip r:embed="rId4" cstate="print"/>
            <a:stretch>
              <a:fillRect/>
            </a:stretch>
          </p:blipFill>
          <p:spPr>
            <a:xfrm>
              <a:off x="643593" y="2843964"/>
              <a:ext cx="1126625" cy="621747"/>
            </a:xfrm>
            <a:prstGeom prst="rect">
              <a:avLst/>
            </a:prstGeom>
          </p:spPr>
        </p:pic>
        <p:sp>
          <p:nvSpPr>
            <p:cNvPr id="37" name="文本框 11">
              <a:extLst>
                <a:ext uri="{FF2B5EF4-FFF2-40B4-BE49-F238E27FC236}">
                  <a16:creationId xmlns:a16="http://schemas.microsoft.com/office/drawing/2014/main" id="{4B363D29-277F-4A80-BF84-26E662C634E4}"/>
                </a:ext>
              </a:extLst>
            </p:cNvPr>
            <p:cNvSpPr txBox="1"/>
            <p:nvPr/>
          </p:nvSpPr>
          <p:spPr>
            <a:xfrm>
              <a:off x="7610947" y="1868103"/>
              <a:ext cx="1919376" cy="1938992"/>
            </a:xfrm>
            <a:prstGeom prst="rect">
              <a:avLst/>
            </a:prstGeom>
            <a:noFill/>
            <a:ln>
              <a:no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公务机数量</a:t>
              </a:r>
              <a:endPar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13000+</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8" name="图片 37">
              <a:extLst>
                <a:ext uri="{FF2B5EF4-FFF2-40B4-BE49-F238E27FC236}">
                  <a16:creationId xmlns:a16="http://schemas.microsoft.com/office/drawing/2014/main" id="{4005FD19-B924-474C-AD7E-811F0A5208BA}"/>
                </a:ext>
              </a:extLst>
            </p:cNvPr>
            <p:cNvPicPr>
              <a:picLocks noChangeAspect="1"/>
            </p:cNvPicPr>
            <p:nvPr/>
          </p:nvPicPr>
          <p:blipFill>
            <a:blip r:embed="rId5" cstate="print">
              <a:duotone>
                <a:srgbClr val="E7E6E6">
                  <a:shade val="45000"/>
                  <a:satMod val="135000"/>
                </a:srgbClr>
                <a:prstClr val="white"/>
              </a:duotone>
            </a:blip>
            <a:stretch>
              <a:fillRect/>
            </a:stretch>
          </p:blipFill>
          <p:spPr>
            <a:xfrm>
              <a:off x="7993412" y="2607876"/>
              <a:ext cx="1155200" cy="767309"/>
            </a:xfrm>
            <a:prstGeom prst="rect">
              <a:avLst/>
            </a:prstGeom>
          </p:spPr>
        </p:pic>
        <p:pic>
          <p:nvPicPr>
            <p:cNvPr id="39" name="图片 38">
              <a:extLst>
                <a:ext uri="{FF2B5EF4-FFF2-40B4-BE49-F238E27FC236}">
                  <a16:creationId xmlns:a16="http://schemas.microsoft.com/office/drawing/2014/main" id="{63419AC3-80CC-4297-BCD3-5AFA39DB2DE0}"/>
                </a:ext>
              </a:extLst>
            </p:cNvPr>
            <p:cNvPicPr/>
            <p:nvPr/>
          </p:nvPicPr>
          <p:blipFill>
            <a:blip r:embed="rId6" cstate="print">
              <a:duotone>
                <a:srgbClr val="E7E6E6">
                  <a:shade val="45000"/>
                  <a:satMod val="135000"/>
                </a:srgb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196107" y="4509736"/>
              <a:ext cx="749056" cy="604793"/>
            </a:xfrm>
            <a:prstGeom prst="rect">
              <a:avLst/>
            </a:prstGeom>
          </p:spPr>
        </p:pic>
        <p:sp>
          <p:nvSpPr>
            <p:cNvPr id="40" name="文本框 23">
              <a:extLst>
                <a:ext uri="{FF2B5EF4-FFF2-40B4-BE49-F238E27FC236}">
                  <a16:creationId xmlns:a16="http://schemas.microsoft.com/office/drawing/2014/main" id="{CA5866E6-997F-45D7-9431-53F0527B6297}"/>
                </a:ext>
              </a:extLst>
            </p:cNvPr>
            <p:cNvSpPr txBox="1"/>
            <p:nvPr/>
          </p:nvSpPr>
          <p:spPr>
            <a:xfrm>
              <a:off x="5331629" y="1868103"/>
              <a:ext cx="1919376" cy="1938992"/>
            </a:xfrm>
            <a:prstGeom prst="rect">
              <a:avLst/>
            </a:prstGeom>
            <a:noFill/>
            <a:ln>
              <a:no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通航机场数量</a:t>
              </a:r>
              <a:endPar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5000+</a:t>
              </a: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41" name="图片 40">
              <a:extLst>
                <a:ext uri="{FF2B5EF4-FFF2-40B4-BE49-F238E27FC236}">
                  <a16:creationId xmlns:a16="http://schemas.microsoft.com/office/drawing/2014/main" id="{95B7C8A9-F2F5-4848-9EB3-9A4DCB25162B}"/>
                </a:ext>
              </a:extLst>
            </p:cNvPr>
            <p:cNvPicPr/>
            <p:nvPr/>
          </p:nvPicPr>
          <p:blipFill>
            <a:blip r:embed="rId8" cstate="print">
              <a:duotone>
                <a:srgbClr val="A5A5A5">
                  <a:shade val="45000"/>
                  <a:satMod val="135000"/>
                </a:srgb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17270" y="2720884"/>
              <a:ext cx="1059682" cy="552856"/>
            </a:xfrm>
            <a:prstGeom prst="rect">
              <a:avLst/>
            </a:prstGeom>
            <a:noFill/>
            <a:ln>
              <a:noFill/>
            </a:ln>
          </p:spPr>
        </p:pic>
        <p:pic>
          <p:nvPicPr>
            <p:cNvPr id="42" name="图片 41">
              <a:extLst>
                <a:ext uri="{FF2B5EF4-FFF2-40B4-BE49-F238E27FC236}">
                  <a16:creationId xmlns:a16="http://schemas.microsoft.com/office/drawing/2014/main" id="{1CFDA402-E8C6-41ED-BEF8-335940B739B7}"/>
                </a:ext>
              </a:extLst>
            </p:cNvPr>
            <p:cNvPicPr/>
            <p:nvPr/>
          </p:nvPicPr>
          <p:blipFill>
            <a:blip r:embed="rId8" cstate="print">
              <a:duotone>
                <a:srgbClr val="A5A5A5">
                  <a:shade val="45000"/>
                  <a:satMod val="135000"/>
                </a:srgb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17270" y="4507995"/>
              <a:ext cx="1059682" cy="552856"/>
            </a:xfrm>
            <a:prstGeom prst="rect">
              <a:avLst/>
            </a:prstGeom>
            <a:noFill/>
            <a:ln>
              <a:noFill/>
            </a:ln>
          </p:spPr>
        </p:pic>
        <p:sp>
          <p:nvSpPr>
            <p:cNvPr id="43" name="文本框 18">
              <a:extLst>
                <a:ext uri="{FF2B5EF4-FFF2-40B4-BE49-F238E27FC236}">
                  <a16:creationId xmlns:a16="http://schemas.microsoft.com/office/drawing/2014/main" id="{D5D204F4-3EE8-4CE6-9FEE-31BFC5EBCB14}"/>
                </a:ext>
              </a:extLst>
            </p:cNvPr>
            <p:cNvSpPr txBox="1"/>
            <p:nvPr/>
          </p:nvSpPr>
          <p:spPr>
            <a:xfrm>
              <a:off x="9670849" y="1880148"/>
              <a:ext cx="1919376" cy="1938992"/>
            </a:xfrm>
            <a:prstGeom prst="rect">
              <a:avLst/>
            </a:prstGeom>
            <a:noFill/>
            <a:ln>
              <a:no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总飞行小时</a:t>
              </a:r>
              <a:endPar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380</a:t>
              </a:r>
              <a:r>
                <a:rPr kumimoji="0" lang="zh-CN" altLang="en-US" sz="20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万</a:t>
              </a:r>
              <a:endParaRPr kumimoji="0" lang="en-US" altLang="zh-CN" sz="20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endParaRPr>
            </a:p>
          </p:txBody>
        </p:sp>
        <p:pic>
          <p:nvPicPr>
            <p:cNvPr id="44" name="Picture 2" descr="C:\Users\XU XIAOJUN\Desktop\1357357680bc127.jpg">
              <a:extLst>
                <a:ext uri="{FF2B5EF4-FFF2-40B4-BE49-F238E27FC236}">
                  <a16:creationId xmlns:a16="http://schemas.microsoft.com/office/drawing/2014/main" id="{30FD2AB2-554A-4A9A-89EE-45B62AECBED4}"/>
                </a:ext>
              </a:extLst>
            </p:cNvPr>
            <p:cNvPicPr>
              <a:picLocks noChangeAspect="1"/>
            </p:cNvPicPr>
            <p:nvPr/>
          </p:nvPicPr>
          <p:blipFill>
            <a:blip r:embed="rId10" cstate="print">
              <a:duotone>
                <a:srgbClr val="E7E6E6">
                  <a:shade val="45000"/>
                  <a:satMod val="135000"/>
                </a:srgbClr>
                <a:prstClr val="white"/>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155711" y="2432235"/>
              <a:ext cx="949651" cy="9269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Picture 3" descr="C:\Users\XU XIAOJUN\Desktop\5556f31ba1c948f.jpg">
              <a:extLst>
                <a:ext uri="{FF2B5EF4-FFF2-40B4-BE49-F238E27FC236}">
                  <a16:creationId xmlns:a16="http://schemas.microsoft.com/office/drawing/2014/main" id="{6217D3C9-2FD6-414E-B2CD-AE7F1FE165A4}"/>
                </a:ext>
              </a:extLst>
            </p:cNvPr>
            <p:cNvPicPr>
              <a:picLocks noChangeAspect="1"/>
            </p:cNvPicPr>
            <p:nvPr/>
          </p:nvPicPr>
          <p:blipFill>
            <a:blip r:embed="rId12" cstate="print">
              <a:duotone>
                <a:srgbClr val="E7E6E6">
                  <a:shade val="45000"/>
                  <a:satMod val="135000"/>
                </a:srgbClr>
                <a:prstClr val="white"/>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392734" y="3173534"/>
              <a:ext cx="543383" cy="2576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6" name="组合 16">
              <a:extLst>
                <a:ext uri="{FF2B5EF4-FFF2-40B4-BE49-F238E27FC236}">
                  <a16:creationId xmlns:a16="http://schemas.microsoft.com/office/drawing/2014/main" id="{99BC3AA9-5506-41CB-84F2-E4AA132F90BE}"/>
                </a:ext>
              </a:extLst>
            </p:cNvPr>
            <p:cNvGrpSpPr/>
            <p:nvPr/>
          </p:nvGrpSpPr>
          <p:grpSpPr>
            <a:xfrm>
              <a:off x="10190801" y="4237335"/>
              <a:ext cx="949651" cy="1033721"/>
              <a:chOff x="10536233" y="4298054"/>
              <a:chExt cx="949651" cy="1033721"/>
            </a:xfrm>
          </p:grpSpPr>
          <p:pic>
            <p:nvPicPr>
              <p:cNvPr id="61" name="Picture 2" descr="C:\Users\XU XIAOJUN\Desktop\1357357680bc127.jpg">
                <a:extLst>
                  <a:ext uri="{FF2B5EF4-FFF2-40B4-BE49-F238E27FC236}">
                    <a16:creationId xmlns:a16="http://schemas.microsoft.com/office/drawing/2014/main" id="{D7D53ED8-52C1-4316-9DE0-3AA3AD1328C4}"/>
                  </a:ext>
                </a:extLst>
              </p:cNvPr>
              <p:cNvPicPr>
                <a:picLocks noChangeAspect="1"/>
              </p:cNvPicPr>
              <p:nvPr/>
            </p:nvPicPr>
            <p:blipFill>
              <a:blip r:embed="rId10" cstate="print">
                <a:duotone>
                  <a:srgbClr val="E7E6E6">
                    <a:shade val="45000"/>
                    <a:satMod val="135000"/>
                  </a:srgbClr>
                  <a:prstClr val="white"/>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536233" y="4298054"/>
                <a:ext cx="949651" cy="948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2" name="Picture 3" descr="C:\Users\XU XIAOJUN\Desktop\5556f31ba1c948f.jpg">
                <a:extLst>
                  <a:ext uri="{FF2B5EF4-FFF2-40B4-BE49-F238E27FC236}">
                    <a16:creationId xmlns:a16="http://schemas.microsoft.com/office/drawing/2014/main" id="{6F1A093A-3F5B-4739-860E-094B65D68427}"/>
                  </a:ext>
                </a:extLst>
              </p:cNvPr>
              <p:cNvPicPr>
                <a:picLocks noChangeAspect="1"/>
              </p:cNvPicPr>
              <p:nvPr/>
            </p:nvPicPr>
            <p:blipFill>
              <a:blip r:embed="rId12" cstate="print">
                <a:duotone>
                  <a:srgbClr val="E7E6E6">
                    <a:shade val="45000"/>
                    <a:satMod val="135000"/>
                  </a:srgbClr>
                  <a:prstClr val="white"/>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38166" y="5074140"/>
                <a:ext cx="543383" cy="25763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7" name="文本框 26">
              <a:extLst>
                <a:ext uri="{FF2B5EF4-FFF2-40B4-BE49-F238E27FC236}">
                  <a16:creationId xmlns:a16="http://schemas.microsoft.com/office/drawing/2014/main" id="{12078B79-D20F-4D49-AC91-1CDD56AF546D}"/>
                </a:ext>
              </a:extLst>
            </p:cNvPr>
            <p:cNvSpPr txBox="1"/>
            <p:nvPr/>
          </p:nvSpPr>
          <p:spPr>
            <a:xfrm>
              <a:off x="2078182" y="1773366"/>
              <a:ext cx="3299957" cy="1938992"/>
            </a:xfrm>
            <a:prstGeom prst="rect">
              <a:avLst/>
            </a:prstGeom>
            <a:noFill/>
            <a:ln>
              <a:no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高净值人群</a:t>
              </a:r>
              <a:endParaRPr kumimoji="0" lang="en-US" altLang="zh-CN" sz="20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（可投资资产超过</a:t>
              </a:r>
              <a:r>
                <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1000</a:t>
              </a: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万人民币）</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0000"/>
                  </a:solidFill>
                  <a:effectLst/>
                  <a:uLnTx/>
                  <a:uFillTx/>
                  <a:latin typeface="Arial Black" panose="020B0A04020102020204" pitchFamily="34" charset="0"/>
                  <a:ea typeface="华文楷体" panose="02010600040101010101" pitchFamily="2" charset="-122"/>
                  <a:cs typeface="Arial" panose="020B0604020202020204" pitchFamily="34" charset="0"/>
                </a:rPr>
                <a:t>202</a:t>
              </a:r>
              <a:r>
                <a:rPr kumimoji="0" lang="zh-CN" altLang="en-US" sz="2000" b="0" i="0" u="none" strike="noStrike" kern="0" cap="none" spc="0" normalizeH="0" baseline="0" noProof="0" dirty="0">
                  <a:ln>
                    <a:noFill/>
                  </a:ln>
                  <a:solidFill>
                    <a:srgbClr val="FF0000"/>
                  </a:solidFill>
                  <a:effectLst/>
                  <a:uLnTx/>
                  <a:uFillTx/>
                  <a:latin typeface="Arial Black" panose="020B0A04020102020204" pitchFamily="34" charset="0"/>
                  <a:ea typeface="华文楷体" panose="02010600040101010101" pitchFamily="2" charset="-122"/>
                  <a:cs typeface="Arial" panose="020B0604020202020204" pitchFamily="34" charset="0"/>
                </a:rPr>
                <a:t>万</a:t>
              </a:r>
              <a:endPar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48" name="图片 47">
              <a:extLst>
                <a:ext uri="{FF2B5EF4-FFF2-40B4-BE49-F238E27FC236}">
                  <a16:creationId xmlns:a16="http://schemas.microsoft.com/office/drawing/2014/main" id="{561372EA-3D07-48CE-91FB-1623BA20D5C6}"/>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894017" y="2869997"/>
              <a:ext cx="1702226" cy="387429"/>
            </a:xfrm>
            <a:prstGeom prst="rect">
              <a:avLst/>
            </a:prstGeom>
          </p:spPr>
        </p:pic>
        <p:pic>
          <p:nvPicPr>
            <p:cNvPr id="49" name="图片 48">
              <a:extLst>
                <a:ext uri="{FF2B5EF4-FFF2-40B4-BE49-F238E27FC236}">
                  <a16:creationId xmlns:a16="http://schemas.microsoft.com/office/drawing/2014/main" id="{CE0C4EEA-202F-4D73-824D-10ECEFCCD6A8}"/>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894017" y="4514687"/>
              <a:ext cx="1702226" cy="387429"/>
            </a:xfrm>
            <a:prstGeom prst="rect">
              <a:avLst/>
            </a:prstGeom>
          </p:spPr>
        </p:pic>
        <p:sp>
          <p:nvSpPr>
            <p:cNvPr id="50" name="矩形 49">
              <a:extLst>
                <a:ext uri="{FF2B5EF4-FFF2-40B4-BE49-F238E27FC236}">
                  <a16:creationId xmlns:a16="http://schemas.microsoft.com/office/drawing/2014/main" id="{04252780-72A1-4589-93AE-4A6BEBE1D975}"/>
                </a:ext>
              </a:extLst>
            </p:cNvPr>
            <p:cNvSpPr/>
            <p:nvPr/>
          </p:nvSpPr>
          <p:spPr>
            <a:xfrm>
              <a:off x="3306548" y="5098475"/>
              <a:ext cx="877163"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latin typeface="Arial Black" panose="020B0A04020102020204" pitchFamily="34" charset="0"/>
                  <a:ea typeface="华文楷体" panose="02010600040101010101" pitchFamily="2" charset="-122"/>
                  <a:cs typeface="Arial" panose="020B0604020202020204" pitchFamily="34" charset="0"/>
                </a:rPr>
                <a:t>187</a:t>
              </a:r>
              <a:r>
                <a:rPr kumimoji="0" lang="zh-CN" altLang="en-US" sz="1800" b="0" i="0" u="none" strike="noStrike" kern="0" cap="none" spc="0" normalizeH="0" baseline="0" noProof="0" dirty="0">
                  <a:ln>
                    <a:noFill/>
                  </a:ln>
                  <a:solidFill>
                    <a:srgbClr val="FF0000"/>
                  </a:solidFill>
                  <a:effectLst/>
                  <a:uLnTx/>
                  <a:uFillTx/>
                  <a:latin typeface="Arial Black" panose="020B0A04020102020204" pitchFamily="34" charset="0"/>
                  <a:ea typeface="华文楷体" panose="02010600040101010101" pitchFamily="2" charset="-122"/>
                  <a:cs typeface="Arial" panose="020B0604020202020204" pitchFamily="34" charset="0"/>
                </a:rPr>
                <a:t>万</a:t>
              </a:r>
              <a:endParaRPr kumimoji="0" lang="en-US" altLang="zh-CN" sz="1800" b="0" i="0" u="none" strike="noStrike" kern="0" cap="none" spc="0" normalizeH="0" baseline="0" noProof="0" dirty="0">
                <a:ln>
                  <a:noFill/>
                </a:ln>
                <a:solidFill>
                  <a:srgbClr val="FF0000"/>
                </a:solidFill>
                <a:effectLst/>
                <a:uLnTx/>
                <a:uFillTx/>
                <a:latin typeface="Arial Black" panose="020B0A04020102020204" pitchFamily="34" charset="0"/>
                <a:ea typeface="华文楷体" panose="02010600040101010101" pitchFamily="2" charset="-122"/>
                <a:cs typeface="Arial" panose="020B0604020202020204" pitchFamily="34" charset="0"/>
              </a:endParaRPr>
            </a:p>
          </p:txBody>
        </p:sp>
        <p:sp>
          <p:nvSpPr>
            <p:cNvPr id="51" name="矩形 50">
              <a:extLst>
                <a:ext uri="{FF2B5EF4-FFF2-40B4-BE49-F238E27FC236}">
                  <a16:creationId xmlns:a16="http://schemas.microsoft.com/office/drawing/2014/main" id="{EE3CA71D-7181-4BFA-8148-8E3299C09E00}"/>
                </a:ext>
              </a:extLst>
            </p:cNvPr>
            <p:cNvSpPr/>
            <p:nvPr/>
          </p:nvSpPr>
          <p:spPr>
            <a:xfrm>
              <a:off x="5947802" y="5117786"/>
              <a:ext cx="798617"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300+</a:t>
              </a:r>
            </a:p>
          </p:txBody>
        </p:sp>
        <p:sp>
          <p:nvSpPr>
            <p:cNvPr id="52" name="矩形 51">
              <a:extLst>
                <a:ext uri="{FF2B5EF4-FFF2-40B4-BE49-F238E27FC236}">
                  <a16:creationId xmlns:a16="http://schemas.microsoft.com/office/drawing/2014/main" id="{7582CE12-240E-4D6F-8098-9BAEBCBD820F}"/>
                </a:ext>
              </a:extLst>
            </p:cNvPr>
            <p:cNvSpPr/>
            <p:nvPr/>
          </p:nvSpPr>
          <p:spPr>
            <a:xfrm>
              <a:off x="8171326" y="5144303"/>
              <a:ext cx="798617"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300+</a:t>
              </a:r>
            </a:p>
          </p:txBody>
        </p:sp>
        <p:sp>
          <p:nvSpPr>
            <p:cNvPr id="53" name="矩形 52">
              <a:extLst>
                <a:ext uri="{FF2B5EF4-FFF2-40B4-BE49-F238E27FC236}">
                  <a16:creationId xmlns:a16="http://schemas.microsoft.com/office/drawing/2014/main" id="{CDD5132E-0FAA-4CA5-B0EF-C7D27578130B}"/>
                </a:ext>
              </a:extLst>
            </p:cNvPr>
            <p:cNvSpPr/>
            <p:nvPr/>
          </p:nvSpPr>
          <p:spPr>
            <a:xfrm>
              <a:off x="10264317" y="5167750"/>
              <a:ext cx="800219"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4.5</a:t>
              </a:r>
              <a:r>
                <a:rPr kumimoji="0" lang="zh-CN" altLang="en-US" sz="18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rPr>
                <a:t>万</a:t>
              </a:r>
              <a:endParaRPr kumimoji="0" lang="en-US" altLang="zh-CN" sz="1800" b="0" i="0" u="none" strike="noStrike" kern="0" cap="none" spc="0" normalizeH="0" baseline="0" noProof="0" dirty="0">
                <a:ln>
                  <a:noFill/>
                </a:ln>
                <a:solidFill>
                  <a:prstClr val="black"/>
                </a:solidFill>
                <a:effectLst/>
                <a:uLnTx/>
                <a:uFillTx/>
                <a:latin typeface="Arial Black" panose="020B0A04020102020204" pitchFamily="34" charset="0"/>
                <a:ea typeface="华文楷体" panose="02010600040101010101" pitchFamily="2" charset="-122"/>
                <a:cs typeface="Arial" panose="020B0604020202020204" pitchFamily="34" charset="0"/>
              </a:endParaRPr>
            </a:p>
          </p:txBody>
        </p:sp>
        <p:sp>
          <p:nvSpPr>
            <p:cNvPr id="54" name="文本框 2">
              <a:extLst>
                <a:ext uri="{FF2B5EF4-FFF2-40B4-BE49-F238E27FC236}">
                  <a16:creationId xmlns:a16="http://schemas.microsoft.com/office/drawing/2014/main" id="{AD2AA667-D594-476F-97A0-6EB31A178186}"/>
                </a:ext>
              </a:extLst>
            </p:cNvPr>
            <p:cNvSpPr txBox="1"/>
            <p:nvPr/>
          </p:nvSpPr>
          <p:spPr>
            <a:xfrm>
              <a:off x="3387138" y="3841365"/>
              <a:ext cx="1059682"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rPr>
                <a:t>93%</a:t>
              </a:r>
              <a:endParaRPr kumimoji="0" lang="zh-CN" altLang="en-US"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endParaRPr>
            </a:p>
          </p:txBody>
        </p:sp>
        <p:sp>
          <p:nvSpPr>
            <p:cNvPr id="55" name="文本框 34">
              <a:extLst>
                <a:ext uri="{FF2B5EF4-FFF2-40B4-BE49-F238E27FC236}">
                  <a16:creationId xmlns:a16="http://schemas.microsoft.com/office/drawing/2014/main" id="{BAA486EB-6E58-4597-85AD-5D539669DCE8}"/>
                </a:ext>
              </a:extLst>
            </p:cNvPr>
            <p:cNvSpPr txBox="1"/>
            <p:nvPr/>
          </p:nvSpPr>
          <p:spPr>
            <a:xfrm>
              <a:off x="5971873" y="3854863"/>
              <a:ext cx="1059682" cy="400110"/>
            </a:xfrm>
            <a:prstGeom prst="rect">
              <a:avLst/>
            </a:prstGeom>
            <a:noFill/>
          </p:spPr>
          <p:txBody>
            <a:bodyPr wrap="square" rtlCol="0">
              <a:spAutoFit/>
            </a:bodyPr>
            <a:lstStyle>
              <a:defPPr>
                <a:defRPr lang="en-US"/>
              </a:defPPr>
              <a:lvl1pPr>
                <a:defRPr sz="2000" b="1"/>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rPr>
                <a:t>6%</a:t>
              </a:r>
              <a:endParaRPr kumimoji="0" lang="zh-CN" altLang="en-US"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endParaRPr>
            </a:p>
          </p:txBody>
        </p:sp>
        <p:sp>
          <p:nvSpPr>
            <p:cNvPr id="56" name="文本框 35">
              <a:extLst>
                <a:ext uri="{FF2B5EF4-FFF2-40B4-BE49-F238E27FC236}">
                  <a16:creationId xmlns:a16="http://schemas.microsoft.com/office/drawing/2014/main" id="{9E4C9648-4CFE-4A73-9906-9B4C075AA1D6}"/>
                </a:ext>
              </a:extLst>
            </p:cNvPr>
            <p:cNvSpPr txBox="1"/>
            <p:nvPr/>
          </p:nvSpPr>
          <p:spPr>
            <a:xfrm>
              <a:off x="8415322" y="3855247"/>
              <a:ext cx="1059682" cy="400110"/>
            </a:xfrm>
            <a:prstGeom prst="rect">
              <a:avLst/>
            </a:prstGeom>
            <a:noFill/>
          </p:spPr>
          <p:txBody>
            <a:bodyPr wrap="square" rtlCol="0">
              <a:spAutoFit/>
            </a:bodyPr>
            <a:lstStyle>
              <a:defPPr>
                <a:defRPr lang="en-US"/>
              </a:defPPr>
              <a:lvl1pPr>
                <a:defRPr sz="2000" b="1"/>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rPr>
                <a:t>2%</a:t>
              </a:r>
              <a:endParaRPr kumimoji="0" lang="zh-CN" altLang="en-US"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endParaRPr>
            </a:p>
          </p:txBody>
        </p:sp>
        <p:sp>
          <p:nvSpPr>
            <p:cNvPr id="57" name="文本框 36">
              <a:extLst>
                <a:ext uri="{FF2B5EF4-FFF2-40B4-BE49-F238E27FC236}">
                  <a16:creationId xmlns:a16="http://schemas.microsoft.com/office/drawing/2014/main" id="{A4AE8887-2958-49C8-BE0E-B47244A5BECA}"/>
                </a:ext>
              </a:extLst>
            </p:cNvPr>
            <p:cNvSpPr txBox="1"/>
            <p:nvPr/>
          </p:nvSpPr>
          <p:spPr>
            <a:xfrm>
              <a:off x="10352611" y="3830094"/>
              <a:ext cx="1146662" cy="400110"/>
            </a:xfrm>
            <a:prstGeom prst="rect">
              <a:avLst/>
            </a:prstGeom>
            <a:noFill/>
          </p:spPr>
          <p:txBody>
            <a:bodyPr wrap="square" rtlCol="0">
              <a:spAutoFit/>
            </a:bodyPr>
            <a:lstStyle>
              <a:defPPr>
                <a:defRPr lang="en-US"/>
              </a:defPPr>
              <a:lvl1pPr>
                <a:defRPr sz="2000" b="1"/>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rPr>
                <a:t>1%</a:t>
              </a:r>
              <a:endParaRPr kumimoji="0" lang="zh-CN" altLang="en-US" sz="2000" b="1" i="0" u="none" strike="noStrike" kern="0" cap="none" spc="0" normalizeH="0" baseline="0" noProof="0" dirty="0">
                <a:ln>
                  <a:noFill/>
                </a:ln>
                <a:solidFill>
                  <a:prstClr val="black"/>
                </a:solidFill>
                <a:effectLst/>
                <a:uLnTx/>
                <a:uFillTx/>
                <a:ea typeface="等线" panose="02010600030101010101" pitchFamily="2" charset="-122"/>
                <a:cs typeface="Calibri" pitchFamily="34" charset="0"/>
              </a:endParaRPr>
            </a:p>
          </p:txBody>
        </p:sp>
        <p:sp>
          <p:nvSpPr>
            <p:cNvPr id="58" name="矩形: 圆角 6">
              <a:extLst>
                <a:ext uri="{FF2B5EF4-FFF2-40B4-BE49-F238E27FC236}">
                  <a16:creationId xmlns:a16="http://schemas.microsoft.com/office/drawing/2014/main" id="{59D7244F-0075-45D6-82D4-3282A7883FD2}"/>
                </a:ext>
              </a:extLst>
            </p:cNvPr>
            <p:cNvSpPr/>
            <p:nvPr/>
          </p:nvSpPr>
          <p:spPr>
            <a:xfrm flipV="1">
              <a:off x="5486400" y="3836198"/>
              <a:ext cx="5818908" cy="413845"/>
            </a:xfrm>
            <a:prstGeom prst="roundRect">
              <a:avLst/>
            </a:prstGeom>
            <a:noFill/>
            <a:ln w="12700" cap="flat" cmpd="sng" algn="ctr">
              <a:solidFill>
                <a:srgbClr val="FF0000"/>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9" name="矩形 58">
              <a:extLst>
                <a:ext uri="{FF2B5EF4-FFF2-40B4-BE49-F238E27FC236}">
                  <a16:creationId xmlns:a16="http://schemas.microsoft.com/office/drawing/2014/main" id="{C8267B4E-E3EB-43AA-9204-E20059523C9C}"/>
                </a:ext>
              </a:extLst>
            </p:cNvPr>
            <p:cNvSpPr/>
            <p:nvPr/>
          </p:nvSpPr>
          <p:spPr>
            <a:xfrm>
              <a:off x="2230582" y="1700808"/>
              <a:ext cx="3020291" cy="3823854"/>
            </a:xfrm>
            <a:prstGeom prst="rect">
              <a:avLst/>
            </a:prstGeom>
            <a:noFill/>
            <a:ln w="38100" cap="flat" cmpd="sng" algn="ctr">
              <a:solidFill>
                <a:srgbClr val="00B050"/>
              </a:solidFill>
              <a:prstDash val="sysDot"/>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72C4"/>
                </a:solidFill>
                <a:effectLst/>
                <a:uLnTx/>
                <a:uFillTx/>
                <a:latin typeface="Calibri"/>
                <a:ea typeface="等线" panose="02010600030101010101" pitchFamily="2" charset="-122"/>
                <a:cs typeface="+mn-cs"/>
              </a:endParaRPr>
            </a:p>
          </p:txBody>
        </p:sp>
        <p:sp>
          <p:nvSpPr>
            <p:cNvPr id="60" name="矩形 59">
              <a:extLst>
                <a:ext uri="{FF2B5EF4-FFF2-40B4-BE49-F238E27FC236}">
                  <a16:creationId xmlns:a16="http://schemas.microsoft.com/office/drawing/2014/main" id="{9214FE5C-CB4A-4E3B-9B16-079307E12C0D}"/>
                </a:ext>
              </a:extLst>
            </p:cNvPr>
            <p:cNvSpPr/>
            <p:nvPr/>
          </p:nvSpPr>
          <p:spPr>
            <a:xfrm>
              <a:off x="5320147" y="1714663"/>
              <a:ext cx="6248400" cy="3823854"/>
            </a:xfrm>
            <a:prstGeom prst="rect">
              <a:avLst/>
            </a:prstGeom>
            <a:noFill/>
            <a:ln w="38100" cap="flat" cmpd="sng" algn="ctr">
              <a:solidFill>
                <a:srgbClr val="FF0000"/>
              </a:solidFill>
              <a:prstDash val="sysDot"/>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72C4"/>
                </a:solidFill>
                <a:effectLst/>
                <a:uLnTx/>
                <a:uFillTx/>
                <a:latin typeface="Calibri"/>
                <a:ea typeface="等线" panose="02010600030101010101" pitchFamily="2" charset="-122"/>
                <a:cs typeface="+mn-cs"/>
              </a:endParaRPr>
            </a:p>
          </p:txBody>
        </p:sp>
      </p:grpSp>
    </p:spTree>
    <p:extLst>
      <p:ext uri="{BB962C8B-B14F-4D97-AF65-F5344CB8AC3E}">
        <p14:creationId xmlns:p14="http://schemas.microsoft.com/office/powerpoint/2010/main" val="1421616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5FB5-BA59-4000-BEE8-C9645E874D82}"/>
              </a:ext>
            </a:extLst>
          </p:cNvPr>
          <p:cNvSpPr>
            <a:spLocks noGrp="1"/>
          </p:cNvSpPr>
          <p:nvPr>
            <p:ph type="title"/>
          </p:nvPr>
        </p:nvSpPr>
        <p:spPr/>
        <p:txBody>
          <a:bodyPr>
            <a:noAutofit/>
          </a:bodyPr>
          <a:lstStyle/>
          <a:p>
            <a:r>
              <a:rPr lang="zh-CN" altLang="en-US" sz="3600" dirty="0">
                <a:latin typeface="微软雅黑" panose="020B0503020204020204" pitchFamily="34" charset="-122"/>
                <a:ea typeface="微软雅黑" panose="020B0503020204020204" pitchFamily="34" charset="-122"/>
              </a:rPr>
              <a:t>中国公务机产业市场机遇</a:t>
            </a:r>
          </a:p>
        </p:txBody>
      </p:sp>
      <p:grpSp>
        <p:nvGrpSpPr>
          <p:cNvPr id="3" name="组合 2">
            <a:extLst>
              <a:ext uri="{FF2B5EF4-FFF2-40B4-BE49-F238E27FC236}">
                <a16:creationId xmlns:a16="http://schemas.microsoft.com/office/drawing/2014/main" id="{C6F17272-8D57-4735-92A6-4F1F401223BD}"/>
              </a:ext>
            </a:extLst>
          </p:cNvPr>
          <p:cNvGrpSpPr/>
          <p:nvPr/>
        </p:nvGrpSpPr>
        <p:grpSpPr>
          <a:xfrm>
            <a:off x="2632298" y="1348618"/>
            <a:ext cx="8064896" cy="4456646"/>
            <a:chOff x="2639616" y="1955081"/>
            <a:chExt cx="7451156" cy="3905181"/>
          </a:xfrm>
        </p:grpSpPr>
        <p:graphicFrame>
          <p:nvGraphicFramePr>
            <p:cNvPr id="4" name="图表 3">
              <a:extLst>
                <a:ext uri="{FF2B5EF4-FFF2-40B4-BE49-F238E27FC236}">
                  <a16:creationId xmlns:a16="http://schemas.microsoft.com/office/drawing/2014/main" id="{EA390C18-C0D8-4EB8-8C3B-0842B5043422}"/>
                </a:ext>
              </a:extLst>
            </p:cNvPr>
            <p:cNvGraphicFramePr/>
            <p:nvPr>
              <p:extLst>
                <p:ext uri="{D42A27DB-BD31-4B8C-83A1-F6EECF244321}">
                  <p14:modId xmlns:p14="http://schemas.microsoft.com/office/powerpoint/2010/main" val="1591180954"/>
                </p:ext>
              </p:extLst>
            </p:nvPr>
          </p:nvGraphicFramePr>
          <p:xfrm>
            <a:off x="2639616" y="3820210"/>
            <a:ext cx="7451156" cy="2040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a:extLst>
                <a:ext uri="{FF2B5EF4-FFF2-40B4-BE49-F238E27FC236}">
                  <a16:creationId xmlns:a16="http://schemas.microsoft.com/office/drawing/2014/main" id="{59914C69-E8C7-4D82-A43D-73CDF4D9E817}"/>
                </a:ext>
              </a:extLst>
            </p:cNvPr>
            <p:cNvGraphicFramePr/>
            <p:nvPr>
              <p:extLst>
                <p:ext uri="{D42A27DB-BD31-4B8C-83A1-F6EECF244321}">
                  <p14:modId xmlns:p14="http://schemas.microsoft.com/office/powerpoint/2010/main" val="2201819564"/>
                </p:ext>
              </p:extLst>
            </p:nvPr>
          </p:nvGraphicFramePr>
          <p:xfrm>
            <a:off x="2692786" y="1955081"/>
            <a:ext cx="7344816" cy="2200354"/>
          </p:xfrm>
          <a:graphic>
            <a:graphicData uri="http://schemas.openxmlformats.org/drawingml/2006/chart">
              <c:chart xmlns:c="http://schemas.openxmlformats.org/drawingml/2006/chart" xmlns:r="http://schemas.openxmlformats.org/officeDocument/2006/relationships" r:id="rId4"/>
            </a:graphicData>
          </a:graphic>
        </p:graphicFrame>
      </p:grpSp>
      <p:sp>
        <p:nvSpPr>
          <p:cNvPr id="6" name="文本框 5">
            <a:extLst>
              <a:ext uri="{FF2B5EF4-FFF2-40B4-BE49-F238E27FC236}">
                <a16:creationId xmlns:a16="http://schemas.microsoft.com/office/drawing/2014/main" id="{22F1B24D-7529-482C-ACF7-32A6B19DCDDF}"/>
              </a:ext>
            </a:extLst>
          </p:cNvPr>
          <p:cNvSpPr txBox="1"/>
          <p:nvPr/>
        </p:nvSpPr>
        <p:spPr>
          <a:xfrm>
            <a:off x="301395" y="6298112"/>
            <a:ext cx="11503554" cy="284886"/>
          </a:xfrm>
          <a:prstGeom prst="rect">
            <a:avLst/>
          </a:prstGeom>
          <a:noFill/>
        </p:spPr>
        <p:txBody>
          <a:bodyPr wrap="square" rtlCol="0">
            <a:spAutoFit/>
          </a:bodyPr>
          <a:lstStyle/>
          <a:p>
            <a:pPr defTabSz="456774">
              <a:lnSpc>
                <a:spcPct val="130000"/>
              </a:lnSpc>
              <a:spcAft>
                <a:spcPts val="600"/>
              </a:spcAft>
            </a:pPr>
            <a:r>
              <a:rPr lang="en-US" altLang="zh-CN" sz="1050" i="1" dirty="0">
                <a:latin typeface="Times New Roman" panose="02020603050405020304" pitchFamily="18" charset="0"/>
                <a:cs typeface="Times New Roman" panose="02020603050405020304" pitchFamily="18" charset="0"/>
              </a:rPr>
              <a:t>1</a:t>
            </a:r>
            <a:r>
              <a:rPr lang="zh-CN" altLang="en-US" sz="1050" i="1" dirty="0">
                <a:latin typeface="Times New Roman" panose="02020603050405020304" pitchFamily="18" charset="0"/>
                <a:cs typeface="Times New Roman" panose="02020603050405020304" pitchFamily="18" charset="0"/>
              </a:rPr>
              <a:t>数据来源：</a:t>
            </a:r>
            <a:r>
              <a:rPr lang="en-US" altLang="zh-CN" sz="1050" i="1" dirty="0">
                <a:latin typeface="Times New Roman" panose="02020603050405020304" pitchFamily="18" charset="0"/>
                <a:cs typeface="Times New Roman" panose="02020603050405020304" pitchFamily="18" charset="0"/>
              </a:rPr>
              <a:t>《</a:t>
            </a:r>
            <a:r>
              <a:rPr lang="zh-CN" altLang="en-US" sz="1050" i="1" dirty="0">
                <a:latin typeface="Times New Roman" panose="02020603050405020304" pitchFamily="18" charset="0"/>
                <a:cs typeface="Times New Roman" panose="02020603050405020304" pitchFamily="18" charset="0"/>
              </a:rPr>
              <a:t>亚翔航空机队报告</a:t>
            </a:r>
            <a:r>
              <a:rPr lang="en-US" altLang="zh-CN" sz="1050" i="1" dirty="0">
                <a:latin typeface="Times New Roman" panose="02020603050405020304" pitchFamily="18" charset="0"/>
                <a:cs typeface="Times New Roman" panose="02020603050405020304" pitchFamily="18" charset="0"/>
              </a:rPr>
              <a:t>》</a:t>
            </a:r>
            <a:r>
              <a:rPr lang="zh-CN" altLang="en-US" sz="1050" i="1" dirty="0">
                <a:latin typeface="Times New Roman" panose="02020603050405020304" pitchFamily="18" charset="0"/>
                <a:cs typeface="Times New Roman" panose="02020603050405020304" pitchFamily="18" charset="0"/>
              </a:rPr>
              <a:t>、</a:t>
            </a:r>
            <a:r>
              <a:rPr lang="en-US" altLang="zh-CN" sz="1050" i="1" dirty="0">
                <a:latin typeface="Times New Roman" panose="02020603050405020304" pitchFamily="18" charset="0"/>
                <a:cs typeface="Times New Roman" panose="02020603050405020304" pitchFamily="18" charset="0"/>
              </a:rPr>
              <a:t>JETCRAFT《10YEARBUSINESSAVIATIONMARKETOUTLOOK》</a:t>
            </a:r>
            <a:r>
              <a:rPr lang="zh-CN" altLang="en-US" sz="1050" i="1" dirty="0">
                <a:latin typeface="Times New Roman" panose="02020603050405020304" pitchFamily="18" charset="0"/>
                <a:cs typeface="Times New Roman" panose="02020603050405020304" pitchFamily="18" charset="0"/>
              </a:rPr>
              <a:t>、</a:t>
            </a:r>
            <a:r>
              <a:rPr lang="en-US" altLang="zh-CN" sz="1050" i="1" dirty="0">
                <a:latin typeface="Times New Roman" panose="02020603050405020304" pitchFamily="18" charset="0"/>
                <a:cs typeface="Times New Roman" panose="02020603050405020304" pitchFamily="18" charset="0"/>
              </a:rPr>
              <a:t>Flight Global Fleet Analyzer</a:t>
            </a:r>
          </a:p>
        </p:txBody>
      </p:sp>
      <p:grpSp>
        <p:nvGrpSpPr>
          <p:cNvPr id="7" name="组合 29">
            <a:extLst>
              <a:ext uri="{FF2B5EF4-FFF2-40B4-BE49-F238E27FC236}">
                <a16:creationId xmlns:a16="http://schemas.microsoft.com/office/drawing/2014/main" id="{ACF002D1-7EBD-4456-9357-CA6652A60416}"/>
              </a:ext>
            </a:extLst>
          </p:cNvPr>
          <p:cNvGrpSpPr/>
          <p:nvPr/>
        </p:nvGrpSpPr>
        <p:grpSpPr>
          <a:xfrm>
            <a:off x="407368" y="1446324"/>
            <a:ext cx="11503554" cy="4130152"/>
            <a:chOff x="407368" y="1803902"/>
            <a:chExt cx="11503554" cy="4130152"/>
          </a:xfrm>
        </p:grpSpPr>
        <p:pic>
          <p:nvPicPr>
            <p:cNvPr id="8" name="图片 7">
              <a:extLst>
                <a:ext uri="{FF2B5EF4-FFF2-40B4-BE49-F238E27FC236}">
                  <a16:creationId xmlns:a16="http://schemas.microsoft.com/office/drawing/2014/main" id="{C899465E-FFE7-4CBE-BBCE-15EA9EA7EB39}"/>
                </a:ext>
              </a:extLst>
            </p:cNvPr>
            <p:cNvPicPr>
              <a:picLocks/>
            </p:cNvPicPr>
            <p:nvPr/>
          </p:nvPicPr>
          <p:blipFill>
            <a:blip r:embed="rId5" cstate="print"/>
            <a:stretch>
              <a:fillRect/>
            </a:stretch>
          </p:blipFill>
          <p:spPr>
            <a:xfrm>
              <a:off x="407368" y="4624314"/>
              <a:ext cx="1695454" cy="967747"/>
            </a:xfrm>
            <a:prstGeom prst="rect">
              <a:avLst/>
            </a:prstGeom>
            <a:ln>
              <a:noFill/>
            </a:ln>
          </p:spPr>
        </p:pic>
        <p:pic>
          <p:nvPicPr>
            <p:cNvPr id="9" name="图片 8">
              <a:extLst>
                <a:ext uri="{FF2B5EF4-FFF2-40B4-BE49-F238E27FC236}">
                  <a16:creationId xmlns:a16="http://schemas.microsoft.com/office/drawing/2014/main" id="{CA8D81E4-CBC7-4173-9478-BD35907DF56F}"/>
                </a:ext>
              </a:extLst>
            </p:cNvPr>
            <p:cNvPicPr>
              <a:picLocks/>
            </p:cNvPicPr>
            <p:nvPr/>
          </p:nvPicPr>
          <p:blipFill>
            <a:blip r:embed="rId6" cstate="print"/>
            <a:stretch>
              <a:fillRect/>
            </a:stretch>
          </p:blipFill>
          <p:spPr>
            <a:xfrm>
              <a:off x="407368" y="2719226"/>
              <a:ext cx="1695454" cy="1054259"/>
            </a:xfrm>
            <a:prstGeom prst="rect">
              <a:avLst/>
            </a:prstGeom>
            <a:ln>
              <a:noFill/>
            </a:ln>
          </p:spPr>
        </p:pic>
        <p:sp>
          <p:nvSpPr>
            <p:cNvPr id="10" name="矩形 9">
              <a:extLst>
                <a:ext uri="{FF2B5EF4-FFF2-40B4-BE49-F238E27FC236}">
                  <a16:creationId xmlns:a16="http://schemas.microsoft.com/office/drawing/2014/main" id="{0B09459F-13E8-4C7F-B811-81ED820C7A1C}"/>
                </a:ext>
              </a:extLst>
            </p:cNvPr>
            <p:cNvSpPr/>
            <p:nvPr/>
          </p:nvSpPr>
          <p:spPr>
            <a:xfrm>
              <a:off x="10959600" y="2936113"/>
              <a:ext cx="875561" cy="369332"/>
            </a:xfrm>
            <a:prstGeom prst="rect">
              <a:avLst/>
            </a:prstGeom>
          </p:spPr>
          <p:txBody>
            <a:bodyPr wrap="none">
              <a:spAutoFit/>
            </a:bodyPr>
            <a:lstStyle/>
            <a:p>
              <a:pPr algn="ctr" defTabSz="456774"/>
              <a:r>
                <a:rPr lang="zh-CN" altLang="en-US" b="1" dirty="0">
                  <a:latin typeface="Arial Black" panose="020B0A04020102020204" pitchFamily="34" charset="0"/>
                  <a:ea typeface="华文楷体" panose="02010600040101010101" pitchFamily="2" charset="-122"/>
                  <a:cs typeface="Arial" panose="020B0604020202020204" pitchFamily="34" charset="0"/>
                </a:rPr>
                <a:t>≈</a:t>
              </a:r>
              <a:r>
                <a:rPr lang="en-US" altLang="zh-CN" b="1" dirty="0">
                  <a:latin typeface="Arial Black" panose="020B0A04020102020204" pitchFamily="34" charset="0"/>
                  <a:ea typeface="华文楷体" panose="02010600040101010101" pitchFamily="2" charset="-122"/>
                  <a:cs typeface="Arial" panose="020B0604020202020204" pitchFamily="34" charset="0"/>
                </a:rPr>
                <a:t>53%</a:t>
              </a:r>
            </a:p>
          </p:txBody>
        </p:sp>
        <p:sp>
          <p:nvSpPr>
            <p:cNvPr id="11" name="矩形 10">
              <a:extLst>
                <a:ext uri="{FF2B5EF4-FFF2-40B4-BE49-F238E27FC236}">
                  <a16:creationId xmlns:a16="http://schemas.microsoft.com/office/drawing/2014/main" id="{F185CCD2-C0BF-41EB-8A41-5E521647602E}"/>
                </a:ext>
              </a:extLst>
            </p:cNvPr>
            <p:cNvSpPr/>
            <p:nvPr/>
          </p:nvSpPr>
          <p:spPr>
            <a:xfrm>
              <a:off x="10883844" y="4977687"/>
              <a:ext cx="1027078" cy="438825"/>
            </a:xfrm>
            <a:prstGeom prst="rect">
              <a:avLst/>
            </a:prstGeom>
          </p:spPr>
          <p:txBody>
            <a:bodyPr wrap="none">
              <a:spAutoFit/>
            </a:bodyPr>
            <a:lstStyle/>
            <a:p>
              <a:pPr algn="ctr" defTabSz="456774"/>
              <a:r>
                <a:rPr lang="zh-CN" altLang="en-US" b="1" dirty="0">
                  <a:latin typeface="Arial Black" panose="020B0A04020102020204" pitchFamily="34" charset="0"/>
                  <a:ea typeface="华文楷体" panose="02010600040101010101" pitchFamily="2" charset="-122"/>
                  <a:cs typeface="Arial" panose="020B0604020202020204" pitchFamily="34" charset="0"/>
                </a:rPr>
                <a:t>≈</a:t>
              </a:r>
              <a:r>
                <a:rPr lang="en-US" altLang="zh-CN" b="1" dirty="0">
                  <a:latin typeface="Arial Black" panose="020B0A04020102020204" pitchFamily="34" charset="0"/>
                  <a:ea typeface="华文楷体" panose="02010600040101010101" pitchFamily="2" charset="-122"/>
                  <a:cs typeface="Arial" panose="020B0604020202020204" pitchFamily="34" charset="0"/>
                </a:rPr>
                <a:t>22%</a:t>
              </a:r>
            </a:p>
          </p:txBody>
        </p:sp>
        <p:sp>
          <p:nvSpPr>
            <p:cNvPr id="12" name="文本框 18">
              <a:extLst>
                <a:ext uri="{FF2B5EF4-FFF2-40B4-BE49-F238E27FC236}">
                  <a16:creationId xmlns:a16="http://schemas.microsoft.com/office/drawing/2014/main" id="{66CA07EE-0307-4880-8FC7-88BD86878622}"/>
                </a:ext>
              </a:extLst>
            </p:cNvPr>
            <p:cNvSpPr txBox="1"/>
            <p:nvPr/>
          </p:nvSpPr>
          <p:spPr>
            <a:xfrm>
              <a:off x="6664746" y="4196599"/>
              <a:ext cx="3812916" cy="646331"/>
            </a:xfrm>
            <a:prstGeom prst="rect">
              <a:avLst/>
            </a:prstGeom>
            <a:noFill/>
          </p:spPr>
          <p:txBody>
            <a:bodyPr wrap="square" rtlCol="0">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理性消费所使用的机型</a:t>
              </a:r>
              <a:endParaRPr lang="en-US" altLang="zh-CN" b="1" dirty="0">
                <a:solidFill>
                  <a:srgbClr val="FF0000"/>
                </a:solidFill>
                <a:latin typeface="微软雅黑" panose="020B0503020204020204" pitchFamily="34" charset="-122"/>
                <a:ea typeface="微软雅黑" panose="020B0503020204020204" pitchFamily="34" charset="-122"/>
              </a:endParaRPr>
            </a:p>
            <a:p>
              <a:pPr algn="ctr"/>
              <a:r>
                <a:rPr lang="zh-CN" altLang="en-US" b="1" dirty="0">
                  <a:solidFill>
                    <a:srgbClr val="FF0000"/>
                  </a:solidFill>
                  <a:latin typeface="微软雅黑" panose="020B0503020204020204" pitchFamily="34" charset="-122"/>
                  <a:ea typeface="微软雅黑" panose="020B0503020204020204" pitchFamily="34" charset="-122"/>
                </a:rPr>
                <a:t>竞争蓝海</a:t>
              </a:r>
            </a:p>
          </p:txBody>
        </p:sp>
        <p:sp>
          <p:nvSpPr>
            <p:cNvPr id="13" name="圆角矩形 27">
              <a:extLst>
                <a:ext uri="{FF2B5EF4-FFF2-40B4-BE49-F238E27FC236}">
                  <a16:creationId xmlns:a16="http://schemas.microsoft.com/office/drawing/2014/main" id="{384B576E-6D18-4F4A-A72A-AB8080C4E49E}"/>
                </a:ext>
              </a:extLst>
            </p:cNvPr>
            <p:cNvSpPr/>
            <p:nvPr/>
          </p:nvSpPr>
          <p:spPr>
            <a:xfrm>
              <a:off x="6564911" y="1803902"/>
              <a:ext cx="4132284" cy="4130152"/>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14082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37934059-793B-4D5D-A59E-0999D27831E5}"/>
              </a:ext>
            </a:extLst>
          </p:cNvPr>
          <p:cNvSpPr>
            <a:spLocks/>
          </p:cNvSpPr>
          <p:nvPr/>
        </p:nvSpPr>
        <p:spPr bwMode="auto">
          <a:xfrm>
            <a:off x="0" y="4243636"/>
            <a:ext cx="5695950"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4" name="Freeform 5">
            <a:extLst>
              <a:ext uri="{FF2B5EF4-FFF2-40B4-BE49-F238E27FC236}">
                <a16:creationId xmlns:a16="http://schemas.microsoft.com/office/drawing/2014/main" id="{867068AF-2009-43B1-B8FD-8A049A7748E2}"/>
              </a:ext>
            </a:extLst>
          </p:cNvPr>
          <p:cNvSpPr>
            <a:spLocks/>
          </p:cNvSpPr>
          <p:nvPr/>
        </p:nvSpPr>
        <p:spPr bwMode="auto">
          <a:xfrm>
            <a:off x="3382963" y="1556792"/>
            <a:ext cx="888682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5" name="Freeform 7">
            <a:extLst>
              <a:ext uri="{FF2B5EF4-FFF2-40B4-BE49-F238E27FC236}">
                <a16:creationId xmlns:a16="http://schemas.microsoft.com/office/drawing/2014/main" id="{2C6C532C-64D9-4006-BBD5-898E67D2949F}"/>
              </a:ext>
            </a:extLst>
          </p:cNvPr>
          <p:cNvSpPr>
            <a:spLocks/>
          </p:cNvSpPr>
          <p:nvPr/>
        </p:nvSpPr>
        <p:spPr bwMode="auto">
          <a:xfrm>
            <a:off x="0" y="2056358"/>
            <a:ext cx="10992544" cy="31973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blipFill>
            <a:blip r:embed="rId2" cstate="print"/>
            <a:stretch>
              <a:fillRect/>
            </a:stretch>
          </a:blipFill>
          <a:ln>
            <a:noFill/>
          </a:ln>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srgbClr val="006794"/>
              </a:solidFill>
              <a:effectLst/>
              <a:uLnTx/>
              <a:uFillTx/>
              <a:latin typeface="Arial" panose="020B0604020202020204" pitchFamily="34" charset="0"/>
              <a:ea typeface="宋体" panose="02010600030101010101" pitchFamily="2" charset="-122"/>
            </a:endParaRPr>
          </a:p>
        </p:txBody>
      </p:sp>
      <p:sp>
        <p:nvSpPr>
          <p:cNvPr id="6" name="Freeform 8">
            <a:extLst>
              <a:ext uri="{FF2B5EF4-FFF2-40B4-BE49-F238E27FC236}">
                <a16:creationId xmlns:a16="http://schemas.microsoft.com/office/drawing/2014/main" id="{2A6D4DA5-B2DB-444D-AFF6-75CF8648B08A}"/>
              </a:ext>
            </a:extLst>
          </p:cNvPr>
          <p:cNvSpPr>
            <a:spLocks/>
          </p:cNvSpPr>
          <p:nvPr/>
        </p:nvSpPr>
        <p:spPr bwMode="auto">
          <a:xfrm>
            <a:off x="11231563" y="2076698"/>
            <a:ext cx="557212"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7" name="Freeform 9">
            <a:extLst>
              <a:ext uri="{FF2B5EF4-FFF2-40B4-BE49-F238E27FC236}">
                <a16:creationId xmlns:a16="http://schemas.microsoft.com/office/drawing/2014/main" id="{36D2E86C-A192-4B5E-A945-E4A50716FCD4}"/>
              </a:ext>
            </a:extLst>
          </p:cNvPr>
          <p:cNvSpPr>
            <a:spLocks/>
          </p:cNvSpPr>
          <p:nvPr/>
        </p:nvSpPr>
        <p:spPr bwMode="auto">
          <a:xfrm>
            <a:off x="10591800" y="6049963"/>
            <a:ext cx="1604963"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8" name="Freeform 10">
            <a:extLst>
              <a:ext uri="{FF2B5EF4-FFF2-40B4-BE49-F238E27FC236}">
                <a16:creationId xmlns:a16="http://schemas.microsoft.com/office/drawing/2014/main" id="{B713310D-BAC1-4742-A434-60CF1B992511}"/>
              </a:ext>
            </a:extLst>
          </p:cNvPr>
          <p:cNvSpPr>
            <a:spLocks/>
          </p:cNvSpPr>
          <p:nvPr/>
        </p:nvSpPr>
        <p:spPr bwMode="auto">
          <a:xfrm>
            <a:off x="10301288" y="6208713"/>
            <a:ext cx="189547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9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9" name="TextBox 11">
            <a:extLst>
              <a:ext uri="{FF2B5EF4-FFF2-40B4-BE49-F238E27FC236}">
                <a16:creationId xmlns:a16="http://schemas.microsoft.com/office/drawing/2014/main" id="{09735322-DF62-4F9A-ACD8-E25AED78D5C0}"/>
              </a:ext>
            </a:extLst>
          </p:cNvPr>
          <p:cNvSpPr txBox="1">
            <a:spLocks noChangeArrowheads="1"/>
          </p:cNvSpPr>
          <p:nvPr/>
        </p:nvSpPr>
        <p:spPr bwMode="auto">
          <a:xfrm>
            <a:off x="2746014" y="3046739"/>
            <a:ext cx="428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4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规模机队运营模式</a:t>
            </a:r>
          </a:p>
        </p:txBody>
      </p:sp>
      <p:sp>
        <p:nvSpPr>
          <p:cNvPr id="10" name="TextBox 12">
            <a:extLst>
              <a:ext uri="{FF2B5EF4-FFF2-40B4-BE49-F238E27FC236}">
                <a16:creationId xmlns:a16="http://schemas.microsoft.com/office/drawing/2014/main" id="{0B31CE45-1E91-46C6-A487-677F5839D465}"/>
              </a:ext>
            </a:extLst>
          </p:cNvPr>
          <p:cNvSpPr txBox="1">
            <a:spLocks noChangeArrowheads="1"/>
          </p:cNvSpPr>
          <p:nvPr/>
        </p:nvSpPr>
        <p:spPr bwMode="auto">
          <a:xfrm>
            <a:off x="1346200" y="2632323"/>
            <a:ext cx="127631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sz="13800" b="1" dirty="0">
                <a:solidFill>
                  <a:srgbClr val="FFFFFF"/>
                </a:solidFill>
                <a:latin typeface="微软雅黑" panose="020B0503020204020204" pitchFamily="34" charset="-122"/>
                <a:ea typeface="微软雅黑" panose="020B0503020204020204" pitchFamily="34" charset="-122"/>
              </a:rPr>
              <a:t>5</a:t>
            </a:r>
            <a:endParaRPr lang="zh-CN" altLang="en-US" sz="13800" b="1" dirty="0">
              <a:solidFill>
                <a:srgbClr val="FFFFFF"/>
              </a:solidFill>
              <a:latin typeface="微软雅黑" panose="020B0503020204020204" pitchFamily="34" charset="-122"/>
              <a:ea typeface="微软雅黑" panose="020B0503020204020204" pitchFamily="34" charset="-122"/>
            </a:endParaRPr>
          </a:p>
        </p:txBody>
      </p:sp>
      <p:sp>
        <p:nvSpPr>
          <p:cNvPr id="11" name="TextBox 2">
            <a:extLst>
              <a:ext uri="{FF2B5EF4-FFF2-40B4-BE49-F238E27FC236}">
                <a16:creationId xmlns:a16="http://schemas.microsoft.com/office/drawing/2014/main" id="{DC9FB46B-0FBC-451C-874C-F02A581BDBB5}"/>
              </a:ext>
            </a:extLst>
          </p:cNvPr>
          <p:cNvSpPr txBox="1">
            <a:spLocks noChangeArrowheads="1"/>
          </p:cNvSpPr>
          <p:nvPr/>
        </p:nvSpPr>
        <p:spPr bwMode="auto">
          <a:xfrm>
            <a:off x="490538" y="3981698"/>
            <a:ext cx="84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rPr>
              <a:t>Part</a:t>
            </a:r>
            <a:endParaRPr kumimoji="0" lang="zh-CN" altLang="en-US"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2" name="矩形 1">
            <a:extLst>
              <a:ext uri="{FF2B5EF4-FFF2-40B4-BE49-F238E27FC236}">
                <a16:creationId xmlns:a16="http://schemas.microsoft.com/office/drawing/2014/main" id="{DBCD5DA9-4463-4942-9152-F7A1B6751F06}"/>
              </a:ext>
            </a:extLst>
          </p:cNvPr>
          <p:cNvSpPr/>
          <p:nvPr/>
        </p:nvSpPr>
        <p:spPr>
          <a:xfrm rot="20409328">
            <a:off x="7281327" y="4318368"/>
            <a:ext cx="2078711" cy="523220"/>
          </a:xfrm>
          <a:prstGeom prst="rect">
            <a:avLst/>
          </a:prstGeom>
        </p:spPr>
        <p:txBody>
          <a:bodyPr wrap="none">
            <a:spAutoFit/>
          </a:bodyPr>
          <a:lstStyle/>
          <a:p>
            <a:pPr algn="r"/>
            <a:r>
              <a:rPr lang="en-US" altLang="zh-CN" sz="2800" b="1" i="1" dirty="0">
                <a:solidFill>
                  <a:schemeClr val="bg1"/>
                </a:solidFill>
                <a:ea typeface="华文仿宋" panose="02010600040101010101" pitchFamily="2" charset="-122"/>
              </a:rPr>
              <a:t>Environment</a:t>
            </a:r>
            <a:endParaRPr lang="zh-CN" altLang="en-US" sz="2800" b="1" i="1" dirty="0">
              <a:solidFill>
                <a:schemeClr val="bg1"/>
              </a:solidFill>
              <a:ea typeface="华文仿宋" panose="02010600040101010101" pitchFamily="2" charset="-122"/>
            </a:endParaRPr>
          </a:p>
        </p:txBody>
      </p:sp>
    </p:spTree>
    <p:extLst>
      <p:ext uri="{BB962C8B-B14F-4D97-AF65-F5344CB8AC3E}">
        <p14:creationId xmlns:p14="http://schemas.microsoft.com/office/powerpoint/2010/main" val="186871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564EA3-DFE9-431F-A1E8-A155F58B9AF5}"/>
              </a:ext>
            </a:extLst>
          </p:cNvPr>
          <p:cNvSpPr>
            <a:spLocks noGrp="1"/>
          </p:cNvSpPr>
          <p:nvPr>
            <p:ph type="title"/>
          </p:nvPr>
        </p:nvSpPr>
        <p:spPr>
          <a:xfrm>
            <a:off x="255683" y="113904"/>
            <a:ext cx="8121583" cy="625642"/>
          </a:xfrm>
        </p:spPr>
        <p:txBody>
          <a:bodyPr>
            <a:noAutofit/>
          </a:bodyPr>
          <a:lstStyle/>
          <a:p>
            <a:r>
              <a:rPr lang="zh-CN" altLang="en-US" sz="3600" dirty="0">
                <a:latin typeface="微软雅黑" panose="020B0503020204020204" pitchFamily="34" charset="-122"/>
                <a:ea typeface="微软雅黑" panose="020B0503020204020204" pitchFamily="34" charset="-122"/>
              </a:rPr>
              <a:t>理性公务航空商业合作新模式</a:t>
            </a:r>
          </a:p>
        </p:txBody>
      </p:sp>
      <p:grpSp>
        <p:nvGrpSpPr>
          <p:cNvPr id="3" name="组合 2">
            <a:extLst>
              <a:ext uri="{FF2B5EF4-FFF2-40B4-BE49-F238E27FC236}">
                <a16:creationId xmlns:a16="http://schemas.microsoft.com/office/drawing/2014/main" id="{23BE697E-7373-467B-AEDA-24AA0026123F}"/>
              </a:ext>
            </a:extLst>
          </p:cNvPr>
          <p:cNvGrpSpPr/>
          <p:nvPr/>
        </p:nvGrpSpPr>
        <p:grpSpPr>
          <a:xfrm>
            <a:off x="333324" y="2686823"/>
            <a:ext cx="11525352" cy="3617608"/>
            <a:chOff x="333324" y="1748507"/>
            <a:chExt cx="11525352" cy="3979861"/>
          </a:xfrm>
        </p:grpSpPr>
        <p:pic>
          <p:nvPicPr>
            <p:cNvPr id="4" name="图片 3">
              <a:extLst>
                <a:ext uri="{FF2B5EF4-FFF2-40B4-BE49-F238E27FC236}">
                  <a16:creationId xmlns:a16="http://schemas.microsoft.com/office/drawing/2014/main" id="{B06A9EE3-A68C-4649-AE80-D790EBE088E8}"/>
                </a:ext>
              </a:extLst>
            </p:cNvPr>
            <p:cNvPicPr>
              <a:picLocks noChangeAspect="1"/>
            </p:cNvPicPr>
            <p:nvPr/>
          </p:nvPicPr>
          <p:blipFill>
            <a:blip r:embed="rId2" cstate="print">
              <a:duotone>
                <a:schemeClr val="accent1">
                  <a:shade val="45000"/>
                  <a:satMod val="135000"/>
                </a:schemeClr>
                <a:prstClr val="white"/>
              </a:duotone>
            </a:blip>
            <a:stretch>
              <a:fillRect/>
            </a:stretch>
          </p:blipFill>
          <p:spPr>
            <a:xfrm>
              <a:off x="3363978" y="4143208"/>
              <a:ext cx="731840" cy="720268"/>
            </a:xfrm>
            <a:prstGeom prst="rect">
              <a:avLst/>
            </a:prstGeom>
          </p:spPr>
        </p:pic>
        <p:grpSp>
          <p:nvGrpSpPr>
            <p:cNvPr id="6" name="组合 5">
              <a:extLst>
                <a:ext uri="{FF2B5EF4-FFF2-40B4-BE49-F238E27FC236}">
                  <a16:creationId xmlns:a16="http://schemas.microsoft.com/office/drawing/2014/main" id="{908A7D86-EE7A-4F43-9C3C-F72C4B6A6809}"/>
                </a:ext>
              </a:extLst>
            </p:cNvPr>
            <p:cNvGrpSpPr/>
            <p:nvPr/>
          </p:nvGrpSpPr>
          <p:grpSpPr>
            <a:xfrm>
              <a:off x="333324" y="1748507"/>
              <a:ext cx="11525352" cy="3979861"/>
              <a:chOff x="394966" y="1394250"/>
              <a:chExt cx="11525352" cy="3033085"/>
            </a:xfrm>
          </p:grpSpPr>
          <p:grpSp>
            <p:nvGrpSpPr>
              <p:cNvPr id="8" name="组合 24">
                <a:extLst>
                  <a:ext uri="{FF2B5EF4-FFF2-40B4-BE49-F238E27FC236}">
                    <a16:creationId xmlns:a16="http://schemas.microsoft.com/office/drawing/2014/main" id="{75F22DED-E293-4672-B26F-FAE4DB364AAC}"/>
                  </a:ext>
                </a:extLst>
              </p:cNvPr>
              <p:cNvGrpSpPr/>
              <p:nvPr/>
            </p:nvGrpSpPr>
            <p:grpSpPr>
              <a:xfrm>
                <a:off x="2323006" y="1394250"/>
                <a:ext cx="2905250" cy="858326"/>
                <a:chOff x="1519213" y="1825790"/>
                <a:chExt cx="2130308" cy="858326"/>
              </a:xfrm>
            </p:grpSpPr>
            <p:sp>
              <p:nvSpPr>
                <p:cNvPr id="33" name="文本框 25">
                  <a:extLst>
                    <a:ext uri="{FF2B5EF4-FFF2-40B4-BE49-F238E27FC236}">
                      <a16:creationId xmlns:a16="http://schemas.microsoft.com/office/drawing/2014/main" id="{5234D870-6A98-438D-8BC1-F6019A3F722D}"/>
                    </a:ext>
                  </a:extLst>
                </p:cNvPr>
                <p:cNvSpPr txBox="1"/>
                <p:nvPr/>
              </p:nvSpPr>
              <p:spPr>
                <a:xfrm>
                  <a:off x="1519213" y="2374460"/>
                  <a:ext cx="2130308" cy="309656"/>
                </a:xfrm>
                <a:prstGeom prst="rect">
                  <a:avLst/>
                </a:prstGeom>
                <a:noFill/>
              </p:spPr>
              <p:txBody>
                <a:bodyPr wrap="square" rtlCol="0">
                  <a:spAutoFit/>
                </a:bodyPr>
                <a:lstStyle/>
                <a:p>
                  <a:pPr algn="ctr"/>
                  <a:r>
                    <a:rPr lang="zh-CN" altLang="en-US" b="1" dirty="0">
                      <a:latin typeface="华文楷体" panose="02010600040101010101" pitchFamily="2" charset="-122"/>
                      <a:ea typeface="华文楷体" panose="02010600040101010101" pitchFamily="2" charset="-122"/>
                    </a:rPr>
                    <a:t>投资方</a:t>
                  </a:r>
                </a:p>
              </p:txBody>
            </p:sp>
            <p:pic>
              <p:nvPicPr>
                <p:cNvPr id="34" name="图片 33">
                  <a:extLst>
                    <a:ext uri="{FF2B5EF4-FFF2-40B4-BE49-F238E27FC236}">
                      <a16:creationId xmlns:a16="http://schemas.microsoft.com/office/drawing/2014/main" id="{59E5AD59-1712-4D5B-8F42-29AB241ADC46}"/>
                    </a:ext>
                  </a:extLst>
                </p:cNvPr>
                <p:cNvPicPr>
                  <a:picLocks/>
                </p:cNvPicPr>
                <p:nvPr/>
              </p:nvPicPr>
              <p:blipFill>
                <a:blip r:embed="rId3" cstate="print"/>
                <a:stretch>
                  <a:fillRect/>
                </a:stretch>
              </p:blipFill>
              <p:spPr>
                <a:xfrm>
                  <a:off x="2215903" y="1825790"/>
                  <a:ext cx="756000" cy="578304"/>
                </a:xfrm>
                <a:prstGeom prst="rect">
                  <a:avLst/>
                </a:prstGeom>
                <a:solidFill>
                  <a:srgbClr val="FFC000"/>
                </a:solidFill>
              </p:spPr>
            </p:pic>
          </p:grpSp>
          <p:sp>
            <p:nvSpPr>
              <p:cNvPr id="9" name="文本框 32">
                <a:extLst>
                  <a:ext uri="{FF2B5EF4-FFF2-40B4-BE49-F238E27FC236}">
                    <a16:creationId xmlns:a16="http://schemas.microsoft.com/office/drawing/2014/main" id="{3E2F5C52-4E6B-4B74-A9E7-3776E65F7B21}"/>
                  </a:ext>
                </a:extLst>
              </p:cNvPr>
              <p:cNvSpPr txBox="1"/>
              <p:nvPr/>
            </p:nvSpPr>
            <p:spPr>
              <a:xfrm>
                <a:off x="394966" y="1576597"/>
                <a:ext cx="1698691"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运营公司</a:t>
                </a:r>
              </a:p>
            </p:txBody>
          </p:sp>
          <p:grpSp>
            <p:nvGrpSpPr>
              <p:cNvPr id="10" name="组合 33">
                <a:extLst>
                  <a:ext uri="{FF2B5EF4-FFF2-40B4-BE49-F238E27FC236}">
                    <a16:creationId xmlns:a16="http://schemas.microsoft.com/office/drawing/2014/main" id="{57DA464E-A947-453A-B4C6-945A02AEB417}"/>
                  </a:ext>
                </a:extLst>
              </p:cNvPr>
              <p:cNvGrpSpPr/>
              <p:nvPr/>
            </p:nvGrpSpPr>
            <p:grpSpPr>
              <a:xfrm>
                <a:off x="6960096" y="3226089"/>
                <a:ext cx="2304256" cy="894848"/>
                <a:chOff x="2594652" y="1684315"/>
                <a:chExt cx="1689623" cy="894848"/>
              </a:xfrm>
            </p:grpSpPr>
            <p:pic>
              <p:nvPicPr>
                <p:cNvPr id="31" name="图片 30">
                  <a:extLst>
                    <a:ext uri="{FF2B5EF4-FFF2-40B4-BE49-F238E27FC236}">
                      <a16:creationId xmlns:a16="http://schemas.microsoft.com/office/drawing/2014/main" id="{149D9A3B-4DD0-485B-AC8B-7F21AEFA3A8C}"/>
                    </a:ext>
                  </a:extLst>
                </p:cNvPr>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55707" y="1684315"/>
                  <a:ext cx="795020" cy="556294"/>
                </a:xfrm>
                <a:prstGeom prst="rect">
                  <a:avLst/>
                </a:prstGeom>
                <a:noFill/>
                <a:ln>
                  <a:noFill/>
                </a:ln>
              </p:spPr>
            </p:pic>
            <p:sp>
              <p:nvSpPr>
                <p:cNvPr id="32" name="文本框 40">
                  <a:extLst>
                    <a:ext uri="{FF2B5EF4-FFF2-40B4-BE49-F238E27FC236}">
                      <a16:creationId xmlns:a16="http://schemas.microsoft.com/office/drawing/2014/main" id="{655251D0-6FC2-4D9E-97A6-396F59142D64}"/>
                    </a:ext>
                  </a:extLst>
                </p:cNvPr>
                <p:cNvSpPr txBox="1"/>
                <p:nvPr/>
              </p:nvSpPr>
              <p:spPr>
                <a:xfrm>
                  <a:off x="2594652" y="2240609"/>
                  <a:ext cx="1689623"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提升通航机场基础设施</a:t>
                  </a:r>
                </a:p>
              </p:txBody>
            </p:sp>
          </p:grpSp>
          <p:grpSp>
            <p:nvGrpSpPr>
              <p:cNvPr id="11" name="组合 49">
                <a:extLst>
                  <a:ext uri="{FF2B5EF4-FFF2-40B4-BE49-F238E27FC236}">
                    <a16:creationId xmlns:a16="http://schemas.microsoft.com/office/drawing/2014/main" id="{0B24E7E0-0488-4D80-B6AC-5E8BD67FB263}"/>
                  </a:ext>
                </a:extLst>
              </p:cNvPr>
              <p:cNvGrpSpPr/>
              <p:nvPr/>
            </p:nvGrpSpPr>
            <p:grpSpPr>
              <a:xfrm>
                <a:off x="7118799" y="1585984"/>
                <a:ext cx="2024357" cy="1060396"/>
                <a:chOff x="5548432" y="3162993"/>
                <a:chExt cx="1484383" cy="1060396"/>
              </a:xfrm>
            </p:grpSpPr>
            <p:pic>
              <p:nvPicPr>
                <p:cNvPr id="29" name="图片 28">
                  <a:extLst>
                    <a:ext uri="{FF2B5EF4-FFF2-40B4-BE49-F238E27FC236}">
                      <a16:creationId xmlns:a16="http://schemas.microsoft.com/office/drawing/2014/main" id="{63D9FF98-976F-4DC5-931A-40B8319C2D38}"/>
                    </a:ext>
                  </a:extLst>
                </p:cNvPr>
                <p:cNvPicPr>
                  <a:picLocks noChangeAspect="1"/>
                </p:cNvPicPr>
                <p:nvPr/>
              </p:nvPicPr>
              <p:blipFill>
                <a:blip r:embed="rId6" cstate="print">
                  <a:clrChange>
                    <a:clrFrom>
                      <a:srgbClr val="FFFFFF"/>
                    </a:clrFrom>
                    <a:clrTo>
                      <a:srgbClr val="FFFFFF">
                        <a:alpha val="0"/>
                      </a:srgbClr>
                    </a:clrTo>
                  </a:clrChange>
                  <a:biLevel thresh="75000"/>
                </a:blip>
                <a:stretch>
                  <a:fillRect/>
                </a:stretch>
              </p:blipFill>
              <p:spPr>
                <a:xfrm>
                  <a:off x="5878895" y="3162993"/>
                  <a:ext cx="823464" cy="712985"/>
                </a:xfrm>
                <a:prstGeom prst="rect">
                  <a:avLst/>
                </a:prstGeom>
              </p:spPr>
            </p:pic>
            <p:sp>
              <p:nvSpPr>
                <p:cNvPr id="30" name="文本框 56">
                  <a:extLst>
                    <a:ext uri="{FF2B5EF4-FFF2-40B4-BE49-F238E27FC236}">
                      <a16:creationId xmlns:a16="http://schemas.microsoft.com/office/drawing/2014/main" id="{FFFDDE6E-6BC2-4753-B66D-9CD25AB61233}"/>
                    </a:ext>
                  </a:extLst>
                </p:cNvPr>
                <p:cNvSpPr txBox="1"/>
                <p:nvPr/>
              </p:nvSpPr>
              <p:spPr>
                <a:xfrm>
                  <a:off x="5548432" y="3884835"/>
                  <a:ext cx="1484383"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组建初始机队</a:t>
                  </a:r>
                </a:p>
              </p:txBody>
            </p:sp>
          </p:grpSp>
          <p:sp>
            <p:nvSpPr>
              <p:cNvPr id="12" name="文本框 59">
                <a:extLst>
                  <a:ext uri="{FF2B5EF4-FFF2-40B4-BE49-F238E27FC236}">
                    <a16:creationId xmlns:a16="http://schemas.microsoft.com/office/drawing/2014/main" id="{85AB084B-0F14-419E-9887-383F5DE11807}"/>
                  </a:ext>
                </a:extLst>
              </p:cNvPr>
              <p:cNvSpPr txBox="1"/>
              <p:nvPr/>
            </p:nvSpPr>
            <p:spPr>
              <a:xfrm>
                <a:off x="2242209" y="3842560"/>
                <a:ext cx="3092853" cy="584775"/>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平台</a:t>
                </a:r>
                <a:r>
                  <a:rPr lang="en-US" altLang="zh-CN" sz="1600" b="1" dirty="0">
                    <a:latin typeface="华文楷体" panose="02010600040101010101" pitchFamily="2" charset="-122"/>
                    <a:ea typeface="华文楷体" panose="02010600040101010101" pitchFamily="2" charset="-122"/>
                  </a:rPr>
                  <a:t>/</a:t>
                </a:r>
                <a:r>
                  <a:rPr lang="zh-CN" altLang="en-US" sz="1600" b="1" dirty="0">
                    <a:latin typeface="华文楷体" panose="02010600040101010101" pitchFamily="2" charset="-122"/>
                    <a:ea typeface="华文楷体" panose="02010600040101010101" pitchFamily="2" charset="-122"/>
                  </a:rPr>
                  <a:t>运营公司</a:t>
                </a:r>
                <a:endParaRPr lang="en-US" altLang="zh-CN" sz="1600" b="1" dirty="0">
                  <a:latin typeface="华文楷体" panose="02010600040101010101" pitchFamily="2" charset="-122"/>
                  <a:ea typeface="华文楷体" panose="02010600040101010101" pitchFamily="2" charset="-122"/>
                </a:endParaRPr>
              </a:p>
              <a:p>
                <a:pPr algn="ctr"/>
                <a:r>
                  <a:rPr lang="zh-CN" altLang="en-US" sz="1600" b="1" dirty="0">
                    <a:latin typeface="华文楷体" panose="02010600040101010101" pitchFamily="2" charset="-122"/>
                    <a:ea typeface="华文楷体" panose="02010600040101010101" pitchFamily="2" charset="-122"/>
                  </a:rPr>
                  <a:t>轻资产、专业化运营</a:t>
                </a:r>
              </a:p>
            </p:txBody>
          </p:sp>
          <p:cxnSp>
            <p:nvCxnSpPr>
              <p:cNvPr id="13" name="直接箭头连接符 12">
                <a:extLst>
                  <a:ext uri="{FF2B5EF4-FFF2-40B4-BE49-F238E27FC236}">
                    <a16:creationId xmlns:a16="http://schemas.microsoft.com/office/drawing/2014/main" id="{4FEC6C32-E7FF-4AAF-A847-C9D9400FC992}"/>
                  </a:ext>
                </a:extLst>
              </p:cNvPr>
              <p:cNvCxnSpPr>
                <a:cxnSpLocks/>
                <a:stCxn id="33" idx="2"/>
              </p:cNvCxnSpPr>
              <p:nvPr/>
            </p:nvCxnSpPr>
            <p:spPr>
              <a:xfrm>
                <a:off x="3775631" y="2252577"/>
                <a:ext cx="2" cy="9176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矩形: 圆角 61">
                <a:extLst>
                  <a:ext uri="{FF2B5EF4-FFF2-40B4-BE49-F238E27FC236}">
                    <a16:creationId xmlns:a16="http://schemas.microsoft.com/office/drawing/2014/main" id="{5298EE11-A5C5-43A9-9329-E1327D5B1019}"/>
                  </a:ext>
                </a:extLst>
              </p:cNvPr>
              <p:cNvSpPr/>
              <p:nvPr/>
            </p:nvSpPr>
            <p:spPr>
              <a:xfrm>
                <a:off x="7032104" y="1412776"/>
                <a:ext cx="2160241" cy="2879869"/>
              </a:xfrm>
              <a:prstGeom prst="roundRect">
                <a:avLst/>
              </a:prstGeom>
              <a:noFill/>
              <a:ln>
                <a:solidFill>
                  <a:srgbClr val="709BC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cxnSp>
            <p:nvCxnSpPr>
              <p:cNvPr id="15" name="直接箭头连接符 14">
                <a:extLst>
                  <a:ext uri="{FF2B5EF4-FFF2-40B4-BE49-F238E27FC236}">
                    <a16:creationId xmlns:a16="http://schemas.microsoft.com/office/drawing/2014/main" id="{BB9B8C20-060C-47CB-A3CA-5B41FD8A2797}"/>
                  </a:ext>
                </a:extLst>
              </p:cNvPr>
              <p:cNvCxnSpPr>
                <a:cxnSpLocks/>
              </p:cNvCxnSpPr>
              <p:nvPr/>
            </p:nvCxnSpPr>
            <p:spPr>
              <a:xfrm flipV="1">
                <a:off x="4416122" y="1700808"/>
                <a:ext cx="2471966" cy="19745"/>
              </a:xfrm>
              <a:prstGeom prst="straightConnector1">
                <a:avLst/>
              </a:prstGeom>
              <a:ln w="1905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63">
                <a:extLst>
                  <a:ext uri="{FF2B5EF4-FFF2-40B4-BE49-F238E27FC236}">
                    <a16:creationId xmlns:a16="http://schemas.microsoft.com/office/drawing/2014/main" id="{68433CB7-570E-48CF-82B6-A1834DBCB47A}"/>
                  </a:ext>
                </a:extLst>
              </p:cNvPr>
              <p:cNvSpPr txBox="1"/>
              <p:nvPr/>
            </p:nvSpPr>
            <p:spPr>
              <a:xfrm>
                <a:off x="7281633" y="2722263"/>
                <a:ext cx="1698691" cy="338554"/>
              </a:xfrm>
              <a:prstGeom prst="rect">
                <a:avLst/>
              </a:prstGeom>
              <a:noFill/>
            </p:spPr>
            <p:txBody>
              <a:bodyPr wrap="square" rtlCol="0">
                <a:spAutoFit/>
              </a:bodyPr>
              <a:lstStyle/>
              <a:p>
                <a:pPr algn="ctr"/>
                <a:r>
                  <a:rPr lang="en-US" altLang="zh-CN" sz="1600" b="1" dirty="0">
                    <a:latin typeface="华文楷体" panose="02010600040101010101" pitchFamily="2" charset="-122"/>
                    <a:ea typeface="华文楷体" panose="02010600040101010101" pitchFamily="2" charset="-122"/>
                  </a:rPr>
                  <a:t>+</a:t>
                </a:r>
                <a:endParaRPr lang="zh-CN" altLang="en-US" sz="1600" b="1" dirty="0">
                  <a:latin typeface="华文楷体" panose="02010600040101010101" pitchFamily="2" charset="-122"/>
                  <a:ea typeface="华文楷体" panose="02010600040101010101" pitchFamily="2" charset="-122"/>
                </a:endParaRPr>
              </a:p>
            </p:txBody>
          </p:sp>
          <p:cxnSp>
            <p:nvCxnSpPr>
              <p:cNvPr id="17" name="连接符: 肘形 64">
                <a:extLst>
                  <a:ext uri="{FF2B5EF4-FFF2-40B4-BE49-F238E27FC236}">
                    <a16:creationId xmlns:a16="http://schemas.microsoft.com/office/drawing/2014/main" id="{6C9FAFBC-AF70-4B97-922A-BA283C598FF5}"/>
                  </a:ext>
                </a:extLst>
              </p:cNvPr>
              <p:cNvCxnSpPr>
                <a:cxnSpLocks/>
                <a:stCxn id="9" idx="2"/>
              </p:cNvCxnSpPr>
              <p:nvPr/>
            </p:nvCxnSpPr>
            <p:spPr>
              <a:xfrm rot="16200000" flipH="1">
                <a:off x="1500598" y="1658865"/>
                <a:ext cx="1610374" cy="2122946"/>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69E213C8-7982-4810-9455-BE9F8DB994ED}"/>
                  </a:ext>
                </a:extLst>
              </p:cNvPr>
              <p:cNvCxnSpPr>
                <a:cxnSpLocks/>
              </p:cNvCxnSpPr>
              <p:nvPr/>
            </p:nvCxnSpPr>
            <p:spPr>
              <a:xfrm>
                <a:off x="4210014" y="3525525"/>
                <a:ext cx="2745518"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C848B352-5E4B-40D8-A705-91B60930E903}"/>
                  </a:ext>
                </a:extLst>
              </p:cNvPr>
              <p:cNvCxnSpPr>
                <a:cxnSpLocks/>
              </p:cNvCxnSpPr>
              <p:nvPr/>
            </p:nvCxnSpPr>
            <p:spPr>
              <a:xfrm flipH="1">
                <a:off x="4210017" y="2204864"/>
                <a:ext cx="2750079" cy="10638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文本框 67">
                <a:extLst>
                  <a:ext uri="{FF2B5EF4-FFF2-40B4-BE49-F238E27FC236}">
                    <a16:creationId xmlns:a16="http://schemas.microsoft.com/office/drawing/2014/main" id="{3E4E13A6-1D39-44CE-9741-83F9EDC3D150}"/>
                  </a:ext>
                </a:extLst>
              </p:cNvPr>
              <p:cNvSpPr txBox="1"/>
              <p:nvPr/>
            </p:nvSpPr>
            <p:spPr>
              <a:xfrm>
                <a:off x="1395426" y="3226089"/>
                <a:ext cx="1616734"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控股设立</a:t>
                </a:r>
              </a:p>
            </p:txBody>
          </p:sp>
          <p:sp>
            <p:nvSpPr>
              <p:cNvPr id="21" name="文本框 68">
                <a:extLst>
                  <a:ext uri="{FF2B5EF4-FFF2-40B4-BE49-F238E27FC236}">
                    <a16:creationId xmlns:a16="http://schemas.microsoft.com/office/drawing/2014/main" id="{F66A89AB-C87D-4DBF-975D-FBCAD6484FC4}"/>
                  </a:ext>
                </a:extLst>
              </p:cNvPr>
              <p:cNvSpPr txBox="1"/>
              <p:nvPr/>
            </p:nvSpPr>
            <p:spPr>
              <a:xfrm>
                <a:off x="4210014" y="1412776"/>
                <a:ext cx="2678074"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投资</a:t>
                </a:r>
              </a:p>
            </p:txBody>
          </p:sp>
          <p:sp>
            <p:nvSpPr>
              <p:cNvPr id="22" name="文本框 69">
                <a:extLst>
                  <a:ext uri="{FF2B5EF4-FFF2-40B4-BE49-F238E27FC236}">
                    <a16:creationId xmlns:a16="http://schemas.microsoft.com/office/drawing/2014/main" id="{31DF5C46-A870-492F-B6DC-616E979E8056}"/>
                  </a:ext>
                </a:extLst>
              </p:cNvPr>
              <p:cNvSpPr txBox="1"/>
              <p:nvPr/>
            </p:nvSpPr>
            <p:spPr>
              <a:xfrm>
                <a:off x="2336010" y="2570501"/>
                <a:ext cx="1616734"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参股共建</a:t>
                </a:r>
              </a:p>
            </p:txBody>
          </p:sp>
          <p:sp>
            <p:nvSpPr>
              <p:cNvPr id="23" name="文本框 70">
                <a:extLst>
                  <a:ext uri="{FF2B5EF4-FFF2-40B4-BE49-F238E27FC236}">
                    <a16:creationId xmlns:a16="http://schemas.microsoft.com/office/drawing/2014/main" id="{233EDF31-669D-495C-99A2-6A97688E9516}"/>
                  </a:ext>
                </a:extLst>
              </p:cNvPr>
              <p:cNvSpPr txBox="1"/>
              <p:nvPr/>
            </p:nvSpPr>
            <p:spPr>
              <a:xfrm>
                <a:off x="4920211" y="3196994"/>
                <a:ext cx="1616734"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战略合作</a:t>
                </a:r>
              </a:p>
            </p:txBody>
          </p:sp>
          <p:sp>
            <p:nvSpPr>
              <p:cNvPr id="24" name="文本框 71">
                <a:extLst>
                  <a:ext uri="{FF2B5EF4-FFF2-40B4-BE49-F238E27FC236}">
                    <a16:creationId xmlns:a16="http://schemas.microsoft.com/office/drawing/2014/main" id="{456CDFD1-6B01-4328-AE69-BD63B7B399DC}"/>
                  </a:ext>
                </a:extLst>
              </p:cNvPr>
              <p:cNvSpPr txBox="1"/>
              <p:nvPr/>
            </p:nvSpPr>
            <p:spPr>
              <a:xfrm rot="19978216">
                <a:off x="4611504" y="2447063"/>
                <a:ext cx="1616734" cy="283851"/>
              </a:xfrm>
              <a:prstGeom prst="rect">
                <a:avLst/>
              </a:prstGeom>
              <a:noFill/>
            </p:spPr>
            <p:txBody>
              <a:bodyPr wrap="square" rtlCol="0">
                <a:spAutoFit/>
              </a:bodyPr>
              <a:lstStyle>
                <a:defPPr>
                  <a:defRPr lang="zh-CN"/>
                </a:defPPr>
                <a:lvl1pPr algn="ctr">
                  <a:defRPr sz="1600" b="1">
                    <a:latin typeface="华文楷体" panose="02010600040101010101" pitchFamily="2" charset="-122"/>
                    <a:ea typeface="华文楷体" panose="02010600040101010101" pitchFamily="2" charset="-122"/>
                  </a:defRPr>
                </a:lvl1pPr>
              </a:lstStyle>
              <a:p>
                <a:r>
                  <a:rPr lang="zh-CN" altLang="en-US" dirty="0"/>
                  <a:t>托管运营</a:t>
                </a:r>
              </a:p>
            </p:txBody>
          </p:sp>
          <p:sp>
            <p:nvSpPr>
              <p:cNvPr id="25" name="文本框 74">
                <a:extLst>
                  <a:ext uri="{FF2B5EF4-FFF2-40B4-BE49-F238E27FC236}">
                    <a16:creationId xmlns:a16="http://schemas.microsoft.com/office/drawing/2014/main" id="{FD9AE718-8A9C-4037-B801-F2B578F00E13}"/>
                  </a:ext>
                </a:extLst>
              </p:cNvPr>
              <p:cNvSpPr txBox="1"/>
              <p:nvPr/>
            </p:nvSpPr>
            <p:spPr>
              <a:xfrm>
                <a:off x="9895961" y="3736216"/>
                <a:ext cx="2024357"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中航赛斯纳合资公司</a:t>
                </a:r>
              </a:p>
            </p:txBody>
          </p:sp>
          <p:cxnSp>
            <p:nvCxnSpPr>
              <p:cNvPr id="26" name="连接符: 肘形 75">
                <a:extLst>
                  <a:ext uri="{FF2B5EF4-FFF2-40B4-BE49-F238E27FC236}">
                    <a16:creationId xmlns:a16="http://schemas.microsoft.com/office/drawing/2014/main" id="{78C4C489-66F2-4146-8712-469E6A51AF46}"/>
                  </a:ext>
                </a:extLst>
              </p:cNvPr>
              <p:cNvCxnSpPr>
                <a:cxnSpLocks/>
              </p:cNvCxnSpPr>
              <p:nvPr/>
            </p:nvCxnSpPr>
            <p:spPr>
              <a:xfrm rot="10800000">
                <a:off x="9264353" y="2060849"/>
                <a:ext cx="1643789" cy="1328025"/>
              </a:xfrm>
              <a:prstGeom prst="bentConnector3">
                <a:avLst>
                  <a:gd name="adj1" fmla="val 746"/>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文本框 76">
                <a:extLst>
                  <a:ext uri="{FF2B5EF4-FFF2-40B4-BE49-F238E27FC236}">
                    <a16:creationId xmlns:a16="http://schemas.microsoft.com/office/drawing/2014/main" id="{A02AD6BB-AD83-403F-A063-B3D7C5D73E73}"/>
                  </a:ext>
                </a:extLst>
              </p:cNvPr>
              <p:cNvSpPr txBox="1"/>
              <p:nvPr/>
            </p:nvSpPr>
            <p:spPr>
              <a:xfrm>
                <a:off x="8865340" y="1700808"/>
                <a:ext cx="2396324"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提供购机服务</a:t>
                </a:r>
              </a:p>
            </p:txBody>
          </p:sp>
          <p:pic>
            <p:nvPicPr>
              <p:cNvPr id="28" name="Picture 2">
                <a:extLst>
                  <a:ext uri="{FF2B5EF4-FFF2-40B4-BE49-F238E27FC236}">
                    <a16:creationId xmlns:a16="http://schemas.microsoft.com/office/drawing/2014/main" id="{F5FD1607-15EE-4561-8C0F-A2A2736C8856}"/>
                  </a:ext>
                </a:extLst>
              </p:cNvPr>
              <p:cNvPicPr>
                <a:picLocks noChangeAspect="1" noChangeArrowheads="1"/>
              </p:cNvPicPr>
              <p:nvPr/>
            </p:nvPicPr>
            <p:blipFill>
              <a:blip r:embed="rId7" cstate="print"/>
              <a:srcRect/>
              <a:stretch>
                <a:fillRect/>
              </a:stretch>
            </p:blipFill>
            <p:spPr bwMode="auto">
              <a:xfrm>
                <a:off x="10263939" y="3216545"/>
                <a:ext cx="1211734" cy="475460"/>
              </a:xfrm>
              <a:prstGeom prst="rect">
                <a:avLst/>
              </a:prstGeom>
              <a:noFill/>
              <a:ln w="9525">
                <a:noFill/>
                <a:miter lim="800000"/>
                <a:headEnd/>
                <a:tailEnd/>
              </a:ln>
            </p:spPr>
          </p:pic>
        </p:grpSp>
      </p:grpSp>
      <p:grpSp>
        <p:nvGrpSpPr>
          <p:cNvPr id="35" name="组合 34">
            <a:extLst>
              <a:ext uri="{FF2B5EF4-FFF2-40B4-BE49-F238E27FC236}">
                <a16:creationId xmlns:a16="http://schemas.microsoft.com/office/drawing/2014/main" id="{998AF7DC-A5FA-4BDF-AA37-33054BFAD47A}"/>
              </a:ext>
            </a:extLst>
          </p:cNvPr>
          <p:cNvGrpSpPr/>
          <p:nvPr/>
        </p:nvGrpSpPr>
        <p:grpSpPr>
          <a:xfrm>
            <a:off x="255683" y="1050189"/>
            <a:ext cx="11828740" cy="1384995"/>
            <a:chOff x="171916" y="916539"/>
            <a:chExt cx="11828740" cy="1384995"/>
          </a:xfrm>
        </p:grpSpPr>
        <p:sp>
          <p:nvSpPr>
            <p:cNvPr id="36" name="文本框 35">
              <a:extLst>
                <a:ext uri="{FF2B5EF4-FFF2-40B4-BE49-F238E27FC236}">
                  <a16:creationId xmlns:a16="http://schemas.microsoft.com/office/drawing/2014/main" id="{BEB86472-9BE4-4370-93B6-93D443281065}"/>
                </a:ext>
              </a:extLst>
            </p:cNvPr>
            <p:cNvSpPr txBox="1"/>
            <p:nvPr/>
          </p:nvSpPr>
          <p:spPr>
            <a:xfrm>
              <a:off x="171916" y="916539"/>
              <a:ext cx="11593288" cy="13849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742950" indent="-742950">
                <a:lnSpc>
                  <a:spcPct val="150000"/>
                </a:lnSpc>
                <a:spcBef>
                  <a:spcPts val="600"/>
                </a:spcBef>
                <a:buFont typeface="+mj-lt"/>
                <a:buAutoNum type="arabicPeriod"/>
                <a:defRPr>
                  <a:solidFill>
                    <a:schemeClr val="bg1"/>
                  </a:solidFill>
                  <a:latin typeface="微软雅黑" panose="020B0503020204020204" pitchFamily="34" charset="-122"/>
                  <a:ea typeface="微软雅黑" panose="020B0503020204020204" pitchFamily="34" charset="-122"/>
                </a:defRPr>
              </a:lvl1pPr>
            </a:lstStyle>
            <a:p>
              <a:pPr marL="285750" indent="-285750" algn="just">
                <a:lnSpc>
                  <a:spcPts val="2160"/>
                </a:lnSpc>
                <a:spcBef>
                  <a:spcPts val="1200"/>
                </a:spcBef>
                <a:buNone/>
              </a:pPr>
              <a:r>
                <a:rPr lang="zh-CN" altLang="en-US" sz="1600" kern="0" dirty="0">
                  <a:solidFill>
                    <a:prstClr val="black"/>
                  </a:solidFill>
                </a:rPr>
                <a:t>     各方联合搭建基于互联网技术的</a:t>
              </a:r>
              <a:r>
                <a:rPr lang="zh-CN" altLang="en-US" sz="1600" b="1" dirty="0">
                  <a:solidFill>
                    <a:srgbClr val="FF0000"/>
                  </a:solidFill>
                </a:rPr>
                <a:t>理性公务机商业平台，</a:t>
              </a:r>
              <a:r>
                <a:rPr lang="zh-CN" altLang="en-US" sz="1600" kern="0" dirty="0">
                  <a:solidFill>
                    <a:prstClr val="black"/>
                  </a:solidFill>
                </a:rPr>
                <a:t>以</a:t>
              </a:r>
              <a:r>
                <a:rPr lang="en-US" altLang="zh-CN" sz="1600" kern="0" dirty="0">
                  <a:solidFill>
                    <a:prstClr val="black"/>
                  </a:solidFill>
                </a:rPr>
                <a:t>135</a:t>
              </a:r>
              <a:r>
                <a:rPr lang="zh-CN" altLang="en-US" sz="1600" kern="0" dirty="0">
                  <a:solidFill>
                    <a:prstClr val="black"/>
                  </a:solidFill>
                </a:rPr>
                <a:t>部的要求开展</a:t>
              </a:r>
              <a:r>
                <a:rPr lang="en-US" altLang="zh-CN" sz="1600" kern="0" dirty="0">
                  <a:solidFill>
                    <a:prstClr val="black"/>
                  </a:solidFill>
                </a:rPr>
                <a:t>121</a:t>
              </a:r>
              <a:r>
                <a:rPr lang="zh-CN" altLang="en-US" sz="1600" kern="0" dirty="0">
                  <a:solidFill>
                    <a:prstClr val="black"/>
                  </a:solidFill>
                </a:rPr>
                <a:t>的运营模式，利用单一机型规模机队，轻资产运营，开展公务机在热点城市的载客飞行，合力解决行业痛点，使运营企业可持续，并发展成</a:t>
              </a:r>
              <a:r>
                <a:rPr lang="zh-CN" altLang="en-US" sz="1600" b="1" kern="0" dirty="0">
                  <a:solidFill>
                    <a:srgbClr val="FF0000"/>
                  </a:solidFill>
                </a:rPr>
                <a:t>高端旅客飞行方案提供商</a:t>
              </a:r>
              <a:r>
                <a:rPr lang="zh-CN" altLang="en-US" sz="1600" kern="0" dirty="0">
                  <a:solidFill>
                    <a:prstClr val="black"/>
                  </a:solidFill>
                </a:rPr>
                <a:t>及</a:t>
              </a:r>
              <a:r>
                <a:rPr lang="zh-CN" altLang="en-US" sz="1600" b="1" kern="0" dirty="0">
                  <a:solidFill>
                    <a:srgbClr val="FF0000"/>
                  </a:solidFill>
                </a:rPr>
                <a:t>高端地面消费服务提供商</a:t>
              </a:r>
              <a:r>
                <a:rPr lang="zh-CN" altLang="en-US" sz="1600" kern="0" dirty="0">
                  <a:solidFill>
                    <a:prstClr val="black"/>
                  </a:solidFill>
                </a:rPr>
                <a:t>。让公务航空产业良性发展，逐渐形成公务航空的产业聚集（研发、制造、运营、维修、飞行培训、航材、改装），最终形成国内公务航空整体产业生态，形成地区交通运输产业综合发展。</a:t>
              </a:r>
              <a:endParaRPr lang="zh-CN" altLang="en-US" sz="1600" dirty="0"/>
            </a:p>
          </p:txBody>
        </p:sp>
        <p:sp>
          <p:nvSpPr>
            <p:cNvPr id="37" name="圆角矩形 43">
              <a:extLst>
                <a:ext uri="{FF2B5EF4-FFF2-40B4-BE49-F238E27FC236}">
                  <a16:creationId xmlns:a16="http://schemas.microsoft.com/office/drawing/2014/main" id="{E1B50430-63A3-4BE6-9DE7-059AF60A19D2}"/>
                </a:ext>
              </a:extLst>
            </p:cNvPr>
            <p:cNvSpPr/>
            <p:nvPr/>
          </p:nvSpPr>
          <p:spPr>
            <a:xfrm>
              <a:off x="191344" y="1069579"/>
              <a:ext cx="11809312" cy="1224136"/>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68">
            <a:extLst>
              <a:ext uri="{FF2B5EF4-FFF2-40B4-BE49-F238E27FC236}">
                <a16:creationId xmlns:a16="http://schemas.microsoft.com/office/drawing/2014/main" id="{750EAF3F-8384-4F06-AEE9-9619B6C4008E}"/>
              </a:ext>
            </a:extLst>
          </p:cNvPr>
          <p:cNvSpPr txBox="1"/>
          <p:nvPr/>
        </p:nvSpPr>
        <p:spPr>
          <a:xfrm>
            <a:off x="4125882" y="3116132"/>
            <a:ext cx="2678074" cy="338554"/>
          </a:xfrm>
          <a:prstGeom prst="rect">
            <a:avLst/>
          </a:prstGeom>
          <a:noFill/>
        </p:spPr>
        <p:txBody>
          <a:bodyPr wrap="square" rtlCol="0">
            <a:spAutoFit/>
          </a:bodyPr>
          <a:lstStyle/>
          <a:p>
            <a:pPr algn="ctr"/>
            <a:r>
              <a:rPr lang="zh-CN" altLang="en-US" sz="1600" b="1" dirty="0">
                <a:latin typeface="华文楷体" panose="02010600040101010101" pitchFamily="2" charset="-122"/>
                <a:ea typeface="华文楷体" panose="02010600040101010101" pitchFamily="2" charset="-122"/>
              </a:rPr>
              <a:t>融资租赁</a:t>
            </a:r>
          </a:p>
        </p:txBody>
      </p:sp>
    </p:spTree>
    <p:extLst>
      <p:ext uri="{BB962C8B-B14F-4D97-AF65-F5344CB8AC3E}">
        <p14:creationId xmlns:p14="http://schemas.microsoft.com/office/powerpoint/2010/main" val="188273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6AF0-B1EC-497A-8CF8-0F94A95FD313}"/>
              </a:ext>
            </a:extLst>
          </p:cNvPr>
          <p:cNvSpPr>
            <a:spLocks noGrp="1"/>
          </p:cNvSpPr>
          <p:nvPr>
            <p:ph type="title"/>
          </p:nvPr>
        </p:nvSpPr>
        <p:spPr>
          <a:xfrm>
            <a:off x="273270" y="138930"/>
            <a:ext cx="6589986" cy="625642"/>
          </a:xfrm>
        </p:spPr>
        <p:txBody>
          <a:bodyPr>
            <a:noAutofit/>
          </a:bodyPr>
          <a:lstStyle/>
          <a:p>
            <a:r>
              <a:rPr lang="zh-CN" altLang="en-US" sz="3600" dirty="0">
                <a:latin typeface="微软雅黑" panose="020B0503020204020204" pitchFamily="34" charset="-122"/>
                <a:ea typeface="微软雅黑" panose="020B0503020204020204" pitchFamily="34" charset="-122"/>
              </a:rPr>
              <a:t>取胜有道</a:t>
            </a:r>
            <a:endParaRPr lang="en-US" sz="3600" dirty="0">
              <a:latin typeface="微软雅黑" panose="020B0503020204020204" pitchFamily="34" charset="-122"/>
              <a:ea typeface="微软雅黑" panose="020B0503020204020204" pitchFamily="34" charset="-122"/>
            </a:endParaRPr>
          </a:p>
        </p:txBody>
      </p:sp>
      <p:graphicFrame>
        <p:nvGraphicFramePr>
          <p:cNvPr id="37" name="Diagram 36">
            <a:extLst>
              <a:ext uri="{FF2B5EF4-FFF2-40B4-BE49-F238E27FC236}">
                <a16:creationId xmlns:a16="http://schemas.microsoft.com/office/drawing/2014/main" id="{2328EEC4-1BEB-477D-B26D-56AB8E1980BA}"/>
              </a:ext>
            </a:extLst>
          </p:cNvPr>
          <p:cNvGraphicFramePr/>
          <p:nvPr>
            <p:extLst>
              <p:ext uri="{D42A27DB-BD31-4B8C-83A1-F6EECF244321}">
                <p14:modId xmlns:p14="http://schemas.microsoft.com/office/powerpoint/2010/main" val="120610080"/>
              </p:ext>
            </p:extLst>
          </p:nvPr>
        </p:nvGraphicFramePr>
        <p:xfrm>
          <a:off x="1177581" y="892367"/>
          <a:ext cx="9189291" cy="576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838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94">
            <a:extLst>
              <a:ext uri="{FF2B5EF4-FFF2-40B4-BE49-F238E27FC236}">
                <a16:creationId xmlns:a16="http://schemas.microsoft.com/office/drawing/2014/main" id="{2A2FC0D2-0380-4B4F-8C7E-68EC14AB4D0F}"/>
              </a:ext>
            </a:extLst>
          </p:cNvPr>
          <p:cNvSpPr/>
          <p:nvPr/>
        </p:nvSpPr>
        <p:spPr bwMode="auto">
          <a:xfrm>
            <a:off x="143218" y="1070587"/>
            <a:ext cx="6676223" cy="2598029"/>
          </a:xfrm>
          <a:prstGeom prst="roundRect">
            <a:avLst>
              <a:gd name="adj" fmla="val 0"/>
            </a:avLst>
          </a:prstGeom>
          <a:solidFill>
            <a:sysClr val="window" lastClr="FFFFFF"/>
          </a:solidFill>
          <a:ln w="9525" cap="flat" cmpd="sng" algn="ctr">
            <a:gradFill>
              <a:gsLst>
                <a:gs pos="0">
                  <a:srgbClr val="0761B3"/>
                </a:gs>
                <a:gs pos="50000">
                  <a:srgbClr val="0761B3">
                    <a:alpha val="0"/>
                  </a:srgbClr>
                </a:gs>
                <a:gs pos="100000">
                  <a:srgbClr val="0761B3"/>
                </a:gs>
              </a:gsLst>
              <a:lin ang="780000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br>
              <a:rPr kumimoji="0" lang="en-US" altLang="zh-CN" sz="1600" b="0" i="0" u="none" strike="noStrike" kern="0" cap="none" spc="0" normalizeH="0" baseline="0" noProof="0" dirty="0">
                <a:ln>
                  <a:noFill/>
                </a:ln>
                <a:solidFill>
                  <a:prstClr val="white"/>
                </a:solidFill>
                <a:effectLst/>
                <a:uLnTx/>
                <a:uFillTx/>
                <a:latin typeface="Arial" panose="020B0604020202020204"/>
                <a:ea typeface="黑体" panose="02010600030101010101" charset="-122"/>
                <a:cs typeface="+mn-cs"/>
              </a:rPr>
            </a:br>
            <a:endParaRPr kumimoji="0" lang="en-US" altLang="zh-CN" sz="1600" b="0" i="0" u="none" strike="noStrike" kern="0" cap="none" spc="0" normalizeH="0" baseline="0" noProof="0" dirty="0">
              <a:ln>
                <a:noFill/>
              </a:ln>
              <a:solidFill>
                <a:prstClr val="white"/>
              </a:solidFill>
              <a:effectLst/>
              <a:uLnTx/>
              <a:uFillTx/>
              <a:latin typeface="Arial" panose="020B0604020202020204"/>
              <a:ea typeface="黑体" panose="02010600030101010101" charset="-122"/>
              <a:cs typeface="+mn-cs"/>
            </a:endParaRPr>
          </a:p>
        </p:txBody>
      </p:sp>
      <p:sp>
        <p:nvSpPr>
          <p:cNvPr id="2" name="标题 1">
            <a:extLst>
              <a:ext uri="{FF2B5EF4-FFF2-40B4-BE49-F238E27FC236}">
                <a16:creationId xmlns:a16="http://schemas.microsoft.com/office/drawing/2014/main" id="{D2564EA3-DFE9-431F-A1E8-A155F58B9AF5}"/>
              </a:ext>
            </a:extLst>
          </p:cNvPr>
          <p:cNvSpPr>
            <a:spLocks noGrp="1"/>
          </p:cNvSpPr>
          <p:nvPr>
            <p:ph type="title"/>
          </p:nvPr>
        </p:nvSpPr>
        <p:spPr>
          <a:xfrm>
            <a:off x="273269" y="105879"/>
            <a:ext cx="10718315" cy="625642"/>
          </a:xfrm>
        </p:spPr>
        <p:txBody>
          <a:bodyPr>
            <a:noAutofit/>
          </a:bodyPr>
          <a:lstStyle/>
          <a:p>
            <a:r>
              <a:rPr lang="zh-CN" altLang="en-US" sz="3600" dirty="0">
                <a:latin typeface="微软雅黑" panose="020B0503020204020204" pitchFamily="34" charset="-122"/>
                <a:ea typeface="微软雅黑" panose="020B0503020204020204" pitchFamily="34" charset="-122"/>
              </a:rPr>
              <a:t>依靠投资拉动和运营模式复制引领产业生态聚集</a:t>
            </a:r>
          </a:p>
        </p:txBody>
      </p:sp>
      <p:pic>
        <p:nvPicPr>
          <p:cNvPr id="3" name="图片 16">
            <a:extLst>
              <a:ext uri="{FF2B5EF4-FFF2-40B4-BE49-F238E27FC236}">
                <a16:creationId xmlns:a16="http://schemas.microsoft.com/office/drawing/2014/main" id="{47BA6B41-FCA8-4D40-BCD3-54C6209452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66" y="6629841"/>
            <a:ext cx="122951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组合 63">
            <a:extLst>
              <a:ext uri="{FF2B5EF4-FFF2-40B4-BE49-F238E27FC236}">
                <a16:creationId xmlns:a16="http://schemas.microsoft.com/office/drawing/2014/main" id="{8A4AC3A7-6918-4F07-ACD3-943B2408E656}"/>
              </a:ext>
            </a:extLst>
          </p:cNvPr>
          <p:cNvGrpSpPr/>
          <p:nvPr/>
        </p:nvGrpSpPr>
        <p:grpSpPr>
          <a:xfrm>
            <a:off x="1983801" y="4161026"/>
            <a:ext cx="2698175" cy="1714795"/>
            <a:chOff x="189430" y="849740"/>
            <a:chExt cx="2698175" cy="1714795"/>
          </a:xfrm>
        </p:grpSpPr>
        <p:sp>
          <p:nvSpPr>
            <p:cNvPr id="59" name="文本框 58">
              <a:extLst>
                <a:ext uri="{FF2B5EF4-FFF2-40B4-BE49-F238E27FC236}">
                  <a16:creationId xmlns:a16="http://schemas.microsoft.com/office/drawing/2014/main" id="{5F73876C-5E11-4DE0-9C4A-FEFC7F08F846}"/>
                </a:ext>
              </a:extLst>
            </p:cNvPr>
            <p:cNvSpPr txBox="1"/>
            <p:nvPr/>
          </p:nvSpPr>
          <p:spPr>
            <a:xfrm>
              <a:off x="189430" y="84974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平台公司独角兽</a:t>
              </a:r>
            </a:p>
          </p:txBody>
        </p:sp>
        <p:sp>
          <p:nvSpPr>
            <p:cNvPr id="61" name="文本框 60">
              <a:extLst>
                <a:ext uri="{FF2B5EF4-FFF2-40B4-BE49-F238E27FC236}">
                  <a16:creationId xmlns:a16="http://schemas.microsoft.com/office/drawing/2014/main" id="{61B4C4F9-A9B0-48E1-95FC-3430CE053E0C}"/>
                </a:ext>
              </a:extLst>
            </p:cNvPr>
            <p:cNvSpPr txBox="1"/>
            <p:nvPr/>
          </p:nvSpPr>
          <p:spPr>
            <a:xfrm>
              <a:off x="189430" y="1410262"/>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运营公司独角兽</a:t>
              </a:r>
            </a:p>
          </p:txBody>
        </p:sp>
        <p:sp>
          <p:nvSpPr>
            <p:cNvPr id="63" name="文本框 62">
              <a:extLst>
                <a:ext uri="{FF2B5EF4-FFF2-40B4-BE49-F238E27FC236}">
                  <a16:creationId xmlns:a16="http://schemas.microsoft.com/office/drawing/2014/main" id="{2ED65E22-E395-40B2-8B5D-ED506E57DD87}"/>
                </a:ext>
              </a:extLst>
            </p:cNvPr>
            <p:cNvSpPr txBox="1"/>
            <p:nvPr/>
          </p:nvSpPr>
          <p:spPr>
            <a:xfrm>
              <a:off x="189430" y="2041315"/>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制造企业独角兽</a:t>
              </a:r>
            </a:p>
          </p:txBody>
        </p:sp>
      </p:grpSp>
      <p:pic>
        <p:nvPicPr>
          <p:cNvPr id="62" name="图片 61">
            <a:extLst>
              <a:ext uri="{FF2B5EF4-FFF2-40B4-BE49-F238E27FC236}">
                <a16:creationId xmlns:a16="http://schemas.microsoft.com/office/drawing/2014/main" id="{27DED9D2-8F52-4D7E-B5A3-8B0822A6C2E4}"/>
              </a:ext>
            </a:extLst>
          </p:cNvPr>
          <p:cNvPicPr>
            <a:picLocks noChangeAspect="1"/>
          </p:cNvPicPr>
          <p:nvPr/>
        </p:nvPicPr>
        <p:blipFill>
          <a:blip r:embed="rId3"/>
          <a:stretch>
            <a:fillRect/>
          </a:stretch>
        </p:blipFill>
        <p:spPr>
          <a:xfrm>
            <a:off x="5398266" y="3008827"/>
            <a:ext cx="6650516" cy="3621014"/>
          </a:xfrm>
          <a:prstGeom prst="rect">
            <a:avLst/>
          </a:prstGeom>
        </p:spPr>
      </p:pic>
      <p:sp>
        <p:nvSpPr>
          <p:cNvPr id="67" name="文本框 66">
            <a:extLst>
              <a:ext uri="{FF2B5EF4-FFF2-40B4-BE49-F238E27FC236}">
                <a16:creationId xmlns:a16="http://schemas.microsoft.com/office/drawing/2014/main" id="{EED1507D-1951-4012-AA71-1E395F60D6B4}"/>
              </a:ext>
            </a:extLst>
          </p:cNvPr>
          <p:cNvSpPr txBox="1"/>
          <p:nvPr/>
        </p:nvSpPr>
        <p:spPr>
          <a:xfrm>
            <a:off x="364314" y="1276918"/>
            <a:ext cx="6455127" cy="2246769"/>
          </a:xfrm>
          <a:prstGeom prst="rect">
            <a:avLst/>
          </a:prstGeom>
          <a:noFill/>
        </p:spPr>
        <p:txBody>
          <a:bodyPr wrap="square" rtlCol="0">
            <a:spAutoFit/>
          </a:bodyPr>
          <a:lstStyle/>
          <a:p>
            <a:pPr>
              <a:spcBef>
                <a:spcPts val="600"/>
              </a:spcBef>
              <a:spcAft>
                <a:spcPts val="600"/>
              </a:spcAft>
            </a:pPr>
            <a:r>
              <a:rPr lang="zh-CN" altLang="en-US" sz="2000" dirty="0">
                <a:latin typeface="微软雅黑" panose="020B0503020204020204" pitchFamily="34" charset="-122"/>
                <a:ea typeface="微软雅黑" panose="020B0503020204020204" pitchFamily="34" charset="-122"/>
              </a:rPr>
              <a:t>依靠投资拉动和运营模式复制，引进国际成熟的平台化公务机运营模式，选取适合中国市场的公务机机型，组建自有机队，形成品牌，引领形成产业生态聚集。</a:t>
            </a:r>
            <a:endParaRPr lang="en-US" altLang="zh-CN" sz="2000" dirty="0">
              <a:latin typeface="微软雅黑" panose="020B0503020204020204" pitchFamily="34" charset="-122"/>
              <a:ea typeface="微软雅黑" panose="020B0503020204020204" pitchFamily="34" charset="-122"/>
            </a:endParaRPr>
          </a:p>
          <a:p>
            <a:pPr>
              <a:spcBef>
                <a:spcPts val="600"/>
              </a:spcBef>
              <a:spcAft>
                <a:spcPts val="600"/>
              </a:spcAft>
            </a:pPr>
            <a:r>
              <a:rPr lang="zh-CN" altLang="en-US" sz="2000" dirty="0">
                <a:latin typeface="微软雅黑" panose="020B0503020204020204" pitchFamily="34" charset="-122"/>
                <a:ea typeface="微软雅黑" panose="020B0503020204020204" pitchFamily="34" charset="-122"/>
              </a:rPr>
              <a:t>集合资本、生产、运营、客服，在平台上持续整合资源，发挥各自优势，共同推动中国商务航空产业发展。</a:t>
            </a:r>
            <a:endParaRPr lang="en-US" altLang="zh-CN" sz="2000" dirty="0">
              <a:latin typeface="微软雅黑" panose="020B0503020204020204" pitchFamily="34" charset="-122"/>
              <a:ea typeface="微软雅黑" panose="020B0503020204020204" pitchFamily="34" charset="-122"/>
            </a:endParaRPr>
          </a:p>
          <a:p>
            <a:pPr>
              <a:spcBef>
                <a:spcPts val="600"/>
              </a:spcBef>
              <a:spcAft>
                <a:spcPts val="600"/>
              </a:spcAft>
            </a:pPr>
            <a:r>
              <a:rPr lang="zh-CN" altLang="en-US" sz="2000" dirty="0">
                <a:latin typeface="微软雅黑" panose="020B0503020204020204" pitchFamily="34" charset="-122"/>
                <a:ea typeface="微软雅黑" panose="020B0503020204020204" pitchFamily="34" charset="-122"/>
              </a:rPr>
              <a:t>共同分享万亿规模产业“蛋糕”！</a:t>
            </a:r>
          </a:p>
        </p:txBody>
      </p:sp>
      <p:sp>
        <p:nvSpPr>
          <p:cNvPr id="68" name="文本框 67">
            <a:extLst>
              <a:ext uri="{FF2B5EF4-FFF2-40B4-BE49-F238E27FC236}">
                <a16:creationId xmlns:a16="http://schemas.microsoft.com/office/drawing/2014/main" id="{86A7B749-423A-4F18-A30C-FD76273F90C0}"/>
              </a:ext>
            </a:extLst>
          </p:cNvPr>
          <p:cNvSpPr txBox="1"/>
          <p:nvPr/>
        </p:nvSpPr>
        <p:spPr>
          <a:xfrm>
            <a:off x="364689" y="4752325"/>
            <a:ext cx="1415772"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引领实现</a:t>
            </a:r>
          </a:p>
        </p:txBody>
      </p:sp>
    </p:spTree>
    <p:extLst>
      <p:ext uri="{BB962C8B-B14F-4D97-AF65-F5344CB8AC3E}">
        <p14:creationId xmlns:p14="http://schemas.microsoft.com/office/powerpoint/2010/main" val="1489905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257147" y="2535861"/>
            <a:ext cx="5677705" cy="893139"/>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66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rPr>
              <a:t>谢谢</a:t>
            </a:r>
            <a:r>
              <a:rPr kumimoji="0" lang="en-US" altLang="zh-CN" sz="66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rPr>
              <a:t>!</a:t>
            </a:r>
            <a:endParaRPr kumimoji="0" lang="zh-CN" altLang="en-US" sz="66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endParaRPr>
          </a:p>
        </p:txBody>
      </p:sp>
      <p:grpSp>
        <p:nvGrpSpPr>
          <p:cNvPr id="3" name="组合 2">
            <a:extLst>
              <a:ext uri="{FF2B5EF4-FFF2-40B4-BE49-F238E27FC236}">
                <a16:creationId xmlns:a16="http://schemas.microsoft.com/office/drawing/2014/main" id="{40D2A4C7-5A5D-43E0-A0F3-3435E1824E88}"/>
              </a:ext>
            </a:extLst>
          </p:cNvPr>
          <p:cNvGrpSpPr/>
          <p:nvPr/>
        </p:nvGrpSpPr>
        <p:grpSpPr>
          <a:xfrm>
            <a:off x="8916019" y="3975099"/>
            <a:ext cx="3021981" cy="2636418"/>
            <a:chOff x="26857688" y="7056884"/>
            <a:chExt cx="8697119" cy="7694217"/>
          </a:xfrm>
        </p:grpSpPr>
        <p:pic>
          <p:nvPicPr>
            <p:cNvPr id="4" name="Picture 2">
              <a:extLst>
                <a:ext uri="{FF2B5EF4-FFF2-40B4-BE49-F238E27FC236}">
                  <a16:creationId xmlns:a16="http://schemas.microsoft.com/office/drawing/2014/main" id="{C7623F34-0587-4FC3-9104-A19C90029966}"/>
                </a:ext>
              </a:extLst>
            </p:cNvPr>
            <p:cNvPicPr>
              <a:picLocks noChangeAspect="1" noChangeArrowheads="1"/>
            </p:cNvPicPr>
            <p:nvPr/>
          </p:nvPicPr>
          <p:blipFill>
            <a:blip r:embed="rId2" cstate="print"/>
            <a:srcRect l="6903" t="16300" r="7496" b="16945"/>
            <a:stretch>
              <a:fillRect/>
            </a:stretch>
          </p:blipFill>
          <p:spPr bwMode="auto">
            <a:xfrm>
              <a:off x="30891682" y="7056884"/>
              <a:ext cx="4464496" cy="6192688"/>
            </a:xfrm>
            <a:prstGeom prst="rect">
              <a:avLst/>
            </a:prstGeom>
            <a:noFill/>
            <a:ln w="9525">
              <a:noFill/>
              <a:miter lim="800000"/>
              <a:headEnd/>
              <a:tailEnd/>
            </a:ln>
          </p:spPr>
        </p:pic>
        <p:sp>
          <p:nvSpPr>
            <p:cNvPr id="6" name="文本框 3">
              <a:extLst>
                <a:ext uri="{FF2B5EF4-FFF2-40B4-BE49-F238E27FC236}">
                  <a16:creationId xmlns:a16="http://schemas.microsoft.com/office/drawing/2014/main" id="{B09B7C67-BE8F-4DD0-ADAF-B38A81C14E5A}"/>
                </a:ext>
              </a:extLst>
            </p:cNvPr>
            <p:cNvSpPr txBox="1"/>
            <p:nvPr/>
          </p:nvSpPr>
          <p:spPr>
            <a:xfrm>
              <a:off x="26857688" y="13403761"/>
              <a:ext cx="8697119" cy="1347340"/>
            </a:xfrm>
            <a:prstGeom prst="rect">
              <a:avLst/>
            </a:prstGeom>
            <a:noFill/>
          </p:spPr>
          <p:txBody>
            <a:bodyPr wrap="none" rtlCol="0">
              <a:spAutoFit/>
            </a:bodyPr>
            <a:lstStyle/>
            <a:p>
              <a:pPr algn="r"/>
              <a:r>
                <a:rPr lang="zh-CN" altLang="en-US" sz="2400" b="1" i="1" dirty="0">
                  <a:solidFill>
                    <a:schemeClr val="bg1"/>
                  </a:solidFill>
                  <a:latin typeface="华文新魏" panose="02010800040101010101" pitchFamily="2" charset="-122"/>
                  <a:ea typeface="华文新魏" panose="02010800040101010101" pitchFamily="2" charset="-122"/>
                </a:rPr>
                <a:t>刘祥仁 </a:t>
              </a:r>
              <a:r>
                <a:rPr lang="en-US" altLang="zh-CN" sz="2400" b="1" i="1" dirty="0">
                  <a:solidFill>
                    <a:schemeClr val="bg1"/>
                  </a:solidFill>
                  <a:latin typeface="华文新魏" panose="02010800040101010101" pitchFamily="2" charset="-122"/>
                  <a:ea typeface="华文新魏" panose="02010800040101010101" pitchFamily="2" charset="-122"/>
                </a:rPr>
                <a:t>18688192000</a:t>
              </a:r>
              <a:endParaRPr lang="zh-CN" altLang="en-US" sz="2400" b="1" i="1" dirty="0">
                <a:solidFill>
                  <a:schemeClr val="bg1"/>
                </a:solidFill>
                <a:latin typeface="华文新魏" panose="02010800040101010101" pitchFamily="2" charset="-122"/>
                <a:ea typeface="华文新魏" panose="02010800040101010101" pitchFamily="2"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E1F975DF-82C5-4125-B7B0-EAEAAA0D6E66}"/>
              </a:ext>
            </a:extLst>
          </p:cNvPr>
          <p:cNvSpPr>
            <a:spLocks/>
          </p:cNvSpPr>
          <p:nvPr/>
        </p:nvSpPr>
        <p:spPr bwMode="auto">
          <a:xfrm>
            <a:off x="3382963" y="1621532"/>
            <a:ext cx="888682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4" name="Freeform 6">
            <a:extLst>
              <a:ext uri="{FF2B5EF4-FFF2-40B4-BE49-F238E27FC236}">
                <a16:creationId xmlns:a16="http://schemas.microsoft.com/office/drawing/2014/main" id="{5104372B-5028-4234-ABBD-0B6B4D4C1284}"/>
              </a:ext>
            </a:extLst>
          </p:cNvPr>
          <p:cNvSpPr>
            <a:spLocks/>
          </p:cNvSpPr>
          <p:nvPr/>
        </p:nvSpPr>
        <p:spPr bwMode="auto">
          <a:xfrm>
            <a:off x="0" y="4308376"/>
            <a:ext cx="5695950"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5" name="Freeform 7">
            <a:extLst>
              <a:ext uri="{FF2B5EF4-FFF2-40B4-BE49-F238E27FC236}">
                <a16:creationId xmlns:a16="http://schemas.microsoft.com/office/drawing/2014/main" id="{A5DF0448-D50B-4D3F-93BB-409B372D82FE}"/>
              </a:ext>
            </a:extLst>
          </p:cNvPr>
          <p:cNvSpPr>
            <a:spLocks/>
          </p:cNvSpPr>
          <p:nvPr/>
        </p:nvSpPr>
        <p:spPr bwMode="auto">
          <a:xfrm>
            <a:off x="0" y="2150095"/>
            <a:ext cx="10992544" cy="31973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blipFill>
            <a:blip r:embed="rId2" cstate="print"/>
            <a:stretch>
              <a:fillRect/>
            </a:stretch>
          </a:blipFill>
          <a:ln>
            <a:noFill/>
          </a:ln>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srgbClr val="006794"/>
              </a:solidFill>
              <a:effectLst/>
              <a:uLnTx/>
              <a:uFillTx/>
              <a:latin typeface="Arial" panose="020B0604020202020204" pitchFamily="34" charset="0"/>
              <a:ea typeface="宋体" panose="02010600030101010101" pitchFamily="2" charset="-122"/>
            </a:endParaRPr>
          </a:p>
        </p:txBody>
      </p:sp>
      <p:sp>
        <p:nvSpPr>
          <p:cNvPr id="6" name="Freeform 8">
            <a:extLst>
              <a:ext uri="{FF2B5EF4-FFF2-40B4-BE49-F238E27FC236}">
                <a16:creationId xmlns:a16="http://schemas.microsoft.com/office/drawing/2014/main" id="{4F6D772B-8094-43C1-BA22-443F741CDE10}"/>
              </a:ext>
            </a:extLst>
          </p:cNvPr>
          <p:cNvSpPr>
            <a:spLocks/>
          </p:cNvSpPr>
          <p:nvPr/>
        </p:nvSpPr>
        <p:spPr bwMode="auto">
          <a:xfrm>
            <a:off x="11231563" y="2141438"/>
            <a:ext cx="557212"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7" name="Freeform 9">
            <a:extLst>
              <a:ext uri="{FF2B5EF4-FFF2-40B4-BE49-F238E27FC236}">
                <a16:creationId xmlns:a16="http://schemas.microsoft.com/office/drawing/2014/main" id="{B80E3F26-D408-48C4-ADAF-2507A708C5BE}"/>
              </a:ext>
            </a:extLst>
          </p:cNvPr>
          <p:cNvSpPr>
            <a:spLocks/>
          </p:cNvSpPr>
          <p:nvPr/>
        </p:nvSpPr>
        <p:spPr bwMode="auto">
          <a:xfrm>
            <a:off x="10591800" y="6049963"/>
            <a:ext cx="1604963"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8" name="Freeform 10">
            <a:extLst>
              <a:ext uri="{FF2B5EF4-FFF2-40B4-BE49-F238E27FC236}">
                <a16:creationId xmlns:a16="http://schemas.microsoft.com/office/drawing/2014/main" id="{1EEE059C-1F56-41BD-A612-78272A830AF2}"/>
              </a:ext>
            </a:extLst>
          </p:cNvPr>
          <p:cNvSpPr>
            <a:spLocks/>
          </p:cNvSpPr>
          <p:nvPr/>
        </p:nvSpPr>
        <p:spPr bwMode="auto">
          <a:xfrm>
            <a:off x="10301288" y="6208713"/>
            <a:ext cx="189547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9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9" name="TextBox 12">
            <a:extLst>
              <a:ext uri="{FF2B5EF4-FFF2-40B4-BE49-F238E27FC236}">
                <a16:creationId xmlns:a16="http://schemas.microsoft.com/office/drawing/2014/main" id="{7684C5C2-EA8C-4858-8855-26C7B9C2F800}"/>
              </a:ext>
            </a:extLst>
          </p:cNvPr>
          <p:cNvSpPr txBox="1">
            <a:spLocks noChangeArrowheads="1"/>
          </p:cNvSpPr>
          <p:nvPr/>
        </p:nvSpPr>
        <p:spPr bwMode="auto">
          <a:xfrm>
            <a:off x="1346200" y="2697063"/>
            <a:ext cx="127631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sz="13800" b="1" dirty="0">
                <a:solidFill>
                  <a:srgbClr val="FFFFFF"/>
                </a:solidFill>
                <a:latin typeface="微软雅黑" panose="020B0503020204020204" pitchFamily="34" charset="-122"/>
                <a:ea typeface="微软雅黑" panose="020B0503020204020204" pitchFamily="34" charset="-122"/>
              </a:rPr>
              <a:t>1</a:t>
            </a:r>
            <a:endParaRPr lang="zh-CN" altLang="en-US" sz="13800" b="1" dirty="0">
              <a:solidFill>
                <a:srgbClr val="FFFFFF"/>
              </a:solidFill>
              <a:latin typeface="微软雅黑" panose="020B0503020204020204" pitchFamily="34" charset="-122"/>
              <a:ea typeface="微软雅黑" panose="020B0503020204020204" pitchFamily="34" charset="-122"/>
            </a:endParaRPr>
          </a:p>
        </p:txBody>
      </p:sp>
      <p:sp>
        <p:nvSpPr>
          <p:cNvPr id="10" name="TextBox 2">
            <a:extLst>
              <a:ext uri="{FF2B5EF4-FFF2-40B4-BE49-F238E27FC236}">
                <a16:creationId xmlns:a16="http://schemas.microsoft.com/office/drawing/2014/main" id="{05F03A99-0B39-4BFB-B14C-D093BFA35EFD}"/>
              </a:ext>
            </a:extLst>
          </p:cNvPr>
          <p:cNvSpPr txBox="1">
            <a:spLocks noChangeArrowheads="1"/>
          </p:cNvSpPr>
          <p:nvPr/>
        </p:nvSpPr>
        <p:spPr bwMode="auto">
          <a:xfrm>
            <a:off x="490538" y="4046438"/>
            <a:ext cx="84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rPr>
              <a:t>Part</a:t>
            </a:r>
            <a:endParaRPr kumimoji="0" lang="zh-CN" altLang="en-US"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12" name="TextBox 11">
            <a:extLst>
              <a:ext uri="{FF2B5EF4-FFF2-40B4-BE49-F238E27FC236}">
                <a16:creationId xmlns:a16="http://schemas.microsoft.com/office/drawing/2014/main" id="{648452A4-F11C-4A58-92B9-1291015F69F5}"/>
              </a:ext>
            </a:extLst>
          </p:cNvPr>
          <p:cNvSpPr txBox="1">
            <a:spLocks noChangeArrowheads="1"/>
          </p:cNvSpPr>
          <p:nvPr/>
        </p:nvSpPr>
        <p:spPr bwMode="auto">
          <a:xfrm>
            <a:off x="2622511" y="3040883"/>
            <a:ext cx="65822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eaLnBrk="1" fontAlgn="base" hangingPunct="1">
              <a:spcBef>
                <a:spcPct val="0"/>
              </a:spcBef>
              <a:spcAft>
                <a:spcPct val="0"/>
              </a:spcAft>
              <a:defRPr/>
            </a:pPr>
            <a:r>
              <a:rPr lang="zh-CN" altLang="en-US" sz="4000" b="1" kern="0"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中航赛斯纳（珠海</a:t>
            </a:r>
            <a:r>
              <a:rPr lang="en-US" altLang="zh-CN" sz="4000" b="1" kern="0"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4000" b="1" kern="0"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石家庄）</a:t>
            </a:r>
          </a:p>
        </p:txBody>
      </p:sp>
      <p:pic>
        <p:nvPicPr>
          <p:cNvPr id="14" name="Picture 2" descr="C:\Users\admin\Pictures\合资公司LOGO.jpg">
            <a:extLst>
              <a:ext uri="{FF2B5EF4-FFF2-40B4-BE49-F238E27FC236}">
                <a16:creationId xmlns:a16="http://schemas.microsoft.com/office/drawing/2014/main" id="{5DEC5E2D-DDD9-4F8F-9587-A971482416B2}"/>
              </a:ext>
            </a:extLst>
          </p:cNvPr>
          <p:cNvPicPr>
            <a:picLocks noChangeAspect="1" noChangeArrowheads="1"/>
          </p:cNvPicPr>
          <p:nvPr/>
        </p:nvPicPr>
        <p:blipFill>
          <a:blip r:embed="rId3" cstate="print"/>
          <a:srcRect/>
          <a:stretch>
            <a:fillRect/>
          </a:stretch>
        </p:blipFill>
        <p:spPr bwMode="auto">
          <a:xfrm>
            <a:off x="10573161" y="0"/>
            <a:ext cx="1618839" cy="808521"/>
          </a:xfrm>
          <a:prstGeom prst="rect">
            <a:avLst/>
          </a:prstGeom>
          <a:noFill/>
        </p:spPr>
      </p:pic>
      <p:sp>
        <p:nvSpPr>
          <p:cNvPr id="2" name="矩形 1">
            <a:extLst>
              <a:ext uri="{FF2B5EF4-FFF2-40B4-BE49-F238E27FC236}">
                <a16:creationId xmlns:a16="http://schemas.microsoft.com/office/drawing/2014/main" id="{001C3361-FEEC-4869-A190-1A4E0869A77C}"/>
              </a:ext>
            </a:extLst>
          </p:cNvPr>
          <p:cNvSpPr/>
          <p:nvPr/>
        </p:nvSpPr>
        <p:spPr>
          <a:xfrm rot="20409328">
            <a:off x="7376839" y="4257454"/>
            <a:ext cx="1972015" cy="523220"/>
          </a:xfrm>
          <a:prstGeom prst="rect">
            <a:avLst/>
          </a:prstGeom>
        </p:spPr>
        <p:txBody>
          <a:bodyPr wrap="none">
            <a:spAutoFit/>
          </a:bodyPr>
          <a:lstStyle/>
          <a:p>
            <a:pPr algn="r"/>
            <a:r>
              <a:rPr lang="en-US" altLang="zh-CN" sz="2800" b="1" i="1" dirty="0">
                <a:solidFill>
                  <a:schemeClr val="bg1"/>
                </a:solidFill>
                <a:ea typeface="华文仿宋" panose="02010600040101010101" pitchFamily="2" charset="-122"/>
              </a:rPr>
              <a:t>Corporation</a:t>
            </a:r>
            <a:endParaRPr lang="zh-CN" altLang="en-US" sz="2800" b="1" i="1" dirty="0">
              <a:solidFill>
                <a:schemeClr val="bg1"/>
              </a:solidFill>
              <a:ea typeface="华文仿宋" panose="02010600040101010101" pitchFamily="2" charset="-122"/>
            </a:endParaRPr>
          </a:p>
        </p:txBody>
      </p:sp>
    </p:spTree>
    <p:extLst>
      <p:ext uri="{BB962C8B-B14F-4D97-AF65-F5344CB8AC3E}">
        <p14:creationId xmlns:p14="http://schemas.microsoft.com/office/powerpoint/2010/main" val="322379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AEF86BE8-2982-4DB9-9A1E-51CCA71E84B8}"/>
              </a:ext>
            </a:extLst>
          </p:cNvPr>
          <p:cNvPicPr>
            <a:picLocks noChangeAspect="1"/>
          </p:cNvPicPr>
          <p:nvPr/>
        </p:nvPicPr>
        <p:blipFill>
          <a:blip r:embed="rId2"/>
          <a:stretch>
            <a:fillRect/>
          </a:stretch>
        </p:blipFill>
        <p:spPr>
          <a:xfrm flipH="1">
            <a:off x="7926386" y="2396025"/>
            <a:ext cx="4091295" cy="1676056"/>
          </a:xfrm>
          <a:prstGeom prst="rect">
            <a:avLst/>
          </a:prstGeom>
        </p:spPr>
      </p:pic>
      <p:sp>
        <p:nvSpPr>
          <p:cNvPr id="2" name="标题 1">
            <a:extLst>
              <a:ext uri="{FF2B5EF4-FFF2-40B4-BE49-F238E27FC236}">
                <a16:creationId xmlns:a16="http://schemas.microsoft.com/office/drawing/2014/main" id="{8319DEA8-DF12-4018-8336-2A112828CE3E}"/>
              </a:ext>
            </a:extLst>
          </p:cNvPr>
          <p:cNvSpPr>
            <a:spLocks noGrp="1"/>
          </p:cNvSpPr>
          <p:nvPr>
            <p:ph type="title"/>
          </p:nvPr>
        </p:nvSpPr>
        <p:spPr>
          <a:xfrm>
            <a:off x="273269" y="105879"/>
            <a:ext cx="9124119" cy="625642"/>
          </a:xfrm>
        </p:spPr>
        <p:txBody>
          <a:bodyPr>
            <a:noAutofit/>
          </a:bodyPr>
          <a:lstStyle/>
          <a:p>
            <a:r>
              <a:rPr lang="zh-CN" altLang="en-US" sz="3600" dirty="0">
                <a:latin typeface="微软雅黑" panose="020B0503020204020204" pitchFamily="34" charset="-122"/>
                <a:ea typeface="微软雅黑" panose="020B0503020204020204" pitchFamily="34" charset="-122"/>
              </a:rPr>
              <a:t>珠海</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石家庄中航赛斯纳飞机有限公司</a:t>
            </a:r>
          </a:p>
        </p:txBody>
      </p:sp>
      <p:grpSp>
        <p:nvGrpSpPr>
          <p:cNvPr id="3" name="组合 4">
            <a:extLst>
              <a:ext uri="{FF2B5EF4-FFF2-40B4-BE49-F238E27FC236}">
                <a16:creationId xmlns:a16="http://schemas.microsoft.com/office/drawing/2014/main" id="{3DD94457-7D18-4130-B323-5A68BD71C3E4}"/>
              </a:ext>
            </a:extLst>
          </p:cNvPr>
          <p:cNvGrpSpPr/>
          <p:nvPr/>
        </p:nvGrpSpPr>
        <p:grpSpPr>
          <a:xfrm>
            <a:off x="2090057" y="1308196"/>
            <a:ext cx="6779287" cy="862859"/>
            <a:chOff x="1756020" y="1020979"/>
            <a:chExt cx="4754697" cy="575952"/>
          </a:xfrm>
        </p:grpSpPr>
        <p:sp>
          <p:nvSpPr>
            <p:cNvPr id="4" name="矩形 5">
              <a:extLst>
                <a:ext uri="{FF2B5EF4-FFF2-40B4-BE49-F238E27FC236}">
                  <a16:creationId xmlns:a16="http://schemas.microsoft.com/office/drawing/2014/main" id="{6F0566CE-1120-4A4A-B650-C05A0B0CF704}"/>
                </a:ext>
              </a:extLst>
            </p:cNvPr>
            <p:cNvSpPr/>
            <p:nvPr/>
          </p:nvSpPr>
          <p:spPr>
            <a:xfrm>
              <a:off x="5596796" y="1186938"/>
              <a:ext cx="913921" cy="127447"/>
            </a:xfrm>
            <a:prstGeom prst="rect">
              <a:avLst/>
            </a:prstGeom>
          </p:spPr>
          <p:txBody>
            <a:bodyPr wrap="none">
              <a:spAutoFit/>
            </a:bodyPr>
            <a:lstStyle/>
            <a:p>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全面战略合作协议</a:t>
              </a:r>
              <a:r>
                <a:rPr lang="en-US" altLang="zh-CN" sz="2400" b="1" dirty="0">
                  <a:latin typeface="微软雅黑" panose="020B0503020204020204" pitchFamily="34" charset="-122"/>
                  <a:ea typeface="微软雅黑" panose="020B0503020204020204" pitchFamily="34" charset="-122"/>
                </a:rPr>
                <a:t>》</a:t>
              </a:r>
              <a:endParaRPr lang="zh-CN" altLang="en-US" sz="2400" b="1" dirty="0"/>
            </a:p>
          </p:txBody>
        </p:sp>
        <p:grpSp>
          <p:nvGrpSpPr>
            <p:cNvPr id="5" name="组合 42">
              <a:extLst>
                <a:ext uri="{FF2B5EF4-FFF2-40B4-BE49-F238E27FC236}">
                  <a16:creationId xmlns:a16="http://schemas.microsoft.com/office/drawing/2014/main" id="{8F8B2768-F679-4D93-ADC2-E75B19EDBE6D}"/>
                </a:ext>
              </a:extLst>
            </p:cNvPr>
            <p:cNvGrpSpPr>
              <a:grpSpLocks noChangeAspect="1"/>
            </p:cNvGrpSpPr>
            <p:nvPr/>
          </p:nvGrpSpPr>
          <p:grpSpPr>
            <a:xfrm>
              <a:off x="1756020" y="1020979"/>
              <a:ext cx="3872601" cy="575952"/>
              <a:chOff x="4079776" y="1266140"/>
              <a:chExt cx="4108952" cy="707482"/>
            </a:xfrm>
          </p:grpSpPr>
          <p:grpSp>
            <p:nvGrpSpPr>
              <p:cNvPr id="6" name="组合 43">
                <a:extLst>
                  <a:ext uri="{FF2B5EF4-FFF2-40B4-BE49-F238E27FC236}">
                    <a16:creationId xmlns:a16="http://schemas.microsoft.com/office/drawing/2014/main" id="{D9AEA6B2-C1AB-4CE5-B13B-5EAA41F602E9}"/>
                  </a:ext>
                </a:extLst>
              </p:cNvPr>
              <p:cNvGrpSpPr/>
              <p:nvPr/>
            </p:nvGrpSpPr>
            <p:grpSpPr>
              <a:xfrm>
                <a:off x="4079776" y="1266140"/>
                <a:ext cx="1973401" cy="661392"/>
                <a:chOff x="854652" y="967364"/>
                <a:chExt cx="2815185" cy="976414"/>
              </a:xfrm>
            </p:grpSpPr>
            <p:pic>
              <p:nvPicPr>
                <p:cNvPr id="8" name="图片 9">
                  <a:extLst>
                    <a:ext uri="{FF2B5EF4-FFF2-40B4-BE49-F238E27FC236}">
                      <a16:creationId xmlns:a16="http://schemas.microsoft.com/office/drawing/2014/main" id="{9E22B142-5852-4139-AD7D-D983434488B4}"/>
                    </a:ext>
                  </a:extLst>
                </p:cNvPr>
                <p:cNvPicPr>
                  <a:picLocks noChangeAspect="1"/>
                </p:cNvPicPr>
                <p:nvPr/>
              </p:nvPicPr>
              <p:blipFill>
                <a:blip r:embed="rId3" cstate="print"/>
                <a:stretch>
                  <a:fillRect/>
                </a:stretch>
              </p:blipFill>
              <p:spPr>
                <a:xfrm>
                  <a:off x="854652" y="967364"/>
                  <a:ext cx="828689" cy="961597"/>
                </a:xfrm>
                <a:prstGeom prst="rect">
                  <a:avLst/>
                </a:prstGeom>
              </p:spPr>
            </p:pic>
            <p:sp>
              <p:nvSpPr>
                <p:cNvPr id="9" name="文本框 46">
                  <a:extLst>
                    <a:ext uri="{FF2B5EF4-FFF2-40B4-BE49-F238E27FC236}">
                      <a16:creationId xmlns:a16="http://schemas.microsoft.com/office/drawing/2014/main" id="{B4689A86-756E-44AA-80EB-BC061AC32E3A}"/>
                    </a:ext>
                  </a:extLst>
                </p:cNvPr>
                <p:cNvSpPr txBox="1"/>
                <p:nvPr/>
              </p:nvSpPr>
              <p:spPr>
                <a:xfrm>
                  <a:off x="1664588" y="1235930"/>
                  <a:ext cx="2005249" cy="707848"/>
                </a:xfrm>
                <a:prstGeom prst="rect">
                  <a:avLst/>
                </a:prstGeom>
                <a:noFill/>
              </p:spPr>
              <p:txBody>
                <a:bodyPr wrap="square" rtlCol="0">
                  <a:spAutoFit/>
                </a:bodyPr>
                <a:lstStyle/>
                <a:p>
                  <a:r>
                    <a:rPr lang="zh-CN" altLang="en-US" sz="3200" b="1" dirty="0">
                      <a:solidFill>
                        <a:srgbClr val="008FD7"/>
                      </a:solidFill>
                      <a:latin typeface="方正大黑简"/>
                    </a:rPr>
                    <a:t>航空工业</a:t>
                  </a:r>
                </a:p>
              </p:txBody>
            </p:sp>
          </p:grpSp>
          <p:pic>
            <p:nvPicPr>
              <p:cNvPr id="7" name="图片 6">
                <a:extLst>
                  <a:ext uri="{FF2B5EF4-FFF2-40B4-BE49-F238E27FC236}">
                    <a16:creationId xmlns:a16="http://schemas.microsoft.com/office/drawing/2014/main" id="{FEF50751-D9F7-490C-8D50-F1DC090697E3}"/>
                  </a:ext>
                </a:extLst>
              </p:cNvPr>
              <p:cNvPicPr>
                <a:picLocks noChangeAspect="1"/>
              </p:cNvPicPr>
              <p:nvPr/>
            </p:nvPicPr>
            <p:blipFill>
              <a:blip r:embed="rId4" cstate="print"/>
              <a:stretch>
                <a:fillRect/>
              </a:stretch>
            </p:blipFill>
            <p:spPr>
              <a:xfrm>
                <a:off x="6004770" y="1322267"/>
                <a:ext cx="2183958" cy="651355"/>
              </a:xfrm>
              <a:prstGeom prst="rect">
                <a:avLst/>
              </a:prstGeom>
            </p:spPr>
          </p:pic>
        </p:grpSp>
      </p:grpSp>
      <p:sp>
        <p:nvSpPr>
          <p:cNvPr id="15" name="矩形 14">
            <a:extLst>
              <a:ext uri="{FF2B5EF4-FFF2-40B4-BE49-F238E27FC236}">
                <a16:creationId xmlns:a16="http://schemas.microsoft.com/office/drawing/2014/main" id="{AC93C605-D73C-4535-8823-F1BF4CF04BD4}"/>
              </a:ext>
            </a:extLst>
          </p:cNvPr>
          <p:cNvSpPr/>
          <p:nvPr/>
        </p:nvSpPr>
        <p:spPr>
          <a:xfrm>
            <a:off x="4079776" y="4850367"/>
            <a:ext cx="3185488" cy="353504"/>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珠海中航赛斯纳飞机有限公司</a:t>
            </a:r>
          </a:p>
        </p:txBody>
      </p:sp>
      <p:grpSp>
        <p:nvGrpSpPr>
          <p:cNvPr id="16" name="组合 17">
            <a:extLst>
              <a:ext uri="{FF2B5EF4-FFF2-40B4-BE49-F238E27FC236}">
                <a16:creationId xmlns:a16="http://schemas.microsoft.com/office/drawing/2014/main" id="{466B43B8-1725-4D39-8CF5-696EBCB48FF9}"/>
              </a:ext>
            </a:extLst>
          </p:cNvPr>
          <p:cNvGrpSpPr>
            <a:grpSpLocks noChangeAspect="1"/>
          </p:cNvGrpSpPr>
          <p:nvPr/>
        </p:nvGrpSpPr>
        <p:grpSpPr>
          <a:xfrm>
            <a:off x="2099734" y="4908855"/>
            <a:ext cx="2007459" cy="768485"/>
            <a:chOff x="3203908" y="3386901"/>
            <a:chExt cx="1507827" cy="618163"/>
          </a:xfrm>
        </p:grpSpPr>
        <p:pic>
          <p:nvPicPr>
            <p:cNvPr id="17" name="图片 16">
              <a:extLst>
                <a:ext uri="{FF2B5EF4-FFF2-40B4-BE49-F238E27FC236}">
                  <a16:creationId xmlns:a16="http://schemas.microsoft.com/office/drawing/2014/main" id="{86FD351D-BCDB-4F15-B0D3-1D91E49CE6A3}"/>
                </a:ext>
              </a:extLst>
            </p:cNvPr>
            <p:cNvPicPr>
              <a:picLocks noChangeAspect="1"/>
            </p:cNvPicPr>
            <p:nvPr/>
          </p:nvPicPr>
          <p:blipFill>
            <a:blip r:embed="rId5" cstate="print"/>
            <a:stretch>
              <a:fillRect/>
            </a:stretch>
          </p:blipFill>
          <p:spPr>
            <a:xfrm>
              <a:off x="3203908" y="3386901"/>
              <a:ext cx="580898" cy="612443"/>
            </a:xfrm>
            <a:prstGeom prst="rect">
              <a:avLst/>
            </a:prstGeom>
          </p:spPr>
        </p:pic>
        <p:pic>
          <p:nvPicPr>
            <p:cNvPr id="18" name="图片 17">
              <a:extLst>
                <a:ext uri="{FF2B5EF4-FFF2-40B4-BE49-F238E27FC236}">
                  <a16:creationId xmlns:a16="http://schemas.microsoft.com/office/drawing/2014/main" id="{46A3E34B-8B32-4A31-A5F6-A2534BC09C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5255" y="3386901"/>
              <a:ext cx="636480" cy="612000"/>
            </a:xfrm>
            <a:prstGeom prst="rect">
              <a:avLst/>
            </a:prstGeom>
          </p:spPr>
        </p:pic>
        <p:sp>
          <p:nvSpPr>
            <p:cNvPr id="19" name="直接连接符 53">
              <a:extLst>
                <a:ext uri="{FF2B5EF4-FFF2-40B4-BE49-F238E27FC236}">
                  <a16:creationId xmlns:a16="http://schemas.microsoft.com/office/drawing/2014/main" id="{FE0BE21C-C74E-470B-A318-EC6318A9F9F8}"/>
                </a:ext>
              </a:extLst>
            </p:cNvPr>
            <p:cNvSpPr>
              <a:spLocks noChangeShapeType="1"/>
            </p:cNvSpPr>
            <p:nvPr/>
          </p:nvSpPr>
          <p:spPr bwMode="auto">
            <a:xfrm flipV="1">
              <a:off x="3930031" y="3393064"/>
              <a:ext cx="0" cy="612000"/>
            </a:xfrm>
            <a:prstGeom prst="line">
              <a:avLst/>
            </a:prstGeom>
            <a:ln w="3175">
              <a:solidFill>
                <a:srgbClr val="9E92C5"/>
              </a:solidFill>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zh-CN" altLang="en-US" sz="7200"/>
            </a:p>
          </p:txBody>
        </p:sp>
      </p:grpSp>
      <p:grpSp>
        <p:nvGrpSpPr>
          <p:cNvPr id="20" name="组合 21">
            <a:extLst>
              <a:ext uri="{FF2B5EF4-FFF2-40B4-BE49-F238E27FC236}">
                <a16:creationId xmlns:a16="http://schemas.microsoft.com/office/drawing/2014/main" id="{79A5A790-A81F-43E7-9BCB-3C9A10A99725}"/>
              </a:ext>
            </a:extLst>
          </p:cNvPr>
          <p:cNvGrpSpPr/>
          <p:nvPr/>
        </p:nvGrpSpPr>
        <p:grpSpPr>
          <a:xfrm>
            <a:off x="-168696" y="914400"/>
            <a:ext cx="1615320" cy="5537201"/>
            <a:chOff x="416041" y="1491630"/>
            <a:chExt cx="1132915" cy="3338561"/>
          </a:xfrm>
        </p:grpSpPr>
        <p:sp>
          <p:nvSpPr>
            <p:cNvPr id="21" name="同心圆 19">
              <a:extLst>
                <a:ext uri="{FF2B5EF4-FFF2-40B4-BE49-F238E27FC236}">
                  <a16:creationId xmlns:a16="http://schemas.microsoft.com/office/drawing/2014/main" id="{729D17CA-F525-4A01-82DB-D3AFBD8AB3A3}"/>
                </a:ext>
              </a:extLst>
            </p:cNvPr>
            <p:cNvSpPr>
              <a:spLocks noChangeAspect="1" noChangeArrowheads="1"/>
            </p:cNvSpPr>
            <p:nvPr/>
          </p:nvSpPr>
          <p:spPr bwMode="auto">
            <a:xfrm>
              <a:off x="1332182" y="1880450"/>
              <a:ext cx="216774" cy="1872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4472C4"/>
            </a:solidFill>
            <a:ln>
              <a:noFill/>
            </a:ln>
          </p:spPr>
          <p:txBody>
            <a:bodyPr anchor="ctr"/>
            <a:lstStyle/>
            <a:p>
              <a:pPr algn="ctr"/>
              <a:endParaRPr lang="zh-CN" altLang="zh-CN" sz="7200"/>
            </a:p>
          </p:txBody>
        </p:sp>
        <p:sp>
          <p:nvSpPr>
            <p:cNvPr id="22" name="文本框 27">
              <a:extLst>
                <a:ext uri="{FF2B5EF4-FFF2-40B4-BE49-F238E27FC236}">
                  <a16:creationId xmlns:a16="http://schemas.microsoft.com/office/drawing/2014/main" id="{0395B78A-1586-4A57-AFAF-6DC29619BC56}"/>
                </a:ext>
              </a:extLst>
            </p:cNvPr>
            <p:cNvSpPr>
              <a:spLocks noChangeArrowheads="1"/>
            </p:cNvSpPr>
            <p:nvPr/>
          </p:nvSpPr>
          <p:spPr bwMode="auto">
            <a:xfrm>
              <a:off x="429794" y="1842434"/>
              <a:ext cx="740682" cy="11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000" b="1" dirty="0">
                  <a:solidFill>
                    <a:srgbClr val="4472C4"/>
                  </a:solidFill>
                  <a:latin typeface="Calibri" panose="020F0502020204030204" pitchFamily="34" charset="0"/>
                  <a:sym typeface="Calibri" panose="020F0502020204030204" pitchFamily="34" charset="0"/>
                </a:rPr>
                <a:t>2012</a:t>
              </a:r>
              <a:endParaRPr lang="zh-CN" altLang="en-US" sz="2000" b="1" dirty="0">
                <a:solidFill>
                  <a:srgbClr val="4472C4"/>
                </a:solidFill>
                <a:latin typeface="Calibri" panose="020F0502020204030204" pitchFamily="34" charset="0"/>
                <a:sym typeface="Calibri" panose="020F0502020204030204" pitchFamily="34" charset="0"/>
              </a:endParaRPr>
            </a:p>
          </p:txBody>
        </p:sp>
        <p:sp>
          <p:nvSpPr>
            <p:cNvPr id="23" name="文本框 29">
              <a:extLst>
                <a:ext uri="{FF2B5EF4-FFF2-40B4-BE49-F238E27FC236}">
                  <a16:creationId xmlns:a16="http://schemas.microsoft.com/office/drawing/2014/main" id="{8609ECE2-F719-40B5-9426-060EBC0776AA}"/>
                </a:ext>
              </a:extLst>
            </p:cNvPr>
            <p:cNvSpPr>
              <a:spLocks noChangeArrowheads="1"/>
            </p:cNvSpPr>
            <p:nvPr/>
          </p:nvSpPr>
          <p:spPr bwMode="auto">
            <a:xfrm>
              <a:off x="427754" y="3976440"/>
              <a:ext cx="740682" cy="11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000" b="1" dirty="0">
                  <a:solidFill>
                    <a:srgbClr val="4472C4"/>
                  </a:solidFill>
                  <a:latin typeface="Calibri" panose="020F0502020204030204" pitchFamily="34" charset="0"/>
                  <a:sym typeface="Calibri" panose="020F0502020204030204" pitchFamily="34" charset="0"/>
                </a:rPr>
                <a:t>2014</a:t>
              </a:r>
              <a:endParaRPr lang="zh-CN" altLang="en-US" sz="2000" b="1" dirty="0">
                <a:solidFill>
                  <a:srgbClr val="4472C4"/>
                </a:solidFill>
                <a:latin typeface="Calibri" panose="020F0502020204030204" pitchFamily="34" charset="0"/>
                <a:sym typeface="Calibri" panose="020F0502020204030204" pitchFamily="34" charset="0"/>
              </a:endParaRPr>
            </a:p>
          </p:txBody>
        </p:sp>
        <p:sp>
          <p:nvSpPr>
            <p:cNvPr id="24" name="文本框 29">
              <a:extLst>
                <a:ext uri="{FF2B5EF4-FFF2-40B4-BE49-F238E27FC236}">
                  <a16:creationId xmlns:a16="http://schemas.microsoft.com/office/drawing/2014/main" id="{84DB4435-EFF0-45B5-B491-C7CE28DE88CB}"/>
                </a:ext>
              </a:extLst>
            </p:cNvPr>
            <p:cNvSpPr>
              <a:spLocks noChangeArrowheads="1"/>
            </p:cNvSpPr>
            <p:nvPr/>
          </p:nvSpPr>
          <p:spPr bwMode="auto">
            <a:xfrm>
              <a:off x="416041" y="2906528"/>
              <a:ext cx="740682" cy="11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000" b="1" dirty="0">
                  <a:solidFill>
                    <a:srgbClr val="4472C4"/>
                  </a:solidFill>
                  <a:latin typeface="Calibri" panose="020F0502020204030204" pitchFamily="34" charset="0"/>
                  <a:sym typeface="Calibri" panose="020F0502020204030204" pitchFamily="34" charset="0"/>
                </a:rPr>
                <a:t>2013</a:t>
              </a:r>
              <a:endParaRPr lang="zh-CN" altLang="en-US" sz="2000" b="1" dirty="0">
                <a:solidFill>
                  <a:srgbClr val="4472C4"/>
                </a:solidFill>
                <a:latin typeface="Calibri" panose="020F0502020204030204" pitchFamily="34" charset="0"/>
                <a:sym typeface="Calibri" panose="020F0502020204030204" pitchFamily="34" charset="0"/>
              </a:endParaRPr>
            </a:p>
          </p:txBody>
        </p:sp>
        <p:cxnSp>
          <p:nvCxnSpPr>
            <p:cNvPr id="25" name="直接连接符 24">
              <a:extLst>
                <a:ext uri="{FF2B5EF4-FFF2-40B4-BE49-F238E27FC236}">
                  <a16:creationId xmlns:a16="http://schemas.microsoft.com/office/drawing/2014/main" id="{4B80EEA5-38EF-4C5A-BA4B-40C40C06EA7F}"/>
                </a:ext>
              </a:extLst>
            </p:cNvPr>
            <p:cNvCxnSpPr>
              <a:cxnSpLocks/>
              <a:stCxn id="21" idx="0"/>
            </p:cNvCxnSpPr>
            <p:nvPr/>
          </p:nvCxnSpPr>
          <p:spPr>
            <a:xfrm flipH="1" flipV="1">
              <a:off x="1440027" y="1491630"/>
              <a:ext cx="542" cy="388820"/>
            </a:xfrm>
            <a:prstGeom prst="line">
              <a:avLst/>
            </a:prstGeom>
            <a:ln w="28575">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26" name="同心圆 19">
              <a:extLst>
                <a:ext uri="{FF2B5EF4-FFF2-40B4-BE49-F238E27FC236}">
                  <a16:creationId xmlns:a16="http://schemas.microsoft.com/office/drawing/2014/main" id="{6DCE0DB9-C93C-4174-ACD4-E54FA84BAA6B}"/>
                </a:ext>
              </a:extLst>
            </p:cNvPr>
            <p:cNvSpPr>
              <a:spLocks noChangeAspect="1" noChangeArrowheads="1"/>
            </p:cNvSpPr>
            <p:nvPr/>
          </p:nvSpPr>
          <p:spPr bwMode="auto">
            <a:xfrm>
              <a:off x="1331640" y="2941110"/>
              <a:ext cx="216774" cy="1872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4472C4"/>
            </a:solidFill>
            <a:ln>
              <a:noFill/>
            </a:ln>
          </p:spPr>
          <p:txBody>
            <a:bodyPr anchor="ctr"/>
            <a:lstStyle/>
            <a:p>
              <a:pPr algn="ctr"/>
              <a:endParaRPr lang="zh-CN" altLang="zh-CN" sz="7200"/>
            </a:p>
          </p:txBody>
        </p:sp>
        <p:sp>
          <p:nvSpPr>
            <p:cNvPr id="27" name="同心圆 19">
              <a:extLst>
                <a:ext uri="{FF2B5EF4-FFF2-40B4-BE49-F238E27FC236}">
                  <a16:creationId xmlns:a16="http://schemas.microsoft.com/office/drawing/2014/main" id="{B3CD32FA-DBF2-4D5A-9627-2BC9715CDE66}"/>
                </a:ext>
              </a:extLst>
            </p:cNvPr>
            <p:cNvSpPr>
              <a:spLocks noChangeAspect="1" noChangeArrowheads="1"/>
            </p:cNvSpPr>
            <p:nvPr/>
          </p:nvSpPr>
          <p:spPr bwMode="auto">
            <a:xfrm>
              <a:off x="1331640" y="4027580"/>
              <a:ext cx="216774" cy="1872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4472C4"/>
            </a:solidFill>
            <a:ln>
              <a:noFill/>
            </a:ln>
          </p:spPr>
          <p:txBody>
            <a:bodyPr anchor="ctr"/>
            <a:lstStyle/>
            <a:p>
              <a:pPr algn="ctr"/>
              <a:endParaRPr lang="zh-CN" altLang="zh-CN" sz="7200"/>
            </a:p>
          </p:txBody>
        </p:sp>
        <p:cxnSp>
          <p:nvCxnSpPr>
            <p:cNvPr id="28" name="直接连接符 27">
              <a:extLst>
                <a:ext uri="{FF2B5EF4-FFF2-40B4-BE49-F238E27FC236}">
                  <a16:creationId xmlns:a16="http://schemas.microsoft.com/office/drawing/2014/main" id="{51A01E5E-AF63-43DA-9389-168BBF17F41C}"/>
                </a:ext>
              </a:extLst>
            </p:cNvPr>
            <p:cNvCxnSpPr>
              <a:stCxn id="21" idx="4"/>
              <a:endCxn id="26" idx="0"/>
            </p:cNvCxnSpPr>
            <p:nvPr/>
          </p:nvCxnSpPr>
          <p:spPr>
            <a:xfrm flipH="1">
              <a:off x="1440027" y="2067694"/>
              <a:ext cx="542" cy="873416"/>
            </a:xfrm>
            <a:prstGeom prst="line">
              <a:avLst/>
            </a:prstGeom>
            <a:ln w="28575">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1D7CEF7-8A1F-4C23-87F9-52A4FB346C6E}"/>
                </a:ext>
              </a:extLst>
            </p:cNvPr>
            <p:cNvCxnSpPr>
              <a:stCxn id="26" idx="4"/>
              <a:endCxn id="27" idx="0"/>
            </p:cNvCxnSpPr>
            <p:nvPr/>
          </p:nvCxnSpPr>
          <p:spPr>
            <a:xfrm>
              <a:off x="1440027" y="3128354"/>
              <a:ext cx="1588" cy="899226"/>
            </a:xfrm>
            <a:prstGeom prst="line">
              <a:avLst/>
            </a:prstGeom>
            <a:ln w="28575">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527E8E4-A3B4-4746-97C7-1B289D012307}"/>
                </a:ext>
              </a:extLst>
            </p:cNvPr>
            <p:cNvCxnSpPr>
              <a:cxnSpLocks/>
              <a:endCxn id="27" idx="4"/>
            </p:cNvCxnSpPr>
            <p:nvPr/>
          </p:nvCxnSpPr>
          <p:spPr>
            <a:xfrm flipV="1">
              <a:off x="1435096" y="4214824"/>
              <a:ext cx="4931" cy="615367"/>
            </a:xfrm>
            <a:prstGeom prst="line">
              <a:avLst/>
            </a:prstGeom>
            <a:ln w="28575">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6C17C483-EDBD-44B2-BBDC-00F66DACD586}"/>
              </a:ext>
            </a:extLst>
          </p:cNvPr>
          <p:cNvGrpSpPr/>
          <p:nvPr/>
        </p:nvGrpSpPr>
        <p:grpSpPr>
          <a:xfrm>
            <a:off x="7266802" y="4391490"/>
            <a:ext cx="4697818" cy="1845822"/>
            <a:chOff x="7266802" y="4391490"/>
            <a:chExt cx="4697818" cy="1845822"/>
          </a:xfrm>
        </p:grpSpPr>
        <p:pic>
          <p:nvPicPr>
            <p:cNvPr id="32" name="Picture 2">
              <a:extLst>
                <a:ext uri="{FF2B5EF4-FFF2-40B4-BE49-F238E27FC236}">
                  <a16:creationId xmlns:a16="http://schemas.microsoft.com/office/drawing/2014/main" id="{3751D1BE-2179-4510-A5D0-9AE10FD2F788}"/>
                </a:ext>
              </a:extLst>
            </p:cNvPr>
            <p:cNvPicPr>
              <a:picLocks noChangeAspect="1" noChangeArrowheads="1"/>
            </p:cNvPicPr>
            <p:nvPr/>
          </p:nvPicPr>
          <p:blipFill>
            <a:blip r:embed="rId7" cstate="print"/>
            <a:srcRect/>
            <a:stretch>
              <a:fillRect/>
            </a:stretch>
          </p:blipFill>
          <p:spPr bwMode="auto">
            <a:xfrm>
              <a:off x="7266802" y="4391490"/>
              <a:ext cx="4697818" cy="1845822"/>
            </a:xfrm>
            <a:prstGeom prst="rect">
              <a:avLst/>
            </a:prstGeom>
            <a:noFill/>
            <a:ln>
              <a:noFill/>
            </a:ln>
          </p:spPr>
        </p:pic>
        <p:sp>
          <p:nvSpPr>
            <p:cNvPr id="33" name="文本框 5">
              <a:extLst>
                <a:ext uri="{FF2B5EF4-FFF2-40B4-BE49-F238E27FC236}">
                  <a16:creationId xmlns:a16="http://schemas.microsoft.com/office/drawing/2014/main" id="{A42ACCCE-60DE-4F54-B793-DB1F2811059C}"/>
                </a:ext>
              </a:extLst>
            </p:cNvPr>
            <p:cNvSpPr txBox="1"/>
            <p:nvPr/>
          </p:nvSpPr>
          <p:spPr>
            <a:xfrm>
              <a:off x="7309321" y="4581128"/>
              <a:ext cx="1632178"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2000" dirty="0"/>
                <a:t>奖状</a:t>
              </a:r>
              <a:r>
                <a:rPr lang="en-US" altLang="zh-CN" sz="2000" dirty="0"/>
                <a:t>560 XLS+</a:t>
              </a:r>
              <a:endParaRPr lang="zh-CN" altLang="en-US" sz="2000" dirty="0"/>
            </a:p>
          </p:txBody>
        </p:sp>
      </p:grpSp>
      <p:grpSp>
        <p:nvGrpSpPr>
          <p:cNvPr id="38" name="组合 37">
            <a:extLst>
              <a:ext uri="{FF2B5EF4-FFF2-40B4-BE49-F238E27FC236}">
                <a16:creationId xmlns:a16="http://schemas.microsoft.com/office/drawing/2014/main" id="{BB28BB06-A9EE-417D-85F6-0ADE219F2483}"/>
              </a:ext>
            </a:extLst>
          </p:cNvPr>
          <p:cNvGrpSpPr/>
          <p:nvPr/>
        </p:nvGrpSpPr>
        <p:grpSpPr>
          <a:xfrm>
            <a:off x="2099734" y="2469461"/>
            <a:ext cx="7570460" cy="1339716"/>
            <a:chOff x="2099734" y="2698061"/>
            <a:chExt cx="7570460" cy="1339716"/>
          </a:xfrm>
        </p:grpSpPr>
        <p:sp>
          <p:nvSpPr>
            <p:cNvPr id="10" name="矩形 9">
              <a:extLst>
                <a:ext uri="{FF2B5EF4-FFF2-40B4-BE49-F238E27FC236}">
                  <a16:creationId xmlns:a16="http://schemas.microsoft.com/office/drawing/2014/main" id="{FFCF018F-23DB-4AE8-A268-9A03CBE1D86C}"/>
                </a:ext>
              </a:extLst>
            </p:cNvPr>
            <p:cNvSpPr/>
            <p:nvPr/>
          </p:nvSpPr>
          <p:spPr>
            <a:xfrm>
              <a:off x="4079776" y="3137976"/>
              <a:ext cx="3416320" cy="353504"/>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石家庄中航赛斯纳飞机有限公司</a:t>
              </a:r>
            </a:p>
          </p:txBody>
        </p:sp>
        <p:grpSp>
          <p:nvGrpSpPr>
            <p:cNvPr id="11" name="组合 10">
              <a:extLst>
                <a:ext uri="{FF2B5EF4-FFF2-40B4-BE49-F238E27FC236}">
                  <a16:creationId xmlns:a16="http://schemas.microsoft.com/office/drawing/2014/main" id="{D0B62491-66A7-41E5-9E19-495368960D71}"/>
                </a:ext>
              </a:extLst>
            </p:cNvPr>
            <p:cNvGrpSpPr>
              <a:grpSpLocks noChangeAspect="1"/>
            </p:cNvGrpSpPr>
            <p:nvPr/>
          </p:nvGrpSpPr>
          <p:grpSpPr>
            <a:xfrm>
              <a:off x="2099734" y="3235952"/>
              <a:ext cx="2007459" cy="801825"/>
              <a:chOff x="3203908" y="3386901"/>
              <a:chExt cx="1507827" cy="618163"/>
            </a:xfrm>
          </p:grpSpPr>
          <p:pic>
            <p:nvPicPr>
              <p:cNvPr id="12" name="图片 13">
                <a:extLst>
                  <a:ext uri="{FF2B5EF4-FFF2-40B4-BE49-F238E27FC236}">
                    <a16:creationId xmlns:a16="http://schemas.microsoft.com/office/drawing/2014/main" id="{E9988259-FAA9-4F32-8FD7-9F276F2D66E1}"/>
                  </a:ext>
                </a:extLst>
              </p:cNvPr>
              <p:cNvPicPr>
                <a:picLocks noChangeAspect="1"/>
              </p:cNvPicPr>
              <p:nvPr/>
            </p:nvPicPr>
            <p:blipFill>
              <a:blip r:embed="rId8" cstate="print"/>
              <a:stretch>
                <a:fillRect/>
              </a:stretch>
            </p:blipFill>
            <p:spPr>
              <a:xfrm>
                <a:off x="3203908" y="3386901"/>
                <a:ext cx="580898" cy="612444"/>
              </a:xfrm>
              <a:prstGeom prst="rect">
                <a:avLst/>
              </a:prstGeom>
            </p:spPr>
          </p:pic>
          <p:pic>
            <p:nvPicPr>
              <p:cNvPr id="13" name="图片 14">
                <a:extLst>
                  <a:ext uri="{FF2B5EF4-FFF2-40B4-BE49-F238E27FC236}">
                    <a16:creationId xmlns:a16="http://schemas.microsoft.com/office/drawing/2014/main" id="{F9003B2B-0D43-4D81-B9D7-D0323C7AF5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5255" y="3386901"/>
                <a:ext cx="636480" cy="612000"/>
              </a:xfrm>
              <a:prstGeom prst="rect">
                <a:avLst/>
              </a:prstGeom>
            </p:spPr>
          </p:pic>
          <p:sp>
            <p:nvSpPr>
              <p:cNvPr id="14" name="直接连接符 53">
                <a:extLst>
                  <a:ext uri="{FF2B5EF4-FFF2-40B4-BE49-F238E27FC236}">
                    <a16:creationId xmlns:a16="http://schemas.microsoft.com/office/drawing/2014/main" id="{E1AF9FD7-2852-4717-B68F-7005236144EC}"/>
                  </a:ext>
                </a:extLst>
              </p:cNvPr>
              <p:cNvSpPr>
                <a:spLocks noChangeShapeType="1"/>
              </p:cNvSpPr>
              <p:nvPr/>
            </p:nvSpPr>
            <p:spPr bwMode="auto">
              <a:xfrm flipV="1">
                <a:off x="3930031" y="3393064"/>
                <a:ext cx="0" cy="612000"/>
              </a:xfrm>
              <a:prstGeom prst="line">
                <a:avLst/>
              </a:prstGeom>
              <a:ln w="3175">
                <a:solidFill>
                  <a:srgbClr val="9E92C5"/>
                </a:solidFill>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zh-CN" altLang="en-US" sz="7200"/>
              </a:p>
            </p:txBody>
          </p:sp>
        </p:grpSp>
        <p:sp>
          <p:nvSpPr>
            <p:cNvPr id="36" name="文本框 72">
              <a:extLst>
                <a:ext uri="{FF2B5EF4-FFF2-40B4-BE49-F238E27FC236}">
                  <a16:creationId xmlns:a16="http://schemas.microsoft.com/office/drawing/2014/main" id="{25739F39-E626-492E-9AAB-68CC98B45DDC}"/>
                </a:ext>
              </a:extLst>
            </p:cNvPr>
            <p:cNvSpPr txBox="1"/>
            <p:nvPr/>
          </p:nvSpPr>
          <p:spPr>
            <a:xfrm>
              <a:off x="8070076" y="2698061"/>
              <a:ext cx="1600118"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zh-CN"/>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2000" dirty="0">
                  <a:solidFill>
                    <a:schemeClr val="tx1"/>
                  </a:solidFill>
                </a:rPr>
                <a:t>360</a:t>
              </a:r>
              <a:r>
                <a:rPr lang="zh-CN" altLang="en-US" sz="2000" dirty="0">
                  <a:solidFill>
                    <a:schemeClr val="tx1"/>
                  </a:solidFill>
                </a:rPr>
                <a:t>空中国王</a:t>
              </a:r>
            </a:p>
          </p:txBody>
        </p:sp>
      </p:grpSp>
    </p:spTree>
    <p:extLst>
      <p:ext uri="{BB962C8B-B14F-4D97-AF65-F5344CB8AC3E}">
        <p14:creationId xmlns:p14="http://schemas.microsoft.com/office/powerpoint/2010/main" val="2671458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1EA5702-3E52-4609-AEA7-FE150C5A964A}"/>
              </a:ext>
            </a:extLst>
          </p:cNvPr>
          <p:cNvSpPr>
            <a:spLocks/>
          </p:cNvSpPr>
          <p:nvPr/>
        </p:nvSpPr>
        <p:spPr bwMode="auto">
          <a:xfrm>
            <a:off x="3382963" y="1621532"/>
            <a:ext cx="888682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4" name="Freeform 6">
            <a:extLst>
              <a:ext uri="{FF2B5EF4-FFF2-40B4-BE49-F238E27FC236}">
                <a16:creationId xmlns:a16="http://schemas.microsoft.com/office/drawing/2014/main" id="{C76F71DC-3435-46B6-A9B6-FA737F67A484}"/>
              </a:ext>
            </a:extLst>
          </p:cNvPr>
          <p:cNvSpPr>
            <a:spLocks/>
          </p:cNvSpPr>
          <p:nvPr/>
        </p:nvSpPr>
        <p:spPr bwMode="auto">
          <a:xfrm>
            <a:off x="0" y="4308376"/>
            <a:ext cx="5695950"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5" name="Freeform 7">
            <a:extLst>
              <a:ext uri="{FF2B5EF4-FFF2-40B4-BE49-F238E27FC236}">
                <a16:creationId xmlns:a16="http://schemas.microsoft.com/office/drawing/2014/main" id="{4EF8B4AC-B885-4BA0-BC1D-36172089E1CE}"/>
              </a:ext>
            </a:extLst>
          </p:cNvPr>
          <p:cNvSpPr>
            <a:spLocks/>
          </p:cNvSpPr>
          <p:nvPr/>
        </p:nvSpPr>
        <p:spPr bwMode="auto">
          <a:xfrm>
            <a:off x="0" y="2150095"/>
            <a:ext cx="10992544" cy="31973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blipFill>
            <a:blip r:embed="rId2" cstate="print"/>
            <a:stretch>
              <a:fillRect/>
            </a:stretch>
          </a:blipFill>
          <a:ln>
            <a:noFill/>
          </a:ln>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srgbClr val="006794"/>
              </a:solidFill>
              <a:effectLst/>
              <a:uLnTx/>
              <a:uFillTx/>
              <a:latin typeface="Arial" panose="020B0604020202020204" pitchFamily="34" charset="0"/>
              <a:ea typeface="宋体" panose="02010600030101010101" pitchFamily="2" charset="-122"/>
            </a:endParaRPr>
          </a:p>
        </p:txBody>
      </p:sp>
      <p:sp>
        <p:nvSpPr>
          <p:cNvPr id="6" name="Freeform 8">
            <a:extLst>
              <a:ext uri="{FF2B5EF4-FFF2-40B4-BE49-F238E27FC236}">
                <a16:creationId xmlns:a16="http://schemas.microsoft.com/office/drawing/2014/main" id="{65C25977-F9C1-43D1-BC57-1A5640FB27CE}"/>
              </a:ext>
            </a:extLst>
          </p:cNvPr>
          <p:cNvSpPr>
            <a:spLocks/>
          </p:cNvSpPr>
          <p:nvPr/>
        </p:nvSpPr>
        <p:spPr bwMode="auto">
          <a:xfrm>
            <a:off x="11231563" y="2141438"/>
            <a:ext cx="557212"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7" name="Freeform 9">
            <a:extLst>
              <a:ext uri="{FF2B5EF4-FFF2-40B4-BE49-F238E27FC236}">
                <a16:creationId xmlns:a16="http://schemas.microsoft.com/office/drawing/2014/main" id="{9328F23C-B9B3-4603-895F-365655880482}"/>
              </a:ext>
            </a:extLst>
          </p:cNvPr>
          <p:cNvSpPr>
            <a:spLocks/>
          </p:cNvSpPr>
          <p:nvPr/>
        </p:nvSpPr>
        <p:spPr bwMode="auto">
          <a:xfrm>
            <a:off x="10591800" y="6049963"/>
            <a:ext cx="1604963"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Font typeface="Arial" panose="020B0604020202020204" pitchFamily="34" charset="0"/>
              <a:buNone/>
            </a:pPr>
            <a:endParaRPr lang="zh-CN" altLang="en-US">
              <a:solidFill>
                <a:srgbClr val="006794"/>
              </a:solidFill>
              <a:latin typeface="Arial" panose="020B0604020202020204" pitchFamily="34" charset="0"/>
              <a:ea typeface="宋体" panose="02010600030101010101" pitchFamily="2" charset="-122"/>
            </a:endParaRPr>
          </a:p>
        </p:txBody>
      </p:sp>
      <p:sp>
        <p:nvSpPr>
          <p:cNvPr id="8" name="Freeform 10">
            <a:extLst>
              <a:ext uri="{FF2B5EF4-FFF2-40B4-BE49-F238E27FC236}">
                <a16:creationId xmlns:a16="http://schemas.microsoft.com/office/drawing/2014/main" id="{7CDC9582-BC48-4DE7-9427-72DCA998AEC9}"/>
              </a:ext>
            </a:extLst>
          </p:cNvPr>
          <p:cNvSpPr>
            <a:spLocks/>
          </p:cNvSpPr>
          <p:nvPr/>
        </p:nvSpPr>
        <p:spPr bwMode="auto">
          <a:xfrm>
            <a:off x="10301288" y="6208713"/>
            <a:ext cx="189547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09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9" name="TextBox 12">
            <a:extLst>
              <a:ext uri="{FF2B5EF4-FFF2-40B4-BE49-F238E27FC236}">
                <a16:creationId xmlns:a16="http://schemas.microsoft.com/office/drawing/2014/main" id="{31C1259C-1FAB-4DF5-806A-A5A2A195B886}"/>
              </a:ext>
            </a:extLst>
          </p:cNvPr>
          <p:cNvSpPr txBox="1">
            <a:spLocks noChangeArrowheads="1"/>
          </p:cNvSpPr>
          <p:nvPr/>
        </p:nvSpPr>
        <p:spPr bwMode="auto">
          <a:xfrm>
            <a:off x="1346200" y="2697063"/>
            <a:ext cx="127631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sz="13800" b="1" dirty="0">
                <a:solidFill>
                  <a:srgbClr val="FFFFFF"/>
                </a:solidFill>
                <a:latin typeface="微软雅黑" panose="020B0503020204020204" pitchFamily="34" charset="-122"/>
                <a:ea typeface="微软雅黑" panose="020B0503020204020204" pitchFamily="34" charset="-122"/>
              </a:rPr>
              <a:t>2</a:t>
            </a:r>
            <a:endParaRPr lang="zh-CN" altLang="en-US" sz="13800" b="1" dirty="0">
              <a:solidFill>
                <a:srgbClr val="FFFFFF"/>
              </a:solidFill>
              <a:latin typeface="微软雅黑" panose="020B0503020204020204" pitchFamily="34" charset="-122"/>
              <a:ea typeface="微软雅黑" panose="020B0503020204020204" pitchFamily="34" charset="-122"/>
            </a:endParaRPr>
          </a:p>
        </p:txBody>
      </p:sp>
      <p:sp>
        <p:nvSpPr>
          <p:cNvPr id="10" name="TextBox 2">
            <a:extLst>
              <a:ext uri="{FF2B5EF4-FFF2-40B4-BE49-F238E27FC236}">
                <a16:creationId xmlns:a16="http://schemas.microsoft.com/office/drawing/2014/main" id="{20265336-9378-4CB8-A643-AB5ED5F8BD54}"/>
              </a:ext>
            </a:extLst>
          </p:cNvPr>
          <p:cNvSpPr txBox="1">
            <a:spLocks noChangeArrowheads="1"/>
          </p:cNvSpPr>
          <p:nvPr/>
        </p:nvSpPr>
        <p:spPr bwMode="auto">
          <a:xfrm>
            <a:off x="490538" y="4046438"/>
            <a:ext cx="84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rPr>
              <a:t>Part</a:t>
            </a:r>
            <a:endParaRPr kumimoji="0" lang="zh-CN" altLang="en-US" sz="2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11" name="矩形 10">
            <a:extLst>
              <a:ext uri="{FF2B5EF4-FFF2-40B4-BE49-F238E27FC236}">
                <a16:creationId xmlns:a16="http://schemas.microsoft.com/office/drawing/2014/main" id="{1BD04110-858E-4126-B94A-E208885E60AE}"/>
              </a:ext>
            </a:extLst>
          </p:cNvPr>
          <p:cNvSpPr/>
          <p:nvPr/>
        </p:nvSpPr>
        <p:spPr>
          <a:xfrm rot="20409328">
            <a:off x="7742495" y="4117176"/>
            <a:ext cx="1697902" cy="523220"/>
          </a:xfrm>
          <a:prstGeom prst="rect">
            <a:avLst/>
          </a:prstGeom>
        </p:spPr>
        <p:txBody>
          <a:bodyPr wrap="none">
            <a:spAutoFit/>
          </a:bodyPr>
          <a:lstStyle/>
          <a:p>
            <a:pPr algn="r"/>
            <a:r>
              <a:rPr lang="en-US" altLang="zh-CN" sz="2800" b="1" i="1" dirty="0">
                <a:solidFill>
                  <a:schemeClr val="bg1"/>
                </a:solidFill>
                <a:ea typeface="华文仿宋" panose="02010600040101010101" pitchFamily="2" charset="-122"/>
              </a:rPr>
              <a:t>Operation</a:t>
            </a:r>
            <a:endParaRPr lang="zh-CN" altLang="en-US" sz="2800" b="1" i="1" dirty="0">
              <a:solidFill>
                <a:schemeClr val="bg1"/>
              </a:solidFill>
              <a:ea typeface="华文仿宋" panose="02010600040101010101" pitchFamily="2" charset="-122"/>
            </a:endParaRPr>
          </a:p>
        </p:txBody>
      </p:sp>
      <p:sp>
        <p:nvSpPr>
          <p:cNvPr id="12" name="TextBox 11">
            <a:extLst>
              <a:ext uri="{FF2B5EF4-FFF2-40B4-BE49-F238E27FC236}">
                <a16:creationId xmlns:a16="http://schemas.microsoft.com/office/drawing/2014/main" id="{E6595A5E-060D-4F9C-9861-5562D92C3A0A}"/>
              </a:ext>
            </a:extLst>
          </p:cNvPr>
          <p:cNvSpPr txBox="1">
            <a:spLocks noChangeArrowheads="1"/>
          </p:cNvSpPr>
          <p:nvPr/>
        </p:nvSpPr>
        <p:spPr bwMode="auto">
          <a:xfrm>
            <a:off x="2622511" y="3280589"/>
            <a:ext cx="63401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eaLnBrk="1" fontAlgn="base" hangingPunct="1">
              <a:spcBef>
                <a:spcPct val="0"/>
              </a:spcBef>
              <a:spcAft>
                <a:spcPct val="0"/>
              </a:spcAft>
              <a:defRPr/>
            </a:pPr>
            <a:r>
              <a:rPr lang="zh-CN" altLang="en-US" sz="4000" b="1" kern="0"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北美成熟的公务机运营模式</a:t>
            </a:r>
          </a:p>
        </p:txBody>
      </p:sp>
    </p:spTree>
    <p:extLst>
      <p:ext uri="{BB962C8B-B14F-4D97-AF65-F5344CB8AC3E}">
        <p14:creationId xmlns:p14="http://schemas.microsoft.com/office/powerpoint/2010/main" val="4138763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DC0B82-94C6-45F7-B3F7-E1DEB8C9EE8D}"/>
              </a:ext>
            </a:extLst>
          </p:cNvPr>
          <p:cNvSpPr>
            <a:spLocks noGrp="1"/>
          </p:cNvSpPr>
          <p:nvPr>
            <p:ph type="title"/>
          </p:nvPr>
        </p:nvSpPr>
        <p:spPr>
          <a:xfrm>
            <a:off x="273270" y="105879"/>
            <a:ext cx="7141082" cy="625642"/>
          </a:xfrm>
        </p:spPr>
        <p:txBody>
          <a:bodyPr>
            <a:noAutofit/>
          </a:bodyPr>
          <a:lstStyle/>
          <a:p>
            <a:r>
              <a:rPr lang="zh-CN" altLang="en-US" sz="3600" dirty="0">
                <a:latin typeface="微软雅黑" panose="020B0503020204020204" pitchFamily="34" charset="-122"/>
                <a:ea typeface="微软雅黑" panose="020B0503020204020204" pitchFamily="34" charset="-122"/>
              </a:rPr>
              <a:t>北美公务机成熟市场商业模式</a:t>
            </a:r>
          </a:p>
        </p:txBody>
      </p:sp>
      <p:grpSp>
        <p:nvGrpSpPr>
          <p:cNvPr id="6" name="组合 5">
            <a:extLst>
              <a:ext uri="{FF2B5EF4-FFF2-40B4-BE49-F238E27FC236}">
                <a16:creationId xmlns:a16="http://schemas.microsoft.com/office/drawing/2014/main" id="{80F97B33-AAB3-471B-B85F-47B4C4068B26}"/>
              </a:ext>
            </a:extLst>
          </p:cNvPr>
          <p:cNvGrpSpPr/>
          <p:nvPr/>
        </p:nvGrpSpPr>
        <p:grpSpPr>
          <a:xfrm>
            <a:off x="2028310" y="1071564"/>
            <a:ext cx="8135379" cy="766762"/>
            <a:chOff x="560946" y="1252539"/>
            <a:chExt cx="8135379" cy="766762"/>
          </a:xfrm>
        </p:grpSpPr>
        <p:sp>
          <p:nvSpPr>
            <p:cNvPr id="4" name="圆角矩形 94">
              <a:extLst>
                <a:ext uri="{FF2B5EF4-FFF2-40B4-BE49-F238E27FC236}">
                  <a16:creationId xmlns:a16="http://schemas.microsoft.com/office/drawing/2014/main" id="{6DACCBD6-A398-4A5B-8329-A70598AC7B5E}"/>
                </a:ext>
              </a:extLst>
            </p:cNvPr>
            <p:cNvSpPr/>
            <p:nvPr/>
          </p:nvSpPr>
          <p:spPr bwMode="auto">
            <a:xfrm>
              <a:off x="560946" y="1252539"/>
              <a:ext cx="8135379" cy="766762"/>
            </a:xfrm>
            <a:prstGeom prst="roundRect">
              <a:avLst>
                <a:gd name="adj" fmla="val 0"/>
              </a:avLst>
            </a:prstGeom>
            <a:solidFill>
              <a:sysClr val="window" lastClr="FFFFFF"/>
            </a:solidFill>
            <a:ln w="28575" cap="flat" cmpd="sng" algn="ctr">
              <a:gradFill>
                <a:gsLst>
                  <a:gs pos="0">
                    <a:srgbClr val="0761B3"/>
                  </a:gs>
                  <a:gs pos="50000">
                    <a:srgbClr val="0761B3">
                      <a:alpha val="0"/>
                    </a:srgbClr>
                  </a:gs>
                  <a:gs pos="100000">
                    <a:srgbClr val="0761B3"/>
                  </a:gs>
                </a:gsLst>
                <a:lin ang="7800000" scaled="0"/>
              </a:gra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br>
                <a:rPr kumimoji="0" lang="en-US" altLang="zh-CN"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br>
              <a:endParaRPr kumimoji="0" lang="en-US" altLang="zh-CN"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8BA6951E-129D-4200-BC3D-345E66FF00ED}"/>
                </a:ext>
              </a:extLst>
            </p:cNvPr>
            <p:cNvSpPr txBox="1"/>
            <p:nvPr/>
          </p:nvSpPr>
          <p:spPr>
            <a:xfrm>
              <a:off x="1535480" y="1451254"/>
              <a:ext cx="6853158" cy="400110"/>
            </a:xfrm>
            <a:prstGeom prst="rect">
              <a:avLst/>
            </a:prstGeom>
            <a:noFill/>
          </p:spPr>
          <p:txBody>
            <a:bodyPr wrap="none" rtlCol="0">
              <a:spAutoFit/>
            </a:bodyPr>
            <a:lstStyle/>
            <a:p>
              <a:r>
                <a:rPr lang="zh-CN" altLang="en-US" sz="2000" dirty="0">
                  <a:latin typeface="微软雅黑" panose="020B0503020204020204" pitchFamily="34" charset="-122"/>
                  <a:ea typeface="微软雅黑" panose="020B0503020204020204" pitchFamily="34" charset="-122"/>
                </a:rPr>
                <a:t>美国公务机市场具有代表性的公务机商业模式大致分为两类</a:t>
              </a:r>
            </a:p>
          </p:txBody>
        </p:sp>
      </p:grpSp>
      <p:grpSp>
        <p:nvGrpSpPr>
          <p:cNvPr id="14" name="组合 13">
            <a:extLst>
              <a:ext uri="{FF2B5EF4-FFF2-40B4-BE49-F238E27FC236}">
                <a16:creationId xmlns:a16="http://schemas.microsoft.com/office/drawing/2014/main" id="{35C728B9-00AE-44EB-B3FE-43BEEBE312C2}"/>
              </a:ext>
            </a:extLst>
          </p:cNvPr>
          <p:cNvGrpSpPr/>
          <p:nvPr/>
        </p:nvGrpSpPr>
        <p:grpSpPr>
          <a:xfrm>
            <a:off x="273270" y="2157412"/>
            <a:ext cx="5575079" cy="4414836"/>
            <a:chOff x="273270" y="2233612"/>
            <a:chExt cx="5575079" cy="4414836"/>
          </a:xfrm>
        </p:grpSpPr>
        <p:grpSp>
          <p:nvGrpSpPr>
            <p:cNvPr id="7" name="组合 6">
              <a:extLst>
                <a:ext uri="{FF2B5EF4-FFF2-40B4-BE49-F238E27FC236}">
                  <a16:creationId xmlns:a16="http://schemas.microsoft.com/office/drawing/2014/main" id="{A47D193C-B6D8-40DF-A339-0ED331ACDA29}"/>
                </a:ext>
              </a:extLst>
            </p:cNvPr>
            <p:cNvGrpSpPr/>
            <p:nvPr/>
          </p:nvGrpSpPr>
          <p:grpSpPr>
            <a:xfrm>
              <a:off x="273270" y="2233612"/>
              <a:ext cx="5575079" cy="4414836"/>
              <a:chOff x="560945" y="1254193"/>
              <a:chExt cx="8135379" cy="766762"/>
            </a:xfrm>
          </p:grpSpPr>
          <p:sp>
            <p:nvSpPr>
              <p:cNvPr id="8" name="圆角矩形 94">
                <a:extLst>
                  <a:ext uri="{FF2B5EF4-FFF2-40B4-BE49-F238E27FC236}">
                    <a16:creationId xmlns:a16="http://schemas.microsoft.com/office/drawing/2014/main" id="{809EF8C6-3838-4963-850A-7953CA328F1F}"/>
                  </a:ext>
                </a:extLst>
              </p:cNvPr>
              <p:cNvSpPr/>
              <p:nvPr/>
            </p:nvSpPr>
            <p:spPr bwMode="auto">
              <a:xfrm>
                <a:off x="560945" y="1254193"/>
                <a:ext cx="8135379" cy="766762"/>
              </a:xfrm>
              <a:prstGeom prst="roundRect">
                <a:avLst>
                  <a:gd name="adj" fmla="val 0"/>
                </a:avLst>
              </a:prstGeom>
              <a:solidFill>
                <a:sysClr val="window" lastClr="FFFFFF"/>
              </a:solidFill>
              <a:ln w="19050" cap="flat" cmpd="sng" algn="ctr">
                <a:gradFill>
                  <a:gsLst>
                    <a:gs pos="0">
                      <a:srgbClr val="0761B3"/>
                    </a:gs>
                    <a:gs pos="50000">
                      <a:srgbClr val="0761B3">
                        <a:alpha val="0"/>
                      </a:srgbClr>
                    </a:gs>
                    <a:gs pos="100000">
                      <a:srgbClr val="0761B3"/>
                    </a:gs>
                  </a:gsLst>
                  <a:lin ang="7800000" scaled="0"/>
                </a:gra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br>
                  <a:rPr kumimoji="0" lang="en-US" altLang="zh-CN"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br>
                <a:endParaRPr kumimoji="0" lang="en-US" altLang="zh-CN"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5AFD7E90-370F-4E34-9C6B-0CB14D9E21C6}"/>
                  </a:ext>
                </a:extLst>
              </p:cNvPr>
              <p:cNvSpPr txBox="1"/>
              <p:nvPr/>
            </p:nvSpPr>
            <p:spPr>
              <a:xfrm>
                <a:off x="1040914" y="1288633"/>
                <a:ext cx="7006270" cy="6414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一类是以包机和托管为主营业务的</a:t>
                </a:r>
                <a:r>
                  <a:rPr lang="zh-CN" altLang="en-US" b="1" dirty="0">
                    <a:latin typeface="微软雅黑" panose="020B0503020204020204" pitchFamily="34" charset="-122"/>
                    <a:ea typeface="微软雅黑" panose="020B0503020204020204" pitchFamily="34" charset="-122"/>
                  </a:rPr>
                  <a:t>传统运营商</a:t>
                </a:r>
              </a:p>
            </p:txBody>
          </p:sp>
        </p:grpSp>
        <p:sp>
          <p:nvSpPr>
            <p:cNvPr id="10" name="文本框 9">
              <a:extLst>
                <a:ext uri="{FF2B5EF4-FFF2-40B4-BE49-F238E27FC236}">
                  <a16:creationId xmlns:a16="http://schemas.microsoft.com/office/drawing/2014/main" id="{5B13EBA8-0CDD-41DB-8ADB-4A8D1201B642}"/>
                </a:ext>
              </a:extLst>
            </p:cNvPr>
            <p:cNvSpPr txBox="1"/>
            <p:nvPr/>
          </p:nvSpPr>
          <p:spPr>
            <a:xfrm>
              <a:off x="660152" y="3076574"/>
              <a:ext cx="4801314" cy="307776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以传统包机和托管业务为主</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销售飞行小时卡及飞机共享产权金融产品</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机队规模庞大，涵盖从轻型到超远航程的几乎所有型别公务机</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中型公务机在机队的比例在逐渐增加</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2019</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月，赛斯纳奖状纬度公务机在一家公司的机队规模超过</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架 （</a:t>
              </a:r>
              <a:r>
                <a:rPr lang="en-US" altLang="zh-CN" dirty="0">
                  <a:latin typeface="微软雅黑" panose="020B0503020204020204" pitchFamily="34" charset="-122"/>
                  <a:ea typeface="微软雅黑" panose="020B0503020204020204" pitchFamily="34" charset="-122"/>
                </a:rPr>
                <a:t>NetJets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所有收入来源于公务飞行</a:t>
              </a:r>
            </a:p>
          </p:txBody>
        </p:sp>
      </p:grpSp>
      <p:grpSp>
        <p:nvGrpSpPr>
          <p:cNvPr id="20" name="组合 19">
            <a:extLst>
              <a:ext uri="{FF2B5EF4-FFF2-40B4-BE49-F238E27FC236}">
                <a16:creationId xmlns:a16="http://schemas.microsoft.com/office/drawing/2014/main" id="{DAA34B3D-2D31-47F4-B79E-E8C7F5D0D754}"/>
              </a:ext>
            </a:extLst>
          </p:cNvPr>
          <p:cNvGrpSpPr/>
          <p:nvPr/>
        </p:nvGrpSpPr>
        <p:grpSpPr>
          <a:xfrm>
            <a:off x="6095999" y="2157412"/>
            <a:ext cx="5575078" cy="4414836"/>
            <a:chOff x="6095999" y="2157412"/>
            <a:chExt cx="5575078" cy="4414836"/>
          </a:xfrm>
        </p:grpSpPr>
        <p:sp>
          <p:nvSpPr>
            <p:cNvPr id="18" name="圆角矩形 94">
              <a:extLst>
                <a:ext uri="{FF2B5EF4-FFF2-40B4-BE49-F238E27FC236}">
                  <a16:creationId xmlns:a16="http://schemas.microsoft.com/office/drawing/2014/main" id="{77C625BC-A481-45F3-8CB1-EE61092E4B26}"/>
                </a:ext>
              </a:extLst>
            </p:cNvPr>
            <p:cNvSpPr/>
            <p:nvPr/>
          </p:nvSpPr>
          <p:spPr bwMode="auto">
            <a:xfrm>
              <a:off x="6095999" y="2157412"/>
              <a:ext cx="5575078" cy="4414836"/>
            </a:xfrm>
            <a:prstGeom prst="roundRect">
              <a:avLst>
                <a:gd name="adj" fmla="val 0"/>
              </a:avLst>
            </a:prstGeom>
            <a:solidFill>
              <a:sysClr val="window" lastClr="FFFFFF"/>
            </a:solidFill>
            <a:ln w="19050" cap="flat" cmpd="sng" algn="ctr">
              <a:solidFill>
                <a:srgbClr val="FF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altLang="zh-CN" sz="2000" kern="0">
                  <a:solidFill>
                    <a:prstClr val="white"/>
                  </a:solidFill>
                  <a:latin typeface="微软雅黑" panose="020B0503020204020204" pitchFamily="34" charset="-122"/>
                  <a:ea typeface="微软雅黑" panose="020B0503020204020204" pitchFamily="34" charset="-122"/>
                </a:rPr>
              </a:br>
              <a:endParaRPr lang="en-US" altLang="zh-CN" sz="2000" kern="0" dirty="0">
                <a:solidFill>
                  <a:prstClr val="white"/>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150704B4-7DE0-4A79-9CC0-3AD6971FC69B}"/>
                </a:ext>
              </a:extLst>
            </p:cNvPr>
            <p:cNvSpPr txBox="1"/>
            <p:nvPr/>
          </p:nvSpPr>
          <p:spPr>
            <a:xfrm>
              <a:off x="6424916" y="2355709"/>
              <a:ext cx="5032147"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一类是基于互联网思维的</a:t>
              </a:r>
              <a:r>
                <a:rPr lang="zh-CN" altLang="en-US" b="1" dirty="0">
                  <a:latin typeface="微软雅黑" panose="020B0503020204020204" pitchFamily="34" charset="-122"/>
                  <a:ea typeface="微软雅黑" panose="020B0503020204020204" pitchFamily="34" charset="-122"/>
                </a:rPr>
                <a:t>创新型平台运营服务商</a:t>
              </a:r>
            </a:p>
          </p:txBody>
        </p:sp>
        <p:sp>
          <p:nvSpPr>
            <p:cNvPr id="17" name="文本框 16">
              <a:extLst>
                <a:ext uri="{FF2B5EF4-FFF2-40B4-BE49-F238E27FC236}">
                  <a16:creationId xmlns:a16="http://schemas.microsoft.com/office/drawing/2014/main" id="{39B9F240-B90B-4097-B440-E19A4ECA8352}"/>
                </a:ext>
              </a:extLst>
            </p:cNvPr>
            <p:cNvSpPr txBox="1"/>
            <p:nvPr/>
          </p:nvSpPr>
          <p:spPr>
            <a:xfrm>
              <a:off x="6363307" y="3000374"/>
              <a:ext cx="5188196" cy="335476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客户为除顶级富豪以外的其它高净值人群</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提供公务飞行及落地后的通勤消费服务</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涉及客户（高净值群体）商务、生活相关活动</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平台化运营单一机型规模机队（如：</a:t>
              </a:r>
              <a:r>
                <a:rPr lang="en-US" altLang="zh-CN" dirty="0">
                  <a:latin typeface="微软雅黑" panose="020B0503020204020204" pitchFamily="34" charset="-122"/>
                  <a:ea typeface="微软雅黑" panose="020B0503020204020204" pitchFamily="34" charset="-122"/>
                </a:rPr>
                <a:t>350</a:t>
              </a:r>
              <a:r>
                <a:rPr lang="zh-CN" altLang="en-US" dirty="0">
                  <a:latin typeface="微软雅黑" panose="020B0503020204020204" pitchFamily="34" charset="-122"/>
                  <a:ea typeface="微软雅黑" panose="020B0503020204020204" pitchFamily="34" charset="-122"/>
                </a:rPr>
                <a:t>空中国王）</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公司成立</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年，拥有</a:t>
              </a:r>
              <a:r>
                <a:rPr lang="en-US" altLang="zh-CN" dirty="0">
                  <a:latin typeface="微软雅黑" panose="020B0503020204020204" pitchFamily="34" charset="-122"/>
                  <a:ea typeface="微软雅黑" panose="020B0503020204020204" pitchFamily="34" charset="-122"/>
                </a:rPr>
                <a:t>5000</a:t>
              </a:r>
              <a:r>
                <a:rPr lang="zh-CN" altLang="en-US" dirty="0">
                  <a:latin typeface="微软雅黑" panose="020B0503020204020204" pitchFamily="34" charset="-122"/>
                  <a:ea typeface="微软雅黑" panose="020B0503020204020204" pitchFamily="34" charset="-122"/>
                </a:rPr>
                <a:t>名活跃会员，</a:t>
              </a:r>
              <a:r>
                <a:rPr lang="en-US" altLang="zh-CN" dirty="0">
                  <a:latin typeface="微软雅黑" panose="020B0503020204020204" pitchFamily="34" charset="-122"/>
                  <a:ea typeface="微软雅黑" panose="020B0503020204020204" pitchFamily="34" charset="-122"/>
                </a:rPr>
                <a:t>115</a:t>
              </a:r>
              <a:r>
                <a:rPr lang="zh-CN" altLang="en-US" dirty="0">
                  <a:latin typeface="微软雅黑" panose="020B0503020204020204" pitchFamily="34" charset="-122"/>
                  <a:ea typeface="微软雅黑" panose="020B0503020204020204" pitchFamily="34" charset="-122"/>
                </a:rPr>
                <a:t>架自有机队，同时聚集行业</a:t>
              </a:r>
              <a:r>
                <a:rPr lang="en-US" altLang="zh-CN" dirty="0">
                  <a:latin typeface="微软雅黑" panose="020B0503020204020204" pitchFamily="34" charset="-122"/>
                  <a:ea typeface="微软雅黑" panose="020B0503020204020204" pitchFamily="34" charset="-122"/>
                </a:rPr>
                <a:t>1250</a:t>
              </a:r>
              <a:r>
                <a:rPr lang="zh-CN" altLang="en-US" dirty="0">
                  <a:latin typeface="微软雅黑" panose="020B0503020204020204" pitchFamily="34" charset="-122"/>
                  <a:ea typeface="微软雅黑" panose="020B0503020204020204" pitchFamily="34" charset="-122"/>
                </a:rPr>
                <a:t>架飞机供客户选择使用</a:t>
              </a:r>
              <a:endParaRPr lang="en-US" altLang="zh-CN"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自有机队全部为轻型公务机</a:t>
              </a:r>
              <a:endParaRPr lang="en-US" altLang="zh-CN"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51794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A0493132-02A1-4CB4-BD33-EF7F2886FF4A}"/>
              </a:ext>
            </a:extLst>
          </p:cNvPr>
          <p:cNvSpPr/>
          <p:nvPr/>
        </p:nvSpPr>
        <p:spPr>
          <a:xfrm>
            <a:off x="248411" y="236220"/>
            <a:ext cx="2019300" cy="399288"/>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446E17D4-E7D4-4A5B-A09C-241E32B56A7E}"/>
              </a:ext>
            </a:extLst>
          </p:cNvPr>
          <p:cNvSpPr txBox="1"/>
          <p:nvPr/>
        </p:nvSpPr>
        <p:spPr>
          <a:xfrm>
            <a:off x="1962490" y="1967102"/>
            <a:ext cx="5347970" cy="2465070"/>
          </a:xfrm>
          <a:prstGeom prst="rect">
            <a:avLst/>
          </a:prstGeom>
        </p:spPr>
        <p:txBody>
          <a:bodyPr vert="horz" wrap="square" lIns="0" tIns="13335" rIns="0" bIns="0" rtlCol="0">
            <a:spAutoFit/>
          </a:bodyPr>
          <a:lstStyle/>
          <a:p>
            <a:pPr marL="12700" marR="5080">
              <a:lnSpc>
                <a:spcPct val="100000"/>
              </a:lnSpc>
              <a:spcBef>
                <a:spcPts val="105"/>
              </a:spcBef>
            </a:pPr>
            <a:r>
              <a:rPr sz="2000" spc="10" dirty="0">
                <a:latin typeface="SimSun"/>
                <a:cs typeface="SimSun"/>
              </a:rPr>
              <a:t>原名</a:t>
            </a:r>
            <a:r>
              <a:rPr sz="2000" dirty="0">
                <a:latin typeface="Arial"/>
                <a:cs typeface="Arial"/>
              </a:rPr>
              <a:t>Executive</a:t>
            </a:r>
            <a:r>
              <a:rPr sz="2000" spc="-45" dirty="0">
                <a:latin typeface="Arial"/>
                <a:cs typeface="Arial"/>
              </a:rPr>
              <a:t> </a:t>
            </a:r>
            <a:r>
              <a:rPr sz="2000" dirty="0">
                <a:latin typeface="Arial"/>
                <a:cs typeface="Arial"/>
              </a:rPr>
              <a:t>Jet</a:t>
            </a:r>
            <a:r>
              <a:rPr sz="2000" spc="-135" dirty="0">
                <a:latin typeface="Arial"/>
                <a:cs typeface="Arial"/>
              </a:rPr>
              <a:t> </a:t>
            </a:r>
            <a:r>
              <a:rPr sz="2000" spc="-5" dirty="0">
                <a:latin typeface="Arial"/>
                <a:cs typeface="Arial"/>
              </a:rPr>
              <a:t>Aviation</a:t>
            </a:r>
            <a:r>
              <a:rPr sz="2000" spc="-5" dirty="0">
                <a:latin typeface="SimSun"/>
                <a:cs typeface="SimSun"/>
              </a:rPr>
              <a:t>，</a:t>
            </a:r>
            <a:r>
              <a:rPr sz="2000" spc="-5" dirty="0">
                <a:latin typeface="Arial"/>
                <a:cs typeface="Arial"/>
              </a:rPr>
              <a:t>1998</a:t>
            </a:r>
            <a:r>
              <a:rPr sz="2000" dirty="0">
                <a:latin typeface="SimSun"/>
                <a:cs typeface="SimSun"/>
              </a:rPr>
              <a:t>年被巴菲</a:t>
            </a:r>
            <a:r>
              <a:rPr sz="2000" spc="-15" dirty="0">
                <a:latin typeface="SimSun"/>
                <a:cs typeface="SimSun"/>
              </a:rPr>
              <a:t>特</a:t>
            </a:r>
            <a:r>
              <a:rPr sz="2000" dirty="0">
                <a:latin typeface="SimSun"/>
                <a:cs typeface="SimSun"/>
              </a:rPr>
              <a:t>以 </a:t>
            </a:r>
            <a:r>
              <a:rPr sz="2000" dirty="0">
                <a:latin typeface="Arial"/>
                <a:cs typeface="Arial"/>
              </a:rPr>
              <a:t>7.25</a:t>
            </a:r>
            <a:r>
              <a:rPr sz="2000" spc="10" dirty="0">
                <a:latin typeface="SimSun"/>
                <a:cs typeface="SimSun"/>
              </a:rPr>
              <a:t>亿</a:t>
            </a:r>
            <a:r>
              <a:rPr sz="2000" dirty="0">
                <a:latin typeface="SimSun"/>
                <a:cs typeface="SimSun"/>
              </a:rPr>
              <a:t>美元</a:t>
            </a:r>
            <a:r>
              <a:rPr sz="2000" spc="5" dirty="0">
                <a:latin typeface="SimSun"/>
                <a:cs typeface="SimSun"/>
              </a:rPr>
              <a:t>收</a:t>
            </a:r>
            <a:r>
              <a:rPr sz="2000" spc="-10" dirty="0">
                <a:latin typeface="SimSun"/>
                <a:cs typeface="SimSun"/>
              </a:rPr>
              <a:t>购</a:t>
            </a:r>
            <a:r>
              <a:rPr sz="2000" spc="-5" dirty="0">
                <a:latin typeface="SimSun"/>
                <a:cs typeface="SimSun"/>
              </a:rPr>
              <a:t>，</a:t>
            </a:r>
            <a:r>
              <a:rPr sz="2000" spc="-5" dirty="0">
                <a:latin typeface="Arial"/>
                <a:cs typeface="Arial"/>
              </a:rPr>
              <a:t>2002</a:t>
            </a:r>
            <a:r>
              <a:rPr sz="2000" dirty="0">
                <a:latin typeface="SimSun"/>
                <a:cs typeface="SimSun"/>
              </a:rPr>
              <a:t>年更名</a:t>
            </a:r>
            <a:r>
              <a:rPr sz="2000" spc="-15" dirty="0">
                <a:latin typeface="SimSun"/>
                <a:cs typeface="SimSun"/>
              </a:rPr>
              <a:t>为</a:t>
            </a:r>
            <a:r>
              <a:rPr sz="2000" spc="-5" dirty="0">
                <a:latin typeface="Arial"/>
                <a:cs typeface="Arial"/>
              </a:rPr>
              <a:t>NetJets</a:t>
            </a:r>
            <a:endParaRPr sz="2000" dirty="0">
              <a:latin typeface="Arial"/>
              <a:cs typeface="Arial"/>
            </a:endParaRPr>
          </a:p>
          <a:p>
            <a:pPr marL="12700" marR="325755">
              <a:lnSpc>
                <a:spcPct val="200000"/>
              </a:lnSpc>
            </a:pPr>
            <a:r>
              <a:rPr sz="2000" spc="10" dirty="0">
                <a:latin typeface="SimSun"/>
                <a:cs typeface="SimSun"/>
              </a:rPr>
              <a:t>全球</a:t>
            </a:r>
            <a:r>
              <a:rPr sz="2000" dirty="0">
                <a:latin typeface="SimSun"/>
                <a:cs typeface="SimSun"/>
              </a:rPr>
              <a:t>最大</a:t>
            </a:r>
            <a:r>
              <a:rPr sz="2000" spc="-15" dirty="0">
                <a:latin typeface="SimSun"/>
                <a:cs typeface="SimSun"/>
              </a:rPr>
              <a:t>公</a:t>
            </a:r>
            <a:r>
              <a:rPr sz="2000" dirty="0">
                <a:latin typeface="SimSun"/>
                <a:cs typeface="SimSun"/>
              </a:rPr>
              <a:t>务机</a:t>
            </a:r>
            <a:r>
              <a:rPr sz="2000" spc="-15" dirty="0">
                <a:latin typeface="SimSun"/>
                <a:cs typeface="SimSun"/>
              </a:rPr>
              <a:t>运</a:t>
            </a:r>
            <a:r>
              <a:rPr sz="2000" dirty="0">
                <a:latin typeface="SimSun"/>
                <a:cs typeface="SimSun"/>
              </a:rPr>
              <a:t>营商</a:t>
            </a:r>
            <a:r>
              <a:rPr sz="2000" spc="-15" dirty="0">
                <a:latin typeface="SimSun"/>
                <a:cs typeface="SimSun"/>
              </a:rPr>
              <a:t>，</a:t>
            </a:r>
            <a:r>
              <a:rPr sz="2000" dirty="0">
                <a:latin typeface="SimSun"/>
                <a:cs typeface="SimSun"/>
              </a:rPr>
              <a:t>管理</a:t>
            </a:r>
            <a:r>
              <a:rPr sz="2000" spc="-15" dirty="0">
                <a:latin typeface="SimSun"/>
                <a:cs typeface="SimSun"/>
              </a:rPr>
              <a:t>着</a:t>
            </a:r>
            <a:r>
              <a:rPr sz="2000" spc="5" dirty="0">
                <a:latin typeface="SimSun"/>
                <a:cs typeface="SimSun"/>
              </a:rPr>
              <a:t>约</a:t>
            </a:r>
            <a:r>
              <a:rPr sz="2000" spc="-5" dirty="0">
                <a:latin typeface="Arial"/>
                <a:cs typeface="Arial"/>
              </a:rPr>
              <a:t>750</a:t>
            </a:r>
            <a:r>
              <a:rPr sz="2000" dirty="0">
                <a:latin typeface="SimSun"/>
                <a:cs typeface="SimSun"/>
              </a:rPr>
              <a:t>架</a:t>
            </a:r>
            <a:r>
              <a:rPr sz="2000" spc="-10" dirty="0">
                <a:latin typeface="SimSun"/>
                <a:cs typeface="SimSun"/>
              </a:rPr>
              <a:t>飞</a:t>
            </a:r>
            <a:r>
              <a:rPr sz="2000" dirty="0">
                <a:latin typeface="SimSun"/>
                <a:cs typeface="SimSun"/>
              </a:rPr>
              <a:t>机 经营包</a:t>
            </a:r>
            <a:r>
              <a:rPr sz="2000" spc="-15" dirty="0">
                <a:latin typeface="SimSun"/>
                <a:cs typeface="SimSun"/>
              </a:rPr>
              <a:t>机</a:t>
            </a:r>
            <a:r>
              <a:rPr sz="2000" dirty="0">
                <a:latin typeface="SimSun"/>
                <a:cs typeface="SimSun"/>
              </a:rPr>
              <a:t>、</a:t>
            </a:r>
            <a:r>
              <a:rPr sz="2000" spc="-15" dirty="0">
                <a:latin typeface="SimSun"/>
                <a:cs typeface="SimSun"/>
              </a:rPr>
              <a:t>托</a:t>
            </a:r>
            <a:r>
              <a:rPr sz="2000" dirty="0">
                <a:latin typeface="SimSun"/>
                <a:cs typeface="SimSun"/>
              </a:rPr>
              <a:t>管、产</a:t>
            </a:r>
            <a:r>
              <a:rPr sz="2000" spc="-15" dirty="0">
                <a:latin typeface="SimSun"/>
                <a:cs typeface="SimSun"/>
              </a:rPr>
              <a:t>权</a:t>
            </a:r>
            <a:r>
              <a:rPr sz="2000" dirty="0">
                <a:latin typeface="SimSun"/>
                <a:cs typeface="SimSun"/>
              </a:rPr>
              <a:t>共</a:t>
            </a:r>
            <a:r>
              <a:rPr sz="2000" spc="-15" dirty="0">
                <a:latin typeface="SimSun"/>
                <a:cs typeface="SimSun"/>
              </a:rPr>
              <a:t>享</a:t>
            </a:r>
            <a:r>
              <a:rPr sz="2000" dirty="0">
                <a:latin typeface="SimSun"/>
                <a:cs typeface="SimSun"/>
              </a:rPr>
              <a:t>、小时</a:t>
            </a:r>
            <a:r>
              <a:rPr sz="2000" spc="-15" dirty="0">
                <a:latin typeface="SimSun"/>
                <a:cs typeface="SimSun"/>
              </a:rPr>
              <a:t>卡</a:t>
            </a:r>
            <a:r>
              <a:rPr sz="2000" dirty="0">
                <a:latin typeface="SimSun"/>
                <a:cs typeface="SimSun"/>
              </a:rPr>
              <a:t>等</a:t>
            </a:r>
            <a:r>
              <a:rPr sz="2000" spc="-15" dirty="0">
                <a:latin typeface="SimSun"/>
                <a:cs typeface="SimSun"/>
              </a:rPr>
              <a:t>业</a:t>
            </a:r>
            <a:r>
              <a:rPr sz="2000" dirty="0">
                <a:latin typeface="SimSun"/>
                <a:cs typeface="SimSun"/>
              </a:rPr>
              <a:t>务 全球首</a:t>
            </a:r>
            <a:r>
              <a:rPr sz="2000" spc="-15" dirty="0">
                <a:latin typeface="SimSun"/>
                <a:cs typeface="SimSun"/>
              </a:rPr>
              <a:t>创</a:t>
            </a:r>
            <a:r>
              <a:rPr sz="2000" dirty="0">
                <a:latin typeface="SimSun"/>
                <a:cs typeface="SimSun"/>
              </a:rPr>
              <a:t>公</a:t>
            </a:r>
            <a:r>
              <a:rPr sz="2000" spc="-15" dirty="0">
                <a:latin typeface="SimSun"/>
                <a:cs typeface="SimSun"/>
              </a:rPr>
              <a:t>务</a:t>
            </a:r>
            <a:r>
              <a:rPr sz="2000" dirty="0">
                <a:latin typeface="SimSun"/>
                <a:cs typeface="SimSun"/>
              </a:rPr>
              <a:t>机产权</a:t>
            </a:r>
            <a:r>
              <a:rPr sz="2000" spc="-15" dirty="0">
                <a:latin typeface="SimSun"/>
                <a:cs typeface="SimSun"/>
              </a:rPr>
              <a:t>共</a:t>
            </a:r>
            <a:r>
              <a:rPr sz="2000" dirty="0">
                <a:latin typeface="SimSun"/>
                <a:cs typeface="SimSun"/>
              </a:rPr>
              <a:t>享</a:t>
            </a:r>
            <a:r>
              <a:rPr sz="2000" spc="-15" dirty="0">
                <a:latin typeface="SimSun"/>
                <a:cs typeface="SimSun"/>
              </a:rPr>
              <a:t>产</a:t>
            </a:r>
            <a:r>
              <a:rPr sz="2000" dirty="0">
                <a:latin typeface="SimSun"/>
                <a:cs typeface="SimSun"/>
              </a:rPr>
              <a:t>品</a:t>
            </a:r>
          </a:p>
        </p:txBody>
      </p:sp>
      <p:sp>
        <p:nvSpPr>
          <p:cNvPr id="6" name="object 4">
            <a:extLst>
              <a:ext uri="{FF2B5EF4-FFF2-40B4-BE49-F238E27FC236}">
                <a16:creationId xmlns:a16="http://schemas.microsoft.com/office/drawing/2014/main" id="{34EA8BDA-DCEF-444E-8BC3-3170D4C81CEF}"/>
              </a:ext>
            </a:extLst>
          </p:cNvPr>
          <p:cNvSpPr/>
          <p:nvPr/>
        </p:nvSpPr>
        <p:spPr>
          <a:xfrm>
            <a:off x="8124866" y="1967102"/>
            <a:ext cx="2104644" cy="28575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93095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C731A86-1D98-42BD-BD36-FE48951AA109}"/>
              </a:ext>
            </a:extLst>
          </p:cNvPr>
          <p:cNvPicPr>
            <a:picLocks noChangeAspect="1"/>
          </p:cNvPicPr>
          <p:nvPr/>
        </p:nvPicPr>
        <p:blipFill>
          <a:blip r:embed="rId2"/>
          <a:stretch>
            <a:fillRect/>
          </a:stretch>
        </p:blipFill>
        <p:spPr>
          <a:xfrm rot="17072446">
            <a:off x="-855197" y="1145222"/>
            <a:ext cx="8327858" cy="5492972"/>
          </a:xfrm>
          <a:prstGeom prst="rect">
            <a:avLst/>
          </a:prstGeom>
        </p:spPr>
      </p:pic>
      <p:sp>
        <p:nvSpPr>
          <p:cNvPr id="8" name="Text Placeholder 11">
            <a:extLst>
              <a:ext uri="{FF2B5EF4-FFF2-40B4-BE49-F238E27FC236}">
                <a16:creationId xmlns:a16="http://schemas.microsoft.com/office/drawing/2014/main" id="{48FEF351-0BD7-4810-A908-6CA77C2BCB33}"/>
              </a:ext>
            </a:extLst>
          </p:cNvPr>
          <p:cNvSpPr txBox="1">
            <a:spLocks/>
          </p:cNvSpPr>
          <p:nvPr/>
        </p:nvSpPr>
        <p:spPr>
          <a:xfrm>
            <a:off x="228598" y="124158"/>
            <a:ext cx="7648462" cy="60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黑体" pitchFamily="49" charset="-122"/>
                <a:ea typeface="黑体" pitchFamily="49" charset="-122"/>
              </a:rPr>
              <a:t>N</a:t>
            </a:r>
            <a:r>
              <a:rPr lang="en-US" altLang="zh-CN" dirty="0">
                <a:latin typeface="黑体" pitchFamily="49" charset="-122"/>
                <a:ea typeface="黑体" pitchFamily="49" charset="-122"/>
              </a:rPr>
              <a:t>etJets</a:t>
            </a:r>
            <a:r>
              <a:rPr lang="zh-CN" altLang="en-US" dirty="0">
                <a:latin typeface="黑体" pitchFamily="49" charset="-122"/>
                <a:ea typeface="黑体" pitchFamily="49" charset="-122"/>
              </a:rPr>
              <a:t>包机机队构成（奖状系列占比为</a:t>
            </a:r>
            <a:r>
              <a:rPr lang="en-US" altLang="zh-CN" dirty="0">
                <a:latin typeface="黑体" pitchFamily="49" charset="-122"/>
                <a:ea typeface="黑体" pitchFamily="49" charset="-122"/>
              </a:rPr>
              <a:t>48%</a:t>
            </a:r>
            <a:r>
              <a:rPr lang="zh-CN" altLang="en-US" dirty="0">
                <a:latin typeface="黑体" pitchFamily="49" charset="-122"/>
                <a:ea typeface="黑体" pitchFamily="49" charset="-122"/>
              </a:rPr>
              <a:t>）</a:t>
            </a:r>
            <a:endParaRPr lang="en-US" dirty="0">
              <a:solidFill>
                <a:srgbClr val="C41230"/>
              </a:solidFill>
              <a:latin typeface="黑体" pitchFamily="49" charset="-122"/>
              <a:ea typeface="黑体" pitchFamily="49" charset="-122"/>
            </a:endParaRPr>
          </a:p>
        </p:txBody>
      </p:sp>
      <p:sp>
        <p:nvSpPr>
          <p:cNvPr id="10" name="Callout: Bent Line 9">
            <a:extLst>
              <a:ext uri="{FF2B5EF4-FFF2-40B4-BE49-F238E27FC236}">
                <a16:creationId xmlns:a16="http://schemas.microsoft.com/office/drawing/2014/main" id="{AAE36FF0-BDA8-4B0D-A6F8-1728602A34C5}"/>
              </a:ext>
            </a:extLst>
          </p:cNvPr>
          <p:cNvSpPr/>
          <p:nvPr/>
        </p:nvSpPr>
        <p:spPr>
          <a:xfrm rot="10800000" flipV="1">
            <a:off x="228598" y="6048262"/>
            <a:ext cx="1028700" cy="566108"/>
          </a:xfrm>
          <a:prstGeom prst="borderCallout2">
            <a:avLst>
              <a:gd name="adj1" fmla="val -14333"/>
              <a:gd name="adj2" fmla="val 45214"/>
              <a:gd name="adj3" fmla="val -33794"/>
              <a:gd name="adj4" fmla="val 22958"/>
              <a:gd name="adj5" fmla="val -81931"/>
              <a:gd name="adj6" fmla="val -72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zh-CN" altLang="en-US" sz="1400" b="1" dirty="0">
                <a:solidFill>
                  <a:srgbClr val="000000"/>
                </a:solidFill>
                <a:ea typeface="DengXian" panose="02010600030101010101" pitchFamily="2" charset="-122"/>
                <a:cs typeface="Times New Roman" panose="02020603050405020304" pitchFamily="18" charset="0"/>
              </a:rPr>
              <a:t>奖状</a:t>
            </a:r>
            <a:r>
              <a:rPr lang="en-US" sz="1400" b="1" dirty="0">
                <a:solidFill>
                  <a:srgbClr val="000000"/>
                </a:solidFill>
                <a:effectLst/>
                <a:ea typeface="DengXian" panose="02010600030101010101" pitchFamily="2" charset="-122"/>
                <a:cs typeface="Times New Roman" panose="02020603050405020304" pitchFamily="18" charset="0"/>
              </a:rPr>
              <a:t> </a:t>
            </a:r>
            <a:r>
              <a:rPr lang="zh-CN" altLang="en-US" sz="1400" b="1" dirty="0">
                <a:solidFill>
                  <a:srgbClr val="000000"/>
                </a:solidFill>
                <a:ea typeface="DengXian" panose="02010600030101010101" pitchFamily="2" charset="-122"/>
                <a:cs typeface="Times New Roman" panose="02020603050405020304" pitchFamily="18" charset="0"/>
              </a:rPr>
              <a:t>经度</a:t>
            </a:r>
            <a:endParaRPr lang="en-US" sz="2400" b="1" dirty="0">
              <a:effectLst/>
              <a:ea typeface="DengXian" panose="02010600030101010101" pitchFamily="2" charset="-122"/>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ea typeface="DengXian" panose="02010600030101010101" pitchFamily="2" charset="-122"/>
                <a:cs typeface="Times New Roman" panose="02020603050405020304" pitchFamily="18" charset="0"/>
              </a:rPr>
              <a:t>4</a:t>
            </a:r>
            <a:endParaRPr lang="en-US" sz="2400" b="1" dirty="0">
              <a:effectLst/>
              <a:ea typeface="DengXian" panose="02010600030101010101" pitchFamily="2" charset="-122"/>
              <a:cs typeface="Times New Roman" panose="02020603050405020304" pitchFamily="18" charset="0"/>
            </a:endParaRPr>
          </a:p>
        </p:txBody>
      </p:sp>
      <p:sp>
        <p:nvSpPr>
          <p:cNvPr id="3" name="object 2">
            <a:extLst>
              <a:ext uri="{FF2B5EF4-FFF2-40B4-BE49-F238E27FC236}">
                <a16:creationId xmlns:a16="http://schemas.microsoft.com/office/drawing/2014/main" id="{FAF21404-E7D7-4BAD-820D-5416EB434FCF}"/>
              </a:ext>
            </a:extLst>
          </p:cNvPr>
          <p:cNvSpPr/>
          <p:nvPr/>
        </p:nvSpPr>
        <p:spPr>
          <a:xfrm>
            <a:off x="5523123" y="4131080"/>
            <a:ext cx="8407248" cy="2726920"/>
          </a:xfrm>
          <a:prstGeom prst="rect">
            <a:avLst/>
          </a:prstGeom>
          <a:blipFill>
            <a:blip r:embed="rId3" cstate="print"/>
            <a:stretch>
              <a:fillRect/>
            </a:stretch>
          </a:blipFill>
        </p:spPr>
        <p:txBody>
          <a:bodyPr wrap="square" lIns="0" tIns="0" rIns="0" bIns="0" rtlCol="0"/>
          <a:lstStyle/>
          <a:p>
            <a:endParaRPr/>
          </a:p>
        </p:txBody>
      </p:sp>
      <p:sp>
        <p:nvSpPr>
          <p:cNvPr id="4" name="object 5">
            <a:extLst>
              <a:ext uri="{FF2B5EF4-FFF2-40B4-BE49-F238E27FC236}">
                <a16:creationId xmlns:a16="http://schemas.microsoft.com/office/drawing/2014/main" id="{43E37F37-6477-456A-A44C-E8CEFBADD3C4}"/>
              </a:ext>
            </a:extLst>
          </p:cNvPr>
          <p:cNvSpPr txBox="1"/>
          <p:nvPr/>
        </p:nvSpPr>
        <p:spPr>
          <a:xfrm>
            <a:off x="5831039" y="1072423"/>
            <a:ext cx="6790690" cy="1120820"/>
          </a:xfrm>
          <a:prstGeom prst="rect">
            <a:avLst/>
          </a:prstGeom>
        </p:spPr>
        <p:txBody>
          <a:bodyPr vert="horz" wrap="square" lIns="0" tIns="12700" rIns="0" bIns="0" rtlCol="0">
            <a:spAutoFit/>
          </a:bodyPr>
          <a:lstStyle/>
          <a:p>
            <a:pPr marL="198120" indent="-186055">
              <a:spcBef>
                <a:spcPts val="100"/>
              </a:spcBef>
              <a:buFont typeface="Microsoft YaHei"/>
              <a:buChar char="-"/>
              <a:tabLst>
                <a:tab pos="198755" algn="l"/>
              </a:tabLst>
            </a:pPr>
            <a:r>
              <a:rPr b="1" dirty="0">
                <a:latin typeface="Microsoft YaHei"/>
                <a:cs typeface="Microsoft YaHei"/>
              </a:rPr>
              <a:t>自2015年入市以来，交付量连续</a:t>
            </a:r>
            <a:r>
              <a:rPr b="1" spc="-15" dirty="0">
                <a:latin typeface="Microsoft YaHei"/>
                <a:cs typeface="Microsoft YaHei"/>
              </a:rPr>
              <a:t>四</a:t>
            </a:r>
            <a:r>
              <a:rPr b="1" dirty="0">
                <a:latin typeface="Microsoft YaHei"/>
                <a:cs typeface="Microsoft YaHei"/>
              </a:rPr>
              <a:t>年蝉</a:t>
            </a:r>
            <a:r>
              <a:rPr b="1" spc="-15" dirty="0">
                <a:latin typeface="Microsoft YaHei"/>
                <a:cs typeface="Microsoft YaHei"/>
              </a:rPr>
              <a:t>联</a:t>
            </a:r>
            <a:r>
              <a:rPr b="1" dirty="0">
                <a:latin typeface="Microsoft YaHei"/>
                <a:cs typeface="Microsoft YaHei"/>
              </a:rPr>
              <a:t>中型</a:t>
            </a:r>
            <a:r>
              <a:rPr b="1" spc="-15" dirty="0">
                <a:latin typeface="Microsoft YaHei"/>
                <a:cs typeface="Microsoft YaHei"/>
              </a:rPr>
              <a:t>公</a:t>
            </a:r>
            <a:r>
              <a:rPr b="1" dirty="0">
                <a:latin typeface="Microsoft YaHei"/>
                <a:cs typeface="Microsoft YaHei"/>
              </a:rPr>
              <a:t>务机</a:t>
            </a:r>
            <a:r>
              <a:rPr b="1" spc="-15" dirty="0">
                <a:latin typeface="Microsoft YaHei"/>
                <a:cs typeface="Microsoft YaHei"/>
              </a:rPr>
              <a:t>榜</a:t>
            </a:r>
            <a:r>
              <a:rPr b="1" dirty="0">
                <a:latin typeface="Microsoft YaHei"/>
                <a:cs typeface="Microsoft YaHei"/>
              </a:rPr>
              <a:t>首</a:t>
            </a:r>
            <a:endParaRPr dirty="0">
              <a:latin typeface="Microsoft YaHei"/>
              <a:cs typeface="Microsoft YaHei"/>
            </a:endParaRPr>
          </a:p>
          <a:p>
            <a:pPr marL="198120" indent="-186055">
              <a:buFont typeface="Microsoft YaHei"/>
              <a:buChar char="-"/>
              <a:tabLst>
                <a:tab pos="198755" algn="l"/>
              </a:tabLst>
            </a:pPr>
            <a:r>
              <a:rPr b="1" spc="5" dirty="0">
                <a:latin typeface="Microsoft YaHei"/>
                <a:cs typeface="Microsoft YaHei"/>
              </a:rPr>
              <a:t>迄今已交付</a:t>
            </a:r>
            <a:r>
              <a:rPr b="1" spc="-10" dirty="0">
                <a:latin typeface="Microsoft YaHei"/>
                <a:cs typeface="Microsoft YaHei"/>
              </a:rPr>
              <a:t>近</a:t>
            </a:r>
            <a:r>
              <a:rPr b="1" spc="-5" dirty="0">
                <a:latin typeface="Microsoft YaHei"/>
                <a:cs typeface="Microsoft YaHei"/>
              </a:rPr>
              <a:t>260</a:t>
            </a:r>
            <a:r>
              <a:rPr b="1" spc="5" dirty="0">
                <a:latin typeface="Microsoft YaHei"/>
                <a:cs typeface="Microsoft YaHei"/>
              </a:rPr>
              <a:t>架，创造了</a:t>
            </a:r>
            <a:r>
              <a:rPr b="1" spc="-10" dirty="0">
                <a:latin typeface="Microsoft YaHei"/>
                <a:cs typeface="Microsoft YaHei"/>
              </a:rPr>
              <a:t>新</a:t>
            </a:r>
            <a:r>
              <a:rPr b="1" spc="5" dirty="0">
                <a:latin typeface="Microsoft YaHei"/>
                <a:cs typeface="Microsoft YaHei"/>
              </a:rPr>
              <a:t>机型</a:t>
            </a:r>
            <a:r>
              <a:rPr b="1" spc="-10" dirty="0">
                <a:latin typeface="Microsoft YaHei"/>
                <a:cs typeface="Microsoft YaHei"/>
              </a:rPr>
              <a:t>问</a:t>
            </a:r>
            <a:r>
              <a:rPr b="1" spc="5" dirty="0">
                <a:latin typeface="Microsoft YaHei"/>
                <a:cs typeface="Microsoft YaHei"/>
              </a:rPr>
              <a:t>世后</a:t>
            </a:r>
            <a:r>
              <a:rPr b="1" spc="-10" dirty="0">
                <a:latin typeface="Microsoft YaHei"/>
                <a:cs typeface="Microsoft YaHei"/>
              </a:rPr>
              <a:t>的</a:t>
            </a:r>
            <a:r>
              <a:rPr b="1" spc="5" dirty="0">
                <a:latin typeface="Microsoft YaHei"/>
                <a:cs typeface="Microsoft YaHei"/>
              </a:rPr>
              <a:t>最快</a:t>
            </a:r>
            <a:r>
              <a:rPr b="1" spc="-10" dirty="0">
                <a:latin typeface="Microsoft YaHei"/>
                <a:cs typeface="Microsoft YaHei"/>
              </a:rPr>
              <a:t>交</a:t>
            </a:r>
            <a:r>
              <a:rPr b="1" spc="5" dirty="0">
                <a:latin typeface="Microsoft YaHei"/>
                <a:cs typeface="Microsoft YaHei"/>
              </a:rPr>
              <a:t>付纪录</a:t>
            </a:r>
            <a:endParaRPr dirty="0">
              <a:latin typeface="Microsoft YaHei"/>
              <a:cs typeface="Microsoft YaHei"/>
            </a:endParaRPr>
          </a:p>
          <a:p>
            <a:pPr marL="198120" indent="-186055">
              <a:spcBef>
                <a:spcPts val="5"/>
              </a:spcBef>
              <a:buFont typeface="Microsoft YaHei"/>
              <a:buChar char="-"/>
              <a:tabLst>
                <a:tab pos="198755" algn="l"/>
              </a:tabLst>
            </a:pPr>
            <a:r>
              <a:rPr b="1" dirty="0">
                <a:latin typeface="Microsoft YaHei"/>
                <a:cs typeface="Microsoft YaHei"/>
              </a:rPr>
              <a:t>已在80多个国家取证，机队</a:t>
            </a:r>
            <a:r>
              <a:rPr b="1" spc="-15" dirty="0">
                <a:latin typeface="Microsoft YaHei"/>
                <a:cs typeface="Microsoft YaHei"/>
              </a:rPr>
              <a:t>飞</a:t>
            </a:r>
            <a:r>
              <a:rPr b="1" dirty="0">
                <a:latin typeface="Microsoft YaHei"/>
                <a:cs typeface="Microsoft YaHei"/>
              </a:rPr>
              <a:t>行小</a:t>
            </a:r>
            <a:r>
              <a:rPr b="1" spc="-15" dirty="0">
                <a:latin typeface="Microsoft YaHei"/>
                <a:cs typeface="Microsoft YaHei"/>
              </a:rPr>
              <a:t>时</a:t>
            </a:r>
            <a:r>
              <a:rPr b="1" dirty="0">
                <a:latin typeface="Microsoft YaHei"/>
                <a:cs typeface="Microsoft YaHei"/>
              </a:rPr>
              <a:t>累计</a:t>
            </a:r>
            <a:r>
              <a:rPr b="1" spc="-15" dirty="0">
                <a:latin typeface="Microsoft YaHei"/>
                <a:cs typeface="Microsoft YaHei"/>
              </a:rPr>
              <a:t>达</a:t>
            </a:r>
            <a:r>
              <a:rPr b="1" dirty="0">
                <a:latin typeface="Microsoft YaHei"/>
                <a:cs typeface="Microsoft YaHei"/>
              </a:rPr>
              <a:t>百余万</a:t>
            </a:r>
            <a:endParaRPr dirty="0">
              <a:latin typeface="Microsoft YaHei"/>
              <a:cs typeface="Microsoft YaHei"/>
            </a:endParaRPr>
          </a:p>
          <a:p>
            <a:pPr marL="198120" indent="-186055">
              <a:buFont typeface="Microsoft YaHei"/>
              <a:buChar char="-"/>
              <a:tabLst>
                <a:tab pos="198755" algn="l"/>
              </a:tabLst>
            </a:pPr>
            <a:r>
              <a:rPr b="1" dirty="0">
                <a:latin typeface="Microsoft YaHei"/>
                <a:cs typeface="Microsoft YaHei"/>
              </a:rPr>
              <a:t>国外典型用户</a:t>
            </a:r>
            <a:r>
              <a:rPr b="1" spc="-5" dirty="0">
                <a:latin typeface="Microsoft YaHei"/>
                <a:cs typeface="Microsoft YaHei"/>
              </a:rPr>
              <a:t>：NetJets</a:t>
            </a:r>
            <a:r>
              <a:rPr b="1" dirty="0">
                <a:latin typeface="Microsoft YaHei"/>
                <a:cs typeface="Microsoft YaHei"/>
              </a:rPr>
              <a:t>、</a:t>
            </a:r>
            <a:r>
              <a:rPr b="1" spc="-5" dirty="0">
                <a:latin typeface="Microsoft YaHei"/>
                <a:cs typeface="Microsoft YaHei"/>
              </a:rPr>
              <a:t>Under</a:t>
            </a:r>
            <a:r>
              <a:rPr b="1" spc="-35" dirty="0">
                <a:latin typeface="Microsoft YaHei"/>
                <a:cs typeface="Microsoft YaHei"/>
              </a:rPr>
              <a:t> </a:t>
            </a:r>
            <a:r>
              <a:rPr b="1" spc="-20" dirty="0">
                <a:latin typeface="Microsoft YaHei"/>
                <a:cs typeface="Microsoft YaHei"/>
              </a:rPr>
              <a:t>Armour…</a:t>
            </a:r>
            <a:endParaRPr dirty="0">
              <a:latin typeface="Microsoft YaHei"/>
              <a:cs typeface="Microsoft YaHei"/>
            </a:endParaRPr>
          </a:p>
        </p:txBody>
      </p:sp>
    </p:spTree>
    <p:extLst>
      <p:ext uri="{BB962C8B-B14F-4D97-AF65-F5344CB8AC3E}">
        <p14:creationId xmlns:p14="http://schemas.microsoft.com/office/powerpoint/2010/main" val="91053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B37CBFC-C561-4389-9B96-CD8192629240}"/>
              </a:ext>
            </a:extLst>
          </p:cNvPr>
          <p:cNvSpPr/>
          <p:nvPr/>
        </p:nvSpPr>
        <p:spPr>
          <a:xfrm>
            <a:off x="248411" y="236220"/>
            <a:ext cx="2019300" cy="399288"/>
          </a:xfrm>
          <a:prstGeom prst="rect">
            <a:avLst/>
          </a:prstGeom>
          <a:blipFill>
            <a:blip r:embed="rId2"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F798600E-06B9-49ED-B9D5-2269F95A4DEC}"/>
              </a:ext>
            </a:extLst>
          </p:cNvPr>
          <p:cNvSpPr txBox="1"/>
          <p:nvPr/>
        </p:nvSpPr>
        <p:spPr>
          <a:xfrm>
            <a:off x="2097005" y="5144337"/>
            <a:ext cx="7735570" cy="1550670"/>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NetJets</a:t>
            </a:r>
            <a:r>
              <a:rPr sz="2000" spc="-35" dirty="0">
                <a:latin typeface="Arial"/>
                <a:cs typeface="Arial"/>
              </a:rPr>
              <a:t> </a:t>
            </a:r>
            <a:r>
              <a:rPr sz="2000" spc="5" dirty="0">
                <a:latin typeface="Arial"/>
                <a:cs typeface="Arial"/>
              </a:rPr>
              <a:t>Share</a:t>
            </a:r>
            <a:r>
              <a:rPr sz="2000" spc="5" dirty="0">
                <a:latin typeface="SimSun"/>
                <a:cs typeface="SimSun"/>
              </a:rPr>
              <a:t>：</a:t>
            </a:r>
            <a:r>
              <a:rPr sz="2000" dirty="0">
                <a:latin typeface="SimSun"/>
                <a:cs typeface="SimSun"/>
              </a:rPr>
              <a:t>飞机产权</a:t>
            </a:r>
            <a:r>
              <a:rPr sz="2000" spc="-15" dirty="0">
                <a:latin typeface="SimSun"/>
                <a:cs typeface="SimSun"/>
              </a:rPr>
              <a:t>作</a:t>
            </a:r>
            <a:r>
              <a:rPr sz="2000" dirty="0">
                <a:latin typeface="SimSun"/>
                <a:cs typeface="SimSun"/>
              </a:rPr>
              <a:t>为资</a:t>
            </a:r>
            <a:r>
              <a:rPr sz="2000" spc="-15" dirty="0">
                <a:latin typeface="SimSun"/>
                <a:cs typeface="SimSun"/>
              </a:rPr>
              <a:t>产</a:t>
            </a:r>
            <a:r>
              <a:rPr sz="2000" dirty="0">
                <a:latin typeface="SimSun"/>
                <a:cs typeface="SimSun"/>
              </a:rPr>
              <a:t>购入</a:t>
            </a:r>
            <a:r>
              <a:rPr sz="2000" spc="-15" dirty="0">
                <a:latin typeface="SimSun"/>
                <a:cs typeface="SimSun"/>
              </a:rPr>
              <a:t>，</a:t>
            </a:r>
            <a:r>
              <a:rPr sz="2000" dirty="0">
                <a:latin typeface="SimSun"/>
                <a:cs typeface="SimSun"/>
              </a:rPr>
              <a:t>相当</a:t>
            </a:r>
            <a:r>
              <a:rPr sz="2000" spc="-15" dirty="0">
                <a:latin typeface="SimSun"/>
                <a:cs typeface="SimSun"/>
              </a:rPr>
              <a:t>于</a:t>
            </a:r>
            <a:r>
              <a:rPr sz="2000" dirty="0">
                <a:latin typeface="SimSun"/>
                <a:cs typeface="SimSun"/>
              </a:rPr>
              <a:t>一项</a:t>
            </a:r>
            <a:r>
              <a:rPr sz="2000" spc="-15" dirty="0">
                <a:latin typeface="SimSun"/>
                <a:cs typeface="SimSun"/>
              </a:rPr>
              <a:t>投</a:t>
            </a:r>
            <a:r>
              <a:rPr sz="2000" dirty="0">
                <a:latin typeface="SimSun"/>
                <a:cs typeface="SimSun"/>
              </a:rPr>
              <a:t>资，</a:t>
            </a:r>
            <a:r>
              <a:rPr sz="2000" spc="-15" dirty="0">
                <a:latin typeface="SimSun"/>
                <a:cs typeface="SimSun"/>
              </a:rPr>
              <a:t>而</a:t>
            </a:r>
            <a:r>
              <a:rPr sz="2000" dirty="0">
                <a:latin typeface="SimSun"/>
                <a:cs typeface="SimSun"/>
              </a:rPr>
              <a:t>且保值</a:t>
            </a:r>
          </a:p>
          <a:p>
            <a:pPr>
              <a:lnSpc>
                <a:spcPct val="100000"/>
              </a:lnSpc>
              <a:spcBef>
                <a:spcPts val="25"/>
              </a:spcBef>
            </a:pPr>
            <a:endParaRPr sz="1850" dirty="0">
              <a:latin typeface="SimSun"/>
              <a:cs typeface="SimSun"/>
            </a:endParaRPr>
          </a:p>
          <a:p>
            <a:pPr marL="12700">
              <a:lnSpc>
                <a:spcPct val="100000"/>
              </a:lnSpc>
            </a:pPr>
            <a:r>
              <a:rPr sz="2000" dirty="0">
                <a:latin typeface="Arial"/>
                <a:cs typeface="Arial"/>
              </a:rPr>
              <a:t>NetJets</a:t>
            </a:r>
            <a:r>
              <a:rPr sz="2000" spc="-45" dirty="0">
                <a:latin typeface="Arial"/>
                <a:cs typeface="Arial"/>
              </a:rPr>
              <a:t> </a:t>
            </a:r>
            <a:r>
              <a:rPr sz="2000" spc="5" dirty="0">
                <a:latin typeface="Arial"/>
                <a:cs typeface="Arial"/>
              </a:rPr>
              <a:t>Lease</a:t>
            </a:r>
            <a:r>
              <a:rPr sz="2000" spc="5" dirty="0">
                <a:latin typeface="SimSun"/>
                <a:cs typeface="SimSun"/>
              </a:rPr>
              <a:t>：</a:t>
            </a:r>
            <a:r>
              <a:rPr sz="2000" dirty="0">
                <a:latin typeface="SimSun"/>
                <a:cs typeface="SimSun"/>
              </a:rPr>
              <a:t>年飞</a:t>
            </a:r>
            <a:r>
              <a:rPr sz="2000" spc="-15" dirty="0">
                <a:latin typeface="SimSun"/>
                <a:cs typeface="SimSun"/>
              </a:rPr>
              <a:t>行</a:t>
            </a:r>
            <a:r>
              <a:rPr sz="2000" dirty="0">
                <a:latin typeface="SimSun"/>
                <a:cs typeface="SimSun"/>
              </a:rPr>
              <a:t>小时</a:t>
            </a:r>
            <a:r>
              <a:rPr sz="2000" spc="-15" dirty="0">
                <a:latin typeface="SimSun"/>
                <a:cs typeface="SimSun"/>
              </a:rPr>
              <a:t>数</a:t>
            </a:r>
            <a:r>
              <a:rPr sz="2000" dirty="0">
                <a:latin typeface="SimSun"/>
                <a:cs typeface="SimSun"/>
              </a:rPr>
              <a:t>较为</a:t>
            </a:r>
            <a:r>
              <a:rPr sz="2000" spc="-15" dirty="0">
                <a:latin typeface="SimSun"/>
                <a:cs typeface="SimSun"/>
              </a:rPr>
              <a:t>固</a:t>
            </a:r>
            <a:r>
              <a:rPr sz="2000" dirty="0">
                <a:latin typeface="SimSun"/>
                <a:cs typeface="SimSun"/>
              </a:rPr>
              <a:t>定，</a:t>
            </a:r>
            <a:r>
              <a:rPr sz="2000" spc="-15" dirty="0">
                <a:latin typeface="SimSun"/>
                <a:cs typeface="SimSun"/>
              </a:rPr>
              <a:t>租</a:t>
            </a:r>
            <a:r>
              <a:rPr sz="2000" dirty="0">
                <a:latin typeface="SimSun"/>
                <a:cs typeface="SimSun"/>
              </a:rPr>
              <a:t>赁飞</a:t>
            </a:r>
            <a:r>
              <a:rPr sz="2000" spc="-15" dirty="0">
                <a:latin typeface="SimSun"/>
                <a:cs typeface="SimSun"/>
              </a:rPr>
              <a:t>机</a:t>
            </a:r>
            <a:r>
              <a:rPr sz="2000" dirty="0">
                <a:latin typeface="SimSun"/>
                <a:cs typeface="SimSun"/>
              </a:rPr>
              <a:t>使用</a:t>
            </a:r>
            <a:r>
              <a:rPr sz="2000" spc="-15" dirty="0">
                <a:latin typeface="SimSun"/>
                <a:cs typeface="SimSun"/>
              </a:rPr>
              <a:t>服</a:t>
            </a:r>
            <a:r>
              <a:rPr sz="2000" dirty="0">
                <a:latin typeface="SimSun"/>
                <a:cs typeface="SimSun"/>
              </a:rPr>
              <a:t>务</a:t>
            </a:r>
          </a:p>
          <a:p>
            <a:pPr>
              <a:lnSpc>
                <a:spcPct val="100000"/>
              </a:lnSpc>
              <a:spcBef>
                <a:spcPts val="30"/>
              </a:spcBef>
            </a:pPr>
            <a:endParaRPr sz="1850" dirty="0">
              <a:latin typeface="SimSun"/>
              <a:cs typeface="SimSun"/>
            </a:endParaRPr>
          </a:p>
          <a:p>
            <a:pPr marL="12700">
              <a:lnSpc>
                <a:spcPct val="100000"/>
              </a:lnSpc>
            </a:pPr>
            <a:r>
              <a:rPr sz="2000" dirty="0">
                <a:latin typeface="Arial"/>
                <a:cs typeface="Arial"/>
              </a:rPr>
              <a:t>Jet</a:t>
            </a:r>
            <a:r>
              <a:rPr sz="2000" spc="-30" dirty="0">
                <a:latin typeface="Arial"/>
                <a:cs typeface="Arial"/>
              </a:rPr>
              <a:t> </a:t>
            </a:r>
            <a:r>
              <a:rPr sz="2000" dirty="0">
                <a:latin typeface="Arial"/>
                <a:cs typeface="Arial"/>
              </a:rPr>
              <a:t>Card</a:t>
            </a:r>
            <a:r>
              <a:rPr sz="2000" spc="-40" dirty="0">
                <a:latin typeface="Arial"/>
                <a:cs typeface="Arial"/>
              </a:rPr>
              <a:t> </a:t>
            </a:r>
            <a:r>
              <a:rPr sz="2000" dirty="0">
                <a:latin typeface="Arial"/>
                <a:cs typeface="Arial"/>
              </a:rPr>
              <a:t>Programs</a:t>
            </a:r>
            <a:r>
              <a:rPr sz="2000" dirty="0">
                <a:latin typeface="SimSun"/>
                <a:cs typeface="SimSun"/>
              </a:rPr>
              <a:t>：</a:t>
            </a:r>
            <a:r>
              <a:rPr sz="2000" spc="-15" dirty="0">
                <a:latin typeface="SimSun"/>
                <a:cs typeface="SimSun"/>
              </a:rPr>
              <a:t>使</a:t>
            </a:r>
            <a:r>
              <a:rPr sz="2000" spc="5" dirty="0">
                <a:latin typeface="SimSun"/>
                <a:cs typeface="SimSun"/>
              </a:rPr>
              <a:t>用较</a:t>
            </a:r>
            <a:r>
              <a:rPr sz="2000" spc="-20" dirty="0">
                <a:latin typeface="SimSun"/>
                <a:cs typeface="SimSun"/>
              </a:rPr>
              <a:t>为</a:t>
            </a:r>
            <a:r>
              <a:rPr sz="2000" spc="5" dirty="0">
                <a:latin typeface="SimSun"/>
                <a:cs typeface="SimSun"/>
              </a:rPr>
              <a:t>灵活</a:t>
            </a:r>
            <a:r>
              <a:rPr sz="2000" spc="-20" dirty="0">
                <a:latin typeface="SimSun"/>
                <a:cs typeface="SimSun"/>
              </a:rPr>
              <a:t>，</a:t>
            </a:r>
            <a:r>
              <a:rPr sz="2000" spc="5" dirty="0">
                <a:latin typeface="SimSun"/>
                <a:cs typeface="SimSun"/>
              </a:rPr>
              <a:t>使用</a:t>
            </a:r>
            <a:r>
              <a:rPr sz="2000" spc="-20" dirty="0">
                <a:latin typeface="SimSun"/>
                <a:cs typeface="SimSun"/>
              </a:rPr>
              <a:t>时</a:t>
            </a:r>
            <a:r>
              <a:rPr sz="2000" spc="5" dirty="0">
                <a:latin typeface="SimSun"/>
                <a:cs typeface="SimSun"/>
              </a:rPr>
              <a:t>间和</a:t>
            </a:r>
            <a:r>
              <a:rPr sz="2000" spc="-20" dirty="0">
                <a:latin typeface="SimSun"/>
                <a:cs typeface="SimSun"/>
              </a:rPr>
              <a:t>期</a:t>
            </a:r>
            <a:r>
              <a:rPr sz="2000" spc="5" dirty="0">
                <a:latin typeface="SimSun"/>
                <a:cs typeface="SimSun"/>
              </a:rPr>
              <a:t>限不</a:t>
            </a:r>
            <a:r>
              <a:rPr sz="2000" spc="-20" dirty="0">
                <a:latin typeface="SimSun"/>
                <a:cs typeface="SimSun"/>
              </a:rPr>
              <a:t>固</a:t>
            </a:r>
            <a:r>
              <a:rPr sz="2000" spc="5" dirty="0">
                <a:latin typeface="SimSun"/>
                <a:cs typeface="SimSun"/>
              </a:rPr>
              <a:t>定</a:t>
            </a:r>
            <a:endParaRPr sz="2000" dirty="0">
              <a:latin typeface="SimSun"/>
              <a:cs typeface="SimSun"/>
            </a:endParaRPr>
          </a:p>
        </p:txBody>
      </p:sp>
      <p:sp>
        <p:nvSpPr>
          <p:cNvPr id="9" name="object 4">
            <a:extLst>
              <a:ext uri="{FF2B5EF4-FFF2-40B4-BE49-F238E27FC236}">
                <a16:creationId xmlns:a16="http://schemas.microsoft.com/office/drawing/2014/main" id="{69EFC86F-994B-4A4F-8DFB-513B53FD134E}"/>
              </a:ext>
            </a:extLst>
          </p:cNvPr>
          <p:cNvSpPr/>
          <p:nvPr/>
        </p:nvSpPr>
        <p:spPr>
          <a:xfrm>
            <a:off x="5921813" y="2863003"/>
            <a:ext cx="85954" cy="38826"/>
          </a:xfrm>
          <a:prstGeom prst="rect">
            <a:avLst/>
          </a:prstGeom>
          <a:blipFill>
            <a:blip r:embed="rId3"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E5D5DAA9-4A4D-4896-8CD5-25B2178765BC}"/>
              </a:ext>
            </a:extLst>
          </p:cNvPr>
          <p:cNvSpPr/>
          <p:nvPr/>
        </p:nvSpPr>
        <p:spPr>
          <a:xfrm>
            <a:off x="3055748" y="938328"/>
            <a:ext cx="5713545" cy="2588998"/>
          </a:xfrm>
          <a:custGeom>
            <a:avLst/>
            <a:gdLst/>
            <a:ahLst/>
            <a:cxnLst/>
            <a:rect l="l" t="t" r="r" b="b"/>
            <a:pathLst>
              <a:path w="5622290" h="2845435">
                <a:moveTo>
                  <a:pt x="5622036" y="2845308"/>
                </a:moveTo>
                <a:lnTo>
                  <a:pt x="4216781" y="1423416"/>
                </a:lnTo>
                <a:lnTo>
                  <a:pt x="4216908" y="1423416"/>
                </a:lnTo>
                <a:lnTo>
                  <a:pt x="2811145" y="0"/>
                </a:lnTo>
                <a:lnTo>
                  <a:pt x="2810891" y="0"/>
                </a:lnTo>
                <a:lnTo>
                  <a:pt x="1405128" y="1423416"/>
                </a:lnTo>
                <a:lnTo>
                  <a:pt x="1405255" y="1423416"/>
                </a:lnTo>
                <a:lnTo>
                  <a:pt x="0" y="2845308"/>
                </a:lnTo>
                <a:lnTo>
                  <a:pt x="5622036" y="2845308"/>
                </a:lnTo>
                <a:close/>
              </a:path>
            </a:pathLst>
          </a:custGeom>
          <a:solidFill>
            <a:srgbClr val="4F81BC"/>
          </a:solidFill>
        </p:spPr>
        <p:txBody>
          <a:bodyPr wrap="square" lIns="0" tIns="0" rIns="0" bIns="0" rtlCol="0"/>
          <a:lstStyle/>
          <a:p>
            <a:endParaRPr/>
          </a:p>
        </p:txBody>
      </p:sp>
      <p:sp>
        <p:nvSpPr>
          <p:cNvPr id="11" name="object 6">
            <a:extLst>
              <a:ext uri="{FF2B5EF4-FFF2-40B4-BE49-F238E27FC236}">
                <a16:creationId xmlns:a16="http://schemas.microsoft.com/office/drawing/2014/main" id="{EE2EA2BE-A00F-4EA9-9F03-E975256511D9}"/>
              </a:ext>
            </a:extLst>
          </p:cNvPr>
          <p:cNvSpPr/>
          <p:nvPr/>
        </p:nvSpPr>
        <p:spPr>
          <a:xfrm>
            <a:off x="3055748" y="2233464"/>
            <a:ext cx="5713545" cy="1294210"/>
          </a:xfrm>
          <a:custGeom>
            <a:avLst/>
            <a:gdLst/>
            <a:ahLst/>
            <a:cxnLst/>
            <a:rect l="l" t="t" r="r" b="b"/>
            <a:pathLst>
              <a:path w="5622290" h="1422400">
                <a:moveTo>
                  <a:pt x="0" y="1421891"/>
                </a:moveTo>
                <a:lnTo>
                  <a:pt x="1405255" y="0"/>
                </a:lnTo>
                <a:lnTo>
                  <a:pt x="4216781" y="0"/>
                </a:lnTo>
                <a:lnTo>
                  <a:pt x="5622036" y="1421891"/>
                </a:lnTo>
                <a:lnTo>
                  <a:pt x="0" y="1421891"/>
                </a:lnTo>
                <a:close/>
              </a:path>
            </a:pathLst>
          </a:custGeom>
          <a:ln w="12192">
            <a:solidFill>
              <a:srgbClr val="FFFFFF"/>
            </a:solidFill>
          </a:ln>
        </p:spPr>
        <p:txBody>
          <a:bodyPr wrap="square" lIns="0" tIns="0" rIns="0" bIns="0" rtlCol="0"/>
          <a:lstStyle/>
          <a:p>
            <a:endParaRPr/>
          </a:p>
        </p:txBody>
      </p:sp>
      <p:sp>
        <p:nvSpPr>
          <p:cNvPr id="12" name="object 7">
            <a:extLst>
              <a:ext uri="{FF2B5EF4-FFF2-40B4-BE49-F238E27FC236}">
                <a16:creationId xmlns:a16="http://schemas.microsoft.com/office/drawing/2014/main" id="{D9E54419-36C6-4176-8F40-9B08FFEE0CCA}"/>
              </a:ext>
            </a:extLst>
          </p:cNvPr>
          <p:cNvSpPr/>
          <p:nvPr/>
        </p:nvSpPr>
        <p:spPr>
          <a:xfrm>
            <a:off x="1627813" y="3527210"/>
            <a:ext cx="8570963" cy="1294210"/>
          </a:xfrm>
          <a:custGeom>
            <a:avLst/>
            <a:gdLst/>
            <a:ahLst/>
            <a:cxnLst/>
            <a:rect l="l" t="t" r="r" b="b"/>
            <a:pathLst>
              <a:path w="8434070" h="1422400">
                <a:moveTo>
                  <a:pt x="7028561" y="0"/>
                </a:moveTo>
                <a:lnTo>
                  <a:pt x="1405255" y="0"/>
                </a:lnTo>
                <a:lnTo>
                  <a:pt x="0" y="1421892"/>
                </a:lnTo>
                <a:lnTo>
                  <a:pt x="8433816" y="1421892"/>
                </a:lnTo>
                <a:lnTo>
                  <a:pt x="7028561" y="0"/>
                </a:lnTo>
                <a:close/>
              </a:path>
            </a:pathLst>
          </a:custGeom>
          <a:solidFill>
            <a:srgbClr val="4F81BC"/>
          </a:solidFill>
        </p:spPr>
        <p:txBody>
          <a:bodyPr wrap="square" lIns="0" tIns="0" rIns="0" bIns="0" rtlCol="0"/>
          <a:lstStyle/>
          <a:p>
            <a:endParaRPr/>
          </a:p>
        </p:txBody>
      </p:sp>
      <p:sp>
        <p:nvSpPr>
          <p:cNvPr id="13" name="object 8">
            <a:extLst>
              <a:ext uri="{FF2B5EF4-FFF2-40B4-BE49-F238E27FC236}">
                <a16:creationId xmlns:a16="http://schemas.microsoft.com/office/drawing/2014/main" id="{840CD533-10CB-44FB-BD49-FAF7144FA44D}"/>
              </a:ext>
            </a:extLst>
          </p:cNvPr>
          <p:cNvSpPr/>
          <p:nvPr/>
        </p:nvSpPr>
        <p:spPr>
          <a:xfrm>
            <a:off x="1627813" y="3527210"/>
            <a:ext cx="8570963" cy="1294210"/>
          </a:xfrm>
          <a:custGeom>
            <a:avLst/>
            <a:gdLst/>
            <a:ahLst/>
            <a:cxnLst/>
            <a:rect l="l" t="t" r="r" b="b"/>
            <a:pathLst>
              <a:path w="8434070" h="1422400">
                <a:moveTo>
                  <a:pt x="0" y="1421892"/>
                </a:moveTo>
                <a:lnTo>
                  <a:pt x="1405255" y="0"/>
                </a:lnTo>
                <a:lnTo>
                  <a:pt x="7028561" y="0"/>
                </a:lnTo>
                <a:lnTo>
                  <a:pt x="8433816" y="1421892"/>
                </a:lnTo>
                <a:lnTo>
                  <a:pt x="0" y="1421892"/>
                </a:lnTo>
                <a:close/>
              </a:path>
            </a:pathLst>
          </a:custGeom>
          <a:ln w="12192">
            <a:solidFill>
              <a:srgbClr val="FFFFFF"/>
            </a:solidFill>
          </a:ln>
        </p:spPr>
        <p:txBody>
          <a:bodyPr wrap="square" lIns="0" tIns="0" rIns="0" bIns="0" rtlCol="0"/>
          <a:lstStyle/>
          <a:p>
            <a:endParaRPr/>
          </a:p>
        </p:txBody>
      </p:sp>
      <p:sp>
        <p:nvSpPr>
          <p:cNvPr id="14" name="object 9">
            <a:extLst>
              <a:ext uri="{FF2B5EF4-FFF2-40B4-BE49-F238E27FC236}">
                <a16:creationId xmlns:a16="http://schemas.microsoft.com/office/drawing/2014/main" id="{B39EB27F-566C-4335-A2E6-88DF9B8C34D0}"/>
              </a:ext>
            </a:extLst>
          </p:cNvPr>
          <p:cNvSpPr txBox="1"/>
          <p:nvPr/>
        </p:nvSpPr>
        <p:spPr>
          <a:xfrm>
            <a:off x="4524869" y="1217696"/>
            <a:ext cx="2659309" cy="3559308"/>
          </a:xfrm>
          <a:prstGeom prst="rect">
            <a:avLst/>
          </a:prstGeom>
        </p:spPr>
        <p:txBody>
          <a:bodyPr vert="horz" wrap="square" lIns="0" tIns="80645" rIns="0" bIns="0" rtlCol="0">
            <a:spAutoFit/>
          </a:bodyPr>
          <a:lstStyle/>
          <a:p>
            <a:pPr marL="1270" algn="ctr">
              <a:spcBef>
                <a:spcPts val="635"/>
              </a:spcBef>
            </a:pPr>
            <a:r>
              <a:rPr dirty="0">
                <a:solidFill>
                  <a:srgbClr val="FFFFFF"/>
                </a:solidFill>
                <a:latin typeface="SimSun"/>
                <a:cs typeface="SimSun"/>
              </a:rPr>
              <a:t>整机购买</a:t>
            </a:r>
            <a:endParaRPr dirty="0">
              <a:latin typeface="SimSun"/>
              <a:cs typeface="SimSun"/>
            </a:endParaRPr>
          </a:p>
          <a:p>
            <a:pPr marL="1270" algn="ctr">
              <a:spcBef>
                <a:spcPts val="540"/>
              </a:spcBef>
            </a:pPr>
            <a:r>
              <a:rPr spc="-5" dirty="0">
                <a:solidFill>
                  <a:srgbClr val="FFFFFF"/>
                </a:solidFill>
                <a:latin typeface="SimSun"/>
                <a:cs typeface="SimSun"/>
              </a:rPr>
              <a:t>飞机托管</a:t>
            </a:r>
            <a:endParaRPr dirty="0">
              <a:latin typeface="SimSun"/>
              <a:cs typeface="SimSun"/>
            </a:endParaRPr>
          </a:p>
          <a:p>
            <a:pPr marL="1270" algn="ctr">
              <a:spcBef>
                <a:spcPts val="540"/>
              </a:spcBef>
            </a:pPr>
            <a:r>
              <a:rPr dirty="0">
                <a:solidFill>
                  <a:srgbClr val="FFFFFF"/>
                </a:solidFill>
                <a:latin typeface="SimSun"/>
                <a:cs typeface="SimSun"/>
              </a:rPr>
              <a:t>（超过300小时/年）</a:t>
            </a:r>
            <a:endParaRPr dirty="0">
              <a:latin typeface="SimSun"/>
              <a:cs typeface="SimSun"/>
            </a:endParaRPr>
          </a:p>
          <a:p>
            <a:pPr>
              <a:spcBef>
                <a:spcPts val="25"/>
              </a:spcBef>
            </a:pPr>
            <a:endParaRPr sz="2350" dirty="0">
              <a:latin typeface="SimSun"/>
              <a:cs typeface="SimSun"/>
            </a:endParaRPr>
          </a:p>
          <a:p>
            <a:pPr marL="1270" algn="ctr"/>
            <a:r>
              <a:rPr sz="2000" dirty="0">
                <a:solidFill>
                  <a:srgbClr val="FFFFFF"/>
                </a:solidFill>
                <a:latin typeface="SimSun"/>
                <a:cs typeface="SimSun"/>
              </a:rPr>
              <a:t>产</a:t>
            </a:r>
            <a:r>
              <a:rPr sz="2000" spc="-5" dirty="0">
                <a:solidFill>
                  <a:srgbClr val="FFFFFF"/>
                </a:solidFill>
                <a:latin typeface="SimSun"/>
                <a:cs typeface="SimSun"/>
              </a:rPr>
              <a:t>权</a:t>
            </a:r>
            <a:r>
              <a:rPr sz="2000" spc="-10" dirty="0">
                <a:solidFill>
                  <a:srgbClr val="FFFFFF"/>
                </a:solidFill>
                <a:latin typeface="SimSun"/>
                <a:cs typeface="SimSun"/>
              </a:rPr>
              <a:t>/</a:t>
            </a:r>
            <a:r>
              <a:rPr sz="2000" dirty="0">
                <a:solidFill>
                  <a:srgbClr val="FFFFFF"/>
                </a:solidFill>
                <a:latin typeface="SimSun"/>
                <a:cs typeface="SimSun"/>
              </a:rPr>
              <a:t>使用</a:t>
            </a:r>
            <a:r>
              <a:rPr sz="2000" spc="-15" dirty="0">
                <a:solidFill>
                  <a:srgbClr val="FFFFFF"/>
                </a:solidFill>
                <a:latin typeface="SimSun"/>
                <a:cs typeface="SimSun"/>
              </a:rPr>
              <a:t>权</a:t>
            </a:r>
            <a:r>
              <a:rPr sz="2000" dirty="0">
                <a:solidFill>
                  <a:srgbClr val="FFFFFF"/>
                </a:solidFill>
                <a:latin typeface="SimSun"/>
                <a:cs typeface="SimSun"/>
              </a:rPr>
              <a:t>共享</a:t>
            </a:r>
            <a:r>
              <a:rPr sz="2000" spc="-5" dirty="0">
                <a:solidFill>
                  <a:srgbClr val="FFFFFF"/>
                </a:solidFill>
                <a:latin typeface="SimSun"/>
                <a:cs typeface="SimSun"/>
              </a:rPr>
              <a:t>/</a:t>
            </a:r>
            <a:r>
              <a:rPr sz="2000" dirty="0">
                <a:solidFill>
                  <a:srgbClr val="FFFFFF"/>
                </a:solidFill>
                <a:latin typeface="SimSun"/>
                <a:cs typeface="SimSun"/>
              </a:rPr>
              <a:t>整租</a:t>
            </a:r>
            <a:endParaRPr sz="2000" dirty="0">
              <a:latin typeface="SimSun"/>
              <a:cs typeface="SimSun"/>
            </a:endParaRPr>
          </a:p>
          <a:p>
            <a:pPr algn="ctr">
              <a:spcBef>
                <a:spcPts val="600"/>
              </a:spcBef>
            </a:pPr>
            <a:r>
              <a:rPr sz="2000" spc="-5" dirty="0">
                <a:solidFill>
                  <a:srgbClr val="FFFFFF"/>
                </a:solidFill>
                <a:latin typeface="SimSun"/>
                <a:cs typeface="SimSun"/>
              </a:rPr>
              <a:t>（50-300</a:t>
            </a:r>
            <a:r>
              <a:rPr sz="2000" dirty="0">
                <a:solidFill>
                  <a:srgbClr val="FFFFFF"/>
                </a:solidFill>
                <a:latin typeface="SimSun"/>
                <a:cs typeface="SimSun"/>
              </a:rPr>
              <a:t>小</a:t>
            </a:r>
            <a:r>
              <a:rPr sz="2000" spc="-15" dirty="0">
                <a:solidFill>
                  <a:srgbClr val="FFFFFF"/>
                </a:solidFill>
                <a:latin typeface="SimSun"/>
                <a:cs typeface="SimSun"/>
              </a:rPr>
              <a:t>时</a:t>
            </a:r>
            <a:r>
              <a:rPr sz="2000" spc="-10" dirty="0">
                <a:solidFill>
                  <a:srgbClr val="FFFFFF"/>
                </a:solidFill>
                <a:latin typeface="SimSun"/>
                <a:cs typeface="SimSun"/>
              </a:rPr>
              <a:t>/</a:t>
            </a:r>
            <a:r>
              <a:rPr sz="2000" dirty="0">
                <a:solidFill>
                  <a:srgbClr val="FFFFFF"/>
                </a:solidFill>
                <a:latin typeface="SimSun"/>
                <a:cs typeface="SimSun"/>
              </a:rPr>
              <a:t>年）</a:t>
            </a:r>
            <a:endParaRPr sz="2000" dirty="0">
              <a:latin typeface="SimSun"/>
              <a:cs typeface="SimSun"/>
            </a:endParaRPr>
          </a:p>
          <a:p>
            <a:pPr>
              <a:lnSpc>
                <a:spcPct val="100000"/>
              </a:lnSpc>
            </a:pPr>
            <a:endParaRPr sz="2000" dirty="0">
              <a:latin typeface="SimSun"/>
              <a:cs typeface="SimSun"/>
            </a:endParaRPr>
          </a:p>
          <a:p>
            <a:pPr>
              <a:spcBef>
                <a:spcPts val="55"/>
              </a:spcBef>
            </a:pPr>
            <a:endParaRPr sz="2050" dirty="0">
              <a:latin typeface="SimSun"/>
              <a:cs typeface="SimSun"/>
            </a:endParaRPr>
          </a:p>
          <a:p>
            <a:pPr algn="ctr">
              <a:lnSpc>
                <a:spcPct val="100000"/>
              </a:lnSpc>
            </a:pPr>
            <a:r>
              <a:rPr sz="2400" dirty="0">
                <a:solidFill>
                  <a:srgbClr val="FFFFFF"/>
                </a:solidFill>
                <a:latin typeface="SimSun"/>
                <a:cs typeface="SimSun"/>
              </a:rPr>
              <a:t>小时卡/散包</a:t>
            </a:r>
            <a:endParaRPr sz="2400" dirty="0">
              <a:latin typeface="SimSun"/>
              <a:cs typeface="SimSun"/>
            </a:endParaRPr>
          </a:p>
          <a:p>
            <a:pPr algn="ctr">
              <a:spcBef>
                <a:spcPts val="725"/>
              </a:spcBef>
            </a:pPr>
            <a:r>
              <a:rPr sz="2400" dirty="0">
                <a:solidFill>
                  <a:srgbClr val="FFFFFF"/>
                </a:solidFill>
                <a:latin typeface="SimSun"/>
                <a:cs typeface="SimSun"/>
              </a:rPr>
              <a:t>（小于50小时/年）</a:t>
            </a:r>
            <a:endParaRPr sz="2400" dirty="0">
              <a:latin typeface="SimSun"/>
              <a:cs typeface="SimSun"/>
            </a:endParaRPr>
          </a:p>
        </p:txBody>
      </p:sp>
    </p:spTree>
    <p:extLst>
      <p:ext uri="{BB962C8B-B14F-4D97-AF65-F5344CB8AC3E}">
        <p14:creationId xmlns:p14="http://schemas.microsoft.com/office/powerpoint/2010/main" val="4020765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376</TotalTime>
  <Words>2136</Words>
  <Application>Microsoft Office PowerPoint</Application>
  <PresentationFormat>宽屏</PresentationFormat>
  <Paragraphs>257</Paragraphs>
  <Slides>26</Slides>
  <Notes>5</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等线</vt:lpstr>
      <vt:lpstr>方正大黑简</vt:lpstr>
      <vt:lpstr>方正大黑简体</vt:lpstr>
      <vt:lpstr>汉仪粗黑简</vt:lpstr>
      <vt:lpstr>黑体</vt:lpstr>
      <vt:lpstr>黑体</vt:lpstr>
      <vt:lpstr>华文楷体</vt:lpstr>
      <vt:lpstr>华文新魏</vt:lpstr>
      <vt:lpstr>SimSun</vt:lpstr>
      <vt:lpstr>Microsoft YaHei</vt:lpstr>
      <vt:lpstr>Microsoft YaHei</vt:lpstr>
      <vt:lpstr>Arial</vt:lpstr>
      <vt:lpstr>Arial Black</vt:lpstr>
      <vt:lpstr>Calibri</vt:lpstr>
      <vt:lpstr>Calibri Light</vt:lpstr>
      <vt:lpstr>Times New Roman</vt:lpstr>
      <vt:lpstr>Wingdings</vt:lpstr>
      <vt:lpstr>Office Theme</vt:lpstr>
      <vt:lpstr>规模化机队的应用模式</vt:lpstr>
      <vt:lpstr>PowerPoint 演示文稿</vt:lpstr>
      <vt:lpstr>PowerPoint 演示文稿</vt:lpstr>
      <vt:lpstr>珠海/石家庄中航赛斯纳飞机有限公司</vt:lpstr>
      <vt:lpstr>PowerPoint 演示文稿</vt:lpstr>
      <vt:lpstr>北美公务机成熟市场商业模式</vt:lpstr>
      <vt:lpstr>PowerPoint 演示文稿</vt:lpstr>
      <vt:lpstr>PowerPoint 演示文稿</vt:lpstr>
      <vt:lpstr>PowerPoint 演示文稿</vt:lpstr>
      <vt:lpstr>Wheels Up</vt:lpstr>
      <vt:lpstr>Wheels Up</vt:lpstr>
      <vt:lpstr>比奇360空中国王</vt:lpstr>
      <vt:lpstr>PowerPoint 演示文稿</vt:lpstr>
      <vt:lpstr>国内公务航空发展趋势</vt:lpstr>
      <vt:lpstr>中国通航产业发展现状</vt:lpstr>
      <vt:lpstr>PowerPoint 演示文稿</vt:lpstr>
      <vt:lpstr>2019年全球公务机交付统计</vt:lpstr>
      <vt:lpstr>过去10年全球8家主流公务机制造商交付情况</vt:lpstr>
      <vt:lpstr>中国运营商机队规模</vt:lpstr>
      <vt:lpstr>中国公务机消费潜力</vt:lpstr>
      <vt:lpstr>中国公务机产业市场机遇</vt:lpstr>
      <vt:lpstr>PowerPoint 演示文稿</vt:lpstr>
      <vt:lpstr>理性公务航空商业合作新模式</vt:lpstr>
      <vt:lpstr>取胜有道</vt:lpstr>
      <vt:lpstr>依靠投资拉动和运营模式复制引领产业生态聚集</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规模化机队的应用模式</dc:title>
  <dc:creator>Tang, Candy (Panhong)</dc:creator>
  <cp:lastModifiedBy>feng hao</cp:lastModifiedBy>
  <cp:revision>51</cp:revision>
  <dcterms:created xsi:type="dcterms:W3CDTF">2020-10-19T03:15:14Z</dcterms:created>
  <dcterms:modified xsi:type="dcterms:W3CDTF">2020-10-20T07:37:29Z</dcterms:modified>
</cp:coreProperties>
</file>