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9" r:id="rId2"/>
  </p:sldMasterIdLst>
  <p:notesMasterIdLst>
    <p:notesMasterId r:id="rId38"/>
  </p:notesMasterIdLst>
  <p:sldIdLst>
    <p:sldId id="258" r:id="rId3"/>
    <p:sldId id="278" r:id="rId4"/>
    <p:sldId id="1059" r:id="rId5"/>
    <p:sldId id="1007" r:id="rId6"/>
    <p:sldId id="1009" r:id="rId7"/>
    <p:sldId id="1010" r:id="rId8"/>
    <p:sldId id="1053" r:id="rId9"/>
    <p:sldId id="1013" r:id="rId10"/>
    <p:sldId id="1045" r:id="rId11"/>
    <p:sldId id="1060" r:id="rId12"/>
    <p:sldId id="1052" r:id="rId13"/>
    <p:sldId id="1015" r:id="rId14"/>
    <p:sldId id="1040" r:id="rId15"/>
    <p:sldId id="1043" r:id="rId16"/>
    <p:sldId id="1054" r:id="rId17"/>
    <p:sldId id="1055" r:id="rId18"/>
    <p:sldId id="1032" r:id="rId19"/>
    <p:sldId id="1061" r:id="rId20"/>
    <p:sldId id="1056" r:id="rId21"/>
    <p:sldId id="1057" r:id="rId22"/>
    <p:sldId id="1058" r:id="rId23"/>
    <p:sldId id="1051" r:id="rId24"/>
    <p:sldId id="1026" r:id="rId25"/>
    <p:sldId id="910" r:id="rId26"/>
    <p:sldId id="912" r:id="rId27"/>
    <p:sldId id="913" r:id="rId28"/>
    <p:sldId id="914" r:id="rId29"/>
    <p:sldId id="976" r:id="rId30"/>
    <p:sldId id="977" r:id="rId31"/>
    <p:sldId id="978" r:id="rId32"/>
    <p:sldId id="979" r:id="rId33"/>
    <p:sldId id="980" r:id="rId34"/>
    <p:sldId id="1027" r:id="rId35"/>
    <p:sldId id="1016" r:id="rId36"/>
    <p:sldId id="1035" r:id="rId3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77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3F58"/>
    <a:srgbClr val="073F58"/>
    <a:srgbClr val="3D53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934" autoAdjust="0"/>
    <p:restoredTop sz="87363" autoAdjust="0"/>
  </p:normalViewPr>
  <p:slideViewPr>
    <p:cSldViewPr>
      <p:cViewPr varScale="1">
        <p:scale>
          <a:sx n="78" d="100"/>
          <a:sy n="78" d="100"/>
        </p:scale>
        <p:origin x="128" y="1288"/>
      </p:cViewPr>
      <p:guideLst>
        <p:guide orient="horz" pos="1560"/>
        <p:guide pos="2880"/>
      </p:guideLst>
    </p:cSldViewPr>
  </p:slideViewPr>
  <p:notesTextViewPr>
    <p:cViewPr>
      <p:scale>
        <a:sx n="100" d="100"/>
        <a:sy n="100" d="100"/>
      </p:scale>
      <p:origin x="0" y="0"/>
    </p:cViewPr>
  </p:notesTextViewPr>
  <p:notesViewPr>
    <p:cSldViewPr snapToGrid="0" snapToObjects="1">
      <p:cViewPr varScale="1">
        <p:scale>
          <a:sx n="80" d="100"/>
          <a:sy n="80" d="100"/>
        </p:scale>
        <p:origin x="-992" y="-120"/>
      </p:cViewPr>
      <p:guideLst>
        <p:guide orient="horz" pos="2772"/>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27665;&#33322;&#24178;\&#23398;&#38498;&#24037;&#20316;\&#36319;&#36827;&#35838;&#39064;\2019\1207&#22825;&#27941;&#20844;&#21153;&#26426;\&#25968;&#25454;\&#36890;&#29992;&#31867;&#33322;&#31354;&#22120;&#22312;&#20876;&#25968;(2011-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27665;&#33322;&#24178;\&#23398;&#38498;&#24037;&#20316;\&#36319;&#36827;&#35838;&#39064;\2016\&#39318;&#37117;&#20844;&#21153;&#26426;\&#36807;&#31243;&#25991;&#31295;\&#27169;&#24335;&#31295;\&#21508;&#26426;&#22330;&#36215;&#38477;&#26550;&#27425;&#32479;&#3574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uiyang/Desktop/&#35770;&#25991;&#36164;&#26009;/&#32479;&#35745;&#25968;&#25454;/BusinessJet-20130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Sheet5!$A$12</c:f>
              <c:strCache>
                <c:ptCount val="1"/>
                <c:pt idx="0">
                  <c:v>小于5.7T</c:v>
                </c:pt>
              </c:strCache>
            </c:strRef>
          </c:tx>
          <c:spPr>
            <a:solidFill>
              <a:schemeClr val="accent1"/>
            </a:solidFill>
            <a:ln>
              <a:noFill/>
            </a:ln>
            <a:effectLst/>
          </c:spPr>
          <c:cat>
            <c:numRef>
              <c:f>Sheet5!$B$11:$I$11</c:f>
              <c:numCache>
                <c:formatCode>General</c:formatCode>
                <c:ptCount val="8"/>
                <c:pt idx="0">
                  <c:v>2011</c:v>
                </c:pt>
                <c:pt idx="1">
                  <c:v>2012</c:v>
                </c:pt>
                <c:pt idx="2">
                  <c:v>2013</c:v>
                </c:pt>
                <c:pt idx="3">
                  <c:v>2014</c:v>
                </c:pt>
                <c:pt idx="4">
                  <c:v>2015</c:v>
                </c:pt>
                <c:pt idx="5">
                  <c:v>2016</c:v>
                </c:pt>
                <c:pt idx="6">
                  <c:v>2017</c:v>
                </c:pt>
                <c:pt idx="7">
                  <c:v>2018</c:v>
                </c:pt>
              </c:numCache>
            </c:numRef>
          </c:cat>
          <c:val>
            <c:numRef>
              <c:f>Sheet5!$B$12:$I$12</c:f>
              <c:numCache>
                <c:formatCode>General</c:formatCode>
                <c:ptCount val="8"/>
                <c:pt idx="0">
                  <c:v>22</c:v>
                </c:pt>
                <c:pt idx="1">
                  <c:v>23</c:v>
                </c:pt>
                <c:pt idx="2">
                  <c:v>25</c:v>
                </c:pt>
                <c:pt idx="3">
                  <c:v>30</c:v>
                </c:pt>
                <c:pt idx="4">
                  <c:v>29</c:v>
                </c:pt>
                <c:pt idx="5">
                  <c:v>29</c:v>
                </c:pt>
                <c:pt idx="6">
                  <c:v>28</c:v>
                </c:pt>
                <c:pt idx="7">
                  <c:v>32</c:v>
                </c:pt>
              </c:numCache>
            </c:numRef>
          </c:val>
          <c:extLst>
            <c:ext xmlns:c16="http://schemas.microsoft.com/office/drawing/2014/chart" uri="{C3380CC4-5D6E-409C-BE32-E72D297353CC}">
              <c16:uniqueId val="{00000000-C0CB-4D44-B131-48DAE2971278}"/>
            </c:ext>
          </c:extLst>
        </c:ser>
        <c:ser>
          <c:idx val="1"/>
          <c:order val="1"/>
          <c:tx>
            <c:strRef>
              <c:f>Sheet5!$A$13</c:f>
              <c:strCache>
                <c:ptCount val="1"/>
                <c:pt idx="0">
                  <c:v>5.7-30T</c:v>
                </c:pt>
              </c:strCache>
            </c:strRef>
          </c:tx>
          <c:spPr>
            <a:solidFill>
              <a:schemeClr val="accent2"/>
            </a:solidFill>
            <a:ln>
              <a:noFill/>
            </a:ln>
            <a:effectLst/>
          </c:spPr>
          <c:cat>
            <c:numRef>
              <c:f>Sheet5!$B$11:$I$11</c:f>
              <c:numCache>
                <c:formatCode>General</c:formatCode>
                <c:ptCount val="8"/>
                <c:pt idx="0">
                  <c:v>2011</c:v>
                </c:pt>
                <c:pt idx="1">
                  <c:v>2012</c:v>
                </c:pt>
                <c:pt idx="2">
                  <c:v>2013</c:v>
                </c:pt>
                <c:pt idx="3">
                  <c:v>2014</c:v>
                </c:pt>
                <c:pt idx="4">
                  <c:v>2015</c:v>
                </c:pt>
                <c:pt idx="5">
                  <c:v>2016</c:v>
                </c:pt>
                <c:pt idx="6">
                  <c:v>2017</c:v>
                </c:pt>
                <c:pt idx="7">
                  <c:v>2018</c:v>
                </c:pt>
              </c:numCache>
            </c:numRef>
          </c:cat>
          <c:val>
            <c:numRef>
              <c:f>Sheet5!$B$13:$I$13</c:f>
              <c:numCache>
                <c:formatCode>General</c:formatCode>
                <c:ptCount val="8"/>
                <c:pt idx="0">
                  <c:v>46</c:v>
                </c:pt>
                <c:pt idx="1">
                  <c:v>58</c:v>
                </c:pt>
                <c:pt idx="2">
                  <c:v>74</c:v>
                </c:pt>
                <c:pt idx="3">
                  <c:v>79</c:v>
                </c:pt>
                <c:pt idx="4">
                  <c:v>85</c:v>
                </c:pt>
                <c:pt idx="5">
                  <c:v>93</c:v>
                </c:pt>
                <c:pt idx="6">
                  <c:v>98</c:v>
                </c:pt>
                <c:pt idx="7">
                  <c:v>104</c:v>
                </c:pt>
              </c:numCache>
            </c:numRef>
          </c:val>
          <c:extLst>
            <c:ext xmlns:c16="http://schemas.microsoft.com/office/drawing/2014/chart" uri="{C3380CC4-5D6E-409C-BE32-E72D297353CC}">
              <c16:uniqueId val="{00000001-C0CB-4D44-B131-48DAE2971278}"/>
            </c:ext>
          </c:extLst>
        </c:ser>
        <c:ser>
          <c:idx val="2"/>
          <c:order val="2"/>
          <c:tx>
            <c:strRef>
              <c:f>Sheet5!$A$14</c:f>
              <c:strCache>
                <c:ptCount val="1"/>
                <c:pt idx="0">
                  <c:v>30-50T</c:v>
                </c:pt>
              </c:strCache>
            </c:strRef>
          </c:tx>
          <c:spPr>
            <a:solidFill>
              <a:schemeClr val="accent3"/>
            </a:solidFill>
            <a:ln>
              <a:noFill/>
            </a:ln>
            <a:effectLst/>
          </c:spPr>
          <c:cat>
            <c:numRef>
              <c:f>Sheet5!$B$11:$I$11</c:f>
              <c:numCache>
                <c:formatCode>General</c:formatCode>
                <c:ptCount val="8"/>
                <c:pt idx="0">
                  <c:v>2011</c:v>
                </c:pt>
                <c:pt idx="1">
                  <c:v>2012</c:v>
                </c:pt>
                <c:pt idx="2">
                  <c:v>2013</c:v>
                </c:pt>
                <c:pt idx="3">
                  <c:v>2014</c:v>
                </c:pt>
                <c:pt idx="4">
                  <c:v>2015</c:v>
                </c:pt>
                <c:pt idx="5">
                  <c:v>2016</c:v>
                </c:pt>
                <c:pt idx="6">
                  <c:v>2017</c:v>
                </c:pt>
                <c:pt idx="7">
                  <c:v>2018</c:v>
                </c:pt>
              </c:numCache>
            </c:numRef>
          </c:cat>
          <c:val>
            <c:numRef>
              <c:f>Sheet5!$B$14:$I$14</c:f>
              <c:numCache>
                <c:formatCode>General</c:formatCode>
                <c:ptCount val="8"/>
                <c:pt idx="0">
                  <c:v>9</c:v>
                </c:pt>
                <c:pt idx="1">
                  <c:v>16</c:v>
                </c:pt>
                <c:pt idx="2">
                  <c:v>92</c:v>
                </c:pt>
                <c:pt idx="3">
                  <c:v>101</c:v>
                </c:pt>
                <c:pt idx="4">
                  <c:v>97</c:v>
                </c:pt>
                <c:pt idx="5">
                  <c:v>95</c:v>
                </c:pt>
                <c:pt idx="6">
                  <c:v>109</c:v>
                </c:pt>
                <c:pt idx="7">
                  <c:v>115</c:v>
                </c:pt>
              </c:numCache>
            </c:numRef>
          </c:val>
          <c:extLst>
            <c:ext xmlns:c16="http://schemas.microsoft.com/office/drawing/2014/chart" uri="{C3380CC4-5D6E-409C-BE32-E72D297353CC}">
              <c16:uniqueId val="{00000002-C0CB-4D44-B131-48DAE2971278}"/>
            </c:ext>
          </c:extLst>
        </c:ser>
        <c:ser>
          <c:idx val="3"/>
          <c:order val="3"/>
          <c:tx>
            <c:strRef>
              <c:f>Sheet5!$A$15</c:f>
              <c:strCache>
                <c:ptCount val="1"/>
                <c:pt idx="0">
                  <c:v>大于50T</c:v>
                </c:pt>
              </c:strCache>
            </c:strRef>
          </c:tx>
          <c:spPr>
            <a:solidFill>
              <a:schemeClr val="accent4"/>
            </a:solidFill>
            <a:ln>
              <a:noFill/>
            </a:ln>
            <a:effectLst/>
          </c:spPr>
          <c:cat>
            <c:numRef>
              <c:f>Sheet5!$B$11:$I$11</c:f>
              <c:numCache>
                <c:formatCode>General</c:formatCode>
                <c:ptCount val="8"/>
                <c:pt idx="0">
                  <c:v>2011</c:v>
                </c:pt>
                <c:pt idx="1">
                  <c:v>2012</c:v>
                </c:pt>
                <c:pt idx="2">
                  <c:v>2013</c:v>
                </c:pt>
                <c:pt idx="3">
                  <c:v>2014</c:v>
                </c:pt>
                <c:pt idx="4">
                  <c:v>2015</c:v>
                </c:pt>
                <c:pt idx="5">
                  <c:v>2016</c:v>
                </c:pt>
                <c:pt idx="6">
                  <c:v>2017</c:v>
                </c:pt>
                <c:pt idx="7">
                  <c:v>2018</c:v>
                </c:pt>
              </c:numCache>
            </c:numRef>
          </c:cat>
          <c:val>
            <c:numRef>
              <c:f>Sheet5!$B$15:$I$15</c:f>
              <c:numCache>
                <c:formatCode>General</c:formatCode>
                <c:ptCount val="8"/>
                <c:pt idx="0">
                  <c:v>0</c:v>
                </c:pt>
                <c:pt idx="1">
                  <c:v>1</c:v>
                </c:pt>
                <c:pt idx="2">
                  <c:v>11</c:v>
                </c:pt>
                <c:pt idx="3">
                  <c:v>13</c:v>
                </c:pt>
                <c:pt idx="4">
                  <c:v>14</c:v>
                </c:pt>
                <c:pt idx="5">
                  <c:v>13</c:v>
                </c:pt>
                <c:pt idx="6">
                  <c:v>13</c:v>
                </c:pt>
                <c:pt idx="7">
                  <c:v>13</c:v>
                </c:pt>
              </c:numCache>
            </c:numRef>
          </c:val>
          <c:extLst>
            <c:ext xmlns:c16="http://schemas.microsoft.com/office/drawing/2014/chart" uri="{C3380CC4-5D6E-409C-BE32-E72D297353CC}">
              <c16:uniqueId val="{00000003-C0CB-4D44-B131-48DAE2971278}"/>
            </c:ext>
          </c:extLst>
        </c:ser>
        <c:dLbls>
          <c:showLegendKey val="0"/>
          <c:showVal val="0"/>
          <c:showCatName val="0"/>
          <c:showSerName val="0"/>
          <c:showPercent val="0"/>
          <c:showBubbleSize val="0"/>
        </c:dLbls>
        <c:axId val="872123592"/>
        <c:axId val="872126728"/>
      </c:areaChart>
      <c:catAx>
        <c:axId val="8721235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872126728"/>
        <c:crosses val="autoZero"/>
        <c:auto val="1"/>
        <c:lblAlgn val="ctr"/>
        <c:lblOffset val="100"/>
        <c:noMultiLvlLbl val="0"/>
      </c:catAx>
      <c:valAx>
        <c:axId val="872126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8721235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legend>
    <c:plotVisOnly val="1"/>
    <c:dispBlanksAs val="zero"/>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62418803794778"/>
          <c:y val="9.2753673994937252E-2"/>
          <c:w val="0.65054678221088291"/>
          <c:h val="0.8100726107895163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66-994C-97CE-C79FE32DBD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66-994C-97CE-C79FE32DBD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66-994C-97CE-C79FE32DBD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66-994C-97CE-C79FE32DBD5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E66-994C-97CE-C79FE32DBD5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E66-994C-97CE-C79FE32DBD5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66-994C-97CE-C79FE32DBD5A}"/>
              </c:ext>
            </c:extLst>
          </c:dPt>
          <c:dLbls>
            <c:dLbl>
              <c:idx val="0"/>
              <c:layout>
                <c:manualLayout>
                  <c:x val="3.4897432513673221E-2"/>
                  <c:y val="4.199769503468402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E66-994C-97CE-C79FE32DBD5A}"/>
                </c:ext>
              </c:extLst>
            </c:dLbl>
            <c:dLbl>
              <c:idx val="1"/>
              <c:layout>
                <c:manualLayout>
                  <c:x val="1.4296397307878416E-4"/>
                  <c:y val="6.780439637807858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E66-994C-97CE-C79FE32DBD5A}"/>
                </c:ext>
              </c:extLst>
            </c:dLbl>
            <c:dLbl>
              <c:idx val="2"/>
              <c:layout>
                <c:manualLayout>
                  <c:x val="-0.15383216762709132"/>
                  <c:y val="-3.9247219945983763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E66-994C-97CE-C79FE32DBD5A}"/>
                </c:ext>
              </c:extLst>
            </c:dLbl>
            <c:dLbl>
              <c:idx val="3"/>
              <c:layout>
                <c:manualLayout>
                  <c:x val="-7.8122846376046566E-3"/>
                  <c:y val="5.876018281968247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E66-994C-97CE-C79FE32DBD5A}"/>
                </c:ext>
              </c:extLst>
            </c:dLbl>
            <c:dLbl>
              <c:idx val="4"/>
              <c:layout>
                <c:manualLayout>
                  <c:x val="-6.3314711359404086E-2"/>
                  <c:y val="6.2031393101755893E-2"/>
                </c:manualLayout>
              </c:layout>
              <c:showLegendKey val="0"/>
              <c:showVal val="1"/>
              <c:showCatName val="1"/>
              <c:showSerName val="0"/>
              <c:showPercent val="1"/>
              <c:showBubbleSize val="0"/>
              <c:extLst>
                <c:ext xmlns:c15="http://schemas.microsoft.com/office/drawing/2012/chart" uri="{CE6537A1-D6FC-4f65-9D91-7224C49458BB}">
                  <c15:layout>
                    <c:manualLayout>
                      <c:w val="0.32122905027932963"/>
                      <c:h val="0.118260934343545"/>
                    </c:manualLayout>
                  </c15:layout>
                </c:ext>
                <c:ext xmlns:c16="http://schemas.microsoft.com/office/drawing/2014/chart" uri="{C3380CC4-5D6E-409C-BE32-E72D297353CC}">
                  <c16:uniqueId val="{00000009-4E66-994C-97CE-C79FE32DBD5A}"/>
                </c:ext>
              </c:extLst>
            </c:dLbl>
            <c:dLbl>
              <c:idx val="5"/>
              <c:layout>
                <c:manualLayout>
                  <c:x val="4.8535755656241297E-2"/>
                  <c:y val="-2.306754658498500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E66-994C-97CE-C79FE32DBD5A}"/>
                </c:ext>
              </c:extLst>
            </c:dLbl>
            <c:dLbl>
              <c:idx val="6"/>
              <c:layout>
                <c:manualLayout>
                  <c:x val="0.2755709027991613"/>
                  <c:y val="-1.7897077017684547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E66-994C-97CE-C79FE32DBD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Sheet1!$A$26:$A$32</c:f>
              <c:strCache>
                <c:ptCount val="7"/>
                <c:pt idx="0">
                  <c:v>庞巴迪</c:v>
                </c:pt>
                <c:pt idx="1">
                  <c:v>德事隆</c:v>
                </c:pt>
                <c:pt idx="2">
                  <c:v>湾流</c:v>
                </c:pt>
                <c:pt idx="3">
                  <c:v>达索</c:v>
                </c:pt>
                <c:pt idx="4">
                  <c:v>巴航工业</c:v>
                </c:pt>
                <c:pt idx="5">
                  <c:v>波音</c:v>
                </c:pt>
                <c:pt idx="6">
                  <c:v>空客</c:v>
                </c:pt>
              </c:strCache>
            </c:strRef>
          </c:cat>
          <c:val>
            <c:numRef>
              <c:f>Sheet1!$B$26:$B$32</c:f>
              <c:numCache>
                <c:formatCode>General</c:formatCode>
                <c:ptCount val="7"/>
                <c:pt idx="0">
                  <c:v>96</c:v>
                </c:pt>
                <c:pt idx="1">
                  <c:v>42</c:v>
                </c:pt>
                <c:pt idx="2">
                  <c:v>116</c:v>
                </c:pt>
                <c:pt idx="3">
                  <c:v>38</c:v>
                </c:pt>
                <c:pt idx="4">
                  <c:v>19</c:v>
                </c:pt>
                <c:pt idx="5">
                  <c:v>15</c:v>
                </c:pt>
                <c:pt idx="6">
                  <c:v>12</c:v>
                </c:pt>
              </c:numCache>
            </c:numRef>
          </c:val>
          <c:extLst>
            <c:ext xmlns:c16="http://schemas.microsoft.com/office/drawing/2014/chart" uri="{C3380CC4-5D6E-409C-BE32-E72D297353CC}">
              <c16:uniqueId val="{0000000E-4E66-994C-97CE-C79FE32DBD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飞行量!$D$9</c:f>
              <c:strCache>
                <c:ptCount val="1"/>
                <c:pt idx="0">
                  <c:v>飞行小时</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elete val="1"/>
          </c:dLbls>
          <c:cat>
            <c:numRef>
              <c:f>飞行量!$A$10:$A$22</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飞行量!$D$10:$D$22</c:f>
              <c:numCache>
                <c:formatCode>General</c:formatCode>
                <c:ptCount val="13"/>
                <c:pt idx="0">
                  <c:v>6343</c:v>
                </c:pt>
                <c:pt idx="1">
                  <c:v>9291</c:v>
                </c:pt>
                <c:pt idx="2">
                  <c:v>9611</c:v>
                </c:pt>
                <c:pt idx="3">
                  <c:v>20908</c:v>
                </c:pt>
                <c:pt idx="4">
                  <c:v>26766</c:v>
                </c:pt>
                <c:pt idx="5">
                  <c:v>35347</c:v>
                </c:pt>
                <c:pt idx="6">
                  <c:v>30522</c:v>
                </c:pt>
                <c:pt idx="7">
                  <c:v>29885</c:v>
                </c:pt>
                <c:pt idx="8">
                  <c:v>34649</c:v>
                </c:pt>
                <c:pt idx="9">
                  <c:v>46919</c:v>
                </c:pt>
                <c:pt idx="10">
                  <c:v>47696</c:v>
                </c:pt>
                <c:pt idx="11">
                  <c:v>40635</c:v>
                </c:pt>
                <c:pt idx="12">
                  <c:v>0</c:v>
                </c:pt>
              </c:numCache>
            </c:numRef>
          </c:val>
          <c:extLst>
            <c:ext xmlns:c16="http://schemas.microsoft.com/office/drawing/2014/chart" uri="{C3380CC4-5D6E-409C-BE32-E72D297353CC}">
              <c16:uniqueId val="{00000000-4E4B-4D42-BC9A-15C61DB8FF26}"/>
            </c:ext>
          </c:extLst>
        </c:ser>
        <c:dLbls>
          <c:showLegendKey val="0"/>
          <c:showVal val="1"/>
          <c:showCatName val="0"/>
          <c:showSerName val="0"/>
          <c:showPercent val="0"/>
          <c:showBubbleSize val="0"/>
        </c:dLbls>
        <c:gapWidth val="150"/>
        <c:axId val="1884202904"/>
        <c:axId val="1884205880"/>
      </c:barChart>
      <c:catAx>
        <c:axId val="1884202904"/>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zh-CN"/>
          </a:p>
        </c:txPr>
        <c:crossAx val="1884205880"/>
        <c:crosses val="autoZero"/>
        <c:auto val="1"/>
        <c:lblAlgn val="ctr"/>
        <c:lblOffset val="100"/>
        <c:noMultiLvlLbl val="0"/>
      </c:catAx>
      <c:valAx>
        <c:axId val="1884205880"/>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zh-CN"/>
          </a:p>
        </c:txPr>
        <c:crossAx val="1884202904"/>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C243A-7301-4E40-B401-6BFB4D48C01C}" type="datetimeFigureOut">
              <a:rPr lang="zh-CN" altLang="en-US" smtClean="0"/>
              <a:t>2020/10/22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D7EBD6-087E-430F-B73F-9AF28405227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F3D7EBD6-087E-430F-B73F-9AF28405227B}" type="slidenum">
              <a:rPr lang="zh-CN" altLang="en-US" smtClean="0"/>
              <a:pPr/>
              <a:t>1</a:t>
            </a:fld>
            <a:endParaRPr lang="zh-CN" altLang="en-US"/>
          </a:p>
        </p:txBody>
      </p:sp>
    </p:spTree>
    <p:extLst>
      <p:ext uri="{BB962C8B-B14F-4D97-AF65-F5344CB8AC3E}">
        <p14:creationId xmlns:p14="http://schemas.microsoft.com/office/powerpoint/2010/main" val="392254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总体还是很少，东密西梳，一些需要通航发挥作用的地方，基础设施不够。</a:t>
            </a:r>
            <a:endParaRPr lang="en-US" altLang="zh-CN" dirty="0"/>
          </a:p>
          <a:p>
            <a:r>
              <a:rPr lang="en-US" altLang="zh-CN" dirty="0"/>
              <a:t>2.</a:t>
            </a:r>
            <a:r>
              <a:rPr lang="zh-CN" altLang="en-US" dirty="0"/>
              <a:t>新疆主要还是新疆兵团的，很多还是简易的</a:t>
            </a:r>
            <a:endParaRPr lang="en-US" altLang="zh-CN" dirty="0"/>
          </a:p>
          <a:p>
            <a:r>
              <a:rPr lang="en-US" altLang="zh-CN" dirty="0"/>
              <a:t>3.</a:t>
            </a:r>
            <a:r>
              <a:rPr lang="zh-CN" altLang="en-US" dirty="0"/>
              <a:t>中国多少合适，像美国将近</a:t>
            </a:r>
            <a:r>
              <a:rPr lang="en-US" altLang="zh-CN" dirty="0"/>
              <a:t>2</a:t>
            </a:r>
            <a:r>
              <a:rPr lang="zh-CN" altLang="en-US" dirty="0"/>
              <a:t>万个基础条件不具备，但是欧洲</a:t>
            </a:r>
            <a:r>
              <a:rPr lang="en-US" altLang="zh-CN" dirty="0"/>
              <a:t>4000</a:t>
            </a:r>
            <a:r>
              <a:rPr lang="zh-CN" altLang="en-US" dirty="0"/>
              <a:t>个，巴西</a:t>
            </a:r>
            <a:r>
              <a:rPr lang="en-US" altLang="zh-CN" dirty="0"/>
              <a:t>2500</a:t>
            </a:r>
            <a:r>
              <a:rPr lang="zh-CN" altLang="en-US" dirty="0"/>
              <a:t>个</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FBB6C65C-F3C1-44FA-AA8F-3DE8D0935F4A}" type="slidenum">
              <a:rPr lang="zh-CN" altLang="en-US" smtClean="0"/>
              <a:t>7</a:t>
            </a:fld>
            <a:endParaRPr lang="zh-CN" altLang="en-US"/>
          </a:p>
        </p:txBody>
      </p:sp>
    </p:spTree>
    <p:extLst>
      <p:ext uri="{BB962C8B-B14F-4D97-AF65-F5344CB8AC3E}">
        <p14:creationId xmlns:p14="http://schemas.microsoft.com/office/powerpoint/2010/main" val="354598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由于各国公众和政府对无人机的态度从关注鼓励转向慎重约束，无人机制造技术对市场扩张作用减弱，空域容纳能力（运行管理技术）成为产业短板与技术瓶颈。无人机能否安全、快速、大规模融入国家空域系统成为全球无人机竞争新赛道。</a:t>
            </a:r>
            <a:r>
              <a:rPr lang="zh-CN" altLang="zh-CN" dirty="0">
                <a:effectLst/>
              </a:rPr>
              <a:t> </a:t>
            </a:r>
            <a:endParaRPr kumimoji="1" lang="en-US" altLang="zh-CN" dirty="0"/>
          </a:p>
        </p:txBody>
      </p:sp>
      <p:sp>
        <p:nvSpPr>
          <p:cNvPr id="4" name="灯片编号占位符 3"/>
          <p:cNvSpPr>
            <a:spLocks noGrp="1"/>
          </p:cNvSpPr>
          <p:nvPr>
            <p:ph type="sldNum" sz="quarter" idx="5"/>
          </p:nvPr>
        </p:nvSpPr>
        <p:spPr/>
        <p:txBody>
          <a:bodyPr/>
          <a:lstStyle/>
          <a:p>
            <a:fld id="{F3D7EBD6-087E-430F-B73F-9AF28405227B}" type="slidenum">
              <a:rPr lang="zh-CN" altLang="en-US" smtClean="0"/>
              <a:t>9</a:t>
            </a:fld>
            <a:endParaRPr lang="zh-CN" altLang="en-US"/>
          </a:p>
        </p:txBody>
      </p:sp>
    </p:spTree>
    <p:extLst>
      <p:ext uri="{BB962C8B-B14F-4D97-AF65-F5344CB8AC3E}">
        <p14:creationId xmlns:p14="http://schemas.microsoft.com/office/powerpoint/2010/main" val="67083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观察无人机的重点是技术特征而非规模，这是一诞生于数字时代、贴近用户、基于数字运行的未来航空器</a:t>
            </a:r>
          </a:p>
          <a:p>
            <a:endParaRPr kumimoji="1" lang="zh-CN" altLang="en-US" dirty="0"/>
          </a:p>
        </p:txBody>
      </p:sp>
      <p:sp>
        <p:nvSpPr>
          <p:cNvPr id="4" name="灯片编号占位符 3"/>
          <p:cNvSpPr>
            <a:spLocks noGrp="1"/>
          </p:cNvSpPr>
          <p:nvPr>
            <p:ph type="sldNum" sz="quarter" idx="5"/>
          </p:nvPr>
        </p:nvSpPr>
        <p:spPr/>
        <p:txBody>
          <a:bodyPr/>
          <a:lstStyle/>
          <a:p>
            <a:fld id="{F3D7EBD6-087E-430F-B73F-9AF28405227B}" type="slidenum">
              <a:rPr lang="zh-CN" altLang="en-US" smtClean="0"/>
              <a:t>11</a:t>
            </a:fld>
            <a:endParaRPr lang="zh-CN" altLang="en-US"/>
          </a:p>
        </p:txBody>
      </p:sp>
    </p:spTree>
    <p:extLst>
      <p:ext uri="{BB962C8B-B14F-4D97-AF65-F5344CB8AC3E}">
        <p14:creationId xmlns:p14="http://schemas.microsoft.com/office/powerpoint/2010/main" val="143707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根据出货量估算，全球消费类无人机存量达到</a:t>
            </a:r>
            <a:r>
              <a:rPr lang="en-US" altLang="zh-CN" sz="1200" kern="1200" dirty="0">
                <a:solidFill>
                  <a:schemeClr val="tx1"/>
                </a:solidFill>
                <a:effectLst/>
                <a:latin typeface="+mn-lt"/>
                <a:ea typeface="+mn-ea"/>
                <a:cs typeface="+mn-cs"/>
              </a:rPr>
              <a:t>2000</a:t>
            </a:r>
            <a:r>
              <a:rPr lang="zh-CN" altLang="zh-CN" sz="1200" kern="1200" dirty="0">
                <a:solidFill>
                  <a:schemeClr val="tx1"/>
                </a:solidFill>
                <a:effectLst/>
                <a:latin typeface="+mn-lt"/>
                <a:ea typeface="+mn-ea"/>
                <a:cs typeface="+mn-cs"/>
              </a:rPr>
              <a:t>万，每年新增无人机规模约为存量传统航空器的</a:t>
            </a:r>
            <a:r>
              <a:rPr lang="en-US" altLang="zh-CN" sz="1200" kern="1200" dirty="0">
                <a:solidFill>
                  <a:schemeClr val="tx1"/>
                </a:solidFill>
                <a:effectLst/>
                <a:latin typeface="+mn-lt"/>
                <a:ea typeface="+mn-ea"/>
                <a:cs typeface="+mn-cs"/>
              </a:rPr>
              <a:t>10</a:t>
            </a:r>
            <a:r>
              <a:rPr lang="zh-CN" altLang="zh-CN" sz="1200" kern="1200" dirty="0">
                <a:solidFill>
                  <a:schemeClr val="tx1"/>
                </a:solidFill>
                <a:effectLst/>
                <a:latin typeface="+mn-lt"/>
                <a:ea typeface="+mn-ea"/>
                <a:cs typeface="+mn-cs"/>
              </a:rPr>
              <a:t>倍，各国难以参照有人航空的方式管理无人机。消费类无人机管理的首要任务是解决巨量无人机的信息管理。解决方案是无人机电子注册、无人机远程识别（</a:t>
            </a:r>
            <a:r>
              <a:rPr lang="en-US" altLang="zh-CN" sz="1200" kern="1200" dirty="0">
                <a:solidFill>
                  <a:schemeClr val="tx1"/>
                </a:solidFill>
                <a:effectLst/>
                <a:latin typeface="+mn-lt"/>
                <a:ea typeface="+mn-ea"/>
                <a:cs typeface="+mn-cs"/>
              </a:rPr>
              <a:t>RID</a:t>
            </a:r>
            <a:r>
              <a:rPr lang="zh-CN" altLang="zh-CN" sz="1200" kern="1200" dirty="0">
                <a:solidFill>
                  <a:schemeClr val="tx1"/>
                </a:solidFill>
                <a:effectLst/>
                <a:latin typeface="+mn-lt"/>
                <a:ea typeface="+mn-ea"/>
                <a:cs typeface="+mn-cs"/>
              </a:rPr>
              <a:t>）技术以及飞行数据云系统（含电子地理围栏等基础功能），目前技术架构基本成熟，基本实现运行主体、运行轨迹的可追溯。</a:t>
            </a:r>
            <a:r>
              <a:rPr lang="zh-CN" altLang="zh-CN" dirty="0">
                <a:effectLst/>
              </a:rPr>
              <a:t> </a:t>
            </a:r>
            <a:endParaRPr kumimoji="1" lang="zh-CN" altLang="en-US" dirty="0"/>
          </a:p>
        </p:txBody>
      </p:sp>
      <p:sp>
        <p:nvSpPr>
          <p:cNvPr id="4" name="灯片编号占位符 3"/>
          <p:cNvSpPr>
            <a:spLocks noGrp="1"/>
          </p:cNvSpPr>
          <p:nvPr>
            <p:ph type="sldNum" sz="quarter" idx="5"/>
          </p:nvPr>
        </p:nvSpPr>
        <p:spPr/>
        <p:txBody>
          <a:bodyPr/>
          <a:lstStyle/>
          <a:p>
            <a:fld id="{F3D7EBD6-087E-430F-B73F-9AF28405227B}" type="slidenum">
              <a:rPr lang="zh-CN" altLang="en-US" smtClean="0"/>
              <a:t>12</a:t>
            </a:fld>
            <a:endParaRPr lang="zh-CN" altLang="en-US"/>
          </a:p>
        </p:txBody>
      </p:sp>
    </p:spTree>
    <p:extLst>
      <p:ext uri="{BB962C8B-B14F-4D97-AF65-F5344CB8AC3E}">
        <p14:creationId xmlns:p14="http://schemas.microsoft.com/office/powerpoint/2010/main" val="293459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7EBD6-087E-430F-B73F-9AF28405227B}" type="slidenum">
              <a:rPr lang="zh-CN" altLang="en-US" smtClean="0"/>
              <a:pPr/>
              <a:t>15</a:t>
            </a:fld>
            <a:endParaRPr lang="zh-CN" altLang="en-US"/>
          </a:p>
        </p:txBody>
      </p:sp>
    </p:spTree>
    <p:extLst>
      <p:ext uri="{BB962C8B-B14F-4D97-AF65-F5344CB8AC3E}">
        <p14:creationId xmlns:p14="http://schemas.microsoft.com/office/powerpoint/2010/main" val="120738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观察无人机的重点是技术特征而非规模，这是一诞生于数字时代、贴近用户、基于数字运行的未来航空器</a:t>
            </a:r>
          </a:p>
          <a:p>
            <a:endParaRPr kumimoji="1" lang="zh-CN" altLang="en-US" dirty="0"/>
          </a:p>
        </p:txBody>
      </p:sp>
      <p:sp>
        <p:nvSpPr>
          <p:cNvPr id="4" name="灯片编号占位符 3"/>
          <p:cNvSpPr>
            <a:spLocks noGrp="1"/>
          </p:cNvSpPr>
          <p:nvPr>
            <p:ph type="sldNum" sz="quarter" idx="5"/>
          </p:nvPr>
        </p:nvSpPr>
        <p:spPr/>
        <p:txBody>
          <a:bodyPr/>
          <a:lstStyle/>
          <a:p>
            <a:fld id="{F3D7EBD6-087E-430F-B73F-9AF28405227B}" type="slidenum">
              <a:rPr lang="zh-CN" altLang="en-US" smtClean="0"/>
              <a:t>21</a:t>
            </a:fld>
            <a:endParaRPr lang="zh-CN" altLang="en-US"/>
          </a:p>
        </p:txBody>
      </p:sp>
    </p:spTree>
    <p:extLst>
      <p:ext uri="{BB962C8B-B14F-4D97-AF65-F5344CB8AC3E}">
        <p14:creationId xmlns:p14="http://schemas.microsoft.com/office/powerpoint/2010/main" val="3751952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Master" Target="../slideMasters/slideMaster2.xml"/><Relationship Id="rId4"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Master" Target="../slideMasters/slideMaster1.xml"/><Relationship Id="rId4"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4"/>
          <a:stretch>
            <a:fillRect/>
          </a:stretch>
        </p:blipFill>
        <p:spPr>
          <a:xfrm>
            <a:off x="0" y="411"/>
            <a:ext cx="9144000" cy="5143089"/>
          </a:xfrm>
          <a:prstGeom prst="rect">
            <a:avLst/>
          </a:prstGeom>
        </p:spPr>
      </p:pic>
      <p:sp>
        <p:nvSpPr>
          <p:cNvPr id="5" name="TextBox 4"/>
          <p:cNvSpPr txBox="1"/>
          <p:nvPr userDrawn="1"/>
        </p:nvSpPr>
        <p:spPr>
          <a:xfrm>
            <a:off x="0" y="3321849"/>
            <a:ext cx="9144000" cy="1071570"/>
          </a:xfrm>
          <a:prstGeom prst="rect">
            <a:avLst/>
          </a:prstGeom>
          <a:solidFill>
            <a:srgbClr val="073F58"/>
          </a:solidFill>
        </p:spPr>
        <p:txBody>
          <a:bodyPr wrap="square" rtlCol="0">
            <a:noAutofit/>
          </a:bodyPr>
          <a:lstStyle/>
          <a:p>
            <a:endParaRPr lang="zh-CN" altLang="en-US" sz="1350" dirty="0"/>
          </a:p>
        </p:txBody>
      </p:sp>
      <p:sp>
        <p:nvSpPr>
          <p:cNvPr id="3" name="Line 4"/>
          <p:cNvSpPr>
            <a:spLocks noChangeShapeType="1"/>
          </p:cNvSpPr>
          <p:nvPr userDrawn="1">
            <p:custDataLst>
              <p:tags r:id="rId1"/>
            </p:custDataLst>
          </p:nvPr>
        </p:nvSpPr>
        <p:spPr bwMode="auto">
          <a:xfrm>
            <a:off x="742950" y="-54006"/>
            <a:ext cx="0" cy="5002020"/>
          </a:xfrm>
          <a:prstGeom prst="line">
            <a:avLst/>
          </a:prstGeom>
          <a:noFill/>
          <a:ln w="15875">
            <a:solidFill>
              <a:srgbClr val="FF960C"/>
            </a:solidFill>
            <a:round/>
          </a:ln>
        </p:spPr>
        <p:txBody>
          <a:bodyPr/>
          <a:lstStyle/>
          <a:p>
            <a:endParaRPr lang="zh-CN" altLang="en-US" sz="1350"/>
          </a:p>
        </p:txBody>
      </p:sp>
      <p:sp>
        <p:nvSpPr>
          <p:cNvPr id="4" name="Line 5"/>
          <p:cNvSpPr>
            <a:spLocks noChangeShapeType="1"/>
          </p:cNvSpPr>
          <p:nvPr userDrawn="1">
            <p:custDataLst>
              <p:tags r:id="rId2"/>
            </p:custDataLst>
          </p:nvPr>
        </p:nvSpPr>
        <p:spPr bwMode="auto">
          <a:xfrm>
            <a:off x="-19049" y="3924300"/>
            <a:ext cx="9163050" cy="0"/>
          </a:xfrm>
          <a:prstGeom prst="line">
            <a:avLst/>
          </a:prstGeom>
          <a:noFill/>
          <a:ln w="15875">
            <a:solidFill>
              <a:srgbClr val="FF960C"/>
            </a:solidFill>
            <a:round/>
          </a:ln>
        </p:spPr>
        <p:txBody>
          <a:bodyPr wrap="none" lIns="0" tIns="0" rIns="0" bIns="0" anchor="ctr"/>
          <a:lstStyle/>
          <a:p>
            <a:endParaRPr lang="zh-CN" altLang="en-US" sz="1350"/>
          </a:p>
        </p:txBody>
      </p:sp>
      <p:sp>
        <p:nvSpPr>
          <p:cNvPr id="6" name="标题 1"/>
          <p:cNvSpPr>
            <a:spLocks noGrp="1"/>
          </p:cNvSpPr>
          <p:nvPr>
            <p:ph type="title"/>
          </p:nvPr>
        </p:nvSpPr>
        <p:spPr>
          <a:xfrm>
            <a:off x="857224" y="3375427"/>
            <a:ext cx="6872278" cy="482207"/>
          </a:xfrm>
        </p:spPr>
        <p:txBody>
          <a:bodyPr>
            <a:normAutofit/>
          </a:bodyPr>
          <a:lstStyle>
            <a:lvl1pPr algn="l">
              <a:defRPr sz="1875"/>
            </a:lvl1pPr>
          </a:lstStyle>
          <a:p>
            <a:r>
              <a:rPr lang="zh-CN" altLang="en-US" dirty="0"/>
              <a:t>单击此处编辑母版标题样式</a:t>
            </a:r>
          </a:p>
        </p:txBody>
      </p:sp>
      <p:sp>
        <p:nvSpPr>
          <p:cNvPr id="7" name="TextBox 6"/>
          <p:cNvSpPr txBox="1"/>
          <p:nvPr userDrawn="1"/>
        </p:nvSpPr>
        <p:spPr>
          <a:xfrm>
            <a:off x="7608844" y="4137924"/>
            <a:ext cx="1571668" cy="279564"/>
          </a:xfrm>
          <a:prstGeom prst="rect">
            <a:avLst/>
          </a:prstGeom>
          <a:noFill/>
        </p:spPr>
        <p:txBody>
          <a:bodyPr wrap="square" rtlCol="0">
            <a:spAutoFit/>
          </a:bodyPr>
          <a:lstStyle/>
          <a:p>
            <a:pPr>
              <a:lnSpc>
                <a:spcPts val="150"/>
              </a:lnSpc>
            </a:pPr>
            <a:r>
              <a:rPr lang="en-US" altLang="zh-CN" sz="1650" b="0" kern="600" spc="0" baseline="0" dirty="0">
                <a:solidFill>
                  <a:schemeClr val="bg1"/>
                </a:solidFill>
                <a:effectLst/>
                <a:latin typeface="Avenir Next Demi Bold"/>
                <a:ea typeface="Microsoft JhengHei" pitchFamily="34" charset="-120"/>
                <a:cs typeface="Avenir Next Demi Bold"/>
              </a:rPr>
              <a:t>CAMIC</a:t>
            </a:r>
          </a:p>
          <a:p>
            <a:r>
              <a:rPr lang="en-US" altLang="zh-CN" sz="1050" b="0" spc="0" dirty="0">
                <a:solidFill>
                  <a:schemeClr val="bg1"/>
                </a:solidFill>
                <a:latin typeface="+mn-lt"/>
                <a:ea typeface="Ebrima" pitchFamily="2" charset="0"/>
                <a:cs typeface="Adobe Garamond Pro"/>
              </a:rPr>
              <a:t>General </a:t>
            </a:r>
            <a:r>
              <a:rPr lang="en-US" altLang="zh-CN" sz="1050" b="0" spc="0" baseline="0" dirty="0">
                <a:solidFill>
                  <a:schemeClr val="bg1"/>
                </a:solidFill>
                <a:latin typeface="+mn-lt"/>
                <a:ea typeface="Ebrima" pitchFamily="2" charset="0"/>
                <a:cs typeface="Adobe Garamond Pro"/>
              </a:rPr>
              <a:t>Aviation</a:t>
            </a:r>
            <a:endParaRPr lang="zh-CN" altLang="en-US" sz="1050" b="0" spc="-113" dirty="0">
              <a:solidFill>
                <a:schemeClr val="bg1"/>
              </a:solidFill>
              <a:latin typeface="+mn-lt"/>
              <a:ea typeface="Microsoft JhengHei" pitchFamily="34" charset="-120"/>
              <a:cs typeface="Adobe Garamond Pro"/>
            </a:endParaRPr>
          </a:p>
        </p:txBody>
      </p:sp>
      <p:sp>
        <p:nvSpPr>
          <p:cNvPr id="9" name="TextBox 6"/>
          <p:cNvSpPr txBox="1"/>
          <p:nvPr userDrawn="1"/>
        </p:nvSpPr>
        <p:spPr>
          <a:xfrm>
            <a:off x="0" y="4948014"/>
            <a:ext cx="9180512" cy="195486"/>
          </a:xfrm>
          <a:prstGeom prst="rect">
            <a:avLst/>
          </a:prstGeom>
          <a:solidFill>
            <a:srgbClr val="073F58"/>
          </a:solidFill>
        </p:spPr>
        <p:txBody>
          <a:bodyPr wrap="square" rtlCol="0">
            <a:noAutofit/>
          </a:bodyPr>
          <a:lstStyle/>
          <a:p>
            <a:r>
              <a:rPr lang="zh-CN" altLang="en-US" sz="750" baseline="0" dirty="0">
                <a:solidFill>
                  <a:schemeClr val="bg1"/>
                </a:solidFill>
                <a:latin typeface="+mn-lt"/>
                <a:ea typeface="宋体" pitchFamily="2" charset="-122"/>
              </a:rPr>
              <a:t>通用航空运行实验室介绍</a:t>
            </a:r>
            <a:r>
              <a:rPr lang="en-US" altLang="zh-CN" sz="750" baseline="0" dirty="0">
                <a:solidFill>
                  <a:schemeClr val="bg1"/>
                </a:solidFill>
                <a:latin typeface="+mn-lt"/>
                <a:ea typeface="宋体" pitchFamily="2" charset="-122"/>
              </a:rPr>
              <a:t>|</a:t>
            </a:r>
            <a:fld id="{BBDC9ECD-65B3-4CF2-8CA0-D5C325DF62C1}" type="datetime1">
              <a:rPr lang="en-US" altLang="zh-CN" sz="750" baseline="0" dirty="0" smtClean="0">
                <a:solidFill>
                  <a:schemeClr val="bg1"/>
                </a:solidFill>
                <a:latin typeface="+mn-lt"/>
                <a:ea typeface="宋体" pitchFamily="2" charset="-122"/>
              </a:rPr>
              <a:t>10/22/20</a:t>
            </a:fld>
            <a:endParaRPr lang="zh-CN" altLang="en-US" sz="750" dirty="0">
              <a:solidFill>
                <a:schemeClr val="bg1"/>
              </a:solidFill>
              <a:latin typeface="+mn-lt"/>
              <a:ea typeface="宋体" pitchFamily="2" charset="-122"/>
            </a:endParaRPr>
          </a:p>
        </p:txBody>
      </p:sp>
      <p:sp>
        <p:nvSpPr>
          <p:cNvPr id="10" name="TextBox 8"/>
          <p:cNvSpPr txBox="1"/>
          <p:nvPr userDrawn="1"/>
        </p:nvSpPr>
        <p:spPr>
          <a:xfrm>
            <a:off x="6372200" y="4953651"/>
            <a:ext cx="2857520" cy="207749"/>
          </a:xfrm>
          <a:prstGeom prst="rect">
            <a:avLst/>
          </a:prstGeom>
          <a:noFill/>
        </p:spPr>
        <p:txBody>
          <a:bodyPr wrap="square" rtlCol="0" anchor="ctr" anchorCtr="0">
            <a:spAutoFit/>
          </a:bodyPr>
          <a:lstStyle/>
          <a:p>
            <a:r>
              <a:rPr lang="en-GB" altLang="zh-CN" sz="750" dirty="0">
                <a:solidFill>
                  <a:srgbClr val="FFFFFF"/>
                </a:solidFill>
              </a:rPr>
              <a:t>©</a:t>
            </a:r>
            <a:r>
              <a:rPr lang="zh-CN" altLang="en-US" sz="750" dirty="0">
                <a:solidFill>
                  <a:srgbClr val="FFFFFF"/>
                </a:solidFill>
                <a:latin typeface="+mn-lt"/>
                <a:ea typeface="宋体" pitchFamily="2" charset="-122"/>
              </a:rPr>
              <a:t>中国民航管理干部学院通航系</a:t>
            </a:r>
            <a:r>
              <a:rPr lang="en-US" altLang="zh-CN" sz="750" dirty="0">
                <a:solidFill>
                  <a:srgbClr val="FFFFFF"/>
                </a:solidFill>
                <a:latin typeface="+mn-lt"/>
                <a:ea typeface="宋体" pitchFamily="2" charset="-122"/>
              </a:rPr>
              <a:t> </a:t>
            </a:r>
            <a:r>
              <a:rPr lang="en-US" altLang="zh-CN" sz="750" dirty="0">
                <a:solidFill>
                  <a:srgbClr val="FFFFFF"/>
                </a:solidFill>
                <a:latin typeface="+mn-lt"/>
              </a:rPr>
              <a:t>|</a:t>
            </a:r>
            <a:r>
              <a:rPr lang="zh-CN" altLang="en-US" sz="750" dirty="0">
                <a:solidFill>
                  <a:srgbClr val="FFFFFF"/>
                </a:solidFill>
                <a:latin typeface="+mn-lt"/>
              </a:rPr>
              <a:t>  </a:t>
            </a:r>
            <a:fld id="{255E5206-41E3-4A44-B71F-307B77896B45}" type="slidenum">
              <a:rPr lang="en-US" altLang="zh-CN" sz="750" baseline="0" dirty="0" smtClean="0">
                <a:solidFill>
                  <a:srgbClr val="FFFFFF"/>
                </a:solidFill>
                <a:latin typeface="+mn-ea"/>
                <a:ea typeface="+mn-ea"/>
              </a:rPr>
              <a:t>‹#›</a:t>
            </a:fld>
            <a:endParaRPr lang="zh-CN" altLang="en-US" sz="750" baseline="0" dirty="0">
              <a:solidFill>
                <a:srgbClr val="FFFFFF"/>
              </a:solidFill>
              <a:latin typeface="+mn-ea"/>
              <a:ea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4" name="Rectangle 3"/>
          <p:cNvSpPr>
            <a:spLocks noChangeArrowheads="1"/>
          </p:cNvSpPr>
          <p:nvPr userDrawn="1"/>
        </p:nvSpPr>
        <p:spPr bwMode="auto">
          <a:xfrm>
            <a:off x="693739" y="1713310"/>
            <a:ext cx="579437" cy="358378"/>
          </a:xfrm>
          <a:prstGeom prst="rect">
            <a:avLst/>
          </a:prstGeom>
          <a:solidFill>
            <a:schemeClr val="accent2"/>
          </a:solidFill>
          <a:ln w="6350">
            <a:solidFill>
              <a:schemeClr val="accent2">
                <a:lumMod val="75000"/>
              </a:schemeClr>
            </a:solidFill>
            <a:miter lim="800000"/>
          </a:ln>
          <a:effectLst/>
        </p:spPr>
        <p:txBody>
          <a:bodyPr lIns="0" tIns="0" rIns="0" bIns="0" anchor="ctr"/>
          <a:lstStyle/>
          <a:p>
            <a:endParaRPr lang="zh-CN" altLang="en-US" sz="1350"/>
          </a:p>
        </p:txBody>
      </p:sp>
      <p:sp>
        <p:nvSpPr>
          <p:cNvPr id="5" name="Rectangle 4"/>
          <p:cNvSpPr>
            <a:spLocks noChangeArrowheads="1"/>
          </p:cNvSpPr>
          <p:nvPr userDrawn="1"/>
        </p:nvSpPr>
        <p:spPr bwMode="auto">
          <a:xfrm>
            <a:off x="738188" y="1828424"/>
            <a:ext cx="506412" cy="126958"/>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bg1"/>
                </a:solidFill>
              </a:rPr>
              <a:t>…</a:t>
            </a:r>
          </a:p>
        </p:txBody>
      </p:sp>
      <p:sp>
        <p:nvSpPr>
          <p:cNvPr id="6" name="Rectangle 5"/>
          <p:cNvSpPr>
            <a:spLocks noChangeArrowheads="1"/>
          </p:cNvSpPr>
          <p:nvPr userDrawn="1"/>
        </p:nvSpPr>
        <p:spPr bwMode="auto">
          <a:xfrm>
            <a:off x="1406525" y="1828424"/>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dirty="0"/>
              <a:t>…</a:t>
            </a:r>
          </a:p>
        </p:txBody>
      </p:sp>
      <p:sp>
        <p:nvSpPr>
          <p:cNvPr id="7" name="Freeform 6"/>
          <p:cNvSpPr/>
          <p:nvPr userDrawn="1"/>
        </p:nvSpPr>
        <p:spPr bwMode="auto">
          <a:xfrm>
            <a:off x="1330326" y="1789815"/>
            <a:ext cx="30210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8" name="Rectangle 7"/>
          <p:cNvSpPr>
            <a:spLocks noChangeArrowheads="1"/>
          </p:cNvSpPr>
          <p:nvPr userDrawn="1"/>
        </p:nvSpPr>
        <p:spPr bwMode="auto">
          <a:xfrm>
            <a:off x="5043488" y="1827234"/>
            <a:ext cx="506412"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9" name="Rectangle 8"/>
          <p:cNvSpPr>
            <a:spLocks noChangeArrowheads="1"/>
          </p:cNvSpPr>
          <p:nvPr userDrawn="1"/>
        </p:nvSpPr>
        <p:spPr bwMode="auto">
          <a:xfrm>
            <a:off x="5710238" y="1827234"/>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10" name="Freeform 9"/>
          <p:cNvSpPr/>
          <p:nvPr userDrawn="1"/>
        </p:nvSpPr>
        <p:spPr bwMode="auto">
          <a:xfrm>
            <a:off x="5635626" y="1788625"/>
            <a:ext cx="3019425"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1" name="Freeform 10"/>
          <p:cNvSpPr/>
          <p:nvPr userDrawn="1"/>
        </p:nvSpPr>
        <p:spPr bwMode="auto">
          <a:xfrm>
            <a:off x="5000626" y="1788625"/>
            <a:ext cx="5699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2" name="Rectangle 11"/>
          <p:cNvSpPr>
            <a:spLocks noChangeArrowheads="1"/>
          </p:cNvSpPr>
          <p:nvPr userDrawn="1"/>
        </p:nvSpPr>
        <p:spPr bwMode="auto">
          <a:xfrm>
            <a:off x="698501" y="3457199"/>
            <a:ext cx="506413"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13" name="Rectangle 12"/>
          <p:cNvSpPr>
            <a:spLocks noChangeArrowheads="1"/>
          </p:cNvSpPr>
          <p:nvPr userDrawn="1"/>
        </p:nvSpPr>
        <p:spPr bwMode="auto">
          <a:xfrm>
            <a:off x="1408113" y="3457199"/>
            <a:ext cx="2906712"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14" name="Freeform 13"/>
          <p:cNvSpPr/>
          <p:nvPr userDrawn="1"/>
        </p:nvSpPr>
        <p:spPr bwMode="auto">
          <a:xfrm>
            <a:off x="698500" y="3412042"/>
            <a:ext cx="3651250" cy="207749"/>
          </a:xfrm>
          <a:custGeom>
            <a:avLst/>
            <a:gdLst/>
            <a:ahLst/>
            <a:cxnLst>
              <a:cxn ang="0">
                <a:pos x="0" y="0"/>
              </a:cxn>
              <a:cxn ang="0">
                <a:pos x="836" y="0"/>
              </a:cxn>
              <a:cxn ang="0">
                <a:pos x="835" y="644"/>
              </a:cxn>
              <a:cxn ang="0">
                <a:pos x="5367" y="644"/>
              </a:cxn>
            </a:cxnLst>
            <a:rect l="0" t="0" r="r" b="b"/>
            <a:pathLst>
              <a:path w="5367" h="644">
                <a:moveTo>
                  <a:pt x="0" y="0"/>
                </a:moveTo>
                <a:lnTo>
                  <a:pt x="836" y="0"/>
                </a:lnTo>
                <a:lnTo>
                  <a:pt x="835" y="644"/>
                </a:lnTo>
                <a:lnTo>
                  <a:pt x="5367" y="644"/>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5" name="Rectangle 14"/>
          <p:cNvSpPr>
            <a:spLocks noChangeArrowheads="1"/>
          </p:cNvSpPr>
          <p:nvPr userDrawn="1"/>
        </p:nvSpPr>
        <p:spPr bwMode="auto">
          <a:xfrm>
            <a:off x="693739" y="2134791"/>
            <a:ext cx="579437" cy="358378"/>
          </a:xfrm>
          <a:prstGeom prst="rect">
            <a:avLst/>
          </a:prstGeom>
          <a:solidFill>
            <a:schemeClr val="accent2"/>
          </a:solidFill>
          <a:ln w="6350">
            <a:solidFill>
              <a:schemeClr val="accent2">
                <a:lumMod val="75000"/>
              </a:schemeClr>
            </a:solidFill>
            <a:miter lim="800000"/>
          </a:ln>
          <a:effectLst/>
        </p:spPr>
        <p:txBody>
          <a:bodyPr lIns="0" tIns="0" rIns="0" bIns="0" anchor="ctr"/>
          <a:lstStyle/>
          <a:p>
            <a:endParaRPr lang="zh-CN" altLang="en-US" sz="1350"/>
          </a:p>
        </p:txBody>
      </p:sp>
      <p:sp>
        <p:nvSpPr>
          <p:cNvPr id="16" name="Rectangle 15"/>
          <p:cNvSpPr>
            <a:spLocks noChangeArrowheads="1"/>
          </p:cNvSpPr>
          <p:nvPr userDrawn="1"/>
        </p:nvSpPr>
        <p:spPr bwMode="auto">
          <a:xfrm>
            <a:off x="738188" y="2249906"/>
            <a:ext cx="506412" cy="126958"/>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bg1"/>
                </a:solidFill>
              </a:rPr>
              <a:t>…</a:t>
            </a:r>
          </a:p>
        </p:txBody>
      </p:sp>
      <p:sp>
        <p:nvSpPr>
          <p:cNvPr id="17" name="Rectangle 16"/>
          <p:cNvSpPr>
            <a:spLocks noChangeArrowheads="1"/>
          </p:cNvSpPr>
          <p:nvPr userDrawn="1"/>
        </p:nvSpPr>
        <p:spPr bwMode="auto">
          <a:xfrm>
            <a:off x="1406525" y="2249906"/>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18" name="Freeform 17"/>
          <p:cNvSpPr/>
          <p:nvPr userDrawn="1"/>
        </p:nvSpPr>
        <p:spPr bwMode="auto">
          <a:xfrm>
            <a:off x="1330326" y="2211297"/>
            <a:ext cx="30210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9" name="Rectangle 18"/>
          <p:cNvSpPr>
            <a:spLocks noChangeArrowheads="1"/>
          </p:cNvSpPr>
          <p:nvPr userDrawn="1"/>
        </p:nvSpPr>
        <p:spPr bwMode="auto">
          <a:xfrm>
            <a:off x="5043488" y="2248715"/>
            <a:ext cx="506412"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20" name="Rectangle 19"/>
          <p:cNvSpPr>
            <a:spLocks noChangeArrowheads="1"/>
          </p:cNvSpPr>
          <p:nvPr userDrawn="1"/>
        </p:nvSpPr>
        <p:spPr bwMode="auto">
          <a:xfrm>
            <a:off x="5710238" y="2248715"/>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21" name="Freeform 20"/>
          <p:cNvSpPr/>
          <p:nvPr userDrawn="1"/>
        </p:nvSpPr>
        <p:spPr bwMode="auto">
          <a:xfrm>
            <a:off x="5635626" y="2210106"/>
            <a:ext cx="3019425"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22" name="Freeform 21"/>
          <p:cNvSpPr/>
          <p:nvPr userDrawn="1"/>
        </p:nvSpPr>
        <p:spPr bwMode="auto">
          <a:xfrm>
            <a:off x="5000626" y="2210106"/>
            <a:ext cx="5699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23" name="Rectangle 22"/>
          <p:cNvSpPr>
            <a:spLocks noChangeArrowheads="1"/>
          </p:cNvSpPr>
          <p:nvPr userDrawn="1"/>
        </p:nvSpPr>
        <p:spPr bwMode="auto">
          <a:xfrm>
            <a:off x="693739" y="2555081"/>
            <a:ext cx="579437" cy="358379"/>
          </a:xfrm>
          <a:prstGeom prst="rect">
            <a:avLst/>
          </a:prstGeom>
          <a:solidFill>
            <a:schemeClr val="accent2"/>
          </a:solidFill>
          <a:ln w="6350">
            <a:solidFill>
              <a:schemeClr val="accent2">
                <a:lumMod val="75000"/>
              </a:schemeClr>
            </a:solidFill>
            <a:miter lim="800000"/>
          </a:ln>
          <a:effectLst/>
        </p:spPr>
        <p:txBody>
          <a:bodyPr lIns="0" tIns="0" rIns="0" bIns="0" anchor="ctr"/>
          <a:lstStyle/>
          <a:p>
            <a:endParaRPr lang="zh-CN" altLang="en-US" sz="1350"/>
          </a:p>
        </p:txBody>
      </p:sp>
      <p:sp>
        <p:nvSpPr>
          <p:cNvPr id="24" name="Rectangle 23"/>
          <p:cNvSpPr>
            <a:spLocks noChangeArrowheads="1"/>
          </p:cNvSpPr>
          <p:nvPr userDrawn="1"/>
        </p:nvSpPr>
        <p:spPr bwMode="auto">
          <a:xfrm>
            <a:off x="738188" y="2670197"/>
            <a:ext cx="506412" cy="126958"/>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bg1"/>
                </a:solidFill>
              </a:rPr>
              <a:t>…</a:t>
            </a:r>
          </a:p>
        </p:txBody>
      </p:sp>
      <p:sp>
        <p:nvSpPr>
          <p:cNvPr id="25" name="Rectangle 24"/>
          <p:cNvSpPr>
            <a:spLocks noChangeArrowheads="1"/>
          </p:cNvSpPr>
          <p:nvPr userDrawn="1"/>
        </p:nvSpPr>
        <p:spPr bwMode="auto">
          <a:xfrm>
            <a:off x="1406525" y="2670197"/>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26" name="Freeform 25"/>
          <p:cNvSpPr/>
          <p:nvPr userDrawn="1"/>
        </p:nvSpPr>
        <p:spPr bwMode="auto">
          <a:xfrm>
            <a:off x="1330326" y="2631587"/>
            <a:ext cx="30210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27" name="Rectangle 26"/>
          <p:cNvSpPr>
            <a:spLocks noChangeArrowheads="1"/>
          </p:cNvSpPr>
          <p:nvPr userDrawn="1"/>
        </p:nvSpPr>
        <p:spPr bwMode="auto">
          <a:xfrm>
            <a:off x="5043488" y="2669006"/>
            <a:ext cx="506412"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28" name="Rectangle 27"/>
          <p:cNvSpPr>
            <a:spLocks noChangeArrowheads="1"/>
          </p:cNvSpPr>
          <p:nvPr userDrawn="1"/>
        </p:nvSpPr>
        <p:spPr bwMode="auto">
          <a:xfrm>
            <a:off x="5710238" y="2669006"/>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29" name="Freeform 28"/>
          <p:cNvSpPr/>
          <p:nvPr userDrawn="1"/>
        </p:nvSpPr>
        <p:spPr bwMode="auto">
          <a:xfrm>
            <a:off x="5635626" y="2630397"/>
            <a:ext cx="3019425"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0" name="Freeform 29"/>
          <p:cNvSpPr/>
          <p:nvPr userDrawn="1"/>
        </p:nvSpPr>
        <p:spPr bwMode="auto">
          <a:xfrm>
            <a:off x="5000626" y="2630397"/>
            <a:ext cx="5699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1" name="Rectangle 30"/>
          <p:cNvSpPr>
            <a:spLocks noChangeArrowheads="1"/>
          </p:cNvSpPr>
          <p:nvPr userDrawn="1"/>
        </p:nvSpPr>
        <p:spPr bwMode="auto">
          <a:xfrm>
            <a:off x="698501" y="3884634"/>
            <a:ext cx="506413"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32" name="Rectangle 31"/>
          <p:cNvSpPr>
            <a:spLocks noChangeArrowheads="1"/>
          </p:cNvSpPr>
          <p:nvPr userDrawn="1"/>
        </p:nvSpPr>
        <p:spPr bwMode="auto">
          <a:xfrm>
            <a:off x="1408113" y="3884634"/>
            <a:ext cx="2906712"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33" name="Freeform 32"/>
          <p:cNvSpPr/>
          <p:nvPr userDrawn="1"/>
        </p:nvSpPr>
        <p:spPr bwMode="auto">
          <a:xfrm>
            <a:off x="698500" y="3839476"/>
            <a:ext cx="3651250" cy="207749"/>
          </a:xfrm>
          <a:custGeom>
            <a:avLst/>
            <a:gdLst/>
            <a:ahLst/>
            <a:cxnLst>
              <a:cxn ang="0">
                <a:pos x="0" y="0"/>
              </a:cxn>
              <a:cxn ang="0">
                <a:pos x="836" y="0"/>
              </a:cxn>
              <a:cxn ang="0">
                <a:pos x="835" y="644"/>
              </a:cxn>
              <a:cxn ang="0">
                <a:pos x="5367" y="644"/>
              </a:cxn>
            </a:cxnLst>
            <a:rect l="0" t="0" r="r" b="b"/>
            <a:pathLst>
              <a:path w="5367" h="644">
                <a:moveTo>
                  <a:pt x="0" y="0"/>
                </a:moveTo>
                <a:lnTo>
                  <a:pt x="836" y="0"/>
                </a:lnTo>
                <a:lnTo>
                  <a:pt x="835" y="644"/>
                </a:lnTo>
                <a:lnTo>
                  <a:pt x="5367" y="644"/>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4" name="Rectangle 33"/>
          <p:cNvSpPr>
            <a:spLocks noChangeArrowheads="1"/>
          </p:cNvSpPr>
          <p:nvPr userDrawn="1"/>
        </p:nvSpPr>
        <p:spPr bwMode="auto">
          <a:xfrm>
            <a:off x="698501" y="4312068"/>
            <a:ext cx="506413"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35" name="Rectangle 34"/>
          <p:cNvSpPr>
            <a:spLocks noChangeArrowheads="1"/>
          </p:cNvSpPr>
          <p:nvPr userDrawn="1"/>
        </p:nvSpPr>
        <p:spPr bwMode="auto">
          <a:xfrm>
            <a:off x="1408113" y="4312068"/>
            <a:ext cx="2906712"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36" name="Freeform 35"/>
          <p:cNvSpPr/>
          <p:nvPr userDrawn="1"/>
        </p:nvSpPr>
        <p:spPr bwMode="auto">
          <a:xfrm>
            <a:off x="698500" y="4266911"/>
            <a:ext cx="3651250" cy="207749"/>
          </a:xfrm>
          <a:custGeom>
            <a:avLst/>
            <a:gdLst/>
            <a:ahLst/>
            <a:cxnLst>
              <a:cxn ang="0">
                <a:pos x="0" y="0"/>
              </a:cxn>
              <a:cxn ang="0">
                <a:pos x="836" y="0"/>
              </a:cxn>
              <a:cxn ang="0">
                <a:pos x="835" y="644"/>
              </a:cxn>
              <a:cxn ang="0">
                <a:pos x="5367" y="644"/>
              </a:cxn>
            </a:cxnLst>
            <a:rect l="0" t="0" r="r" b="b"/>
            <a:pathLst>
              <a:path w="5367" h="644">
                <a:moveTo>
                  <a:pt x="0" y="0"/>
                </a:moveTo>
                <a:lnTo>
                  <a:pt x="836" y="0"/>
                </a:lnTo>
                <a:lnTo>
                  <a:pt x="835" y="644"/>
                </a:lnTo>
                <a:lnTo>
                  <a:pt x="5367" y="644"/>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7" name="Rectangle 36"/>
          <p:cNvSpPr>
            <a:spLocks noChangeArrowheads="1"/>
          </p:cNvSpPr>
          <p:nvPr userDrawn="1"/>
        </p:nvSpPr>
        <p:spPr bwMode="auto">
          <a:xfrm>
            <a:off x="5024438" y="3351610"/>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38" name="Rectangle 37"/>
          <p:cNvSpPr>
            <a:spLocks noChangeArrowheads="1"/>
          </p:cNvSpPr>
          <p:nvPr userDrawn="1"/>
        </p:nvSpPr>
        <p:spPr bwMode="auto">
          <a:xfrm>
            <a:off x="5024438" y="3605213"/>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39" name="Rectangle 38"/>
          <p:cNvSpPr>
            <a:spLocks noChangeArrowheads="1"/>
          </p:cNvSpPr>
          <p:nvPr userDrawn="1"/>
        </p:nvSpPr>
        <p:spPr bwMode="auto">
          <a:xfrm>
            <a:off x="5024438" y="3860007"/>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0" name="Rectangle 39"/>
          <p:cNvSpPr>
            <a:spLocks noChangeArrowheads="1"/>
          </p:cNvSpPr>
          <p:nvPr userDrawn="1"/>
        </p:nvSpPr>
        <p:spPr bwMode="auto">
          <a:xfrm>
            <a:off x="5024438" y="4114801"/>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1" name="Rectangle 40"/>
          <p:cNvSpPr>
            <a:spLocks noChangeArrowheads="1"/>
          </p:cNvSpPr>
          <p:nvPr userDrawn="1"/>
        </p:nvSpPr>
        <p:spPr bwMode="auto">
          <a:xfrm>
            <a:off x="5024438" y="4369594"/>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2" name="Text Box 41"/>
          <p:cNvSpPr txBox="1">
            <a:spLocks noChangeArrowheads="1"/>
          </p:cNvSpPr>
          <p:nvPr userDrawn="1"/>
        </p:nvSpPr>
        <p:spPr bwMode="auto">
          <a:xfrm>
            <a:off x="5378450" y="3365109"/>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3" name="Text Box 42"/>
          <p:cNvSpPr txBox="1">
            <a:spLocks noChangeArrowheads="1"/>
          </p:cNvSpPr>
          <p:nvPr userDrawn="1"/>
        </p:nvSpPr>
        <p:spPr bwMode="auto">
          <a:xfrm>
            <a:off x="5378450" y="3618713"/>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4" name="Text Box 43"/>
          <p:cNvSpPr txBox="1">
            <a:spLocks noChangeArrowheads="1"/>
          </p:cNvSpPr>
          <p:nvPr userDrawn="1"/>
        </p:nvSpPr>
        <p:spPr bwMode="auto">
          <a:xfrm>
            <a:off x="5378450" y="3873506"/>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5" name="Text Box 44"/>
          <p:cNvSpPr txBox="1">
            <a:spLocks noChangeArrowheads="1"/>
          </p:cNvSpPr>
          <p:nvPr userDrawn="1"/>
        </p:nvSpPr>
        <p:spPr bwMode="auto">
          <a:xfrm>
            <a:off x="5378450" y="4128300"/>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6" name="Text Box 45"/>
          <p:cNvSpPr txBox="1">
            <a:spLocks noChangeArrowheads="1"/>
          </p:cNvSpPr>
          <p:nvPr userDrawn="1"/>
        </p:nvSpPr>
        <p:spPr bwMode="auto">
          <a:xfrm>
            <a:off x="5378450" y="4383094"/>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7" name="Rectangle 46"/>
          <p:cNvSpPr>
            <a:spLocks noChangeArrowheads="1"/>
          </p:cNvSpPr>
          <p:nvPr userDrawn="1"/>
        </p:nvSpPr>
        <p:spPr bwMode="auto">
          <a:xfrm>
            <a:off x="5087938" y="3388519"/>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8" name="Rectangle 47"/>
          <p:cNvSpPr>
            <a:spLocks noChangeArrowheads="1"/>
          </p:cNvSpPr>
          <p:nvPr userDrawn="1"/>
        </p:nvSpPr>
        <p:spPr bwMode="auto">
          <a:xfrm>
            <a:off x="5087938" y="3642122"/>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9" name="Rectangle 48"/>
          <p:cNvSpPr>
            <a:spLocks noChangeArrowheads="1"/>
          </p:cNvSpPr>
          <p:nvPr userDrawn="1"/>
        </p:nvSpPr>
        <p:spPr bwMode="auto">
          <a:xfrm>
            <a:off x="5087938" y="3896916"/>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0" name="Rectangle 49"/>
          <p:cNvSpPr>
            <a:spLocks noChangeArrowheads="1"/>
          </p:cNvSpPr>
          <p:nvPr userDrawn="1"/>
        </p:nvSpPr>
        <p:spPr bwMode="auto">
          <a:xfrm>
            <a:off x="5087938" y="4151710"/>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1" name="Rectangle 50"/>
          <p:cNvSpPr>
            <a:spLocks noChangeArrowheads="1"/>
          </p:cNvSpPr>
          <p:nvPr userDrawn="1"/>
        </p:nvSpPr>
        <p:spPr bwMode="auto">
          <a:xfrm>
            <a:off x="5087938" y="4406503"/>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2" name="Rectangle 51"/>
          <p:cNvSpPr>
            <a:spLocks noChangeArrowheads="1"/>
          </p:cNvSpPr>
          <p:nvPr userDrawn="1"/>
        </p:nvSpPr>
        <p:spPr bwMode="auto">
          <a:xfrm>
            <a:off x="735014" y="1416844"/>
            <a:ext cx="198437"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1</a:t>
            </a:r>
          </a:p>
        </p:txBody>
      </p:sp>
      <p:sp>
        <p:nvSpPr>
          <p:cNvPr id="53" name="Rectangle 52"/>
          <p:cNvSpPr>
            <a:spLocks noChangeArrowheads="1"/>
          </p:cNvSpPr>
          <p:nvPr userDrawn="1"/>
        </p:nvSpPr>
        <p:spPr bwMode="auto">
          <a:xfrm>
            <a:off x="5175250" y="1416844"/>
            <a:ext cx="198438"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2</a:t>
            </a:r>
          </a:p>
        </p:txBody>
      </p:sp>
      <p:sp>
        <p:nvSpPr>
          <p:cNvPr id="54" name="Rectangle 53"/>
          <p:cNvSpPr>
            <a:spLocks noChangeArrowheads="1"/>
          </p:cNvSpPr>
          <p:nvPr userDrawn="1"/>
        </p:nvSpPr>
        <p:spPr bwMode="auto">
          <a:xfrm>
            <a:off x="735014" y="3089672"/>
            <a:ext cx="198437"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3</a:t>
            </a:r>
          </a:p>
        </p:txBody>
      </p:sp>
      <p:sp>
        <p:nvSpPr>
          <p:cNvPr id="55" name="Rectangle 54"/>
          <p:cNvSpPr>
            <a:spLocks noChangeArrowheads="1"/>
          </p:cNvSpPr>
          <p:nvPr userDrawn="1"/>
        </p:nvSpPr>
        <p:spPr bwMode="auto">
          <a:xfrm>
            <a:off x="5175250" y="3089672"/>
            <a:ext cx="198438"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4</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56" name="Freeform 3"/>
          <p:cNvSpPr/>
          <p:nvPr userDrawn="1"/>
        </p:nvSpPr>
        <p:spPr bwMode="auto">
          <a:xfrm>
            <a:off x="285721" y="2074962"/>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57" name="Freeform 4"/>
          <p:cNvSpPr/>
          <p:nvPr userDrawn="1"/>
        </p:nvSpPr>
        <p:spPr bwMode="auto">
          <a:xfrm flipH="1">
            <a:off x="4686271" y="2074962"/>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58" name="Freeform 5"/>
          <p:cNvSpPr/>
          <p:nvPr userDrawn="1"/>
        </p:nvSpPr>
        <p:spPr bwMode="auto">
          <a:xfrm flipV="1">
            <a:off x="285721" y="3825180"/>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59" name="Freeform 6"/>
          <p:cNvSpPr/>
          <p:nvPr userDrawn="1"/>
        </p:nvSpPr>
        <p:spPr bwMode="auto">
          <a:xfrm flipH="1" flipV="1">
            <a:off x="4686271" y="3825180"/>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60" name="内容占位符 2"/>
          <p:cNvSpPr>
            <a:spLocks noGrp="1"/>
          </p:cNvSpPr>
          <p:nvPr>
            <p:ph sz="half" idx="1"/>
          </p:nvPr>
        </p:nvSpPr>
        <p:spPr>
          <a:xfrm>
            <a:off x="319086" y="1200151"/>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1" name="内容占位符 2"/>
          <p:cNvSpPr>
            <a:spLocks noGrp="1"/>
          </p:cNvSpPr>
          <p:nvPr>
            <p:ph sz="half" idx="10"/>
          </p:nvPr>
        </p:nvSpPr>
        <p:spPr>
          <a:xfrm>
            <a:off x="4676804" y="1200150"/>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2" name="内容占位符 2"/>
          <p:cNvSpPr>
            <a:spLocks noGrp="1"/>
          </p:cNvSpPr>
          <p:nvPr>
            <p:ph sz="half" idx="11"/>
          </p:nvPr>
        </p:nvSpPr>
        <p:spPr>
          <a:xfrm>
            <a:off x="319086" y="3128976"/>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3" name="内容占位符 2"/>
          <p:cNvSpPr>
            <a:spLocks noGrp="1"/>
          </p:cNvSpPr>
          <p:nvPr>
            <p:ph sz="half" idx="12"/>
          </p:nvPr>
        </p:nvSpPr>
        <p:spPr>
          <a:xfrm>
            <a:off x="4676804" y="3128976"/>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12" name="RbLeanShape Right Angle 48"/>
          <p:cNvSpPr/>
          <p:nvPr userDrawn="1">
            <p:custDataLst>
              <p:tags r:id="rId1"/>
            </p:custDataLst>
          </p:nvPr>
        </p:nvSpPr>
        <p:spPr>
          <a:xfrm>
            <a:off x="500034" y="1339445"/>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3" name="RbLeanShape Right Angle 48"/>
          <p:cNvSpPr/>
          <p:nvPr userDrawn="1">
            <p:custDataLst>
              <p:tags r:id="rId2"/>
            </p:custDataLst>
          </p:nvPr>
        </p:nvSpPr>
        <p:spPr>
          <a:xfrm flipH="1">
            <a:off x="7656484" y="1339445"/>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4" name="RbLeanShape Right Angle 48"/>
          <p:cNvSpPr/>
          <p:nvPr userDrawn="1">
            <p:custDataLst>
              <p:tags r:id="rId3"/>
            </p:custDataLst>
          </p:nvPr>
        </p:nvSpPr>
        <p:spPr>
          <a:xfrm flipV="1">
            <a:off x="500034" y="3809992"/>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5" name="RbLeanShape Right Angle 48"/>
          <p:cNvSpPr/>
          <p:nvPr userDrawn="1">
            <p:custDataLst>
              <p:tags r:id="rId4"/>
            </p:custDataLst>
          </p:nvPr>
        </p:nvSpPr>
        <p:spPr>
          <a:xfrm flipH="1" flipV="1">
            <a:off x="7656484" y="3809992"/>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6" name="内容占位符 2"/>
          <p:cNvSpPr>
            <a:spLocks noGrp="1"/>
          </p:cNvSpPr>
          <p:nvPr>
            <p:ph idx="1"/>
          </p:nvPr>
        </p:nvSpPr>
        <p:spPr>
          <a:xfrm>
            <a:off x="571472" y="1393024"/>
            <a:ext cx="8115328" cy="320159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1178709"/>
            <a:ext cx="3008313" cy="589364"/>
          </a:xfrm>
        </p:spPr>
        <p:txBody>
          <a:bodyPr anchor="b">
            <a:noAutofit/>
          </a:bodyPr>
          <a:lstStyle>
            <a:lvl1pPr algn="l">
              <a:defRPr sz="1725" b="1">
                <a:solidFill>
                  <a:schemeClr val="accent1">
                    <a:lumMod val="50000"/>
                  </a:schemeClr>
                </a:solidFill>
              </a:defRPr>
            </a:lvl1pPr>
          </a:lstStyle>
          <a:p>
            <a:r>
              <a:rPr lang="zh-CN" altLang="en-US" dirty="0"/>
              <a:t>单击此处编辑母版标题样式</a:t>
            </a:r>
          </a:p>
        </p:txBody>
      </p:sp>
      <p:sp>
        <p:nvSpPr>
          <p:cNvPr id="3" name="内容占位符 2"/>
          <p:cNvSpPr>
            <a:spLocks noGrp="1"/>
          </p:cNvSpPr>
          <p:nvPr>
            <p:ph idx="1"/>
          </p:nvPr>
        </p:nvSpPr>
        <p:spPr>
          <a:xfrm>
            <a:off x="3575050" y="1178709"/>
            <a:ext cx="5111750" cy="3589760"/>
          </a:xfrm>
        </p:spPr>
        <p:txBody>
          <a:bodyPr/>
          <a:lstStyle>
            <a:lvl1pPr>
              <a:defRPr sz="1725"/>
            </a:lvl1pPr>
            <a:lvl2pPr>
              <a:defRPr sz="1575"/>
            </a:lvl2pPr>
            <a:lvl3pPr>
              <a:defRPr sz="1425"/>
            </a:lvl3pPr>
            <a:lvl4pPr>
              <a:defRPr sz="1275"/>
            </a:lvl4pPr>
            <a:lvl5pPr>
              <a:defRPr sz="1275"/>
            </a:lvl5pPr>
            <a:lvl6pPr>
              <a:defRPr sz="1500"/>
            </a:lvl6pPr>
            <a:lvl7pPr>
              <a:defRPr sz="1500"/>
            </a:lvl7pPr>
            <a:lvl8pPr>
              <a:defRPr sz="1500"/>
            </a:lvl8pPr>
            <a:lvl9pPr>
              <a:defRPr sz="15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457201" y="1821651"/>
            <a:ext cx="3008313" cy="2946818"/>
          </a:xfrm>
        </p:spPr>
        <p:txBody>
          <a:bodyPr>
            <a:normAutofit/>
          </a:bodyPr>
          <a:lstStyle>
            <a:lvl1pPr marL="0" indent="0">
              <a:buNone/>
              <a:defRPr sz="15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dirty="0"/>
              <a:t>单击此处编辑母版文本样式</a:t>
            </a:r>
          </a:p>
        </p:txBody>
      </p:sp>
      <p:sp>
        <p:nvSpPr>
          <p:cNvPr id="6" name="标题 1"/>
          <p:cNvSpPr txBox="1"/>
          <p:nvPr userDrawn="1"/>
        </p:nvSpPr>
        <p:spPr>
          <a:xfrm>
            <a:off x="457200" y="310344"/>
            <a:ext cx="8229600" cy="857250"/>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100000"/>
              </a:lnSpc>
              <a:spcBef>
                <a:spcPct val="0"/>
              </a:spcBef>
              <a:spcAft>
                <a:spcPts val="0"/>
              </a:spcAft>
              <a:buClrTx/>
              <a:buSzTx/>
              <a:buFontTx/>
              <a:buNone/>
              <a:defRPr/>
            </a:pPr>
            <a:r>
              <a:rPr kumimoji="0" lang="zh-CN" altLang="en-US" sz="2025" b="0" i="0" u="none" strike="noStrike" kern="1200" cap="none" spc="0" normalizeH="0" baseline="0" noProof="0" dirty="0">
                <a:ln>
                  <a:noFill/>
                </a:ln>
                <a:solidFill>
                  <a:schemeClr val="bg1"/>
                </a:solidFill>
                <a:effectLst/>
                <a:uLnTx/>
                <a:uFillTx/>
                <a:latin typeface="仿宋" pitchFamily="49" charset="-122"/>
                <a:ea typeface="仿宋" pitchFamily="49" charset="-122"/>
                <a:cs typeface="+mj-cs"/>
              </a:rPr>
              <a:t>单击此处编辑母版标题样式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357290" y="1125131"/>
            <a:ext cx="6858048" cy="28932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357290" y="4232683"/>
            <a:ext cx="5486400" cy="2607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dirty="0"/>
              <a:t>单击此处编辑母版文本样式</a:t>
            </a:r>
          </a:p>
        </p:txBody>
      </p:sp>
      <p:sp>
        <p:nvSpPr>
          <p:cNvPr id="6" name="标题 1"/>
          <p:cNvSpPr>
            <a:spLocks noGrp="1"/>
          </p:cNvSpPr>
          <p:nvPr>
            <p:ph type="title"/>
          </p:nvPr>
        </p:nvSpPr>
        <p:spPr>
          <a:xfrm>
            <a:off x="457200" y="310344"/>
            <a:ext cx="8229600" cy="857250"/>
          </a:xfrm>
        </p:spPr>
        <p:txBody>
          <a:bodyPr/>
          <a:lstStyle/>
          <a:p>
            <a:r>
              <a:rPr lang="zh-CN" altLang="en-US" dirty="0"/>
              <a:t>单击此处编辑母版标题样式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683919"/>
            <a:ext cx="2133600" cy="357188"/>
          </a:xfrm>
          <a:prstGeom prst="rect">
            <a:avLst/>
          </a:prstGeom>
        </p:spPr>
        <p:txBody>
          <a:bodyPr/>
          <a:lstStyle>
            <a:lvl1pPr>
              <a:defRPr/>
            </a:lvl1pPr>
          </a:lstStyle>
          <a:p>
            <a:fld id="{E274D968-9330-40C0-84DD-DF73A569B621}" type="datetime1">
              <a:rPr lang="zh-CN" altLang="en-US"/>
              <a:t>2020/10/22</a:t>
            </a:fld>
            <a:endParaRPr lang="en-US" altLang="zh-CN"/>
          </a:p>
        </p:txBody>
      </p:sp>
      <p:sp>
        <p:nvSpPr>
          <p:cNvPr id="3" name="页脚占位符 2"/>
          <p:cNvSpPr>
            <a:spLocks noGrp="1"/>
          </p:cNvSpPr>
          <p:nvPr>
            <p:ph type="ftr" sz="quarter" idx="11"/>
          </p:nvPr>
        </p:nvSpPr>
        <p:spPr>
          <a:xfrm>
            <a:off x="3124200" y="4683919"/>
            <a:ext cx="2895600" cy="357188"/>
          </a:xfrm>
          <a:prstGeom prst="rect">
            <a:avLst/>
          </a:prstGeom>
        </p:spPr>
        <p:txBody>
          <a:bodyPr/>
          <a:lstStyle>
            <a:lvl1pPr>
              <a:defRPr/>
            </a:lvl1pPr>
          </a:lstStyle>
          <a:p>
            <a:endParaRPr lang="en-US" altLang="zh-CN"/>
          </a:p>
        </p:txBody>
      </p:sp>
      <p:sp>
        <p:nvSpPr>
          <p:cNvPr id="4" name="灯片编号占位符 3"/>
          <p:cNvSpPr>
            <a:spLocks noGrp="1"/>
          </p:cNvSpPr>
          <p:nvPr>
            <p:ph type="sldNum" sz="quarter" idx="12"/>
          </p:nvPr>
        </p:nvSpPr>
        <p:spPr>
          <a:xfrm>
            <a:off x="6553200" y="4683919"/>
            <a:ext cx="2133600" cy="357188"/>
          </a:xfrm>
          <a:prstGeom prst="rect">
            <a:avLst/>
          </a:prstGeom>
        </p:spPr>
        <p:txBody>
          <a:bodyPr/>
          <a:lstStyle>
            <a:lvl1pPr>
              <a:defRPr/>
            </a:lvl1pPr>
          </a:lstStyle>
          <a:p>
            <a:fld id="{1AF881D1-4FC4-4B63-9428-A424C14229F3}" type="slidenum">
              <a:rPr lang="en-US" altLang="zh-CN"/>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标题 1">
            <a:extLst>
              <a:ext uri="{FF2B5EF4-FFF2-40B4-BE49-F238E27FC236}">
                <a16:creationId xmlns:a16="http://schemas.microsoft.com/office/drawing/2014/main" id="{2A9458CB-9B9F-A845-AC28-47A2580CB8A6}"/>
              </a:ext>
            </a:extLst>
          </p:cNvPr>
          <p:cNvSpPr txBox="1"/>
          <p:nvPr userDrawn="1"/>
        </p:nvSpPr>
        <p:spPr>
          <a:xfrm>
            <a:off x="457200" y="205979"/>
            <a:ext cx="8229600" cy="857250"/>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100000"/>
              </a:lnSpc>
              <a:spcBef>
                <a:spcPct val="0"/>
              </a:spcBef>
              <a:spcAft>
                <a:spcPts val="0"/>
              </a:spcAft>
              <a:buClrTx/>
              <a:buSzTx/>
              <a:buFontTx/>
              <a:buNone/>
              <a:defRPr/>
            </a:pPr>
            <a:endParaRPr kumimoji="0" lang="zh-CN" altLang="en-US" sz="2025" b="0" i="0" u="none" strike="noStrike" kern="1200" cap="none" spc="0" normalizeH="0" baseline="0" noProof="0" dirty="0">
              <a:ln>
                <a:noFill/>
              </a:ln>
              <a:solidFill>
                <a:schemeClr val="bg1"/>
              </a:solidFill>
              <a:effectLst/>
              <a:uLnTx/>
              <a:uFillTx/>
              <a:latin typeface="仿宋" pitchFamily="49" charset="-122"/>
              <a:ea typeface="仿宋" pitchFamily="49" charset="-122"/>
              <a:cs typeface="+mj-cs"/>
            </a:endParaRPr>
          </a:p>
        </p:txBody>
      </p:sp>
    </p:spTree>
    <p:extLst>
      <p:ext uri="{BB962C8B-B14F-4D97-AF65-F5344CB8AC3E}">
        <p14:creationId xmlns:p14="http://schemas.microsoft.com/office/powerpoint/2010/main" val="62697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558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10/22/20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标题 1">
            <a:extLst>
              <a:ext uri="{FF2B5EF4-FFF2-40B4-BE49-F238E27FC236}">
                <a16:creationId xmlns:a16="http://schemas.microsoft.com/office/drawing/2014/main" id="{CAE9AA2D-9685-C049-993D-C3D9ADF5C73D}"/>
              </a:ext>
            </a:extLst>
          </p:cNvPr>
          <p:cNvSpPr txBox="1"/>
          <p:nvPr userDrawn="1"/>
        </p:nvSpPr>
        <p:spPr>
          <a:xfrm>
            <a:off x="457200" y="310344"/>
            <a:ext cx="8229600" cy="857250"/>
          </a:xfrm>
          <a:prstGeom prst="rect">
            <a:avLst/>
          </a:prstGeom>
        </p:spPr>
        <p:txBody>
          <a:bodyPr vert="horz" lIns="68580" tIns="34290" rIns="68580" bIns="34290" rtlCol="0" anchor="ctr">
            <a:normAutofit/>
          </a:bodyPr>
          <a:lstStyle/>
          <a:p>
            <a:pPr marL="0" marR="0" lvl="0" indent="0" algn="l" defTabSz="685800" rtl="0" eaLnBrk="1" fontAlgn="auto" latinLnBrk="0" hangingPunct="1">
              <a:lnSpc>
                <a:spcPct val="100000"/>
              </a:lnSpc>
              <a:spcBef>
                <a:spcPct val="0"/>
              </a:spcBef>
              <a:spcAft>
                <a:spcPts val="0"/>
              </a:spcAft>
              <a:buClrTx/>
              <a:buSzTx/>
              <a:buFontTx/>
              <a:buNone/>
              <a:defRPr/>
            </a:pPr>
            <a:r>
              <a:rPr kumimoji="0" lang="zh-CN" altLang="en-US" sz="1950" b="0" i="0" u="none" strike="noStrike" kern="1200" cap="none" spc="0" normalizeH="0" baseline="0" noProof="0" dirty="0">
                <a:ln>
                  <a:noFill/>
                </a:ln>
                <a:solidFill>
                  <a:schemeClr val="bg1"/>
                </a:solidFill>
                <a:effectLst/>
                <a:uLnTx/>
                <a:uFillTx/>
                <a:latin typeface="仿宋" pitchFamily="49" charset="-122"/>
                <a:ea typeface="仿宋" pitchFamily="49" charset="-122"/>
                <a:cs typeface="+mj-cs"/>
              </a:rPr>
              <a:t>单击此处编辑母版标题样式</a:t>
            </a:r>
          </a:p>
        </p:txBody>
      </p:sp>
    </p:spTree>
    <p:extLst>
      <p:ext uri="{BB962C8B-B14F-4D97-AF65-F5344CB8AC3E}">
        <p14:creationId xmlns:p14="http://schemas.microsoft.com/office/powerpoint/2010/main" val="4108956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429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空白">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stretch>
            <a:fillRect/>
          </a:stretch>
        </p:blipFill>
        <p:spPr>
          <a:xfrm>
            <a:off x="0" y="411"/>
            <a:ext cx="9144000" cy="5143089"/>
          </a:xfrm>
          <a:prstGeom prst="rect">
            <a:avLst/>
          </a:prstGeom>
        </p:spPr>
      </p:pic>
      <p:sp>
        <p:nvSpPr>
          <p:cNvPr id="5" name="TextBox 4"/>
          <p:cNvSpPr txBox="1"/>
          <p:nvPr/>
        </p:nvSpPr>
        <p:spPr>
          <a:xfrm>
            <a:off x="0" y="3321849"/>
            <a:ext cx="9144000" cy="1071570"/>
          </a:xfrm>
          <a:prstGeom prst="rect">
            <a:avLst/>
          </a:prstGeom>
          <a:solidFill>
            <a:srgbClr val="073F58"/>
          </a:solidFill>
        </p:spPr>
        <p:txBody>
          <a:bodyPr wrap="square" rtlCol="0">
            <a:noAutofit/>
          </a:bodyPr>
          <a:lstStyle/>
          <a:p>
            <a:pPr defTabSz="342900"/>
            <a:endParaRPr lang="zh-CN" altLang="en-US" sz="1350" dirty="0">
              <a:solidFill>
                <a:prstClr val="black"/>
              </a:solidFill>
            </a:endParaRPr>
          </a:p>
        </p:txBody>
      </p:sp>
      <p:sp>
        <p:nvSpPr>
          <p:cNvPr id="3" name="Line 4"/>
          <p:cNvSpPr>
            <a:spLocks noChangeShapeType="1"/>
          </p:cNvSpPr>
          <p:nvPr>
            <p:custDataLst>
              <p:tags r:id="rId1"/>
            </p:custDataLst>
          </p:nvPr>
        </p:nvSpPr>
        <p:spPr bwMode="auto">
          <a:xfrm>
            <a:off x="742950" y="0"/>
            <a:ext cx="0" cy="5143500"/>
          </a:xfrm>
          <a:prstGeom prst="line">
            <a:avLst/>
          </a:prstGeom>
          <a:noFill/>
          <a:ln w="15875">
            <a:solidFill>
              <a:srgbClr val="FF960C"/>
            </a:solidFill>
            <a:round/>
          </a:ln>
        </p:spPr>
        <p:txBody>
          <a:bodyPr/>
          <a:lstStyle/>
          <a:p>
            <a:pPr defTabSz="342900"/>
            <a:endParaRPr lang="zh-CN" altLang="en-US" sz="1350">
              <a:solidFill>
                <a:prstClr val="black"/>
              </a:solidFill>
            </a:endParaRPr>
          </a:p>
        </p:txBody>
      </p:sp>
      <p:sp>
        <p:nvSpPr>
          <p:cNvPr id="4" name="Line 5"/>
          <p:cNvSpPr>
            <a:spLocks noChangeShapeType="1"/>
          </p:cNvSpPr>
          <p:nvPr>
            <p:custDataLst>
              <p:tags r:id="rId2"/>
            </p:custDataLst>
          </p:nvPr>
        </p:nvSpPr>
        <p:spPr bwMode="auto">
          <a:xfrm>
            <a:off x="-19049" y="3924300"/>
            <a:ext cx="9163050" cy="0"/>
          </a:xfrm>
          <a:prstGeom prst="line">
            <a:avLst/>
          </a:prstGeom>
          <a:noFill/>
          <a:ln w="15875">
            <a:solidFill>
              <a:srgbClr val="FF960C"/>
            </a:solidFill>
            <a:round/>
          </a:ln>
        </p:spPr>
        <p:txBody>
          <a:bodyPr wrap="none" lIns="0" tIns="0" rIns="0" bIns="0" anchor="ctr"/>
          <a:lstStyle/>
          <a:p>
            <a:pPr defTabSz="342900"/>
            <a:endParaRPr lang="zh-CN" altLang="en-US" sz="1350">
              <a:solidFill>
                <a:prstClr val="black"/>
              </a:solidFill>
            </a:endParaRPr>
          </a:p>
        </p:txBody>
      </p:sp>
      <p:sp>
        <p:nvSpPr>
          <p:cNvPr id="6" name="标题 1"/>
          <p:cNvSpPr>
            <a:spLocks noGrp="1"/>
          </p:cNvSpPr>
          <p:nvPr>
            <p:ph type="title" hasCustomPrompt="1"/>
          </p:nvPr>
        </p:nvSpPr>
        <p:spPr>
          <a:xfrm>
            <a:off x="857224" y="3375427"/>
            <a:ext cx="6872278" cy="482207"/>
          </a:xfrm>
        </p:spPr>
        <p:txBody>
          <a:bodyPr>
            <a:normAutofit/>
          </a:bodyPr>
          <a:lstStyle>
            <a:lvl1pPr algn="l">
              <a:defRPr sz="1875">
                <a:solidFill>
                  <a:schemeClr val="bg1"/>
                </a:solidFill>
                <a:latin typeface="华文仿宋" panose="02010600040101010101" pitchFamily="2" charset="-122"/>
                <a:ea typeface="华文仿宋" panose="02010600040101010101" pitchFamily="2" charset="-122"/>
                <a:cs typeface="华文仿宋" panose="02010600040101010101" pitchFamily="2" charset="-122"/>
              </a:defRPr>
            </a:lvl1pPr>
          </a:lstStyle>
          <a:p>
            <a:r>
              <a:rPr lang="en-US" altLang="en-US" dirty="0"/>
              <a:t>通用航空蓝皮书发布仪式</a:t>
            </a:r>
            <a:endParaRPr lang="zh-CN" altLang="en-US" dirty="0"/>
          </a:p>
        </p:txBody>
      </p:sp>
      <p:sp>
        <p:nvSpPr>
          <p:cNvPr id="7" name="TextBox 6"/>
          <p:cNvSpPr txBox="1"/>
          <p:nvPr/>
        </p:nvSpPr>
        <p:spPr>
          <a:xfrm>
            <a:off x="7536836" y="4103879"/>
            <a:ext cx="1571668" cy="279564"/>
          </a:xfrm>
          <a:prstGeom prst="rect">
            <a:avLst/>
          </a:prstGeom>
          <a:noFill/>
        </p:spPr>
        <p:txBody>
          <a:bodyPr wrap="square" rtlCol="0">
            <a:spAutoFit/>
          </a:bodyPr>
          <a:lstStyle/>
          <a:p>
            <a:pPr defTabSz="342900">
              <a:lnSpc>
                <a:spcPts val="150"/>
              </a:lnSpc>
            </a:pPr>
            <a:r>
              <a:rPr lang="en-US" altLang="zh-CN" sz="1650" kern="600" dirty="0">
                <a:solidFill>
                  <a:prstClr val="white"/>
                </a:solidFill>
                <a:latin typeface="Avenir Next Demi Bold"/>
                <a:ea typeface="Microsoft JhengHei" pitchFamily="34" charset="-120"/>
                <a:cs typeface="Avenir Next Demi Bold"/>
              </a:rPr>
              <a:t>CAMIC</a:t>
            </a:r>
          </a:p>
          <a:p>
            <a:pPr defTabSz="342900"/>
            <a:r>
              <a:rPr lang="en-US" altLang="zh-CN" sz="1050" dirty="0">
                <a:solidFill>
                  <a:prstClr val="white"/>
                </a:solidFill>
                <a:ea typeface="Ebrima" pitchFamily="2" charset="0"/>
                <a:cs typeface="Adobe Garamond Pro"/>
              </a:rPr>
              <a:t>General  Aviation </a:t>
            </a:r>
            <a:endParaRPr lang="zh-CN" altLang="en-US" sz="1050" dirty="0">
              <a:solidFill>
                <a:prstClr val="white"/>
              </a:solidFill>
              <a:ea typeface="Microsoft JhengHei" pitchFamily="34" charset="-120"/>
              <a:cs typeface="Adobe Garamond Pr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269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
        <p:nvSpPr>
          <p:cNvPr id="6" name="Rectangle 3">
            <a:extLst>
              <a:ext uri="{FF2B5EF4-FFF2-40B4-BE49-F238E27FC236}">
                <a16:creationId xmlns:a16="http://schemas.microsoft.com/office/drawing/2014/main" id="{7A4C4B20-7332-4840-900E-683951B48AAF}"/>
              </a:ext>
            </a:extLst>
          </p:cNvPr>
          <p:cNvSpPr>
            <a:spLocks noChangeArrowheads="1"/>
          </p:cNvSpPr>
          <p:nvPr userDrawn="1"/>
        </p:nvSpPr>
        <p:spPr bwMode="auto">
          <a:xfrm>
            <a:off x="693739" y="1713310"/>
            <a:ext cx="579437" cy="358378"/>
          </a:xfrm>
          <a:prstGeom prst="rect">
            <a:avLst/>
          </a:prstGeom>
          <a:solidFill>
            <a:schemeClr val="accent2"/>
          </a:solidFill>
          <a:ln w="6350">
            <a:solidFill>
              <a:schemeClr val="accent2">
                <a:lumMod val="75000"/>
              </a:schemeClr>
            </a:solidFill>
            <a:miter lim="800000"/>
          </a:ln>
          <a:effectLst/>
        </p:spPr>
        <p:txBody>
          <a:bodyPr lIns="0" tIns="0" rIns="0" bIns="0" anchor="ctr"/>
          <a:lstStyle/>
          <a:p>
            <a:endParaRPr lang="zh-CN" altLang="en-US" sz="1350"/>
          </a:p>
        </p:txBody>
      </p:sp>
      <p:sp>
        <p:nvSpPr>
          <p:cNvPr id="7" name="Rectangle 4">
            <a:extLst>
              <a:ext uri="{FF2B5EF4-FFF2-40B4-BE49-F238E27FC236}">
                <a16:creationId xmlns:a16="http://schemas.microsoft.com/office/drawing/2014/main" id="{8405847A-78A2-C140-9C82-9FC0553312B2}"/>
              </a:ext>
            </a:extLst>
          </p:cNvPr>
          <p:cNvSpPr>
            <a:spLocks noChangeArrowheads="1"/>
          </p:cNvSpPr>
          <p:nvPr userDrawn="1"/>
        </p:nvSpPr>
        <p:spPr bwMode="auto">
          <a:xfrm>
            <a:off x="738188" y="1828424"/>
            <a:ext cx="506412" cy="126958"/>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bg1"/>
                </a:solidFill>
              </a:rPr>
              <a:t>…</a:t>
            </a:r>
          </a:p>
        </p:txBody>
      </p:sp>
      <p:sp>
        <p:nvSpPr>
          <p:cNvPr id="8" name="Rectangle 5">
            <a:extLst>
              <a:ext uri="{FF2B5EF4-FFF2-40B4-BE49-F238E27FC236}">
                <a16:creationId xmlns:a16="http://schemas.microsoft.com/office/drawing/2014/main" id="{B7FB37DF-1D5F-694B-8743-CC214540AA75}"/>
              </a:ext>
            </a:extLst>
          </p:cNvPr>
          <p:cNvSpPr>
            <a:spLocks noChangeArrowheads="1"/>
          </p:cNvSpPr>
          <p:nvPr userDrawn="1"/>
        </p:nvSpPr>
        <p:spPr bwMode="auto">
          <a:xfrm>
            <a:off x="1406525" y="1828424"/>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dirty="0"/>
              <a:t>…</a:t>
            </a:r>
          </a:p>
        </p:txBody>
      </p:sp>
      <p:sp>
        <p:nvSpPr>
          <p:cNvPr id="9" name="Freeform 6">
            <a:extLst>
              <a:ext uri="{FF2B5EF4-FFF2-40B4-BE49-F238E27FC236}">
                <a16:creationId xmlns:a16="http://schemas.microsoft.com/office/drawing/2014/main" id="{244E3629-4ECE-D14D-9F99-3370636A4305}"/>
              </a:ext>
            </a:extLst>
          </p:cNvPr>
          <p:cNvSpPr/>
          <p:nvPr userDrawn="1"/>
        </p:nvSpPr>
        <p:spPr bwMode="auto">
          <a:xfrm>
            <a:off x="1330326" y="1789815"/>
            <a:ext cx="30210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0" name="Rectangle 7">
            <a:extLst>
              <a:ext uri="{FF2B5EF4-FFF2-40B4-BE49-F238E27FC236}">
                <a16:creationId xmlns:a16="http://schemas.microsoft.com/office/drawing/2014/main" id="{F21FC640-E3FB-BA44-9633-5820C55F9827}"/>
              </a:ext>
            </a:extLst>
          </p:cNvPr>
          <p:cNvSpPr>
            <a:spLocks noChangeArrowheads="1"/>
          </p:cNvSpPr>
          <p:nvPr userDrawn="1"/>
        </p:nvSpPr>
        <p:spPr bwMode="auto">
          <a:xfrm>
            <a:off x="5043488" y="1827234"/>
            <a:ext cx="506412"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11" name="Rectangle 8">
            <a:extLst>
              <a:ext uri="{FF2B5EF4-FFF2-40B4-BE49-F238E27FC236}">
                <a16:creationId xmlns:a16="http://schemas.microsoft.com/office/drawing/2014/main" id="{2E023FB7-0666-8848-9899-92223329F7E9}"/>
              </a:ext>
            </a:extLst>
          </p:cNvPr>
          <p:cNvSpPr>
            <a:spLocks noChangeArrowheads="1"/>
          </p:cNvSpPr>
          <p:nvPr userDrawn="1"/>
        </p:nvSpPr>
        <p:spPr bwMode="auto">
          <a:xfrm>
            <a:off x="5710238" y="1827234"/>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12" name="Freeform 9">
            <a:extLst>
              <a:ext uri="{FF2B5EF4-FFF2-40B4-BE49-F238E27FC236}">
                <a16:creationId xmlns:a16="http://schemas.microsoft.com/office/drawing/2014/main" id="{01350258-A67F-964F-8CD8-4895CEB0CF57}"/>
              </a:ext>
            </a:extLst>
          </p:cNvPr>
          <p:cNvSpPr/>
          <p:nvPr userDrawn="1"/>
        </p:nvSpPr>
        <p:spPr bwMode="auto">
          <a:xfrm>
            <a:off x="5635626" y="1788625"/>
            <a:ext cx="3019425"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3" name="Freeform 10">
            <a:extLst>
              <a:ext uri="{FF2B5EF4-FFF2-40B4-BE49-F238E27FC236}">
                <a16:creationId xmlns:a16="http://schemas.microsoft.com/office/drawing/2014/main" id="{D983A52C-101A-3849-B920-1E5F1D4B047C}"/>
              </a:ext>
            </a:extLst>
          </p:cNvPr>
          <p:cNvSpPr/>
          <p:nvPr userDrawn="1"/>
        </p:nvSpPr>
        <p:spPr bwMode="auto">
          <a:xfrm>
            <a:off x="5000626" y="1788625"/>
            <a:ext cx="5699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4" name="Rectangle 11">
            <a:extLst>
              <a:ext uri="{FF2B5EF4-FFF2-40B4-BE49-F238E27FC236}">
                <a16:creationId xmlns:a16="http://schemas.microsoft.com/office/drawing/2014/main" id="{902AB7D1-4E6B-D84B-B7BF-28BD843138B3}"/>
              </a:ext>
            </a:extLst>
          </p:cNvPr>
          <p:cNvSpPr>
            <a:spLocks noChangeArrowheads="1"/>
          </p:cNvSpPr>
          <p:nvPr userDrawn="1"/>
        </p:nvSpPr>
        <p:spPr bwMode="auto">
          <a:xfrm>
            <a:off x="698501" y="3457199"/>
            <a:ext cx="506413"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15" name="Rectangle 12">
            <a:extLst>
              <a:ext uri="{FF2B5EF4-FFF2-40B4-BE49-F238E27FC236}">
                <a16:creationId xmlns:a16="http://schemas.microsoft.com/office/drawing/2014/main" id="{529CD2E4-BB1D-B44E-8B66-F525F60DD008}"/>
              </a:ext>
            </a:extLst>
          </p:cNvPr>
          <p:cNvSpPr>
            <a:spLocks noChangeArrowheads="1"/>
          </p:cNvSpPr>
          <p:nvPr userDrawn="1"/>
        </p:nvSpPr>
        <p:spPr bwMode="auto">
          <a:xfrm>
            <a:off x="1408113" y="3457199"/>
            <a:ext cx="2906712"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16" name="Freeform 13">
            <a:extLst>
              <a:ext uri="{FF2B5EF4-FFF2-40B4-BE49-F238E27FC236}">
                <a16:creationId xmlns:a16="http://schemas.microsoft.com/office/drawing/2014/main" id="{07E0EF21-EEB3-564A-831C-6896A12DEA38}"/>
              </a:ext>
            </a:extLst>
          </p:cNvPr>
          <p:cNvSpPr/>
          <p:nvPr userDrawn="1"/>
        </p:nvSpPr>
        <p:spPr bwMode="auto">
          <a:xfrm>
            <a:off x="698500" y="3412042"/>
            <a:ext cx="3651250" cy="207749"/>
          </a:xfrm>
          <a:custGeom>
            <a:avLst/>
            <a:gdLst/>
            <a:ahLst/>
            <a:cxnLst>
              <a:cxn ang="0">
                <a:pos x="0" y="0"/>
              </a:cxn>
              <a:cxn ang="0">
                <a:pos x="836" y="0"/>
              </a:cxn>
              <a:cxn ang="0">
                <a:pos x="835" y="644"/>
              </a:cxn>
              <a:cxn ang="0">
                <a:pos x="5367" y="644"/>
              </a:cxn>
            </a:cxnLst>
            <a:rect l="0" t="0" r="r" b="b"/>
            <a:pathLst>
              <a:path w="5367" h="644">
                <a:moveTo>
                  <a:pt x="0" y="0"/>
                </a:moveTo>
                <a:lnTo>
                  <a:pt x="836" y="0"/>
                </a:lnTo>
                <a:lnTo>
                  <a:pt x="835" y="644"/>
                </a:lnTo>
                <a:lnTo>
                  <a:pt x="5367" y="644"/>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17" name="Rectangle 14">
            <a:extLst>
              <a:ext uri="{FF2B5EF4-FFF2-40B4-BE49-F238E27FC236}">
                <a16:creationId xmlns:a16="http://schemas.microsoft.com/office/drawing/2014/main" id="{22F6B202-FD50-B543-9438-ABAF8B27ABAC}"/>
              </a:ext>
            </a:extLst>
          </p:cNvPr>
          <p:cNvSpPr>
            <a:spLocks noChangeArrowheads="1"/>
          </p:cNvSpPr>
          <p:nvPr userDrawn="1"/>
        </p:nvSpPr>
        <p:spPr bwMode="auto">
          <a:xfrm>
            <a:off x="693739" y="2134791"/>
            <a:ext cx="579437" cy="358378"/>
          </a:xfrm>
          <a:prstGeom prst="rect">
            <a:avLst/>
          </a:prstGeom>
          <a:solidFill>
            <a:schemeClr val="accent2"/>
          </a:solidFill>
          <a:ln w="6350">
            <a:solidFill>
              <a:schemeClr val="accent2">
                <a:lumMod val="75000"/>
              </a:schemeClr>
            </a:solidFill>
            <a:miter lim="800000"/>
          </a:ln>
          <a:effectLst/>
        </p:spPr>
        <p:txBody>
          <a:bodyPr lIns="0" tIns="0" rIns="0" bIns="0" anchor="ctr"/>
          <a:lstStyle/>
          <a:p>
            <a:endParaRPr lang="zh-CN" altLang="en-US" sz="1350"/>
          </a:p>
        </p:txBody>
      </p:sp>
      <p:sp>
        <p:nvSpPr>
          <p:cNvPr id="18" name="Rectangle 15">
            <a:extLst>
              <a:ext uri="{FF2B5EF4-FFF2-40B4-BE49-F238E27FC236}">
                <a16:creationId xmlns:a16="http://schemas.microsoft.com/office/drawing/2014/main" id="{678B6673-5494-364D-8B6C-07E97880F9D3}"/>
              </a:ext>
            </a:extLst>
          </p:cNvPr>
          <p:cNvSpPr>
            <a:spLocks noChangeArrowheads="1"/>
          </p:cNvSpPr>
          <p:nvPr userDrawn="1"/>
        </p:nvSpPr>
        <p:spPr bwMode="auto">
          <a:xfrm>
            <a:off x="738188" y="2249906"/>
            <a:ext cx="506412" cy="126958"/>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bg1"/>
                </a:solidFill>
              </a:rPr>
              <a:t>…</a:t>
            </a:r>
          </a:p>
        </p:txBody>
      </p:sp>
      <p:sp>
        <p:nvSpPr>
          <p:cNvPr id="19" name="Rectangle 16">
            <a:extLst>
              <a:ext uri="{FF2B5EF4-FFF2-40B4-BE49-F238E27FC236}">
                <a16:creationId xmlns:a16="http://schemas.microsoft.com/office/drawing/2014/main" id="{980D8A15-F8DD-3349-B4ED-B438EA7E61A5}"/>
              </a:ext>
            </a:extLst>
          </p:cNvPr>
          <p:cNvSpPr>
            <a:spLocks noChangeArrowheads="1"/>
          </p:cNvSpPr>
          <p:nvPr userDrawn="1"/>
        </p:nvSpPr>
        <p:spPr bwMode="auto">
          <a:xfrm>
            <a:off x="1406525" y="2249906"/>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20" name="Freeform 17">
            <a:extLst>
              <a:ext uri="{FF2B5EF4-FFF2-40B4-BE49-F238E27FC236}">
                <a16:creationId xmlns:a16="http://schemas.microsoft.com/office/drawing/2014/main" id="{B8296C83-173E-DD48-BB10-BFE1AC13C9DA}"/>
              </a:ext>
            </a:extLst>
          </p:cNvPr>
          <p:cNvSpPr/>
          <p:nvPr userDrawn="1"/>
        </p:nvSpPr>
        <p:spPr bwMode="auto">
          <a:xfrm>
            <a:off x="1330326" y="2211297"/>
            <a:ext cx="30210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21" name="Rectangle 18">
            <a:extLst>
              <a:ext uri="{FF2B5EF4-FFF2-40B4-BE49-F238E27FC236}">
                <a16:creationId xmlns:a16="http://schemas.microsoft.com/office/drawing/2014/main" id="{A9084E3B-BB7C-2A46-A18D-B0DE684F9A77}"/>
              </a:ext>
            </a:extLst>
          </p:cNvPr>
          <p:cNvSpPr>
            <a:spLocks noChangeArrowheads="1"/>
          </p:cNvSpPr>
          <p:nvPr userDrawn="1"/>
        </p:nvSpPr>
        <p:spPr bwMode="auto">
          <a:xfrm>
            <a:off x="5043488" y="2248715"/>
            <a:ext cx="506412"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22" name="Rectangle 19">
            <a:extLst>
              <a:ext uri="{FF2B5EF4-FFF2-40B4-BE49-F238E27FC236}">
                <a16:creationId xmlns:a16="http://schemas.microsoft.com/office/drawing/2014/main" id="{0FE6A07D-53C2-3E4A-A84F-5660D070A8B1}"/>
              </a:ext>
            </a:extLst>
          </p:cNvPr>
          <p:cNvSpPr>
            <a:spLocks noChangeArrowheads="1"/>
          </p:cNvSpPr>
          <p:nvPr userDrawn="1"/>
        </p:nvSpPr>
        <p:spPr bwMode="auto">
          <a:xfrm>
            <a:off x="5710238" y="2248715"/>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23" name="Freeform 20">
            <a:extLst>
              <a:ext uri="{FF2B5EF4-FFF2-40B4-BE49-F238E27FC236}">
                <a16:creationId xmlns:a16="http://schemas.microsoft.com/office/drawing/2014/main" id="{DC2B98DE-4440-694E-B620-A45BE46C7117}"/>
              </a:ext>
            </a:extLst>
          </p:cNvPr>
          <p:cNvSpPr/>
          <p:nvPr userDrawn="1"/>
        </p:nvSpPr>
        <p:spPr bwMode="auto">
          <a:xfrm>
            <a:off x="5635626" y="2210106"/>
            <a:ext cx="3019425"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24" name="Freeform 21">
            <a:extLst>
              <a:ext uri="{FF2B5EF4-FFF2-40B4-BE49-F238E27FC236}">
                <a16:creationId xmlns:a16="http://schemas.microsoft.com/office/drawing/2014/main" id="{BA9A8C91-F836-1143-B73C-7AC214631AB0}"/>
              </a:ext>
            </a:extLst>
          </p:cNvPr>
          <p:cNvSpPr/>
          <p:nvPr userDrawn="1"/>
        </p:nvSpPr>
        <p:spPr bwMode="auto">
          <a:xfrm>
            <a:off x="5000626" y="2210106"/>
            <a:ext cx="5699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25" name="Rectangle 22">
            <a:extLst>
              <a:ext uri="{FF2B5EF4-FFF2-40B4-BE49-F238E27FC236}">
                <a16:creationId xmlns:a16="http://schemas.microsoft.com/office/drawing/2014/main" id="{8334B7B5-0EAA-D44C-BDFF-7BCBDBD14835}"/>
              </a:ext>
            </a:extLst>
          </p:cNvPr>
          <p:cNvSpPr>
            <a:spLocks noChangeArrowheads="1"/>
          </p:cNvSpPr>
          <p:nvPr userDrawn="1"/>
        </p:nvSpPr>
        <p:spPr bwMode="auto">
          <a:xfrm>
            <a:off x="693739" y="2555081"/>
            <a:ext cx="579437" cy="358379"/>
          </a:xfrm>
          <a:prstGeom prst="rect">
            <a:avLst/>
          </a:prstGeom>
          <a:solidFill>
            <a:schemeClr val="accent2"/>
          </a:solidFill>
          <a:ln w="6350">
            <a:solidFill>
              <a:schemeClr val="accent2">
                <a:lumMod val="75000"/>
              </a:schemeClr>
            </a:solidFill>
            <a:miter lim="800000"/>
          </a:ln>
          <a:effectLst/>
        </p:spPr>
        <p:txBody>
          <a:bodyPr lIns="0" tIns="0" rIns="0" bIns="0" anchor="ctr"/>
          <a:lstStyle/>
          <a:p>
            <a:endParaRPr lang="zh-CN" altLang="en-US" sz="1350"/>
          </a:p>
        </p:txBody>
      </p:sp>
      <p:sp>
        <p:nvSpPr>
          <p:cNvPr id="26" name="Rectangle 23">
            <a:extLst>
              <a:ext uri="{FF2B5EF4-FFF2-40B4-BE49-F238E27FC236}">
                <a16:creationId xmlns:a16="http://schemas.microsoft.com/office/drawing/2014/main" id="{85AF67F7-8E6F-754E-8F9C-78A4843739F2}"/>
              </a:ext>
            </a:extLst>
          </p:cNvPr>
          <p:cNvSpPr>
            <a:spLocks noChangeArrowheads="1"/>
          </p:cNvSpPr>
          <p:nvPr userDrawn="1"/>
        </p:nvSpPr>
        <p:spPr bwMode="auto">
          <a:xfrm>
            <a:off x="738188" y="2670197"/>
            <a:ext cx="506412" cy="126958"/>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bg1"/>
                </a:solidFill>
              </a:rPr>
              <a:t>…</a:t>
            </a:r>
          </a:p>
        </p:txBody>
      </p:sp>
      <p:sp>
        <p:nvSpPr>
          <p:cNvPr id="27" name="Rectangle 24">
            <a:extLst>
              <a:ext uri="{FF2B5EF4-FFF2-40B4-BE49-F238E27FC236}">
                <a16:creationId xmlns:a16="http://schemas.microsoft.com/office/drawing/2014/main" id="{C819B86A-3124-7342-93AE-C8793CAE8C37}"/>
              </a:ext>
            </a:extLst>
          </p:cNvPr>
          <p:cNvSpPr>
            <a:spLocks noChangeArrowheads="1"/>
          </p:cNvSpPr>
          <p:nvPr userDrawn="1"/>
        </p:nvSpPr>
        <p:spPr bwMode="auto">
          <a:xfrm>
            <a:off x="1406525" y="2670197"/>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28" name="Freeform 25">
            <a:extLst>
              <a:ext uri="{FF2B5EF4-FFF2-40B4-BE49-F238E27FC236}">
                <a16:creationId xmlns:a16="http://schemas.microsoft.com/office/drawing/2014/main" id="{8DB93EEB-BA28-9744-A935-1308DF5B1A15}"/>
              </a:ext>
            </a:extLst>
          </p:cNvPr>
          <p:cNvSpPr/>
          <p:nvPr userDrawn="1"/>
        </p:nvSpPr>
        <p:spPr bwMode="auto">
          <a:xfrm>
            <a:off x="1330326" y="2631587"/>
            <a:ext cx="30210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29" name="Rectangle 26">
            <a:extLst>
              <a:ext uri="{FF2B5EF4-FFF2-40B4-BE49-F238E27FC236}">
                <a16:creationId xmlns:a16="http://schemas.microsoft.com/office/drawing/2014/main" id="{E01F2280-C107-844D-9532-69ADDC530C78}"/>
              </a:ext>
            </a:extLst>
          </p:cNvPr>
          <p:cNvSpPr>
            <a:spLocks noChangeArrowheads="1"/>
          </p:cNvSpPr>
          <p:nvPr userDrawn="1"/>
        </p:nvSpPr>
        <p:spPr bwMode="auto">
          <a:xfrm>
            <a:off x="5043488" y="2669006"/>
            <a:ext cx="506412"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30" name="Rectangle 27">
            <a:extLst>
              <a:ext uri="{FF2B5EF4-FFF2-40B4-BE49-F238E27FC236}">
                <a16:creationId xmlns:a16="http://schemas.microsoft.com/office/drawing/2014/main" id="{E70AA171-DB52-E245-BBE8-180CE42CA754}"/>
              </a:ext>
            </a:extLst>
          </p:cNvPr>
          <p:cNvSpPr>
            <a:spLocks noChangeArrowheads="1"/>
          </p:cNvSpPr>
          <p:nvPr userDrawn="1"/>
        </p:nvSpPr>
        <p:spPr bwMode="auto">
          <a:xfrm>
            <a:off x="5710238" y="2669006"/>
            <a:ext cx="2908300"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31" name="Freeform 28">
            <a:extLst>
              <a:ext uri="{FF2B5EF4-FFF2-40B4-BE49-F238E27FC236}">
                <a16:creationId xmlns:a16="http://schemas.microsoft.com/office/drawing/2014/main" id="{16C94E07-0462-EA4E-B1B8-5C5FD9DFEDDB}"/>
              </a:ext>
            </a:extLst>
          </p:cNvPr>
          <p:cNvSpPr/>
          <p:nvPr userDrawn="1"/>
        </p:nvSpPr>
        <p:spPr bwMode="auto">
          <a:xfrm>
            <a:off x="5635626" y="2630397"/>
            <a:ext cx="3019425"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2" name="Freeform 29">
            <a:extLst>
              <a:ext uri="{FF2B5EF4-FFF2-40B4-BE49-F238E27FC236}">
                <a16:creationId xmlns:a16="http://schemas.microsoft.com/office/drawing/2014/main" id="{57A99738-E220-D749-8622-C93BFF268709}"/>
              </a:ext>
            </a:extLst>
          </p:cNvPr>
          <p:cNvSpPr/>
          <p:nvPr userDrawn="1"/>
        </p:nvSpPr>
        <p:spPr bwMode="auto">
          <a:xfrm>
            <a:off x="5000626" y="2630397"/>
            <a:ext cx="569913" cy="207749"/>
          </a:xfrm>
          <a:custGeom>
            <a:avLst/>
            <a:gdLst/>
            <a:ahLst/>
            <a:cxnLst>
              <a:cxn ang="0">
                <a:pos x="0" y="0"/>
              </a:cxn>
              <a:cxn ang="0">
                <a:pos x="1720" y="0"/>
              </a:cxn>
              <a:cxn ang="0">
                <a:pos x="1720" y="1961"/>
              </a:cxn>
            </a:cxnLst>
            <a:rect l="0" t="0" r="r" b="b"/>
            <a:pathLst>
              <a:path w="1720" h="1961">
                <a:moveTo>
                  <a:pt x="0" y="0"/>
                </a:moveTo>
                <a:lnTo>
                  <a:pt x="1720" y="0"/>
                </a:lnTo>
                <a:lnTo>
                  <a:pt x="1720" y="1961"/>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3" name="Rectangle 30">
            <a:extLst>
              <a:ext uri="{FF2B5EF4-FFF2-40B4-BE49-F238E27FC236}">
                <a16:creationId xmlns:a16="http://schemas.microsoft.com/office/drawing/2014/main" id="{D42389FE-4BDF-AB48-AE50-9AAAE8A4BB86}"/>
              </a:ext>
            </a:extLst>
          </p:cNvPr>
          <p:cNvSpPr>
            <a:spLocks noChangeArrowheads="1"/>
          </p:cNvSpPr>
          <p:nvPr userDrawn="1"/>
        </p:nvSpPr>
        <p:spPr bwMode="auto">
          <a:xfrm>
            <a:off x="698501" y="3884634"/>
            <a:ext cx="506413"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34" name="Rectangle 31">
            <a:extLst>
              <a:ext uri="{FF2B5EF4-FFF2-40B4-BE49-F238E27FC236}">
                <a16:creationId xmlns:a16="http://schemas.microsoft.com/office/drawing/2014/main" id="{DD858E84-834A-0044-A1D9-BF32E390432A}"/>
              </a:ext>
            </a:extLst>
          </p:cNvPr>
          <p:cNvSpPr>
            <a:spLocks noChangeArrowheads="1"/>
          </p:cNvSpPr>
          <p:nvPr userDrawn="1"/>
        </p:nvSpPr>
        <p:spPr bwMode="auto">
          <a:xfrm>
            <a:off x="1408113" y="3884634"/>
            <a:ext cx="2906712"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35" name="Freeform 32">
            <a:extLst>
              <a:ext uri="{FF2B5EF4-FFF2-40B4-BE49-F238E27FC236}">
                <a16:creationId xmlns:a16="http://schemas.microsoft.com/office/drawing/2014/main" id="{9A76E46E-5491-B741-A2E8-0B5FE9E4899B}"/>
              </a:ext>
            </a:extLst>
          </p:cNvPr>
          <p:cNvSpPr/>
          <p:nvPr userDrawn="1"/>
        </p:nvSpPr>
        <p:spPr bwMode="auto">
          <a:xfrm>
            <a:off x="698500" y="3839476"/>
            <a:ext cx="3651250" cy="207749"/>
          </a:xfrm>
          <a:custGeom>
            <a:avLst/>
            <a:gdLst/>
            <a:ahLst/>
            <a:cxnLst>
              <a:cxn ang="0">
                <a:pos x="0" y="0"/>
              </a:cxn>
              <a:cxn ang="0">
                <a:pos x="836" y="0"/>
              </a:cxn>
              <a:cxn ang="0">
                <a:pos x="835" y="644"/>
              </a:cxn>
              <a:cxn ang="0">
                <a:pos x="5367" y="644"/>
              </a:cxn>
            </a:cxnLst>
            <a:rect l="0" t="0" r="r" b="b"/>
            <a:pathLst>
              <a:path w="5367" h="644">
                <a:moveTo>
                  <a:pt x="0" y="0"/>
                </a:moveTo>
                <a:lnTo>
                  <a:pt x="836" y="0"/>
                </a:lnTo>
                <a:lnTo>
                  <a:pt x="835" y="644"/>
                </a:lnTo>
                <a:lnTo>
                  <a:pt x="5367" y="644"/>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6" name="Rectangle 33">
            <a:extLst>
              <a:ext uri="{FF2B5EF4-FFF2-40B4-BE49-F238E27FC236}">
                <a16:creationId xmlns:a16="http://schemas.microsoft.com/office/drawing/2014/main" id="{B7E2EF59-436F-7E4A-A232-FE1250482399}"/>
              </a:ext>
            </a:extLst>
          </p:cNvPr>
          <p:cNvSpPr>
            <a:spLocks noChangeArrowheads="1"/>
          </p:cNvSpPr>
          <p:nvPr userDrawn="1"/>
        </p:nvSpPr>
        <p:spPr bwMode="auto">
          <a:xfrm>
            <a:off x="698501" y="4312068"/>
            <a:ext cx="506413" cy="126958"/>
          </a:xfrm>
          <a:prstGeom prst="rect">
            <a:avLst/>
          </a:prstGeom>
          <a:noFill/>
          <a:ln w="6350">
            <a:solidFill>
              <a:schemeClr val="accent2">
                <a:lumMod val="75000"/>
              </a:schemeClr>
            </a:solidFill>
            <a:miter lim="800000"/>
          </a:ln>
          <a:effectLst/>
        </p:spPr>
        <p:txBody>
          <a:bodyPr lIns="0" tIns="0" rIns="0" bIns="0" anchor="ctr">
            <a:spAutoFit/>
          </a:bodyPr>
          <a:lstStyle/>
          <a:p>
            <a:pPr defTabSz="247650">
              <a:tabLst>
                <a:tab pos="6391275" algn="r"/>
              </a:tabLst>
            </a:pPr>
            <a:r>
              <a:rPr kumimoji="1" lang="zh-CN" altLang="en-US" sz="825">
                <a:solidFill>
                  <a:schemeClr val="tx1"/>
                </a:solidFill>
              </a:rPr>
              <a:t>…</a:t>
            </a:r>
          </a:p>
        </p:txBody>
      </p:sp>
      <p:sp>
        <p:nvSpPr>
          <p:cNvPr id="37" name="Rectangle 34">
            <a:extLst>
              <a:ext uri="{FF2B5EF4-FFF2-40B4-BE49-F238E27FC236}">
                <a16:creationId xmlns:a16="http://schemas.microsoft.com/office/drawing/2014/main" id="{2275AE43-34A0-3C45-9392-E52A90D08C6D}"/>
              </a:ext>
            </a:extLst>
          </p:cNvPr>
          <p:cNvSpPr>
            <a:spLocks noChangeArrowheads="1"/>
          </p:cNvSpPr>
          <p:nvPr userDrawn="1"/>
        </p:nvSpPr>
        <p:spPr bwMode="auto">
          <a:xfrm>
            <a:off x="1408113" y="4312068"/>
            <a:ext cx="2906712" cy="126958"/>
          </a:xfrm>
          <a:prstGeom prst="rect">
            <a:avLst/>
          </a:prstGeom>
          <a:noFill/>
          <a:ln w="6350">
            <a:solidFill>
              <a:schemeClr val="accent2">
                <a:lumMod val="75000"/>
              </a:schemeClr>
            </a:solidFill>
            <a:miter lim="800000"/>
          </a:ln>
          <a:effectLst/>
        </p:spPr>
        <p:txBody>
          <a:bodyPr lIns="0" tIns="0" rIns="0" bIns="0" anchor="ctr">
            <a:spAutoFit/>
          </a:bodyPr>
          <a:lstStyle/>
          <a:p>
            <a:pPr marL="121444" lvl="1" indent="-120491" defTabSz="247650">
              <a:buFontTx/>
              <a:buChar char="•"/>
              <a:tabLst>
                <a:tab pos="6391275" algn="r"/>
              </a:tabLst>
            </a:pPr>
            <a:r>
              <a:rPr kumimoji="1" lang="en-US" altLang="de-DE" sz="825" b="0"/>
              <a:t>…</a:t>
            </a:r>
          </a:p>
        </p:txBody>
      </p:sp>
      <p:sp>
        <p:nvSpPr>
          <p:cNvPr id="38" name="Freeform 35">
            <a:extLst>
              <a:ext uri="{FF2B5EF4-FFF2-40B4-BE49-F238E27FC236}">
                <a16:creationId xmlns:a16="http://schemas.microsoft.com/office/drawing/2014/main" id="{6B71B0F9-B2BD-1849-A7BD-BB235967C0BF}"/>
              </a:ext>
            </a:extLst>
          </p:cNvPr>
          <p:cNvSpPr/>
          <p:nvPr userDrawn="1"/>
        </p:nvSpPr>
        <p:spPr bwMode="auto">
          <a:xfrm>
            <a:off x="698500" y="4266911"/>
            <a:ext cx="3651250" cy="207749"/>
          </a:xfrm>
          <a:custGeom>
            <a:avLst/>
            <a:gdLst/>
            <a:ahLst/>
            <a:cxnLst>
              <a:cxn ang="0">
                <a:pos x="0" y="0"/>
              </a:cxn>
              <a:cxn ang="0">
                <a:pos x="836" y="0"/>
              </a:cxn>
              <a:cxn ang="0">
                <a:pos x="835" y="644"/>
              </a:cxn>
              <a:cxn ang="0">
                <a:pos x="5367" y="644"/>
              </a:cxn>
            </a:cxnLst>
            <a:rect l="0" t="0" r="r" b="b"/>
            <a:pathLst>
              <a:path w="5367" h="644">
                <a:moveTo>
                  <a:pt x="0" y="0"/>
                </a:moveTo>
                <a:lnTo>
                  <a:pt x="836" y="0"/>
                </a:lnTo>
                <a:lnTo>
                  <a:pt x="835" y="644"/>
                </a:lnTo>
                <a:lnTo>
                  <a:pt x="5367" y="644"/>
                </a:lnTo>
              </a:path>
            </a:pathLst>
          </a:custGeom>
          <a:noFill/>
          <a:ln w="22225" cap="flat" cmpd="sng">
            <a:solidFill>
              <a:schemeClr val="accent2">
                <a:lumMod val="75000"/>
              </a:schemeClr>
            </a:solidFill>
            <a:prstDash val="solid"/>
            <a:round/>
          </a:ln>
          <a:effectLst/>
        </p:spPr>
        <p:txBody>
          <a:bodyPr lIns="0" tIns="0" rIns="0" bIns="0" anchor="ctr">
            <a:spAutoFit/>
          </a:bodyPr>
          <a:lstStyle/>
          <a:p>
            <a:endParaRPr lang="zh-CN" altLang="en-US" sz="1350"/>
          </a:p>
        </p:txBody>
      </p:sp>
      <p:sp>
        <p:nvSpPr>
          <p:cNvPr id="39" name="Rectangle 36">
            <a:extLst>
              <a:ext uri="{FF2B5EF4-FFF2-40B4-BE49-F238E27FC236}">
                <a16:creationId xmlns:a16="http://schemas.microsoft.com/office/drawing/2014/main" id="{EF10AF8F-8AD5-7846-9AB8-77625D21CE5B}"/>
              </a:ext>
            </a:extLst>
          </p:cNvPr>
          <p:cNvSpPr>
            <a:spLocks noChangeArrowheads="1"/>
          </p:cNvSpPr>
          <p:nvPr userDrawn="1"/>
        </p:nvSpPr>
        <p:spPr bwMode="auto">
          <a:xfrm>
            <a:off x="5024438" y="3351610"/>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0" name="Rectangle 37">
            <a:extLst>
              <a:ext uri="{FF2B5EF4-FFF2-40B4-BE49-F238E27FC236}">
                <a16:creationId xmlns:a16="http://schemas.microsoft.com/office/drawing/2014/main" id="{FD2E2C56-49FB-D842-9712-DD839808E1B2}"/>
              </a:ext>
            </a:extLst>
          </p:cNvPr>
          <p:cNvSpPr>
            <a:spLocks noChangeArrowheads="1"/>
          </p:cNvSpPr>
          <p:nvPr userDrawn="1"/>
        </p:nvSpPr>
        <p:spPr bwMode="auto">
          <a:xfrm>
            <a:off x="5024438" y="3605213"/>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1" name="Rectangle 38">
            <a:extLst>
              <a:ext uri="{FF2B5EF4-FFF2-40B4-BE49-F238E27FC236}">
                <a16:creationId xmlns:a16="http://schemas.microsoft.com/office/drawing/2014/main" id="{FFC949D7-382C-2942-98E0-CD8D6255EE6D}"/>
              </a:ext>
            </a:extLst>
          </p:cNvPr>
          <p:cNvSpPr>
            <a:spLocks noChangeArrowheads="1"/>
          </p:cNvSpPr>
          <p:nvPr userDrawn="1"/>
        </p:nvSpPr>
        <p:spPr bwMode="auto">
          <a:xfrm>
            <a:off x="5024438" y="3860007"/>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2" name="Rectangle 39">
            <a:extLst>
              <a:ext uri="{FF2B5EF4-FFF2-40B4-BE49-F238E27FC236}">
                <a16:creationId xmlns:a16="http://schemas.microsoft.com/office/drawing/2014/main" id="{0EC61744-7822-0D4C-980C-ED6C5B9AE52A}"/>
              </a:ext>
            </a:extLst>
          </p:cNvPr>
          <p:cNvSpPr>
            <a:spLocks noChangeArrowheads="1"/>
          </p:cNvSpPr>
          <p:nvPr userDrawn="1"/>
        </p:nvSpPr>
        <p:spPr bwMode="auto">
          <a:xfrm>
            <a:off x="5024438" y="4114801"/>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3" name="Rectangle 40">
            <a:extLst>
              <a:ext uri="{FF2B5EF4-FFF2-40B4-BE49-F238E27FC236}">
                <a16:creationId xmlns:a16="http://schemas.microsoft.com/office/drawing/2014/main" id="{A8528C7E-26DC-EA4A-A1C6-A584715A10CE}"/>
              </a:ext>
            </a:extLst>
          </p:cNvPr>
          <p:cNvSpPr>
            <a:spLocks noChangeArrowheads="1"/>
          </p:cNvSpPr>
          <p:nvPr userDrawn="1"/>
        </p:nvSpPr>
        <p:spPr bwMode="auto">
          <a:xfrm>
            <a:off x="5024438" y="4369594"/>
            <a:ext cx="3630612" cy="165497"/>
          </a:xfrm>
          <a:prstGeom prst="rect">
            <a:avLst/>
          </a:prstGeom>
          <a:solidFill>
            <a:schemeClr val="accent2"/>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44" name="Text Box 41">
            <a:extLst>
              <a:ext uri="{FF2B5EF4-FFF2-40B4-BE49-F238E27FC236}">
                <a16:creationId xmlns:a16="http://schemas.microsoft.com/office/drawing/2014/main" id="{20D50D0C-EEC8-F04F-9ED3-F0D1022604AA}"/>
              </a:ext>
            </a:extLst>
          </p:cNvPr>
          <p:cNvSpPr txBox="1">
            <a:spLocks noChangeArrowheads="1"/>
          </p:cNvSpPr>
          <p:nvPr userDrawn="1"/>
        </p:nvSpPr>
        <p:spPr bwMode="auto">
          <a:xfrm>
            <a:off x="5378450" y="3365109"/>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5" name="Text Box 42">
            <a:extLst>
              <a:ext uri="{FF2B5EF4-FFF2-40B4-BE49-F238E27FC236}">
                <a16:creationId xmlns:a16="http://schemas.microsoft.com/office/drawing/2014/main" id="{B7FA1D57-D3F7-5B47-A6B1-0F8E725E1759}"/>
              </a:ext>
            </a:extLst>
          </p:cNvPr>
          <p:cNvSpPr txBox="1">
            <a:spLocks noChangeArrowheads="1"/>
          </p:cNvSpPr>
          <p:nvPr userDrawn="1"/>
        </p:nvSpPr>
        <p:spPr bwMode="auto">
          <a:xfrm>
            <a:off x="5378450" y="3618713"/>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6" name="Text Box 43">
            <a:extLst>
              <a:ext uri="{FF2B5EF4-FFF2-40B4-BE49-F238E27FC236}">
                <a16:creationId xmlns:a16="http://schemas.microsoft.com/office/drawing/2014/main" id="{F20D216D-E1E1-8C48-B666-F438122C35EC}"/>
              </a:ext>
            </a:extLst>
          </p:cNvPr>
          <p:cNvSpPr txBox="1">
            <a:spLocks noChangeArrowheads="1"/>
          </p:cNvSpPr>
          <p:nvPr userDrawn="1"/>
        </p:nvSpPr>
        <p:spPr bwMode="auto">
          <a:xfrm>
            <a:off x="5378450" y="3873506"/>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7" name="Text Box 44">
            <a:extLst>
              <a:ext uri="{FF2B5EF4-FFF2-40B4-BE49-F238E27FC236}">
                <a16:creationId xmlns:a16="http://schemas.microsoft.com/office/drawing/2014/main" id="{6251D5E9-0C61-C94D-AF46-1D28E918FA27}"/>
              </a:ext>
            </a:extLst>
          </p:cNvPr>
          <p:cNvSpPr txBox="1">
            <a:spLocks noChangeArrowheads="1"/>
          </p:cNvSpPr>
          <p:nvPr userDrawn="1"/>
        </p:nvSpPr>
        <p:spPr bwMode="auto">
          <a:xfrm>
            <a:off x="5378450" y="4128300"/>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8" name="Text Box 45">
            <a:extLst>
              <a:ext uri="{FF2B5EF4-FFF2-40B4-BE49-F238E27FC236}">
                <a16:creationId xmlns:a16="http://schemas.microsoft.com/office/drawing/2014/main" id="{0BAEAF96-171C-304A-ACFE-CDBA3C561228}"/>
              </a:ext>
            </a:extLst>
          </p:cNvPr>
          <p:cNvSpPr txBox="1">
            <a:spLocks noChangeArrowheads="1"/>
          </p:cNvSpPr>
          <p:nvPr userDrawn="1"/>
        </p:nvSpPr>
        <p:spPr bwMode="auto">
          <a:xfrm>
            <a:off x="5378450" y="4383094"/>
            <a:ext cx="3194050" cy="138499"/>
          </a:xfrm>
          <a:prstGeom prst="rect">
            <a:avLst/>
          </a:prstGeom>
          <a:solidFill>
            <a:schemeClr val="accent2"/>
          </a:solidFill>
          <a:ln w="6350">
            <a:solidFill>
              <a:schemeClr val="accent2">
                <a:lumMod val="75000"/>
              </a:schemeClr>
            </a:solidFill>
            <a:miter lim="800000"/>
          </a:ln>
          <a:effectLst/>
        </p:spPr>
        <p:txBody>
          <a:bodyPr lIns="0" tIns="0" rIns="0" bIns="0" anchor="ctr">
            <a:spAutoFit/>
          </a:bodyPr>
          <a:lstStyle/>
          <a:p>
            <a:r>
              <a:rPr lang="zh-CN" altLang="en-US" sz="900">
                <a:solidFill>
                  <a:schemeClr val="bg1"/>
                </a:solidFill>
              </a:rPr>
              <a:t>....</a:t>
            </a:r>
          </a:p>
        </p:txBody>
      </p:sp>
      <p:sp>
        <p:nvSpPr>
          <p:cNvPr id="49" name="Rectangle 46">
            <a:extLst>
              <a:ext uri="{FF2B5EF4-FFF2-40B4-BE49-F238E27FC236}">
                <a16:creationId xmlns:a16="http://schemas.microsoft.com/office/drawing/2014/main" id="{F4E12F5C-99FD-F64D-A482-9E98FA56E68A}"/>
              </a:ext>
            </a:extLst>
          </p:cNvPr>
          <p:cNvSpPr>
            <a:spLocks noChangeArrowheads="1"/>
          </p:cNvSpPr>
          <p:nvPr userDrawn="1"/>
        </p:nvSpPr>
        <p:spPr bwMode="auto">
          <a:xfrm>
            <a:off x="5087938" y="3388519"/>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0" name="Rectangle 47">
            <a:extLst>
              <a:ext uri="{FF2B5EF4-FFF2-40B4-BE49-F238E27FC236}">
                <a16:creationId xmlns:a16="http://schemas.microsoft.com/office/drawing/2014/main" id="{704B5316-9C5F-E649-9701-62FD944F710D}"/>
              </a:ext>
            </a:extLst>
          </p:cNvPr>
          <p:cNvSpPr>
            <a:spLocks noChangeArrowheads="1"/>
          </p:cNvSpPr>
          <p:nvPr userDrawn="1"/>
        </p:nvSpPr>
        <p:spPr bwMode="auto">
          <a:xfrm>
            <a:off x="5087938" y="3642122"/>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1" name="Rectangle 48">
            <a:extLst>
              <a:ext uri="{FF2B5EF4-FFF2-40B4-BE49-F238E27FC236}">
                <a16:creationId xmlns:a16="http://schemas.microsoft.com/office/drawing/2014/main" id="{DC7C9950-BEF3-144B-A30D-65B4DF2D80D0}"/>
              </a:ext>
            </a:extLst>
          </p:cNvPr>
          <p:cNvSpPr>
            <a:spLocks noChangeArrowheads="1"/>
          </p:cNvSpPr>
          <p:nvPr userDrawn="1"/>
        </p:nvSpPr>
        <p:spPr bwMode="auto">
          <a:xfrm>
            <a:off x="5087938" y="3896916"/>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2" name="Rectangle 49">
            <a:extLst>
              <a:ext uri="{FF2B5EF4-FFF2-40B4-BE49-F238E27FC236}">
                <a16:creationId xmlns:a16="http://schemas.microsoft.com/office/drawing/2014/main" id="{4174CEC4-C782-CB41-BD40-198474BF987C}"/>
              </a:ext>
            </a:extLst>
          </p:cNvPr>
          <p:cNvSpPr>
            <a:spLocks noChangeArrowheads="1"/>
          </p:cNvSpPr>
          <p:nvPr userDrawn="1"/>
        </p:nvSpPr>
        <p:spPr bwMode="auto">
          <a:xfrm>
            <a:off x="5087938" y="4151710"/>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3" name="Rectangle 50">
            <a:extLst>
              <a:ext uri="{FF2B5EF4-FFF2-40B4-BE49-F238E27FC236}">
                <a16:creationId xmlns:a16="http://schemas.microsoft.com/office/drawing/2014/main" id="{E1918E12-D3FE-824B-A723-1696D515FA01}"/>
              </a:ext>
            </a:extLst>
          </p:cNvPr>
          <p:cNvSpPr>
            <a:spLocks noChangeArrowheads="1"/>
          </p:cNvSpPr>
          <p:nvPr userDrawn="1"/>
        </p:nvSpPr>
        <p:spPr bwMode="auto">
          <a:xfrm>
            <a:off x="5087938" y="4406503"/>
            <a:ext cx="107950" cy="80963"/>
          </a:xfrm>
          <a:prstGeom prst="rect">
            <a:avLst/>
          </a:prstGeom>
          <a:solidFill>
            <a:schemeClr val="bg1"/>
          </a:solidFill>
          <a:ln w="6350">
            <a:solidFill>
              <a:schemeClr val="accent2">
                <a:lumMod val="75000"/>
              </a:schemeClr>
            </a:solidFill>
            <a:miter lim="800000"/>
          </a:ln>
          <a:effectLst/>
        </p:spPr>
        <p:txBody>
          <a:bodyPr wrap="none" lIns="0" tIns="0" rIns="0" bIns="0" anchor="ctr"/>
          <a:lstStyle/>
          <a:p>
            <a:endParaRPr lang="zh-CN" altLang="en-US" sz="1350"/>
          </a:p>
        </p:txBody>
      </p:sp>
      <p:sp>
        <p:nvSpPr>
          <p:cNvPr id="54" name="Rectangle 51">
            <a:extLst>
              <a:ext uri="{FF2B5EF4-FFF2-40B4-BE49-F238E27FC236}">
                <a16:creationId xmlns:a16="http://schemas.microsoft.com/office/drawing/2014/main" id="{21EA1EFD-32A2-3C41-9567-ADB5C6525B87}"/>
              </a:ext>
            </a:extLst>
          </p:cNvPr>
          <p:cNvSpPr>
            <a:spLocks noChangeArrowheads="1"/>
          </p:cNvSpPr>
          <p:nvPr userDrawn="1"/>
        </p:nvSpPr>
        <p:spPr bwMode="auto">
          <a:xfrm>
            <a:off x="735014" y="1416844"/>
            <a:ext cx="198437"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1</a:t>
            </a:r>
          </a:p>
        </p:txBody>
      </p:sp>
      <p:sp>
        <p:nvSpPr>
          <p:cNvPr id="55" name="Rectangle 52">
            <a:extLst>
              <a:ext uri="{FF2B5EF4-FFF2-40B4-BE49-F238E27FC236}">
                <a16:creationId xmlns:a16="http://schemas.microsoft.com/office/drawing/2014/main" id="{A9E61EA6-F708-7845-BC94-60E4AAA55EEA}"/>
              </a:ext>
            </a:extLst>
          </p:cNvPr>
          <p:cNvSpPr>
            <a:spLocks noChangeArrowheads="1"/>
          </p:cNvSpPr>
          <p:nvPr userDrawn="1"/>
        </p:nvSpPr>
        <p:spPr bwMode="auto">
          <a:xfrm>
            <a:off x="5175250" y="1416844"/>
            <a:ext cx="198438"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2</a:t>
            </a:r>
          </a:p>
        </p:txBody>
      </p:sp>
      <p:sp>
        <p:nvSpPr>
          <p:cNvPr id="56" name="Rectangle 53">
            <a:extLst>
              <a:ext uri="{FF2B5EF4-FFF2-40B4-BE49-F238E27FC236}">
                <a16:creationId xmlns:a16="http://schemas.microsoft.com/office/drawing/2014/main" id="{41A3ED8D-40BF-1B4D-A5DC-DF3C55823B45}"/>
              </a:ext>
            </a:extLst>
          </p:cNvPr>
          <p:cNvSpPr>
            <a:spLocks noChangeArrowheads="1"/>
          </p:cNvSpPr>
          <p:nvPr userDrawn="1"/>
        </p:nvSpPr>
        <p:spPr bwMode="auto">
          <a:xfrm>
            <a:off x="735014" y="3089672"/>
            <a:ext cx="198437"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3</a:t>
            </a:r>
          </a:p>
        </p:txBody>
      </p:sp>
      <p:sp>
        <p:nvSpPr>
          <p:cNvPr id="57" name="Rectangle 54">
            <a:extLst>
              <a:ext uri="{FF2B5EF4-FFF2-40B4-BE49-F238E27FC236}">
                <a16:creationId xmlns:a16="http://schemas.microsoft.com/office/drawing/2014/main" id="{F403255A-931A-5246-B494-38867BFB0554}"/>
              </a:ext>
            </a:extLst>
          </p:cNvPr>
          <p:cNvSpPr>
            <a:spLocks noChangeArrowheads="1"/>
          </p:cNvSpPr>
          <p:nvPr userDrawn="1"/>
        </p:nvSpPr>
        <p:spPr bwMode="auto">
          <a:xfrm>
            <a:off x="5175250" y="3089672"/>
            <a:ext cx="198438" cy="152400"/>
          </a:xfrm>
          <a:prstGeom prst="rect">
            <a:avLst/>
          </a:prstGeom>
          <a:solidFill>
            <a:srgbClr val="FFAA00"/>
          </a:solidFill>
          <a:ln w="6350">
            <a:solidFill>
              <a:schemeClr val="accent2">
                <a:lumMod val="75000"/>
              </a:schemeClr>
            </a:solidFill>
            <a:miter lim="800000"/>
          </a:ln>
          <a:effectLst/>
        </p:spPr>
        <p:txBody>
          <a:bodyPr wrap="none" lIns="0" tIns="0" rIns="0" bIns="0" anchor="ctr"/>
          <a:lstStyle/>
          <a:p>
            <a:pPr algn="ctr" defTabSz="595313">
              <a:lnSpc>
                <a:spcPct val="93000"/>
              </a:lnSpc>
            </a:pPr>
            <a:r>
              <a:rPr lang="zh-CN" altLang="en-US" sz="750">
                <a:solidFill>
                  <a:schemeClr val="bg1"/>
                </a:solidFill>
              </a:rPr>
              <a:t>4</a:t>
            </a:r>
          </a:p>
        </p:txBody>
      </p:sp>
    </p:spTree>
    <p:extLst>
      <p:ext uri="{BB962C8B-B14F-4D97-AF65-F5344CB8AC3E}">
        <p14:creationId xmlns:p14="http://schemas.microsoft.com/office/powerpoint/2010/main" val="3683476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00548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10/22/20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8" name="标题 1">
            <a:extLst>
              <a:ext uri="{FF2B5EF4-FFF2-40B4-BE49-F238E27FC236}">
                <a16:creationId xmlns:a16="http://schemas.microsoft.com/office/drawing/2014/main" id="{D0E5F8FB-7CB0-954C-AC0E-912F9B83AF3E}"/>
              </a:ext>
            </a:extLst>
          </p:cNvPr>
          <p:cNvSpPr txBox="1"/>
          <p:nvPr userDrawn="1"/>
        </p:nvSpPr>
        <p:spPr>
          <a:xfrm>
            <a:off x="457200" y="310344"/>
            <a:ext cx="8229600" cy="857250"/>
          </a:xfrm>
          <a:prstGeom prst="rect">
            <a:avLst/>
          </a:prstGeom>
        </p:spPr>
        <p:txBody>
          <a:bodyPr vert="horz" lIns="68580" tIns="34290" rIns="68580" bIns="34290" rtlCol="0" anchor="ctr">
            <a:normAutofit/>
          </a:bodyPr>
          <a:lstStyle/>
          <a:p>
            <a:pPr marL="0" marR="0" lvl="0" indent="0" algn="l" defTabSz="685800" rtl="0" eaLnBrk="1" fontAlgn="auto" latinLnBrk="0" hangingPunct="1">
              <a:lnSpc>
                <a:spcPct val="100000"/>
              </a:lnSpc>
              <a:spcBef>
                <a:spcPct val="0"/>
              </a:spcBef>
              <a:spcAft>
                <a:spcPts val="0"/>
              </a:spcAft>
              <a:buClrTx/>
              <a:buSzTx/>
              <a:buFontTx/>
              <a:buNone/>
              <a:defRPr/>
            </a:pPr>
            <a:r>
              <a:rPr kumimoji="0" lang="zh-CN" altLang="en-US" sz="1950" b="0" i="0" u="none" strike="noStrike" kern="1200" cap="none" spc="0" normalizeH="0" baseline="0" noProof="0" dirty="0">
                <a:ln>
                  <a:noFill/>
                </a:ln>
                <a:solidFill>
                  <a:schemeClr val="bg1"/>
                </a:solidFill>
                <a:effectLst/>
                <a:uLnTx/>
                <a:uFillTx/>
                <a:latin typeface="仿宋" pitchFamily="49" charset="-122"/>
                <a:ea typeface="仿宋" pitchFamily="49" charset="-122"/>
                <a:cs typeface="+mj-cs"/>
              </a:rPr>
              <a:t>单击此处编辑母版标题样式</a:t>
            </a:r>
          </a:p>
        </p:txBody>
      </p:sp>
    </p:spTree>
    <p:extLst>
      <p:ext uri="{BB962C8B-B14F-4D97-AF65-F5344CB8AC3E}">
        <p14:creationId xmlns:p14="http://schemas.microsoft.com/office/powerpoint/2010/main" val="2282659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10/22/20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1305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3130285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324997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5" name="TextBox 4"/>
          <p:cNvSpPr txBox="1"/>
          <p:nvPr userDrawn="1"/>
        </p:nvSpPr>
        <p:spPr>
          <a:xfrm>
            <a:off x="0" y="3321849"/>
            <a:ext cx="9144000" cy="1071570"/>
          </a:xfrm>
          <a:prstGeom prst="rect">
            <a:avLst/>
          </a:prstGeom>
          <a:solidFill>
            <a:srgbClr val="073F58"/>
          </a:solidFill>
        </p:spPr>
        <p:txBody>
          <a:bodyPr wrap="square" rtlCol="0">
            <a:noAutofit/>
          </a:bodyPr>
          <a:lstStyle/>
          <a:p>
            <a:endParaRPr lang="zh-CN" altLang="en-US" sz="1350" dirty="0"/>
          </a:p>
        </p:txBody>
      </p:sp>
      <p:sp>
        <p:nvSpPr>
          <p:cNvPr id="3" name="Line 4"/>
          <p:cNvSpPr>
            <a:spLocks noChangeShapeType="1"/>
          </p:cNvSpPr>
          <p:nvPr userDrawn="1">
            <p:custDataLst>
              <p:tags r:id="rId1"/>
            </p:custDataLst>
          </p:nvPr>
        </p:nvSpPr>
        <p:spPr bwMode="auto">
          <a:xfrm>
            <a:off x="742950" y="-54006"/>
            <a:ext cx="0" cy="5002020"/>
          </a:xfrm>
          <a:prstGeom prst="line">
            <a:avLst/>
          </a:prstGeom>
          <a:noFill/>
          <a:ln w="15875">
            <a:solidFill>
              <a:srgbClr val="FF960C"/>
            </a:solidFill>
            <a:round/>
          </a:ln>
        </p:spPr>
        <p:txBody>
          <a:bodyPr/>
          <a:lstStyle/>
          <a:p>
            <a:endParaRPr lang="zh-CN" altLang="en-US" sz="1350"/>
          </a:p>
        </p:txBody>
      </p:sp>
      <p:sp>
        <p:nvSpPr>
          <p:cNvPr id="4" name="Line 5"/>
          <p:cNvSpPr>
            <a:spLocks noChangeShapeType="1"/>
          </p:cNvSpPr>
          <p:nvPr userDrawn="1">
            <p:custDataLst>
              <p:tags r:id="rId2"/>
            </p:custDataLst>
          </p:nvPr>
        </p:nvSpPr>
        <p:spPr bwMode="auto">
          <a:xfrm>
            <a:off x="-19049" y="3924300"/>
            <a:ext cx="9163050" cy="0"/>
          </a:xfrm>
          <a:prstGeom prst="line">
            <a:avLst/>
          </a:prstGeom>
          <a:noFill/>
          <a:ln w="15875">
            <a:solidFill>
              <a:srgbClr val="FF960C"/>
            </a:solidFill>
            <a:round/>
          </a:ln>
        </p:spPr>
        <p:txBody>
          <a:bodyPr wrap="none" lIns="0" tIns="0" rIns="0" bIns="0" anchor="ctr"/>
          <a:lstStyle/>
          <a:p>
            <a:endParaRPr lang="zh-CN" altLang="en-US" sz="1350"/>
          </a:p>
        </p:txBody>
      </p:sp>
      <p:sp>
        <p:nvSpPr>
          <p:cNvPr id="6" name="标题 1"/>
          <p:cNvSpPr>
            <a:spLocks noGrp="1"/>
          </p:cNvSpPr>
          <p:nvPr>
            <p:ph type="title"/>
          </p:nvPr>
        </p:nvSpPr>
        <p:spPr>
          <a:xfrm>
            <a:off x="857224" y="3375427"/>
            <a:ext cx="6872278" cy="482207"/>
          </a:xfrm>
        </p:spPr>
        <p:txBody>
          <a:bodyPr>
            <a:normAutofit/>
          </a:bodyPr>
          <a:lstStyle>
            <a:lvl1pPr algn="l">
              <a:defRPr sz="1950"/>
            </a:lvl1pPr>
          </a:lstStyle>
          <a:p>
            <a:r>
              <a:rPr lang="zh-CN" altLang="en-US" dirty="0"/>
              <a:t>单击此处编辑母版标题样式</a:t>
            </a:r>
          </a:p>
        </p:txBody>
      </p:sp>
      <p:sp>
        <p:nvSpPr>
          <p:cNvPr id="7" name="TextBox 6"/>
          <p:cNvSpPr txBox="1"/>
          <p:nvPr userDrawn="1"/>
        </p:nvSpPr>
        <p:spPr>
          <a:xfrm>
            <a:off x="7608844" y="4137924"/>
            <a:ext cx="1571668" cy="279564"/>
          </a:xfrm>
          <a:prstGeom prst="rect">
            <a:avLst/>
          </a:prstGeom>
          <a:noFill/>
        </p:spPr>
        <p:txBody>
          <a:bodyPr wrap="square" rtlCol="0">
            <a:spAutoFit/>
          </a:bodyPr>
          <a:lstStyle/>
          <a:p>
            <a:pPr>
              <a:lnSpc>
                <a:spcPts val="150"/>
              </a:lnSpc>
            </a:pPr>
            <a:r>
              <a:rPr lang="en-US" altLang="zh-CN" sz="1650" b="0" kern="600" spc="0" baseline="0" dirty="0">
                <a:solidFill>
                  <a:schemeClr val="bg1"/>
                </a:solidFill>
                <a:effectLst/>
                <a:latin typeface="Avenir Next Demi Bold"/>
                <a:ea typeface="Microsoft JhengHei" pitchFamily="34" charset="-120"/>
                <a:cs typeface="Avenir Next Demi Bold"/>
              </a:rPr>
              <a:t>CAMIC</a:t>
            </a:r>
          </a:p>
          <a:p>
            <a:r>
              <a:rPr lang="en-US" altLang="zh-CN" sz="1050" b="0" spc="0" dirty="0">
                <a:solidFill>
                  <a:schemeClr val="bg1"/>
                </a:solidFill>
                <a:latin typeface="+mn-lt"/>
                <a:ea typeface="Ebrima" pitchFamily="2" charset="0"/>
                <a:cs typeface="Adobe Garamond Pro"/>
              </a:rPr>
              <a:t>General </a:t>
            </a:r>
            <a:r>
              <a:rPr lang="en-US" altLang="zh-CN" sz="1050" b="0" spc="0" baseline="0" dirty="0">
                <a:solidFill>
                  <a:schemeClr val="bg1"/>
                </a:solidFill>
                <a:latin typeface="+mn-lt"/>
                <a:ea typeface="Ebrima" pitchFamily="2" charset="0"/>
                <a:cs typeface="Adobe Garamond Pro"/>
              </a:rPr>
              <a:t> Aviation</a:t>
            </a:r>
            <a:r>
              <a:rPr lang="en-US" altLang="zh-CN" sz="1050" b="0" spc="-113" baseline="0" dirty="0">
                <a:solidFill>
                  <a:schemeClr val="bg1"/>
                </a:solidFill>
                <a:latin typeface="+mn-lt"/>
                <a:ea typeface="Ebrima" pitchFamily="2" charset="0"/>
                <a:cs typeface="Adobe Garamond Pro"/>
              </a:rPr>
              <a:t> </a:t>
            </a:r>
            <a:endParaRPr lang="zh-CN" altLang="en-US" sz="1050" b="0" spc="-113" dirty="0">
              <a:solidFill>
                <a:schemeClr val="bg1"/>
              </a:solidFill>
              <a:latin typeface="+mn-lt"/>
              <a:ea typeface="Microsoft JhengHei" pitchFamily="34" charset="-120"/>
              <a:cs typeface="Adobe Garamond Pro"/>
            </a:endParaRPr>
          </a:p>
        </p:txBody>
      </p:sp>
    </p:spTree>
    <p:extLst>
      <p:ext uri="{BB962C8B-B14F-4D97-AF65-F5344CB8AC3E}">
        <p14:creationId xmlns:p14="http://schemas.microsoft.com/office/powerpoint/2010/main" val="508421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4"/>
          <a:stretch>
            <a:fillRect/>
          </a:stretch>
        </p:blipFill>
        <p:spPr>
          <a:xfrm>
            <a:off x="0" y="411"/>
            <a:ext cx="9144000" cy="5143089"/>
          </a:xfrm>
          <a:prstGeom prst="rect">
            <a:avLst/>
          </a:prstGeom>
        </p:spPr>
      </p:pic>
      <p:sp>
        <p:nvSpPr>
          <p:cNvPr id="5" name="TextBox 4"/>
          <p:cNvSpPr txBox="1"/>
          <p:nvPr userDrawn="1"/>
        </p:nvSpPr>
        <p:spPr>
          <a:xfrm>
            <a:off x="0" y="3321849"/>
            <a:ext cx="9144000" cy="1071570"/>
          </a:xfrm>
          <a:prstGeom prst="rect">
            <a:avLst/>
          </a:prstGeom>
          <a:solidFill>
            <a:srgbClr val="073F58"/>
          </a:solidFill>
        </p:spPr>
        <p:txBody>
          <a:bodyPr wrap="square" rtlCol="0">
            <a:noAutofit/>
          </a:bodyPr>
          <a:lstStyle/>
          <a:p>
            <a:endParaRPr lang="zh-CN" altLang="en-US" sz="1350" dirty="0"/>
          </a:p>
        </p:txBody>
      </p:sp>
      <p:sp>
        <p:nvSpPr>
          <p:cNvPr id="3" name="Line 4"/>
          <p:cNvSpPr>
            <a:spLocks noChangeShapeType="1"/>
          </p:cNvSpPr>
          <p:nvPr userDrawn="1">
            <p:custDataLst>
              <p:tags r:id="rId1"/>
            </p:custDataLst>
          </p:nvPr>
        </p:nvSpPr>
        <p:spPr bwMode="auto">
          <a:xfrm>
            <a:off x="742950" y="-54006"/>
            <a:ext cx="0" cy="5002020"/>
          </a:xfrm>
          <a:prstGeom prst="line">
            <a:avLst/>
          </a:prstGeom>
          <a:noFill/>
          <a:ln w="15875">
            <a:solidFill>
              <a:srgbClr val="FF960C"/>
            </a:solidFill>
            <a:round/>
          </a:ln>
        </p:spPr>
        <p:txBody>
          <a:bodyPr/>
          <a:lstStyle/>
          <a:p>
            <a:endParaRPr lang="zh-CN" altLang="en-US" sz="1350"/>
          </a:p>
        </p:txBody>
      </p:sp>
      <p:sp>
        <p:nvSpPr>
          <p:cNvPr id="4" name="Line 5"/>
          <p:cNvSpPr>
            <a:spLocks noChangeShapeType="1"/>
          </p:cNvSpPr>
          <p:nvPr userDrawn="1">
            <p:custDataLst>
              <p:tags r:id="rId2"/>
            </p:custDataLst>
          </p:nvPr>
        </p:nvSpPr>
        <p:spPr bwMode="auto">
          <a:xfrm>
            <a:off x="-19049" y="3924300"/>
            <a:ext cx="9163050" cy="0"/>
          </a:xfrm>
          <a:prstGeom prst="line">
            <a:avLst/>
          </a:prstGeom>
          <a:noFill/>
          <a:ln w="15875">
            <a:solidFill>
              <a:srgbClr val="FF960C"/>
            </a:solidFill>
            <a:round/>
          </a:ln>
        </p:spPr>
        <p:txBody>
          <a:bodyPr wrap="none" lIns="0" tIns="0" rIns="0" bIns="0" anchor="ctr"/>
          <a:lstStyle/>
          <a:p>
            <a:endParaRPr lang="zh-CN" altLang="en-US" sz="1350"/>
          </a:p>
        </p:txBody>
      </p:sp>
      <p:sp>
        <p:nvSpPr>
          <p:cNvPr id="6" name="标题 1"/>
          <p:cNvSpPr>
            <a:spLocks noGrp="1"/>
          </p:cNvSpPr>
          <p:nvPr>
            <p:ph type="title" hasCustomPrompt="1"/>
          </p:nvPr>
        </p:nvSpPr>
        <p:spPr>
          <a:xfrm>
            <a:off x="857224" y="3375427"/>
            <a:ext cx="6872278" cy="482207"/>
          </a:xfrm>
        </p:spPr>
        <p:txBody>
          <a:bodyPr>
            <a:normAutofit/>
          </a:bodyPr>
          <a:lstStyle>
            <a:lvl1pPr algn="l">
              <a:defRPr sz="1875"/>
            </a:lvl1pPr>
          </a:lstStyle>
          <a:p>
            <a:r>
              <a:rPr lang="en-US" altLang="zh-CN" dirty="0"/>
              <a:t>《</a:t>
            </a:r>
            <a:r>
              <a:rPr lang="zh-CN" altLang="en-US" dirty="0"/>
              <a:t>中国通用航空蓝皮书</a:t>
            </a:r>
            <a:r>
              <a:rPr lang="en-US" altLang="zh-CN" dirty="0"/>
              <a:t>2015-2016》</a:t>
            </a:r>
            <a:endParaRPr lang="zh-CN" altLang="en-US" dirty="0"/>
          </a:p>
        </p:txBody>
      </p:sp>
      <p:sp>
        <p:nvSpPr>
          <p:cNvPr id="7" name="TextBox 6"/>
          <p:cNvSpPr txBox="1"/>
          <p:nvPr userDrawn="1"/>
        </p:nvSpPr>
        <p:spPr>
          <a:xfrm>
            <a:off x="7608844" y="4137924"/>
            <a:ext cx="1571668" cy="279564"/>
          </a:xfrm>
          <a:prstGeom prst="rect">
            <a:avLst/>
          </a:prstGeom>
          <a:noFill/>
        </p:spPr>
        <p:txBody>
          <a:bodyPr wrap="square" rtlCol="0">
            <a:spAutoFit/>
          </a:bodyPr>
          <a:lstStyle/>
          <a:p>
            <a:pPr>
              <a:lnSpc>
                <a:spcPts val="150"/>
              </a:lnSpc>
            </a:pPr>
            <a:r>
              <a:rPr lang="en-US" altLang="zh-CN" sz="1650" b="0" kern="600" spc="0" baseline="0" dirty="0">
                <a:solidFill>
                  <a:schemeClr val="bg1"/>
                </a:solidFill>
                <a:effectLst/>
                <a:latin typeface="Avenir Next Demi Bold"/>
                <a:ea typeface="Microsoft JhengHei" pitchFamily="34" charset="-120"/>
                <a:cs typeface="Avenir Next Demi Bold"/>
              </a:rPr>
              <a:t>CAMIC</a:t>
            </a:r>
          </a:p>
          <a:p>
            <a:r>
              <a:rPr lang="en-US" altLang="zh-CN" sz="1050" b="0" spc="0" dirty="0">
                <a:solidFill>
                  <a:schemeClr val="bg1"/>
                </a:solidFill>
                <a:latin typeface="+mn-lt"/>
                <a:ea typeface="Ebrima" pitchFamily="2" charset="0"/>
                <a:cs typeface="Adobe Garamond Pro"/>
              </a:rPr>
              <a:t>General</a:t>
            </a:r>
            <a:r>
              <a:rPr lang="zh-CN" altLang="en-US" sz="1050" b="0" spc="0" dirty="0">
                <a:solidFill>
                  <a:schemeClr val="bg1"/>
                </a:solidFill>
                <a:latin typeface="+mn-lt"/>
                <a:ea typeface="Ebrima" pitchFamily="2" charset="0"/>
                <a:cs typeface="Adobe Garamond Pro"/>
              </a:rPr>
              <a:t> </a:t>
            </a:r>
            <a:r>
              <a:rPr lang="en-US" altLang="zh-CN" sz="1050" b="0" spc="0" baseline="0" dirty="0">
                <a:solidFill>
                  <a:schemeClr val="bg1"/>
                </a:solidFill>
                <a:latin typeface="+mn-lt"/>
                <a:ea typeface="Ebrima" pitchFamily="2" charset="0"/>
                <a:cs typeface="Adobe Garamond Pro"/>
              </a:rPr>
              <a:t>Aviation</a:t>
            </a:r>
            <a:endParaRPr lang="zh-CN" altLang="en-US" sz="1050" b="0" spc="-113" dirty="0">
              <a:solidFill>
                <a:schemeClr val="bg1"/>
              </a:solidFill>
              <a:latin typeface="+mn-lt"/>
              <a:ea typeface="Microsoft JhengHei" pitchFamily="34" charset="-120"/>
              <a:cs typeface="Adobe Garamond Pro"/>
            </a:endParaRPr>
          </a:p>
        </p:txBody>
      </p:sp>
      <p:sp>
        <p:nvSpPr>
          <p:cNvPr id="9" name="TextBox 6"/>
          <p:cNvSpPr txBox="1"/>
          <p:nvPr userDrawn="1"/>
        </p:nvSpPr>
        <p:spPr>
          <a:xfrm>
            <a:off x="0" y="4948014"/>
            <a:ext cx="9180512" cy="195486"/>
          </a:xfrm>
          <a:prstGeom prst="rect">
            <a:avLst/>
          </a:prstGeom>
          <a:solidFill>
            <a:srgbClr val="073F58"/>
          </a:solidFill>
        </p:spPr>
        <p:txBody>
          <a:bodyPr wrap="square" rtlCol="0">
            <a:noAutofit/>
          </a:bodyPr>
          <a:lstStyle/>
          <a:p>
            <a:r>
              <a:rPr lang="en-US" altLang="en-US" sz="750" baseline="0" dirty="0">
                <a:solidFill>
                  <a:schemeClr val="bg1"/>
                </a:solidFill>
                <a:latin typeface="+mn-lt"/>
                <a:ea typeface="宋体" pitchFamily="2" charset="-122"/>
              </a:rPr>
              <a:t>通用航空运行实验室介绍</a:t>
            </a:r>
            <a:r>
              <a:rPr lang="en-US" altLang="zh-CN" sz="750" baseline="0" dirty="0">
                <a:solidFill>
                  <a:schemeClr val="bg1"/>
                </a:solidFill>
                <a:latin typeface="+mn-lt"/>
                <a:ea typeface="宋体" pitchFamily="2" charset="-122"/>
              </a:rPr>
              <a:t>|</a:t>
            </a:r>
            <a:fld id="{BBDC9ECD-65B3-4CF2-8CA0-D5C325DF62C1}" type="datetime1">
              <a:rPr lang="en-US" altLang="zh-CN" sz="750" baseline="0" dirty="0" smtClean="0">
                <a:solidFill>
                  <a:schemeClr val="bg1"/>
                </a:solidFill>
                <a:latin typeface="+mn-lt"/>
                <a:ea typeface="宋体" pitchFamily="2" charset="-122"/>
              </a:rPr>
              <a:t>10/22/20</a:t>
            </a:fld>
            <a:endParaRPr lang="zh-CN" altLang="en-US" sz="750" dirty="0">
              <a:solidFill>
                <a:schemeClr val="bg1"/>
              </a:solidFill>
              <a:latin typeface="+mn-lt"/>
              <a:ea typeface="宋体" pitchFamily="2" charset="-122"/>
            </a:endParaRPr>
          </a:p>
        </p:txBody>
      </p:sp>
      <p:sp>
        <p:nvSpPr>
          <p:cNvPr id="11" name="TextBox 8"/>
          <p:cNvSpPr txBox="1"/>
          <p:nvPr userDrawn="1"/>
        </p:nvSpPr>
        <p:spPr>
          <a:xfrm>
            <a:off x="6372200" y="4953651"/>
            <a:ext cx="2857520" cy="207749"/>
          </a:xfrm>
          <a:prstGeom prst="rect">
            <a:avLst/>
          </a:prstGeom>
          <a:noFill/>
        </p:spPr>
        <p:txBody>
          <a:bodyPr wrap="square" rtlCol="0" anchor="ctr" anchorCtr="0">
            <a:spAutoFit/>
          </a:bodyPr>
          <a:lstStyle/>
          <a:p>
            <a:r>
              <a:rPr lang="en-GB" altLang="zh-CN" sz="750" dirty="0">
                <a:solidFill>
                  <a:srgbClr val="FFFFFF"/>
                </a:solidFill>
              </a:rPr>
              <a:t>©</a:t>
            </a:r>
            <a:r>
              <a:rPr lang="zh-CN" altLang="en-US" sz="750" dirty="0">
                <a:solidFill>
                  <a:srgbClr val="FFFFFF"/>
                </a:solidFill>
                <a:latin typeface="+mn-lt"/>
                <a:ea typeface="宋体" pitchFamily="2" charset="-122"/>
              </a:rPr>
              <a:t>中国民航管理干部学院通航系</a:t>
            </a:r>
            <a:r>
              <a:rPr lang="en-US" altLang="zh-CN" sz="750" dirty="0">
                <a:solidFill>
                  <a:srgbClr val="FFFFFF"/>
                </a:solidFill>
                <a:latin typeface="+mn-lt"/>
                <a:ea typeface="宋体" pitchFamily="2" charset="-122"/>
              </a:rPr>
              <a:t> </a:t>
            </a:r>
            <a:r>
              <a:rPr lang="en-US" altLang="zh-CN" sz="750" dirty="0">
                <a:solidFill>
                  <a:srgbClr val="FFFFFF"/>
                </a:solidFill>
                <a:latin typeface="+mn-lt"/>
              </a:rPr>
              <a:t>|</a:t>
            </a:r>
            <a:r>
              <a:rPr lang="zh-CN" altLang="en-US" sz="750" dirty="0">
                <a:solidFill>
                  <a:srgbClr val="FFFFFF"/>
                </a:solidFill>
                <a:latin typeface="+mn-lt"/>
              </a:rPr>
              <a:t>  </a:t>
            </a:r>
            <a:fld id="{255E5206-41E3-4A44-B71F-307B77896B45}" type="slidenum">
              <a:rPr lang="en-US" altLang="zh-CN" sz="750" baseline="0" dirty="0" smtClean="0">
                <a:solidFill>
                  <a:srgbClr val="FFFFFF"/>
                </a:solidFill>
                <a:latin typeface="+mn-ea"/>
                <a:ea typeface="+mn-ea"/>
              </a:rPr>
              <a:t>‹#›</a:t>
            </a:fld>
            <a:endParaRPr lang="zh-CN" altLang="en-US" sz="750" baseline="0" dirty="0">
              <a:solidFill>
                <a:srgbClr val="FFFFFF"/>
              </a:solidFill>
              <a:latin typeface="+mn-ea"/>
              <a:ea typeface="+mn-e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310344"/>
            <a:ext cx="8229600" cy="857250"/>
          </a:xfrm>
        </p:spPr>
        <p:txBody>
          <a:bodyPr>
            <a:normAutofit/>
          </a:bodyPr>
          <a:lstStyle>
            <a:lvl1pPr>
              <a:defRPr sz="1950"/>
            </a:lvl1pPr>
          </a:lstStyle>
          <a:p>
            <a:r>
              <a:rPr lang="zh-CN" altLang="en-US" dirty="0"/>
              <a:t>单击此处编辑母版标题样式</a:t>
            </a:r>
          </a:p>
        </p:txBody>
      </p:sp>
      <p:sp>
        <p:nvSpPr>
          <p:cNvPr id="56" name="Freeform 3"/>
          <p:cNvSpPr/>
          <p:nvPr userDrawn="1"/>
        </p:nvSpPr>
        <p:spPr bwMode="auto">
          <a:xfrm>
            <a:off x="285721" y="2074962"/>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57" name="Freeform 4"/>
          <p:cNvSpPr/>
          <p:nvPr userDrawn="1"/>
        </p:nvSpPr>
        <p:spPr bwMode="auto">
          <a:xfrm flipH="1">
            <a:off x="4686271" y="2074962"/>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58" name="Freeform 5"/>
          <p:cNvSpPr/>
          <p:nvPr userDrawn="1"/>
        </p:nvSpPr>
        <p:spPr bwMode="auto">
          <a:xfrm flipV="1">
            <a:off x="285721" y="3825180"/>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59" name="Freeform 6"/>
          <p:cNvSpPr/>
          <p:nvPr userDrawn="1"/>
        </p:nvSpPr>
        <p:spPr bwMode="auto">
          <a:xfrm flipH="1" flipV="1">
            <a:off x="4686271" y="3825180"/>
            <a:ext cx="65" cy="207749"/>
          </a:xfrm>
          <a:custGeom>
            <a:avLst/>
            <a:gdLst/>
            <a:ahLst/>
            <a:cxnLst>
              <a:cxn ang="0">
                <a:pos x="0" y="1319"/>
              </a:cxn>
              <a:cxn ang="0">
                <a:pos x="1932" y="1320"/>
              </a:cxn>
              <a:cxn ang="0">
                <a:pos x="1932" y="954"/>
              </a:cxn>
              <a:cxn ang="0">
                <a:pos x="2604" y="954"/>
              </a:cxn>
              <a:cxn ang="0">
                <a:pos x="2604" y="0"/>
              </a:cxn>
            </a:cxnLst>
            <a:rect l="0" t="0" r="r" b="b"/>
            <a:pathLst>
              <a:path w="2604" h="1320">
                <a:moveTo>
                  <a:pt x="0" y="1319"/>
                </a:moveTo>
                <a:lnTo>
                  <a:pt x="1932" y="1320"/>
                </a:lnTo>
                <a:lnTo>
                  <a:pt x="1932" y="954"/>
                </a:lnTo>
                <a:lnTo>
                  <a:pt x="2604" y="954"/>
                </a:lnTo>
                <a:lnTo>
                  <a:pt x="2604" y="0"/>
                </a:lnTo>
              </a:path>
            </a:pathLst>
          </a:custGeom>
          <a:noFill/>
          <a:ln w="22225" cap="flat" cmpd="sng">
            <a:solidFill>
              <a:schemeClr val="accent2">
                <a:lumMod val="75000"/>
              </a:schemeClr>
            </a:solidFill>
            <a:prstDash val="solid"/>
            <a:round/>
          </a:ln>
          <a:effectLst/>
        </p:spPr>
        <p:txBody>
          <a:bodyPr wrap="none" lIns="0" tIns="0" rIns="0" bIns="0" anchor="ctr">
            <a:spAutoFit/>
          </a:bodyPr>
          <a:lstStyle/>
          <a:p>
            <a:endParaRPr lang="zh-CN" altLang="en-US" sz="1350"/>
          </a:p>
        </p:txBody>
      </p:sp>
      <p:sp>
        <p:nvSpPr>
          <p:cNvPr id="60" name="内容占位符 2"/>
          <p:cNvSpPr>
            <a:spLocks noGrp="1"/>
          </p:cNvSpPr>
          <p:nvPr>
            <p:ph sz="half" idx="1"/>
          </p:nvPr>
        </p:nvSpPr>
        <p:spPr>
          <a:xfrm>
            <a:off x="319086" y="1200151"/>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1" name="内容占位符 2"/>
          <p:cNvSpPr>
            <a:spLocks noGrp="1"/>
          </p:cNvSpPr>
          <p:nvPr>
            <p:ph sz="half" idx="10"/>
          </p:nvPr>
        </p:nvSpPr>
        <p:spPr>
          <a:xfrm>
            <a:off x="4676804" y="1200150"/>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2" name="内容占位符 2"/>
          <p:cNvSpPr>
            <a:spLocks noGrp="1"/>
          </p:cNvSpPr>
          <p:nvPr>
            <p:ph sz="half" idx="11"/>
          </p:nvPr>
        </p:nvSpPr>
        <p:spPr>
          <a:xfrm>
            <a:off x="319086" y="3128976"/>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3" name="内容占位符 2"/>
          <p:cNvSpPr>
            <a:spLocks noGrp="1"/>
          </p:cNvSpPr>
          <p:nvPr>
            <p:ph sz="half" idx="12"/>
          </p:nvPr>
        </p:nvSpPr>
        <p:spPr>
          <a:xfrm>
            <a:off x="4676804" y="3128976"/>
            <a:ext cx="4038600" cy="1746650"/>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normAutofit/>
          </a:bodyPr>
          <a:lstStyle>
            <a:lvl1pPr>
              <a:defRPr sz="2100">
                <a:solidFill>
                  <a:schemeClr val="tx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2914650"/>
            <a:ext cx="6400800" cy="1314450"/>
          </a:xfrm>
        </p:spPr>
        <p:txBody>
          <a:bodyPr>
            <a:normAutofit/>
          </a:bodyPr>
          <a:lstStyle>
            <a:lvl1pPr marL="0" indent="0" algn="ctr">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a:t>单击此处编辑母版副标题样式</a:t>
            </a:r>
          </a:p>
        </p:txBody>
      </p:sp>
      <p:sp>
        <p:nvSpPr>
          <p:cNvPr id="5" name="标题 1"/>
          <p:cNvSpPr txBox="1"/>
          <p:nvPr userDrawn="1"/>
        </p:nvSpPr>
        <p:spPr>
          <a:xfrm>
            <a:off x="457200" y="205979"/>
            <a:ext cx="8229600" cy="857250"/>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100000"/>
              </a:lnSpc>
              <a:spcBef>
                <a:spcPct val="0"/>
              </a:spcBef>
              <a:spcAft>
                <a:spcPts val="0"/>
              </a:spcAft>
              <a:buClrTx/>
              <a:buSzTx/>
              <a:buFontTx/>
              <a:buNone/>
              <a:defRPr/>
            </a:pPr>
            <a:endParaRPr kumimoji="0" lang="zh-CN" altLang="en-US" sz="2025" b="0" i="0" u="none" strike="noStrike" kern="1200" cap="none" spc="0" normalizeH="0" baseline="0" noProof="0" dirty="0">
              <a:ln>
                <a:noFill/>
              </a:ln>
              <a:solidFill>
                <a:schemeClr val="bg1"/>
              </a:solidFill>
              <a:effectLst/>
              <a:uLnTx/>
              <a:uFillTx/>
              <a:latin typeface="仿宋" pitchFamily="49" charset="-122"/>
              <a:ea typeface="仿宋" pitchFamily="49" charset="-122"/>
              <a:cs typeface="+mj-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310344"/>
            <a:ext cx="8229600" cy="857250"/>
          </a:xfrm>
        </p:spPr>
        <p:txBody>
          <a:bodyPr>
            <a:normAutofit/>
          </a:bodyPr>
          <a:lstStyle>
            <a:lvl1pPr>
              <a:defRPr sz="1950"/>
            </a:lvl1pPr>
          </a:lstStyle>
          <a:p>
            <a:r>
              <a:rPr lang="zh-CN" altLang="en-US" dirty="0"/>
              <a:t>单击此处编辑母版标题样式</a:t>
            </a:r>
          </a:p>
        </p:txBody>
      </p:sp>
      <p:sp>
        <p:nvSpPr>
          <p:cNvPr id="12" name="RbLeanShape Right Angle 48"/>
          <p:cNvSpPr/>
          <p:nvPr userDrawn="1">
            <p:custDataLst>
              <p:tags r:id="rId1"/>
            </p:custDataLst>
          </p:nvPr>
        </p:nvSpPr>
        <p:spPr>
          <a:xfrm>
            <a:off x="500034" y="1339445"/>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3" name="RbLeanShape Right Angle 48"/>
          <p:cNvSpPr/>
          <p:nvPr userDrawn="1">
            <p:custDataLst>
              <p:tags r:id="rId2"/>
            </p:custDataLst>
          </p:nvPr>
        </p:nvSpPr>
        <p:spPr>
          <a:xfrm flipH="1">
            <a:off x="7656484" y="1339445"/>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4" name="RbLeanShape Right Angle 48"/>
          <p:cNvSpPr/>
          <p:nvPr userDrawn="1">
            <p:custDataLst>
              <p:tags r:id="rId3"/>
            </p:custDataLst>
          </p:nvPr>
        </p:nvSpPr>
        <p:spPr>
          <a:xfrm flipV="1">
            <a:off x="500034" y="3809992"/>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5" name="RbLeanShape Right Angle 48"/>
          <p:cNvSpPr/>
          <p:nvPr userDrawn="1">
            <p:custDataLst>
              <p:tags r:id="rId4"/>
            </p:custDataLst>
          </p:nvPr>
        </p:nvSpPr>
        <p:spPr>
          <a:xfrm flipH="1" flipV="1">
            <a:off x="7656484" y="3809992"/>
            <a:ext cx="1041400" cy="721519"/>
          </a:xfrm>
          <a:custGeom>
            <a:avLst/>
            <a:gdLst>
              <a:gd name="connsiteX0" fmla="*/ 1270000 w 1270000"/>
              <a:gd name="connsiteY0" fmla="*/ 0 h 476250"/>
              <a:gd name="connsiteX1" fmla="*/ 0 w 1270000"/>
              <a:gd name="connsiteY1" fmla="*/ 0 h 476250"/>
              <a:gd name="connsiteX2" fmla="*/ 0 w 1270000"/>
              <a:gd name="connsiteY2" fmla="*/ 476250 h 476250"/>
            </a:gdLst>
            <a:ahLst/>
            <a:cxnLst>
              <a:cxn ang="0">
                <a:pos x="connsiteX0" y="connsiteY0"/>
              </a:cxn>
              <a:cxn ang="0">
                <a:pos x="connsiteX1" y="connsiteY1"/>
              </a:cxn>
              <a:cxn ang="0">
                <a:pos x="connsiteX2" y="connsiteY2"/>
              </a:cxn>
            </a:cxnLst>
            <a:rect l="l" t="t" r="r" b="b"/>
            <a:pathLst>
              <a:path w="1270000" h="476250">
                <a:moveTo>
                  <a:pt x="1270000" y="0"/>
                </a:moveTo>
                <a:lnTo>
                  <a:pt x="0" y="0"/>
                </a:lnTo>
                <a:lnTo>
                  <a:pt x="0" y="476250"/>
                </a:lnTo>
              </a:path>
            </a:pathLst>
          </a:custGeom>
          <a:ln w="38100">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txBody>
          <a:bodyPr lIns="67499" tIns="67499" rIns="0" bIns="0"/>
          <a:lstStyle/>
          <a:p>
            <a:pPr fontAlgn="ctr">
              <a:defRPr/>
            </a:pPr>
            <a:endParaRPr lang="en-US" sz="1350"/>
          </a:p>
        </p:txBody>
      </p:sp>
      <p:sp>
        <p:nvSpPr>
          <p:cNvPr id="16" name="内容占位符 2"/>
          <p:cNvSpPr>
            <a:spLocks noGrp="1"/>
          </p:cNvSpPr>
          <p:nvPr>
            <p:ph idx="1"/>
          </p:nvPr>
        </p:nvSpPr>
        <p:spPr>
          <a:xfrm>
            <a:off x="571472" y="1393024"/>
            <a:ext cx="8115328" cy="320159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357290" y="1125131"/>
            <a:ext cx="6858048" cy="28932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357290" y="4232683"/>
            <a:ext cx="5486400" cy="2607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dirty="0"/>
              <a:t>单击此处编辑母版文本样式</a:t>
            </a:r>
          </a:p>
        </p:txBody>
      </p:sp>
      <p:sp>
        <p:nvSpPr>
          <p:cNvPr id="6" name="标题 1"/>
          <p:cNvSpPr>
            <a:spLocks noGrp="1"/>
          </p:cNvSpPr>
          <p:nvPr>
            <p:ph type="title"/>
          </p:nvPr>
        </p:nvSpPr>
        <p:spPr>
          <a:xfrm>
            <a:off x="457200" y="310344"/>
            <a:ext cx="8229600" cy="857250"/>
          </a:xfrm>
        </p:spPr>
        <p:txBody>
          <a:bodyPr>
            <a:normAutofit/>
          </a:bodyPr>
          <a:lstStyle>
            <a:lvl1pPr>
              <a:defRPr sz="1950"/>
            </a:lvl1pPr>
          </a:lstStyle>
          <a:p>
            <a:r>
              <a:rPr lang="zh-CN" altLang="en-US" dirty="0"/>
              <a:t>单击此处编辑母版标题样式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normAutofit/>
          </a:bodyPr>
          <a:lstStyle>
            <a:lvl1pPr algn="l">
              <a:defRPr sz="2025" b="0" cap="all">
                <a:solidFill>
                  <a:schemeClr val="tx1"/>
                </a:solidFill>
              </a:defRPr>
            </a:lvl1pPr>
          </a:lstStyle>
          <a:p>
            <a:r>
              <a:rPr lang="zh-CN" altLang="en-US" dirty="0"/>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dirty="0"/>
              <a:t>单击此处编辑母版文本样式</a:t>
            </a:r>
          </a:p>
        </p:txBody>
      </p:sp>
      <p:sp>
        <p:nvSpPr>
          <p:cNvPr id="7" name="标题 1"/>
          <p:cNvSpPr txBox="1"/>
          <p:nvPr userDrawn="1"/>
        </p:nvSpPr>
        <p:spPr>
          <a:xfrm>
            <a:off x="457200" y="310344"/>
            <a:ext cx="8229600" cy="857250"/>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100000"/>
              </a:lnSpc>
              <a:spcBef>
                <a:spcPct val="0"/>
              </a:spcBef>
              <a:spcAft>
                <a:spcPts val="0"/>
              </a:spcAft>
              <a:buClrTx/>
              <a:buSzTx/>
              <a:buFontTx/>
              <a:buNone/>
              <a:defRPr/>
            </a:pPr>
            <a:r>
              <a:rPr kumimoji="0" lang="zh-CN" altLang="en-US" sz="2025" b="0" i="0" u="none" strike="noStrike" kern="1200" cap="none" spc="0" normalizeH="0" baseline="0" noProof="0" dirty="0">
                <a:ln>
                  <a:noFill/>
                </a:ln>
                <a:solidFill>
                  <a:schemeClr val="bg1"/>
                </a:solidFill>
                <a:effectLst/>
                <a:uLnTx/>
                <a:uFillTx/>
                <a:latin typeface="仿宋" pitchFamily="49" charset="-122"/>
                <a:ea typeface="仿宋" pitchFamily="49" charset="-122"/>
                <a:cs typeface="+mj-cs"/>
              </a:rPr>
              <a:t>单击此处编辑母版标题样式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48200" y="1200151"/>
            <a:ext cx="4038600" cy="3394472"/>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48200" y="1200151"/>
            <a:ext cx="4038600" cy="3394472"/>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Line 6"/>
          <p:cNvSpPr>
            <a:spLocks noChangeShapeType="1"/>
          </p:cNvSpPr>
          <p:nvPr userDrawn="1">
            <p:custDataLst>
              <p:tags r:id="rId1"/>
            </p:custDataLst>
          </p:nvPr>
        </p:nvSpPr>
        <p:spPr bwMode="auto">
          <a:xfrm rot="5400000">
            <a:off x="2725935" y="2953336"/>
            <a:ext cx="3549254" cy="0"/>
          </a:xfrm>
          <a:prstGeom prst="line">
            <a:avLst/>
          </a:prstGeom>
          <a:noFill/>
          <a:ln w="28575">
            <a:solidFill>
              <a:schemeClr val="accent2">
                <a:lumMod val="75000"/>
              </a:schemeClr>
            </a:solidFill>
            <a:round/>
          </a:ln>
        </p:spPr>
        <p:txBody>
          <a:bodyPr wrap="none" lIns="0" tIns="0" rIns="0" bIns="0" anchor="ctr"/>
          <a:lstStyle/>
          <a:p>
            <a:endParaRPr lang="zh-CN" altLang="en-US" sz="1350"/>
          </a:p>
        </p:txBody>
      </p:sp>
      <p:sp>
        <p:nvSpPr>
          <p:cNvPr id="6" name="Line 6"/>
          <p:cNvSpPr>
            <a:spLocks noChangeShapeType="1"/>
          </p:cNvSpPr>
          <p:nvPr userDrawn="1">
            <p:custDataLst>
              <p:tags r:id="rId2"/>
            </p:custDataLst>
          </p:nvPr>
        </p:nvSpPr>
        <p:spPr bwMode="auto">
          <a:xfrm rot="10800000">
            <a:off x="442800" y="1178709"/>
            <a:ext cx="4071966" cy="0"/>
          </a:xfrm>
          <a:prstGeom prst="line">
            <a:avLst/>
          </a:prstGeom>
          <a:noFill/>
          <a:ln w="28575">
            <a:solidFill>
              <a:schemeClr val="accent2">
                <a:lumMod val="75000"/>
              </a:schemeClr>
            </a:solidFill>
            <a:round/>
          </a:ln>
        </p:spPr>
        <p:txBody>
          <a:bodyPr wrap="none" lIns="0" tIns="0" rIns="0" bIns="0" anchor="ctr"/>
          <a:lstStyle/>
          <a:p>
            <a:endParaRPr lang="zh-CN" altLang="en-US" sz="1350"/>
          </a:p>
        </p:txBody>
      </p:sp>
      <p:sp>
        <p:nvSpPr>
          <p:cNvPr id="7" name="Line 6"/>
          <p:cNvSpPr>
            <a:spLocks noChangeShapeType="1"/>
          </p:cNvSpPr>
          <p:nvPr userDrawn="1">
            <p:custDataLst>
              <p:tags r:id="rId3"/>
            </p:custDataLst>
          </p:nvPr>
        </p:nvSpPr>
        <p:spPr bwMode="auto">
          <a:xfrm rot="5400000">
            <a:off x="6926573" y="2953336"/>
            <a:ext cx="3549254" cy="0"/>
          </a:xfrm>
          <a:prstGeom prst="line">
            <a:avLst/>
          </a:prstGeom>
          <a:noFill/>
          <a:ln w="28575">
            <a:solidFill>
              <a:schemeClr val="accent2">
                <a:lumMod val="75000"/>
              </a:schemeClr>
            </a:solidFill>
            <a:round/>
          </a:ln>
        </p:spPr>
        <p:txBody>
          <a:bodyPr wrap="none" lIns="0" tIns="0" rIns="0" bIns="0" anchor="ctr"/>
          <a:lstStyle/>
          <a:p>
            <a:endParaRPr lang="zh-CN" altLang="en-US" sz="1350"/>
          </a:p>
        </p:txBody>
      </p:sp>
      <p:sp>
        <p:nvSpPr>
          <p:cNvPr id="8" name="Line 6"/>
          <p:cNvSpPr>
            <a:spLocks noChangeShapeType="1"/>
          </p:cNvSpPr>
          <p:nvPr userDrawn="1">
            <p:custDataLst>
              <p:tags r:id="rId4"/>
            </p:custDataLst>
          </p:nvPr>
        </p:nvSpPr>
        <p:spPr bwMode="auto">
          <a:xfrm rot="10800000">
            <a:off x="4643438" y="1178709"/>
            <a:ext cx="4071966" cy="0"/>
          </a:xfrm>
          <a:prstGeom prst="line">
            <a:avLst/>
          </a:prstGeom>
          <a:noFill/>
          <a:ln w="28575">
            <a:solidFill>
              <a:schemeClr val="accent2">
                <a:lumMod val="75000"/>
              </a:schemeClr>
            </a:solidFill>
            <a:round/>
          </a:ln>
        </p:spPr>
        <p:txBody>
          <a:bodyPr wrap="none" lIns="0" tIns="0" rIns="0" bIns="0" anchor="ctr"/>
          <a:lstStyle/>
          <a:p>
            <a:endParaRPr lang="zh-CN" altLang="en-US" sz="135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48200" y="1200151"/>
            <a:ext cx="4038600" cy="3394472"/>
          </a:xfrm>
        </p:spPr>
        <p:txBody>
          <a:bodyPr/>
          <a:lstStyle>
            <a:lvl1pPr>
              <a:defRPr sz="1725"/>
            </a:lvl1pPr>
            <a:lvl2pPr>
              <a:defRPr sz="1575"/>
            </a:lvl2pPr>
            <a:lvl3pPr>
              <a:defRPr sz="1425"/>
            </a:lvl3pPr>
            <a:lvl4pPr>
              <a:defRPr sz="1275"/>
            </a:lvl4pPr>
            <a:lvl5pPr>
              <a:defRPr sz="1275"/>
            </a:lvl5pPr>
            <a:lvl6pPr>
              <a:defRPr sz="1350"/>
            </a:lvl6pPr>
            <a:lvl7pPr>
              <a:defRPr sz="1350"/>
            </a:lvl7pPr>
            <a:lvl8pPr>
              <a:defRPr sz="1350"/>
            </a:lvl8pPr>
            <a:lvl9pPr>
              <a:defRPr sz="135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Line 6"/>
          <p:cNvSpPr>
            <a:spLocks noChangeShapeType="1"/>
          </p:cNvSpPr>
          <p:nvPr userDrawn="1">
            <p:custDataLst>
              <p:tags r:id="rId1"/>
            </p:custDataLst>
          </p:nvPr>
        </p:nvSpPr>
        <p:spPr bwMode="auto">
          <a:xfrm rot="5400000">
            <a:off x="2797373" y="2953336"/>
            <a:ext cx="3549254" cy="0"/>
          </a:xfrm>
          <a:prstGeom prst="line">
            <a:avLst/>
          </a:prstGeom>
          <a:noFill/>
          <a:ln w="28575">
            <a:solidFill>
              <a:schemeClr val="accent2">
                <a:lumMod val="75000"/>
              </a:schemeClr>
            </a:solidFill>
            <a:round/>
          </a:ln>
        </p:spPr>
        <p:txBody>
          <a:bodyPr wrap="none" lIns="0" tIns="0" rIns="0" bIns="0" anchor="ctr"/>
          <a:lstStyle/>
          <a:p>
            <a:endParaRPr lang="zh-CN" altLang="en-US" sz="135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457200" y="1151335"/>
            <a:ext cx="4040188" cy="479822"/>
          </a:xfrm>
        </p:spPr>
        <p:txBody>
          <a:bodyPr anchor="b">
            <a:normAutofit/>
          </a:bodyPr>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725"/>
            </a:lvl1pPr>
            <a:lvl2pPr>
              <a:defRPr sz="1575"/>
            </a:lvl2pPr>
            <a:lvl3pPr>
              <a:defRPr sz="1425"/>
            </a:lvl3pPr>
            <a:lvl4pPr>
              <a:defRPr sz="1275"/>
            </a:lvl4pPr>
            <a:lvl5pPr>
              <a:defRPr sz="1275"/>
            </a:lvl5pPr>
            <a:lvl6pPr>
              <a:defRPr sz="1200"/>
            </a:lvl6pPr>
            <a:lvl7pPr>
              <a:defRPr sz="1200"/>
            </a:lvl7pPr>
            <a:lvl8pPr>
              <a:defRPr sz="1200"/>
            </a:lvl8pPr>
            <a:lvl9pPr>
              <a:defRPr sz="12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45026" y="1151335"/>
            <a:ext cx="4041775" cy="479822"/>
          </a:xfrm>
        </p:spPr>
        <p:txBody>
          <a:bodyPr anchor="b">
            <a:normAutofit/>
          </a:bodyPr>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725"/>
            </a:lvl1pPr>
            <a:lvl2pPr>
              <a:defRPr sz="1575"/>
            </a:lvl2pPr>
            <a:lvl3pPr>
              <a:defRPr sz="1425"/>
            </a:lvl3pPr>
            <a:lvl4pPr>
              <a:defRPr sz="1275"/>
            </a:lvl4pPr>
            <a:lvl5pPr>
              <a:defRPr sz="1275"/>
            </a:lvl5pPr>
            <a:lvl6pPr>
              <a:defRPr sz="1200"/>
            </a:lvl6pPr>
            <a:lvl7pPr>
              <a:defRPr sz="1200"/>
            </a:lvl7pPr>
            <a:lvl8pPr>
              <a:defRPr sz="1200"/>
            </a:lvl8pPr>
            <a:lvl9pPr>
              <a:defRPr sz="12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TextBox 6"/>
          <p:cNvSpPr txBox="1"/>
          <p:nvPr userDrawn="1"/>
        </p:nvSpPr>
        <p:spPr>
          <a:xfrm>
            <a:off x="0" y="375031"/>
            <a:ext cx="9144000" cy="696521"/>
          </a:xfrm>
          <a:prstGeom prst="rect">
            <a:avLst/>
          </a:prstGeom>
          <a:solidFill>
            <a:srgbClr val="073F58"/>
          </a:solidFill>
        </p:spPr>
        <p:txBody>
          <a:bodyPr wrap="square" rtlCol="0">
            <a:noAutofit/>
          </a:bodyPr>
          <a:lstStyle/>
          <a:p>
            <a:endParaRPr lang="zh-CN" altLang="en-US" sz="1350" dirty="0"/>
          </a:p>
        </p:txBody>
      </p:sp>
      <p:sp>
        <p:nvSpPr>
          <p:cNvPr id="2" name="标题占位符 1"/>
          <p:cNvSpPr>
            <a:spLocks noGrp="1"/>
          </p:cNvSpPr>
          <p:nvPr>
            <p:ph type="title"/>
          </p:nvPr>
        </p:nvSpPr>
        <p:spPr>
          <a:xfrm>
            <a:off x="457200" y="310344"/>
            <a:ext cx="8229600" cy="857250"/>
          </a:xfrm>
          <a:prstGeom prst="rect">
            <a:avLst/>
          </a:prstGeom>
        </p:spPr>
        <p:txBody>
          <a:bodyPr vert="horz" lIns="91440" tIns="45720" rIns="91440" bIns="45720" rtlCol="0" anchor="ctr">
            <a:normAutofit/>
          </a:bodyPr>
          <a:lstStyle/>
          <a:p>
            <a:endParaRPr lang="zh-CN" altLang="en-US" dirty="0"/>
          </a:p>
        </p:txBody>
      </p:sp>
      <p:sp>
        <p:nvSpPr>
          <p:cNvPr id="8" name="TextBox 7"/>
          <p:cNvSpPr txBox="1"/>
          <p:nvPr userDrawn="1"/>
        </p:nvSpPr>
        <p:spPr>
          <a:xfrm>
            <a:off x="7752860" y="141480"/>
            <a:ext cx="1571668" cy="279564"/>
          </a:xfrm>
          <a:prstGeom prst="rect">
            <a:avLst/>
          </a:prstGeom>
          <a:noFill/>
        </p:spPr>
        <p:txBody>
          <a:bodyPr wrap="square" rtlCol="0">
            <a:spAutoFit/>
          </a:bodyPr>
          <a:lstStyle/>
          <a:p>
            <a:pPr>
              <a:lnSpc>
                <a:spcPts val="150"/>
              </a:lnSpc>
            </a:pPr>
            <a:r>
              <a:rPr lang="en-US" altLang="zh-CN" sz="1650" b="1" kern="600" spc="0" baseline="0" dirty="0">
                <a:solidFill>
                  <a:srgbClr val="3D536C"/>
                </a:solidFill>
                <a:effectLst/>
                <a:latin typeface="Avenir Next Demi Bold"/>
                <a:ea typeface="Adobe 宋体 Std L"/>
                <a:cs typeface="Avenir Next Demi Bold"/>
              </a:rPr>
              <a:t>CAMIC</a:t>
            </a:r>
          </a:p>
          <a:p>
            <a:r>
              <a:rPr lang="en-US" altLang="zh-CN" sz="1050" b="0" spc="0" dirty="0">
                <a:solidFill>
                  <a:srgbClr val="3D536C"/>
                </a:solidFill>
                <a:latin typeface="+mn-lt"/>
                <a:ea typeface="Ebrima" pitchFamily="2" charset="0"/>
                <a:cs typeface="Ebrima" pitchFamily="2" charset="0"/>
              </a:rPr>
              <a:t>General</a:t>
            </a:r>
            <a:r>
              <a:rPr lang="zh-CN" altLang="en-US" sz="1050" b="0" spc="0" dirty="0">
                <a:solidFill>
                  <a:srgbClr val="3D536C"/>
                </a:solidFill>
                <a:latin typeface="+mn-lt"/>
                <a:ea typeface="Ebrima" pitchFamily="2" charset="0"/>
                <a:cs typeface="Ebrima" pitchFamily="2" charset="0"/>
              </a:rPr>
              <a:t> </a:t>
            </a:r>
            <a:r>
              <a:rPr lang="en-US" altLang="zh-CN" sz="1050" b="0" spc="0" baseline="0" dirty="0">
                <a:solidFill>
                  <a:srgbClr val="3D536C"/>
                </a:solidFill>
                <a:latin typeface="+mn-lt"/>
                <a:ea typeface="Ebrima" pitchFamily="2" charset="0"/>
                <a:cs typeface="Ebrima" pitchFamily="2" charset="0"/>
              </a:rPr>
              <a:t>Aviation</a:t>
            </a:r>
            <a:endParaRPr lang="zh-CN" altLang="en-US" sz="1050" b="0" spc="0" dirty="0">
              <a:solidFill>
                <a:srgbClr val="3D536C"/>
              </a:solidFill>
              <a:latin typeface="+mn-lt"/>
              <a:ea typeface="Microsoft JhengHei" pitchFamily="34" charset="-120"/>
              <a:cs typeface="Ebrima" pitchFamily="2" charset="0"/>
            </a:endParaRPr>
          </a:p>
        </p:txBody>
      </p:sp>
      <p:sp>
        <p:nvSpPr>
          <p:cNvPr id="10" name="TextBox 6"/>
          <p:cNvSpPr txBox="1"/>
          <p:nvPr userDrawn="1"/>
        </p:nvSpPr>
        <p:spPr>
          <a:xfrm>
            <a:off x="0" y="4948014"/>
            <a:ext cx="9180512" cy="195486"/>
          </a:xfrm>
          <a:prstGeom prst="rect">
            <a:avLst/>
          </a:prstGeom>
          <a:solidFill>
            <a:srgbClr val="073F58"/>
          </a:solidFill>
        </p:spPr>
        <p:txBody>
          <a:bodyPr wrap="square" rtlCol="0">
            <a:noAutofit/>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750" baseline="0" dirty="0">
                <a:solidFill>
                  <a:schemeClr val="bg1"/>
                </a:solidFill>
                <a:latin typeface="+mn-lt"/>
                <a:ea typeface="宋体" pitchFamily="2" charset="-122"/>
              </a:rPr>
              <a:t>横店航空周演讲  </a:t>
            </a:r>
            <a:r>
              <a:rPr lang="en-US" altLang="zh-CN" sz="750" baseline="0" dirty="0">
                <a:solidFill>
                  <a:schemeClr val="bg1"/>
                </a:solidFill>
                <a:latin typeface="+mn-lt"/>
                <a:ea typeface="宋体" pitchFamily="2" charset="-122"/>
              </a:rPr>
              <a:t>|</a:t>
            </a:r>
            <a:r>
              <a:rPr lang="zh-CN" altLang="en-US" sz="750" baseline="0" dirty="0">
                <a:solidFill>
                  <a:schemeClr val="bg1"/>
                </a:solidFill>
                <a:latin typeface="+mn-lt"/>
                <a:ea typeface="宋体" pitchFamily="2" charset="-122"/>
              </a:rPr>
              <a:t>  </a:t>
            </a:r>
            <a:r>
              <a:rPr lang="en-US" altLang="zh-CN" sz="750" baseline="0" dirty="0">
                <a:solidFill>
                  <a:schemeClr val="bg1"/>
                </a:solidFill>
                <a:latin typeface="+mn-lt"/>
                <a:ea typeface="宋体" pitchFamily="2" charset="-122"/>
              </a:rPr>
              <a:t>2020-10-23</a:t>
            </a:r>
            <a:endParaRPr lang="zh-CN" altLang="en-US" sz="750" dirty="0">
              <a:solidFill>
                <a:schemeClr val="bg1"/>
              </a:solidFill>
              <a:latin typeface="+mn-lt"/>
              <a:ea typeface="宋体" pitchFamily="2" charset="-122"/>
            </a:endParaRPr>
          </a:p>
        </p:txBody>
      </p:sp>
      <p:sp>
        <p:nvSpPr>
          <p:cNvPr id="9" name="TextBox 8"/>
          <p:cNvSpPr txBox="1"/>
          <p:nvPr userDrawn="1"/>
        </p:nvSpPr>
        <p:spPr>
          <a:xfrm>
            <a:off x="6372200" y="4953651"/>
            <a:ext cx="2857520" cy="207749"/>
          </a:xfrm>
          <a:prstGeom prst="rect">
            <a:avLst/>
          </a:prstGeom>
          <a:noFill/>
        </p:spPr>
        <p:txBody>
          <a:bodyPr wrap="square" rtlCol="0" anchor="ctr" anchorCtr="0">
            <a:spAutoFit/>
          </a:bodyPr>
          <a:lstStyle/>
          <a:p>
            <a:r>
              <a:rPr lang="en-GB" altLang="zh-CN" sz="750" dirty="0">
                <a:solidFill>
                  <a:srgbClr val="FFFFFF"/>
                </a:solidFill>
              </a:rPr>
              <a:t>©</a:t>
            </a:r>
            <a:r>
              <a:rPr lang="zh-CN" altLang="en-US" sz="750" dirty="0">
                <a:solidFill>
                  <a:srgbClr val="FFFFFF"/>
                </a:solidFill>
                <a:latin typeface="+mn-lt"/>
                <a:ea typeface="宋体" pitchFamily="2" charset="-122"/>
              </a:rPr>
              <a:t>中国民航管理干部学院通航系</a:t>
            </a:r>
            <a:r>
              <a:rPr lang="en-US" altLang="zh-CN" sz="750" dirty="0">
                <a:solidFill>
                  <a:srgbClr val="FFFFFF"/>
                </a:solidFill>
                <a:latin typeface="+mn-lt"/>
                <a:ea typeface="宋体" pitchFamily="2" charset="-122"/>
              </a:rPr>
              <a:t> </a:t>
            </a:r>
            <a:r>
              <a:rPr lang="en-US" altLang="zh-CN" sz="750" dirty="0">
                <a:solidFill>
                  <a:srgbClr val="FFFFFF"/>
                </a:solidFill>
                <a:latin typeface="+mn-lt"/>
              </a:rPr>
              <a:t>|</a:t>
            </a:r>
            <a:r>
              <a:rPr lang="zh-CN" altLang="en-US" sz="750" dirty="0">
                <a:solidFill>
                  <a:srgbClr val="FFFFFF"/>
                </a:solidFill>
                <a:latin typeface="+mn-lt"/>
              </a:rPr>
              <a:t>  </a:t>
            </a:r>
            <a:fld id="{255E5206-41E3-4A44-B71F-307B77896B45}" type="slidenum">
              <a:rPr lang="en-US" altLang="zh-CN" sz="750" baseline="0" dirty="0" smtClean="0">
                <a:solidFill>
                  <a:srgbClr val="FFFFFF"/>
                </a:solidFill>
                <a:latin typeface="+mn-ea"/>
                <a:ea typeface="+mn-ea"/>
              </a:rPr>
              <a:t>‹#›</a:t>
            </a:fld>
            <a:endParaRPr lang="zh-CN" altLang="en-US" sz="750" baseline="0" dirty="0">
              <a:solidFill>
                <a:srgbClr val="FFFFFF"/>
              </a:solidFill>
              <a:latin typeface="+mn-ea"/>
              <a:ea typeface="+mn-ea"/>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lvl1pPr algn="ctr" defTabSz="685800" rtl="0" eaLnBrk="1" latinLnBrk="0" hangingPunct="1">
        <a:spcBef>
          <a:spcPct val="0"/>
        </a:spcBef>
        <a:buNone/>
        <a:defRPr sz="2025" kern="1200">
          <a:solidFill>
            <a:schemeClr val="bg1"/>
          </a:solidFill>
          <a:latin typeface="仿宋" pitchFamily="49" charset="-122"/>
          <a:ea typeface="仿宋" pitchFamily="49" charset="-122"/>
          <a:cs typeface="+mj-cs"/>
        </a:defRPr>
      </a:lvl1pPr>
    </p:titleStyle>
    <p:bodyStyle>
      <a:lvl1pPr marL="257175" indent="-257175" algn="l" defTabSz="685800" rtl="0" eaLnBrk="1" latinLnBrk="0" hangingPunct="1">
        <a:spcBef>
          <a:spcPct val="20000"/>
        </a:spcBef>
        <a:buFont typeface="Arial" panose="020B0604020202090204" pitchFamily="34" charset="0"/>
        <a:buChar char="•"/>
        <a:defRPr sz="1725" kern="1200">
          <a:solidFill>
            <a:schemeClr val="tx1"/>
          </a:solidFill>
          <a:latin typeface="华文仿宋" panose="02010600040101010101" pitchFamily="2" charset="-122"/>
          <a:ea typeface="华文仿宋" panose="02010600040101010101" pitchFamily="2" charset="-122"/>
          <a:cs typeface="+mn-cs"/>
        </a:defRPr>
      </a:lvl1pPr>
      <a:lvl2pPr marL="557213" indent="-214313" algn="l" defTabSz="685800" rtl="0" eaLnBrk="1" latinLnBrk="0" hangingPunct="1">
        <a:spcBef>
          <a:spcPct val="20000"/>
        </a:spcBef>
        <a:buFont typeface="Arial" panose="020B0604020202090204" pitchFamily="34" charset="0"/>
        <a:buChar char="–"/>
        <a:defRPr sz="1575" kern="1200">
          <a:solidFill>
            <a:schemeClr val="tx1"/>
          </a:solidFill>
          <a:latin typeface="华文仿宋" panose="02010600040101010101" pitchFamily="2" charset="-122"/>
          <a:ea typeface="华文仿宋" panose="02010600040101010101" pitchFamily="2" charset="-122"/>
          <a:cs typeface="+mn-cs"/>
        </a:defRPr>
      </a:lvl2pPr>
      <a:lvl3pPr marL="857250" indent="-171450" algn="l" defTabSz="685800" rtl="0" eaLnBrk="1" latinLnBrk="0" hangingPunct="1">
        <a:spcBef>
          <a:spcPct val="20000"/>
        </a:spcBef>
        <a:buFont typeface="Arial" panose="020B0604020202090204" pitchFamily="34" charset="0"/>
        <a:buChar char="•"/>
        <a:defRPr sz="1425" kern="1200">
          <a:solidFill>
            <a:schemeClr val="tx1"/>
          </a:solidFill>
          <a:latin typeface="华文仿宋" panose="02010600040101010101" pitchFamily="2" charset="-122"/>
          <a:ea typeface="华文仿宋" panose="02010600040101010101" pitchFamily="2" charset="-122"/>
          <a:cs typeface="+mn-cs"/>
        </a:defRPr>
      </a:lvl3pPr>
      <a:lvl4pPr marL="1200150" indent="-171450" algn="l" defTabSz="685800" rtl="0" eaLnBrk="1" latinLnBrk="0" hangingPunct="1">
        <a:spcBef>
          <a:spcPct val="20000"/>
        </a:spcBef>
        <a:buFont typeface="Arial" panose="020B0604020202090204" pitchFamily="34" charset="0"/>
        <a:buChar char="–"/>
        <a:defRPr sz="1275" kern="1200">
          <a:solidFill>
            <a:schemeClr val="tx1"/>
          </a:solidFill>
          <a:latin typeface="华文仿宋" panose="02010600040101010101" pitchFamily="2" charset="-122"/>
          <a:ea typeface="华文仿宋" panose="02010600040101010101" pitchFamily="2" charset="-122"/>
          <a:cs typeface="+mn-cs"/>
        </a:defRPr>
      </a:lvl4pPr>
      <a:lvl5pPr marL="1543050" indent="-171450" algn="l" defTabSz="685800" rtl="0" eaLnBrk="1" latinLnBrk="0" hangingPunct="1">
        <a:spcBef>
          <a:spcPct val="20000"/>
        </a:spcBef>
        <a:buFont typeface="Arial" panose="020B0604020202090204" pitchFamily="34" charset="0"/>
        <a:buChar char="»"/>
        <a:defRPr sz="1275" kern="1200">
          <a:solidFill>
            <a:schemeClr val="tx1"/>
          </a:solidFill>
          <a:latin typeface="华文仿宋" panose="02010600040101010101" pitchFamily="2" charset="-122"/>
          <a:ea typeface="华文仿宋" panose="02010600040101010101" pitchFamily="2" charset="-122"/>
          <a:cs typeface="+mn-cs"/>
        </a:defRPr>
      </a:lvl5pPr>
      <a:lvl6pPr marL="1885950" indent="-171450" algn="l" defTabSz="685800" rtl="0" eaLnBrk="1" latinLnBrk="0" hangingPunct="1">
        <a:spcBef>
          <a:spcPct val="20000"/>
        </a:spcBef>
        <a:buFont typeface="Arial" panose="020B060402020209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9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9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9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10/22/20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048AC8DA-EF02-BB41-A45B-11286371BEB6}"/>
              </a:ext>
            </a:extLst>
          </p:cNvPr>
          <p:cNvSpPr txBox="1"/>
          <p:nvPr userDrawn="1"/>
        </p:nvSpPr>
        <p:spPr>
          <a:xfrm>
            <a:off x="0" y="4948014"/>
            <a:ext cx="9180512" cy="195486"/>
          </a:xfrm>
          <a:prstGeom prst="rect">
            <a:avLst/>
          </a:prstGeom>
          <a:solidFill>
            <a:srgbClr val="073F58"/>
          </a:solidFill>
        </p:spPr>
        <p:txBody>
          <a:bodyPr wrap="square" rtlCol="0">
            <a:noAutofit/>
          </a:bodyPr>
          <a:lstStyle/>
          <a:p>
            <a:endParaRPr lang="zh-CN" altLang="en-US" sz="1350" dirty="0"/>
          </a:p>
        </p:txBody>
      </p:sp>
      <p:sp>
        <p:nvSpPr>
          <p:cNvPr id="8" name="TextBox 6">
            <a:extLst>
              <a:ext uri="{FF2B5EF4-FFF2-40B4-BE49-F238E27FC236}">
                <a16:creationId xmlns:a16="http://schemas.microsoft.com/office/drawing/2014/main" id="{52B0E31C-0D37-7D47-A2C0-179C74E8A5E3}"/>
              </a:ext>
            </a:extLst>
          </p:cNvPr>
          <p:cNvSpPr txBox="1"/>
          <p:nvPr userDrawn="1"/>
        </p:nvSpPr>
        <p:spPr>
          <a:xfrm>
            <a:off x="0" y="375032"/>
            <a:ext cx="9144000" cy="756558"/>
          </a:xfrm>
          <a:prstGeom prst="rect">
            <a:avLst/>
          </a:prstGeom>
          <a:solidFill>
            <a:srgbClr val="073F58"/>
          </a:solidFill>
        </p:spPr>
        <p:txBody>
          <a:bodyPr wrap="square" rtlCol="0">
            <a:noAutofit/>
          </a:bodyPr>
          <a:lstStyle/>
          <a:p>
            <a:endParaRPr lang="zh-CN" altLang="en-US" sz="1350" dirty="0"/>
          </a:p>
        </p:txBody>
      </p:sp>
      <p:sp>
        <p:nvSpPr>
          <p:cNvPr id="9" name="TextBox 7">
            <a:extLst>
              <a:ext uri="{FF2B5EF4-FFF2-40B4-BE49-F238E27FC236}">
                <a16:creationId xmlns:a16="http://schemas.microsoft.com/office/drawing/2014/main" id="{1C0BAB36-AE16-D841-94B1-38961FFB953B}"/>
              </a:ext>
            </a:extLst>
          </p:cNvPr>
          <p:cNvSpPr txBox="1"/>
          <p:nvPr userDrawn="1"/>
        </p:nvSpPr>
        <p:spPr>
          <a:xfrm>
            <a:off x="7752860" y="141480"/>
            <a:ext cx="1571668" cy="279564"/>
          </a:xfrm>
          <a:prstGeom prst="rect">
            <a:avLst/>
          </a:prstGeom>
          <a:noFill/>
        </p:spPr>
        <p:txBody>
          <a:bodyPr wrap="square" rtlCol="0">
            <a:spAutoFit/>
          </a:bodyPr>
          <a:lstStyle/>
          <a:p>
            <a:pPr>
              <a:lnSpc>
                <a:spcPts val="150"/>
              </a:lnSpc>
            </a:pPr>
            <a:r>
              <a:rPr lang="en-US" altLang="zh-CN" sz="1650" b="1" kern="600" spc="0" baseline="0" dirty="0">
                <a:solidFill>
                  <a:srgbClr val="3D536C"/>
                </a:solidFill>
                <a:effectLst/>
                <a:latin typeface="Avenir Next Demi Bold"/>
                <a:ea typeface="Adobe 宋体 Std L"/>
                <a:cs typeface="Avenir Next Demi Bold"/>
              </a:rPr>
              <a:t>CAMIC</a:t>
            </a:r>
          </a:p>
          <a:p>
            <a:r>
              <a:rPr lang="en-US" altLang="zh-CN" sz="900" b="0" spc="-113" dirty="0">
                <a:solidFill>
                  <a:srgbClr val="3D536C"/>
                </a:solidFill>
                <a:latin typeface="+mn-lt"/>
                <a:ea typeface="Ebrima" pitchFamily="2" charset="0"/>
                <a:cs typeface="Ebrima" pitchFamily="2" charset="0"/>
              </a:rPr>
              <a:t> </a:t>
            </a:r>
            <a:r>
              <a:rPr lang="en-US" altLang="zh-CN" sz="1050" b="0" spc="0" dirty="0">
                <a:solidFill>
                  <a:srgbClr val="3D536C"/>
                </a:solidFill>
                <a:latin typeface="+mn-lt"/>
                <a:ea typeface="Ebrima" pitchFamily="2" charset="0"/>
                <a:cs typeface="Ebrima" pitchFamily="2" charset="0"/>
              </a:rPr>
              <a:t>General</a:t>
            </a:r>
            <a:r>
              <a:rPr lang="en-US" altLang="zh-CN" sz="900" b="0" spc="0" dirty="0">
                <a:solidFill>
                  <a:srgbClr val="3D536C"/>
                </a:solidFill>
                <a:latin typeface="+mn-lt"/>
                <a:ea typeface="Ebrima" pitchFamily="2" charset="0"/>
                <a:cs typeface="Ebrima" pitchFamily="2" charset="0"/>
              </a:rPr>
              <a:t> </a:t>
            </a:r>
            <a:r>
              <a:rPr lang="en-US" altLang="zh-CN" sz="1050" b="0" spc="0" baseline="0" dirty="0">
                <a:solidFill>
                  <a:srgbClr val="3D536C"/>
                </a:solidFill>
                <a:latin typeface="+mn-lt"/>
                <a:ea typeface="Ebrima" pitchFamily="2" charset="0"/>
                <a:cs typeface="Ebrima" pitchFamily="2" charset="0"/>
              </a:rPr>
              <a:t> Aviation</a:t>
            </a:r>
            <a:endParaRPr lang="zh-CN" altLang="en-US" sz="1050" b="0" spc="0" dirty="0">
              <a:solidFill>
                <a:srgbClr val="3D536C"/>
              </a:solidFill>
              <a:latin typeface="+mn-lt"/>
              <a:ea typeface="Microsoft JhengHei" pitchFamily="34" charset="-120"/>
              <a:cs typeface="Ebrima" pitchFamily="2" charset="0"/>
            </a:endParaRPr>
          </a:p>
        </p:txBody>
      </p:sp>
      <p:sp>
        <p:nvSpPr>
          <p:cNvPr id="10" name="TextBox 8">
            <a:extLst>
              <a:ext uri="{FF2B5EF4-FFF2-40B4-BE49-F238E27FC236}">
                <a16:creationId xmlns:a16="http://schemas.microsoft.com/office/drawing/2014/main" id="{C416ADE1-6AEB-5543-84E9-5468256C5BE4}"/>
              </a:ext>
            </a:extLst>
          </p:cNvPr>
          <p:cNvSpPr txBox="1"/>
          <p:nvPr userDrawn="1"/>
        </p:nvSpPr>
        <p:spPr>
          <a:xfrm>
            <a:off x="6588224" y="4941884"/>
            <a:ext cx="2533731" cy="207749"/>
          </a:xfrm>
          <a:prstGeom prst="rect">
            <a:avLst/>
          </a:prstGeom>
          <a:noFill/>
        </p:spPr>
        <p:txBody>
          <a:bodyPr wrap="square" rtlCol="0" anchor="ctr" anchorCtr="0">
            <a:spAutoFit/>
          </a:bodyPr>
          <a:lstStyle/>
          <a:p>
            <a:r>
              <a:rPr lang="en-GB" altLang="zh-CN" sz="750" dirty="0">
                <a:solidFill>
                  <a:srgbClr val="FFFFFF"/>
                </a:solidFill>
              </a:rPr>
              <a:t>©</a:t>
            </a:r>
            <a:r>
              <a:rPr lang="zh-CN" altLang="en-US" sz="750" dirty="0">
                <a:solidFill>
                  <a:srgbClr val="FFFFFF"/>
                </a:solidFill>
                <a:latin typeface="+mn-lt"/>
                <a:ea typeface="宋体" pitchFamily="2" charset="-122"/>
              </a:rPr>
              <a:t>中国民航管理干部学院</a:t>
            </a:r>
            <a:r>
              <a:rPr lang="en-US" altLang="zh-CN" sz="750" dirty="0">
                <a:solidFill>
                  <a:srgbClr val="FFFFFF"/>
                </a:solidFill>
                <a:latin typeface="+mn-lt"/>
                <a:ea typeface="宋体" pitchFamily="2" charset="-122"/>
              </a:rPr>
              <a:t>  </a:t>
            </a:r>
            <a:r>
              <a:rPr lang="en-US" altLang="zh-CN" sz="750" dirty="0">
                <a:solidFill>
                  <a:srgbClr val="FFFFFF"/>
                </a:solidFill>
                <a:latin typeface="+mn-lt"/>
              </a:rPr>
              <a:t>|   </a:t>
            </a:r>
            <a:fld id="{255E5206-41E3-4A44-B71F-307B77896B45}" type="slidenum">
              <a:rPr lang="en-US" altLang="zh-CN" sz="750" baseline="0" dirty="0" smtClean="0">
                <a:solidFill>
                  <a:srgbClr val="FFFFFF"/>
                </a:solidFill>
                <a:latin typeface="+mn-ea"/>
                <a:ea typeface="+mn-ea"/>
              </a:rPr>
              <a:t>‹#›</a:t>
            </a:fld>
            <a:endParaRPr lang="zh-CN" altLang="en-US" sz="750" baseline="0" dirty="0">
              <a:solidFill>
                <a:srgbClr val="FFFFFF"/>
              </a:solidFill>
              <a:latin typeface="+mn-ea"/>
              <a:ea typeface="+mn-ea"/>
            </a:endParaRPr>
          </a:p>
        </p:txBody>
      </p:sp>
      <p:sp>
        <p:nvSpPr>
          <p:cNvPr id="11" name="TextBox 11">
            <a:extLst>
              <a:ext uri="{FF2B5EF4-FFF2-40B4-BE49-F238E27FC236}">
                <a16:creationId xmlns:a16="http://schemas.microsoft.com/office/drawing/2014/main" id="{54794500-F08E-4142-B004-5AE5E675BBDF}"/>
              </a:ext>
            </a:extLst>
          </p:cNvPr>
          <p:cNvSpPr txBox="1"/>
          <p:nvPr userDrawn="1"/>
        </p:nvSpPr>
        <p:spPr>
          <a:xfrm>
            <a:off x="359438" y="4958853"/>
            <a:ext cx="3132442" cy="207749"/>
          </a:xfrm>
          <a:prstGeom prst="rect">
            <a:avLst/>
          </a:prstGeom>
          <a:noFill/>
        </p:spPr>
        <p:txBody>
          <a:bodyPr wrap="square" rtlCol="0">
            <a:spAutoFit/>
          </a:bodyPr>
          <a:lstStyle/>
          <a:p>
            <a:r>
              <a:rPr lang="en-US" altLang="zh-CN" sz="750" baseline="0" dirty="0">
                <a:solidFill>
                  <a:schemeClr val="bg1"/>
                </a:solidFill>
                <a:latin typeface="+mn-lt"/>
                <a:ea typeface="宋体" pitchFamily="2" charset="-122"/>
              </a:rPr>
              <a:t> </a:t>
            </a:r>
            <a:r>
              <a:rPr lang="zh-CN" altLang="en-US" sz="750" baseline="0" dirty="0">
                <a:solidFill>
                  <a:schemeClr val="bg1"/>
                </a:solidFill>
                <a:latin typeface="+mn-lt"/>
                <a:ea typeface="宋体" pitchFamily="2" charset="-122"/>
              </a:rPr>
              <a:t>横店航空周    </a:t>
            </a:r>
            <a:r>
              <a:rPr lang="en-US" altLang="zh-CN" sz="750" baseline="0" dirty="0">
                <a:solidFill>
                  <a:schemeClr val="bg1"/>
                </a:solidFill>
                <a:latin typeface="+mn-lt"/>
                <a:ea typeface="宋体" pitchFamily="2" charset="-122"/>
              </a:rPr>
              <a:t> 2020-10-23</a:t>
            </a:r>
            <a:endParaRPr lang="zh-CN" altLang="en-US" sz="750" dirty="0">
              <a:solidFill>
                <a:schemeClr val="bg1"/>
              </a:solidFill>
              <a:latin typeface="+mn-lt"/>
              <a:ea typeface="宋体" pitchFamily="2" charset="-122"/>
            </a:endParaRPr>
          </a:p>
        </p:txBody>
      </p:sp>
      <p:sp>
        <p:nvSpPr>
          <p:cNvPr id="12" name="文本框 11">
            <a:extLst>
              <a:ext uri="{FF2B5EF4-FFF2-40B4-BE49-F238E27FC236}">
                <a16:creationId xmlns:a16="http://schemas.microsoft.com/office/drawing/2014/main" id="{26E1FAFC-2253-2F44-91A6-BE49FEA7B876}"/>
              </a:ext>
            </a:extLst>
          </p:cNvPr>
          <p:cNvSpPr txBox="1"/>
          <p:nvPr userDrawn="1"/>
        </p:nvSpPr>
        <p:spPr>
          <a:xfrm>
            <a:off x="3203848" y="4935751"/>
            <a:ext cx="2952328" cy="230832"/>
          </a:xfrm>
          <a:prstGeom prst="rect">
            <a:avLst/>
          </a:prstGeom>
          <a:noFill/>
        </p:spPr>
        <p:txBody>
          <a:bodyPr wrap="square" rtlCol="0">
            <a:spAutoFit/>
          </a:bodyPr>
          <a:lstStyle/>
          <a:p>
            <a:r>
              <a:rPr kumimoji="1" lang="zh-CN" altLang="en-US" sz="450" i="1" dirty="0">
                <a:solidFill>
                  <a:schemeClr val="bg1">
                    <a:lumMod val="65000"/>
                  </a:schemeClr>
                </a:solidFill>
                <a:latin typeface="仿宋"/>
                <a:ea typeface="仿宋"/>
                <a:cs typeface="仿宋"/>
              </a:rPr>
              <a:t>此演讲仅代表演讲者个人观点，与演讲人任职单位无关。演示</a:t>
            </a:r>
            <a:r>
              <a:rPr kumimoji="1" lang="en-US" altLang="zh-CN" sz="450" i="1" dirty="0">
                <a:solidFill>
                  <a:schemeClr val="bg1">
                    <a:lumMod val="65000"/>
                  </a:schemeClr>
                </a:solidFill>
                <a:latin typeface="仿宋"/>
                <a:ea typeface="仿宋"/>
                <a:cs typeface="仿宋"/>
              </a:rPr>
              <a:t>PPT</a:t>
            </a:r>
            <a:r>
              <a:rPr kumimoji="1" lang="zh-CN" altLang="en-US" sz="450" i="1" dirty="0">
                <a:solidFill>
                  <a:schemeClr val="bg1">
                    <a:lumMod val="65000"/>
                  </a:schemeClr>
                </a:solidFill>
                <a:latin typeface="仿宋"/>
                <a:ea typeface="仿宋"/>
                <a:cs typeface="仿宋"/>
              </a:rPr>
              <a:t>需与演说内容结合才能完整理解，演讲人不对演示稿可能导致的理解偏差负责。</a:t>
            </a:r>
          </a:p>
        </p:txBody>
      </p:sp>
    </p:spTree>
    <p:extLst>
      <p:ext uri="{BB962C8B-B14F-4D97-AF65-F5344CB8AC3E}">
        <p14:creationId xmlns:p14="http://schemas.microsoft.com/office/powerpoint/2010/main" val="233621131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49" r:id="rId13"/>
    <p:sldLayoutId id="2147483658" r:id="rId14"/>
    <p:sldLayoutId id="2147483659" r:id="rId15"/>
    <p:sldLayoutId id="2147483662"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9"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85918" y="3375427"/>
            <a:ext cx="6215082" cy="482207"/>
          </a:xfrm>
        </p:spPr>
        <p:txBody>
          <a:bodyPr>
            <a:normAutofit/>
          </a:bodyPr>
          <a:lstStyle/>
          <a:p>
            <a:r>
              <a:rPr kumimoji="1" lang="zh-CN" altLang="en-US" dirty="0"/>
              <a:t>我国通用航空政策解读及</a:t>
            </a:r>
            <a:r>
              <a:rPr kumimoji="1" lang="en-US" altLang="en-US" dirty="0"/>
              <a:t>发展形势分析</a:t>
            </a:r>
            <a:endParaRPr kumimoji="1" lang="zh-CN" altLang="en-US" dirty="0">
              <a:latin typeface="+mj-lt"/>
            </a:endParaRPr>
          </a:p>
        </p:txBody>
      </p:sp>
      <p:sp>
        <p:nvSpPr>
          <p:cNvPr id="6" name="文本框 5"/>
          <p:cNvSpPr txBox="1"/>
          <p:nvPr/>
        </p:nvSpPr>
        <p:spPr>
          <a:xfrm>
            <a:off x="1925706" y="4022943"/>
            <a:ext cx="3672408" cy="300082"/>
          </a:xfrm>
          <a:prstGeom prst="rect">
            <a:avLst/>
          </a:prstGeom>
          <a:noFill/>
        </p:spPr>
        <p:txBody>
          <a:bodyPr wrap="square" rtlCol="0">
            <a:spAutoFit/>
          </a:bodyPr>
          <a:lstStyle/>
          <a:p>
            <a:r>
              <a:rPr kumimoji="1" lang="zh-CN" altLang="en-US" sz="1350" dirty="0">
                <a:solidFill>
                  <a:schemeClr val="bg1"/>
                </a:solidFill>
                <a:latin typeface="华文仿宋"/>
                <a:ea typeface="华文仿宋"/>
                <a:cs typeface="华文仿宋"/>
              </a:rPr>
              <a:t>吕人力</a:t>
            </a:r>
            <a:r>
              <a:rPr kumimoji="1" lang="en-US" altLang="zh-CN" sz="1350" dirty="0">
                <a:solidFill>
                  <a:schemeClr val="bg1"/>
                </a:solidFill>
                <a:latin typeface="华文仿宋"/>
                <a:ea typeface="华文仿宋"/>
                <a:cs typeface="华文仿宋"/>
              </a:rPr>
              <a:t> </a:t>
            </a:r>
            <a:r>
              <a:rPr kumimoji="1" lang="zh-CN" altLang="en-US" sz="1350" dirty="0">
                <a:solidFill>
                  <a:schemeClr val="bg1"/>
                </a:solidFill>
                <a:latin typeface="华文仿宋"/>
                <a:ea typeface="华文仿宋"/>
                <a:cs typeface="华文仿宋"/>
              </a:rPr>
              <a:t>中国民航管理干部学院通用航空系</a:t>
            </a:r>
          </a:p>
        </p:txBody>
      </p:sp>
      <p:sp>
        <p:nvSpPr>
          <p:cNvPr id="12" name="文本框 11"/>
          <p:cNvSpPr txBox="1"/>
          <p:nvPr/>
        </p:nvSpPr>
        <p:spPr>
          <a:xfrm>
            <a:off x="1407597" y="3545872"/>
            <a:ext cx="184731" cy="300082"/>
          </a:xfrm>
          <a:prstGeom prst="rect">
            <a:avLst/>
          </a:prstGeom>
          <a:noFill/>
        </p:spPr>
        <p:txBody>
          <a:bodyPr wrap="none" rtlCol="0">
            <a:spAutoFit/>
          </a:bodyPr>
          <a:lstStyle/>
          <a:p>
            <a:endParaRPr kumimoji="1" lang="zh-CN" altLang="en-US" sz="1350" dirty="0"/>
          </a:p>
        </p:txBody>
      </p:sp>
      <p:sp>
        <p:nvSpPr>
          <p:cNvPr id="13" name="文本框 12"/>
          <p:cNvSpPr txBox="1"/>
          <p:nvPr/>
        </p:nvSpPr>
        <p:spPr>
          <a:xfrm>
            <a:off x="1420827" y="4260340"/>
            <a:ext cx="184731" cy="300082"/>
          </a:xfrm>
          <a:prstGeom prst="rect">
            <a:avLst/>
          </a:prstGeom>
          <a:noFill/>
        </p:spPr>
        <p:txBody>
          <a:bodyPr wrap="none" rtlCol="0">
            <a:spAutoFit/>
          </a:bodyPr>
          <a:lstStyle/>
          <a:p>
            <a:endParaRPr kumimoji="1" lang="zh-CN" altLang="en-US" sz="1350" dirty="0"/>
          </a:p>
        </p:txBody>
      </p:sp>
      <p:pic>
        <p:nvPicPr>
          <p:cNvPr id="11" name="Picture 2" descr="D:\照片\2012_10_26\_MG_713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143001" y="-1"/>
            <a:ext cx="6858000" cy="5143501"/>
          </a:xfrm>
          <a:prstGeom prst="rect">
            <a:avLst/>
          </a:prstGeom>
          <a:noFill/>
        </p:spPr>
      </p:pic>
      <p:pic>
        <p:nvPicPr>
          <p:cNvPr id="14" name="Picture 2" descr="C:\Users\mic\Desktop\Luftbild_Baden_Airp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4"/>
          <p:cNvSpPr txBox="1"/>
          <p:nvPr/>
        </p:nvSpPr>
        <p:spPr>
          <a:xfrm>
            <a:off x="0" y="3321849"/>
            <a:ext cx="9144000" cy="1071570"/>
          </a:xfrm>
          <a:prstGeom prst="rect">
            <a:avLst/>
          </a:prstGeom>
          <a:solidFill>
            <a:srgbClr val="073F58"/>
          </a:solidFill>
        </p:spPr>
        <p:txBody>
          <a:bodyPr wrap="square" rtlCol="0">
            <a:noAutofit/>
          </a:bodyPr>
          <a:lstStyle/>
          <a:p>
            <a:endParaRPr lang="zh-CN" altLang="en-US" sz="1350" dirty="0"/>
          </a:p>
        </p:txBody>
      </p:sp>
      <p:sp>
        <p:nvSpPr>
          <p:cNvPr id="16" name="Line 5"/>
          <p:cNvSpPr>
            <a:spLocks noChangeShapeType="1"/>
          </p:cNvSpPr>
          <p:nvPr>
            <p:custDataLst>
              <p:tags r:id="rId1"/>
            </p:custDataLst>
          </p:nvPr>
        </p:nvSpPr>
        <p:spPr bwMode="auto">
          <a:xfrm>
            <a:off x="0" y="3900824"/>
            <a:ext cx="9144000" cy="10388"/>
          </a:xfrm>
          <a:prstGeom prst="line">
            <a:avLst/>
          </a:prstGeom>
          <a:noFill/>
          <a:ln w="15875">
            <a:solidFill>
              <a:srgbClr val="FF960C"/>
            </a:solidFill>
            <a:round/>
            <a:headEnd/>
            <a:tailEnd/>
          </a:ln>
        </p:spPr>
        <p:txBody>
          <a:bodyPr wrap="none" lIns="0" tIns="0" rIns="0" bIns="0" anchor="ctr"/>
          <a:lstStyle/>
          <a:p>
            <a:endParaRPr lang="zh-CN" altLang="en-US" sz="1350"/>
          </a:p>
        </p:txBody>
      </p:sp>
      <p:sp>
        <p:nvSpPr>
          <p:cNvPr id="17" name="标题 1"/>
          <p:cNvSpPr txBox="1">
            <a:spLocks/>
          </p:cNvSpPr>
          <p:nvPr/>
        </p:nvSpPr>
        <p:spPr>
          <a:xfrm>
            <a:off x="1619672" y="3375427"/>
            <a:ext cx="5154209" cy="482207"/>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500" kern="1200">
                <a:solidFill>
                  <a:schemeClr val="bg1"/>
                </a:solidFill>
                <a:latin typeface="仿宋" pitchFamily="49" charset="-122"/>
                <a:ea typeface="仿宋" pitchFamily="49" charset="-122"/>
                <a:cs typeface="+mj-cs"/>
              </a:defRPr>
            </a:lvl1pPr>
          </a:lstStyle>
          <a:p>
            <a:r>
              <a:rPr lang="zh-CN" altLang="en-US" sz="2400" dirty="0"/>
              <a:t>“十四五”通用航空高质量发展展望</a:t>
            </a:r>
          </a:p>
        </p:txBody>
      </p:sp>
      <p:sp>
        <p:nvSpPr>
          <p:cNvPr id="18" name="TextBox 6"/>
          <p:cNvSpPr txBox="1"/>
          <p:nvPr/>
        </p:nvSpPr>
        <p:spPr>
          <a:xfrm>
            <a:off x="6795627" y="4103879"/>
            <a:ext cx="1178751" cy="279564"/>
          </a:xfrm>
          <a:prstGeom prst="rect">
            <a:avLst/>
          </a:prstGeom>
          <a:noFill/>
        </p:spPr>
        <p:txBody>
          <a:bodyPr wrap="square" rtlCol="0">
            <a:spAutoFit/>
          </a:bodyPr>
          <a:lstStyle/>
          <a:p>
            <a:pPr>
              <a:lnSpc>
                <a:spcPts val="150"/>
              </a:lnSpc>
            </a:pPr>
            <a:r>
              <a:rPr lang="en-US" altLang="zh-CN" sz="1650" kern="600" dirty="0">
                <a:solidFill>
                  <a:schemeClr val="bg1"/>
                </a:solidFill>
                <a:latin typeface="Avenir Next Demi Bold"/>
                <a:ea typeface="Microsoft JhengHei" pitchFamily="34" charset="-120"/>
                <a:cs typeface="Avenir Next Demi Bold"/>
              </a:rPr>
              <a:t>CAMIC</a:t>
            </a:r>
          </a:p>
          <a:p>
            <a:r>
              <a:rPr lang="en-US" altLang="zh-CN" sz="1050" dirty="0">
                <a:solidFill>
                  <a:schemeClr val="bg1"/>
                </a:solidFill>
                <a:ea typeface="Ebrima" pitchFamily="2" charset="0"/>
                <a:cs typeface="Adobe Garamond Pro"/>
              </a:rPr>
              <a:t>General  Aviation </a:t>
            </a:r>
            <a:endParaRPr lang="zh-CN" altLang="en-US" sz="1050" dirty="0">
              <a:solidFill>
                <a:schemeClr val="bg1"/>
              </a:solidFill>
              <a:ea typeface="Microsoft JhengHei" pitchFamily="34" charset="-120"/>
              <a:cs typeface="Adobe Garamond Pro"/>
            </a:endParaRPr>
          </a:p>
        </p:txBody>
      </p:sp>
      <p:sp>
        <p:nvSpPr>
          <p:cNvPr id="19" name="Line 4"/>
          <p:cNvSpPr>
            <a:spLocks noChangeShapeType="1"/>
          </p:cNvSpPr>
          <p:nvPr>
            <p:custDataLst>
              <p:tags r:id="rId2"/>
            </p:custDataLst>
          </p:nvPr>
        </p:nvSpPr>
        <p:spPr bwMode="auto">
          <a:xfrm>
            <a:off x="1440467" y="-27004"/>
            <a:ext cx="9470" cy="5197506"/>
          </a:xfrm>
          <a:prstGeom prst="line">
            <a:avLst/>
          </a:prstGeom>
          <a:noFill/>
          <a:ln w="15875">
            <a:solidFill>
              <a:srgbClr val="FF960C"/>
            </a:solidFill>
            <a:round/>
            <a:headEnd/>
            <a:tailEnd/>
          </a:ln>
        </p:spPr>
        <p:txBody>
          <a:bodyPr/>
          <a:lstStyle/>
          <a:p>
            <a:endParaRPr lang="zh-CN" altLang="en-US" sz="1350"/>
          </a:p>
        </p:txBody>
      </p:sp>
      <p:sp>
        <p:nvSpPr>
          <p:cNvPr id="20" name="标题 1"/>
          <p:cNvSpPr txBox="1">
            <a:spLocks/>
          </p:cNvSpPr>
          <p:nvPr/>
        </p:nvSpPr>
        <p:spPr>
          <a:xfrm>
            <a:off x="1900218" y="3979753"/>
            <a:ext cx="4724010" cy="374195"/>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500" kern="1200">
                <a:solidFill>
                  <a:schemeClr val="bg1"/>
                </a:solidFill>
                <a:latin typeface="仿宋" pitchFamily="49" charset="-122"/>
                <a:ea typeface="仿宋" pitchFamily="49" charset="-122"/>
                <a:cs typeface="+mj-cs"/>
              </a:defRPr>
            </a:lvl1pPr>
          </a:lstStyle>
          <a:p>
            <a:r>
              <a:rPr lang="zh-CN" altLang="en-US" sz="1600" dirty="0"/>
              <a:t>中国民航管理干部学院 吕人力</a:t>
            </a:r>
          </a:p>
        </p:txBody>
      </p:sp>
    </p:spTree>
    <p:extLst>
      <p:ext uri="{BB962C8B-B14F-4D97-AF65-F5344CB8AC3E}">
        <p14:creationId xmlns:p14="http://schemas.microsoft.com/office/powerpoint/2010/main" val="1563607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200" dirty="0">
                <a:solidFill>
                  <a:schemeClr val="bg1"/>
                </a:solidFill>
                <a:latin typeface="SimSun" panose="02010600030101010101" pitchFamily="2" charset="-122"/>
                <a:ea typeface="SimSun" panose="02010600030101010101" pitchFamily="2" charset="-122"/>
              </a:rPr>
              <a:t>目录</a:t>
            </a:r>
          </a:p>
        </p:txBody>
      </p:sp>
      <p:sp>
        <p:nvSpPr>
          <p:cNvPr id="4" name="Rectangle 2"/>
          <p:cNvSpPr txBox="1">
            <a:spLocks noChangeArrowheads="1"/>
          </p:cNvSpPr>
          <p:nvPr/>
        </p:nvSpPr>
        <p:spPr>
          <a:xfrm>
            <a:off x="1694260" y="704096"/>
            <a:ext cx="6419850" cy="495300"/>
          </a:xfrm>
          <a:prstGeom prst="rect">
            <a:avLst/>
          </a:prstGeom>
        </p:spPr>
        <p:txBody>
          <a:bodyPr vert="horz" lIns="68580" tIns="34290" rIns="68580" bIns="34290" rtlCol="0" anchor="ctr">
            <a:normAutofit/>
          </a:bodyPr>
          <a:lstStyle>
            <a:lvl1pPr algn="l" defTabSz="914377" rtl="0" eaLnBrk="1" latinLnBrk="0" hangingPunct="1">
              <a:spcBef>
                <a:spcPct val="0"/>
              </a:spcBef>
              <a:buNone/>
              <a:defRPr sz="2400" kern="1200">
                <a:solidFill>
                  <a:schemeClr val="bg1"/>
                </a:solidFill>
                <a:latin typeface="华文仿宋"/>
                <a:ea typeface="华文仿宋"/>
                <a:cs typeface="华文仿宋"/>
              </a:defRPr>
            </a:lvl1pPr>
          </a:lstStyle>
          <a:p>
            <a:pPr defTabSz="671513"/>
            <a:endParaRPr lang="en-US" altLang="zh-CN" sz="1800" dirty="0"/>
          </a:p>
        </p:txBody>
      </p:sp>
      <p:sp>
        <p:nvSpPr>
          <p:cNvPr id="5" name="Rectangle 4"/>
          <p:cNvSpPr>
            <a:spLocks noChangeArrowheads="1"/>
          </p:cNvSpPr>
          <p:nvPr/>
        </p:nvSpPr>
        <p:spPr bwMode="auto">
          <a:xfrm>
            <a:off x="1288469" y="1413495"/>
            <a:ext cx="1153716" cy="3426619"/>
          </a:xfrm>
          <a:prstGeom prst="rect">
            <a:avLst/>
          </a:prstGeom>
          <a:solidFill>
            <a:srgbClr val="073F58"/>
          </a:solidFill>
          <a:ln w="9525">
            <a:solidFill>
              <a:srgbClr val="073F58"/>
            </a:solidFill>
            <a:miter lim="800000"/>
            <a:headEnd/>
            <a:tailEnd/>
          </a:ln>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050" b="0">
              <a:latin typeface="宋体" panose="02010600030101010101" pitchFamily="2" charset="-122"/>
            </a:endParaRPr>
          </a:p>
        </p:txBody>
      </p:sp>
      <p:sp>
        <p:nvSpPr>
          <p:cNvPr id="6" name="Line 5"/>
          <p:cNvSpPr>
            <a:spLocks noChangeShapeType="1"/>
          </p:cNvSpPr>
          <p:nvPr/>
        </p:nvSpPr>
        <p:spPr bwMode="auto">
          <a:xfrm>
            <a:off x="3275623" y="1414685"/>
            <a:ext cx="4348163" cy="23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50">
              <a:latin typeface="宋体" panose="02010600030101010101" pitchFamily="2" charset="-122"/>
              <a:ea typeface="宋体" panose="02010600030101010101" pitchFamily="2" charset="-122"/>
            </a:endParaRPr>
          </a:p>
        </p:txBody>
      </p:sp>
      <p:grpSp>
        <p:nvGrpSpPr>
          <p:cNvPr id="7" name="Group 8"/>
          <p:cNvGrpSpPr>
            <a:grpSpLocks/>
          </p:cNvGrpSpPr>
          <p:nvPr/>
        </p:nvGrpSpPr>
        <p:grpSpPr bwMode="auto">
          <a:xfrm>
            <a:off x="2193131" y="1740921"/>
            <a:ext cx="657225" cy="234331"/>
            <a:chOff x="2400" y="1968"/>
            <a:chExt cx="960" cy="960"/>
          </a:xfrm>
          <a:solidFill>
            <a:schemeClr val="bg1"/>
          </a:solidFill>
        </p:grpSpPr>
        <p:sp>
          <p:nvSpPr>
            <p:cNvPr id="8" name="Rectangle 9"/>
            <p:cNvSpPr>
              <a:spLocks noChangeArrowheads="1"/>
            </p:cNvSpPr>
            <p:nvPr>
              <p:custDataLst>
                <p:tags r:id="rId7"/>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9" name="Rectangle 10"/>
            <p:cNvSpPr>
              <a:spLocks noChangeArrowheads="1"/>
            </p:cNvSpPr>
            <p:nvPr>
              <p:custDataLst>
                <p:tags r:id="rId8"/>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A</a:t>
              </a:r>
            </a:p>
          </p:txBody>
        </p:sp>
      </p:grpSp>
      <p:sp>
        <p:nvSpPr>
          <p:cNvPr id="21" name="Rectangle 11"/>
          <p:cNvSpPr>
            <a:spLocks noChangeArrowheads="1"/>
          </p:cNvSpPr>
          <p:nvPr/>
        </p:nvSpPr>
        <p:spPr bwMode="auto">
          <a:xfrm>
            <a:off x="3410701" y="2254610"/>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en-US" altLang="ko-KR" sz="1200" b="0" dirty="0">
                <a:solidFill>
                  <a:schemeClr val="bg1">
                    <a:lumMod val="85000"/>
                  </a:schemeClr>
                </a:solidFill>
                <a:latin typeface="宋体" panose="02010600030101010101" pitchFamily="2" charset="-122"/>
              </a:rPr>
              <a:t> </a:t>
            </a:r>
            <a:r>
              <a:rPr kumimoji="1" lang="zh-CN" altLang="en-US" sz="1200" b="0" dirty="0">
                <a:solidFill>
                  <a:schemeClr val="bg1">
                    <a:lumMod val="85000"/>
                  </a:schemeClr>
                </a:solidFill>
                <a:latin typeface="宋体" panose="02010600030101010101" pitchFamily="2" charset="-122"/>
              </a:rPr>
              <a:t>“</a:t>
            </a:r>
            <a:r>
              <a:rPr kumimoji="1" lang="ko-KR" altLang="en-US" sz="1200" b="0" dirty="0" err="1">
                <a:solidFill>
                  <a:schemeClr val="bg1">
                    <a:lumMod val="85000"/>
                  </a:schemeClr>
                </a:solidFill>
                <a:latin typeface="宋体" panose="02010600030101010101" pitchFamily="2" charset="-122"/>
              </a:rPr>
              <a:t>省域竞合</a:t>
            </a:r>
            <a:r>
              <a:rPr kumimoji="1" lang="zh-CN" altLang="en-US" sz="1200" b="0" dirty="0">
                <a:solidFill>
                  <a:schemeClr val="bg1">
                    <a:lumMod val="85000"/>
                  </a:schemeClr>
                </a:solidFill>
                <a:latin typeface="宋体" panose="02010600030101010101" pitchFamily="2" charset="-122"/>
              </a:rPr>
              <a:t>”模式的通用航空发展</a:t>
            </a:r>
            <a:endParaRPr kumimoji="1" lang="en-US" altLang="ko-KR" sz="1200" b="0" dirty="0">
              <a:solidFill>
                <a:schemeClr val="bg1">
                  <a:lumMod val="85000"/>
                </a:schemeClr>
              </a:solidFill>
              <a:latin typeface="宋体" panose="02010600030101010101" pitchFamily="2" charset="-122"/>
            </a:endParaRPr>
          </a:p>
        </p:txBody>
      </p:sp>
      <p:sp>
        <p:nvSpPr>
          <p:cNvPr id="22" name="Rectangle 11"/>
          <p:cNvSpPr>
            <a:spLocks noChangeArrowheads="1"/>
          </p:cNvSpPr>
          <p:nvPr/>
        </p:nvSpPr>
        <p:spPr bwMode="auto">
          <a:xfrm>
            <a:off x="3410701" y="1758529"/>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bg1">
                    <a:lumMod val="85000"/>
                  </a:schemeClr>
                </a:solidFill>
                <a:latin typeface="宋体" panose="02010600030101010101" pitchFamily="2" charset="-122"/>
                <a:cs typeface="Times New Roman" panose="02020603050405020304" pitchFamily="18" charset="0"/>
              </a:rPr>
              <a:t>十四五通用航空发展新特征</a:t>
            </a:r>
            <a:r>
              <a:rPr kumimoji="1" lang="en-US" altLang="ko-KR" sz="1200" b="0" dirty="0">
                <a:solidFill>
                  <a:schemeClr val="bg1">
                    <a:lumMod val="85000"/>
                  </a:schemeClr>
                </a:solidFill>
                <a:latin typeface="宋体" panose="02010600030101010101" pitchFamily="2" charset="-122"/>
              </a:rPr>
              <a:t> </a:t>
            </a:r>
          </a:p>
        </p:txBody>
      </p:sp>
      <p:grpSp>
        <p:nvGrpSpPr>
          <p:cNvPr id="23" name="Group 8"/>
          <p:cNvGrpSpPr>
            <a:grpSpLocks/>
          </p:cNvGrpSpPr>
          <p:nvPr/>
        </p:nvGrpSpPr>
        <p:grpSpPr bwMode="auto">
          <a:xfrm>
            <a:off x="2200275" y="2193403"/>
            <a:ext cx="657225" cy="234331"/>
            <a:chOff x="2400" y="1968"/>
            <a:chExt cx="960" cy="960"/>
          </a:xfrm>
          <a:solidFill>
            <a:schemeClr val="bg1"/>
          </a:solidFill>
        </p:grpSpPr>
        <p:sp>
          <p:nvSpPr>
            <p:cNvPr id="24" name="Rectangle 9"/>
            <p:cNvSpPr>
              <a:spLocks noChangeArrowheads="1"/>
            </p:cNvSpPr>
            <p:nvPr>
              <p:custDataLst>
                <p:tags r:id="rId5"/>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25" name="Rectangle 10"/>
            <p:cNvSpPr>
              <a:spLocks noChangeArrowheads="1"/>
            </p:cNvSpPr>
            <p:nvPr>
              <p:custDataLst>
                <p:tags r:id="rId6"/>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B</a:t>
              </a:r>
            </a:p>
          </p:txBody>
        </p:sp>
      </p:grpSp>
      <p:grpSp>
        <p:nvGrpSpPr>
          <p:cNvPr id="26" name="Group 8"/>
          <p:cNvGrpSpPr>
            <a:grpSpLocks/>
          </p:cNvGrpSpPr>
          <p:nvPr/>
        </p:nvGrpSpPr>
        <p:grpSpPr bwMode="auto">
          <a:xfrm>
            <a:off x="2201679" y="2708499"/>
            <a:ext cx="657225" cy="234331"/>
            <a:chOff x="2400" y="1968"/>
            <a:chExt cx="960" cy="960"/>
          </a:xfrm>
          <a:solidFill>
            <a:schemeClr val="bg1"/>
          </a:solidFill>
        </p:grpSpPr>
        <p:sp>
          <p:nvSpPr>
            <p:cNvPr id="27" name="Rectangle 9"/>
            <p:cNvSpPr>
              <a:spLocks noChangeArrowheads="1"/>
            </p:cNvSpPr>
            <p:nvPr>
              <p:custDataLst>
                <p:tags r:id="rId3"/>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tx1"/>
                </a:solidFill>
                <a:latin typeface="宋体" panose="02010600030101010101" pitchFamily="2" charset="-122"/>
              </a:endParaRPr>
            </a:p>
          </p:txBody>
        </p:sp>
        <p:sp>
          <p:nvSpPr>
            <p:cNvPr id="28" name="Rectangle 10"/>
            <p:cNvSpPr>
              <a:spLocks noChangeArrowheads="1"/>
            </p:cNvSpPr>
            <p:nvPr>
              <p:custDataLst>
                <p:tags r:id="rId4"/>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tx1"/>
                  </a:solidFill>
                  <a:latin typeface="宋体" panose="02010600030101010101" pitchFamily="2" charset="-122"/>
                </a:rPr>
                <a:t>C</a:t>
              </a:r>
            </a:p>
          </p:txBody>
        </p:sp>
      </p:grpSp>
      <p:grpSp>
        <p:nvGrpSpPr>
          <p:cNvPr id="29" name="Group 8"/>
          <p:cNvGrpSpPr>
            <a:grpSpLocks/>
          </p:cNvGrpSpPr>
          <p:nvPr/>
        </p:nvGrpSpPr>
        <p:grpSpPr bwMode="auto">
          <a:xfrm>
            <a:off x="2193131" y="3205394"/>
            <a:ext cx="657225" cy="234331"/>
            <a:chOff x="2400" y="1968"/>
            <a:chExt cx="960" cy="960"/>
          </a:xfrm>
          <a:solidFill>
            <a:schemeClr val="bg1"/>
          </a:solidFill>
        </p:grpSpPr>
        <p:sp>
          <p:nvSpPr>
            <p:cNvPr id="30" name="Rectangle 9"/>
            <p:cNvSpPr>
              <a:spLocks noChangeArrowheads="1"/>
            </p:cNvSpPr>
            <p:nvPr>
              <p:custDataLst>
                <p:tags r:id="rId1"/>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31" name="Rectangle 10"/>
            <p:cNvSpPr>
              <a:spLocks noChangeArrowheads="1"/>
            </p:cNvSpPr>
            <p:nvPr>
              <p:custDataLst>
                <p:tags r:id="rId2"/>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D</a:t>
              </a:r>
            </a:p>
          </p:txBody>
        </p:sp>
      </p:grpSp>
      <p:sp>
        <p:nvSpPr>
          <p:cNvPr id="39" name="Rectangle 11"/>
          <p:cNvSpPr>
            <a:spLocks noChangeArrowheads="1"/>
          </p:cNvSpPr>
          <p:nvPr/>
        </p:nvSpPr>
        <p:spPr bwMode="auto">
          <a:xfrm>
            <a:off x="3410701" y="2733332"/>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tx1"/>
                </a:solidFill>
                <a:latin typeface="宋体" panose="02010600030101010101" pitchFamily="2" charset="-122"/>
                <a:cs typeface="Times New Roman" panose="02020603050405020304" pitchFamily="18" charset="0"/>
              </a:rPr>
              <a:t>公务航空“内循环”与服务导向</a:t>
            </a:r>
            <a:endParaRPr kumimoji="1" lang="en-US" altLang="ko-KR" sz="1200" b="0" dirty="0">
              <a:solidFill>
                <a:schemeClr val="tx1"/>
              </a:solidFill>
              <a:latin typeface="宋体" panose="02010600030101010101" pitchFamily="2" charset="-122"/>
            </a:endParaRPr>
          </a:p>
        </p:txBody>
      </p:sp>
      <p:sp>
        <p:nvSpPr>
          <p:cNvPr id="40" name="Rectangle 11"/>
          <p:cNvSpPr>
            <a:spLocks noChangeArrowheads="1"/>
          </p:cNvSpPr>
          <p:nvPr/>
        </p:nvSpPr>
        <p:spPr bwMode="auto">
          <a:xfrm>
            <a:off x="3410701" y="3222486"/>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bg1">
                    <a:lumMod val="85000"/>
                  </a:schemeClr>
                </a:solidFill>
                <a:latin typeface="宋体" panose="02010600030101010101" pitchFamily="2" charset="-122"/>
                <a:cs typeface="Times New Roman" panose="02020603050405020304" pitchFamily="18" charset="0"/>
              </a:rPr>
              <a:t>无人机商业应用与全新图景</a:t>
            </a:r>
            <a:r>
              <a:rPr kumimoji="1" lang="en-US" altLang="ko-KR" sz="1200" b="0" dirty="0">
                <a:solidFill>
                  <a:schemeClr val="bg1">
                    <a:lumMod val="85000"/>
                  </a:schemeClr>
                </a:solidFill>
                <a:latin typeface="宋体" panose="02010600030101010101" pitchFamily="2" charset="-122"/>
              </a:rPr>
              <a:t> </a:t>
            </a:r>
          </a:p>
        </p:txBody>
      </p:sp>
    </p:spTree>
    <p:extLst>
      <p:ext uri="{BB962C8B-B14F-4D97-AF65-F5344CB8AC3E}">
        <p14:creationId xmlns:p14="http://schemas.microsoft.com/office/powerpoint/2010/main" val="10115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BB295B-86D6-DB42-8F47-F70E1713BD93}"/>
              </a:ext>
            </a:extLst>
          </p:cNvPr>
          <p:cNvSpPr>
            <a:spLocks noGrp="1"/>
          </p:cNvSpPr>
          <p:nvPr>
            <p:ph type="title"/>
          </p:nvPr>
        </p:nvSpPr>
        <p:spPr>
          <a:xfrm>
            <a:off x="628650" y="267494"/>
            <a:ext cx="7886700" cy="994172"/>
          </a:xfrm>
        </p:spPr>
        <p:txBody>
          <a:bodyPr>
            <a:noAutofit/>
          </a:bodyPr>
          <a:lstStyle/>
          <a:p>
            <a:pPr>
              <a:lnSpc>
                <a:spcPct val="100000"/>
              </a:lnSpc>
            </a:pPr>
            <a:r>
              <a:rPr kumimoji="1" lang="zh-CN" altLang="en-US" sz="2200" dirty="0">
                <a:solidFill>
                  <a:schemeClr val="bg1"/>
                </a:solidFill>
                <a:latin typeface="SimSun" panose="02010600030101010101" pitchFamily="2" charset="-122"/>
                <a:ea typeface="SimSun" panose="02010600030101010101" pitchFamily="2" charset="-122"/>
              </a:rPr>
              <a:t>公务航空逐步建立起服务导向的行业健康发展模式，尽管总量增速减缓，结构调整加速，但建立了提升服务品质的趋势</a:t>
            </a:r>
          </a:p>
        </p:txBody>
      </p:sp>
      <p:sp>
        <p:nvSpPr>
          <p:cNvPr id="8" name="标题 1">
            <a:extLst>
              <a:ext uri="{FF2B5EF4-FFF2-40B4-BE49-F238E27FC236}">
                <a16:creationId xmlns:a16="http://schemas.microsoft.com/office/drawing/2014/main" id="{613C0632-AC09-654C-9807-7CD2F2345D02}"/>
              </a:ext>
            </a:extLst>
          </p:cNvPr>
          <p:cNvSpPr txBox="1">
            <a:spLocks/>
          </p:cNvSpPr>
          <p:nvPr/>
        </p:nvSpPr>
        <p:spPr>
          <a:xfrm>
            <a:off x="3761910" y="1451166"/>
            <a:ext cx="1620180" cy="486054"/>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600" kern="1200">
                <a:solidFill>
                  <a:schemeClr val="bg1"/>
                </a:solidFill>
                <a:latin typeface="仿宋" pitchFamily="49" charset="-122"/>
                <a:ea typeface="仿宋" pitchFamily="49" charset="-122"/>
                <a:cs typeface="+mj-cs"/>
              </a:defRPr>
            </a:lvl1pPr>
          </a:lstStyle>
          <a:p>
            <a:r>
              <a:rPr kumimoji="1" lang="zh-CN" altLang="en-US" sz="1950" dirty="0"/>
              <a:t>谁更先进？</a:t>
            </a:r>
            <a:endParaRPr kumimoji="1" lang="en-US" altLang="zh-CN" sz="1950" dirty="0"/>
          </a:p>
        </p:txBody>
      </p:sp>
      <p:sp>
        <p:nvSpPr>
          <p:cNvPr id="9" name="标题 1">
            <a:extLst>
              <a:ext uri="{FF2B5EF4-FFF2-40B4-BE49-F238E27FC236}">
                <a16:creationId xmlns:a16="http://schemas.microsoft.com/office/drawing/2014/main" id="{82A69781-2661-2445-BCFD-E2B038E41BB2}"/>
              </a:ext>
            </a:extLst>
          </p:cNvPr>
          <p:cNvSpPr txBox="1">
            <a:spLocks/>
          </p:cNvSpPr>
          <p:nvPr/>
        </p:nvSpPr>
        <p:spPr>
          <a:xfrm>
            <a:off x="827584" y="1577578"/>
            <a:ext cx="7886700"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kumimoji="1" lang="zh-CN" altLang="en-US" dirty="0"/>
          </a:p>
        </p:txBody>
      </p:sp>
      <p:graphicFrame>
        <p:nvGraphicFramePr>
          <p:cNvPr id="6" name="表格 5">
            <a:extLst>
              <a:ext uri="{FF2B5EF4-FFF2-40B4-BE49-F238E27FC236}">
                <a16:creationId xmlns:a16="http://schemas.microsoft.com/office/drawing/2014/main" id="{C6899C86-3F8A-0A42-8667-C694CE35781A}"/>
              </a:ext>
            </a:extLst>
          </p:cNvPr>
          <p:cNvGraphicFramePr>
            <a:graphicFrameLocks noGrp="1"/>
          </p:cNvGraphicFramePr>
          <p:nvPr>
            <p:extLst>
              <p:ext uri="{D42A27DB-BD31-4B8C-83A1-F6EECF244321}">
                <p14:modId xmlns:p14="http://schemas.microsoft.com/office/powerpoint/2010/main" val="114943419"/>
              </p:ext>
            </p:extLst>
          </p:nvPr>
        </p:nvGraphicFramePr>
        <p:xfrm>
          <a:off x="122299" y="1413397"/>
          <a:ext cx="5544619" cy="1500506"/>
        </p:xfrm>
        <a:graphic>
          <a:graphicData uri="http://schemas.openxmlformats.org/drawingml/2006/table">
            <a:tbl>
              <a:tblPr firstRow="1" firstCol="1" bandRow="1">
                <a:tableStyleId>{5C22544A-7EE6-4342-B048-85BDC9FD1C3A}</a:tableStyleId>
              </a:tblPr>
              <a:tblGrid>
                <a:gridCol w="1247540">
                  <a:extLst>
                    <a:ext uri="{9D8B030D-6E8A-4147-A177-3AD203B41FA5}">
                      <a16:colId xmlns:a16="http://schemas.microsoft.com/office/drawing/2014/main" val="20000"/>
                    </a:ext>
                  </a:extLst>
                </a:gridCol>
                <a:gridCol w="623770">
                  <a:extLst>
                    <a:ext uri="{9D8B030D-6E8A-4147-A177-3AD203B41FA5}">
                      <a16:colId xmlns:a16="http://schemas.microsoft.com/office/drawing/2014/main" val="20001"/>
                    </a:ext>
                  </a:extLst>
                </a:gridCol>
                <a:gridCol w="485154">
                  <a:extLst>
                    <a:ext uri="{9D8B030D-6E8A-4147-A177-3AD203B41FA5}">
                      <a16:colId xmlns:a16="http://schemas.microsoft.com/office/drawing/2014/main" val="20002"/>
                    </a:ext>
                  </a:extLst>
                </a:gridCol>
                <a:gridCol w="485154">
                  <a:extLst>
                    <a:ext uri="{9D8B030D-6E8A-4147-A177-3AD203B41FA5}">
                      <a16:colId xmlns:a16="http://schemas.microsoft.com/office/drawing/2014/main" val="20003"/>
                    </a:ext>
                  </a:extLst>
                </a:gridCol>
                <a:gridCol w="554462">
                  <a:extLst>
                    <a:ext uri="{9D8B030D-6E8A-4147-A177-3AD203B41FA5}">
                      <a16:colId xmlns:a16="http://schemas.microsoft.com/office/drawing/2014/main" val="20004"/>
                    </a:ext>
                  </a:extLst>
                </a:gridCol>
                <a:gridCol w="623770">
                  <a:extLst>
                    <a:ext uri="{9D8B030D-6E8A-4147-A177-3AD203B41FA5}">
                      <a16:colId xmlns:a16="http://schemas.microsoft.com/office/drawing/2014/main" val="20005"/>
                    </a:ext>
                  </a:extLst>
                </a:gridCol>
                <a:gridCol w="485154">
                  <a:extLst>
                    <a:ext uri="{9D8B030D-6E8A-4147-A177-3AD203B41FA5}">
                      <a16:colId xmlns:a16="http://schemas.microsoft.com/office/drawing/2014/main" val="20006"/>
                    </a:ext>
                  </a:extLst>
                </a:gridCol>
                <a:gridCol w="554462">
                  <a:extLst>
                    <a:ext uri="{9D8B030D-6E8A-4147-A177-3AD203B41FA5}">
                      <a16:colId xmlns:a16="http://schemas.microsoft.com/office/drawing/2014/main" val="20007"/>
                    </a:ext>
                  </a:extLst>
                </a:gridCol>
                <a:gridCol w="485153">
                  <a:extLst>
                    <a:ext uri="{9D8B030D-6E8A-4147-A177-3AD203B41FA5}">
                      <a16:colId xmlns:a16="http://schemas.microsoft.com/office/drawing/2014/main" val="20008"/>
                    </a:ext>
                  </a:extLst>
                </a:gridCol>
              </a:tblGrid>
              <a:tr h="465773">
                <a:tc>
                  <a:txBody>
                    <a:bodyPr/>
                    <a:lstStyle/>
                    <a:p>
                      <a:pPr algn="l">
                        <a:lnSpc>
                          <a:spcPct val="150000"/>
                        </a:lnSpc>
                        <a:spcAft>
                          <a:spcPts val="0"/>
                        </a:spcAft>
                      </a:pPr>
                      <a:r>
                        <a:rPr lang="zh-CN" sz="1200" kern="0">
                          <a:effectLst/>
                        </a:rPr>
                        <a:t>起飞全重（</a:t>
                      </a:r>
                      <a:r>
                        <a:rPr lang="en-US" sz="1200" kern="0">
                          <a:effectLst/>
                        </a:rPr>
                        <a:t>MTOW</a:t>
                      </a:r>
                      <a:r>
                        <a:rPr lang="zh-CN" sz="1200" kern="0">
                          <a:effectLst/>
                        </a:rPr>
                        <a:t>）</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2011</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2012</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2013</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2014</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2015</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2016</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2017</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2018</a:t>
                      </a:r>
                      <a:endParaRPr lang="zh-CN" sz="1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0000"/>
                  </a:ext>
                </a:extLst>
              </a:tr>
              <a:tr h="220540">
                <a:tc>
                  <a:txBody>
                    <a:bodyPr/>
                    <a:lstStyle/>
                    <a:p>
                      <a:pPr algn="l">
                        <a:lnSpc>
                          <a:spcPct val="150000"/>
                        </a:lnSpc>
                        <a:spcAft>
                          <a:spcPts val="0"/>
                        </a:spcAft>
                      </a:pPr>
                      <a:r>
                        <a:rPr lang="zh-CN" sz="1200" kern="0">
                          <a:effectLst/>
                        </a:rPr>
                        <a:t>小于</a:t>
                      </a:r>
                      <a:r>
                        <a:rPr lang="en-US" sz="1200" kern="0">
                          <a:effectLst/>
                        </a:rPr>
                        <a:t>5.7T</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22</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23</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25</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30</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29</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29</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28</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32</a:t>
                      </a:r>
                      <a:endParaRPr lang="zh-CN" sz="1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0001"/>
                  </a:ext>
                </a:extLst>
              </a:tr>
              <a:tr h="219065">
                <a:tc>
                  <a:txBody>
                    <a:bodyPr/>
                    <a:lstStyle/>
                    <a:p>
                      <a:pPr algn="l">
                        <a:lnSpc>
                          <a:spcPct val="150000"/>
                        </a:lnSpc>
                        <a:spcAft>
                          <a:spcPts val="0"/>
                        </a:spcAft>
                      </a:pPr>
                      <a:r>
                        <a:rPr lang="en-US" sz="1200" kern="0">
                          <a:effectLst/>
                        </a:rPr>
                        <a:t>5.7-30T</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46</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58</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74</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79</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85</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93</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98</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104</a:t>
                      </a:r>
                      <a:endParaRPr lang="zh-CN" sz="1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0002"/>
                  </a:ext>
                </a:extLst>
              </a:tr>
              <a:tr h="219065">
                <a:tc>
                  <a:txBody>
                    <a:bodyPr/>
                    <a:lstStyle/>
                    <a:p>
                      <a:pPr algn="l">
                        <a:lnSpc>
                          <a:spcPct val="150000"/>
                        </a:lnSpc>
                        <a:spcAft>
                          <a:spcPts val="0"/>
                        </a:spcAft>
                      </a:pPr>
                      <a:r>
                        <a:rPr lang="en-US" sz="1200" kern="0">
                          <a:effectLst/>
                        </a:rPr>
                        <a:t>25-50T</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9</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16</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92</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101</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97</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95</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109</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115</a:t>
                      </a:r>
                      <a:endParaRPr lang="zh-CN" sz="1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0003"/>
                  </a:ext>
                </a:extLst>
              </a:tr>
              <a:tr h="220540">
                <a:tc>
                  <a:txBody>
                    <a:bodyPr/>
                    <a:lstStyle/>
                    <a:p>
                      <a:pPr algn="l">
                        <a:lnSpc>
                          <a:spcPct val="150000"/>
                        </a:lnSpc>
                        <a:spcAft>
                          <a:spcPts val="0"/>
                        </a:spcAft>
                      </a:pPr>
                      <a:r>
                        <a:rPr lang="zh-CN" sz="1200" kern="0">
                          <a:effectLst/>
                        </a:rPr>
                        <a:t>大于</a:t>
                      </a:r>
                      <a:r>
                        <a:rPr lang="en-US" sz="1200" kern="0">
                          <a:effectLst/>
                        </a:rPr>
                        <a:t>50T</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0</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11</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13</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14</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13</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a:effectLst/>
                        </a:rPr>
                        <a:t>13</a:t>
                      </a:r>
                      <a:endParaRPr lang="zh-CN" sz="14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spcAft>
                          <a:spcPts val="0"/>
                        </a:spcAft>
                      </a:pPr>
                      <a:r>
                        <a:rPr lang="en-US" sz="1200" kern="0" dirty="0">
                          <a:effectLst/>
                        </a:rPr>
                        <a:t>13</a:t>
                      </a:r>
                      <a:endParaRPr lang="zh-CN" sz="14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10" name="图表 9">
            <a:extLst>
              <a:ext uri="{FF2B5EF4-FFF2-40B4-BE49-F238E27FC236}">
                <a16:creationId xmlns:a16="http://schemas.microsoft.com/office/drawing/2014/main" id="{70F243A0-217C-1344-A4F7-9E634DD73408}"/>
              </a:ext>
            </a:extLst>
          </p:cNvPr>
          <p:cNvGraphicFramePr/>
          <p:nvPr>
            <p:extLst>
              <p:ext uri="{D42A27DB-BD31-4B8C-83A1-F6EECF244321}">
                <p14:modId xmlns:p14="http://schemas.microsoft.com/office/powerpoint/2010/main" val="2965341021"/>
              </p:ext>
            </p:extLst>
          </p:nvPr>
        </p:nvGraphicFramePr>
        <p:xfrm>
          <a:off x="1331640" y="3040316"/>
          <a:ext cx="6840760" cy="18356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图表 10">
            <a:extLst>
              <a:ext uri="{FF2B5EF4-FFF2-40B4-BE49-F238E27FC236}">
                <a16:creationId xmlns:a16="http://schemas.microsoft.com/office/drawing/2014/main" id="{316EB375-6208-7F4A-B34D-46A0E42E6DB6}"/>
              </a:ext>
            </a:extLst>
          </p:cNvPr>
          <p:cNvGraphicFramePr/>
          <p:nvPr>
            <p:extLst>
              <p:ext uri="{D42A27DB-BD31-4B8C-83A1-F6EECF244321}">
                <p14:modId xmlns:p14="http://schemas.microsoft.com/office/powerpoint/2010/main" val="2038963970"/>
              </p:ext>
            </p:extLst>
          </p:nvPr>
        </p:nvGraphicFramePr>
        <p:xfrm>
          <a:off x="5794289" y="1234728"/>
          <a:ext cx="3409950" cy="17047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309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1B83B-836A-8F4E-BEAF-E1755D524A2A}"/>
              </a:ext>
            </a:extLst>
          </p:cNvPr>
          <p:cNvSpPr>
            <a:spLocks noGrp="1"/>
          </p:cNvSpPr>
          <p:nvPr>
            <p:ph type="title"/>
          </p:nvPr>
        </p:nvSpPr>
        <p:spPr>
          <a:xfrm>
            <a:off x="628650" y="267494"/>
            <a:ext cx="7886700" cy="994172"/>
          </a:xfrm>
        </p:spPr>
        <p:txBody>
          <a:bodyPr>
            <a:normAutofit/>
          </a:bodyPr>
          <a:lstStyle/>
          <a:p>
            <a:pPr>
              <a:lnSpc>
                <a:spcPct val="100000"/>
              </a:lnSpc>
            </a:pPr>
            <a:r>
              <a:rPr lang="zh-CN" altLang="en-US" sz="2400" dirty="0">
                <a:solidFill>
                  <a:schemeClr val="bg1"/>
                </a:solidFill>
                <a:latin typeface="SimSun" panose="02010600030101010101" pitchFamily="2" charset="-122"/>
                <a:ea typeface="SimSun" panose="02010600030101010101" pitchFamily="2" charset="-122"/>
              </a:rPr>
              <a:t>国内公务机运营商每年飞行约</a:t>
            </a:r>
            <a:r>
              <a:rPr lang="en-US" altLang="zh-CN" sz="2400" dirty="0">
                <a:solidFill>
                  <a:schemeClr val="bg1"/>
                </a:solidFill>
                <a:latin typeface="SimSun" panose="02010600030101010101" pitchFamily="2" charset="-122"/>
                <a:ea typeface="SimSun" panose="02010600030101010101" pitchFamily="2" charset="-122"/>
              </a:rPr>
              <a:t>3.5</a:t>
            </a:r>
            <a:r>
              <a:rPr lang="zh-CN" altLang="en-US" sz="2400" dirty="0">
                <a:solidFill>
                  <a:schemeClr val="bg1"/>
                </a:solidFill>
                <a:latin typeface="SimSun" panose="02010600030101010101" pitchFamily="2" charset="-122"/>
                <a:ea typeface="SimSun" panose="02010600030101010101" pitchFamily="2" charset="-122"/>
              </a:rPr>
              <a:t>万架次，架</a:t>
            </a:r>
            <a:r>
              <a:rPr lang="zh-CN" altLang="zh-CN" sz="2400" dirty="0">
                <a:solidFill>
                  <a:schemeClr val="bg1"/>
                </a:solidFill>
                <a:latin typeface="SimSun" panose="02010600030101010101" pitchFamily="2" charset="-122"/>
                <a:ea typeface="SimSun" panose="02010600030101010101" pitchFamily="2" charset="-122"/>
              </a:rPr>
              <a:t>年均利用率</a:t>
            </a:r>
            <a:r>
              <a:rPr lang="zh-CN" altLang="en-US" sz="2400" dirty="0">
                <a:solidFill>
                  <a:schemeClr val="bg1"/>
                </a:solidFill>
                <a:latin typeface="SimSun" panose="02010600030101010101" pitchFamily="2" charset="-122"/>
                <a:ea typeface="SimSun" panose="02010600030101010101" pitchFamily="2" charset="-122"/>
              </a:rPr>
              <a:t>约</a:t>
            </a:r>
            <a:r>
              <a:rPr lang="zh-CN" altLang="zh-CN" sz="2400" dirty="0">
                <a:solidFill>
                  <a:schemeClr val="bg1"/>
                </a:solidFill>
                <a:latin typeface="SimSun" panose="02010600030101010101" pitchFamily="2" charset="-122"/>
                <a:ea typeface="SimSun" panose="02010600030101010101" pitchFamily="2" charset="-122"/>
              </a:rPr>
              <a:t>在</a:t>
            </a:r>
            <a:r>
              <a:rPr lang="en-US" altLang="zh-CN" sz="2400" dirty="0">
                <a:solidFill>
                  <a:schemeClr val="bg1"/>
                </a:solidFill>
                <a:latin typeface="SimSun" panose="02010600030101010101" pitchFamily="2" charset="-122"/>
                <a:ea typeface="SimSun" panose="02010600030101010101" pitchFamily="2" charset="-122"/>
              </a:rPr>
              <a:t>100</a:t>
            </a:r>
            <a:r>
              <a:rPr lang="zh-CN" altLang="zh-CN" sz="2400" dirty="0">
                <a:solidFill>
                  <a:schemeClr val="bg1"/>
                </a:solidFill>
                <a:latin typeface="SimSun" panose="02010600030101010101" pitchFamily="2" charset="-122"/>
                <a:ea typeface="SimSun" panose="02010600030101010101" pitchFamily="2" charset="-122"/>
              </a:rPr>
              <a:t>小时左右</a:t>
            </a:r>
            <a:r>
              <a:rPr lang="zh-CN" altLang="en-US" sz="2400" dirty="0">
                <a:solidFill>
                  <a:schemeClr val="bg1"/>
                </a:solidFill>
                <a:latin typeface="SimSun" panose="02010600030101010101" pitchFamily="2" charset="-122"/>
                <a:ea typeface="SimSun" panose="02010600030101010101" pitchFamily="2" charset="-122"/>
              </a:rPr>
              <a:t>，</a:t>
            </a:r>
            <a:r>
              <a:rPr lang="zh-CN" altLang="zh-CN" sz="2400" dirty="0">
                <a:solidFill>
                  <a:schemeClr val="bg1"/>
                </a:solidFill>
                <a:latin typeface="SimSun" panose="02010600030101010101" pitchFamily="2" charset="-122"/>
                <a:ea typeface="SimSun" panose="02010600030101010101" pitchFamily="2" charset="-122"/>
              </a:rPr>
              <a:t>从比资质、比资源到比服务</a:t>
            </a:r>
            <a:r>
              <a:rPr lang="zh-CN" altLang="en-US" sz="2400" dirty="0">
                <a:solidFill>
                  <a:schemeClr val="bg1"/>
                </a:solidFill>
                <a:latin typeface="SimSun" panose="02010600030101010101" pitchFamily="2" charset="-122"/>
                <a:ea typeface="SimSun" panose="02010600030101010101" pitchFamily="2" charset="-122"/>
              </a:rPr>
              <a:t>的转变</a:t>
            </a:r>
            <a:endParaRPr kumimoji="1" lang="zh-CN" altLang="en-US" sz="2400" dirty="0">
              <a:solidFill>
                <a:schemeClr val="bg1"/>
              </a:solidFill>
              <a:latin typeface="SimSun" panose="02010600030101010101" pitchFamily="2" charset="-122"/>
              <a:ea typeface="SimSun" panose="02010600030101010101" pitchFamily="2" charset="-122"/>
            </a:endParaRPr>
          </a:p>
        </p:txBody>
      </p:sp>
      <p:graphicFrame>
        <p:nvGraphicFramePr>
          <p:cNvPr id="6" name="表格 5">
            <a:extLst>
              <a:ext uri="{FF2B5EF4-FFF2-40B4-BE49-F238E27FC236}">
                <a16:creationId xmlns:a16="http://schemas.microsoft.com/office/drawing/2014/main" id="{16706D46-9AD6-DE4A-84FC-423E81168A03}"/>
              </a:ext>
            </a:extLst>
          </p:cNvPr>
          <p:cNvGraphicFramePr>
            <a:graphicFrameLocks noGrp="1"/>
          </p:cNvGraphicFramePr>
          <p:nvPr>
            <p:extLst>
              <p:ext uri="{D42A27DB-BD31-4B8C-83A1-F6EECF244321}">
                <p14:modId xmlns:p14="http://schemas.microsoft.com/office/powerpoint/2010/main" val="380368338"/>
              </p:ext>
            </p:extLst>
          </p:nvPr>
        </p:nvGraphicFramePr>
        <p:xfrm>
          <a:off x="619274" y="1563638"/>
          <a:ext cx="8229598" cy="3017674"/>
        </p:xfrm>
        <a:graphic>
          <a:graphicData uri="http://schemas.openxmlformats.org/drawingml/2006/table">
            <a:tbl>
              <a:tblPr firstRow="1" firstCol="1" bandRow="1">
                <a:tableStyleId>{5C22544A-7EE6-4342-B048-85BDC9FD1C3A}</a:tableStyleId>
              </a:tblPr>
              <a:tblGrid>
                <a:gridCol w="517101">
                  <a:extLst>
                    <a:ext uri="{9D8B030D-6E8A-4147-A177-3AD203B41FA5}">
                      <a16:colId xmlns:a16="http://schemas.microsoft.com/office/drawing/2014/main" val="20000"/>
                    </a:ext>
                  </a:extLst>
                </a:gridCol>
                <a:gridCol w="2316083">
                  <a:extLst>
                    <a:ext uri="{9D8B030D-6E8A-4147-A177-3AD203B41FA5}">
                      <a16:colId xmlns:a16="http://schemas.microsoft.com/office/drawing/2014/main" val="20001"/>
                    </a:ext>
                  </a:extLst>
                </a:gridCol>
                <a:gridCol w="517101">
                  <a:extLst>
                    <a:ext uri="{9D8B030D-6E8A-4147-A177-3AD203B41FA5}">
                      <a16:colId xmlns:a16="http://schemas.microsoft.com/office/drawing/2014/main" val="20002"/>
                    </a:ext>
                  </a:extLst>
                </a:gridCol>
                <a:gridCol w="739322">
                  <a:extLst>
                    <a:ext uri="{9D8B030D-6E8A-4147-A177-3AD203B41FA5}">
                      <a16:colId xmlns:a16="http://schemas.microsoft.com/office/drawing/2014/main" val="20003"/>
                    </a:ext>
                  </a:extLst>
                </a:gridCol>
                <a:gridCol w="739322">
                  <a:extLst>
                    <a:ext uri="{9D8B030D-6E8A-4147-A177-3AD203B41FA5}">
                      <a16:colId xmlns:a16="http://schemas.microsoft.com/office/drawing/2014/main" val="20004"/>
                    </a:ext>
                  </a:extLst>
                </a:gridCol>
                <a:gridCol w="739322">
                  <a:extLst>
                    <a:ext uri="{9D8B030D-6E8A-4147-A177-3AD203B41FA5}">
                      <a16:colId xmlns:a16="http://schemas.microsoft.com/office/drawing/2014/main" val="20005"/>
                    </a:ext>
                  </a:extLst>
                </a:gridCol>
                <a:gridCol w="739322">
                  <a:extLst>
                    <a:ext uri="{9D8B030D-6E8A-4147-A177-3AD203B41FA5}">
                      <a16:colId xmlns:a16="http://schemas.microsoft.com/office/drawing/2014/main" val="20006"/>
                    </a:ext>
                  </a:extLst>
                </a:gridCol>
                <a:gridCol w="675679">
                  <a:extLst>
                    <a:ext uri="{9D8B030D-6E8A-4147-A177-3AD203B41FA5}">
                      <a16:colId xmlns:a16="http://schemas.microsoft.com/office/drawing/2014/main" val="20007"/>
                    </a:ext>
                  </a:extLst>
                </a:gridCol>
                <a:gridCol w="675679">
                  <a:extLst>
                    <a:ext uri="{9D8B030D-6E8A-4147-A177-3AD203B41FA5}">
                      <a16:colId xmlns:a16="http://schemas.microsoft.com/office/drawing/2014/main" val="20008"/>
                    </a:ext>
                  </a:extLst>
                </a:gridCol>
                <a:gridCol w="570667">
                  <a:extLst>
                    <a:ext uri="{9D8B030D-6E8A-4147-A177-3AD203B41FA5}">
                      <a16:colId xmlns:a16="http://schemas.microsoft.com/office/drawing/2014/main" val="20009"/>
                    </a:ext>
                  </a:extLst>
                </a:gridCol>
              </a:tblGrid>
              <a:tr h="28842">
                <a:tc rowSpan="2" gridSpan="2">
                  <a:txBody>
                    <a:bodyPr/>
                    <a:lstStyle/>
                    <a:p>
                      <a:pPr algn="ctr">
                        <a:lnSpc>
                          <a:spcPct val="150000"/>
                        </a:lnSpc>
                        <a:spcAft>
                          <a:spcPts val="0"/>
                        </a:spcAft>
                      </a:pPr>
                      <a:r>
                        <a:rPr lang="zh-CN" sz="1100" kern="0">
                          <a:effectLst/>
                        </a:rPr>
                        <a:t>通航企业名称</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rowSpan="2" hMerge="1">
                  <a:txBody>
                    <a:bodyPr/>
                    <a:lstStyle/>
                    <a:p>
                      <a:endParaRPr lang="zh-CN" altLang="en-US"/>
                    </a:p>
                  </a:txBody>
                  <a:tcPr/>
                </a:tc>
                <a:tc gridSpan="2">
                  <a:txBody>
                    <a:bodyPr/>
                    <a:lstStyle/>
                    <a:p>
                      <a:pPr algn="ctr">
                        <a:lnSpc>
                          <a:spcPct val="150000"/>
                        </a:lnSpc>
                        <a:spcAft>
                          <a:spcPts val="0"/>
                        </a:spcAft>
                      </a:pPr>
                      <a:r>
                        <a:rPr lang="zh-CN" sz="1100" kern="0">
                          <a:effectLst/>
                        </a:rPr>
                        <a:t>医疗救护</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hMerge="1">
                  <a:txBody>
                    <a:bodyPr/>
                    <a:lstStyle/>
                    <a:p>
                      <a:endParaRPr lang="zh-CN" altLang="en-US"/>
                    </a:p>
                  </a:txBody>
                  <a:tcPr/>
                </a:tc>
                <a:tc gridSpan="2">
                  <a:txBody>
                    <a:bodyPr/>
                    <a:lstStyle/>
                    <a:p>
                      <a:pPr algn="ctr">
                        <a:lnSpc>
                          <a:spcPct val="150000"/>
                        </a:lnSpc>
                        <a:spcAft>
                          <a:spcPts val="0"/>
                        </a:spcAft>
                      </a:pPr>
                      <a:r>
                        <a:rPr lang="zh-CN" sz="1100" kern="0">
                          <a:effectLst/>
                        </a:rPr>
                        <a:t>通用航空包机飞行</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hMerge="1">
                  <a:txBody>
                    <a:bodyPr/>
                    <a:lstStyle/>
                    <a:p>
                      <a:endParaRPr lang="zh-CN" altLang="en-US"/>
                    </a:p>
                  </a:txBody>
                  <a:tcPr/>
                </a:tc>
                <a:tc gridSpan="2">
                  <a:txBody>
                    <a:bodyPr/>
                    <a:lstStyle/>
                    <a:p>
                      <a:pPr algn="ctr">
                        <a:lnSpc>
                          <a:spcPct val="150000"/>
                        </a:lnSpc>
                        <a:spcAft>
                          <a:spcPts val="0"/>
                        </a:spcAft>
                      </a:pPr>
                      <a:r>
                        <a:rPr lang="zh-CN" sz="1100" kern="0">
                          <a:effectLst/>
                        </a:rPr>
                        <a:t>航空器代管</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hMerge="1">
                  <a:txBody>
                    <a:bodyPr/>
                    <a:lstStyle/>
                    <a:p>
                      <a:endParaRPr lang="zh-CN" altLang="en-US"/>
                    </a:p>
                  </a:txBody>
                  <a:tcPr/>
                </a:tc>
                <a:tc gridSpan="2">
                  <a:txBody>
                    <a:bodyPr/>
                    <a:lstStyle/>
                    <a:p>
                      <a:pPr algn="ctr">
                        <a:lnSpc>
                          <a:spcPct val="150000"/>
                        </a:lnSpc>
                        <a:spcAft>
                          <a:spcPts val="0"/>
                        </a:spcAft>
                      </a:pPr>
                      <a:r>
                        <a:rPr lang="zh-CN" sz="1100" kern="0">
                          <a:effectLst/>
                        </a:rPr>
                        <a:t>合计</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hMerge="1">
                  <a:txBody>
                    <a:bodyPr/>
                    <a:lstStyle/>
                    <a:p>
                      <a:endParaRPr lang="zh-CN" altLang="en-US"/>
                    </a:p>
                  </a:txBody>
                  <a:tcPr/>
                </a:tc>
                <a:extLst>
                  <a:ext uri="{0D108BD9-81ED-4DB2-BD59-A6C34878D82A}">
                    <a16:rowId xmlns:a16="http://schemas.microsoft.com/office/drawing/2014/main" val="10000"/>
                  </a:ext>
                </a:extLst>
              </a:tr>
              <a:tr h="253887">
                <a:tc gridSpan="2" vMerge="1">
                  <a:txBody>
                    <a:bodyPr/>
                    <a:lstStyle/>
                    <a:p>
                      <a:endParaRPr lang="zh-CN" altLang="en-US"/>
                    </a:p>
                  </a:txBody>
                  <a:tcPr/>
                </a:tc>
                <a:tc hMerge="1" vMerge="1">
                  <a:txBody>
                    <a:bodyPr/>
                    <a:lstStyle/>
                    <a:p>
                      <a:endParaRPr lang="zh-CN" altLang="en-US"/>
                    </a:p>
                  </a:txBody>
                  <a:tcPr/>
                </a:tc>
                <a:tc>
                  <a:txBody>
                    <a:bodyPr/>
                    <a:lstStyle/>
                    <a:p>
                      <a:pPr algn="ctr">
                        <a:lnSpc>
                          <a:spcPct val="150000"/>
                        </a:lnSpc>
                        <a:spcAft>
                          <a:spcPts val="0"/>
                        </a:spcAft>
                      </a:pPr>
                      <a:r>
                        <a:rPr lang="zh-CN" sz="1100" kern="0">
                          <a:effectLst/>
                        </a:rPr>
                        <a:t>小时</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zh-CN" sz="1100" kern="0">
                          <a:effectLst/>
                        </a:rPr>
                        <a:t>架次</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zh-CN" sz="1100" kern="0">
                          <a:effectLst/>
                        </a:rPr>
                        <a:t>小时</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zh-CN" sz="1100" kern="0">
                          <a:effectLst/>
                        </a:rPr>
                        <a:t>架次</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zh-CN" sz="1100" kern="0">
                          <a:effectLst/>
                        </a:rPr>
                        <a:t>小时</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zh-CN" sz="1100" kern="0">
                          <a:effectLst/>
                        </a:rPr>
                        <a:t>架次</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zh-CN" sz="1100" kern="0">
                          <a:effectLst/>
                        </a:rPr>
                        <a:t>小时</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zh-CN" sz="1100" kern="0">
                          <a:effectLst/>
                        </a:rPr>
                        <a:t>架次</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1"/>
                  </a:ext>
                </a:extLst>
              </a:tr>
              <a:tr h="253887">
                <a:tc>
                  <a:txBody>
                    <a:bodyPr/>
                    <a:lstStyle/>
                    <a:p>
                      <a:pPr algn="ctr">
                        <a:lnSpc>
                          <a:spcPct val="150000"/>
                        </a:lnSpc>
                        <a:spcAft>
                          <a:spcPts val="0"/>
                        </a:spcAft>
                      </a:pPr>
                      <a:r>
                        <a:rPr lang="en-US" sz="1100" kern="0">
                          <a:effectLst/>
                        </a:rPr>
                        <a:t>1</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亚联公务机有限公司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4919.6</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1835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4919.6</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1835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2"/>
                  </a:ext>
                </a:extLst>
              </a:tr>
              <a:tr h="253887">
                <a:tc>
                  <a:txBody>
                    <a:bodyPr/>
                    <a:lstStyle/>
                    <a:p>
                      <a:pPr algn="ctr">
                        <a:lnSpc>
                          <a:spcPct val="150000"/>
                        </a:lnSpc>
                        <a:spcAft>
                          <a:spcPts val="0"/>
                        </a:spcAft>
                      </a:pPr>
                      <a:r>
                        <a:rPr lang="en-US" sz="1100" kern="0">
                          <a:effectLst/>
                        </a:rPr>
                        <a:t>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金鹿（北京）公务航空有限公司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17.2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1099.1</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628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3236.9</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1347</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4353.2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1983</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3"/>
                  </a:ext>
                </a:extLst>
              </a:tr>
              <a:tr h="253887">
                <a:tc>
                  <a:txBody>
                    <a:bodyPr/>
                    <a:lstStyle/>
                    <a:p>
                      <a:pPr algn="ctr">
                        <a:lnSpc>
                          <a:spcPct val="150000"/>
                        </a:lnSpc>
                        <a:spcAft>
                          <a:spcPts val="0"/>
                        </a:spcAft>
                      </a:pPr>
                      <a:r>
                        <a:rPr lang="en-US" sz="1100" kern="0">
                          <a:effectLst/>
                        </a:rPr>
                        <a:t>3</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上海金鹿公务航空有限公司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26.8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14</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904.32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364</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3043.1</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1196</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3974.2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1574</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4"/>
                  </a:ext>
                </a:extLst>
              </a:tr>
              <a:tr h="253887">
                <a:tc>
                  <a:txBody>
                    <a:bodyPr/>
                    <a:lstStyle/>
                    <a:p>
                      <a:pPr algn="ctr">
                        <a:lnSpc>
                          <a:spcPct val="150000"/>
                        </a:lnSpc>
                        <a:spcAft>
                          <a:spcPts val="0"/>
                        </a:spcAft>
                      </a:pPr>
                      <a:r>
                        <a:rPr lang="en-US" sz="1100" kern="0">
                          <a:effectLst/>
                        </a:rPr>
                        <a:t>4</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东方公务航空有限公司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988.32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408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2293.6</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787</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3281.9</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1195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5"/>
                  </a:ext>
                </a:extLst>
              </a:tr>
              <a:tr h="253887">
                <a:tc>
                  <a:txBody>
                    <a:bodyPr/>
                    <a:lstStyle/>
                    <a:p>
                      <a:pPr algn="ctr">
                        <a:lnSpc>
                          <a:spcPct val="150000"/>
                        </a:lnSpc>
                        <a:spcAft>
                          <a:spcPts val="0"/>
                        </a:spcAft>
                      </a:pPr>
                      <a:r>
                        <a:rPr lang="en-US" sz="1100" kern="0">
                          <a:effectLst/>
                        </a:rPr>
                        <a:t>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中一太客商务航空有限公司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2648.9</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1111</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2648.9</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1111</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6"/>
                  </a:ext>
                </a:extLst>
              </a:tr>
              <a:tr h="253887">
                <a:tc>
                  <a:txBody>
                    <a:bodyPr/>
                    <a:lstStyle/>
                    <a:p>
                      <a:pPr algn="ctr">
                        <a:lnSpc>
                          <a:spcPct val="150000"/>
                        </a:lnSpc>
                        <a:spcAft>
                          <a:spcPts val="0"/>
                        </a:spcAft>
                      </a:pPr>
                      <a:r>
                        <a:rPr lang="en-US" sz="1100" kern="0">
                          <a:effectLst/>
                        </a:rPr>
                        <a:t>6</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北京华龙商务航空有限公司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1366</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603</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625.47</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305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1993.5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909</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7"/>
                  </a:ext>
                </a:extLst>
              </a:tr>
              <a:tr h="253887">
                <a:tc>
                  <a:txBody>
                    <a:bodyPr/>
                    <a:lstStyle/>
                    <a:p>
                      <a:pPr algn="ctr">
                        <a:lnSpc>
                          <a:spcPct val="150000"/>
                        </a:lnSpc>
                        <a:spcAft>
                          <a:spcPts val="0"/>
                        </a:spcAft>
                      </a:pPr>
                      <a:r>
                        <a:rPr lang="en-US" sz="1100" kern="0">
                          <a:effectLst/>
                        </a:rPr>
                        <a:t>7</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南山公务机有限公司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353.12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140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1403.2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513</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1756.3</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653</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8"/>
                  </a:ext>
                </a:extLst>
              </a:tr>
              <a:tr h="253887">
                <a:tc>
                  <a:txBody>
                    <a:bodyPr/>
                    <a:lstStyle/>
                    <a:p>
                      <a:pPr algn="ctr">
                        <a:lnSpc>
                          <a:spcPct val="150000"/>
                        </a:lnSpc>
                        <a:spcAft>
                          <a:spcPts val="0"/>
                        </a:spcAft>
                      </a:pPr>
                      <a:r>
                        <a:rPr lang="en-US" sz="1100" kern="0">
                          <a:effectLst/>
                        </a:rPr>
                        <a:t>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星雅通用航空有限公司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23.9</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1394.5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654</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1418.4</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672</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09"/>
                  </a:ext>
                </a:extLst>
              </a:tr>
              <a:tr h="253887">
                <a:tc>
                  <a:txBody>
                    <a:bodyPr/>
                    <a:lstStyle/>
                    <a:p>
                      <a:pPr algn="ctr">
                        <a:lnSpc>
                          <a:spcPct val="150000"/>
                        </a:lnSpc>
                        <a:spcAft>
                          <a:spcPts val="0"/>
                        </a:spcAft>
                      </a:pPr>
                      <a:r>
                        <a:rPr lang="en-US" sz="1100" kern="0">
                          <a:effectLst/>
                        </a:rPr>
                        <a:t>9</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亚洲商务航空有限公司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1194.8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417</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1194.8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417</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10"/>
                  </a:ext>
                </a:extLst>
              </a:tr>
              <a:tr h="253887">
                <a:tc>
                  <a:txBody>
                    <a:bodyPr/>
                    <a:lstStyle/>
                    <a:p>
                      <a:pPr algn="ctr">
                        <a:lnSpc>
                          <a:spcPct val="150000"/>
                        </a:lnSpc>
                        <a:spcAft>
                          <a:spcPts val="0"/>
                        </a:spcAft>
                      </a:pPr>
                      <a:r>
                        <a:rPr lang="en-US" sz="1100" kern="0">
                          <a:effectLst/>
                        </a:rPr>
                        <a:t>10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l">
                        <a:lnSpc>
                          <a:spcPct val="150000"/>
                        </a:lnSpc>
                        <a:spcAft>
                          <a:spcPts val="0"/>
                        </a:spcAft>
                      </a:pPr>
                      <a:r>
                        <a:rPr lang="zh-CN" sz="1100" kern="0">
                          <a:effectLst/>
                        </a:rPr>
                        <a:t>北京航空有限责任公司</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93.6</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35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298.25</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67</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621.58</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200</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a:effectLst/>
                        </a:rPr>
                        <a:t>1013.4</a:t>
                      </a:r>
                      <a:endParaRPr lang="zh-CN" sz="1300" kern="100">
                        <a:effectLst/>
                        <a:latin typeface="Times New Roman" panose="02020603050405020304" pitchFamily="18" charset="0"/>
                        <a:ea typeface="宋体" panose="02010600030101010101" pitchFamily="2" charset="-122"/>
                      </a:endParaRPr>
                    </a:p>
                  </a:txBody>
                  <a:tcPr marL="63472" marR="63472" marT="0" marB="0" anchor="ctr"/>
                </a:tc>
                <a:tc>
                  <a:txBody>
                    <a:bodyPr/>
                    <a:lstStyle/>
                    <a:p>
                      <a:pPr algn="ctr">
                        <a:lnSpc>
                          <a:spcPct val="150000"/>
                        </a:lnSpc>
                        <a:spcAft>
                          <a:spcPts val="0"/>
                        </a:spcAft>
                      </a:pPr>
                      <a:r>
                        <a:rPr lang="en-US" sz="1100" kern="0" dirty="0">
                          <a:effectLst/>
                        </a:rPr>
                        <a:t>302</a:t>
                      </a:r>
                      <a:endParaRPr lang="zh-CN" sz="1300" kern="100" dirty="0">
                        <a:effectLst/>
                        <a:latin typeface="Times New Roman" panose="02020603050405020304" pitchFamily="18" charset="0"/>
                        <a:ea typeface="宋体" panose="02010600030101010101" pitchFamily="2" charset="-122"/>
                      </a:endParaRPr>
                    </a:p>
                  </a:txBody>
                  <a:tcPr marL="63472" marR="63472"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12352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958EAD-1913-2547-9B6D-5F3E0C2A7519}"/>
              </a:ext>
            </a:extLst>
          </p:cNvPr>
          <p:cNvSpPr>
            <a:spLocks noGrp="1"/>
          </p:cNvSpPr>
          <p:nvPr>
            <p:ph type="title"/>
          </p:nvPr>
        </p:nvSpPr>
        <p:spPr>
          <a:xfrm>
            <a:off x="628650" y="267494"/>
            <a:ext cx="7886700" cy="994172"/>
          </a:xfrm>
        </p:spPr>
        <p:txBody>
          <a:bodyPr>
            <a:noAutofit/>
          </a:body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市场主体结构来看，公务机公司总量保持稳定，呈现“国退民进”的特点，民营企业克服了航空安全关键瓶颈</a:t>
            </a:r>
          </a:p>
        </p:txBody>
      </p:sp>
      <p:sp>
        <p:nvSpPr>
          <p:cNvPr id="5" name="内容占位符 2">
            <a:extLst>
              <a:ext uri="{FF2B5EF4-FFF2-40B4-BE49-F238E27FC236}">
                <a16:creationId xmlns:a16="http://schemas.microsoft.com/office/drawing/2014/main" id="{3538D22E-1820-704A-8ABD-EEEEDC34D1EE}"/>
              </a:ext>
            </a:extLst>
          </p:cNvPr>
          <p:cNvSpPr>
            <a:spLocks noGrp="1"/>
          </p:cNvSpPr>
          <p:nvPr>
            <p:ph idx="1"/>
          </p:nvPr>
        </p:nvSpPr>
        <p:spPr>
          <a:xfrm>
            <a:off x="251521" y="1779662"/>
            <a:ext cx="3096344" cy="2527126"/>
          </a:xfrm>
        </p:spPr>
        <p:txBody>
          <a:bodyPr>
            <a:normAutofit/>
          </a:bodyPr>
          <a:lstStyle/>
          <a:p>
            <a:pPr>
              <a:spcBef>
                <a:spcPts val="1080"/>
              </a:spcBef>
            </a:pPr>
            <a:r>
              <a:rPr lang="zh-CN" altLang="en-US" sz="1800" dirty="0">
                <a:latin typeface="SimSun" panose="02010600030101010101" pitchFamily="2" charset="-122"/>
                <a:ea typeface="SimSun" panose="02010600030101010101" pitchFamily="2" charset="-122"/>
              </a:rPr>
              <a:t>截止</a:t>
            </a:r>
            <a:r>
              <a:rPr lang="en-US" altLang="zh-CN" sz="1800" dirty="0">
                <a:latin typeface="SimSun" panose="02010600030101010101" pitchFamily="2" charset="-122"/>
                <a:ea typeface="SimSun" panose="02010600030101010101" pitchFamily="2" charset="-122"/>
              </a:rPr>
              <a:t>2020</a:t>
            </a:r>
            <a:r>
              <a:rPr lang="zh-CN" altLang="en-US" sz="1800" dirty="0">
                <a:latin typeface="SimSun" panose="02010600030101010101" pitchFamily="2" charset="-122"/>
                <a:ea typeface="SimSun" panose="02010600030101010101" pitchFamily="2" charset="-122"/>
              </a:rPr>
              <a:t>年</a:t>
            </a:r>
            <a:r>
              <a:rPr lang="en-US" altLang="zh-CN" sz="1800" dirty="0">
                <a:latin typeface="SimSun" panose="02010600030101010101" pitchFamily="2" charset="-122"/>
                <a:ea typeface="SimSun" panose="02010600030101010101" pitchFamily="2" charset="-122"/>
              </a:rPr>
              <a:t>10</a:t>
            </a:r>
            <a:r>
              <a:rPr lang="zh-CN" altLang="en-US" sz="1800" dirty="0">
                <a:latin typeface="SimSun" panose="02010600030101010101" pitchFamily="2" charset="-122"/>
                <a:ea typeface="SimSun" panose="02010600030101010101" pitchFamily="2" charset="-122"/>
              </a:rPr>
              <a:t>月，活跃公务航空运营企业为</a:t>
            </a:r>
            <a:r>
              <a:rPr lang="en-US" altLang="zh-CN" sz="1800" dirty="0">
                <a:latin typeface="SimSun" panose="02010600030101010101" pitchFamily="2" charset="-122"/>
                <a:ea typeface="SimSun" panose="02010600030101010101" pitchFamily="2" charset="-122"/>
              </a:rPr>
              <a:t>34</a:t>
            </a:r>
            <a:r>
              <a:rPr lang="zh-CN" altLang="en-US" sz="1800" dirty="0">
                <a:latin typeface="SimSun" panose="02010600030101010101" pitchFamily="2" charset="-122"/>
                <a:ea typeface="SimSun" panose="02010600030101010101" pitchFamily="2" charset="-122"/>
              </a:rPr>
              <a:t>家，运营企业总量基本保持稳定，新增企业多集中在中南地区</a:t>
            </a:r>
            <a:endParaRPr lang="en-US" altLang="zh-CN" sz="1800" dirty="0">
              <a:latin typeface="SimSun" panose="02010600030101010101" pitchFamily="2" charset="-122"/>
              <a:ea typeface="SimSun" panose="02010600030101010101" pitchFamily="2" charset="-122"/>
            </a:endParaRPr>
          </a:p>
          <a:p>
            <a:pPr>
              <a:spcBef>
                <a:spcPts val="1080"/>
              </a:spcBef>
            </a:pPr>
            <a:r>
              <a:rPr lang="zh-CN" altLang="en-US" sz="1800" dirty="0">
                <a:latin typeface="SimSun" panose="02010600030101010101" pitchFamily="2" charset="-122"/>
                <a:ea typeface="SimSun" panose="02010600030101010101" pitchFamily="2" charset="-122"/>
              </a:rPr>
              <a:t>新运营商均为民营企业，部分老牌国资背景企业缩减公务航空业务，转型发展</a:t>
            </a:r>
            <a:r>
              <a:rPr lang="en-US" altLang="zh-CN" sz="1800" dirty="0">
                <a:latin typeface="SimSun" panose="02010600030101010101" pitchFamily="2" charset="-122"/>
                <a:ea typeface="SimSun" panose="02010600030101010101" pitchFamily="2" charset="-122"/>
              </a:rPr>
              <a:t>121</a:t>
            </a:r>
            <a:r>
              <a:rPr lang="zh-CN" altLang="en-US" sz="1800" dirty="0">
                <a:latin typeface="SimSun" panose="02010600030101010101" pitchFamily="2" charset="-122"/>
                <a:ea typeface="SimSun" panose="02010600030101010101" pitchFamily="2" charset="-122"/>
              </a:rPr>
              <a:t>业务</a:t>
            </a:r>
            <a:endParaRPr lang="en-US" altLang="zh-CN" sz="1800" dirty="0">
              <a:latin typeface="SimSun" panose="02010600030101010101" pitchFamily="2" charset="-122"/>
              <a:ea typeface="SimSun" panose="02010600030101010101" pitchFamily="2" charset="-122"/>
            </a:endParaRPr>
          </a:p>
          <a:p>
            <a:pPr marL="0" indent="0">
              <a:spcBef>
                <a:spcPts val="1080"/>
              </a:spcBef>
              <a:buNone/>
            </a:pPr>
            <a:endParaRPr kumimoji="1" lang="zh-CN" altLang="en-US" dirty="0"/>
          </a:p>
        </p:txBody>
      </p:sp>
      <p:pic>
        <p:nvPicPr>
          <p:cNvPr id="6" name="Picture 5">
            <a:extLst>
              <a:ext uri="{FF2B5EF4-FFF2-40B4-BE49-F238E27FC236}">
                <a16:creationId xmlns:a16="http://schemas.microsoft.com/office/drawing/2014/main" id="{26CF4C46-D90D-9649-885E-3B4DFB6BCD69}"/>
              </a:ext>
            </a:extLst>
          </p:cNvPr>
          <p:cNvPicPr>
            <a:picLocks noChangeAspect="1"/>
          </p:cNvPicPr>
          <p:nvPr/>
        </p:nvPicPr>
        <p:blipFill>
          <a:blip r:embed="rId2"/>
          <a:stretch>
            <a:fillRect/>
          </a:stretch>
        </p:blipFill>
        <p:spPr>
          <a:xfrm>
            <a:off x="3572993" y="1389480"/>
            <a:ext cx="5325242" cy="3342510"/>
          </a:xfrm>
          <a:prstGeom prst="rect">
            <a:avLst/>
          </a:prstGeom>
        </p:spPr>
      </p:pic>
    </p:spTree>
    <p:extLst>
      <p:ext uri="{BB962C8B-B14F-4D97-AF65-F5344CB8AC3E}">
        <p14:creationId xmlns:p14="http://schemas.microsoft.com/office/powerpoint/2010/main" val="2913517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E145E0-5A41-0C47-A8C3-6A460DC212BA}"/>
              </a:ext>
            </a:extLst>
          </p:cNvPr>
          <p:cNvSpPr>
            <a:spLocks noGrp="1"/>
          </p:cNvSpPr>
          <p:nvPr>
            <p:ph type="title"/>
          </p:nvPr>
        </p:nvSpPr>
        <p:spPr>
          <a:xfrm>
            <a:off x="628650" y="267494"/>
            <a:ext cx="7886700" cy="994172"/>
          </a:xfrm>
        </p:spPr>
        <p:txBody>
          <a:bodyPr>
            <a:normAutofit/>
          </a:body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公务机活动量降低，受疫情和国际形势影响，全面复苏尚需时日，“内循环”成为现阶段公务航空的常态</a:t>
            </a:r>
          </a:p>
        </p:txBody>
      </p:sp>
      <p:sp>
        <p:nvSpPr>
          <p:cNvPr id="5" name="内容占位符 2">
            <a:extLst>
              <a:ext uri="{FF2B5EF4-FFF2-40B4-BE49-F238E27FC236}">
                <a16:creationId xmlns:a16="http://schemas.microsoft.com/office/drawing/2014/main" id="{75208C62-53AA-6D4C-A9D3-8BEC2F3671A8}"/>
              </a:ext>
            </a:extLst>
          </p:cNvPr>
          <p:cNvSpPr>
            <a:spLocks noGrp="1"/>
          </p:cNvSpPr>
          <p:nvPr>
            <p:ph idx="1"/>
          </p:nvPr>
        </p:nvSpPr>
        <p:spPr>
          <a:xfrm>
            <a:off x="212638" y="3939902"/>
            <a:ext cx="8718723" cy="1019624"/>
          </a:xfrm>
        </p:spPr>
        <p:txBody>
          <a:bodyPr>
            <a:noAutofit/>
          </a:bodyPr>
          <a:lstStyle/>
          <a:p>
            <a:pPr>
              <a:spcBef>
                <a:spcPts val="1080"/>
              </a:spcBef>
              <a:buFontTx/>
              <a:buChar char="-"/>
            </a:pPr>
            <a:r>
              <a:rPr lang="en-US" altLang="zh-CN" sz="1800" dirty="0">
                <a:latin typeface="SimSun" panose="02010600030101010101" pitchFamily="2" charset="-122"/>
                <a:ea typeface="SimSun" panose="02010600030101010101" pitchFamily="2" charset="-122"/>
              </a:rPr>
              <a:t>2020</a:t>
            </a:r>
            <a:r>
              <a:rPr lang="zh-CN" altLang="en-US" sz="1800" dirty="0">
                <a:latin typeface="SimSun" panose="02010600030101010101" pitchFamily="2" charset="-122"/>
                <a:ea typeface="SimSun" panose="02010600030101010101" pitchFamily="2" charset="-122"/>
              </a:rPr>
              <a:t>年</a:t>
            </a:r>
            <a:r>
              <a:rPr lang="en-US" altLang="zh-CN" sz="1800" dirty="0">
                <a:latin typeface="SimSun" panose="02010600030101010101" pitchFamily="2" charset="-122"/>
                <a:ea typeface="SimSun" panose="02010600030101010101" pitchFamily="2" charset="-122"/>
              </a:rPr>
              <a:t>1-10</a:t>
            </a:r>
            <a:r>
              <a:rPr lang="zh-CN" altLang="en-US" sz="1800" dirty="0">
                <a:latin typeface="SimSun" panose="02010600030101010101" pitchFamily="2" charset="-122"/>
                <a:ea typeface="SimSun" panose="02010600030101010101" pitchFamily="2" charset="-122"/>
              </a:rPr>
              <a:t>月间，我国公务航空的飞行量约为</a:t>
            </a:r>
            <a:r>
              <a:rPr lang="en-US" altLang="zh-CN" sz="1800" dirty="0">
                <a:latin typeface="SimSun" panose="02010600030101010101" pitchFamily="2" charset="-122"/>
                <a:ea typeface="SimSun" panose="02010600030101010101" pitchFamily="2" charset="-122"/>
              </a:rPr>
              <a:t>2.6</a:t>
            </a:r>
            <a:r>
              <a:rPr lang="zh-CN" altLang="en-US" sz="1800" dirty="0">
                <a:latin typeface="SimSun" panose="02010600030101010101" pitchFamily="2" charset="-122"/>
                <a:ea typeface="SimSun" panose="02010600030101010101" pitchFamily="2" charset="-122"/>
              </a:rPr>
              <a:t>万小时，预计今年公务航空活动量降幅将超过</a:t>
            </a:r>
            <a:r>
              <a:rPr lang="en-US" altLang="zh-CN" sz="1800" dirty="0">
                <a:latin typeface="SimSun" panose="02010600030101010101" pitchFamily="2" charset="-122"/>
                <a:ea typeface="SimSun" panose="02010600030101010101" pitchFamily="2" charset="-122"/>
              </a:rPr>
              <a:t>20%</a:t>
            </a:r>
            <a:r>
              <a:rPr lang="zh-CN" altLang="en-US" sz="1800" dirty="0">
                <a:latin typeface="SimSun" panose="02010600030101010101" pitchFamily="2" charset="-122"/>
                <a:ea typeface="SimSun" panose="02010600030101010101" pitchFamily="2" charset="-122"/>
              </a:rPr>
              <a:t>，包机在总飞行量中占比萎缩</a:t>
            </a:r>
            <a:endParaRPr lang="en-US" altLang="zh-CN" sz="1800" dirty="0">
              <a:latin typeface="SimSun" panose="02010600030101010101" pitchFamily="2" charset="-122"/>
              <a:ea typeface="SimSun" panose="02010600030101010101" pitchFamily="2" charset="-122"/>
            </a:endParaRPr>
          </a:p>
          <a:p>
            <a:pPr>
              <a:spcBef>
                <a:spcPts val="1080"/>
              </a:spcBef>
              <a:buFontTx/>
              <a:buChar char="-"/>
            </a:pPr>
            <a:r>
              <a:rPr kumimoji="1" lang="zh-CN" altLang="en-US" sz="1800" dirty="0">
                <a:latin typeface="SimSun" panose="02010600030101010101" pitchFamily="2" charset="-122"/>
                <a:ea typeface="SimSun" panose="02010600030101010101" pitchFamily="2" charset="-122"/>
              </a:rPr>
              <a:t>国内飞行量较去年明显上升，飞行量的全面复苏尚需时日</a:t>
            </a:r>
            <a:endParaRPr lang="en-US" altLang="zh-CN" sz="1800" dirty="0">
              <a:latin typeface="SimSun" panose="02010600030101010101" pitchFamily="2" charset="-122"/>
              <a:ea typeface="SimSun" panose="02010600030101010101" pitchFamily="2" charset="-122"/>
            </a:endParaRPr>
          </a:p>
        </p:txBody>
      </p:sp>
      <p:graphicFrame>
        <p:nvGraphicFramePr>
          <p:cNvPr id="6" name="图表 2">
            <a:extLst>
              <a:ext uri="{FF2B5EF4-FFF2-40B4-BE49-F238E27FC236}">
                <a16:creationId xmlns:a16="http://schemas.microsoft.com/office/drawing/2014/main" id="{D3241B81-412E-3847-9432-D970C8B3EF08}"/>
              </a:ext>
            </a:extLst>
          </p:cNvPr>
          <p:cNvGraphicFramePr>
            <a:graphicFrameLocks/>
          </p:cNvGraphicFramePr>
          <p:nvPr>
            <p:extLst>
              <p:ext uri="{D42A27DB-BD31-4B8C-83A1-F6EECF244321}">
                <p14:modId xmlns:p14="http://schemas.microsoft.com/office/powerpoint/2010/main" val="2367473560"/>
              </p:ext>
            </p:extLst>
          </p:nvPr>
        </p:nvGraphicFramePr>
        <p:xfrm>
          <a:off x="571500" y="1275606"/>
          <a:ext cx="8001000" cy="2448272"/>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AA17DD58-7357-CF47-BCF3-BF8D6A67039F}"/>
              </a:ext>
            </a:extLst>
          </p:cNvPr>
          <p:cNvSpPr/>
          <p:nvPr/>
        </p:nvSpPr>
        <p:spPr>
          <a:xfrm>
            <a:off x="7956376" y="2310879"/>
            <a:ext cx="288032" cy="1052959"/>
          </a:xfrm>
          <a:prstGeom prst="rect">
            <a:avLst/>
          </a:prstGeom>
          <a:solidFill>
            <a:schemeClr val="bg2">
              <a:lumMod val="75000"/>
            </a:schemeClr>
          </a:solidFill>
          <a:ln w="28575">
            <a:solidFill>
              <a:srgbClr val="073F5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内容占位符 2">
            <a:extLst>
              <a:ext uri="{FF2B5EF4-FFF2-40B4-BE49-F238E27FC236}">
                <a16:creationId xmlns:a16="http://schemas.microsoft.com/office/drawing/2014/main" id="{DF454489-E766-2646-AB69-FBCD996C8439}"/>
              </a:ext>
            </a:extLst>
          </p:cNvPr>
          <p:cNvSpPr txBox="1">
            <a:spLocks/>
          </p:cNvSpPr>
          <p:nvPr/>
        </p:nvSpPr>
        <p:spPr>
          <a:xfrm>
            <a:off x="7740352" y="1941539"/>
            <a:ext cx="1080120" cy="27017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300" kern="1200">
                <a:solidFill>
                  <a:schemeClr val="tx1"/>
                </a:solidFill>
                <a:latin typeface="华文仿宋" pitchFamily="2" charset="-122"/>
                <a:ea typeface="华文仿宋" pitchFamily="2" charset="-122"/>
                <a:cs typeface="+mn-cs"/>
              </a:defRPr>
            </a:lvl1pPr>
            <a:lvl2pPr marL="742950" indent="-285750" algn="l" defTabSz="914400" rtl="0" eaLnBrk="1" latinLnBrk="0" hangingPunct="1">
              <a:spcBef>
                <a:spcPct val="20000"/>
              </a:spcBef>
              <a:buFont typeface="Arial" pitchFamily="34" charset="0"/>
              <a:buChar char="–"/>
              <a:defRPr sz="2100" kern="1200">
                <a:solidFill>
                  <a:schemeClr val="tx1"/>
                </a:solidFill>
                <a:latin typeface="华文仿宋" pitchFamily="2" charset="-122"/>
                <a:ea typeface="华文仿宋" pitchFamily="2" charset="-122"/>
                <a:cs typeface="+mn-cs"/>
              </a:defRPr>
            </a:lvl2pPr>
            <a:lvl3pPr marL="1143000" indent="-228600" algn="l" defTabSz="914400" rtl="0" eaLnBrk="1" latinLnBrk="0" hangingPunct="1">
              <a:spcBef>
                <a:spcPct val="20000"/>
              </a:spcBef>
              <a:buFont typeface="Arial" pitchFamily="34" charset="0"/>
              <a:buChar char="•"/>
              <a:defRPr sz="1900" kern="1200">
                <a:solidFill>
                  <a:schemeClr val="tx1"/>
                </a:solidFill>
                <a:latin typeface="华文仿宋" pitchFamily="2" charset="-122"/>
                <a:ea typeface="华文仿宋" pitchFamily="2" charset="-122"/>
                <a:cs typeface="+mn-cs"/>
              </a:defRPr>
            </a:lvl3pPr>
            <a:lvl4pPr marL="1600200" indent="-228600" algn="l" defTabSz="914400" rtl="0" eaLnBrk="1" latinLnBrk="0" hangingPunct="1">
              <a:spcBef>
                <a:spcPct val="20000"/>
              </a:spcBef>
              <a:buFont typeface="Arial" pitchFamily="34" charset="0"/>
              <a:buChar char="–"/>
              <a:defRPr sz="1700" kern="1200">
                <a:solidFill>
                  <a:schemeClr val="tx1"/>
                </a:solidFill>
                <a:latin typeface="华文仿宋" pitchFamily="2" charset="-122"/>
                <a:ea typeface="华文仿宋" pitchFamily="2" charset="-122"/>
                <a:cs typeface="+mn-cs"/>
              </a:defRPr>
            </a:lvl4pPr>
            <a:lvl5pPr marL="2057400" indent="-228600" algn="l" defTabSz="914400" rtl="0" eaLnBrk="1" latinLnBrk="0" hangingPunct="1">
              <a:spcBef>
                <a:spcPct val="20000"/>
              </a:spcBef>
              <a:buFont typeface="Arial" pitchFamily="34" charset="0"/>
              <a:buChar char="»"/>
              <a:defRPr sz="1700" kern="1200">
                <a:solidFill>
                  <a:schemeClr val="tx1"/>
                </a:solidFill>
                <a:latin typeface="华文仿宋" pitchFamily="2" charset="-122"/>
                <a:ea typeface="华文仿宋"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80"/>
              </a:spcBef>
              <a:buFont typeface="Arial" pitchFamily="34" charset="0"/>
              <a:buNone/>
            </a:pPr>
            <a:r>
              <a:rPr lang="zh-CN" altLang="en-US" sz="1400" dirty="0"/>
              <a:t>预测估算值</a:t>
            </a:r>
            <a:endParaRPr kumimoji="1" lang="zh-CN" altLang="en-US" sz="1400" dirty="0"/>
          </a:p>
        </p:txBody>
      </p:sp>
      <p:sp>
        <p:nvSpPr>
          <p:cNvPr id="9" name="Freeform 5">
            <a:extLst>
              <a:ext uri="{FF2B5EF4-FFF2-40B4-BE49-F238E27FC236}">
                <a16:creationId xmlns:a16="http://schemas.microsoft.com/office/drawing/2014/main" id="{99C26901-E0F7-AE45-AC80-284922C2FC1E}"/>
              </a:ext>
            </a:extLst>
          </p:cNvPr>
          <p:cNvSpPr>
            <a:spLocks/>
          </p:cNvSpPr>
          <p:nvPr/>
        </p:nvSpPr>
        <p:spPr bwMode="auto">
          <a:xfrm>
            <a:off x="107503" y="3867894"/>
            <a:ext cx="8823857" cy="1008112"/>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Lst>
            <a:ahLst/>
            <a:cxnLst>
              <a:cxn ang="0">
                <a:pos x="T0" y="T1"/>
              </a:cxn>
              <a:cxn ang="0">
                <a:pos x="T2" y="T3"/>
              </a:cxn>
              <a:cxn ang="0">
                <a:pos x="T4" y="T5"/>
              </a:cxn>
              <a:cxn ang="0">
                <a:pos x="T6" y="T7"/>
              </a:cxn>
              <a:cxn ang="0">
                <a:pos x="T8" y="T9"/>
              </a:cxn>
              <a:cxn ang="0">
                <a:pos x="T10" y="T11"/>
              </a:cxn>
            </a:cxnLst>
            <a:rect l="0" t="0" r="r" b="b"/>
            <a:pathLst>
              <a:path w="4538" h="1080">
                <a:moveTo>
                  <a:pt x="4538" y="0"/>
                </a:moveTo>
                <a:lnTo>
                  <a:pt x="0" y="0"/>
                </a:lnTo>
                <a:lnTo>
                  <a:pt x="105" y="541"/>
                </a:lnTo>
                <a:lnTo>
                  <a:pt x="0" y="1080"/>
                </a:lnTo>
                <a:lnTo>
                  <a:pt x="4538" y="1080"/>
                </a:lnTo>
                <a:lnTo>
                  <a:pt x="4538" y="0"/>
                </a:lnTo>
              </a:path>
            </a:pathLst>
          </a:custGeom>
          <a:noFill/>
          <a:ln w="6350" cmpd="sng">
            <a:solidFill>
              <a:srgbClr val="000000"/>
            </a:solidFill>
            <a:prstDash val="solid"/>
            <a:round/>
            <a:headEnd/>
            <a:tailEnd/>
          </a:ln>
          <a:extLst>
            <a:ext uri="{909E8E84-426E-40dd-AFC4-6F175D3DCCD1}">
              <a14:hiddenFill xmlns:a14="http://schemas.microsoft.com/office/drawing/2010/main" xmlns="">
                <a:solidFill>
                  <a:schemeClr val="bg1"/>
                </a:solidFill>
              </a14:hiddenFill>
            </a:ext>
          </a:extLst>
        </p:spPr>
        <p:txBody>
          <a:bodyPr/>
          <a:lstStyle/>
          <a:p>
            <a:endParaRPr lang="zh-CN" altLang="en-US"/>
          </a:p>
        </p:txBody>
      </p:sp>
    </p:spTree>
    <p:extLst>
      <p:ext uri="{BB962C8B-B14F-4D97-AF65-F5344CB8AC3E}">
        <p14:creationId xmlns:p14="http://schemas.microsoft.com/office/powerpoint/2010/main" val="247321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2400" dirty="0">
                <a:solidFill>
                  <a:schemeClr val="bg1"/>
                </a:solidFill>
                <a:latin typeface="SimSun" panose="02010600030101010101" pitchFamily="2" charset="-122"/>
                <a:ea typeface="SimSun" panose="02010600030101010101" pitchFamily="2" charset="-122"/>
              </a:rPr>
              <a:t>疫情激发了出行安全的强烈需求，公务航空成为综合交通体系中受影响最小的领域，服务品质成为企业核心竞争力</a:t>
            </a:r>
          </a:p>
        </p:txBody>
      </p:sp>
      <p:pic>
        <p:nvPicPr>
          <p:cNvPr id="13" name="Picture 12">
            <a:extLst>
              <a:ext uri="{FF2B5EF4-FFF2-40B4-BE49-F238E27FC236}">
                <a16:creationId xmlns:a16="http://schemas.microsoft.com/office/drawing/2014/main" id="{B0DBCE23-73C8-2247-B8E7-F3C00C46E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167594"/>
            <a:ext cx="7687766" cy="3702062"/>
          </a:xfrm>
          <a:prstGeom prst="rect">
            <a:avLst/>
          </a:prstGeom>
        </p:spPr>
      </p:pic>
    </p:spTree>
    <p:extLst>
      <p:ext uri="{BB962C8B-B14F-4D97-AF65-F5344CB8AC3E}">
        <p14:creationId xmlns:p14="http://schemas.microsoft.com/office/powerpoint/2010/main" val="604475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6DF1-B49A-8A47-AF4A-B3F1003E2E9B}"/>
              </a:ext>
            </a:extLst>
          </p:cNvPr>
          <p:cNvSpPr>
            <a:spLocks noGrp="1"/>
          </p:cNvSpPr>
          <p:nvPr>
            <p:ph type="title"/>
          </p:nvPr>
        </p:nvSpPr>
        <p:spPr/>
        <p:txBody>
          <a:bodyPr>
            <a:normAutofit/>
          </a:bodyPr>
          <a:lstStyle/>
          <a:p>
            <a:r>
              <a:rPr lang="zh-CN" altLang="en-US" sz="2400" dirty="0">
                <a:solidFill>
                  <a:schemeClr val="bg1"/>
                </a:solidFill>
                <a:latin typeface="SimSun" panose="02010600030101010101" pitchFamily="2" charset="-122"/>
                <a:ea typeface="SimSun" panose="02010600030101010101" pitchFamily="2" charset="-122"/>
              </a:rPr>
              <a:t>从政策体系来看，行政管理日益简化并实现精准管理</a:t>
            </a:r>
            <a:endParaRPr lang="en-US" sz="2400" dirty="0">
              <a:solidFill>
                <a:schemeClr val="bg1"/>
              </a:solidFill>
              <a:latin typeface="SimSun" panose="02010600030101010101" pitchFamily="2" charset="-122"/>
              <a:ea typeface="SimSun" panose="02010600030101010101" pitchFamily="2" charset="-122"/>
            </a:endParaRPr>
          </a:p>
        </p:txBody>
      </p:sp>
      <p:sp>
        <p:nvSpPr>
          <p:cNvPr id="3" name="Text Placeholder 2">
            <a:extLst>
              <a:ext uri="{FF2B5EF4-FFF2-40B4-BE49-F238E27FC236}">
                <a16:creationId xmlns:a16="http://schemas.microsoft.com/office/drawing/2014/main" id="{2E4A4011-0F0D-314E-977E-BD6CF1F7E3E2}"/>
              </a:ext>
            </a:extLst>
          </p:cNvPr>
          <p:cNvSpPr>
            <a:spLocks noGrp="1"/>
          </p:cNvSpPr>
          <p:nvPr>
            <p:ph type="body" idx="1"/>
          </p:nvPr>
        </p:nvSpPr>
        <p:spPr>
          <a:xfrm>
            <a:off x="765720" y="1503504"/>
            <a:ext cx="3374232" cy="479822"/>
          </a:xfrm>
        </p:spPr>
        <p:txBody>
          <a:bodyPr>
            <a:noAutofit/>
          </a:bodyPr>
          <a:lstStyle/>
          <a:p>
            <a:r>
              <a:rPr lang="en-US" altLang="zh-CN" sz="2000" b="0" dirty="0">
                <a:latin typeface="SimSun" panose="02010600030101010101" pitchFamily="2" charset="-122"/>
                <a:ea typeface="SimSun" panose="02010600030101010101" pitchFamily="2" charset="-122"/>
              </a:rPr>
              <a:t>《</a:t>
            </a:r>
            <a:r>
              <a:rPr lang="zh-CN" altLang="en-US" sz="2000" b="0" dirty="0">
                <a:latin typeface="SimSun" panose="02010600030101010101" pitchFamily="2" charset="-122"/>
                <a:ea typeface="SimSun" panose="02010600030101010101" pitchFamily="2" charset="-122"/>
              </a:rPr>
              <a:t>通用航空经营许可</a:t>
            </a:r>
            <a:r>
              <a:rPr lang="en-US" altLang="zh-CN" sz="2000" b="0" dirty="0">
                <a:latin typeface="SimSun" panose="02010600030101010101" pitchFamily="2" charset="-122"/>
                <a:ea typeface="SimSun" panose="02010600030101010101" pitchFamily="2" charset="-122"/>
              </a:rPr>
              <a:t>》</a:t>
            </a:r>
            <a:r>
              <a:rPr lang="zh-CN" altLang="en-US" sz="2000" b="0" dirty="0">
                <a:latin typeface="SimSun" panose="02010600030101010101" pitchFamily="2" charset="-122"/>
                <a:ea typeface="SimSun" panose="02010600030101010101" pitchFamily="2" charset="-122"/>
              </a:rPr>
              <a:t>修订</a:t>
            </a:r>
            <a:endParaRPr lang="en-US" sz="2000" b="0" dirty="0">
              <a:latin typeface="SimSun" panose="02010600030101010101" pitchFamily="2" charset="-122"/>
              <a:ea typeface="SimSun" panose="02010600030101010101" pitchFamily="2" charset="-122"/>
            </a:endParaRPr>
          </a:p>
        </p:txBody>
      </p:sp>
      <p:sp>
        <p:nvSpPr>
          <p:cNvPr id="4" name="Content Placeholder 3">
            <a:extLst>
              <a:ext uri="{FF2B5EF4-FFF2-40B4-BE49-F238E27FC236}">
                <a16:creationId xmlns:a16="http://schemas.microsoft.com/office/drawing/2014/main" id="{E11222D8-FB47-D14B-8A62-BCB02B044620}"/>
              </a:ext>
            </a:extLst>
          </p:cNvPr>
          <p:cNvSpPr>
            <a:spLocks noGrp="1"/>
          </p:cNvSpPr>
          <p:nvPr>
            <p:ph sz="half" idx="2"/>
          </p:nvPr>
        </p:nvSpPr>
        <p:spPr>
          <a:xfrm>
            <a:off x="699110" y="2218815"/>
            <a:ext cx="3224818" cy="2063380"/>
          </a:xfrm>
        </p:spPr>
        <p:txBody>
          <a:bodyPr>
            <a:noAutofit/>
          </a:bodyPr>
          <a:lstStyle/>
          <a:p>
            <a:r>
              <a:rPr lang="zh-CN" altLang="en-US" sz="1800" dirty="0">
                <a:latin typeface="SimSun" panose="02010600030101010101" pitchFamily="2" charset="-122"/>
                <a:ea typeface="SimSun" panose="02010600030101010101" pitchFamily="2" charset="-122"/>
              </a:rPr>
              <a:t>公务机托管业务市场准入条件降低，该业务纳入载人类通用航空经营活动范畴，降低了企业设立时购买或租赁的航空器数量要求</a:t>
            </a:r>
            <a:endParaRPr lang="en-US" altLang="zh-CN" sz="1800" dirty="0">
              <a:latin typeface="SimSun" panose="02010600030101010101" pitchFamily="2" charset="-122"/>
              <a:ea typeface="SimSun" panose="02010600030101010101" pitchFamily="2" charset="-122"/>
            </a:endParaRPr>
          </a:p>
          <a:p>
            <a:r>
              <a:rPr lang="zh-CN" altLang="en-US" sz="1800" dirty="0">
                <a:latin typeface="SimSun" panose="02010600030101010101" pitchFamily="2" charset="-122"/>
                <a:ea typeface="SimSun" panose="02010600030101010101" pitchFamily="2" charset="-122"/>
              </a:rPr>
              <a:t>公务航空包机飞行的管理更加精细化，增加了运输服务标准和锂电池运输管理方面的相关要求</a:t>
            </a:r>
            <a:endParaRPr lang="en-US" sz="1800" dirty="0">
              <a:latin typeface="SimSun" panose="02010600030101010101" pitchFamily="2" charset="-122"/>
              <a:ea typeface="SimSun" panose="02010600030101010101" pitchFamily="2" charset="-122"/>
            </a:endParaRPr>
          </a:p>
        </p:txBody>
      </p:sp>
      <p:sp>
        <p:nvSpPr>
          <p:cNvPr id="5" name="Text Placeholder 4">
            <a:extLst>
              <a:ext uri="{FF2B5EF4-FFF2-40B4-BE49-F238E27FC236}">
                <a16:creationId xmlns:a16="http://schemas.microsoft.com/office/drawing/2014/main" id="{B95D34EC-0EB0-BD4D-A14F-BC96327EFA41}"/>
              </a:ext>
            </a:extLst>
          </p:cNvPr>
          <p:cNvSpPr>
            <a:spLocks noGrp="1"/>
          </p:cNvSpPr>
          <p:nvPr>
            <p:ph type="body" sz="quarter" idx="3"/>
          </p:nvPr>
        </p:nvSpPr>
        <p:spPr>
          <a:xfrm>
            <a:off x="4572000" y="1503504"/>
            <a:ext cx="3816424" cy="479822"/>
          </a:xfrm>
        </p:spPr>
        <p:txBody>
          <a:bodyPr>
            <a:noAutofit/>
          </a:bodyPr>
          <a:lstStyle/>
          <a:p>
            <a:r>
              <a:rPr lang="en-US" altLang="zh-CN" sz="2000" b="0" dirty="0">
                <a:latin typeface="SimSun" panose="02010600030101010101" pitchFamily="2" charset="-122"/>
                <a:ea typeface="SimSun" panose="02010600030101010101" pitchFamily="2" charset="-122"/>
              </a:rPr>
              <a:t>《</a:t>
            </a:r>
            <a:r>
              <a:rPr lang="zh-CN" altLang="en-US" sz="2000" b="0" dirty="0">
                <a:latin typeface="SimSun" panose="02010600030101010101" pitchFamily="2" charset="-122"/>
                <a:ea typeface="SimSun" panose="02010600030101010101" pitchFamily="2" charset="-122"/>
              </a:rPr>
              <a:t>一般运行和飞行规则</a:t>
            </a:r>
            <a:r>
              <a:rPr lang="en-US" altLang="zh-CN" sz="2000" b="0" dirty="0">
                <a:latin typeface="SimSun" panose="02010600030101010101" pitchFamily="2" charset="-122"/>
                <a:ea typeface="SimSun" panose="02010600030101010101" pitchFamily="2" charset="-122"/>
              </a:rPr>
              <a:t>(</a:t>
            </a:r>
            <a:r>
              <a:rPr lang="zh-CN" altLang="en-US" sz="2000" b="0" dirty="0">
                <a:latin typeface="SimSun" panose="02010600030101010101" pitchFamily="2" charset="-122"/>
                <a:ea typeface="SimSun" panose="02010600030101010101" pitchFamily="2" charset="-122"/>
              </a:rPr>
              <a:t>送审稿</a:t>
            </a:r>
            <a:r>
              <a:rPr lang="en-US" altLang="zh-CN" sz="2000" b="0" dirty="0">
                <a:latin typeface="SimSun" panose="02010600030101010101" pitchFamily="2" charset="-122"/>
                <a:ea typeface="SimSun" panose="02010600030101010101" pitchFamily="2" charset="-122"/>
              </a:rPr>
              <a:t>)》</a:t>
            </a:r>
            <a:endParaRPr lang="en-US" sz="2000" b="0" dirty="0">
              <a:latin typeface="SimSun" panose="02010600030101010101" pitchFamily="2" charset="-122"/>
              <a:ea typeface="SimSun" panose="02010600030101010101" pitchFamily="2" charset="-122"/>
            </a:endParaRPr>
          </a:p>
        </p:txBody>
      </p:sp>
      <p:sp>
        <p:nvSpPr>
          <p:cNvPr id="6" name="Content Placeholder 5">
            <a:extLst>
              <a:ext uri="{FF2B5EF4-FFF2-40B4-BE49-F238E27FC236}">
                <a16:creationId xmlns:a16="http://schemas.microsoft.com/office/drawing/2014/main" id="{82B4E864-A3D6-3B49-95A0-064E84634E5A}"/>
              </a:ext>
            </a:extLst>
          </p:cNvPr>
          <p:cNvSpPr>
            <a:spLocks noGrp="1"/>
          </p:cNvSpPr>
          <p:nvPr>
            <p:ph sz="quarter" idx="4"/>
          </p:nvPr>
        </p:nvSpPr>
        <p:spPr>
          <a:xfrm>
            <a:off x="5004048" y="2248379"/>
            <a:ext cx="3224818" cy="2724950"/>
          </a:xfrm>
        </p:spPr>
        <p:txBody>
          <a:bodyPr>
            <a:normAutofit/>
          </a:bodyPr>
          <a:lstStyle/>
          <a:p>
            <a:r>
              <a:rPr lang="zh-CN" altLang="en-US" sz="1800" dirty="0">
                <a:latin typeface="SimSun" panose="02010600030101010101" pitchFamily="2" charset="-122"/>
                <a:ea typeface="SimSun" panose="02010600030101010101" pitchFamily="2" charset="-122"/>
              </a:rPr>
              <a:t>减少审批事项，删除了航空器代管人的运行合格审定要求相关条款，仅保留代管人相关法律性条款</a:t>
            </a:r>
            <a:r>
              <a:rPr lang="en-US" sz="1800" dirty="0">
                <a:latin typeface="SimSun" panose="02010600030101010101" pitchFamily="2" charset="-122"/>
                <a:ea typeface="SimSun" panose="02010600030101010101" pitchFamily="2" charset="-122"/>
              </a:rPr>
              <a:t> </a:t>
            </a:r>
            <a:endParaRPr lang="en-US" altLang="zh-CN" sz="1800" dirty="0">
              <a:latin typeface="SimSun" panose="02010600030101010101" pitchFamily="2" charset="-122"/>
              <a:ea typeface="SimSun" panose="02010600030101010101" pitchFamily="2" charset="-122"/>
            </a:endParaRPr>
          </a:p>
          <a:p>
            <a:r>
              <a:rPr lang="zh-CN" altLang="en-US" sz="1800" dirty="0">
                <a:latin typeface="SimSun" panose="02010600030101010101" pitchFamily="2" charset="-122"/>
                <a:ea typeface="SimSun" panose="02010600030101010101" pitchFamily="2" charset="-122"/>
              </a:rPr>
              <a:t>相关手册管理进行了简化</a:t>
            </a:r>
            <a:endParaRPr lang="en-US" altLang="zh-CN" sz="1800" dirty="0">
              <a:latin typeface="SimSun" panose="02010600030101010101" pitchFamily="2" charset="-122"/>
              <a:ea typeface="SimSun" panose="02010600030101010101" pitchFamily="2" charset="-122"/>
            </a:endParaRPr>
          </a:p>
          <a:p>
            <a:r>
              <a:rPr lang="zh-CN" altLang="en-US" sz="1800" dirty="0">
                <a:latin typeface="SimSun" panose="02010600030101010101" pitchFamily="2" charset="-122"/>
                <a:ea typeface="SimSun" panose="02010600030101010101" pitchFamily="2" charset="-122"/>
              </a:rPr>
              <a:t>简化了基本飞行仪表和设备的具体要求</a:t>
            </a:r>
            <a:endParaRPr lang="en-US" sz="18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981534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56F67-8D17-D641-8B31-C1C8FC0E213E}"/>
              </a:ext>
            </a:extLst>
          </p:cNvPr>
          <p:cNvSpPr>
            <a:spLocks noGrp="1"/>
          </p:cNvSpPr>
          <p:nvPr>
            <p:ph type="title"/>
          </p:nvPr>
        </p:nvSpPr>
        <p:spPr/>
        <p:txBody>
          <a:bodyPr>
            <a:normAutofit/>
          </a:bodyPr>
          <a:lstStyle/>
          <a:p>
            <a:r>
              <a:rPr lang="zh-CN" altLang="en-US" sz="2400" dirty="0">
                <a:solidFill>
                  <a:schemeClr val="bg1"/>
                </a:solidFill>
                <a:latin typeface="SimSun" panose="02010600030101010101" pitchFamily="2" charset="-122"/>
                <a:ea typeface="SimSun" panose="02010600030101010101" pitchFamily="2" charset="-122"/>
              </a:rPr>
              <a:t>创新灵活的产品形式与基于互联网的营销手段</a:t>
            </a:r>
            <a:endParaRPr lang="en-US" sz="2400" dirty="0">
              <a:solidFill>
                <a:schemeClr val="bg1"/>
              </a:solidFill>
              <a:latin typeface="SimSun" panose="02010600030101010101" pitchFamily="2" charset="-122"/>
              <a:ea typeface="SimSun" panose="02010600030101010101" pitchFamily="2" charset="-122"/>
            </a:endParaRPr>
          </a:p>
        </p:txBody>
      </p:sp>
      <p:pic>
        <p:nvPicPr>
          <p:cNvPr id="6" name="Picture 5">
            <a:extLst>
              <a:ext uri="{FF2B5EF4-FFF2-40B4-BE49-F238E27FC236}">
                <a16:creationId xmlns:a16="http://schemas.microsoft.com/office/drawing/2014/main" id="{47B74637-1806-FE40-9611-35E6C45F6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527" y="1167595"/>
            <a:ext cx="5652947" cy="3416549"/>
          </a:xfrm>
          <a:prstGeom prst="rect">
            <a:avLst/>
          </a:prstGeom>
        </p:spPr>
      </p:pic>
      <p:sp>
        <p:nvSpPr>
          <p:cNvPr id="7" name="内容占位符 2">
            <a:extLst>
              <a:ext uri="{FF2B5EF4-FFF2-40B4-BE49-F238E27FC236}">
                <a16:creationId xmlns:a16="http://schemas.microsoft.com/office/drawing/2014/main" id="{6403DA57-261D-744E-901E-48CEDE250DC6}"/>
              </a:ext>
            </a:extLst>
          </p:cNvPr>
          <p:cNvSpPr txBox="1">
            <a:spLocks/>
          </p:cNvSpPr>
          <p:nvPr/>
        </p:nvSpPr>
        <p:spPr>
          <a:xfrm>
            <a:off x="1754985" y="4584143"/>
            <a:ext cx="2057849" cy="27003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300" kern="1200">
                <a:solidFill>
                  <a:schemeClr val="tx1"/>
                </a:solidFill>
                <a:latin typeface="华文仿宋" pitchFamily="2" charset="-122"/>
                <a:ea typeface="华文仿宋" pitchFamily="2" charset="-122"/>
                <a:cs typeface="+mn-cs"/>
              </a:defRPr>
            </a:lvl1pPr>
            <a:lvl2pPr marL="742950" indent="-285750" algn="l" defTabSz="914400" rtl="0" eaLnBrk="1" latinLnBrk="0" hangingPunct="1">
              <a:spcBef>
                <a:spcPct val="20000"/>
              </a:spcBef>
              <a:buFont typeface="Arial" pitchFamily="34" charset="0"/>
              <a:buChar char="–"/>
              <a:defRPr sz="2100" kern="1200">
                <a:solidFill>
                  <a:schemeClr val="tx1"/>
                </a:solidFill>
                <a:latin typeface="华文仿宋" pitchFamily="2" charset="-122"/>
                <a:ea typeface="华文仿宋" pitchFamily="2" charset="-122"/>
                <a:cs typeface="+mn-cs"/>
              </a:defRPr>
            </a:lvl2pPr>
            <a:lvl3pPr marL="1143000" indent="-228600" algn="l" defTabSz="914400" rtl="0" eaLnBrk="1" latinLnBrk="0" hangingPunct="1">
              <a:spcBef>
                <a:spcPct val="20000"/>
              </a:spcBef>
              <a:buFont typeface="Arial" pitchFamily="34" charset="0"/>
              <a:buChar char="•"/>
              <a:defRPr sz="1900" kern="1200">
                <a:solidFill>
                  <a:schemeClr val="tx1"/>
                </a:solidFill>
                <a:latin typeface="华文仿宋" pitchFamily="2" charset="-122"/>
                <a:ea typeface="华文仿宋" pitchFamily="2" charset="-122"/>
                <a:cs typeface="+mn-cs"/>
              </a:defRPr>
            </a:lvl3pPr>
            <a:lvl4pPr marL="1600200" indent="-228600" algn="l" defTabSz="914400" rtl="0" eaLnBrk="1" latinLnBrk="0" hangingPunct="1">
              <a:spcBef>
                <a:spcPct val="20000"/>
              </a:spcBef>
              <a:buFont typeface="Arial" pitchFamily="34" charset="0"/>
              <a:buChar char="–"/>
              <a:defRPr sz="1700" kern="1200">
                <a:solidFill>
                  <a:schemeClr val="tx1"/>
                </a:solidFill>
                <a:latin typeface="华文仿宋" pitchFamily="2" charset="-122"/>
                <a:ea typeface="华文仿宋" pitchFamily="2" charset="-122"/>
                <a:cs typeface="+mn-cs"/>
              </a:defRPr>
            </a:lvl4pPr>
            <a:lvl5pPr marL="2057400" indent="-228600" algn="l" defTabSz="914400" rtl="0" eaLnBrk="1" latinLnBrk="0" hangingPunct="1">
              <a:spcBef>
                <a:spcPct val="20000"/>
              </a:spcBef>
              <a:buFont typeface="Arial" pitchFamily="34" charset="0"/>
              <a:buChar char="»"/>
              <a:defRPr sz="1700" kern="1200">
                <a:solidFill>
                  <a:schemeClr val="tx1"/>
                </a:solidFill>
                <a:latin typeface="华文仿宋" pitchFamily="2" charset="-122"/>
                <a:ea typeface="华文仿宋"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810"/>
              </a:spcBef>
              <a:buNone/>
            </a:pPr>
            <a:r>
              <a:rPr lang="en-US" altLang="zh-CN" sz="1050" dirty="0"/>
              <a:t>Source: Asian Sky Group</a:t>
            </a:r>
            <a:endParaRPr kumimoji="1" lang="zh-CN" altLang="en-US" sz="1050" dirty="0"/>
          </a:p>
        </p:txBody>
      </p:sp>
    </p:spTree>
    <p:extLst>
      <p:ext uri="{BB962C8B-B14F-4D97-AF65-F5344CB8AC3E}">
        <p14:creationId xmlns:p14="http://schemas.microsoft.com/office/powerpoint/2010/main" val="249162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200" dirty="0">
                <a:solidFill>
                  <a:schemeClr val="bg1"/>
                </a:solidFill>
                <a:latin typeface="SimSun" panose="02010600030101010101" pitchFamily="2" charset="-122"/>
                <a:ea typeface="SimSun" panose="02010600030101010101" pitchFamily="2" charset="-122"/>
              </a:rPr>
              <a:t>目录</a:t>
            </a:r>
          </a:p>
        </p:txBody>
      </p:sp>
      <p:sp>
        <p:nvSpPr>
          <p:cNvPr id="4" name="Rectangle 2"/>
          <p:cNvSpPr txBox="1">
            <a:spLocks noChangeArrowheads="1"/>
          </p:cNvSpPr>
          <p:nvPr/>
        </p:nvSpPr>
        <p:spPr>
          <a:xfrm>
            <a:off x="1694260" y="704096"/>
            <a:ext cx="6419850" cy="495300"/>
          </a:xfrm>
          <a:prstGeom prst="rect">
            <a:avLst/>
          </a:prstGeom>
        </p:spPr>
        <p:txBody>
          <a:bodyPr vert="horz" lIns="68580" tIns="34290" rIns="68580" bIns="34290" rtlCol="0" anchor="ctr">
            <a:normAutofit/>
          </a:bodyPr>
          <a:lstStyle>
            <a:lvl1pPr algn="l" defTabSz="914377" rtl="0" eaLnBrk="1" latinLnBrk="0" hangingPunct="1">
              <a:spcBef>
                <a:spcPct val="0"/>
              </a:spcBef>
              <a:buNone/>
              <a:defRPr sz="2400" kern="1200">
                <a:solidFill>
                  <a:schemeClr val="bg1"/>
                </a:solidFill>
                <a:latin typeface="华文仿宋"/>
                <a:ea typeface="华文仿宋"/>
                <a:cs typeface="华文仿宋"/>
              </a:defRPr>
            </a:lvl1pPr>
          </a:lstStyle>
          <a:p>
            <a:pPr defTabSz="671513"/>
            <a:endParaRPr lang="en-US" altLang="zh-CN" sz="1800" dirty="0"/>
          </a:p>
        </p:txBody>
      </p:sp>
      <p:sp>
        <p:nvSpPr>
          <p:cNvPr id="5" name="Rectangle 4"/>
          <p:cNvSpPr>
            <a:spLocks noChangeArrowheads="1"/>
          </p:cNvSpPr>
          <p:nvPr/>
        </p:nvSpPr>
        <p:spPr bwMode="auto">
          <a:xfrm>
            <a:off x="1288469" y="1413495"/>
            <a:ext cx="1153716" cy="3426619"/>
          </a:xfrm>
          <a:prstGeom prst="rect">
            <a:avLst/>
          </a:prstGeom>
          <a:solidFill>
            <a:srgbClr val="073F58"/>
          </a:solidFill>
          <a:ln w="9525">
            <a:solidFill>
              <a:srgbClr val="073F58"/>
            </a:solidFill>
            <a:miter lim="800000"/>
            <a:headEnd/>
            <a:tailEnd/>
          </a:ln>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050" b="0">
              <a:latin typeface="宋体" panose="02010600030101010101" pitchFamily="2" charset="-122"/>
            </a:endParaRPr>
          </a:p>
        </p:txBody>
      </p:sp>
      <p:sp>
        <p:nvSpPr>
          <p:cNvPr id="6" name="Line 5"/>
          <p:cNvSpPr>
            <a:spLocks noChangeShapeType="1"/>
          </p:cNvSpPr>
          <p:nvPr/>
        </p:nvSpPr>
        <p:spPr bwMode="auto">
          <a:xfrm>
            <a:off x="3275623" y="1414685"/>
            <a:ext cx="4348163" cy="23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50">
              <a:latin typeface="宋体" panose="02010600030101010101" pitchFamily="2" charset="-122"/>
              <a:ea typeface="宋体" panose="02010600030101010101" pitchFamily="2" charset="-122"/>
            </a:endParaRPr>
          </a:p>
        </p:txBody>
      </p:sp>
      <p:grpSp>
        <p:nvGrpSpPr>
          <p:cNvPr id="7" name="Group 8"/>
          <p:cNvGrpSpPr>
            <a:grpSpLocks/>
          </p:cNvGrpSpPr>
          <p:nvPr/>
        </p:nvGrpSpPr>
        <p:grpSpPr bwMode="auto">
          <a:xfrm>
            <a:off x="2193131" y="1740921"/>
            <a:ext cx="657225" cy="234331"/>
            <a:chOff x="2400" y="1968"/>
            <a:chExt cx="960" cy="960"/>
          </a:xfrm>
          <a:solidFill>
            <a:schemeClr val="bg1"/>
          </a:solidFill>
        </p:grpSpPr>
        <p:sp>
          <p:nvSpPr>
            <p:cNvPr id="8" name="Rectangle 9"/>
            <p:cNvSpPr>
              <a:spLocks noChangeArrowheads="1"/>
            </p:cNvSpPr>
            <p:nvPr>
              <p:custDataLst>
                <p:tags r:id="rId7"/>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9" name="Rectangle 10"/>
            <p:cNvSpPr>
              <a:spLocks noChangeArrowheads="1"/>
            </p:cNvSpPr>
            <p:nvPr>
              <p:custDataLst>
                <p:tags r:id="rId8"/>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A</a:t>
              </a:r>
            </a:p>
          </p:txBody>
        </p:sp>
      </p:grpSp>
      <p:sp>
        <p:nvSpPr>
          <p:cNvPr id="21" name="Rectangle 11"/>
          <p:cNvSpPr>
            <a:spLocks noChangeArrowheads="1"/>
          </p:cNvSpPr>
          <p:nvPr/>
        </p:nvSpPr>
        <p:spPr bwMode="auto">
          <a:xfrm>
            <a:off x="3410701" y="2254610"/>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en-US" altLang="ko-KR" sz="1200" b="0" dirty="0">
                <a:solidFill>
                  <a:schemeClr val="bg1">
                    <a:lumMod val="85000"/>
                  </a:schemeClr>
                </a:solidFill>
                <a:latin typeface="宋体" panose="02010600030101010101" pitchFamily="2" charset="-122"/>
              </a:rPr>
              <a:t> </a:t>
            </a:r>
            <a:r>
              <a:rPr kumimoji="1" lang="zh-CN" altLang="en-US" sz="1200" b="0" dirty="0">
                <a:solidFill>
                  <a:schemeClr val="bg1">
                    <a:lumMod val="85000"/>
                  </a:schemeClr>
                </a:solidFill>
                <a:latin typeface="宋体" panose="02010600030101010101" pitchFamily="2" charset="-122"/>
              </a:rPr>
              <a:t>“</a:t>
            </a:r>
            <a:r>
              <a:rPr kumimoji="1" lang="ko-KR" altLang="en-US" sz="1200" b="0" dirty="0" err="1">
                <a:solidFill>
                  <a:schemeClr val="bg1">
                    <a:lumMod val="85000"/>
                  </a:schemeClr>
                </a:solidFill>
                <a:latin typeface="宋体" panose="02010600030101010101" pitchFamily="2" charset="-122"/>
              </a:rPr>
              <a:t>省域竞合</a:t>
            </a:r>
            <a:r>
              <a:rPr kumimoji="1" lang="zh-CN" altLang="en-US" sz="1200" b="0" dirty="0">
                <a:solidFill>
                  <a:schemeClr val="bg1">
                    <a:lumMod val="85000"/>
                  </a:schemeClr>
                </a:solidFill>
                <a:latin typeface="宋体" panose="02010600030101010101" pitchFamily="2" charset="-122"/>
              </a:rPr>
              <a:t>”模式的通用航空发展</a:t>
            </a:r>
            <a:endParaRPr kumimoji="1" lang="en-US" altLang="ko-KR" sz="1200" b="0" dirty="0">
              <a:solidFill>
                <a:schemeClr val="bg1">
                  <a:lumMod val="85000"/>
                </a:schemeClr>
              </a:solidFill>
              <a:latin typeface="宋体" panose="02010600030101010101" pitchFamily="2" charset="-122"/>
            </a:endParaRPr>
          </a:p>
        </p:txBody>
      </p:sp>
      <p:sp>
        <p:nvSpPr>
          <p:cNvPr id="22" name="Rectangle 11"/>
          <p:cNvSpPr>
            <a:spLocks noChangeArrowheads="1"/>
          </p:cNvSpPr>
          <p:nvPr/>
        </p:nvSpPr>
        <p:spPr bwMode="auto">
          <a:xfrm>
            <a:off x="3410701" y="1758529"/>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bg1">
                    <a:lumMod val="85000"/>
                  </a:schemeClr>
                </a:solidFill>
                <a:latin typeface="宋体" panose="02010600030101010101" pitchFamily="2" charset="-122"/>
                <a:cs typeface="Times New Roman" panose="02020603050405020304" pitchFamily="18" charset="0"/>
              </a:rPr>
              <a:t>十四五通用航空发展新特征</a:t>
            </a:r>
            <a:r>
              <a:rPr kumimoji="1" lang="en-US" altLang="ko-KR" sz="1200" b="0" dirty="0">
                <a:solidFill>
                  <a:schemeClr val="bg1">
                    <a:lumMod val="85000"/>
                  </a:schemeClr>
                </a:solidFill>
                <a:latin typeface="宋体" panose="02010600030101010101" pitchFamily="2" charset="-122"/>
              </a:rPr>
              <a:t> </a:t>
            </a:r>
          </a:p>
        </p:txBody>
      </p:sp>
      <p:grpSp>
        <p:nvGrpSpPr>
          <p:cNvPr id="23" name="Group 8"/>
          <p:cNvGrpSpPr>
            <a:grpSpLocks/>
          </p:cNvGrpSpPr>
          <p:nvPr/>
        </p:nvGrpSpPr>
        <p:grpSpPr bwMode="auto">
          <a:xfrm>
            <a:off x="2200275" y="2193403"/>
            <a:ext cx="657225" cy="234331"/>
            <a:chOff x="2400" y="1968"/>
            <a:chExt cx="960" cy="960"/>
          </a:xfrm>
          <a:solidFill>
            <a:schemeClr val="bg1"/>
          </a:solidFill>
        </p:grpSpPr>
        <p:sp>
          <p:nvSpPr>
            <p:cNvPr id="24" name="Rectangle 9"/>
            <p:cNvSpPr>
              <a:spLocks noChangeArrowheads="1"/>
            </p:cNvSpPr>
            <p:nvPr>
              <p:custDataLst>
                <p:tags r:id="rId5"/>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25" name="Rectangle 10"/>
            <p:cNvSpPr>
              <a:spLocks noChangeArrowheads="1"/>
            </p:cNvSpPr>
            <p:nvPr>
              <p:custDataLst>
                <p:tags r:id="rId6"/>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B</a:t>
              </a:r>
            </a:p>
          </p:txBody>
        </p:sp>
      </p:grpSp>
      <p:grpSp>
        <p:nvGrpSpPr>
          <p:cNvPr id="26" name="Group 8"/>
          <p:cNvGrpSpPr>
            <a:grpSpLocks/>
          </p:cNvGrpSpPr>
          <p:nvPr/>
        </p:nvGrpSpPr>
        <p:grpSpPr bwMode="auto">
          <a:xfrm>
            <a:off x="2201679" y="2708499"/>
            <a:ext cx="657225" cy="234331"/>
            <a:chOff x="2400" y="1968"/>
            <a:chExt cx="960" cy="960"/>
          </a:xfrm>
          <a:solidFill>
            <a:schemeClr val="bg1"/>
          </a:solidFill>
        </p:grpSpPr>
        <p:sp>
          <p:nvSpPr>
            <p:cNvPr id="27" name="Rectangle 9"/>
            <p:cNvSpPr>
              <a:spLocks noChangeArrowheads="1"/>
            </p:cNvSpPr>
            <p:nvPr>
              <p:custDataLst>
                <p:tags r:id="rId3"/>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28" name="Rectangle 10"/>
            <p:cNvSpPr>
              <a:spLocks noChangeArrowheads="1"/>
            </p:cNvSpPr>
            <p:nvPr>
              <p:custDataLst>
                <p:tags r:id="rId4"/>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C</a:t>
              </a:r>
            </a:p>
          </p:txBody>
        </p:sp>
      </p:grpSp>
      <p:grpSp>
        <p:nvGrpSpPr>
          <p:cNvPr id="29" name="Group 8"/>
          <p:cNvGrpSpPr>
            <a:grpSpLocks/>
          </p:cNvGrpSpPr>
          <p:nvPr/>
        </p:nvGrpSpPr>
        <p:grpSpPr bwMode="auto">
          <a:xfrm>
            <a:off x="2193131" y="3205394"/>
            <a:ext cx="657225" cy="234331"/>
            <a:chOff x="2400" y="1968"/>
            <a:chExt cx="960" cy="960"/>
          </a:xfrm>
          <a:solidFill>
            <a:schemeClr val="bg1"/>
          </a:solidFill>
        </p:grpSpPr>
        <p:sp>
          <p:nvSpPr>
            <p:cNvPr id="30" name="Rectangle 9"/>
            <p:cNvSpPr>
              <a:spLocks noChangeArrowheads="1"/>
            </p:cNvSpPr>
            <p:nvPr>
              <p:custDataLst>
                <p:tags r:id="rId1"/>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tx1"/>
                </a:solidFill>
                <a:latin typeface="宋体" panose="02010600030101010101" pitchFamily="2" charset="-122"/>
              </a:endParaRPr>
            </a:p>
          </p:txBody>
        </p:sp>
        <p:sp>
          <p:nvSpPr>
            <p:cNvPr id="31" name="Rectangle 10"/>
            <p:cNvSpPr>
              <a:spLocks noChangeArrowheads="1"/>
            </p:cNvSpPr>
            <p:nvPr>
              <p:custDataLst>
                <p:tags r:id="rId2"/>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tx1"/>
                  </a:solidFill>
                  <a:latin typeface="宋体" panose="02010600030101010101" pitchFamily="2" charset="-122"/>
                </a:rPr>
                <a:t>D</a:t>
              </a:r>
            </a:p>
          </p:txBody>
        </p:sp>
      </p:grpSp>
      <p:sp>
        <p:nvSpPr>
          <p:cNvPr id="39" name="Rectangle 11"/>
          <p:cNvSpPr>
            <a:spLocks noChangeArrowheads="1"/>
          </p:cNvSpPr>
          <p:nvPr/>
        </p:nvSpPr>
        <p:spPr bwMode="auto">
          <a:xfrm>
            <a:off x="3410701" y="2733332"/>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bg1">
                    <a:lumMod val="85000"/>
                  </a:schemeClr>
                </a:solidFill>
                <a:latin typeface="宋体" panose="02010600030101010101" pitchFamily="2" charset="-122"/>
                <a:cs typeface="Times New Roman" panose="02020603050405020304" pitchFamily="18" charset="0"/>
              </a:rPr>
              <a:t>公务航空的“内循环”与服务导向</a:t>
            </a:r>
            <a:endParaRPr kumimoji="1" lang="en-US" altLang="ko-KR" sz="1200" b="0" dirty="0">
              <a:solidFill>
                <a:schemeClr val="bg1">
                  <a:lumMod val="85000"/>
                </a:schemeClr>
              </a:solidFill>
              <a:latin typeface="宋体" panose="02010600030101010101" pitchFamily="2" charset="-122"/>
            </a:endParaRPr>
          </a:p>
        </p:txBody>
      </p:sp>
      <p:sp>
        <p:nvSpPr>
          <p:cNvPr id="40" name="Rectangle 11"/>
          <p:cNvSpPr>
            <a:spLocks noChangeArrowheads="1"/>
          </p:cNvSpPr>
          <p:nvPr/>
        </p:nvSpPr>
        <p:spPr bwMode="auto">
          <a:xfrm>
            <a:off x="3410701" y="3222486"/>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tx1"/>
                </a:solidFill>
                <a:latin typeface="宋体" panose="02010600030101010101" pitchFamily="2" charset="-122"/>
                <a:cs typeface="Times New Roman" panose="02020603050405020304" pitchFamily="18" charset="0"/>
              </a:rPr>
              <a:t>无人机商业应用与全新图景</a:t>
            </a:r>
            <a:r>
              <a:rPr kumimoji="1" lang="en-US" altLang="ko-KR" sz="1200" b="0" dirty="0">
                <a:solidFill>
                  <a:schemeClr val="tx1"/>
                </a:solidFill>
                <a:latin typeface="宋体" panose="02010600030101010101" pitchFamily="2" charset="-122"/>
              </a:rPr>
              <a:t> </a:t>
            </a:r>
          </a:p>
        </p:txBody>
      </p:sp>
    </p:spTree>
    <p:extLst>
      <p:ext uri="{BB962C8B-B14F-4D97-AF65-F5344CB8AC3E}">
        <p14:creationId xmlns:p14="http://schemas.microsoft.com/office/powerpoint/2010/main" val="682969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335F54-4B83-4A49-8507-BF968B809B8F}"/>
              </a:ext>
            </a:extLst>
          </p:cNvPr>
          <p:cNvSpPr>
            <a:spLocks noGrp="1"/>
          </p:cNvSpPr>
          <p:nvPr>
            <p:ph type="title"/>
          </p:nvPr>
        </p:nvSpPr>
        <p:spPr>
          <a:xfrm>
            <a:off x="628650" y="267494"/>
            <a:ext cx="7886700" cy="994172"/>
          </a:xfrm>
        </p:spPr>
        <p:txBody>
          <a:bodyPr>
            <a:normAutofit/>
          </a:bodyPr>
          <a:lstStyle/>
          <a:p>
            <a:pPr>
              <a:lnSpc>
                <a:spcPct val="100000"/>
              </a:lnSpc>
            </a:pPr>
            <a:r>
              <a:rPr kumimoji="1" lang="zh-CN" altLang="en-US" sz="2200" dirty="0">
                <a:solidFill>
                  <a:schemeClr val="bg1"/>
                </a:solidFill>
                <a:latin typeface="SimSun" panose="02010600030101010101" pitchFamily="2" charset="-122"/>
                <a:ea typeface="SimSun" panose="02010600030101010101" pitchFamily="2" charset="-122"/>
              </a:rPr>
              <a:t>我国无人机运营业规模快速增长，这是一个我国具备全产业链优势的新兴产业，是未来民用航空业的重要新兴领域</a:t>
            </a:r>
          </a:p>
        </p:txBody>
      </p:sp>
      <p:graphicFrame>
        <p:nvGraphicFramePr>
          <p:cNvPr id="4" name="内容占位符 3">
            <a:extLst>
              <a:ext uri="{FF2B5EF4-FFF2-40B4-BE49-F238E27FC236}">
                <a16:creationId xmlns:a16="http://schemas.microsoft.com/office/drawing/2014/main" id="{FFBEE0AC-607C-4E4C-B329-94AEF0346754}"/>
              </a:ext>
            </a:extLst>
          </p:cNvPr>
          <p:cNvGraphicFramePr>
            <a:graphicFrameLocks noGrp="1"/>
          </p:cNvGraphicFramePr>
          <p:nvPr>
            <p:ph idx="1"/>
          </p:nvPr>
        </p:nvGraphicFramePr>
        <p:xfrm>
          <a:off x="881133" y="1851670"/>
          <a:ext cx="7543749" cy="2790312"/>
        </p:xfrm>
        <a:graphic>
          <a:graphicData uri="http://schemas.openxmlformats.org/drawingml/2006/table">
            <a:tbl>
              <a:tblPr firstRow="1" bandRow="1">
                <a:tableStyleId>{5C22544A-7EE6-4342-B048-85BDC9FD1C3A}</a:tableStyleId>
              </a:tblPr>
              <a:tblGrid>
                <a:gridCol w="2117115">
                  <a:extLst>
                    <a:ext uri="{9D8B030D-6E8A-4147-A177-3AD203B41FA5}">
                      <a16:colId xmlns:a16="http://schemas.microsoft.com/office/drawing/2014/main" val="1150970358"/>
                    </a:ext>
                  </a:extLst>
                </a:gridCol>
                <a:gridCol w="1654760">
                  <a:extLst>
                    <a:ext uri="{9D8B030D-6E8A-4147-A177-3AD203B41FA5}">
                      <a16:colId xmlns:a16="http://schemas.microsoft.com/office/drawing/2014/main" val="1929948332"/>
                    </a:ext>
                  </a:extLst>
                </a:gridCol>
                <a:gridCol w="1885937">
                  <a:extLst>
                    <a:ext uri="{9D8B030D-6E8A-4147-A177-3AD203B41FA5}">
                      <a16:colId xmlns:a16="http://schemas.microsoft.com/office/drawing/2014/main" val="1540088413"/>
                    </a:ext>
                  </a:extLst>
                </a:gridCol>
                <a:gridCol w="1885937">
                  <a:extLst>
                    <a:ext uri="{9D8B030D-6E8A-4147-A177-3AD203B41FA5}">
                      <a16:colId xmlns:a16="http://schemas.microsoft.com/office/drawing/2014/main" val="1280034511"/>
                    </a:ext>
                  </a:extLst>
                </a:gridCol>
              </a:tblGrid>
              <a:tr h="348789">
                <a:tc>
                  <a:txBody>
                    <a:bodyPr/>
                    <a:lstStyle/>
                    <a:p>
                      <a:pPr algn="ct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2018</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2019</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zh-CN" altLang="en-US" sz="1600" dirty="0">
                          <a:latin typeface="FangSong" panose="02010609060101010101" pitchFamily="49" charset="-122"/>
                          <a:ea typeface="FangSong" panose="02010609060101010101" pitchFamily="49" charset="-122"/>
                        </a:rPr>
                        <a:t>同比增长</a:t>
                      </a:r>
                    </a:p>
                  </a:txBody>
                  <a:tcPr marL="68580" marR="68580" marT="34290" marB="34290"/>
                </a:tc>
                <a:extLst>
                  <a:ext uri="{0D108BD9-81ED-4DB2-BD59-A6C34878D82A}">
                    <a16:rowId xmlns:a16="http://schemas.microsoft.com/office/drawing/2014/main" val="3758701096"/>
                  </a:ext>
                </a:extLst>
              </a:tr>
              <a:tr h="348789">
                <a:tc>
                  <a:txBody>
                    <a:bodyPr/>
                    <a:lstStyle/>
                    <a:p>
                      <a:pPr algn="ctr"/>
                      <a:r>
                        <a:rPr lang="zh-CN" altLang="en-US" sz="1600" dirty="0">
                          <a:latin typeface="FangSong" panose="02010609060101010101" pitchFamily="49" charset="-122"/>
                          <a:ea typeface="FangSong" panose="02010609060101010101" pitchFamily="49" charset="-122"/>
                        </a:rPr>
                        <a:t>注册无人机</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28.7</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39.2</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36.6%</a:t>
                      </a:r>
                      <a:endParaRPr lang="zh-CN" altLang="en-US" sz="1600" dirty="0">
                        <a:latin typeface="FangSong" panose="02010609060101010101" pitchFamily="49" charset="-122"/>
                        <a:ea typeface="FangSong" panose="02010609060101010101" pitchFamily="49" charset="-122"/>
                      </a:endParaRPr>
                    </a:p>
                  </a:txBody>
                  <a:tcPr marL="68580" marR="68580" marT="34290" marB="34290"/>
                </a:tc>
                <a:extLst>
                  <a:ext uri="{0D108BD9-81ED-4DB2-BD59-A6C34878D82A}">
                    <a16:rowId xmlns:a16="http://schemas.microsoft.com/office/drawing/2014/main" val="1717992565"/>
                  </a:ext>
                </a:extLst>
              </a:tr>
              <a:tr h="348789">
                <a:tc>
                  <a:txBody>
                    <a:bodyPr/>
                    <a:lstStyle/>
                    <a:p>
                      <a:pPr algn="ctr"/>
                      <a:r>
                        <a:rPr lang="zh-CN" altLang="en-US" sz="1600" dirty="0">
                          <a:latin typeface="FangSong" panose="02010609060101010101" pitchFamily="49" charset="-122"/>
                          <a:ea typeface="FangSong" panose="02010609060101010101" pitchFamily="49" charset="-122"/>
                        </a:rPr>
                        <a:t>注册用户</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27.1</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37.1</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36.9%</a:t>
                      </a:r>
                      <a:endParaRPr lang="zh-CN" altLang="en-US" sz="1600" dirty="0">
                        <a:latin typeface="FangSong" panose="02010609060101010101" pitchFamily="49" charset="-122"/>
                        <a:ea typeface="FangSong" panose="02010609060101010101" pitchFamily="49" charset="-122"/>
                      </a:endParaRPr>
                    </a:p>
                  </a:txBody>
                  <a:tcPr marL="68580" marR="68580" marT="34290" marB="34290"/>
                </a:tc>
                <a:extLst>
                  <a:ext uri="{0D108BD9-81ED-4DB2-BD59-A6C34878D82A}">
                    <a16:rowId xmlns:a16="http://schemas.microsoft.com/office/drawing/2014/main" val="3784198436"/>
                  </a:ext>
                </a:extLst>
              </a:tr>
              <a:tr h="348789">
                <a:tc>
                  <a:txBody>
                    <a:bodyPr/>
                    <a:lstStyle/>
                    <a:p>
                      <a:pPr algn="ctr"/>
                      <a:r>
                        <a:rPr lang="zh-CN" altLang="en-US" sz="1600" dirty="0">
                          <a:latin typeface="FangSong" panose="02010609060101010101" pitchFamily="49" charset="-122"/>
                          <a:ea typeface="FangSong" panose="02010609060101010101" pitchFamily="49" charset="-122"/>
                        </a:rPr>
                        <a:t>注册法人用户</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3.1</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4.7</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51.6%</a:t>
                      </a:r>
                      <a:endParaRPr lang="zh-CN" altLang="en-US" sz="1600" dirty="0">
                        <a:latin typeface="FangSong" panose="02010609060101010101" pitchFamily="49" charset="-122"/>
                        <a:ea typeface="FangSong" panose="02010609060101010101" pitchFamily="49" charset="-122"/>
                      </a:endParaRPr>
                    </a:p>
                  </a:txBody>
                  <a:tcPr marL="68580" marR="68580" marT="34290" marB="34290"/>
                </a:tc>
                <a:extLst>
                  <a:ext uri="{0D108BD9-81ED-4DB2-BD59-A6C34878D82A}">
                    <a16:rowId xmlns:a16="http://schemas.microsoft.com/office/drawing/2014/main" val="2311150515"/>
                  </a:ext>
                </a:extLst>
              </a:tr>
              <a:tr h="348789">
                <a:tc>
                  <a:txBody>
                    <a:bodyPr/>
                    <a:lstStyle/>
                    <a:p>
                      <a:pPr algn="ctr"/>
                      <a:r>
                        <a:rPr lang="zh-CN" altLang="en-US" sz="1600" dirty="0">
                          <a:latin typeface="FangSong" panose="02010609060101010101" pitchFamily="49" charset="-122"/>
                          <a:ea typeface="FangSong" panose="02010609060101010101" pitchFamily="49" charset="-122"/>
                        </a:rPr>
                        <a:t>运营企业数量</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4402</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7149</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62.4%</a:t>
                      </a:r>
                      <a:endParaRPr lang="zh-CN" altLang="en-US" sz="1600" dirty="0">
                        <a:latin typeface="FangSong" panose="02010609060101010101" pitchFamily="49" charset="-122"/>
                        <a:ea typeface="FangSong" panose="02010609060101010101" pitchFamily="49" charset="-122"/>
                      </a:endParaRPr>
                    </a:p>
                  </a:txBody>
                  <a:tcPr marL="68580" marR="68580" marT="34290" marB="34290"/>
                </a:tc>
                <a:extLst>
                  <a:ext uri="{0D108BD9-81ED-4DB2-BD59-A6C34878D82A}">
                    <a16:rowId xmlns:a16="http://schemas.microsoft.com/office/drawing/2014/main" val="4237435638"/>
                  </a:ext>
                </a:extLst>
              </a:tr>
              <a:tr h="348789">
                <a:tc>
                  <a:txBody>
                    <a:bodyPr/>
                    <a:lstStyle/>
                    <a:p>
                      <a:pPr algn="ctr"/>
                      <a:r>
                        <a:rPr lang="zh-CN" altLang="en-US" sz="1600" dirty="0">
                          <a:latin typeface="FangSong" panose="02010609060101010101" pitchFamily="49" charset="-122"/>
                          <a:ea typeface="FangSong" panose="02010609060101010101" pitchFamily="49" charset="-122"/>
                        </a:rPr>
                        <a:t>经营性无人机</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54105</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80779</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49.3%</a:t>
                      </a:r>
                      <a:endParaRPr lang="zh-CN" altLang="en-US" sz="1600" dirty="0">
                        <a:latin typeface="FangSong" panose="02010609060101010101" pitchFamily="49" charset="-122"/>
                        <a:ea typeface="FangSong" panose="02010609060101010101" pitchFamily="49" charset="-122"/>
                      </a:endParaRPr>
                    </a:p>
                  </a:txBody>
                  <a:tcPr marL="68580" marR="68580" marT="34290" marB="34290"/>
                </a:tc>
                <a:extLst>
                  <a:ext uri="{0D108BD9-81ED-4DB2-BD59-A6C34878D82A}">
                    <a16:rowId xmlns:a16="http://schemas.microsoft.com/office/drawing/2014/main" val="1171409222"/>
                  </a:ext>
                </a:extLst>
              </a:tr>
              <a:tr h="348789">
                <a:tc>
                  <a:txBody>
                    <a:bodyPr/>
                    <a:lstStyle/>
                    <a:p>
                      <a:pPr algn="ctr"/>
                      <a:r>
                        <a:rPr lang="zh-CN" altLang="en-US" sz="1600" dirty="0">
                          <a:latin typeface="FangSong" panose="02010609060101010101" pitchFamily="49" charset="-122"/>
                          <a:ea typeface="FangSong" panose="02010609060101010101" pitchFamily="49" charset="-122"/>
                        </a:rPr>
                        <a:t>飞行小时</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99</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125</a:t>
                      </a:r>
                      <a:r>
                        <a:rPr lang="zh-CN" altLang="en-US" sz="1600" dirty="0">
                          <a:latin typeface="FangSong" panose="02010609060101010101" pitchFamily="49" charset="-122"/>
                          <a:ea typeface="FangSong" panose="02010609060101010101" pitchFamily="49" charset="-122"/>
                        </a:rPr>
                        <a:t>万</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26.4%</a:t>
                      </a:r>
                      <a:endParaRPr lang="zh-CN" altLang="en-US" sz="1600" dirty="0">
                        <a:latin typeface="FangSong" panose="02010609060101010101" pitchFamily="49" charset="-122"/>
                        <a:ea typeface="FangSong" panose="02010609060101010101" pitchFamily="49" charset="-122"/>
                      </a:endParaRPr>
                    </a:p>
                  </a:txBody>
                  <a:tcPr marL="68580" marR="68580" marT="34290" marB="34290"/>
                </a:tc>
                <a:extLst>
                  <a:ext uri="{0D108BD9-81ED-4DB2-BD59-A6C34878D82A}">
                    <a16:rowId xmlns:a16="http://schemas.microsoft.com/office/drawing/2014/main" val="596671762"/>
                  </a:ext>
                </a:extLst>
              </a:tr>
              <a:tr h="348789">
                <a:tc>
                  <a:txBody>
                    <a:bodyPr/>
                    <a:lstStyle/>
                    <a:p>
                      <a:pPr algn="ctr"/>
                      <a:r>
                        <a:rPr lang="zh-CN" altLang="en-US" sz="1600" dirty="0">
                          <a:latin typeface="FangSong" panose="02010609060101010101" pitchFamily="49" charset="-122"/>
                          <a:ea typeface="FangSong" panose="02010609060101010101" pitchFamily="49" charset="-122"/>
                        </a:rPr>
                        <a:t>无人机驾驶执照</a:t>
                      </a: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44573</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67218</a:t>
                      </a:r>
                      <a:endParaRPr lang="zh-CN" altLang="en-US" sz="1600" dirty="0">
                        <a:latin typeface="FangSong" panose="02010609060101010101" pitchFamily="49" charset="-122"/>
                        <a:ea typeface="FangSong" panose="02010609060101010101" pitchFamily="49" charset="-122"/>
                      </a:endParaRPr>
                    </a:p>
                  </a:txBody>
                  <a:tcPr marL="68580" marR="68580" marT="34290" marB="34290"/>
                </a:tc>
                <a:tc>
                  <a:txBody>
                    <a:bodyPr/>
                    <a:lstStyle/>
                    <a:p>
                      <a:pPr algn="ctr"/>
                      <a:r>
                        <a:rPr lang="en-US" altLang="zh-CN" sz="1600" dirty="0">
                          <a:latin typeface="FangSong" panose="02010609060101010101" pitchFamily="49" charset="-122"/>
                          <a:ea typeface="FangSong" panose="02010609060101010101" pitchFamily="49" charset="-122"/>
                        </a:rPr>
                        <a:t>50.8%</a:t>
                      </a:r>
                      <a:endParaRPr lang="zh-CN" altLang="en-US" sz="1600" dirty="0">
                        <a:latin typeface="FangSong" panose="02010609060101010101" pitchFamily="49" charset="-122"/>
                        <a:ea typeface="FangSong" panose="02010609060101010101" pitchFamily="49" charset="-122"/>
                      </a:endParaRPr>
                    </a:p>
                  </a:txBody>
                  <a:tcPr marL="68580" marR="68580" marT="34290" marB="34290"/>
                </a:tc>
                <a:extLst>
                  <a:ext uri="{0D108BD9-81ED-4DB2-BD59-A6C34878D82A}">
                    <a16:rowId xmlns:a16="http://schemas.microsoft.com/office/drawing/2014/main" val="293276016"/>
                  </a:ext>
                </a:extLst>
              </a:tr>
            </a:tbl>
          </a:graphicData>
        </a:graphic>
      </p:graphicFrame>
      <p:sp>
        <p:nvSpPr>
          <p:cNvPr id="5" name="Rectangle 1">
            <a:extLst>
              <a:ext uri="{FF2B5EF4-FFF2-40B4-BE49-F238E27FC236}">
                <a16:creationId xmlns:a16="http://schemas.microsoft.com/office/drawing/2014/main" id="{ACE56B57-ECD6-2444-AA6D-967BE3BA89AB}"/>
              </a:ext>
            </a:extLst>
          </p:cNvPr>
          <p:cNvSpPr>
            <a:spLocks noChangeArrowheads="1"/>
          </p:cNvSpPr>
          <p:nvPr/>
        </p:nvSpPr>
        <p:spPr bwMode="auto">
          <a:xfrm>
            <a:off x="2627783" y="1361405"/>
            <a:ext cx="40504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zh-CN" altLang="zh-CN" dirty="0">
                <a:latin typeface="FangSong" panose="02010609060101010101" pitchFamily="49" charset="-122"/>
                <a:ea typeface="FangSong" panose="02010609060101010101" pitchFamily="49" charset="-122"/>
                <a:cs typeface="宋体" panose="02010600030101010101" pitchFamily="2" charset="-122"/>
              </a:rPr>
              <a:t>中国</a:t>
            </a:r>
            <a:r>
              <a:rPr lang="zh-CN" altLang="en-US" dirty="0">
                <a:latin typeface="FangSong" panose="02010609060101010101" pitchFamily="49" charset="-122"/>
                <a:ea typeface="FangSong" panose="02010609060101010101" pitchFamily="49" charset="-122"/>
                <a:cs typeface="宋体" panose="02010600030101010101" pitchFamily="2" charset="-122"/>
              </a:rPr>
              <a:t>无人机运营业统计数据</a:t>
            </a:r>
            <a:endParaRPr lang="zh-CN" altLang="zh-CN" dirty="0">
              <a:latin typeface="FangSong" panose="02010609060101010101" pitchFamily="49" charset="-122"/>
              <a:ea typeface="FangSong" panose="02010609060101010101" pitchFamily="49" charset="-122"/>
            </a:endParaRPr>
          </a:p>
        </p:txBody>
      </p:sp>
    </p:spTree>
    <p:extLst>
      <p:ext uri="{BB962C8B-B14F-4D97-AF65-F5344CB8AC3E}">
        <p14:creationId xmlns:p14="http://schemas.microsoft.com/office/powerpoint/2010/main" val="166205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200" dirty="0">
                <a:solidFill>
                  <a:schemeClr val="bg1"/>
                </a:solidFill>
                <a:latin typeface="SimSun" panose="02010600030101010101" pitchFamily="2" charset="-122"/>
                <a:ea typeface="SimSun" panose="02010600030101010101" pitchFamily="2" charset="-122"/>
              </a:rPr>
              <a:t>目录</a:t>
            </a:r>
          </a:p>
        </p:txBody>
      </p:sp>
      <p:sp>
        <p:nvSpPr>
          <p:cNvPr id="4" name="Rectangle 2"/>
          <p:cNvSpPr txBox="1">
            <a:spLocks noChangeArrowheads="1"/>
          </p:cNvSpPr>
          <p:nvPr/>
        </p:nvSpPr>
        <p:spPr>
          <a:xfrm>
            <a:off x="1694260" y="704096"/>
            <a:ext cx="6419850" cy="495300"/>
          </a:xfrm>
          <a:prstGeom prst="rect">
            <a:avLst/>
          </a:prstGeom>
        </p:spPr>
        <p:txBody>
          <a:bodyPr vert="horz" lIns="68580" tIns="34290" rIns="68580" bIns="34290" rtlCol="0" anchor="ctr">
            <a:normAutofit/>
          </a:bodyPr>
          <a:lstStyle>
            <a:lvl1pPr algn="l" defTabSz="914377" rtl="0" eaLnBrk="1" latinLnBrk="0" hangingPunct="1">
              <a:spcBef>
                <a:spcPct val="0"/>
              </a:spcBef>
              <a:buNone/>
              <a:defRPr sz="2400" kern="1200">
                <a:solidFill>
                  <a:schemeClr val="bg1"/>
                </a:solidFill>
                <a:latin typeface="华文仿宋"/>
                <a:ea typeface="华文仿宋"/>
                <a:cs typeface="华文仿宋"/>
              </a:defRPr>
            </a:lvl1pPr>
          </a:lstStyle>
          <a:p>
            <a:pPr defTabSz="671513"/>
            <a:endParaRPr lang="en-US" altLang="zh-CN" sz="1800" dirty="0"/>
          </a:p>
        </p:txBody>
      </p:sp>
      <p:sp>
        <p:nvSpPr>
          <p:cNvPr id="5" name="Rectangle 4"/>
          <p:cNvSpPr>
            <a:spLocks noChangeArrowheads="1"/>
          </p:cNvSpPr>
          <p:nvPr/>
        </p:nvSpPr>
        <p:spPr bwMode="auto">
          <a:xfrm>
            <a:off x="1288469" y="1413495"/>
            <a:ext cx="1153716" cy="3426619"/>
          </a:xfrm>
          <a:prstGeom prst="rect">
            <a:avLst/>
          </a:prstGeom>
          <a:solidFill>
            <a:srgbClr val="073F58"/>
          </a:solidFill>
          <a:ln w="9525">
            <a:solidFill>
              <a:srgbClr val="073F58"/>
            </a:solidFill>
            <a:miter lim="800000"/>
            <a:headEnd/>
            <a:tailEnd/>
          </a:ln>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050" b="0">
              <a:latin typeface="宋体" panose="02010600030101010101" pitchFamily="2" charset="-122"/>
            </a:endParaRPr>
          </a:p>
        </p:txBody>
      </p:sp>
      <p:sp>
        <p:nvSpPr>
          <p:cNvPr id="6" name="Line 5"/>
          <p:cNvSpPr>
            <a:spLocks noChangeShapeType="1"/>
          </p:cNvSpPr>
          <p:nvPr/>
        </p:nvSpPr>
        <p:spPr bwMode="auto">
          <a:xfrm>
            <a:off x="3275623" y="1414685"/>
            <a:ext cx="4348163" cy="23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50">
              <a:latin typeface="宋体" panose="02010600030101010101" pitchFamily="2" charset="-122"/>
              <a:ea typeface="宋体" panose="02010600030101010101" pitchFamily="2" charset="-122"/>
            </a:endParaRPr>
          </a:p>
        </p:txBody>
      </p:sp>
      <p:grpSp>
        <p:nvGrpSpPr>
          <p:cNvPr id="7" name="Group 8"/>
          <p:cNvGrpSpPr>
            <a:grpSpLocks/>
          </p:cNvGrpSpPr>
          <p:nvPr/>
        </p:nvGrpSpPr>
        <p:grpSpPr bwMode="auto">
          <a:xfrm>
            <a:off x="2193131" y="1740921"/>
            <a:ext cx="657225" cy="234331"/>
            <a:chOff x="2400" y="1968"/>
            <a:chExt cx="960" cy="960"/>
          </a:xfrm>
          <a:solidFill>
            <a:schemeClr val="bg1"/>
          </a:solidFill>
        </p:grpSpPr>
        <p:sp>
          <p:nvSpPr>
            <p:cNvPr id="8" name="Rectangle 9"/>
            <p:cNvSpPr>
              <a:spLocks noChangeArrowheads="1"/>
            </p:cNvSpPr>
            <p:nvPr>
              <p:custDataLst>
                <p:tags r:id="rId7"/>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latin typeface="宋体" panose="02010600030101010101" pitchFamily="2" charset="-122"/>
              </a:endParaRPr>
            </a:p>
          </p:txBody>
        </p:sp>
        <p:sp>
          <p:nvSpPr>
            <p:cNvPr id="9" name="Rectangle 10"/>
            <p:cNvSpPr>
              <a:spLocks noChangeArrowheads="1"/>
            </p:cNvSpPr>
            <p:nvPr>
              <p:custDataLst>
                <p:tags r:id="rId8"/>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latin typeface="宋体" panose="02010600030101010101" pitchFamily="2" charset="-122"/>
                </a:rPr>
                <a:t>A</a:t>
              </a:r>
            </a:p>
          </p:txBody>
        </p:sp>
      </p:grpSp>
      <p:sp>
        <p:nvSpPr>
          <p:cNvPr id="21" name="Rectangle 11"/>
          <p:cNvSpPr>
            <a:spLocks noChangeArrowheads="1"/>
          </p:cNvSpPr>
          <p:nvPr/>
        </p:nvSpPr>
        <p:spPr bwMode="auto">
          <a:xfrm>
            <a:off x="3410701" y="2254610"/>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en-US" altLang="ko-KR" sz="1200" b="0" dirty="0">
                <a:solidFill>
                  <a:schemeClr val="tx1"/>
                </a:solidFill>
                <a:latin typeface="宋体" panose="02010600030101010101" pitchFamily="2" charset="-122"/>
              </a:rPr>
              <a:t> </a:t>
            </a:r>
            <a:r>
              <a:rPr kumimoji="1" lang="zh-CN" altLang="en-US" sz="1200" b="0" dirty="0">
                <a:solidFill>
                  <a:schemeClr val="tx1"/>
                </a:solidFill>
                <a:latin typeface="宋体" panose="02010600030101010101" pitchFamily="2" charset="-122"/>
              </a:rPr>
              <a:t>“</a:t>
            </a:r>
            <a:r>
              <a:rPr kumimoji="1" lang="ko-KR" altLang="en-US" sz="1200" b="0" dirty="0" err="1">
                <a:solidFill>
                  <a:schemeClr val="tx1"/>
                </a:solidFill>
                <a:latin typeface="宋体" panose="02010600030101010101" pitchFamily="2" charset="-122"/>
              </a:rPr>
              <a:t>省域竞合</a:t>
            </a:r>
            <a:r>
              <a:rPr kumimoji="1" lang="zh-CN" altLang="en-US" sz="1200" b="0" dirty="0">
                <a:solidFill>
                  <a:schemeClr val="tx1"/>
                </a:solidFill>
                <a:latin typeface="宋体" panose="02010600030101010101" pitchFamily="2" charset="-122"/>
              </a:rPr>
              <a:t>”模式下的通用航空发展</a:t>
            </a:r>
            <a:endParaRPr kumimoji="1" lang="en-US" altLang="ko-KR" sz="1200" b="0" dirty="0">
              <a:solidFill>
                <a:schemeClr val="tx1"/>
              </a:solidFill>
              <a:latin typeface="宋体" panose="02010600030101010101" pitchFamily="2" charset="-122"/>
            </a:endParaRPr>
          </a:p>
        </p:txBody>
      </p:sp>
      <p:sp>
        <p:nvSpPr>
          <p:cNvPr id="22" name="Rectangle 11"/>
          <p:cNvSpPr>
            <a:spLocks noChangeArrowheads="1"/>
          </p:cNvSpPr>
          <p:nvPr/>
        </p:nvSpPr>
        <p:spPr bwMode="auto">
          <a:xfrm>
            <a:off x="3410701" y="1758529"/>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tx1"/>
                </a:solidFill>
                <a:latin typeface="宋体" panose="02010600030101010101" pitchFamily="2" charset="-122"/>
                <a:cs typeface="Times New Roman" panose="02020603050405020304" pitchFamily="18" charset="0"/>
              </a:rPr>
              <a:t>“十四五”通用航空发展新特征</a:t>
            </a:r>
            <a:r>
              <a:rPr kumimoji="1" lang="en-US" altLang="ko-KR" sz="1200" b="0" dirty="0">
                <a:solidFill>
                  <a:schemeClr val="tx1"/>
                </a:solidFill>
                <a:latin typeface="宋体" panose="02010600030101010101" pitchFamily="2" charset="-122"/>
              </a:rPr>
              <a:t> </a:t>
            </a:r>
          </a:p>
        </p:txBody>
      </p:sp>
      <p:grpSp>
        <p:nvGrpSpPr>
          <p:cNvPr id="23" name="Group 8"/>
          <p:cNvGrpSpPr>
            <a:grpSpLocks/>
          </p:cNvGrpSpPr>
          <p:nvPr/>
        </p:nvGrpSpPr>
        <p:grpSpPr bwMode="auto">
          <a:xfrm>
            <a:off x="2200275" y="2193403"/>
            <a:ext cx="657225" cy="234331"/>
            <a:chOff x="2400" y="1968"/>
            <a:chExt cx="960" cy="960"/>
          </a:xfrm>
          <a:solidFill>
            <a:schemeClr val="bg1"/>
          </a:solidFill>
        </p:grpSpPr>
        <p:sp>
          <p:nvSpPr>
            <p:cNvPr id="24" name="Rectangle 9"/>
            <p:cNvSpPr>
              <a:spLocks noChangeArrowheads="1"/>
            </p:cNvSpPr>
            <p:nvPr>
              <p:custDataLst>
                <p:tags r:id="rId5"/>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tx1"/>
                </a:solidFill>
                <a:latin typeface="宋体" panose="02010600030101010101" pitchFamily="2" charset="-122"/>
              </a:endParaRPr>
            </a:p>
          </p:txBody>
        </p:sp>
        <p:sp>
          <p:nvSpPr>
            <p:cNvPr id="25" name="Rectangle 10"/>
            <p:cNvSpPr>
              <a:spLocks noChangeArrowheads="1"/>
            </p:cNvSpPr>
            <p:nvPr>
              <p:custDataLst>
                <p:tags r:id="rId6"/>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tx1"/>
                  </a:solidFill>
                  <a:latin typeface="宋体" panose="02010600030101010101" pitchFamily="2" charset="-122"/>
                </a:rPr>
                <a:t>B</a:t>
              </a:r>
            </a:p>
          </p:txBody>
        </p:sp>
      </p:grpSp>
      <p:grpSp>
        <p:nvGrpSpPr>
          <p:cNvPr id="26" name="Group 8"/>
          <p:cNvGrpSpPr>
            <a:grpSpLocks/>
          </p:cNvGrpSpPr>
          <p:nvPr/>
        </p:nvGrpSpPr>
        <p:grpSpPr bwMode="auto">
          <a:xfrm>
            <a:off x="2201679" y="2708499"/>
            <a:ext cx="657225" cy="234331"/>
            <a:chOff x="2400" y="1968"/>
            <a:chExt cx="960" cy="960"/>
          </a:xfrm>
          <a:solidFill>
            <a:schemeClr val="bg1"/>
          </a:solidFill>
        </p:grpSpPr>
        <p:sp>
          <p:nvSpPr>
            <p:cNvPr id="27" name="Rectangle 9"/>
            <p:cNvSpPr>
              <a:spLocks noChangeArrowheads="1"/>
            </p:cNvSpPr>
            <p:nvPr>
              <p:custDataLst>
                <p:tags r:id="rId3"/>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tx1"/>
                </a:solidFill>
                <a:latin typeface="宋体" panose="02010600030101010101" pitchFamily="2" charset="-122"/>
              </a:endParaRPr>
            </a:p>
          </p:txBody>
        </p:sp>
        <p:sp>
          <p:nvSpPr>
            <p:cNvPr id="28" name="Rectangle 10"/>
            <p:cNvSpPr>
              <a:spLocks noChangeArrowheads="1"/>
            </p:cNvSpPr>
            <p:nvPr>
              <p:custDataLst>
                <p:tags r:id="rId4"/>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tx1"/>
                  </a:solidFill>
                  <a:latin typeface="宋体" panose="02010600030101010101" pitchFamily="2" charset="-122"/>
                </a:rPr>
                <a:t>C</a:t>
              </a:r>
            </a:p>
          </p:txBody>
        </p:sp>
      </p:grpSp>
      <p:grpSp>
        <p:nvGrpSpPr>
          <p:cNvPr id="29" name="Group 8"/>
          <p:cNvGrpSpPr>
            <a:grpSpLocks/>
          </p:cNvGrpSpPr>
          <p:nvPr/>
        </p:nvGrpSpPr>
        <p:grpSpPr bwMode="auto">
          <a:xfrm>
            <a:off x="2193131" y="3205394"/>
            <a:ext cx="657225" cy="234331"/>
            <a:chOff x="2400" y="1968"/>
            <a:chExt cx="960" cy="960"/>
          </a:xfrm>
          <a:solidFill>
            <a:schemeClr val="bg1"/>
          </a:solidFill>
        </p:grpSpPr>
        <p:sp>
          <p:nvSpPr>
            <p:cNvPr id="30" name="Rectangle 9"/>
            <p:cNvSpPr>
              <a:spLocks noChangeArrowheads="1"/>
            </p:cNvSpPr>
            <p:nvPr>
              <p:custDataLst>
                <p:tags r:id="rId1"/>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tx1"/>
                </a:solidFill>
                <a:latin typeface="宋体" panose="02010600030101010101" pitchFamily="2" charset="-122"/>
              </a:endParaRPr>
            </a:p>
          </p:txBody>
        </p:sp>
        <p:sp>
          <p:nvSpPr>
            <p:cNvPr id="31" name="Rectangle 10"/>
            <p:cNvSpPr>
              <a:spLocks noChangeArrowheads="1"/>
            </p:cNvSpPr>
            <p:nvPr>
              <p:custDataLst>
                <p:tags r:id="rId2"/>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tx1"/>
                  </a:solidFill>
                  <a:latin typeface="宋体" panose="02010600030101010101" pitchFamily="2" charset="-122"/>
                </a:rPr>
                <a:t>D</a:t>
              </a:r>
            </a:p>
          </p:txBody>
        </p:sp>
      </p:grpSp>
      <p:sp>
        <p:nvSpPr>
          <p:cNvPr id="39" name="Rectangle 11"/>
          <p:cNvSpPr>
            <a:spLocks noChangeArrowheads="1"/>
          </p:cNvSpPr>
          <p:nvPr/>
        </p:nvSpPr>
        <p:spPr bwMode="auto">
          <a:xfrm>
            <a:off x="3410701" y="2733332"/>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tx1"/>
                </a:solidFill>
                <a:latin typeface="宋体" panose="02010600030101010101" pitchFamily="2" charset="-122"/>
                <a:cs typeface="Times New Roman" panose="02020603050405020304" pitchFamily="18" charset="0"/>
              </a:rPr>
              <a:t>公务航空的“内循环”与服务导向</a:t>
            </a:r>
            <a:endParaRPr kumimoji="1" lang="en-US" altLang="ko-KR" sz="1200" b="0" dirty="0">
              <a:solidFill>
                <a:schemeClr val="tx1"/>
              </a:solidFill>
              <a:latin typeface="宋体" panose="02010600030101010101" pitchFamily="2" charset="-122"/>
            </a:endParaRPr>
          </a:p>
        </p:txBody>
      </p:sp>
      <p:sp>
        <p:nvSpPr>
          <p:cNvPr id="40" name="Rectangle 11"/>
          <p:cNvSpPr>
            <a:spLocks noChangeArrowheads="1"/>
          </p:cNvSpPr>
          <p:nvPr/>
        </p:nvSpPr>
        <p:spPr bwMode="auto">
          <a:xfrm>
            <a:off x="3410701" y="3222486"/>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tx1"/>
                </a:solidFill>
                <a:latin typeface="宋体" panose="02010600030101010101" pitchFamily="2" charset="-122"/>
                <a:cs typeface="Times New Roman" panose="02020603050405020304" pitchFamily="18" charset="0"/>
              </a:rPr>
              <a:t>无人机商业应用与全新图景</a:t>
            </a:r>
            <a:r>
              <a:rPr kumimoji="1" lang="en-US" altLang="ko-KR" sz="1200" b="0" dirty="0">
                <a:solidFill>
                  <a:schemeClr val="tx1"/>
                </a:solidFill>
                <a:latin typeface="宋体" panose="02010600030101010101" pitchFamily="2" charset="-122"/>
              </a:rPr>
              <a:t> </a:t>
            </a:r>
          </a:p>
        </p:txBody>
      </p:sp>
    </p:spTree>
    <p:extLst>
      <p:ext uri="{BB962C8B-B14F-4D97-AF65-F5344CB8AC3E}">
        <p14:creationId xmlns:p14="http://schemas.microsoft.com/office/powerpoint/2010/main" val="2300277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0461D4-AAFB-A140-85E4-558EBB160092}"/>
              </a:ext>
            </a:extLst>
          </p:cNvPr>
          <p:cNvSpPr>
            <a:spLocks noGrp="1"/>
          </p:cNvSpPr>
          <p:nvPr>
            <p:ph type="title"/>
          </p:nvPr>
        </p:nvSpPr>
        <p:spPr>
          <a:xfrm>
            <a:off x="628650" y="267494"/>
            <a:ext cx="7886700" cy="994172"/>
          </a:xfrm>
        </p:spPr>
        <p:txBody>
          <a:bodyPr>
            <a:normAutofit/>
          </a:bodyPr>
          <a:lstStyle/>
          <a:p>
            <a:r>
              <a:rPr kumimoji="1" lang="zh-CN" altLang="en-US" sz="2400" dirty="0">
                <a:solidFill>
                  <a:schemeClr val="bg1"/>
                </a:solidFill>
                <a:latin typeface="SimSun" panose="02010600030101010101" pitchFamily="2" charset="-122"/>
                <a:ea typeface="SimSun" panose="02010600030101010101" pitchFamily="2" charset="-122"/>
              </a:rPr>
              <a:t>全球无人机发展热点由消费类向专业级无人机过渡，未来城市空中交通是下一轮热点</a:t>
            </a:r>
          </a:p>
        </p:txBody>
      </p:sp>
      <p:sp>
        <p:nvSpPr>
          <p:cNvPr id="3" name="内容占位符 2">
            <a:extLst>
              <a:ext uri="{FF2B5EF4-FFF2-40B4-BE49-F238E27FC236}">
                <a16:creationId xmlns:a16="http://schemas.microsoft.com/office/drawing/2014/main" id="{B90CBFA4-910A-1E4B-BFF2-F94E478D2999}"/>
              </a:ext>
            </a:extLst>
          </p:cNvPr>
          <p:cNvSpPr>
            <a:spLocks noGrp="1"/>
          </p:cNvSpPr>
          <p:nvPr>
            <p:ph idx="1"/>
          </p:nvPr>
        </p:nvSpPr>
        <p:spPr>
          <a:xfrm>
            <a:off x="628650" y="1268016"/>
            <a:ext cx="7886700" cy="3601640"/>
          </a:xfrm>
        </p:spPr>
        <p:txBody>
          <a:bodyPr>
            <a:normAutofit/>
          </a:bodyPr>
          <a:lstStyle/>
          <a:p>
            <a:pPr>
              <a:lnSpc>
                <a:spcPct val="100000"/>
              </a:lnSpc>
            </a:pPr>
            <a:r>
              <a:rPr kumimoji="1" lang="zh-CN" altLang="en-US" sz="2000" dirty="0">
                <a:latin typeface="SimSun" panose="02010600030101010101" pitchFamily="2" charset="-122"/>
                <a:ea typeface="SimSun" panose="02010600030101010101" pitchFamily="2" charset="-122"/>
              </a:rPr>
              <a:t>我国与全球无人机制造业规模</a:t>
            </a:r>
            <a:endParaRPr kumimoji="1" lang="en-US" altLang="zh-CN" sz="2000" dirty="0">
              <a:latin typeface="SimSun" panose="02010600030101010101" pitchFamily="2" charset="-122"/>
              <a:ea typeface="SimSun" panose="02010600030101010101" pitchFamily="2" charset="-122"/>
            </a:endParaRPr>
          </a:p>
          <a:p>
            <a:pPr lvl="1">
              <a:lnSpc>
                <a:spcPct val="100000"/>
              </a:lnSpc>
            </a:pPr>
            <a:r>
              <a:rPr kumimoji="1" lang="en-US" altLang="zh-CN" dirty="0">
                <a:latin typeface="SimSun" panose="02010600030101010101" pitchFamily="2" charset="-122"/>
                <a:ea typeface="SimSun" panose="02010600030101010101" pitchFamily="2" charset="-122"/>
              </a:rPr>
              <a:t>2019</a:t>
            </a:r>
            <a:r>
              <a:rPr kumimoji="1" lang="zh-CN" altLang="en-US" dirty="0">
                <a:latin typeface="SimSun" panose="02010600030101010101" pitchFamily="2" charset="-122"/>
                <a:ea typeface="SimSun" panose="02010600030101010101" pitchFamily="2" charset="-122"/>
              </a:rPr>
              <a:t>年我国无人机制造企业</a:t>
            </a:r>
            <a:r>
              <a:rPr kumimoji="1" lang="en-US" altLang="zh-CN" dirty="0">
                <a:latin typeface="SimSun" panose="02010600030101010101" pitchFamily="2" charset="-122"/>
                <a:ea typeface="SimSun" panose="02010600030101010101" pitchFamily="2" charset="-122"/>
              </a:rPr>
              <a:t>1200</a:t>
            </a:r>
            <a:r>
              <a:rPr kumimoji="1" lang="zh-CN" altLang="en-US" dirty="0">
                <a:latin typeface="SimSun" panose="02010600030101010101" pitchFamily="2" charset="-122"/>
                <a:ea typeface="SimSun" panose="02010600030101010101" pitchFamily="2" charset="-122"/>
              </a:rPr>
              <a:t>家，产能</a:t>
            </a:r>
            <a:r>
              <a:rPr kumimoji="1" lang="en-US" altLang="zh-CN" dirty="0">
                <a:latin typeface="SimSun" panose="02010600030101010101" pitchFamily="2" charset="-122"/>
                <a:ea typeface="SimSun" panose="02010600030101010101" pitchFamily="2" charset="-122"/>
              </a:rPr>
              <a:t>2000</a:t>
            </a:r>
            <a:r>
              <a:rPr kumimoji="1" lang="zh-CN" altLang="en-US" dirty="0">
                <a:latin typeface="SimSun" panose="02010600030101010101" pitchFamily="2" charset="-122"/>
                <a:ea typeface="SimSun" panose="02010600030101010101" pitchFamily="2" charset="-122"/>
              </a:rPr>
              <a:t>万架，出货量占全球</a:t>
            </a:r>
            <a:r>
              <a:rPr kumimoji="1" lang="en-US" altLang="zh-CN" dirty="0">
                <a:latin typeface="SimSun" panose="02010600030101010101" pitchFamily="2" charset="-122"/>
                <a:ea typeface="SimSun" panose="02010600030101010101" pitchFamily="2" charset="-122"/>
              </a:rPr>
              <a:t>70%</a:t>
            </a:r>
          </a:p>
          <a:p>
            <a:pPr lvl="1">
              <a:lnSpc>
                <a:spcPct val="100000"/>
              </a:lnSpc>
            </a:pPr>
            <a:r>
              <a:rPr kumimoji="1" lang="en-US" altLang="zh-CN" dirty="0">
                <a:latin typeface="SimSun" panose="02010600030101010101" pitchFamily="2" charset="-122"/>
                <a:ea typeface="SimSun" panose="02010600030101010101" pitchFamily="2" charset="-122"/>
              </a:rPr>
              <a:t>2019</a:t>
            </a:r>
            <a:r>
              <a:rPr kumimoji="1" lang="zh-CN" altLang="en-US" dirty="0">
                <a:latin typeface="SimSun" panose="02010600030101010101" pitchFamily="2" charset="-122"/>
                <a:ea typeface="SimSun" panose="02010600030101010101" pitchFamily="2" charset="-122"/>
              </a:rPr>
              <a:t>年我国无人机制造业规模</a:t>
            </a:r>
            <a:r>
              <a:rPr kumimoji="1" lang="en-US" altLang="zh-CN" dirty="0">
                <a:latin typeface="SimSun" panose="02010600030101010101" pitchFamily="2" charset="-122"/>
                <a:ea typeface="SimSun" panose="02010600030101010101" pitchFamily="2" charset="-122"/>
              </a:rPr>
              <a:t>180</a:t>
            </a:r>
            <a:r>
              <a:rPr kumimoji="1" lang="zh-CN" altLang="en-US" dirty="0">
                <a:latin typeface="SimSun" panose="02010600030101010101" pitchFamily="2" charset="-122"/>
                <a:ea typeface="SimSun" panose="02010600030101010101" pitchFamily="2" charset="-122"/>
              </a:rPr>
              <a:t>亿元，其中民用无人机</a:t>
            </a:r>
            <a:r>
              <a:rPr kumimoji="1" lang="en-US" altLang="zh-CN" dirty="0">
                <a:latin typeface="SimSun" panose="02010600030101010101" pitchFamily="2" charset="-122"/>
                <a:ea typeface="SimSun" panose="02010600030101010101" pitchFamily="2" charset="-122"/>
              </a:rPr>
              <a:t>120</a:t>
            </a:r>
            <a:r>
              <a:rPr kumimoji="1" lang="zh-CN" altLang="en-US" dirty="0">
                <a:latin typeface="SimSun" panose="02010600030101010101" pitchFamily="2" charset="-122"/>
                <a:ea typeface="SimSun" panose="02010600030101010101" pitchFamily="2" charset="-122"/>
              </a:rPr>
              <a:t>亿元。工业级无人机销量占比</a:t>
            </a:r>
            <a:r>
              <a:rPr kumimoji="1" lang="en-US" altLang="zh-CN" dirty="0">
                <a:latin typeface="SimSun" panose="02010600030101010101" pitchFamily="2" charset="-122"/>
                <a:ea typeface="SimSun" panose="02010600030101010101" pitchFamily="2" charset="-122"/>
              </a:rPr>
              <a:t>12%</a:t>
            </a:r>
            <a:r>
              <a:rPr kumimoji="1" lang="zh-CN" altLang="en-US" dirty="0">
                <a:latin typeface="SimSun" panose="02010600030101010101" pitchFamily="2" charset="-122"/>
                <a:ea typeface="SimSun" panose="02010600030101010101" pitchFamily="2" charset="-122"/>
              </a:rPr>
              <a:t>，但销售额占比达到</a:t>
            </a:r>
            <a:r>
              <a:rPr kumimoji="1" lang="en-US" altLang="zh-CN" dirty="0">
                <a:latin typeface="SimSun" panose="02010600030101010101" pitchFamily="2" charset="-122"/>
                <a:ea typeface="SimSun" panose="02010600030101010101" pitchFamily="2" charset="-122"/>
              </a:rPr>
              <a:t>54.3%</a:t>
            </a:r>
          </a:p>
          <a:p>
            <a:pPr lvl="1">
              <a:lnSpc>
                <a:spcPct val="100000"/>
              </a:lnSpc>
            </a:pPr>
            <a:r>
              <a:rPr kumimoji="1" lang="en-US" altLang="zh-CN" dirty="0">
                <a:latin typeface="SimSun" panose="02010600030101010101" pitchFamily="2" charset="-122"/>
                <a:ea typeface="SimSun" panose="02010600030101010101" pitchFamily="2" charset="-122"/>
              </a:rPr>
              <a:t>2019</a:t>
            </a:r>
            <a:r>
              <a:rPr kumimoji="1" lang="zh-CN" altLang="en-US" dirty="0">
                <a:latin typeface="SimSun" panose="02010600030101010101" pitchFamily="2" charset="-122"/>
                <a:ea typeface="SimSun" panose="02010600030101010101" pitchFamily="2" charset="-122"/>
              </a:rPr>
              <a:t>年估计全球无人机出货量约</a:t>
            </a:r>
            <a:r>
              <a:rPr kumimoji="1" lang="en-US" altLang="zh-CN" dirty="0">
                <a:latin typeface="SimSun" panose="02010600030101010101" pitchFamily="2" charset="-122"/>
                <a:ea typeface="SimSun" panose="02010600030101010101" pitchFamily="2" charset="-122"/>
              </a:rPr>
              <a:t>370</a:t>
            </a:r>
            <a:r>
              <a:rPr kumimoji="1" lang="zh-CN" altLang="en-US" dirty="0">
                <a:latin typeface="SimSun" panose="02010600030101010101" pitchFamily="2" charset="-122"/>
                <a:ea typeface="SimSun" panose="02010600030101010101" pitchFamily="2" charset="-122"/>
              </a:rPr>
              <a:t>万台，其中商用无人机</a:t>
            </a:r>
            <a:r>
              <a:rPr kumimoji="1" lang="en-US" altLang="zh-CN" dirty="0">
                <a:latin typeface="SimSun" panose="02010600030101010101" pitchFamily="2" charset="-122"/>
                <a:ea typeface="SimSun" panose="02010600030101010101" pitchFamily="2" charset="-122"/>
              </a:rPr>
              <a:t>34.4</a:t>
            </a:r>
            <a:r>
              <a:rPr kumimoji="1" lang="zh-CN" altLang="en-US" dirty="0">
                <a:latin typeface="SimSun" panose="02010600030101010101" pitchFamily="2" charset="-122"/>
                <a:ea typeface="SimSun" panose="02010600030101010101" pitchFamily="2" charset="-122"/>
              </a:rPr>
              <a:t>万台</a:t>
            </a:r>
            <a:endParaRPr kumimoji="1" lang="en-US" altLang="zh-CN" dirty="0">
              <a:latin typeface="SimSun" panose="02010600030101010101" pitchFamily="2" charset="-122"/>
              <a:ea typeface="SimSun" panose="02010600030101010101" pitchFamily="2" charset="-122"/>
            </a:endParaRPr>
          </a:p>
          <a:p>
            <a:pPr>
              <a:lnSpc>
                <a:spcPct val="100000"/>
              </a:lnSpc>
            </a:pPr>
            <a:r>
              <a:rPr kumimoji="1" lang="zh-CN" altLang="en-US" sz="2000" dirty="0">
                <a:latin typeface="SimSun" panose="02010600030101010101" pitchFamily="2" charset="-122"/>
                <a:ea typeface="SimSun" panose="02010600030101010101" pitchFamily="2" charset="-122"/>
              </a:rPr>
              <a:t>专业级无人机发展是主要增量</a:t>
            </a:r>
            <a:endParaRPr kumimoji="1" lang="en-US" altLang="zh-CN" sz="2000" dirty="0">
              <a:latin typeface="SimSun" panose="02010600030101010101" pitchFamily="2" charset="-122"/>
              <a:ea typeface="SimSun" panose="02010600030101010101" pitchFamily="2" charset="-122"/>
            </a:endParaRPr>
          </a:p>
          <a:p>
            <a:pPr lvl="1">
              <a:lnSpc>
                <a:spcPct val="100000"/>
              </a:lnSpc>
            </a:pPr>
            <a:r>
              <a:rPr kumimoji="1" lang="zh-CN" altLang="en-US" dirty="0">
                <a:latin typeface="SimSun" panose="02010600030101010101" pitchFamily="2" charset="-122"/>
                <a:ea typeface="SimSun" panose="02010600030101010101" pitchFamily="2" charset="-122"/>
              </a:rPr>
              <a:t>专业类无人机发展是目前制造业的热点与关键领域，消费类以自我约束为主，商用则以付费服务保证安全运行</a:t>
            </a:r>
            <a:endParaRPr kumimoji="1" lang="en-US" altLang="zh-CN" dirty="0">
              <a:latin typeface="SimSun" panose="02010600030101010101" pitchFamily="2" charset="-122"/>
              <a:ea typeface="SimSun" panose="02010600030101010101" pitchFamily="2" charset="-122"/>
            </a:endParaRPr>
          </a:p>
          <a:p>
            <a:pPr>
              <a:lnSpc>
                <a:spcPct val="100000"/>
              </a:lnSpc>
            </a:pPr>
            <a:r>
              <a:rPr kumimoji="1" lang="zh-CN" altLang="en-US" sz="2000" dirty="0">
                <a:latin typeface="SimSun" panose="02010600030101010101" pitchFamily="2" charset="-122"/>
                <a:ea typeface="SimSun" panose="02010600030101010101" pitchFamily="2" charset="-122"/>
              </a:rPr>
              <a:t>城市空中交通无人机（</a:t>
            </a:r>
            <a:r>
              <a:rPr kumimoji="1" lang="en-US" altLang="zh-CN" sz="2000" dirty="0">
                <a:latin typeface="SimSun" panose="02010600030101010101" pitchFamily="2" charset="-122"/>
                <a:ea typeface="SimSun" panose="02010600030101010101" pitchFamily="2" charset="-122"/>
              </a:rPr>
              <a:t>UAM)</a:t>
            </a:r>
            <a:r>
              <a:rPr kumimoji="1" lang="zh-CN" altLang="en-US" sz="2000" dirty="0">
                <a:latin typeface="SimSun" panose="02010600030101010101" pitchFamily="2" charset="-122"/>
                <a:ea typeface="SimSun" panose="02010600030101010101" pitchFamily="2" charset="-122"/>
              </a:rPr>
              <a:t>是下一轮增量市场</a:t>
            </a:r>
            <a:endParaRPr kumimoji="1" lang="en-US" altLang="zh-CN" sz="2000" dirty="0">
              <a:latin typeface="SimSun" panose="02010600030101010101" pitchFamily="2" charset="-122"/>
              <a:ea typeface="SimSun" panose="02010600030101010101" pitchFamily="2" charset="-122"/>
            </a:endParaRPr>
          </a:p>
          <a:p>
            <a:pPr lvl="1">
              <a:lnSpc>
                <a:spcPct val="100000"/>
              </a:lnSpc>
            </a:pPr>
            <a:r>
              <a:rPr kumimoji="1" lang="zh-CN" altLang="en-US" dirty="0">
                <a:latin typeface="SimSun" panose="02010600030101010101" pitchFamily="2" charset="-122"/>
                <a:ea typeface="SimSun" panose="02010600030101010101" pitchFamily="2" charset="-122"/>
              </a:rPr>
              <a:t>为无人机商用化运作建立服务体系与运行管理体系是产业发展的关键</a:t>
            </a:r>
            <a:endParaRPr kumimoji="1" lang="en-US" altLang="zh-CN"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91193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BB295B-86D6-DB42-8F47-F70E1713BD93}"/>
              </a:ext>
            </a:extLst>
          </p:cNvPr>
          <p:cNvSpPr>
            <a:spLocks noGrp="1"/>
          </p:cNvSpPr>
          <p:nvPr>
            <p:ph type="title"/>
          </p:nvPr>
        </p:nvSpPr>
        <p:spPr>
          <a:xfrm>
            <a:off x="628650" y="267494"/>
            <a:ext cx="7886700" cy="994172"/>
          </a:xfrm>
        </p:spPr>
        <p:txBody>
          <a:bodyPr>
            <a:noAutofit/>
          </a:body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全球正在开展无人机政策的顶层设计，我国已经明确构建全新的法规标准体系与技术路径的无人机发展战略</a:t>
            </a:r>
          </a:p>
        </p:txBody>
      </p:sp>
      <p:pic>
        <p:nvPicPr>
          <p:cNvPr id="7" name="图片 6">
            <a:extLst>
              <a:ext uri="{FF2B5EF4-FFF2-40B4-BE49-F238E27FC236}">
                <a16:creationId xmlns:a16="http://schemas.microsoft.com/office/drawing/2014/main" id="{4CA1E6BC-785B-8649-8382-3DABFB42BEEA}"/>
              </a:ext>
            </a:extLst>
          </p:cNvPr>
          <p:cNvPicPr>
            <a:picLocks noChangeAspect="1"/>
          </p:cNvPicPr>
          <p:nvPr/>
        </p:nvPicPr>
        <p:blipFill>
          <a:blip r:embed="rId3"/>
          <a:stretch>
            <a:fillRect/>
          </a:stretch>
        </p:blipFill>
        <p:spPr>
          <a:xfrm>
            <a:off x="1331640" y="1283069"/>
            <a:ext cx="6552728" cy="3457470"/>
          </a:xfrm>
          <a:prstGeom prst="rect">
            <a:avLst/>
          </a:prstGeom>
          <a:ln>
            <a:noFill/>
          </a:ln>
          <a:effectLst>
            <a:outerShdw blurRad="292100" dist="139700" dir="2700000" algn="tl" rotWithShape="0">
              <a:srgbClr val="333333">
                <a:alpha val="65000"/>
              </a:srgbClr>
            </a:outerShdw>
          </a:effectLst>
        </p:spPr>
      </p:pic>
      <p:sp>
        <p:nvSpPr>
          <p:cNvPr id="8" name="标题 1">
            <a:extLst>
              <a:ext uri="{FF2B5EF4-FFF2-40B4-BE49-F238E27FC236}">
                <a16:creationId xmlns:a16="http://schemas.microsoft.com/office/drawing/2014/main" id="{613C0632-AC09-654C-9807-7CD2F2345D02}"/>
              </a:ext>
            </a:extLst>
          </p:cNvPr>
          <p:cNvSpPr txBox="1">
            <a:spLocks/>
          </p:cNvSpPr>
          <p:nvPr/>
        </p:nvSpPr>
        <p:spPr>
          <a:xfrm>
            <a:off x="3761910" y="1451166"/>
            <a:ext cx="1620180" cy="486054"/>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600" kern="1200">
                <a:solidFill>
                  <a:schemeClr val="bg1"/>
                </a:solidFill>
                <a:latin typeface="仿宋" pitchFamily="49" charset="-122"/>
                <a:ea typeface="仿宋" pitchFamily="49" charset="-122"/>
                <a:cs typeface="+mj-cs"/>
              </a:defRPr>
            </a:lvl1pPr>
          </a:lstStyle>
          <a:p>
            <a:r>
              <a:rPr kumimoji="1" lang="zh-CN" altLang="en-US" sz="1950" dirty="0"/>
              <a:t>谁更先进？</a:t>
            </a:r>
            <a:endParaRPr kumimoji="1" lang="en-US" altLang="zh-CN" sz="1950" dirty="0"/>
          </a:p>
        </p:txBody>
      </p:sp>
      <p:sp>
        <p:nvSpPr>
          <p:cNvPr id="9" name="标题 1">
            <a:extLst>
              <a:ext uri="{FF2B5EF4-FFF2-40B4-BE49-F238E27FC236}">
                <a16:creationId xmlns:a16="http://schemas.microsoft.com/office/drawing/2014/main" id="{82A69781-2661-2445-BCFD-E2B038E41BB2}"/>
              </a:ext>
            </a:extLst>
          </p:cNvPr>
          <p:cNvSpPr txBox="1">
            <a:spLocks/>
          </p:cNvSpPr>
          <p:nvPr/>
        </p:nvSpPr>
        <p:spPr>
          <a:xfrm>
            <a:off x="827584" y="1577578"/>
            <a:ext cx="7886700"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kumimoji="1" lang="zh-CN" altLang="en-US" dirty="0"/>
          </a:p>
        </p:txBody>
      </p:sp>
    </p:spTree>
    <p:extLst>
      <p:ext uri="{BB962C8B-B14F-4D97-AF65-F5344CB8AC3E}">
        <p14:creationId xmlns:p14="http://schemas.microsoft.com/office/powerpoint/2010/main" val="2775021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ABBBDE-4796-E949-AE8A-4EDBBD17465A}"/>
              </a:ext>
            </a:extLst>
          </p:cNvPr>
          <p:cNvSpPr>
            <a:spLocks noGrp="1"/>
          </p:cNvSpPr>
          <p:nvPr>
            <p:ph type="title"/>
          </p:nvPr>
        </p:nvSpPr>
        <p:spPr/>
        <p:txBody>
          <a:bodyPr>
            <a:normAutofit/>
          </a:bodyPr>
          <a:lstStyle/>
          <a:p>
            <a:r>
              <a:rPr kumimoji="1" lang="zh-CN" altLang="en-US" sz="2400" dirty="0">
                <a:solidFill>
                  <a:schemeClr val="bg1"/>
                </a:solidFill>
                <a:latin typeface="SimSun" panose="02010600030101010101" pitchFamily="2" charset="-122"/>
                <a:ea typeface="SimSun" panose="02010600030101010101" pitchFamily="2" charset="-122"/>
              </a:rPr>
              <a:t>业务逐渐成熟，从航拍、精准农业、空中快递、消防应急、物探、物流，城市空中交通（</a:t>
            </a:r>
            <a:r>
              <a:rPr kumimoji="1" lang="en-US" altLang="zh-CN" sz="2400" dirty="0">
                <a:solidFill>
                  <a:schemeClr val="bg1"/>
                </a:solidFill>
                <a:latin typeface="SimSun" panose="02010600030101010101" pitchFamily="2" charset="-122"/>
                <a:ea typeface="SimSun" panose="02010600030101010101" pitchFamily="2" charset="-122"/>
              </a:rPr>
              <a:t>UAM)</a:t>
            </a:r>
            <a:r>
              <a:rPr kumimoji="1" lang="zh-CN" altLang="en-US" sz="2400" dirty="0">
                <a:solidFill>
                  <a:schemeClr val="bg1"/>
                </a:solidFill>
                <a:latin typeface="SimSun" panose="02010600030101010101" pitchFamily="2" charset="-122"/>
                <a:ea typeface="SimSun" panose="02010600030101010101" pitchFamily="2" charset="-122"/>
              </a:rPr>
              <a:t>是下一轮增长市场</a:t>
            </a:r>
          </a:p>
        </p:txBody>
      </p:sp>
      <p:pic>
        <p:nvPicPr>
          <p:cNvPr id="4" name="图片 3">
            <a:extLst>
              <a:ext uri="{FF2B5EF4-FFF2-40B4-BE49-F238E27FC236}">
                <a16:creationId xmlns:a16="http://schemas.microsoft.com/office/drawing/2014/main" id="{12F9093C-97E7-4B4D-8EDB-806B11E37E57}"/>
              </a:ext>
            </a:extLst>
          </p:cNvPr>
          <p:cNvPicPr/>
          <p:nvPr/>
        </p:nvPicPr>
        <p:blipFill rotWithShape="1">
          <a:blip r:embed="rId2">
            <a:extLst>
              <a:ext uri="{28A0092B-C50C-407E-A947-70E740481C1C}">
                <a14:useLocalDpi xmlns:a14="http://schemas.microsoft.com/office/drawing/2010/main" val="0"/>
              </a:ext>
            </a:extLst>
          </a:blip>
          <a:srcRect l="5633" r="5633" b="6951"/>
          <a:stretch/>
        </p:blipFill>
        <p:spPr bwMode="auto">
          <a:xfrm>
            <a:off x="6660232" y="1268016"/>
            <a:ext cx="2397476" cy="3566344"/>
          </a:xfrm>
          <a:prstGeom prst="rect">
            <a:avLst/>
          </a:prstGeom>
        </p:spPr>
      </p:pic>
      <p:pic>
        <p:nvPicPr>
          <p:cNvPr id="5" name="图片 4">
            <a:extLst>
              <a:ext uri="{FF2B5EF4-FFF2-40B4-BE49-F238E27FC236}">
                <a16:creationId xmlns:a16="http://schemas.microsoft.com/office/drawing/2014/main" id="{4D4809A4-9DFE-DA43-B8C1-8C2F0B9A4188}"/>
              </a:ext>
            </a:extLst>
          </p:cNvPr>
          <p:cNvPicPr>
            <a:picLocks noChangeAspect="1"/>
          </p:cNvPicPr>
          <p:nvPr/>
        </p:nvPicPr>
        <p:blipFill>
          <a:blip r:embed="rId3"/>
          <a:stretch>
            <a:fillRect/>
          </a:stretch>
        </p:blipFill>
        <p:spPr>
          <a:xfrm>
            <a:off x="53753" y="1268016"/>
            <a:ext cx="6585267" cy="3566344"/>
          </a:xfrm>
          <a:prstGeom prst="rect">
            <a:avLst/>
          </a:prstGeom>
        </p:spPr>
      </p:pic>
    </p:spTree>
    <p:extLst>
      <p:ext uri="{BB962C8B-B14F-4D97-AF65-F5344CB8AC3E}">
        <p14:creationId xmlns:p14="http://schemas.microsoft.com/office/powerpoint/2010/main" val="2054035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DA2E95-ED36-C844-80A8-68256AF99F58}"/>
              </a:ext>
            </a:extLst>
          </p:cNvPr>
          <p:cNvSpPr>
            <a:spLocks noGrp="1"/>
          </p:cNvSpPr>
          <p:nvPr>
            <p:ph type="title"/>
          </p:nvPr>
        </p:nvSpPr>
        <p:spPr/>
        <p:txBody>
          <a:bodyPr>
            <a:normAutofit/>
          </a:body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一批行业外的创新企业正在进入无人机领域，吉利、美团、京东、亿航、顺丰、大疆</a:t>
            </a:r>
            <a:r>
              <a:rPr kumimoji="1" lang="en-US" altLang="zh-CN" sz="2400" dirty="0">
                <a:solidFill>
                  <a:schemeClr val="bg1"/>
                </a:solidFill>
                <a:latin typeface="SimSun" panose="02010600030101010101" pitchFamily="2" charset="-122"/>
                <a:ea typeface="SimSun" panose="02010600030101010101" pitchFamily="2" charset="-122"/>
              </a:rPr>
              <a:t>......</a:t>
            </a:r>
            <a:endParaRPr kumimoji="1" lang="zh-CN" altLang="en-US" sz="2400" dirty="0">
              <a:solidFill>
                <a:schemeClr val="bg1"/>
              </a:solidFill>
              <a:latin typeface="SimSun" panose="02010600030101010101" pitchFamily="2" charset="-122"/>
              <a:ea typeface="SimSun" panose="02010600030101010101" pitchFamily="2" charset="-122"/>
            </a:endParaRPr>
          </a:p>
        </p:txBody>
      </p:sp>
      <p:sp>
        <p:nvSpPr>
          <p:cNvPr id="4" name="灯片编号占位符 2">
            <a:extLst>
              <a:ext uri="{FF2B5EF4-FFF2-40B4-BE49-F238E27FC236}">
                <a16:creationId xmlns:a16="http://schemas.microsoft.com/office/drawing/2014/main" id="{B976E507-A94D-114E-A6C2-851B1E7D3407}"/>
              </a:ext>
            </a:extLst>
          </p:cNvPr>
          <p:cNvSpPr txBox="1">
            <a:spLocks/>
          </p:cNvSpPr>
          <p:nvPr/>
        </p:nvSpPr>
        <p:spPr>
          <a:xfrm>
            <a:off x="9326166" y="5008960"/>
            <a:ext cx="389334" cy="1023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1pPr>
            <a:lvl2pPr marL="742950" indent="-28575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2pPr>
            <a:lvl3pPr marL="1143000" indent="-228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3pPr>
            <a:lvl4pPr marL="1600200" indent="-228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4pPr>
            <a:lvl5pPr marL="2057400" indent="-228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9pPr>
          </a:lstStyle>
          <a:p>
            <a:fld id="{1D59A565-7B8D-C940-86B2-56AC474C5962}" type="slidenum">
              <a:rPr lang="en-GB" altLang="zh-CN" sz="675"/>
              <a:pPr/>
              <a:t>23</a:t>
            </a:fld>
            <a:endParaRPr lang="en-GB" altLang="zh-CN" sz="675"/>
          </a:p>
        </p:txBody>
      </p:sp>
      <p:pic>
        <p:nvPicPr>
          <p:cNvPr id="20" name="图片 19">
            <a:extLst>
              <a:ext uri="{FF2B5EF4-FFF2-40B4-BE49-F238E27FC236}">
                <a16:creationId xmlns:a16="http://schemas.microsoft.com/office/drawing/2014/main" id="{92D7771F-6231-274E-96AC-C6198A8C3F1E}"/>
              </a:ext>
            </a:extLst>
          </p:cNvPr>
          <p:cNvPicPr>
            <a:picLocks noChangeAspect="1"/>
          </p:cNvPicPr>
          <p:nvPr/>
        </p:nvPicPr>
        <p:blipFill>
          <a:blip r:embed="rId2"/>
          <a:stretch>
            <a:fillRect/>
          </a:stretch>
        </p:blipFill>
        <p:spPr>
          <a:xfrm>
            <a:off x="1187624" y="1491630"/>
            <a:ext cx="6840760" cy="3207814"/>
          </a:xfrm>
          <a:prstGeom prst="rect">
            <a:avLst/>
          </a:prstGeom>
        </p:spPr>
      </p:pic>
    </p:spTree>
    <p:extLst>
      <p:ext uri="{BB962C8B-B14F-4D97-AF65-F5344CB8AC3E}">
        <p14:creationId xmlns:p14="http://schemas.microsoft.com/office/powerpoint/2010/main" val="260039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2400" dirty="0">
                <a:solidFill>
                  <a:schemeClr val="bg1"/>
                </a:solidFill>
                <a:latin typeface="SimSun" panose="02010600030101010101" pitchFamily="2" charset="-122"/>
                <a:ea typeface="SimSun" panose="02010600030101010101" pitchFamily="2" charset="-122"/>
              </a:rPr>
              <a:t>亿航</a:t>
            </a:r>
            <a:r>
              <a:rPr kumimoji="1" lang="en-US" altLang="zh-CN" sz="2400" dirty="0">
                <a:solidFill>
                  <a:schemeClr val="bg1"/>
                </a:solidFill>
                <a:latin typeface="SimSun" panose="02010600030101010101" pitchFamily="2" charset="-122"/>
                <a:ea typeface="SimSun" panose="02010600030101010101" pitchFamily="2" charset="-122"/>
              </a:rPr>
              <a:t>216</a:t>
            </a:r>
            <a:endParaRPr kumimoji="1" lang="zh-CN" altLang="en-US" sz="2400" dirty="0">
              <a:solidFill>
                <a:schemeClr val="bg1"/>
              </a:solidFill>
              <a:latin typeface="SimSun" panose="02010600030101010101" pitchFamily="2" charset="-122"/>
              <a:ea typeface="SimSun" panose="02010600030101010101" pitchFamily="2" charset="-122"/>
            </a:endParaRPr>
          </a:p>
        </p:txBody>
      </p:sp>
      <p:sp>
        <p:nvSpPr>
          <p:cNvPr id="6" name="文本框 5"/>
          <p:cNvSpPr txBox="1"/>
          <p:nvPr/>
        </p:nvSpPr>
        <p:spPr>
          <a:xfrm>
            <a:off x="6525502" y="-678345"/>
            <a:ext cx="184731" cy="300082"/>
          </a:xfrm>
          <a:prstGeom prst="rect">
            <a:avLst/>
          </a:prstGeom>
          <a:noFill/>
        </p:spPr>
        <p:txBody>
          <a:bodyPr wrap="none" rtlCol="0">
            <a:spAutoFit/>
          </a:bodyPr>
          <a:lstStyle/>
          <a:p>
            <a:endParaRPr kumimoji="1" lang="zh-CN" altLang="en-US" sz="1350" dirty="0"/>
          </a:p>
        </p:txBody>
      </p:sp>
      <p:pic>
        <p:nvPicPr>
          <p:cNvPr id="10242" name="Picture 2">
            <a:extLst>
              <a:ext uri="{FF2B5EF4-FFF2-40B4-BE49-F238E27FC236}">
                <a16:creationId xmlns:a16="http://schemas.microsoft.com/office/drawing/2014/main" id="{99638AA8-DC34-C34F-A680-A8C360BD2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27" y="1307872"/>
            <a:ext cx="4987547" cy="332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13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2400" dirty="0" err="1">
                <a:solidFill>
                  <a:schemeClr val="bg1"/>
                </a:solidFill>
                <a:latin typeface="SimSun" panose="02010600030101010101" pitchFamily="2" charset="-122"/>
                <a:ea typeface="SimSun" panose="02010600030101010101" pitchFamily="2" charset="-122"/>
              </a:rPr>
              <a:t>Uber</a:t>
            </a:r>
            <a:r>
              <a:rPr kumimoji="1" lang="en-US" altLang="zh-CN" sz="2400" dirty="0">
                <a:solidFill>
                  <a:schemeClr val="bg1"/>
                </a:solidFill>
                <a:latin typeface="SimSun" panose="02010600030101010101" pitchFamily="2" charset="-122"/>
                <a:ea typeface="SimSun" panose="02010600030101010101" pitchFamily="2" charset="-122"/>
              </a:rPr>
              <a:t> Elevate</a:t>
            </a:r>
            <a:endParaRPr kumimoji="1" lang="zh-CN" altLang="en-US" sz="2400" dirty="0">
              <a:solidFill>
                <a:schemeClr val="bg1"/>
              </a:solidFill>
              <a:latin typeface="SimSun" panose="02010600030101010101" pitchFamily="2" charset="-122"/>
              <a:ea typeface="SimSun" panose="02010600030101010101" pitchFamily="2" charset="-122"/>
            </a:endParaRPr>
          </a:p>
        </p:txBody>
      </p:sp>
      <p:pic>
        <p:nvPicPr>
          <p:cNvPr id="4" name="图片 3"/>
          <p:cNvPicPr>
            <a:picLocks noChangeAspect="1"/>
          </p:cNvPicPr>
          <p:nvPr/>
        </p:nvPicPr>
        <p:blipFill>
          <a:blip r:embed="rId2"/>
          <a:stretch>
            <a:fillRect/>
          </a:stretch>
        </p:blipFill>
        <p:spPr>
          <a:xfrm>
            <a:off x="1547664" y="1275608"/>
            <a:ext cx="6096000" cy="3343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7265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2400" dirty="0">
                <a:solidFill>
                  <a:schemeClr val="bg1"/>
                </a:solidFill>
                <a:latin typeface="SimSun" panose="02010600030101010101" pitchFamily="2" charset="-122"/>
                <a:ea typeface="SimSun" panose="02010600030101010101" pitchFamily="2" charset="-122"/>
              </a:rPr>
              <a:t>City Airbus</a:t>
            </a:r>
            <a:endParaRPr kumimoji="1" lang="zh-CN" altLang="en-US" sz="2400" dirty="0">
              <a:solidFill>
                <a:schemeClr val="bg1"/>
              </a:solidFill>
              <a:latin typeface="SimSun" panose="02010600030101010101" pitchFamily="2" charset="-122"/>
              <a:ea typeface="SimSun" panose="02010600030101010101" pitchFamily="2" charset="-122"/>
            </a:endParaRPr>
          </a:p>
        </p:txBody>
      </p:sp>
      <p:pic>
        <p:nvPicPr>
          <p:cNvPr id="4" name="图片 3"/>
          <p:cNvPicPr>
            <a:picLocks noChangeAspect="1"/>
          </p:cNvPicPr>
          <p:nvPr/>
        </p:nvPicPr>
        <p:blipFill>
          <a:blip r:embed="rId2"/>
          <a:stretch>
            <a:fillRect/>
          </a:stretch>
        </p:blipFill>
        <p:spPr>
          <a:xfrm>
            <a:off x="1547664" y="1437634"/>
            <a:ext cx="6237312" cy="3298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1387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2400" dirty="0">
                <a:solidFill>
                  <a:schemeClr val="bg1"/>
                </a:solidFill>
                <a:latin typeface="SimSun" panose="02010600030101010101" pitchFamily="2" charset="-122"/>
                <a:ea typeface="SimSun" panose="02010600030101010101" pitchFamily="2" charset="-122"/>
              </a:rPr>
              <a:t>City Airbus</a:t>
            </a:r>
            <a:endParaRPr kumimoji="1" lang="zh-CN" altLang="en-US" sz="2400" dirty="0">
              <a:solidFill>
                <a:schemeClr val="bg1"/>
              </a:solidFill>
              <a:latin typeface="SimSun" panose="02010600030101010101" pitchFamily="2" charset="-122"/>
              <a:ea typeface="SimSun" panose="02010600030101010101" pitchFamily="2" charset="-122"/>
            </a:endParaRPr>
          </a:p>
        </p:txBody>
      </p:sp>
      <p:pic>
        <p:nvPicPr>
          <p:cNvPr id="4" name="图片 3"/>
          <p:cNvPicPr>
            <a:picLocks noChangeAspect="1"/>
          </p:cNvPicPr>
          <p:nvPr/>
        </p:nvPicPr>
        <p:blipFill>
          <a:blip r:embed="rId2"/>
          <a:stretch>
            <a:fillRect/>
          </a:stretch>
        </p:blipFill>
        <p:spPr>
          <a:xfrm>
            <a:off x="1439658" y="1383620"/>
            <a:ext cx="6282622" cy="3313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9709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45B729-849E-5746-800E-71A2745BC324}"/>
              </a:ext>
            </a:extLst>
          </p:cNvPr>
          <p:cNvSpPr>
            <a:spLocks noGrp="1"/>
          </p:cNvSpPr>
          <p:nvPr>
            <p:ph type="title"/>
          </p:nvPr>
        </p:nvSpPr>
        <p:spPr/>
        <p:txBody>
          <a:bodyPr>
            <a:normAutofit/>
          </a:bodyPr>
          <a:lstStyle/>
          <a:p>
            <a:r>
              <a:rPr kumimoji="1" lang="zh-CN" altLang="en-US" sz="2400" dirty="0">
                <a:solidFill>
                  <a:schemeClr val="bg1"/>
                </a:solidFill>
                <a:latin typeface="SimSun" panose="02010600030101010101" pitchFamily="2" charset="-122"/>
                <a:ea typeface="SimSun" panose="02010600030101010101" pitchFamily="2" charset="-122"/>
              </a:rPr>
              <a:t>奔驰与吉利投资的</a:t>
            </a:r>
            <a:r>
              <a:rPr kumimoji="1" lang="en-US" altLang="zh-CN" sz="2400" dirty="0" err="1">
                <a:solidFill>
                  <a:schemeClr val="bg1"/>
                </a:solidFill>
                <a:latin typeface="SimSun" panose="02010600030101010101" pitchFamily="2" charset="-122"/>
                <a:ea typeface="SimSun" panose="02010600030101010101" pitchFamily="2" charset="-122"/>
              </a:rPr>
              <a:t>Volocopter</a:t>
            </a:r>
            <a:endParaRPr kumimoji="1" lang="zh-CN" altLang="en-US" sz="2400" dirty="0">
              <a:solidFill>
                <a:schemeClr val="bg1"/>
              </a:solidFill>
              <a:latin typeface="SimSun" panose="02010600030101010101" pitchFamily="2" charset="-122"/>
              <a:ea typeface="SimSun" panose="02010600030101010101" pitchFamily="2" charset="-122"/>
            </a:endParaRPr>
          </a:p>
        </p:txBody>
      </p:sp>
      <p:pic>
        <p:nvPicPr>
          <p:cNvPr id="11266" name="Picture 2">
            <a:extLst>
              <a:ext uri="{FF2B5EF4-FFF2-40B4-BE49-F238E27FC236}">
                <a16:creationId xmlns:a16="http://schemas.microsoft.com/office/drawing/2014/main" id="{C1AC2636-A5B1-2145-ACBB-111CA1E7E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830"/>
          <a:stretch/>
        </p:blipFill>
        <p:spPr bwMode="auto">
          <a:xfrm>
            <a:off x="1485900" y="1437624"/>
            <a:ext cx="6096000" cy="3168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69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72FB8B-1724-D14B-B9D8-0F2B16D28488}"/>
              </a:ext>
            </a:extLst>
          </p:cNvPr>
          <p:cNvSpPr>
            <a:spLocks noGrp="1"/>
          </p:cNvSpPr>
          <p:nvPr>
            <p:ph type="title"/>
          </p:nvPr>
        </p:nvSpPr>
        <p:spPr/>
        <p:txBody>
          <a:bodyPr>
            <a:normAutofit/>
          </a:bodyPr>
          <a:lstStyle/>
          <a:p>
            <a:r>
              <a:rPr kumimoji="1" lang="zh-CN" altLang="en-US" sz="2400" dirty="0">
                <a:solidFill>
                  <a:schemeClr val="bg1"/>
                </a:solidFill>
                <a:latin typeface="SimSun" panose="02010600030101010101" pitchFamily="2" charset="-122"/>
                <a:ea typeface="SimSun" panose="02010600030101010101" pitchFamily="2" charset="-122"/>
              </a:rPr>
              <a:t>贝尔直升机投资的</a:t>
            </a:r>
            <a:r>
              <a:rPr kumimoji="1" lang="en-US" altLang="zh-CN" sz="2400" dirty="0">
                <a:solidFill>
                  <a:schemeClr val="bg1"/>
                </a:solidFill>
                <a:latin typeface="SimSun" panose="02010600030101010101" pitchFamily="2" charset="-122"/>
                <a:ea typeface="SimSun" panose="02010600030101010101" pitchFamily="2" charset="-122"/>
              </a:rPr>
              <a:t>Nexus</a:t>
            </a:r>
            <a:endParaRPr kumimoji="1" lang="zh-CN" altLang="en-US" sz="2400" dirty="0">
              <a:solidFill>
                <a:schemeClr val="bg1"/>
              </a:solidFill>
              <a:latin typeface="SimSun" panose="02010600030101010101" pitchFamily="2" charset="-122"/>
              <a:ea typeface="SimSun" panose="02010600030101010101" pitchFamily="2" charset="-122"/>
            </a:endParaRPr>
          </a:p>
        </p:txBody>
      </p:sp>
      <p:pic>
        <p:nvPicPr>
          <p:cNvPr id="12290" name="Picture 2">
            <a:extLst>
              <a:ext uri="{FF2B5EF4-FFF2-40B4-BE49-F238E27FC236}">
                <a16:creationId xmlns:a16="http://schemas.microsoft.com/office/drawing/2014/main" id="{EDFD16DF-FE69-604C-8036-FCDADC2D2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718" y="1278778"/>
            <a:ext cx="5319210" cy="354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213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200" dirty="0">
                <a:solidFill>
                  <a:schemeClr val="bg1"/>
                </a:solidFill>
                <a:latin typeface="SimSun" panose="02010600030101010101" pitchFamily="2" charset="-122"/>
                <a:ea typeface="SimSun" panose="02010600030101010101" pitchFamily="2" charset="-122"/>
              </a:rPr>
              <a:t>目录</a:t>
            </a:r>
          </a:p>
        </p:txBody>
      </p:sp>
      <p:sp>
        <p:nvSpPr>
          <p:cNvPr id="4" name="Rectangle 2"/>
          <p:cNvSpPr txBox="1">
            <a:spLocks noChangeArrowheads="1"/>
          </p:cNvSpPr>
          <p:nvPr/>
        </p:nvSpPr>
        <p:spPr>
          <a:xfrm>
            <a:off x="1694260" y="704096"/>
            <a:ext cx="6419850" cy="495300"/>
          </a:xfrm>
          <a:prstGeom prst="rect">
            <a:avLst/>
          </a:prstGeom>
        </p:spPr>
        <p:txBody>
          <a:bodyPr vert="horz" lIns="68580" tIns="34290" rIns="68580" bIns="34290" rtlCol="0" anchor="ctr">
            <a:normAutofit/>
          </a:bodyPr>
          <a:lstStyle>
            <a:lvl1pPr algn="l" defTabSz="914377" rtl="0" eaLnBrk="1" latinLnBrk="0" hangingPunct="1">
              <a:spcBef>
                <a:spcPct val="0"/>
              </a:spcBef>
              <a:buNone/>
              <a:defRPr sz="2400" kern="1200">
                <a:solidFill>
                  <a:schemeClr val="bg1"/>
                </a:solidFill>
                <a:latin typeface="华文仿宋"/>
                <a:ea typeface="华文仿宋"/>
                <a:cs typeface="华文仿宋"/>
              </a:defRPr>
            </a:lvl1pPr>
          </a:lstStyle>
          <a:p>
            <a:pPr defTabSz="671513"/>
            <a:endParaRPr lang="en-US" altLang="zh-CN" sz="1800" dirty="0"/>
          </a:p>
        </p:txBody>
      </p:sp>
      <p:sp>
        <p:nvSpPr>
          <p:cNvPr id="5" name="Rectangle 4"/>
          <p:cNvSpPr>
            <a:spLocks noChangeArrowheads="1"/>
          </p:cNvSpPr>
          <p:nvPr/>
        </p:nvSpPr>
        <p:spPr bwMode="auto">
          <a:xfrm>
            <a:off x="1288469" y="1413495"/>
            <a:ext cx="1153716" cy="3426619"/>
          </a:xfrm>
          <a:prstGeom prst="rect">
            <a:avLst/>
          </a:prstGeom>
          <a:solidFill>
            <a:srgbClr val="073F58"/>
          </a:solidFill>
          <a:ln w="9525">
            <a:solidFill>
              <a:srgbClr val="073F58"/>
            </a:solidFill>
            <a:miter lim="800000"/>
            <a:headEnd/>
            <a:tailEnd/>
          </a:ln>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050" b="0">
              <a:latin typeface="宋体" panose="02010600030101010101" pitchFamily="2" charset="-122"/>
            </a:endParaRPr>
          </a:p>
        </p:txBody>
      </p:sp>
      <p:sp>
        <p:nvSpPr>
          <p:cNvPr id="6" name="Line 5"/>
          <p:cNvSpPr>
            <a:spLocks noChangeShapeType="1"/>
          </p:cNvSpPr>
          <p:nvPr/>
        </p:nvSpPr>
        <p:spPr bwMode="auto">
          <a:xfrm>
            <a:off x="3275623" y="1414685"/>
            <a:ext cx="4348163" cy="23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50">
              <a:latin typeface="宋体" panose="02010600030101010101" pitchFamily="2" charset="-122"/>
              <a:ea typeface="宋体" panose="02010600030101010101" pitchFamily="2" charset="-122"/>
            </a:endParaRPr>
          </a:p>
        </p:txBody>
      </p:sp>
      <p:grpSp>
        <p:nvGrpSpPr>
          <p:cNvPr id="7" name="Group 8"/>
          <p:cNvGrpSpPr>
            <a:grpSpLocks/>
          </p:cNvGrpSpPr>
          <p:nvPr/>
        </p:nvGrpSpPr>
        <p:grpSpPr bwMode="auto">
          <a:xfrm>
            <a:off x="2193131" y="1740921"/>
            <a:ext cx="657225" cy="234331"/>
            <a:chOff x="2400" y="1968"/>
            <a:chExt cx="960" cy="960"/>
          </a:xfrm>
          <a:solidFill>
            <a:schemeClr val="bg1"/>
          </a:solidFill>
        </p:grpSpPr>
        <p:sp>
          <p:nvSpPr>
            <p:cNvPr id="8" name="Rectangle 9"/>
            <p:cNvSpPr>
              <a:spLocks noChangeArrowheads="1"/>
            </p:cNvSpPr>
            <p:nvPr>
              <p:custDataLst>
                <p:tags r:id="rId7"/>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latin typeface="宋体" panose="02010600030101010101" pitchFamily="2" charset="-122"/>
              </a:endParaRPr>
            </a:p>
          </p:txBody>
        </p:sp>
        <p:sp>
          <p:nvSpPr>
            <p:cNvPr id="9" name="Rectangle 10"/>
            <p:cNvSpPr>
              <a:spLocks noChangeArrowheads="1"/>
            </p:cNvSpPr>
            <p:nvPr>
              <p:custDataLst>
                <p:tags r:id="rId8"/>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latin typeface="宋体" panose="02010600030101010101" pitchFamily="2" charset="-122"/>
                </a:rPr>
                <a:t>A</a:t>
              </a:r>
            </a:p>
          </p:txBody>
        </p:sp>
      </p:grpSp>
      <p:sp>
        <p:nvSpPr>
          <p:cNvPr id="21" name="Rectangle 11"/>
          <p:cNvSpPr>
            <a:spLocks noChangeArrowheads="1"/>
          </p:cNvSpPr>
          <p:nvPr/>
        </p:nvSpPr>
        <p:spPr bwMode="auto">
          <a:xfrm>
            <a:off x="3410701" y="2254610"/>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en-US" altLang="ko-KR" sz="1200" b="0" dirty="0">
                <a:solidFill>
                  <a:schemeClr val="bg1">
                    <a:lumMod val="85000"/>
                  </a:schemeClr>
                </a:solidFill>
                <a:latin typeface="宋体" panose="02010600030101010101" pitchFamily="2" charset="-122"/>
              </a:rPr>
              <a:t> </a:t>
            </a:r>
            <a:r>
              <a:rPr kumimoji="1" lang="zh-CN" altLang="en-US" sz="1200" b="0" dirty="0">
                <a:solidFill>
                  <a:schemeClr val="bg1">
                    <a:lumMod val="85000"/>
                  </a:schemeClr>
                </a:solidFill>
                <a:latin typeface="宋体" panose="02010600030101010101" pitchFamily="2" charset="-122"/>
              </a:rPr>
              <a:t>“</a:t>
            </a:r>
            <a:r>
              <a:rPr kumimoji="1" lang="ko-KR" altLang="en-US" sz="1200" b="0" dirty="0" err="1">
                <a:solidFill>
                  <a:schemeClr val="bg1">
                    <a:lumMod val="85000"/>
                  </a:schemeClr>
                </a:solidFill>
                <a:latin typeface="宋体" panose="02010600030101010101" pitchFamily="2" charset="-122"/>
              </a:rPr>
              <a:t>省域竞合</a:t>
            </a:r>
            <a:r>
              <a:rPr kumimoji="1" lang="zh-CN" altLang="en-US" sz="1200" b="0" dirty="0">
                <a:solidFill>
                  <a:schemeClr val="bg1">
                    <a:lumMod val="85000"/>
                  </a:schemeClr>
                </a:solidFill>
                <a:latin typeface="宋体" panose="02010600030101010101" pitchFamily="2" charset="-122"/>
              </a:rPr>
              <a:t>”模式的通用航空发展</a:t>
            </a:r>
            <a:endParaRPr kumimoji="1" lang="en-US" altLang="ko-KR" sz="1200" b="0" dirty="0">
              <a:solidFill>
                <a:schemeClr val="bg1">
                  <a:lumMod val="85000"/>
                </a:schemeClr>
              </a:solidFill>
              <a:latin typeface="宋体" panose="02010600030101010101" pitchFamily="2" charset="-122"/>
            </a:endParaRPr>
          </a:p>
        </p:txBody>
      </p:sp>
      <p:sp>
        <p:nvSpPr>
          <p:cNvPr id="22" name="Rectangle 11"/>
          <p:cNvSpPr>
            <a:spLocks noChangeArrowheads="1"/>
          </p:cNvSpPr>
          <p:nvPr/>
        </p:nvSpPr>
        <p:spPr bwMode="auto">
          <a:xfrm>
            <a:off x="3410701" y="1758529"/>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tx1"/>
                </a:solidFill>
                <a:latin typeface="宋体" panose="02010600030101010101" pitchFamily="2" charset="-122"/>
                <a:cs typeface="Times New Roman" panose="02020603050405020304" pitchFamily="18" charset="0"/>
              </a:rPr>
              <a:t>“十四五”通用航空发展新特征</a:t>
            </a:r>
            <a:r>
              <a:rPr kumimoji="1" lang="en-US" altLang="ko-KR" sz="1200" b="0" dirty="0">
                <a:solidFill>
                  <a:schemeClr val="tx1"/>
                </a:solidFill>
                <a:latin typeface="宋体" panose="02010600030101010101" pitchFamily="2" charset="-122"/>
              </a:rPr>
              <a:t> </a:t>
            </a:r>
          </a:p>
        </p:txBody>
      </p:sp>
      <p:grpSp>
        <p:nvGrpSpPr>
          <p:cNvPr id="23" name="Group 8"/>
          <p:cNvGrpSpPr>
            <a:grpSpLocks/>
          </p:cNvGrpSpPr>
          <p:nvPr/>
        </p:nvGrpSpPr>
        <p:grpSpPr bwMode="auto">
          <a:xfrm>
            <a:off x="2200275" y="2193403"/>
            <a:ext cx="657225" cy="234331"/>
            <a:chOff x="2400" y="1968"/>
            <a:chExt cx="960" cy="960"/>
          </a:xfrm>
          <a:solidFill>
            <a:schemeClr val="bg1"/>
          </a:solidFill>
        </p:grpSpPr>
        <p:sp>
          <p:nvSpPr>
            <p:cNvPr id="24" name="Rectangle 9"/>
            <p:cNvSpPr>
              <a:spLocks noChangeArrowheads="1"/>
            </p:cNvSpPr>
            <p:nvPr>
              <p:custDataLst>
                <p:tags r:id="rId5"/>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25" name="Rectangle 10"/>
            <p:cNvSpPr>
              <a:spLocks noChangeArrowheads="1"/>
            </p:cNvSpPr>
            <p:nvPr>
              <p:custDataLst>
                <p:tags r:id="rId6"/>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B</a:t>
              </a:r>
            </a:p>
          </p:txBody>
        </p:sp>
      </p:grpSp>
      <p:grpSp>
        <p:nvGrpSpPr>
          <p:cNvPr id="26" name="Group 8"/>
          <p:cNvGrpSpPr>
            <a:grpSpLocks/>
          </p:cNvGrpSpPr>
          <p:nvPr/>
        </p:nvGrpSpPr>
        <p:grpSpPr bwMode="auto">
          <a:xfrm>
            <a:off x="2201679" y="2708499"/>
            <a:ext cx="657225" cy="234331"/>
            <a:chOff x="2400" y="1968"/>
            <a:chExt cx="960" cy="960"/>
          </a:xfrm>
          <a:solidFill>
            <a:schemeClr val="bg1"/>
          </a:solidFill>
        </p:grpSpPr>
        <p:sp>
          <p:nvSpPr>
            <p:cNvPr id="27" name="Rectangle 9"/>
            <p:cNvSpPr>
              <a:spLocks noChangeArrowheads="1"/>
            </p:cNvSpPr>
            <p:nvPr>
              <p:custDataLst>
                <p:tags r:id="rId3"/>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28" name="Rectangle 10"/>
            <p:cNvSpPr>
              <a:spLocks noChangeArrowheads="1"/>
            </p:cNvSpPr>
            <p:nvPr>
              <p:custDataLst>
                <p:tags r:id="rId4"/>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C</a:t>
              </a:r>
            </a:p>
          </p:txBody>
        </p:sp>
      </p:grpSp>
      <p:grpSp>
        <p:nvGrpSpPr>
          <p:cNvPr id="29" name="Group 8"/>
          <p:cNvGrpSpPr>
            <a:grpSpLocks/>
          </p:cNvGrpSpPr>
          <p:nvPr/>
        </p:nvGrpSpPr>
        <p:grpSpPr bwMode="auto">
          <a:xfrm>
            <a:off x="2193131" y="3205394"/>
            <a:ext cx="657225" cy="234331"/>
            <a:chOff x="2400" y="1968"/>
            <a:chExt cx="960" cy="960"/>
          </a:xfrm>
          <a:solidFill>
            <a:schemeClr val="bg1"/>
          </a:solidFill>
        </p:grpSpPr>
        <p:sp>
          <p:nvSpPr>
            <p:cNvPr id="30" name="Rectangle 9"/>
            <p:cNvSpPr>
              <a:spLocks noChangeArrowheads="1"/>
            </p:cNvSpPr>
            <p:nvPr>
              <p:custDataLst>
                <p:tags r:id="rId1"/>
              </p:custDataLst>
            </p:nvPr>
          </p:nvSpPr>
          <p:spPr bwMode="blackWhite">
            <a:xfrm>
              <a:off x="2400" y="1968"/>
              <a:ext cx="960" cy="960"/>
            </a:xfrm>
            <a:prstGeom prst="rect">
              <a:avLst/>
            </a:prstGeom>
            <a:grpFill/>
            <a:ln w="9525">
              <a:solidFill>
                <a:schemeClr val="tx1"/>
              </a:solidFill>
              <a:miter lim="800000"/>
              <a:headEnd/>
              <a:tailEnd/>
            </a:ln>
            <a:effectLst>
              <a:outerShdw dist="35921" dir="2700000" algn="ctr" rotWithShape="0">
                <a:schemeClr val="bg2"/>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200" b="0">
                <a:solidFill>
                  <a:schemeClr val="bg1">
                    <a:lumMod val="85000"/>
                  </a:schemeClr>
                </a:solidFill>
                <a:latin typeface="宋体" panose="02010600030101010101" pitchFamily="2" charset="-122"/>
              </a:endParaRPr>
            </a:p>
          </p:txBody>
        </p:sp>
        <p:sp>
          <p:nvSpPr>
            <p:cNvPr id="31" name="Rectangle 10"/>
            <p:cNvSpPr>
              <a:spLocks noChangeArrowheads="1"/>
            </p:cNvSpPr>
            <p:nvPr>
              <p:custDataLst>
                <p:tags r:id="rId2"/>
              </p:custDataLst>
            </p:nvPr>
          </p:nvSpPr>
          <p:spPr bwMode="blackWhite">
            <a:xfrm>
              <a:off x="2440" y="2008"/>
              <a:ext cx="880" cy="88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55" tIns="0" rIns="3055" bIns="0" anchor="ctr"/>
            <a:lstStyle>
              <a:lvl1pPr defTabSz="895350">
                <a:defRPr sz="1300" b="1">
                  <a:solidFill>
                    <a:srgbClr val="000000"/>
                  </a:solidFill>
                  <a:latin typeface="Arial" panose="020B0604020202020204" pitchFamily="34" charset="0"/>
                  <a:ea typeface="宋体" panose="02010600030101010101" pitchFamily="2" charset="-122"/>
                </a:defRPr>
              </a:lvl1pPr>
              <a:lvl2pPr marL="742950" indent="-285750"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ko-KR" sz="1200" b="0" dirty="0">
                  <a:solidFill>
                    <a:schemeClr val="bg1">
                      <a:lumMod val="85000"/>
                    </a:schemeClr>
                  </a:solidFill>
                  <a:latin typeface="宋体" panose="02010600030101010101" pitchFamily="2" charset="-122"/>
                </a:rPr>
                <a:t>D</a:t>
              </a:r>
            </a:p>
          </p:txBody>
        </p:sp>
      </p:grpSp>
      <p:sp>
        <p:nvSpPr>
          <p:cNvPr id="39" name="Rectangle 11"/>
          <p:cNvSpPr>
            <a:spLocks noChangeArrowheads="1"/>
          </p:cNvSpPr>
          <p:nvPr/>
        </p:nvSpPr>
        <p:spPr bwMode="auto">
          <a:xfrm>
            <a:off x="3410701" y="2733332"/>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bg1">
                    <a:lumMod val="85000"/>
                  </a:schemeClr>
                </a:solidFill>
                <a:latin typeface="宋体" panose="02010600030101010101" pitchFamily="2" charset="-122"/>
                <a:cs typeface="Times New Roman" panose="02020603050405020304" pitchFamily="18" charset="0"/>
              </a:rPr>
              <a:t>公务航空的“内循环”与服务导向</a:t>
            </a:r>
            <a:endParaRPr kumimoji="1" lang="en-US" altLang="ko-KR" sz="1200" b="0" dirty="0">
              <a:solidFill>
                <a:schemeClr val="bg1">
                  <a:lumMod val="85000"/>
                </a:schemeClr>
              </a:solidFill>
              <a:latin typeface="宋体" panose="02010600030101010101" pitchFamily="2" charset="-122"/>
            </a:endParaRPr>
          </a:p>
        </p:txBody>
      </p:sp>
      <p:sp>
        <p:nvSpPr>
          <p:cNvPr id="40" name="Rectangle 11"/>
          <p:cNvSpPr>
            <a:spLocks noChangeArrowheads="1"/>
          </p:cNvSpPr>
          <p:nvPr/>
        </p:nvSpPr>
        <p:spPr bwMode="auto">
          <a:xfrm>
            <a:off x="3410701" y="3222486"/>
            <a:ext cx="43386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spAutoFit/>
          </a:bodyPr>
          <a:lstStyle>
            <a:lvl1pPr marL="342900" indent="-342900" defTabSz="895350">
              <a:defRPr sz="1300" b="1">
                <a:solidFill>
                  <a:srgbClr val="000000"/>
                </a:solidFill>
                <a:latin typeface="Arial" panose="020B0604020202020204" pitchFamily="34" charset="0"/>
                <a:ea typeface="宋体" panose="02010600030101010101" pitchFamily="2" charset="-122"/>
              </a:defRPr>
            </a:lvl1pPr>
            <a:lvl2pPr marL="144463" indent="-142875" defTabSz="895350">
              <a:defRPr sz="1300" b="1">
                <a:solidFill>
                  <a:srgbClr val="000000"/>
                </a:solidFill>
                <a:latin typeface="Arial" panose="020B0604020202020204" pitchFamily="34" charset="0"/>
                <a:ea typeface="宋体" panose="02010600030101010101" pitchFamily="2" charset="-122"/>
              </a:defRPr>
            </a:lvl2pPr>
            <a:lvl3pPr marL="1143000" indent="-228600" defTabSz="895350">
              <a:defRPr sz="1300" b="1">
                <a:solidFill>
                  <a:srgbClr val="000000"/>
                </a:solidFill>
                <a:latin typeface="Arial" panose="020B0604020202020204" pitchFamily="34" charset="0"/>
                <a:ea typeface="宋体" panose="02010600030101010101" pitchFamily="2" charset="-122"/>
              </a:defRPr>
            </a:lvl3pPr>
            <a:lvl4pPr marL="1600200" indent="-228600" defTabSz="895350">
              <a:defRPr sz="1300" b="1">
                <a:solidFill>
                  <a:srgbClr val="000000"/>
                </a:solidFill>
                <a:latin typeface="Arial" panose="020B0604020202020204" pitchFamily="34" charset="0"/>
                <a:ea typeface="宋体" panose="02010600030101010101" pitchFamily="2" charset="-122"/>
              </a:defRPr>
            </a:lvl4pPr>
            <a:lvl5pPr marL="2057400" indent="-228600" defTabSz="895350">
              <a:defRPr sz="1300" b="1">
                <a:solidFill>
                  <a:srgbClr val="000000"/>
                </a:solidFill>
                <a:latin typeface="Arial" panose="020B0604020202020204" pitchFamily="34" charset="0"/>
                <a:ea typeface="宋体" panose="02010600030101010101" pitchFamily="2" charset="-122"/>
              </a:defRPr>
            </a:lvl5pPr>
            <a:lvl6pPr marL="25146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89535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lvl="1">
              <a:buFontTx/>
              <a:buChar char="•"/>
            </a:pPr>
            <a:r>
              <a:rPr kumimoji="1" lang="zh-CN" altLang="en-US" sz="1200" b="0" dirty="0">
                <a:solidFill>
                  <a:schemeClr val="bg1">
                    <a:lumMod val="85000"/>
                  </a:schemeClr>
                </a:solidFill>
                <a:latin typeface="宋体" panose="02010600030101010101" pitchFamily="2" charset="-122"/>
                <a:cs typeface="Times New Roman" panose="02020603050405020304" pitchFamily="18" charset="0"/>
              </a:rPr>
              <a:t>无人机商业应用与全新图景</a:t>
            </a:r>
            <a:r>
              <a:rPr kumimoji="1" lang="en-US" altLang="ko-KR" sz="1200" b="0" dirty="0">
                <a:solidFill>
                  <a:schemeClr val="bg1">
                    <a:lumMod val="85000"/>
                  </a:schemeClr>
                </a:solidFill>
                <a:latin typeface="宋体" panose="02010600030101010101" pitchFamily="2" charset="-122"/>
              </a:rPr>
              <a:t> </a:t>
            </a:r>
          </a:p>
        </p:txBody>
      </p:sp>
    </p:spTree>
    <p:extLst>
      <p:ext uri="{BB962C8B-B14F-4D97-AF65-F5344CB8AC3E}">
        <p14:creationId xmlns:p14="http://schemas.microsoft.com/office/powerpoint/2010/main" val="2149317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4BD330A-75DF-41AD-9DBB-2877802B2D7A}"/>
              </a:ext>
            </a:extLst>
          </p:cNvPr>
          <p:cNvSpPr>
            <a:spLocks noGrp="1"/>
          </p:cNvSpPr>
          <p:nvPr>
            <p:ph type="title"/>
          </p:nvPr>
        </p:nvSpPr>
        <p:spPr>
          <a:xfrm>
            <a:off x="611560" y="381630"/>
            <a:ext cx="6172200" cy="857250"/>
          </a:xfrm>
        </p:spPr>
        <p:txBody>
          <a:bodyPr>
            <a:normAutofit/>
          </a:bodyPr>
          <a:lstStyle/>
          <a:p>
            <a:r>
              <a:rPr lang="zh-CN" altLang="en-US" sz="2400" dirty="0">
                <a:solidFill>
                  <a:schemeClr val="bg1"/>
                </a:solidFill>
                <a:latin typeface="SimSun" panose="02010600030101010101" pitchFamily="2" charset="-122"/>
                <a:ea typeface="SimSun" panose="02010600030101010101" pitchFamily="2" charset="-122"/>
              </a:rPr>
              <a:t>日本</a:t>
            </a:r>
            <a:r>
              <a:rPr lang="en-US" altLang="zh-CN" sz="2400" dirty="0">
                <a:solidFill>
                  <a:schemeClr val="bg1"/>
                </a:solidFill>
                <a:latin typeface="SimSun" panose="02010600030101010101" pitchFamily="2" charset="-122"/>
                <a:ea typeface="SimSun" panose="02010600030101010101" pitchFamily="2" charset="-122"/>
              </a:rPr>
              <a:t>NEC</a:t>
            </a:r>
            <a:r>
              <a:rPr lang="zh-CN" altLang="en-US" sz="2400" dirty="0">
                <a:solidFill>
                  <a:schemeClr val="bg1"/>
                </a:solidFill>
                <a:latin typeface="SimSun" panose="02010600030101010101" pitchFamily="2" charset="-122"/>
                <a:ea typeface="SimSun" panose="02010600030101010101" pitchFamily="2" charset="-122"/>
              </a:rPr>
              <a:t>研制的飞行汽车</a:t>
            </a:r>
            <a:endParaRPr lang="en-US" sz="2400" dirty="0">
              <a:solidFill>
                <a:schemeClr val="bg1"/>
              </a:solidFill>
              <a:latin typeface="SimSun" panose="02010600030101010101" pitchFamily="2" charset="-122"/>
              <a:ea typeface="SimSun" panose="02010600030101010101" pitchFamily="2" charset="-122"/>
            </a:endParaRPr>
          </a:p>
        </p:txBody>
      </p:sp>
      <p:pic>
        <p:nvPicPr>
          <p:cNvPr id="13314" name="Picture 2">
            <a:extLst>
              <a:ext uri="{FF2B5EF4-FFF2-40B4-BE49-F238E27FC236}">
                <a16:creationId xmlns:a16="http://schemas.microsoft.com/office/drawing/2014/main" id="{A5A9ED76-8049-8F4F-B542-67FCC5DF0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96" b="8313"/>
          <a:stretch/>
        </p:blipFill>
        <p:spPr bwMode="auto">
          <a:xfrm>
            <a:off x="1509310" y="1329613"/>
            <a:ext cx="6172200" cy="3394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391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9EDFA-1073-5841-B426-0C2D04928B7E}"/>
              </a:ext>
            </a:extLst>
          </p:cNvPr>
          <p:cNvSpPr>
            <a:spLocks noGrp="1"/>
          </p:cNvSpPr>
          <p:nvPr>
            <p:ph type="title"/>
          </p:nvPr>
        </p:nvSpPr>
        <p:spPr/>
        <p:txBody>
          <a:bodyPr>
            <a:normAutofit/>
          </a:bodyPr>
          <a:lstStyle/>
          <a:p>
            <a:r>
              <a:rPr kumimoji="1" lang="en-US" altLang="zh-CN" sz="2400" dirty="0">
                <a:solidFill>
                  <a:schemeClr val="bg1"/>
                </a:solidFill>
                <a:latin typeface="SimSun" panose="02010600030101010101" pitchFamily="2" charset="-122"/>
                <a:ea typeface="SimSun" panose="02010600030101010101" pitchFamily="2" charset="-122"/>
              </a:rPr>
              <a:t>Vahana</a:t>
            </a:r>
            <a:endParaRPr kumimoji="1" lang="zh-CN" altLang="en-US" sz="2400" dirty="0">
              <a:solidFill>
                <a:schemeClr val="bg1"/>
              </a:solidFill>
              <a:latin typeface="SimSun" panose="02010600030101010101" pitchFamily="2" charset="-122"/>
              <a:ea typeface="SimSun" panose="02010600030101010101" pitchFamily="2" charset="-122"/>
            </a:endParaRPr>
          </a:p>
        </p:txBody>
      </p:sp>
      <p:pic>
        <p:nvPicPr>
          <p:cNvPr id="14338" name="Picture 2">
            <a:extLst>
              <a:ext uri="{FF2B5EF4-FFF2-40B4-BE49-F238E27FC236}">
                <a16:creationId xmlns:a16="http://schemas.microsoft.com/office/drawing/2014/main" id="{CD91B532-6BDF-E84F-B50B-DE8BD697F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25249"/>
            <a:ext cx="6741368" cy="379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72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715B90-31CC-AA4D-857B-D33C4C4C00D9}"/>
              </a:ext>
            </a:extLst>
          </p:cNvPr>
          <p:cNvSpPr>
            <a:spLocks noGrp="1"/>
          </p:cNvSpPr>
          <p:nvPr>
            <p:ph type="title"/>
          </p:nvPr>
        </p:nvSpPr>
        <p:spPr/>
        <p:txBody>
          <a:bodyPr>
            <a:normAutofit/>
          </a:bodyPr>
          <a:lstStyle/>
          <a:p>
            <a:r>
              <a:rPr kumimoji="1" lang="zh-CN" altLang="en-US" sz="2400" dirty="0">
                <a:solidFill>
                  <a:schemeClr val="bg1"/>
                </a:solidFill>
                <a:latin typeface="SimSun" panose="02010600030101010101" pitchFamily="2" charset="-122"/>
                <a:ea typeface="SimSun" panose="02010600030101010101" pitchFamily="2" charset="-122"/>
              </a:rPr>
              <a:t>波音公司投资的飞行出租车</a:t>
            </a:r>
          </a:p>
        </p:txBody>
      </p:sp>
      <p:pic>
        <p:nvPicPr>
          <p:cNvPr id="15362" name="Picture 2">
            <a:extLst>
              <a:ext uri="{FF2B5EF4-FFF2-40B4-BE49-F238E27FC236}">
                <a16:creationId xmlns:a16="http://schemas.microsoft.com/office/drawing/2014/main" id="{42E708EC-4856-C641-8D88-3C004C5F3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014" y="1275969"/>
            <a:ext cx="5331972" cy="3557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288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C91EB7-516F-F747-B8DE-0B17CDD35DBA}"/>
              </a:ext>
            </a:extLst>
          </p:cNvPr>
          <p:cNvSpPr>
            <a:spLocks noGrp="1"/>
          </p:cNvSpPr>
          <p:nvPr>
            <p:ph type="title"/>
          </p:nvPr>
        </p:nvSpPr>
        <p:spPr/>
        <p:txBody>
          <a:bodyPr>
            <a:noAutofit/>
          </a:body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无人机运行管理从云数据收集</a:t>
            </a:r>
            <a:r>
              <a:rPr kumimoji="1" lang="en-US" altLang="zh-CN" sz="2400" dirty="0">
                <a:solidFill>
                  <a:schemeClr val="bg1"/>
                </a:solidFill>
                <a:latin typeface="SimSun" panose="02010600030101010101" pitchFamily="2" charset="-122"/>
                <a:ea typeface="SimSun" panose="02010600030101010101" pitchFamily="2" charset="-122"/>
              </a:rPr>
              <a:t>-</a:t>
            </a:r>
            <a:r>
              <a:rPr kumimoji="1" lang="zh-CN" altLang="en-US" sz="2400" dirty="0">
                <a:solidFill>
                  <a:schemeClr val="bg1"/>
                </a:solidFill>
                <a:latin typeface="SimSun" panose="02010600030101010101" pitchFamily="2" charset="-122"/>
                <a:ea typeface="SimSun" panose="02010600030101010101" pitchFamily="2" charset="-122"/>
              </a:rPr>
              <a:t>提供信息服务</a:t>
            </a:r>
            <a:r>
              <a:rPr kumimoji="1" lang="en-US" altLang="zh-CN" sz="2400" dirty="0">
                <a:solidFill>
                  <a:schemeClr val="bg1"/>
                </a:solidFill>
                <a:latin typeface="SimSun" panose="02010600030101010101" pitchFamily="2" charset="-122"/>
                <a:ea typeface="SimSun" panose="02010600030101010101" pitchFamily="2" charset="-122"/>
              </a:rPr>
              <a:t>-</a:t>
            </a:r>
            <a:r>
              <a:rPr kumimoji="1" lang="zh-CN" altLang="en-US" sz="2400" dirty="0">
                <a:solidFill>
                  <a:schemeClr val="bg1"/>
                </a:solidFill>
                <a:latin typeface="SimSun" panose="02010600030101010101" pitchFamily="2" charset="-122"/>
                <a:ea typeface="SimSun" panose="02010600030101010101" pitchFamily="2" charset="-122"/>
              </a:rPr>
              <a:t>实现交通管理方向演化，中美欧各具优势，基本处于并跑状态</a:t>
            </a:r>
          </a:p>
        </p:txBody>
      </p:sp>
      <p:pic>
        <p:nvPicPr>
          <p:cNvPr id="3" name="图片 2">
            <a:extLst>
              <a:ext uri="{FF2B5EF4-FFF2-40B4-BE49-F238E27FC236}">
                <a16:creationId xmlns:a16="http://schemas.microsoft.com/office/drawing/2014/main" id="{6CCC2E28-0E14-1249-B199-46B3D7D1044C}"/>
              </a:ext>
            </a:extLst>
          </p:cNvPr>
          <p:cNvPicPr>
            <a:picLocks noChangeAspect="1"/>
          </p:cNvPicPr>
          <p:nvPr/>
        </p:nvPicPr>
        <p:blipFill>
          <a:blip r:embed="rId2"/>
          <a:stretch>
            <a:fillRect/>
          </a:stretch>
        </p:blipFill>
        <p:spPr>
          <a:xfrm>
            <a:off x="827584" y="1233021"/>
            <a:ext cx="7272807" cy="3636635"/>
          </a:xfrm>
          <a:prstGeom prst="rect">
            <a:avLst/>
          </a:prstGeom>
        </p:spPr>
      </p:pic>
    </p:spTree>
    <p:extLst>
      <p:ext uri="{BB962C8B-B14F-4D97-AF65-F5344CB8AC3E}">
        <p14:creationId xmlns:p14="http://schemas.microsoft.com/office/powerpoint/2010/main" val="3658543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DFAD0-A7A3-3B4C-8591-A28E275AFB5A}"/>
              </a:ext>
            </a:extLst>
          </p:cNvPr>
          <p:cNvSpPr>
            <a:spLocks noGrp="1"/>
          </p:cNvSpPr>
          <p:nvPr>
            <p:ph type="title"/>
          </p:nvPr>
        </p:nvSpPr>
        <p:spPr>
          <a:xfrm>
            <a:off x="628650" y="267494"/>
            <a:ext cx="7886700" cy="994172"/>
          </a:xfrm>
        </p:spPr>
        <p:txBody>
          <a:bodyPr>
            <a:noAutofit/>
          </a:body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十四五将是无人机政策体系、技术体系和社会动员的关键时期，将决定未来一百年航空竞争中我国是否有一席之地</a:t>
            </a:r>
          </a:p>
        </p:txBody>
      </p:sp>
      <p:sp>
        <p:nvSpPr>
          <p:cNvPr id="8" name="Freeform 3">
            <a:extLst>
              <a:ext uri="{FF2B5EF4-FFF2-40B4-BE49-F238E27FC236}">
                <a16:creationId xmlns:a16="http://schemas.microsoft.com/office/drawing/2014/main" id="{6DBB83BF-886E-8F42-8F5D-653872040B0A}"/>
              </a:ext>
            </a:extLst>
          </p:cNvPr>
          <p:cNvSpPr>
            <a:spLocks/>
          </p:cNvSpPr>
          <p:nvPr/>
        </p:nvSpPr>
        <p:spPr bwMode="auto">
          <a:xfrm>
            <a:off x="1385646" y="1827610"/>
            <a:ext cx="3122947" cy="2108351"/>
          </a:xfrm>
          <a:custGeom>
            <a:avLst/>
            <a:gdLst>
              <a:gd name="T0" fmla="*/ 2147483646 w 2649"/>
              <a:gd name="T1" fmla="*/ 0 h 2092"/>
              <a:gd name="T2" fmla="*/ 0 w 2649"/>
              <a:gd name="T3" fmla="*/ 0 h 2092"/>
              <a:gd name="T4" fmla="*/ 2147483646 w 2649"/>
              <a:gd name="T5" fmla="*/ 2147483646 h 2092"/>
              <a:gd name="T6" fmla="*/ 2147483646 w 2649"/>
              <a:gd name="T7" fmla="*/ 2147483646 h 2092"/>
              <a:gd name="T8" fmla="*/ 2147483646 w 2649"/>
              <a:gd name="T9" fmla="*/ 0 h 20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9" h="2092">
                <a:moveTo>
                  <a:pt x="2648" y="0"/>
                </a:moveTo>
                <a:lnTo>
                  <a:pt x="0" y="0"/>
                </a:lnTo>
                <a:lnTo>
                  <a:pt x="3" y="2092"/>
                </a:lnTo>
                <a:lnTo>
                  <a:pt x="2649" y="1092"/>
                </a:lnTo>
                <a:lnTo>
                  <a:pt x="2648" y="0"/>
                </a:lnTo>
                <a:close/>
              </a:path>
            </a:pathLst>
          </a:custGeom>
          <a:noFill/>
          <a:ln w="63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0" rIns="0" bIns="0" anchor="ctr"/>
          <a:lstStyle/>
          <a:p>
            <a:endParaRPr lang="zh-CN" altLang="en-US" sz="1350"/>
          </a:p>
        </p:txBody>
      </p:sp>
      <p:sp>
        <p:nvSpPr>
          <p:cNvPr id="9" name="Freeform 4">
            <a:extLst>
              <a:ext uri="{FF2B5EF4-FFF2-40B4-BE49-F238E27FC236}">
                <a16:creationId xmlns:a16="http://schemas.microsoft.com/office/drawing/2014/main" id="{B9E59DAE-9251-F446-84FC-032922603D73}"/>
              </a:ext>
            </a:extLst>
          </p:cNvPr>
          <p:cNvSpPr>
            <a:spLocks/>
          </p:cNvSpPr>
          <p:nvPr/>
        </p:nvSpPr>
        <p:spPr bwMode="auto">
          <a:xfrm>
            <a:off x="1385646" y="3202782"/>
            <a:ext cx="6353175" cy="1313185"/>
          </a:xfrm>
          <a:custGeom>
            <a:avLst/>
            <a:gdLst>
              <a:gd name="T0" fmla="*/ 0 w 5389"/>
              <a:gd name="T1" fmla="*/ 2147483646 h 1434"/>
              <a:gd name="T2" fmla="*/ 2147483646 w 5389"/>
              <a:gd name="T3" fmla="*/ 2147483646 h 1434"/>
              <a:gd name="T4" fmla="*/ 2147483646 w 5389"/>
              <a:gd name="T5" fmla="*/ 2147483646 h 1434"/>
              <a:gd name="T6" fmla="*/ 2147483646 w 5389"/>
              <a:gd name="T7" fmla="*/ 2147483646 h 1434"/>
              <a:gd name="T8" fmla="*/ 2147483646 w 5389"/>
              <a:gd name="T9" fmla="*/ 0 h 1434"/>
              <a:gd name="T10" fmla="*/ 0 w 5389"/>
              <a:gd name="T11" fmla="*/ 2147483646 h 14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9" h="1434">
                <a:moveTo>
                  <a:pt x="0" y="1115"/>
                </a:moveTo>
                <a:lnTo>
                  <a:pt x="3" y="1434"/>
                </a:lnTo>
                <a:lnTo>
                  <a:pt x="5389" y="1434"/>
                </a:lnTo>
                <a:lnTo>
                  <a:pt x="5389" y="1096"/>
                </a:lnTo>
                <a:lnTo>
                  <a:pt x="2695" y="0"/>
                </a:lnTo>
                <a:lnTo>
                  <a:pt x="0" y="1115"/>
                </a:lnTo>
                <a:close/>
              </a:path>
            </a:pathLst>
          </a:custGeom>
          <a:noFill/>
          <a:ln w="63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0" rIns="0" bIns="0" anchor="ctr"/>
          <a:lstStyle/>
          <a:p>
            <a:endParaRPr lang="zh-CN" altLang="en-US" sz="1350"/>
          </a:p>
        </p:txBody>
      </p:sp>
      <p:sp>
        <p:nvSpPr>
          <p:cNvPr id="10" name="Freeform 5">
            <a:extLst>
              <a:ext uri="{FF2B5EF4-FFF2-40B4-BE49-F238E27FC236}">
                <a16:creationId xmlns:a16="http://schemas.microsoft.com/office/drawing/2014/main" id="{5BDBA541-CB24-E14A-B8FB-89935C58CC77}"/>
              </a:ext>
            </a:extLst>
          </p:cNvPr>
          <p:cNvSpPr>
            <a:spLocks/>
          </p:cNvSpPr>
          <p:nvPr/>
        </p:nvSpPr>
        <p:spPr bwMode="auto">
          <a:xfrm flipH="1">
            <a:off x="4647959" y="1827610"/>
            <a:ext cx="3122947" cy="2108351"/>
          </a:xfrm>
          <a:custGeom>
            <a:avLst/>
            <a:gdLst>
              <a:gd name="T0" fmla="*/ 2147483646 w 2649"/>
              <a:gd name="T1" fmla="*/ 0 h 2092"/>
              <a:gd name="T2" fmla="*/ 0 w 2649"/>
              <a:gd name="T3" fmla="*/ 0 h 2092"/>
              <a:gd name="T4" fmla="*/ 2147483646 w 2649"/>
              <a:gd name="T5" fmla="*/ 2147483646 h 2092"/>
              <a:gd name="T6" fmla="*/ 2147483646 w 2649"/>
              <a:gd name="T7" fmla="*/ 2147483646 h 2092"/>
              <a:gd name="T8" fmla="*/ 2147483646 w 2649"/>
              <a:gd name="T9" fmla="*/ 0 h 20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9" h="2092">
                <a:moveTo>
                  <a:pt x="2648" y="0"/>
                </a:moveTo>
                <a:lnTo>
                  <a:pt x="0" y="0"/>
                </a:lnTo>
                <a:lnTo>
                  <a:pt x="3" y="2092"/>
                </a:lnTo>
                <a:lnTo>
                  <a:pt x="2649" y="1092"/>
                </a:lnTo>
                <a:lnTo>
                  <a:pt x="2648" y="0"/>
                </a:lnTo>
                <a:close/>
              </a:path>
            </a:pathLst>
          </a:custGeom>
          <a:noFill/>
          <a:ln w="63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0" rIns="0" bIns="0" anchor="ctr"/>
          <a:lstStyle/>
          <a:p>
            <a:endParaRPr lang="zh-CN" altLang="en-US" sz="1350"/>
          </a:p>
        </p:txBody>
      </p:sp>
      <p:sp>
        <p:nvSpPr>
          <p:cNvPr id="11" name="Rectangle 6">
            <a:extLst>
              <a:ext uri="{FF2B5EF4-FFF2-40B4-BE49-F238E27FC236}">
                <a16:creationId xmlns:a16="http://schemas.microsoft.com/office/drawing/2014/main" id="{C394BDCC-61D5-3E4C-B330-CC948D6D6FBE}"/>
              </a:ext>
            </a:extLst>
          </p:cNvPr>
          <p:cNvSpPr>
            <a:spLocks noChangeArrowheads="1"/>
          </p:cNvSpPr>
          <p:nvPr/>
        </p:nvSpPr>
        <p:spPr bwMode="auto">
          <a:xfrm>
            <a:off x="3554965" y="2802732"/>
            <a:ext cx="2060744" cy="818347"/>
          </a:xfrm>
          <a:prstGeom prst="rect">
            <a:avLst/>
          </a:prstGeom>
          <a:solidFill>
            <a:srgbClr val="053F58"/>
          </a:solidFill>
          <a:ln w="6350">
            <a:solidFill>
              <a:schemeClr val="accent2"/>
            </a:solidFill>
            <a:miter lim="800000"/>
            <a:headEnd/>
            <a:tailEnd/>
          </a:ln>
          <a:effectLst>
            <a:outerShdw dist="35921" dir="2700000" algn="ctr" rotWithShape="0">
              <a:schemeClr val="hlink"/>
            </a:outerShdw>
          </a:effectLst>
        </p:spPr>
        <p:txBody>
          <a:bodyPr wrap="none" lIns="5400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975">
              <a:solidFill>
                <a:schemeClr val="bg1"/>
              </a:solidFill>
            </a:endParaRPr>
          </a:p>
        </p:txBody>
      </p:sp>
      <p:sp>
        <p:nvSpPr>
          <p:cNvPr id="12" name="Text Box 7">
            <a:extLst>
              <a:ext uri="{FF2B5EF4-FFF2-40B4-BE49-F238E27FC236}">
                <a16:creationId xmlns:a16="http://schemas.microsoft.com/office/drawing/2014/main" id="{7D9EAAAE-14E8-0949-AF31-685FEF71C24B}"/>
              </a:ext>
            </a:extLst>
          </p:cNvPr>
          <p:cNvSpPr txBox="1">
            <a:spLocks noChangeArrowheads="1"/>
          </p:cNvSpPr>
          <p:nvPr/>
        </p:nvSpPr>
        <p:spPr bwMode="auto">
          <a:xfrm flipH="1">
            <a:off x="3656168" y="2949793"/>
            <a:ext cx="1860329"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lang="zh-CN" altLang="en-US" sz="900" b="0" dirty="0">
                <a:solidFill>
                  <a:schemeClr val="bg1"/>
                </a:solidFill>
              </a:rPr>
              <a:t>目前竞争的重点在于建立试验区</a:t>
            </a:r>
            <a:endParaRPr lang="en-US" altLang="zh-CN" sz="900" b="0" dirty="0">
              <a:solidFill>
                <a:schemeClr val="bg1"/>
              </a:solidFill>
            </a:endParaRPr>
          </a:p>
          <a:p>
            <a:pPr algn="ctr"/>
            <a:r>
              <a:rPr lang="zh-CN" altLang="en-US" sz="900" b="0" dirty="0">
                <a:solidFill>
                  <a:schemeClr val="bg1"/>
                </a:solidFill>
              </a:rPr>
              <a:t>在主导机构引导下广泛开展运行试验</a:t>
            </a:r>
            <a:endParaRPr lang="en-US" altLang="zh-CN" sz="900" b="0" dirty="0">
              <a:solidFill>
                <a:schemeClr val="bg1"/>
              </a:solidFill>
            </a:endParaRPr>
          </a:p>
          <a:p>
            <a:pPr algn="ctr"/>
            <a:r>
              <a:rPr lang="zh-CN" altLang="en-US" sz="900" b="0" dirty="0">
                <a:solidFill>
                  <a:schemeClr val="bg1"/>
                </a:solidFill>
              </a:rPr>
              <a:t>建立研发的产业生态</a:t>
            </a:r>
            <a:endParaRPr lang="en-US" altLang="zh-CN" sz="900" b="0" dirty="0">
              <a:solidFill>
                <a:schemeClr val="bg1"/>
              </a:solidFill>
            </a:endParaRPr>
          </a:p>
          <a:p>
            <a:pPr algn="ctr"/>
            <a:r>
              <a:rPr lang="zh-CN" altLang="en-US" sz="900" b="0" dirty="0">
                <a:solidFill>
                  <a:schemeClr val="bg1"/>
                </a:solidFill>
              </a:rPr>
              <a:t>最终比的是运行技术</a:t>
            </a:r>
          </a:p>
        </p:txBody>
      </p:sp>
      <p:sp>
        <p:nvSpPr>
          <p:cNvPr id="13" name="Rectangle 9">
            <a:extLst>
              <a:ext uri="{FF2B5EF4-FFF2-40B4-BE49-F238E27FC236}">
                <a16:creationId xmlns:a16="http://schemas.microsoft.com/office/drawing/2014/main" id="{6B67EBE5-98FB-9F41-BAFB-5B0E853E7BFC}"/>
              </a:ext>
            </a:extLst>
          </p:cNvPr>
          <p:cNvSpPr>
            <a:spLocks noChangeArrowheads="1"/>
          </p:cNvSpPr>
          <p:nvPr/>
        </p:nvSpPr>
        <p:spPr bwMode="auto">
          <a:xfrm>
            <a:off x="1467800" y="1935655"/>
            <a:ext cx="2903668" cy="750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330200">
              <a:tabLst>
                <a:tab pos="8521700" algn="r"/>
              </a:tabLst>
              <a:defRPr kumimoji="1" sz="1700" b="1">
                <a:solidFill>
                  <a:srgbClr val="000000"/>
                </a:solidFill>
                <a:latin typeface="Arial" panose="020B0604020202020204" pitchFamily="34" charset="0"/>
                <a:ea typeface="宋体" panose="02010600030101010101" pitchFamily="2" charset="-122"/>
              </a:defRPr>
            </a:lvl1pPr>
            <a:lvl2pPr marL="190500" indent="-188913"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2pPr>
            <a:lvl3pPr marL="1143000" indent="-228600"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3pPr>
            <a:lvl4pPr marL="1600200" indent="-228600"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4pPr>
            <a:lvl5pPr marL="2057400" indent="-228600" algn="ctr" defTabSz="330200">
              <a:lnSpc>
                <a:spcPts val="1600"/>
              </a:lnSpc>
              <a:tabLst>
                <a:tab pos="8521700" algn="r"/>
              </a:tabLst>
              <a:defRPr kumimoji="1" sz="1400" b="1">
                <a:solidFill>
                  <a:srgbClr val="000000"/>
                </a:solidFill>
                <a:latin typeface="Arial" panose="020B0604020202020204" pitchFamily="34" charset="0"/>
                <a:ea typeface="宋体" panose="02010600030101010101" pitchFamily="2" charset="-122"/>
              </a:defRPr>
            </a:lvl5pPr>
            <a:lvl6pPr marL="25146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6pPr>
            <a:lvl7pPr marL="29718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7pPr>
            <a:lvl8pPr marL="34290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8pPr>
            <a:lvl9pPr marL="38862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9pPr>
          </a:lstStyle>
          <a:p>
            <a:pPr lvl="1"/>
            <a:r>
              <a:rPr lang="zh-CN" altLang="en-US" sz="975" dirty="0"/>
              <a:t>欧洲全</a:t>
            </a:r>
            <a:endParaRPr lang="en-US" altLang="zh-CN" sz="975" dirty="0"/>
          </a:p>
          <a:p>
            <a:pPr lvl="2"/>
            <a:r>
              <a:rPr lang="zh-CN" altLang="en-US" sz="975" dirty="0"/>
              <a:t>法规体系最具备前瞻性宏观体系完整</a:t>
            </a:r>
            <a:endParaRPr lang="en-US" altLang="zh-CN" sz="975" dirty="0"/>
          </a:p>
          <a:p>
            <a:pPr lvl="2"/>
            <a:r>
              <a:rPr lang="zh-CN" altLang="en-US" sz="975" dirty="0"/>
              <a:t>研发体系性强，有主导机构</a:t>
            </a:r>
            <a:endParaRPr lang="en-US" altLang="zh-CN" sz="975" dirty="0"/>
          </a:p>
          <a:p>
            <a:pPr lvl="2"/>
            <a:r>
              <a:rPr lang="zh-CN" altLang="en-US" sz="975" dirty="0"/>
              <a:t>产业较为分散、动力不足</a:t>
            </a:r>
            <a:endParaRPr lang="en-US" altLang="zh-CN" sz="975" dirty="0"/>
          </a:p>
        </p:txBody>
      </p:sp>
      <p:sp>
        <p:nvSpPr>
          <p:cNvPr id="14" name="Rectangle 9">
            <a:extLst>
              <a:ext uri="{FF2B5EF4-FFF2-40B4-BE49-F238E27FC236}">
                <a16:creationId xmlns:a16="http://schemas.microsoft.com/office/drawing/2014/main" id="{BDC1E474-9216-1347-81BA-316A0206D823}"/>
              </a:ext>
            </a:extLst>
          </p:cNvPr>
          <p:cNvSpPr>
            <a:spLocks noChangeArrowheads="1"/>
          </p:cNvSpPr>
          <p:nvPr/>
        </p:nvSpPr>
        <p:spPr bwMode="auto">
          <a:xfrm>
            <a:off x="4806312" y="1978224"/>
            <a:ext cx="2903668"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330200">
              <a:tabLst>
                <a:tab pos="8521700" algn="r"/>
              </a:tabLst>
              <a:defRPr kumimoji="1" sz="1700" b="1">
                <a:solidFill>
                  <a:srgbClr val="000000"/>
                </a:solidFill>
                <a:latin typeface="Arial" panose="020B0604020202020204" pitchFamily="34" charset="0"/>
                <a:ea typeface="宋体" panose="02010600030101010101" pitchFamily="2" charset="-122"/>
              </a:defRPr>
            </a:lvl1pPr>
            <a:lvl2pPr marL="190500" indent="-188913"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2pPr>
            <a:lvl3pPr marL="1143000" indent="-228600"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3pPr>
            <a:lvl4pPr marL="1600200" indent="-228600"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4pPr>
            <a:lvl5pPr marL="2057400" indent="-228600" algn="ctr" defTabSz="330200">
              <a:lnSpc>
                <a:spcPts val="1600"/>
              </a:lnSpc>
              <a:tabLst>
                <a:tab pos="8521700" algn="r"/>
              </a:tabLst>
              <a:defRPr kumimoji="1" sz="1400" b="1">
                <a:solidFill>
                  <a:srgbClr val="000000"/>
                </a:solidFill>
                <a:latin typeface="Arial" panose="020B0604020202020204" pitchFamily="34" charset="0"/>
                <a:ea typeface="宋体" panose="02010600030101010101" pitchFamily="2" charset="-122"/>
              </a:defRPr>
            </a:lvl5pPr>
            <a:lvl6pPr marL="25146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6pPr>
            <a:lvl7pPr marL="29718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7pPr>
            <a:lvl8pPr marL="34290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8pPr>
            <a:lvl9pPr marL="38862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9pPr>
          </a:lstStyle>
          <a:p>
            <a:pPr lvl="1"/>
            <a:r>
              <a:rPr lang="zh-CN" altLang="en-US" sz="975" dirty="0"/>
              <a:t>美国实</a:t>
            </a:r>
            <a:endParaRPr lang="en-US" altLang="zh-CN" sz="975" dirty="0"/>
          </a:p>
          <a:p>
            <a:pPr lvl="2"/>
            <a:r>
              <a:rPr lang="zh-CN" altLang="en-US" sz="975" dirty="0"/>
              <a:t>政策法规实用性强、按需制定</a:t>
            </a:r>
            <a:endParaRPr lang="en-US" altLang="zh-CN" sz="975" dirty="0"/>
          </a:p>
          <a:p>
            <a:pPr lvl="2"/>
            <a:r>
              <a:rPr lang="zh-CN" altLang="en-US" sz="975" dirty="0"/>
              <a:t>研发主导机构强、参与主体更多</a:t>
            </a:r>
            <a:endParaRPr lang="en-US" altLang="zh-CN" sz="975" dirty="0"/>
          </a:p>
          <a:p>
            <a:pPr lvl="2"/>
            <a:r>
              <a:rPr lang="zh-CN" altLang="de-DE" sz="975" dirty="0"/>
              <a:t> </a:t>
            </a:r>
            <a:r>
              <a:rPr lang="en-US" altLang="zh-CN" sz="975" dirty="0"/>
              <a:t>UTM</a:t>
            </a:r>
            <a:r>
              <a:rPr lang="zh-CN" altLang="en-US" sz="975" dirty="0"/>
              <a:t>产品化最快</a:t>
            </a:r>
            <a:endParaRPr lang="zh-CN" altLang="de-DE" sz="975" dirty="0"/>
          </a:p>
        </p:txBody>
      </p:sp>
      <p:sp>
        <p:nvSpPr>
          <p:cNvPr id="15" name="Rectangle 9">
            <a:extLst>
              <a:ext uri="{FF2B5EF4-FFF2-40B4-BE49-F238E27FC236}">
                <a16:creationId xmlns:a16="http://schemas.microsoft.com/office/drawing/2014/main" id="{04D56F14-474B-BF48-A17B-1A560EDF7955}"/>
              </a:ext>
            </a:extLst>
          </p:cNvPr>
          <p:cNvSpPr>
            <a:spLocks noChangeArrowheads="1"/>
          </p:cNvSpPr>
          <p:nvPr/>
        </p:nvSpPr>
        <p:spPr bwMode="auto">
          <a:xfrm>
            <a:off x="2957816" y="3813888"/>
            <a:ext cx="2903668"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330200">
              <a:tabLst>
                <a:tab pos="8521700" algn="r"/>
              </a:tabLst>
              <a:defRPr kumimoji="1" sz="1700" b="1">
                <a:solidFill>
                  <a:srgbClr val="000000"/>
                </a:solidFill>
                <a:latin typeface="Arial" panose="020B0604020202020204" pitchFamily="34" charset="0"/>
                <a:ea typeface="宋体" panose="02010600030101010101" pitchFamily="2" charset="-122"/>
              </a:defRPr>
            </a:lvl1pPr>
            <a:lvl2pPr marL="190500" indent="-188913"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2pPr>
            <a:lvl3pPr marL="1143000" indent="-228600"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3pPr>
            <a:lvl4pPr marL="1600200" indent="-228600" defTabSz="330200">
              <a:buChar char="-"/>
              <a:tabLst>
                <a:tab pos="8521700" algn="r"/>
              </a:tabLst>
              <a:defRPr kumimoji="1" sz="1700">
                <a:solidFill>
                  <a:srgbClr val="000000"/>
                </a:solidFill>
                <a:latin typeface="Arial" panose="020B0604020202020204" pitchFamily="34" charset="0"/>
                <a:ea typeface="宋体" panose="02010600030101010101" pitchFamily="2" charset="-122"/>
              </a:defRPr>
            </a:lvl4pPr>
            <a:lvl5pPr marL="2057400" indent="-228600" algn="ctr" defTabSz="330200">
              <a:lnSpc>
                <a:spcPts val="1600"/>
              </a:lnSpc>
              <a:tabLst>
                <a:tab pos="8521700" algn="r"/>
              </a:tabLst>
              <a:defRPr kumimoji="1" sz="1400" b="1">
                <a:solidFill>
                  <a:srgbClr val="000000"/>
                </a:solidFill>
                <a:latin typeface="Arial" panose="020B0604020202020204" pitchFamily="34" charset="0"/>
                <a:ea typeface="宋体" panose="02010600030101010101" pitchFamily="2" charset="-122"/>
              </a:defRPr>
            </a:lvl5pPr>
            <a:lvl6pPr marL="25146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6pPr>
            <a:lvl7pPr marL="29718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7pPr>
            <a:lvl8pPr marL="34290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8pPr>
            <a:lvl9pPr marL="3886200" indent="-228600" algn="ctr" defTabSz="330200" eaLnBrk="0" fontAlgn="base" hangingPunct="0">
              <a:lnSpc>
                <a:spcPts val="1600"/>
              </a:lnSpc>
              <a:spcBef>
                <a:spcPct val="0"/>
              </a:spcBef>
              <a:spcAft>
                <a:spcPct val="0"/>
              </a:spcAft>
              <a:tabLst>
                <a:tab pos="8521700" algn="r"/>
              </a:tabLst>
              <a:defRPr kumimoji="1" sz="1400" b="1">
                <a:solidFill>
                  <a:srgbClr val="000000"/>
                </a:solidFill>
                <a:latin typeface="Arial" panose="020B0604020202020204" pitchFamily="34" charset="0"/>
                <a:ea typeface="宋体" panose="02010600030101010101" pitchFamily="2" charset="-122"/>
              </a:defRPr>
            </a:lvl9pPr>
          </a:lstStyle>
          <a:p>
            <a:pPr lvl="1"/>
            <a:r>
              <a:rPr lang="zh-CN" altLang="en-US" sz="975" dirty="0"/>
              <a:t>中国快</a:t>
            </a:r>
            <a:endParaRPr lang="en-US" altLang="zh-CN" sz="975" dirty="0"/>
          </a:p>
          <a:p>
            <a:pPr lvl="2"/>
            <a:r>
              <a:rPr lang="zh-CN" altLang="en-US" sz="975" dirty="0"/>
              <a:t>政策体系鼓励先行先试的改革</a:t>
            </a:r>
            <a:endParaRPr lang="en-US" altLang="zh-CN" sz="975" dirty="0"/>
          </a:p>
          <a:p>
            <a:pPr lvl="2"/>
            <a:r>
              <a:rPr lang="zh-CN" altLang="en-US" sz="975" dirty="0"/>
              <a:t>产业链完整、数据收集行动迅速</a:t>
            </a:r>
            <a:endParaRPr lang="en-US" altLang="zh-CN" sz="975" dirty="0"/>
          </a:p>
          <a:p>
            <a:pPr lvl="2"/>
            <a:r>
              <a:rPr lang="zh-CN" altLang="en-US" sz="975" dirty="0"/>
              <a:t>研发深度与广度有限</a:t>
            </a:r>
            <a:endParaRPr lang="zh-CN" altLang="de-DE" sz="975" dirty="0"/>
          </a:p>
        </p:txBody>
      </p:sp>
    </p:spTree>
    <p:extLst>
      <p:ext uri="{BB962C8B-B14F-4D97-AF65-F5344CB8AC3E}">
        <p14:creationId xmlns:p14="http://schemas.microsoft.com/office/powerpoint/2010/main" val="1732480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5DEBC7E0-4E73-C74B-BC3C-AA7F3726F071}"/>
              </a:ext>
            </a:extLst>
          </p:cNvPr>
          <p:cNvSpPr txBox="1">
            <a:spLocks/>
          </p:cNvSpPr>
          <p:nvPr/>
        </p:nvSpPr>
        <p:spPr>
          <a:xfrm>
            <a:off x="628650" y="339502"/>
            <a:ext cx="7886700" cy="6480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kumimoji="1" lang="zh-CN" altLang="en-US" sz="2200" dirty="0">
                <a:solidFill>
                  <a:schemeClr val="bg1"/>
                </a:solidFill>
                <a:latin typeface="SimSun" panose="02010600030101010101" pitchFamily="2" charset="-122"/>
                <a:ea typeface="SimSun" panose="02010600030101010101" pitchFamily="2" charset="-122"/>
              </a:rPr>
              <a:t>“十四五”通用航空高质量发展需要大家的共同创意与努力！</a:t>
            </a:r>
            <a:endParaRPr kumimoji="1" lang="en-US" altLang="zh-CN" sz="2200" dirty="0">
              <a:solidFill>
                <a:schemeClr val="bg1"/>
              </a:solidFill>
              <a:latin typeface="SimSun" panose="02010600030101010101" pitchFamily="2" charset="-122"/>
              <a:ea typeface="SimSun" panose="02010600030101010101" pitchFamily="2" charset="-122"/>
            </a:endParaRPr>
          </a:p>
        </p:txBody>
      </p:sp>
      <p:pic>
        <p:nvPicPr>
          <p:cNvPr id="6" name="Picture 2" descr="C:\Users\mic\Desktop\Luftbild_Baden_Airpark.JPG">
            <a:extLst>
              <a:ext uri="{FF2B5EF4-FFF2-40B4-BE49-F238E27FC236}">
                <a16:creationId xmlns:a16="http://schemas.microsoft.com/office/drawing/2014/main" id="{CE56CC7F-E832-DA45-ACA9-0DFB7DDE3C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888" y="1203598"/>
            <a:ext cx="6588224" cy="3705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5291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0461D4-AAFB-A140-85E4-558EBB160092}"/>
              </a:ext>
            </a:extLst>
          </p:cNvPr>
          <p:cNvSpPr>
            <a:spLocks noGrp="1"/>
          </p:cNvSpPr>
          <p:nvPr>
            <p:ph type="title"/>
          </p:nvPr>
        </p:nvSpPr>
        <p:spPr>
          <a:xfrm>
            <a:off x="628650" y="267494"/>
            <a:ext cx="7886700" cy="994172"/>
          </a:xfrm>
        </p:spPr>
        <p:txBody>
          <a:bodyPr>
            <a:normAutofit/>
          </a:bodyPr>
          <a:lstStyle/>
          <a:p>
            <a:r>
              <a:rPr kumimoji="1" lang="zh-CN" altLang="en-US" sz="2200" dirty="0">
                <a:solidFill>
                  <a:schemeClr val="bg1"/>
                </a:solidFill>
                <a:latin typeface="SimSun" panose="02010600030101010101" pitchFamily="2" charset="-122"/>
                <a:ea typeface="SimSun" panose="02010600030101010101" pitchFamily="2" charset="-122"/>
              </a:rPr>
              <a:t>“十四五”是我国经济社会发展形态重要转变期，国际环境与社会需求深刻演化，通用航空应当走高质量发展之路</a:t>
            </a:r>
          </a:p>
        </p:txBody>
      </p:sp>
      <p:sp>
        <p:nvSpPr>
          <p:cNvPr id="3" name="内容占位符 2">
            <a:extLst>
              <a:ext uri="{FF2B5EF4-FFF2-40B4-BE49-F238E27FC236}">
                <a16:creationId xmlns:a16="http://schemas.microsoft.com/office/drawing/2014/main" id="{B90CBFA4-910A-1E4B-BFF2-F94E478D2999}"/>
              </a:ext>
            </a:extLst>
          </p:cNvPr>
          <p:cNvSpPr>
            <a:spLocks noGrp="1"/>
          </p:cNvSpPr>
          <p:nvPr>
            <p:ph idx="1"/>
          </p:nvPr>
        </p:nvSpPr>
        <p:spPr>
          <a:xfrm>
            <a:off x="628650" y="1268016"/>
            <a:ext cx="7886700" cy="3601640"/>
          </a:xfrm>
        </p:spPr>
        <p:txBody>
          <a:bodyPr>
            <a:normAutofit lnSpcReduction="10000"/>
          </a:bodyPr>
          <a:lstStyle/>
          <a:p>
            <a:pPr>
              <a:lnSpc>
                <a:spcPct val="100000"/>
              </a:lnSpc>
            </a:pPr>
            <a:r>
              <a:rPr kumimoji="1" lang="zh-CN" altLang="en-US" sz="2000" dirty="0">
                <a:latin typeface="SimSun" panose="02010600030101010101" pitchFamily="2" charset="-122"/>
                <a:ea typeface="SimSun" panose="02010600030101010101" pitchFamily="2" charset="-122"/>
              </a:rPr>
              <a:t>宏观政治经济环境</a:t>
            </a:r>
            <a:endParaRPr kumimoji="1" lang="en-US" altLang="zh-CN" sz="2000" dirty="0">
              <a:latin typeface="SimSun" panose="02010600030101010101" pitchFamily="2" charset="-122"/>
              <a:ea typeface="SimSun" panose="02010600030101010101" pitchFamily="2" charset="-122"/>
            </a:endParaRPr>
          </a:p>
          <a:p>
            <a:pPr lvl="1">
              <a:lnSpc>
                <a:spcPct val="100000"/>
              </a:lnSpc>
            </a:pPr>
            <a:r>
              <a:rPr kumimoji="1" lang="zh-CN" altLang="en-US" dirty="0">
                <a:latin typeface="SimSun" panose="02010600030101010101" pitchFamily="2" charset="-122"/>
                <a:ea typeface="SimSun" panose="02010600030101010101" pitchFamily="2" charset="-122"/>
              </a:rPr>
              <a:t>中美贸易争端向产业链和科技脱钩方向蔓延，逆全球化和全球两大经济体“分流”趋势深刻影响全球和我国宏观经济环境</a:t>
            </a:r>
            <a:endParaRPr kumimoji="1" lang="en-US" altLang="zh-CN" dirty="0">
              <a:latin typeface="SimSun" panose="02010600030101010101" pitchFamily="2" charset="-122"/>
              <a:ea typeface="SimSun" panose="02010600030101010101" pitchFamily="2" charset="-122"/>
            </a:endParaRPr>
          </a:p>
          <a:p>
            <a:pPr lvl="1">
              <a:lnSpc>
                <a:spcPct val="100000"/>
              </a:lnSpc>
            </a:pPr>
            <a:r>
              <a:rPr kumimoji="1" lang="zh-CN" altLang="en-US" dirty="0">
                <a:latin typeface="SimSun" panose="02010600030101010101" pitchFamily="2" charset="-122"/>
                <a:ea typeface="SimSun" panose="02010600030101010101" pitchFamily="2" charset="-122"/>
              </a:rPr>
              <a:t>我国经济“内循环为主，内循环和外循环相互促进”的模式将改变我国产业结构与发展重点</a:t>
            </a:r>
            <a:endParaRPr kumimoji="1" lang="en-US" altLang="zh-CN" dirty="0">
              <a:latin typeface="SimSun" panose="02010600030101010101" pitchFamily="2" charset="-122"/>
              <a:ea typeface="SimSun" panose="02010600030101010101" pitchFamily="2" charset="-122"/>
            </a:endParaRPr>
          </a:p>
          <a:p>
            <a:pPr lvl="1">
              <a:lnSpc>
                <a:spcPct val="100000"/>
              </a:lnSpc>
            </a:pPr>
            <a:r>
              <a:rPr kumimoji="1" lang="zh-CN" altLang="en-US" dirty="0">
                <a:latin typeface="SimSun" panose="02010600030101010101" pitchFamily="2" charset="-122"/>
                <a:ea typeface="SimSun" panose="02010600030101010101" pitchFamily="2" charset="-122"/>
              </a:rPr>
              <a:t>“六稳”、“六保”强调更高程度的产业自主与技术创新</a:t>
            </a:r>
            <a:endParaRPr kumimoji="1" lang="en-US" altLang="zh-CN" dirty="0">
              <a:latin typeface="SimSun" panose="02010600030101010101" pitchFamily="2" charset="-122"/>
              <a:ea typeface="SimSun" panose="02010600030101010101" pitchFamily="2" charset="-122"/>
            </a:endParaRPr>
          </a:p>
          <a:p>
            <a:pPr>
              <a:lnSpc>
                <a:spcPct val="100000"/>
              </a:lnSpc>
            </a:pPr>
            <a:r>
              <a:rPr kumimoji="1" lang="zh-CN" altLang="en-US" sz="2000" dirty="0">
                <a:latin typeface="SimSun" panose="02010600030101010101" pitchFamily="2" charset="-122"/>
                <a:ea typeface="SimSun" panose="02010600030101010101" pitchFamily="2" charset="-122"/>
              </a:rPr>
              <a:t>地方政府作为通用航空发展的政府主体作用全面发挥作用</a:t>
            </a:r>
            <a:endParaRPr kumimoji="1" lang="en-US" altLang="zh-CN" sz="2000" dirty="0">
              <a:latin typeface="SimSun" panose="02010600030101010101" pitchFamily="2" charset="-122"/>
              <a:ea typeface="SimSun" panose="02010600030101010101" pitchFamily="2" charset="-122"/>
            </a:endParaRPr>
          </a:p>
          <a:p>
            <a:pPr lvl="1">
              <a:lnSpc>
                <a:spcPct val="100000"/>
              </a:lnSpc>
            </a:pPr>
            <a:r>
              <a:rPr kumimoji="1" lang="zh-CN" altLang="en-US" dirty="0">
                <a:latin typeface="SimSun" panose="02010600030101010101" pitchFamily="2" charset="-122"/>
                <a:ea typeface="SimSun" panose="02010600030101010101" pitchFamily="2" charset="-122"/>
              </a:rPr>
              <a:t>省级政府管理通用航空的体制和机制逐步完善，产业调控能力日益增强，在“十四五”具备开展省域竞合的条件，通用航空融入区域经济更明显</a:t>
            </a:r>
            <a:endParaRPr kumimoji="1" lang="en-US" altLang="zh-CN" dirty="0">
              <a:latin typeface="SimSun" panose="02010600030101010101" pitchFamily="2" charset="-122"/>
              <a:ea typeface="SimSun" panose="02010600030101010101" pitchFamily="2" charset="-122"/>
            </a:endParaRPr>
          </a:p>
          <a:p>
            <a:pPr>
              <a:lnSpc>
                <a:spcPct val="100000"/>
              </a:lnSpc>
            </a:pPr>
            <a:r>
              <a:rPr kumimoji="1" lang="zh-CN" altLang="en-US" sz="2000" dirty="0">
                <a:latin typeface="SimSun" panose="02010600030101010101" pitchFamily="2" charset="-122"/>
                <a:ea typeface="SimSun" panose="02010600030101010101" pitchFamily="2" charset="-122"/>
              </a:rPr>
              <a:t>通用航空市场需求出现结构性变化</a:t>
            </a:r>
            <a:endParaRPr kumimoji="1" lang="en-US" altLang="zh-CN" sz="2000" dirty="0">
              <a:latin typeface="SimSun" panose="02010600030101010101" pitchFamily="2" charset="-122"/>
              <a:ea typeface="SimSun" panose="02010600030101010101" pitchFamily="2" charset="-122"/>
            </a:endParaRPr>
          </a:p>
          <a:p>
            <a:pPr lvl="1">
              <a:lnSpc>
                <a:spcPct val="100000"/>
              </a:lnSpc>
            </a:pPr>
            <a:r>
              <a:rPr kumimoji="1" lang="zh-CN" altLang="en-US" dirty="0">
                <a:latin typeface="SimSun" panose="02010600030101010101" pitchFamily="2" charset="-122"/>
                <a:ea typeface="SimSun" panose="02010600030101010101" pitchFamily="2" charset="-122"/>
              </a:rPr>
              <a:t>公务航空民营化、通用航空消费化、无人机商业化趋势</a:t>
            </a:r>
            <a:endParaRPr kumimoji="1" lang="en-US" altLang="zh-CN"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35441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335F54-4B83-4A49-8507-BF968B809B8F}"/>
              </a:ext>
            </a:extLst>
          </p:cNvPr>
          <p:cNvSpPr>
            <a:spLocks noGrp="1"/>
          </p:cNvSpPr>
          <p:nvPr>
            <p:ph type="title"/>
          </p:nvPr>
        </p:nvSpPr>
        <p:spPr>
          <a:xfrm>
            <a:off x="628650" y="267494"/>
            <a:ext cx="7886700" cy="994172"/>
          </a:xfrm>
        </p:spPr>
        <p:txBody>
          <a:bodyPr>
            <a:normAutofit/>
          </a:bodyPr>
          <a:lstStyle/>
          <a:p>
            <a:pPr>
              <a:lnSpc>
                <a:spcPct val="100000"/>
              </a:lnSpc>
            </a:pPr>
            <a:r>
              <a:rPr kumimoji="1" lang="zh-CN" altLang="en-US" sz="2200" dirty="0">
                <a:solidFill>
                  <a:schemeClr val="bg1"/>
                </a:solidFill>
                <a:latin typeface="SimSun" panose="02010600030101010101" pitchFamily="2" charset="-122"/>
                <a:ea typeface="SimSun" panose="02010600030101010101" pitchFamily="2" charset="-122"/>
              </a:rPr>
              <a:t>“省域竞合”模式下，通用航空业务逐步融入区域经济社会发展，业务结构、市场主体、推动模式发生深刻变化</a:t>
            </a:r>
          </a:p>
        </p:txBody>
      </p:sp>
      <p:sp>
        <p:nvSpPr>
          <p:cNvPr id="7" name="内容占位符 2">
            <a:extLst>
              <a:ext uri="{FF2B5EF4-FFF2-40B4-BE49-F238E27FC236}">
                <a16:creationId xmlns:a16="http://schemas.microsoft.com/office/drawing/2014/main" id="{E7E6804C-6C7A-D840-BED2-2036018C2245}"/>
              </a:ext>
            </a:extLst>
          </p:cNvPr>
          <p:cNvSpPr>
            <a:spLocks noGrp="1"/>
          </p:cNvSpPr>
          <p:nvPr>
            <p:ph idx="1"/>
          </p:nvPr>
        </p:nvSpPr>
        <p:spPr>
          <a:xfrm>
            <a:off x="11832" y="1438672"/>
            <a:ext cx="3649204" cy="3240360"/>
          </a:xfrm>
        </p:spPr>
        <p:txBody>
          <a:bodyPr>
            <a:normAutofit lnSpcReduction="10000"/>
          </a:bodyPr>
          <a:lstStyle/>
          <a:p>
            <a:pPr>
              <a:lnSpc>
                <a:spcPct val="110000"/>
              </a:lnSpc>
            </a:pPr>
            <a:r>
              <a:rPr kumimoji="1" lang="zh-CN" altLang="en-US" sz="2000" dirty="0">
                <a:latin typeface="SimSun" panose="02010600030101010101" pitchFamily="2" charset="-122"/>
                <a:ea typeface="SimSun" panose="02010600030101010101" pitchFamily="2" charset="-122"/>
              </a:rPr>
              <a:t>国家政策以支持鼓励为主</a:t>
            </a:r>
            <a:endParaRPr kumimoji="1" lang="en-US" altLang="zh-CN" sz="2000" dirty="0">
              <a:latin typeface="SimSun" panose="02010600030101010101" pitchFamily="2" charset="-122"/>
              <a:ea typeface="SimSun" panose="02010600030101010101" pitchFamily="2" charset="-122"/>
            </a:endParaRPr>
          </a:p>
          <a:p>
            <a:pPr lvl="1">
              <a:lnSpc>
                <a:spcPct val="110000"/>
              </a:lnSpc>
            </a:pPr>
            <a:r>
              <a:rPr kumimoji="1" lang="zh-CN" altLang="en-US" dirty="0">
                <a:latin typeface="SimSun" panose="02010600030101010101" pitchFamily="2" charset="-122"/>
                <a:ea typeface="SimSun" panose="02010600030101010101" pitchFamily="2" charset="-122"/>
              </a:rPr>
              <a:t>民航财政支持基本维持稳定，十四五期间将稳定在</a:t>
            </a:r>
            <a:r>
              <a:rPr kumimoji="1" lang="en-US" altLang="zh-CN" dirty="0">
                <a:latin typeface="SimSun" panose="02010600030101010101" pitchFamily="2" charset="-122"/>
                <a:ea typeface="SimSun" panose="02010600030101010101" pitchFamily="2" charset="-122"/>
              </a:rPr>
              <a:t>10</a:t>
            </a:r>
            <a:r>
              <a:rPr kumimoji="1" lang="zh-CN" altLang="en-US" dirty="0">
                <a:latin typeface="SimSun" panose="02010600030101010101" pitchFamily="2" charset="-122"/>
                <a:ea typeface="SimSun" panose="02010600030101010101" pitchFamily="2" charset="-122"/>
              </a:rPr>
              <a:t>亿规模左右</a:t>
            </a:r>
            <a:endParaRPr kumimoji="1" lang="en-US" altLang="zh-CN" dirty="0">
              <a:latin typeface="SimSun" panose="02010600030101010101" pitchFamily="2" charset="-122"/>
              <a:ea typeface="SimSun" panose="02010600030101010101" pitchFamily="2" charset="-122"/>
            </a:endParaRPr>
          </a:p>
          <a:p>
            <a:pPr lvl="1">
              <a:lnSpc>
                <a:spcPct val="110000"/>
              </a:lnSpc>
            </a:pPr>
            <a:r>
              <a:rPr kumimoji="1" lang="zh-CN" altLang="en-US" dirty="0">
                <a:latin typeface="SimSun" panose="02010600030101010101" pitchFamily="2" charset="-122"/>
                <a:ea typeface="SimSun" panose="02010600030101010101" pitchFamily="2" charset="-122"/>
              </a:rPr>
              <a:t>空域管理以国家安全、国防安全、空中主干交通网为重点，兼顾低空运行需求</a:t>
            </a:r>
            <a:endParaRPr kumimoji="1" lang="en-US" altLang="zh-CN" dirty="0">
              <a:latin typeface="SimSun" panose="02010600030101010101" pitchFamily="2" charset="-122"/>
              <a:ea typeface="SimSun" panose="02010600030101010101" pitchFamily="2" charset="-122"/>
            </a:endParaRPr>
          </a:p>
          <a:p>
            <a:pPr lvl="1">
              <a:lnSpc>
                <a:spcPct val="110000"/>
              </a:lnSpc>
            </a:pPr>
            <a:r>
              <a:rPr kumimoji="1" lang="zh-CN" altLang="en-US" dirty="0">
                <a:latin typeface="SimSun" panose="02010600030101010101" pitchFamily="2" charset="-122"/>
                <a:ea typeface="SimSun" panose="02010600030101010101" pitchFamily="2" charset="-122"/>
              </a:rPr>
              <a:t>民航之外的政府部门以鼓励性政策为主，缺乏补贴与补助的依据</a:t>
            </a:r>
            <a:endParaRPr kumimoji="1" lang="en-US" altLang="zh-CN" dirty="0">
              <a:latin typeface="SimSun" panose="02010600030101010101" pitchFamily="2" charset="-122"/>
              <a:ea typeface="SimSun" panose="02010600030101010101" pitchFamily="2" charset="-122"/>
            </a:endParaRPr>
          </a:p>
          <a:p>
            <a:pPr>
              <a:lnSpc>
                <a:spcPct val="110000"/>
              </a:lnSpc>
            </a:pPr>
            <a:endParaRPr kumimoji="1" lang="en-US" altLang="zh-CN" sz="1700" dirty="0">
              <a:latin typeface="SimSun" panose="02010600030101010101" pitchFamily="2" charset="-122"/>
              <a:ea typeface="SimSun" panose="02010600030101010101" pitchFamily="2" charset="-122"/>
            </a:endParaRPr>
          </a:p>
        </p:txBody>
      </p:sp>
      <p:pic>
        <p:nvPicPr>
          <p:cNvPr id="8" name="图片 7">
            <a:extLst>
              <a:ext uri="{FF2B5EF4-FFF2-40B4-BE49-F238E27FC236}">
                <a16:creationId xmlns:a16="http://schemas.microsoft.com/office/drawing/2014/main" id="{C027DA57-36B4-6A4B-A534-AB1F67E57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036" y="1636021"/>
            <a:ext cx="4896544" cy="2563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869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B13D2D-4FE2-F442-BB9A-6DFDFED884DD}"/>
              </a:ext>
            </a:extLst>
          </p:cNvPr>
          <p:cNvSpPr>
            <a:spLocks noGrp="1"/>
          </p:cNvSpPr>
          <p:nvPr>
            <p:ph type="title"/>
          </p:nvPr>
        </p:nvSpPr>
        <p:spPr>
          <a:xfrm>
            <a:off x="628650" y="267494"/>
            <a:ext cx="7886700" cy="994172"/>
          </a:xfrm>
        </p:spPr>
        <p:txBody>
          <a:bodyPr vert="horz" lIns="91440" tIns="45720" rIns="91440" bIns="45720" rtlCol="0" anchor="ctr">
            <a:normAutofit/>
          </a:bodyPr>
          <a:lstStyle/>
          <a:p>
            <a:pPr>
              <a:lnSpc>
                <a:spcPct val="100000"/>
              </a:lnSpc>
            </a:pPr>
            <a:r>
              <a:rPr kumimoji="1" lang="zh-CN" altLang="en-US" sz="2200" dirty="0">
                <a:solidFill>
                  <a:schemeClr val="bg1"/>
                </a:solidFill>
                <a:latin typeface="SimSun" panose="02010600030101010101" pitchFamily="2" charset="-122"/>
                <a:ea typeface="SimSun" panose="02010600030101010101" pitchFamily="2" charset="-122"/>
              </a:rPr>
              <a:t>省级政府从“十三五”懵懂逐步找到一条开展省域通用航空发展的道路，从立法、明确责任主体到开展定点支持渐次展开</a:t>
            </a:r>
          </a:p>
        </p:txBody>
      </p:sp>
      <p:pic>
        <p:nvPicPr>
          <p:cNvPr id="4" name="图片 3">
            <a:extLst>
              <a:ext uri="{FF2B5EF4-FFF2-40B4-BE49-F238E27FC236}">
                <a16:creationId xmlns:a16="http://schemas.microsoft.com/office/drawing/2014/main" id="{A6EE1138-D331-344F-9E00-58EF38E0DF75}"/>
              </a:ext>
            </a:extLst>
          </p:cNvPr>
          <p:cNvPicPr>
            <a:picLocks noChangeAspect="1"/>
          </p:cNvPicPr>
          <p:nvPr/>
        </p:nvPicPr>
        <p:blipFill>
          <a:blip r:embed="rId2"/>
          <a:stretch>
            <a:fillRect/>
          </a:stretch>
        </p:blipFill>
        <p:spPr>
          <a:xfrm>
            <a:off x="3544707" y="1347614"/>
            <a:ext cx="5311502" cy="3375248"/>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236513DE-4850-8148-B22A-D303A3E71151}"/>
              </a:ext>
            </a:extLst>
          </p:cNvPr>
          <p:cNvSpPr/>
          <p:nvPr/>
        </p:nvSpPr>
        <p:spPr>
          <a:xfrm>
            <a:off x="323528" y="1821893"/>
            <a:ext cx="3172156" cy="2426690"/>
          </a:xfrm>
          <a:prstGeom prst="rect">
            <a:avLst/>
          </a:prstGeom>
        </p:spPr>
        <p:txBody>
          <a:bodyPr wrap="square">
            <a:spAutoFit/>
          </a:bodyPr>
          <a:lstStyle/>
          <a:p>
            <a:pPr marL="342900" indent="-342900">
              <a:lnSpc>
                <a:spcPct val="110000"/>
              </a:lnSpc>
              <a:buFont typeface="Arial" panose="020B0604020202020204" pitchFamily="34" charset="0"/>
              <a:buChar char="•"/>
            </a:pPr>
            <a:r>
              <a:rPr kumimoji="1" lang="zh-CN" altLang="en-US" sz="2000" dirty="0">
                <a:latin typeface="SimSun" panose="02010600030101010101" pitchFamily="2" charset="-122"/>
                <a:ea typeface="SimSun" panose="02010600030101010101" pitchFamily="2" charset="-122"/>
              </a:rPr>
              <a:t>地方竞合模式</a:t>
            </a:r>
            <a:endParaRPr kumimoji="1" lang="en-US" altLang="zh-CN" sz="2000" dirty="0">
              <a:latin typeface="SimSun" panose="02010600030101010101" pitchFamily="2" charset="-122"/>
              <a:ea typeface="SimSun" panose="02010600030101010101" pitchFamily="2" charset="-122"/>
            </a:endParaRPr>
          </a:p>
          <a:p>
            <a:pPr marL="742950" lvl="1" indent="-285750">
              <a:lnSpc>
                <a:spcPct val="110000"/>
              </a:lnSpc>
              <a:buFont typeface="Arial" panose="020B0604020202020204" pitchFamily="34" charset="0"/>
              <a:buChar char="•"/>
            </a:pPr>
            <a:r>
              <a:rPr kumimoji="1" lang="zh-CN" altLang="en-US" sz="1700" dirty="0">
                <a:latin typeface="SimSun" panose="02010600030101010101" pitchFamily="2" charset="-122"/>
                <a:ea typeface="SimSun" panose="02010600030101010101" pitchFamily="2" charset="-122"/>
              </a:rPr>
              <a:t>“十三五”期间已基本建立起省域范围的“四梁八柱”</a:t>
            </a:r>
            <a:endParaRPr kumimoji="1" lang="en-US" altLang="zh-CN" sz="1700" dirty="0">
              <a:latin typeface="SimSun" panose="02010600030101010101" pitchFamily="2" charset="-122"/>
              <a:ea typeface="SimSun" panose="02010600030101010101" pitchFamily="2" charset="-122"/>
            </a:endParaRPr>
          </a:p>
          <a:p>
            <a:pPr marL="742950" lvl="1" indent="-285750">
              <a:lnSpc>
                <a:spcPct val="110000"/>
              </a:lnSpc>
              <a:buFont typeface="Arial" panose="020B0604020202020204" pitchFamily="34" charset="0"/>
              <a:buChar char="•"/>
            </a:pPr>
            <a:r>
              <a:rPr kumimoji="1" lang="zh-CN" altLang="en-US" sz="1700" dirty="0">
                <a:latin typeface="SimSun" panose="02010600030101010101" pitchFamily="2" charset="-122"/>
                <a:ea typeface="SimSun" panose="02010600030101010101" pitchFamily="2" charset="-122"/>
              </a:rPr>
              <a:t>政府责任主体与市场抓手的确定</a:t>
            </a:r>
            <a:endParaRPr kumimoji="1" lang="en-US" altLang="zh-CN" sz="1700" dirty="0">
              <a:latin typeface="SimSun" panose="02010600030101010101" pitchFamily="2" charset="-122"/>
              <a:ea typeface="SimSun" panose="02010600030101010101" pitchFamily="2" charset="-122"/>
            </a:endParaRPr>
          </a:p>
          <a:p>
            <a:pPr marL="742950" lvl="1" indent="-285750">
              <a:lnSpc>
                <a:spcPct val="110000"/>
              </a:lnSpc>
              <a:buFont typeface="Arial" panose="020B0604020202020204" pitchFamily="34" charset="0"/>
              <a:buChar char="•"/>
            </a:pPr>
            <a:r>
              <a:rPr kumimoji="1" lang="zh-CN" altLang="en-US" sz="1700" dirty="0">
                <a:latin typeface="SimSun" panose="02010600030101010101" pitchFamily="2" charset="-122"/>
                <a:ea typeface="SimSun" panose="02010600030101010101" pitchFamily="2" charset="-122"/>
              </a:rPr>
              <a:t>省域通用航空的产业促进日益成熟</a:t>
            </a:r>
            <a:endParaRPr lang="zh-CN" altLang="en-US" dirty="0"/>
          </a:p>
        </p:txBody>
      </p:sp>
    </p:spTree>
    <p:extLst>
      <p:ext uri="{BB962C8B-B14F-4D97-AF65-F5344CB8AC3E}">
        <p14:creationId xmlns:p14="http://schemas.microsoft.com/office/powerpoint/2010/main" val="204850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57D9A-D86C-4D4B-873A-9E5383362BCD}"/>
              </a:ext>
            </a:extLst>
          </p:cNvPr>
          <p:cNvPicPr>
            <a:picLocks noChangeAspect="1"/>
          </p:cNvPicPr>
          <p:nvPr/>
        </p:nvPicPr>
        <p:blipFill>
          <a:blip r:embed="rId3"/>
          <a:stretch>
            <a:fillRect/>
          </a:stretch>
        </p:blipFill>
        <p:spPr>
          <a:xfrm>
            <a:off x="628650" y="1167594"/>
            <a:ext cx="8047806" cy="3686175"/>
          </a:xfrm>
          <a:prstGeom prst="rect">
            <a:avLst/>
          </a:prstGeom>
        </p:spPr>
      </p:pic>
      <p:sp>
        <p:nvSpPr>
          <p:cNvPr id="4" name="标题 1">
            <a:extLst>
              <a:ext uri="{FF2B5EF4-FFF2-40B4-BE49-F238E27FC236}">
                <a16:creationId xmlns:a16="http://schemas.microsoft.com/office/drawing/2014/main" id="{C55E297F-EDC3-9547-BBC3-A38E8E1F739B}"/>
              </a:ext>
            </a:extLst>
          </p:cNvPr>
          <p:cNvSpPr txBox="1">
            <a:spLocks/>
          </p:cNvSpPr>
          <p:nvPr/>
        </p:nvSpPr>
        <p:spPr>
          <a:xfrm>
            <a:off x="628650" y="353442"/>
            <a:ext cx="7886700" cy="99417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400" dirty="0">
                <a:solidFill>
                  <a:schemeClr val="bg1"/>
                </a:solidFill>
                <a:latin typeface="SimSun" panose="02010600030101010101" pitchFamily="2" charset="-122"/>
                <a:ea typeface="SimSun" panose="02010600030101010101" pitchFamily="2" charset="-122"/>
              </a:rPr>
              <a:t>省级平台公司成为标配，开展基础设施与保障能力建设，内引外联、汇集资源，承担起基础性和功能补强作用</a:t>
            </a:r>
          </a:p>
          <a:p>
            <a:pPr>
              <a:lnSpc>
                <a:spcPct val="100000"/>
              </a:lnSpc>
            </a:pPr>
            <a:endParaRPr kumimoji="1" lang="zh-CN" altLang="en-US" sz="24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0406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840093-1028-EE44-A934-A104C514084B}"/>
              </a:ext>
            </a:extLst>
          </p:cNvPr>
          <p:cNvSpPr>
            <a:spLocks noGrp="1"/>
          </p:cNvSpPr>
          <p:nvPr>
            <p:ph type="title"/>
          </p:nvPr>
        </p:nvSpPr>
        <p:spPr>
          <a:xfrm>
            <a:off x="628650" y="267494"/>
            <a:ext cx="7886700" cy="994172"/>
          </a:xfrm>
        </p:spPr>
        <p:txBody>
          <a:bodyPr>
            <a:normAutofit/>
          </a:body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省域通用航空基本建立了通用机场网、短途航线网、飞行服务网和空中应急救援网等四张基础网络</a:t>
            </a:r>
          </a:p>
        </p:txBody>
      </p:sp>
      <p:pic>
        <p:nvPicPr>
          <p:cNvPr id="7" name="图片 6">
            <a:extLst>
              <a:ext uri="{FF2B5EF4-FFF2-40B4-BE49-F238E27FC236}">
                <a16:creationId xmlns:a16="http://schemas.microsoft.com/office/drawing/2014/main" id="{48E6D239-BF5C-DE44-8299-D1D7DF085A88}"/>
              </a:ext>
            </a:extLst>
          </p:cNvPr>
          <p:cNvPicPr>
            <a:picLocks noChangeAspect="1"/>
          </p:cNvPicPr>
          <p:nvPr/>
        </p:nvPicPr>
        <p:blipFill>
          <a:blip r:embed="rId2"/>
          <a:stretch>
            <a:fillRect/>
          </a:stretch>
        </p:blipFill>
        <p:spPr>
          <a:xfrm>
            <a:off x="1331640" y="1224849"/>
            <a:ext cx="6480720" cy="3666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803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0191734F-AABC-9B4B-A594-53EE2765F1AB}"/>
              </a:ext>
            </a:extLst>
          </p:cNvPr>
          <p:cNvSpPr txBox="1">
            <a:spLocks/>
          </p:cNvSpPr>
          <p:nvPr/>
        </p:nvSpPr>
        <p:spPr>
          <a:xfrm>
            <a:off x="628650" y="267494"/>
            <a:ext cx="7886700"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kumimoji="1" lang="zh-CN" altLang="en-US" sz="2400" dirty="0">
                <a:solidFill>
                  <a:schemeClr val="bg1"/>
                </a:solidFill>
                <a:latin typeface="SimSun" panose="02010600030101010101" pitchFamily="2" charset="-122"/>
                <a:ea typeface="SimSun" panose="02010600030101010101" pitchFamily="2" charset="-122"/>
              </a:rPr>
              <a:t>从业务结构上，以作业类、执照训练类为主体逐步转向市场消费、短途运输、应急救援等服务区域经济社会需求的结构</a:t>
            </a:r>
          </a:p>
        </p:txBody>
      </p:sp>
      <p:grpSp>
        <p:nvGrpSpPr>
          <p:cNvPr id="5" name="Group 2">
            <a:extLst>
              <a:ext uri="{FF2B5EF4-FFF2-40B4-BE49-F238E27FC236}">
                <a16:creationId xmlns:a16="http://schemas.microsoft.com/office/drawing/2014/main" id="{7AA076C8-22B8-3C46-AD98-57C5808D8E56}"/>
              </a:ext>
            </a:extLst>
          </p:cNvPr>
          <p:cNvGrpSpPr>
            <a:grpSpLocks/>
          </p:cNvGrpSpPr>
          <p:nvPr/>
        </p:nvGrpSpPr>
        <p:grpSpPr bwMode="auto">
          <a:xfrm>
            <a:off x="5049914" y="1664995"/>
            <a:ext cx="3854001" cy="2922980"/>
            <a:chOff x="1149" y="1417"/>
            <a:chExt cx="2540" cy="2328"/>
          </a:xfrm>
        </p:grpSpPr>
        <p:sp>
          <p:nvSpPr>
            <p:cNvPr id="6" name="Freeform 3">
              <a:extLst>
                <a:ext uri="{FF2B5EF4-FFF2-40B4-BE49-F238E27FC236}">
                  <a16:creationId xmlns:a16="http://schemas.microsoft.com/office/drawing/2014/main" id="{C4DB5B3D-3EDC-294B-9C91-06CA26494B84}"/>
                </a:ext>
              </a:extLst>
            </p:cNvPr>
            <p:cNvSpPr>
              <a:spLocks/>
            </p:cNvSpPr>
            <p:nvPr/>
          </p:nvSpPr>
          <p:spPr bwMode="auto">
            <a:xfrm>
              <a:off x="2419" y="1840"/>
              <a:ext cx="1270" cy="1905"/>
            </a:xfrm>
            <a:custGeom>
              <a:avLst/>
              <a:gdLst>
                <a:gd name="T0" fmla="*/ 0 w 1270"/>
                <a:gd name="T1" fmla="*/ 1905 h 1905"/>
                <a:gd name="T2" fmla="*/ 0 w 1270"/>
                <a:gd name="T3" fmla="*/ 1481 h 1905"/>
                <a:gd name="T4" fmla="*/ 423 w 1270"/>
                <a:gd name="T5" fmla="*/ 1270 h 1905"/>
                <a:gd name="T6" fmla="*/ 423 w 1270"/>
                <a:gd name="T7" fmla="*/ 847 h 1905"/>
                <a:gd name="T8" fmla="*/ 846 w 1270"/>
                <a:gd name="T9" fmla="*/ 635 h 1905"/>
                <a:gd name="T10" fmla="*/ 846 w 1270"/>
                <a:gd name="T11" fmla="*/ 212 h 1905"/>
                <a:gd name="T12" fmla="*/ 1270 w 1270"/>
                <a:gd name="T13" fmla="*/ 0 h 1905"/>
                <a:gd name="T14" fmla="*/ 1270 w 1270"/>
                <a:gd name="T15" fmla="*/ 1270 h 1905"/>
                <a:gd name="T16" fmla="*/ 0 w 1270"/>
                <a:gd name="T17" fmla="*/ 1905 h 19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0"/>
                <a:gd name="T28" fmla="*/ 0 h 1905"/>
                <a:gd name="T29" fmla="*/ 1270 w 1270"/>
                <a:gd name="T30" fmla="*/ 1905 h 19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0" h="1905">
                  <a:moveTo>
                    <a:pt x="0" y="1905"/>
                  </a:moveTo>
                  <a:lnTo>
                    <a:pt x="0" y="1481"/>
                  </a:lnTo>
                  <a:lnTo>
                    <a:pt x="423" y="1270"/>
                  </a:lnTo>
                  <a:lnTo>
                    <a:pt x="423" y="847"/>
                  </a:lnTo>
                  <a:lnTo>
                    <a:pt x="846" y="635"/>
                  </a:lnTo>
                  <a:lnTo>
                    <a:pt x="846" y="212"/>
                  </a:lnTo>
                  <a:lnTo>
                    <a:pt x="1270" y="0"/>
                  </a:lnTo>
                  <a:lnTo>
                    <a:pt x="1270" y="1270"/>
                  </a:lnTo>
                  <a:lnTo>
                    <a:pt x="0" y="190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zh-CN" altLang="en-US" b="1" kern="0">
                <a:solidFill>
                  <a:srgbClr val="000000"/>
                </a:solidFill>
                <a:latin typeface="Arial" charset="0"/>
                <a:ea typeface="微软雅黑" pitchFamily="34" charset="-122"/>
              </a:endParaRPr>
            </a:p>
          </p:txBody>
        </p:sp>
        <p:sp>
          <p:nvSpPr>
            <p:cNvPr id="7" name="Freeform 4">
              <a:extLst>
                <a:ext uri="{FF2B5EF4-FFF2-40B4-BE49-F238E27FC236}">
                  <a16:creationId xmlns:a16="http://schemas.microsoft.com/office/drawing/2014/main" id="{F8A616F5-7BEE-0F4A-85EF-C46D8A6AC966}"/>
                </a:ext>
              </a:extLst>
            </p:cNvPr>
            <p:cNvSpPr>
              <a:spLocks/>
            </p:cNvSpPr>
            <p:nvPr/>
          </p:nvSpPr>
          <p:spPr bwMode="auto">
            <a:xfrm>
              <a:off x="1149" y="2898"/>
              <a:ext cx="1270" cy="847"/>
            </a:xfrm>
            <a:custGeom>
              <a:avLst/>
              <a:gdLst>
                <a:gd name="T0" fmla="*/ 1270 w 1270"/>
                <a:gd name="T1" fmla="*/ 423 h 847"/>
                <a:gd name="T2" fmla="*/ 0 w 1270"/>
                <a:gd name="T3" fmla="*/ 0 h 847"/>
                <a:gd name="T4" fmla="*/ 0 w 1270"/>
                <a:gd name="T5" fmla="*/ 423 h 847"/>
                <a:gd name="T6" fmla="*/ 1270 w 1270"/>
                <a:gd name="T7" fmla="*/ 847 h 847"/>
                <a:gd name="T8" fmla="*/ 1270 w 1270"/>
                <a:gd name="T9" fmla="*/ 423 h 847"/>
                <a:gd name="T10" fmla="*/ 0 60000 65536"/>
                <a:gd name="T11" fmla="*/ 0 60000 65536"/>
                <a:gd name="T12" fmla="*/ 0 60000 65536"/>
                <a:gd name="T13" fmla="*/ 0 60000 65536"/>
                <a:gd name="T14" fmla="*/ 0 60000 65536"/>
                <a:gd name="T15" fmla="*/ 0 w 1270"/>
                <a:gd name="T16" fmla="*/ 0 h 847"/>
                <a:gd name="T17" fmla="*/ 1270 w 1270"/>
                <a:gd name="T18" fmla="*/ 847 h 847"/>
              </a:gdLst>
              <a:ahLst/>
              <a:cxnLst>
                <a:cxn ang="T10">
                  <a:pos x="T0" y="T1"/>
                </a:cxn>
                <a:cxn ang="T11">
                  <a:pos x="T2" y="T3"/>
                </a:cxn>
                <a:cxn ang="T12">
                  <a:pos x="T4" y="T5"/>
                </a:cxn>
                <a:cxn ang="T13">
                  <a:pos x="T6" y="T7"/>
                </a:cxn>
                <a:cxn ang="T14">
                  <a:pos x="T8" y="T9"/>
                </a:cxn>
              </a:cxnLst>
              <a:rect l="T15" t="T16" r="T17" b="T18"/>
              <a:pathLst>
                <a:path w="1270" h="847">
                  <a:moveTo>
                    <a:pt x="1270" y="423"/>
                  </a:moveTo>
                  <a:lnTo>
                    <a:pt x="0" y="0"/>
                  </a:lnTo>
                  <a:lnTo>
                    <a:pt x="0" y="423"/>
                  </a:lnTo>
                  <a:lnTo>
                    <a:pt x="1270" y="847"/>
                  </a:lnTo>
                  <a:lnTo>
                    <a:pt x="1270" y="423"/>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defRPr/>
              </a:pPr>
              <a:endParaRPr lang="zh-CN" altLang="en-US" b="1" kern="0">
                <a:solidFill>
                  <a:srgbClr val="000000"/>
                </a:solidFill>
                <a:latin typeface="Arial" charset="0"/>
                <a:ea typeface="微软雅黑" pitchFamily="34" charset="-122"/>
              </a:endParaRPr>
            </a:p>
          </p:txBody>
        </p:sp>
        <p:sp>
          <p:nvSpPr>
            <p:cNvPr id="8" name="Freeform 5">
              <a:extLst>
                <a:ext uri="{FF2B5EF4-FFF2-40B4-BE49-F238E27FC236}">
                  <a16:creationId xmlns:a16="http://schemas.microsoft.com/office/drawing/2014/main" id="{CF288ED6-2A7A-D048-8372-FC7E930F4664}"/>
                </a:ext>
              </a:extLst>
            </p:cNvPr>
            <p:cNvSpPr>
              <a:spLocks/>
            </p:cNvSpPr>
            <p:nvPr/>
          </p:nvSpPr>
          <p:spPr bwMode="auto">
            <a:xfrm>
              <a:off x="1573" y="2263"/>
              <a:ext cx="1269" cy="847"/>
            </a:xfrm>
            <a:custGeom>
              <a:avLst/>
              <a:gdLst>
                <a:gd name="T0" fmla="*/ 1269 w 1269"/>
                <a:gd name="T1" fmla="*/ 424 h 847"/>
                <a:gd name="T2" fmla="*/ 0 w 1269"/>
                <a:gd name="T3" fmla="*/ 0 h 847"/>
                <a:gd name="T4" fmla="*/ 0 w 1269"/>
                <a:gd name="T5" fmla="*/ 424 h 847"/>
                <a:gd name="T6" fmla="*/ 1269 w 1269"/>
                <a:gd name="T7" fmla="*/ 847 h 847"/>
                <a:gd name="T8" fmla="*/ 1269 w 1269"/>
                <a:gd name="T9" fmla="*/ 424 h 847"/>
                <a:gd name="T10" fmla="*/ 0 60000 65536"/>
                <a:gd name="T11" fmla="*/ 0 60000 65536"/>
                <a:gd name="T12" fmla="*/ 0 60000 65536"/>
                <a:gd name="T13" fmla="*/ 0 60000 65536"/>
                <a:gd name="T14" fmla="*/ 0 60000 65536"/>
                <a:gd name="T15" fmla="*/ 0 w 1269"/>
                <a:gd name="T16" fmla="*/ 0 h 847"/>
                <a:gd name="T17" fmla="*/ 1269 w 1269"/>
                <a:gd name="T18" fmla="*/ 847 h 847"/>
              </a:gdLst>
              <a:ahLst/>
              <a:cxnLst>
                <a:cxn ang="T10">
                  <a:pos x="T0" y="T1"/>
                </a:cxn>
                <a:cxn ang="T11">
                  <a:pos x="T2" y="T3"/>
                </a:cxn>
                <a:cxn ang="T12">
                  <a:pos x="T4" y="T5"/>
                </a:cxn>
                <a:cxn ang="T13">
                  <a:pos x="T6" y="T7"/>
                </a:cxn>
                <a:cxn ang="T14">
                  <a:pos x="T8" y="T9"/>
                </a:cxn>
              </a:cxnLst>
              <a:rect l="T15" t="T16" r="T17" b="T18"/>
              <a:pathLst>
                <a:path w="1269" h="847">
                  <a:moveTo>
                    <a:pt x="1269" y="424"/>
                  </a:moveTo>
                  <a:lnTo>
                    <a:pt x="0" y="0"/>
                  </a:lnTo>
                  <a:lnTo>
                    <a:pt x="0" y="424"/>
                  </a:lnTo>
                  <a:lnTo>
                    <a:pt x="1269" y="847"/>
                  </a:lnTo>
                  <a:lnTo>
                    <a:pt x="1269" y="424"/>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defRPr/>
              </a:pPr>
              <a:endParaRPr lang="zh-CN" altLang="en-US" b="1" kern="0">
                <a:solidFill>
                  <a:srgbClr val="000000"/>
                </a:solidFill>
                <a:latin typeface="Arial" charset="0"/>
                <a:ea typeface="微软雅黑" pitchFamily="34" charset="-122"/>
              </a:endParaRPr>
            </a:p>
          </p:txBody>
        </p:sp>
        <p:sp>
          <p:nvSpPr>
            <p:cNvPr id="9" name="Freeform 6">
              <a:extLst>
                <a:ext uri="{FF2B5EF4-FFF2-40B4-BE49-F238E27FC236}">
                  <a16:creationId xmlns:a16="http://schemas.microsoft.com/office/drawing/2014/main" id="{9658DCF3-D902-AE44-B70E-A1AFACCDA381}"/>
                </a:ext>
              </a:extLst>
            </p:cNvPr>
            <p:cNvSpPr>
              <a:spLocks/>
            </p:cNvSpPr>
            <p:nvPr/>
          </p:nvSpPr>
          <p:spPr bwMode="auto">
            <a:xfrm>
              <a:off x="1996" y="1629"/>
              <a:ext cx="1269" cy="846"/>
            </a:xfrm>
            <a:custGeom>
              <a:avLst/>
              <a:gdLst>
                <a:gd name="T0" fmla="*/ 1269 w 1269"/>
                <a:gd name="T1" fmla="*/ 423 h 846"/>
                <a:gd name="T2" fmla="*/ 0 w 1269"/>
                <a:gd name="T3" fmla="*/ 0 h 846"/>
                <a:gd name="T4" fmla="*/ 0 w 1269"/>
                <a:gd name="T5" fmla="*/ 423 h 846"/>
                <a:gd name="T6" fmla="*/ 1269 w 1269"/>
                <a:gd name="T7" fmla="*/ 846 h 846"/>
                <a:gd name="T8" fmla="*/ 1269 w 1269"/>
                <a:gd name="T9" fmla="*/ 423 h 846"/>
                <a:gd name="T10" fmla="*/ 0 60000 65536"/>
                <a:gd name="T11" fmla="*/ 0 60000 65536"/>
                <a:gd name="T12" fmla="*/ 0 60000 65536"/>
                <a:gd name="T13" fmla="*/ 0 60000 65536"/>
                <a:gd name="T14" fmla="*/ 0 60000 65536"/>
                <a:gd name="T15" fmla="*/ 0 w 1269"/>
                <a:gd name="T16" fmla="*/ 0 h 846"/>
                <a:gd name="T17" fmla="*/ 1269 w 1269"/>
                <a:gd name="T18" fmla="*/ 846 h 846"/>
              </a:gdLst>
              <a:ahLst/>
              <a:cxnLst>
                <a:cxn ang="T10">
                  <a:pos x="T0" y="T1"/>
                </a:cxn>
                <a:cxn ang="T11">
                  <a:pos x="T2" y="T3"/>
                </a:cxn>
                <a:cxn ang="T12">
                  <a:pos x="T4" y="T5"/>
                </a:cxn>
                <a:cxn ang="T13">
                  <a:pos x="T6" y="T7"/>
                </a:cxn>
                <a:cxn ang="T14">
                  <a:pos x="T8" y="T9"/>
                </a:cxn>
              </a:cxnLst>
              <a:rect l="T15" t="T16" r="T17" b="T18"/>
              <a:pathLst>
                <a:path w="1269" h="846">
                  <a:moveTo>
                    <a:pt x="1269" y="423"/>
                  </a:moveTo>
                  <a:lnTo>
                    <a:pt x="0" y="0"/>
                  </a:lnTo>
                  <a:lnTo>
                    <a:pt x="0" y="423"/>
                  </a:lnTo>
                  <a:lnTo>
                    <a:pt x="1269" y="846"/>
                  </a:lnTo>
                  <a:lnTo>
                    <a:pt x="1269" y="423"/>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defRPr/>
              </a:pPr>
              <a:endParaRPr lang="zh-CN" altLang="en-US" b="1" kern="0">
                <a:solidFill>
                  <a:srgbClr val="000000"/>
                </a:solidFill>
                <a:latin typeface="Arial" charset="0"/>
                <a:ea typeface="微软雅黑" pitchFamily="34" charset="-122"/>
              </a:endParaRPr>
            </a:p>
          </p:txBody>
        </p:sp>
        <p:sp>
          <p:nvSpPr>
            <p:cNvPr id="11" name="Freeform 7">
              <a:extLst>
                <a:ext uri="{FF2B5EF4-FFF2-40B4-BE49-F238E27FC236}">
                  <a16:creationId xmlns:a16="http://schemas.microsoft.com/office/drawing/2014/main" id="{ECA2C712-D207-124F-969B-C17F4B4AFDE6}"/>
                </a:ext>
              </a:extLst>
            </p:cNvPr>
            <p:cNvSpPr>
              <a:spLocks/>
            </p:cNvSpPr>
            <p:nvPr/>
          </p:nvSpPr>
          <p:spPr bwMode="auto">
            <a:xfrm>
              <a:off x="1996" y="1417"/>
              <a:ext cx="1693" cy="635"/>
            </a:xfrm>
            <a:custGeom>
              <a:avLst/>
              <a:gdLst>
                <a:gd name="T0" fmla="*/ 1693 w 1693"/>
                <a:gd name="T1" fmla="*/ 423 h 635"/>
                <a:gd name="T2" fmla="*/ 423 w 1693"/>
                <a:gd name="T3" fmla="*/ 0 h 635"/>
                <a:gd name="T4" fmla="*/ 0 w 1693"/>
                <a:gd name="T5" fmla="*/ 212 h 635"/>
                <a:gd name="T6" fmla="*/ 1269 w 1693"/>
                <a:gd name="T7" fmla="*/ 635 h 635"/>
                <a:gd name="T8" fmla="*/ 1693 w 1693"/>
                <a:gd name="T9" fmla="*/ 423 h 635"/>
                <a:gd name="T10" fmla="*/ 0 60000 65536"/>
                <a:gd name="T11" fmla="*/ 0 60000 65536"/>
                <a:gd name="T12" fmla="*/ 0 60000 65536"/>
                <a:gd name="T13" fmla="*/ 0 60000 65536"/>
                <a:gd name="T14" fmla="*/ 0 60000 65536"/>
                <a:gd name="T15" fmla="*/ 0 w 1693"/>
                <a:gd name="T16" fmla="*/ 0 h 635"/>
                <a:gd name="T17" fmla="*/ 1693 w 1693"/>
                <a:gd name="T18" fmla="*/ 635 h 635"/>
              </a:gdLst>
              <a:ahLst/>
              <a:cxnLst>
                <a:cxn ang="T10">
                  <a:pos x="T0" y="T1"/>
                </a:cxn>
                <a:cxn ang="T11">
                  <a:pos x="T2" y="T3"/>
                </a:cxn>
                <a:cxn ang="T12">
                  <a:pos x="T4" y="T5"/>
                </a:cxn>
                <a:cxn ang="T13">
                  <a:pos x="T6" y="T7"/>
                </a:cxn>
                <a:cxn ang="T14">
                  <a:pos x="T8" y="T9"/>
                </a:cxn>
              </a:cxnLst>
              <a:rect l="T15" t="T16" r="T17" b="T18"/>
              <a:pathLst>
                <a:path w="1693" h="635">
                  <a:moveTo>
                    <a:pt x="1693" y="423"/>
                  </a:moveTo>
                  <a:lnTo>
                    <a:pt x="423" y="0"/>
                  </a:lnTo>
                  <a:lnTo>
                    <a:pt x="0" y="212"/>
                  </a:lnTo>
                  <a:lnTo>
                    <a:pt x="1269" y="635"/>
                  </a:lnTo>
                  <a:lnTo>
                    <a:pt x="1693" y="423"/>
                  </a:lnTo>
                  <a:close/>
                </a:path>
              </a:pathLst>
            </a:custGeom>
            <a:gradFill rotWithShape="1">
              <a:gsLst>
                <a:gs pos="0">
                  <a:srgbClr val="F8F8F8"/>
                </a:gs>
                <a:gs pos="100000">
                  <a:srgbClr val="C0C0C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zh-CN" altLang="en-US" b="1" kern="0">
                <a:solidFill>
                  <a:srgbClr val="000000"/>
                </a:solidFill>
                <a:latin typeface="Arial" charset="0"/>
                <a:ea typeface="微软雅黑" pitchFamily="34" charset="-122"/>
              </a:endParaRPr>
            </a:p>
          </p:txBody>
        </p:sp>
        <p:sp>
          <p:nvSpPr>
            <p:cNvPr id="12" name="Freeform 8">
              <a:extLst>
                <a:ext uri="{FF2B5EF4-FFF2-40B4-BE49-F238E27FC236}">
                  <a16:creationId xmlns:a16="http://schemas.microsoft.com/office/drawing/2014/main" id="{D78949D1-1B6B-584C-8735-83792444BE90}"/>
                </a:ext>
              </a:extLst>
            </p:cNvPr>
            <p:cNvSpPr>
              <a:spLocks/>
            </p:cNvSpPr>
            <p:nvPr/>
          </p:nvSpPr>
          <p:spPr bwMode="auto">
            <a:xfrm>
              <a:off x="1573" y="2052"/>
              <a:ext cx="1692" cy="635"/>
            </a:xfrm>
            <a:custGeom>
              <a:avLst/>
              <a:gdLst>
                <a:gd name="T0" fmla="*/ 1692 w 1692"/>
                <a:gd name="T1" fmla="*/ 423 h 635"/>
                <a:gd name="T2" fmla="*/ 423 w 1692"/>
                <a:gd name="T3" fmla="*/ 0 h 635"/>
                <a:gd name="T4" fmla="*/ 0 w 1692"/>
                <a:gd name="T5" fmla="*/ 211 h 635"/>
                <a:gd name="T6" fmla="*/ 1269 w 1692"/>
                <a:gd name="T7" fmla="*/ 635 h 635"/>
                <a:gd name="T8" fmla="*/ 1692 w 1692"/>
                <a:gd name="T9" fmla="*/ 423 h 635"/>
                <a:gd name="T10" fmla="*/ 0 60000 65536"/>
                <a:gd name="T11" fmla="*/ 0 60000 65536"/>
                <a:gd name="T12" fmla="*/ 0 60000 65536"/>
                <a:gd name="T13" fmla="*/ 0 60000 65536"/>
                <a:gd name="T14" fmla="*/ 0 60000 65536"/>
                <a:gd name="T15" fmla="*/ 0 w 1692"/>
                <a:gd name="T16" fmla="*/ 0 h 635"/>
                <a:gd name="T17" fmla="*/ 1692 w 1692"/>
                <a:gd name="T18" fmla="*/ 635 h 635"/>
              </a:gdLst>
              <a:ahLst/>
              <a:cxnLst>
                <a:cxn ang="T10">
                  <a:pos x="T0" y="T1"/>
                </a:cxn>
                <a:cxn ang="T11">
                  <a:pos x="T2" y="T3"/>
                </a:cxn>
                <a:cxn ang="T12">
                  <a:pos x="T4" y="T5"/>
                </a:cxn>
                <a:cxn ang="T13">
                  <a:pos x="T6" y="T7"/>
                </a:cxn>
                <a:cxn ang="T14">
                  <a:pos x="T8" y="T9"/>
                </a:cxn>
              </a:cxnLst>
              <a:rect l="T15" t="T16" r="T17" b="T18"/>
              <a:pathLst>
                <a:path w="1692" h="635">
                  <a:moveTo>
                    <a:pt x="1692" y="423"/>
                  </a:moveTo>
                  <a:lnTo>
                    <a:pt x="423" y="0"/>
                  </a:lnTo>
                  <a:lnTo>
                    <a:pt x="0" y="211"/>
                  </a:lnTo>
                  <a:lnTo>
                    <a:pt x="1269" y="635"/>
                  </a:lnTo>
                  <a:lnTo>
                    <a:pt x="1692" y="423"/>
                  </a:lnTo>
                  <a:close/>
                </a:path>
              </a:pathLst>
            </a:custGeom>
            <a:gradFill rotWithShape="1">
              <a:gsLst>
                <a:gs pos="0">
                  <a:srgbClr val="F8F8F8"/>
                </a:gs>
                <a:gs pos="100000">
                  <a:srgbClr val="C0C0C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zh-CN" altLang="en-US" b="1" kern="0">
                <a:solidFill>
                  <a:srgbClr val="000000"/>
                </a:solidFill>
                <a:latin typeface="Arial" charset="0"/>
                <a:ea typeface="微软雅黑" pitchFamily="34" charset="-122"/>
              </a:endParaRPr>
            </a:p>
          </p:txBody>
        </p:sp>
        <p:sp>
          <p:nvSpPr>
            <p:cNvPr id="13" name="Freeform 9">
              <a:extLst>
                <a:ext uri="{FF2B5EF4-FFF2-40B4-BE49-F238E27FC236}">
                  <a16:creationId xmlns:a16="http://schemas.microsoft.com/office/drawing/2014/main" id="{294D835F-2A27-C944-9FF4-F2D69C7FFA5F}"/>
                </a:ext>
              </a:extLst>
            </p:cNvPr>
            <p:cNvSpPr>
              <a:spLocks/>
            </p:cNvSpPr>
            <p:nvPr/>
          </p:nvSpPr>
          <p:spPr bwMode="auto">
            <a:xfrm>
              <a:off x="1149" y="2687"/>
              <a:ext cx="1693" cy="634"/>
            </a:xfrm>
            <a:custGeom>
              <a:avLst/>
              <a:gdLst>
                <a:gd name="T0" fmla="*/ 1693 w 1693"/>
                <a:gd name="T1" fmla="*/ 423 h 634"/>
                <a:gd name="T2" fmla="*/ 424 w 1693"/>
                <a:gd name="T3" fmla="*/ 0 h 634"/>
                <a:gd name="T4" fmla="*/ 0 w 1693"/>
                <a:gd name="T5" fmla="*/ 211 h 634"/>
                <a:gd name="T6" fmla="*/ 1270 w 1693"/>
                <a:gd name="T7" fmla="*/ 634 h 634"/>
                <a:gd name="T8" fmla="*/ 1693 w 1693"/>
                <a:gd name="T9" fmla="*/ 423 h 634"/>
                <a:gd name="T10" fmla="*/ 0 60000 65536"/>
                <a:gd name="T11" fmla="*/ 0 60000 65536"/>
                <a:gd name="T12" fmla="*/ 0 60000 65536"/>
                <a:gd name="T13" fmla="*/ 0 60000 65536"/>
                <a:gd name="T14" fmla="*/ 0 60000 65536"/>
                <a:gd name="T15" fmla="*/ 0 w 1693"/>
                <a:gd name="T16" fmla="*/ 0 h 634"/>
                <a:gd name="T17" fmla="*/ 1693 w 1693"/>
                <a:gd name="T18" fmla="*/ 634 h 634"/>
              </a:gdLst>
              <a:ahLst/>
              <a:cxnLst>
                <a:cxn ang="T10">
                  <a:pos x="T0" y="T1"/>
                </a:cxn>
                <a:cxn ang="T11">
                  <a:pos x="T2" y="T3"/>
                </a:cxn>
                <a:cxn ang="T12">
                  <a:pos x="T4" y="T5"/>
                </a:cxn>
                <a:cxn ang="T13">
                  <a:pos x="T6" y="T7"/>
                </a:cxn>
                <a:cxn ang="T14">
                  <a:pos x="T8" y="T9"/>
                </a:cxn>
              </a:cxnLst>
              <a:rect l="T15" t="T16" r="T17" b="T18"/>
              <a:pathLst>
                <a:path w="1693" h="634">
                  <a:moveTo>
                    <a:pt x="1693" y="423"/>
                  </a:moveTo>
                  <a:lnTo>
                    <a:pt x="424" y="0"/>
                  </a:lnTo>
                  <a:lnTo>
                    <a:pt x="0" y="211"/>
                  </a:lnTo>
                  <a:lnTo>
                    <a:pt x="1270" y="634"/>
                  </a:lnTo>
                  <a:lnTo>
                    <a:pt x="1693" y="423"/>
                  </a:lnTo>
                  <a:close/>
                </a:path>
              </a:pathLst>
            </a:custGeom>
            <a:gradFill rotWithShape="1">
              <a:gsLst>
                <a:gs pos="0">
                  <a:srgbClr val="F8F8F8"/>
                </a:gs>
                <a:gs pos="100000">
                  <a:srgbClr val="C0C0C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zh-CN" altLang="en-US" b="1" kern="0">
                <a:solidFill>
                  <a:srgbClr val="000000"/>
                </a:solidFill>
                <a:latin typeface="Arial" charset="0"/>
                <a:ea typeface="微软雅黑" pitchFamily="34" charset="-122"/>
              </a:endParaRPr>
            </a:p>
          </p:txBody>
        </p:sp>
      </p:grpSp>
      <p:sp>
        <p:nvSpPr>
          <p:cNvPr id="15" name="Freeform 10">
            <a:extLst>
              <a:ext uri="{FF2B5EF4-FFF2-40B4-BE49-F238E27FC236}">
                <a16:creationId xmlns:a16="http://schemas.microsoft.com/office/drawing/2014/main" id="{CAEE6AB7-5C94-0E4C-99EE-496E22FD4EF5}"/>
              </a:ext>
            </a:extLst>
          </p:cNvPr>
          <p:cNvSpPr>
            <a:spLocks/>
          </p:cNvSpPr>
          <p:nvPr/>
        </p:nvSpPr>
        <p:spPr bwMode="auto">
          <a:xfrm>
            <a:off x="6977645" y="2352385"/>
            <a:ext cx="1926268" cy="2392189"/>
          </a:xfrm>
          <a:custGeom>
            <a:avLst/>
            <a:gdLst/>
            <a:ahLst/>
            <a:cxnLst>
              <a:cxn ang="0">
                <a:pos x="0" y="1905"/>
              </a:cxn>
              <a:cxn ang="0">
                <a:pos x="0" y="1481"/>
              </a:cxn>
              <a:cxn ang="0">
                <a:pos x="423" y="1270"/>
              </a:cxn>
              <a:cxn ang="0">
                <a:pos x="423" y="847"/>
              </a:cxn>
              <a:cxn ang="0">
                <a:pos x="846" y="635"/>
              </a:cxn>
              <a:cxn ang="0">
                <a:pos x="846" y="212"/>
              </a:cxn>
              <a:cxn ang="0">
                <a:pos x="1270" y="0"/>
              </a:cxn>
              <a:cxn ang="0">
                <a:pos x="1270" y="1270"/>
              </a:cxn>
              <a:cxn ang="0">
                <a:pos x="0" y="1905"/>
              </a:cxn>
            </a:cxnLst>
            <a:rect l="0" t="0" r="r" b="b"/>
            <a:pathLst>
              <a:path w="1270" h="1905">
                <a:moveTo>
                  <a:pt x="0" y="1905"/>
                </a:moveTo>
                <a:lnTo>
                  <a:pt x="0" y="1481"/>
                </a:lnTo>
                <a:lnTo>
                  <a:pt x="423" y="1270"/>
                </a:lnTo>
                <a:lnTo>
                  <a:pt x="423" y="847"/>
                </a:lnTo>
                <a:lnTo>
                  <a:pt x="846" y="635"/>
                </a:lnTo>
                <a:lnTo>
                  <a:pt x="846" y="212"/>
                </a:lnTo>
                <a:lnTo>
                  <a:pt x="1270" y="0"/>
                </a:lnTo>
                <a:lnTo>
                  <a:pt x="1270" y="1270"/>
                </a:lnTo>
                <a:lnTo>
                  <a:pt x="0" y="1905"/>
                </a:lnTo>
                <a:close/>
              </a:path>
            </a:pathLst>
          </a:custGeom>
          <a:gradFill rotWithShape="1">
            <a:gsLst>
              <a:gs pos="0">
                <a:srgbClr val="000000">
                  <a:alpha val="0"/>
                </a:srgbClr>
              </a:gs>
              <a:gs pos="100000">
                <a:srgbClr val="000000">
                  <a:gamma/>
                  <a:tint val="51373"/>
                  <a:invGamma/>
                </a:srgbClr>
              </a:gs>
            </a:gsLst>
            <a:lin ang="2700000" scaled="1"/>
          </a:gradFill>
          <a:ln w="9525">
            <a:noFill/>
            <a:prstDash val="solid"/>
            <a:round/>
            <a:headEnd/>
            <a:tailEnd/>
          </a:ln>
        </p:spPr>
        <p:txBody>
          <a:bodyP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eaLnBrk="1" hangingPunct="1">
              <a:defRPr/>
            </a:pPr>
            <a:endParaRPr lang="zh-CN" altLang="en-US" kern="0">
              <a:solidFill>
                <a:srgbClr val="000000"/>
              </a:solidFill>
              <a:ea typeface="微软雅黑" pitchFamily="34" charset="-122"/>
            </a:endParaRPr>
          </a:p>
        </p:txBody>
      </p:sp>
      <p:grpSp>
        <p:nvGrpSpPr>
          <p:cNvPr id="16" name="Group 29">
            <a:extLst>
              <a:ext uri="{FF2B5EF4-FFF2-40B4-BE49-F238E27FC236}">
                <a16:creationId xmlns:a16="http://schemas.microsoft.com/office/drawing/2014/main" id="{54C7BACD-E3E9-5F4A-9661-57179B72FD84}"/>
              </a:ext>
            </a:extLst>
          </p:cNvPr>
          <p:cNvGrpSpPr>
            <a:grpSpLocks/>
          </p:cNvGrpSpPr>
          <p:nvPr/>
        </p:nvGrpSpPr>
        <p:grpSpPr bwMode="auto">
          <a:xfrm>
            <a:off x="7107578" y="1341164"/>
            <a:ext cx="899413" cy="850718"/>
            <a:chOff x="2924" y="2115"/>
            <a:chExt cx="614" cy="702"/>
          </a:xfrm>
        </p:grpSpPr>
        <p:sp>
          <p:nvSpPr>
            <p:cNvPr id="17" name="Oval 30">
              <a:extLst>
                <a:ext uri="{FF2B5EF4-FFF2-40B4-BE49-F238E27FC236}">
                  <a16:creationId xmlns:a16="http://schemas.microsoft.com/office/drawing/2014/main" id="{3892C7E8-87D1-744F-A3E0-ABF121E8FB62}"/>
                </a:ext>
              </a:extLst>
            </p:cNvPr>
            <p:cNvSpPr>
              <a:spLocks noChangeArrowheads="1"/>
            </p:cNvSpPr>
            <p:nvPr/>
          </p:nvSpPr>
          <p:spPr bwMode="auto">
            <a:xfrm>
              <a:off x="2924" y="2613"/>
              <a:ext cx="590" cy="204"/>
            </a:xfrm>
            <a:prstGeom prst="ellipse">
              <a:avLst/>
            </a:prstGeom>
            <a:gradFill rotWithShape="1">
              <a:gsLst>
                <a:gs pos="0">
                  <a:srgbClr val="000000">
                    <a:alpha val="50000"/>
                  </a:srgbClr>
                </a:gs>
                <a:gs pos="100000">
                  <a:srgbClr val="000000">
                    <a:gamma/>
                    <a:shade val="46275"/>
                    <a:invGamma/>
                    <a:alpha val="0"/>
                  </a:srgbClr>
                </a:gs>
              </a:gsLst>
              <a:path path="shape">
                <a:fillToRect l="50000" t="50000" r="50000" b="50000"/>
              </a:path>
            </a:gradFill>
            <a:ln w="31750" cap="rnd" algn="ctr">
              <a:noFill/>
              <a:prstDash val="sysDot"/>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18" name="Group 31">
              <a:extLst>
                <a:ext uri="{FF2B5EF4-FFF2-40B4-BE49-F238E27FC236}">
                  <a16:creationId xmlns:a16="http://schemas.microsoft.com/office/drawing/2014/main" id="{7D909114-9F99-5643-BFD8-25CBF4EF02A7}"/>
                </a:ext>
              </a:extLst>
            </p:cNvPr>
            <p:cNvGrpSpPr>
              <a:grpSpLocks/>
            </p:cNvGrpSpPr>
            <p:nvPr/>
          </p:nvGrpSpPr>
          <p:grpSpPr bwMode="auto">
            <a:xfrm>
              <a:off x="2925" y="2115"/>
              <a:ext cx="613" cy="613"/>
              <a:chOff x="1157" y="1798"/>
              <a:chExt cx="613" cy="613"/>
            </a:xfrm>
          </p:grpSpPr>
          <p:grpSp>
            <p:nvGrpSpPr>
              <p:cNvPr id="19" name="Group 32">
                <a:extLst>
                  <a:ext uri="{FF2B5EF4-FFF2-40B4-BE49-F238E27FC236}">
                    <a16:creationId xmlns:a16="http://schemas.microsoft.com/office/drawing/2014/main" id="{DD18F7AC-F448-0443-8272-287686285ABC}"/>
                  </a:ext>
                </a:extLst>
              </p:cNvPr>
              <p:cNvGrpSpPr>
                <a:grpSpLocks/>
              </p:cNvGrpSpPr>
              <p:nvPr/>
            </p:nvGrpSpPr>
            <p:grpSpPr bwMode="auto">
              <a:xfrm>
                <a:off x="1157" y="1798"/>
                <a:ext cx="613" cy="613"/>
                <a:chOff x="2335" y="1139"/>
                <a:chExt cx="1089" cy="1089"/>
              </a:xfrm>
            </p:grpSpPr>
            <p:sp>
              <p:nvSpPr>
                <p:cNvPr id="21" name="Oval 33">
                  <a:extLst>
                    <a:ext uri="{FF2B5EF4-FFF2-40B4-BE49-F238E27FC236}">
                      <a16:creationId xmlns:a16="http://schemas.microsoft.com/office/drawing/2014/main" id="{B874C760-E127-D049-9AEB-D232A815AEDA}"/>
                    </a:ext>
                  </a:extLst>
                </p:cNvPr>
                <p:cNvSpPr>
                  <a:spLocks noChangeArrowheads="1"/>
                </p:cNvSpPr>
                <p:nvPr/>
              </p:nvSpPr>
              <p:spPr bwMode="auto">
                <a:xfrm>
                  <a:off x="2335" y="1139"/>
                  <a:ext cx="1089" cy="1089"/>
                </a:xfrm>
                <a:prstGeom prst="ellipse">
                  <a:avLst/>
                </a:prstGeom>
                <a:gradFill rotWithShape="1">
                  <a:gsLst>
                    <a:gs pos="0">
                      <a:srgbClr val="0875F8"/>
                    </a:gs>
                    <a:gs pos="100000">
                      <a:srgbClr val="0E58C4"/>
                    </a:gs>
                  </a:gsLst>
                  <a:lin ang="54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22" name="Group 34">
                  <a:extLst>
                    <a:ext uri="{FF2B5EF4-FFF2-40B4-BE49-F238E27FC236}">
                      <a16:creationId xmlns:a16="http://schemas.microsoft.com/office/drawing/2014/main" id="{0A035176-5E7D-104D-A2CA-FF8ED161355B}"/>
                    </a:ext>
                  </a:extLst>
                </p:cNvPr>
                <p:cNvGrpSpPr>
                  <a:grpSpLocks/>
                </p:cNvGrpSpPr>
                <p:nvPr/>
              </p:nvGrpSpPr>
              <p:grpSpPr bwMode="auto">
                <a:xfrm>
                  <a:off x="2426" y="1169"/>
                  <a:ext cx="908" cy="296"/>
                  <a:chOff x="1431" y="1843"/>
                  <a:chExt cx="907" cy="295"/>
                </a:xfrm>
              </p:grpSpPr>
              <p:sp>
                <p:nvSpPr>
                  <p:cNvPr id="23" name="Freeform 35">
                    <a:extLst>
                      <a:ext uri="{FF2B5EF4-FFF2-40B4-BE49-F238E27FC236}">
                        <a16:creationId xmlns:a16="http://schemas.microsoft.com/office/drawing/2014/main" id="{C15FC222-7A0D-CF41-BA3F-2D522BB74C68}"/>
                      </a:ext>
                    </a:extLst>
                  </p:cNvPr>
                  <p:cNvSpPr>
                    <a:spLocks/>
                  </p:cNvSpPr>
                  <p:nvPr/>
                </p:nvSpPr>
                <p:spPr bwMode="auto">
                  <a:xfrm>
                    <a:off x="1431" y="1843"/>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sp>
                <p:nvSpPr>
                  <p:cNvPr id="24" name="Oval 36">
                    <a:extLst>
                      <a:ext uri="{FF2B5EF4-FFF2-40B4-BE49-F238E27FC236}">
                        <a16:creationId xmlns:a16="http://schemas.microsoft.com/office/drawing/2014/main" id="{5E10E873-3975-A947-B011-FD9C2806BE5E}"/>
                      </a:ext>
                    </a:extLst>
                  </p:cNvPr>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grpSp>
          <p:sp>
            <p:nvSpPr>
              <p:cNvPr id="20" name="Text Box 37">
                <a:extLst>
                  <a:ext uri="{FF2B5EF4-FFF2-40B4-BE49-F238E27FC236}">
                    <a16:creationId xmlns:a16="http://schemas.microsoft.com/office/drawing/2014/main" id="{F367BDC2-88BE-5144-8F78-782022C18D8F}"/>
                  </a:ext>
                </a:extLst>
              </p:cNvPr>
              <p:cNvSpPr txBox="1">
                <a:spLocks noChangeArrowheads="1"/>
              </p:cNvSpPr>
              <p:nvPr/>
            </p:nvSpPr>
            <p:spPr bwMode="auto">
              <a:xfrm>
                <a:off x="1202" y="1967"/>
                <a:ext cx="5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algn="ctr" defTabSz="914400" eaLnBrk="1" fontAlgn="base" latinLnBrk="1" hangingPunct="1">
                  <a:lnSpc>
                    <a:spcPct val="100000"/>
                  </a:lnSpc>
                  <a:spcBef>
                    <a:spcPct val="0"/>
                  </a:spcBef>
                  <a:spcAft>
                    <a:spcPts val="0"/>
                  </a:spcAft>
                  <a:buClrTx/>
                  <a:buSzTx/>
                  <a:buFontTx/>
                  <a:buNone/>
                  <a:tabLst/>
                  <a:defRPr/>
                </a:pPr>
                <a:r>
                  <a:rPr kumimoji="1" lang="zh-CN" altLang="en-US" sz="1200" kern="0" dirty="0">
                    <a:solidFill>
                      <a:srgbClr val="FFFFFF"/>
                    </a:solidFill>
                    <a:latin typeface="宋体" panose="02010600030101010101" pitchFamily="2" charset="-122"/>
                    <a:ea typeface="宋体" panose="02010600030101010101" pitchFamily="2" charset="-122"/>
                  </a:rPr>
                  <a:t>消费类</a:t>
                </a:r>
                <a:endParaRPr kumimoji="1" lang="en-US" altLang="zh-CN" sz="1200" kern="0" dirty="0">
                  <a:solidFill>
                    <a:srgbClr val="FFFFFF"/>
                  </a:solidFill>
                  <a:latin typeface="宋体" panose="02010600030101010101" pitchFamily="2" charset="-122"/>
                  <a:ea typeface="宋体" panose="02010600030101010101" pitchFamily="2" charset="-122"/>
                </a:endParaRPr>
              </a:p>
              <a:p>
                <a:pPr marL="0" marR="0" lvl="0" indent="0" algn="ctr" defTabSz="914400" eaLnBrk="1" fontAlgn="base" latinLnBrk="1" hangingPunct="1">
                  <a:lnSpc>
                    <a:spcPct val="100000"/>
                  </a:lnSpc>
                  <a:spcBef>
                    <a:spcPct val="0"/>
                  </a:spcBef>
                  <a:spcAft>
                    <a:spcPts val="0"/>
                  </a:spcAft>
                  <a:buClrTx/>
                  <a:buSzTx/>
                  <a:buFontTx/>
                  <a:buNone/>
                  <a:tabLst/>
                  <a:defRPr/>
                </a:pPr>
                <a:r>
                  <a:rPr kumimoji="1" lang="zh-CN" altLang="en-US" sz="1200" kern="0" dirty="0">
                    <a:solidFill>
                      <a:srgbClr val="FFFFFF"/>
                    </a:solidFill>
                    <a:latin typeface="宋体" panose="02010600030101010101" pitchFamily="2" charset="-122"/>
                    <a:ea typeface="宋体" panose="02010600030101010101" pitchFamily="2" charset="-122"/>
                  </a:rPr>
                  <a:t>通用航空</a:t>
                </a:r>
                <a:endParaRPr kumimoji="1" lang="ko-KR" altLang="en-US" sz="1200" b="1" i="0" u="none" strike="noStrike" kern="0" cap="none" spc="0" normalizeH="0" baseline="0" noProof="0" dirty="0">
                  <a:ln>
                    <a:noFill/>
                  </a:ln>
                  <a:solidFill>
                    <a:srgbClr val="FFFFFF"/>
                  </a:solidFill>
                  <a:effectLst/>
                  <a:uLnTx/>
                  <a:uFillTx/>
                  <a:latin typeface="宋体" panose="02010600030101010101" pitchFamily="2" charset="-122"/>
                </a:endParaRPr>
              </a:p>
            </p:txBody>
          </p:sp>
        </p:grpSp>
      </p:grpSp>
      <p:grpSp>
        <p:nvGrpSpPr>
          <p:cNvPr id="25" name="Group 38">
            <a:extLst>
              <a:ext uri="{FF2B5EF4-FFF2-40B4-BE49-F238E27FC236}">
                <a16:creationId xmlns:a16="http://schemas.microsoft.com/office/drawing/2014/main" id="{8CE4F436-73E9-4F4B-8B66-9EE95FB9C0C4}"/>
              </a:ext>
            </a:extLst>
          </p:cNvPr>
          <p:cNvGrpSpPr>
            <a:grpSpLocks/>
          </p:cNvGrpSpPr>
          <p:nvPr/>
        </p:nvGrpSpPr>
        <p:grpSpPr bwMode="auto">
          <a:xfrm>
            <a:off x="6360028" y="2385725"/>
            <a:ext cx="1034181" cy="850718"/>
            <a:chOff x="2877" y="2115"/>
            <a:chExt cx="706" cy="702"/>
          </a:xfrm>
        </p:grpSpPr>
        <p:sp>
          <p:nvSpPr>
            <p:cNvPr id="26" name="Oval 39">
              <a:extLst>
                <a:ext uri="{FF2B5EF4-FFF2-40B4-BE49-F238E27FC236}">
                  <a16:creationId xmlns:a16="http://schemas.microsoft.com/office/drawing/2014/main" id="{9A730D9C-0FEF-7A43-B1C4-8826322E4E35}"/>
                </a:ext>
              </a:extLst>
            </p:cNvPr>
            <p:cNvSpPr>
              <a:spLocks noChangeArrowheads="1"/>
            </p:cNvSpPr>
            <p:nvPr/>
          </p:nvSpPr>
          <p:spPr bwMode="auto">
            <a:xfrm>
              <a:off x="2924" y="2613"/>
              <a:ext cx="590" cy="204"/>
            </a:xfrm>
            <a:prstGeom prst="ellipse">
              <a:avLst/>
            </a:prstGeom>
            <a:gradFill rotWithShape="1">
              <a:gsLst>
                <a:gs pos="0">
                  <a:srgbClr val="000000">
                    <a:alpha val="50000"/>
                  </a:srgbClr>
                </a:gs>
                <a:gs pos="100000">
                  <a:srgbClr val="000000">
                    <a:gamma/>
                    <a:shade val="46275"/>
                    <a:invGamma/>
                    <a:alpha val="0"/>
                  </a:srgbClr>
                </a:gs>
              </a:gsLst>
              <a:path path="shape">
                <a:fillToRect l="50000" t="50000" r="50000" b="50000"/>
              </a:path>
            </a:gradFill>
            <a:ln w="31750" cap="rnd" algn="ctr">
              <a:noFill/>
              <a:prstDash val="sysDot"/>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27" name="Group 40">
              <a:extLst>
                <a:ext uri="{FF2B5EF4-FFF2-40B4-BE49-F238E27FC236}">
                  <a16:creationId xmlns:a16="http://schemas.microsoft.com/office/drawing/2014/main" id="{769C5FBC-4673-F645-922E-08BFCAEE57F6}"/>
                </a:ext>
              </a:extLst>
            </p:cNvPr>
            <p:cNvGrpSpPr>
              <a:grpSpLocks/>
            </p:cNvGrpSpPr>
            <p:nvPr/>
          </p:nvGrpSpPr>
          <p:grpSpPr bwMode="auto">
            <a:xfrm>
              <a:off x="2877" y="2115"/>
              <a:ext cx="706" cy="613"/>
              <a:chOff x="1109" y="1798"/>
              <a:chExt cx="706" cy="613"/>
            </a:xfrm>
          </p:grpSpPr>
          <p:grpSp>
            <p:nvGrpSpPr>
              <p:cNvPr id="28" name="Group 41">
                <a:extLst>
                  <a:ext uri="{FF2B5EF4-FFF2-40B4-BE49-F238E27FC236}">
                    <a16:creationId xmlns:a16="http://schemas.microsoft.com/office/drawing/2014/main" id="{57FEBE94-CFD8-6B4E-A5C4-F0162C1803DE}"/>
                  </a:ext>
                </a:extLst>
              </p:cNvPr>
              <p:cNvGrpSpPr>
                <a:grpSpLocks/>
              </p:cNvGrpSpPr>
              <p:nvPr/>
            </p:nvGrpSpPr>
            <p:grpSpPr bwMode="auto">
              <a:xfrm>
                <a:off x="1157" y="1798"/>
                <a:ext cx="613" cy="613"/>
                <a:chOff x="2335" y="1139"/>
                <a:chExt cx="1089" cy="1089"/>
              </a:xfrm>
            </p:grpSpPr>
            <p:sp>
              <p:nvSpPr>
                <p:cNvPr id="30" name="Oval 42">
                  <a:extLst>
                    <a:ext uri="{FF2B5EF4-FFF2-40B4-BE49-F238E27FC236}">
                      <a16:creationId xmlns:a16="http://schemas.microsoft.com/office/drawing/2014/main" id="{1287591F-70AA-0343-882C-24D218ED15EF}"/>
                    </a:ext>
                  </a:extLst>
                </p:cNvPr>
                <p:cNvSpPr>
                  <a:spLocks noChangeArrowheads="1"/>
                </p:cNvSpPr>
                <p:nvPr/>
              </p:nvSpPr>
              <p:spPr bwMode="auto">
                <a:xfrm>
                  <a:off x="2335" y="1139"/>
                  <a:ext cx="1089" cy="1089"/>
                </a:xfrm>
                <a:prstGeom prst="ellipse">
                  <a:avLst/>
                </a:prstGeom>
                <a:solidFill>
                  <a:srgbClr val="9E9E9E"/>
                </a:soli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31" name="Group 43">
                  <a:extLst>
                    <a:ext uri="{FF2B5EF4-FFF2-40B4-BE49-F238E27FC236}">
                      <a16:creationId xmlns:a16="http://schemas.microsoft.com/office/drawing/2014/main" id="{173C59B6-5659-634F-808D-3B75C7EF7F4A}"/>
                    </a:ext>
                  </a:extLst>
                </p:cNvPr>
                <p:cNvGrpSpPr>
                  <a:grpSpLocks/>
                </p:cNvGrpSpPr>
                <p:nvPr/>
              </p:nvGrpSpPr>
              <p:grpSpPr bwMode="auto">
                <a:xfrm>
                  <a:off x="2426" y="1169"/>
                  <a:ext cx="908" cy="296"/>
                  <a:chOff x="1431" y="1843"/>
                  <a:chExt cx="907" cy="295"/>
                </a:xfrm>
              </p:grpSpPr>
              <p:sp>
                <p:nvSpPr>
                  <p:cNvPr id="32" name="Freeform 44">
                    <a:extLst>
                      <a:ext uri="{FF2B5EF4-FFF2-40B4-BE49-F238E27FC236}">
                        <a16:creationId xmlns:a16="http://schemas.microsoft.com/office/drawing/2014/main" id="{67ECE1F5-EA7D-9B40-A15E-C0F6557C622F}"/>
                      </a:ext>
                    </a:extLst>
                  </p:cNvPr>
                  <p:cNvSpPr>
                    <a:spLocks/>
                  </p:cNvSpPr>
                  <p:nvPr/>
                </p:nvSpPr>
                <p:spPr bwMode="auto">
                  <a:xfrm>
                    <a:off x="1431" y="1843"/>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sp>
                <p:nvSpPr>
                  <p:cNvPr id="33" name="Oval 45">
                    <a:extLst>
                      <a:ext uri="{FF2B5EF4-FFF2-40B4-BE49-F238E27FC236}">
                        <a16:creationId xmlns:a16="http://schemas.microsoft.com/office/drawing/2014/main" id="{FA6E8BAD-D200-DA4F-A0F4-4AB814B7FEB9}"/>
                      </a:ext>
                    </a:extLst>
                  </p:cNvPr>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grpSp>
          <p:sp>
            <p:nvSpPr>
              <p:cNvPr id="29" name="Text Box 46">
                <a:extLst>
                  <a:ext uri="{FF2B5EF4-FFF2-40B4-BE49-F238E27FC236}">
                    <a16:creationId xmlns:a16="http://schemas.microsoft.com/office/drawing/2014/main" id="{CB1E464A-2515-A44F-B324-2554D720CFB1}"/>
                  </a:ext>
                </a:extLst>
              </p:cNvPr>
              <p:cNvSpPr txBox="1">
                <a:spLocks noChangeArrowheads="1"/>
              </p:cNvSpPr>
              <p:nvPr/>
            </p:nvSpPr>
            <p:spPr bwMode="auto">
              <a:xfrm>
                <a:off x="1109" y="1967"/>
                <a:ext cx="706"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algn="ctr" defTabSz="914400" eaLnBrk="1" fontAlgn="base" latinLnBrk="1" hangingPunct="1">
                  <a:lnSpc>
                    <a:spcPct val="100000"/>
                  </a:lnSpc>
                  <a:spcBef>
                    <a:spcPct val="0"/>
                  </a:spcBef>
                  <a:spcAft>
                    <a:spcPts val="0"/>
                  </a:spcAft>
                  <a:buClrTx/>
                  <a:buSzTx/>
                  <a:buFontTx/>
                  <a:buNone/>
                  <a:tabLst/>
                  <a:defRPr/>
                </a:pPr>
                <a:r>
                  <a:rPr kumimoji="1" lang="zh-CN" altLang="en-US" sz="1200" kern="0" dirty="0">
                    <a:solidFill>
                      <a:srgbClr val="FFFFFF"/>
                    </a:solidFill>
                    <a:latin typeface="宋体" panose="02010600030101010101" pitchFamily="2" charset="-122"/>
                    <a:ea typeface="宋体" panose="02010600030101010101" pitchFamily="2" charset="-122"/>
                  </a:rPr>
                  <a:t>社会公益</a:t>
                </a:r>
                <a:r>
                  <a:rPr kumimoji="1" lang="zh-CN" altLang="en-US" sz="1200" b="1" i="0" u="none" strike="noStrike" kern="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rPr>
                  <a:t>服务</a:t>
                </a:r>
                <a:endParaRPr kumimoji="1" lang="en-US" altLang="zh-CN" sz="1200" b="1" i="0" u="none" strike="noStrike" kern="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endParaRPr>
              </a:p>
              <a:p>
                <a:pPr marL="0" marR="0" lvl="0" indent="0" algn="ctr" defTabSz="914400" eaLnBrk="1" fontAlgn="base" latinLnBrk="1" hangingPunct="1">
                  <a:lnSpc>
                    <a:spcPct val="100000"/>
                  </a:lnSpc>
                  <a:spcBef>
                    <a:spcPct val="0"/>
                  </a:spcBef>
                  <a:spcAft>
                    <a:spcPts val="0"/>
                  </a:spcAft>
                  <a:buClrTx/>
                  <a:buSzTx/>
                  <a:buFontTx/>
                  <a:buNone/>
                  <a:tabLst/>
                  <a:defRPr/>
                </a:pPr>
                <a:r>
                  <a:rPr kumimoji="1" lang="zh-CN" altLang="en-US" sz="1200" b="1" i="0" u="none" strike="noStrike" kern="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rPr>
                  <a:t>和生产应用</a:t>
                </a:r>
                <a:endParaRPr kumimoji="1" lang="ko-KR" altLang="en-US" sz="1200" b="1" i="0" u="none" strike="noStrike" kern="0" cap="none" spc="0" normalizeH="0" baseline="0" noProof="0" dirty="0">
                  <a:ln>
                    <a:noFill/>
                  </a:ln>
                  <a:solidFill>
                    <a:srgbClr val="FFFFFF"/>
                  </a:solidFill>
                  <a:effectLst/>
                  <a:uLnTx/>
                  <a:uFillTx/>
                  <a:latin typeface="宋体" panose="02010600030101010101" pitchFamily="2" charset="-122"/>
                </a:endParaRPr>
              </a:p>
            </p:txBody>
          </p:sp>
        </p:grpSp>
      </p:grpSp>
      <p:sp>
        <p:nvSpPr>
          <p:cNvPr id="34" name="AutoShape 47">
            <a:extLst>
              <a:ext uri="{FF2B5EF4-FFF2-40B4-BE49-F238E27FC236}">
                <a16:creationId xmlns:a16="http://schemas.microsoft.com/office/drawing/2014/main" id="{83621AE5-3545-114E-B805-B962C9C7F2A4}"/>
              </a:ext>
            </a:extLst>
          </p:cNvPr>
          <p:cNvSpPr>
            <a:spLocks noChangeArrowheads="1"/>
          </p:cNvSpPr>
          <p:nvPr/>
        </p:nvSpPr>
        <p:spPr bwMode="auto">
          <a:xfrm rot="15300000">
            <a:off x="4893899" y="3256580"/>
            <a:ext cx="571993" cy="691406"/>
          </a:xfrm>
          <a:custGeom>
            <a:avLst/>
            <a:gdLst>
              <a:gd name="T0" fmla="*/ 21291464 w 21600"/>
              <a:gd name="T1" fmla="*/ 2991615 h 21600"/>
              <a:gd name="T2" fmla="*/ 11190275 w 21600"/>
              <a:gd name="T3" fmla="*/ 3417606 h 21600"/>
              <a:gd name="T4" fmla="*/ 17143394 w 21600"/>
              <a:gd name="T5" fmla="*/ 7994060 h 21600"/>
              <a:gd name="T6" fmla="*/ 29242196 w 21600"/>
              <a:gd name="T7" fmla="*/ 12996539 h 21600"/>
              <a:gd name="T8" fmla="*/ 22743961 w 21600"/>
              <a:gd name="T9" fmla="*/ 19494809 h 21600"/>
              <a:gd name="T10" fmla="*/ 16245657 w 21600"/>
              <a:gd name="T11" fmla="*/ 1299653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464" y="5399"/>
                  <a:pt x="10129" y="5431"/>
                  <a:pt x="9799" y="5493"/>
                </a:cubicBezTo>
                <a:lnTo>
                  <a:pt x="8799" y="186"/>
                </a:lnTo>
                <a:cubicBezTo>
                  <a:pt x="9459" y="62"/>
                  <a:pt x="10128"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FFFFFF">
                  <a:alpha val="0"/>
                </a:srgbClr>
              </a:gs>
              <a:gs pos="100000">
                <a:srgbClr val="FF0000">
                  <a:alpha val="50000"/>
                </a:srgbClr>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zh-CN" altLang="en-US" b="1">
              <a:solidFill>
                <a:srgbClr val="000000"/>
              </a:solidFill>
              <a:latin typeface="Arial" charset="0"/>
              <a:ea typeface="微软雅黑" pitchFamily="34" charset="-122"/>
            </a:endParaRPr>
          </a:p>
        </p:txBody>
      </p:sp>
      <p:sp>
        <p:nvSpPr>
          <p:cNvPr id="35" name="AutoShape 48">
            <a:extLst>
              <a:ext uri="{FF2B5EF4-FFF2-40B4-BE49-F238E27FC236}">
                <a16:creationId xmlns:a16="http://schemas.microsoft.com/office/drawing/2014/main" id="{241ECD27-D09A-E143-A2CC-654A9EDE214F}"/>
              </a:ext>
            </a:extLst>
          </p:cNvPr>
          <p:cNvSpPr>
            <a:spLocks noChangeArrowheads="1"/>
          </p:cNvSpPr>
          <p:nvPr/>
        </p:nvSpPr>
        <p:spPr bwMode="auto">
          <a:xfrm rot="15300000">
            <a:off x="5578112" y="2248517"/>
            <a:ext cx="571993" cy="691406"/>
          </a:xfrm>
          <a:custGeom>
            <a:avLst/>
            <a:gdLst>
              <a:gd name="T0" fmla="*/ 21291464 w 21600"/>
              <a:gd name="T1" fmla="*/ 2991615 h 21600"/>
              <a:gd name="T2" fmla="*/ 11190275 w 21600"/>
              <a:gd name="T3" fmla="*/ 3417606 h 21600"/>
              <a:gd name="T4" fmla="*/ 17143394 w 21600"/>
              <a:gd name="T5" fmla="*/ 7994060 h 21600"/>
              <a:gd name="T6" fmla="*/ 29242196 w 21600"/>
              <a:gd name="T7" fmla="*/ 12996539 h 21600"/>
              <a:gd name="T8" fmla="*/ 22743961 w 21600"/>
              <a:gd name="T9" fmla="*/ 19494809 h 21600"/>
              <a:gd name="T10" fmla="*/ 16245657 w 21600"/>
              <a:gd name="T11" fmla="*/ 1299653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464" y="5399"/>
                  <a:pt x="10129" y="5431"/>
                  <a:pt x="9799" y="5493"/>
                </a:cubicBezTo>
                <a:lnTo>
                  <a:pt x="8799" y="186"/>
                </a:lnTo>
                <a:cubicBezTo>
                  <a:pt x="9459" y="62"/>
                  <a:pt x="10128"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FFFFFF">
                  <a:alpha val="0"/>
                </a:srgbClr>
              </a:gs>
              <a:gs pos="100000">
                <a:srgbClr val="FF0000">
                  <a:alpha val="50000"/>
                </a:srgbClr>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zh-CN" altLang="en-US" b="1">
              <a:solidFill>
                <a:srgbClr val="000000"/>
              </a:solidFill>
              <a:latin typeface="Arial" charset="0"/>
              <a:ea typeface="微软雅黑" pitchFamily="34" charset="-122"/>
            </a:endParaRPr>
          </a:p>
        </p:txBody>
      </p:sp>
      <p:sp>
        <p:nvSpPr>
          <p:cNvPr id="36" name="AutoShape 50">
            <a:extLst>
              <a:ext uri="{FF2B5EF4-FFF2-40B4-BE49-F238E27FC236}">
                <a16:creationId xmlns:a16="http://schemas.microsoft.com/office/drawing/2014/main" id="{180CE3DE-F83B-1846-BB8F-AFA09C439122}"/>
              </a:ext>
            </a:extLst>
          </p:cNvPr>
          <p:cNvSpPr>
            <a:spLocks noChangeArrowheads="1"/>
          </p:cNvSpPr>
          <p:nvPr/>
        </p:nvSpPr>
        <p:spPr bwMode="auto">
          <a:xfrm>
            <a:off x="292997" y="1203598"/>
            <a:ext cx="4007655" cy="3711569"/>
          </a:xfrm>
          <a:prstGeom prst="roundRect">
            <a:avLst>
              <a:gd name="adj" fmla="val 5528"/>
            </a:avLst>
          </a:prstGeom>
          <a:solidFill>
            <a:srgbClr val="000000">
              <a:alpha val="14902"/>
            </a:srgbClr>
          </a:solidFill>
          <a:ln w="19050" cap="rnd" algn="ctr">
            <a:solidFill>
              <a:srgbClr val="9E9E9E"/>
            </a:solidFill>
            <a:prstDash val="sysDot"/>
            <a:round/>
            <a:headEnd/>
            <a:tailEnd/>
          </a:ln>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37" name="Group 51">
            <a:extLst>
              <a:ext uri="{FF2B5EF4-FFF2-40B4-BE49-F238E27FC236}">
                <a16:creationId xmlns:a16="http://schemas.microsoft.com/office/drawing/2014/main" id="{61B5DF07-817E-6D4D-A029-6BDB725E7F17}"/>
              </a:ext>
            </a:extLst>
          </p:cNvPr>
          <p:cNvGrpSpPr>
            <a:grpSpLocks/>
          </p:cNvGrpSpPr>
          <p:nvPr/>
        </p:nvGrpSpPr>
        <p:grpSpPr bwMode="auto">
          <a:xfrm>
            <a:off x="611560" y="3795886"/>
            <a:ext cx="407988" cy="466725"/>
            <a:chOff x="2744" y="-584"/>
            <a:chExt cx="614" cy="702"/>
          </a:xfrm>
        </p:grpSpPr>
        <p:sp>
          <p:nvSpPr>
            <p:cNvPr id="38" name="Oval 52">
              <a:extLst>
                <a:ext uri="{FF2B5EF4-FFF2-40B4-BE49-F238E27FC236}">
                  <a16:creationId xmlns:a16="http://schemas.microsoft.com/office/drawing/2014/main" id="{ED17EC5F-CFB4-A849-B99F-044BA03C9D7F}"/>
                </a:ext>
              </a:extLst>
            </p:cNvPr>
            <p:cNvSpPr>
              <a:spLocks noChangeArrowheads="1"/>
            </p:cNvSpPr>
            <p:nvPr/>
          </p:nvSpPr>
          <p:spPr bwMode="auto">
            <a:xfrm>
              <a:off x="2744" y="-85"/>
              <a:ext cx="590" cy="203"/>
            </a:xfrm>
            <a:prstGeom prst="ellipse">
              <a:avLst/>
            </a:prstGeom>
            <a:gradFill rotWithShape="1">
              <a:gsLst>
                <a:gs pos="0">
                  <a:srgbClr val="000000">
                    <a:alpha val="50000"/>
                  </a:srgbClr>
                </a:gs>
                <a:gs pos="100000">
                  <a:srgbClr val="000000">
                    <a:gamma/>
                    <a:shade val="46275"/>
                    <a:invGamma/>
                    <a:alpha val="0"/>
                  </a:srgbClr>
                </a:gs>
              </a:gsLst>
              <a:path path="shape">
                <a:fillToRect l="50000" t="50000" r="50000" b="50000"/>
              </a:path>
            </a:gradFill>
            <a:ln w="31750" cap="rnd" algn="ctr">
              <a:noFill/>
              <a:prstDash val="sysDot"/>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39" name="Group 53">
              <a:extLst>
                <a:ext uri="{FF2B5EF4-FFF2-40B4-BE49-F238E27FC236}">
                  <a16:creationId xmlns:a16="http://schemas.microsoft.com/office/drawing/2014/main" id="{74A3B2FA-3CFF-344A-BB01-B2E331BDA93B}"/>
                </a:ext>
              </a:extLst>
            </p:cNvPr>
            <p:cNvGrpSpPr>
              <a:grpSpLocks/>
            </p:cNvGrpSpPr>
            <p:nvPr/>
          </p:nvGrpSpPr>
          <p:grpSpPr bwMode="auto">
            <a:xfrm>
              <a:off x="2745" y="-584"/>
              <a:ext cx="613" cy="613"/>
              <a:chOff x="2335" y="1139"/>
              <a:chExt cx="1089" cy="1089"/>
            </a:xfrm>
          </p:grpSpPr>
          <p:sp>
            <p:nvSpPr>
              <p:cNvPr id="40" name="Oval 54">
                <a:extLst>
                  <a:ext uri="{FF2B5EF4-FFF2-40B4-BE49-F238E27FC236}">
                    <a16:creationId xmlns:a16="http://schemas.microsoft.com/office/drawing/2014/main" id="{062EDD19-D867-AB43-BAFD-229E44876397}"/>
                  </a:ext>
                </a:extLst>
              </p:cNvPr>
              <p:cNvSpPr>
                <a:spLocks noChangeArrowheads="1"/>
              </p:cNvSpPr>
              <p:nvPr/>
            </p:nvSpPr>
            <p:spPr bwMode="auto">
              <a:xfrm>
                <a:off x="2335" y="1139"/>
                <a:ext cx="1089" cy="1089"/>
              </a:xfrm>
              <a:prstGeom prst="ellipse">
                <a:avLst/>
              </a:prstGeom>
              <a:gradFill rotWithShape="1">
                <a:gsLst>
                  <a:gs pos="0">
                    <a:srgbClr val="0875F8"/>
                  </a:gs>
                  <a:gs pos="100000">
                    <a:srgbClr val="0E58C4"/>
                  </a:gs>
                </a:gsLst>
                <a:lin ang="54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41" name="Group 55">
                <a:extLst>
                  <a:ext uri="{FF2B5EF4-FFF2-40B4-BE49-F238E27FC236}">
                    <a16:creationId xmlns:a16="http://schemas.microsoft.com/office/drawing/2014/main" id="{3209F6ED-9107-9D41-A707-976878CC718B}"/>
                  </a:ext>
                </a:extLst>
              </p:cNvPr>
              <p:cNvGrpSpPr>
                <a:grpSpLocks/>
              </p:cNvGrpSpPr>
              <p:nvPr/>
            </p:nvGrpSpPr>
            <p:grpSpPr bwMode="auto">
              <a:xfrm>
                <a:off x="2426" y="1169"/>
                <a:ext cx="908" cy="296"/>
                <a:chOff x="1431" y="1843"/>
                <a:chExt cx="907" cy="295"/>
              </a:xfrm>
            </p:grpSpPr>
            <p:sp>
              <p:nvSpPr>
                <p:cNvPr id="42" name="Freeform 56">
                  <a:extLst>
                    <a:ext uri="{FF2B5EF4-FFF2-40B4-BE49-F238E27FC236}">
                      <a16:creationId xmlns:a16="http://schemas.microsoft.com/office/drawing/2014/main" id="{18242BF7-97CF-CB41-90B1-31F7CE035D05}"/>
                    </a:ext>
                  </a:extLst>
                </p:cNvPr>
                <p:cNvSpPr>
                  <a:spLocks/>
                </p:cNvSpPr>
                <p:nvPr/>
              </p:nvSpPr>
              <p:spPr bwMode="auto">
                <a:xfrm>
                  <a:off x="1423" y="1843"/>
                  <a:ext cx="916"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sp>
              <p:nvSpPr>
                <p:cNvPr id="43" name="Oval 57">
                  <a:extLst>
                    <a:ext uri="{FF2B5EF4-FFF2-40B4-BE49-F238E27FC236}">
                      <a16:creationId xmlns:a16="http://schemas.microsoft.com/office/drawing/2014/main" id="{A57C1EDC-1BF6-F34B-9752-DCB1CF2CD437}"/>
                    </a:ext>
                  </a:extLst>
                </p:cNvPr>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grpSp>
      </p:grpSp>
      <p:grpSp>
        <p:nvGrpSpPr>
          <p:cNvPr id="44" name="Group 58">
            <a:extLst>
              <a:ext uri="{FF2B5EF4-FFF2-40B4-BE49-F238E27FC236}">
                <a16:creationId xmlns:a16="http://schemas.microsoft.com/office/drawing/2014/main" id="{41BE42A3-AF08-9B40-B7A5-72DCC95B1F51}"/>
              </a:ext>
            </a:extLst>
          </p:cNvPr>
          <p:cNvGrpSpPr>
            <a:grpSpLocks/>
          </p:cNvGrpSpPr>
          <p:nvPr/>
        </p:nvGrpSpPr>
        <p:grpSpPr bwMode="auto">
          <a:xfrm>
            <a:off x="611560" y="2355726"/>
            <a:ext cx="407988" cy="466725"/>
            <a:chOff x="3061" y="-879"/>
            <a:chExt cx="614" cy="702"/>
          </a:xfrm>
        </p:grpSpPr>
        <p:sp>
          <p:nvSpPr>
            <p:cNvPr id="45" name="Oval 59">
              <a:extLst>
                <a:ext uri="{FF2B5EF4-FFF2-40B4-BE49-F238E27FC236}">
                  <a16:creationId xmlns:a16="http://schemas.microsoft.com/office/drawing/2014/main" id="{41AB699C-8C45-6646-8D55-379449A0446B}"/>
                </a:ext>
              </a:extLst>
            </p:cNvPr>
            <p:cNvSpPr>
              <a:spLocks noChangeArrowheads="1"/>
            </p:cNvSpPr>
            <p:nvPr/>
          </p:nvSpPr>
          <p:spPr bwMode="auto">
            <a:xfrm>
              <a:off x="3061" y="-380"/>
              <a:ext cx="590" cy="203"/>
            </a:xfrm>
            <a:prstGeom prst="ellipse">
              <a:avLst/>
            </a:prstGeom>
            <a:gradFill rotWithShape="1">
              <a:gsLst>
                <a:gs pos="0">
                  <a:srgbClr val="000000">
                    <a:alpha val="50000"/>
                  </a:srgbClr>
                </a:gs>
                <a:gs pos="100000">
                  <a:srgbClr val="000000">
                    <a:gamma/>
                    <a:shade val="46275"/>
                    <a:invGamma/>
                    <a:alpha val="0"/>
                  </a:srgbClr>
                </a:gs>
              </a:gsLst>
              <a:path path="shape">
                <a:fillToRect l="50000" t="50000" r="50000" b="50000"/>
              </a:path>
            </a:gradFill>
            <a:ln w="31750" cap="rnd" algn="ctr">
              <a:noFill/>
              <a:prstDash val="sysDot"/>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46" name="Group 60">
              <a:extLst>
                <a:ext uri="{FF2B5EF4-FFF2-40B4-BE49-F238E27FC236}">
                  <a16:creationId xmlns:a16="http://schemas.microsoft.com/office/drawing/2014/main" id="{7B9FDFF2-3C4D-B046-8299-2FBAE5435787}"/>
                </a:ext>
              </a:extLst>
            </p:cNvPr>
            <p:cNvGrpSpPr>
              <a:grpSpLocks/>
            </p:cNvGrpSpPr>
            <p:nvPr/>
          </p:nvGrpSpPr>
          <p:grpSpPr bwMode="auto">
            <a:xfrm>
              <a:off x="3062" y="-879"/>
              <a:ext cx="613" cy="613"/>
              <a:chOff x="2335" y="1139"/>
              <a:chExt cx="1089" cy="1089"/>
            </a:xfrm>
          </p:grpSpPr>
          <p:sp>
            <p:nvSpPr>
              <p:cNvPr id="47" name="Oval 61">
                <a:extLst>
                  <a:ext uri="{FF2B5EF4-FFF2-40B4-BE49-F238E27FC236}">
                    <a16:creationId xmlns:a16="http://schemas.microsoft.com/office/drawing/2014/main" id="{75DC7B2F-8A04-4F4C-B867-769A959A38EF}"/>
                  </a:ext>
                </a:extLst>
              </p:cNvPr>
              <p:cNvSpPr>
                <a:spLocks noChangeArrowheads="1"/>
              </p:cNvSpPr>
              <p:nvPr/>
            </p:nvSpPr>
            <p:spPr bwMode="auto">
              <a:xfrm>
                <a:off x="2335" y="1139"/>
                <a:ext cx="1089" cy="1089"/>
              </a:xfrm>
              <a:prstGeom prst="ellipse">
                <a:avLst/>
              </a:prstGeom>
              <a:solidFill>
                <a:srgbClr val="9E9E9E"/>
              </a:soli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48" name="Group 62">
                <a:extLst>
                  <a:ext uri="{FF2B5EF4-FFF2-40B4-BE49-F238E27FC236}">
                    <a16:creationId xmlns:a16="http://schemas.microsoft.com/office/drawing/2014/main" id="{78CA0FB4-466E-7644-9A31-BAAE64F5A1E5}"/>
                  </a:ext>
                </a:extLst>
              </p:cNvPr>
              <p:cNvGrpSpPr>
                <a:grpSpLocks/>
              </p:cNvGrpSpPr>
              <p:nvPr/>
            </p:nvGrpSpPr>
            <p:grpSpPr bwMode="auto">
              <a:xfrm>
                <a:off x="2426" y="1169"/>
                <a:ext cx="908" cy="296"/>
                <a:chOff x="1431" y="1843"/>
                <a:chExt cx="907" cy="295"/>
              </a:xfrm>
            </p:grpSpPr>
            <p:sp>
              <p:nvSpPr>
                <p:cNvPr id="49" name="Freeform 63">
                  <a:extLst>
                    <a:ext uri="{FF2B5EF4-FFF2-40B4-BE49-F238E27FC236}">
                      <a16:creationId xmlns:a16="http://schemas.microsoft.com/office/drawing/2014/main" id="{F3F43A75-6C73-C046-9753-285558639B83}"/>
                    </a:ext>
                  </a:extLst>
                </p:cNvPr>
                <p:cNvSpPr>
                  <a:spLocks/>
                </p:cNvSpPr>
                <p:nvPr/>
              </p:nvSpPr>
              <p:spPr bwMode="auto">
                <a:xfrm>
                  <a:off x="1423" y="1843"/>
                  <a:ext cx="916"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sp>
              <p:nvSpPr>
                <p:cNvPr id="50" name="Oval 64">
                  <a:extLst>
                    <a:ext uri="{FF2B5EF4-FFF2-40B4-BE49-F238E27FC236}">
                      <a16:creationId xmlns:a16="http://schemas.microsoft.com/office/drawing/2014/main" id="{DD5638C7-8E74-5246-A4E4-B545D8A25B89}"/>
                    </a:ext>
                  </a:extLst>
                </p:cNvPr>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grpSp>
      </p:grpSp>
      <p:grpSp>
        <p:nvGrpSpPr>
          <p:cNvPr id="51" name="Group 65">
            <a:extLst>
              <a:ext uri="{FF2B5EF4-FFF2-40B4-BE49-F238E27FC236}">
                <a16:creationId xmlns:a16="http://schemas.microsoft.com/office/drawing/2014/main" id="{09FC049B-86CC-284C-AC25-455EFC996C02}"/>
              </a:ext>
            </a:extLst>
          </p:cNvPr>
          <p:cNvGrpSpPr>
            <a:grpSpLocks/>
          </p:cNvGrpSpPr>
          <p:nvPr/>
        </p:nvGrpSpPr>
        <p:grpSpPr bwMode="auto">
          <a:xfrm>
            <a:off x="611560" y="1275588"/>
            <a:ext cx="407988" cy="466725"/>
            <a:chOff x="4195" y="-811"/>
            <a:chExt cx="614" cy="702"/>
          </a:xfrm>
        </p:grpSpPr>
        <p:sp>
          <p:nvSpPr>
            <p:cNvPr id="52" name="Oval 66">
              <a:extLst>
                <a:ext uri="{FF2B5EF4-FFF2-40B4-BE49-F238E27FC236}">
                  <a16:creationId xmlns:a16="http://schemas.microsoft.com/office/drawing/2014/main" id="{7EAD7974-D528-EA4E-BFFB-76181DE0C125}"/>
                </a:ext>
              </a:extLst>
            </p:cNvPr>
            <p:cNvSpPr>
              <a:spLocks noChangeArrowheads="1"/>
            </p:cNvSpPr>
            <p:nvPr/>
          </p:nvSpPr>
          <p:spPr bwMode="auto">
            <a:xfrm>
              <a:off x="4195" y="-312"/>
              <a:ext cx="590" cy="203"/>
            </a:xfrm>
            <a:prstGeom prst="ellipse">
              <a:avLst/>
            </a:prstGeom>
            <a:gradFill rotWithShape="1">
              <a:gsLst>
                <a:gs pos="0">
                  <a:srgbClr val="000000">
                    <a:alpha val="50000"/>
                  </a:srgbClr>
                </a:gs>
                <a:gs pos="100000">
                  <a:srgbClr val="000000">
                    <a:gamma/>
                    <a:shade val="46275"/>
                    <a:invGamma/>
                    <a:alpha val="0"/>
                  </a:srgbClr>
                </a:gs>
              </a:gsLst>
              <a:path path="shape">
                <a:fillToRect l="50000" t="50000" r="50000" b="50000"/>
              </a:path>
            </a:gradFill>
            <a:ln w="31750" cap="rnd" algn="ctr">
              <a:noFill/>
              <a:prstDash val="sysDot"/>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53" name="Group 67">
              <a:extLst>
                <a:ext uri="{FF2B5EF4-FFF2-40B4-BE49-F238E27FC236}">
                  <a16:creationId xmlns:a16="http://schemas.microsoft.com/office/drawing/2014/main" id="{0C61D19F-17F4-3A44-A0E7-48C5322330C3}"/>
                </a:ext>
              </a:extLst>
            </p:cNvPr>
            <p:cNvGrpSpPr>
              <a:grpSpLocks/>
            </p:cNvGrpSpPr>
            <p:nvPr/>
          </p:nvGrpSpPr>
          <p:grpSpPr bwMode="auto">
            <a:xfrm>
              <a:off x="4196" y="-811"/>
              <a:ext cx="613" cy="613"/>
              <a:chOff x="2335" y="1139"/>
              <a:chExt cx="1089" cy="1089"/>
            </a:xfrm>
          </p:grpSpPr>
          <p:sp>
            <p:nvSpPr>
              <p:cNvPr id="54" name="Oval 68">
                <a:extLst>
                  <a:ext uri="{FF2B5EF4-FFF2-40B4-BE49-F238E27FC236}">
                    <a16:creationId xmlns:a16="http://schemas.microsoft.com/office/drawing/2014/main" id="{9BA853D3-74D5-D443-8D7A-32EBCBD571A0}"/>
                  </a:ext>
                </a:extLst>
              </p:cNvPr>
              <p:cNvSpPr>
                <a:spLocks noChangeArrowheads="1"/>
              </p:cNvSpPr>
              <p:nvPr/>
            </p:nvSpPr>
            <p:spPr bwMode="auto">
              <a:xfrm>
                <a:off x="2335" y="1139"/>
                <a:ext cx="1089" cy="1089"/>
              </a:xfrm>
              <a:prstGeom prst="ellipse">
                <a:avLst/>
              </a:prstGeom>
              <a:gradFill rotWithShape="1">
                <a:gsLst>
                  <a:gs pos="0">
                    <a:srgbClr val="FF0000"/>
                  </a:gs>
                  <a:gs pos="100000">
                    <a:srgbClr val="CC0000"/>
                  </a:gs>
                </a:gsLst>
                <a:lin ang="5400000" scaled="1"/>
              </a:gradFill>
              <a:ln>
                <a:noFill/>
              </a:ln>
              <a:effectLst/>
              <a:extLst>
                <a:ext uri="{91240B29-F687-4f45-9708-019B960494DF}">
                  <a14:hiddenLine xmlns="" xmlns:a14="http://schemas.microsoft.com/office/drawing/2010/main" w="9525" algn="ctr">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nvGrpSpPr>
              <p:cNvPr id="55" name="Group 69">
                <a:extLst>
                  <a:ext uri="{FF2B5EF4-FFF2-40B4-BE49-F238E27FC236}">
                    <a16:creationId xmlns:a16="http://schemas.microsoft.com/office/drawing/2014/main" id="{BF9B7942-31E2-FD43-91CA-8B790496BB53}"/>
                  </a:ext>
                </a:extLst>
              </p:cNvPr>
              <p:cNvGrpSpPr>
                <a:grpSpLocks/>
              </p:cNvGrpSpPr>
              <p:nvPr/>
            </p:nvGrpSpPr>
            <p:grpSpPr bwMode="auto">
              <a:xfrm>
                <a:off x="2426" y="1169"/>
                <a:ext cx="908" cy="296"/>
                <a:chOff x="1431" y="1843"/>
                <a:chExt cx="907" cy="295"/>
              </a:xfrm>
            </p:grpSpPr>
            <p:sp>
              <p:nvSpPr>
                <p:cNvPr id="56" name="Freeform 70">
                  <a:extLst>
                    <a:ext uri="{FF2B5EF4-FFF2-40B4-BE49-F238E27FC236}">
                      <a16:creationId xmlns:a16="http://schemas.microsoft.com/office/drawing/2014/main" id="{21F31473-FC65-064A-A69A-C10E61128FAE}"/>
                    </a:ext>
                  </a:extLst>
                </p:cNvPr>
                <p:cNvSpPr>
                  <a:spLocks/>
                </p:cNvSpPr>
                <p:nvPr/>
              </p:nvSpPr>
              <p:spPr bwMode="auto">
                <a:xfrm>
                  <a:off x="1423" y="1843"/>
                  <a:ext cx="916"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sp>
              <p:nvSpPr>
                <p:cNvPr id="57" name="Oval 71">
                  <a:extLst>
                    <a:ext uri="{FF2B5EF4-FFF2-40B4-BE49-F238E27FC236}">
                      <a16:creationId xmlns:a16="http://schemas.microsoft.com/office/drawing/2014/main" id="{32D06655-3E64-294C-BCD1-9934322CBCCE}"/>
                    </a:ext>
                  </a:extLst>
                </p:cNvPr>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grpSp>
        </p:grpSp>
      </p:grpSp>
      <p:sp>
        <p:nvSpPr>
          <p:cNvPr id="58" name="Rectangle 72">
            <a:extLst>
              <a:ext uri="{FF2B5EF4-FFF2-40B4-BE49-F238E27FC236}">
                <a16:creationId xmlns:a16="http://schemas.microsoft.com/office/drawing/2014/main" id="{C9590C45-35A3-0749-B2F5-6609C16D2FFE}"/>
              </a:ext>
            </a:extLst>
          </p:cNvPr>
          <p:cNvSpPr>
            <a:spLocks noChangeArrowheads="1"/>
          </p:cNvSpPr>
          <p:nvPr/>
        </p:nvSpPr>
        <p:spPr bwMode="auto">
          <a:xfrm>
            <a:off x="1115634" y="1203598"/>
            <a:ext cx="3122487" cy="1119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eaLnBrk="1" fontAlgn="base" latinLnBrk="1" hangingPunct="1">
              <a:spcBef>
                <a:spcPct val="0"/>
              </a:spcBef>
              <a:spcAft>
                <a:spcPct val="0"/>
              </a:spcAft>
              <a:buClrTx/>
              <a:buSzTx/>
              <a:buFontTx/>
              <a:buNone/>
            </a:pPr>
            <a:r>
              <a:rPr kumimoji="1" lang="en-US" altLang="en-US" sz="1400" dirty="0">
                <a:solidFill>
                  <a:srgbClr val="FF0000"/>
                </a:solidFill>
                <a:latin typeface="Arial Black" pitchFamily="34" charset="0"/>
              </a:rPr>
              <a:t>强化交通服务</a:t>
            </a:r>
            <a:endParaRPr kumimoji="1" lang="zh-CN" altLang="en-US" sz="1400" dirty="0">
              <a:solidFill>
                <a:srgbClr val="FF0000"/>
              </a:solidFill>
              <a:latin typeface="Arial Black" pitchFamily="34" charset="0"/>
            </a:endParaRPr>
          </a:p>
          <a:p>
            <a:pPr marL="182563" indent="-182563" eaLnBrk="1" fontAlgn="base" latinLnBrk="1" hangingPunct="1">
              <a:spcBef>
                <a:spcPct val="0"/>
              </a:spcBef>
              <a:spcAft>
                <a:spcPct val="0"/>
              </a:spcAft>
              <a:buClrTx/>
              <a:buSzTx/>
              <a:buFont typeface="Arial" panose="020B0604020202020204" pitchFamily="34" charset="0"/>
              <a:buChar char="•"/>
            </a:pPr>
            <a:r>
              <a:rPr kumimoji="1" lang="zh-CN" altLang="en-US" sz="1400" b="0" dirty="0">
                <a:solidFill>
                  <a:srgbClr val="000000"/>
                </a:solidFill>
                <a:latin typeface="宋体" panose="02010600030101010101" pitchFamily="2" charset="-122"/>
                <a:ea typeface="宋体" panose="02010600030101010101" pitchFamily="2" charset="-122"/>
              </a:rPr>
              <a:t>通用航空最基础的领域</a:t>
            </a:r>
            <a:endParaRPr kumimoji="1" lang="en-US" altLang="zh-CN" sz="1400" b="0" dirty="0">
              <a:solidFill>
                <a:srgbClr val="000000"/>
              </a:solidFill>
              <a:latin typeface="宋体" panose="02010600030101010101" pitchFamily="2" charset="-122"/>
              <a:ea typeface="宋体" panose="02010600030101010101" pitchFamily="2" charset="-122"/>
            </a:endParaRPr>
          </a:p>
          <a:p>
            <a:pPr marL="182563" indent="-182563" eaLnBrk="1" fontAlgn="base" latinLnBrk="1" hangingPunct="1">
              <a:spcBef>
                <a:spcPct val="0"/>
              </a:spcBef>
              <a:spcAft>
                <a:spcPct val="0"/>
              </a:spcAft>
              <a:buClrTx/>
              <a:buSzTx/>
              <a:buFont typeface="Arial" panose="020B0604020202020204" pitchFamily="34" charset="0"/>
              <a:buChar char="•"/>
            </a:pPr>
            <a:r>
              <a:rPr kumimoji="1" lang="en-US" altLang="en-US" sz="1400" b="0" dirty="0">
                <a:solidFill>
                  <a:srgbClr val="000000"/>
                </a:solidFill>
                <a:latin typeface="宋体" panose="02010600030101010101" pitchFamily="2" charset="-122"/>
                <a:ea typeface="宋体" panose="02010600030101010101" pitchFamily="2" charset="-122"/>
              </a:rPr>
              <a:t>实现交通功能，弥补交通空缺</a:t>
            </a:r>
            <a:endParaRPr kumimoji="1" lang="en-US" altLang="zh-CN" sz="1400" b="0" dirty="0">
              <a:solidFill>
                <a:srgbClr val="000000"/>
              </a:solidFill>
              <a:latin typeface="宋体" panose="02010600030101010101" pitchFamily="2" charset="-122"/>
              <a:ea typeface="宋体" panose="02010600030101010101" pitchFamily="2" charset="-122"/>
            </a:endParaRPr>
          </a:p>
          <a:p>
            <a:pPr marL="182563" indent="-182563" eaLnBrk="1" fontAlgn="base" latinLnBrk="1" hangingPunct="1">
              <a:spcBef>
                <a:spcPct val="0"/>
              </a:spcBef>
              <a:spcAft>
                <a:spcPct val="0"/>
              </a:spcAft>
              <a:buClrTx/>
              <a:buSzTx/>
              <a:buFont typeface="Arial" panose="020B0604020202020204" pitchFamily="34" charset="0"/>
              <a:buChar char="•"/>
            </a:pPr>
            <a:r>
              <a:rPr kumimoji="1" lang="en-US" altLang="en-US" sz="1400" b="0" dirty="0">
                <a:solidFill>
                  <a:srgbClr val="000000"/>
                </a:solidFill>
                <a:latin typeface="宋体" panose="02010600030101010101" pitchFamily="2" charset="-122"/>
                <a:ea typeface="宋体" panose="02010600030101010101" pitchFamily="2" charset="-122"/>
              </a:rPr>
              <a:t>体量最大的应用</a:t>
            </a:r>
            <a:endParaRPr kumimoji="1" lang="zh-CN" altLang="en-US" sz="1400" b="0" dirty="0">
              <a:solidFill>
                <a:srgbClr val="000000"/>
              </a:solidFill>
              <a:latin typeface="宋体" panose="02010600030101010101" pitchFamily="2" charset="-122"/>
              <a:ea typeface="宋体" panose="02010600030101010101" pitchFamily="2" charset="-122"/>
            </a:endParaRPr>
          </a:p>
        </p:txBody>
      </p:sp>
      <p:sp>
        <p:nvSpPr>
          <p:cNvPr id="59" name="Rectangle 73">
            <a:extLst>
              <a:ext uri="{FF2B5EF4-FFF2-40B4-BE49-F238E27FC236}">
                <a16:creationId xmlns:a16="http://schemas.microsoft.com/office/drawing/2014/main" id="{B06D1F56-01A0-9E4A-A300-921FFF9F00B5}"/>
              </a:ext>
            </a:extLst>
          </p:cNvPr>
          <p:cNvSpPr>
            <a:spLocks noChangeArrowheads="1"/>
          </p:cNvSpPr>
          <p:nvPr/>
        </p:nvSpPr>
        <p:spPr bwMode="auto">
          <a:xfrm>
            <a:off x="1115616" y="2283718"/>
            <a:ext cx="3122486" cy="1507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eaLnBrk="1" fontAlgn="base" latinLnBrk="1" hangingPunct="1">
              <a:spcBef>
                <a:spcPct val="0"/>
              </a:spcBef>
              <a:spcAft>
                <a:spcPct val="0"/>
              </a:spcAft>
              <a:buClrTx/>
              <a:buSzTx/>
              <a:buFontTx/>
              <a:buNone/>
            </a:pPr>
            <a:r>
              <a:rPr kumimoji="1" lang="zh-CN" altLang="en-US" sz="1400" dirty="0">
                <a:solidFill>
                  <a:srgbClr val="000000"/>
                </a:solidFill>
                <a:latin typeface="Arial Black" pitchFamily="34" charset="0"/>
              </a:rPr>
              <a:t>社会公益服务与生产作业</a:t>
            </a:r>
          </a:p>
          <a:p>
            <a:pPr marL="182563" indent="-182563"/>
            <a:r>
              <a:rPr kumimoji="1" lang="zh-CN" altLang="zh-CN" sz="1400" b="0" dirty="0">
                <a:solidFill>
                  <a:srgbClr val="000000"/>
                </a:solidFill>
                <a:latin typeface="宋体" panose="02010600030101010101" pitchFamily="2" charset="-122"/>
                <a:ea typeface="宋体" panose="02010600030101010101" pitchFamily="2" charset="-122"/>
              </a:rPr>
              <a:t>国家</a:t>
            </a:r>
            <a:r>
              <a:rPr kumimoji="1" lang="zh-CN" altLang="en-US" sz="1400" b="0" dirty="0">
                <a:solidFill>
                  <a:srgbClr val="000000"/>
                </a:solidFill>
                <a:latin typeface="宋体" panose="02010600030101010101" pitchFamily="2" charset="-122"/>
                <a:ea typeface="宋体" panose="02010600030101010101" pitchFamily="2" charset="-122"/>
              </a:rPr>
              <a:t>富裕程度与社会先进性的标志</a:t>
            </a:r>
            <a:endParaRPr kumimoji="1" lang="en-US" altLang="zh-CN" sz="1400" b="0" dirty="0">
              <a:solidFill>
                <a:srgbClr val="000000"/>
              </a:solidFill>
              <a:latin typeface="宋体" panose="02010600030101010101" pitchFamily="2" charset="-122"/>
              <a:ea typeface="宋体" panose="02010600030101010101" pitchFamily="2" charset="-122"/>
            </a:endParaRPr>
          </a:p>
          <a:p>
            <a:pPr marL="182563" indent="-182563"/>
            <a:r>
              <a:rPr kumimoji="1" lang="zh-CN" altLang="zh-CN" sz="1400" b="0" dirty="0">
                <a:solidFill>
                  <a:srgbClr val="000000"/>
                </a:solidFill>
                <a:latin typeface="宋体" panose="02010600030101010101" pitchFamily="2" charset="-122"/>
                <a:ea typeface="宋体" panose="02010600030101010101" pitchFamily="2" charset="-122"/>
              </a:rPr>
              <a:t>服务于公众人身、财产安全，或解决偏远地区</a:t>
            </a:r>
            <a:r>
              <a:rPr kumimoji="1" lang="zh-CN" altLang="en-US" sz="1400" b="0" dirty="0">
                <a:solidFill>
                  <a:srgbClr val="000000"/>
                </a:solidFill>
                <a:latin typeface="宋体" panose="02010600030101010101" pitchFamily="2" charset="-122"/>
                <a:ea typeface="宋体" panose="02010600030101010101" pitchFamily="2" charset="-122"/>
              </a:rPr>
              <a:t>交通</a:t>
            </a:r>
            <a:r>
              <a:rPr kumimoji="1" lang="zh-CN" altLang="zh-CN" sz="1400" b="0" dirty="0">
                <a:solidFill>
                  <a:srgbClr val="000000"/>
                </a:solidFill>
                <a:latin typeface="宋体" panose="02010600030101010101" pitchFamily="2" charset="-122"/>
                <a:ea typeface="宋体" panose="02010600030101010101" pitchFamily="2" charset="-122"/>
              </a:rPr>
              <a:t>等基本航空服务</a:t>
            </a:r>
            <a:endParaRPr kumimoji="1" lang="en-US" altLang="zh-CN" sz="1400" b="0" dirty="0">
              <a:solidFill>
                <a:srgbClr val="000000"/>
              </a:solidFill>
              <a:latin typeface="宋体" panose="02010600030101010101" pitchFamily="2" charset="-122"/>
              <a:ea typeface="宋体" panose="02010600030101010101" pitchFamily="2" charset="-122"/>
            </a:endParaRPr>
          </a:p>
          <a:p>
            <a:pPr marL="182563" indent="-182563"/>
            <a:r>
              <a:rPr kumimoji="1" lang="en-US" altLang="en-US" sz="1400" b="0" dirty="0">
                <a:solidFill>
                  <a:srgbClr val="000000"/>
                </a:solidFill>
                <a:latin typeface="宋体" panose="02010600030101010101" pitchFamily="2" charset="-122"/>
                <a:ea typeface="宋体" panose="02010600030101010101" pitchFamily="2" charset="-122"/>
              </a:rPr>
              <a:t>生产作业直接参与创造</a:t>
            </a:r>
            <a:r>
              <a:rPr kumimoji="1" lang="zh-CN" altLang="en-US" sz="1400" b="0" dirty="0">
                <a:solidFill>
                  <a:srgbClr val="000000"/>
                </a:solidFill>
                <a:latin typeface="宋体" panose="02010600030101010101" pitchFamily="2" charset="-122"/>
                <a:ea typeface="宋体" panose="02010600030101010101" pitchFamily="2" charset="-122"/>
              </a:rPr>
              <a:t>社会财富</a:t>
            </a:r>
            <a:endParaRPr kumimoji="1" lang="zh-CN" altLang="zh-CN" sz="1400" b="0" dirty="0">
              <a:solidFill>
                <a:srgbClr val="000000"/>
              </a:solidFill>
              <a:latin typeface="宋体" panose="02010600030101010101" pitchFamily="2" charset="-122"/>
              <a:ea typeface="宋体" panose="02010600030101010101" pitchFamily="2" charset="-122"/>
            </a:endParaRPr>
          </a:p>
        </p:txBody>
      </p:sp>
      <p:sp>
        <p:nvSpPr>
          <p:cNvPr id="60" name="Rectangle 74">
            <a:extLst>
              <a:ext uri="{FF2B5EF4-FFF2-40B4-BE49-F238E27FC236}">
                <a16:creationId xmlns:a16="http://schemas.microsoft.com/office/drawing/2014/main" id="{39CF8D7B-63CF-F64D-8A50-0FFB76D02792}"/>
              </a:ext>
            </a:extLst>
          </p:cNvPr>
          <p:cNvSpPr>
            <a:spLocks noChangeArrowheads="1"/>
          </p:cNvSpPr>
          <p:nvPr/>
        </p:nvSpPr>
        <p:spPr bwMode="auto">
          <a:xfrm>
            <a:off x="1115616" y="3795886"/>
            <a:ext cx="2978472" cy="1119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eaLnBrk="1" fontAlgn="base" latinLnBrk="1" hangingPunct="1">
              <a:spcBef>
                <a:spcPct val="0"/>
              </a:spcBef>
              <a:spcAft>
                <a:spcPct val="0"/>
              </a:spcAft>
              <a:buClrTx/>
              <a:buSzTx/>
              <a:buFontTx/>
              <a:buNone/>
            </a:pPr>
            <a:r>
              <a:rPr kumimoji="1" lang="zh-CN" altLang="en-US" sz="1400" dirty="0">
                <a:solidFill>
                  <a:srgbClr val="0E58C4"/>
                </a:solidFill>
                <a:latin typeface="Arial Black" pitchFamily="34" charset="0"/>
              </a:rPr>
              <a:t>消费类通用航空</a:t>
            </a:r>
          </a:p>
          <a:p>
            <a:pPr marL="182563" indent="-182563" eaLnBrk="1" fontAlgn="base" latinLnBrk="1" hangingPunct="1">
              <a:spcBef>
                <a:spcPct val="0"/>
              </a:spcBef>
              <a:spcAft>
                <a:spcPct val="0"/>
              </a:spcAft>
              <a:buClrTx/>
              <a:buSzTx/>
              <a:buFont typeface="Arial" panose="020B0604020202020204" pitchFamily="34" charset="0"/>
              <a:buChar char="•"/>
            </a:pPr>
            <a:r>
              <a:rPr kumimoji="1" lang="zh-CN" altLang="en-US" sz="1400" b="0" dirty="0">
                <a:solidFill>
                  <a:srgbClr val="000000"/>
                </a:solidFill>
                <a:latin typeface="宋体" panose="02010600030101010101" pitchFamily="2" charset="-122"/>
                <a:ea typeface="宋体" panose="02010600030101010101" pitchFamily="2" charset="-122"/>
              </a:rPr>
              <a:t>经济社会高度发达的产物</a:t>
            </a:r>
            <a:endParaRPr kumimoji="1" lang="en-US" altLang="zh-CN" sz="1400" b="0" dirty="0">
              <a:solidFill>
                <a:srgbClr val="000000"/>
              </a:solidFill>
              <a:latin typeface="宋体" panose="02010600030101010101" pitchFamily="2" charset="-122"/>
              <a:ea typeface="宋体" panose="02010600030101010101" pitchFamily="2" charset="-122"/>
            </a:endParaRPr>
          </a:p>
          <a:p>
            <a:pPr marL="182563" indent="-182563" eaLnBrk="1" fontAlgn="base" latinLnBrk="1" hangingPunct="1">
              <a:spcBef>
                <a:spcPct val="0"/>
              </a:spcBef>
              <a:spcAft>
                <a:spcPct val="0"/>
              </a:spcAft>
              <a:buClrTx/>
              <a:buSzTx/>
              <a:buFont typeface="Arial" panose="020B0604020202020204" pitchFamily="34" charset="0"/>
              <a:buChar char="•"/>
            </a:pPr>
            <a:r>
              <a:rPr kumimoji="1" lang="zh-CN" altLang="zh-CN" sz="1400" b="0" dirty="0">
                <a:solidFill>
                  <a:srgbClr val="000000"/>
                </a:solidFill>
                <a:latin typeface="宋体" panose="02010600030101010101" pitchFamily="2" charset="-122"/>
                <a:ea typeface="宋体" panose="02010600030101010101" pitchFamily="2" charset="-122"/>
              </a:rPr>
              <a:t>活塞类私人</a:t>
            </a:r>
            <a:r>
              <a:rPr kumimoji="1" lang="zh-CN" altLang="en-US" sz="1400" b="0" dirty="0">
                <a:solidFill>
                  <a:srgbClr val="000000"/>
                </a:solidFill>
                <a:latin typeface="宋体" panose="02010600030101010101" pitchFamily="2" charset="-122"/>
                <a:ea typeface="宋体" panose="02010600030101010101" pitchFamily="2" charset="-122"/>
              </a:rPr>
              <a:t>飞行与</a:t>
            </a:r>
            <a:r>
              <a:rPr kumimoji="1" lang="zh-CN" altLang="zh-CN" sz="1400" b="0" dirty="0">
                <a:solidFill>
                  <a:srgbClr val="000000"/>
                </a:solidFill>
                <a:latin typeface="宋体" panose="02010600030101010101" pitchFamily="2" charset="-122"/>
                <a:ea typeface="宋体" panose="02010600030101010101" pitchFamily="2" charset="-122"/>
              </a:rPr>
              <a:t>空中观光、体育爱好等个性化消费</a:t>
            </a:r>
            <a:endParaRPr kumimoji="1" lang="en-US" altLang="zh-CN" sz="1400" b="0" dirty="0">
              <a:solidFill>
                <a:srgbClr val="000000"/>
              </a:solidFill>
              <a:latin typeface="宋体" panose="02010600030101010101" pitchFamily="2" charset="-122"/>
              <a:ea typeface="宋体" panose="02010600030101010101" pitchFamily="2" charset="-122"/>
            </a:endParaRPr>
          </a:p>
        </p:txBody>
      </p:sp>
      <p:pic>
        <p:nvPicPr>
          <p:cNvPr id="61" name="Picture 6" descr="http://files.b2b.cn/product/ProductImages/2010_12/13/13145234333_b.jpg">
            <a:extLst>
              <a:ext uri="{FF2B5EF4-FFF2-40B4-BE49-F238E27FC236}">
                <a16:creationId xmlns:a16="http://schemas.microsoft.com/office/drawing/2014/main" id="{35E2F537-F0A3-084D-93A2-1A6DBF543A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103" y="2638544"/>
            <a:ext cx="583763" cy="583763"/>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8" descr="http://a2.att.hudong.com/64/24/01200000195261136323243165645_02_250_250.jpg">
            <a:extLst>
              <a:ext uri="{FF2B5EF4-FFF2-40B4-BE49-F238E27FC236}">
                <a16:creationId xmlns:a16="http://schemas.microsoft.com/office/drawing/2014/main" id="{6158EF4F-D859-A244-9220-8BC9795A91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6254" y="1203598"/>
            <a:ext cx="549041" cy="4374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3" name="Group 22">
            <a:extLst>
              <a:ext uri="{FF2B5EF4-FFF2-40B4-BE49-F238E27FC236}">
                <a16:creationId xmlns:a16="http://schemas.microsoft.com/office/drawing/2014/main" id="{B4DD3DAC-8293-EE48-A169-28912D113C71}"/>
              </a:ext>
            </a:extLst>
          </p:cNvPr>
          <p:cNvGrpSpPr>
            <a:grpSpLocks/>
          </p:cNvGrpSpPr>
          <p:nvPr/>
        </p:nvGrpSpPr>
        <p:grpSpPr bwMode="auto">
          <a:xfrm>
            <a:off x="5799316" y="3440787"/>
            <a:ext cx="897949" cy="742864"/>
            <a:chOff x="1158" y="1843"/>
            <a:chExt cx="613" cy="613"/>
          </a:xfrm>
          <a:solidFill>
            <a:srgbClr val="FF0000"/>
          </a:solidFill>
        </p:grpSpPr>
        <p:sp>
          <p:nvSpPr>
            <p:cNvPr id="64" name="Oval 24">
              <a:extLst>
                <a:ext uri="{FF2B5EF4-FFF2-40B4-BE49-F238E27FC236}">
                  <a16:creationId xmlns:a16="http://schemas.microsoft.com/office/drawing/2014/main" id="{CB792FC8-7E6A-4B4C-86D8-62734F4849C3}"/>
                </a:ext>
              </a:extLst>
            </p:cNvPr>
            <p:cNvSpPr>
              <a:spLocks noChangeArrowheads="1"/>
            </p:cNvSpPr>
            <p:nvPr/>
          </p:nvSpPr>
          <p:spPr bwMode="auto">
            <a:xfrm>
              <a:off x="1158" y="1843"/>
              <a:ext cx="613" cy="613"/>
            </a:xfrm>
            <a:prstGeom prst="ellipse">
              <a:avLst/>
            </a:prstGeom>
            <a:grp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sp>
          <p:nvSpPr>
            <p:cNvPr id="65" name="Text Box 28">
              <a:extLst>
                <a:ext uri="{FF2B5EF4-FFF2-40B4-BE49-F238E27FC236}">
                  <a16:creationId xmlns:a16="http://schemas.microsoft.com/office/drawing/2014/main" id="{F60E0C3F-CAD2-7241-A49E-F92D1A5308CF}"/>
                </a:ext>
              </a:extLst>
            </p:cNvPr>
            <p:cNvSpPr txBox="1">
              <a:spLocks noChangeArrowheads="1"/>
            </p:cNvSpPr>
            <p:nvPr/>
          </p:nvSpPr>
          <p:spPr bwMode="auto">
            <a:xfrm>
              <a:off x="1198" y="2024"/>
              <a:ext cx="512" cy="174"/>
            </a:xfrm>
            <a:prstGeom prst="rect">
              <a:avLst/>
            </a:prstGeom>
            <a:grp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algn="ctr" defTabSz="914400" eaLnBrk="1" fontAlgn="base" latinLnBrk="1" hangingPunct="1">
                <a:lnSpc>
                  <a:spcPct val="100000"/>
                </a:lnSpc>
                <a:spcBef>
                  <a:spcPct val="0"/>
                </a:spcBef>
                <a:spcAft>
                  <a:spcPts val="0"/>
                </a:spcAft>
                <a:buClrTx/>
                <a:buSzTx/>
                <a:buFontTx/>
                <a:buNone/>
                <a:tabLst/>
                <a:defRPr/>
              </a:pPr>
              <a:r>
                <a:rPr kumimoji="1" lang="en-US" altLang="en-US" sz="1200" kern="0" dirty="0">
                  <a:solidFill>
                    <a:srgbClr val="FFFFFF"/>
                  </a:solidFill>
                  <a:latin typeface="宋体" panose="02010600030101010101" pitchFamily="2" charset="-122"/>
                  <a:ea typeface="宋体" panose="02010600030101010101" pitchFamily="2" charset="-122"/>
                </a:rPr>
                <a:t>交通服务</a:t>
              </a:r>
              <a:endParaRPr kumimoji="1" lang="en-US" altLang="zh-CN" sz="1200" kern="0" dirty="0">
                <a:solidFill>
                  <a:srgbClr val="FFFFFF"/>
                </a:solidFill>
                <a:latin typeface="宋体" panose="02010600030101010101" pitchFamily="2" charset="-122"/>
                <a:ea typeface="宋体" panose="02010600030101010101" pitchFamily="2" charset="-122"/>
              </a:endParaRPr>
            </a:p>
          </p:txBody>
        </p:sp>
      </p:grpSp>
      <p:sp>
        <p:nvSpPr>
          <p:cNvPr id="66" name="Oval 45">
            <a:extLst>
              <a:ext uri="{FF2B5EF4-FFF2-40B4-BE49-F238E27FC236}">
                <a16:creationId xmlns:a16="http://schemas.microsoft.com/office/drawing/2014/main" id="{1DF90CC7-5B5B-A44B-A64C-6289E511E3D1}"/>
              </a:ext>
            </a:extLst>
          </p:cNvPr>
          <p:cNvSpPr>
            <a:spLocks noChangeArrowheads="1"/>
          </p:cNvSpPr>
          <p:nvPr/>
        </p:nvSpPr>
        <p:spPr bwMode="auto">
          <a:xfrm>
            <a:off x="6088050" y="3477840"/>
            <a:ext cx="212142" cy="16563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fontAlgn="ctr" hangingPunct="0">
              <a:lnSpc>
                <a:spcPct val="120000"/>
              </a:lnSpc>
              <a:spcBef>
                <a:spcPct val="20000"/>
              </a:spcBef>
              <a:buClr>
                <a:schemeClr val="accent1"/>
              </a:buClr>
              <a:buSzPct val="60000"/>
              <a:buFont typeface="Wingdings" pitchFamily="2" charset="2"/>
              <a:buChar char="l"/>
              <a:defRPr sz="2000" b="1">
                <a:solidFill>
                  <a:schemeClr val="tx1"/>
                </a:solidFill>
                <a:latin typeface="Arial" charset="0"/>
                <a:ea typeface="微软雅黑" pitchFamily="34" charset="-122"/>
              </a:defRPr>
            </a:lvl1pPr>
            <a:lvl2pPr marL="742950" indent="-285750" eaLnBrk="0" fontAlgn="ctr" hangingPunct="0">
              <a:lnSpc>
                <a:spcPct val="120000"/>
              </a:lnSpc>
              <a:spcBef>
                <a:spcPct val="20000"/>
              </a:spcBef>
              <a:buClr>
                <a:schemeClr val="accent1"/>
              </a:buClr>
              <a:buSzPct val="60000"/>
              <a:buFont typeface="Wingdings" pitchFamily="2" charset="2"/>
              <a:buChar char="l"/>
              <a:defRPr>
                <a:solidFill>
                  <a:schemeClr val="tx1"/>
                </a:solidFill>
                <a:latin typeface="Arial" charset="0"/>
                <a:ea typeface="微软雅黑" pitchFamily="34" charset="-122"/>
              </a:defRPr>
            </a:lvl2pPr>
            <a:lvl3pPr marL="1143000" indent="-228600" eaLnBrk="0" fontAlgn="ctr" hangingPunct="0">
              <a:lnSpc>
                <a:spcPct val="120000"/>
              </a:lnSpc>
              <a:spcBef>
                <a:spcPct val="20000"/>
              </a:spcBef>
              <a:buClr>
                <a:schemeClr val="accent1"/>
              </a:buClr>
              <a:buSzPct val="60000"/>
              <a:buFont typeface="Wingdings" pitchFamily="2" charset="2"/>
              <a:buChar char="l"/>
              <a:defRPr sz="1600">
                <a:solidFill>
                  <a:schemeClr val="tx1"/>
                </a:solidFill>
                <a:latin typeface="Arial" charset="0"/>
                <a:ea typeface="微软雅黑" pitchFamily="34" charset="-122"/>
              </a:defRPr>
            </a:lvl3pPr>
            <a:lvl4pPr marL="1600200" indent="-228600" eaLnBrk="0" fontAlgn="ctr" hangingPunct="0">
              <a:lnSpc>
                <a:spcPct val="120000"/>
              </a:lnSpc>
              <a:spcBef>
                <a:spcPct val="20000"/>
              </a:spcBef>
              <a:buClr>
                <a:schemeClr val="accent1"/>
              </a:buClr>
              <a:buSzPct val="60000"/>
              <a:buFont typeface="Wingdings" pitchFamily="2" charset="2"/>
              <a:buChar char="l"/>
              <a:defRPr sz="1400">
                <a:solidFill>
                  <a:schemeClr val="tx1"/>
                </a:solidFill>
                <a:latin typeface="Arial" charset="0"/>
                <a:ea typeface="微软雅黑" pitchFamily="34" charset="-122"/>
              </a:defRPr>
            </a:lvl4pPr>
            <a:lvl5pPr marL="2057400" indent="-228600" eaLnBrk="0" fontAlgn="ctr" hangingPunct="0">
              <a:lnSpc>
                <a:spcPct val="120000"/>
              </a:lnSpc>
              <a:spcBef>
                <a:spcPct val="20000"/>
              </a:spcBef>
              <a:buClr>
                <a:schemeClr val="accent1"/>
              </a:buClr>
              <a:buSzPct val="60000"/>
              <a:buFont typeface="Wingdings" pitchFamily="2" charset="2"/>
              <a:buChar char="l"/>
              <a:defRPr sz="1200">
                <a:solidFill>
                  <a:schemeClr val="tx1"/>
                </a:solidFill>
                <a:latin typeface="Arial" charset="0"/>
                <a:ea typeface="微软雅黑"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itchFamily="2" charset="2"/>
              <a:buChar char="l"/>
              <a:defRPr sz="1200">
                <a:solidFill>
                  <a:schemeClr val="tx1"/>
                </a:solidFill>
                <a:latin typeface="Arial" charset="0"/>
                <a:ea typeface="微软雅黑" pitchFamily="34" charset="-122"/>
              </a:defRPr>
            </a:lvl9pPr>
          </a:lstStyle>
          <a:p>
            <a:pPr marL="0" marR="0" lvl="0" indent="0" defTabSz="914400" eaLnBrk="1" fontAlgn="base"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latin typeface="Arial" charset="0"/>
              <a:ea typeface="微软雅黑" pitchFamily="34" charset="-122"/>
            </a:endParaRPr>
          </a:p>
        </p:txBody>
      </p:sp>
      <p:sp>
        <p:nvSpPr>
          <p:cNvPr id="67" name="Oval 39">
            <a:extLst>
              <a:ext uri="{FF2B5EF4-FFF2-40B4-BE49-F238E27FC236}">
                <a16:creationId xmlns:a16="http://schemas.microsoft.com/office/drawing/2014/main" id="{3A54B03D-54F2-8D4D-88FC-411B7F38FD81}"/>
              </a:ext>
            </a:extLst>
          </p:cNvPr>
          <p:cNvSpPr>
            <a:spLocks noChangeArrowheads="1"/>
          </p:cNvSpPr>
          <p:nvPr/>
        </p:nvSpPr>
        <p:spPr bwMode="auto">
          <a:xfrm>
            <a:off x="5934976" y="4341917"/>
            <a:ext cx="797813" cy="219875"/>
          </a:xfrm>
          <a:prstGeom prst="ellipse">
            <a:avLst/>
          </a:prstGeom>
          <a:gradFill rotWithShape="1">
            <a:gsLst>
              <a:gs pos="0">
                <a:srgbClr val="000000">
                  <a:alpha val="50000"/>
                </a:srgbClr>
              </a:gs>
              <a:gs pos="100000">
                <a:srgbClr val="000000">
                  <a:gamma/>
                  <a:shade val="46275"/>
                  <a:invGamma/>
                  <a:alpha val="0"/>
                </a:srgbClr>
              </a:gs>
            </a:gsLst>
            <a:path path="shape">
              <a:fillToRect l="50000" t="50000" r="50000" b="50000"/>
            </a:path>
          </a:gradFill>
          <a:ln w="31750" cap="rnd" algn="ctr">
            <a:noFill/>
            <a:prstDash val="sysDot"/>
            <a:round/>
            <a:headEnd/>
            <a:tailEnd/>
          </a:ln>
          <a:effectLst/>
        </p:spPr>
        <p:txBody>
          <a:bodyPr wrap="none" anchor="ctr"/>
          <a:lstStyle>
            <a:lvl1pPr eaLnBrk="0" hangingPunct="0">
              <a:defRPr>
                <a:solidFill>
                  <a:schemeClr val="tx1"/>
                </a:solidFill>
                <a:latin typeface="Arial" charset="0"/>
                <a:ea typeface="华文细黑" pitchFamily="2" charset="-122"/>
              </a:defRPr>
            </a:lvl1pPr>
            <a:lvl2pPr marL="742950" indent="-285750" eaLnBrk="0" hangingPunct="0">
              <a:defRPr>
                <a:solidFill>
                  <a:schemeClr val="tx1"/>
                </a:solidFill>
                <a:latin typeface="Arial" charset="0"/>
                <a:ea typeface="华文细黑" pitchFamily="2" charset="-122"/>
              </a:defRPr>
            </a:lvl2pPr>
            <a:lvl3pPr marL="1143000" indent="-228600" eaLnBrk="0" hangingPunct="0">
              <a:defRPr>
                <a:solidFill>
                  <a:schemeClr val="tx1"/>
                </a:solidFill>
                <a:latin typeface="Arial" charset="0"/>
                <a:ea typeface="华文细黑" pitchFamily="2" charset="-122"/>
              </a:defRPr>
            </a:lvl3pPr>
            <a:lvl4pPr marL="1600200" indent="-228600" eaLnBrk="0" hangingPunct="0">
              <a:defRPr>
                <a:solidFill>
                  <a:schemeClr val="tx1"/>
                </a:solidFill>
                <a:latin typeface="Arial" charset="0"/>
                <a:ea typeface="华文细黑" pitchFamily="2" charset="-122"/>
              </a:defRPr>
            </a:lvl4pPr>
            <a:lvl5pPr marL="2057400" indent="-228600" eaLnBrk="0" hangingPunct="0">
              <a:defRPr>
                <a:solidFill>
                  <a:schemeClr val="tx1"/>
                </a:solidFill>
                <a:latin typeface="Arial" charset="0"/>
                <a:ea typeface="华文细黑" pitchFamily="2" charset="-122"/>
              </a:defRPr>
            </a:lvl5pPr>
            <a:lvl6pPr marL="2514600" indent="-228600" eaLnBrk="0" fontAlgn="base" hangingPunct="0">
              <a:spcBef>
                <a:spcPct val="0"/>
              </a:spcBef>
              <a:spcAft>
                <a:spcPct val="0"/>
              </a:spcAft>
              <a:defRPr>
                <a:solidFill>
                  <a:schemeClr val="tx1"/>
                </a:solidFill>
                <a:latin typeface="Arial" charset="0"/>
                <a:ea typeface="华文细黑" pitchFamily="2" charset="-122"/>
              </a:defRPr>
            </a:lvl6pPr>
            <a:lvl7pPr marL="2971800" indent="-228600" eaLnBrk="0" fontAlgn="base" hangingPunct="0">
              <a:spcBef>
                <a:spcPct val="0"/>
              </a:spcBef>
              <a:spcAft>
                <a:spcPct val="0"/>
              </a:spcAft>
              <a:defRPr>
                <a:solidFill>
                  <a:schemeClr val="tx1"/>
                </a:solidFill>
                <a:latin typeface="Arial" charset="0"/>
                <a:ea typeface="华文细黑" pitchFamily="2" charset="-122"/>
              </a:defRPr>
            </a:lvl7pPr>
            <a:lvl8pPr marL="3429000" indent="-228600" eaLnBrk="0" fontAlgn="base" hangingPunct="0">
              <a:spcBef>
                <a:spcPct val="0"/>
              </a:spcBef>
              <a:spcAft>
                <a:spcPct val="0"/>
              </a:spcAft>
              <a:defRPr>
                <a:solidFill>
                  <a:schemeClr val="tx1"/>
                </a:solidFill>
                <a:latin typeface="Arial" charset="0"/>
                <a:ea typeface="华文细黑" pitchFamily="2" charset="-122"/>
              </a:defRPr>
            </a:lvl8pPr>
            <a:lvl9pPr marL="3886200" indent="-228600" eaLnBrk="0" fontAlgn="base" hangingPunct="0">
              <a:spcBef>
                <a:spcPct val="0"/>
              </a:spcBef>
              <a:spcAft>
                <a:spcPct val="0"/>
              </a:spcAft>
              <a:defRPr>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微软雅黑" pitchFamily="34" charset="-122"/>
            </a:endParaRPr>
          </a:p>
        </p:txBody>
      </p:sp>
      <p:pic>
        <p:nvPicPr>
          <p:cNvPr id="68" name="Picture 2" descr="http://pic.58pic.com/58pic/15/57/57/22t58PICbyI_1024.png">
            <a:extLst>
              <a:ext uri="{FF2B5EF4-FFF2-40B4-BE49-F238E27FC236}">
                <a16:creationId xmlns:a16="http://schemas.microsoft.com/office/drawing/2014/main" id="{80839288-BC47-0E4E-A404-4ABD407DE0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9858" y="1722474"/>
            <a:ext cx="553869" cy="4638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396042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yN6XRhB5sU6allyn62DRh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PXqXDYeBE6yE6JZPEXMj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agPr.ljgkibBjwzTy4M.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h2seTuWjWk2ppwd.Uf0Tu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IADDf1.8IU.ecgXxO7Mbg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yN6XRhB5sU6allyn62DRh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hG7q00XhOEmyda.gRbaLS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yN6XRhB5sU6allyn62DRh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G7q00XhOEmyda.gRbaLS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PXqXDYeBE6yE6JZPEXMj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agPr.ljgkibBjwzTy4M.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G7q00XhOEmyda.gRbaLS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h2seTuWjWk2ppwd.Uf0Tu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IADDf1.8IU.ecgXxO7Mbg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hG7q00XhOEmyda.gRbaLS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yN6XRhB5sU6allyn62DRhg"/>
</p:tagLst>
</file>

<file path=ppt/tags/tag24.xml><?xml version="1.0" encoding="utf-8"?>
<p:tagLst xmlns:a="http://schemas.openxmlformats.org/drawingml/2006/main" xmlns:r="http://schemas.openxmlformats.org/officeDocument/2006/relationships" xmlns:p="http://schemas.openxmlformats.org/presentationml/2006/main">
  <p:tag name="NAME" val="RectangleShape"/>
</p:tagLst>
</file>

<file path=ppt/tags/tag25.xml><?xml version="1.0" encoding="utf-8"?>
<p:tagLst xmlns:a="http://schemas.openxmlformats.org/drawingml/2006/main" xmlns:r="http://schemas.openxmlformats.org/officeDocument/2006/relationships" xmlns:p="http://schemas.openxmlformats.org/presentationml/2006/main">
  <p:tag name="NAME" val="RectangleText"/>
</p:tagLst>
</file>

<file path=ppt/tags/tag26.xml><?xml version="1.0" encoding="utf-8"?>
<p:tagLst xmlns:a="http://schemas.openxmlformats.org/drawingml/2006/main" xmlns:r="http://schemas.openxmlformats.org/officeDocument/2006/relationships" xmlns:p="http://schemas.openxmlformats.org/presentationml/2006/main">
  <p:tag name="NAME" val="RectangleShape"/>
</p:tagLst>
</file>

<file path=ppt/tags/tag27.xml><?xml version="1.0" encoding="utf-8"?>
<p:tagLst xmlns:a="http://schemas.openxmlformats.org/drawingml/2006/main" xmlns:r="http://schemas.openxmlformats.org/officeDocument/2006/relationships" xmlns:p="http://schemas.openxmlformats.org/presentationml/2006/main">
  <p:tag name="NAME" val="RectangleText"/>
</p:tagLst>
</file>

<file path=ppt/tags/tag28.xml><?xml version="1.0" encoding="utf-8"?>
<p:tagLst xmlns:a="http://schemas.openxmlformats.org/drawingml/2006/main" xmlns:r="http://schemas.openxmlformats.org/officeDocument/2006/relationships" xmlns:p="http://schemas.openxmlformats.org/presentationml/2006/main">
  <p:tag name="NAME" val="RectangleShape"/>
</p:tagLst>
</file>

<file path=ppt/tags/tag29.xml><?xml version="1.0" encoding="utf-8"?>
<p:tagLst xmlns:a="http://schemas.openxmlformats.org/drawingml/2006/main" xmlns:r="http://schemas.openxmlformats.org/officeDocument/2006/relationships" xmlns:p="http://schemas.openxmlformats.org/presentationml/2006/main">
  <p:tag name="NAME" val="RectangleTex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N6XRhB5sU6allyn62DRhg"/>
</p:tagLst>
</file>

<file path=ppt/tags/tag30.xml><?xml version="1.0" encoding="utf-8"?>
<p:tagLst xmlns:a="http://schemas.openxmlformats.org/drawingml/2006/main" xmlns:r="http://schemas.openxmlformats.org/officeDocument/2006/relationships" xmlns:p="http://schemas.openxmlformats.org/presentationml/2006/main">
  <p:tag name="NAME" val="RectangleShape"/>
</p:tagLst>
</file>

<file path=ppt/tags/tag31.xml><?xml version="1.0" encoding="utf-8"?>
<p:tagLst xmlns:a="http://schemas.openxmlformats.org/drawingml/2006/main" xmlns:r="http://schemas.openxmlformats.org/officeDocument/2006/relationships" xmlns:p="http://schemas.openxmlformats.org/presentationml/2006/main">
  <p:tag name="NAME" val="RectangleText"/>
</p:tagLst>
</file>

<file path=ppt/tags/tag32.xml><?xml version="1.0" encoding="utf-8"?>
<p:tagLst xmlns:a="http://schemas.openxmlformats.org/drawingml/2006/main" xmlns:r="http://schemas.openxmlformats.org/officeDocument/2006/relationships" xmlns:p="http://schemas.openxmlformats.org/presentationml/2006/main">
  <p:tag name="NAME" val="RectangleShape"/>
</p:tagLst>
</file>

<file path=ppt/tags/tag33.xml><?xml version="1.0" encoding="utf-8"?>
<p:tagLst xmlns:a="http://schemas.openxmlformats.org/drawingml/2006/main" xmlns:r="http://schemas.openxmlformats.org/officeDocument/2006/relationships" xmlns:p="http://schemas.openxmlformats.org/presentationml/2006/main">
  <p:tag name="NAME" val="RectangleText"/>
</p:tagLst>
</file>

<file path=ppt/tags/tag34.xml><?xml version="1.0" encoding="utf-8"?>
<p:tagLst xmlns:a="http://schemas.openxmlformats.org/drawingml/2006/main" xmlns:r="http://schemas.openxmlformats.org/officeDocument/2006/relationships" xmlns:p="http://schemas.openxmlformats.org/presentationml/2006/main">
  <p:tag name="NAME" val="RectangleShape"/>
</p:tagLst>
</file>

<file path=ppt/tags/tag35.xml><?xml version="1.0" encoding="utf-8"?>
<p:tagLst xmlns:a="http://schemas.openxmlformats.org/drawingml/2006/main" xmlns:r="http://schemas.openxmlformats.org/officeDocument/2006/relationships" xmlns:p="http://schemas.openxmlformats.org/presentationml/2006/main">
  <p:tag name="NAME" val="RectangleText"/>
</p:tagLst>
</file>

<file path=ppt/tags/tag36.xml><?xml version="1.0" encoding="utf-8"?>
<p:tagLst xmlns:a="http://schemas.openxmlformats.org/drawingml/2006/main" xmlns:r="http://schemas.openxmlformats.org/officeDocument/2006/relationships" xmlns:p="http://schemas.openxmlformats.org/presentationml/2006/main">
  <p:tag name="NAME" val="RectangleShape"/>
</p:tagLst>
</file>

<file path=ppt/tags/tag37.xml><?xml version="1.0" encoding="utf-8"?>
<p:tagLst xmlns:a="http://schemas.openxmlformats.org/drawingml/2006/main" xmlns:r="http://schemas.openxmlformats.org/officeDocument/2006/relationships" xmlns:p="http://schemas.openxmlformats.org/presentationml/2006/main">
  <p:tag name="NAME" val="RectangleText"/>
</p:tagLst>
</file>

<file path=ppt/tags/tag38.xml><?xml version="1.0" encoding="utf-8"?>
<p:tagLst xmlns:a="http://schemas.openxmlformats.org/drawingml/2006/main" xmlns:r="http://schemas.openxmlformats.org/officeDocument/2006/relationships" xmlns:p="http://schemas.openxmlformats.org/presentationml/2006/main">
  <p:tag name="NAME" val="RectangleShape"/>
</p:tagLst>
</file>

<file path=ppt/tags/tag39.xml><?xml version="1.0" encoding="utf-8"?>
<p:tagLst xmlns:a="http://schemas.openxmlformats.org/drawingml/2006/main" xmlns:r="http://schemas.openxmlformats.org/officeDocument/2006/relationships" xmlns:p="http://schemas.openxmlformats.org/presentationml/2006/main">
  <p:tag name="NAME" val="RectangleTex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hG7q00XhOEmyda.gRbaLSg"/>
</p:tagLst>
</file>

<file path=ppt/tags/tag40.xml><?xml version="1.0" encoding="utf-8"?>
<p:tagLst xmlns:a="http://schemas.openxmlformats.org/drawingml/2006/main" xmlns:r="http://schemas.openxmlformats.org/officeDocument/2006/relationships" xmlns:p="http://schemas.openxmlformats.org/presentationml/2006/main">
  <p:tag name="NAME" val="RectangleShape"/>
</p:tagLst>
</file>

<file path=ppt/tags/tag41.xml><?xml version="1.0" encoding="utf-8"?>
<p:tagLst xmlns:a="http://schemas.openxmlformats.org/drawingml/2006/main" xmlns:r="http://schemas.openxmlformats.org/officeDocument/2006/relationships" xmlns:p="http://schemas.openxmlformats.org/presentationml/2006/main">
  <p:tag name="NAME" val="RectangleText"/>
</p:tagLst>
</file>

<file path=ppt/tags/tag42.xml><?xml version="1.0" encoding="utf-8"?>
<p:tagLst xmlns:a="http://schemas.openxmlformats.org/drawingml/2006/main" xmlns:r="http://schemas.openxmlformats.org/officeDocument/2006/relationships" xmlns:p="http://schemas.openxmlformats.org/presentationml/2006/main">
  <p:tag name="NAME" val="RectangleShape"/>
</p:tagLst>
</file>

<file path=ppt/tags/tag43.xml><?xml version="1.0" encoding="utf-8"?>
<p:tagLst xmlns:a="http://schemas.openxmlformats.org/drawingml/2006/main" xmlns:r="http://schemas.openxmlformats.org/officeDocument/2006/relationships" xmlns:p="http://schemas.openxmlformats.org/presentationml/2006/main">
  <p:tag name="NAME" val="RectangleText"/>
</p:tagLst>
</file>

<file path=ppt/tags/tag44.xml><?xml version="1.0" encoding="utf-8"?>
<p:tagLst xmlns:a="http://schemas.openxmlformats.org/drawingml/2006/main" xmlns:r="http://schemas.openxmlformats.org/officeDocument/2006/relationships" xmlns:p="http://schemas.openxmlformats.org/presentationml/2006/main">
  <p:tag name="NAME" val="RectangleShape"/>
</p:tagLst>
</file>

<file path=ppt/tags/tag45.xml><?xml version="1.0" encoding="utf-8"?>
<p:tagLst xmlns:a="http://schemas.openxmlformats.org/drawingml/2006/main" xmlns:r="http://schemas.openxmlformats.org/officeDocument/2006/relationships" xmlns:p="http://schemas.openxmlformats.org/presentationml/2006/main">
  <p:tag name="NAME" val="RectangleText"/>
</p:tagLst>
</file>

<file path=ppt/tags/tag46.xml><?xml version="1.0" encoding="utf-8"?>
<p:tagLst xmlns:a="http://schemas.openxmlformats.org/drawingml/2006/main" xmlns:r="http://schemas.openxmlformats.org/officeDocument/2006/relationships" xmlns:p="http://schemas.openxmlformats.org/presentationml/2006/main">
  <p:tag name="NAME" val="RectangleShape"/>
</p:tagLst>
</file>

<file path=ppt/tags/tag47.xml><?xml version="1.0" encoding="utf-8"?>
<p:tagLst xmlns:a="http://schemas.openxmlformats.org/drawingml/2006/main" xmlns:r="http://schemas.openxmlformats.org/officeDocument/2006/relationships" xmlns:p="http://schemas.openxmlformats.org/presentationml/2006/main">
  <p:tag name="NAME" val="RectangleText"/>
</p:tagLst>
</file>

<file path=ppt/tags/tag48.xml><?xml version="1.0" encoding="utf-8"?>
<p:tagLst xmlns:a="http://schemas.openxmlformats.org/drawingml/2006/main" xmlns:r="http://schemas.openxmlformats.org/officeDocument/2006/relationships" xmlns:p="http://schemas.openxmlformats.org/presentationml/2006/main">
  <p:tag name="NAME" val="RectangleShape"/>
</p:tagLst>
</file>

<file path=ppt/tags/tag49.xml><?xml version="1.0" encoding="utf-8"?>
<p:tagLst xmlns:a="http://schemas.openxmlformats.org/drawingml/2006/main" xmlns:r="http://schemas.openxmlformats.org/officeDocument/2006/relationships" xmlns:p="http://schemas.openxmlformats.org/presentationml/2006/main">
  <p:tag name="NAME" val="RectangleText"/>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Or0OvNP.10SWv9nGk1X26A"/>
</p:tagLst>
</file>

<file path=ppt/tags/tag50.xml><?xml version="1.0" encoding="utf-8"?>
<p:tagLst xmlns:a="http://schemas.openxmlformats.org/drawingml/2006/main" xmlns:r="http://schemas.openxmlformats.org/officeDocument/2006/relationships" xmlns:p="http://schemas.openxmlformats.org/presentationml/2006/main">
  <p:tag name="NAME" val="RectangleShape"/>
</p:tagLst>
</file>

<file path=ppt/tags/tag51.xml><?xml version="1.0" encoding="utf-8"?>
<p:tagLst xmlns:a="http://schemas.openxmlformats.org/drawingml/2006/main" xmlns:r="http://schemas.openxmlformats.org/officeDocument/2006/relationships" xmlns:p="http://schemas.openxmlformats.org/presentationml/2006/main">
  <p:tag name="NAME" val="RectangleText"/>
</p:tagLst>
</file>

<file path=ppt/tags/tag52.xml><?xml version="1.0" encoding="utf-8"?>
<p:tagLst xmlns:a="http://schemas.openxmlformats.org/drawingml/2006/main" xmlns:r="http://schemas.openxmlformats.org/officeDocument/2006/relationships" xmlns:p="http://schemas.openxmlformats.org/presentationml/2006/main">
  <p:tag name="NAME" val="RectangleShape"/>
</p:tagLst>
</file>

<file path=ppt/tags/tag53.xml><?xml version="1.0" encoding="utf-8"?>
<p:tagLst xmlns:a="http://schemas.openxmlformats.org/drawingml/2006/main" xmlns:r="http://schemas.openxmlformats.org/officeDocument/2006/relationships" xmlns:p="http://schemas.openxmlformats.org/presentationml/2006/main">
  <p:tag name="NAME" val="RectangleText"/>
</p:tagLst>
</file>

<file path=ppt/tags/tag54.xml><?xml version="1.0" encoding="utf-8"?>
<p:tagLst xmlns:a="http://schemas.openxmlformats.org/drawingml/2006/main" xmlns:r="http://schemas.openxmlformats.org/officeDocument/2006/relationships" xmlns:p="http://schemas.openxmlformats.org/presentationml/2006/main">
  <p:tag name="NAME" val="RectangleShape"/>
</p:tagLst>
</file>

<file path=ppt/tags/tag55.xml><?xml version="1.0" encoding="utf-8"?>
<p:tagLst xmlns:a="http://schemas.openxmlformats.org/drawingml/2006/main" xmlns:r="http://schemas.openxmlformats.org/officeDocument/2006/relationships" xmlns:p="http://schemas.openxmlformats.org/presentationml/2006/main">
  <p:tag name="NAME" val="RectangleText"/>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r0OvNP.10SWv9nGk1X26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r0OvNP.10SWv9nGk1X26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Or0OvNP.10SWv9nGk1X26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r0OvNP.10SWv9nGk1X26A"/>
</p:tagLst>
</file>

<file path=ppt/theme/theme1.xml><?xml version="1.0" encoding="utf-8"?>
<a:theme xmlns:a="http://schemas.openxmlformats.org/drawingml/2006/main" name="1_Office 主题">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GA style">
      <a:majorFont>
        <a:latin typeface="Calibri"/>
        <a:ea typeface="楷体"/>
        <a:cs typeface=""/>
      </a:majorFont>
      <a:minorFont>
        <a:latin typeface="Calibri"/>
        <a:ea typeface="华文新魏"/>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2148</Words>
  <Application>Microsoft Macintosh PowerPoint</Application>
  <PresentationFormat>全屏显示(16:9)</PresentationFormat>
  <Paragraphs>355</Paragraphs>
  <Slides>35</Slides>
  <Notes>7</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35</vt:i4>
      </vt:variant>
    </vt:vector>
  </HeadingPairs>
  <TitlesOfParts>
    <vt:vector size="51" baseType="lpstr">
      <vt:lpstr>等线</vt:lpstr>
      <vt:lpstr>仿宋</vt:lpstr>
      <vt:lpstr>华文仿宋</vt:lpstr>
      <vt:lpstr>华文新魏</vt:lpstr>
      <vt:lpstr>宋体</vt:lpstr>
      <vt:lpstr>宋体</vt:lpstr>
      <vt:lpstr>FangSong</vt:lpstr>
      <vt:lpstr>Arial</vt:lpstr>
      <vt:lpstr>Arial Black</vt:lpstr>
      <vt:lpstr>Avenir Next Demi Bold</vt:lpstr>
      <vt:lpstr>Calibri</vt:lpstr>
      <vt:lpstr>Calibri Light</vt:lpstr>
      <vt:lpstr>Times New Roman</vt:lpstr>
      <vt:lpstr>Wingdings</vt:lpstr>
      <vt:lpstr>1_Office 主题</vt:lpstr>
      <vt:lpstr>Office 主题</vt:lpstr>
      <vt:lpstr>我国通用航空政策解读及发展形势分析</vt:lpstr>
      <vt:lpstr>目录</vt:lpstr>
      <vt:lpstr>目录</vt:lpstr>
      <vt:lpstr>“十四五”是我国经济社会发展形态重要转变期，国际环境与社会需求深刻演化，通用航空应当走高质量发展之路</vt:lpstr>
      <vt:lpstr>“省域竞合”模式下，通用航空业务逐步融入区域经济社会发展，业务结构、市场主体、推动模式发生深刻变化</vt:lpstr>
      <vt:lpstr>省级政府从“十三五”懵懂逐步找到一条开展省域通用航空发展的道路，从立法、明确责任主体到开展定点支持渐次展开</vt:lpstr>
      <vt:lpstr>PowerPoint 演示文稿</vt:lpstr>
      <vt:lpstr>省域通用航空基本建立了通用机场网、短途航线网、飞行服务网和空中应急救援网等四张基础网络</vt:lpstr>
      <vt:lpstr>PowerPoint 演示文稿</vt:lpstr>
      <vt:lpstr>目录</vt:lpstr>
      <vt:lpstr>公务航空逐步建立起服务导向的行业健康发展模式，尽管总量增速减缓，结构调整加速，但建立了提升服务品质的趋势</vt:lpstr>
      <vt:lpstr>国内公务机运营商每年飞行约3.5万架次，架年均利用率约在100小时左右，从比资质、比资源到比服务的转变</vt:lpstr>
      <vt:lpstr>市场主体结构来看，公务机公司总量保持稳定，呈现“国退民进”的特点，民营企业克服了航空安全关键瓶颈</vt:lpstr>
      <vt:lpstr>公务机活动量降低，受疫情和国际形势影响，全面复苏尚需时日，“内循环”成为现阶段公务航空的常态</vt:lpstr>
      <vt:lpstr>疫情激发了出行安全的强烈需求，公务航空成为综合交通体系中受影响最小的领域，服务品质成为企业核心竞争力</vt:lpstr>
      <vt:lpstr>从政策体系来看，行政管理日益简化并实现精准管理</vt:lpstr>
      <vt:lpstr>创新灵活的产品形式与基于互联网的营销手段</vt:lpstr>
      <vt:lpstr>目录</vt:lpstr>
      <vt:lpstr>我国无人机运营业规模快速增长，这是一个我国具备全产业链优势的新兴产业，是未来民用航空业的重要新兴领域</vt:lpstr>
      <vt:lpstr>全球无人机发展热点由消费类向专业级无人机过渡，未来城市空中交通是下一轮热点</vt:lpstr>
      <vt:lpstr>全球正在开展无人机政策的顶层设计，我国已经明确构建全新的法规标准体系与技术路径的无人机发展战略</vt:lpstr>
      <vt:lpstr>业务逐渐成熟，从航拍、精准农业、空中快递、消防应急、物探、物流，城市空中交通（UAM)是下一轮增长市场</vt:lpstr>
      <vt:lpstr>一批行业外的创新企业正在进入无人机领域，吉利、美团、京东、亿航、顺丰、大疆......</vt:lpstr>
      <vt:lpstr>亿航216</vt:lpstr>
      <vt:lpstr>Uber Elevate</vt:lpstr>
      <vt:lpstr>City Airbus</vt:lpstr>
      <vt:lpstr>City Airbus</vt:lpstr>
      <vt:lpstr>奔驰与吉利投资的Volocopter</vt:lpstr>
      <vt:lpstr>贝尔直升机投资的Nexus</vt:lpstr>
      <vt:lpstr>日本NEC研制的飞行汽车</vt:lpstr>
      <vt:lpstr>Vahana</vt:lpstr>
      <vt:lpstr>波音公司投资的飞行出租车</vt:lpstr>
      <vt:lpstr>无人机运行管理从云数据收集-提供信息服务-实现交通管理方向演化，中美欧各具优势，基本处于并跑状态</vt:lpstr>
      <vt:lpstr>十四五将是无人机政策体系、技术体系和社会动员的关键时期，将决定未来一百年航空竞争中我国是否有一席之地</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我国通用航空政策解读及发展形势分析</dc:title>
  <dc:creator>吕 人力</dc:creator>
  <cp:lastModifiedBy>吕 人力</cp:lastModifiedBy>
  <cp:revision>41</cp:revision>
  <dcterms:created xsi:type="dcterms:W3CDTF">2020-10-15T03:29:26Z</dcterms:created>
  <dcterms:modified xsi:type="dcterms:W3CDTF">2020-10-23T01:22:27Z</dcterms:modified>
</cp:coreProperties>
</file>