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notesSlides/notesSlide4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notesSlides/notesSlide39.xml" ContentType="application/vnd.openxmlformats-officedocument.presentationml.notesSlid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layout2.xml" ContentType="application/vnd.openxmlformats-officedocument.drawingml.diagramLayout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notesSlides/notesSlide37.xml" ContentType="application/vnd.openxmlformats-officedocument.presentationml.notesSlide+xml"/>
  <Override PartName="/ppt/tags/tag3.xml" ContentType="application/vnd.openxmlformats-officedocument.presentationml.tags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diagrams/data1.xml" ContentType="application/vnd.openxmlformats-officedocument.drawingml.diagramData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  <p:sldMasterId id="2147483764" r:id="rId2"/>
    <p:sldMasterId id="2147483777" r:id="rId3"/>
    <p:sldMasterId id="2147483790" r:id="rId4"/>
    <p:sldMasterId id="2147483833" r:id="rId5"/>
    <p:sldMasterId id="2147483863" r:id="rId6"/>
  </p:sldMasterIdLst>
  <p:notesMasterIdLst>
    <p:notesMasterId r:id="rId51"/>
  </p:notesMasterIdLst>
  <p:sldIdLst>
    <p:sldId id="365" r:id="rId7"/>
    <p:sldId id="340" r:id="rId8"/>
    <p:sldId id="372" r:id="rId9"/>
    <p:sldId id="341" r:id="rId10"/>
    <p:sldId id="342" r:id="rId11"/>
    <p:sldId id="354" r:id="rId12"/>
    <p:sldId id="343" r:id="rId13"/>
    <p:sldId id="344" r:id="rId14"/>
    <p:sldId id="345" r:id="rId15"/>
    <p:sldId id="374" r:id="rId16"/>
    <p:sldId id="346" r:id="rId17"/>
    <p:sldId id="347" r:id="rId18"/>
    <p:sldId id="362" r:id="rId19"/>
    <p:sldId id="363" r:id="rId20"/>
    <p:sldId id="364" r:id="rId21"/>
    <p:sldId id="367" r:id="rId22"/>
    <p:sldId id="300" r:id="rId23"/>
    <p:sldId id="349" r:id="rId24"/>
    <p:sldId id="332" r:id="rId25"/>
    <p:sldId id="350" r:id="rId26"/>
    <p:sldId id="353" r:id="rId27"/>
    <p:sldId id="331" r:id="rId28"/>
    <p:sldId id="355" r:id="rId29"/>
    <p:sldId id="356" r:id="rId30"/>
    <p:sldId id="358" r:id="rId31"/>
    <p:sldId id="383" r:id="rId32"/>
    <p:sldId id="384" r:id="rId33"/>
    <p:sldId id="385" r:id="rId34"/>
    <p:sldId id="386" r:id="rId35"/>
    <p:sldId id="387" r:id="rId36"/>
    <p:sldId id="378" r:id="rId37"/>
    <p:sldId id="379" r:id="rId38"/>
    <p:sldId id="380" r:id="rId39"/>
    <p:sldId id="381" r:id="rId40"/>
    <p:sldId id="382" r:id="rId41"/>
    <p:sldId id="335" r:id="rId42"/>
    <p:sldId id="336" r:id="rId43"/>
    <p:sldId id="337" r:id="rId44"/>
    <p:sldId id="339" r:id="rId45"/>
    <p:sldId id="375" r:id="rId46"/>
    <p:sldId id="370" r:id="rId47"/>
    <p:sldId id="371" r:id="rId48"/>
    <p:sldId id="377" r:id="rId49"/>
    <p:sldId id="388" r:id="rId50"/>
  </p:sldIdLst>
  <p:sldSz cx="9647238" cy="7235825"/>
  <p:notesSz cx="6858000" cy="9144000"/>
  <p:custDataLst>
    <p:tags r:id="rId52"/>
  </p:custDataLst>
  <p:defaultTextStyle>
    <a:defPPr>
      <a:defRPr lang="zh-CN"/>
    </a:defPPr>
    <a:lvl1pPr marL="0" algn="l" defTabSz="9640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82047" algn="l" defTabSz="9640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64098" algn="l" defTabSz="9640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46147" algn="l" defTabSz="9640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28196" algn="l" defTabSz="9640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10244" algn="l" defTabSz="9640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92294" algn="l" defTabSz="9640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74343" algn="l" defTabSz="9640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56391" algn="l" defTabSz="9640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79" userDrawn="1">
          <p15:clr>
            <a:srgbClr val="A4A3A4"/>
          </p15:clr>
        </p15:guide>
        <p15:guide id="2" pos="30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EE6F8"/>
    <a:srgbClr val="034C7F"/>
    <a:srgbClr val="0C183C"/>
    <a:srgbClr val="2D65A2"/>
    <a:srgbClr val="1574A8"/>
    <a:srgbClr val="1E436C"/>
    <a:srgbClr val="1D3B95"/>
    <a:srgbClr val="D4E7EE"/>
    <a:srgbClr val="32B8CB"/>
    <a:srgbClr val="3B7DF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 vertBarState="maximized">
    <p:restoredLeft sz="34587" autoAdjust="0"/>
    <p:restoredTop sz="96374" autoAdjust="0"/>
  </p:normalViewPr>
  <p:slideViewPr>
    <p:cSldViewPr snapToGrid="0">
      <p:cViewPr>
        <p:scale>
          <a:sx n="91" d="100"/>
          <a:sy n="91" d="100"/>
        </p:scale>
        <p:origin x="-2028" y="-408"/>
      </p:cViewPr>
      <p:guideLst>
        <p:guide orient="horz" pos="2279"/>
        <p:guide pos="30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C36A47-A6E9-400E-89F2-6BB2001CF2C3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zh-CN" altLang="en-US"/>
        </a:p>
      </dgm:t>
    </dgm:pt>
    <dgm:pt modelId="{B524ADD3-DA08-46E4-8812-B934E2A1425D}">
      <dgm:prSet/>
      <dgm:spPr/>
      <dgm:t>
        <a:bodyPr/>
        <a:lstStyle/>
        <a:p>
          <a:pPr rtl="0"/>
          <a:r>
            <a:rPr lang="zh-CN" dirty="0" smtClean="0"/>
            <a:t>优化产品功能，持续优化全国低空目视航图服务</a:t>
          </a:r>
          <a:endParaRPr lang="en-US" dirty="0"/>
        </a:p>
      </dgm:t>
    </dgm:pt>
    <dgm:pt modelId="{E496AD41-4918-42D6-8463-4B3D72B3C0A8}" type="parTrans" cxnId="{3F7E81B5-4399-4796-A83B-2C5463D01226}">
      <dgm:prSet/>
      <dgm:spPr/>
      <dgm:t>
        <a:bodyPr/>
        <a:lstStyle/>
        <a:p>
          <a:endParaRPr lang="zh-CN" altLang="en-US"/>
        </a:p>
      </dgm:t>
    </dgm:pt>
    <dgm:pt modelId="{AA2368B8-DFF0-4155-B215-B3146D5AB104}" type="sibTrans" cxnId="{3F7E81B5-4399-4796-A83B-2C5463D01226}">
      <dgm:prSet/>
      <dgm:spPr/>
      <dgm:t>
        <a:bodyPr/>
        <a:lstStyle/>
        <a:p>
          <a:endParaRPr lang="zh-CN" altLang="en-US"/>
        </a:p>
      </dgm:t>
    </dgm:pt>
    <dgm:pt modelId="{2526AEDB-AD7E-4DA8-A690-61B5730E5A57}">
      <dgm:prSet/>
      <dgm:spPr/>
      <dgm:t>
        <a:bodyPr/>
        <a:lstStyle/>
        <a:p>
          <a:pPr rtl="0"/>
          <a:r>
            <a:rPr lang="zh-CN" dirty="0" smtClean="0"/>
            <a:t>深挖自身潜力，持续提升低空飞行服务保障能力</a:t>
          </a:r>
          <a:endParaRPr lang="en-US" dirty="0"/>
        </a:p>
      </dgm:t>
    </dgm:pt>
    <dgm:pt modelId="{E51144DA-A76B-4D4B-B46F-BB1EEE1ABBB8}" type="parTrans" cxnId="{BC301123-A958-4F86-8F7B-637ADF8C2257}">
      <dgm:prSet/>
      <dgm:spPr/>
      <dgm:t>
        <a:bodyPr/>
        <a:lstStyle/>
        <a:p>
          <a:endParaRPr lang="zh-CN" altLang="en-US"/>
        </a:p>
      </dgm:t>
    </dgm:pt>
    <dgm:pt modelId="{DB7F75DA-C64A-412B-8810-7936967E9C7B}" type="sibTrans" cxnId="{BC301123-A958-4F86-8F7B-637ADF8C2257}">
      <dgm:prSet/>
      <dgm:spPr/>
      <dgm:t>
        <a:bodyPr/>
        <a:lstStyle/>
        <a:p>
          <a:endParaRPr lang="zh-CN" altLang="en-US"/>
        </a:p>
      </dgm:t>
    </dgm:pt>
    <dgm:pt modelId="{736ACCF9-16BB-4161-BFC3-889B8540F879}">
      <dgm:prSet/>
      <dgm:spPr/>
      <dgm:t>
        <a:bodyPr/>
        <a:lstStyle/>
        <a:p>
          <a:pPr rtl="0"/>
          <a:r>
            <a:rPr lang="zh-CN" dirty="0" smtClean="0"/>
            <a:t>增强工作力度，持续深化通航“放管服”工作</a:t>
          </a:r>
          <a:endParaRPr lang="zh-CN" dirty="0"/>
        </a:p>
      </dgm:t>
    </dgm:pt>
    <dgm:pt modelId="{0833649B-A478-46B4-934C-4923F8D7F007}" type="parTrans" cxnId="{148AD042-E9F6-4CC2-87F3-6470BAD5E660}">
      <dgm:prSet/>
      <dgm:spPr/>
      <dgm:t>
        <a:bodyPr/>
        <a:lstStyle/>
        <a:p>
          <a:endParaRPr lang="zh-CN" altLang="en-US"/>
        </a:p>
      </dgm:t>
    </dgm:pt>
    <dgm:pt modelId="{C6D7EED0-CF41-46A6-885A-627BED4527F2}" type="sibTrans" cxnId="{148AD042-E9F6-4CC2-87F3-6470BAD5E660}">
      <dgm:prSet/>
      <dgm:spPr/>
      <dgm:t>
        <a:bodyPr/>
        <a:lstStyle/>
        <a:p>
          <a:endParaRPr lang="zh-CN" altLang="en-US"/>
        </a:p>
      </dgm:t>
    </dgm:pt>
    <dgm:pt modelId="{FD8FEDB3-57CF-4946-99C2-90032C560AA9}" type="pres">
      <dgm:prSet presAssocID="{80C36A47-A6E9-400E-89F2-6BB2001CF2C3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6E96D680-64CE-49FD-9333-FC70546B1642}" type="pres">
      <dgm:prSet presAssocID="{80C36A47-A6E9-400E-89F2-6BB2001CF2C3}" presName="dummyMaxCanvas" presStyleCnt="0">
        <dgm:presLayoutVars/>
      </dgm:prSet>
      <dgm:spPr/>
    </dgm:pt>
    <dgm:pt modelId="{D209F100-DD07-4E4A-B5EC-0E7F64A18ED7}" type="pres">
      <dgm:prSet presAssocID="{80C36A47-A6E9-400E-89F2-6BB2001CF2C3}" presName="ThreeNodes_1" presStyleLbl="node1" presStyleIdx="0" presStyleCnt="3" custLinFactY="100000" custLinFactNeighborX="13537" custLinFactNeighborY="13079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D1844F6-76E2-490E-900F-2043AFB3D799}" type="pres">
      <dgm:prSet presAssocID="{80C36A47-A6E9-400E-89F2-6BB2001CF2C3}" presName="ThreeNodes_2" presStyleLbl="node1" presStyleIdx="1" presStyleCnt="3" custLinFactNeighborX="-3062" custLinFactNeighborY="126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439EA9E-B21F-416A-8D34-85FA1784507A}" type="pres">
      <dgm:prSet presAssocID="{80C36A47-A6E9-400E-89F2-6BB2001CF2C3}" presName="ThreeNodes_3" presStyleLbl="node1" presStyleIdx="2" presStyleCnt="3" custLinFactY="-100000" custLinFactNeighborX="-17728" custLinFactNeighborY="-13447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99E5A10-5947-47AA-B171-59C44AC44BBC}" type="pres">
      <dgm:prSet presAssocID="{80C36A47-A6E9-400E-89F2-6BB2001CF2C3}" presName="ThreeConn_1-2" presStyleLbl="fgAccFollowNode1" presStyleIdx="0" presStyleCnt="2">
        <dgm:presLayoutVars>
          <dgm:bulletEnabled val="1"/>
        </dgm:presLayoutVars>
      </dgm:prSet>
      <dgm:spPr>
        <a:prstGeom prst="upArrow">
          <a:avLst/>
        </a:prstGeom>
      </dgm:spPr>
      <dgm:t>
        <a:bodyPr/>
        <a:lstStyle/>
        <a:p>
          <a:endParaRPr lang="zh-CN" altLang="en-US"/>
        </a:p>
      </dgm:t>
    </dgm:pt>
    <dgm:pt modelId="{EBFC6AF4-B259-425E-B57F-F9662760B862}" type="pres">
      <dgm:prSet presAssocID="{80C36A47-A6E9-400E-89F2-6BB2001CF2C3}" presName="ThreeConn_2-3" presStyleLbl="fgAccFollowNode1" presStyleIdx="1" presStyleCnt="2">
        <dgm:presLayoutVars>
          <dgm:bulletEnabled val="1"/>
        </dgm:presLayoutVars>
      </dgm:prSet>
      <dgm:spPr>
        <a:prstGeom prst="upArrow">
          <a:avLst/>
        </a:prstGeom>
      </dgm:spPr>
      <dgm:t>
        <a:bodyPr/>
        <a:lstStyle/>
        <a:p>
          <a:endParaRPr lang="zh-CN" altLang="en-US"/>
        </a:p>
      </dgm:t>
    </dgm:pt>
    <dgm:pt modelId="{BCB64120-4BF9-43FE-8FC8-BC93F72F4E60}" type="pres">
      <dgm:prSet presAssocID="{80C36A47-A6E9-400E-89F2-6BB2001CF2C3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0E006EC-B8EE-4848-BFE9-C24082800B52}" type="pres">
      <dgm:prSet presAssocID="{80C36A47-A6E9-400E-89F2-6BB2001CF2C3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6C83A73-C8B5-4C0A-B78D-8D4241F58458}" type="pres">
      <dgm:prSet presAssocID="{80C36A47-A6E9-400E-89F2-6BB2001CF2C3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6E0CF2C9-F6D2-4A83-8841-C6C8B405383B}" type="presOf" srcId="{736ACCF9-16BB-4161-BFC3-889B8540F879}" destId="{56C83A73-C8B5-4C0A-B78D-8D4241F58458}" srcOrd="1" destOrd="0" presId="urn:microsoft.com/office/officeart/2005/8/layout/vProcess5"/>
    <dgm:cxn modelId="{BC301123-A958-4F86-8F7B-637ADF8C2257}" srcId="{80C36A47-A6E9-400E-89F2-6BB2001CF2C3}" destId="{2526AEDB-AD7E-4DA8-A690-61B5730E5A57}" srcOrd="1" destOrd="0" parTransId="{E51144DA-A76B-4D4B-B46F-BB1EEE1ABBB8}" sibTransId="{DB7F75DA-C64A-412B-8810-7936967E9C7B}"/>
    <dgm:cxn modelId="{0FF15C94-4EBD-47A3-BB4D-CF39C49E66F8}" type="presOf" srcId="{B524ADD3-DA08-46E4-8812-B934E2A1425D}" destId="{D209F100-DD07-4E4A-B5EC-0E7F64A18ED7}" srcOrd="0" destOrd="0" presId="urn:microsoft.com/office/officeart/2005/8/layout/vProcess5"/>
    <dgm:cxn modelId="{03980796-F25D-4128-B5EC-7D86F7055B14}" type="presOf" srcId="{DB7F75DA-C64A-412B-8810-7936967E9C7B}" destId="{EBFC6AF4-B259-425E-B57F-F9662760B862}" srcOrd="0" destOrd="0" presId="urn:microsoft.com/office/officeart/2005/8/layout/vProcess5"/>
    <dgm:cxn modelId="{148AD042-E9F6-4CC2-87F3-6470BAD5E660}" srcId="{80C36A47-A6E9-400E-89F2-6BB2001CF2C3}" destId="{736ACCF9-16BB-4161-BFC3-889B8540F879}" srcOrd="2" destOrd="0" parTransId="{0833649B-A478-46B4-934C-4923F8D7F007}" sibTransId="{C6D7EED0-CF41-46A6-885A-627BED4527F2}"/>
    <dgm:cxn modelId="{3B8F64BE-A7FE-488D-8ADB-70829BD6A791}" type="presOf" srcId="{2526AEDB-AD7E-4DA8-A690-61B5730E5A57}" destId="{3D1844F6-76E2-490E-900F-2043AFB3D799}" srcOrd="0" destOrd="0" presId="urn:microsoft.com/office/officeart/2005/8/layout/vProcess5"/>
    <dgm:cxn modelId="{EE5E4073-2F88-4019-8F55-93327181F057}" type="presOf" srcId="{2526AEDB-AD7E-4DA8-A690-61B5730E5A57}" destId="{A0E006EC-B8EE-4848-BFE9-C24082800B52}" srcOrd="1" destOrd="0" presId="urn:microsoft.com/office/officeart/2005/8/layout/vProcess5"/>
    <dgm:cxn modelId="{4081521D-B178-45F9-A87E-B1B0D13E510D}" type="presOf" srcId="{AA2368B8-DFF0-4155-B215-B3146D5AB104}" destId="{199E5A10-5947-47AA-B171-59C44AC44BBC}" srcOrd="0" destOrd="0" presId="urn:microsoft.com/office/officeart/2005/8/layout/vProcess5"/>
    <dgm:cxn modelId="{A610CFF1-6FFB-4646-8E42-8F851B6AB61E}" type="presOf" srcId="{736ACCF9-16BB-4161-BFC3-889B8540F879}" destId="{D439EA9E-B21F-416A-8D34-85FA1784507A}" srcOrd="0" destOrd="0" presId="urn:microsoft.com/office/officeart/2005/8/layout/vProcess5"/>
    <dgm:cxn modelId="{3F0AC268-99F4-4531-A7A9-8DA8CAA4B8B6}" type="presOf" srcId="{B524ADD3-DA08-46E4-8812-B934E2A1425D}" destId="{BCB64120-4BF9-43FE-8FC8-BC93F72F4E60}" srcOrd="1" destOrd="0" presId="urn:microsoft.com/office/officeart/2005/8/layout/vProcess5"/>
    <dgm:cxn modelId="{EE62479F-1F47-4B1D-AB24-D92A5D158345}" type="presOf" srcId="{80C36A47-A6E9-400E-89F2-6BB2001CF2C3}" destId="{FD8FEDB3-57CF-4946-99C2-90032C560AA9}" srcOrd="0" destOrd="0" presId="urn:microsoft.com/office/officeart/2005/8/layout/vProcess5"/>
    <dgm:cxn modelId="{3F7E81B5-4399-4796-A83B-2C5463D01226}" srcId="{80C36A47-A6E9-400E-89F2-6BB2001CF2C3}" destId="{B524ADD3-DA08-46E4-8812-B934E2A1425D}" srcOrd="0" destOrd="0" parTransId="{E496AD41-4918-42D6-8463-4B3D72B3C0A8}" sibTransId="{AA2368B8-DFF0-4155-B215-B3146D5AB104}"/>
    <dgm:cxn modelId="{025A15A0-5B54-4567-8C1E-5ED7146B1B82}" type="presParOf" srcId="{FD8FEDB3-57CF-4946-99C2-90032C560AA9}" destId="{6E96D680-64CE-49FD-9333-FC70546B1642}" srcOrd="0" destOrd="0" presId="urn:microsoft.com/office/officeart/2005/8/layout/vProcess5"/>
    <dgm:cxn modelId="{C7EC1B5A-E4F7-4C6A-9F90-E10997B88ACC}" type="presParOf" srcId="{FD8FEDB3-57CF-4946-99C2-90032C560AA9}" destId="{D209F100-DD07-4E4A-B5EC-0E7F64A18ED7}" srcOrd="1" destOrd="0" presId="urn:microsoft.com/office/officeart/2005/8/layout/vProcess5"/>
    <dgm:cxn modelId="{1AD9F56A-0B59-4B92-B12A-3BD460D11C53}" type="presParOf" srcId="{FD8FEDB3-57CF-4946-99C2-90032C560AA9}" destId="{3D1844F6-76E2-490E-900F-2043AFB3D799}" srcOrd="2" destOrd="0" presId="urn:microsoft.com/office/officeart/2005/8/layout/vProcess5"/>
    <dgm:cxn modelId="{5EE15F1E-75F0-433A-828B-EE3DDE2E33AE}" type="presParOf" srcId="{FD8FEDB3-57CF-4946-99C2-90032C560AA9}" destId="{D439EA9E-B21F-416A-8D34-85FA1784507A}" srcOrd="3" destOrd="0" presId="urn:microsoft.com/office/officeart/2005/8/layout/vProcess5"/>
    <dgm:cxn modelId="{3979AF45-FC70-440B-808D-CD86B7018EA5}" type="presParOf" srcId="{FD8FEDB3-57CF-4946-99C2-90032C560AA9}" destId="{199E5A10-5947-47AA-B171-59C44AC44BBC}" srcOrd="4" destOrd="0" presId="urn:microsoft.com/office/officeart/2005/8/layout/vProcess5"/>
    <dgm:cxn modelId="{7A158D9B-2FEE-4C1E-9BAD-EC33C7AF52E5}" type="presParOf" srcId="{FD8FEDB3-57CF-4946-99C2-90032C560AA9}" destId="{EBFC6AF4-B259-425E-B57F-F9662760B862}" srcOrd="5" destOrd="0" presId="urn:microsoft.com/office/officeart/2005/8/layout/vProcess5"/>
    <dgm:cxn modelId="{48101626-3902-4F59-AB81-56F63366E756}" type="presParOf" srcId="{FD8FEDB3-57CF-4946-99C2-90032C560AA9}" destId="{BCB64120-4BF9-43FE-8FC8-BC93F72F4E60}" srcOrd="6" destOrd="0" presId="urn:microsoft.com/office/officeart/2005/8/layout/vProcess5"/>
    <dgm:cxn modelId="{98D9A693-BA4C-4398-8D35-5D42A818FEAD}" type="presParOf" srcId="{FD8FEDB3-57CF-4946-99C2-90032C560AA9}" destId="{A0E006EC-B8EE-4848-BFE9-C24082800B52}" srcOrd="7" destOrd="0" presId="urn:microsoft.com/office/officeart/2005/8/layout/vProcess5"/>
    <dgm:cxn modelId="{E1425FB3-5DE9-406D-BF1D-A37F68768AAA}" type="presParOf" srcId="{FD8FEDB3-57CF-4946-99C2-90032C560AA9}" destId="{56C83A73-C8B5-4C0A-B78D-8D4241F58458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E3AC02-1287-4F9A-80B8-5D930F7DBD5B}" type="doc">
      <dgm:prSet loTypeId="urn:microsoft.com/office/officeart/2005/8/layout/cycle7" loCatId="cycle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zh-CN" altLang="en-US"/>
        </a:p>
      </dgm:t>
    </dgm:pt>
    <dgm:pt modelId="{19E2D23D-E3DB-4979-B88D-9D34DA6BD027}">
      <dgm:prSet/>
      <dgm:spPr/>
      <dgm:t>
        <a:bodyPr/>
        <a:lstStyle/>
        <a:p>
          <a:pPr rtl="0"/>
          <a:r>
            <a:rPr lang="zh-CN" dirty="0" smtClean="0"/>
            <a:t>贯彻新发展理念</a:t>
          </a:r>
          <a:r>
            <a:rPr lang="en-US" dirty="0" smtClean="0"/>
            <a:t/>
          </a:r>
          <a:br>
            <a:rPr lang="en-US" dirty="0" smtClean="0"/>
          </a:br>
          <a:r>
            <a:rPr lang="en-US" dirty="0" smtClean="0"/>
            <a:t/>
          </a:r>
          <a:br>
            <a:rPr lang="en-US" dirty="0" smtClean="0"/>
          </a:br>
          <a:r>
            <a:rPr lang="zh-CN" dirty="0" smtClean="0"/>
            <a:t>构建新发展格局</a:t>
          </a:r>
          <a:r>
            <a:rPr lang="en-US" dirty="0" smtClean="0"/>
            <a:t/>
          </a:r>
          <a:br>
            <a:rPr lang="en-US" dirty="0" smtClean="0"/>
          </a:br>
          <a:r>
            <a:rPr lang="en-US" dirty="0" smtClean="0"/>
            <a:t/>
          </a:r>
          <a:br>
            <a:rPr lang="en-US" dirty="0" smtClean="0"/>
          </a:br>
          <a:r>
            <a:rPr lang="zh-CN" dirty="0" smtClean="0"/>
            <a:t>促进通航高质量发展</a:t>
          </a:r>
          <a:r>
            <a:rPr lang="en-US" dirty="0" smtClean="0"/>
            <a:t/>
          </a:r>
          <a:br>
            <a:rPr lang="en-US" dirty="0" smtClean="0"/>
          </a:br>
          <a:r>
            <a:rPr lang="en-US" dirty="0" smtClean="0"/>
            <a:t/>
          </a:r>
          <a:br>
            <a:rPr lang="en-US" dirty="0" smtClean="0"/>
          </a:br>
          <a:r>
            <a:rPr lang="zh-CN" dirty="0" smtClean="0"/>
            <a:t>开启新时代民航强国建设新征程</a:t>
          </a:r>
          <a:r>
            <a:rPr lang="en-US" dirty="0" smtClean="0"/>
            <a:t/>
          </a:r>
          <a:br>
            <a:rPr lang="en-US" dirty="0" smtClean="0"/>
          </a:br>
          <a:endParaRPr lang="zh-CN" dirty="0"/>
        </a:p>
      </dgm:t>
    </dgm:pt>
    <dgm:pt modelId="{F89D8459-D119-4E84-92A5-9F17A09ED908}" type="parTrans" cxnId="{C01EB881-55EC-450B-A74C-FB106861550A}">
      <dgm:prSet/>
      <dgm:spPr/>
      <dgm:t>
        <a:bodyPr/>
        <a:lstStyle/>
        <a:p>
          <a:endParaRPr lang="zh-CN" altLang="en-US"/>
        </a:p>
      </dgm:t>
    </dgm:pt>
    <dgm:pt modelId="{78CC4FC7-C29F-4B85-BFA6-E4775B360AE4}" type="sibTrans" cxnId="{C01EB881-55EC-450B-A74C-FB106861550A}">
      <dgm:prSet/>
      <dgm:spPr/>
      <dgm:t>
        <a:bodyPr/>
        <a:lstStyle/>
        <a:p>
          <a:endParaRPr lang="zh-CN" altLang="en-US"/>
        </a:p>
      </dgm:t>
    </dgm:pt>
    <dgm:pt modelId="{55425E11-359F-44FC-9803-43A1E191B243}" type="pres">
      <dgm:prSet presAssocID="{E6E3AC02-1287-4F9A-80B8-5D930F7DBD5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6AA64DF8-FA14-4818-B135-506BDBAFC7F6}" type="pres">
      <dgm:prSet presAssocID="{19E2D23D-E3DB-4979-B88D-9D34DA6BD027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80AC8608-F54A-4F33-BFBB-4D2196CA4754}" type="presOf" srcId="{19E2D23D-E3DB-4979-B88D-9D34DA6BD027}" destId="{6AA64DF8-FA14-4818-B135-506BDBAFC7F6}" srcOrd="0" destOrd="0" presId="urn:microsoft.com/office/officeart/2005/8/layout/cycle7"/>
    <dgm:cxn modelId="{55F9DD83-F66F-4699-9657-3960AED80BE5}" type="presOf" srcId="{E6E3AC02-1287-4F9A-80B8-5D930F7DBD5B}" destId="{55425E11-359F-44FC-9803-43A1E191B243}" srcOrd="0" destOrd="0" presId="urn:microsoft.com/office/officeart/2005/8/layout/cycle7"/>
    <dgm:cxn modelId="{C01EB881-55EC-450B-A74C-FB106861550A}" srcId="{E6E3AC02-1287-4F9A-80B8-5D930F7DBD5B}" destId="{19E2D23D-E3DB-4979-B88D-9D34DA6BD027}" srcOrd="0" destOrd="0" parTransId="{F89D8459-D119-4E84-92A5-9F17A09ED908}" sibTransId="{78CC4FC7-C29F-4B85-BFA6-E4775B360AE4}"/>
    <dgm:cxn modelId="{725E8B80-C8C1-45B9-8CFB-B19E08786A9C}" type="presParOf" srcId="{55425E11-359F-44FC-9803-43A1E191B243}" destId="{6AA64DF8-FA14-4818-B135-506BDBAFC7F6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09F100-DD07-4E4A-B5EC-0E7F64A18ED7}">
      <dsp:nvSpPr>
        <dsp:cNvPr id="0" name=""/>
        <dsp:cNvSpPr/>
      </dsp:nvSpPr>
      <dsp:spPr>
        <a:xfrm>
          <a:off x="882838" y="1913927"/>
          <a:ext cx="6521669" cy="8292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1900" kern="1200" dirty="0" smtClean="0"/>
            <a:t>优化产品功能，持续优化全国低空目视航图服务</a:t>
          </a:r>
          <a:endParaRPr lang="en-US" sz="1900" kern="1200" dirty="0"/>
        </a:p>
      </dsp:txBody>
      <dsp:txXfrm>
        <a:off x="907126" y="1938215"/>
        <a:ext cx="5626828" cy="780689"/>
      </dsp:txXfrm>
    </dsp:sp>
    <dsp:sp modelId="{3D1844F6-76E2-490E-900F-2043AFB3D799}">
      <dsp:nvSpPr>
        <dsp:cNvPr id="0" name=""/>
        <dsp:cNvSpPr/>
      </dsp:nvSpPr>
      <dsp:spPr>
        <a:xfrm>
          <a:off x="375747" y="977991"/>
          <a:ext cx="6521669" cy="8292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1900" kern="1200" dirty="0" smtClean="0"/>
            <a:t>深挖自身潜力，持续提升低空飞行服务保障能力</a:t>
          </a:r>
          <a:endParaRPr lang="en-US" sz="1900" kern="1200" dirty="0"/>
        </a:p>
      </dsp:txBody>
      <dsp:txXfrm>
        <a:off x="400035" y="1002279"/>
        <a:ext cx="5358629" cy="780689"/>
      </dsp:txXfrm>
    </dsp:sp>
    <dsp:sp modelId="{D439EA9E-B21F-416A-8D34-85FA1784507A}">
      <dsp:nvSpPr>
        <dsp:cNvPr id="0" name=""/>
        <dsp:cNvSpPr/>
      </dsp:nvSpPr>
      <dsp:spPr>
        <a:xfrm>
          <a:off x="0" y="0"/>
          <a:ext cx="6521669" cy="8292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1900" kern="1200" dirty="0" smtClean="0"/>
            <a:t>增强工作力度，持续深化通航“放管服”工作</a:t>
          </a:r>
          <a:endParaRPr lang="zh-CN" sz="1900" kern="1200" dirty="0"/>
        </a:p>
      </dsp:txBody>
      <dsp:txXfrm>
        <a:off x="24288" y="24288"/>
        <a:ext cx="5358629" cy="780689"/>
      </dsp:txXfrm>
    </dsp:sp>
    <dsp:sp modelId="{199E5A10-5947-47AA-B171-59C44AC44BBC}">
      <dsp:nvSpPr>
        <dsp:cNvPr id="0" name=""/>
        <dsp:cNvSpPr/>
      </dsp:nvSpPr>
      <dsp:spPr>
        <a:xfrm>
          <a:off x="5982646" y="628859"/>
          <a:ext cx="539022" cy="539022"/>
        </a:xfrm>
        <a:prstGeom prst="upArrow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500" kern="1200"/>
        </a:p>
      </dsp:txBody>
      <dsp:txXfrm>
        <a:off x="6117402" y="763615"/>
        <a:ext cx="269511" cy="404266"/>
      </dsp:txXfrm>
    </dsp:sp>
    <dsp:sp modelId="{EBFC6AF4-B259-425E-B57F-F9662760B862}">
      <dsp:nvSpPr>
        <dsp:cNvPr id="0" name=""/>
        <dsp:cNvSpPr/>
      </dsp:nvSpPr>
      <dsp:spPr>
        <a:xfrm>
          <a:off x="6558088" y="1590806"/>
          <a:ext cx="539022" cy="539022"/>
        </a:xfrm>
        <a:prstGeom prst="upArrow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500" kern="1200"/>
        </a:p>
      </dsp:txBody>
      <dsp:txXfrm>
        <a:off x="6692844" y="1725562"/>
        <a:ext cx="269511" cy="4042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A64DF8-FA14-4818-B135-506BDBAFC7F6}">
      <dsp:nvSpPr>
        <dsp:cNvPr id="0" name=""/>
        <dsp:cNvSpPr/>
      </dsp:nvSpPr>
      <dsp:spPr>
        <a:xfrm>
          <a:off x="89268" y="1859"/>
          <a:ext cx="7770215" cy="388510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tint val="100000"/>
                <a:shade val="50000"/>
                <a:hueMod val="100000"/>
                <a:satMod val="100000"/>
              </a:schemeClr>
              <a:schemeClr val="accent1">
                <a:hueOff val="0"/>
                <a:satOff val="0"/>
                <a:lumOff val="0"/>
                <a:alphaOff val="0"/>
                <a:tint val="100000"/>
                <a:shade val="75000"/>
                <a:hueMod val="100000"/>
                <a:satMod val="100000"/>
              </a:schemeClr>
            </a:duotone>
          </a:blip>
          <a:tile tx="0" ty="0" sx="50000" sy="50000" flip="none" algn="ctr"/>
        </a:blipFill>
        <a:ln>
          <a:noFill/>
        </a:ln>
        <a:effectLst>
          <a:glow>
            <a:schemeClr val="accent1"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glow>
        </a:effectLst>
        <a:scene3d>
          <a:camera prst="orthographicFront" fov="0">
            <a:rot lat="0" lon="0" rev="0"/>
          </a:camera>
          <a:lightRig rig="threePt" dir="tl">
            <a:rot lat="0" lon="0" rev="0"/>
          </a:lightRig>
        </a:scene3d>
        <a:sp3d prstMaterial="metal">
          <a:bevelT w="12700" h="12700" prst="relaxedInset"/>
          <a:contourClr>
            <a:schemeClr val="accent1"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2800" kern="1200" dirty="0" smtClean="0"/>
            <a:t>贯彻新发展理念</a:t>
          </a:r>
          <a:r>
            <a:rPr lang="en-US" sz="2800" kern="1200" dirty="0" smtClean="0"/>
            <a:t/>
          </a:r>
          <a:br>
            <a:rPr lang="en-US" sz="2800" kern="1200" dirty="0" smtClean="0"/>
          </a:br>
          <a:r>
            <a:rPr lang="en-US" sz="2800" kern="1200" dirty="0" smtClean="0"/>
            <a:t/>
          </a:r>
          <a:br>
            <a:rPr lang="en-US" sz="2800" kern="1200" dirty="0" smtClean="0"/>
          </a:br>
          <a:r>
            <a:rPr lang="zh-CN" sz="2800" kern="1200" dirty="0" smtClean="0"/>
            <a:t>构建新发展格局</a:t>
          </a:r>
          <a:r>
            <a:rPr lang="en-US" sz="2800" kern="1200" dirty="0" smtClean="0"/>
            <a:t/>
          </a:r>
          <a:br>
            <a:rPr lang="en-US" sz="2800" kern="1200" dirty="0" smtClean="0"/>
          </a:br>
          <a:r>
            <a:rPr lang="en-US" sz="2800" kern="1200" dirty="0" smtClean="0"/>
            <a:t/>
          </a:r>
          <a:br>
            <a:rPr lang="en-US" sz="2800" kern="1200" dirty="0" smtClean="0"/>
          </a:br>
          <a:r>
            <a:rPr lang="zh-CN" sz="2800" kern="1200" dirty="0" smtClean="0"/>
            <a:t>促进通航高质量发展</a:t>
          </a:r>
          <a:r>
            <a:rPr lang="en-US" sz="2800" kern="1200" dirty="0" smtClean="0"/>
            <a:t/>
          </a:r>
          <a:br>
            <a:rPr lang="en-US" sz="2800" kern="1200" dirty="0" smtClean="0"/>
          </a:br>
          <a:r>
            <a:rPr lang="en-US" sz="2800" kern="1200" dirty="0" smtClean="0"/>
            <a:t/>
          </a:r>
          <a:br>
            <a:rPr lang="en-US" sz="2800" kern="1200" dirty="0" smtClean="0"/>
          </a:br>
          <a:r>
            <a:rPr lang="zh-CN" sz="2800" kern="1200" dirty="0" smtClean="0"/>
            <a:t>开启新时代民航强国建设新征程</a:t>
          </a:r>
          <a:r>
            <a:rPr lang="en-US" sz="2800" kern="1200" dirty="0" smtClean="0"/>
            <a:t/>
          </a:r>
          <a:br>
            <a:rPr lang="en-US" sz="2800" kern="1200" dirty="0" smtClean="0"/>
          </a:br>
          <a:endParaRPr lang="zh-CN" sz="2800" kern="1200" dirty="0"/>
        </a:p>
      </dsp:txBody>
      <dsp:txXfrm>
        <a:off x="203059" y="115650"/>
        <a:ext cx="7542633" cy="36575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B1004BC9-10D0-488E-A1C9-26EF1B992FBB}" type="datetimeFigureOut">
              <a:rPr lang="zh-CN" altLang="en-US" smtClean="0"/>
              <a:pPr/>
              <a:t>2020-10-20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0461FCB8-7DA7-4196-8DB1-31AC8CDCB1B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819607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7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135" algn="l" defTabSz="91427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270" algn="l" defTabSz="91427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405" algn="l" defTabSz="91427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541" algn="l" defTabSz="91427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5675" algn="l" defTabSz="9142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10" algn="l" defTabSz="9142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46" algn="l" defTabSz="9142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80" algn="l" defTabSz="9142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1FCB8-7DA7-4196-8DB1-31AC8CDCB1BD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11021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1FCB8-7DA7-4196-8DB1-31AC8CDCB1BD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9887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1FCB8-7DA7-4196-8DB1-31AC8CDCB1BD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725864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1FCB8-7DA7-4196-8DB1-31AC8CDCB1BD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725864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1FCB8-7DA7-4196-8DB1-31AC8CDCB1BD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725864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1FCB8-7DA7-4196-8DB1-31AC8CDCB1BD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725864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1FCB8-7DA7-4196-8DB1-31AC8CDCB1BD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822725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1FCB8-7DA7-4196-8DB1-31AC8CDCB1BD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538034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1FCB8-7DA7-4196-8DB1-31AC8CDCB1BD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38034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1FCB8-7DA7-4196-8DB1-31AC8CDCB1BD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589641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1FCB8-7DA7-4196-8DB1-31AC8CDCB1BD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5790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1FCB8-7DA7-4196-8DB1-31AC8CDCB1BD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110216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1FCB8-7DA7-4196-8DB1-31AC8CDCB1BD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48082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1FCB8-7DA7-4196-8DB1-31AC8CDCB1BD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248082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1FCB8-7DA7-4196-8DB1-31AC8CDCB1BD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637059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1FCB8-7DA7-4196-8DB1-31AC8CDCB1BD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887225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1FCB8-7DA7-4196-8DB1-31AC8CDCB1BD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291605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1FCB8-7DA7-4196-8DB1-31AC8CDCB1BD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291605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1FCB8-7DA7-4196-8DB1-31AC8CDCB1BD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291605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1FCB8-7DA7-4196-8DB1-31AC8CDCB1BD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291605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1FCB8-7DA7-4196-8DB1-31AC8CDCB1BD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291605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1FCB8-7DA7-4196-8DB1-31AC8CDCB1BD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29160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1FCB8-7DA7-4196-8DB1-31AC8CDCB1BD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33951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1FCB8-7DA7-4196-8DB1-31AC8CDCB1BD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291605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1FCB8-7DA7-4196-8DB1-31AC8CDCB1BD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291605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1FCB8-7DA7-4196-8DB1-31AC8CDCB1BD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291605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1FCB8-7DA7-4196-8DB1-31AC8CDCB1BD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291605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1FCB8-7DA7-4196-8DB1-31AC8CDCB1BD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291605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1FCB8-7DA7-4196-8DB1-31AC8CDCB1BD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870715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1FCB8-7DA7-4196-8DB1-31AC8CDCB1BD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809540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1FCB8-7DA7-4196-8DB1-31AC8CDCB1BD}" type="slidenum">
              <a:rPr lang="zh-CN" altLang="en-US" smtClean="0"/>
              <a:pPr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8052222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1FCB8-7DA7-4196-8DB1-31AC8CDCB1BD}" type="slidenum">
              <a:rPr lang="zh-CN" altLang="en-US" smtClean="0"/>
              <a:pPr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66300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1FCB8-7DA7-4196-8DB1-31AC8CDCB1BD}" type="slidenum">
              <a:rPr lang="zh-CN" altLang="en-US" smtClean="0"/>
              <a:pPr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6630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1FCB8-7DA7-4196-8DB1-31AC8CDCB1BD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335420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1FCB8-7DA7-4196-8DB1-31AC8CDCB1BD}" type="slidenum">
              <a:rPr lang="zh-CN" altLang="en-US" smtClean="0"/>
              <a:pPr/>
              <a:t>41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1FCB8-7DA7-4196-8DB1-31AC8CDCB1BD}" type="slidenum">
              <a:rPr lang="zh-CN" altLang="en-US" smtClean="0"/>
              <a:pPr/>
              <a:t>42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1FCB8-7DA7-4196-8DB1-31AC8CDCB1BD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3542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1FCB8-7DA7-4196-8DB1-31AC8CDCB1BD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16612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1FCB8-7DA7-4196-8DB1-31AC8CDCB1BD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238006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1FCB8-7DA7-4196-8DB1-31AC8CDCB1BD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19026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1FCB8-7DA7-4196-8DB1-31AC8CDCB1BD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19026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3543" y="1184198"/>
            <a:ext cx="8200152" cy="2519139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5907" y="3800484"/>
            <a:ext cx="7235429" cy="1746982"/>
          </a:xfrm>
        </p:spPr>
        <p:txBody>
          <a:bodyPr/>
          <a:lstStyle>
            <a:lvl1pPr marL="0" indent="0" algn="ctr">
              <a:buNone/>
              <a:defRPr sz="2500"/>
            </a:lvl1pPr>
            <a:lvl2pPr marL="482277" indent="0" algn="ctr">
              <a:buNone/>
              <a:defRPr sz="2100"/>
            </a:lvl2pPr>
            <a:lvl3pPr marL="964555" indent="0" algn="ctr">
              <a:buNone/>
              <a:defRPr sz="1900"/>
            </a:lvl3pPr>
            <a:lvl4pPr marL="1446833" indent="0" algn="ctr">
              <a:buNone/>
              <a:defRPr sz="1700"/>
            </a:lvl4pPr>
            <a:lvl5pPr marL="1929110" indent="0" algn="ctr">
              <a:buNone/>
              <a:defRPr sz="1700"/>
            </a:lvl5pPr>
            <a:lvl6pPr marL="2411388" indent="0" algn="ctr">
              <a:buNone/>
              <a:defRPr sz="1700"/>
            </a:lvl6pPr>
            <a:lvl7pPr marL="2893665" indent="0" algn="ctr">
              <a:buNone/>
              <a:defRPr sz="1700"/>
            </a:lvl7pPr>
            <a:lvl8pPr marL="3375943" indent="0" algn="ctr">
              <a:buNone/>
              <a:defRPr sz="1700"/>
            </a:lvl8pPr>
            <a:lvl9pPr marL="3858220" indent="0" algn="ctr">
              <a:buNone/>
              <a:defRPr sz="17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2020-10-20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94565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2020-10-20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98198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58104F4A-E9FA-41BD-94CC-BAC6EE7BA69A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2993253"/>
      </p:ext>
    </p:extLst>
  </p:cSld>
  <p:clrMapOvr>
    <a:masterClrMapping/>
  </p:clrMapOvr>
  <p:transition spd="slow" advTm="4000">
    <p:randomBar dir="vert"/>
  </p:transition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58104F4A-E9FA-41BD-94CC-BAC6EE7BA69A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269142"/>
      </p:ext>
    </p:extLst>
  </p:cSld>
  <p:clrMapOvr>
    <a:masterClrMapping/>
  </p:clrMapOvr>
  <p:transition spd="slow" advTm="4000">
    <p:randomBar dir="vert"/>
  </p:transition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58104F4A-E9FA-41BD-94CC-BAC6EE7BA69A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5690113"/>
      </p:ext>
    </p:extLst>
  </p:cSld>
  <p:clrMapOvr>
    <a:masterClrMapping/>
  </p:clrMapOvr>
  <p:transition spd="slow" advTm="4000">
    <p:randomBar dir="vert"/>
  </p:transition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58104F4A-E9FA-41BD-94CC-BAC6EE7BA69A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1507033"/>
      </p:ext>
    </p:extLst>
  </p:cSld>
  <p:clrMapOvr>
    <a:masterClrMapping/>
  </p:clrMapOvr>
  <p:transition spd="slow" advTm="4000">
    <p:randomBar dir="vert"/>
  </p:transition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58104F4A-E9FA-41BD-94CC-BAC6EE7BA69A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4839135"/>
      </p:ext>
    </p:extLst>
  </p:cSld>
  <p:clrMapOvr>
    <a:masterClrMapping/>
  </p:clrMapOvr>
  <p:transition spd="slow" advTm="4000">
    <p:randomBar dir="vert"/>
  </p:transition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58104F4A-E9FA-41BD-94CC-BAC6EE7BA69A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2999090"/>
      </p:ext>
    </p:extLst>
  </p:cSld>
  <p:clrMapOvr>
    <a:masterClrMapping/>
  </p:clrMapOvr>
  <p:transition spd="slow" advTm="4000">
    <p:randomBar dir="vert"/>
  </p:transition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58104F4A-E9FA-41BD-94CC-BAC6EE7BA69A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5766050"/>
      </p:ext>
    </p:extLst>
  </p:cSld>
  <p:clrMapOvr>
    <a:masterClrMapping/>
  </p:clrMapOvr>
  <p:transition spd="slow" advTm="4000">
    <p:randomBar dir="vert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03805" y="385243"/>
            <a:ext cx="2080186" cy="613202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3250" y="385243"/>
            <a:ext cx="6119967" cy="613202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2020-10-20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40768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58104F4A-E9FA-41BD-94CC-BAC6EE7BA69A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5148865"/>
      </p:ext>
    </p:extLst>
  </p:cSld>
  <p:clrMapOvr>
    <a:masterClrMapping/>
  </p:clrMapOvr>
  <p:transition spd="slow" advTm="4000">
    <p:randomBar dir="vert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3543" y="1184198"/>
            <a:ext cx="8200152" cy="2519139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5907" y="3800484"/>
            <a:ext cx="7235429" cy="1746982"/>
          </a:xfrm>
        </p:spPr>
        <p:txBody>
          <a:bodyPr/>
          <a:lstStyle>
            <a:lvl1pPr marL="0" indent="0" algn="ctr">
              <a:buNone/>
              <a:defRPr sz="2500"/>
            </a:lvl1pPr>
            <a:lvl2pPr marL="482277" indent="0" algn="ctr">
              <a:buNone/>
              <a:defRPr sz="2100"/>
            </a:lvl2pPr>
            <a:lvl3pPr marL="964555" indent="0" algn="ctr">
              <a:buNone/>
              <a:defRPr sz="1900"/>
            </a:lvl3pPr>
            <a:lvl4pPr marL="1446833" indent="0" algn="ctr">
              <a:buNone/>
              <a:defRPr sz="1700"/>
            </a:lvl4pPr>
            <a:lvl5pPr marL="1929110" indent="0" algn="ctr">
              <a:buNone/>
              <a:defRPr sz="1700"/>
            </a:lvl5pPr>
            <a:lvl6pPr marL="2411388" indent="0" algn="ctr">
              <a:buNone/>
              <a:defRPr sz="1700"/>
            </a:lvl6pPr>
            <a:lvl7pPr marL="2893665" indent="0" algn="ctr">
              <a:buNone/>
              <a:defRPr sz="1700"/>
            </a:lvl7pPr>
            <a:lvl8pPr marL="3375943" indent="0" algn="ctr">
              <a:buNone/>
              <a:defRPr sz="1700"/>
            </a:lvl8pPr>
            <a:lvl9pPr marL="3858220" indent="0" algn="ctr">
              <a:buNone/>
              <a:defRPr sz="17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2020-10-20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72109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2020-10-20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2091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223" y="1803933"/>
            <a:ext cx="8320743" cy="3009902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223" y="4842310"/>
            <a:ext cx="8320743" cy="1582836"/>
          </a:xfrm>
        </p:spPr>
        <p:txBody>
          <a:bodyPr/>
          <a:lstStyle>
            <a:lvl1pPr marL="0" indent="0">
              <a:buNone/>
              <a:defRPr sz="2500">
                <a:solidFill>
                  <a:schemeClr val="tx1"/>
                </a:solidFill>
              </a:defRPr>
            </a:lvl1pPr>
            <a:lvl2pPr marL="48227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6455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44683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192911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41138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289366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37594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38582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2020-10-20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="" xmlns:a16="http://schemas.microsoft.com/office/drawing/2014/main" id="{9F5EF597-2772-4EEC-A175-E4CE0D75E5FE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39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3248" y="1926204"/>
            <a:ext cx="4100076" cy="459106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3914" y="1926204"/>
            <a:ext cx="4100076" cy="459106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2020-10-20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4DA6D7CB-E619-43FD-BAF2-D726C0499465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24347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504" y="385242"/>
            <a:ext cx="8320743" cy="139859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4505" y="1773785"/>
            <a:ext cx="4081233" cy="869303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2277" indent="0">
              <a:buNone/>
              <a:defRPr sz="2100" b="1"/>
            </a:lvl2pPr>
            <a:lvl3pPr marL="964555" indent="0">
              <a:buNone/>
              <a:defRPr sz="1900" b="1"/>
            </a:lvl3pPr>
            <a:lvl4pPr marL="1446833" indent="0">
              <a:buNone/>
              <a:defRPr sz="1700" b="1"/>
            </a:lvl4pPr>
            <a:lvl5pPr marL="1929110" indent="0">
              <a:buNone/>
              <a:defRPr sz="1700" b="1"/>
            </a:lvl5pPr>
            <a:lvl6pPr marL="2411388" indent="0">
              <a:buNone/>
              <a:defRPr sz="1700" b="1"/>
            </a:lvl6pPr>
            <a:lvl7pPr marL="2893665" indent="0">
              <a:buNone/>
              <a:defRPr sz="1700" b="1"/>
            </a:lvl7pPr>
            <a:lvl8pPr marL="3375943" indent="0">
              <a:buNone/>
              <a:defRPr sz="1700" b="1"/>
            </a:lvl8pPr>
            <a:lvl9pPr marL="3858220" indent="0">
              <a:buNone/>
              <a:defRPr sz="17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505" y="2643086"/>
            <a:ext cx="4081233" cy="388758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3917" y="1773785"/>
            <a:ext cx="4101333" cy="869303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2277" indent="0">
              <a:buNone/>
              <a:defRPr sz="2100" b="1"/>
            </a:lvl2pPr>
            <a:lvl3pPr marL="964555" indent="0">
              <a:buNone/>
              <a:defRPr sz="1900" b="1"/>
            </a:lvl3pPr>
            <a:lvl4pPr marL="1446833" indent="0">
              <a:buNone/>
              <a:defRPr sz="1700" b="1"/>
            </a:lvl4pPr>
            <a:lvl5pPr marL="1929110" indent="0">
              <a:buNone/>
              <a:defRPr sz="1700" b="1"/>
            </a:lvl5pPr>
            <a:lvl6pPr marL="2411388" indent="0">
              <a:buNone/>
              <a:defRPr sz="1700" b="1"/>
            </a:lvl6pPr>
            <a:lvl7pPr marL="2893665" indent="0">
              <a:buNone/>
              <a:defRPr sz="1700" b="1"/>
            </a:lvl7pPr>
            <a:lvl8pPr marL="3375943" indent="0">
              <a:buNone/>
              <a:defRPr sz="1700" b="1"/>
            </a:lvl8pPr>
            <a:lvl9pPr marL="3858220" indent="0">
              <a:buNone/>
              <a:defRPr sz="17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3917" y="2643086"/>
            <a:ext cx="4101333" cy="388758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2020-10-20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FE90B7B5-A557-41A4-A07D-692F0B9829FE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02247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2020-10-20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6F75D381-C126-40E0-8386-1F89B4FCE178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58259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2020-10-20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05262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2020-10-20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42097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504" y="482388"/>
            <a:ext cx="3111485" cy="1688359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1333" y="1041826"/>
            <a:ext cx="4883914" cy="5142126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4504" y="2170748"/>
            <a:ext cx="3111485" cy="4021578"/>
          </a:xfrm>
        </p:spPr>
        <p:txBody>
          <a:bodyPr/>
          <a:lstStyle>
            <a:lvl1pPr marL="0" indent="0">
              <a:buNone/>
              <a:defRPr sz="1700"/>
            </a:lvl1pPr>
            <a:lvl2pPr marL="482277" indent="0">
              <a:buNone/>
              <a:defRPr sz="1500"/>
            </a:lvl2pPr>
            <a:lvl3pPr marL="964555" indent="0">
              <a:buNone/>
              <a:defRPr sz="1300"/>
            </a:lvl3pPr>
            <a:lvl4pPr marL="1446833" indent="0">
              <a:buNone/>
              <a:defRPr sz="1100"/>
            </a:lvl4pPr>
            <a:lvl5pPr marL="1929110" indent="0">
              <a:buNone/>
              <a:defRPr sz="1100"/>
            </a:lvl5pPr>
            <a:lvl6pPr marL="2411388" indent="0">
              <a:buNone/>
              <a:defRPr sz="1100"/>
            </a:lvl6pPr>
            <a:lvl7pPr marL="2893665" indent="0">
              <a:buNone/>
              <a:defRPr sz="1100"/>
            </a:lvl7pPr>
            <a:lvl8pPr marL="3375943" indent="0">
              <a:buNone/>
              <a:defRPr sz="1100"/>
            </a:lvl8pPr>
            <a:lvl9pPr marL="3858220" indent="0">
              <a:buNone/>
              <a:defRPr sz="1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2020-10-20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46516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504" y="482388"/>
            <a:ext cx="3111485" cy="1688359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01333" y="1041826"/>
            <a:ext cx="4883914" cy="5142126"/>
          </a:xfrm>
        </p:spPr>
        <p:txBody>
          <a:bodyPr anchor="t"/>
          <a:lstStyle>
            <a:lvl1pPr marL="0" indent="0">
              <a:buNone/>
              <a:defRPr sz="3400"/>
            </a:lvl1pPr>
            <a:lvl2pPr marL="482277" indent="0">
              <a:buNone/>
              <a:defRPr sz="3000"/>
            </a:lvl2pPr>
            <a:lvl3pPr marL="964555" indent="0">
              <a:buNone/>
              <a:defRPr sz="2500"/>
            </a:lvl3pPr>
            <a:lvl4pPr marL="1446833" indent="0">
              <a:buNone/>
              <a:defRPr sz="2100"/>
            </a:lvl4pPr>
            <a:lvl5pPr marL="1929110" indent="0">
              <a:buNone/>
              <a:defRPr sz="2100"/>
            </a:lvl5pPr>
            <a:lvl6pPr marL="2411388" indent="0">
              <a:buNone/>
              <a:defRPr sz="2100"/>
            </a:lvl6pPr>
            <a:lvl7pPr marL="2893665" indent="0">
              <a:buNone/>
              <a:defRPr sz="2100"/>
            </a:lvl7pPr>
            <a:lvl8pPr marL="3375943" indent="0">
              <a:buNone/>
              <a:defRPr sz="2100"/>
            </a:lvl8pPr>
            <a:lvl9pPr marL="3858220" indent="0">
              <a:buNone/>
              <a:defRPr sz="21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4504" y="2170748"/>
            <a:ext cx="3111485" cy="4021578"/>
          </a:xfrm>
        </p:spPr>
        <p:txBody>
          <a:bodyPr/>
          <a:lstStyle>
            <a:lvl1pPr marL="0" indent="0">
              <a:buNone/>
              <a:defRPr sz="1700"/>
            </a:lvl1pPr>
            <a:lvl2pPr marL="482277" indent="0">
              <a:buNone/>
              <a:defRPr sz="1500"/>
            </a:lvl2pPr>
            <a:lvl3pPr marL="964555" indent="0">
              <a:buNone/>
              <a:defRPr sz="1300"/>
            </a:lvl3pPr>
            <a:lvl4pPr marL="1446833" indent="0">
              <a:buNone/>
              <a:defRPr sz="1100"/>
            </a:lvl4pPr>
            <a:lvl5pPr marL="1929110" indent="0">
              <a:buNone/>
              <a:defRPr sz="1100"/>
            </a:lvl5pPr>
            <a:lvl6pPr marL="2411388" indent="0">
              <a:buNone/>
              <a:defRPr sz="1100"/>
            </a:lvl6pPr>
            <a:lvl7pPr marL="2893665" indent="0">
              <a:buNone/>
              <a:defRPr sz="1100"/>
            </a:lvl7pPr>
            <a:lvl8pPr marL="3375943" indent="0">
              <a:buNone/>
              <a:defRPr sz="1100"/>
            </a:lvl8pPr>
            <a:lvl9pPr marL="3858220" indent="0">
              <a:buNone/>
              <a:defRPr sz="1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2020-10-20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85382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2020-10-20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87999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03805" y="385243"/>
            <a:ext cx="2080186" cy="613202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3250" y="385243"/>
            <a:ext cx="6119967" cy="613202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2020-10-20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75526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58104F4A-E9FA-41BD-94CC-BAC6EE7BA69A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7404013"/>
      </p:ext>
    </p:extLst>
  </p:cSld>
  <p:clrMapOvr>
    <a:masterClrMapping/>
  </p:clrMapOvr>
  <p:transition spd="slow" advTm="4000">
    <p:randomBar dir="vert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3543" y="1184198"/>
            <a:ext cx="8200152" cy="2519139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5907" y="3800484"/>
            <a:ext cx="7235429" cy="1746982"/>
          </a:xfrm>
        </p:spPr>
        <p:txBody>
          <a:bodyPr/>
          <a:lstStyle>
            <a:lvl1pPr marL="0" indent="0" algn="ctr">
              <a:buNone/>
              <a:defRPr sz="2500"/>
            </a:lvl1pPr>
            <a:lvl2pPr marL="482277" indent="0" algn="ctr">
              <a:buNone/>
              <a:defRPr sz="2100"/>
            </a:lvl2pPr>
            <a:lvl3pPr marL="964555" indent="0" algn="ctr">
              <a:buNone/>
              <a:defRPr sz="1900"/>
            </a:lvl3pPr>
            <a:lvl4pPr marL="1446833" indent="0" algn="ctr">
              <a:buNone/>
              <a:defRPr sz="1700"/>
            </a:lvl4pPr>
            <a:lvl5pPr marL="1929110" indent="0" algn="ctr">
              <a:buNone/>
              <a:defRPr sz="1700"/>
            </a:lvl5pPr>
            <a:lvl6pPr marL="2411388" indent="0" algn="ctr">
              <a:buNone/>
              <a:defRPr sz="1700"/>
            </a:lvl6pPr>
            <a:lvl7pPr marL="2893665" indent="0" algn="ctr">
              <a:buNone/>
              <a:defRPr sz="1700"/>
            </a:lvl7pPr>
            <a:lvl8pPr marL="3375943" indent="0" algn="ctr">
              <a:buNone/>
              <a:defRPr sz="1700"/>
            </a:lvl8pPr>
            <a:lvl9pPr marL="3858220" indent="0" algn="ctr">
              <a:buNone/>
              <a:defRPr sz="17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2020-10-20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59012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2020-10-20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91279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223" y="1803933"/>
            <a:ext cx="8320743" cy="3009902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223" y="4842310"/>
            <a:ext cx="8320743" cy="1582836"/>
          </a:xfrm>
        </p:spPr>
        <p:txBody>
          <a:bodyPr/>
          <a:lstStyle>
            <a:lvl1pPr marL="0" indent="0">
              <a:buNone/>
              <a:defRPr sz="2500">
                <a:solidFill>
                  <a:schemeClr val="tx1"/>
                </a:solidFill>
              </a:defRPr>
            </a:lvl1pPr>
            <a:lvl2pPr marL="48227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6455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44683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192911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41138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289366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37594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38582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2020-10-20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="" xmlns:a16="http://schemas.microsoft.com/office/drawing/2014/main" id="{9F5EF597-2772-4EEC-A175-E4CE0D75E5FE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99647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3248" y="1926204"/>
            <a:ext cx="4100076" cy="459106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3914" y="1926204"/>
            <a:ext cx="4100076" cy="459106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2020-10-20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4DA6D7CB-E619-43FD-BAF2-D726C0499465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27308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504" y="385242"/>
            <a:ext cx="8320743" cy="139859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4505" y="1773785"/>
            <a:ext cx="4081233" cy="869303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2277" indent="0">
              <a:buNone/>
              <a:defRPr sz="2100" b="1"/>
            </a:lvl2pPr>
            <a:lvl3pPr marL="964555" indent="0">
              <a:buNone/>
              <a:defRPr sz="1900" b="1"/>
            </a:lvl3pPr>
            <a:lvl4pPr marL="1446833" indent="0">
              <a:buNone/>
              <a:defRPr sz="1700" b="1"/>
            </a:lvl4pPr>
            <a:lvl5pPr marL="1929110" indent="0">
              <a:buNone/>
              <a:defRPr sz="1700" b="1"/>
            </a:lvl5pPr>
            <a:lvl6pPr marL="2411388" indent="0">
              <a:buNone/>
              <a:defRPr sz="1700" b="1"/>
            </a:lvl6pPr>
            <a:lvl7pPr marL="2893665" indent="0">
              <a:buNone/>
              <a:defRPr sz="1700" b="1"/>
            </a:lvl7pPr>
            <a:lvl8pPr marL="3375943" indent="0">
              <a:buNone/>
              <a:defRPr sz="1700" b="1"/>
            </a:lvl8pPr>
            <a:lvl9pPr marL="3858220" indent="0">
              <a:buNone/>
              <a:defRPr sz="17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505" y="2643086"/>
            <a:ext cx="4081233" cy="388758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3917" y="1773785"/>
            <a:ext cx="4101333" cy="869303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2277" indent="0">
              <a:buNone/>
              <a:defRPr sz="2100" b="1"/>
            </a:lvl2pPr>
            <a:lvl3pPr marL="964555" indent="0">
              <a:buNone/>
              <a:defRPr sz="1900" b="1"/>
            </a:lvl3pPr>
            <a:lvl4pPr marL="1446833" indent="0">
              <a:buNone/>
              <a:defRPr sz="1700" b="1"/>
            </a:lvl4pPr>
            <a:lvl5pPr marL="1929110" indent="0">
              <a:buNone/>
              <a:defRPr sz="1700" b="1"/>
            </a:lvl5pPr>
            <a:lvl6pPr marL="2411388" indent="0">
              <a:buNone/>
              <a:defRPr sz="1700" b="1"/>
            </a:lvl6pPr>
            <a:lvl7pPr marL="2893665" indent="0">
              <a:buNone/>
              <a:defRPr sz="1700" b="1"/>
            </a:lvl7pPr>
            <a:lvl8pPr marL="3375943" indent="0">
              <a:buNone/>
              <a:defRPr sz="1700" b="1"/>
            </a:lvl8pPr>
            <a:lvl9pPr marL="3858220" indent="0">
              <a:buNone/>
              <a:defRPr sz="17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3917" y="2643086"/>
            <a:ext cx="4101333" cy="388758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2020-10-20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FE90B7B5-A557-41A4-A07D-692F0B9829FE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14406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223" y="1803933"/>
            <a:ext cx="8320743" cy="3009902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223" y="4842310"/>
            <a:ext cx="8320743" cy="1582836"/>
          </a:xfrm>
        </p:spPr>
        <p:txBody>
          <a:bodyPr/>
          <a:lstStyle>
            <a:lvl1pPr marL="0" indent="0">
              <a:buNone/>
              <a:defRPr sz="2500">
                <a:solidFill>
                  <a:schemeClr val="tx1"/>
                </a:solidFill>
              </a:defRPr>
            </a:lvl1pPr>
            <a:lvl2pPr marL="48227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6455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44683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192911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41138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289366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37594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38582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2020-10-20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="" xmlns:a16="http://schemas.microsoft.com/office/drawing/2014/main" id="{9F5EF597-2772-4EEC-A175-E4CE0D75E5FE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19113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2020-10-20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6F75D381-C126-40E0-8386-1F89B4FCE178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76390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2020-10-20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88209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504" y="482388"/>
            <a:ext cx="3111485" cy="1688359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1333" y="1041826"/>
            <a:ext cx="4883914" cy="5142126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4504" y="2170748"/>
            <a:ext cx="3111485" cy="4021578"/>
          </a:xfrm>
        </p:spPr>
        <p:txBody>
          <a:bodyPr/>
          <a:lstStyle>
            <a:lvl1pPr marL="0" indent="0">
              <a:buNone/>
              <a:defRPr sz="1700"/>
            </a:lvl1pPr>
            <a:lvl2pPr marL="482277" indent="0">
              <a:buNone/>
              <a:defRPr sz="1500"/>
            </a:lvl2pPr>
            <a:lvl3pPr marL="964555" indent="0">
              <a:buNone/>
              <a:defRPr sz="1300"/>
            </a:lvl3pPr>
            <a:lvl4pPr marL="1446833" indent="0">
              <a:buNone/>
              <a:defRPr sz="1100"/>
            </a:lvl4pPr>
            <a:lvl5pPr marL="1929110" indent="0">
              <a:buNone/>
              <a:defRPr sz="1100"/>
            </a:lvl5pPr>
            <a:lvl6pPr marL="2411388" indent="0">
              <a:buNone/>
              <a:defRPr sz="1100"/>
            </a:lvl6pPr>
            <a:lvl7pPr marL="2893665" indent="0">
              <a:buNone/>
              <a:defRPr sz="1100"/>
            </a:lvl7pPr>
            <a:lvl8pPr marL="3375943" indent="0">
              <a:buNone/>
              <a:defRPr sz="1100"/>
            </a:lvl8pPr>
            <a:lvl9pPr marL="3858220" indent="0">
              <a:buNone/>
              <a:defRPr sz="1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2020-10-20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09735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504" y="482388"/>
            <a:ext cx="3111485" cy="1688359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01333" y="1041826"/>
            <a:ext cx="4883914" cy="5142126"/>
          </a:xfrm>
        </p:spPr>
        <p:txBody>
          <a:bodyPr anchor="t"/>
          <a:lstStyle>
            <a:lvl1pPr marL="0" indent="0">
              <a:buNone/>
              <a:defRPr sz="3400"/>
            </a:lvl1pPr>
            <a:lvl2pPr marL="482277" indent="0">
              <a:buNone/>
              <a:defRPr sz="3000"/>
            </a:lvl2pPr>
            <a:lvl3pPr marL="964555" indent="0">
              <a:buNone/>
              <a:defRPr sz="2500"/>
            </a:lvl3pPr>
            <a:lvl4pPr marL="1446833" indent="0">
              <a:buNone/>
              <a:defRPr sz="2100"/>
            </a:lvl4pPr>
            <a:lvl5pPr marL="1929110" indent="0">
              <a:buNone/>
              <a:defRPr sz="2100"/>
            </a:lvl5pPr>
            <a:lvl6pPr marL="2411388" indent="0">
              <a:buNone/>
              <a:defRPr sz="2100"/>
            </a:lvl6pPr>
            <a:lvl7pPr marL="2893665" indent="0">
              <a:buNone/>
              <a:defRPr sz="2100"/>
            </a:lvl7pPr>
            <a:lvl8pPr marL="3375943" indent="0">
              <a:buNone/>
              <a:defRPr sz="2100"/>
            </a:lvl8pPr>
            <a:lvl9pPr marL="3858220" indent="0">
              <a:buNone/>
              <a:defRPr sz="21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4504" y="2170748"/>
            <a:ext cx="3111485" cy="4021578"/>
          </a:xfrm>
        </p:spPr>
        <p:txBody>
          <a:bodyPr/>
          <a:lstStyle>
            <a:lvl1pPr marL="0" indent="0">
              <a:buNone/>
              <a:defRPr sz="1700"/>
            </a:lvl1pPr>
            <a:lvl2pPr marL="482277" indent="0">
              <a:buNone/>
              <a:defRPr sz="1500"/>
            </a:lvl2pPr>
            <a:lvl3pPr marL="964555" indent="0">
              <a:buNone/>
              <a:defRPr sz="1300"/>
            </a:lvl3pPr>
            <a:lvl4pPr marL="1446833" indent="0">
              <a:buNone/>
              <a:defRPr sz="1100"/>
            </a:lvl4pPr>
            <a:lvl5pPr marL="1929110" indent="0">
              <a:buNone/>
              <a:defRPr sz="1100"/>
            </a:lvl5pPr>
            <a:lvl6pPr marL="2411388" indent="0">
              <a:buNone/>
              <a:defRPr sz="1100"/>
            </a:lvl6pPr>
            <a:lvl7pPr marL="2893665" indent="0">
              <a:buNone/>
              <a:defRPr sz="1100"/>
            </a:lvl7pPr>
            <a:lvl8pPr marL="3375943" indent="0">
              <a:buNone/>
              <a:defRPr sz="1100"/>
            </a:lvl8pPr>
            <a:lvl9pPr marL="3858220" indent="0">
              <a:buNone/>
              <a:defRPr sz="1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2020-10-20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02571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2020-10-20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93580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03805" y="385243"/>
            <a:ext cx="2080186" cy="613202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3250" y="385243"/>
            <a:ext cx="6119967" cy="613202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2020-10-20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05394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58104F4A-E9FA-41BD-94CC-BAC6EE7BA69A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9517632"/>
      </p:ext>
    </p:extLst>
  </p:cSld>
  <p:clrMapOvr>
    <a:masterClrMapping/>
  </p:clrMapOvr>
  <p:transition spd="slow" advTm="4000">
    <p:randomBar dir="vert"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3543" y="1184198"/>
            <a:ext cx="8200152" cy="2519139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5907" y="3800484"/>
            <a:ext cx="7235429" cy="1746982"/>
          </a:xfrm>
        </p:spPr>
        <p:txBody>
          <a:bodyPr/>
          <a:lstStyle>
            <a:lvl1pPr marL="0" indent="0" algn="ctr">
              <a:buNone/>
              <a:defRPr sz="2500"/>
            </a:lvl1pPr>
            <a:lvl2pPr marL="482277" indent="0" algn="ctr">
              <a:buNone/>
              <a:defRPr sz="2100"/>
            </a:lvl2pPr>
            <a:lvl3pPr marL="964555" indent="0" algn="ctr">
              <a:buNone/>
              <a:defRPr sz="1900"/>
            </a:lvl3pPr>
            <a:lvl4pPr marL="1446833" indent="0" algn="ctr">
              <a:buNone/>
              <a:defRPr sz="1700"/>
            </a:lvl4pPr>
            <a:lvl5pPr marL="1929110" indent="0" algn="ctr">
              <a:buNone/>
              <a:defRPr sz="1700"/>
            </a:lvl5pPr>
            <a:lvl6pPr marL="2411388" indent="0" algn="ctr">
              <a:buNone/>
              <a:defRPr sz="1700"/>
            </a:lvl6pPr>
            <a:lvl7pPr marL="2893665" indent="0" algn="ctr">
              <a:buNone/>
              <a:defRPr sz="1700"/>
            </a:lvl7pPr>
            <a:lvl8pPr marL="3375943" indent="0" algn="ctr">
              <a:buNone/>
              <a:defRPr sz="1700"/>
            </a:lvl8pPr>
            <a:lvl9pPr marL="3858220" indent="0" algn="ctr">
              <a:buNone/>
              <a:defRPr sz="17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2020-10-20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34290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2020-10-20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42232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223" y="1803933"/>
            <a:ext cx="8320743" cy="3009902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223" y="4842310"/>
            <a:ext cx="8320743" cy="1582836"/>
          </a:xfrm>
        </p:spPr>
        <p:txBody>
          <a:bodyPr/>
          <a:lstStyle>
            <a:lvl1pPr marL="0" indent="0">
              <a:buNone/>
              <a:defRPr sz="2500">
                <a:solidFill>
                  <a:schemeClr val="tx1"/>
                </a:solidFill>
              </a:defRPr>
            </a:lvl1pPr>
            <a:lvl2pPr marL="48227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6455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44683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192911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41138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289366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37594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38582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2020-10-20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="" xmlns:a16="http://schemas.microsoft.com/office/drawing/2014/main" id="{9F5EF597-2772-4EEC-A175-E4CE0D75E5FE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73275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3248" y="1926204"/>
            <a:ext cx="4100076" cy="459106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3914" y="1926204"/>
            <a:ext cx="4100076" cy="459106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2020-10-20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4DA6D7CB-E619-43FD-BAF2-D726C0499465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74619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3248" y="1926204"/>
            <a:ext cx="4100076" cy="459106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3914" y="1926204"/>
            <a:ext cx="4100076" cy="459106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2020-10-20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4DA6D7CB-E619-43FD-BAF2-D726C0499465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10898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504" y="385242"/>
            <a:ext cx="8320743" cy="139859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4505" y="1773785"/>
            <a:ext cx="4081233" cy="869303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2277" indent="0">
              <a:buNone/>
              <a:defRPr sz="2100" b="1"/>
            </a:lvl2pPr>
            <a:lvl3pPr marL="964555" indent="0">
              <a:buNone/>
              <a:defRPr sz="1900" b="1"/>
            </a:lvl3pPr>
            <a:lvl4pPr marL="1446833" indent="0">
              <a:buNone/>
              <a:defRPr sz="1700" b="1"/>
            </a:lvl4pPr>
            <a:lvl5pPr marL="1929110" indent="0">
              <a:buNone/>
              <a:defRPr sz="1700" b="1"/>
            </a:lvl5pPr>
            <a:lvl6pPr marL="2411388" indent="0">
              <a:buNone/>
              <a:defRPr sz="1700" b="1"/>
            </a:lvl6pPr>
            <a:lvl7pPr marL="2893665" indent="0">
              <a:buNone/>
              <a:defRPr sz="1700" b="1"/>
            </a:lvl7pPr>
            <a:lvl8pPr marL="3375943" indent="0">
              <a:buNone/>
              <a:defRPr sz="1700" b="1"/>
            </a:lvl8pPr>
            <a:lvl9pPr marL="3858220" indent="0">
              <a:buNone/>
              <a:defRPr sz="17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505" y="2643086"/>
            <a:ext cx="4081233" cy="388758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3917" y="1773785"/>
            <a:ext cx="4101333" cy="869303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2277" indent="0">
              <a:buNone/>
              <a:defRPr sz="2100" b="1"/>
            </a:lvl2pPr>
            <a:lvl3pPr marL="964555" indent="0">
              <a:buNone/>
              <a:defRPr sz="1900" b="1"/>
            </a:lvl3pPr>
            <a:lvl4pPr marL="1446833" indent="0">
              <a:buNone/>
              <a:defRPr sz="1700" b="1"/>
            </a:lvl4pPr>
            <a:lvl5pPr marL="1929110" indent="0">
              <a:buNone/>
              <a:defRPr sz="1700" b="1"/>
            </a:lvl5pPr>
            <a:lvl6pPr marL="2411388" indent="0">
              <a:buNone/>
              <a:defRPr sz="1700" b="1"/>
            </a:lvl6pPr>
            <a:lvl7pPr marL="2893665" indent="0">
              <a:buNone/>
              <a:defRPr sz="1700" b="1"/>
            </a:lvl7pPr>
            <a:lvl8pPr marL="3375943" indent="0">
              <a:buNone/>
              <a:defRPr sz="1700" b="1"/>
            </a:lvl8pPr>
            <a:lvl9pPr marL="3858220" indent="0">
              <a:buNone/>
              <a:defRPr sz="17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3917" y="2643086"/>
            <a:ext cx="4101333" cy="388758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2020-10-20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FE90B7B5-A557-41A4-A07D-692F0B9829FE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52422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2020-10-20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6F75D381-C126-40E0-8386-1F89B4FCE178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20868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2020-10-20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36057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504" y="482388"/>
            <a:ext cx="3111485" cy="1688359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1333" y="1041826"/>
            <a:ext cx="4883914" cy="5142126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4504" y="2170748"/>
            <a:ext cx="3111485" cy="4021578"/>
          </a:xfrm>
        </p:spPr>
        <p:txBody>
          <a:bodyPr/>
          <a:lstStyle>
            <a:lvl1pPr marL="0" indent="0">
              <a:buNone/>
              <a:defRPr sz="1700"/>
            </a:lvl1pPr>
            <a:lvl2pPr marL="482277" indent="0">
              <a:buNone/>
              <a:defRPr sz="1500"/>
            </a:lvl2pPr>
            <a:lvl3pPr marL="964555" indent="0">
              <a:buNone/>
              <a:defRPr sz="1300"/>
            </a:lvl3pPr>
            <a:lvl4pPr marL="1446833" indent="0">
              <a:buNone/>
              <a:defRPr sz="1100"/>
            </a:lvl4pPr>
            <a:lvl5pPr marL="1929110" indent="0">
              <a:buNone/>
              <a:defRPr sz="1100"/>
            </a:lvl5pPr>
            <a:lvl6pPr marL="2411388" indent="0">
              <a:buNone/>
              <a:defRPr sz="1100"/>
            </a:lvl6pPr>
            <a:lvl7pPr marL="2893665" indent="0">
              <a:buNone/>
              <a:defRPr sz="1100"/>
            </a:lvl7pPr>
            <a:lvl8pPr marL="3375943" indent="0">
              <a:buNone/>
              <a:defRPr sz="1100"/>
            </a:lvl8pPr>
            <a:lvl9pPr marL="3858220" indent="0">
              <a:buNone/>
              <a:defRPr sz="1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2020-10-20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39902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504" y="482388"/>
            <a:ext cx="3111485" cy="1688359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01333" y="1041826"/>
            <a:ext cx="4883914" cy="5142126"/>
          </a:xfrm>
        </p:spPr>
        <p:txBody>
          <a:bodyPr anchor="t"/>
          <a:lstStyle>
            <a:lvl1pPr marL="0" indent="0">
              <a:buNone/>
              <a:defRPr sz="3400"/>
            </a:lvl1pPr>
            <a:lvl2pPr marL="482277" indent="0">
              <a:buNone/>
              <a:defRPr sz="3000"/>
            </a:lvl2pPr>
            <a:lvl3pPr marL="964555" indent="0">
              <a:buNone/>
              <a:defRPr sz="2500"/>
            </a:lvl3pPr>
            <a:lvl4pPr marL="1446833" indent="0">
              <a:buNone/>
              <a:defRPr sz="2100"/>
            </a:lvl4pPr>
            <a:lvl5pPr marL="1929110" indent="0">
              <a:buNone/>
              <a:defRPr sz="2100"/>
            </a:lvl5pPr>
            <a:lvl6pPr marL="2411388" indent="0">
              <a:buNone/>
              <a:defRPr sz="2100"/>
            </a:lvl6pPr>
            <a:lvl7pPr marL="2893665" indent="0">
              <a:buNone/>
              <a:defRPr sz="2100"/>
            </a:lvl7pPr>
            <a:lvl8pPr marL="3375943" indent="0">
              <a:buNone/>
              <a:defRPr sz="2100"/>
            </a:lvl8pPr>
            <a:lvl9pPr marL="3858220" indent="0">
              <a:buNone/>
              <a:defRPr sz="21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4504" y="2170748"/>
            <a:ext cx="3111485" cy="4021578"/>
          </a:xfrm>
        </p:spPr>
        <p:txBody>
          <a:bodyPr/>
          <a:lstStyle>
            <a:lvl1pPr marL="0" indent="0">
              <a:buNone/>
              <a:defRPr sz="1700"/>
            </a:lvl1pPr>
            <a:lvl2pPr marL="482277" indent="0">
              <a:buNone/>
              <a:defRPr sz="1500"/>
            </a:lvl2pPr>
            <a:lvl3pPr marL="964555" indent="0">
              <a:buNone/>
              <a:defRPr sz="1300"/>
            </a:lvl3pPr>
            <a:lvl4pPr marL="1446833" indent="0">
              <a:buNone/>
              <a:defRPr sz="1100"/>
            </a:lvl4pPr>
            <a:lvl5pPr marL="1929110" indent="0">
              <a:buNone/>
              <a:defRPr sz="1100"/>
            </a:lvl5pPr>
            <a:lvl6pPr marL="2411388" indent="0">
              <a:buNone/>
              <a:defRPr sz="1100"/>
            </a:lvl6pPr>
            <a:lvl7pPr marL="2893665" indent="0">
              <a:buNone/>
              <a:defRPr sz="1100"/>
            </a:lvl7pPr>
            <a:lvl8pPr marL="3375943" indent="0">
              <a:buNone/>
              <a:defRPr sz="1100"/>
            </a:lvl8pPr>
            <a:lvl9pPr marL="3858220" indent="0">
              <a:buNone/>
              <a:defRPr sz="1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2020-10-20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77876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2020-10-20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08196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03805" y="385243"/>
            <a:ext cx="2080186" cy="613202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3250" y="385243"/>
            <a:ext cx="6119967" cy="613202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2020-10-20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97255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58104F4A-E9FA-41BD-94CC-BAC6EE7BA69A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6338534"/>
      </p:ext>
    </p:extLst>
  </p:cSld>
  <p:clrMapOvr>
    <a:masterClrMapping/>
  </p:clrMapOvr>
  <p:transition spd="slow" advTm="4000">
    <p:randomBar dir="vert"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23543" y="1237790"/>
            <a:ext cx="8200152" cy="1551012"/>
          </a:xfrm>
        </p:spPr>
        <p:txBody>
          <a:bodyPr anchor="b"/>
          <a:lstStyle>
            <a:lvl1pPr algn="l">
              <a:defRPr sz="510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725564" y="2788804"/>
            <a:ext cx="7037468" cy="1849155"/>
          </a:xfrm>
        </p:spPr>
        <p:txBody>
          <a:bodyPr/>
          <a:lstStyle>
            <a:lvl1pPr marL="0" indent="0" algn="l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482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4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46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29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11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93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7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58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/>
              <a:pPr/>
              <a:t>2020-10-20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504" y="385242"/>
            <a:ext cx="8320743" cy="139859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4505" y="1773785"/>
            <a:ext cx="4081233" cy="869303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2277" indent="0">
              <a:buNone/>
              <a:defRPr sz="2100" b="1"/>
            </a:lvl2pPr>
            <a:lvl3pPr marL="964555" indent="0">
              <a:buNone/>
              <a:defRPr sz="1900" b="1"/>
            </a:lvl3pPr>
            <a:lvl4pPr marL="1446833" indent="0">
              <a:buNone/>
              <a:defRPr sz="1700" b="1"/>
            </a:lvl4pPr>
            <a:lvl5pPr marL="1929110" indent="0">
              <a:buNone/>
              <a:defRPr sz="1700" b="1"/>
            </a:lvl5pPr>
            <a:lvl6pPr marL="2411388" indent="0">
              <a:buNone/>
              <a:defRPr sz="1700" b="1"/>
            </a:lvl6pPr>
            <a:lvl7pPr marL="2893665" indent="0">
              <a:buNone/>
              <a:defRPr sz="1700" b="1"/>
            </a:lvl7pPr>
            <a:lvl8pPr marL="3375943" indent="0">
              <a:buNone/>
              <a:defRPr sz="1700" b="1"/>
            </a:lvl8pPr>
            <a:lvl9pPr marL="3858220" indent="0">
              <a:buNone/>
              <a:defRPr sz="17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505" y="2643086"/>
            <a:ext cx="4081233" cy="388758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3917" y="1773785"/>
            <a:ext cx="4101333" cy="869303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2277" indent="0">
              <a:buNone/>
              <a:defRPr sz="2100" b="1"/>
            </a:lvl2pPr>
            <a:lvl3pPr marL="964555" indent="0">
              <a:buNone/>
              <a:defRPr sz="1900" b="1"/>
            </a:lvl3pPr>
            <a:lvl4pPr marL="1446833" indent="0">
              <a:buNone/>
              <a:defRPr sz="1700" b="1"/>
            </a:lvl4pPr>
            <a:lvl5pPr marL="1929110" indent="0">
              <a:buNone/>
              <a:defRPr sz="1700" b="1"/>
            </a:lvl5pPr>
            <a:lvl6pPr marL="2411388" indent="0">
              <a:buNone/>
              <a:defRPr sz="1700" b="1"/>
            </a:lvl6pPr>
            <a:lvl7pPr marL="2893665" indent="0">
              <a:buNone/>
              <a:defRPr sz="1700" b="1"/>
            </a:lvl7pPr>
            <a:lvl8pPr marL="3375943" indent="0">
              <a:buNone/>
              <a:defRPr sz="1700" b="1"/>
            </a:lvl8pPr>
            <a:lvl9pPr marL="3858220" indent="0">
              <a:buNone/>
              <a:defRPr sz="17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3917" y="2643086"/>
            <a:ext cx="4101333" cy="388758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2020-10-20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FE90B7B5-A557-41A4-A07D-692F0B9829FE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67352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/>
              <a:pPr/>
              <a:t>2020-10-20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3543" y="3085284"/>
            <a:ext cx="8200152" cy="1437115"/>
          </a:xfrm>
        </p:spPr>
        <p:txBody>
          <a:bodyPr anchor="t"/>
          <a:lstStyle>
            <a:lvl1pPr algn="l">
              <a:defRPr sz="4600" b="0" cap="all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3543" y="1507462"/>
            <a:ext cx="8200152" cy="1582836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22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6455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4683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2911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113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936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759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582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/>
              <a:pPr/>
              <a:t>2020-10-20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="" xmlns:a16="http://schemas.microsoft.com/office/drawing/2014/main" id="{9F5EF597-2772-4EEC-A175-E4CE0D75E5FE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b="0" i="0" dirty="0">
              <a:latin typeface="inpin heiti" charset="-122"/>
              <a:ea typeface="inpin heiti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82362" y="1688362"/>
            <a:ext cx="4260863" cy="4775310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904015" y="1688362"/>
            <a:ext cx="4260863" cy="4775310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/>
              <a:pPr/>
              <a:t>2020-10-20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4DA6D7CB-E619-43FD-BAF2-D726C0499465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b="0" i="0" dirty="0">
              <a:latin typeface="inpin heiti" charset="-122"/>
              <a:ea typeface="inpin heiti" charset="-122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82364" y="1619686"/>
            <a:ext cx="4262539" cy="675008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2277" indent="0">
              <a:buNone/>
              <a:defRPr sz="2100" b="1"/>
            </a:lvl2pPr>
            <a:lvl3pPr marL="964555" indent="0">
              <a:buNone/>
              <a:defRPr sz="1900" b="1"/>
            </a:lvl3pPr>
            <a:lvl4pPr marL="1446833" indent="0">
              <a:buNone/>
              <a:defRPr sz="1700" b="1"/>
            </a:lvl4pPr>
            <a:lvl5pPr marL="1929110" indent="0">
              <a:buNone/>
              <a:defRPr sz="1700" b="1"/>
            </a:lvl5pPr>
            <a:lvl6pPr marL="2411388" indent="0">
              <a:buNone/>
              <a:defRPr sz="1700" b="1"/>
            </a:lvl6pPr>
            <a:lvl7pPr marL="2893665" indent="0">
              <a:buNone/>
              <a:defRPr sz="1700" b="1"/>
            </a:lvl7pPr>
            <a:lvl8pPr marL="3375943" indent="0">
              <a:buNone/>
              <a:defRPr sz="1700" b="1"/>
            </a:lvl8pPr>
            <a:lvl9pPr marL="3858220" indent="0">
              <a:buNone/>
              <a:defRPr sz="1700" b="1"/>
            </a:lvl9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82364" y="2294694"/>
            <a:ext cx="4262539" cy="4168975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900666" y="1619686"/>
            <a:ext cx="4264213" cy="675008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2277" indent="0">
              <a:buNone/>
              <a:defRPr sz="2100" b="1"/>
            </a:lvl2pPr>
            <a:lvl3pPr marL="964555" indent="0">
              <a:buNone/>
              <a:defRPr sz="1900" b="1"/>
            </a:lvl3pPr>
            <a:lvl4pPr marL="1446833" indent="0">
              <a:buNone/>
              <a:defRPr sz="1700" b="1"/>
            </a:lvl4pPr>
            <a:lvl5pPr marL="1929110" indent="0">
              <a:buNone/>
              <a:defRPr sz="1700" b="1"/>
            </a:lvl5pPr>
            <a:lvl6pPr marL="2411388" indent="0">
              <a:buNone/>
              <a:defRPr sz="1700" b="1"/>
            </a:lvl6pPr>
            <a:lvl7pPr marL="2893665" indent="0">
              <a:buNone/>
              <a:defRPr sz="1700" b="1"/>
            </a:lvl7pPr>
            <a:lvl8pPr marL="3375943" indent="0">
              <a:buNone/>
              <a:defRPr sz="1700" b="1"/>
            </a:lvl8pPr>
            <a:lvl9pPr marL="3858220" indent="0">
              <a:buNone/>
              <a:defRPr sz="1700" b="1"/>
            </a:lvl9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900666" y="2294694"/>
            <a:ext cx="4264213" cy="4168975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/>
              <a:pPr/>
              <a:t>2020-10-20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FE90B7B5-A557-41A4-A07D-692F0B9829FE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b="0" i="0" dirty="0">
              <a:latin typeface="inpin heiti" charset="-122"/>
              <a:ea typeface="inpin heiti" charset="-122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/>
              <a:pPr/>
              <a:t>2020-10-20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6F75D381-C126-40E0-8386-1F89B4FCE178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b="0" i="0" dirty="0">
              <a:latin typeface="inpin heiti" charset="-122"/>
              <a:ea typeface="inpin heiti" charset="-122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/>
              <a:pPr/>
              <a:t>2020-10-20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5719" y="1130580"/>
            <a:ext cx="5393074" cy="532796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991633" y="1130583"/>
            <a:ext cx="3173875" cy="3617939"/>
          </a:xfrm>
        </p:spPr>
        <p:txBody>
          <a:bodyPr/>
          <a:lstStyle>
            <a:lvl1pPr marL="0" indent="0">
              <a:buNone/>
              <a:defRPr sz="1500"/>
            </a:lvl1pPr>
            <a:lvl2pPr marL="482277" indent="0">
              <a:buNone/>
              <a:defRPr sz="1300"/>
            </a:lvl2pPr>
            <a:lvl3pPr marL="964555" indent="0">
              <a:buNone/>
              <a:defRPr sz="1100"/>
            </a:lvl3pPr>
            <a:lvl4pPr marL="1446833" indent="0">
              <a:buNone/>
              <a:defRPr sz="900"/>
            </a:lvl4pPr>
            <a:lvl5pPr marL="1929110" indent="0">
              <a:buNone/>
              <a:defRPr sz="900"/>
            </a:lvl5pPr>
            <a:lvl6pPr marL="2411388" indent="0">
              <a:buNone/>
              <a:defRPr sz="900"/>
            </a:lvl6pPr>
            <a:lvl7pPr marL="2893665" indent="0">
              <a:buNone/>
              <a:defRPr sz="900"/>
            </a:lvl7pPr>
            <a:lvl8pPr marL="3375943" indent="0">
              <a:buNone/>
              <a:defRPr sz="900"/>
            </a:lvl8pPr>
            <a:lvl9pPr marL="3858220" indent="0">
              <a:buNone/>
              <a:defRPr sz="9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/>
              <a:pPr/>
              <a:t>2020-10-20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2370" y="301469"/>
            <a:ext cx="8683984" cy="735005"/>
          </a:xfrm>
        </p:spPr>
        <p:txBody>
          <a:bodyPr anchor="ctr"/>
          <a:lstStyle>
            <a:lvl1pPr algn="ctr">
              <a:defRPr sz="3800" b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41361" y="678338"/>
            <a:ext cx="829065" cy="4823917"/>
          </a:xfrm>
        </p:spPr>
        <p:txBody>
          <a:bodyPr vert="eaVert" anchor="ctr"/>
          <a:lstStyle>
            <a:lvl1pPr algn="l">
              <a:defRPr sz="2500" b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67298" y="571164"/>
            <a:ext cx="6768147" cy="5760202"/>
          </a:xfrm>
          <a:prstGeom prst="roundRect">
            <a:avLst>
              <a:gd name="adj" fmla="val 4800"/>
            </a:avLst>
          </a:prstGeom>
          <a:solidFill>
            <a:schemeClr val="accent1">
              <a:tint val="20000"/>
            </a:schemeClr>
          </a:solidFill>
          <a:ln w="38100">
            <a:gradFill flip="none"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tint val="20000"/>
                  </a:schemeClr>
                </a:gs>
              </a:gsLst>
              <a:lin ang="16200000" scaled="1"/>
              <a:tileRect/>
            </a:gradFill>
          </a:ln>
          <a:effectLst>
            <a:outerShdw blurRad="76200" dist="38100" dir="5400000" sx="100500" sy="100500" algn="tl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>
              <a:buNone/>
              <a:defRPr sz="3400"/>
            </a:lvl1pPr>
            <a:lvl2pPr marL="482277" indent="0">
              <a:buNone/>
              <a:defRPr sz="3000"/>
            </a:lvl2pPr>
            <a:lvl3pPr marL="964555" indent="0">
              <a:buNone/>
              <a:defRPr sz="2500"/>
            </a:lvl3pPr>
            <a:lvl4pPr marL="1446833" indent="0">
              <a:buNone/>
              <a:defRPr sz="2100"/>
            </a:lvl4pPr>
            <a:lvl5pPr marL="1929110" indent="0">
              <a:buNone/>
              <a:defRPr sz="2100"/>
            </a:lvl5pPr>
            <a:lvl6pPr marL="2411388" indent="0">
              <a:buNone/>
              <a:defRPr sz="2100"/>
            </a:lvl6pPr>
            <a:lvl7pPr marL="2893665" indent="0">
              <a:buNone/>
              <a:defRPr sz="2100"/>
            </a:lvl7pPr>
            <a:lvl8pPr marL="3375943" indent="0">
              <a:buNone/>
              <a:defRPr sz="2100"/>
            </a:lvl8pPr>
            <a:lvl9pPr marL="3858220" indent="0">
              <a:buNone/>
              <a:defRPr sz="2100"/>
            </a:lvl9pPr>
          </a:lstStyle>
          <a:p>
            <a:r>
              <a:rPr kumimoji="0" lang="zh-CN" altLang="en-US" smtClean="0"/>
              <a:t>单击图标添加图片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461554" y="1055206"/>
            <a:ext cx="964690" cy="4447049"/>
          </a:xfrm>
        </p:spPr>
        <p:txBody>
          <a:bodyPr vert="eaVert" anchor="ctr"/>
          <a:lstStyle>
            <a:lvl1pPr marL="0" indent="0" algn="ctr">
              <a:buNone/>
              <a:defRPr sz="1500"/>
            </a:lvl1pPr>
            <a:lvl2pPr marL="482277" indent="0" algn="ctr">
              <a:buNone/>
              <a:defRPr sz="1300"/>
            </a:lvl2pPr>
            <a:lvl3pPr marL="964555" indent="0" algn="ctr">
              <a:buNone/>
              <a:defRPr sz="1100"/>
            </a:lvl3pPr>
            <a:lvl4pPr marL="1446833" indent="0" algn="ctr">
              <a:buNone/>
              <a:defRPr sz="900"/>
            </a:lvl4pPr>
            <a:lvl5pPr marL="1929110" indent="0" algn="ctr">
              <a:buNone/>
              <a:defRPr sz="900"/>
            </a:lvl5pPr>
            <a:lvl6pPr marL="2411388" indent="0">
              <a:buNone/>
              <a:defRPr sz="900"/>
            </a:lvl6pPr>
            <a:lvl7pPr marL="2893665" indent="0">
              <a:buNone/>
              <a:defRPr sz="900"/>
            </a:lvl7pPr>
            <a:lvl8pPr marL="3375943" indent="0">
              <a:buNone/>
              <a:defRPr sz="900"/>
            </a:lvl8pPr>
            <a:lvl9pPr marL="3858220" indent="0">
              <a:buNone/>
              <a:defRPr sz="9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/>
              <a:pPr/>
              <a:t>2020-10-20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/>
              <a:pPr/>
              <a:t>2020-10-20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536924" y="289772"/>
            <a:ext cx="1627952" cy="6173901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82362" y="289772"/>
            <a:ext cx="6979192" cy="6173901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10/20/2020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2020-10-20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6F75D381-C126-40E0-8386-1F89B4FCE178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12901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264650" y="379955"/>
            <a:ext cx="9164776" cy="422153"/>
            <a:chOff x="478958" y="198354"/>
            <a:chExt cx="12209648" cy="562408"/>
          </a:xfrm>
        </p:grpSpPr>
        <p:sp>
          <p:nvSpPr>
            <p:cNvPr id="11" name="文本框 10"/>
            <p:cNvSpPr txBox="1"/>
            <p:nvPr/>
          </p:nvSpPr>
          <p:spPr>
            <a:xfrm>
              <a:off x="8824071" y="198354"/>
              <a:ext cx="3864535" cy="5624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rgbClr val="0EE6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全国目视飞行航图发布</a:t>
              </a: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78958" y="232033"/>
              <a:ext cx="393561" cy="406488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796555" y="240799"/>
              <a:ext cx="1920312" cy="2665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中国民用航空局空中交通管理局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798308" y="441770"/>
              <a:ext cx="991336" cy="2665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ATMB,CAAC</a:t>
              </a:r>
              <a:endParaRPr lang="zh-CN" altLang="en-US" sz="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58379799"/>
      </p:ext>
    </p:extLst>
  </p:cSld>
  <p:clrMapOvr>
    <a:masterClrMapping/>
  </p:clrMapOvr>
  <p:transition spd="slow" advTm="4000">
    <p:randomBar dir="vert"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58104F4A-E9FA-41BD-94CC-BAC6EE7BA69A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3155300"/>
      </p:ext>
    </p:extLst>
  </p:cSld>
  <p:clrMapOvr>
    <a:masterClrMapping/>
  </p:clrMapOvr>
  <p:transition spd="slow" advTm="4000">
    <p:randomBar dir="vert"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58104F4A-E9FA-41BD-94CC-BAC6EE7BA69A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b="0" i="0" dirty="0">
              <a:latin typeface="inpin heiti" charset="-122"/>
              <a:ea typeface="inpin heiti" charset="-122"/>
            </a:endParaRP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264650" y="379955"/>
            <a:ext cx="9164776" cy="422153"/>
            <a:chOff x="478958" y="198354"/>
            <a:chExt cx="12209648" cy="562408"/>
          </a:xfrm>
        </p:grpSpPr>
        <p:sp>
          <p:nvSpPr>
            <p:cNvPr id="4" name="文本框 3"/>
            <p:cNvSpPr txBox="1"/>
            <p:nvPr/>
          </p:nvSpPr>
          <p:spPr>
            <a:xfrm>
              <a:off x="8824071" y="198354"/>
              <a:ext cx="3864535" cy="5624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rgbClr val="0EE6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全国目视飞行航图发布</a:t>
              </a: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78958" y="232033"/>
              <a:ext cx="393561" cy="406488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96555" y="240799"/>
              <a:ext cx="1920312" cy="2665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中国民用航空局空中交通管理局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798308" y="441770"/>
              <a:ext cx="991336" cy="2665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ATMB,CAAC</a:t>
              </a:r>
              <a:endParaRPr lang="zh-CN" altLang="en-US" sz="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104703882"/>
      </p:ext>
    </p:extLst>
  </p:cSld>
  <p:clrMapOvr>
    <a:masterClrMapping/>
  </p:clrMapOvr>
  <p:transition spd="slow" advTm="4000">
    <p:randomBar dir="vert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58104F4A-E9FA-41BD-94CC-BAC6EE7BA69A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b="0" i="0" dirty="0">
              <a:latin typeface="inpin heiti" charset="-122"/>
              <a:ea typeface="inpin heiti" charset="-122"/>
            </a:endParaRP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264650" y="379955"/>
            <a:ext cx="9164776" cy="422153"/>
            <a:chOff x="478958" y="198354"/>
            <a:chExt cx="12209648" cy="562408"/>
          </a:xfrm>
        </p:grpSpPr>
        <p:sp>
          <p:nvSpPr>
            <p:cNvPr id="4" name="文本框 3"/>
            <p:cNvSpPr txBox="1"/>
            <p:nvPr/>
          </p:nvSpPr>
          <p:spPr>
            <a:xfrm>
              <a:off x="8824071" y="198354"/>
              <a:ext cx="3864535" cy="5624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rgbClr val="0EE6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全国目视飞行航图发布</a:t>
              </a: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78958" y="232033"/>
              <a:ext cx="393561" cy="406488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96555" y="240799"/>
              <a:ext cx="1920312" cy="2665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中国民用航空局空中交通管理局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798308" y="441770"/>
              <a:ext cx="991336" cy="2665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ATMB,CAAC</a:t>
              </a:r>
              <a:endParaRPr lang="zh-CN" altLang="en-US" sz="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961832784"/>
      </p:ext>
    </p:extLst>
  </p:cSld>
  <p:clrMapOvr>
    <a:masterClrMapping/>
  </p:clrMapOvr>
  <p:transition spd="slow" advTm="4000">
    <p:randomBar dir="vert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58104F4A-E9FA-41BD-94CC-BAC6EE7BA69A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b="0" i="0" dirty="0">
              <a:latin typeface="inpin heiti" charset="-122"/>
              <a:ea typeface="inpin heiti" charset="-122"/>
            </a:endParaRP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264650" y="379955"/>
            <a:ext cx="9164776" cy="422153"/>
            <a:chOff x="478958" y="198354"/>
            <a:chExt cx="12209648" cy="562408"/>
          </a:xfrm>
        </p:grpSpPr>
        <p:sp>
          <p:nvSpPr>
            <p:cNvPr id="4" name="文本框 3"/>
            <p:cNvSpPr txBox="1"/>
            <p:nvPr/>
          </p:nvSpPr>
          <p:spPr>
            <a:xfrm>
              <a:off x="8824071" y="198354"/>
              <a:ext cx="3864535" cy="5624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rgbClr val="0EE6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全国目视飞行航图发布</a:t>
              </a: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78958" y="232033"/>
              <a:ext cx="393561" cy="406488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96555" y="240799"/>
              <a:ext cx="1920312" cy="2665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中国民用航空局空中交通管理局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798308" y="441770"/>
              <a:ext cx="991336" cy="2665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ATMB,CAAC</a:t>
              </a:r>
              <a:endParaRPr lang="zh-CN" altLang="en-US" sz="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729686634"/>
      </p:ext>
    </p:extLst>
  </p:cSld>
  <p:clrMapOvr>
    <a:masterClrMapping/>
  </p:clrMapOvr>
  <p:transition spd="slow" advTm="4000">
    <p:randomBar dir="vert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58104F4A-E9FA-41BD-94CC-BAC6EE7BA69A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b="0" i="0" dirty="0">
              <a:latin typeface="inpin heiti" charset="-122"/>
              <a:ea typeface="inpin heiti" charset="-122"/>
            </a:endParaRP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264650" y="379955"/>
            <a:ext cx="9164776" cy="422153"/>
            <a:chOff x="478958" y="198354"/>
            <a:chExt cx="12209648" cy="562408"/>
          </a:xfrm>
        </p:grpSpPr>
        <p:sp>
          <p:nvSpPr>
            <p:cNvPr id="4" name="文本框 3"/>
            <p:cNvSpPr txBox="1"/>
            <p:nvPr/>
          </p:nvSpPr>
          <p:spPr>
            <a:xfrm>
              <a:off x="8824071" y="198354"/>
              <a:ext cx="3864535" cy="5624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rgbClr val="0EE6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全国目视飞行航图发布</a:t>
              </a: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78958" y="232033"/>
              <a:ext cx="393561" cy="406488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96555" y="240799"/>
              <a:ext cx="1920312" cy="2665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中国民用航空局空中交通管理局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798308" y="441770"/>
              <a:ext cx="991336" cy="2665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ATMB,CAAC</a:t>
              </a:r>
              <a:endParaRPr lang="zh-CN" altLang="en-US" sz="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45126791"/>
      </p:ext>
    </p:extLst>
  </p:cSld>
  <p:clrMapOvr>
    <a:masterClrMapping/>
  </p:clrMapOvr>
  <p:transition spd="slow" advTm="4000">
    <p:randomBar dir="vert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58104F4A-E9FA-41BD-94CC-BAC6EE7BA69A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b="0" i="0" dirty="0">
              <a:latin typeface="inpin heiti" charset="-122"/>
              <a:ea typeface="inpin heiti" charset="-122"/>
            </a:endParaRP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264650" y="379955"/>
            <a:ext cx="9164776" cy="422153"/>
            <a:chOff x="478958" y="198354"/>
            <a:chExt cx="12209648" cy="562408"/>
          </a:xfrm>
        </p:grpSpPr>
        <p:sp>
          <p:nvSpPr>
            <p:cNvPr id="4" name="文本框 3"/>
            <p:cNvSpPr txBox="1"/>
            <p:nvPr/>
          </p:nvSpPr>
          <p:spPr>
            <a:xfrm>
              <a:off x="8824071" y="198354"/>
              <a:ext cx="3864535" cy="5624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rgbClr val="0EE6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全国目视飞行航图发布</a:t>
              </a: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78958" y="232033"/>
              <a:ext cx="393561" cy="406488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96555" y="240799"/>
              <a:ext cx="1920312" cy="2665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中国民用航空局空中交通管理局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798308" y="441770"/>
              <a:ext cx="991336" cy="2665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ATMB,CAAC</a:t>
              </a:r>
              <a:endParaRPr lang="zh-CN" altLang="en-US" sz="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061279715"/>
      </p:ext>
    </p:extLst>
  </p:cSld>
  <p:clrMapOvr>
    <a:masterClrMapping/>
  </p:clrMapOvr>
  <p:transition spd="slow" advTm="4000">
    <p:randomBar dir="vert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58104F4A-E9FA-41BD-94CC-BAC6EE7BA69A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1752662"/>
      </p:ext>
    </p:extLst>
  </p:cSld>
  <p:clrMapOvr>
    <a:masterClrMapping/>
  </p:clrMapOvr>
  <p:transition spd="slow" advTm="4000">
    <p:randomBar dir="vert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58104F4A-E9FA-41BD-94CC-BAC6EE7BA69A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3527358"/>
      </p:ext>
    </p:extLst>
  </p:cSld>
  <p:clrMapOvr>
    <a:masterClrMapping/>
  </p:clrMapOvr>
  <p:transition spd="slow" advTm="4000">
    <p:randomBar dir="vert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58104F4A-E9FA-41BD-94CC-BAC6EE7BA69A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515594"/>
      </p:ext>
    </p:extLst>
  </p:cSld>
  <p:clrMapOvr>
    <a:masterClrMapping/>
  </p:clrMapOvr>
  <p:transition spd="slow" advTm="4000">
    <p:randomBar dir="vert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2020-10-20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97962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58104F4A-E9FA-41BD-94CC-BAC6EE7BA69A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3356776"/>
      </p:ext>
    </p:extLst>
  </p:cSld>
  <p:clrMapOvr>
    <a:masterClrMapping/>
  </p:clrMapOvr>
  <p:transition spd="slow" advTm="4000">
    <p:randomBar dir="vert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58104F4A-E9FA-41BD-94CC-BAC6EE7BA69A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6476266"/>
      </p:ext>
    </p:extLst>
  </p:cSld>
  <p:clrMapOvr>
    <a:masterClrMapping/>
  </p:clrMapOvr>
  <p:transition spd="slow" advTm="4000">
    <p:randomBar dir="vert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58104F4A-E9FA-41BD-94CC-BAC6EE7BA69A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1872569"/>
      </p:ext>
    </p:extLst>
  </p:cSld>
  <p:clrMapOvr>
    <a:masterClrMapping/>
  </p:clrMapOvr>
  <p:transition spd="slow" advTm="4000">
    <p:randomBar dir="vert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58104F4A-E9FA-41BD-94CC-BAC6EE7BA69A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1964368"/>
      </p:ext>
    </p:extLst>
  </p:cSld>
  <p:clrMapOvr>
    <a:masterClrMapping/>
  </p:clrMapOvr>
  <p:transition spd="slow" advTm="4000">
    <p:randomBar dir="vert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58104F4A-E9FA-41BD-94CC-BAC6EE7BA69A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3010850"/>
      </p:ext>
    </p:extLst>
  </p:cSld>
  <p:clrMapOvr>
    <a:masterClrMapping/>
  </p:clrMapOvr>
  <p:transition spd="slow" advTm="4000">
    <p:randomBar dir="vert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58104F4A-E9FA-41BD-94CC-BAC6EE7BA69A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1130420"/>
      </p:ext>
    </p:extLst>
  </p:cSld>
  <p:clrMapOvr>
    <a:masterClrMapping/>
  </p:clrMapOvr>
  <p:transition spd="slow" advTm="4000">
    <p:randomBar dir="vert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58104F4A-E9FA-41BD-94CC-BAC6EE7BA69A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4290987"/>
      </p:ext>
    </p:extLst>
  </p:cSld>
  <p:clrMapOvr>
    <a:masterClrMapping/>
  </p:clrMapOvr>
  <p:transition spd="slow" advTm="4000">
    <p:randomBar dir="vert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58104F4A-E9FA-41BD-94CC-BAC6EE7BA69A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9266024"/>
      </p:ext>
    </p:extLst>
  </p:cSld>
  <p:clrMapOvr>
    <a:masterClrMapping/>
  </p:clrMapOvr>
  <p:transition spd="slow" advTm="4000">
    <p:randomBar dir="vert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23543" y="1237790"/>
            <a:ext cx="8200152" cy="1551012"/>
          </a:xfrm>
        </p:spPr>
        <p:txBody>
          <a:bodyPr anchor="b"/>
          <a:lstStyle>
            <a:lvl1pPr algn="l">
              <a:defRPr sz="510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725564" y="2788804"/>
            <a:ext cx="7037468" cy="1849155"/>
          </a:xfrm>
        </p:spPr>
        <p:txBody>
          <a:bodyPr/>
          <a:lstStyle>
            <a:lvl1pPr marL="0" indent="0" algn="l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482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4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46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29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11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93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7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58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2020-10-20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43035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2020-10-20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3060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504" y="482388"/>
            <a:ext cx="3111485" cy="1688359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1333" y="1041826"/>
            <a:ext cx="4883914" cy="5142126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4504" y="2170748"/>
            <a:ext cx="3111485" cy="4021578"/>
          </a:xfrm>
        </p:spPr>
        <p:txBody>
          <a:bodyPr/>
          <a:lstStyle>
            <a:lvl1pPr marL="0" indent="0">
              <a:buNone/>
              <a:defRPr sz="1700"/>
            </a:lvl1pPr>
            <a:lvl2pPr marL="482277" indent="0">
              <a:buNone/>
              <a:defRPr sz="1500"/>
            </a:lvl2pPr>
            <a:lvl3pPr marL="964555" indent="0">
              <a:buNone/>
              <a:defRPr sz="1300"/>
            </a:lvl3pPr>
            <a:lvl4pPr marL="1446833" indent="0">
              <a:buNone/>
              <a:defRPr sz="1100"/>
            </a:lvl4pPr>
            <a:lvl5pPr marL="1929110" indent="0">
              <a:buNone/>
              <a:defRPr sz="1100"/>
            </a:lvl5pPr>
            <a:lvl6pPr marL="2411388" indent="0">
              <a:buNone/>
              <a:defRPr sz="1100"/>
            </a:lvl6pPr>
            <a:lvl7pPr marL="2893665" indent="0">
              <a:buNone/>
              <a:defRPr sz="1100"/>
            </a:lvl7pPr>
            <a:lvl8pPr marL="3375943" indent="0">
              <a:buNone/>
              <a:defRPr sz="1100"/>
            </a:lvl8pPr>
            <a:lvl9pPr marL="3858220" indent="0">
              <a:buNone/>
              <a:defRPr sz="1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2020-10-20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7522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3543" y="3085284"/>
            <a:ext cx="8200152" cy="1437115"/>
          </a:xfrm>
        </p:spPr>
        <p:txBody>
          <a:bodyPr anchor="t"/>
          <a:lstStyle>
            <a:lvl1pPr algn="l">
              <a:defRPr sz="4600" b="0" cap="all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3543" y="1507462"/>
            <a:ext cx="8200152" cy="1582836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22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6455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4683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2911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113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936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759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582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2020-10-20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="" xmlns:a16="http://schemas.microsoft.com/office/drawing/2014/main" id="{9F5EF597-2772-4EEC-A175-E4CE0D75E5FE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513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82362" y="1688362"/>
            <a:ext cx="4260863" cy="4775310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904015" y="1688362"/>
            <a:ext cx="4260863" cy="4775310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2020-10-20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4DA6D7CB-E619-43FD-BAF2-D726C0499465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02556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82364" y="1619686"/>
            <a:ext cx="4262539" cy="675008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2277" indent="0">
              <a:buNone/>
              <a:defRPr sz="2100" b="1"/>
            </a:lvl2pPr>
            <a:lvl3pPr marL="964555" indent="0">
              <a:buNone/>
              <a:defRPr sz="1900" b="1"/>
            </a:lvl3pPr>
            <a:lvl4pPr marL="1446833" indent="0">
              <a:buNone/>
              <a:defRPr sz="1700" b="1"/>
            </a:lvl4pPr>
            <a:lvl5pPr marL="1929110" indent="0">
              <a:buNone/>
              <a:defRPr sz="1700" b="1"/>
            </a:lvl5pPr>
            <a:lvl6pPr marL="2411388" indent="0">
              <a:buNone/>
              <a:defRPr sz="1700" b="1"/>
            </a:lvl6pPr>
            <a:lvl7pPr marL="2893665" indent="0">
              <a:buNone/>
              <a:defRPr sz="1700" b="1"/>
            </a:lvl7pPr>
            <a:lvl8pPr marL="3375943" indent="0">
              <a:buNone/>
              <a:defRPr sz="1700" b="1"/>
            </a:lvl8pPr>
            <a:lvl9pPr marL="3858220" indent="0">
              <a:buNone/>
              <a:defRPr sz="1700" b="1"/>
            </a:lvl9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82364" y="2294694"/>
            <a:ext cx="4262539" cy="4168975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900666" y="1619686"/>
            <a:ext cx="4264213" cy="675008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2277" indent="0">
              <a:buNone/>
              <a:defRPr sz="2100" b="1"/>
            </a:lvl2pPr>
            <a:lvl3pPr marL="964555" indent="0">
              <a:buNone/>
              <a:defRPr sz="1900" b="1"/>
            </a:lvl3pPr>
            <a:lvl4pPr marL="1446833" indent="0">
              <a:buNone/>
              <a:defRPr sz="1700" b="1"/>
            </a:lvl4pPr>
            <a:lvl5pPr marL="1929110" indent="0">
              <a:buNone/>
              <a:defRPr sz="1700" b="1"/>
            </a:lvl5pPr>
            <a:lvl6pPr marL="2411388" indent="0">
              <a:buNone/>
              <a:defRPr sz="1700" b="1"/>
            </a:lvl6pPr>
            <a:lvl7pPr marL="2893665" indent="0">
              <a:buNone/>
              <a:defRPr sz="1700" b="1"/>
            </a:lvl7pPr>
            <a:lvl8pPr marL="3375943" indent="0">
              <a:buNone/>
              <a:defRPr sz="1700" b="1"/>
            </a:lvl8pPr>
            <a:lvl9pPr marL="3858220" indent="0">
              <a:buNone/>
              <a:defRPr sz="1700" b="1"/>
            </a:lvl9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900666" y="2294694"/>
            <a:ext cx="4264213" cy="4168975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2020-10-20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FE90B7B5-A557-41A4-A07D-692F0B9829FE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76127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2020-10-20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6F75D381-C126-40E0-8386-1F89B4FCE178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4365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2020-10-20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99230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5719" y="1130580"/>
            <a:ext cx="5393074" cy="532796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991633" y="1130583"/>
            <a:ext cx="3173875" cy="3617939"/>
          </a:xfrm>
        </p:spPr>
        <p:txBody>
          <a:bodyPr/>
          <a:lstStyle>
            <a:lvl1pPr marL="0" indent="0">
              <a:buNone/>
              <a:defRPr sz="1500"/>
            </a:lvl1pPr>
            <a:lvl2pPr marL="482277" indent="0">
              <a:buNone/>
              <a:defRPr sz="1300"/>
            </a:lvl2pPr>
            <a:lvl3pPr marL="964555" indent="0">
              <a:buNone/>
              <a:defRPr sz="1100"/>
            </a:lvl3pPr>
            <a:lvl4pPr marL="1446833" indent="0">
              <a:buNone/>
              <a:defRPr sz="900"/>
            </a:lvl4pPr>
            <a:lvl5pPr marL="1929110" indent="0">
              <a:buNone/>
              <a:defRPr sz="900"/>
            </a:lvl5pPr>
            <a:lvl6pPr marL="2411388" indent="0">
              <a:buNone/>
              <a:defRPr sz="900"/>
            </a:lvl6pPr>
            <a:lvl7pPr marL="2893665" indent="0">
              <a:buNone/>
              <a:defRPr sz="900"/>
            </a:lvl7pPr>
            <a:lvl8pPr marL="3375943" indent="0">
              <a:buNone/>
              <a:defRPr sz="900"/>
            </a:lvl8pPr>
            <a:lvl9pPr marL="3858220" indent="0">
              <a:buNone/>
              <a:defRPr sz="9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2020-10-20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2370" y="301469"/>
            <a:ext cx="8683984" cy="735005"/>
          </a:xfrm>
        </p:spPr>
        <p:txBody>
          <a:bodyPr anchor="ctr"/>
          <a:lstStyle>
            <a:lvl1pPr algn="ctr">
              <a:defRPr sz="3800" b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6142433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41361" y="678338"/>
            <a:ext cx="829065" cy="4823917"/>
          </a:xfrm>
        </p:spPr>
        <p:txBody>
          <a:bodyPr vert="eaVert" anchor="ctr"/>
          <a:lstStyle>
            <a:lvl1pPr algn="l">
              <a:defRPr sz="2500" b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67298" y="571164"/>
            <a:ext cx="6768147" cy="5760202"/>
          </a:xfrm>
          <a:prstGeom prst="roundRect">
            <a:avLst>
              <a:gd name="adj" fmla="val 4800"/>
            </a:avLst>
          </a:prstGeom>
          <a:solidFill>
            <a:schemeClr val="accent1">
              <a:tint val="20000"/>
            </a:schemeClr>
          </a:solidFill>
          <a:ln w="38100">
            <a:gradFill flip="none"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tint val="20000"/>
                  </a:schemeClr>
                </a:gs>
              </a:gsLst>
              <a:lin ang="16200000" scaled="1"/>
              <a:tileRect/>
            </a:gradFill>
          </a:ln>
          <a:effectLst>
            <a:outerShdw blurRad="76200" dist="38100" dir="5400000" sx="100500" sy="100500" algn="tl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>
              <a:buNone/>
              <a:defRPr sz="3400"/>
            </a:lvl1pPr>
            <a:lvl2pPr marL="482277" indent="0">
              <a:buNone/>
              <a:defRPr sz="3000"/>
            </a:lvl2pPr>
            <a:lvl3pPr marL="964555" indent="0">
              <a:buNone/>
              <a:defRPr sz="2500"/>
            </a:lvl3pPr>
            <a:lvl4pPr marL="1446833" indent="0">
              <a:buNone/>
              <a:defRPr sz="2100"/>
            </a:lvl4pPr>
            <a:lvl5pPr marL="1929110" indent="0">
              <a:buNone/>
              <a:defRPr sz="2100"/>
            </a:lvl5pPr>
            <a:lvl6pPr marL="2411388" indent="0">
              <a:buNone/>
              <a:defRPr sz="2100"/>
            </a:lvl6pPr>
            <a:lvl7pPr marL="2893665" indent="0">
              <a:buNone/>
              <a:defRPr sz="2100"/>
            </a:lvl7pPr>
            <a:lvl8pPr marL="3375943" indent="0">
              <a:buNone/>
              <a:defRPr sz="2100"/>
            </a:lvl8pPr>
            <a:lvl9pPr marL="3858220" indent="0">
              <a:buNone/>
              <a:defRPr sz="2100"/>
            </a:lvl9pPr>
          </a:lstStyle>
          <a:p>
            <a:r>
              <a:rPr kumimoji="0" lang="zh-CN" altLang="en-US" smtClean="0"/>
              <a:t>单击图标添加图片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461554" y="1055206"/>
            <a:ext cx="964690" cy="4447049"/>
          </a:xfrm>
        </p:spPr>
        <p:txBody>
          <a:bodyPr vert="eaVert" anchor="ctr"/>
          <a:lstStyle>
            <a:lvl1pPr marL="0" indent="0" algn="ctr">
              <a:buNone/>
              <a:defRPr sz="1500"/>
            </a:lvl1pPr>
            <a:lvl2pPr marL="482277" indent="0" algn="ctr">
              <a:buNone/>
              <a:defRPr sz="1300"/>
            </a:lvl2pPr>
            <a:lvl3pPr marL="964555" indent="0" algn="ctr">
              <a:buNone/>
              <a:defRPr sz="1100"/>
            </a:lvl3pPr>
            <a:lvl4pPr marL="1446833" indent="0" algn="ctr">
              <a:buNone/>
              <a:defRPr sz="900"/>
            </a:lvl4pPr>
            <a:lvl5pPr marL="1929110" indent="0" algn="ctr">
              <a:buNone/>
              <a:defRPr sz="900"/>
            </a:lvl5pPr>
            <a:lvl6pPr marL="2411388" indent="0">
              <a:buNone/>
              <a:defRPr sz="900"/>
            </a:lvl6pPr>
            <a:lvl7pPr marL="2893665" indent="0">
              <a:buNone/>
              <a:defRPr sz="900"/>
            </a:lvl7pPr>
            <a:lvl8pPr marL="3375943" indent="0">
              <a:buNone/>
              <a:defRPr sz="900"/>
            </a:lvl8pPr>
            <a:lvl9pPr marL="3858220" indent="0">
              <a:buNone/>
              <a:defRPr sz="9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2020-10-20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83714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2020-10-20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38237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536924" y="289772"/>
            <a:ext cx="1627952" cy="6173901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82362" y="289772"/>
            <a:ext cx="6979192" cy="6173901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945973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264650" y="379955"/>
            <a:ext cx="9164776" cy="422153"/>
            <a:chOff x="478958" y="198354"/>
            <a:chExt cx="12209648" cy="562408"/>
          </a:xfrm>
        </p:grpSpPr>
        <p:sp>
          <p:nvSpPr>
            <p:cNvPr id="11" name="文本框 10"/>
            <p:cNvSpPr txBox="1"/>
            <p:nvPr/>
          </p:nvSpPr>
          <p:spPr>
            <a:xfrm>
              <a:off x="8824071" y="198354"/>
              <a:ext cx="3864535" cy="5624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rgbClr val="0EE6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全国目视飞行航图发布</a:t>
              </a: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78958" y="232033"/>
              <a:ext cx="393561" cy="406488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796555" y="240799"/>
              <a:ext cx="1920312" cy="2665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7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中国民用航空局空中交通管理局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798308" y="441770"/>
              <a:ext cx="991336" cy="2665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ATMB,CAAC</a:t>
              </a:r>
              <a:endParaRPr lang="zh-CN" altLang="en-US" sz="7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946738502"/>
      </p:ext>
    </p:extLst>
  </p:cSld>
  <p:clrMapOvr>
    <a:masterClrMapping/>
  </p:clrMapOvr>
  <p:transition spd="slow" advTm="4000">
    <p:randomBar dir="vert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504" y="482388"/>
            <a:ext cx="3111485" cy="1688359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01333" y="1041826"/>
            <a:ext cx="4883914" cy="5142126"/>
          </a:xfrm>
        </p:spPr>
        <p:txBody>
          <a:bodyPr anchor="t"/>
          <a:lstStyle>
            <a:lvl1pPr marL="0" indent="0">
              <a:buNone/>
              <a:defRPr sz="3400"/>
            </a:lvl1pPr>
            <a:lvl2pPr marL="482277" indent="0">
              <a:buNone/>
              <a:defRPr sz="3000"/>
            </a:lvl2pPr>
            <a:lvl3pPr marL="964555" indent="0">
              <a:buNone/>
              <a:defRPr sz="2500"/>
            </a:lvl3pPr>
            <a:lvl4pPr marL="1446833" indent="0">
              <a:buNone/>
              <a:defRPr sz="2100"/>
            </a:lvl4pPr>
            <a:lvl5pPr marL="1929110" indent="0">
              <a:buNone/>
              <a:defRPr sz="2100"/>
            </a:lvl5pPr>
            <a:lvl6pPr marL="2411388" indent="0">
              <a:buNone/>
              <a:defRPr sz="2100"/>
            </a:lvl6pPr>
            <a:lvl7pPr marL="2893665" indent="0">
              <a:buNone/>
              <a:defRPr sz="2100"/>
            </a:lvl7pPr>
            <a:lvl8pPr marL="3375943" indent="0">
              <a:buNone/>
              <a:defRPr sz="2100"/>
            </a:lvl8pPr>
            <a:lvl9pPr marL="3858220" indent="0">
              <a:buNone/>
              <a:defRPr sz="21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4504" y="2170748"/>
            <a:ext cx="3111485" cy="4021578"/>
          </a:xfrm>
        </p:spPr>
        <p:txBody>
          <a:bodyPr/>
          <a:lstStyle>
            <a:lvl1pPr marL="0" indent="0">
              <a:buNone/>
              <a:defRPr sz="1700"/>
            </a:lvl1pPr>
            <a:lvl2pPr marL="482277" indent="0">
              <a:buNone/>
              <a:defRPr sz="1500"/>
            </a:lvl2pPr>
            <a:lvl3pPr marL="964555" indent="0">
              <a:buNone/>
              <a:defRPr sz="1300"/>
            </a:lvl3pPr>
            <a:lvl4pPr marL="1446833" indent="0">
              <a:buNone/>
              <a:defRPr sz="1100"/>
            </a:lvl4pPr>
            <a:lvl5pPr marL="1929110" indent="0">
              <a:buNone/>
              <a:defRPr sz="1100"/>
            </a:lvl5pPr>
            <a:lvl6pPr marL="2411388" indent="0">
              <a:buNone/>
              <a:defRPr sz="1100"/>
            </a:lvl6pPr>
            <a:lvl7pPr marL="2893665" indent="0">
              <a:buNone/>
              <a:defRPr sz="1100"/>
            </a:lvl7pPr>
            <a:lvl8pPr marL="3375943" indent="0">
              <a:buNone/>
              <a:defRPr sz="1100"/>
            </a:lvl8pPr>
            <a:lvl9pPr marL="3858220" indent="0">
              <a:buNone/>
              <a:defRPr sz="1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2BD8-4A01-47CD-8965-50E81A98EEF8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2020-10-20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A59C-034E-4B22-B42C-33715402E5DD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11777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58104F4A-E9FA-41BD-94CC-BAC6EE7BA69A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922395"/>
      </p:ext>
    </p:extLst>
  </p:cSld>
  <p:clrMapOvr>
    <a:masterClrMapping/>
  </p:clrMapOvr>
  <p:transition spd="slow" advTm="4000">
    <p:randomBar dir="vert"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58104F4A-E9FA-41BD-94CC-BAC6EE7BA69A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264650" y="379955"/>
            <a:ext cx="9164776" cy="422153"/>
            <a:chOff x="478958" y="198354"/>
            <a:chExt cx="12209648" cy="562408"/>
          </a:xfrm>
        </p:grpSpPr>
        <p:sp>
          <p:nvSpPr>
            <p:cNvPr id="4" name="文本框 3"/>
            <p:cNvSpPr txBox="1"/>
            <p:nvPr/>
          </p:nvSpPr>
          <p:spPr>
            <a:xfrm>
              <a:off x="8824071" y="198354"/>
              <a:ext cx="3864535" cy="5624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rgbClr val="0EE6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全国目视飞行航图发布</a:t>
              </a: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78958" y="232033"/>
              <a:ext cx="393561" cy="406488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96555" y="240799"/>
              <a:ext cx="1920312" cy="2665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7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中国民用航空局空中交通管理局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798308" y="441770"/>
              <a:ext cx="991336" cy="2665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ATMB,CAAC</a:t>
              </a:r>
              <a:endParaRPr lang="zh-CN" altLang="en-US" sz="7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284145701"/>
      </p:ext>
    </p:extLst>
  </p:cSld>
  <p:clrMapOvr>
    <a:masterClrMapping/>
  </p:clrMapOvr>
  <p:transition spd="slow" advTm="4000">
    <p:randomBar dir="vert"/>
  </p:transition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58104F4A-E9FA-41BD-94CC-BAC6EE7BA69A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264650" y="379955"/>
            <a:ext cx="9164776" cy="422153"/>
            <a:chOff x="478958" y="198354"/>
            <a:chExt cx="12209648" cy="562408"/>
          </a:xfrm>
        </p:grpSpPr>
        <p:sp>
          <p:nvSpPr>
            <p:cNvPr id="4" name="文本框 3"/>
            <p:cNvSpPr txBox="1"/>
            <p:nvPr/>
          </p:nvSpPr>
          <p:spPr>
            <a:xfrm>
              <a:off x="8824071" y="198354"/>
              <a:ext cx="3864535" cy="5624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rgbClr val="0EE6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全国目视飞行航图发布</a:t>
              </a: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78958" y="232033"/>
              <a:ext cx="393561" cy="406488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96555" y="240799"/>
              <a:ext cx="1920312" cy="2665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7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中国民用航空局空中交通管理局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798308" y="441770"/>
              <a:ext cx="991336" cy="2665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ATMB,CAAC</a:t>
              </a:r>
              <a:endParaRPr lang="zh-CN" altLang="en-US" sz="7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573585214"/>
      </p:ext>
    </p:extLst>
  </p:cSld>
  <p:clrMapOvr>
    <a:masterClrMapping/>
  </p:clrMapOvr>
  <p:transition spd="slow" advTm="4000">
    <p:randomBar dir="vert"/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58104F4A-E9FA-41BD-94CC-BAC6EE7BA69A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264650" y="379955"/>
            <a:ext cx="9164776" cy="422153"/>
            <a:chOff x="478958" y="198354"/>
            <a:chExt cx="12209648" cy="562408"/>
          </a:xfrm>
        </p:grpSpPr>
        <p:sp>
          <p:nvSpPr>
            <p:cNvPr id="4" name="文本框 3"/>
            <p:cNvSpPr txBox="1"/>
            <p:nvPr/>
          </p:nvSpPr>
          <p:spPr>
            <a:xfrm>
              <a:off x="8824071" y="198354"/>
              <a:ext cx="3864535" cy="5624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rgbClr val="0EE6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全国目视飞行航图发布</a:t>
              </a: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78958" y="232033"/>
              <a:ext cx="393561" cy="406488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96555" y="240799"/>
              <a:ext cx="1920312" cy="2665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7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中国民用航空局空中交通管理局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798308" y="441770"/>
              <a:ext cx="991336" cy="2665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ATMB,CAAC</a:t>
              </a:r>
              <a:endParaRPr lang="zh-CN" altLang="en-US" sz="7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863133806"/>
      </p:ext>
    </p:extLst>
  </p:cSld>
  <p:clrMapOvr>
    <a:masterClrMapping/>
  </p:clrMapOvr>
  <p:transition spd="slow" advTm="4000">
    <p:randomBar dir="vert"/>
  </p:transition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58104F4A-E9FA-41BD-94CC-BAC6EE7BA69A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264650" y="379955"/>
            <a:ext cx="9164776" cy="422153"/>
            <a:chOff x="478958" y="198354"/>
            <a:chExt cx="12209648" cy="562408"/>
          </a:xfrm>
        </p:grpSpPr>
        <p:sp>
          <p:nvSpPr>
            <p:cNvPr id="4" name="文本框 3"/>
            <p:cNvSpPr txBox="1"/>
            <p:nvPr/>
          </p:nvSpPr>
          <p:spPr>
            <a:xfrm>
              <a:off x="8824071" y="198354"/>
              <a:ext cx="3864535" cy="5624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rgbClr val="0EE6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全国目视飞行航图发布</a:t>
              </a: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78958" y="232033"/>
              <a:ext cx="393561" cy="406488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96555" y="240799"/>
              <a:ext cx="1920312" cy="2665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7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中国民用航空局空中交通管理局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798308" y="441770"/>
              <a:ext cx="991336" cy="2665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ATMB,CAAC</a:t>
              </a:r>
              <a:endParaRPr lang="zh-CN" altLang="en-US" sz="7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760565034"/>
      </p:ext>
    </p:extLst>
  </p:cSld>
  <p:clrMapOvr>
    <a:masterClrMapping/>
  </p:clrMapOvr>
  <p:transition spd="slow" advTm="4000">
    <p:randomBar dir="vert"/>
  </p:transition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58104F4A-E9FA-41BD-94CC-BAC6EE7BA69A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264650" y="379955"/>
            <a:ext cx="9164776" cy="422153"/>
            <a:chOff x="478958" y="198354"/>
            <a:chExt cx="12209648" cy="562408"/>
          </a:xfrm>
        </p:grpSpPr>
        <p:sp>
          <p:nvSpPr>
            <p:cNvPr id="4" name="文本框 3"/>
            <p:cNvSpPr txBox="1"/>
            <p:nvPr/>
          </p:nvSpPr>
          <p:spPr>
            <a:xfrm>
              <a:off x="8824071" y="198354"/>
              <a:ext cx="3864535" cy="5624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rgbClr val="0EE6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全国目视飞行航图发布</a:t>
              </a: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78958" y="232033"/>
              <a:ext cx="393561" cy="406488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96555" y="240799"/>
              <a:ext cx="1920312" cy="2665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7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中国民用航空局空中交通管理局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798308" y="441770"/>
              <a:ext cx="991336" cy="2665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ATMB,CAAC</a:t>
              </a:r>
              <a:endParaRPr lang="zh-CN" altLang="en-US" sz="7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634039948"/>
      </p:ext>
    </p:extLst>
  </p:cSld>
  <p:clrMapOvr>
    <a:masterClrMapping/>
  </p:clrMapOvr>
  <p:transition spd="slow" advTm="4000">
    <p:randomBar dir="vert"/>
  </p:transition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58104F4A-E9FA-41BD-94CC-BAC6EE7BA69A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5770362"/>
      </p:ext>
    </p:extLst>
  </p:cSld>
  <p:clrMapOvr>
    <a:masterClrMapping/>
  </p:clrMapOvr>
  <p:transition spd="slow" advTm="4000">
    <p:randomBar dir="vert"/>
  </p:transition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58104F4A-E9FA-41BD-94CC-BAC6EE7BA69A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0701529"/>
      </p:ext>
    </p:extLst>
  </p:cSld>
  <p:clrMapOvr>
    <a:masterClrMapping/>
  </p:clrMapOvr>
  <p:transition spd="slow" advTm="4000">
    <p:randomBar dir="vert"/>
  </p:transition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58104F4A-E9FA-41BD-94CC-BAC6EE7BA69A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8883883"/>
      </p:ext>
    </p:extLst>
  </p:cSld>
  <p:clrMapOvr>
    <a:masterClrMapping/>
  </p:clrMapOvr>
  <p:transition spd="slow" advTm="4000">
    <p:randomBar dir="vert"/>
  </p:transition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58104F4A-E9FA-41BD-94CC-BAC6EE7BA69A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4470616"/>
      </p:ext>
    </p:extLst>
  </p:cSld>
  <p:clrMapOvr>
    <a:masterClrMapping/>
  </p:clrMapOvr>
  <p:transition spd="slow" advTm="4000">
    <p:randomBar dir="vert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26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29" Type="http://schemas.openxmlformats.org/officeDocument/2006/relationships/slideLayout" Target="../slideLayouts/slideLayout77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72.xml"/><Relationship Id="rId32" Type="http://schemas.openxmlformats.org/officeDocument/2006/relationships/image" Target="../media/image6.png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28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31" Type="http://schemas.openxmlformats.org/officeDocument/2006/relationships/image" Target="../media/image5.png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Relationship Id="rId27" Type="http://schemas.openxmlformats.org/officeDocument/2006/relationships/slideLayout" Target="../slideLayouts/slideLayout75.xml"/><Relationship Id="rId30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slideLayout" Target="../slideLayouts/slideLayout95.xml"/><Relationship Id="rId26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98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5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97.xml"/><Relationship Id="rId29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24" Type="http://schemas.openxmlformats.org/officeDocument/2006/relationships/slideLayout" Target="../slideLayouts/slideLayout101.xml"/><Relationship Id="rId32" Type="http://schemas.openxmlformats.org/officeDocument/2006/relationships/image" Target="../media/image6.png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23" Type="http://schemas.openxmlformats.org/officeDocument/2006/relationships/slideLayout" Target="../slideLayouts/slideLayout100.xml"/><Relationship Id="rId28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87.xml"/><Relationship Id="rId19" Type="http://schemas.openxmlformats.org/officeDocument/2006/relationships/slideLayout" Target="../slideLayouts/slideLayout96.xml"/><Relationship Id="rId31" Type="http://schemas.openxmlformats.org/officeDocument/2006/relationships/image" Target="../media/image5.png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Relationship Id="rId22" Type="http://schemas.openxmlformats.org/officeDocument/2006/relationships/slideLayout" Target="../slideLayouts/slideLayout99.xml"/><Relationship Id="rId27" Type="http://schemas.openxmlformats.org/officeDocument/2006/relationships/slideLayout" Target="../slideLayouts/slideLayout104.xml"/><Relationship Id="rId30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3250" y="385242"/>
            <a:ext cx="8320743" cy="1398592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250" y="1926204"/>
            <a:ext cx="8320743" cy="4591064"/>
          </a:xfrm>
          <a:prstGeom prst="rect">
            <a:avLst/>
          </a:prstGeom>
        </p:spPr>
        <p:txBody>
          <a:bodyPr vert="horz" lIns="91427" tIns="45713" rIns="91427" bIns="45713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3247" y="6706541"/>
            <a:ext cx="2170629" cy="385241"/>
          </a:xfrm>
          <a:prstGeom prst="rect">
            <a:avLst/>
          </a:prstGeom>
        </p:spPr>
        <p:txBody>
          <a:bodyPr vert="horz" lIns="91427" tIns="45713" rIns="91427" bIns="45713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72BD8-4A01-47CD-8965-50E81A98EEF8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2020-10-20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95650" y="6706541"/>
            <a:ext cx="3255943" cy="385241"/>
          </a:xfrm>
          <a:prstGeom prst="rect">
            <a:avLst/>
          </a:prstGeom>
        </p:spPr>
        <p:txBody>
          <a:bodyPr vert="horz" lIns="91427" tIns="45713" rIns="91427" bIns="45713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13364" y="6706541"/>
            <a:ext cx="2170629" cy="385241"/>
          </a:xfrm>
          <a:prstGeom prst="rect">
            <a:avLst/>
          </a:prstGeom>
        </p:spPr>
        <p:txBody>
          <a:bodyPr vert="horz" lIns="91427" tIns="45713" rIns="91427" bIns="45713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1A59C-034E-4B22-B42C-33715402E5DD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="" xmlns:a16="http://schemas.microsoft.com/office/drawing/2014/main" id="{531A07B0-C924-4DCA-A246-B6BBD4C2ACAE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87C33E30-F129-4367-9011-05AAD2C5BBE3}"/>
              </a:ext>
            </a:extLst>
          </p:cNvPr>
          <p:cNvSpPr txBox="1"/>
          <p:nvPr userDrawn="1"/>
        </p:nvSpPr>
        <p:spPr>
          <a:xfrm>
            <a:off x="1034564" y="438866"/>
            <a:ext cx="3248001" cy="481799"/>
          </a:xfrm>
          <a:prstGeom prst="rect">
            <a:avLst/>
          </a:prstGeom>
          <a:noFill/>
        </p:spPr>
        <p:txBody>
          <a:bodyPr wrap="square" lIns="91427" tIns="45713" rIns="91427" bIns="45713" rtlCol="0">
            <a:spAutoFit/>
          </a:bodyPr>
          <a:lstStyle/>
          <a:p>
            <a:r>
              <a:rPr lang="zh-CN" altLang="en-US" sz="2500" dirty="0">
                <a:solidFill>
                  <a:srgbClr val="D4E7EE"/>
                </a:solidFill>
                <a:latin typeface="inpin heiti" charset="-122"/>
                <a:ea typeface="inpin heiti" charset="-122"/>
              </a:rPr>
              <a:t>添加您的标题内容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AC00A50-3D81-49F2-BA2B-8D2600A5850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60832" y="279600"/>
            <a:ext cx="649460" cy="86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8870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64555" rtl="0" eaLnBrk="1" latinLnBrk="0" hangingPunct="1">
        <a:lnSpc>
          <a:spcPct val="90000"/>
        </a:lnSpc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139" indent="-241139" algn="l" defTabSz="964555" rtl="0" eaLnBrk="1" latinLnBrk="0" hangingPunct="1">
        <a:lnSpc>
          <a:spcPct val="90000"/>
        </a:lnSpc>
        <a:spcBef>
          <a:spcPts val="1055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3416" indent="-241139" algn="l" defTabSz="964555" rtl="0" eaLnBrk="1" latinLnBrk="0" hangingPunct="1">
        <a:lnSpc>
          <a:spcPct val="90000"/>
        </a:lnSpc>
        <a:spcBef>
          <a:spcPts val="528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05694" indent="-241139" algn="l" defTabSz="964555" rtl="0" eaLnBrk="1" latinLnBrk="0" hangingPunct="1">
        <a:lnSpc>
          <a:spcPct val="90000"/>
        </a:lnSpc>
        <a:spcBef>
          <a:spcPts val="528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7972" indent="-241139" algn="l" defTabSz="964555" rtl="0" eaLnBrk="1" latinLnBrk="0" hangingPunct="1">
        <a:lnSpc>
          <a:spcPct val="90000"/>
        </a:lnSpc>
        <a:spcBef>
          <a:spcPts val="52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70249" indent="-241139" algn="l" defTabSz="964555" rtl="0" eaLnBrk="1" latinLnBrk="0" hangingPunct="1">
        <a:lnSpc>
          <a:spcPct val="90000"/>
        </a:lnSpc>
        <a:spcBef>
          <a:spcPts val="52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652525" indent="-241139" algn="l" defTabSz="964555" rtl="0" eaLnBrk="1" latinLnBrk="0" hangingPunct="1">
        <a:lnSpc>
          <a:spcPct val="90000"/>
        </a:lnSpc>
        <a:spcBef>
          <a:spcPts val="52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34804" indent="-241139" algn="l" defTabSz="964555" rtl="0" eaLnBrk="1" latinLnBrk="0" hangingPunct="1">
        <a:lnSpc>
          <a:spcPct val="90000"/>
        </a:lnSpc>
        <a:spcBef>
          <a:spcPts val="52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17082" indent="-241139" algn="l" defTabSz="964555" rtl="0" eaLnBrk="1" latinLnBrk="0" hangingPunct="1">
        <a:lnSpc>
          <a:spcPct val="90000"/>
        </a:lnSpc>
        <a:spcBef>
          <a:spcPts val="52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99359" indent="-241139" algn="l" defTabSz="964555" rtl="0" eaLnBrk="1" latinLnBrk="0" hangingPunct="1">
        <a:lnSpc>
          <a:spcPct val="90000"/>
        </a:lnSpc>
        <a:spcBef>
          <a:spcPts val="52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45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2277" algn="l" defTabSz="9645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4555" algn="l" defTabSz="9645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6833" algn="l" defTabSz="9645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9110" algn="l" defTabSz="9645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1388" algn="l" defTabSz="9645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3665" algn="l" defTabSz="9645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75943" algn="l" defTabSz="9645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58220" algn="l" defTabSz="9645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3250" y="385242"/>
            <a:ext cx="8320743" cy="1398592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250" y="1926204"/>
            <a:ext cx="8320743" cy="4591064"/>
          </a:xfrm>
          <a:prstGeom prst="rect">
            <a:avLst/>
          </a:prstGeom>
        </p:spPr>
        <p:txBody>
          <a:bodyPr vert="horz" lIns="91427" tIns="45713" rIns="91427" bIns="45713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3247" y="6706541"/>
            <a:ext cx="2170629" cy="385241"/>
          </a:xfrm>
          <a:prstGeom prst="rect">
            <a:avLst/>
          </a:prstGeom>
        </p:spPr>
        <p:txBody>
          <a:bodyPr vert="horz" lIns="91427" tIns="45713" rIns="91427" bIns="45713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72BD8-4A01-47CD-8965-50E81A98EEF8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2020-10-20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95650" y="6706541"/>
            <a:ext cx="3255943" cy="385241"/>
          </a:xfrm>
          <a:prstGeom prst="rect">
            <a:avLst/>
          </a:prstGeom>
        </p:spPr>
        <p:txBody>
          <a:bodyPr vert="horz" lIns="91427" tIns="45713" rIns="91427" bIns="45713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13364" y="6706541"/>
            <a:ext cx="2170629" cy="385241"/>
          </a:xfrm>
          <a:prstGeom prst="rect">
            <a:avLst/>
          </a:prstGeom>
        </p:spPr>
        <p:txBody>
          <a:bodyPr vert="horz" lIns="91427" tIns="45713" rIns="91427" bIns="45713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1A59C-034E-4B22-B42C-33715402E5DD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="" xmlns:a16="http://schemas.microsoft.com/office/drawing/2014/main" id="{531A07B0-C924-4DCA-A246-B6BBD4C2ACAE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87C33E30-F129-4367-9011-05AAD2C5BBE3}"/>
              </a:ext>
            </a:extLst>
          </p:cNvPr>
          <p:cNvSpPr txBox="1"/>
          <p:nvPr userDrawn="1"/>
        </p:nvSpPr>
        <p:spPr>
          <a:xfrm>
            <a:off x="1034564" y="438866"/>
            <a:ext cx="3248001" cy="481799"/>
          </a:xfrm>
          <a:prstGeom prst="rect">
            <a:avLst/>
          </a:prstGeom>
          <a:noFill/>
        </p:spPr>
        <p:txBody>
          <a:bodyPr wrap="square" lIns="91427" tIns="45713" rIns="91427" bIns="45713" rtlCol="0">
            <a:spAutoFit/>
          </a:bodyPr>
          <a:lstStyle/>
          <a:p>
            <a:r>
              <a:rPr lang="zh-CN" altLang="en-US" sz="2500" dirty="0">
                <a:solidFill>
                  <a:srgbClr val="D4E7EE"/>
                </a:solidFill>
                <a:latin typeface="inpin heiti" charset="-122"/>
                <a:ea typeface="inpin heiti" charset="-122"/>
              </a:rPr>
              <a:t>添加您的标题内容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AC00A50-3D81-49F2-BA2B-8D2600A5850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60832" y="279600"/>
            <a:ext cx="649460" cy="86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7831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64555" rtl="0" eaLnBrk="1" latinLnBrk="0" hangingPunct="1">
        <a:lnSpc>
          <a:spcPct val="90000"/>
        </a:lnSpc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139" indent="-241139" algn="l" defTabSz="964555" rtl="0" eaLnBrk="1" latinLnBrk="0" hangingPunct="1">
        <a:lnSpc>
          <a:spcPct val="90000"/>
        </a:lnSpc>
        <a:spcBef>
          <a:spcPts val="1055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3416" indent="-241139" algn="l" defTabSz="964555" rtl="0" eaLnBrk="1" latinLnBrk="0" hangingPunct="1">
        <a:lnSpc>
          <a:spcPct val="90000"/>
        </a:lnSpc>
        <a:spcBef>
          <a:spcPts val="528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05694" indent="-241139" algn="l" defTabSz="964555" rtl="0" eaLnBrk="1" latinLnBrk="0" hangingPunct="1">
        <a:lnSpc>
          <a:spcPct val="90000"/>
        </a:lnSpc>
        <a:spcBef>
          <a:spcPts val="528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7972" indent="-241139" algn="l" defTabSz="964555" rtl="0" eaLnBrk="1" latinLnBrk="0" hangingPunct="1">
        <a:lnSpc>
          <a:spcPct val="90000"/>
        </a:lnSpc>
        <a:spcBef>
          <a:spcPts val="52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70249" indent="-241139" algn="l" defTabSz="964555" rtl="0" eaLnBrk="1" latinLnBrk="0" hangingPunct="1">
        <a:lnSpc>
          <a:spcPct val="90000"/>
        </a:lnSpc>
        <a:spcBef>
          <a:spcPts val="52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652525" indent="-241139" algn="l" defTabSz="964555" rtl="0" eaLnBrk="1" latinLnBrk="0" hangingPunct="1">
        <a:lnSpc>
          <a:spcPct val="90000"/>
        </a:lnSpc>
        <a:spcBef>
          <a:spcPts val="52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34804" indent="-241139" algn="l" defTabSz="964555" rtl="0" eaLnBrk="1" latinLnBrk="0" hangingPunct="1">
        <a:lnSpc>
          <a:spcPct val="90000"/>
        </a:lnSpc>
        <a:spcBef>
          <a:spcPts val="52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17082" indent="-241139" algn="l" defTabSz="964555" rtl="0" eaLnBrk="1" latinLnBrk="0" hangingPunct="1">
        <a:lnSpc>
          <a:spcPct val="90000"/>
        </a:lnSpc>
        <a:spcBef>
          <a:spcPts val="52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99359" indent="-241139" algn="l" defTabSz="964555" rtl="0" eaLnBrk="1" latinLnBrk="0" hangingPunct="1">
        <a:lnSpc>
          <a:spcPct val="90000"/>
        </a:lnSpc>
        <a:spcBef>
          <a:spcPts val="52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45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2277" algn="l" defTabSz="9645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4555" algn="l" defTabSz="9645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6833" algn="l" defTabSz="9645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9110" algn="l" defTabSz="9645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1388" algn="l" defTabSz="9645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3665" algn="l" defTabSz="9645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75943" algn="l" defTabSz="9645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58220" algn="l" defTabSz="9645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3250" y="385242"/>
            <a:ext cx="8320743" cy="1398592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250" y="1926204"/>
            <a:ext cx="8320743" cy="4591064"/>
          </a:xfrm>
          <a:prstGeom prst="rect">
            <a:avLst/>
          </a:prstGeom>
        </p:spPr>
        <p:txBody>
          <a:bodyPr vert="horz" lIns="91427" tIns="45713" rIns="91427" bIns="45713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3247" y="6706541"/>
            <a:ext cx="2170629" cy="385241"/>
          </a:xfrm>
          <a:prstGeom prst="rect">
            <a:avLst/>
          </a:prstGeom>
        </p:spPr>
        <p:txBody>
          <a:bodyPr vert="horz" lIns="91427" tIns="45713" rIns="91427" bIns="45713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72BD8-4A01-47CD-8965-50E81A98EEF8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2020-10-20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95650" y="6706541"/>
            <a:ext cx="3255943" cy="385241"/>
          </a:xfrm>
          <a:prstGeom prst="rect">
            <a:avLst/>
          </a:prstGeom>
        </p:spPr>
        <p:txBody>
          <a:bodyPr vert="horz" lIns="91427" tIns="45713" rIns="91427" bIns="45713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13364" y="6706541"/>
            <a:ext cx="2170629" cy="385241"/>
          </a:xfrm>
          <a:prstGeom prst="rect">
            <a:avLst/>
          </a:prstGeom>
        </p:spPr>
        <p:txBody>
          <a:bodyPr vert="horz" lIns="91427" tIns="45713" rIns="91427" bIns="45713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1A59C-034E-4B22-B42C-33715402E5DD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="" xmlns:a16="http://schemas.microsoft.com/office/drawing/2014/main" id="{531A07B0-C924-4DCA-A246-B6BBD4C2ACAE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87C33E30-F129-4367-9011-05AAD2C5BBE3}"/>
              </a:ext>
            </a:extLst>
          </p:cNvPr>
          <p:cNvSpPr txBox="1"/>
          <p:nvPr userDrawn="1"/>
        </p:nvSpPr>
        <p:spPr>
          <a:xfrm>
            <a:off x="1034564" y="438866"/>
            <a:ext cx="3248001" cy="481799"/>
          </a:xfrm>
          <a:prstGeom prst="rect">
            <a:avLst/>
          </a:prstGeom>
          <a:noFill/>
        </p:spPr>
        <p:txBody>
          <a:bodyPr wrap="square" lIns="91427" tIns="45713" rIns="91427" bIns="45713" rtlCol="0">
            <a:spAutoFit/>
          </a:bodyPr>
          <a:lstStyle/>
          <a:p>
            <a:r>
              <a:rPr lang="zh-CN" altLang="en-US" sz="2500" dirty="0">
                <a:solidFill>
                  <a:srgbClr val="D4E7EE"/>
                </a:solidFill>
                <a:latin typeface="inpin heiti" charset="-122"/>
                <a:ea typeface="inpin heiti" charset="-122"/>
              </a:rPr>
              <a:t>添加您的标题内容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AC00A50-3D81-49F2-BA2B-8D2600A5850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60832" y="279600"/>
            <a:ext cx="649460" cy="86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0346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64555" rtl="0" eaLnBrk="1" latinLnBrk="0" hangingPunct="1">
        <a:lnSpc>
          <a:spcPct val="90000"/>
        </a:lnSpc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139" indent="-241139" algn="l" defTabSz="964555" rtl="0" eaLnBrk="1" latinLnBrk="0" hangingPunct="1">
        <a:lnSpc>
          <a:spcPct val="90000"/>
        </a:lnSpc>
        <a:spcBef>
          <a:spcPts val="1055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3416" indent="-241139" algn="l" defTabSz="964555" rtl="0" eaLnBrk="1" latinLnBrk="0" hangingPunct="1">
        <a:lnSpc>
          <a:spcPct val="90000"/>
        </a:lnSpc>
        <a:spcBef>
          <a:spcPts val="528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05694" indent="-241139" algn="l" defTabSz="964555" rtl="0" eaLnBrk="1" latinLnBrk="0" hangingPunct="1">
        <a:lnSpc>
          <a:spcPct val="90000"/>
        </a:lnSpc>
        <a:spcBef>
          <a:spcPts val="528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7972" indent="-241139" algn="l" defTabSz="964555" rtl="0" eaLnBrk="1" latinLnBrk="0" hangingPunct="1">
        <a:lnSpc>
          <a:spcPct val="90000"/>
        </a:lnSpc>
        <a:spcBef>
          <a:spcPts val="52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70249" indent="-241139" algn="l" defTabSz="964555" rtl="0" eaLnBrk="1" latinLnBrk="0" hangingPunct="1">
        <a:lnSpc>
          <a:spcPct val="90000"/>
        </a:lnSpc>
        <a:spcBef>
          <a:spcPts val="52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652525" indent="-241139" algn="l" defTabSz="964555" rtl="0" eaLnBrk="1" latinLnBrk="0" hangingPunct="1">
        <a:lnSpc>
          <a:spcPct val="90000"/>
        </a:lnSpc>
        <a:spcBef>
          <a:spcPts val="52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34804" indent="-241139" algn="l" defTabSz="964555" rtl="0" eaLnBrk="1" latinLnBrk="0" hangingPunct="1">
        <a:lnSpc>
          <a:spcPct val="90000"/>
        </a:lnSpc>
        <a:spcBef>
          <a:spcPts val="52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17082" indent="-241139" algn="l" defTabSz="964555" rtl="0" eaLnBrk="1" latinLnBrk="0" hangingPunct="1">
        <a:lnSpc>
          <a:spcPct val="90000"/>
        </a:lnSpc>
        <a:spcBef>
          <a:spcPts val="52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99359" indent="-241139" algn="l" defTabSz="964555" rtl="0" eaLnBrk="1" latinLnBrk="0" hangingPunct="1">
        <a:lnSpc>
          <a:spcPct val="90000"/>
        </a:lnSpc>
        <a:spcBef>
          <a:spcPts val="52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45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2277" algn="l" defTabSz="9645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4555" algn="l" defTabSz="9645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6833" algn="l" defTabSz="9645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9110" algn="l" defTabSz="9645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1388" algn="l" defTabSz="9645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3665" algn="l" defTabSz="9645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75943" algn="l" defTabSz="9645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58220" algn="l" defTabSz="9645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3250" y="385242"/>
            <a:ext cx="8320743" cy="1398592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250" y="1926204"/>
            <a:ext cx="8320743" cy="4591064"/>
          </a:xfrm>
          <a:prstGeom prst="rect">
            <a:avLst/>
          </a:prstGeom>
        </p:spPr>
        <p:txBody>
          <a:bodyPr vert="horz" lIns="91427" tIns="45713" rIns="91427" bIns="45713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3247" y="6706541"/>
            <a:ext cx="2170629" cy="385241"/>
          </a:xfrm>
          <a:prstGeom prst="rect">
            <a:avLst/>
          </a:prstGeom>
        </p:spPr>
        <p:txBody>
          <a:bodyPr vert="horz" lIns="91427" tIns="45713" rIns="91427" bIns="45713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72BD8-4A01-47CD-8965-50E81A98EEF8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2020-10-20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95650" y="6706541"/>
            <a:ext cx="3255943" cy="385241"/>
          </a:xfrm>
          <a:prstGeom prst="rect">
            <a:avLst/>
          </a:prstGeom>
        </p:spPr>
        <p:txBody>
          <a:bodyPr vert="horz" lIns="91427" tIns="45713" rIns="91427" bIns="45713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13364" y="6706541"/>
            <a:ext cx="2170629" cy="385241"/>
          </a:xfrm>
          <a:prstGeom prst="rect">
            <a:avLst/>
          </a:prstGeom>
        </p:spPr>
        <p:txBody>
          <a:bodyPr vert="horz" lIns="91427" tIns="45713" rIns="91427" bIns="45713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1A59C-034E-4B22-B42C-33715402E5DD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="" xmlns:a16="http://schemas.microsoft.com/office/drawing/2014/main" id="{531A07B0-C924-4DCA-A246-B6BBD4C2ACAE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87C33E30-F129-4367-9011-05AAD2C5BBE3}"/>
              </a:ext>
            </a:extLst>
          </p:cNvPr>
          <p:cNvSpPr txBox="1"/>
          <p:nvPr userDrawn="1"/>
        </p:nvSpPr>
        <p:spPr>
          <a:xfrm>
            <a:off x="1034564" y="438866"/>
            <a:ext cx="3248001" cy="481799"/>
          </a:xfrm>
          <a:prstGeom prst="rect">
            <a:avLst/>
          </a:prstGeom>
          <a:noFill/>
        </p:spPr>
        <p:txBody>
          <a:bodyPr wrap="square" lIns="91427" tIns="45713" rIns="91427" bIns="45713" rtlCol="0">
            <a:spAutoFit/>
          </a:bodyPr>
          <a:lstStyle/>
          <a:p>
            <a:r>
              <a:rPr lang="zh-CN" altLang="en-US" sz="2500" dirty="0">
                <a:solidFill>
                  <a:srgbClr val="D4E7EE"/>
                </a:solidFill>
                <a:latin typeface="inpin heiti" charset="-122"/>
                <a:ea typeface="inpin heiti" charset="-122"/>
              </a:rPr>
              <a:t>添加您的标题内容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AC00A50-3D81-49F2-BA2B-8D2600A5850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60832" y="279600"/>
            <a:ext cx="649460" cy="86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0604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64555" rtl="0" eaLnBrk="1" latinLnBrk="0" hangingPunct="1">
        <a:lnSpc>
          <a:spcPct val="90000"/>
        </a:lnSpc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139" indent="-241139" algn="l" defTabSz="964555" rtl="0" eaLnBrk="1" latinLnBrk="0" hangingPunct="1">
        <a:lnSpc>
          <a:spcPct val="90000"/>
        </a:lnSpc>
        <a:spcBef>
          <a:spcPts val="1055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3416" indent="-241139" algn="l" defTabSz="964555" rtl="0" eaLnBrk="1" latinLnBrk="0" hangingPunct="1">
        <a:lnSpc>
          <a:spcPct val="90000"/>
        </a:lnSpc>
        <a:spcBef>
          <a:spcPts val="528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05694" indent="-241139" algn="l" defTabSz="964555" rtl="0" eaLnBrk="1" latinLnBrk="0" hangingPunct="1">
        <a:lnSpc>
          <a:spcPct val="90000"/>
        </a:lnSpc>
        <a:spcBef>
          <a:spcPts val="528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7972" indent="-241139" algn="l" defTabSz="964555" rtl="0" eaLnBrk="1" latinLnBrk="0" hangingPunct="1">
        <a:lnSpc>
          <a:spcPct val="90000"/>
        </a:lnSpc>
        <a:spcBef>
          <a:spcPts val="52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70249" indent="-241139" algn="l" defTabSz="964555" rtl="0" eaLnBrk="1" latinLnBrk="0" hangingPunct="1">
        <a:lnSpc>
          <a:spcPct val="90000"/>
        </a:lnSpc>
        <a:spcBef>
          <a:spcPts val="52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652525" indent="-241139" algn="l" defTabSz="964555" rtl="0" eaLnBrk="1" latinLnBrk="0" hangingPunct="1">
        <a:lnSpc>
          <a:spcPct val="90000"/>
        </a:lnSpc>
        <a:spcBef>
          <a:spcPts val="52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34804" indent="-241139" algn="l" defTabSz="964555" rtl="0" eaLnBrk="1" latinLnBrk="0" hangingPunct="1">
        <a:lnSpc>
          <a:spcPct val="90000"/>
        </a:lnSpc>
        <a:spcBef>
          <a:spcPts val="52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17082" indent="-241139" algn="l" defTabSz="964555" rtl="0" eaLnBrk="1" latinLnBrk="0" hangingPunct="1">
        <a:lnSpc>
          <a:spcPct val="90000"/>
        </a:lnSpc>
        <a:spcBef>
          <a:spcPts val="52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99359" indent="-241139" algn="l" defTabSz="964555" rtl="0" eaLnBrk="1" latinLnBrk="0" hangingPunct="1">
        <a:lnSpc>
          <a:spcPct val="90000"/>
        </a:lnSpc>
        <a:spcBef>
          <a:spcPts val="52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45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2277" algn="l" defTabSz="9645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4555" algn="l" defTabSz="9645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6833" algn="l" defTabSz="9645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9110" algn="l" defTabSz="9645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1388" algn="l" defTabSz="9645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3665" algn="l" defTabSz="9645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75943" algn="l" defTabSz="9645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58220" algn="l" defTabSz="9645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1">
            <a:duotone>
              <a:schemeClr val="accent1"/>
              <a:srgbClr val="FFFFFF"/>
            </a:duotone>
            <a:lum bright="12000" contrast="40000"/>
          </a:blip>
          <a:stretch>
            <a:fillRect/>
          </a:stretch>
        </p:blipFill>
        <p:spPr>
          <a:xfrm>
            <a:off x="7034773" y="5185934"/>
            <a:ext cx="2612468" cy="204989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矩形 9"/>
          <p:cNvSpPr/>
          <p:nvPr/>
        </p:nvSpPr>
        <p:spPr>
          <a:xfrm>
            <a:off x="0" y="0"/>
            <a:ext cx="9647238" cy="7537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50000"/>
                  <a:hueMod val="100000"/>
                  <a:satMod val="250000"/>
                  <a:alpha val="0"/>
                </a:schemeClr>
              </a:gs>
              <a:gs pos="75000">
                <a:schemeClr val="accent1">
                  <a:tint val="80000"/>
                  <a:shade val="100000"/>
                  <a:hueMod val="100000"/>
                  <a:satMod val="375000"/>
                  <a:alpha val="20000"/>
                </a:schemeClr>
              </a:gs>
              <a:gs pos="100000">
                <a:schemeClr val="accent1">
                  <a:tint val="50000"/>
                  <a:shade val="100000"/>
                  <a:hueMod val="100000"/>
                  <a:satMod val="500000"/>
                </a:schemeClr>
              </a:gs>
            </a:gsLst>
            <a:lin ang="18900000" scaled="1"/>
            <a:tileRect/>
          </a:gradFill>
          <a:ln w="12700" cap="rnd" cmpd="sng" algn="ctr">
            <a:noFill/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6455" tIns="48227" rIns="96455" bIns="48227"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0" y="43207"/>
            <a:ext cx="4823619" cy="7537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50000"/>
                  <a:hueMod val="100000"/>
                  <a:satMod val="250000"/>
                  <a:alpha val="0"/>
                </a:schemeClr>
              </a:gs>
              <a:gs pos="75000">
                <a:schemeClr val="accent1">
                  <a:tint val="80000"/>
                  <a:shade val="100000"/>
                  <a:hueMod val="100000"/>
                  <a:satMod val="375000"/>
                  <a:alpha val="5000"/>
                </a:schemeClr>
              </a:gs>
              <a:gs pos="100000">
                <a:schemeClr val="accent1">
                  <a:tint val="50000"/>
                  <a:shade val="100000"/>
                  <a:hueMod val="100000"/>
                  <a:satMod val="500000"/>
                  <a:alpha val="60000"/>
                </a:schemeClr>
              </a:gs>
            </a:gsLst>
            <a:lin ang="8100000" scaled="1"/>
            <a:tileRect/>
          </a:gradFill>
          <a:ln w="12700" cap="rnd" cmpd="sng" algn="ctr">
            <a:noFill/>
            <a:prstDash val="solid"/>
          </a:ln>
          <a:effectLst>
            <a:glow>
              <a:schemeClr val="accent1">
                <a:tint val="100000"/>
                <a:shade val="100000"/>
                <a:hueMod val="100000"/>
                <a:satMod val="100000"/>
              </a:schemeClr>
            </a:glow>
            <a:softEdge rad="127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6455" tIns="48227" rIns="96455" bIns="48227" rtlCol="0" anchor="ctr"/>
          <a:lstStyle/>
          <a:p>
            <a:pPr algn="ctr" eaLnBrk="1" latinLnBrk="0" hangingPunct="1"/>
            <a:endParaRPr kumimoji="0"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2">
            <a:duotone>
              <a:schemeClr val="accent1"/>
              <a:srgbClr val="FFFFFF"/>
            </a:duotone>
            <a:lum bright="35000" contrast="40000"/>
          </a:blip>
          <a:stretch>
            <a:fillRect/>
          </a:stretch>
        </p:blipFill>
        <p:spPr>
          <a:xfrm>
            <a:off x="0" y="6774167"/>
            <a:ext cx="9647238" cy="46166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82362" y="289768"/>
            <a:ext cx="8682514" cy="1205971"/>
          </a:xfrm>
          <a:prstGeom prst="rect">
            <a:avLst/>
          </a:prstGeom>
        </p:spPr>
        <p:txBody>
          <a:bodyPr vert="horz" lIns="96455" tIns="48227" rIns="96455" bIns="48227" rtlCol="0" anchor="ctr">
            <a:normAutofit/>
          </a:bodyPr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82362" y="1688362"/>
            <a:ext cx="8682514" cy="4775310"/>
          </a:xfrm>
          <a:prstGeom prst="rect">
            <a:avLst/>
          </a:prstGeom>
        </p:spPr>
        <p:txBody>
          <a:bodyPr vert="horz" lIns="96455" tIns="48227" rIns="96455" bIns="48227" rtlCol="0"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82362" y="6706540"/>
            <a:ext cx="2251022" cy="385241"/>
          </a:xfrm>
          <a:prstGeom prst="rect">
            <a:avLst/>
          </a:prstGeom>
        </p:spPr>
        <p:txBody>
          <a:bodyPr vert="horz" lIns="96455" tIns="48227" rIns="96455" bIns="48227" rtlCol="0" anchor="ctr"/>
          <a:lstStyle>
            <a:lvl1pPr algn="l" eaLnBrk="1" latinLnBrk="0" hangingPunct="1">
              <a:defRPr kumimoji="0"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72BD8-4A01-47CD-8965-50E81A98EEF8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2020-10-20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296142" y="6706540"/>
            <a:ext cx="3054959" cy="385241"/>
          </a:xfrm>
          <a:prstGeom prst="rect">
            <a:avLst/>
          </a:prstGeom>
        </p:spPr>
        <p:txBody>
          <a:bodyPr vert="horz" lIns="96455" tIns="48227" rIns="96455" bIns="48227" rtlCol="0" anchor="ctr"/>
          <a:lstStyle>
            <a:lvl1pPr algn="ctr" eaLnBrk="1" latinLnBrk="0" hangingPunct="1">
              <a:defRPr kumimoji="0"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913854" y="6706540"/>
            <a:ext cx="2251022" cy="385241"/>
          </a:xfrm>
          <a:prstGeom prst="rect">
            <a:avLst/>
          </a:prstGeom>
        </p:spPr>
        <p:txBody>
          <a:bodyPr vert="horz" lIns="96455" tIns="48227" rIns="96455" bIns="48227" rtlCol="0" anchor="ctr"/>
          <a:lstStyle>
            <a:lvl1pPr algn="r" eaLnBrk="1" latinLnBrk="0" hangingPunct="1">
              <a:defRPr kumimoji="0"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1A59C-034E-4B22-B42C-33715402E5DD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531A07B0-C924-4DCA-A246-B6BBD4C2ACAE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  <p:sldLayoutId id="2147483847" r:id="rId14"/>
    <p:sldLayoutId id="2147483848" r:id="rId15"/>
    <p:sldLayoutId id="2147483849" r:id="rId16"/>
    <p:sldLayoutId id="2147483850" r:id="rId17"/>
    <p:sldLayoutId id="2147483851" r:id="rId18"/>
    <p:sldLayoutId id="2147483852" r:id="rId19"/>
    <p:sldLayoutId id="2147483853" r:id="rId20"/>
    <p:sldLayoutId id="2147483854" r:id="rId21"/>
    <p:sldLayoutId id="2147483855" r:id="rId22"/>
    <p:sldLayoutId id="2147483856" r:id="rId23"/>
    <p:sldLayoutId id="2147483857" r:id="rId24"/>
    <p:sldLayoutId id="2147483858" r:id="rId25"/>
    <p:sldLayoutId id="2147483859" r:id="rId26"/>
    <p:sldLayoutId id="2147483860" r:id="rId27"/>
    <p:sldLayoutId id="2147483861" r:id="rId28"/>
    <p:sldLayoutId id="2147483862" r:id="rId29"/>
  </p:sldLayoutIdLst>
  <p:txStyles>
    <p:titleStyle>
      <a:lvl1pPr algn="ctr" rtl="0" eaLnBrk="1" latinLnBrk="0" hangingPunct="1">
        <a:spcBef>
          <a:spcPct val="0"/>
        </a:spcBef>
        <a:buNone/>
        <a:defRPr kumimoji="0" sz="46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61708" indent="-361708" algn="l" rtl="0" eaLnBrk="1" latinLnBrk="0" hangingPunct="1">
        <a:spcBef>
          <a:spcPct val="20000"/>
        </a:spcBef>
        <a:buClr>
          <a:schemeClr val="accent1"/>
        </a:buClr>
        <a:buSzPct val="50000"/>
        <a:buFont typeface="Wingdings 2"/>
        <a:buChar char="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83700" indent="-301423" algn="l" rtl="0" eaLnBrk="1" latinLnBrk="0" hangingPunct="1">
        <a:spcBef>
          <a:spcPct val="20000"/>
        </a:spcBef>
        <a:buClr>
          <a:schemeClr val="accent2"/>
        </a:buClr>
        <a:buSzPct val="50000"/>
        <a:buFont typeface="Wingdings 2"/>
        <a:buChar char="³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05694" indent="-241139" algn="l" rtl="0" eaLnBrk="1" latinLnBrk="0" hangingPunct="1">
        <a:spcBef>
          <a:spcPct val="20000"/>
        </a:spcBef>
        <a:buClr>
          <a:schemeClr val="accent3"/>
        </a:buClr>
        <a:buSzPct val="60000"/>
        <a:buFont typeface="Wingdings 2"/>
        <a:buChar char="®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87972" indent="-241139" algn="l" rtl="0" eaLnBrk="1" latinLnBrk="0" hangingPunct="1">
        <a:spcBef>
          <a:spcPct val="20000"/>
        </a:spcBef>
        <a:buClr>
          <a:schemeClr val="accent5"/>
        </a:buClr>
        <a:buSzPct val="45000"/>
        <a:buFont typeface="Wingdings 2"/>
        <a:buChar char="¯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0249" indent="-241139" algn="l" rtl="0" eaLnBrk="1" latinLnBrk="0" hangingPunct="1">
        <a:spcBef>
          <a:spcPct val="20000"/>
        </a:spcBef>
        <a:buClr>
          <a:schemeClr val="accent6"/>
        </a:buClr>
        <a:buFont typeface="Wingdings 2"/>
        <a:buChar char="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52525" indent="-241139" algn="l" rtl="0" eaLnBrk="1" latinLnBrk="0" hangingPunct="1">
        <a:spcBef>
          <a:spcPct val="20000"/>
        </a:spcBef>
        <a:buFont typeface="Arial"/>
        <a:buChar char="•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34804" indent="-241139" algn="l" rtl="0" eaLnBrk="1" latinLnBrk="0" hangingPunct="1">
        <a:spcBef>
          <a:spcPct val="20000"/>
        </a:spcBef>
        <a:buFont typeface="Arial"/>
        <a:buChar char="•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17082" indent="-241139" algn="l" rtl="0" eaLnBrk="1" latinLnBrk="0" hangingPunct="1">
        <a:spcBef>
          <a:spcPct val="20000"/>
        </a:spcBef>
        <a:buFont typeface="Arial"/>
        <a:buChar char="•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99359" indent="-241139" algn="l" rtl="0" eaLnBrk="1" latinLnBrk="0" hangingPunct="1">
        <a:spcBef>
          <a:spcPct val="20000"/>
        </a:spcBef>
        <a:buFont typeface="Arial"/>
        <a:buChar char="•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8227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6455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44683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92911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41138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89366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3759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8582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1">
            <a:duotone>
              <a:schemeClr val="accent1"/>
              <a:srgbClr val="FFFFFF"/>
            </a:duotone>
            <a:lum bright="12000" contrast="40000"/>
          </a:blip>
          <a:stretch>
            <a:fillRect/>
          </a:stretch>
        </p:blipFill>
        <p:spPr>
          <a:xfrm>
            <a:off x="7034773" y="5185934"/>
            <a:ext cx="2612468" cy="204989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矩形 9"/>
          <p:cNvSpPr/>
          <p:nvPr/>
        </p:nvSpPr>
        <p:spPr>
          <a:xfrm>
            <a:off x="0" y="0"/>
            <a:ext cx="9647238" cy="7537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50000"/>
                  <a:hueMod val="100000"/>
                  <a:satMod val="250000"/>
                  <a:alpha val="0"/>
                </a:schemeClr>
              </a:gs>
              <a:gs pos="75000">
                <a:schemeClr val="accent1">
                  <a:tint val="80000"/>
                  <a:shade val="100000"/>
                  <a:hueMod val="100000"/>
                  <a:satMod val="375000"/>
                  <a:alpha val="20000"/>
                </a:schemeClr>
              </a:gs>
              <a:gs pos="100000">
                <a:schemeClr val="accent1">
                  <a:tint val="50000"/>
                  <a:shade val="100000"/>
                  <a:hueMod val="100000"/>
                  <a:satMod val="500000"/>
                </a:schemeClr>
              </a:gs>
            </a:gsLst>
            <a:lin ang="18900000" scaled="1"/>
            <a:tileRect/>
          </a:gradFill>
          <a:ln w="12700" cap="rnd" cmpd="sng" algn="ctr">
            <a:noFill/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6455" tIns="48227" rIns="96455" bIns="48227"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0" y="43207"/>
            <a:ext cx="4823619" cy="7537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50000"/>
                  <a:hueMod val="100000"/>
                  <a:satMod val="250000"/>
                  <a:alpha val="0"/>
                </a:schemeClr>
              </a:gs>
              <a:gs pos="75000">
                <a:schemeClr val="accent1">
                  <a:tint val="80000"/>
                  <a:shade val="100000"/>
                  <a:hueMod val="100000"/>
                  <a:satMod val="375000"/>
                  <a:alpha val="5000"/>
                </a:schemeClr>
              </a:gs>
              <a:gs pos="100000">
                <a:schemeClr val="accent1">
                  <a:tint val="50000"/>
                  <a:shade val="100000"/>
                  <a:hueMod val="100000"/>
                  <a:satMod val="500000"/>
                  <a:alpha val="60000"/>
                </a:schemeClr>
              </a:gs>
            </a:gsLst>
            <a:lin ang="8100000" scaled="1"/>
            <a:tileRect/>
          </a:gradFill>
          <a:ln w="12700" cap="rnd" cmpd="sng" algn="ctr">
            <a:noFill/>
            <a:prstDash val="solid"/>
          </a:ln>
          <a:effectLst>
            <a:glow>
              <a:schemeClr val="accent1">
                <a:tint val="100000"/>
                <a:shade val="100000"/>
                <a:hueMod val="100000"/>
                <a:satMod val="100000"/>
              </a:schemeClr>
            </a:glow>
            <a:softEdge rad="127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6455" tIns="48227" rIns="96455" bIns="48227"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2">
            <a:duotone>
              <a:schemeClr val="accent1"/>
              <a:srgbClr val="FFFFFF"/>
            </a:duotone>
            <a:lum bright="35000" contrast="40000"/>
          </a:blip>
          <a:stretch>
            <a:fillRect/>
          </a:stretch>
        </p:blipFill>
        <p:spPr>
          <a:xfrm>
            <a:off x="0" y="6774167"/>
            <a:ext cx="9647238" cy="46166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82362" y="289768"/>
            <a:ext cx="8682514" cy="1205971"/>
          </a:xfrm>
          <a:prstGeom prst="rect">
            <a:avLst/>
          </a:prstGeom>
        </p:spPr>
        <p:txBody>
          <a:bodyPr vert="horz" lIns="96455" tIns="48227" rIns="96455" bIns="48227" rtlCol="0" anchor="ctr">
            <a:normAutofit/>
          </a:bodyPr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82362" y="1688362"/>
            <a:ext cx="8682514" cy="4775310"/>
          </a:xfrm>
          <a:prstGeom prst="rect">
            <a:avLst/>
          </a:prstGeom>
        </p:spPr>
        <p:txBody>
          <a:bodyPr vert="horz" lIns="96455" tIns="48227" rIns="96455" bIns="48227" rtlCol="0"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82362" y="6706540"/>
            <a:ext cx="2251022" cy="385241"/>
          </a:xfrm>
          <a:prstGeom prst="rect">
            <a:avLst/>
          </a:prstGeom>
        </p:spPr>
        <p:txBody>
          <a:bodyPr vert="horz" lIns="96455" tIns="48227" rIns="96455" bIns="48227" rtlCol="0" anchor="ctr"/>
          <a:lstStyle>
            <a:lvl1pPr algn="l" eaLnBrk="1" latinLnBrk="0" hangingPunct="1">
              <a:defRPr kumimoji="0"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72BD8-4A01-47CD-8965-50E81A98EEF8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2020-10-20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296142" y="6706540"/>
            <a:ext cx="3054959" cy="385241"/>
          </a:xfrm>
          <a:prstGeom prst="rect">
            <a:avLst/>
          </a:prstGeom>
        </p:spPr>
        <p:txBody>
          <a:bodyPr vert="horz" lIns="96455" tIns="48227" rIns="96455" bIns="48227" rtlCol="0" anchor="ctr"/>
          <a:lstStyle>
            <a:lvl1pPr algn="ctr" eaLnBrk="1" latinLnBrk="0" hangingPunct="1">
              <a:defRPr kumimoji="0"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913854" y="6706540"/>
            <a:ext cx="2251022" cy="385241"/>
          </a:xfrm>
          <a:prstGeom prst="rect">
            <a:avLst/>
          </a:prstGeom>
        </p:spPr>
        <p:txBody>
          <a:bodyPr vert="horz" lIns="96455" tIns="48227" rIns="96455" bIns="48227" rtlCol="0" anchor="ctr"/>
          <a:lstStyle>
            <a:lvl1pPr algn="r" eaLnBrk="1" latinLnBrk="0" hangingPunct="1">
              <a:defRPr kumimoji="0"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1A59C-034E-4B22-B42C-33715402E5DD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531A07B0-C924-4DCA-A246-B6BBD4C2ACAE}"/>
              </a:ext>
            </a:extLst>
          </p:cNvPr>
          <p:cNvSpPr/>
          <p:nvPr userDrawn="1"/>
        </p:nvSpPr>
        <p:spPr>
          <a:xfrm>
            <a:off x="0" y="1224562"/>
            <a:ext cx="9647238" cy="526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zh-CN" altLang="en-US" sz="15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0966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  <p:sldLayoutId id="2147483878" r:id="rId15"/>
    <p:sldLayoutId id="2147483879" r:id="rId16"/>
    <p:sldLayoutId id="2147483880" r:id="rId17"/>
    <p:sldLayoutId id="2147483881" r:id="rId18"/>
    <p:sldLayoutId id="2147483882" r:id="rId19"/>
    <p:sldLayoutId id="2147483883" r:id="rId20"/>
    <p:sldLayoutId id="2147483884" r:id="rId21"/>
    <p:sldLayoutId id="2147483885" r:id="rId22"/>
    <p:sldLayoutId id="2147483886" r:id="rId23"/>
    <p:sldLayoutId id="2147483887" r:id="rId24"/>
    <p:sldLayoutId id="2147483888" r:id="rId25"/>
    <p:sldLayoutId id="2147483889" r:id="rId26"/>
    <p:sldLayoutId id="2147483890" r:id="rId27"/>
    <p:sldLayoutId id="2147483891" r:id="rId28"/>
    <p:sldLayoutId id="2147483892" r:id="rId29"/>
  </p:sldLayoutIdLst>
  <p:txStyles>
    <p:titleStyle>
      <a:lvl1pPr algn="ctr" rtl="0" eaLnBrk="1" latinLnBrk="0" hangingPunct="1">
        <a:spcBef>
          <a:spcPct val="0"/>
        </a:spcBef>
        <a:buNone/>
        <a:defRPr kumimoji="0" sz="46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61708" indent="-361708" algn="l" rtl="0" eaLnBrk="1" latinLnBrk="0" hangingPunct="1">
        <a:spcBef>
          <a:spcPct val="20000"/>
        </a:spcBef>
        <a:buClr>
          <a:schemeClr val="accent1"/>
        </a:buClr>
        <a:buSzPct val="50000"/>
        <a:buFont typeface="Wingdings 2"/>
        <a:buChar char="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83700" indent="-301423" algn="l" rtl="0" eaLnBrk="1" latinLnBrk="0" hangingPunct="1">
        <a:spcBef>
          <a:spcPct val="20000"/>
        </a:spcBef>
        <a:buClr>
          <a:schemeClr val="accent2"/>
        </a:buClr>
        <a:buSzPct val="50000"/>
        <a:buFont typeface="Wingdings 2"/>
        <a:buChar char="³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05694" indent="-241139" algn="l" rtl="0" eaLnBrk="1" latinLnBrk="0" hangingPunct="1">
        <a:spcBef>
          <a:spcPct val="20000"/>
        </a:spcBef>
        <a:buClr>
          <a:schemeClr val="accent3"/>
        </a:buClr>
        <a:buSzPct val="60000"/>
        <a:buFont typeface="Wingdings 2"/>
        <a:buChar char="®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87972" indent="-241139" algn="l" rtl="0" eaLnBrk="1" latinLnBrk="0" hangingPunct="1">
        <a:spcBef>
          <a:spcPct val="20000"/>
        </a:spcBef>
        <a:buClr>
          <a:schemeClr val="accent5"/>
        </a:buClr>
        <a:buSzPct val="45000"/>
        <a:buFont typeface="Wingdings 2"/>
        <a:buChar char="¯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0249" indent="-241139" algn="l" rtl="0" eaLnBrk="1" latinLnBrk="0" hangingPunct="1">
        <a:spcBef>
          <a:spcPct val="20000"/>
        </a:spcBef>
        <a:buClr>
          <a:schemeClr val="accent6"/>
        </a:buClr>
        <a:buFont typeface="Wingdings 2"/>
        <a:buChar char="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52525" indent="-241139" algn="l" rtl="0" eaLnBrk="1" latinLnBrk="0" hangingPunct="1">
        <a:spcBef>
          <a:spcPct val="20000"/>
        </a:spcBef>
        <a:buFont typeface="Arial"/>
        <a:buChar char="•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34804" indent="-241139" algn="l" rtl="0" eaLnBrk="1" latinLnBrk="0" hangingPunct="1">
        <a:spcBef>
          <a:spcPct val="20000"/>
        </a:spcBef>
        <a:buFont typeface="Arial"/>
        <a:buChar char="•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17082" indent="-241139" algn="l" rtl="0" eaLnBrk="1" latinLnBrk="0" hangingPunct="1">
        <a:spcBef>
          <a:spcPct val="20000"/>
        </a:spcBef>
        <a:buFont typeface="Arial"/>
        <a:buChar char="•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99359" indent="-241139" algn="l" rtl="0" eaLnBrk="1" latinLnBrk="0" hangingPunct="1">
        <a:spcBef>
          <a:spcPct val="20000"/>
        </a:spcBef>
        <a:buFont typeface="Arial"/>
        <a:buChar char="•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8227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6455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44683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92911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41138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89366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3759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8582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7.jpe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8.jpe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9.jpe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0.jpe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jpeg"/><Relationship Id="rId18" Type="http://schemas.openxmlformats.org/officeDocument/2006/relationships/image" Target="../media/image46.png"/><Relationship Id="rId26" Type="http://schemas.openxmlformats.org/officeDocument/2006/relationships/image" Target="../media/image54.png"/><Relationship Id="rId3" Type="http://schemas.openxmlformats.org/officeDocument/2006/relationships/image" Target="../media/image33.jpeg"/><Relationship Id="rId21" Type="http://schemas.openxmlformats.org/officeDocument/2006/relationships/image" Target="../media/image49.jpeg"/><Relationship Id="rId7" Type="http://schemas.openxmlformats.org/officeDocument/2006/relationships/image" Target="../media/image35.jpeg"/><Relationship Id="rId12" Type="http://schemas.openxmlformats.org/officeDocument/2006/relationships/image" Target="../media/image40.png"/><Relationship Id="rId17" Type="http://schemas.openxmlformats.org/officeDocument/2006/relationships/image" Target="../media/image45.jpeg"/><Relationship Id="rId25" Type="http://schemas.openxmlformats.org/officeDocument/2006/relationships/image" Target="../media/image53.jpe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29" Type="http://schemas.openxmlformats.org/officeDocument/2006/relationships/image" Target="../media/image57.jpe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.png"/><Relationship Id="rId11" Type="http://schemas.openxmlformats.org/officeDocument/2006/relationships/image" Target="../media/image39.jpeg"/><Relationship Id="rId24" Type="http://schemas.openxmlformats.org/officeDocument/2006/relationships/image" Target="../media/image52.png"/><Relationship Id="rId5" Type="http://schemas.openxmlformats.org/officeDocument/2006/relationships/image" Target="../media/image9.png"/><Relationship Id="rId15" Type="http://schemas.openxmlformats.org/officeDocument/2006/relationships/image" Target="../media/image43.jpeg"/><Relationship Id="rId23" Type="http://schemas.openxmlformats.org/officeDocument/2006/relationships/image" Target="../media/image51.jpeg"/><Relationship Id="rId28" Type="http://schemas.openxmlformats.org/officeDocument/2006/relationships/image" Target="../media/image56.png"/><Relationship Id="rId10" Type="http://schemas.openxmlformats.org/officeDocument/2006/relationships/image" Target="../media/image38.png"/><Relationship Id="rId19" Type="http://schemas.openxmlformats.org/officeDocument/2006/relationships/image" Target="../media/image47.jpeg"/><Relationship Id="rId4" Type="http://schemas.openxmlformats.org/officeDocument/2006/relationships/image" Target="../media/image34.jpeg"/><Relationship Id="rId9" Type="http://schemas.openxmlformats.org/officeDocument/2006/relationships/image" Target="../media/image37.jpeg"/><Relationship Id="rId14" Type="http://schemas.openxmlformats.org/officeDocument/2006/relationships/image" Target="../media/image42.png"/><Relationship Id="rId22" Type="http://schemas.openxmlformats.org/officeDocument/2006/relationships/image" Target="../media/image50.png"/><Relationship Id="rId27" Type="http://schemas.openxmlformats.org/officeDocument/2006/relationships/image" Target="../media/image55.jpeg"/><Relationship Id="rId30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0.pn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png"/><Relationship Id="rId5" Type="http://schemas.openxmlformats.org/officeDocument/2006/relationships/image" Target="../media/image59.pn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0.png"/><Relationship Id="rId5" Type="http://schemas.openxmlformats.org/officeDocument/2006/relationships/image" Target="../media/image59.pn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.png"/><Relationship Id="rId5" Type="http://schemas.openxmlformats.org/officeDocument/2006/relationships/image" Target="../media/image59.pn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0.png"/><Relationship Id="rId5" Type="http://schemas.openxmlformats.org/officeDocument/2006/relationships/image" Target="../media/image59.pn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0.png"/><Relationship Id="rId5" Type="http://schemas.openxmlformats.org/officeDocument/2006/relationships/image" Target="../media/image59.png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9.png"/><Relationship Id="rId5" Type="http://schemas.openxmlformats.org/officeDocument/2006/relationships/image" Target="../media/image66.jpe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7.jpe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9.jpe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2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2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2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2.jpe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2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80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8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8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84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3.jpe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.jpe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notesSlide" Target="../notesSlides/notesSlide40.xml"/><Relationship Id="rId7" Type="http://schemas.openxmlformats.org/officeDocument/2006/relationships/diagramQuickStyle" Target="../diagrams/quickStyle1.xml"/><Relationship Id="rId12" Type="http://schemas.microsoft.com/office/2007/relationships/diagramDrawing" Target="../diagrams/drawing1.xml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3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9.png"/><Relationship Id="rId5" Type="http://schemas.openxmlformats.org/officeDocument/2006/relationships/diagramData" Target="../diagrams/data1.xml"/><Relationship Id="rId10" Type="http://schemas.openxmlformats.org/officeDocument/2006/relationships/image" Target="../media/image10.png"/><Relationship Id="rId4" Type="http://schemas.openxmlformats.org/officeDocument/2006/relationships/image" Target="../media/image8.jpeg"/><Relationship Id="rId9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9.xml"/><Relationship Id="rId6" Type="http://schemas.openxmlformats.org/officeDocument/2006/relationships/diagramQuickStyle" Target="../diagrams/quickStyle2.xml"/><Relationship Id="rId11" Type="http://schemas.microsoft.com/office/2007/relationships/diagramDrawing" Target="../diagrams/drawing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9.png"/><Relationship Id="rId4" Type="http://schemas.openxmlformats.org/officeDocument/2006/relationships/diagramData" Target="../diagrams/data2.xml"/><Relationship Id="rId9" Type="http://schemas.openxmlformats.org/officeDocument/2006/relationships/image" Target="../media/image1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2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9.png"/><Relationship Id="rId10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2.jpeg"/><Relationship Id="rId5" Type="http://schemas.openxmlformats.org/officeDocument/2006/relationships/image" Target="../media/image9.png"/><Relationship Id="rId10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/>
          </p:nvPr>
        </p:nvSpPr>
        <p:spPr>
          <a:xfrm>
            <a:off x="975791" y="2089146"/>
            <a:ext cx="8200152" cy="1551012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</a:rPr>
              <a:t>全国目视航图助力通航</a:t>
            </a:r>
            <a:r>
              <a:rPr lang="en-US" altLang="zh-CN" dirty="0" smtClean="0">
                <a:solidFill>
                  <a:schemeClr val="bg1"/>
                </a:solidFill>
              </a:rPr>
              <a:t/>
            </a:r>
            <a:br>
              <a:rPr lang="en-US" altLang="zh-CN" dirty="0" smtClean="0">
                <a:solidFill>
                  <a:schemeClr val="bg1"/>
                </a:solidFill>
              </a:rPr>
            </a:br>
            <a:r>
              <a:rPr lang="zh-CN" altLang="en-US" dirty="0" smtClean="0">
                <a:solidFill>
                  <a:schemeClr val="bg1"/>
                </a:solidFill>
              </a:rPr>
              <a:t>真正飞起来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7" name="副标题 6"/>
          <p:cNvSpPr>
            <a:spLocks noGrp="1"/>
          </p:cNvSpPr>
          <p:nvPr>
            <p:ph type="subTitle" idx="1"/>
          </p:nvPr>
        </p:nvSpPr>
        <p:spPr>
          <a:xfrm>
            <a:off x="1251068" y="4218170"/>
            <a:ext cx="7037468" cy="1849155"/>
          </a:xfrm>
        </p:spPr>
        <p:txBody>
          <a:bodyPr>
            <a:normAutofit/>
          </a:bodyPr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中国民用航空局空中交通管理局</a:t>
            </a:r>
            <a:endParaRPr lang="en-US" altLang="zh-CN" dirty="0" smtClean="0">
              <a:solidFill>
                <a:schemeClr val="bg1"/>
              </a:solidFill>
              <a:latin typeface="华文楷体" pitchFamily="2" charset="-122"/>
              <a:ea typeface="华文楷体" pitchFamily="2" charset="-122"/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张勇     副局长</a:t>
            </a:r>
            <a:endParaRPr lang="en-US" altLang="zh-CN" dirty="0" smtClean="0">
              <a:solidFill>
                <a:schemeClr val="bg1"/>
              </a:solidFill>
              <a:latin typeface="华文楷体" pitchFamily="2" charset="-122"/>
              <a:ea typeface="华文楷体" pitchFamily="2" charset="-122"/>
            </a:endParaRPr>
          </a:p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2020</a:t>
            </a:r>
            <a:r>
              <a:rPr lang="zh-CN" altLang="en-US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年</a:t>
            </a:r>
            <a:r>
              <a:rPr lang="en-US" altLang="zh-CN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10</a:t>
            </a:r>
            <a:r>
              <a:rPr lang="zh-CN" altLang="en-US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月</a:t>
            </a:r>
            <a:r>
              <a:rPr lang="en-US" altLang="zh-CN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23</a:t>
            </a:r>
            <a:r>
              <a:rPr lang="zh-CN" altLang="en-US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日</a:t>
            </a:r>
            <a:endParaRPr lang="zh-CN" altLang="en-US" dirty="0">
              <a:solidFill>
                <a:schemeClr val="bg1"/>
              </a:solidFill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0CBFA431-C6BD-402F-953C-480CA12078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280994" y="2113632"/>
            <a:ext cx="2389738" cy="357651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4A00EEB1-748F-41D0-AF4F-6D53970143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" y="1244931"/>
            <a:ext cx="2228916" cy="3385760"/>
          </a:xfrm>
          <a:prstGeom prst="rect">
            <a:avLst/>
          </a:prstGeom>
        </p:spPr>
      </p:pic>
      <p:grpSp>
        <p:nvGrpSpPr>
          <p:cNvPr id="10" name="组合 11"/>
          <p:cNvGrpSpPr/>
          <p:nvPr/>
        </p:nvGrpSpPr>
        <p:grpSpPr>
          <a:xfrm>
            <a:off x="264647" y="289574"/>
            <a:ext cx="1543614" cy="502224"/>
            <a:chOff x="264647" y="824414"/>
            <a:chExt cx="1543614" cy="502224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64647" y="824414"/>
              <a:ext cx="455333" cy="470289"/>
            </a:xfrm>
            <a:prstGeom prst="rect">
              <a:avLst/>
            </a:prstGeom>
          </p:spPr>
        </p:pic>
        <p:grpSp>
          <p:nvGrpSpPr>
            <p:cNvPr id="12" name="组合 2"/>
            <p:cNvGrpSpPr/>
            <p:nvPr/>
          </p:nvGrpSpPr>
          <p:grpSpPr>
            <a:xfrm>
              <a:off x="644160" y="885715"/>
              <a:ext cx="1164101" cy="440923"/>
              <a:chOff x="883992" y="876158"/>
              <a:chExt cx="1164101" cy="440923"/>
            </a:xfrm>
          </p:grpSpPr>
          <p:sp>
            <p:nvSpPr>
              <p:cNvPr id="13" name="文本框 63"/>
              <p:cNvSpPr txBox="1"/>
              <p:nvPr/>
            </p:nvSpPr>
            <p:spPr>
              <a:xfrm>
                <a:off x="1106029" y="876158"/>
                <a:ext cx="720030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600" b="1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中国民用航空局</a:t>
                </a:r>
              </a:p>
            </p:txBody>
          </p:sp>
          <p:sp>
            <p:nvSpPr>
              <p:cNvPr id="14" name="文本框 64"/>
              <p:cNvSpPr txBox="1"/>
              <p:nvPr/>
            </p:nvSpPr>
            <p:spPr>
              <a:xfrm>
                <a:off x="883992" y="1163193"/>
                <a:ext cx="1164101" cy="153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Air Traffic Management </a:t>
                </a:r>
                <a:r>
                  <a:rPr lang="en-US" altLang="zh-CN" sz="400" b="1" dirty="0" err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Bureau.</a:t>
                </a:r>
                <a:r>
                  <a:rPr lang="en-US" altLang="zh-CN" sz="400" b="1" dirty="0" err="1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CAAC</a:t>
                </a:r>
                <a:endParaRPr lang="zh-CN" altLang="en-US" sz="4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文本框 68"/>
              <p:cNvSpPr txBox="1"/>
              <p:nvPr/>
            </p:nvSpPr>
            <p:spPr>
              <a:xfrm>
                <a:off x="983407" y="996887"/>
                <a:ext cx="992579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9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空中交通管理局</a:t>
                </a:r>
              </a:p>
            </p:txBody>
          </p:sp>
        </p:grpSp>
      </p:grpSp>
    </p:spTree>
  </p:cSld>
  <p:clrMapOvr>
    <a:masterClrMapping/>
  </p:clrMapOvr>
  <p:transition spd="slow" advTm="5732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A00EEB1-748F-41D0-AF4F-6D53970143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" y="1244931"/>
            <a:ext cx="2228916" cy="33857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CBFA431-C6BD-402F-953C-480CA12078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280994" y="2113632"/>
            <a:ext cx="2389738" cy="3576517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2621792" y="1013938"/>
            <a:ext cx="4493512" cy="461651"/>
          </a:xfrm>
          <a:prstGeom prst="rect">
            <a:avLst/>
          </a:prstGeom>
          <a:noFill/>
        </p:spPr>
        <p:txBody>
          <a:bodyPr wrap="none" lIns="91427" tIns="45713" rIns="91427" bIns="45713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现场回复人大代表提案办理情况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264647" y="289574"/>
            <a:ext cx="8986100" cy="502224"/>
            <a:chOff x="264647" y="289572"/>
            <a:chExt cx="8986101" cy="502224"/>
          </a:xfrm>
        </p:grpSpPr>
        <p:sp>
          <p:nvSpPr>
            <p:cNvPr id="16" name="文本框 15"/>
            <p:cNvSpPr txBox="1"/>
            <p:nvPr/>
          </p:nvSpPr>
          <p:spPr>
            <a:xfrm>
              <a:off x="6349960" y="369442"/>
              <a:ext cx="2900788" cy="422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rgbClr val="0EE6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回应全国人大代表关切</a:t>
              </a: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264647" y="289572"/>
              <a:ext cx="1543614" cy="502224"/>
              <a:chOff x="264647" y="824414"/>
              <a:chExt cx="1543614" cy="502224"/>
            </a:xfrm>
          </p:grpSpPr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64647" y="824414"/>
                <a:ext cx="455333" cy="470289"/>
              </a:xfrm>
              <a:prstGeom prst="rect">
                <a:avLst/>
              </a:prstGeom>
            </p:spPr>
          </p:pic>
          <p:grpSp>
            <p:nvGrpSpPr>
              <p:cNvPr id="19" name="组合 18"/>
              <p:cNvGrpSpPr/>
              <p:nvPr/>
            </p:nvGrpSpPr>
            <p:grpSpPr>
              <a:xfrm>
                <a:off x="644160" y="885715"/>
                <a:ext cx="1164101" cy="440923"/>
                <a:chOff x="883992" y="876158"/>
                <a:chExt cx="1164101" cy="440923"/>
              </a:xfrm>
            </p:grpSpPr>
            <p:sp>
              <p:nvSpPr>
                <p:cNvPr id="29" name="文本框 28"/>
                <p:cNvSpPr txBox="1"/>
                <p:nvPr/>
              </p:nvSpPr>
              <p:spPr>
                <a:xfrm>
                  <a:off x="1106029" y="876158"/>
                  <a:ext cx="720030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600" b="1" dirty="0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中国民用航空局</a:t>
                  </a:r>
                </a:p>
              </p:txBody>
            </p:sp>
            <p:sp>
              <p:nvSpPr>
                <p:cNvPr id="31" name="文本框 30"/>
                <p:cNvSpPr txBox="1"/>
                <p:nvPr/>
              </p:nvSpPr>
              <p:spPr>
                <a:xfrm>
                  <a:off x="883992" y="1163193"/>
                  <a:ext cx="1164101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4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Air Traffic Management </a:t>
                  </a:r>
                  <a:r>
                    <a:rPr lang="en-US" altLang="zh-CN" sz="400" b="1" dirty="0" err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Bureau.</a:t>
                  </a:r>
                  <a:r>
                    <a:rPr lang="en-US" altLang="zh-CN" sz="4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CAAC</a:t>
                  </a:r>
                  <a:endParaRPr lang="zh-CN" altLang="en-US" sz="400" b="1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2" name="文本框 31"/>
                <p:cNvSpPr txBox="1"/>
                <p:nvPr/>
              </p:nvSpPr>
              <p:spPr>
                <a:xfrm>
                  <a:off x="983407" y="996887"/>
                  <a:ext cx="992579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9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空中交通管理局</a:t>
                  </a:r>
                </a:p>
              </p:txBody>
            </p:sp>
          </p:grpSp>
        </p:grpSp>
      </p:grpSp>
      <p:pic>
        <p:nvPicPr>
          <p:cNvPr id="21" name="Picture 2" descr="C:\Users\user\Desktop\回应人大代表关切.bmp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2313" y="1566042"/>
            <a:ext cx="8723586" cy="51080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1536860"/>
      </p:ext>
    </p:extLst>
  </p:cSld>
  <p:clrMapOvr>
    <a:masterClrMapping/>
  </p:clrMapOvr>
  <p:transition spd="slow" advTm="5865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A00EEB1-748F-41D0-AF4F-6D53970143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" y="1244931"/>
            <a:ext cx="2228916" cy="33857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CBFA431-C6BD-402F-953C-480CA12078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280994" y="2113632"/>
            <a:ext cx="2389738" cy="3576517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2059052" y="1430524"/>
            <a:ext cx="5570756" cy="415819"/>
          </a:xfrm>
          <a:prstGeom prst="rect">
            <a:avLst/>
          </a:prstGeom>
          <a:noFill/>
        </p:spPr>
        <p:txBody>
          <a:bodyPr wrap="none" lIns="91427" tIns="45713" rIns="91427" bIns="45713" rtlCol="0">
            <a:spAutoFit/>
          </a:bodyPr>
          <a:lstStyle/>
          <a:p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向通航用户、</a:t>
            </a:r>
            <a:r>
              <a:rPr lang="zh-CN" altLang="zh-CN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万丰集团董事局主席陈爱莲</a:t>
            </a:r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赠图</a:t>
            </a:r>
          </a:p>
        </p:txBody>
      </p:sp>
      <p:pic>
        <p:nvPicPr>
          <p:cNvPr id="21" name="Picture 2" descr="F:\00 work\02 情报项目\01 AIM工程\02 目视航图管理平台\8 发布会\2019年12月\孟总-通航材料\车局来访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2941" y="2194474"/>
            <a:ext cx="7316195" cy="44983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1"/>
          <p:cNvGrpSpPr/>
          <p:nvPr/>
        </p:nvGrpSpPr>
        <p:grpSpPr>
          <a:xfrm>
            <a:off x="264649" y="289574"/>
            <a:ext cx="8397521" cy="502224"/>
            <a:chOff x="264647" y="289572"/>
            <a:chExt cx="8397521" cy="502224"/>
          </a:xfrm>
        </p:grpSpPr>
        <p:sp>
          <p:nvSpPr>
            <p:cNvPr id="13" name="文本框 12"/>
            <p:cNvSpPr txBox="1"/>
            <p:nvPr/>
          </p:nvSpPr>
          <p:spPr>
            <a:xfrm>
              <a:off x="5761381" y="358932"/>
              <a:ext cx="2900787" cy="422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rgbClr val="0EE6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回应全国人大代表关切</a:t>
              </a: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264647" y="289572"/>
              <a:ext cx="1543614" cy="502224"/>
              <a:chOff x="264647" y="824414"/>
              <a:chExt cx="1543614" cy="50222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64647" y="824414"/>
                <a:ext cx="455333" cy="470289"/>
              </a:xfrm>
              <a:prstGeom prst="rect">
                <a:avLst/>
              </a:prstGeom>
            </p:spPr>
          </p:pic>
          <p:grpSp>
            <p:nvGrpSpPr>
              <p:cNvPr id="16" name="组合 15"/>
              <p:cNvGrpSpPr/>
              <p:nvPr/>
            </p:nvGrpSpPr>
            <p:grpSpPr>
              <a:xfrm>
                <a:off x="644160" y="885715"/>
                <a:ext cx="1164101" cy="440923"/>
                <a:chOff x="883992" y="876158"/>
                <a:chExt cx="1164101" cy="440923"/>
              </a:xfrm>
            </p:grpSpPr>
            <p:sp>
              <p:nvSpPr>
                <p:cNvPr id="17" name="文本框 16"/>
                <p:cNvSpPr txBox="1"/>
                <p:nvPr/>
              </p:nvSpPr>
              <p:spPr>
                <a:xfrm>
                  <a:off x="1106029" y="876158"/>
                  <a:ext cx="720030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600" b="1" dirty="0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中国民用航空局</a:t>
                  </a:r>
                </a:p>
              </p:txBody>
            </p:sp>
            <p:sp>
              <p:nvSpPr>
                <p:cNvPr id="18" name="文本框 17"/>
                <p:cNvSpPr txBox="1"/>
                <p:nvPr/>
              </p:nvSpPr>
              <p:spPr>
                <a:xfrm>
                  <a:off x="883992" y="1163193"/>
                  <a:ext cx="1164101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4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Air Traffic Management </a:t>
                  </a:r>
                  <a:r>
                    <a:rPr lang="en-US" altLang="zh-CN" sz="400" b="1" dirty="0" err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Bureau.</a:t>
                  </a:r>
                  <a:r>
                    <a:rPr lang="en-US" altLang="zh-CN" sz="4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CAAC</a:t>
                  </a:r>
                  <a:endParaRPr lang="zh-CN" altLang="en-US" sz="400" b="1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" name="文本框 18"/>
                <p:cNvSpPr txBox="1"/>
                <p:nvPr/>
              </p:nvSpPr>
              <p:spPr>
                <a:xfrm>
                  <a:off x="983407" y="996887"/>
                  <a:ext cx="992579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9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空中交通管理局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xmlns="" val="412303362"/>
      </p:ext>
    </p:extLst>
  </p:cSld>
  <p:clrMapOvr>
    <a:masterClrMapping/>
  </p:clrMapOvr>
  <p:transition spd="slow" advTm="5960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A00EEB1-748F-41D0-AF4F-6D53970143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" y="1244931"/>
            <a:ext cx="2228916" cy="33857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CBFA431-C6BD-402F-953C-480CA12078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280994" y="2113632"/>
            <a:ext cx="2389738" cy="3576517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2450251" y="1429608"/>
            <a:ext cx="4801315" cy="369460"/>
          </a:xfrm>
          <a:prstGeom prst="rect">
            <a:avLst/>
          </a:prstGeom>
          <a:noFill/>
        </p:spPr>
        <p:txBody>
          <a:bodyPr wrap="none" lIns="91427" tIns="45713" rIns="91427" bIns="45713" rtlCol="0">
            <a:spAutoFit/>
          </a:bodyPr>
          <a:lstStyle/>
          <a:p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向通航飞行员、民航局原局长杨元元介绍产品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9077" y="2176494"/>
            <a:ext cx="5521128" cy="45800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2" name="组合 11"/>
          <p:cNvGrpSpPr/>
          <p:nvPr/>
        </p:nvGrpSpPr>
        <p:grpSpPr>
          <a:xfrm>
            <a:off x="264647" y="289574"/>
            <a:ext cx="9164776" cy="512533"/>
            <a:chOff x="264647" y="289572"/>
            <a:chExt cx="9164776" cy="512534"/>
          </a:xfrm>
        </p:grpSpPr>
        <p:sp>
          <p:nvSpPr>
            <p:cNvPr id="13" name="文本框 12"/>
            <p:cNvSpPr txBox="1"/>
            <p:nvPr/>
          </p:nvSpPr>
          <p:spPr>
            <a:xfrm>
              <a:off x="6528636" y="379953"/>
              <a:ext cx="2900787" cy="422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rgbClr val="0EE6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全国目视飞行航图发布</a:t>
              </a: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264647" y="289572"/>
              <a:ext cx="1543614" cy="502224"/>
              <a:chOff x="264647" y="824414"/>
              <a:chExt cx="1543614" cy="50222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64647" y="824414"/>
                <a:ext cx="455333" cy="470289"/>
              </a:xfrm>
              <a:prstGeom prst="rect">
                <a:avLst/>
              </a:prstGeom>
            </p:spPr>
          </p:pic>
          <p:grpSp>
            <p:nvGrpSpPr>
              <p:cNvPr id="16" name="组合 15"/>
              <p:cNvGrpSpPr/>
              <p:nvPr/>
            </p:nvGrpSpPr>
            <p:grpSpPr>
              <a:xfrm>
                <a:off x="644160" y="885715"/>
                <a:ext cx="1164101" cy="440923"/>
                <a:chOff x="883992" y="876158"/>
                <a:chExt cx="1164101" cy="440923"/>
              </a:xfrm>
            </p:grpSpPr>
            <p:sp>
              <p:nvSpPr>
                <p:cNvPr id="17" name="文本框 16"/>
                <p:cNvSpPr txBox="1"/>
                <p:nvPr/>
              </p:nvSpPr>
              <p:spPr>
                <a:xfrm>
                  <a:off x="1106029" y="876158"/>
                  <a:ext cx="720030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600" b="1" dirty="0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中国民用航空局</a:t>
                  </a:r>
                </a:p>
              </p:txBody>
            </p:sp>
            <p:sp>
              <p:nvSpPr>
                <p:cNvPr id="18" name="文本框 17"/>
                <p:cNvSpPr txBox="1"/>
                <p:nvPr/>
              </p:nvSpPr>
              <p:spPr>
                <a:xfrm>
                  <a:off x="883992" y="1163193"/>
                  <a:ext cx="1164101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4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Air Traffic Management </a:t>
                  </a:r>
                  <a:r>
                    <a:rPr lang="en-US" altLang="zh-CN" sz="400" b="1" dirty="0" err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Bureau.</a:t>
                  </a:r>
                  <a:r>
                    <a:rPr lang="en-US" altLang="zh-CN" sz="4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CAAC</a:t>
                  </a:r>
                  <a:endParaRPr lang="zh-CN" altLang="en-US" sz="400" b="1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" name="文本框 18"/>
                <p:cNvSpPr txBox="1"/>
                <p:nvPr/>
              </p:nvSpPr>
              <p:spPr>
                <a:xfrm>
                  <a:off x="983407" y="996887"/>
                  <a:ext cx="992579" cy="2308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9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空中交通管理局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xmlns="" val="2155485519"/>
      </p:ext>
    </p:extLst>
  </p:cSld>
  <p:clrMapOvr>
    <a:masterClrMapping/>
  </p:clrMapOvr>
  <p:transition spd="slow" advTm="5858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A00EEB1-748F-41D0-AF4F-6D53970143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" y="1244931"/>
            <a:ext cx="2228916" cy="33857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CBFA431-C6BD-402F-953C-480CA12078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280994" y="2113632"/>
            <a:ext cx="2389738" cy="3576517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2450250" y="913601"/>
            <a:ext cx="5322150" cy="369460"/>
          </a:xfrm>
          <a:prstGeom prst="rect">
            <a:avLst/>
          </a:prstGeom>
          <a:noFill/>
        </p:spPr>
        <p:txBody>
          <a:bodyPr wrap="square" lIns="91427" tIns="45713" rIns="91427" bIns="45713" rtlCol="0">
            <a:spAutoFit/>
          </a:bodyPr>
          <a:lstStyle/>
          <a:p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全国目视飞行航图发布仪式 </a:t>
            </a: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2019.12.26 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北京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4460" y="1614339"/>
            <a:ext cx="7757391" cy="51715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2" name="组合 11"/>
          <p:cNvGrpSpPr/>
          <p:nvPr/>
        </p:nvGrpSpPr>
        <p:grpSpPr>
          <a:xfrm>
            <a:off x="264647" y="289574"/>
            <a:ext cx="9164776" cy="512533"/>
            <a:chOff x="264647" y="289572"/>
            <a:chExt cx="9164776" cy="512534"/>
          </a:xfrm>
        </p:grpSpPr>
        <p:sp>
          <p:nvSpPr>
            <p:cNvPr id="13" name="文本框 12"/>
            <p:cNvSpPr txBox="1"/>
            <p:nvPr/>
          </p:nvSpPr>
          <p:spPr>
            <a:xfrm>
              <a:off x="6528636" y="379953"/>
              <a:ext cx="2900787" cy="422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rgbClr val="0EE6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全国目视飞行航图发布</a:t>
              </a: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264647" y="289572"/>
              <a:ext cx="1543614" cy="502224"/>
              <a:chOff x="264647" y="824414"/>
              <a:chExt cx="1543614" cy="50222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64647" y="824414"/>
                <a:ext cx="455333" cy="470289"/>
              </a:xfrm>
              <a:prstGeom prst="rect">
                <a:avLst/>
              </a:prstGeom>
            </p:spPr>
          </p:pic>
          <p:grpSp>
            <p:nvGrpSpPr>
              <p:cNvPr id="16" name="组合 15"/>
              <p:cNvGrpSpPr/>
              <p:nvPr/>
            </p:nvGrpSpPr>
            <p:grpSpPr>
              <a:xfrm>
                <a:off x="644160" y="885715"/>
                <a:ext cx="1164101" cy="440923"/>
                <a:chOff x="883992" y="876158"/>
                <a:chExt cx="1164101" cy="440923"/>
              </a:xfrm>
            </p:grpSpPr>
            <p:sp>
              <p:nvSpPr>
                <p:cNvPr id="17" name="文本框 16"/>
                <p:cNvSpPr txBox="1"/>
                <p:nvPr/>
              </p:nvSpPr>
              <p:spPr>
                <a:xfrm>
                  <a:off x="1106029" y="876158"/>
                  <a:ext cx="720030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600" b="1" dirty="0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中国民用航空局</a:t>
                  </a:r>
                </a:p>
              </p:txBody>
            </p:sp>
            <p:sp>
              <p:nvSpPr>
                <p:cNvPr id="18" name="文本框 17"/>
                <p:cNvSpPr txBox="1"/>
                <p:nvPr/>
              </p:nvSpPr>
              <p:spPr>
                <a:xfrm>
                  <a:off x="883992" y="1163193"/>
                  <a:ext cx="1164101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4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Air Traffic Management </a:t>
                  </a:r>
                  <a:r>
                    <a:rPr lang="en-US" altLang="zh-CN" sz="400" b="1" dirty="0" err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Bureau.</a:t>
                  </a:r>
                  <a:r>
                    <a:rPr lang="en-US" altLang="zh-CN" sz="4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CAAC</a:t>
                  </a:r>
                  <a:endParaRPr lang="zh-CN" altLang="en-US" sz="400" b="1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" name="文本框 18"/>
                <p:cNvSpPr txBox="1"/>
                <p:nvPr/>
              </p:nvSpPr>
              <p:spPr>
                <a:xfrm>
                  <a:off x="983407" y="996887"/>
                  <a:ext cx="992579" cy="2308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9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空中交通管理局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xmlns="" val="2055893726"/>
      </p:ext>
    </p:extLst>
  </p:cSld>
  <p:clrMapOvr>
    <a:masterClrMapping/>
  </p:clrMapOvr>
  <p:transition spd="slow" advTm="5970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A00EEB1-748F-41D0-AF4F-6D53970143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" y="1244931"/>
            <a:ext cx="2228916" cy="3385760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2450251" y="1118156"/>
            <a:ext cx="4801315" cy="369460"/>
          </a:xfrm>
          <a:prstGeom prst="rect">
            <a:avLst/>
          </a:prstGeom>
          <a:noFill/>
        </p:spPr>
        <p:txBody>
          <a:bodyPr wrap="none" lIns="91427" tIns="45713" rIns="91427" bIns="45713" rtlCol="0">
            <a:spAutoFit/>
          </a:bodyPr>
          <a:lstStyle/>
          <a:p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全国目视飞行航图发布仪式 </a:t>
            </a: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2019.12.26 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北京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264647" y="289574"/>
            <a:ext cx="9164776" cy="512533"/>
            <a:chOff x="264647" y="289572"/>
            <a:chExt cx="9164776" cy="512534"/>
          </a:xfrm>
        </p:grpSpPr>
        <p:sp>
          <p:nvSpPr>
            <p:cNvPr id="13" name="文本框 12"/>
            <p:cNvSpPr txBox="1"/>
            <p:nvPr/>
          </p:nvSpPr>
          <p:spPr>
            <a:xfrm>
              <a:off x="6528636" y="379953"/>
              <a:ext cx="2900787" cy="422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rgbClr val="0EE6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全国目视飞行航图发布</a:t>
              </a: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264647" y="289572"/>
              <a:ext cx="1543614" cy="502224"/>
              <a:chOff x="264647" y="824414"/>
              <a:chExt cx="1543614" cy="50222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64647" y="824414"/>
                <a:ext cx="455333" cy="470289"/>
              </a:xfrm>
              <a:prstGeom prst="rect">
                <a:avLst/>
              </a:prstGeom>
            </p:spPr>
          </p:pic>
          <p:grpSp>
            <p:nvGrpSpPr>
              <p:cNvPr id="16" name="组合 15"/>
              <p:cNvGrpSpPr/>
              <p:nvPr/>
            </p:nvGrpSpPr>
            <p:grpSpPr>
              <a:xfrm>
                <a:off x="644160" y="885715"/>
                <a:ext cx="1164101" cy="440923"/>
                <a:chOff x="883992" y="876158"/>
                <a:chExt cx="1164101" cy="440923"/>
              </a:xfrm>
            </p:grpSpPr>
            <p:sp>
              <p:nvSpPr>
                <p:cNvPr id="17" name="文本框 16"/>
                <p:cNvSpPr txBox="1"/>
                <p:nvPr/>
              </p:nvSpPr>
              <p:spPr>
                <a:xfrm>
                  <a:off x="1106029" y="876158"/>
                  <a:ext cx="720030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600" b="1" dirty="0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中国民用航空局</a:t>
                  </a:r>
                </a:p>
              </p:txBody>
            </p:sp>
            <p:sp>
              <p:nvSpPr>
                <p:cNvPr id="18" name="文本框 17"/>
                <p:cNvSpPr txBox="1"/>
                <p:nvPr/>
              </p:nvSpPr>
              <p:spPr>
                <a:xfrm>
                  <a:off x="883992" y="1163193"/>
                  <a:ext cx="1164101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4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Air Traffic Management </a:t>
                  </a:r>
                  <a:r>
                    <a:rPr lang="en-US" altLang="zh-CN" sz="400" b="1" dirty="0" err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Bureau.</a:t>
                  </a:r>
                  <a:r>
                    <a:rPr lang="en-US" altLang="zh-CN" sz="4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CAAC</a:t>
                  </a:r>
                  <a:endParaRPr lang="zh-CN" altLang="en-US" sz="400" b="1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" name="文本框 18"/>
                <p:cNvSpPr txBox="1"/>
                <p:nvPr/>
              </p:nvSpPr>
              <p:spPr>
                <a:xfrm>
                  <a:off x="983407" y="996887"/>
                  <a:ext cx="992579" cy="2308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9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空中交通管理局</a:t>
                  </a:r>
                </a:p>
              </p:txBody>
            </p:sp>
          </p:grpSp>
        </p:grp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8260" y="1703885"/>
            <a:ext cx="6517575" cy="50881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00438305"/>
      </p:ext>
    </p:extLst>
  </p:cSld>
  <p:clrMapOvr>
    <a:masterClrMapping/>
  </p:clrMapOvr>
  <p:transition spd="slow" advTm="6023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2450251" y="1118156"/>
            <a:ext cx="4801315" cy="369460"/>
          </a:xfrm>
          <a:prstGeom prst="rect">
            <a:avLst/>
          </a:prstGeom>
          <a:noFill/>
        </p:spPr>
        <p:txBody>
          <a:bodyPr wrap="none" lIns="91427" tIns="45713" rIns="91427" bIns="45713" rtlCol="0">
            <a:spAutoFit/>
          </a:bodyPr>
          <a:lstStyle/>
          <a:p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全国目视飞行航图发布仪式 </a:t>
            </a: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2019.12.26 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北京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264647" y="289574"/>
            <a:ext cx="9164776" cy="512533"/>
            <a:chOff x="264647" y="289572"/>
            <a:chExt cx="9164776" cy="512534"/>
          </a:xfrm>
        </p:grpSpPr>
        <p:sp>
          <p:nvSpPr>
            <p:cNvPr id="13" name="文本框 12"/>
            <p:cNvSpPr txBox="1"/>
            <p:nvPr/>
          </p:nvSpPr>
          <p:spPr>
            <a:xfrm>
              <a:off x="6528636" y="379953"/>
              <a:ext cx="2900787" cy="422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rgbClr val="0EE6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全国目视飞行航图发布</a:t>
              </a: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264647" y="289572"/>
              <a:ext cx="1543614" cy="502224"/>
              <a:chOff x="264647" y="824414"/>
              <a:chExt cx="1543614" cy="50222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64647" y="824414"/>
                <a:ext cx="455333" cy="470289"/>
              </a:xfrm>
              <a:prstGeom prst="rect">
                <a:avLst/>
              </a:prstGeom>
            </p:spPr>
          </p:pic>
          <p:grpSp>
            <p:nvGrpSpPr>
              <p:cNvPr id="16" name="组合 15"/>
              <p:cNvGrpSpPr/>
              <p:nvPr/>
            </p:nvGrpSpPr>
            <p:grpSpPr>
              <a:xfrm>
                <a:off x="644160" y="885715"/>
                <a:ext cx="1164101" cy="440923"/>
                <a:chOff x="883992" y="876158"/>
                <a:chExt cx="1164101" cy="440923"/>
              </a:xfrm>
            </p:grpSpPr>
            <p:sp>
              <p:nvSpPr>
                <p:cNvPr id="17" name="文本框 16"/>
                <p:cNvSpPr txBox="1"/>
                <p:nvPr/>
              </p:nvSpPr>
              <p:spPr>
                <a:xfrm>
                  <a:off x="1106029" y="876158"/>
                  <a:ext cx="720030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600" b="1" dirty="0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中国民用航空局</a:t>
                  </a:r>
                </a:p>
              </p:txBody>
            </p:sp>
            <p:sp>
              <p:nvSpPr>
                <p:cNvPr id="18" name="文本框 17"/>
                <p:cNvSpPr txBox="1"/>
                <p:nvPr/>
              </p:nvSpPr>
              <p:spPr>
                <a:xfrm>
                  <a:off x="883992" y="1163193"/>
                  <a:ext cx="1164101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4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Air Traffic Management </a:t>
                  </a:r>
                  <a:r>
                    <a:rPr lang="en-US" altLang="zh-CN" sz="400" b="1" dirty="0" err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Bureau.</a:t>
                  </a:r>
                  <a:r>
                    <a:rPr lang="en-US" altLang="zh-CN" sz="4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CAAC</a:t>
                  </a:r>
                  <a:endParaRPr lang="zh-CN" altLang="en-US" sz="400" b="1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" name="文本框 18"/>
                <p:cNvSpPr txBox="1"/>
                <p:nvPr/>
              </p:nvSpPr>
              <p:spPr>
                <a:xfrm>
                  <a:off x="983407" y="996887"/>
                  <a:ext cx="992579" cy="2308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9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空中交通管理局</a:t>
                  </a:r>
                </a:p>
              </p:txBody>
            </p:sp>
          </p:grpSp>
        </p:grp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313" y="1942877"/>
            <a:ext cx="4734056" cy="28251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24153" y="3636600"/>
            <a:ext cx="4913181" cy="32734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50321280"/>
      </p:ext>
    </p:extLst>
  </p:cSld>
  <p:clrMapOvr>
    <a:masterClrMapping/>
  </p:clrMapOvr>
  <p:transition spd="slow" advTm="5980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00"/>
            <a:ext cx="9647238" cy="723542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93B1EBCF-CACE-497F-8E5C-95E56DD30F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280994" y="1610298"/>
            <a:ext cx="2389738" cy="3576517"/>
          </a:xfrm>
          <a:prstGeom prst="rect">
            <a:avLst/>
          </a:prstGeom>
        </p:spPr>
      </p:pic>
      <p:grpSp>
        <p:nvGrpSpPr>
          <p:cNvPr id="3" name="组合 12"/>
          <p:cNvGrpSpPr/>
          <p:nvPr/>
        </p:nvGrpSpPr>
        <p:grpSpPr>
          <a:xfrm>
            <a:off x="264647" y="289574"/>
            <a:ext cx="9412123" cy="502224"/>
            <a:chOff x="264647" y="289572"/>
            <a:chExt cx="9412124" cy="502224"/>
          </a:xfrm>
        </p:grpSpPr>
        <p:sp>
          <p:nvSpPr>
            <p:cNvPr id="133" name="文本框 132"/>
            <p:cNvSpPr txBox="1"/>
            <p:nvPr/>
          </p:nvSpPr>
          <p:spPr>
            <a:xfrm>
              <a:off x="5423005" y="337912"/>
              <a:ext cx="4253766" cy="422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rgbClr val="0EE6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全国目视飞行航图助力通航飞起来</a:t>
              </a:r>
            </a:p>
          </p:txBody>
        </p:sp>
        <p:grpSp>
          <p:nvGrpSpPr>
            <p:cNvPr id="4" name="组合 11"/>
            <p:cNvGrpSpPr/>
            <p:nvPr/>
          </p:nvGrpSpPr>
          <p:grpSpPr>
            <a:xfrm>
              <a:off x="264647" y="289572"/>
              <a:ext cx="1543614" cy="502224"/>
              <a:chOff x="264647" y="824414"/>
              <a:chExt cx="1543614" cy="502224"/>
            </a:xfrm>
          </p:grpSpPr>
          <p:pic>
            <p:nvPicPr>
              <p:cNvPr id="63" name="图片 6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64647" y="824414"/>
                <a:ext cx="455333" cy="470289"/>
              </a:xfrm>
              <a:prstGeom prst="rect">
                <a:avLst/>
              </a:prstGeom>
            </p:spPr>
          </p:pic>
          <p:grpSp>
            <p:nvGrpSpPr>
              <p:cNvPr id="5" name="组合 2"/>
              <p:cNvGrpSpPr/>
              <p:nvPr/>
            </p:nvGrpSpPr>
            <p:grpSpPr>
              <a:xfrm>
                <a:off x="644160" y="885715"/>
                <a:ext cx="1164101" cy="440923"/>
                <a:chOff x="883992" y="876158"/>
                <a:chExt cx="1164101" cy="440923"/>
              </a:xfrm>
            </p:grpSpPr>
            <p:sp>
              <p:nvSpPr>
                <p:cNvPr id="64" name="文本框 63"/>
                <p:cNvSpPr txBox="1"/>
                <p:nvPr/>
              </p:nvSpPr>
              <p:spPr>
                <a:xfrm>
                  <a:off x="1106029" y="876158"/>
                  <a:ext cx="720030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600" b="1" dirty="0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中国民用航空局</a:t>
                  </a:r>
                </a:p>
              </p:txBody>
            </p:sp>
            <p:sp>
              <p:nvSpPr>
                <p:cNvPr id="65" name="文本框 64"/>
                <p:cNvSpPr txBox="1"/>
                <p:nvPr/>
              </p:nvSpPr>
              <p:spPr>
                <a:xfrm>
                  <a:off x="883992" y="1163193"/>
                  <a:ext cx="1164101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4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Air Traffic Management </a:t>
                  </a:r>
                  <a:r>
                    <a:rPr lang="en-US" altLang="zh-CN" sz="400" b="1" dirty="0" err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Bureau.</a:t>
                  </a:r>
                  <a:r>
                    <a:rPr lang="en-US" altLang="zh-CN" sz="4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CAAC</a:t>
                  </a:r>
                  <a:endParaRPr lang="zh-CN" altLang="en-US" sz="400" b="1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9" name="文本框 68"/>
                <p:cNvSpPr txBox="1"/>
                <p:nvPr/>
              </p:nvSpPr>
              <p:spPr>
                <a:xfrm>
                  <a:off x="983407" y="996887"/>
                  <a:ext cx="992579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9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空中交通管理局</a:t>
                  </a:r>
                </a:p>
              </p:txBody>
            </p:sp>
          </p:grpSp>
        </p:grpSp>
      </p:grpSp>
      <p:grpSp>
        <p:nvGrpSpPr>
          <p:cNvPr id="6" name="组合 21"/>
          <p:cNvGrpSpPr/>
          <p:nvPr/>
        </p:nvGrpSpPr>
        <p:grpSpPr>
          <a:xfrm>
            <a:off x="4544632" y="2056762"/>
            <a:ext cx="819852" cy="1210919"/>
            <a:chOff x="6023897" y="1700739"/>
            <a:chExt cx="819852" cy="1210919"/>
          </a:xfrm>
        </p:grpSpPr>
        <p:sp>
          <p:nvSpPr>
            <p:cNvPr id="95" name="Straight Connector 21"/>
            <p:cNvSpPr>
              <a:spLocks noChangeShapeType="1"/>
            </p:cNvSpPr>
            <p:nvPr/>
          </p:nvSpPr>
          <p:spPr bwMode="auto">
            <a:xfrm flipH="1" flipV="1">
              <a:off x="6839165" y="1700739"/>
              <a:ext cx="4584" cy="1210919"/>
            </a:xfrm>
            <a:prstGeom prst="line">
              <a:avLst/>
            </a:prstGeom>
            <a:noFill/>
            <a:ln w="9525">
              <a:solidFill>
                <a:srgbClr val="1195DB"/>
              </a:solidFill>
              <a:bevel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500">
                <a:solidFill>
                  <a:srgbClr val="1195DB"/>
                </a:solidFill>
              </a:endParaRPr>
            </a:p>
          </p:txBody>
        </p:sp>
        <p:sp>
          <p:nvSpPr>
            <p:cNvPr id="96" name="Straight Connector 22"/>
            <p:cNvSpPr>
              <a:spLocks noChangeShapeType="1"/>
            </p:cNvSpPr>
            <p:nvPr/>
          </p:nvSpPr>
          <p:spPr bwMode="auto">
            <a:xfrm flipH="1" flipV="1">
              <a:off x="6023897" y="1700739"/>
              <a:ext cx="815267" cy="7399"/>
            </a:xfrm>
            <a:prstGeom prst="line">
              <a:avLst/>
            </a:prstGeom>
            <a:noFill/>
            <a:ln w="9525">
              <a:solidFill>
                <a:srgbClr val="1195DB"/>
              </a:solidFill>
              <a:bevel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500">
                <a:solidFill>
                  <a:srgbClr val="1195DB"/>
                </a:solidFill>
              </a:endParaRPr>
            </a:p>
          </p:txBody>
        </p:sp>
      </p:grpSp>
      <p:sp>
        <p:nvSpPr>
          <p:cNvPr id="97" name="Rectangle 23"/>
          <p:cNvSpPr>
            <a:spLocks noChangeArrowheads="1"/>
          </p:cNvSpPr>
          <p:nvPr/>
        </p:nvSpPr>
        <p:spPr bwMode="auto">
          <a:xfrm>
            <a:off x="4567494" y="1825800"/>
            <a:ext cx="1093747" cy="23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3" rIns="91427" bIns="4571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900" b="1" dirty="0">
                <a:solidFill>
                  <a:srgbClr val="0EE6F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Open Sans" pitchFamily="2" charset="0"/>
              </a:rPr>
              <a:t>北京</a:t>
            </a:r>
            <a:r>
              <a:rPr lang="en-US" altLang="zh-CN" sz="900" b="1" dirty="0">
                <a:solidFill>
                  <a:srgbClr val="0EE6F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Open Sans" pitchFamily="2" charset="0"/>
              </a:rPr>
              <a:t>/</a:t>
            </a:r>
            <a:r>
              <a:rPr lang="zh-CN" altLang="en-US" sz="900" b="1" dirty="0">
                <a:solidFill>
                  <a:srgbClr val="0EE6F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Open Sans" pitchFamily="2" charset="0"/>
              </a:rPr>
              <a:t>海淀机场</a:t>
            </a:r>
            <a:endParaRPr lang="en-US" altLang="zh-CN" sz="900" dirty="0">
              <a:solidFill>
                <a:srgbClr val="0EE6F8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Open Sans" pitchFamily="2" charset="0"/>
            </a:endParaRPr>
          </a:p>
        </p:txBody>
      </p:sp>
      <p:grpSp>
        <p:nvGrpSpPr>
          <p:cNvPr id="7" name="组合 97"/>
          <p:cNvGrpSpPr/>
          <p:nvPr/>
        </p:nvGrpSpPr>
        <p:grpSpPr>
          <a:xfrm>
            <a:off x="3305458" y="697091"/>
            <a:ext cx="1239174" cy="1742588"/>
            <a:chOff x="3047229" y="632066"/>
            <a:chExt cx="1352637" cy="1902145"/>
          </a:xfrm>
        </p:grpSpPr>
        <p:pic>
          <p:nvPicPr>
            <p:cNvPr id="99" name="图片 9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047229" y="632066"/>
              <a:ext cx="1352637" cy="1902145"/>
            </a:xfrm>
            <a:prstGeom prst="rect">
              <a:avLst/>
            </a:prstGeom>
            <a:effectLst>
              <a:softEdge rad="63500"/>
            </a:effectLst>
            <a:scene3d>
              <a:camera prst="perspectiveLeft"/>
              <a:lightRig rig="threePt" dir="t"/>
            </a:scene3d>
          </p:spPr>
        </p:pic>
        <p:pic>
          <p:nvPicPr>
            <p:cNvPr id="100" name="图片 9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086850" y="663730"/>
              <a:ext cx="1252437" cy="1861855"/>
            </a:xfrm>
            <a:prstGeom prst="rect">
              <a:avLst/>
            </a:prstGeom>
          </p:spPr>
        </p:pic>
      </p:grpSp>
      <p:grpSp>
        <p:nvGrpSpPr>
          <p:cNvPr id="8" name="组合 100"/>
          <p:cNvGrpSpPr/>
          <p:nvPr/>
        </p:nvGrpSpPr>
        <p:grpSpPr>
          <a:xfrm>
            <a:off x="4892086" y="1733675"/>
            <a:ext cx="1295356" cy="1534005"/>
            <a:chOff x="5749243" y="1490904"/>
            <a:chExt cx="1295356" cy="1534005"/>
          </a:xfrm>
        </p:grpSpPr>
        <p:sp>
          <p:nvSpPr>
            <p:cNvPr id="102" name="Straight Connector 21"/>
            <p:cNvSpPr>
              <a:spLocks noChangeShapeType="1"/>
            </p:cNvSpPr>
            <p:nvPr/>
          </p:nvSpPr>
          <p:spPr bwMode="auto">
            <a:xfrm flipV="1">
              <a:off x="6238845" y="1501735"/>
              <a:ext cx="805754" cy="1523174"/>
            </a:xfrm>
            <a:prstGeom prst="line">
              <a:avLst/>
            </a:prstGeom>
            <a:noFill/>
            <a:ln w="9525">
              <a:solidFill>
                <a:srgbClr val="1195DB"/>
              </a:solidFill>
              <a:bevel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500">
                <a:solidFill>
                  <a:srgbClr val="1195DB"/>
                </a:solidFill>
              </a:endParaRPr>
            </a:p>
          </p:txBody>
        </p:sp>
        <p:sp>
          <p:nvSpPr>
            <p:cNvPr id="103" name="Straight Connector 22"/>
            <p:cNvSpPr>
              <a:spLocks noChangeShapeType="1"/>
            </p:cNvSpPr>
            <p:nvPr/>
          </p:nvSpPr>
          <p:spPr bwMode="auto">
            <a:xfrm flipH="1">
              <a:off x="5749243" y="1490904"/>
              <a:ext cx="1295356" cy="4675"/>
            </a:xfrm>
            <a:prstGeom prst="line">
              <a:avLst/>
            </a:prstGeom>
            <a:noFill/>
            <a:ln w="9525">
              <a:solidFill>
                <a:srgbClr val="1195DB"/>
              </a:solidFill>
              <a:bevel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500">
                <a:solidFill>
                  <a:srgbClr val="1195DB"/>
                </a:solidFill>
              </a:endParaRPr>
            </a:p>
          </p:txBody>
        </p:sp>
      </p:grpSp>
      <p:sp>
        <p:nvSpPr>
          <p:cNvPr id="104" name="Rectangle 23"/>
          <p:cNvSpPr>
            <a:spLocks noChangeArrowheads="1"/>
          </p:cNvSpPr>
          <p:nvPr/>
        </p:nvSpPr>
        <p:spPr bwMode="auto">
          <a:xfrm>
            <a:off x="4935354" y="1502924"/>
            <a:ext cx="1292904" cy="230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3" rIns="91427" bIns="4571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900" b="1" dirty="0">
                <a:solidFill>
                  <a:srgbClr val="0EE6F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Open Sans" pitchFamily="2" charset="0"/>
              </a:rPr>
              <a:t>北京</a:t>
            </a:r>
            <a:r>
              <a:rPr lang="en-US" altLang="zh-CN" sz="900" b="1" dirty="0">
                <a:solidFill>
                  <a:srgbClr val="0EE6F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Open Sans" pitchFamily="2" charset="0"/>
              </a:rPr>
              <a:t>/</a:t>
            </a:r>
            <a:r>
              <a:rPr lang="zh-CN" altLang="en-US" sz="900" b="1" dirty="0">
                <a:solidFill>
                  <a:srgbClr val="0EE6F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Open Sans" pitchFamily="2" charset="0"/>
              </a:rPr>
              <a:t>密云穆家峪机场</a:t>
            </a:r>
            <a:endParaRPr lang="en-US" altLang="zh-CN" sz="900" dirty="0">
              <a:solidFill>
                <a:srgbClr val="0EE6F8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Open Sans" pitchFamily="2" charset="0"/>
            </a:endParaRPr>
          </a:p>
        </p:txBody>
      </p:sp>
      <p:grpSp>
        <p:nvGrpSpPr>
          <p:cNvPr id="9" name="组合 22"/>
          <p:cNvGrpSpPr/>
          <p:nvPr/>
        </p:nvGrpSpPr>
        <p:grpSpPr>
          <a:xfrm>
            <a:off x="3720103" y="1145201"/>
            <a:ext cx="1140773" cy="1517020"/>
            <a:chOff x="6738922" y="1306421"/>
            <a:chExt cx="1400082" cy="1861855"/>
          </a:xfrm>
        </p:grpSpPr>
        <p:pic>
          <p:nvPicPr>
            <p:cNvPr id="115" name="图片 1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742314" y="1354406"/>
              <a:ext cx="1396690" cy="1739299"/>
            </a:xfrm>
            <a:prstGeom prst="rect">
              <a:avLst/>
            </a:prstGeom>
            <a:effectLst>
              <a:softEdge rad="63500"/>
            </a:effectLst>
            <a:scene3d>
              <a:camera prst="perspectiveLeft"/>
              <a:lightRig rig="threePt" dir="t"/>
            </a:scene3d>
          </p:spPr>
        </p:pic>
        <p:pic>
          <p:nvPicPr>
            <p:cNvPr id="113" name="图片 1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738922" y="1306421"/>
              <a:ext cx="1400082" cy="1861855"/>
            </a:xfrm>
            <a:prstGeom prst="rect">
              <a:avLst/>
            </a:prstGeom>
          </p:spPr>
        </p:pic>
      </p:grpSp>
      <p:grpSp>
        <p:nvGrpSpPr>
          <p:cNvPr id="10" name="组合 119"/>
          <p:cNvGrpSpPr/>
          <p:nvPr/>
        </p:nvGrpSpPr>
        <p:grpSpPr>
          <a:xfrm>
            <a:off x="5799086" y="1981202"/>
            <a:ext cx="1160580" cy="1115740"/>
            <a:chOff x="5213795" y="1336713"/>
            <a:chExt cx="1160580" cy="1115740"/>
          </a:xfrm>
        </p:grpSpPr>
        <p:sp>
          <p:nvSpPr>
            <p:cNvPr id="121" name="Straight Connector 21"/>
            <p:cNvSpPr>
              <a:spLocks noChangeShapeType="1"/>
            </p:cNvSpPr>
            <p:nvPr/>
          </p:nvSpPr>
          <p:spPr bwMode="auto">
            <a:xfrm flipH="1" flipV="1">
              <a:off x="5220145" y="1336713"/>
              <a:ext cx="0" cy="1115740"/>
            </a:xfrm>
            <a:prstGeom prst="line">
              <a:avLst/>
            </a:prstGeom>
            <a:noFill/>
            <a:ln w="9525">
              <a:solidFill>
                <a:srgbClr val="1195DB"/>
              </a:solidFill>
              <a:bevel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500">
                <a:solidFill>
                  <a:srgbClr val="1195DB"/>
                </a:solidFill>
              </a:endParaRPr>
            </a:p>
          </p:txBody>
        </p:sp>
        <p:sp>
          <p:nvSpPr>
            <p:cNvPr id="128" name="Straight Connector 22"/>
            <p:cNvSpPr>
              <a:spLocks noChangeShapeType="1"/>
            </p:cNvSpPr>
            <p:nvPr/>
          </p:nvSpPr>
          <p:spPr bwMode="auto">
            <a:xfrm flipV="1">
              <a:off x="5213795" y="1336713"/>
              <a:ext cx="1160580" cy="6350"/>
            </a:xfrm>
            <a:prstGeom prst="line">
              <a:avLst/>
            </a:prstGeom>
            <a:noFill/>
            <a:ln w="9525">
              <a:solidFill>
                <a:srgbClr val="1195DB"/>
              </a:solidFill>
              <a:bevel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500">
                <a:solidFill>
                  <a:srgbClr val="1195DB"/>
                </a:solidFill>
              </a:endParaRPr>
            </a:p>
          </p:txBody>
        </p:sp>
      </p:grpSp>
      <p:sp>
        <p:nvSpPr>
          <p:cNvPr id="129" name="Rectangle 23"/>
          <p:cNvSpPr>
            <a:spLocks noChangeArrowheads="1"/>
          </p:cNvSpPr>
          <p:nvPr/>
        </p:nvSpPr>
        <p:spPr bwMode="auto">
          <a:xfrm>
            <a:off x="5740563" y="1738348"/>
            <a:ext cx="1292904" cy="23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3" rIns="91427" bIns="4571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900" b="1" dirty="0">
                <a:solidFill>
                  <a:srgbClr val="0EE6F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Open Sans" pitchFamily="2" charset="0"/>
              </a:rPr>
              <a:t>沈阳法库</a:t>
            </a:r>
            <a:r>
              <a:rPr lang="en-US" altLang="zh-CN" sz="900" b="1" dirty="0">
                <a:solidFill>
                  <a:srgbClr val="0EE6F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Open Sans" pitchFamily="2" charset="0"/>
              </a:rPr>
              <a:t>/</a:t>
            </a:r>
            <a:r>
              <a:rPr lang="zh-CN" altLang="en-US" sz="900" b="1" dirty="0">
                <a:solidFill>
                  <a:srgbClr val="0EE6F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Open Sans" pitchFamily="2" charset="0"/>
              </a:rPr>
              <a:t>财湖机场</a:t>
            </a:r>
            <a:endParaRPr lang="en-US" altLang="zh-CN" sz="900" dirty="0">
              <a:solidFill>
                <a:srgbClr val="0EE6F8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Open Sans" pitchFamily="2" charset="0"/>
            </a:endParaRPr>
          </a:p>
        </p:txBody>
      </p:sp>
      <p:grpSp>
        <p:nvGrpSpPr>
          <p:cNvPr id="11" name="组合 24"/>
          <p:cNvGrpSpPr/>
          <p:nvPr/>
        </p:nvGrpSpPr>
        <p:grpSpPr>
          <a:xfrm>
            <a:off x="7033467" y="1250949"/>
            <a:ext cx="1334536" cy="2028667"/>
            <a:chOff x="7033465" y="1250949"/>
            <a:chExt cx="1334536" cy="2028667"/>
          </a:xfrm>
        </p:grpSpPr>
        <p:pic>
          <p:nvPicPr>
            <p:cNvPr id="137" name="图片 13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033465" y="1331821"/>
              <a:ext cx="1334536" cy="18766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  <a:softEdge rad="63500"/>
            </a:effectLst>
            <a:scene3d>
              <a:camera prst="perspectiveLeft"/>
              <a:lightRig rig="threePt" dir="t"/>
            </a:scene3d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039815" y="1250949"/>
              <a:ext cx="1328186" cy="2028667"/>
            </a:xfrm>
            <a:prstGeom prst="rect">
              <a:avLst/>
            </a:prstGeom>
          </p:spPr>
        </p:pic>
      </p:grpSp>
      <p:grpSp>
        <p:nvGrpSpPr>
          <p:cNvPr id="12" name="组合 137"/>
          <p:cNvGrpSpPr/>
          <p:nvPr/>
        </p:nvGrpSpPr>
        <p:grpSpPr>
          <a:xfrm>
            <a:off x="5893892" y="2447563"/>
            <a:ext cx="1672768" cy="322174"/>
            <a:chOff x="5220143" y="2452453"/>
            <a:chExt cx="1672768" cy="322174"/>
          </a:xfrm>
        </p:grpSpPr>
        <p:sp>
          <p:nvSpPr>
            <p:cNvPr id="139" name="Straight Connector 21"/>
            <p:cNvSpPr>
              <a:spLocks noChangeShapeType="1"/>
            </p:cNvSpPr>
            <p:nvPr/>
          </p:nvSpPr>
          <p:spPr bwMode="auto">
            <a:xfrm>
              <a:off x="5220143" y="2452453"/>
              <a:ext cx="664124" cy="322174"/>
            </a:xfrm>
            <a:prstGeom prst="line">
              <a:avLst/>
            </a:prstGeom>
            <a:noFill/>
            <a:ln w="9525">
              <a:solidFill>
                <a:srgbClr val="1195DB"/>
              </a:solidFill>
              <a:bevel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500">
                <a:solidFill>
                  <a:srgbClr val="1195DB"/>
                </a:solidFill>
              </a:endParaRPr>
            </a:p>
          </p:txBody>
        </p:sp>
        <p:sp>
          <p:nvSpPr>
            <p:cNvPr id="140" name="Straight Connector 22"/>
            <p:cNvSpPr>
              <a:spLocks noChangeShapeType="1"/>
            </p:cNvSpPr>
            <p:nvPr/>
          </p:nvSpPr>
          <p:spPr bwMode="auto">
            <a:xfrm>
              <a:off x="5884268" y="2762831"/>
              <a:ext cx="1008643" cy="1"/>
            </a:xfrm>
            <a:prstGeom prst="line">
              <a:avLst/>
            </a:prstGeom>
            <a:noFill/>
            <a:ln w="9525">
              <a:solidFill>
                <a:srgbClr val="1195DB"/>
              </a:solidFill>
              <a:bevel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500">
                <a:solidFill>
                  <a:srgbClr val="1195DB"/>
                </a:solidFill>
              </a:endParaRPr>
            </a:p>
          </p:txBody>
        </p:sp>
      </p:grpSp>
      <p:sp>
        <p:nvSpPr>
          <p:cNvPr id="142" name="Rectangle 23"/>
          <p:cNvSpPr>
            <a:spLocks noChangeArrowheads="1"/>
          </p:cNvSpPr>
          <p:nvPr/>
        </p:nvSpPr>
        <p:spPr bwMode="auto">
          <a:xfrm>
            <a:off x="6491562" y="2512936"/>
            <a:ext cx="1292904" cy="23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3" rIns="91427" bIns="4571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900" b="1" dirty="0">
                <a:solidFill>
                  <a:srgbClr val="0EE6F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Open Sans" pitchFamily="2" charset="0"/>
              </a:rPr>
              <a:t>嫩江</a:t>
            </a:r>
            <a:r>
              <a:rPr lang="en-US" altLang="zh-CN" sz="900" b="1" dirty="0">
                <a:solidFill>
                  <a:srgbClr val="0EE6F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Open Sans" pitchFamily="2" charset="0"/>
              </a:rPr>
              <a:t>/</a:t>
            </a:r>
            <a:r>
              <a:rPr lang="zh-CN" altLang="en-US" sz="900" b="1" dirty="0">
                <a:solidFill>
                  <a:srgbClr val="0EE6F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Open Sans" pitchFamily="2" charset="0"/>
              </a:rPr>
              <a:t>摩尔根机场</a:t>
            </a:r>
            <a:endParaRPr lang="en-US" altLang="zh-CN" sz="900" dirty="0">
              <a:solidFill>
                <a:srgbClr val="0EE6F8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Open Sans" pitchFamily="2" charset="0"/>
            </a:endParaRPr>
          </a:p>
        </p:txBody>
      </p:sp>
      <p:grpSp>
        <p:nvGrpSpPr>
          <p:cNvPr id="13" name="组合 26"/>
          <p:cNvGrpSpPr/>
          <p:nvPr/>
        </p:nvGrpSpPr>
        <p:grpSpPr>
          <a:xfrm>
            <a:off x="7703000" y="2187374"/>
            <a:ext cx="1588269" cy="1652270"/>
            <a:chOff x="7033465" y="1260719"/>
            <a:chExt cx="1588269" cy="1652270"/>
          </a:xfrm>
        </p:grpSpPr>
        <p:pic>
          <p:nvPicPr>
            <p:cNvPr id="149" name="图片 14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033465" y="1260719"/>
              <a:ext cx="1566596" cy="1652270"/>
            </a:xfrm>
            <a:prstGeom prst="rect">
              <a:avLst/>
            </a:prstGeom>
            <a:effectLst>
              <a:softEdge rad="63500"/>
            </a:effectLst>
            <a:scene3d>
              <a:camera prst="perspectiveLeft"/>
              <a:lightRig rig="threePt" dir="t"/>
            </a:scene3d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034375" y="1288569"/>
              <a:ext cx="1587359" cy="1581151"/>
            </a:xfrm>
            <a:prstGeom prst="rect">
              <a:avLst/>
            </a:prstGeom>
          </p:spPr>
        </p:pic>
      </p:grpSp>
      <p:grpSp>
        <p:nvGrpSpPr>
          <p:cNvPr id="14" name="组合 149"/>
          <p:cNvGrpSpPr/>
          <p:nvPr/>
        </p:nvGrpSpPr>
        <p:grpSpPr>
          <a:xfrm>
            <a:off x="5822860" y="3723678"/>
            <a:ext cx="1241051" cy="530821"/>
            <a:chOff x="4996709" y="1639420"/>
            <a:chExt cx="1241051" cy="530821"/>
          </a:xfrm>
        </p:grpSpPr>
        <p:sp>
          <p:nvSpPr>
            <p:cNvPr id="151" name="Straight Connector 21"/>
            <p:cNvSpPr>
              <a:spLocks noChangeShapeType="1"/>
            </p:cNvSpPr>
            <p:nvPr/>
          </p:nvSpPr>
          <p:spPr bwMode="auto">
            <a:xfrm flipV="1">
              <a:off x="4996709" y="1639420"/>
              <a:ext cx="217086" cy="530821"/>
            </a:xfrm>
            <a:prstGeom prst="line">
              <a:avLst/>
            </a:prstGeom>
            <a:noFill/>
            <a:ln w="9525">
              <a:solidFill>
                <a:srgbClr val="1195DB"/>
              </a:solidFill>
              <a:bevel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500">
                <a:solidFill>
                  <a:srgbClr val="1195DB"/>
                </a:solidFill>
              </a:endParaRPr>
            </a:p>
          </p:txBody>
        </p:sp>
        <p:sp>
          <p:nvSpPr>
            <p:cNvPr id="152" name="Straight Connector 22"/>
            <p:cNvSpPr>
              <a:spLocks noChangeShapeType="1"/>
            </p:cNvSpPr>
            <p:nvPr/>
          </p:nvSpPr>
          <p:spPr bwMode="auto">
            <a:xfrm flipV="1">
              <a:off x="5213795" y="1639421"/>
              <a:ext cx="1023965" cy="0"/>
            </a:xfrm>
            <a:prstGeom prst="line">
              <a:avLst/>
            </a:prstGeom>
            <a:noFill/>
            <a:ln w="9525">
              <a:solidFill>
                <a:srgbClr val="1195DB"/>
              </a:solidFill>
              <a:bevel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500">
                <a:solidFill>
                  <a:srgbClr val="1195DB"/>
                </a:solidFill>
              </a:endParaRPr>
            </a:p>
          </p:txBody>
        </p:sp>
      </p:grpSp>
      <p:sp>
        <p:nvSpPr>
          <p:cNvPr id="153" name="Rectangle 23"/>
          <p:cNvSpPr>
            <a:spLocks noChangeArrowheads="1"/>
          </p:cNvSpPr>
          <p:nvPr/>
        </p:nvSpPr>
        <p:spPr bwMode="auto">
          <a:xfrm>
            <a:off x="5981421" y="3480827"/>
            <a:ext cx="1292904" cy="23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3" rIns="91427" bIns="4571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900" b="1" dirty="0">
                <a:solidFill>
                  <a:srgbClr val="0EE6F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Open Sans" pitchFamily="2" charset="0"/>
              </a:rPr>
              <a:t>浙江新昌通用机场</a:t>
            </a:r>
            <a:endParaRPr lang="en-US" altLang="zh-CN" sz="900" dirty="0">
              <a:solidFill>
                <a:srgbClr val="0EE6F8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Open Sans" pitchFamily="2" charset="0"/>
            </a:endParaRPr>
          </a:p>
        </p:txBody>
      </p:sp>
      <p:grpSp>
        <p:nvGrpSpPr>
          <p:cNvPr id="15" name="组合 29"/>
          <p:cNvGrpSpPr/>
          <p:nvPr/>
        </p:nvGrpSpPr>
        <p:grpSpPr>
          <a:xfrm>
            <a:off x="7126276" y="2921779"/>
            <a:ext cx="1551154" cy="1230423"/>
            <a:chOff x="7109245" y="3516872"/>
            <a:chExt cx="1551154" cy="1230423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147910" y="3584965"/>
              <a:ext cx="1473825" cy="1103071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109245" y="3516872"/>
              <a:ext cx="1551154" cy="1230423"/>
            </a:xfrm>
            <a:prstGeom prst="rect">
              <a:avLst/>
            </a:prstGeom>
          </p:spPr>
        </p:pic>
      </p:grpSp>
      <p:grpSp>
        <p:nvGrpSpPr>
          <p:cNvPr id="16" name="组合 153"/>
          <p:cNvGrpSpPr/>
          <p:nvPr/>
        </p:nvGrpSpPr>
        <p:grpSpPr>
          <a:xfrm>
            <a:off x="5095740" y="3895605"/>
            <a:ext cx="1701877" cy="231522"/>
            <a:chOff x="4996709" y="1938719"/>
            <a:chExt cx="1701877" cy="231522"/>
          </a:xfrm>
        </p:grpSpPr>
        <p:sp>
          <p:nvSpPr>
            <p:cNvPr id="155" name="Straight Connector 21"/>
            <p:cNvSpPr>
              <a:spLocks noChangeShapeType="1"/>
            </p:cNvSpPr>
            <p:nvPr/>
          </p:nvSpPr>
          <p:spPr bwMode="auto">
            <a:xfrm flipV="1">
              <a:off x="4996709" y="1941064"/>
              <a:ext cx="390702" cy="229177"/>
            </a:xfrm>
            <a:prstGeom prst="line">
              <a:avLst/>
            </a:prstGeom>
            <a:noFill/>
            <a:ln w="9525">
              <a:solidFill>
                <a:srgbClr val="1195DB"/>
              </a:solidFill>
              <a:bevel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500">
                <a:solidFill>
                  <a:srgbClr val="1195DB"/>
                </a:solidFill>
              </a:endParaRPr>
            </a:p>
          </p:txBody>
        </p:sp>
        <p:sp>
          <p:nvSpPr>
            <p:cNvPr id="156" name="Straight Connector 22"/>
            <p:cNvSpPr>
              <a:spLocks noChangeShapeType="1"/>
            </p:cNvSpPr>
            <p:nvPr/>
          </p:nvSpPr>
          <p:spPr bwMode="auto">
            <a:xfrm flipV="1">
              <a:off x="5370407" y="1938719"/>
              <a:ext cx="1328179" cy="0"/>
            </a:xfrm>
            <a:prstGeom prst="line">
              <a:avLst/>
            </a:prstGeom>
            <a:noFill/>
            <a:ln w="9525">
              <a:solidFill>
                <a:srgbClr val="1195DB"/>
              </a:solidFill>
              <a:bevel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500">
                <a:solidFill>
                  <a:srgbClr val="1195DB"/>
                </a:solidFill>
              </a:endParaRPr>
            </a:p>
          </p:txBody>
        </p:sp>
      </p:grpSp>
      <p:sp>
        <p:nvSpPr>
          <p:cNvPr id="157" name="Rectangle 23"/>
          <p:cNvSpPr>
            <a:spLocks noChangeArrowheads="1"/>
          </p:cNvSpPr>
          <p:nvPr/>
        </p:nvSpPr>
        <p:spPr bwMode="auto">
          <a:xfrm>
            <a:off x="5824813" y="3662300"/>
            <a:ext cx="1292904" cy="23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3" rIns="91427" bIns="4571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900" b="1" dirty="0">
                <a:solidFill>
                  <a:srgbClr val="0EE6F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Open Sans" pitchFamily="2" charset="0"/>
              </a:rPr>
              <a:t>荆门</a:t>
            </a:r>
            <a:r>
              <a:rPr lang="en-US" altLang="zh-CN" sz="900" b="1" dirty="0">
                <a:solidFill>
                  <a:srgbClr val="0EE6F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Open Sans" pitchFamily="2" charset="0"/>
              </a:rPr>
              <a:t>/</a:t>
            </a:r>
            <a:r>
              <a:rPr lang="zh-CN" altLang="en-US" sz="900" b="1" dirty="0">
                <a:solidFill>
                  <a:srgbClr val="0EE6F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Open Sans" pitchFamily="2" charset="0"/>
              </a:rPr>
              <a:t>漳河机场</a:t>
            </a:r>
            <a:endParaRPr lang="en-US" altLang="zh-CN" sz="900" dirty="0">
              <a:solidFill>
                <a:srgbClr val="0EE6F8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Open Sans" pitchFamily="2" charset="0"/>
            </a:endParaRPr>
          </a:p>
        </p:txBody>
      </p:sp>
      <p:grpSp>
        <p:nvGrpSpPr>
          <p:cNvPr id="17" name="组合 34"/>
          <p:cNvGrpSpPr/>
          <p:nvPr/>
        </p:nvGrpSpPr>
        <p:grpSpPr>
          <a:xfrm>
            <a:off x="6952841" y="3493416"/>
            <a:ext cx="1602763" cy="1724434"/>
            <a:chOff x="6899350" y="3289982"/>
            <a:chExt cx="1602763" cy="1724434"/>
          </a:xfrm>
        </p:grpSpPr>
        <p:pic>
          <p:nvPicPr>
            <p:cNvPr id="158" name="图片 157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970744" y="3377936"/>
              <a:ext cx="1459977" cy="15398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99350" y="3289982"/>
              <a:ext cx="1602763" cy="1724434"/>
            </a:xfrm>
            <a:prstGeom prst="rect">
              <a:avLst/>
            </a:prstGeom>
          </p:spPr>
        </p:pic>
      </p:grpSp>
      <p:grpSp>
        <p:nvGrpSpPr>
          <p:cNvPr id="18" name="组合 158"/>
          <p:cNvGrpSpPr/>
          <p:nvPr/>
        </p:nvGrpSpPr>
        <p:grpSpPr>
          <a:xfrm>
            <a:off x="5474393" y="4843700"/>
            <a:ext cx="1377671" cy="383528"/>
            <a:chOff x="4996709" y="2170240"/>
            <a:chExt cx="1377671" cy="383528"/>
          </a:xfrm>
        </p:grpSpPr>
        <p:sp>
          <p:nvSpPr>
            <p:cNvPr id="160" name="Straight Connector 21"/>
            <p:cNvSpPr>
              <a:spLocks noChangeShapeType="1"/>
            </p:cNvSpPr>
            <p:nvPr/>
          </p:nvSpPr>
          <p:spPr bwMode="auto">
            <a:xfrm>
              <a:off x="4996709" y="2170240"/>
              <a:ext cx="373698" cy="383528"/>
            </a:xfrm>
            <a:prstGeom prst="line">
              <a:avLst/>
            </a:prstGeom>
            <a:noFill/>
            <a:ln w="9525">
              <a:solidFill>
                <a:srgbClr val="1195DB"/>
              </a:solidFill>
              <a:bevel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500">
                <a:solidFill>
                  <a:srgbClr val="1195DB"/>
                </a:solidFill>
              </a:endParaRPr>
            </a:p>
          </p:txBody>
        </p:sp>
        <p:sp>
          <p:nvSpPr>
            <p:cNvPr id="161" name="Straight Connector 22"/>
            <p:cNvSpPr>
              <a:spLocks noChangeShapeType="1"/>
            </p:cNvSpPr>
            <p:nvPr/>
          </p:nvSpPr>
          <p:spPr bwMode="auto">
            <a:xfrm flipV="1">
              <a:off x="5370407" y="2553768"/>
              <a:ext cx="1003973" cy="0"/>
            </a:xfrm>
            <a:prstGeom prst="line">
              <a:avLst/>
            </a:prstGeom>
            <a:noFill/>
            <a:ln w="9525">
              <a:solidFill>
                <a:srgbClr val="1195DB"/>
              </a:solidFill>
              <a:bevel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500">
                <a:solidFill>
                  <a:srgbClr val="1195DB"/>
                </a:solidFill>
              </a:endParaRPr>
            </a:p>
          </p:txBody>
        </p:sp>
      </p:grpSp>
      <p:sp>
        <p:nvSpPr>
          <p:cNvPr id="162" name="Rectangle 23"/>
          <p:cNvSpPr>
            <a:spLocks noChangeArrowheads="1"/>
          </p:cNvSpPr>
          <p:nvPr/>
        </p:nvSpPr>
        <p:spPr bwMode="auto">
          <a:xfrm>
            <a:off x="5868470" y="4986890"/>
            <a:ext cx="1292904" cy="23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3" rIns="91427" bIns="4571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900" b="1" dirty="0">
                <a:solidFill>
                  <a:srgbClr val="0EE6F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Open Sans" pitchFamily="2" charset="0"/>
              </a:rPr>
              <a:t>珠海</a:t>
            </a:r>
            <a:r>
              <a:rPr lang="en-US" altLang="zh-CN" sz="900" b="1" dirty="0">
                <a:solidFill>
                  <a:srgbClr val="0EE6F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Open Sans" pitchFamily="2" charset="0"/>
              </a:rPr>
              <a:t>/</a:t>
            </a:r>
            <a:r>
              <a:rPr lang="zh-CN" altLang="en-US" sz="900" b="1" dirty="0">
                <a:solidFill>
                  <a:srgbClr val="0EE6F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Open Sans" pitchFamily="2" charset="0"/>
              </a:rPr>
              <a:t>九洲机场</a:t>
            </a:r>
            <a:endParaRPr lang="en-US" altLang="zh-CN" sz="900" dirty="0">
              <a:solidFill>
                <a:srgbClr val="0EE6F8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Open Sans" pitchFamily="2" charset="0"/>
            </a:endParaRPr>
          </a:p>
        </p:txBody>
      </p:sp>
      <p:grpSp>
        <p:nvGrpSpPr>
          <p:cNvPr id="19" name="组合 36"/>
          <p:cNvGrpSpPr/>
          <p:nvPr/>
        </p:nvGrpSpPr>
        <p:grpSpPr>
          <a:xfrm>
            <a:off x="6899350" y="4393133"/>
            <a:ext cx="1770228" cy="1756832"/>
            <a:chOff x="7071039" y="4559940"/>
            <a:chExt cx="1770228" cy="1756832"/>
          </a:xfrm>
        </p:grpSpPr>
        <p:pic>
          <p:nvPicPr>
            <p:cNvPr id="163" name="图片 16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071039" y="4566424"/>
              <a:ext cx="1770228" cy="1750348"/>
            </a:xfrm>
            <a:prstGeom prst="rect">
              <a:avLst/>
            </a:prstGeom>
            <a:effectLst>
              <a:softEdge rad="63500"/>
            </a:effectLst>
            <a:scene3d>
              <a:camera prst="perspectiveLeft"/>
              <a:lightRig rig="threePt" dir="t"/>
            </a:scene3d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124528" y="4559940"/>
              <a:ext cx="1685926" cy="1741636"/>
            </a:xfrm>
            <a:prstGeom prst="rect">
              <a:avLst/>
            </a:prstGeom>
          </p:spPr>
        </p:pic>
      </p:grpSp>
      <p:grpSp>
        <p:nvGrpSpPr>
          <p:cNvPr id="20" name="组合 163"/>
          <p:cNvGrpSpPr/>
          <p:nvPr/>
        </p:nvGrpSpPr>
        <p:grpSpPr>
          <a:xfrm>
            <a:off x="3690172" y="4997164"/>
            <a:ext cx="1567235" cy="644094"/>
            <a:chOff x="4725296" y="3101016"/>
            <a:chExt cx="1567235" cy="644094"/>
          </a:xfrm>
        </p:grpSpPr>
        <p:sp>
          <p:nvSpPr>
            <p:cNvPr id="165" name="Straight Connector 21"/>
            <p:cNvSpPr>
              <a:spLocks noChangeShapeType="1"/>
            </p:cNvSpPr>
            <p:nvPr/>
          </p:nvSpPr>
          <p:spPr bwMode="auto">
            <a:xfrm flipH="1">
              <a:off x="5925932" y="3101016"/>
              <a:ext cx="366599" cy="644094"/>
            </a:xfrm>
            <a:prstGeom prst="line">
              <a:avLst/>
            </a:prstGeom>
            <a:noFill/>
            <a:ln w="9525">
              <a:solidFill>
                <a:srgbClr val="1195DB"/>
              </a:solidFill>
              <a:bevel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500">
                <a:solidFill>
                  <a:srgbClr val="1195DB"/>
                </a:solidFill>
              </a:endParaRPr>
            </a:p>
          </p:txBody>
        </p:sp>
        <p:sp>
          <p:nvSpPr>
            <p:cNvPr id="166" name="Straight Connector 22"/>
            <p:cNvSpPr>
              <a:spLocks noChangeShapeType="1"/>
            </p:cNvSpPr>
            <p:nvPr/>
          </p:nvSpPr>
          <p:spPr bwMode="auto">
            <a:xfrm flipH="1">
              <a:off x="4725296" y="3745110"/>
              <a:ext cx="1200636" cy="0"/>
            </a:xfrm>
            <a:prstGeom prst="line">
              <a:avLst/>
            </a:prstGeom>
            <a:noFill/>
            <a:ln w="9525">
              <a:solidFill>
                <a:srgbClr val="1195DB"/>
              </a:solidFill>
              <a:bevel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500">
                <a:solidFill>
                  <a:srgbClr val="1195DB"/>
                </a:solidFill>
              </a:endParaRPr>
            </a:p>
          </p:txBody>
        </p:sp>
      </p:grpSp>
      <p:sp>
        <p:nvSpPr>
          <p:cNvPr id="167" name="Rectangle 23"/>
          <p:cNvSpPr>
            <a:spLocks noChangeArrowheads="1"/>
          </p:cNvSpPr>
          <p:nvPr/>
        </p:nvSpPr>
        <p:spPr bwMode="auto">
          <a:xfrm>
            <a:off x="3690172" y="5373722"/>
            <a:ext cx="1292904" cy="23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3" rIns="91427" bIns="4571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900" b="1" dirty="0">
                <a:solidFill>
                  <a:srgbClr val="0EE6F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Open Sans" pitchFamily="2" charset="0"/>
              </a:rPr>
              <a:t>广东云浮</a:t>
            </a:r>
            <a:r>
              <a:rPr lang="en-US" altLang="zh-CN" sz="900" b="1" dirty="0">
                <a:solidFill>
                  <a:srgbClr val="0EE6F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Open Sans" pitchFamily="2" charset="0"/>
              </a:rPr>
              <a:t>/</a:t>
            </a:r>
            <a:r>
              <a:rPr lang="zh-CN" altLang="en-US" sz="900" b="1" dirty="0">
                <a:solidFill>
                  <a:srgbClr val="0EE6F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Open Sans" pitchFamily="2" charset="0"/>
              </a:rPr>
              <a:t>罗定机场</a:t>
            </a:r>
            <a:endParaRPr lang="en-US" altLang="zh-CN" sz="900" dirty="0">
              <a:solidFill>
                <a:srgbClr val="0EE6F8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Open Sans" pitchFamily="2" charset="0"/>
            </a:endParaRPr>
          </a:p>
        </p:txBody>
      </p:sp>
      <p:grpSp>
        <p:nvGrpSpPr>
          <p:cNvPr id="22" name="组合 42"/>
          <p:cNvGrpSpPr/>
          <p:nvPr/>
        </p:nvGrpSpPr>
        <p:grpSpPr>
          <a:xfrm>
            <a:off x="2449517" y="4966718"/>
            <a:ext cx="1233801" cy="1275933"/>
            <a:chOff x="2382211" y="4843700"/>
            <a:chExt cx="1233801" cy="1275933"/>
          </a:xfrm>
        </p:grpSpPr>
        <p:pic>
          <p:nvPicPr>
            <p:cNvPr id="169" name="图片 168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404828" y="4865504"/>
              <a:ext cx="1211184" cy="1254129"/>
            </a:xfrm>
            <a:prstGeom prst="rect">
              <a:avLst/>
            </a:prstGeom>
            <a:effectLst>
              <a:softEdge rad="63500"/>
            </a:effectLst>
            <a:scene3d>
              <a:camera prst="perspectiveRight"/>
              <a:lightRig rig="threePt" dir="t"/>
            </a:scene3d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382211" y="4843700"/>
              <a:ext cx="1199469" cy="1275933"/>
            </a:xfrm>
            <a:prstGeom prst="rect">
              <a:avLst/>
            </a:prstGeom>
          </p:spPr>
        </p:pic>
      </p:grpSp>
      <p:grpSp>
        <p:nvGrpSpPr>
          <p:cNvPr id="23" name="组合 170"/>
          <p:cNvGrpSpPr/>
          <p:nvPr/>
        </p:nvGrpSpPr>
        <p:grpSpPr>
          <a:xfrm>
            <a:off x="2489536" y="5041958"/>
            <a:ext cx="2456083" cy="232832"/>
            <a:chOff x="3836448" y="2868185"/>
            <a:chExt cx="2456083" cy="232832"/>
          </a:xfrm>
        </p:grpSpPr>
        <p:sp>
          <p:nvSpPr>
            <p:cNvPr id="172" name="Straight Connector 21"/>
            <p:cNvSpPr>
              <a:spLocks noChangeShapeType="1"/>
            </p:cNvSpPr>
            <p:nvPr/>
          </p:nvSpPr>
          <p:spPr bwMode="auto">
            <a:xfrm flipH="1" flipV="1">
              <a:off x="5010212" y="2868185"/>
              <a:ext cx="1282319" cy="232832"/>
            </a:xfrm>
            <a:prstGeom prst="line">
              <a:avLst/>
            </a:prstGeom>
            <a:noFill/>
            <a:ln w="9525">
              <a:solidFill>
                <a:srgbClr val="1195DB"/>
              </a:solidFill>
              <a:bevel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500">
                <a:solidFill>
                  <a:srgbClr val="1195DB"/>
                </a:solidFill>
              </a:endParaRPr>
            </a:p>
          </p:txBody>
        </p:sp>
        <p:sp>
          <p:nvSpPr>
            <p:cNvPr id="173" name="Straight Connector 22"/>
            <p:cNvSpPr>
              <a:spLocks noChangeShapeType="1"/>
            </p:cNvSpPr>
            <p:nvPr/>
          </p:nvSpPr>
          <p:spPr bwMode="auto">
            <a:xfrm flipH="1">
              <a:off x="3836448" y="2871133"/>
              <a:ext cx="1200636" cy="0"/>
            </a:xfrm>
            <a:prstGeom prst="line">
              <a:avLst/>
            </a:prstGeom>
            <a:noFill/>
            <a:ln w="9525">
              <a:solidFill>
                <a:srgbClr val="1195DB"/>
              </a:solidFill>
              <a:bevel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500">
                <a:solidFill>
                  <a:srgbClr val="1195DB"/>
                </a:solidFill>
              </a:endParaRPr>
            </a:p>
          </p:txBody>
        </p:sp>
      </p:grpSp>
      <p:sp>
        <p:nvSpPr>
          <p:cNvPr id="174" name="Rectangle 23"/>
          <p:cNvSpPr>
            <a:spLocks noChangeArrowheads="1"/>
          </p:cNvSpPr>
          <p:nvPr/>
        </p:nvSpPr>
        <p:spPr bwMode="auto">
          <a:xfrm>
            <a:off x="2548334" y="4810996"/>
            <a:ext cx="1292904" cy="23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3" rIns="91427" bIns="4571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900" b="1" dirty="0">
                <a:solidFill>
                  <a:srgbClr val="0EE6F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Open Sans" pitchFamily="2" charset="0"/>
              </a:rPr>
              <a:t>三亚凤凰直升机场</a:t>
            </a:r>
            <a:endParaRPr lang="en-US" altLang="zh-CN" sz="900" dirty="0">
              <a:solidFill>
                <a:srgbClr val="0EE6F8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Open Sans" pitchFamily="2" charset="0"/>
            </a:endParaRPr>
          </a:p>
        </p:txBody>
      </p:sp>
      <p:grpSp>
        <p:nvGrpSpPr>
          <p:cNvPr id="25" name="组合 44"/>
          <p:cNvGrpSpPr/>
          <p:nvPr/>
        </p:nvGrpSpPr>
        <p:grpSpPr>
          <a:xfrm>
            <a:off x="1124139" y="3360375"/>
            <a:ext cx="1166304" cy="2666333"/>
            <a:chOff x="1124139" y="3360373"/>
            <a:chExt cx="1166304" cy="2666333"/>
          </a:xfrm>
        </p:grpSpPr>
        <p:pic>
          <p:nvPicPr>
            <p:cNvPr id="176" name="图片 175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58165" y="3360373"/>
              <a:ext cx="1116202" cy="2666332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24139" y="3360374"/>
              <a:ext cx="1166304" cy="2666332"/>
            </a:xfrm>
            <a:prstGeom prst="rect">
              <a:avLst/>
            </a:prstGeom>
          </p:spPr>
        </p:pic>
      </p:grpSp>
      <p:grpSp>
        <p:nvGrpSpPr>
          <p:cNvPr id="27" name="组合 45"/>
          <p:cNvGrpSpPr/>
          <p:nvPr/>
        </p:nvGrpSpPr>
        <p:grpSpPr>
          <a:xfrm>
            <a:off x="2502701" y="4343600"/>
            <a:ext cx="1801476" cy="362140"/>
            <a:chOff x="2502701" y="4343597"/>
            <a:chExt cx="1801476" cy="362141"/>
          </a:xfrm>
        </p:grpSpPr>
        <p:sp>
          <p:nvSpPr>
            <p:cNvPr id="178" name="Straight Connector 21"/>
            <p:cNvSpPr>
              <a:spLocks noChangeShapeType="1"/>
            </p:cNvSpPr>
            <p:nvPr/>
          </p:nvSpPr>
          <p:spPr bwMode="auto">
            <a:xfrm flipH="1">
              <a:off x="3676828" y="4343597"/>
              <a:ext cx="627349" cy="362141"/>
            </a:xfrm>
            <a:prstGeom prst="line">
              <a:avLst/>
            </a:prstGeom>
            <a:noFill/>
            <a:ln w="9525">
              <a:solidFill>
                <a:srgbClr val="1195DB"/>
              </a:solidFill>
              <a:bevel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500">
                <a:solidFill>
                  <a:srgbClr val="1195DB"/>
                </a:solidFill>
              </a:endParaRPr>
            </a:p>
          </p:txBody>
        </p:sp>
        <p:sp>
          <p:nvSpPr>
            <p:cNvPr id="179" name="Straight Connector 22"/>
            <p:cNvSpPr>
              <a:spLocks noChangeShapeType="1"/>
            </p:cNvSpPr>
            <p:nvPr/>
          </p:nvSpPr>
          <p:spPr bwMode="auto">
            <a:xfrm flipH="1">
              <a:off x="2502701" y="4705738"/>
              <a:ext cx="1184466" cy="0"/>
            </a:xfrm>
            <a:prstGeom prst="line">
              <a:avLst/>
            </a:prstGeom>
            <a:noFill/>
            <a:ln w="9525">
              <a:solidFill>
                <a:srgbClr val="1195DB"/>
              </a:solidFill>
              <a:bevel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500">
                <a:solidFill>
                  <a:srgbClr val="1195DB"/>
                </a:solidFill>
              </a:endParaRPr>
            </a:p>
          </p:txBody>
        </p:sp>
      </p:grpSp>
      <p:sp>
        <p:nvSpPr>
          <p:cNvPr id="180" name="Rectangle 23"/>
          <p:cNvSpPr>
            <a:spLocks noChangeArrowheads="1"/>
          </p:cNvSpPr>
          <p:nvPr/>
        </p:nvSpPr>
        <p:spPr bwMode="auto">
          <a:xfrm flipH="1">
            <a:off x="2596160" y="4493605"/>
            <a:ext cx="1174127" cy="23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3" rIns="91427" bIns="4571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900" b="1" dirty="0">
                <a:solidFill>
                  <a:srgbClr val="0EE6F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Open Sans" pitchFamily="2" charset="0"/>
              </a:rPr>
              <a:t>驼峰</a:t>
            </a:r>
            <a:r>
              <a:rPr lang="en-US" altLang="zh-CN" sz="900" b="1" dirty="0">
                <a:solidFill>
                  <a:srgbClr val="0EE6F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Open Sans" pitchFamily="2" charset="0"/>
              </a:rPr>
              <a:t>/</a:t>
            </a:r>
            <a:r>
              <a:rPr lang="zh-CN" altLang="en-US" sz="900" b="1" dirty="0">
                <a:solidFill>
                  <a:srgbClr val="0EE6F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Open Sans" pitchFamily="2" charset="0"/>
              </a:rPr>
              <a:t>洛带机场</a:t>
            </a:r>
            <a:endParaRPr lang="en-US" altLang="zh-CN" sz="900" dirty="0">
              <a:solidFill>
                <a:srgbClr val="0EE6F8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Open Sans" pitchFamily="2" charset="0"/>
            </a:endParaRPr>
          </a:p>
        </p:txBody>
      </p:sp>
      <p:grpSp>
        <p:nvGrpSpPr>
          <p:cNvPr id="30" name="组合 180"/>
          <p:cNvGrpSpPr/>
          <p:nvPr/>
        </p:nvGrpSpPr>
        <p:grpSpPr>
          <a:xfrm>
            <a:off x="523194" y="3767739"/>
            <a:ext cx="1926320" cy="1307799"/>
            <a:chOff x="523194" y="3897949"/>
            <a:chExt cx="1734526" cy="1177587"/>
          </a:xfrm>
        </p:grpSpPr>
        <p:pic>
          <p:nvPicPr>
            <p:cNvPr id="182" name="图片 181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26285" y="3920342"/>
              <a:ext cx="1731435" cy="11551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83" name="图片 182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5400000">
              <a:off x="801663" y="3619480"/>
              <a:ext cx="1177587" cy="1734526"/>
            </a:xfrm>
            <a:prstGeom prst="rect">
              <a:avLst/>
            </a:prstGeom>
          </p:spPr>
        </p:pic>
      </p:grpSp>
      <p:grpSp>
        <p:nvGrpSpPr>
          <p:cNvPr id="31" name="组合 183"/>
          <p:cNvGrpSpPr/>
          <p:nvPr/>
        </p:nvGrpSpPr>
        <p:grpSpPr>
          <a:xfrm>
            <a:off x="2044846" y="2757943"/>
            <a:ext cx="2840768" cy="1256876"/>
            <a:chOff x="3190565" y="4493605"/>
            <a:chExt cx="2840768" cy="1256876"/>
          </a:xfrm>
        </p:grpSpPr>
        <p:sp>
          <p:nvSpPr>
            <p:cNvPr id="185" name="Straight Connector 21"/>
            <p:cNvSpPr>
              <a:spLocks noChangeShapeType="1"/>
            </p:cNvSpPr>
            <p:nvPr/>
          </p:nvSpPr>
          <p:spPr bwMode="auto">
            <a:xfrm flipH="1" flipV="1">
              <a:off x="4067587" y="4493605"/>
              <a:ext cx="1963746" cy="1256876"/>
            </a:xfrm>
            <a:prstGeom prst="line">
              <a:avLst/>
            </a:prstGeom>
            <a:noFill/>
            <a:ln w="9525">
              <a:solidFill>
                <a:srgbClr val="1195DB"/>
              </a:solidFill>
              <a:bevel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500">
                <a:solidFill>
                  <a:srgbClr val="1195DB"/>
                </a:solidFill>
              </a:endParaRPr>
            </a:p>
          </p:txBody>
        </p:sp>
        <p:sp>
          <p:nvSpPr>
            <p:cNvPr id="186" name="Straight Connector 22"/>
            <p:cNvSpPr>
              <a:spLocks noChangeShapeType="1"/>
            </p:cNvSpPr>
            <p:nvPr/>
          </p:nvSpPr>
          <p:spPr bwMode="auto">
            <a:xfrm flipH="1">
              <a:off x="3190565" y="4493605"/>
              <a:ext cx="880076" cy="0"/>
            </a:xfrm>
            <a:prstGeom prst="line">
              <a:avLst/>
            </a:prstGeom>
            <a:noFill/>
            <a:ln w="9525">
              <a:solidFill>
                <a:srgbClr val="1195DB"/>
              </a:solidFill>
              <a:bevel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500">
                <a:solidFill>
                  <a:srgbClr val="1195DB"/>
                </a:solidFill>
              </a:endParaRPr>
            </a:p>
          </p:txBody>
        </p:sp>
      </p:grpSp>
      <p:sp>
        <p:nvSpPr>
          <p:cNvPr id="187" name="Rectangle 23"/>
          <p:cNvSpPr>
            <a:spLocks noChangeArrowheads="1"/>
          </p:cNvSpPr>
          <p:nvPr/>
        </p:nvSpPr>
        <p:spPr bwMode="auto">
          <a:xfrm flipH="1">
            <a:off x="2097506" y="2524329"/>
            <a:ext cx="1174127" cy="23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3" rIns="91427" bIns="4571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900" b="1" dirty="0">
                <a:solidFill>
                  <a:srgbClr val="0EE6F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Open Sans" pitchFamily="2" charset="0"/>
              </a:rPr>
              <a:t>丹凤</a:t>
            </a:r>
            <a:r>
              <a:rPr lang="en-US" altLang="zh-CN" sz="900" b="1" dirty="0">
                <a:solidFill>
                  <a:srgbClr val="0EE6F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Open Sans" pitchFamily="2" charset="0"/>
              </a:rPr>
              <a:t>/</a:t>
            </a:r>
            <a:r>
              <a:rPr lang="zh-CN" altLang="en-US" sz="900" b="1" dirty="0">
                <a:solidFill>
                  <a:srgbClr val="0EE6F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Open Sans" pitchFamily="2" charset="0"/>
              </a:rPr>
              <a:t>商镇机场</a:t>
            </a:r>
            <a:endParaRPr lang="en-US" altLang="zh-CN" sz="900" dirty="0">
              <a:solidFill>
                <a:srgbClr val="0EE6F8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Open Sans" pitchFamily="2" charset="0"/>
            </a:endParaRPr>
          </a:p>
        </p:txBody>
      </p:sp>
      <p:grpSp>
        <p:nvGrpSpPr>
          <p:cNvPr id="32" name="组合 54"/>
          <p:cNvGrpSpPr/>
          <p:nvPr/>
        </p:nvGrpSpPr>
        <p:grpSpPr>
          <a:xfrm>
            <a:off x="175303" y="2455960"/>
            <a:ext cx="1843692" cy="1050565"/>
            <a:chOff x="175303" y="2455958"/>
            <a:chExt cx="1843692" cy="1050565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44990" y="2512104"/>
              <a:ext cx="1668046" cy="938276"/>
            </a:xfrm>
            <a:prstGeom prst="rect">
              <a:avLst/>
            </a:prstGeom>
          </p:spPr>
        </p:pic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5400000" flipH="1">
              <a:off x="571866" y="2059395"/>
              <a:ext cx="1050565" cy="1843692"/>
            </a:xfrm>
            <a:prstGeom prst="rect">
              <a:avLst/>
            </a:prstGeom>
          </p:spPr>
        </p:pic>
      </p:grpSp>
      <p:grpSp>
        <p:nvGrpSpPr>
          <p:cNvPr id="33" name="组合 60"/>
          <p:cNvGrpSpPr/>
          <p:nvPr/>
        </p:nvGrpSpPr>
        <p:grpSpPr>
          <a:xfrm>
            <a:off x="1987013" y="2554881"/>
            <a:ext cx="1258549" cy="429713"/>
            <a:chOff x="1987013" y="2554879"/>
            <a:chExt cx="1258549" cy="429713"/>
          </a:xfrm>
        </p:grpSpPr>
        <p:sp>
          <p:nvSpPr>
            <p:cNvPr id="188" name="Straight Connector 21"/>
            <p:cNvSpPr>
              <a:spLocks noChangeShapeType="1"/>
            </p:cNvSpPr>
            <p:nvPr/>
          </p:nvSpPr>
          <p:spPr bwMode="auto">
            <a:xfrm flipH="1" flipV="1">
              <a:off x="3091171" y="2554879"/>
              <a:ext cx="154391" cy="429713"/>
            </a:xfrm>
            <a:prstGeom prst="line">
              <a:avLst/>
            </a:prstGeom>
            <a:noFill/>
            <a:ln w="9525">
              <a:solidFill>
                <a:srgbClr val="1195DB"/>
              </a:solidFill>
              <a:bevel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500">
                <a:solidFill>
                  <a:srgbClr val="1195DB"/>
                </a:solidFill>
              </a:endParaRPr>
            </a:p>
          </p:txBody>
        </p:sp>
        <p:sp>
          <p:nvSpPr>
            <p:cNvPr id="189" name="Straight Connector 22"/>
            <p:cNvSpPr>
              <a:spLocks noChangeShapeType="1"/>
            </p:cNvSpPr>
            <p:nvPr/>
          </p:nvSpPr>
          <p:spPr bwMode="auto">
            <a:xfrm flipH="1">
              <a:off x="1987013" y="2554879"/>
              <a:ext cx="1102410" cy="0"/>
            </a:xfrm>
            <a:prstGeom prst="line">
              <a:avLst/>
            </a:prstGeom>
            <a:noFill/>
            <a:ln w="9525">
              <a:solidFill>
                <a:srgbClr val="1195DB"/>
              </a:solidFill>
              <a:bevel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500">
                <a:solidFill>
                  <a:srgbClr val="1195DB"/>
                </a:solidFill>
              </a:endParaRPr>
            </a:p>
          </p:txBody>
        </p:sp>
      </p:grpSp>
      <p:sp>
        <p:nvSpPr>
          <p:cNvPr id="190" name="Rectangle 23"/>
          <p:cNvSpPr>
            <a:spLocks noChangeArrowheads="1"/>
          </p:cNvSpPr>
          <p:nvPr/>
        </p:nvSpPr>
        <p:spPr bwMode="auto">
          <a:xfrm flipH="1">
            <a:off x="2023813" y="2324199"/>
            <a:ext cx="1174127" cy="230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3" rIns="91427" bIns="4571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900" b="1" dirty="0">
                <a:solidFill>
                  <a:srgbClr val="0EE6F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Open Sans" pitchFamily="2" charset="0"/>
              </a:rPr>
              <a:t>石河子</a:t>
            </a:r>
            <a:r>
              <a:rPr lang="en-US" altLang="zh-CN" sz="900" b="1" dirty="0">
                <a:solidFill>
                  <a:srgbClr val="0EE6F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Open Sans" pitchFamily="2" charset="0"/>
              </a:rPr>
              <a:t>/</a:t>
            </a:r>
            <a:r>
              <a:rPr lang="zh-CN" altLang="en-US" sz="900" b="1" dirty="0">
                <a:solidFill>
                  <a:srgbClr val="0EE6F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Open Sans" pitchFamily="2" charset="0"/>
              </a:rPr>
              <a:t>山丹湖机场</a:t>
            </a:r>
            <a:endParaRPr lang="en-US" altLang="zh-CN" sz="900" dirty="0">
              <a:solidFill>
                <a:srgbClr val="0EE6F8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Open Sans" pitchFamily="2" charset="0"/>
            </a:endParaRPr>
          </a:p>
        </p:txBody>
      </p:sp>
      <p:grpSp>
        <p:nvGrpSpPr>
          <p:cNvPr id="35" name="组合 59"/>
          <p:cNvGrpSpPr/>
          <p:nvPr/>
        </p:nvGrpSpPr>
        <p:grpSpPr>
          <a:xfrm>
            <a:off x="697952" y="1946635"/>
            <a:ext cx="1193303" cy="1509357"/>
            <a:chOff x="621752" y="1946633"/>
            <a:chExt cx="1193303" cy="1509357"/>
          </a:xfrm>
        </p:grpSpPr>
        <p:pic>
          <p:nvPicPr>
            <p:cNvPr id="192" name="图片 191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21752" y="1946633"/>
              <a:ext cx="1189911" cy="1452557"/>
            </a:xfrm>
            <a:prstGeom prst="rect">
              <a:avLst/>
            </a:prstGeom>
            <a:effectLst>
              <a:reflection blurRad="6350" endPos="0" dir="5400000" sy="-100000" algn="bl" rotWithShape="0"/>
              <a:softEdge rad="63500"/>
            </a:effectLst>
          </p:spPr>
        </p:pic>
        <p:pic>
          <p:nvPicPr>
            <p:cNvPr id="56" name="图片 55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26011" y="1952243"/>
              <a:ext cx="1189044" cy="15037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493624537"/>
      </p:ext>
    </p:extLst>
  </p:cSld>
  <p:clrMapOvr>
    <a:masterClrMapping/>
  </p:clrMapOvr>
  <p:transition spd="slow" advTm="601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4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65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9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1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35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55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7800"/>
                            </p:stCondLst>
                            <p:childTnLst>
                              <p:par>
                                <p:cTn id="8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90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2250"/>
                            </p:stCondLst>
                            <p:childTnLst>
                              <p:par>
                                <p:cTn id="10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345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2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6700"/>
                            </p:stCondLst>
                            <p:childTnLst>
                              <p:par>
                                <p:cTn id="12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79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2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1150"/>
                            </p:stCondLst>
                            <p:childTnLst>
                              <p:par>
                                <p:cTn id="14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235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2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2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5600"/>
                            </p:stCondLst>
                            <p:childTnLst>
                              <p:par>
                                <p:cTn id="16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6800"/>
                            </p:stCondLst>
                            <p:childTnLst>
                              <p:par>
                                <p:cTn id="16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40050"/>
                            </p:stCondLst>
                            <p:childTnLst>
                              <p:par>
                                <p:cTn id="18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1250"/>
                            </p:stCondLst>
                            <p:childTnLst>
                              <p:par>
                                <p:cTn id="18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25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25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44500"/>
                            </p:stCondLst>
                            <p:childTnLst>
                              <p:par>
                                <p:cTn id="20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45700"/>
                            </p:stCondLst>
                            <p:childTnLst>
                              <p:par>
                                <p:cTn id="20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4" dur="25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0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48950"/>
                            </p:stCondLst>
                            <p:childTnLst>
                              <p:par>
                                <p:cTn id="22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50150"/>
                            </p:stCondLst>
                            <p:childTnLst>
                              <p:par>
                                <p:cTn id="22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0" dur="2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2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97" grpId="1"/>
      <p:bldP spid="104" grpId="0"/>
      <p:bldP spid="104" grpId="1"/>
      <p:bldP spid="129" grpId="0"/>
      <p:bldP spid="129" grpId="1"/>
      <p:bldP spid="142" grpId="0"/>
      <p:bldP spid="142" grpId="1"/>
      <p:bldP spid="153" grpId="0"/>
      <p:bldP spid="153" grpId="1"/>
      <p:bldP spid="157" grpId="0"/>
      <p:bldP spid="157" grpId="1"/>
      <p:bldP spid="162" grpId="0"/>
      <p:bldP spid="162" grpId="1"/>
      <p:bldP spid="167" grpId="0"/>
      <p:bldP spid="167" grpId="1"/>
      <p:bldP spid="174" grpId="0"/>
      <p:bldP spid="174" grpId="1"/>
      <p:bldP spid="180" grpId="0"/>
      <p:bldP spid="180" grpId="1"/>
      <p:bldP spid="187" grpId="0"/>
      <p:bldP spid="187" grpId="1"/>
      <p:bldP spid="190" grpId="0"/>
      <p:bldP spid="19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8820" y="994691"/>
            <a:ext cx="4863585" cy="611992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89222" y="1223665"/>
            <a:ext cx="4378288" cy="566602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A00EEB1-748F-41D0-AF4F-6D53970143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" y="1244931"/>
            <a:ext cx="2228916" cy="33857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CBFA431-C6BD-402F-953C-480CA12078A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280994" y="2113632"/>
            <a:ext cx="2389738" cy="3576517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1952663" y="2005906"/>
            <a:ext cx="461639" cy="2400643"/>
          </a:xfrm>
          <a:prstGeom prst="rect">
            <a:avLst/>
          </a:prstGeom>
          <a:noFill/>
        </p:spPr>
        <p:txBody>
          <a:bodyPr vert="eaVert" wrap="none" lIns="91427" tIns="45713" rIns="91427" bIns="45713" rtlCol="0">
            <a:spAutoFit/>
          </a:bodyPr>
          <a:lstStyle/>
          <a:p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华北地区通用机场分布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264647" y="289574"/>
            <a:ext cx="9435190" cy="523044"/>
            <a:chOff x="264647" y="289572"/>
            <a:chExt cx="9435190" cy="523044"/>
          </a:xfrm>
        </p:grpSpPr>
        <p:sp>
          <p:nvSpPr>
            <p:cNvPr id="13" name="文本框 12"/>
            <p:cNvSpPr txBox="1"/>
            <p:nvPr/>
          </p:nvSpPr>
          <p:spPr>
            <a:xfrm>
              <a:off x="5446071" y="390463"/>
              <a:ext cx="4253766" cy="422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rgbClr val="0EE6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全国目视飞行航图助力通航飞起来</a:t>
              </a: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264647" y="289572"/>
              <a:ext cx="1543614" cy="502224"/>
              <a:chOff x="264647" y="824414"/>
              <a:chExt cx="1543614" cy="50222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64647" y="824414"/>
                <a:ext cx="455333" cy="470289"/>
              </a:xfrm>
              <a:prstGeom prst="rect">
                <a:avLst/>
              </a:prstGeom>
            </p:spPr>
          </p:pic>
          <p:grpSp>
            <p:nvGrpSpPr>
              <p:cNvPr id="16" name="组合 15"/>
              <p:cNvGrpSpPr/>
              <p:nvPr/>
            </p:nvGrpSpPr>
            <p:grpSpPr>
              <a:xfrm>
                <a:off x="644160" y="885715"/>
                <a:ext cx="1164101" cy="440923"/>
                <a:chOff x="883992" y="876158"/>
                <a:chExt cx="1164101" cy="440923"/>
              </a:xfrm>
            </p:grpSpPr>
            <p:sp>
              <p:nvSpPr>
                <p:cNvPr id="17" name="文本框 16"/>
                <p:cNvSpPr txBox="1"/>
                <p:nvPr/>
              </p:nvSpPr>
              <p:spPr>
                <a:xfrm>
                  <a:off x="1106029" y="876158"/>
                  <a:ext cx="720030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600" b="1" dirty="0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中国民用航空局</a:t>
                  </a:r>
                </a:p>
              </p:txBody>
            </p:sp>
            <p:sp>
              <p:nvSpPr>
                <p:cNvPr id="18" name="文本框 17"/>
                <p:cNvSpPr txBox="1"/>
                <p:nvPr/>
              </p:nvSpPr>
              <p:spPr>
                <a:xfrm>
                  <a:off x="883992" y="1163193"/>
                  <a:ext cx="1164101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4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Air Traffic Management </a:t>
                  </a:r>
                  <a:r>
                    <a:rPr lang="en-US" altLang="zh-CN" sz="400" b="1" dirty="0" err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Bureau.</a:t>
                  </a:r>
                  <a:r>
                    <a:rPr lang="en-US" altLang="zh-CN" sz="4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CAAC</a:t>
                  </a:r>
                  <a:endParaRPr lang="zh-CN" altLang="en-US" sz="400" b="1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0" name="文本框 19"/>
                <p:cNvSpPr txBox="1"/>
                <p:nvPr/>
              </p:nvSpPr>
              <p:spPr>
                <a:xfrm>
                  <a:off x="983407" y="996887"/>
                  <a:ext cx="992579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9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空中交通管理局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xmlns="" val="2011829177"/>
      </p:ext>
    </p:extLst>
  </p:cSld>
  <p:clrMapOvr>
    <a:masterClrMapping/>
  </p:clrMapOvr>
  <p:transition spd="slow" advTm="12010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64243" y="1213817"/>
            <a:ext cx="4402633" cy="569752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5950" y="988763"/>
            <a:ext cx="4863585" cy="611992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A00EEB1-748F-41D0-AF4F-6D53970143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" y="1244931"/>
            <a:ext cx="2228916" cy="33857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CBFA431-C6BD-402F-953C-480CA12078A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280994" y="2113632"/>
            <a:ext cx="2389738" cy="3576517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1952870" y="2002339"/>
            <a:ext cx="461639" cy="2400643"/>
          </a:xfrm>
          <a:prstGeom prst="rect">
            <a:avLst/>
          </a:prstGeom>
          <a:noFill/>
        </p:spPr>
        <p:txBody>
          <a:bodyPr vert="eaVert" wrap="none" lIns="91427" tIns="45713" rIns="91427" bIns="45713" rtlCol="0">
            <a:spAutoFit/>
          </a:bodyPr>
          <a:lstStyle/>
          <a:p>
            <a:r>
              <a:rPr lang="zh-CN" altLang="en-US" sz="1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东北地区通用机场分布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264647" y="289574"/>
            <a:ext cx="9412123" cy="502224"/>
            <a:chOff x="264647" y="289572"/>
            <a:chExt cx="9412124" cy="502224"/>
          </a:xfrm>
        </p:grpSpPr>
        <p:sp>
          <p:nvSpPr>
            <p:cNvPr id="13" name="文本框 12"/>
            <p:cNvSpPr txBox="1"/>
            <p:nvPr/>
          </p:nvSpPr>
          <p:spPr>
            <a:xfrm>
              <a:off x="5423005" y="358932"/>
              <a:ext cx="4253766" cy="422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rgbClr val="0EE6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全国目视飞行航图助力通航飞起来</a:t>
              </a: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264647" y="289572"/>
              <a:ext cx="1543614" cy="502224"/>
              <a:chOff x="264647" y="824414"/>
              <a:chExt cx="1543614" cy="50222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64647" y="824414"/>
                <a:ext cx="455333" cy="470289"/>
              </a:xfrm>
              <a:prstGeom prst="rect">
                <a:avLst/>
              </a:prstGeom>
            </p:spPr>
          </p:pic>
          <p:grpSp>
            <p:nvGrpSpPr>
              <p:cNvPr id="16" name="组合 15"/>
              <p:cNvGrpSpPr/>
              <p:nvPr/>
            </p:nvGrpSpPr>
            <p:grpSpPr>
              <a:xfrm>
                <a:off x="644160" y="885715"/>
                <a:ext cx="1164101" cy="440923"/>
                <a:chOff x="883992" y="876158"/>
                <a:chExt cx="1164101" cy="440923"/>
              </a:xfrm>
            </p:grpSpPr>
            <p:sp>
              <p:nvSpPr>
                <p:cNvPr id="17" name="文本框 16"/>
                <p:cNvSpPr txBox="1"/>
                <p:nvPr/>
              </p:nvSpPr>
              <p:spPr>
                <a:xfrm>
                  <a:off x="1106029" y="876158"/>
                  <a:ext cx="720030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600" b="1" dirty="0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中国民用航空局</a:t>
                  </a:r>
                </a:p>
              </p:txBody>
            </p:sp>
            <p:sp>
              <p:nvSpPr>
                <p:cNvPr id="18" name="文本框 17"/>
                <p:cNvSpPr txBox="1"/>
                <p:nvPr/>
              </p:nvSpPr>
              <p:spPr>
                <a:xfrm>
                  <a:off x="883992" y="1163193"/>
                  <a:ext cx="1164101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4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Air Traffic Management </a:t>
                  </a:r>
                  <a:r>
                    <a:rPr lang="en-US" altLang="zh-CN" sz="400" b="1" dirty="0" err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Bureau.</a:t>
                  </a:r>
                  <a:r>
                    <a:rPr lang="en-US" altLang="zh-CN" sz="4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CAAC</a:t>
                  </a:r>
                  <a:endParaRPr lang="zh-CN" altLang="en-US" sz="400" b="1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" name="文本框 18"/>
                <p:cNvSpPr txBox="1"/>
                <p:nvPr/>
              </p:nvSpPr>
              <p:spPr>
                <a:xfrm>
                  <a:off x="983407" y="996887"/>
                  <a:ext cx="992579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9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空中交通管理局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xmlns="" val="2627640242"/>
      </p:ext>
    </p:extLst>
  </p:cSld>
  <p:clrMapOvr>
    <a:masterClrMapping/>
  </p:clrMapOvr>
  <p:transition spd="slow" advTm="11960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3655" y="1235080"/>
            <a:ext cx="4402632" cy="569752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5365" y="1010025"/>
            <a:ext cx="4863585" cy="611992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A00EEB1-748F-41D0-AF4F-6D53970143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" y="1244931"/>
            <a:ext cx="2228916" cy="33857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CBFA431-C6BD-402F-953C-480CA12078A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280994" y="2113632"/>
            <a:ext cx="2389738" cy="3576517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1958040" y="2003286"/>
            <a:ext cx="461639" cy="2627404"/>
          </a:xfrm>
          <a:prstGeom prst="rect">
            <a:avLst/>
          </a:prstGeom>
          <a:noFill/>
        </p:spPr>
        <p:txBody>
          <a:bodyPr vert="eaVert" wrap="square" lIns="91427" tIns="45713" rIns="91427" bIns="45713" rtlCol="0">
            <a:spAutoFit/>
          </a:bodyPr>
          <a:lstStyle/>
          <a:p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华东地区通用机场分布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264647" y="289574"/>
            <a:ext cx="9412123" cy="502224"/>
            <a:chOff x="264647" y="289572"/>
            <a:chExt cx="9412124" cy="502224"/>
          </a:xfrm>
        </p:grpSpPr>
        <p:sp>
          <p:nvSpPr>
            <p:cNvPr id="13" name="文本框 12"/>
            <p:cNvSpPr txBox="1"/>
            <p:nvPr/>
          </p:nvSpPr>
          <p:spPr>
            <a:xfrm>
              <a:off x="5423005" y="337912"/>
              <a:ext cx="4253766" cy="422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rgbClr val="0EE6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全国目视飞行航图助力通航飞起来</a:t>
              </a: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264647" y="289572"/>
              <a:ext cx="1543614" cy="502224"/>
              <a:chOff x="264647" y="824414"/>
              <a:chExt cx="1543614" cy="50222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64647" y="824414"/>
                <a:ext cx="455333" cy="470289"/>
              </a:xfrm>
              <a:prstGeom prst="rect">
                <a:avLst/>
              </a:prstGeom>
            </p:spPr>
          </p:pic>
          <p:grpSp>
            <p:nvGrpSpPr>
              <p:cNvPr id="16" name="组合 15"/>
              <p:cNvGrpSpPr/>
              <p:nvPr/>
            </p:nvGrpSpPr>
            <p:grpSpPr>
              <a:xfrm>
                <a:off x="644160" y="885715"/>
                <a:ext cx="1164101" cy="440923"/>
                <a:chOff x="883992" y="876158"/>
                <a:chExt cx="1164101" cy="440923"/>
              </a:xfrm>
            </p:grpSpPr>
            <p:sp>
              <p:nvSpPr>
                <p:cNvPr id="17" name="文本框 16"/>
                <p:cNvSpPr txBox="1"/>
                <p:nvPr/>
              </p:nvSpPr>
              <p:spPr>
                <a:xfrm>
                  <a:off x="1106029" y="876158"/>
                  <a:ext cx="720030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600" b="1" dirty="0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中国民用航空局</a:t>
                  </a:r>
                </a:p>
              </p:txBody>
            </p:sp>
            <p:sp>
              <p:nvSpPr>
                <p:cNvPr id="18" name="文本框 17"/>
                <p:cNvSpPr txBox="1"/>
                <p:nvPr/>
              </p:nvSpPr>
              <p:spPr>
                <a:xfrm>
                  <a:off x="883992" y="1163193"/>
                  <a:ext cx="1164101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4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Air Traffic Management </a:t>
                  </a:r>
                  <a:r>
                    <a:rPr lang="en-US" altLang="zh-CN" sz="400" b="1" dirty="0" err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Bureau.</a:t>
                  </a:r>
                  <a:r>
                    <a:rPr lang="en-US" altLang="zh-CN" sz="4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CAAC</a:t>
                  </a:r>
                  <a:endParaRPr lang="zh-CN" altLang="en-US" sz="400" b="1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" name="文本框 18"/>
                <p:cNvSpPr txBox="1"/>
                <p:nvPr/>
              </p:nvSpPr>
              <p:spPr>
                <a:xfrm>
                  <a:off x="983407" y="996887"/>
                  <a:ext cx="992579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9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空中交通管理局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xmlns="" val="708856576"/>
      </p:ext>
    </p:extLst>
  </p:cSld>
  <p:clrMapOvr>
    <a:masterClrMapping/>
  </p:clrMapOvr>
  <p:transition spd="slow" advTm="12039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A00EEB1-748F-41D0-AF4F-6D53970143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" y="1244931"/>
            <a:ext cx="2228916" cy="33857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CBFA431-C6BD-402F-953C-480CA12078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257500" y="1913938"/>
            <a:ext cx="2389738" cy="3576517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3676600" y="1013938"/>
            <a:ext cx="2339077" cy="461651"/>
          </a:xfrm>
          <a:prstGeom prst="rect">
            <a:avLst/>
          </a:prstGeom>
          <a:noFill/>
        </p:spPr>
        <p:txBody>
          <a:bodyPr wrap="none" lIns="91427" tIns="45713" rIns="91427" bIns="45713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民航局统一部署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64649" y="289574"/>
            <a:ext cx="9408250" cy="512533"/>
            <a:chOff x="264647" y="289572"/>
            <a:chExt cx="9408250" cy="512534"/>
          </a:xfrm>
        </p:grpSpPr>
        <p:sp>
          <p:nvSpPr>
            <p:cNvPr id="13" name="文本框 12"/>
            <p:cNvSpPr txBox="1"/>
            <p:nvPr/>
          </p:nvSpPr>
          <p:spPr>
            <a:xfrm>
              <a:off x="6230918" y="379953"/>
              <a:ext cx="3441979" cy="422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rgbClr val="0EE6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全国目视飞行航图编制研发</a:t>
              </a: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264647" y="289572"/>
              <a:ext cx="1543614" cy="502224"/>
              <a:chOff x="264647" y="824414"/>
              <a:chExt cx="1543614" cy="50222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64647" y="824414"/>
                <a:ext cx="455333" cy="470289"/>
              </a:xfrm>
              <a:prstGeom prst="rect">
                <a:avLst/>
              </a:prstGeom>
            </p:spPr>
          </p:pic>
          <p:grpSp>
            <p:nvGrpSpPr>
              <p:cNvPr id="16" name="组合 15"/>
              <p:cNvGrpSpPr/>
              <p:nvPr/>
            </p:nvGrpSpPr>
            <p:grpSpPr>
              <a:xfrm>
                <a:off x="644160" y="885715"/>
                <a:ext cx="1164101" cy="440923"/>
                <a:chOff x="883992" y="876158"/>
                <a:chExt cx="1164101" cy="440923"/>
              </a:xfrm>
            </p:grpSpPr>
            <p:sp>
              <p:nvSpPr>
                <p:cNvPr id="17" name="文本框 16"/>
                <p:cNvSpPr txBox="1"/>
                <p:nvPr/>
              </p:nvSpPr>
              <p:spPr>
                <a:xfrm>
                  <a:off x="1106029" y="876158"/>
                  <a:ext cx="720030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600" b="1" dirty="0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中国民用航空局</a:t>
                  </a:r>
                </a:p>
              </p:txBody>
            </p:sp>
            <p:sp>
              <p:nvSpPr>
                <p:cNvPr id="18" name="文本框 17"/>
                <p:cNvSpPr txBox="1"/>
                <p:nvPr/>
              </p:nvSpPr>
              <p:spPr>
                <a:xfrm>
                  <a:off x="883992" y="1163193"/>
                  <a:ext cx="1164101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4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Air Traffic Management </a:t>
                  </a:r>
                  <a:r>
                    <a:rPr lang="en-US" altLang="zh-CN" sz="400" b="1" dirty="0" err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Bureau.</a:t>
                  </a:r>
                  <a:r>
                    <a:rPr lang="en-US" altLang="zh-CN" sz="4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CAAC</a:t>
                  </a:r>
                  <a:endParaRPr lang="zh-CN" altLang="en-US" sz="400" b="1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" name="文本框 18"/>
                <p:cNvSpPr txBox="1"/>
                <p:nvPr/>
              </p:nvSpPr>
              <p:spPr>
                <a:xfrm>
                  <a:off x="983407" y="996887"/>
                  <a:ext cx="992579" cy="2308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9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空中交通管理局</a:t>
                  </a:r>
                </a:p>
              </p:txBody>
            </p:sp>
          </p:grpSp>
        </p:grpSp>
      </p:grpSp>
      <p:pic>
        <p:nvPicPr>
          <p:cNvPr id="21" name="图片 20" descr="3-8月14日，民航局局长冯正霖到贵阳塔台调研（第二排中）调研（严连平  摄影）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37848" y="1715212"/>
            <a:ext cx="7416579" cy="49537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4224754562"/>
      </p:ext>
    </p:extLst>
  </p:cSld>
  <p:clrMapOvr>
    <a:masterClrMapping/>
  </p:clrMapOvr>
  <p:transition spd="slow" advTm="5969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68534" y="1192553"/>
            <a:ext cx="4402633" cy="569752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8058" y="967496"/>
            <a:ext cx="4863585" cy="611992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A00EEB1-748F-41D0-AF4F-6D53970143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" y="1244931"/>
            <a:ext cx="2228916" cy="33857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CBFA431-C6BD-402F-953C-480CA12078A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280994" y="2113632"/>
            <a:ext cx="2389738" cy="3576517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1954004" y="2000342"/>
            <a:ext cx="461639" cy="2400643"/>
          </a:xfrm>
          <a:prstGeom prst="rect">
            <a:avLst/>
          </a:prstGeom>
          <a:noFill/>
        </p:spPr>
        <p:txBody>
          <a:bodyPr vert="eaVert" wrap="none" lIns="91427" tIns="45713" rIns="91427" bIns="45713" rtlCol="0">
            <a:spAutoFit/>
          </a:bodyPr>
          <a:lstStyle/>
          <a:p>
            <a:r>
              <a:rPr lang="zh-CN" altLang="en-US" sz="1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中南地区通用机场分布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264647" y="289574"/>
            <a:ext cx="9412123" cy="502224"/>
            <a:chOff x="264647" y="289572"/>
            <a:chExt cx="9412124" cy="502224"/>
          </a:xfrm>
        </p:grpSpPr>
        <p:sp>
          <p:nvSpPr>
            <p:cNvPr id="13" name="文本框 12"/>
            <p:cNvSpPr txBox="1"/>
            <p:nvPr/>
          </p:nvSpPr>
          <p:spPr>
            <a:xfrm>
              <a:off x="5423005" y="327401"/>
              <a:ext cx="4253766" cy="422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rgbClr val="0EE6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全国目视飞行航图助力通航飞起来</a:t>
              </a: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264647" y="289572"/>
              <a:ext cx="1543614" cy="502224"/>
              <a:chOff x="264647" y="824414"/>
              <a:chExt cx="1543614" cy="50222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64647" y="824414"/>
                <a:ext cx="455333" cy="470289"/>
              </a:xfrm>
              <a:prstGeom prst="rect">
                <a:avLst/>
              </a:prstGeom>
            </p:spPr>
          </p:pic>
          <p:grpSp>
            <p:nvGrpSpPr>
              <p:cNvPr id="16" name="组合 15"/>
              <p:cNvGrpSpPr/>
              <p:nvPr/>
            </p:nvGrpSpPr>
            <p:grpSpPr>
              <a:xfrm>
                <a:off x="644160" y="885715"/>
                <a:ext cx="1164101" cy="440923"/>
                <a:chOff x="883992" y="876158"/>
                <a:chExt cx="1164101" cy="440923"/>
              </a:xfrm>
            </p:grpSpPr>
            <p:sp>
              <p:nvSpPr>
                <p:cNvPr id="17" name="文本框 16"/>
                <p:cNvSpPr txBox="1"/>
                <p:nvPr/>
              </p:nvSpPr>
              <p:spPr>
                <a:xfrm>
                  <a:off x="1106029" y="876158"/>
                  <a:ext cx="720030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600" b="1" dirty="0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中国民用航空局</a:t>
                  </a:r>
                </a:p>
              </p:txBody>
            </p:sp>
            <p:sp>
              <p:nvSpPr>
                <p:cNvPr id="18" name="文本框 17"/>
                <p:cNvSpPr txBox="1"/>
                <p:nvPr/>
              </p:nvSpPr>
              <p:spPr>
                <a:xfrm>
                  <a:off x="883992" y="1163193"/>
                  <a:ext cx="1164101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4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Air Traffic Management </a:t>
                  </a:r>
                  <a:r>
                    <a:rPr lang="en-US" altLang="zh-CN" sz="400" b="1" dirty="0" err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Bureau.</a:t>
                  </a:r>
                  <a:r>
                    <a:rPr lang="en-US" altLang="zh-CN" sz="4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CAAC</a:t>
                  </a:r>
                  <a:endParaRPr lang="zh-CN" altLang="en-US" sz="400" b="1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" name="文本框 18"/>
                <p:cNvSpPr txBox="1"/>
                <p:nvPr/>
              </p:nvSpPr>
              <p:spPr>
                <a:xfrm>
                  <a:off x="983407" y="996887"/>
                  <a:ext cx="992579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9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空中交通管理局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xmlns="" val="4179840628"/>
      </p:ext>
    </p:extLst>
  </p:cSld>
  <p:clrMapOvr>
    <a:masterClrMapping/>
  </p:clrMapOvr>
  <p:transition spd="slow" advTm="11941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64846" y="1213814"/>
            <a:ext cx="4402633" cy="569752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4372" y="988761"/>
            <a:ext cx="4863585" cy="611992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A00EEB1-748F-41D0-AF4F-6D53970143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" y="1244931"/>
            <a:ext cx="2228916" cy="33857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CBFA431-C6BD-402F-953C-480CA12078A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280994" y="2113632"/>
            <a:ext cx="2389738" cy="3576517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1960951" y="2000342"/>
            <a:ext cx="461639" cy="2400643"/>
          </a:xfrm>
          <a:prstGeom prst="rect">
            <a:avLst/>
          </a:prstGeom>
          <a:noFill/>
        </p:spPr>
        <p:txBody>
          <a:bodyPr vert="eaVert" wrap="none" lIns="91427" tIns="45713" rIns="91427" bIns="45713" rtlCol="0">
            <a:spAutoFit/>
          </a:bodyPr>
          <a:lstStyle/>
          <a:p>
            <a:r>
              <a:rPr lang="zh-CN" altLang="en-US" sz="1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西南地区通用机场分布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264647" y="289574"/>
            <a:ext cx="9412123" cy="502224"/>
            <a:chOff x="264647" y="289572"/>
            <a:chExt cx="9412124" cy="502224"/>
          </a:xfrm>
        </p:grpSpPr>
        <p:sp>
          <p:nvSpPr>
            <p:cNvPr id="13" name="文本框 12"/>
            <p:cNvSpPr txBox="1"/>
            <p:nvPr/>
          </p:nvSpPr>
          <p:spPr>
            <a:xfrm>
              <a:off x="5423005" y="348422"/>
              <a:ext cx="4253766" cy="422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rgbClr val="0EE6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全国目视飞行航图助力通航飞起来</a:t>
              </a: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264647" y="289572"/>
              <a:ext cx="1543614" cy="502224"/>
              <a:chOff x="264647" y="824414"/>
              <a:chExt cx="1543614" cy="50222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64647" y="824414"/>
                <a:ext cx="455333" cy="470289"/>
              </a:xfrm>
              <a:prstGeom prst="rect">
                <a:avLst/>
              </a:prstGeom>
            </p:spPr>
          </p:pic>
          <p:grpSp>
            <p:nvGrpSpPr>
              <p:cNvPr id="16" name="组合 15"/>
              <p:cNvGrpSpPr/>
              <p:nvPr/>
            </p:nvGrpSpPr>
            <p:grpSpPr>
              <a:xfrm>
                <a:off x="644160" y="885715"/>
                <a:ext cx="1164101" cy="440923"/>
                <a:chOff x="883992" y="876158"/>
                <a:chExt cx="1164101" cy="440923"/>
              </a:xfrm>
            </p:grpSpPr>
            <p:sp>
              <p:nvSpPr>
                <p:cNvPr id="17" name="文本框 16"/>
                <p:cNvSpPr txBox="1"/>
                <p:nvPr/>
              </p:nvSpPr>
              <p:spPr>
                <a:xfrm>
                  <a:off x="1106029" y="876158"/>
                  <a:ext cx="720030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600" b="1" dirty="0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中国民用航空局</a:t>
                  </a:r>
                </a:p>
              </p:txBody>
            </p:sp>
            <p:sp>
              <p:nvSpPr>
                <p:cNvPr id="18" name="文本框 17"/>
                <p:cNvSpPr txBox="1"/>
                <p:nvPr/>
              </p:nvSpPr>
              <p:spPr>
                <a:xfrm>
                  <a:off x="883992" y="1163193"/>
                  <a:ext cx="1164101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4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Air Traffic Management </a:t>
                  </a:r>
                  <a:r>
                    <a:rPr lang="en-US" altLang="zh-CN" sz="400" b="1" dirty="0" err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Bureau.</a:t>
                  </a:r>
                  <a:r>
                    <a:rPr lang="en-US" altLang="zh-CN" sz="4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CAAC</a:t>
                  </a:r>
                  <a:endParaRPr lang="zh-CN" altLang="en-US" sz="400" b="1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" name="文本框 18"/>
                <p:cNvSpPr txBox="1"/>
                <p:nvPr/>
              </p:nvSpPr>
              <p:spPr>
                <a:xfrm>
                  <a:off x="983407" y="996887"/>
                  <a:ext cx="992579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9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空中交通管理局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xmlns="" val="1659417325"/>
      </p:ext>
    </p:extLst>
  </p:cSld>
  <p:clrMapOvr>
    <a:masterClrMapping/>
  </p:clrMapOvr>
  <p:transition spd="slow" advTm="12087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82151" y="1181921"/>
            <a:ext cx="4402633" cy="569752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5005" y="956863"/>
            <a:ext cx="4863585" cy="611992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A00EEB1-748F-41D0-AF4F-6D53970143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" y="1244931"/>
            <a:ext cx="2228916" cy="33857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CBFA431-C6BD-402F-953C-480CA12078A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280994" y="2113632"/>
            <a:ext cx="2389738" cy="3576517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1960954" y="2006389"/>
            <a:ext cx="461639" cy="2400643"/>
          </a:xfrm>
          <a:prstGeom prst="rect">
            <a:avLst/>
          </a:prstGeom>
          <a:noFill/>
        </p:spPr>
        <p:txBody>
          <a:bodyPr vert="eaVert" wrap="none" lIns="91427" tIns="45713" rIns="91427" bIns="45713" rtlCol="0">
            <a:spAutoFit/>
          </a:bodyPr>
          <a:lstStyle/>
          <a:p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西北地区通用机场分布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264647" y="289574"/>
            <a:ext cx="9412123" cy="502224"/>
            <a:chOff x="264647" y="289572"/>
            <a:chExt cx="9412124" cy="502224"/>
          </a:xfrm>
        </p:grpSpPr>
        <p:sp>
          <p:nvSpPr>
            <p:cNvPr id="13" name="文本框 12"/>
            <p:cNvSpPr txBox="1"/>
            <p:nvPr/>
          </p:nvSpPr>
          <p:spPr>
            <a:xfrm>
              <a:off x="5423005" y="316890"/>
              <a:ext cx="4253766" cy="422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rgbClr val="0EE6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全国目视飞行航图助力通航飞起来</a:t>
              </a: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264647" y="289572"/>
              <a:ext cx="1543614" cy="502224"/>
              <a:chOff x="264647" y="824414"/>
              <a:chExt cx="1543614" cy="50222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64647" y="824414"/>
                <a:ext cx="455333" cy="470289"/>
              </a:xfrm>
              <a:prstGeom prst="rect">
                <a:avLst/>
              </a:prstGeom>
            </p:spPr>
          </p:pic>
          <p:grpSp>
            <p:nvGrpSpPr>
              <p:cNvPr id="16" name="组合 15"/>
              <p:cNvGrpSpPr/>
              <p:nvPr/>
            </p:nvGrpSpPr>
            <p:grpSpPr>
              <a:xfrm>
                <a:off x="644160" y="885715"/>
                <a:ext cx="1164101" cy="440923"/>
                <a:chOff x="883992" y="876158"/>
                <a:chExt cx="1164101" cy="440923"/>
              </a:xfrm>
            </p:grpSpPr>
            <p:sp>
              <p:nvSpPr>
                <p:cNvPr id="17" name="文本框 16"/>
                <p:cNvSpPr txBox="1"/>
                <p:nvPr/>
              </p:nvSpPr>
              <p:spPr>
                <a:xfrm>
                  <a:off x="1106029" y="876158"/>
                  <a:ext cx="720030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600" b="1" dirty="0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中国民用航空局</a:t>
                  </a:r>
                </a:p>
              </p:txBody>
            </p:sp>
            <p:sp>
              <p:nvSpPr>
                <p:cNvPr id="18" name="文本框 17"/>
                <p:cNvSpPr txBox="1"/>
                <p:nvPr/>
              </p:nvSpPr>
              <p:spPr>
                <a:xfrm>
                  <a:off x="883992" y="1163193"/>
                  <a:ext cx="1164101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4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Air Traffic Management </a:t>
                  </a:r>
                  <a:r>
                    <a:rPr lang="en-US" altLang="zh-CN" sz="400" b="1" dirty="0" err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Bureau.</a:t>
                  </a:r>
                  <a:r>
                    <a:rPr lang="en-US" altLang="zh-CN" sz="4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CAAC</a:t>
                  </a:r>
                  <a:endParaRPr lang="zh-CN" altLang="en-US" sz="400" b="1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" name="文本框 18"/>
                <p:cNvSpPr txBox="1"/>
                <p:nvPr/>
              </p:nvSpPr>
              <p:spPr>
                <a:xfrm>
                  <a:off x="983407" y="996887"/>
                  <a:ext cx="992579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9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空中交通管理局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xmlns="" val="3406489240"/>
      </p:ext>
    </p:extLst>
  </p:cSld>
  <p:clrMapOvr>
    <a:masterClrMapping/>
  </p:clrMapOvr>
  <p:transition spd="slow" advTm="11871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CBFA431-C6BD-402F-953C-480CA12078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280994" y="2113632"/>
            <a:ext cx="2389738" cy="357651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9874" y="1150021"/>
            <a:ext cx="4402633" cy="569752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19400" y="924967"/>
            <a:ext cx="4863585" cy="611992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A00EEB1-748F-41D0-AF4F-6D539701434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" y="1244931"/>
            <a:ext cx="2228916" cy="3385760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1956612" y="2006390"/>
            <a:ext cx="461639" cy="1938978"/>
          </a:xfrm>
          <a:prstGeom prst="rect">
            <a:avLst/>
          </a:prstGeom>
          <a:noFill/>
        </p:spPr>
        <p:txBody>
          <a:bodyPr vert="eaVert" wrap="none" lIns="91427" tIns="45713" rIns="91427" bIns="45713" rtlCol="0">
            <a:spAutoFit/>
          </a:bodyPr>
          <a:lstStyle/>
          <a:p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新疆通用机场分布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264648" y="289574"/>
            <a:ext cx="9477231" cy="502224"/>
            <a:chOff x="264647" y="289572"/>
            <a:chExt cx="9477231" cy="502224"/>
          </a:xfrm>
        </p:grpSpPr>
        <p:sp>
          <p:nvSpPr>
            <p:cNvPr id="13" name="文本框 12"/>
            <p:cNvSpPr txBox="1"/>
            <p:nvPr/>
          </p:nvSpPr>
          <p:spPr>
            <a:xfrm>
              <a:off x="5488112" y="358932"/>
              <a:ext cx="4253766" cy="422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rgbClr val="0EE6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全国目视飞行航图助力通航飞起来</a:t>
              </a: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264647" y="289572"/>
              <a:ext cx="1543614" cy="502224"/>
              <a:chOff x="264647" y="824414"/>
              <a:chExt cx="1543614" cy="50222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64647" y="824414"/>
                <a:ext cx="455333" cy="470289"/>
              </a:xfrm>
              <a:prstGeom prst="rect">
                <a:avLst/>
              </a:prstGeom>
            </p:spPr>
          </p:pic>
          <p:grpSp>
            <p:nvGrpSpPr>
              <p:cNvPr id="16" name="组合 15"/>
              <p:cNvGrpSpPr/>
              <p:nvPr/>
            </p:nvGrpSpPr>
            <p:grpSpPr>
              <a:xfrm>
                <a:off x="644160" y="885715"/>
                <a:ext cx="1164101" cy="440923"/>
                <a:chOff x="883992" y="876158"/>
                <a:chExt cx="1164101" cy="440923"/>
              </a:xfrm>
            </p:grpSpPr>
            <p:sp>
              <p:nvSpPr>
                <p:cNvPr id="17" name="文本框 16"/>
                <p:cNvSpPr txBox="1"/>
                <p:nvPr/>
              </p:nvSpPr>
              <p:spPr>
                <a:xfrm>
                  <a:off x="1106029" y="876158"/>
                  <a:ext cx="720030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600" b="1" dirty="0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中国民用航空局</a:t>
                  </a:r>
                </a:p>
              </p:txBody>
            </p:sp>
            <p:sp>
              <p:nvSpPr>
                <p:cNvPr id="18" name="文本框 17"/>
                <p:cNvSpPr txBox="1"/>
                <p:nvPr/>
              </p:nvSpPr>
              <p:spPr>
                <a:xfrm>
                  <a:off x="883992" y="1163193"/>
                  <a:ext cx="1164101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4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Air Traffic Management </a:t>
                  </a:r>
                  <a:r>
                    <a:rPr lang="en-US" altLang="zh-CN" sz="400" b="1" dirty="0" err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Bureau.</a:t>
                  </a:r>
                  <a:r>
                    <a:rPr lang="en-US" altLang="zh-CN" sz="4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CAAC</a:t>
                  </a:r>
                  <a:endParaRPr lang="zh-CN" altLang="en-US" sz="400" b="1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0" name="文本框 19"/>
                <p:cNvSpPr txBox="1"/>
                <p:nvPr/>
              </p:nvSpPr>
              <p:spPr>
                <a:xfrm>
                  <a:off x="983407" y="996887"/>
                  <a:ext cx="992579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9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空中交通管理局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xmlns="" val="924962935"/>
      </p:ext>
    </p:extLst>
  </p:cSld>
  <p:clrMapOvr>
    <a:masterClrMapping/>
  </p:clrMapOvr>
  <p:transition spd="slow" advTm="11975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A00EEB1-748F-41D0-AF4F-6D53970143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" y="1244931"/>
            <a:ext cx="2228916" cy="33857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CBFA431-C6BD-402F-953C-480CA12078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280994" y="1996671"/>
            <a:ext cx="2389738" cy="357651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9187" y="1265268"/>
            <a:ext cx="5463968" cy="56934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092826" y="1265268"/>
            <a:ext cx="4464423" cy="438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r>
              <a:rPr lang="zh-CN" altLang="en-US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成都周边地区</a:t>
            </a:r>
            <a:r>
              <a:rPr lang="en-US" altLang="zh-CN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1:25</a:t>
            </a:r>
            <a:r>
              <a:rPr lang="zh-CN" altLang="en-US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万目视飞行航图</a:t>
            </a:r>
            <a:endParaRPr lang="zh-CN" altLang="en-US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57032" y="740466"/>
            <a:ext cx="7184626" cy="6378396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264647" y="289574"/>
            <a:ext cx="9412123" cy="502224"/>
            <a:chOff x="264647" y="289572"/>
            <a:chExt cx="9412124" cy="502224"/>
          </a:xfrm>
        </p:grpSpPr>
        <p:sp>
          <p:nvSpPr>
            <p:cNvPr id="14" name="文本框 13"/>
            <p:cNvSpPr txBox="1"/>
            <p:nvPr/>
          </p:nvSpPr>
          <p:spPr>
            <a:xfrm>
              <a:off x="5423005" y="327400"/>
              <a:ext cx="4253766" cy="422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rgbClr val="0EE6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全国目视飞行航图助力通航飞起来</a:t>
              </a: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264647" y="289572"/>
              <a:ext cx="1543614" cy="502224"/>
              <a:chOff x="264647" y="824414"/>
              <a:chExt cx="1543614" cy="502224"/>
            </a:xfrm>
          </p:grpSpPr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64647" y="824414"/>
                <a:ext cx="455333" cy="470289"/>
              </a:xfrm>
              <a:prstGeom prst="rect">
                <a:avLst/>
              </a:prstGeom>
            </p:spPr>
          </p:pic>
          <p:grpSp>
            <p:nvGrpSpPr>
              <p:cNvPr id="17" name="组合 16"/>
              <p:cNvGrpSpPr/>
              <p:nvPr/>
            </p:nvGrpSpPr>
            <p:grpSpPr>
              <a:xfrm>
                <a:off x="644160" y="885715"/>
                <a:ext cx="1164101" cy="440923"/>
                <a:chOff x="883992" y="876158"/>
                <a:chExt cx="1164101" cy="440923"/>
              </a:xfrm>
            </p:grpSpPr>
            <p:sp>
              <p:nvSpPr>
                <p:cNvPr id="18" name="文本框 17"/>
                <p:cNvSpPr txBox="1"/>
                <p:nvPr/>
              </p:nvSpPr>
              <p:spPr>
                <a:xfrm>
                  <a:off x="1106029" y="876158"/>
                  <a:ext cx="720030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600" b="1" dirty="0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中国民用航空局</a:t>
                  </a:r>
                </a:p>
              </p:txBody>
            </p:sp>
            <p:sp>
              <p:nvSpPr>
                <p:cNvPr id="19" name="文本框 18"/>
                <p:cNvSpPr txBox="1"/>
                <p:nvPr/>
              </p:nvSpPr>
              <p:spPr>
                <a:xfrm>
                  <a:off x="883992" y="1163193"/>
                  <a:ext cx="1164101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4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Air Traffic Management </a:t>
                  </a:r>
                  <a:r>
                    <a:rPr lang="en-US" altLang="zh-CN" sz="400" b="1" dirty="0" err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Bureau.</a:t>
                  </a:r>
                  <a:r>
                    <a:rPr lang="en-US" altLang="zh-CN" sz="4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CAAC</a:t>
                  </a:r>
                  <a:endParaRPr lang="zh-CN" altLang="en-US" sz="400" b="1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0" name="文本框 19"/>
                <p:cNvSpPr txBox="1"/>
                <p:nvPr/>
              </p:nvSpPr>
              <p:spPr>
                <a:xfrm>
                  <a:off x="983407" y="996887"/>
                  <a:ext cx="992579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9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空中交通管理局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xmlns="" val="2644159156"/>
      </p:ext>
    </p:extLst>
  </p:cSld>
  <p:clrMapOvr>
    <a:masterClrMapping/>
  </p:clrMapOvr>
  <p:transition spd="slow" advTm="11929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A00EEB1-748F-41D0-AF4F-6D53970143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" y="1244931"/>
            <a:ext cx="2228916" cy="33857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CBFA431-C6BD-402F-953C-480CA12078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280994" y="2113632"/>
            <a:ext cx="2389738" cy="357651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19589" y="1318435"/>
            <a:ext cx="5369170" cy="5592727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686050" y="1319058"/>
            <a:ext cx="5262391" cy="438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r>
              <a:rPr lang="zh-CN" altLang="en-US" sz="1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浙江新昌通用机场周边地区</a:t>
            </a:r>
            <a:r>
              <a:rPr lang="en-US" altLang="zh-CN" sz="1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1:25</a:t>
            </a:r>
            <a:r>
              <a:rPr lang="zh-CN" altLang="en-US" sz="1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万目视飞行航图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264647" y="289574"/>
            <a:ext cx="9412123" cy="502224"/>
            <a:chOff x="264647" y="289572"/>
            <a:chExt cx="9412124" cy="502224"/>
          </a:xfrm>
        </p:grpSpPr>
        <p:sp>
          <p:nvSpPr>
            <p:cNvPr id="14" name="文本框 13"/>
            <p:cNvSpPr txBox="1"/>
            <p:nvPr/>
          </p:nvSpPr>
          <p:spPr>
            <a:xfrm>
              <a:off x="5423005" y="348422"/>
              <a:ext cx="4253766" cy="422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rgbClr val="0EE6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全国目视飞行航图助力通航飞起来</a:t>
              </a: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264647" y="289572"/>
              <a:ext cx="1543614" cy="502224"/>
              <a:chOff x="264647" y="824414"/>
              <a:chExt cx="1543614" cy="502224"/>
            </a:xfrm>
          </p:grpSpPr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64647" y="824414"/>
                <a:ext cx="455333" cy="470289"/>
              </a:xfrm>
              <a:prstGeom prst="rect">
                <a:avLst/>
              </a:prstGeom>
            </p:spPr>
          </p:pic>
          <p:grpSp>
            <p:nvGrpSpPr>
              <p:cNvPr id="17" name="组合 16"/>
              <p:cNvGrpSpPr/>
              <p:nvPr/>
            </p:nvGrpSpPr>
            <p:grpSpPr>
              <a:xfrm>
                <a:off x="644160" y="885715"/>
                <a:ext cx="1164101" cy="440923"/>
                <a:chOff x="883992" y="876158"/>
                <a:chExt cx="1164101" cy="440923"/>
              </a:xfrm>
            </p:grpSpPr>
            <p:sp>
              <p:nvSpPr>
                <p:cNvPr id="18" name="文本框 17"/>
                <p:cNvSpPr txBox="1"/>
                <p:nvPr/>
              </p:nvSpPr>
              <p:spPr>
                <a:xfrm>
                  <a:off x="1106029" y="876158"/>
                  <a:ext cx="720030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600" b="1" dirty="0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中国民用航空局</a:t>
                  </a:r>
                </a:p>
              </p:txBody>
            </p:sp>
            <p:sp>
              <p:nvSpPr>
                <p:cNvPr id="19" name="文本框 18"/>
                <p:cNvSpPr txBox="1"/>
                <p:nvPr/>
              </p:nvSpPr>
              <p:spPr>
                <a:xfrm>
                  <a:off x="883992" y="1163193"/>
                  <a:ext cx="1164101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4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Air Traffic Management </a:t>
                  </a:r>
                  <a:r>
                    <a:rPr lang="en-US" altLang="zh-CN" sz="400" b="1" dirty="0" err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Bureau.</a:t>
                  </a:r>
                  <a:r>
                    <a:rPr lang="en-US" altLang="zh-CN" sz="4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CAAC</a:t>
                  </a:r>
                  <a:endParaRPr lang="zh-CN" altLang="en-US" sz="400" b="1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0" name="文本框 19"/>
                <p:cNvSpPr txBox="1"/>
                <p:nvPr/>
              </p:nvSpPr>
              <p:spPr>
                <a:xfrm>
                  <a:off x="983407" y="996887"/>
                  <a:ext cx="992579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9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空中交通管理局</a:t>
                  </a:r>
                </a:p>
              </p:txBody>
            </p:sp>
          </p:grpSp>
        </p:grp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8261" y="759863"/>
            <a:ext cx="7184626" cy="637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0341748"/>
      </p:ext>
    </p:extLst>
  </p:cSld>
  <p:clrMapOvr>
    <a:masterClrMapping/>
  </p:clrMapOvr>
  <p:transition spd="slow" advTm="12036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A00EEB1-748F-41D0-AF4F-6D53970143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" y="1244931"/>
            <a:ext cx="2228916" cy="33857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CBFA431-C6BD-402F-953C-480CA12078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280994" y="2113632"/>
            <a:ext cx="2389738" cy="3576517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686050" y="1319058"/>
            <a:ext cx="5262391" cy="438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r>
              <a:rPr lang="zh-CN" altLang="en-US" sz="1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宁夏吴忠盐池通用</a:t>
            </a:r>
            <a:r>
              <a:rPr lang="zh-CN" altLang="en-US" sz="1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机场周边</a:t>
            </a:r>
            <a:r>
              <a:rPr lang="zh-CN" altLang="en-US" sz="1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地区卫星影像</a:t>
            </a:r>
            <a:endParaRPr lang="zh-CN" altLang="en-US" sz="1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64647" y="289574"/>
            <a:ext cx="9412123" cy="502224"/>
            <a:chOff x="264647" y="289572"/>
            <a:chExt cx="9412124" cy="502224"/>
          </a:xfrm>
        </p:grpSpPr>
        <p:sp>
          <p:nvSpPr>
            <p:cNvPr id="14" name="文本框 13"/>
            <p:cNvSpPr txBox="1"/>
            <p:nvPr/>
          </p:nvSpPr>
          <p:spPr>
            <a:xfrm>
              <a:off x="5423005" y="348422"/>
              <a:ext cx="4253766" cy="422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rgbClr val="0EE6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全国目视飞行航图助力通航飞起来</a:t>
              </a: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264647" y="289572"/>
              <a:ext cx="1543614" cy="502224"/>
              <a:chOff x="264647" y="824414"/>
              <a:chExt cx="1543614" cy="502224"/>
            </a:xfrm>
          </p:grpSpPr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64647" y="824414"/>
                <a:ext cx="455333" cy="470289"/>
              </a:xfrm>
              <a:prstGeom prst="rect">
                <a:avLst/>
              </a:prstGeom>
            </p:spPr>
          </p:pic>
          <p:grpSp>
            <p:nvGrpSpPr>
              <p:cNvPr id="17" name="组合 16"/>
              <p:cNvGrpSpPr/>
              <p:nvPr/>
            </p:nvGrpSpPr>
            <p:grpSpPr>
              <a:xfrm>
                <a:off x="644160" y="885715"/>
                <a:ext cx="1164101" cy="440923"/>
                <a:chOff x="883992" y="876158"/>
                <a:chExt cx="1164101" cy="440923"/>
              </a:xfrm>
            </p:grpSpPr>
            <p:sp>
              <p:nvSpPr>
                <p:cNvPr id="18" name="文本框 17"/>
                <p:cNvSpPr txBox="1"/>
                <p:nvPr/>
              </p:nvSpPr>
              <p:spPr>
                <a:xfrm>
                  <a:off x="1106029" y="876158"/>
                  <a:ext cx="720030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600" b="1" dirty="0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中国民用航空局</a:t>
                  </a:r>
                </a:p>
              </p:txBody>
            </p:sp>
            <p:sp>
              <p:nvSpPr>
                <p:cNvPr id="19" name="文本框 18"/>
                <p:cNvSpPr txBox="1"/>
                <p:nvPr/>
              </p:nvSpPr>
              <p:spPr>
                <a:xfrm>
                  <a:off x="883992" y="1163193"/>
                  <a:ext cx="1164101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4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Air Traffic Management </a:t>
                  </a:r>
                  <a:r>
                    <a:rPr lang="en-US" altLang="zh-CN" sz="400" b="1" dirty="0" err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Bureau.</a:t>
                  </a:r>
                  <a:r>
                    <a:rPr lang="en-US" altLang="zh-CN" sz="4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CAAC</a:t>
                  </a:r>
                  <a:endParaRPr lang="zh-CN" altLang="en-US" sz="400" b="1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0" name="文本框 19"/>
                <p:cNvSpPr txBox="1"/>
                <p:nvPr/>
              </p:nvSpPr>
              <p:spPr>
                <a:xfrm>
                  <a:off x="983407" y="996887"/>
                  <a:ext cx="992579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9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空中交通管理局</a:t>
                  </a:r>
                </a:p>
              </p:txBody>
            </p:sp>
          </p:grpSp>
        </p:grp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8261" y="211980"/>
            <a:ext cx="7184626" cy="6378396"/>
          </a:xfrm>
          <a:prstGeom prst="rect">
            <a:avLst/>
          </a:prstGeom>
        </p:spPr>
      </p:pic>
      <p:pic>
        <p:nvPicPr>
          <p:cNvPr id="21" name="图片 20"/>
          <p:cNvPicPr/>
          <p:nvPr/>
        </p:nvPicPr>
        <p:blipFill>
          <a:blip r:embed="rId8"/>
          <a:stretch>
            <a:fillRect/>
          </a:stretch>
        </p:blipFill>
        <p:spPr>
          <a:xfrm>
            <a:off x="2686049" y="1757084"/>
            <a:ext cx="5262391" cy="399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2275367"/>
      </p:ext>
    </p:extLst>
  </p:cSld>
  <p:clrMapOvr>
    <a:masterClrMapping/>
  </p:clrMapOvr>
  <p:transition spd="slow" advTm="12998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A00EEB1-748F-41D0-AF4F-6D53970143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" y="1244931"/>
            <a:ext cx="2228916" cy="33857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CBFA431-C6BD-402F-953C-480CA12078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280994" y="2113632"/>
            <a:ext cx="2389738" cy="3576517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686050" y="1319058"/>
            <a:ext cx="5262391" cy="438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r>
              <a:rPr lang="zh-CN" altLang="en-US" sz="1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新疆天山雄鹰通用</a:t>
            </a:r>
            <a:r>
              <a:rPr lang="zh-CN" altLang="en-US" sz="1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机场周边</a:t>
            </a:r>
            <a:r>
              <a:rPr lang="zh-CN" altLang="en-US" sz="1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地区卫星影像</a:t>
            </a:r>
            <a:endParaRPr lang="zh-CN" altLang="en-US" sz="1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64647" y="289574"/>
            <a:ext cx="9412123" cy="502224"/>
            <a:chOff x="264647" y="289572"/>
            <a:chExt cx="9412124" cy="502224"/>
          </a:xfrm>
        </p:grpSpPr>
        <p:sp>
          <p:nvSpPr>
            <p:cNvPr id="14" name="文本框 13"/>
            <p:cNvSpPr txBox="1"/>
            <p:nvPr/>
          </p:nvSpPr>
          <p:spPr>
            <a:xfrm>
              <a:off x="5423005" y="348422"/>
              <a:ext cx="4253766" cy="422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rgbClr val="0EE6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全国目视飞行航图助力通航飞起来</a:t>
              </a: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264647" y="289572"/>
              <a:ext cx="1543614" cy="502224"/>
              <a:chOff x="264647" y="824414"/>
              <a:chExt cx="1543614" cy="502224"/>
            </a:xfrm>
          </p:grpSpPr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64647" y="824414"/>
                <a:ext cx="455333" cy="470289"/>
              </a:xfrm>
              <a:prstGeom prst="rect">
                <a:avLst/>
              </a:prstGeom>
            </p:spPr>
          </p:pic>
          <p:grpSp>
            <p:nvGrpSpPr>
              <p:cNvPr id="17" name="组合 16"/>
              <p:cNvGrpSpPr/>
              <p:nvPr/>
            </p:nvGrpSpPr>
            <p:grpSpPr>
              <a:xfrm>
                <a:off x="644160" y="885715"/>
                <a:ext cx="1164101" cy="440923"/>
                <a:chOff x="883992" y="876158"/>
                <a:chExt cx="1164101" cy="440923"/>
              </a:xfrm>
            </p:grpSpPr>
            <p:sp>
              <p:nvSpPr>
                <p:cNvPr id="18" name="文本框 17"/>
                <p:cNvSpPr txBox="1"/>
                <p:nvPr/>
              </p:nvSpPr>
              <p:spPr>
                <a:xfrm>
                  <a:off x="1106029" y="876158"/>
                  <a:ext cx="720030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600" b="1" dirty="0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中国民用航空局</a:t>
                  </a:r>
                </a:p>
              </p:txBody>
            </p:sp>
            <p:sp>
              <p:nvSpPr>
                <p:cNvPr id="19" name="文本框 18"/>
                <p:cNvSpPr txBox="1"/>
                <p:nvPr/>
              </p:nvSpPr>
              <p:spPr>
                <a:xfrm>
                  <a:off x="883992" y="1163193"/>
                  <a:ext cx="1164101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4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Air Traffic Management </a:t>
                  </a:r>
                  <a:r>
                    <a:rPr lang="en-US" altLang="zh-CN" sz="400" b="1" dirty="0" err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Bureau.</a:t>
                  </a:r>
                  <a:r>
                    <a:rPr lang="en-US" altLang="zh-CN" sz="4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CAAC</a:t>
                  </a:r>
                  <a:endParaRPr lang="zh-CN" altLang="en-US" sz="400" b="1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0" name="文本框 19"/>
                <p:cNvSpPr txBox="1"/>
                <p:nvPr/>
              </p:nvSpPr>
              <p:spPr>
                <a:xfrm>
                  <a:off x="983407" y="996887"/>
                  <a:ext cx="992579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9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空中交通管理局</a:t>
                  </a:r>
                </a:p>
              </p:txBody>
            </p:sp>
          </p:grpSp>
        </p:grp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0691" y="345203"/>
            <a:ext cx="7184626" cy="6378396"/>
          </a:xfrm>
          <a:prstGeom prst="rect">
            <a:avLst/>
          </a:prstGeom>
        </p:spPr>
      </p:pic>
      <p:pic>
        <p:nvPicPr>
          <p:cNvPr id="22" name="图片 21"/>
          <p:cNvPicPr/>
          <p:nvPr/>
        </p:nvPicPr>
        <p:blipFill>
          <a:blip r:embed="rId8"/>
          <a:stretch>
            <a:fillRect/>
          </a:stretch>
        </p:blipFill>
        <p:spPr>
          <a:xfrm>
            <a:off x="2674131" y="1757084"/>
            <a:ext cx="5274310" cy="390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2059579"/>
      </p:ext>
    </p:extLst>
  </p:cSld>
  <p:clrMapOvr>
    <a:masterClrMapping/>
  </p:clrMapOvr>
  <p:transition spd="slow" advTm="12963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A00EEB1-748F-41D0-AF4F-6D53970143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" y="1244931"/>
            <a:ext cx="2228916" cy="33857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CBFA431-C6BD-402F-953C-480CA12078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280994" y="2113632"/>
            <a:ext cx="2389738" cy="3576517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686050" y="1319058"/>
            <a:ext cx="5262391" cy="438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r>
              <a:rPr lang="zh-CN" altLang="en-US" sz="1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荆门漳河通用</a:t>
            </a:r>
            <a:r>
              <a:rPr lang="zh-CN" altLang="en-US" sz="1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机场周边</a:t>
            </a:r>
            <a:r>
              <a:rPr lang="zh-CN" altLang="en-US" sz="1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地区卫星影像</a:t>
            </a:r>
            <a:endParaRPr lang="zh-CN" altLang="en-US" sz="1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64647" y="289574"/>
            <a:ext cx="9412123" cy="502224"/>
            <a:chOff x="264647" y="289572"/>
            <a:chExt cx="9412124" cy="502224"/>
          </a:xfrm>
        </p:grpSpPr>
        <p:sp>
          <p:nvSpPr>
            <p:cNvPr id="14" name="文本框 13"/>
            <p:cNvSpPr txBox="1"/>
            <p:nvPr/>
          </p:nvSpPr>
          <p:spPr>
            <a:xfrm>
              <a:off x="5423005" y="348422"/>
              <a:ext cx="4253766" cy="422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rgbClr val="0EE6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全国目视飞行航图助力通航飞起来</a:t>
              </a: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264647" y="289572"/>
              <a:ext cx="1543614" cy="502224"/>
              <a:chOff x="264647" y="824414"/>
              <a:chExt cx="1543614" cy="502224"/>
            </a:xfrm>
          </p:grpSpPr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64647" y="824414"/>
                <a:ext cx="455333" cy="470289"/>
              </a:xfrm>
              <a:prstGeom prst="rect">
                <a:avLst/>
              </a:prstGeom>
            </p:spPr>
          </p:pic>
          <p:grpSp>
            <p:nvGrpSpPr>
              <p:cNvPr id="17" name="组合 16"/>
              <p:cNvGrpSpPr/>
              <p:nvPr/>
            </p:nvGrpSpPr>
            <p:grpSpPr>
              <a:xfrm>
                <a:off x="644160" y="885715"/>
                <a:ext cx="1164101" cy="440923"/>
                <a:chOff x="883992" y="876158"/>
                <a:chExt cx="1164101" cy="440923"/>
              </a:xfrm>
            </p:grpSpPr>
            <p:sp>
              <p:nvSpPr>
                <p:cNvPr id="18" name="文本框 17"/>
                <p:cNvSpPr txBox="1"/>
                <p:nvPr/>
              </p:nvSpPr>
              <p:spPr>
                <a:xfrm>
                  <a:off x="1106029" y="876158"/>
                  <a:ext cx="720030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600" b="1" dirty="0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中国民用航空局</a:t>
                  </a:r>
                </a:p>
              </p:txBody>
            </p:sp>
            <p:sp>
              <p:nvSpPr>
                <p:cNvPr id="19" name="文本框 18"/>
                <p:cNvSpPr txBox="1"/>
                <p:nvPr/>
              </p:nvSpPr>
              <p:spPr>
                <a:xfrm>
                  <a:off x="883992" y="1163193"/>
                  <a:ext cx="1164101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4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Air Traffic Management </a:t>
                  </a:r>
                  <a:r>
                    <a:rPr lang="en-US" altLang="zh-CN" sz="400" b="1" dirty="0" err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Bureau.</a:t>
                  </a:r>
                  <a:r>
                    <a:rPr lang="en-US" altLang="zh-CN" sz="4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CAAC</a:t>
                  </a:r>
                  <a:endParaRPr lang="zh-CN" altLang="en-US" sz="400" b="1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0" name="文本框 19"/>
                <p:cNvSpPr txBox="1"/>
                <p:nvPr/>
              </p:nvSpPr>
              <p:spPr>
                <a:xfrm>
                  <a:off x="983407" y="996887"/>
                  <a:ext cx="992579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9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空中交通管理局</a:t>
                  </a:r>
                </a:p>
              </p:txBody>
            </p:sp>
          </p:grpSp>
        </p:grp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0691" y="486199"/>
            <a:ext cx="7184626" cy="6378396"/>
          </a:xfrm>
          <a:prstGeom prst="rect">
            <a:avLst/>
          </a:prstGeom>
        </p:spPr>
      </p:pic>
      <p:pic>
        <p:nvPicPr>
          <p:cNvPr id="21" name="图片 20"/>
          <p:cNvPicPr/>
          <p:nvPr/>
        </p:nvPicPr>
        <p:blipFill>
          <a:blip r:embed="rId8"/>
          <a:stretch>
            <a:fillRect/>
          </a:stretch>
        </p:blipFill>
        <p:spPr>
          <a:xfrm>
            <a:off x="2674131" y="1757084"/>
            <a:ext cx="5274310" cy="445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1078135"/>
      </p:ext>
    </p:extLst>
  </p:cSld>
  <p:clrMapOvr>
    <a:masterClrMapping/>
  </p:clrMapOvr>
  <p:transition spd="slow" advTm="13059"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A00EEB1-748F-41D0-AF4F-6D53970143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" y="1244931"/>
            <a:ext cx="2228916" cy="33857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CBFA431-C6BD-402F-953C-480CA12078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280994" y="2113632"/>
            <a:ext cx="2389738" cy="3576517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686050" y="1319058"/>
            <a:ext cx="5262391" cy="438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r>
              <a:rPr lang="zh-CN" altLang="en-US" sz="1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珠海莲洲通用</a:t>
            </a:r>
            <a:r>
              <a:rPr lang="zh-CN" altLang="en-US" sz="1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机场周边</a:t>
            </a:r>
            <a:r>
              <a:rPr lang="zh-CN" altLang="en-US" sz="1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地区卫星影像</a:t>
            </a:r>
            <a:endParaRPr lang="zh-CN" altLang="en-US" sz="1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64647" y="289574"/>
            <a:ext cx="9412123" cy="502224"/>
            <a:chOff x="264647" y="289572"/>
            <a:chExt cx="9412124" cy="502224"/>
          </a:xfrm>
        </p:grpSpPr>
        <p:sp>
          <p:nvSpPr>
            <p:cNvPr id="14" name="文本框 13"/>
            <p:cNvSpPr txBox="1"/>
            <p:nvPr/>
          </p:nvSpPr>
          <p:spPr>
            <a:xfrm>
              <a:off x="5423005" y="348422"/>
              <a:ext cx="4253766" cy="422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rgbClr val="0EE6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全国目视飞行航图助力通航飞起来</a:t>
              </a: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264647" y="289572"/>
              <a:ext cx="1543614" cy="502224"/>
              <a:chOff x="264647" y="824414"/>
              <a:chExt cx="1543614" cy="502224"/>
            </a:xfrm>
          </p:grpSpPr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64647" y="824414"/>
                <a:ext cx="455333" cy="470289"/>
              </a:xfrm>
              <a:prstGeom prst="rect">
                <a:avLst/>
              </a:prstGeom>
            </p:spPr>
          </p:pic>
          <p:grpSp>
            <p:nvGrpSpPr>
              <p:cNvPr id="17" name="组合 16"/>
              <p:cNvGrpSpPr/>
              <p:nvPr/>
            </p:nvGrpSpPr>
            <p:grpSpPr>
              <a:xfrm>
                <a:off x="644160" y="885715"/>
                <a:ext cx="1164101" cy="440923"/>
                <a:chOff x="883992" y="876158"/>
                <a:chExt cx="1164101" cy="440923"/>
              </a:xfrm>
            </p:grpSpPr>
            <p:sp>
              <p:nvSpPr>
                <p:cNvPr id="18" name="文本框 17"/>
                <p:cNvSpPr txBox="1"/>
                <p:nvPr/>
              </p:nvSpPr>
              <p:spPr>
                <a:xfrm>
                  <a:off x="1106029" y="876158"/>
                  <a:ext cx="720030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600" b="1" dirty="0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中国民用航空局</a:t>
                  </a:r>
                </a:p>
              </p:txBody>
            </p:sp>
            <p:sp>
              <p:nvSpPr>
                <p:cNvPr id="19" name="文本框 18"/>
                <p:cNvSpPr txBox="1"/>
                <p:nvPr/>
              </p:nvSpPr>
              <p:spPr>
                <a:xfrm>
                  <a:off x="883992" y="1163193"/>
                  <a:ext cx="1164101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4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Air Traffic Management </a:t>
                  </a:r>
                  <a:r>
                    <a:rPr lang="en-US" altLang="zh-CN" sz="400" b="1" dirty="0" err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Bureau.</a:t>
                  </a:r>
                  <a:r>
                    <a:rPr lang="en-US" altLang="zh-CN" sz="4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CAAC</a:t>
                  </a:r>
                  <a:endParaRPr lang="zh-CN" altLang="en-US" sz="400" b="1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0" name="文本框 19"/>
                <p:cNvSpPr txBox="1"/>
                <p:nvPr/>
              </p:nvSpPr>
              <p:spPr>
                <a:xfrm>
                  <a:off x="983407" y="996887"/>
                  <a:ext cx="992579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9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空中交通管理局</a:t>
                  </a:r>
                </a:p>
              </p:txBody>
            </p:sp>
          </p:grpSp>
        </p:grp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8261" y="422338"/>
            <a:ext cx="7184626" cy="6378396"/>
          </a:xfrm>
          <a:prstGeom prst="rect">
            <a:avLst/>
          </a:prstGeom>
        </p:spPr>
      </p:pic>
      <p:pic>
        <p:nvPicPr>
          <p:cNvPr id="22" name="图片 21"/>
          <p:cNvPicPr/>
          <p:nvPr/>
        </p:nvPicPr>
        <p:blipFill>
          <a:blip r:embed="rId8"/>
          <a:stretch>
            <a:fillRect/>
          </a:stretch>
        </p:blipFill>
        <p:spPr>
          <a:xfrm>
            <a:off x="2674131" y="1757084"/>
            <a:ext cx="527431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1014627"/>
      </p:ext>
    </p:extLst>
  </p:cSld>
  <p:clrMapOvr>
    <a:masterClrMapping/>
  </p:clrMapOvr>
  <p:transition spd="slow" advTm="12971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A00EEB1-748F-41D0-AF4F-6D53970143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" y="1244931"/>
            <a:ext cx="2228916" cy="33857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CBFA431-C6BD-402F-953C-480CA12078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257500" y="1913938"/>
            <a:ext cx="2389738" cy="3576517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3780900" y="1077000"/>
            <a:ext cx="2339076" cy="461651"/>
          </a:xfrm>
          <a:prstGeom prst="rect">
            <a:avLst/>
          </a:prstGeom>
          <a:noFill/>
        </p:spPr>
        <p:txBody>
          <a:bodyPr wrap="none" lIns="91427" tIns="45713" rIns="91427" bIns="45713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空管局高度重视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Picture 2" descr="7294268394989354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1063" y="1739473"/>
            <a:ext cx="7667621" cy="51078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1"/>
          <p:cNvGrpSpPr/>
          <p:nvPr/>
        </p:nvGrpSpPr>
        <p:grpSpPr>
          <a:xfrm>
            <a:off x="264649" y="289574"/>
            <a:ext cx="9408250" cy="512533"/>
            <a:chOff x="264647" y="289572"/>
            <a:chExt cx="9408250" cy="512534"/>
          </a:xfrm>
        </p:grpSpPr>
        <p:sp>
          <p:nvSpPr>
            <p:cNvPr id="13" name="文本框 12"/>
            <p:cNvSpPr txBox="1"/>
            <p:nvPr/>
          </p:nvSpPr>
          <p:spPr>
            <a:xfrm>
              <a:off x="6230918" y="379953"/>
              <a:ext cx="3441979" cy="422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rgbClr val="0EE6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全国目视飞行航图编制研发</a:t>
              </a: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264647" y="289572"/>
              <a:ext cx="1543614" cy="502224"/>
              <a:chOff x="264647" y="824414"/>
              <a:chExt cx="1543614" cy="50222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64647" y="824414"/>
                <a:ext cx="455333" cy="470289"/>
              </a:xfrm>
              <a:prstGeom prst="rect">
                <a:avLst/>
              </a:prstGeom>
            </p:spPr>
          </p:pic>
          <p:grpSp>
            <p:nvGrpSpPr>
              <p:cNvPr id="16" name="组合 15"/>
              <p:cNvGrpSpPr/>
              <p:nvPr/>
            </p:nvGrpSpPr>
            <p:grpSpPr>
              <a:xfrm>
                <a:off x="644160" y="885715"/>
                <a:ext cx="1164101" cy="440923"/>
                <a:chOff x="883992" y="876158"/>
                <a:chExt cx="1164101" cy="440923"/>
              </a:xfrm>
            </p:grpSpPr>
            <p:sp>
              <p:nvSpPr>
                <p:cNvPr id="17" name="文本框 16"/>
                <p:cNvSpPr txBox="1"/>
                <p:nvPr/>
              </p:nvSpPr>
              <p:spPr>
                <a:xfrm>
                  <a:off x="1106029" y="876158"/>
                  <a:ext cx="720030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600" b="1" dirty="0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中国民用航空局</a:t>
                  </a:r>
                </a:p>
              </p:txBody>
            </p:sp>
            <p:sp>
              <p:nvSpPr>
                <p:cNvPr id="18" name="文本框 17"/>
                <p:cNvSpPr txBox="1"/>
                <p:nvPr/>
              </p:nvSpPr>
              <p:spPr>
                <a:xfrm>
                  <a:off x="883992" y="1163193"/>
                  <a:ext cx="1164101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4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Air Traffic Management </a:t>
                  </a:r>
                  <a:r>
                    <a:rPr lang="en-US" altLang="zh-CN" sz="400" b="1" dirty="0" err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Bureau.</a:t>
                  </a:r>
                  <a:r>
                    <a:rPr lang="en-US" altLang="zh-CN" sz="4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CAAC</a:t>
                  </a:r>
                  <a:endParaRPr lang="zh-CN" altLang="en-US" sz="400" b="1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" name="文本框 18"/>
                <p:cNvSpPr txBox="1"/>
                <p:nvPr/>
              </p:nvSpPr>
              <p:spPr>
                <a:xfrm>
                  <a:off x="983407" y="996887"/>
                  <a:ext cx="992579" cy="2308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9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空中交通管理局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xmlns="" val="3591803905"/>
      </p:ext>
    </p:extLst>
  </p:cSld>
  <p:clrMapOvr>
    <a:masterClrMapping/>
  </p:clrMapOvr>
  <p:transition spd="slow" advTm="5861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A00EEB1-748F-41D0-AF4F-6D53970143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" y="1244931"/>
            <a:ext cx="2228916" cy="33857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CBFA431-C6BD-402F-953C-480CA12078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280994" y="2113632"/>
            <a:ext cx="2389738" cy="3576517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686050" y="1319058"/>
            <a:ext cx="5262391" cy="438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r>
              <a:rPr lang="zh-CN" altLang="en-US" sz="1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北京八达岭通用</a:t>
            </a:r>
            <a:r>
              <a:rPr lang="zh-CN" altLang="en-US" sz="1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机场周边</a:t>
            </a:r>
            <a:r>
              <a:rPr lang="zh-CN" altLang="en-US" sz="1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地区卫星影像</a:t>
            </a:r>
            <a:endParaRPr lang="zh-CN" altLang="en-US" sz="1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64647" y="289574"/>
            <a:ext cx="9412123" cy="502224"/>
            <a:chOff x="264647" y="289572"/>
            <a:chExt cx="9412124" cy="502224"/>
          </a:xfrm>
        </p:grpSpPr>
        <p:sp>
          <p:nvSpPr>
            <p:cNvPr id="14" name="文本框 13"/>
            <p:cNvSpPr txBox="1"/>
            <p:nvPr/>
          </p:nvSpPr>
          <p:spPr>
            <a:xfrm>
              <a:off x="5423005" y="348422"/>
              <a:ext cx="4253766" cy="422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rgbClr val="0EE6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全国目视飞行航图助力通航飞起来</a:t>
              </a: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264647" y="289572"/>
              <a:ext cx="1543614" cy="502224"/>
              <a:chOff x="264647" y="824414"/>
              <a:chExt cx="1543614" cy="502224"/>
            </a:xfrm>
          </p:grpSpPr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64647" y="824414"/>
                <a:ext cx="455333" cy="470289"/>
              </a:xfrm>
              <a:prstGeom prst="rect">
                <a:avLst/>
              </a:prstGeom>
            </p:spPr>
          </p:pic>
          <p:grpSp>
            <p:nvGrpSpPr>
              <p:cNvPr id="17" name="组合 16"/>
              <p:cNvGrpSpPr/>
              <p:nvPr/>
            </p:nvGrpSpPr>
            <p:grpSpPr>
              <a:xfrm>
                <a:off x="644160" y="885715"/>
                <a:ext cx="1164101" cy="440923"/>
                <a:chOff x="883992" y="876158"/>
                <a:chExt cx="1164101" cy="440923"/>
              </a:xfrm>
            </p:grpSpPr>
            <p:sp>
              <p:nvSpPr>
                <p:cNvPr id="18" name="文本框 17"/>
                <p:cNvSpPr txBox="1"/>
                <p:nvPr/>
              </p:nvSpPr>
              <p:spPr>
                <a:xfrm>
                  <a:off x="1106029" y="876158"/>
                  <a:ext cx="720030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600" b="1" dirty="0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中国民用航空局</a:t>
                  </a:r>
                </a:p>
              </p:txBody>
            </p:sp>
            <p:sp>
              <p:nvSpPr>
                <p:cNvPr id="19" name="文本框 18"/>
                <p:cNvSpPr txBox="1"/>
                <p:nvPr/>
              </p:nvSpPr>
              <p:spPr>
                <a:xfrm>
                  <a:off x="883992" y="1163193"/>
                  <a:ext cx="1164101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4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Air Traffic Management </a:t>
                  </a:r>
                  <a:r>
                    <a:rPr lang="en-US" altLang="zh-CN" sz="400" b="1" dirty="0" err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Bureau.</a:t>
                  </a:r>
                  <a:r>
                    <a:rPr lang="en-US" altLang="zh-CN" sz="4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CAAC</a:t>
                  </a:r>
                  <a:endParaRPr lang="zh-CN" altLang="en-US" sz="400" b="1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0" name="文本框 19"/>
                <p:cNvSpPr txBox="1"/>
                <p:nvPr/>
              </p:nvSpPr>
              <p:spPr>
                <a:xfrm>
                  <a:off x="983407" y="996887"/>
                  <a:ext cx="992579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9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空中交通管理局</a:t>
                  </a:r>
                </a:p>
              </p:txBody>
            </p:sp>
          </p:grpSp>
        </p:grp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18973" y="443208"/>
            <a:ext cx="7184626" cy="6378396"/>
          </a:xfrm>
          <a:prstGeom prst="rect">
            <a:avLst/>
          </a:prstGeom>
        </p:spPr>
      </p:pic>
      <p:pic>
        <p:nvPicPr>
          <p:cNvPr id="21" name="图片 20"/>
          <p:cNvPicPr/>
          <p:nvPr/>
        </p:nvPicPr>
        <p:blipFill>
          <a:blip r:embed="rId8"/>
          <a:stretch>
            <a:fillRect/>
          </a:stretch>
        </p:blipFill>
        <p:spPr>
          <a:xfrm>
            <a:off x="2674131" y="1757084"/>
            <a:ext cx="5274310" cy="421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9620696"/>
      </p:ext>
    </p:extLst>
  </p:cSld>
  <p:clrMapOvr>
    <a:masterClrMapping/>
  </p:clrMapOvr>
  <p:transition spd="slow" advTm="13035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A00EEB1-748F-41D0-AF4F-6D53970143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" y="1244931"/>
            <a:ext cx="2228916" cy="33857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CBFA431-C6BD-402F-953C-480CA12078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280994" y="2113632"/>
            <a:ext cx="2389738" cy="3576517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606865" y="1056308"/>
            <a:ext cx="4203826" cy="438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r>
              <a:rPr lang="zh-CN" altLang="en-US" sz="1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天津窦庄通用机场机场图</a:t>
            </a:r>
            <a:endParaRPr lang="zh-CN" altLang="en-US" sz="1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64647" y="289574"/>
            <a:ext cx="9412123" cy="502224"/>
            <a:chOff x="264647" y="289572"/>
            <a:chExt cx="9412124" cy="502224"/>
          </a:xfrm>
        </p:grpSpPr>
        <p:sp>
          <p:nvSpPr>
            <p:cNvPr id="14" name="文本框 13"/>
            <p:cNvSpPr txBox="1"/>
            <p:nvPr/>
          </p:nvSpPr>
          <p:spPr>
            <a:xfrm>
              <a:off x="5423005" y="348422"/>
              <a:ext cx="4253766" cy="422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rgbClr val="0EE6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全国目视飞行航图助力通航飞起来</a:t>
              </a: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264647" y="289572"/>
              <a:ext cx="1543614" cy="502224"/>
              <a:chOff x="264647" y="824414"/>
              <a:chExt cx="1543614" cy="502224"/>
            </a:xfrm>
          </p:grpSpPr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64647" y="824414"/>
                <a:ext cx="455333" cy="470289"/>
              </a:xfrm>
              <a:prstGeom prst="rect">
                <a:avLst/>
              </a:prstGeom>
            </p:spPr>
          </p:pic>
          <p:grpSp>
            <p:nvGrpSpPr>
              <p:cNvPr id="17" name="组合 16"/>
              <p:cNvGrpSpPr/>
              <p:nvPr/>
            </p:nvGrpSpPr>
            <p:grpSpPr>
              <a:xfrm>
                <a:off x="644160" y="885715"/>
                <a:ext cx="1164101" cy="440923"/>
                <a:chOff x="883992" y="876158"/>
                <a:chExt cx="1164101" cy="440923"/>
              </a:xfrm>
            </p:grpSpPr>
            <p:sp>
              <p:nvSpPr>
                <p:cNvPr id="18" name="文本框 17"/>
                <p:cNvSpPr txBox="1"/>
                <p:nvPr/>
              </p:nvSpPr>
              <p:spPr>
                <a:xfrm>
                  <a:off x="1106029" y="876158"/>
                  <a:ext cx="720030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600" b="1" dirty="0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中国民用航空局</a:t>
                  </a:r>
                </a:p>
              </p:txBody>
            </p:sp>
            <p:sp>
              <p:nvSpPr>
                <p:cNvPr id="19" name="文本框 18"/>
                <p:cNvSpPr txBox="1"/>
                <p:nvPr/>
              </p:nvSpPr>
              <p:spPr>
                <a:xfrm>
                  <a:off x="883992" y="1163193"/>
                  <a:ext cx="1164101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4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Air Traffic Management </a:t>
                  </a:r>
                  <a:r>
                    <a:rPr lang="en-US" altLang="zh-CN" sz="400" b="1" dirty="0" err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Bureau.</a:t>
                  </a:r>
                  <a:r>
                    <a:rPr lang="en-US" altLang="zh-CN" sz="4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CAAC</a:t>
                  </a:r>
                  <a:endParaRPr lang="zh-CN" altLang="en-US" sz="400" b="1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0" name="文本框 19"/>
                <p:cNvSpPr txBox="1"/>
                <p:nvPr/>
              </p:nvSpPr>
              <p:spPr>
                <a:xfrm>
                  <a:off x="983407" y="996887"/>
                  <a:ext cx="992579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9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空中交通管理局</a:t>
                  </a:r>
                </a:p>
              </p:txBody>
            </p:sp>
          </p:grpSp>
        </p:grpSp>
      </p:grpSp>
      <p:pic>
        <p:nvPicPr>
          <p:cNvPr id="21" name="图片 20"/>
          <p:cNvPicPr/>
          <p:nvPr/>
        </p:nvPicPr>
        <p:blipFill>
          <a:blip r:embed="rId7"/>
          <a:stretch>
            <a:fillRect/>
          </a:stretch>
        </p:blipFill>
        <p:spPr>
          <a:xfrm>
            <a:off x="2606865" y="1502982"/>
            <a:ext cx="4203826" cy="539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0885112"/>
      </p:ext>
    </p:extLst>
  </p:cSld>
  <p:clrMapOvr>
    <a:masterClrMapping/>
  </p:clrMapOvr>
  <p:transition spd="slow" advTm="13080"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A00EEB1-748F-41D0-AF4F-6D53970143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" y="1244931"/>
            <a:ext cx="2228916" cy="33857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CBFA431-C6BD-402F-953C-480CA12078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280994" y="2113632"/>
            <a:ext cx="2389738" cy="3576517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606865" y="945931"/>
            <a:ext cx="4203826" cy="548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r>
              <a:rPr lang="zh-CN" altLang="en-US" sz="1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黑龙江省绥滨北大荒</a:t>
            </a:r>
            <a:endParaRPr lang="en-US" altLang="zh-CN" sz="1800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1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二九零通用机场机场图</a:t>
            </a:r>
            <a:endParaRPr lang="zh-CN" altLang="en-US" sz="1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64647" y="289574"/>
            <a:ext cx="9412123" cy="502224"/>
            <a:chOff x="264647" y="289572"/>
            <a:chExt cx="9412124" cy="502224"/>
          </a:xfrm>
        </p:grpSpPr>
        <p:sp>
          <p:nvSpPr>
            <p:cNvPr id="14" name="文本框 13"/>
            <p:cNvSpPr txBox="1"/>
            <p:nvPr/>
          </p:nvSpPr>
          <p:spPr>
            <a:xfrm>
              <a:off x="5423005" y="348422"/>
              <a:ext cx="4253766" cy="422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rgbClr val="0EE6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全国目视飞行航图助力通航飞起来</a:t>
              </a: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264647" y="289572"/>
              <a:ext cx="1543614" cy="502224"/>
              <a:chOff x="264647" y="824414"/>
              <a:chExt cx="1543614" cy="502224"/>
            </a:xfrm>
          </p:grpSpPr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64647" y="824414"/>
                <a:ext cx="455333" cy="470289"/>
              </a:xfrm>
              <a:prstGeom prst="rect">
                <a:avLst/>
              </a:prstGeom>
            </p:spPr>
          </p:pic>
          <p:grpSp>
            <p:nvGrpSpPr>
              <p:cNvPr id="17" name="组合 16"/>
              <p:cNvGrpSpPr/>
              <p:nvPr/>
            </p:nvGrpSpPr>
            <p:grpSpPr>
              <a:xfrm>
                <a:off x="644160" y="885715"/>
                <a:ext cx="1164101" cy="440923"/>
                <a:chOff x="883992" y="876158"/>
                <a:chExt cx="1164101" cy="440923"/>
              </a:xfrm>
            </p:grpSpPr>
            <p:sp>
              <p:nvSpPr>
                <p:cNvPr id="18" name="文本框 17"/>
                <p:cNvSpPr txBox="1"/>
                <p:nvPr/>
              </p:nvSpPr>
              <p:spPr>
                <a:xfrm>
                  <a:off x="1106029" y="876158"/>
                  <a:ext cx="720030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600" b="1" dirty="0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中国民用航空局</a:t>
                  </a:r>
                </a:p>
              </p:txBody>
            </p:sp>
            <p:sp>
              <p:nvSpPr>
                <p:cNvPr id="19" name="文本框 18"/>
                <p:cNvSpPr txBox="1"/>
                <p:nvPr/>
              </p:nvSpPr>
              <p:spPr>
                <a:xfrm>
                  <a:off x="883992" y="1163193"/>
                  <a:ext cx="1164101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4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Air Traffic Management </a:t>
                  </a:r>
                  <a:r>
                    <a:rPr lang="en-US" altLang="zh-CN" sz="400" b="1" dirty="0" err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Bureau.</a:t>
                  </a:r>
                  <a:r>
                    <a:rPr lang="en-US" altLang="zh-CN" sz="4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CAAC</a:t>
                  </a:r>
                  <a:endParaRPr lang="zh-CN" altLang="en-US" sz="400" b="1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0" name="文本框 19"/>
                <p:cNvSpPr txBox="1"/>
                <p:nvPr/>
              </p:nvSpPr>
              <p:spPr>
                <a:xfrm>
                  <a:off x="983407" y="996887"/>
                  <a:ext cx="992579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9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空中交通管理局</a:t>
                  </a:r>
                </a:p>
              </p:txBody>
            </p:sp>
          </p:grpSp>
        </p:grpSp>
      </p:grpSp>
      <p:pic>
        <p:nvPicPr>
          <p:cNvPr id="22" name="图片 21"/>
          <p:cNvPicPr/>
          <p:nvPr/>
        </p:nvPicPr>
        <p:blipFill>
          <a:blip r:embed="rId7"/>
          <a:stretch>
            <a:fillRect/>
          </a:stretch>
        </p:blipFill>
        <p:spPr>
          <a:xfrm>
            <a:off x="2617081" y="1502986"/>
            <a:ext cx="4193609" cy="526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5901587"/>
      </p:ext>
    </p:extLst>
  </p:cSld>
  <p:clrMapOvr>
    <a:masterClrMapping/>
  </p:clrMapOvr>
  <p:transition spd="slow" advTm="13070">
    <p:randomBa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A00EEB1-748F-41D0-AF4F-6D53970143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" y="1244931"/>
            <a:ext cx="2228916" cy="33857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CBFA431-C6BD-402F-953C-480CA12078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280994" y="2113632"/>
            <a:ext cx="2389738" cy="3576517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606865" y="945931"/>
            <a:ext cx="4203826" cy="548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r>
              <a:rPr lang="zh-CN" altLang="en-US" sz="1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江西吉安桐坪通用机场机场图</a:t>
            </a:r>
            <a:endParaRPr lang="zh-CN" altLang="en-US" sz="1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64647" y="289574"/>
            <a:ext cx="9412123" cy="502224"/>
            <a:chOff x="264647" y="289572"/>
            <a:chExt cx="9412124" cy="502224"/>
          </a:xfrm>
        </p:grpSpPr>
        <p:sp>
          <p:nvSpPr>
            <p:cNvPr id="14" name="文本框 13"/>
            <p:cNvSpPr txBox="1"/>
            <p:nvPr/>
          </p:nvSpPr>
          <p:spPr>
            <a:xfrm>
              <a:off x="5423005" y="348422"/>
              <a:ext cx="4253766" cy="422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rgbClr val="0EE6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全国目视飞行航图助力通航飞起来</a:t>
              </a: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264647" y="289572"/>
              <a:ext cx="1543614" cy="502224"/>
              <a:chOff x="264647" y="824414"/>
              <a:chExt cx="1543614" cy="502224"/>
            </a:xfrm>
          </p:grpSpPr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64647" y="824414"/>
                <a:ext cx="455333" cy="470289"/>
              </a:xfrm>
              <a:prstGeom prst="rect">
                <a:avLst/>
              </a:prstGeom>
            </p:spPr>
          </p:pic>
          <p:grpSp>
            <p:nvGrpSpPr>
              <p:cNvPr id="17" name="组合 16"/>
              <p:cNvGrpSpPr/>
              <p:nvPr/>
            </p:nvGrpSpPr>
            <p:grpSpPr>
              <a:xfrm>
                <a:off x="644160" y="885715"/>
                <a:ext cx="1164101" cy="440923"/>
                <a:chOff x="883992" y="876158"/>
                <a:chExt cx="1164101" cy="440923"/>
              </a:xfrm>
            </p:grpSpPr>
            <p:sp>
              <p:nvSpPr>
                <p:cNvPr id="18" name="文本框 17"/>
                <p:cNvSpPr txBox="1"/>
                <p:nvPr/>
              </p:nvSpPr>
              <p:spPr>
                <a:xfrm>
                  <a:off x="1106029" y="876158"/>
                  <a:ext cx="720030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600" b="1" dirty="0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中国民用航空局</a:t>
                  </a:r>
                </a:p>
              </p:txBody>
            </p:sp>
            <p:sp>
              <p:nvSpPr>
                <p:cNvPr id="19" name="文本框 18"/>
                <p:cNvSpPr txBox="1"/>
                <p:nvPr/>
              </p:nvSpPr>
              <p:spPr>
                <a:xfrm>
                  <a:off x="883992" y="1163193"/>
                  <a:ext cx="1164101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4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Air Traffic Management </a:t>
                  </a:r>
                  <a:r>
                    <a:rPr lang="en-US" altLang="zh-CN" sz="400" b="1" dirty="0" err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Bureau.</a:t>
                  </a:r>
                  <a:r>
                    <a:rPr lang="en-US" altLang="zh-CN" sz="4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CAAC</a:t>
                  </a:r>
                  <a:endParaRPr lang="zh-CN" altLang="en-US" sz="400" b="1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0" name="文本框 19"/>
                <p:cNvSpPr txBox="1"/>
                <p:nvPr/>
              </p:nvSpPr>
              <p:spPr>
                <a:xfrm>
                  <a:off x="983407" y="996887"/>
                  <a:ext cx="992579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9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空中交通管理局</a:t>
                  </a:r>
                </a:p>
              </p:txBody>
            </p:sp>
          </p:grpSp>
        </p:grpSp>
      </p:grpSp>
      <p:pic>
        <p:nvPicPr>
          <p:cNvPr id="21" name="图片 20"/>
          <p:cNvPicPr/>
          <p:nvPr/>
        </p:nvPicPr>
        <p:blipFill>
          <a:blip r:embed="rId7"/>
          <a:stretch>
            <a:fillRect/>
          </a:stretch>
        </p:blipFill>
        <p:spPr>
          <a:xfrm>
            <a:off x="2606865" y="1494334"/>
            <a:ext cx="4203826" cy="525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434712"/>
      </p:ext>
    </p:extLst>
  </p:cSld>
  <p:clrMapOvr>
    <a:masterClrMapping/>
  </p:clrMapOvr>
  <p:transition spd="slow" advTm="13190">
    <p:randomBa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A00EEB1-748F-41D0-AF4F-6D53970143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" y="1244931"/>
            <a:ext cx="2228916" cy="33857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CBFA431-C6BD-402F-953C-480CA12078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280994" y="2113632"/>
            <a:ext cx="2389738" cy="3576517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606865" y="945931"/>
            <a:ext cx="4203826" cy="548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r>
              <a:rPr lang="zh-CN" altLang="en-US" sz="1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敦煌鸣沙山通用机场机场图</a:t>
            </a:r>
            <a:endParaRPr lang="zh-CN" altLang="en-US" sz="1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64647" y="289574"/>
            <a:ext cx="9412123" cy="502224"/>
            <a:chOff x="264647" y="289572"/>
            <a:chExt cx="9412124" cy="502224"/>
          </a:xfrm>
        </p:grpSpPr>
        <p:sp>
          <p:nvSpPr>
            <p:cNvPr id="14" name="文本框 13"/>
            <p:cNvSpPr txBox="1"/>
            <p:nvPr/>
          </p:nvSpPr>
          <p:spPr>
            <a:xfrm>
              <a:off x="5423005" y="348422"/>
              <a:ext cx="4253766" cy="422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rgbClr val="0EE6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全国目视飞行航图助力通航飞起来</a:t>
              </a: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264647" y="289572"/>
              <a:ext cx="1543614" cy="502224"/>
              <a:chOff x="264647" y="824414"/>
              <a:chExt cx="1543614" cy="502224"/>
            </a:xfrm>
          </p:grpSpPr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64647" y="824414"/>
                <a:ext cx="455333" cy="470289"/>
              </a:xfrm>
              <a:prstGeom prst="rect">
                <a:avLst/>
              </a:prstGeom>
            </p:spPr>
          </p:pic>
          <p:grpSp>
            <p:nvGrpSpPr>
              <p:cNvPr id="17" name="组合 16"/>
              <p:cNvGrpSpPr/>
              <p:nvPr/>
            </p:nvGrpSpPr>
            <p:grpSpPr>
              <a:xfrm>
                <a:off x="644160" y="885715"/>
                <a:ext cx="1164101" cy="440923"/>
                <a:chOff x="883992" y="876158"/>
                <a:chExt cx="1164101" cy="440923"/>
              </a:xfrm>
            </p:grpSpPr>
            <p:sp>
              <p:nvSpPr>
                <p:cNvPr id="18" name="文本框 17"/>
                <p:cNvSpPr txBox="1"/>
                <p:nvPr/>
              </p:nvSpPr>
              <p:spPr>
                <a:xfrm>
                  <a:off x="1106029" y="876158"/>
                  <a:ext cx="720030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600" b="1" dirty="0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中国民用航空局</a:t>
                  </a:r>
                </a:p>
              </p:txBody>
            </p:sp>
            <p:sp>
              <p:nvSpPr>
                <p:cNvPr id="19" name="文本框 18"/>
                <p:cNvSpPr txBox="1"/>
                <p:nvPr/>
              </p:nvSpPr>
              <p:spPr>
                <a:xfrm>
                  <a:off x="883992" y="1163193"/>
                  <a:ext cx="1164101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4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Air Traffic Management </a:t>
                  </a:r>
                  <a:r>
                    <a:rPr lang="en-US" altLang="zh-CN" sz="400" b="1" dirty="0" err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Bureau.</a:t>
                  </a:r>
                  <a:r>
                    <a:rPr lang="en-US" altLang="zh-CN" sz="4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CAAC</a:t>
                  </a:r>
                  <a:endParaRPr lang="zh-CN" altLang="en-US" sz="400" b="1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0" name="文本框 19"/>
                <p:cNvSpPr txBox="1"/>
                <p:nvPr/>
              </p:nvSpPr>
              <p:spPr>
                <a:xfrm>
                  <a:off x="983407" y="996887"/>
                  <a:ext cx="992579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9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空中交通管理局</a:t>
                  </a:r>
                </a:p>
              </p:txBody>
            </p:sp>
          </p:grpSp>
        </p:grpSp>
      </p:grpSp>
      <p:pic>
        <p:nvPicPr>
          <p:cNvPr id="22" name="图片 21"/>
          <p:cNvPicPr/>
          <p:nvPr/>
        </p:nvPicPr>
        <p:blipFill>
          <a:blip r:embed="rId7"/>
          <a:stretch>
            <a:fillRect/>
          </a:stretch>
        </p:blipFill>
        <p:spPr>
          <a:xfrm>
            <a:off x="2606866" y="1494334"/>
            <a:ext cx="4203826" cy="531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309450"/>
      </p:ext>
    </p:extLst>
  </p:cSld>
  <p:clrMapOvr>
    <a:masterClrMapping/>
  </p:clrMapOvr>
  <p:transition spd="slow" advTm="12993">
    <p:randomBar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A00EEB1-748F-41D0-AF4F-6D53970143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" y="1244931"/>
            <a:ext cx="2228916" cy="33857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CBFA431-C6BD-402F-953C-480CA12078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280994" y="2113632"/>
            <a:ext cx="2389738" cy="3576517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606865" y="945931"/>
            <a:ext cx="4203826" cy="548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r>
              <a:rPr lang="zh-CN" altLang="en-US" sz="1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呼伦贝尔天鹰通用机场机场图</a:t>
            </a:r>
            <a:endParaRPr lang="zh-CN" altLang="en-US" sz="1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64647" y="289574"/>
            <a:ext cx="9412123" cy="502224"/>
            <a:chOff x="264647" y="289572"/>
            <a:chExt cx="9412124" cy="502224"/>
          </a:xfrm>
        </p:grpSpPr>
        <p:sp>
          <p:nvSpPr>
            <p:cNvPr id="14" name="文本框 13"/>
            <p:cNvSpPr txBox="1"/>
            <p:nvPr/>
          </p:nvSpPr>
          <p:spPr>
            <a:xfrm>
              <a:off x="5423005" y="348422"/>
              <a:ext cx="4253766" cy="422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rgbClr val="0EE6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全国目视飞行航图助力通航飞起来</a:t>
              </a: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264647" y="289572"/>
              <a:ext cx="1543614" cy="502224"/>
              <a:chOff x="264647" y="824414"/>
              <a:chExt cx="1543614" cy="502224"/>
            </a:xfrm>
          </p:grpSpPr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64647" y="824414"/>
                <a:ext cx="455333" cy="470289"/>
              </a:xfrm>
              <a:prstGeom prst="rect">
                <a:avLst/>
              </a:prstGeom>
            </p:spPr>
          </p:pic>
          <p:grpSp>
            <p:nvGrpSpPr>
              <p:cNvPr id="17" name="组合 16"/>
              <p:cNvGrpSpPr/>
              <p:nvPr/>
            </p:nvGrpSpPr>
            <p:grpSpPr>
              <a:xfrm>
                <a:off x="644160" y="885715"/>
                <a:ext cx="1164101" cy="440923"/>
                <a:chOff x="883992" y="876158"/>
                <a:chExt cx="1164101" cy="440923"/>
              </a:xfrm>
            </p:grpSpPr>
            <p:sp>
              <p:nvSpPr>
                <p:cNvPr id="18" name="文本框 17"/>
                <p:cNvSpPr txBox="1"/>
                <p:nvPr/>
              </p:nvSpPr>
              <p:spPr>
                <a:xfrm>
                  <a:off x="1106029" y="876158"/>
                  <a:ext cx="720030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600" b="1" dirty="0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中国民用航空局</a:t>
                  </a:r>
                </a:p>
              </p:txBody>
            </p:sp>
            <p:sp>
              <p:nvSpPr>
                <p:cNvPr id="19" name="文本框 18"/>
                <p:cNvSpPr txBox="1"/>
                <p:nvPr/>
              </p:nvSpPr>
              <p:spPr>
                <a:xfrm>
                  <a:off x="883992" y="1163193"/>
                  <a:ext cx="1164101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4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Air Traffic Management </a:t>
                  </a:r>
                  <a:r>
                    <a:rPr lang="en-US" altLang="zh-CN" sz="400" b="1" dirty="0" err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Bureau.</a:t>
                  </a:r>
                  <a:r>
                    <a:rPr lang="en-US" altLang="zh-CN" sz="4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CAAC</a:t>
                  </a:r>
                  <a:endParaRPr lang="zh-CN" altLang="en-US" sz="400" b="1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0" name="文本框 19"/>
                <p:cNvSpPr txBox="1"/>
                <p:nvPr/>
              </p:nvSpPr>
              <p:spPr>
                <a:xfrm>
                  <a:off x="983407" y="996887"/>
                  <a:ext cx="992579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9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空中交通管理局</a:t>
                  </a:r>
                </a:p>
              </p:txBody>
            </p:sp>
          </p:grpSp>
        </p:grpSp>
      </p:grpSp>
      <p:pic>
        <p:nvPicPr>
          <p:cNvPr id="21" name="图片 20"/>
          <p:cNvPicPr/>
          <p:nvPr/>
        </p:nvPicPr>
        <p:blipFill>
          <a:blip r:embed="rId7"/>
          <a:stretch>
            <a:fillRect/>
          </a:stretch>
        </p:blipFill>
        <p:spPr>
          <a:xfrm>
            <a:off x="2606865" y="1494333"/>
            <a:ext cx="4203826" cy="523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5288627"/>
      </p:ext>
    </p:extLst>
  </p:cSld>
  <p:clrMapOvr>
    <a:masterClrMapping/>
  </p:clrMapOvr>
  <p:transition spd="slow" advTm="12898">
    <p:randomBar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A00EEB1-748F-41D0-AF4F-6D53970143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" y="1244931"/>
            <a:ext cx="2228916" cy="33857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CBFA431-C6BD-402F-953C-480CA12078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280994" y="2113632"/>
            <a:ext cx="2389738" cy="357651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7342" y="2342388"/>
            <a:ext cx="7479279" cy="39310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977" y="1792830"/>
            <a:ext cx="8932515" cy="4872281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2551206" y="1109570"/>
            <a:ext cx="4711546" cy="369460"/>
          </a:xfrm>
          <a:prstGeom prst="rect">
            <a:avLst/>
          </a:prstGeom>
          <a:noFill/>
        </p:spPr>
        <p:txBody>
          <a:bodyPr wrap="none" lIns="91427" tIns="45713" rIns="91427" bIns="45713" rtlCol="0">
            <a:spAutoFit/>
          </a:bodyPr>
          <a:lstStyle/>
          <a:p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荆门</a:t>
            </a: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漳河通用机场周边</a:t>
            </a: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1:25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万目视飞行航图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264647" y="289574"/>
            <a:ext cx="9412123" cy="502224"/>
            <a:chOff x="264647" y="289572"/>
            <a:chExt cx="9412124" cy="502224"/>
          </a:xfrm>
        </p:grpSpPr>
        <p:sp>
          <p:nvSpPr>
            <p:cNvPr id="13" name="文本框 12"/>
            <p:cNvSpPr txBox="1"/>
            <p:nvPr/>
          </p:nvSpPr>
          <p:spPr>
            <a:xfrm>
              <a:off x="5423005" y="306381"/>
              <a:ext cx="4253766" cy="422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rgbClr val="0EE6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全国目视飞行航图助力通航飞起来</a:t>
              </a: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264647" y="289572"/>
              <a:ext cx="1543614" cy="502224"/>
              <a:chOff x="264647" y="824414"/>
              <a:chExt cx="1543614" cy="50222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64647" y="824414"/>
                <a:ext cx="455333" cy="470289"/>
              </a:xfrm>
              <a:prstGeom prst="rect">
                <a:avLst/>
              </a:prstGeom>
            </p:spPr>
          </p:pic>
          <p:grpSp>
            <p:nvGrpSpPr>
              <p:cNvPr id="16" name="组合 15"/>
              <p:cNvGrpSpPr/>
              <p:nvPr/>
            </p:nvGrpSpPr>
            <p:grpSpPr>
              <a:xfrm>
                <a:off x="644160" y="885715"/>
                <a:ext cx="1164101" cy="440923"/>
                <a:chOff x="883992" y="876158"/>
                <a:chExt cx="1164101" cy="440923"/>
              </a:xfrm>
            </p:grpSpPr>
            <p:sp>
              <p:nvSpPr>
                <p:cNvPr id="17" name="文本框 16"/>
                <p:cNvSpPr txBox="1"/>
                <p:nvPr/>
              </p:nvSpPr>
              <p:spPr>
                <a:xfrm>
                  <a:off x="1106029" y="876158"/>
                  <a:ext cx="720030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600" b="1" dirty="0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中国民用航空局</a:t>
                  </a:r>
                </a:p>
              </p:txBody>
            </p:sp>
            <p:sp>
              <p:nvSpPr>
                <p:cNvPr id="18" name="文本框 17"/>
                <p:cNvSpPr txBox="1"/>
                <p:nvPr/>
              </p:nvSpPr>
              <p:spPr>
                <a:xfrm>
                  <a:off x="883992" y="1163193"/>
                  <a:ext cx="1164101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4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Air Traffic Management </a:t>
                  </a:r>
                  <a:r>
                    <a:rPr lang="en-US" altLang="zh-CN" sz="400" b="1" dirty="0" err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Bureau.</a:t>
                  </a:r>
                  <a:r>
                    <a:rPr lang="en-US" altLang="zh-CN" sz="4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CAAC</a:t>
                  </a:r>
                  <a:endParaRPr lang="zh-CN" altLang="en-US" sz="400" b="1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" name="文本框 18"/>
                <p:cNvSpPr txBox="1"/>
                <p:nvPr/>
              </p:nvSpPr>
              <p:spPr>
                <a:xfrm>
                  <a:off x="983407" y="996887"/>
                  <a:ext cx="992579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9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空中交通管理局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xmlns="" val="3018742508"/>
      </p:ext>
    </p:extLst>
  </p:cSld>
  <p:clrMapOvr>
    <a:masterClrMapping/>
  </p:clrMapOvr>
  <p:transition spd="slow" advTm="13015">
    <p:randomBar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CBFA431-C6BD-402F-953C-480CA12078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280994" y="2113632"/>
            <a:ext cx="2389738" cy="35765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A00EEB1-748F-41D0-AF4F-6D53970143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" y="1244931"/>
            <a:ext cx="2228916" cy="338576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0847" y="2316849"/>
            <a:ext cx="7460486" cy="3921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文本框 29"/>
          <p:cNvSpPr txBox="1"/>
          <p:nvPr/>
        </p:nvSpPr>
        <p:spPr>
          <a:xfrm>
            <a:off x="1872821" y="1109570"/>
            <a:ext cx="6096541" cy="369460"/>
          </a:xfrm>
          <a:prstGeom prst="rect">
            <a:avLst/>
          </a:prstGeom>
          <a:noFill/>
        </p:spPr>
        <p:txBody>
          <a:bodyPr wrap="none" lIns="91427" tIns="45713" rIns="91427" bIns="45713" rtlCol="0">
            <a:spAutoFit/>
          </a:bodyPr>
          <a:lstStyle/>
          <a:p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黑龙江绥化肇东</a:t>
            </a: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北大荒通用机场周边</a:t>
            </a: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1:25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万目视飞行航图</a:t>
            </a:r>
          </a:p>
        </p:txBody>
      </p:sp>
      <p:sp>
        <p:nvSpPr>
          <p:cNvPr id="2" name="AutoShape 2" descr="data:image/jpeg;base64,/9j/4AAQSkZJRgABAQAAAQABAAD/2wBDAAMCAgICAgMCAgIDAwMDBAYEBAQEBAgGBgUGCQgKCgkICQkKDA8MCgsOCwkJDRENDg8QEBEQCgwSExIQEw8QEBD/2wBDAQMDAwQDBAgEBAgQCwkLEBAQEBAQEBAQEBAQEBAQEBAQEBAQEBAQEBAQEBAQEBAQEBAQEBAQEBAQEBAQEBAQEBD/wAARCANzBpADASIAAhEBAxEB/8QAHAAAAQUBAQEAAAAAAAAAAAAAAAECAwQFBgcI/8QAYRAAAgEDAwIEAwMIBAkIBgEVAQIDAAQRBRIhMUEGE1FhFCJxMoGRBxUjQlKhscEzYnLRFiQ0Q4KSorLhCDVTY3Oz8PE2RFR0k5QXJVVWdaPC0tMmN4Nkw0VXZZWktOKE/8QAGwEAAwEBAQEBAAAAAAAAAAAAAAIDAQQFBgf/xABDEQACAQIEAggGAQQBAwIGAQUAAQIDEQQSITFBURMiYXGBkbHwBTKhwdHhFCMzQvFSFSRyBmI0Q4KSssLSFjVTorP/2gAMAwEAAhEDEQA/APr6ye1urI2cKSMv+cbaF+7iqsmjXbK8ETRiMvuwWOeOlXbOyurGQojhoXPLbsHP0rQhXrnue9eBGkpwWdWaPMbs9DE/MUm5FXAXaNxzznvWjp1g9tEvnbd0e7oeMH/yq6CkbOZnACkjA5PtUNxIsmEEeFzxuHX7qeFCEHdGXIzMGdsRquTyfp05rKvdHR3RrQM24/MM/Z962GYRrtbJZvs8dPuqjfW13ua8tpfKKryqnqBzzRXgpR1VwRlXOnHT4BPcMi7ztVcnJPpVVE8zpHzW7b3sN/bBbxFeRcnJGAPf8Kzpbi0s5y9q/nYUjGe5GOtcFSlGKUovRjpnM69pyR/47EgGT+kH8Dj+P/nWKVDqVZAVIwQeRiuxxuBE53AjBB5yPSub1OzFlcbE5RxuTGeB6fd/dXBUhbrI+i+F4vpI9BPdbdxyWq6M0Q8y3UtEPvK+x9vT/wAZteFfFUuhyjT9QLNZM31MJPceo9R945yDrOFZCrKCCCCCOCPSnaz4b0fTbqySbTEZLq7uFVF1Ms0djDIQ1y5WMqB5flkDOS00adTx34dPFwa4rjzHxOBzPqbP6HYRyRyxrLE6ujgMrKcgg9CDTug4Fcz4W1Wxsba500WipJbai0LwyXzSJHamMSpcqRHu2ujx4GMb3C53ZrpL/V7dIbSXS9Ngube911tHt3knaN9ivJEZmIDA5lhmAUAfKqHOWNP/AA6nNHly+G1oyy6efv2ieKYRr5boHQ8lc459QaeZrQ/+pf8A3U1SbW9PtI9Vjv7GOCXSTZ3N2RM0qGwnMi/EQvtQ/KUkZlZePIZQTuDVMmp+H7W41iDULyAroMNzJfbblfPJgiLyiGDq6pgq0hIG4MoBwSE/hVHqvUI4TEpJJJrwfL8rz7ycXrDhIYQB0ygPH1p8cdvetgfopsHA/VY/yqlb3UbXLWWqWQs7mOxttR8q3mMxeOV3j8lcquZVlRU44YyIfl5pukal+c9N0/WEtfhGvIvMaES+YIyHZcBsDP2euBUquFnSi5bGTpVqXWrK8bpeeug/aQTnqaBu7mrF5gXcqBdqqxxioKmndXOKccknF8A60A47UYNHNaKFFFFAC9BnmkoPTGTRQAUUUUAFFFFABWLdaJcWc8mpeHZEgnf5pbV/6C4PqQPsN/WH3g1tUU0ZOOxqdjO0zWrfUZHtHje1vYQDNay4Dr7jsy+jDj+FaNUtU0ez1VE88PHNEd0M8TbZYm9Vb+I6HuKoR6tfaPItr4k2mJm2RahGu2NvQSD/ADbe/wBk+o6U+VT1hvy/Hu5tr7G5RQCCAQcg0VIUfDDJPIIoxljWheySQW0At3KRgFcA8k5OfupbXZBhFt1ZljZpSRkjg8e3/GqJ+Iu3JVWfb0HXA9K6cPGSh0qTvK6ja99LXflp5j1Wqa6NPX/L7L8jmvJGiCDh/wBaTPLD0NS2M9wZMtcMI41yQzHGPSoRY3ZIHkMM+op1zIqILWJcBD857lqtlqXVbEr5dk1u/e7IRnl6tJ2vyEN7KRgLEpPdYwCPvqBUaRgka7iegoGMEmprR4o3cSkqroUyBk815zSinZHTGTqTWdnzH+R7SdX13/k9+Kr/AErxXoPh/VNQ8WPdarresai1t8PJbtbzQocIQQzlslmGNxwGzgaEH/KS/wCUpea5cWfg/wAI2ni7SdPu2hbUdP0a4uobgBs48+EhDxwCqDjBIPNJr/hSL/k9flVvfynX35PLHxb4K1yUXd24sori60W4LljLFuX5BksRgqpBCkgqpPrd1/yvPyCX2mxSR+PDbxzJvuFaxuRNGO8YURnLHpkZA5Oehr7hVIV/61Gl0kZa/wDi7K6dtbq1uHCx9VXrVJ9aNLpIy1Wl7bXWl3fy7DxL8vWh/lC1z8iTflM/K3rV3BrkWoxJpukQBIbOyLSlTsVCxdjGpbe7FhkrgYOfpGwkuJrG2mvIhFO8SNKg/VcqNw+45rw+91DxD/yr/GGjS2Xhq80n8mHhedbyIXke19VnXgfKDjbjK8EhQXySWAHu8iSW0vkzLuK44B7V4PxvFQpKnh52Ulmdl/je1o6d133nJjaFXF04x0U43bWySfBPbS12gpyxSMcKhOaka8AULBZRKB1LjcT99NlvLucbJJiqEYKLwuPpXz3Tzl8kfPQ87+DRpa16qXYtWQ709aDIo6c/Sl2L+zRtUcgU9qz4olfAx1Sk/FIb5i+hqaFYpF3vcIgB5U/ax7UykKqeorHGslpJeRsKuDb69Npdjv8AZFzz7KHBt4mkYKfnY4wfpSpci6Rbe7YZGdspPI9veqBjZfsk/Sjey/bFJmy/3E127l+idT/4aakv+Oz8uPn3E0kTxNtcff2NMqzaXsflm2uAWhPI9VPqKztV1TStGeFL7UoITcAmEO2GcD29a6aLdZ5Y69xw1qDpcO9PdfrtL1pn4mPDbfm6+lTSLb3e+S0DnaNxYnO6uOl1PxVJqC26aOEsrzCxz5y9sO7SLjqcjjPbrVnwe/5utryyju32Wl7LBFvfJVBjA+lenHLRo5Klmm76ava2nKz8zklTbeZPU33ilhO2VSp60yrMk1vdxsy3ahkG4oxHPrz3NU/Oh6+an+sK5cRRVOV4axe3tBCTktdx9FIro5wrg/Q0tc44UUc0cUAFIzKoLMwAHJJ7Vn3mvWFrMbSPfc3WA3w8C732+uPSqy2Grat/z00UFqeGs4vnDj+s/HB7riqKnpeWiNtzJLnWPipm07RZEluQcSPjKQD9o+p9B3PpT4NCtTHIdRxezzf0ksi47YAUfqD6dyT3q9bWtvZQJa2kKRQxjCIgwFHsKlrHJWyx2NzW+U5DUfBtxFmTTJvOX/o5CA3boeh7nt99YDedbSmOaN4pFxlWBVh36GvTqqajpdlqkQivIt23OxgcMpI6g/y6cCpuNzuo4+UNKmqOHg1B1wJPnHr3q9HLHKMxsDS6l4RvrTdLYt8TEMnb0kA57frcY6cknpWKHkhkKsGR0JBB4IPcVKVM9qhi41Fo7m3RVGDUP1ZuR+0BRqepJa226FwZJOE4zj1J/GpZHex1OrFRzGdruoGST4OJiEQ/OQeGPp938fpWMxpWNPs7SfUbyGxtlzJM4ReDge5x2HU+wrtjFRVkeRVqObcmbPg7QG1jUBc3EbfB2xDMSoKyOCCE56jueDxxxkV6dVPSNLt9HsIrG3VfkA3sBgyPjlj9f3dO1XKxu549Wp0kr8DN1PQLLVbmK7nluYpoUaNXgmaM7SQSOPoKrf4J2X/1y1b/AOek/vrbop1VmlZMnmZif4J2f/1y1b/56T++j/BOy/8Arlq3/wA9J/fW3RW9NU5hmZif4J2X/wBctW/+ek/vp/hOSWTQbdpppJWDyrvkYsxAkYDJPXgVsVh+GmMM2qaWn9BY3WyHPXDKHOT3+ZjTZ5Tg03tb8G3bRuUUUVAUKKWgmgAB7VXvrR7gLLbS+TcR8xyYyPdSO6n/AI9qnpQcU8ZZWanYhtLyO63pjbNC22WM9VP8weoPepiMVXvbWaUpcWkoiuIzwSMq690b2/geadZXsN/GzR7laNikkbDDIw6g/wDjmnlFNXRrVyYc0lKwwaKiKJRRS8AYxQAlKKMe9A+tAAfY0Ad/SgD16UAfhQAE55pMn1pTxRzjPagBpABy1WjulsT+qIm4993/AJVXGOpqxcPII4rZCQhQSEe5/wDKllukWpWSk3tb/X5KwODgHpTlk2NlTkqehHFRySJENpdQx9TUN1qOn6bCbu+vIooxjJJ4BNOk27IiWpZZJdofHyggYHTJz/OmKdy7sEc4FY/+GHhnqNbtuv7RoPie2mAa007UL2EfZmt4d0beuDmqOlUe6ZuVmxI8pUIS2Bxz2pNowAMkHnOOtYv518STZm07QYvI6D4u4MUn3qFP8aRb7xmz5bRbAZ4z8aTj3+xR0Uua80GU3cRYDfNjqKSUIcjkEjpWOdL8Quu278RAxOMOsVqI32+zBuD70v8AgxFvGdY1jr1+NasyRW8gsuZo/EW4ADXEXH9cVSn8V6FazNbz6jGHT7Q2k4P3Col8H+FmOZNDsiepJhBJ981p29tZ2UCWdnbrDDGMIirgKPYVv9Nc39PyGhmDxVp0qldNin1BxyyWyZKj1O7HFJ/hLduNsfhrUw54BeNQue2fm6VtLnOB1PekyrMAetGaC2j9QuuRhpJ4wuG8mS20+1VuDNHM0jJ7hSoB/GpDpfiIgg+JlIPb4FP7614x3p1HSvgkvD83C5R0bSINFs/hICDucyOVUKC56kKOAPar1FFTlJyd2Y3cKXjjigUlYAvXpRjPcUlKKAMaced4utYz0tLCaT/SkdFH7katjtWPpwM3iXWLg8+Sltaj2wrSEf8A3UVsZBbANUqaWXYvz9zWKevFHHOaCQaZv+bHpUzB4zjaMUY9SDSZA+1xRlRgAdaABnxzg49aRVGSy5x703cdwwRz0qUcd+tADJfsj61ZsD/jca9mOCPUVUkPGPerdguLyH+1XO/mn3L7npL+1Q/8n6xISOaTFDMA3HPNMLnJUD2FdB5z3HkgcnNIxBwQMCmnB4OTTgMnpxQYIew9KCwJwDk+lJhRyuRk9SaVVCjAoAWl60Ud8LnFACkgcCm0uPXijtmgA5zlQKOcdef4UhDcGl+U9aADkcA0c5wcke1GD0DUGQr9rB9qABnUEgdT0pmA68jOTng0B2ccZFOBZfsmgA4B2g8ijpzjNMjRlLMzEljk5qQZ9cCgBOByacDxgAYpvyZ6E0FsDkAelACMecDH3U4cDJB/Cmop6saezAEYP3UAMMgJJKjj8aVcuTtB57ntTupwuP7qQttwH4zxxQA0gZIIyR3zmjJ6dPWgKh43cemKD5ZHBz68UAKT2xSKvO7H4UZCrhaOc8DnHWgAIGSB1zmnAAfbBP3UKgHzE5Job5cNjJHagAZiX2j5Vx0pnTAHrmncn5mIz6UjYLbf30AJ5vllsRlsjAAODn61o6RHaPM73Ss6qhCrj7TEdKoxxmSRY0YKXYLk9Oa2tNtZrO5aKe088EfK2Mqp7kH1xVqMHKS00MbNaLyYbYh0JUAH5xyv/GkkuBNsjiyuFwTjnHrUd/OVURqTn+tzVe2zcM0CFgUx5jEcHuAD3r1tFoTLTLtjQJ8oPXjBPvUcyRS/PNEs3/3o9qsGKKPMk8/m44VccCoN6yqdqlR+sSMZoaT0YD4goCxoAF6ACpiiIgaRtmTgbqbAWjXc+wHPfsKhfzbgrO6HPYE8AetFgJJGhXrKpweailuJZ4zbRO4BdSvOQVBGc/vqExuJmkmjPJGB7VYtyzR4WYQhs545P0NaBqWs9sYHt2lLbn+VTxuwP+FZ2oQJa3LsdXMcrpkwfqKh5AH7qvWEGkqmXSKOeP7AYbi3qapalb6VZxNeaptub+7OI1I+VEHQgfQAUFLdUr6YxjUbZFLD9Ycisue7+N1u2DL8sb4JXvzyf3UNey3LCy02MBnHzkjAUVYihsdNsUt4k8y+lcCSQjAQD9Vfb+4V5k28RN0qe102+GltF2nq04xwlNVq3zZWlHjrfV8lZmVaxX0v5QrvTdJgEFnFZpc3eZDukkfdtKr0B+U5OcnjPStvxnJqUNhaeHfD949tqesbkExA+SJADIQc8NtPHvWBeata6D49gvtRu4NOsFs2FxeSy7TdufspjHITk8n9esLWb+X8o/i6Y6bcy/mC2iS3Nzk/O2W8xIj2DgqGYc4XHfj2EtU+w81K3WZb0+0/wnkTS0Ef+D2nsFZokCjUZVPP1iDZz+0fYc7HglYnsL7XzxJql40jQgfLGI/0QAPfOwH76pG/klml8KeFI4TNbwhbhxJ5YtEI2gpgHLDrt47c10+n6ZFp1jBYwRxDyE+2ycburPj1JyfvpZPQST0sX3tk28t5g4LY6KT2/CtSysrQQhMxsygMqo2ckjjP3Gs/Q7ec3MlwMiIdUA/pOOSw+ta8c2k6ZbvJ5EcbSnkKoyzUgQjxKt1p9sYYLWJ/MuFDhGk4UHIyT/KsrzFhkVpvmjhJJVRyfv8ASrMlpf6q011+cRb2zEJ8rn7uKgm0pNLjjgkl3PKuWHcUG1Ek+qOs5bWC0kubtlAGSq5wT9KgtzDqGf0LlWbaAwwTTp7NZI45ZgWUsVVem89/u6Vbg0q6e285Itq5wADz91BPV6ALnRtAtyHSN7jGVh2hmDZ4NOtdJvdcjhvdQndLYkvIpOGODwB7dKdYeGYklF1dx5XBbcW5Fatxe2/w0i2khbaAv1++gpBc9hLia02JDZwrHEuBkjnFVfM/TGUFxH2Pqaz1uZDHJLNwqkAL1z7VZ86ZmSMqRwCB7ViLSyW6pMzy3C5IPl549zQqOkqkA8nGRwBUudifo04zgGoFnlY4JBx2Iyc0CDzgtsBLt35rD1JrNbo+bHdWzYISZFDcngjBIrcdWRXeMAsyjpwc9vpVPU4GnsDbSIj5IJj2Zzjrz2oMexiWDDTd0mnRtc3JJGZEHyjuSPXHeqt5r2oziS3utSito4cswQEMeOmcc9a6GGyu7eNIUIuJ5497DOEhTlf4DOKqXVtp08RS8jSQs2yNn5zgckDtyKyV7dUlqtzkfACRywXMPmylLTULrywrfMN0hkAJ9MSV12q+QUjvZmaEEnaqKCM+vtXD6Op0fxPrtjAVMRu4Z1+XJAeFBx96mu11H9MsYaXGw4A25HPUk0KeZtPcaWniO0m80zTYHnuhLK7jCsByKsSTWer6tG8V0Y4oSoKyDGfpVCb4dFBkKlzwd7dh6etNa3MXk2eUaaV98jL9oDtj99NsLm0sX3hls98czO8snzj5sgjsM1Qlub6O6a4k08tGhByDk7e+P31HfahPczLGzqDCeGYY49j6019YuYFjsmZXcSIQ5bO5S3Ix3IpJyUUZbkR3Gox3yKlxBcPCvzjEYwPm4zz61Wu7vUL0M6pJDYKw+2ADkDHUH1ro5rYTBTOoWIZJGdxYjkD27Gsi5S0itSkkLyR7zNtXksx/aH0NRqU5yW5qZmWtrJqN/AAxMYXacN1BOTn69a6u7jW0sXmS33x4EGVA3Y7Z+4Vz+hPJbxz3McLESLI0S4+baHwOKZNqrTh7a88zYpykYbaAw9fepUHGCvN6s1m9va5cSLGfLjztHv60s0yKDGGK7uvHWmrLPuZIYx8uOSM4Hr70iMxlbKg44GRwK7hCMBU3EKA/6oNSIWlJwFAHU5yc09dhDGaVZCOBsqB1AIeWXEY5Iz0oAV1aNFUgFC24lumKq3qXbor2AZdpycn7Q9Ksb1uVxu3o/GOxH1qkZrjSiBM/mxOflPdfpUqslbXbmajGbzCWLxkEnkAU3Ck4IzWrdssqi1sUCCXMmRz5nr9OlZpRkAMikZ6cYzXl1IZHzHQ3Yq8ZP0qC9tFvIHgbjdyGxyD2NS5AZeM5yetSbgOdtT3HjJwkpR3RxkkUkLmKVSrrwQavwSzW91qsqTaNK186W1vPNJM4t7BD8kPkNblWPzSO3z4aRyTwFA0tYEVzqOtvd3cVvptjZadqKF4IwbWOWS9SRA6gNJnyI8BiSW4H2qxdP8QWt5f/AJmWfSzcHWp7dPg/h53t7FNLjuduSrLI5lyhkYMMmXbjCgdeHoVqDk4WtZas+yoSdenmstk3vbZP8FTW7LTtO1S71i0MK2Lafb2trteQ3AeKaWdVbMW3YXlC438CNTknAqw9z+btF0eaG7hFpa68b+M3byLG8IkmmjVDHE5ztuCj5+y0J4O7JgHiWa40fxJcizsw3hW2lN1EbaIx380M14sudykxq8dkuBGVw0rHkKBVS/hsrrTLW7t7KGKz1G51K2gj8mMSW6wC8eFvMC72YrY4fczAmY4C7RXc41IXenZ4L/ZOth6sLyVtPsn9mztLrw+Na0zXZknWeXxDbWulPLbqTb2VliXO1jy2EmupC5C73aNQo4zFrXhfTtetrvSb26jj0q81e91dmh3C8U3STCSEDbsxunf9JvyUAUr3rF8F6n+adMgsNQuzHBdqCocAgSTS4i56qFFtMT2/TqT61uWmqT6l4f1XxCmu22iWkFxf21lJcwW5ghFtNLAsly0sbOd8kDs21lCoQByMmcJ1Wko2X72+h5sJ4qNlFpWtwe70jZJPgvyTfmazvdUttY8SOlzd21tbWkT6fd3Vv5fltK0k25DGwdzMfk+ZVCj5mJyDRNLTQdAsPD0N010LPzHaUzSyBndsnaZSSqgBeAAM7jjJJM91q09h411Cx1N4I/D2pXUdpo2oJbwK1ncyWsM4gkyhRldZf0bOpO5CpJLqagg1DUrm88OxSatLHFe+HJ7+78qxsdzzo1lhlJtyFGLt/lx+qvPWsq06sotTkrePAStSxVSGWpNKLs+NtE3pppxuuZoT/Pbwyt9rlPuGMfxqvTdG1JtUsr63ukhS7sNUutLneJSkUslu3EiqSdgdHjJGThtw6YqR1MbFWUhgec15bg6UnTlwPNxVKVOdn49/738RMY5pKX76UAc57UHMJSfSh5FyFHOf3UCgAooooAKKKBxzQAvTjHNJRRQAUUUUAFNkjSVGiljV0cEMrDII9CKdRQBgnT9Q8PfpNERrqwGS1gzfPH7wsf8AcPHoR0rb0XU7HUbY6laTbxGwXYw2ur91ZTypHcGrSRxRqJLlWIb7KqcE+/0rH1fSBfXP5y0+f4DUFUKs0a5DqOiSL+uv15HYimclW0l5/n8+peNodaW/D8s3LSeR7l2kywkVvM5xkYqGWUH9HCCsanIGeT7msbTfEEkV4unavALK/PCDOYrkdzG3f+yfmH762/8AFJO7xHqSfmB+ldacuhVFNK19+Tts+Xicsk1PPLiQ5P7Ro6jJNSXMK26NMZkMSqXL5wAAMnP3ZrmR+UHwm0scQv7gvKnmIgsLjLJx8wHl8jkc+9TWExE21GDduSv6F6VGpXV6UW12Js6UW87RGZYmMY/WxxRbx+dMkWcbmxmo5tXtjo6+JbWZm0+Oz+K89UIGxVJPBAweCMHHNT3t/c2QmW8ilYrD5it5DkMCwXCsBjdkj5SQecjjNRWHxEk2o8/C2/kdP8dRlqnpvpy37jM8Q61LZuqWEXmX945jtos8Zxy7eiqOT+HUisPTfyZ+BLAx3U3hDQ7rUAxlkvptMgad5WOWfeVyMkngHgcVFBr2h6S114g17VQbmR5LeURwTOLFYzzCwCZQjIYlgN2QRkYNa58X+F49OGrXuv2WnWTTeQs2pSiyV5Nu7apn2bjjnjNdn8XFUY5YQklxdnqb0eLheUYyV+x7m18RMIRbhyIlAVUHAAHQY9Kgckuo/fXPx/lK/JtI8saflE8LboWCtu1i3UHKg5UlwGHOMjPINLf/AJQPAOk/ENqPjvw5FJbKWeL87W7S9M4CB9xOOwFcdXAYlyjSVN3bXBnXhMPiYuVWpGV0rJNN3b0W/fdnRUVkWnjPwTqHxB0/xx4buhawtcTmHWLZ/LiXAMjYf5VGRknAGRV1tX0ZbC11b872kljfSLHbXMEnnxTMxIG1otwwMHLfZUAkkCq/xa98uR37meZ/HrJ2cH5MtCilZSjFXUgqcEdwaSuciFFFFABRRSnPegBhQH7PB9q5a8lnPjvTor+ySSGGMz2ciJl1cYDbz2Tn+FdTI5jjZwhYqpIUdT7Vy0MGs6tqen62pj2KzK4jYL5MR+1E6nJZtwXkYxg8VfDUcrlVi0tGvG2nj2nZDFOUclbVc+K7ny7DuXjtp7YT7VhkY7VAPDEdeO1c9deFNAnuZZ7vR4GmkYtIzLyW9TWstyVthbNDuKtuRx29R/Cklma4kaRYWyRub+Z+lc1HExVO2qkn27eHItXwNV1M1JpxaWqaX0ujLtvBvhZ96Nolt9gtnbyCBUP+B3hj/wCslt/q10cQJjJs7d5Mgqz7SR93pVYxur+WyMGzjaRzmuypiOpGMZ3avezPPcKsG86a7zmotN0/w3ri3tvapa2Vxbi3LIPlEu/I3emeAD68V0ec0XVpujaC7gO2QEFXHUVinTdR0hgdD8p7Qcmzc4Of6jk/KO5yDUsyrat6g072e5q3V1BZwPc3EgSOMZYmsZm1XXbtFEN1YaYEJZi3lzvJxgbSOFxn68VIukahqLeZrl5mLO5bWEbUx12yZzuIOORjpW1RdU9tWGxWsdOsdNh8ixtY4IwSdqjuetWaKKm227sUKKKKwAooxxmigArP1HQtN1TLXEO2U/52P5X7dfXgY5zWhRQNGUoO8XY4bUPC2p2OXtx8VEO8Y+cdOq/U9s9O1YN2gni4+2nK/wA69XrK1Pw3pupbpPL8ic5PmRjGTz1HQ8nJ7+9Zbij0KWPustXzPKGNeheBdA+AtPztcri4u0/R4bIWE4I49TjPfjHTmqll4BmTWRPezRPZxMJAFGTKc/ZIPQcZPXrgeo7Wnb0I4mspdWLCiiilOMOaKKKACiiigArF05PgfEeo2hO/41Vvt3TbwI9vv9nOfetqsXWD8JrOl36ny0d3guJeg2FSVVj/AGyMe9Vp63jzX7NjyNqiiipGBRRRQAfdRRRQAqn1qtdWsxmS8s3Cypw6HpMv7J9/Q9vpUd7rGladIsV/qNvbuw3BZJApI9eaqt4r0ncBame9Xu9pEZlU+hK9DVqcZ8EMrmna3cN7D50LHAJVlYYZWHVSOxFSEY61z02tSPcrcaVp2oGY8SQyWzRpMMd2I+Vhjg/d6VPba1rF7brcW+gK6P0PxijnuCMcHPaqToS3Xqa4mz1pe1YZtPFN25+I1G1tbeU8xxREzRr6B84yPXH3VHLoevW88c2l+JJmADCSO9XzVOcYI27cHrUujjs5L6mW7ToMUcisX/B2c/MfEmr574mXH+7R/g2zHE+v6rNGeGjeZdrjuDhehrMsP+RllzNO9vrPT7drq+uY4IUxud2wozwKzf8ADPwrjH+EFj/8YVLa+GdCs5luLbTY0kXODkn+Jq98LbZ4tov9QVv9Nc39PyGhlnxRZzDOn2l5fRtwk1vCXiY+m8cdeD6Uh1DxV0/wbt//AJ4f/g1sqiRjYiKoHYDindWzRnito+ftBdcjIt4PF+rTLHELTS9vXcPid49eCuMfzpZtDubiQvc+IdSMh+15Evlxj+ymDtHtk10EaGG2edmCvJ8qjPJU9Tj8Kq470iqybbjZLuLTeSCjbV6/gxh4S0aZs30L38g/zt029wPTPHH99TWnhzQdPuRPZaVBFMoIDBeeRWkOMkn8KE5JbgehpnVm1a7I5mNaGJE/oo/qQKVUYDAAUAZxS5VPmB3NSNwQu4nPJFIYKVGAucY5ppbAydpI7insB2YZprbuBwBWAPVRncxx6AetN/RsxOOlKQOMMASO/amlQyhUwcdzQAMNw+Ug/QUpdlOwY5HNIByoBPXv3pXxuwN3HvQAZ7HNNYtvC56jJpeuCAAT69qNvz7s9sUALRRRQAUopKXtxQAZIPNGT3pKKAD2penBFAOOlRzzLFG8rn5UUsxHoOtaBk+GmWSLUb3tc6jOwPqEIiH/AHda+7jPl5PasnwnAU8N6cZM75YBO4/rSfOf3tWwBgfSnq/OzZbjSgIwSR9KXYMbTTuAPrR0qZg3YvYYpQg4I69KOlFAARjrR8v6xwKKPrQA2Rl2BVIPParFjlbuKSVsDcM88VXbBIUdakB+YfWopZpz8DvnLo6NHmm39Vb0BovLkZWXaQcEHrSZ4qxff5bKD+1VcZzxVYu8UzjqRyzceTF57DpTWcDjvilPA5amuxVd2F/jmtEGoxZvYCn0i8AYGKcB3zQAZpCw6UEepNL5a9OaAEBjPU9aAoHQ0u0c5A4pMDqEBNACk4570vXkmm5xjjH30FsA5NAA2AcCkAxQMnqMUtABRRS9OooAAPalGccUhJPJpOpwOtACnPUnFM4LYzyKVjjilRcetADuBxkGkLrkfLkn0oKoo+YdfehQo+yCPegAwBn9FTchm4AxjpQWGOCfm6UoBJxnH0oAMcA4PJxSAEHAPH0p0mN2CwAA6U1FwMsevWgBwGeT0pSSBwKDgc7cjHWkyvOTQAAkcnp6U3OecYyaXcMnjnGMChnfIOOKAEJBOA3PXilx70g55NOoAsWElnHODeYMbcEHoSelbE2oafa5NsvluU3YLbQR/PpXPlVKkMu705q7b2S6iDHLOkaQqCQR1yfWuqhVcU4xWrMauR3Wpm8g2xwsrM4RcNye+f5Yrb0xDBYqHtkjwcMvQjnrVe10lZHcSbYYVIMa/tYHWtLb5cIjZ9yNn7XLYHYV1Uo1M2aYrtbQhuxDuLJL8iuAMDO4+lOIKwxkhGLMfmK8KKgiEc7kqxjTO7LjvVhOZl3B3VDkgDvXSKODCbMk4dQpyBjHHvVZFSSTgsQOpIxmpWuJriQxsFQAfMoH8RVoQrsMkkixqvc8CgCiioJ2UE8/MQanVmiTEO0emRUaPE+54TuXoGHepFwcKzBVzz70AaumXs0NpIkzozjJJHBArmp9WkuVkWa3WQxM2ybGTjnita2ltXLs7uY9rdvT/jWUEt/KkaFwdyscYwRSy0TKRd2kxmhSPDa3F2BueYkBRxzWhZQiaQSeWpdxjcRkVR0IbtOC+rGq+u65cxXkXhXw1befq8sfmPKwzHZRnjzWHc9dq9z7Zri+GR/oLz+iZ6Hxa8sU1y08E2iv4xv49cW48FaJZoQiqmrXhUEQRH/NrnjzGGcDsOT2zna9IPD/AIUTTfDlk6tIyWVoTNtEbyHardOu45J7nmuvsdJs/D3g02TWpG190krNvknnb7UjnuxPUmuJ8XyyPq3hezWO6mjnvTJLBAwyCm0o7cH5VOSa9OOrSWxwLVpLY6vQdEi0fRbewUsxgiBdnO5mYklsnvyTVw3DyzBXRgQvp8v49+Kl+Iljt5FYrbll4Z14+g9aijdTZiZ38sINpzyzMT1H41Nu+pJ6jbnUdUht3gtGRRMwRlVedmOtWtPSS2RXSxubllUKgCEKp9c+tV1VyFxI3HQ9zWjpWqXlufghbyTSMSQScKoJ69KwaO5Pbi5uZZ728t2RIFAWB+pamiyil/xvVJoluH42qcYFO1TU5bJjDKPOkbnYvBOemKfoyTTWqz3kYhKvuIc81pXR6Cy3E2lwL58JlQkqSRgqvsKUXOoXSLc+U0UDD5V24OPXFQXuorPazmOOSeR8x/LwAPb8ayn1DUVMcT/L5QJKt2HYZoMbyl/WdQItTaW8jKVKqRnkknqfxpGIttLS2jkBaPmQ9wc5/hWMg+Lu3ZnAYsJG9ABg/wAq1buWzsdLeeN0Z5xiIKMA88nPr1rBVK7uRaNdot8925BVPmBl+XbxjNXEvn1G7aZZQYweWXoMVQ0m1Lv5sURkMoAO5SR056Vq6lMliiW0NukUQx5gHU/StNi+ZNjexdCXUDAxUalRJtQOWz0HamG7t3mEe5VkKh9ueQD61MFeNA7SYUnOcf8AjFYMNij3yOSp2r2Tv7U64lKsIIyS+Dx6cU6KWNGy3VSSqjgH++qd+s0sUs8bAMnzbs9KALF09/8ABpa6cjIXzlycfhWNceH0tdnxV1Ix5d3LYVT/AOfFWYb2Jo0TJVliIDM2QzZJrL1HU5NSaO1lGxkPz/PtDj0GfegSTTRyNxp0tv4zvGVyUn02CfB5J2yyoSD34K/jXSaPLNPD8O12kEcT7kz3JzxjvWRrMD23irTb2+C7bvTry3RF+0CjQsg+uN376n0a9lSRGit8mXgKTgiuas1TrRnz/wBA9Ua9zHJe3Vv8HDKZF+YzSLhc9+KpW9zLpt5JcatK80wUeVzu69v3VPJf/mWeV7q3naMbzI55xg8cVFpzWusxzzNGN6RKQjNgjrzmiouv1H1hV2kuq6mkVvFbXcarJKSXXPz4PTisSC2uJbn9Ar4JLFMZOcf+VElmrXrxpK88iOSWzkDFSQT3VmALeUKC4Ykjng5rkq1XUl1tBkrGu9zJYQyWtxIkTunKZwMkcHP/AI5pmnalBbaZvmjlkMB3Ng8DJxnP31Rk1AalFKJ0LZbMbOucY5PTtwapyK0gVkyofhgoOCBzj91PLEOMk4u6MsdHHqNjFmxZXSObJdwflyfmzmsPUjayyskUyeW4/Rogw23sxPckY5pX1GBrSazmikbeFCYPCeuTjvVZ5EaQYBLrGq89gB2rK1dTjlQJWOxjG8CMSeWBy7dOPSmNGso3bcoMnjP3U2J4n325YYU/MpznHXins2cOYmVVztUcHHvXpXvsIMiXy4xx1wDn1pyxfaQRKxB5Oc8etMj5G0bmBwfm4pl4syqWtdsj8DbuxxQ3ZXBGR8Vd6YxhULk5bGcjmrX50tLwGG4B2nADMPxIqndzRXjo0SlZGOwoegA75++qjRtyvp1rzHVlTbjHVFLX1HkMjs0TkomQCD0pJJppivmyFwgwBjFR5ZV2KcDqfenI6EAHknvXPc0bgFgw7e1KDnn7gKecckDA96bkHp2rAJbfyLbXL/WoJ7/N9bR2jWryQGBI42maIACEP8rTuclsnjJNY+qx6dZ3B1K206SOaW+GoGdJIwyXHwi2pCgxkeW0SvlSGyZGOQQK0/1j6mkljjliMMyBlbgirPEVbaP0O7D4+rSqKcndWs12HKlND+FlsvzbcC3uIVtrqNbhf8cjWSSX9MTGSWZ55yxQpkSsOOMTSSWV5HL/AIpJuVrqeGJpV8mGW5Lm4dFCBsnzZsAsQolfHUYgvbSSznaBmyRyGxgEetQoSjBh1BqUcbWTtN6PRn1GfpYZou6fv007jM8ZpFAYbawnE1sJHkWRFYAYVYo15AOfKhjY9tzPjNSaT4j07ULO/wDDWtyXtpYa4s633w80QjZ5hiVhviZovM5LENt3EsApJNX7qCKZGR0DxSDof/HFclqmlSWMmRlom+y/p7H3/jVI4mam09H7sefXpzp/1Kb09LbeXA9j1RNO1mHW7PVIbu7tNem824glmjAiGxEAiZI1ZSoiiKsSxDRq3XJMDWdmt5pl7aXeqWraVpraXCscls6tExhLMwkt2yxNvFz0G3gDNcH4Q8X/AAhTSNXl/QfZhmY/0forH9n0Pb6dO/p3iavP6I8aeIxFJ2b07lba23doMt4Layt0srON0hRpJcu5kkkkkcvJJI55Z2dmYn34AAAFpWW4URSEBxwrk9fY1AeKOmfTHFc825u73ObpZOTlLW+/aPlieGRopAAy9ec0zaz5ydtTvme2WYfbjwrj27Gq5AIJ3Gsi7rUypFRemz2AFCTs7UtIqBenelrRAooooAKB160UUAFFFFABRRRQAYzxVgLFb8zKWk6hM8D60tntjElw6Bggwuem49P51XJLHJ5J70vzO3AskqcVLixXdpGLuck02iim2JNtu7K99p9nqVsbS/t0mibB2t2I6EHqCPUc1kifVPDhC3jTajpmTi4A3T24/wCsA+2o/aHI7g9a31VmztUnHJwKSqRk4qzWnvYE+BG97YzeHNQvfMe4tGs5GU20ckxfK4+URI7k4P6qMQMnBxXhSx+KpNVgEEXiZ7fy5PMwNVIMmY2AONEzkhAxGwg4ySO/seo+H3s4ZJtDEYW9R/i9PlZlt7gHIP2SDGxH6y9c8gipz4l0e0sm1S+0e7h1BbuFpLaCxmnuVmCbVdYoQS4EfVkBGwc56V9HgcbHCQVGMXKT5eav57ns/B8VGgpJRcm3+vychrmieDNZ/J7Yy+JdD06a7u7caZFd61ZYuYi0jNK6y3NtDKFRDLLu8tF6nGDmofBnhTwTcX7eJ7TwhoGn6Zp2tTfA3P5nhEt3K1xsh2YjLxxozptPytuUEYQbjoS67oera5p2ladYarphmZrd7250bUbYKGYyNbxvNEEg3kEsRtG0YHXh154l/JlpK/4d6lF+bnEskkU+oWDWfnTRxs6vGJ9qSsyou10LZ3KM11xrVFBwjCfWbe21+Gr00W+tuWx3RrVXGVOMJ6tvbnws32b625bHRanmTwXq3lXl9fR28OoQm5ugpLbQy43LgMFIKBiNx2c54Jva2dQtNIvrqBbaOMRSPK99G72/lhGPzICN+eBgsAc9a5fUD+SrxBaWWsz6NoPie3aX82W1xZaLDq7RBVaQoRCkjIq7gSMYBlBOMk1Hptz+TLT9VbQNF8K2trKNUgt/Ms/CrrbSXarmNhPDCY8oZHGWI24Y8DmuDo5Tefo5aSctl2Ln2fqxx9FKXWyS0bfyrsXPs5eBYg0rxHpd7o9xJro1Gd4pVEGoI+yzfyfMIgZXyuMMmZBLIAcBwMg3dcg17UtZsrW31waUFhmuUuLRTJfJGGjH25P0exmbBVomBwCCCMi5rGsaPo8Ud7rerWFjGC7JNeTJEBkBGIZyAD+kA65OeOhxnaJ4x8B63fyp4e8R6Fc6hfu/mx29zbm5uDDuXcVRizgKhYHn5eeOa51jK1STxHRvSLV7aXbfhZLs3WpeWIqvCxrqN31uGnJX4c+GvHchlbUtJ8K6zDqElvPb2lzMjy20U/nztHOh3uhaQyuV7g5yAFXGAMlJLjWgr6FaeOJpJEummXTYNLRFgmuZQEePUgHQnYcgKPRugA76Bi15HaxExzXBmuQUUKCd8auxI5yTKv4H78S+0Xwl4tax1LW/DOl6rNcaeLm3k1LTobh0gzGduXDbTmccDI688Cuun8ReWTdN2et/Dirrk+PgSp46yk3DRu9/DitOT4+Be0r4QaPpy6e901qbSF4DdyF5vLZQyh2yckBgOuOKs02KKOGKOCGNY44UWKNEGFVFACgAdgABTq+erTVSpKa4tni1Z9JNyXFhRRRUiYfdRRUsEYdiz/YQbm/l++nhB1JKKMbsrmZrd3NYaVPd26gvGFAJHA3MFz++l0nS00m0NrHcSz7pHlaSXG5mY5J4AHWsnxF4mjudSHg9NGljN2VUXDZ8ktjeOeuRjp6iuggjeGGOKSZpXRQpkYAFj6nHFdFaKo01BO99e/a3lqar21H1PbfKJJG+wF2t68+lQVYkH+KRMvALFSB3xjmp0NG5/wDFX+33Fny5lY71OYpGUHsDUxvr4jDS5GMZwM1FRXDLDwbutD0YfEa0YqErSS5/lWZZhb42ExM6iSPlS7AZX05/GmTWksCCRyhUnGVcHn7qrsgb2p8M727YdfMjP2lPcUjlOj82qLqlQxi/pO0rbN+mmvr3iUUNJG7sUG0EkgHsKK6IzU1dHm1aM6Mss1YKKKKYmHSiiigA9qKKKACiiigAooooAKMUUUAFFFFABRRRQAUUUUAFc94qluPidKtYrQ3aT3DF7feE37ULLyemCAfuroaxda/580L/ALeb/umqtHSd+/0GjuRXPiXUNPaI6l4bu4oZG2mSFxOV4JyVTJxUqa7qN0vnab4fuJ4DwrySLCxPf5HwRW1RRnh/x9ff1C65GE934vurhEttKtbGIKS73Mgly3GAAhHvTjY+JrweTe6tbW0fXfZRlZM+mXyMfdW3RR0ttkvfeGYw/wDBzUP/ALLdV/8AuX/4FOTwpYSjdqk1xqEvQSzSFWC+nyYGPu71tUUdNPg/sGZlG10PSbJDHb2Me0nJ35c5+rZq3FBDACsMKRg8kIoGfwp9FI5OW7FvccD2qjeZ06Q6kku2DH+Mx44P9cehHf1H0q5STwrc28lvIMpIhQg9wRinpy11NTHnpTQKh06aWewglnULKUAkHo44YfiDU/AOKWaswYH60lB68UUhgUo9BSUvbFAB9juDUlrGJp1EmQnVj6CoxgckVZEjQ2RHec9cdh1FLNu1kVopOV5bLX337EVxKJpCyjC9FHoOwqM8Y6UnXpRTJWVkTlJyd2KMdTQwBHHHegHFN3bmIHbrQYOA24I5xTPtHcwJ+lO3KW2+lBPc4Vfr1oAaGRuvIpR/H3zSqqYJZduegFG1FOF++gBx6frce1MIIX/hSknpnijPY0ACZLc+lNxhjwefenChy2eADigBudg5Q4/fRGxddxBHsaV3bPPJJ4paACiiigApfvpKOaACjIzgHmg+lAHtQAm5jkKKyvFErW3hvUnQ/pGtnjQ/1mG1f3kVr8VjeKP0lrZWQ6XWoW0Z91VxIf3IapS+dGx3NS3hS2t47dPsxIqL9AMVJS9qPpSbmCcmgHNKO/WkAPpWAKOKTFHWl7ZoAQelKAQM4oJJHFLnHA54oAjcchuwp2QvVSQO4pCu4Ek8dMURk7SuenFSXUm1zOuTdagnxhp4N6fX1RYvtz3DOowsvzqT6VCDyAvPuelWrlVeK3mDAgpsI9CP/OqrkBeAST6U9P5SNdWqN89fPUYWBPzDIpEUE7ucdqXcipnZkk04fTFMSClOO1GPSkwQPX60ALlvTpRkjgg800bz2xQFY9WzigB36uO570Hj7qTkdaXJHbNABuwOg6UmM8kU05fGOmadQAUUUuKAE+6lJzRnHFJ1oAKB3Jo7DnNKfsfWgBuMtn0p+wno2KQYHU0byTwcCgBMhOuWJ6e1Kcqp4ApFJOWxjtk0mMsAvbr70AGw/Llsd+lL0BI60NyT82D9KFAPIxwM0AIQM8gn3pwpud2Ce9OyqjJOKABiVU5J59xTVxsAPX0pQS5BApXIGFX19KAEGCQf4UrEDgn6U1AFY989iaQn5gBg49KAHUdBRSgE0AG49uPurR0y+MdlOsk4QhPlzgc9uvWs7GDyKY8cbsjCIFgTySf4U8JunK6B6nW2joYUDTFm8sOyoQzHjrgUzzkZkKqyouQAwIb8DVDQI44fMn3p5kg2kAOSFrTdYtocRu6gdT2JNetSk5wTZNkSyyEYUDDtk7uwHbFSG5iWVYI5CkspOQOM4+tEaAlnAJPT/jWZewsNTt51c8kr8x+UH7qKk3BXRiVzUtV2tmYhyRnjgfjRqF7EQIikbrHyGU/KxPbOf/GajlWdcLu3NjJ4+X91Z8VxDeeYpi8uK3G9ifX/AMCtc0nZsB73xt3hjURrvf5l/ZFXop4pzIyMHKHbwOKwdTaB5laKRSduCB2rV0WNI7TczMvmEtn/AMfSoQquVVw4DW0LiC3RGikIAPUZ++qAQRxyySxRoCGwQ46duO1XWnt3kCQwBz1MjcCuV8TeIhZsLaGM3Ms8nlQW8WN079lB9O5PYAmmxFVUoc29Eu33udGDw7xFRLZLVvkixLrb6RYW2n2ESXOq3xb4WHd8qjvLIR9lFzyfoBya2/DPhvTdNikiu7pr69vXE91dkENLJjrkcADoF7DArP8ADHhsadFNfao8c+oXuPiZlB2qo+zFGOyL29Tknk10Frd2SEwGGSOKOQZcj17jFbhaao0I01y1Gxtfp8RKa2bLb2NvDp5kv5DJbowYxZxnFefeOdUtLLw7LrV5I8T2cqS221c/pAcohxztJAB9q6rVdagnQWdpZvKEbBdycN7kCuWc3Xi28bRBYp+a0kaO/nbbhWUA+UAeec8sB0PBBrphvdnOrXXJHXC7muNPtZbpsBoElkIXIXIzx9elXUilltQdInSQhsGNlxxjPQ85pNHW3RVs3t0miVMcNgDb06n2FaJedL0JZ26BnVSCBwpz3x7UpkVfUxLSDU43kWfTTKxJGyM9Pc08rqCniymjCDknoPat/SrWawe6me4Mk8sm4nso9KzNX8SLEssEhKtJJgFV9AR++sN6PjcqafJJ8e+q6hbyzeSu1NqlsH1wKvXWuWTR2wutq5XcQoJb9386taJE6aOXLhTIPmB7VHqlnbTRKfKTeFwuBgkitNV7XMgzw3FuZNGmeBwxCxSD+kPt3zVeCG9hbGoqTJkOzOcDHYCn25NtKJofLBUHDtzs9xTtV1WyuzHGYvOkU4MwbA46AD6+tAjeZC6ZNGryz3MQJRjuHTI68fdVe8vjr2owolqYreMbV4wAo5OfenfGRqgtktm3uAckjpmrVu0Sx+Y+1QD055Pbp70C3NLUNXj0fTobaxjQuxAU5HGRnOOvSsOJb3Ub74m9Z/JU7mOOOKimMmq37zOiosYC5B4BAxVoLczREpIVtlzxjrj6dqwZu5Lp8du9892jBURjMS/7Pv8AjWsgWRVbflFOSB3rCjTfEsTOYldhvIHUelasep28k6aXYKZBEmXlYY6Vr1Gg+BHcT3UsoMtjKlvC+WcH5m9gKDImorcwWxbAX05FWWlcqZXlDKnX2rOtL42imKNR5szjc/HAzz+6g1uzKTSRRQpbtcGCaE4y68MM5/Go/j1gJnkggkcnZCSwAHvk989q0dWt4JMrKgYsuA3Y+v31lnwNFIFnS+uWUrkIMFRkfSkm5L5VcRrWxzHjnWlbUvD+yUSSx3TxyqnIHmQOOo9wtW4IL2CKOYJKh/VOw8ep+lS6x4bg0rRoNQCRs9nq1hI7ZySjXCI3X2c12M8bSP8ADcICjKBwCPx4xUZ0pV0pS0GvZKxyNxqsq6bNY29oGaYpG0kjZOMHdx+FWbP4bTdPmuFlLtNGVSNGHVeoz07iquopaxSIIJUy4ztz8wNVIUZnEYYKkQyD71ySqTpz626BJWEfz0BQoYy3XKkMc05rO+ijjmhHyFcnapYlScYNSLfKEMl8peMjadhy27tXSi4t7G0gso50VnXesjY6L8209qKVKNVvUG7HKzQyrxIQEZAFUcEc/rVJbRxyypBIrYIwTu2jH1NTaktoLpRaRZ3rvaXfnJJ7DP3VBbSwrdGS7DJFgrhvXbx096k45J5WBLc3FtZo1nbWsc+w4Mm7cBnscelQhAzeXGv6WQ4BA5HpyeKgigVCWIKsx3MAe9aFknkAX8ycsCUjOcj3z0xQnFyvLYZRctEat9JLZSx3saRsCdrHnJqzHdrcxrcbgFOR9KhuYpJ9P+2oZ0HJ4HaufZ5UVot7Y+yVzx1ruqVXRnfgyaVzoLxXuoZBbuzOuCNpAzWZJqckbPbXMJQ4Ks6Ebs+3ajTb1Ip3M77RtwrZIGB7d6dqFvDLIqwEzTE5kPqT04/GpzqOcekh5GpcGZuRkgMc+vekG7BLEnA6ZpfLOMjI5xn3pxRuhFcIwnyn+6kJxycYA9KXyecsaVlXkZ/HvQBGW4ypPJpw56Cl+UdDRQAY5yaPlyFFGecAffS5G7GOKAKeqWYvoSiP+kjyU4HJ9PvrmCChKspBXgg9Qa7I9N+0jmsPxDo93eKZ9MdVlYHercFsDjaex4xzx7jvOcM2qPW+HY5UP6dTbgYM2rx2YaHAZz+pjOCRwT/4zWBeSyyzM05yx7dgPanyW81hdeTfQSROM8Mv1GR6jPcVXl3K53EsexPcV0qP9FX1afl7/J2VKzqS7CCSBW5Bwa6jwl4tayKaRrEn6D7ME7H+j9FY/s+h7fTpzROaa2CMEZpO856tKNRWZ7JRXNeCJNYNiYr6JhaIB8O8mQ+MdBnquMYP3DI6dLSnjzhkk4k9vJEEkilJHmbQGHQYPel+Dt//AG+Lrno391V6KVx1umOqislKKdu/7FjFiOC05I7gDFBtklG61k3f1G4YD+FV6ASDkUZXwYdJF/NFCkEHB4IpKsm7ikRVntldl43g4J+uOtJ5NrJ/RXOzHXzRjP0xmjNb5kb0SfyNP6epXoqxssV+VppSR1KqMfdRiwXkNMxHYgAH99GfsM6F8WvMr0cY6VZ+NdeI4YlUdAUDH8TSfFrL8txChHYqoUj3460XlyDJT2Ute7T34Fej2qaS32gPE4kU917fWltYwzmVxlIhuajMrXMVKTllYtzmNY7dTwFDH3J55+lQc5pzGSZ2lIJLHJIHepFtZSN8hEan9ZjVaVGclZIWrUi5N8CCnRIskqRu2AxAJ9KnaKzTANwzHGSUXj99EfwKSK5aVsHOCo5/fXRHD5ZrO15oi53WiYNdywvsiAQLkAbe3v61IlqJZUnUosbfM2T0x1yKqzSGaVpG6sfSmU38lZmp9aKenD88N1+DMmmmjLAzPd/L8wLZH0H/AArL8QrctdG9sbGdmghMrXKo5G0MRFDHn5QWkIZ9vRUGeq1q2EbNcK4JCqCWb0GK5vxZDa6m9joE1tFPa6jdjz4J41kjkgjBkKsrAgglUGD60mExGTEub4p38d+/uPRw8+ggm9ndeFvr+bFbwxcCYaVpc2mCcNakwhkDLveNl87gfMhDGJ85KZQjAY1yGgprt74X1Cwh8WiLXZtS1fSLVDLc6j5itdPHsU3JO2KNIUJ2HCooLfMxz6PqWlWupWiWjqYfI2m3eH5Gt2UYUpj7OBxjpjjpVbS9WuhdHR9ZEaagiN5cqoFW6jJyzJ6HOCy+vPI5r2IfGFaUlDW97eL4O/PW3edsPiijmeXjf13TuuOvnuc9q9r4ivdM0K7XxgWvLTVBBcYtJ1uPMZMtbbbW4hyu6Iko4YMNjcKOeZQ+I08fgR67eRhUwt0vgnWBcpB5u3ywAPJHycb/AC/KzztzzXr4mkQOVkK+Z9vbxvwMfN68cc9qgwkkm/YuQNu7HzFc52564zzip/8A9QKinBQve9lot/8A6djrwnxByTzRtBJ3dlpfhtr3ceJBfanY6RLqOt6pcm2s4JI7Xj9cqSdkYHLSNLK8QQDJaJQBXL6kLDwyngO78SXdho0cOsXs1/NczpFDbS3NleuU3sVHDy7QOp212aBYwFjGAsjSjPJDszMWBPQ7nY5H7Rp6SyxZEcjpnrtJGa5qeOhRbUU2nvrwyuKty3u+04ZfEYp5Yrq6rfhZpeOrbOe0hLXxLr9rrNlfXixXGn2t627CSWrytbGGEgFlztglLr6P75pfC2nrZW2lSpcTOt1ofneW7ZWM4sgQvoCRnBzyT9K6AzSli5kbcWDFs8lgAASe5wAPupHdpH8yQ7n2ld7cttOCRnrg7V4/qj0p6vxXPCVKKtFqy8mvfcTqfEM0XTStG1l5MQ9aSiivHPNCiilCsRwpP3VqTewEsCIVklddwjAO3OM5OKeLmONH8mMq0g2sDyAPan3MjQK1qsahGVSDgZ9ev1qnXZUn/Fapw3S1dtb67PfYlFdJqyhrlkt7psyZKug8yN1HzKy88emcY+hqTSL06lpltfOqrJNGrOin7DEcj7jVscVjaKottV1bToeIIpI5lXqQ8gLPz9a5l1oNctfsW3RtojSNtQZJqzMFNmjPG0bodo9G9/rUYPkQtniSQYHsvfNRPLJJjfIzY6ZOcVdONCDi9XJeX3vxJNOTuuA2iiiuQoFFFFAEyLbzReTL8rg/I46D2NRPa3UR2lSe/HP76SpEnnjG2OZ1HoGIqEqCbzR0Z6FL4hOMFTqdZLmk/UixKoy8LgDqcHFAYN0NTi7uQcmZmHoxyD91I/kzkEKIpCRlh9k/Udvupb1qer6y+o7WDxOkepLt1X5RFRSwgSMY3YK36uejGggjhhVoVI1Njkr4aph319ua1T8RKKPuopznCiiigAooooAKKKKACiiigAooooAKKKKACsXWv+fNC/7eb/umrarF1r/nzQv+3m/7pqrS+bwfoxo7m1RRRUhQooooAKKKKACiiigA605ScdabTl4NatwRS07bDcXtmHLFJvOAPYSc/wC9uq4RzVWQvFqsTqg2TwtG7d9ykFR+BerbVWprqMxtFFFRFCnfZHamijrQAbywzU8x/wAUt8/1/wCNQGrDKXs42zjy2KnPfPPFLLdFae0l2fdEAHGScZoHA4NG0nndSAZIHSmJAQSeSKYAQSccngU5goOST7ClzQA0J1BPWnFRhQo+tHU0rtgqDgcUALneTyABzQSoGFx78VHgDI5OeacoHBI5IoADg8DmkPHUcUuTnjqKUg96AEBAOM80nPfFKF9BQeDg9aAGqqk7vWnUUUAFFFFAC8UhzSHJ46ClFABjvRRRgd6ADPOKx9U/T+IdFteoja4uiP7MewfvlrYrGQef4vmYdLTTkTPoZZGJH4RCqU92+x/g1GySB1pR/Gm+WB7/AFo+cdCD9amYPHqaTtmm5bpigcDljn0oAdz0oAwPXNNw54BPNBV8+1ADxjbzmkA5zmmgvgjmgh8EjOO2aAFPI+/p60xBlmGPuzTsEc55AxTYwTlgcCo1P7kV3+h3YdWw1WT20Xje/wBmXoEee2eIYyjAoM469f4Covgb3/o1A/tr/fUOWwByM9zTR1IA++qZWnoznzwklmTuu39F6CC0RyJJY3bHGd2B7cd6bexxIYzHHsyPmAJIzn39qZahVLXDjiIZH9rt++hbhiSsxLo2cj09x6UlmpXTuVc4OnlaSvsQUq9am/xGPlI5Zs9mO3H4Gl3WcnLxvF7Id2fxp83YR6LhmV/fh9SHdSds8VOZrdTgWJYdAS5BP3UfFZ+R7aMxD7K9D/rdTRmfIOjhxkvr+PyQZx9aRjgVaQWMhAcyx7jzgAhfv61Xni8mcxE7tvQjoaFJN2MlScY5rpoaBgUfWiimJhSk0dKSgApep5NJmlXrmgBMbjgUEnOPQUpbAxj8KFHc0ABwo5waRmbhSuM+lDDcwPpQvGXfr2FADgvfP3U07Y+R8xPrQ5xgnOf4UgUtyw++gAzu4XnmnHKDHXPXilAVBhTTDMFbaMsT/CgBRjsPxpGcL8qruY/uoGepOSaWgBQ79sD6Uwpk7mYmnUUAIEUdB7UM4jUsELEdFHenc/hQFyeaAEGcDdS/MTxjmlIGcDtSZf2oATJA9c8U7HfZSZ7elA2/aZif5UAb+kfDGJZBGY3J28sQHOO1XL8kIXEjZT7Q6Dp0FYLP5llEzzDEEuUQ8Fu+M1rpeLfRcmNunHpx716lCaaUewRomMqtZwyplPMUHbn19arahaG6iJgm+wM7BjDEe9ZInu3lmtoCWTPTdjYAe3pV/SxE0l0Y5lMatiPc+MDmsVVVeo+IWsSWGpfEQsjlYn3AYBzn161jTrNbTOmWQOOQccg+tX3SytNREsmVVF37B1zVfUL5NRu1jWNEjXAEuTk/X2FQqu8bSfWRqIkj+LuLeOOMfKgVgcDJycnP0ro7dZILX4cQRls7VwTtC985rNh02xnkT4S5LgAhihIIbsauXdxFoWnSz31+sUEEbSSPIMkjH8T0A65xirYanKLu0Y3fRGJ4t1W20W0+JMpCMPK2RglpGJ4VR3JPFZ3gjRbyTVH13U443vpIyiITlLVDg+Wvv+03c+wFVm03VdRurfxFrsDQoAfgLRv/AFZT+s//AFrd/wBkcetbOnalNpspEWNsnXjJBrhrzjDFXlsmrv7Lsvu/we7h4yWE6KHzNNrt19Utl+Tq7iJbYeZJcCGQJk45BPoAaqX8ty9l8NFMjb+MjAOKoah54ha7uRJ8wyxYj8AM/wDliua1PxBPc6lbaVoFhJc3UsQkDKcRxgY5dh0HPbJr13K2i1Z4Ki2b06WelQST3l00SKuWfknnsAOSfYVS8K280N5qurR3DtpeozCW3hlj2uXwAzjjIUgAANzkHir+n6FqFxcpqev3S3EkPzxW6KBFA3cg9XxgYLDI7da6JF06RyJ7mNBgF8gjHoM4p75VZG7aGl4fhhyZTGjbEJCHHPFSWkc8IkbZ58k8hbapxsXpg1nWNwqStdwR+dAG8tX6KM8Z9utaK3UccohVijMp3N2HXGP4UpWlHNoiC7vngc28Um1m+0Dz91VrvSIreCOS/kWWWUgpGO3uT1qpEZUle4DxyENyGHPWp31K7utQj3xRvj7IABwPU08oShubKUZPRWNZoWiiU3Ns6xog5QjB4781kyX1s7k3cDhRnBDkcfjWzfGeSARlsBuG75HtVQR6G0Bjm+YdPm5pDXBpJmBLe2t5cH4ZVMZA4AwCagngiM6l4gsRwMgDhs8VOU06C6ItIHClRjLEgH6U51jlyo5H4VpzvcUQbQshIJ9falcxNZypNKqRkj9IASQc8YFMigiiQzzM4RDwN52L71LF5MjBkCyrnI9DRuYRW/nPCLeGDdG7YaUjBx64rVku20ywVYRBLuIQoRhgMdaz7q5uWLxRMY1BHAAz+NUrlXmnOC27KgHPUYoBOxqXolYLdyEJHtGAAAN2OlUlL2aP5S7ZJWHzDk4qxPdusHlRxq8ZYgSEZ5+hqlHcvGzyJ/jMhPCk421hrLsdoyWjR28rTyuS0u5iAg9ffvVKWZoUSLyixY8tjj7qlkM8xPzsGUfNtGM+o461qTMsejxO9sDIo4AHv3rQ3M2aQStHFndGic46g81Na63PYSuszBYVAOG7+w96rRSxMrPLIsJOT+7pxTJ7qOGbzLmPcHRSmUDEHIAIBrLpLUE3crePryyfwRrF3CXhkNu08aMp+Z0+cfvWlW+utQWO8muUfcu4FQVwpHHar2rsuvaVd6P8OpBtZIsuBlnZe3p1rF8MNZ3HhPS726aRWudPgcAMecxjd9Oaf/EeWsdDNlmjeYK1vGrx5VnU53fQ+lOYsqr0BbPHNSzpY+elvpkZ2BA+WX7RNNEkqrJgbSwAxgE4rxKt87zbgth2mxQbohdWxkDPgrux1+/rWtq0YNtJZ2lg84iwqBsBh3OOeevesWC9jt7qFpSuyI+Ywxk4HX27VtJ4gXyJL2IstweDlQSh+h45GK6MNlcZRZkjC23asikKWAwsZA3A+lNjW7CsbyE8H0Hr3qe3mlupHvJh+lkJZW2hce5xUTCSSQvLO3BJ+0cHj0rke4wjbdw+X5HYbsE5GT1q/qwZLhLO3QlVjUYJPAwMc1R8+B2Rhghed2MZYdgK17yC9uik1mpLvGGdSOF4p0k4ab3+zHj8sjXlUTgRzRBl25Ze1Y1zozI5a3dSGJyp421ah1W3MH6WQgjAdiMAnGcCqbQJqcxmgu/0hGVUpjge+a7qzhUirasitDNbsGXIB6UkT7GMnKsDwQc1durC6tjvnG/d1bdnn3qmCp6YIrz2nF2Y44PKwCEnaOcE96VUdsFycDpToJo4A3mQh1b5cE4x7ilnvGeVSkaxxr9lKLK17gNYoxVFyrsftFuAKYU2kjcGwcZpxkRlIKYYnJI6AY6UwRFcFenpWMAx6AfhTtxAPGaQ08IAuT9awBrMiR5OS3oKWPbneR2prqm5tqg/UUil1QgKCTwKAHFywOFpBSLwoQ/eBSgDtxQBFdWdtfQm3urZJkOflYdDgjI9DyeRzXM674C+RLrR5sblJ+GlPTBPCt+GAfvNdnZExyNP2jUnjrzwP31C8jyMXkYsx7mulKNOjd7y+3H1X+jYVpwn1Xojx+e0u7e7axlt3W4Vtnl4yxJ6AY657Y612WgeCY7f/GtaRJZOCkIOVXofm9T2xyOvXPHVlELiQou9QVDY5AOMjP3D8BS1znTUxUpqy0CiiisOUKKKKACiiigAooooAKKKKACiiprSNJJgJBlQC2M4zgZqlODqzUFxMk8quMSaSJt0bFSeDjuKuQXjzf4mURFkbLFVA4AzjH3VCLuPf89pCV54C4P40C4t4w3k27K5GAxfOKrGjQzqcpJpPaz1t+TVXqwi4xur/cSW8l8xvIcpHn5VXgAVAzMzFmJJPJJpDRU6ladV3mxYxUdgoooqQwA4pecUn31NaxJPOsbsQuCTj0AzWN2V2NCLnJRW7H3f6NlgQYQKrY9SR3/GudX/ABvxa7clNOsgg9BJM2T/ALMa/wCtW7PL50pcdOg+g4FYXhn9Ouoaqefjb2UofWOPES/dhM/fT0llg2+Xr+rj1ZKU5NbcDZ+lUtW0611S3EE5ZHRg8UsZw8Tjo6nsf49DVx2KjI60kafrHrUJVJqeWnvz5HRQo040+nr3teyS3b/Bj6Vqd01z+Ztb2x3yLujdRhLpB+unof2l7fStoADpVPVdLt9WthBOXR42EkMyHDwyDoynsf49DVTStVuRcnRdaCpqCKWR1GEuox+unof2l7fSrRox1nHfj+uzs4CV8TOusq0itly/Pea/WiiisOUKKKUCgBOtFFLg0AJVoyyw2se12RiTwDjI9f41V5qW4kDsBHnYg2rmuijU6OMpJ2e3vyEkszSIsknJPJooqRIJpVLxxsyr1IqMYym7RV2M2luNRGkcIoyTWdpVt5fijWjIVZES2clT1Gw9Pxq3c6xbaSgX4Sa6u5f6OKEZYL+0fRc4BPvVbTLS4ha4vbx1+JvSrSon2E2ghVHrgHGe9d0I08PSz1NZPVLx0v3i9aV7bF+SRpXaR+rHJptAorgbcnd7jpW0CiiisAKKKKACiiigAooooARlDDBqWC6kgGySJJowCAGHIHse1R0VGpRjUd9mduGx1TDrJvHk9UTTQbf0kWWib7LfxFQ1JayNauZTvETZBK9zjgVK8iT2fmiKNWEgHyLjjFLTrO+SW5XE4OKXTUfkeq/HYVqKDRXQeaFFBooAKKKKACiiigAooooAKKKKACsXWv8AnzQf+3m/7pq2qxda/wCfNC/7eb/umqtL5vB+jGjubVFFFSFCiiigAooooAKKKKACgUUUAU9Y2R20d47sotJkmJHp0b/ZY1ePSmTRJcQSQOAVkUoQR2IxUWmyyz2EElwAJdgEgHZxw37wau+tAbdE1FFFQFClxxk0gpTxxQAuB6VPcqVhhhJG5QWP0bkVWJqxdkyRwzdNybcem3illuisPklbs8r/AJsQ89D0pMjsDSEkDaBuPrRggbSfrTEhAw5KjJ7GlyD9aCTjHP4UYOBn99ABntRtBbJGcUdKUHFACE9ccfSgEEd6Q4B6AZpefU0AJtZc96AWdtoH1zTuVHI6+tOUBe+fegAeQIuAvaozuMmc9qRmYYYFT6DvSqoBz3NAC0UUUAFFFKOtACAZpeRQePs0goAKXHGaOtJ060AKBWNon6bVtcu+xuo7dfpHEuf9p2rYBGeKx/CWJNKe8PW8urm4+5pW2/7IFUjpCT7l9/satmbNJS/TrRgjPFTMD3o4pSR/dSds0AA9qM4PBpAKMdxQAvHU5zSFiOTnFGRnHf0peCPc0ANkOE7c0KdsYUjgcn3NNkALrk8U4sQvGOD61GHWqSk+Gn3O+u+jwtOmv8ryfovQRnJIIHX3pwzTRyecZ68VatQESW4xkxgYHueM/dVZOyucUI55WCf9FGtrnJVt7H0JHSoD1o3Hknkmm7vY0RVkbOWZ3F+bt2pcsP1SaQbjyAffNJukHG3NaILmUnJApS+PlIpMvk7jijcvc5oAUuMdamDfE2oYA7oTt+qnpj781XkZANuPmboKfFJJEd8blWHcVklfYeElG6ezG0VakjjuIhNCw83/ADifzFVaIyuE4OD7A46CiiitEAnApcY60gGcZ4oZucdT6UAIASxOOO1PJOPb2oTI54++kLMc5HJoAQZ7Hil4wWIyR0pOOwxRntigBEUE73PNP69T+FGQBhcHAyfSoixJ4XI/DNACuxxhRnPelUEDk5PrQqhQB1x3NLQAUUvHvQeD7CgA60Zx25pu9e3X2p3JAFABz+FHJpTxnHQUhAbpxx0oATnmhSGzkcCl6fTGAPSkxySce1ACnBBwKQlFwAvJozs6ZOaFwCT1oAsW9zGYnt54h5ZBIbHIIHaoI5XUo6N9nkBh0ODzSY4IA468cc0bSRkk5I6HrTZnp2ANJKrk7svycHrTo4o3cI0G9FwSo6n2FIuY1B6cdqcowRu+7vWAdNFDC8gF5AkrYUBigGPu7VkyWTX1y8NlboChJZgx2/Tp1qfStRW1t5Uu5pDJLIfKjIzjNaEizLptwsDfDNsZsjrnHXPrXpWjXghNUzO0q6tNGjuEuY2jmUPK8jYCoqrkkn0GDWZomnyeML4eI9ZaVNJt38ywtnGDM3a4cf7inoPmPJGMO2j1HxjL+cruTd4fspQrZ4F66npjvGD/AKx9hz1EWsIdOvUnmCs0gaJD+zx/OmpVY0Y5Jb/b8jNW7zR1Ex3SNaQOzx4zj9YEelcneXsVgha6cJ5Z6frE5xgD61rQazZwb5LuOIEphSRyW9vTiuX8JJbat411D89QW73tmVlso2feVjK9VOOOoz71wYynHFWnB9j7r/njwPT+GV+icozSaWq7H/rz0LyaX4u8YXctrcrd6PYIoAmn5kc91VM4A685+6u00/S7DS7FLDSbaO1gV9+2MbVPrwO9SS3NxJssYrREJb59rbm/hV+6txYWkOBjJBbI6L616sIqKskeXKV9tiONVjjZ5GIAGTgZqjNHJqVmqK2Q7Bmz8uQD3FWdS1GGWD4O3hEPlsrNOTjkelIMLDGfOJZyee596YQtaXObEvbWttI8cQAPz/Lu65PoPerGoRDUoF/xeOBw28qJD82PbHSqcInmnUXcMRt0YEA9HPv9K0b6dYp1QW4gTyhtCrhmOeD9KwvSlbcxhftakrqFspQEkE8g+lP0m7ha9+M2RQxucEnkEfhVfUb2K3DwFQGYj5cbiT6k1d0Yb50jV2jYj5cLkk1ak7KXcTrPNNd5q313G67o2QhR8oHeslrctZuskqIxBwCeprSvfLFz5WfNYjBATHT+NY05UXwiRFKhlz5idM/+VRLOfVysi07T7m4uNxcMHbgqevtViaP4d5IjESy9R3rSgv8ATtO09LryinzsI2YZ545rNt9X0955bjUCzb9+1ounTj760hl03IWEUwVW3beCVzip5Lm1RFijQpnpgdqhRoJxK8MijbgAtw2M5OaRo0c+YOvHI4yM9KBRGAVi0ZLK3BOMY96UxqGxvIyOTQAxYs0SLg5IHYfXvU0QT7bMNzcLn+VAEZTePLQKuwZ3sSfl7YFV2nS3ADWjI0mP0jDr93ar87yRWv2nBbBPPQVQtHnu75oImJRM/MVy2B6nvQBpwRT3C7YIipboccGquo3BuiLaV5ESMBUIPGQeTinRTSW8j38sreUjZiRmx+6tZEju7XzpI0QyDJJGSKwaKuYHwVr5bNDcGaRT8rZ6GsPVp7+W5C3sEkZDKUkxt3YHbFdLLp1sgIsblcr80hQY2n3FYOtm++GjDSJKGl2hzJyPoKhiF1G0C0djftLy0061MlxbW8/Cuu9y0hYgc9Pc/dXOeCLK5ufC8IXYIrWS4tGLHhfKndAPwArYt4I7sx21qYhFBGrTlOCJMdDWb4MO1dfsLpfLgttYmbcTlVEgSU/XPmCr02pUxls0U7lU0q8kS2lkligH6MMcY/sj0qfWZ4IpXZYEjOCcocrn0rcu1stUkupo4YwGJitmUZ+hrm40g0u4eOeFJY42O6IjIJ749zXn1odHdPZ/QxELeS6/MhfI5yOAailiaRgPMXZncVAxu+vrV261uK/+K2aetuVddjg7sg9R2xioNkgH6XGTyD2rmklF2TuMJgmIqGKlemOv0pgkSKFnkyW6Bfvp2yVjtDnHpipIbXzWCKp3HOcDrSbGpNuyGW0fnzoUT5iw4FdQPEdnbRXNsN2+A/OHG0E9OG61l22nzWsD3ZIUbSEbbna1ZkunziJviGSdvM8ySTPT+6uqhKajmgr8/fmbNdGsst2I8kly2GOVA+4Y4q/o08dvPJI7rwhAJOB1HFUN0ca+Xs5UZyTVmwEhuIZmCCMNgbvsg+9RptqaYj2I7trgXEhYPHvOSrc8VF82ASDx1HYVp6rPateAzK+OQfl259MZ61mYXny2AyfWtqxyyavcEOEe85JAA5JodPssjAqRmgBCCHccehqMMTxt4JwKmaAQ5J3HnvT0JJ3PnAB75pMquBnml5BrADcCflzgU+SW4MPkRqm1iCS3XimAsOgBocnPzZH0rU7AIqlRt4BpWwO+aECr1P40qlNxYtwO9YAmMUfQUvmIyqq8k5yTSfQ0AWrQO8UiREowwWYd16Y/nUU8IiIKuHRs7W9cVGCR0JFWlgaW1RImQkkswLDII9Purth/3FPo1HrJffgvHXzJPqO99GVKKKK4ioUUUZxQAE0UUUAFFFFABRRRQAUUUUAGeMUqMUYOvUHIpKK1Np3QE7qk6vNEpUr8zgnOc9x/dUBOasW39BcD+oP94VXq9fVRnxa182hI8VyDNFFFc44UH2oooABxVu0zFBNckLnGxM+p6/uqGC3luWKRL0GSTwAPc06d1CJBGflTliP1m9f5Ukut1S9K9P8AqPw7/wBB8BcXNjM1ncW6XXkzywxzOVDCMJubcRtABkTOSOp9DWZoNjDa+G7F7G8tL20ijWD4m0uY542kUDd86EjOcnFO8Y22pXOjppS6FeXNi6RRC80q5g+LjubncrRNFMwSSNonhypx+12DB+nzS3FhNeXRlF3e3RW4WSxSzP6BdgPlIzYIZpVJLEnYOwAr3cTgKdD4f09+tpp2vb1NoU4zqKMtt33LckUFzvbp2FSdqQAUda8KnDIu3iGJruvK6VktEuSCqWq6VbavbCCcsjxsJIZozh4XHRlPY/x6GrtH0qibi7o507GRpWq3IuToutBU1CNdyOowl0g/XT0P7S9vpiteqWq6VbavbCGYtHJGwkhmjOHhcdGU+v8AEcGqulatcfEnRdaCx6hGpZHUYS6jH66e/wC0vUH2wao0prNHxRu+qNelHPFJSEhVLMQABkk1IwUkZpeMcVjHWtQuGMmk6Kbu3zhZjcLGH9wCOR6HoaYU8XykzJc6dbK3IheFpGT2LBgCfcVTo3xaRtjbo59KxBp3ia6PlX+tW8UR5LWcJSTPsWJGPupw8KaZN82pNPqEo6SXEnzAeny4GK3JFby8vaCy5mzUGrao2m2dtbwrm7vZylsDwCQpJJPoACffGKrf4Ky25WPStc1KziK58qGRfLT2UlSf39TT7TRILC4a5mMs94wxJcTnMjDtnoPwFdXRxwqcm229NtPMS8ZMfY2Rtg808zXF1MQ00z9XOP3AdAOwq1RRXFKUptyk7sYKKKCKUAooooAKKKKACiiigAooooAKmtraS5k2JwByzHoo9ajjjaVwijmppmEAa2hYHpvcH7X/AApZN7LcrTivnnt69g24kVyIk+xGCq+/vTLaRIpTG5xFKNr4GSO/H30yh422LMR8gcKeeelRrxjGF+R2/D6k518m6kmrcNtL9xJLEYiOdytyrDuKjqSaXzCFVdqLwq+lR1eN7annzy5ursFFFHWtFCiiigAooooAKKKKACiiigArF1r/AJ80L/t5v+6armtaiNM0+S5GPMYiKEEZBlY4QH23EUzTNIgsyLyZN99Ko86Vjkk+npgdOOwqsOos77V9BlpqaNFFFSFCiiigAooooAKKKKACiiigBy9Ko6dshub2yVmJSXzgD2EnPH+luq6vWqsm+LVYXAHlzxNGx77lOVH4F6tB3TQyLR60lK1J9Kk9GKFFGKX61gCY7k8VbmaP4KAbTuy2DnjGaqnFTzKPhbfJ/b/jSy3XvgVpu0Z933RDuA4AzTTyaUgAcUlMSAnAz60cGjAPcilBUnpQAmV6DqKKUqhGaGUKMKOaADoOgJ96QDvzRyeBQT0A6UABIHP40Od3Tj29aFXK8nNIxzkgA46UANGHOcKAOOKfSIu1QKWgAooooAKXBxQODmg9aAEpTSUUALjgGjgjmjBznIFG334oAralcix0+6vAMC3gklJ/sqT/ACqDw5bCz0HT7Q/aitYlbP7W0Z/fmtXxxp+mWvgS1VLG6nvdcUW+/wCKSKOPzJ/KHDLznPrxnJ4Fb40dhez6efAt4jW0KzyM2vWwjEbYwd2zH6wroVJ9Gu18nwV+XK53U/h9erFOKWuu6Wm3FnMlwOn0pcPnkfvrqLbw/pmr+HdV1WztLnT7nR5FEkct1HcpIpzyrIoHpzWHHp8ZgS6u9Z0qzjcsAtzfRwu2OuFY5qc6ThZvirruIzwtaFR0ct5LgtfQqEH0NBOQPSta5fwLqGgyatoPiawguoHdDZXmpQhpcYwVbjAPPrVtNI0DxNZwX/gPWoL8tAZJrJp0NzGR1O0cn2GO1bGk56Qaeiej4P3ryKVfh+JoxcpwaSdjnselB44rcsNBX82Nr2pLcfAxSyW9wYIyzW7bRtdgP1QTz6AGtDWvDQ0WyOqr4Qv77T/0QS7j1iBBLvwAQhQkDJoVKWVzey33+yZlHA166TglrtdpX83v2HJc4pOeuB04Fd0ngOeXT7m81Dw9caLEkHnR3M+qQzoTxhSqqDz9etcfbWonzJNI0cQOMqhd3bsqIOXbvgc4BPatq0Z0bZ+PvZ6k5YaoqipJXb5NP0KbHLqADkU7b8vPQ9sV2cXhDTIJdKGs215ZHUYZSwknVSpGNrnK/ICM5U8j1rL0zRtE16OHTtL1AR6oquMFxLbXbrjiKZcLn1XJIyKnTwtRSknu3t5fXU9DF4WtKnDJG8YR1fi7+F7mAABwB7VZl/RW0cSjmQb2I7jsP3VHcW89pM9tcxNHLG210YYIPvUlwC0MEq/ZC7PvHP8AOpy3SZ5tP5Zc7fcgJAAAGTRkDlhSbcc8knvSbRnLMeKYkO37jgDNKWwMkdKa0oHAGfYUBGP2jjPQUALuDDjPpS4UnIAppUfrAnHYUEpnIU8UADAb+nTpxRTY2LLuK4yfXtTqAHI5R1deqnIqW8RUuGAzyA33kZqCrPnW0kUcc0cm5AV3Bhjr6UsrppotTtKLg3bivfvYrUVY+HgbiK7DN2BQjP31AwKkqwwRwc1qkmJKDhv+fQTIzjNAUfShQCacdvcZxWiCfLjBpGIUdeKNqjoKG4Gc0AN+Xu2c9KeMDkimgk4zjFBAPUUAI8pcbVNKBj60uAO1FAB0pRRz1oxkUABxQBzgikOewoBbPPU0AKeDgcGjLHq34UA8nOOODSqBgnqegFACDPCjpRsweuaOh9KTLBvlxjHFACN8pwTijJAO0gHIpQARwe9NwoJxzigBc4GQMmgnnvQAc5P3U6gAYlhgtwPam5BY/IT6ZpScDpzQoYAjrQAoIwc8fSkAycgAE88UgVtuBwe5p6oqcjvQBf0SPDSyxqXcAndtyRnsPrWfrep3PiWWXRNNcpo1s5j1G6Q4M7D7VvGfQfrkf2R3xmzard6heyeHNIvZLWHA/OV3HyYUP+bQ/wDSMP8AVHPXFbV5rGk+HNKkgt4/h7Gwg/RLEu4YAOfqfX1zXqYecadOz3BqzvxKGq6jp+lx7heJa2YCpkgJGg6BfQegrIM7+I5orXSpJ47FSXuL1BtUoB8vlv0J3cH76Zbwz+KprLXNW0RLaxgkaWKGV8+cxGBlRgjGA3NdC0jTKI1VYoEPyxqMAV5let0cssdZu/cj0cNhINdLXdorf8LtZhLpXidZTBpesRSw/wCb+JtTLKfqwYZ/DpW94F8Iaquv3Gta5diaeSD4eILH5SKuQThSSTyOua3tFih+FLIQWY8j0rRNzDZok0lo07x/0ag5y30HSu3DUKllOcvol9bXI1cXSalGlTSvxu72LkSW+n3hiu0OyM4bB5x60azd2eozeRaq7osauqAdPr6D3qpp+uX0crfEQrN5xLEeWQyj059M1qXl3p/lgxrDFJcELIVO/C98kcV3HHFKzsQ3WnSNBHGLiGYT4Bj28kHr35NVxBbS28CPNHGgYqJWcYBHWrt7qOnmeKGz8xy6SIDGegwM4rDmt8bJWKiJmYIgkDbuOelaZJJI6GzRUmiigeC6jjyzsp5Axx++si8W9/ORudWnZoQcoE/VUHOKXR47zzrl/iY4mlOFZnA+UAdB3FQXFzN8TGk7o4V+mc5Hr9KBtMuhFeXYvbtntIo0hduC65b/AIetathCy/OsgiZSAHJ+1ntWQPLuLh51hKhWKg9BW9pU0ihUSW2SPGSGQknHpzxVdqWnFv6WJLrT1J9RjNqzzRqu1BkMWwST2rmWup7meRngUKMKoXqevet+7u4bpiqlgqk5K/3VlERfFtDZQsqKoPuTUkVnsT/HRzsLUkQ2saYkZlySx7ikls9Ekt5Lm2DLEg3K4GScelUW3PKyy6e6Kfld16MKrT3VxGrW9ujKpk3BCOAgA/40CZuY5I7SWNliuuGOQG+1V23to4rd5JHGAPXofeqtib26QhkRUJJOBgmrssTRW7nC5Uqq/Q45/fWClG8vVhiCHIWQ4PH7s0sniC0slWMSJgKOV+bn+VXLi3iIjtJFWQy9MkYwP/KsqTQYXmk2ShVPRe4NRqOqvkVzVYlXUpLyceffIEZiQinI+lWrW6VZvhoFeNip3EcZaqWo2tnp8K+UmyRduyQHksfakvNWghGflllGEPlsFOfvrVUcbqegW5GhFE8ttGI7TzHtk3DfwrE+/cjFXGv7pDBG04eVz8ykYUKPQVViS7s7LzpL3cVjwFHJ3GoNOjubiRtQuVEaL8oZhjdmqrYE7FjWJYTdbInUMyjd2DffWHrelSKI754wqRjGd+ec+lWJIpYpGmuVZl5IIUnFYd3LqJDeZCDGxLKHRhkZ4xzUMTKOS0uJq1dzUtdWa2sUsrVFgVpMyvn7Snkke+az9Mnsj4o8QwWcm+2c2t0Gz1BiMZP3+VU9lfXSGK3Cxy+cQWV1yQuMEVg6raLZ+OJ7W0xFHdacuVHQ+XIR/wDtKlQrNU3xshrbnUw2MV/ZpcQXBt1UfbPGCPUVQg0eWKOeYXcFwEYl2Rx8vsfeq0d7cadp09t5pL3EZBPXB9qhtbG/lgjW3dgBL5koVSQ/pn99Qq1o1EnLcIxbdkTqjKAN3fnA608SQQLho3bd9kKM8+5p/wAPJECJUYNjIzxzTSpxnqPWuZMZpp2Y5HOC4BIPQ9qv2WnXFxbsloo3zYLEnomeT+NZTI5KhJCqA5ZR3re0a9trOJXK5cI0a5BxuyTitjFSnGMtmylPRSa3t7+hY1izubq0is7O5EEcZ242cOwHJznrwaybHTLu4gM9kodI+WlEmQT3x61U1bUm1FvhI7l/iN5MsRUgbT6GtjTmiTSfgfjpA0YKeQuOfc/hXe1CdZRT2OfgeYXP5Rj4eBh8aeH9RsplBKy2ls95FMq8NJmIN5YzyFc5xXV6Zq1pqmm2uq2LNNbXkKzwkgrlWAKnB5BwatSbBEYvLDiUEEMOCO9cRqP5My11ENC1S4sNNup9+q2AmYpcRc8I2d0RBxgIVGM1y9SXY/oV0Z2zTEReWSWdyrYPQChZERmL/cAK40eDNd8PSeb4K1sC3A2jTdTZ5bcE/afzOZd3AwN2OvFSeD/GX53W+07xFeaRbatZ6lNYGC2nx5uzGGVXO7nJrHBtZou5luR1ow4wRg0seM7mqG6u7HT4Tc397BaxDAMk0gRc9hk8VOkisN0ZVgcYI5GPapmCMACTIQM9MUoOeVBA96QFhlto479aVmZuBgcdKwBRyaRyEIHU0gyRyMGg8dRmgA3Zzkc0dcgcetKDycD2pCd+cjA6cUAA2kcUo4oACjAFFABTo3aJw6nkU2itTcXdA1fQnuVQhJo0CLIPsjsRwagqxGY54hCxIdAdnocnvTfhLjazeWcL1P8Ad611VaUqr6Smrp8udte7X6E4yUdGQ0UUVyFAoAGKO1FABRRRQAUUUUAFFFFABRRR9aALFr/QXH9gf7wqvVi03MZIgPldCCR2xz/Kq9dFXWlB96+t/uhI/MwoFFFc44UCijGaALQdo9PwhxvlIb3GBVXtVi8+R1tx9mJQB798n8ar5pIbX5lqz62XloUrgeHtR8UXRT8/abeIkN5Jd2OqMVjkKmKMLA4MOQiEAlCcdSa0ZWn8u3hudUl1KWCBUe7lXDzOcs7EdB8zNgAAAYA4Arn/AA9m8utV1Q9Li9aND/UiAjGP9JXP31uV218fXxK6Go7xVrc7pa+BatFUIKKfWa17uC8dwopenSkrlOMKKKOKACqWraTb6vbiGZnjkjbzIZoziSGQdGU+v7iODV3NArU3F3QbGJY669q0mm+ITHBe26FxIOI7mMfrp79Mr1BPoRTksn19hd6lE6Wg5gttxUn0d8c59B2B5Gaq65YR+Kb86O7lIbICV5kA3pMR8gBPsc8emD1xVzSdWufiDo2sqkeoRruVlGEuYx/nE9/VeoPtg10NWWaG/Hs7veg/ajWVFRQiKqqvAAGAKWg0VzCBRRRQBMLqQQGAgEHAB7gZzinXHMNuT1KnJ+81Xqwv+MRpECA8YIXJwCM1106kqsZQk7u1l4NO3qTaUWmivRSurI2xhgik7VytNOzKBRRRWAFFFFABRRRQAUUUUAFFFPhjM0qxggbjjJ6D3obtqak5OyJ8LawBg+ZJlyMD7I7/AI1Vqa8dHuHMbZQHC+lQ0sFpd8SlZrNlWy938QqZB5tnMh4EWJR9cgfzqGrNmFkWeAsFMkZC57kEH+VTxCzU2jo+HT6PEwZVByAfWlpsZyozTqenLNBSIYin0VaVPk2FFFFORCiiigAooooAKKO1FABRRRQBizn43xRFZygeXZW3xKj9pnJXn6YyPetqsXw8DfPP4glOWuyUhB6xwqcbT2+0GOfetqq1dHl5GvkFFFFSMCiiigAooooAKKKKACiiigAqnrGyO2S8csBaSpNx6dG/2WNXKJolngeF/syKUORngjFUpuzNQ49M0gqDTJZZ7CB58ebsCyYP644b94NTnjrWTVmDA0gHtSn6UmaQwM1dt42ntJIlPzhwVHrwfwqoOBmrELNbRvIxIaRdqAdevWkqbabl8O0pXltZ3KxpKtyCKa0M4TbKjAOR0bPf91VKaMsxOpDI1rdMCPlxmjBxywpWOaQHbWiCEcEjNLkKOtKPUHmhgD3zQAhNFL5YHBPaj5e+aAEycYFN53BQMCnUm0dcUALRRRQAUUUYoAX+NIaO/Wg0ALjij7qTil+6gBPpSkgDOaM03G9gM4FAF7x7Hb3WjeCdL+KeG8a8YyIt9bW7IiebKCwm+ycqpDN8vIHJIFY0UF5Lr0tpJ4h1Ix28KFP/AModMB4AABcjYwHpXaapd6TeeN/DD3uoWV3a2+jXLqfhY2lad2jhUSblx8oZyM9o/fnr7Tw/ZwtYWlzqfhaa7geR5/8AE4RHPBkhcnbw4yvAwODXfLCOq42drd3al+T6vA/EKWGpZHZ6L0v+jH8LRW6+CvEtrHePdX92olZG1G1u5XAPUC24AGfSsXwz4nTSIntNR0yyvLHmR3ngDtAuOSD25I612XxWleF9P1e7g1fTZYZ2eK2ktbWOO7RyTmPCqFKDkAnsOtcd4ZsdE1K3CazrcNrZQB57q1WNvNuQuNoZiMbeT8qnJ75xTV1L+nGm7Sy24ad/vXgebVqU6uN6RztHd9vYu8r266R4Us/BGra1oisblbmZreO08yR2by9qbQCSevavQNNGuadpOpavNZWNrqV9Ez2On26RpNbx46+rkdSBXJaZp+m6rq9h4i0XxBG2v2ckrbdbZhCY/lxgR4RcY4xg88101ssuia1c+OvFmsaPNLFCUgttMldwXbIP2ySM8DjiqYRdHe2kbu2q0WVK9+L0S7Ne878ZiaOIpXjNbO/O+ZuyXBa78ezY5LwveQKVL6vNp93HeK0jOm+C4SRgrROuOCeQOnJrf8YgJea8kSXKRlLJgr8Rk+dHzGOw7fXNY/hK30K9vVvdQ1GG2eC5mu3glDETKq7o89vlYZ9a6DxDZeMfEtvIPzx4JhEwjCSiacP5ayCRQQTjqOaioynhJQWrd7W7ra66Xb+/E48HKDdGUprqu7vyvt2/uxy35QLi4/whmgNxKIvIg/Rhzt/o17Vk2d60Wk3sNv4gv9LulHnQG3SJlkcDGCXRipwTyCK79fDsuo3puvFtx4Qki8rbLLZ3M/nYVMAqGbbngdq85WzsrjWDp8N+kVs0rRrcyKSAvIViMfTtUPianFyqR3k3bWz1297cyWCpOjjIycllWre6tx/BiWPhW0n8rVpta1Z7qVRIzt4q0zGTycKx4+ldz4M13Wo38SWrao86adYrPal5rO4MMjZyVe3UKOg96tv4Q8O6IkWnX35TSJoo1DCLRrORenZvJOfvOaLPQ9J0HT/EGvW/i+DU4dTtVtIVNtHBL5i56pGijHPXFWw9F4essukVmvrH/i7aJ87Hs474jQxGHqRzpytpvfdc1yucbJJJM7SyuzuxyzE5JNWG/wCb4j/1rfwFVasy/Jaww9yTJn2PH8q8+W6PlaXyyfZ90Vz7ige9IBtJxyTS7SQSTgUxEU47YppQEdSKXCgcFfvoBJA+ZaAEA29Q340ql2GcgDsDRuI4I6980ybDKQoG89M0AOAwKKB0ooAKMN6Ype1JmgA6dDU4ZboCNyBKBwx/WHoagPIpY1wwI65rGrjwll04AVZeCMHoc9RQAM55PtU97zP/AF8Df/a71ATj0zRF3VwqRyScQJA+bpUR/TNjGADzTn3MQAx98dqcK0QPpRQKXFACUuDzSfSlyefegBAQBjr9aXdgg0vbp99BzyAQfTIoATnrjrSAsCQRxQSQOvPpRvI4YDpz7UAKQSOMfj2phIDDGQP3Uhct1BA/jSr2IGMUALuUdutIOzjjNVhqWnveS6cbqP4lNoaMthuRkY9ePSpGurNJxbvdRLMeBGXAY/d1psrXALE5YBAeOTSAYJPrWXq2r3FrfWuk2FmJbi7R2RmOEjC4yW7457c1XuZPFthBJNHDa6g7gsIlJUq56AE4Gwe/NMqbaTva5tjdJUYHOTQOenSsDw74kutUuJdN1XSpLG8t1G/cRsc+iHvgVdv/ABDpWnT/AA9zNIZAMkRwvJj2O0HB9jQ6U1LLbUMrvY0twGRuFKD3qnZapp2oRebbXCEAFmVvlZQO5U8j76njmtp4/PhmR4/21cFeOvI4pXFrdGWH5Yk46Vj6vqlwJhoukuPjXTfLLjK2sX7be552r3PsDVTWPFjQ3C6XoFkdSvZUJTy3GxMfrE55Az+PGQTUekeG9RMGNRvGiWdvNuETHmXLHr5rdiOAAhwBxVoU8iz1NOX+h0rass6BqvhqLSon06/jitdzpvuH2PLJwXZt2CzEnJPvTdY8Q6F8C9nIRqbXKOBbWgMrOAOR8mSv1NXn8IaFfXkV5JpcbSQEFOSEU+pX7P4itFobC1kQadZ28Txrt8yKJUJPc5AzUqtejTlm1bOnD4WWJd4p298ewq6TaXFhpFlpEz7hax++fmJbnPOQCB91aEURldYlXljjiolU8sxJY8kk1a095YruNkCdf1jgYqGHg28095O7H+IYlVpqFN9SKsvu/fA6SKNY4lTA4AGRxVyyZYZPPkdSqKWO7pVVfmGc8eopWitpFaO9UiLruDgfuBz91fQJWWh5aNLTNdglgjhvmtXa6d5CgQ71jJ45HHcVB4ju4C6WVhYo0aDc5HGB7GnQafpcot5ndFdsbEjYcjHfvVbVW0jT9QnW4eWWNVGQGxjd0UY+h61pZbamVLbTSLHIA0eQR3+yfpViRhEkMYGAFyPc1GuoLfXJMUJijRQqISeBUxCsNpA46E9qCJr6RcNHuDFMFcLuXODWPdwXa3e9yHjLbgQvT2q/pN5DautxOBtweGFR63dMksYMZVZvm29OPWsHWsSi+6W62uGUBgwIIweMVraZqOlQO5c70UleQQCwPJzVC3RJZAqIFzxyTjP31qz6Xp+npG2ohSsnGEzjB5yce+OlXmstOK56/b7E4Xcm+RLDNHqEcssSlFbcFyMADPNJodjbLqE7xKWjAGCTnnmsuZ7k6hLbW9wdkoBCquFJ+/pWtYx6umlyxC2iWeU7eDgDPQ5FQL6Mr6tqVnbXDxPGZJnJ8sAECsy8OpkRoqWq+eR8wYbl59CahvYLhJVWeQTkcAqeB9D1q5pcCXl9BZGIKRmRpc5K+3P0rRHqzSs9DdtPGZ1bdly69yPT8KdY6ZNLHILtAzHBXPQYOR/CrV5L8P8A4lHcNGqDI2gcetZb6lc82bStsl+xKB9qgbKkaEmlxTWzDz/0rNvkcAcA9gelYgijiaZ4oCIYOC4Odz+376BqJslmivGKlT8mCcNVlPEFvAq2L2yqpCyA4zkkf8aDGk9jPZndjM8QlUDIVx0rF1bUtOkQr8Mqz8FRGDx9a3L2WT4lobWHIPJJPT6VgagLtJnhuYotxbJIUfxrlxMssBUtQu/zvLFFN8QGF+QsEY4EY9fet6e5iFtFavCWCDG0E4PrWFp90vx0BvVmKwrshAxsX+dbl9dwRQY84hyw3fKOO9bh5Zk3cx6FK4GoLF8RZAIVPzKwPI9s1l3jnUJDJF5heFMyKyMuCT79evat2yklvIxcyTERg4XgD76z9Wu7SymYQz+fLcLtJcYxz2xRXV43voajMR1j2SMqDy+vXJFYeuajbX3jXSr62hdFkjuLY8Hk7Vb/AO8NbENs13MtrKu7LZyGxirniPToNLl8OTi3ULBqyBmXnKyRyR4PvlxXHh1OcnCPJ+jsXhFWzSehp2mh219bLcOzFn+bjjHQ+nvTtQsZksYFjYIgJbIOAVGOprpLS1sJbTzHBUKuAFOCc9uKo6ppk91dLbNK/kyJtYIo2pXTDCQUetqzJVXa0NF9Tm5bq3j0u3DRl5mdg6uchsYxiqz6glvtWOFYyRk+Wpb7u9Ta7Hbp5MFnGGaJ2ZDnvgZ/HFR6dYzy3UfnxhmkPKA9PX91cVWilNRtqbGvNLR++/cksobvUpliuIlbzTlSOGQen/nUeqRRJcvZI6skYA2q34/vro5bCaFLuOAgTz7RFt6RpgA8/ifWsy48OCxtYbaxgaed2PnTM3OOT398VV4Nwjdb++BjrykrP9+Zk6TYW097HbIfJXJyzHOB9alN1baVLePHI+E3xpjBJ54PrnjpWhF4ZuwizMwSQn7J7Y9cVJqd3Z6Vbut9a25mdiwAQkOfX1zWwpSisz0a4krmMbgvarGxGRJ12jhef51E7OSCgwo4PHJFNIJXZnA6n3ow2MA9+veuZtvcYerxkAdAOmetY2qeD/CWprO1zotl8RcA77mOERz7j+ssqgOrf1gc1r7RnJHOMUuOKFJx2C9jktO/JZ4Q0+dbopfX+AR5OoX811Dz3McrMpPocZFUb7QvFPgmMS/k9gXUobmdFmsdQupHEJZgDKjklgoHVM4AXgZNd3UF9fWum2st7fXCQwQqWd2PAA/8dBVFVm3rqbmZ5h441v8AKzoNvpt/PqHhuwtjqNtDPHas8ktwskqoVAlTAxuzkc16mQSV+nPpXBW+j6d+UPxlbeMJ7aW40bSbfytPW4yI5rncSZ0jPBUKdu5gGDKcDABPoFNVaso214my5BRRRUBQooooAKKKKACiiigAqRLiZCpEjHacgE8VHRTRnKDvF2MaT3LIRLpSIYgkg6KD9od+tVunFKrFWDKcEdxVs2jXW6eEoARuK5xz6CulQeKXUXWW9uK527OPgJfo3q9CnRSlWU4YEGkrlatuUCiiisAKKKKACiiigAooooAsRs0Vo7oSGd9hPtjNV6nH+RcdfN/+9qCr13pFdgkeIUUUuR3GagOGOM1LaYa6iUgFd4zxx1qInjHap7Lh5D/1T/wpZ/KytFXqR7yKZt0rHPc1n6neix067v3wEtoXlOe+0E4/dVqTdkIM81keKB5tlbaWOuoXkNuR/UDb3/2EaljHpqnRv5Vv2nZTawsFWaTlLbjZX37+RZ8O2LadodlaSZ81IVMpPeQjLH/WJrRpc0ZPrVW7u558pOTuwxxmkxiil6nk1hglAoooARmVQWYgADJJ6AVkXuvqxey0eGW8uSNpMQG2LI4clsAgEjpk1H4itXdoby4aaSxg5niicoQO7HGNy+oPYHqeK1rOO0itY1sYo44CoaNY1Crg88AfWqpRilJ6jaLUh0vT10+1WNsNO/zTyZJLuepyecZzgdhxSatpNvq9uIZWeOWNvMgnjOHhcdGU/wDgEcGrtNt3ee6e1WCRSuMSNgK+RnA5z7cilUpZsy3M1buZWk6tcG4OjayqR6jEu5WUYS5Qf5xP5r1B9sGtjk1jeIrG+u4I4G8LazLMsitDNaCHzLd/2wWkHToeuc4wafpup3SXb6FripFqUAJBXiO5Qf5xP5r1B9sGq1KMks1rc0a4mrQAO9FL19hXOKJR1opc0AOklMu0sBuAC59cdKYaKX76aUnN5pbmJW0QlFFFKaFFFFABRRRQAUUU+OGSVgkaEljgUN23NScnZDKuMptbRX2bZZtwyT+px2prJDZsVZxJMp6DlB/f+FV5JJJDukcsemSaT57W2LL+gmn83p+xtFFFOQCp7L/KV+jf7pqCp7EZuVA9G/3TSVPkfcXwv9+HevUrR/Yp1Nj4G09QeadS0P7ce4r8Q/8AiqnewoooqpxhRRRQAZ5ooooAKKKKACiiigDFsgdK1ubT2OLe+zPbk9A4HzRqB0AA3fea2qyPE1tNLp63VsQstnIlxuHDeWpBdVI7lQRjoc81p208d1bx3MWdsihhnqM9j71WfWSma9dSSiiipGBRRRQAUUUUAFFFFABRRRQAU5elNpV64rVuainp3lw3N7ZqWykvnc+kgzx/pBquN1zVOZnh1e3IX5LiJ42OP1lwy8/TfVxqrU11NkJQKKngjTBnnGYl4xnBY+gqDdlcIRc3ZAsYiQTTA8/YX9r3+lRNI0jl3PJp088lw4Zzwowo9BUY681kU93uNOS+WGxagCyWdxGHAYEPg9wM5/jVXnNWLUjdIg6vGVX3NVyCDgjBFEdJMao7wi/D6ikcCkHByKGzgDkmjkdeKYiDAYwG6+lKqgYLHpQOuccCkPzckUABO/JY4o2p3J4pM84xS9DyKAAlQcA80UjSFQQACTwKWgAooooAKUYxSUv30AJRRS9D1oASlFJTHYeuOaAFc4x++hQSMetJjcehAz3qQA9iKAMaxXzvFWpzY4tra3tx9SXdv3MlbOOenasbw6DLNq1718/UZFB9o1WL+KGtkex5qlX5rd3obLcD6UcDOaTPJJPHT76cB8xqZgnQ8daUSZzlcUi9/ajBGAevU0ABbJ4ajDHqRSFQDkCgc8g4PvQAOfLHByx4zTUQAgdWPJ9qSYHAz1z2p5UJkIO2frUY61ZN8LHdV6mEpqP+TbfhogLAfb6e1NBjOFQ9B709QhQb8kk85pZGiRSSMAd81Y4RtWL44unXsuAB6cVWBBAIPWrN9/lknTqP4Ur+ZeP2Kr+0+9fcrnJICUFWPVqU00q3ZuO9MSFVYwxLNkml2oemM5pMADAbAo/RjgAnHegACkdBknue1Jj5ySc4/dSFnC8EAn7INKq7R7k5J9TQAtFFFABRS9aSgBDyw9qntYxLOiE4BNQAk9qtWAHxcfPrx91LN2i2UopOpFPmiGaUzTPKRtLknFROwzjGc04nLegFNUA/MRTJWVkI25O7HD1IGTQKKX76DA6DkUEHrik3DPBpd3TmgBKPel68UHjrgUAJzijeoOTnikZ8L2zSbAcZJPfrQApbrhCfek2sT82NvcetOrL1vU7qzNtZafbtLdXkgjUgAiJf1pGz2AyffFPCEqkssQF1nWvzQ1rElhPdy3bmOOOEqDkLk/aIHQVTW78UajOIY7FNNtpE3edIQ00ZBxjbypJ6/T3q7b+GfK1KHWNX119SltgVgiSPykUnILHHU4JHStnZbzfYcRN3D52/cetdboKnaKcXLv8Aa+/YZ0kVsjn4vCekKk7TRvNcXODLcM583cO6tnKfRcVHceFbSOGBtNULdWswnjlnYyMxAI2s5y2Of3VvyRtE+xuvXjuPWm8d653UqRdpMZTb1uYdloeqR60up6lrBu0giaOBfKVCN2N2cD2GK3KXI7UlJObm7sG7lDVdEsdY8k3omDW5YxtFM0bDIweVINT2Gn2umwC3tUIXOSzMWZj6sx5J9zViiszyay30C72Mu+8NaTqF6NQnhdZwoVmilaPeM5wwUjd99Yms6Hb6asEFte3HkvOzWumQkJ50rZJBYc7Mksc8AfdXS6lqMGl2puZlZyWCRxoMvK5+yijuSar6Hod89xJrGrKr6jMuNoPyW0X/AEaH/ePc+2KtCrKEc0noh4KT2I9A0GLRopJZBE95cndPJGgVfZEHZBngfUnk1uxRKsbXEy5VSAF6bif5VFJfxWlwttDaPKSpYzkAoMdsE/hx2qjPrSXOnHUgzzDzWjit41/SSAHDMgOBtHHUg8jiuZuriW+jV378jto4S7U6rsvp4c/DQvS3LTfo4V8qPuFJ5+vrTAigYAoQgjKA7CfkftIvZh7H3wfanCpww/RNufzCYrGOquip6QXDn2v3oJg44pwzkZHyjqPWk60qgFgHyV74qxwnUWUjNCiiSPoP0anJx6ZokR5FX/F7dpCxbDuV2gd/So9OtbSO2PwmVSTlj3Jp15bW0yCEnDt2PPHrXswu4q5NkllFb2EqXj3kUbzZDyYyEU84UfhzVO7W0utSma3d5k3D5ivBIz99XtP0e2vb2DT/ACSMfM8h52r2H1/uq3rrafpBXSrOPdKCHd1xk05utjMj+HjmJuZBAqryWHp3qWTULIxJEkyDGSx2HOO3aq19JJPAEnjDRqMK+Mlc+uaeYYzOQSW8sBeRxQKWA4CbxtbH2QRn7+ajkls5Z4hK89wwXlmOAGJxgewpxxkrtyAeKVY4s89Op45oC9hSypKQjDKn61Fqmom4lgt4kmDqAMyEYI9sGox8PFcMsYfJ7npn2qxHbxSTCV0Z2QEDB6Cq/NT7vT/fqLfK+8kmaeSIJKxV4TnjG4qOM5p6am9rbXEZvgyhAsKEnczd8H8OtVbq7tbSAxRQPGZIyHaTluo4702UwgIsyqhZcR5HLep+7+dSKZrDHuUu5Fk5jCHaE7s1buiAw3iymMbipPOKw7GHzJF3MkojOSUzgn6nmrrNqEs7RQ2wiwo69Dzz70GX1uXb6VzqDOx3k5O0Dg8dKr3eo2l3GLQHy9iklVThMc9Rz+FF3bXsVv8AFxvvfZhtnykAHke3FZyakFUrBF5SuD5i9ZBx2PpnnrWFZS5kIjEjq0xkmQ9n4+nvSeX5l4XeVQ+fskEhR2Aq3Yaa+oNFEbhiS2chyx/E81c1G0isZEslJeUnA285980EdTJk8hLsf41IWJDbB6elWg0EkSoLYtNGOVbBIB71I+jRSGWa68uPj9Rzn64xxWZOi2V08ETzfpHAQk/Mx7nOc46VjdtzTPu9Nu7eeQrE7Ip4bOevTis8Cd90TXT/ADH5yxJ+7mu1ur2C3sVMSyJds2ZSUUnHbv8AWua1Cze2lLHlHOQT/CuCvQ6JZo7DpnRSi3isYIGKqHACjGATj2rH1fSra1h8+2KhxjcXYklT+znpzWabu6e5hknkLwwjAUdevOfXit+4k0y5QSTqzrtChB2HXmrxlDEwcULqmY2mIwukdcd+p74NO8VtP/gv+dLi6ike0vLO6JTIVfLuIyeCPQGo7AwTX5VEdY4mYYJxgYOOlP1+xgvfA2sncVlks7goC5wHVGK4HQcgVz4FuNdr3udD/tx739j0eOa2Fm09mqnIBXKD+fSse41O7t1VYk8+aQ4VB1zVjR7uCfQrW4SZJGuollXHT5gDTm1fTdNiYqqS3OMhmGOfTPavRE4HMT6RqtxIJr6xNosfz7sjFFk8NhLC1ySrq4CSglg2T+t6VY1HxLf6opt54o44s8xg9cepAzikTT7+9siQLS2tWYtu3EmQgcYyOmR161GdPXPFakrrY1dO1OIXLu5LYcgsVHzfd6VqSmwSFri4mEbOCQR2FcxYJcSbprsx71ODs4JxwMjHpT9W1KGe2TT9km8H7RAC/QHOarF5lcE0tGWp9ZgMyw2WZEXHzHjPFUYrZNVuBLeLxGd2CAcH9n/x6VWS1eW3ZEKIcEKC23J9c0ugMizTpe3J/QcBUYjOOCfeklKN1CS3M7TE2/hQwAPHNBJIGCAaPQE5J5rxygBSTilAwM0udj7g65PY1G0hdNi+nJ96AIdQ1Gy0y0lvr65SC2gUvJIxwFA71yug6Rq3isWuv+LZf8WL/EWukmAKluwb5Gds/pTwrrkDBNRu/wCfvylXPh7U8SWGj2FpqFvD+q07ySDc4/W2+WpX0Oa9BgsZ5ojNCgdFO3aOuask4aR3Zr6pVIwQB1NGSCQDTpFNuxScFXz0Pao92enFSMFXJ4PFKcBTkUikk+9BJztxzWAJ35pRjPtQCQc45pSBu+bigBDjOOgpTIiDlMg9TSYyc0hA6UABkR3wi49KKcqIFLE8U3cm3Kjg+tABRRRQAUUUUAW0lW5jZblk3IoCFjj9/eq8kTREAkEHoRyDXJeNvH1r4HuNOF7pl3d296LhpWtU3vCsSby23uMdTnit3w54w8N61FE1hqFvdrdWwu4kDAkISVDY/tAr9Qa7l/3Cj0un/u/PoI4OCzR25F2ip51Vo0mRQN2Q23oD6fhUFctSHRysMndBRRRUzQooooAciGR1RcZYgCrZ8jcbM+WAox5uOc9f+FRwRPFG106HaB8uR1J4yPpVYkk5J5NdkZPDQTa1lz/4/vz0JvrvTh6k07KsaQo4O3JYr0J/8qhoornqT6SVx0rKwUpHJBpKKmaFWVHl2THGfObBB7bec/vquAWNS6ixR1txn9GoTPr3/nUqs8iv793OvB0XWnlWl9O6+/0TK64J349hWRc/434rs4P1bC0kuW/tyEIn7hJWyMDisbQj8TqWs6l2kuhax/2IV2n/AGzJVqEckW3vb6snWqKpNtbLRdxtDpmko9qKwgFFFHvQAp/dSViXmpardavNoeliGBoIUne5k+fG4sAoTjP2euaPgPFn/wBkFn/8j/8A71Xo7fM0jbC+KpJWsYbG2Yma6uIlEanl4w4Mg+mzOfatlESNFjjUKqgKoHQAdqxIdG1mTU7S/wBT1eC4WzLsqR23lkllK9dx9a3KJtKKincHtYOfuoo5oqRgVS1bSbfV7dYpXeOaJvMgnj4eFx0ZT/EdCODV2jpWpuLug2MjSdWuGuG0bWVWLUYl3Bl4S5Qf5xP5r1B9sGtfFUtW0mDVrdYpWeKWNvMgnj4khcdGU/xHQjg1W0nVrhpzo2sqsWoxLuBXhLmMf5xP5r1B9sGqNKazR8UNa+qNaiiipChRRRQAUUUUAFFFFABRjJpQCxCqMk8AVbijitAZroZlH2Iu+fU0spZSlOm6j5LmMhtwIjdTgbFPyqTjefSke+nLHymMSHoiHAFRSzSXEhkkbLGmVihfWQzq5Vlp6L6v3yCiiinIhRRRQAU+B2jmSRWKkEcimUUNX0Ni3FpofdDbeS8cOxcH1BplE0ruyFv1RjPfFGc9KhQ6qcHwZ34+1Rxrx2kl5rR+gUUUVc88KKKKADtRRRQAUUUUAFFFQXt9b6fAZ7hjjIVVXlnY9FA7k1qTbsgJmdFxuYDPAyetY0GfDji1lOdOkcmKTHMLs2dreoJPB9Tj3pRox1YfF62mZDzBED/k3oQf2++foO1V76w8RW9pPZ2U0eoQzRtEi3D7JI8j7Rfnf16YFWgo/Lfv/wBjLkdCCCMiiq+nQSW2n2ttLjfFCiNj1CgGrFRejFCiiisAKKKKACiiigAooooAKUdaSigCrq4CWyXRfYLWVJmP9UHDf7Jarh6UyeFLmCS3lGUlQow9QRg1Dpc8lxp8EkqbZNm1x6MOD+8GrvrQH3RZUFmCKuSTxU10wXbboeEHJHdvf6dKfYh4S92QQkakZHqRgVVJLEsTknkmuX5pdw9slO/GXp+36CUdKO9FORCrIxcoXb+lTGf6w9fuqvgkZp8UjQOskeCVORmskr6rceEknaWzI2I3c9aGzjsfY1PdqvmLKo2iVd+0dvb91QqMckZFCd1cyccknEDuAx0pATjFOLMeFUY703HNaKAJHShmwOaKCAetACAeuM0tFFABRRRQAo69aSijGaAF7e9N5peCaKAEIzx2pQoBzgUuOwo5JoAUYPakLhFLOcBRkn0FFZviS4Np4f1K4HLJay7B6ttIX9+KaMc0kgWrIfCIP+DllM4INyrXJz6ysX/++rYIz0YfhUFlbJZ2Fva/qwQpEB/ZAH8qkLA42jHatnLNJyNerHHA4YcZpQ2M84zTT9M0u5F6ctSGC4GAo796Udc+vBpoRsZP1pSCvbIoAM5OKOTjA6Ug4GOOTSnAHPQdBQAxg3mr+6pPmPUYzUag+YwwRxTvlAwu4t79KjR1zPt/R24zTo4cor66/cTo2dmQvT6+lI5IIDRrljyTSliOd59vrSbpDgE8fWrHEWLJVe7hRlBBcAg96ZIxeVyxJJJ5NS2PE3m/9EDJj1x2qE5LFhxnmlXzss9KSXa/sN5o3Y+X76Rt+ewFKGxgAD76YiO3ggYowCfb6UxpAP2fupcOwyOPegAYxhd7HG0fdRTDuLhSeB/45p9ABS/fSUpOaAEpCT0I6mlooAUYB54qew/yyP6n+BqDOPqakt5PJnSTGcGlmrxaKUmlUi3zRCcfZzyaXpxT5ovJnkiznYxXPrimUyd1dCSTi2mABPApcgdR+6gHH39hQSQeTj76DA+XP2RQcYzgUxpBnC8nOKCHPB9f3UAKWYnhRSAEj5zmmXNzb2Vu9zdTJFDGMu7nAUe9Ycmq6jrF/FF4cu4hZeU7SXZg82NnBACqQw565+lVp0ZVNdlzewHQEIoyQAB3o3Lt3bhjrnPFYj2uuajOljqkFuLBY2ErpJzcNxjKY+VTzlcntVax8FeTpZ0u/wBc1C4iIKBEk8tBGf1cc1XoaUV1p69muho7VPGljbtBa6Rsv7y4mEKRhiqqScZZsHA+6ruh2epRy3l9rEUKXFxJ+jEchkCRBRhdxA4zuOMd61EjSNVVVGAMDinE5pZVYKGSnG1929/sF0FFHOKK5zCz8WjIFkt1Y8AtnnA6AelN32jcmBh227uD75qCiuh4mb+az70vwJkS2HzRCGQopyvVT6j1pntVlntJo4zJI8bou04XIIFVJHXcVhJYZ4OMVPFdHReZNWe1nd+W50YbD1cTpBbbvZeewrOq9arX2o22n2sl5cvsiiGWY/uAHcnoB3qSV4bWF7m6kVI41Lu7HAUDqSaytKtrnxLfxatfRNHYxNvsbd1wT/17j1x9kdhz1PHPCNSac5vLH6/7O3/taMssYubXG9lfsXFeI/S9O1O4u4fEmsAwSsp+Cts/5Kh4JP8A1jdz2HHrnalkuJxtluZHA7Mc1JcyiSTav2EG1QOn1++osHPHUc1kqUarzTWvoZL4hWp3hSaUe5fgaI1U9M/WnZHpSHcx54AoH3U8YRgrRVjjq16ld5qkm32i+lHHFJS49BTEgHXCk81aFhMkkSyI+XAdsDhUz1NWtK0mW5nBcFQh5wcMD2rYt7WQpIXdZHUGNmbuOv8ACuujh3NXkK5WGwtYsghgKNGoxweDVgwrGV4ByOMenao0ghRsJGqZAy2OvpUkRTzRJdXTfISAoGM+mBXorQQ0dIuL5XNnptoolPzPNJwqDvz3PtWX4gkjt7p44rCGeRnJkuAAHZj1APYe1Wra7dpzb7liVsqzHjv61g3MYuNedIJnIDFcY+XI6mgopWgWoiZItsiFQeqmphjJbBB781BEGKg7TjOM9jUqlnJwpHPFUjBz2JNpbjhk9Rz6VKbcjAkwoxk5PalhjDOFY1FevBM6jy3kwNrMw4Az0FPnhTVoq75/jUWzk9RuyBuYgCobAPvUnzIuFJXnkg4p0Nu7MhWLYp+RFB69+nrSTIQ5EgOQcEAdKSVScllb0NUUtUV5bd55BIfm45z6fWkuIvPuBLMuSBgc54qdphAzBMM3Tk4GKijXaoJREB5UBuo/nSDEsaMpHk/KYzuIztVh7kVJa6hdG6u9TeV9wbbydyKgGTj9/FV72UW0axvOy/EZAVRzUUFhI8MeZDJ5xOP02wn17HNAbGza6taag8T3MzGJj3XarDuCM1el07T73fdokQZ3CRBRjEY6j9xrnLvR0+FW6KLEEIVD524Yzjngd6rrcahbO8aTPKkhwuTkrx0+lYUzLaSNa60kW0H5ztJSgaUpGEOBgZ6ntyKxpL7UXuFQ3Eu4EsxDEjJ6Vq3Wsta28GnX1uwjVQSq8Kc84JqvbyvOXvLlreG2GAhDZAHYZoFlZbFGKx1u6l8+G4aMBcs7t8x/qms2/l1e2uR8TbRq7SbxKspOPpxWnrXiLygLTTHQrnDFT8zeuKxjqV9PKVFotwx4RZDnH31yYicUnG+oRRpvd2Mcs0kk4ZZj8jFsL95rJ33Wr3pNrcyTwxZCIpwoFWn8NyR4F7k+bysaDcM9+K3NKS10+AsIZEdxt2sME+n3VF1KmJeRKyLdEqes/Lj+vExzod8FDFV5IU8njPrxUF7o2p2pEcN75LnnajHLV0WpytZ2qovErgyMR16cffWIdF1xXW81K7e5STa6puyQD3/ClqYaVP5W7gqlN7x+pXgtbi0trkTybZJY8DecknI5pbGO1mgOm6hdt5D5BUp3IIx1461u3cGmGzWJQ0WwfKWG35jzjNc48ZhmG9SCvoccUvRTw0lNu5k6imkkrJGr+TKa4vPDejOAse21iglZjkllUKcfeDXVXraeJnthaQzDHRlB3GuH8BNdN4ZbTrGFVFpfXlsCzc4E7lcep2kV0GraVfW06IrFGSMESAc5P92K9Z2buhc2Vst3VlFHafFCxtrdFYELsCkn2qvNGL6AQxY+EB+dWUDpyMffVGWKa4zLcyTy+WgchucDJ59+lMZCsaiG4jO4cxyNzntx2NBOTTNrT7ZIUWWV1lWLhtygFR6e/FZt6LHVrx7eFGCyNgdsd6sRtdTwrYRQlopCGkfuD6CnyW+jaNOhbAlUZk3dVz2H41nAOBkap4a2BvKuZpwgB8pm3Ae9Zc0N7p+5YB5bYwA/pXSpqMEkskyQ8McMwbLFf/GKxtbuNPimNxIdpdT5Rx8pbtn2AzXHXopLpIuzGT4FOWNwqjPDdD7UgVF+bOAOpPepL69nnAicqBneCvJAPIFV0jeTh3JU88iuGSSdkMDOXYkYI7YNSKgVlyRzz9Kuvp0yiJLXazzR+Zzxhf8AwaooMbixyc4olFx3A4PQtLt9Y/Klrni+O3V4tPtYdIjlbh0uIy7SgD02yJzXpVk8NpA9492qSEMsaMeGbHp3rzb8pXhRrcJ+UbRtXGj3+jq0s1wY2kint0GXSSNeW4zyMHnrXW6JdXeo6RaX1/aLBPPGJDGHDAZ6EEeowfvq8pZbVF3Gy1VzYsy9873urXcKCPDbTxkewqvc3kVzcO9tAYkz8oNVp5o443muHWOKJSzsxwFUckknsK4C4/KR4i1O6l0/wb4Muyskxt7XVb2Nhbs4jL7inDGM4Kh84yRzSJSqrTxYKNz0UZGCaU/KWbGewrm/APie68XeHItU1GyFneRzTWlzCrhlE0TmOQgjsWU49q6RlBPTGetTlFxbizGraAOPmpOeSR9KU7QgA6A8ZNM37m2r0pQHDPODg9aF5YZyaaDjnvQN2OuCaAHStiMJuHfNRqo24/jSspOBwQKcBgYoAKKKKACiiigDkPE6q/j7wcrKCD+cQQRkH9AKh8beEfBI0mbVNTktNHeG6jvUv2fy1juVKhCxzgqSqgrxkccZzW54r8L23ivTUsJr66snimjuIrm1ZVljdGDDaSCO3PHNU9N/Jx4O0u6S/g0ZHulBzLLI7lyRgkqTtycntV4zSSd2mvzcZMzPyffle0TxPe3eg3N5piahBKLdEivElF6AgYyxAdB145xgjPFd7PAYSrYIVxuXPXFcp4p8AaB4lso4jZQ2t3aSrcWlxCgRopVOQeOoOMEehNXPCPjTVNXudU0jVtIS01DRnht55BIHWbcgcOuPsgjHB5GcGuhOjVg1JtJbcbfm/wBCc075oLvNqirsAtppvNcrhsl0bjHuDXN+OfGeleDdE/Ok2mXd1I8qW1tb2yl5J5mBIXAB/ZNJ/EvFNSWu3b+PExTbeWxr05EaV1jTqxwK4O0/KpFJHJd3/hDxDa2hmaK1kGnyyyTbcZZo1XdGORjd15x0qDTfyk+J7zxbpcemaA0ek6jLc2wjvIHt7pREqM0434+T5xhduflPNFPCTcv6mi47ePiO07aHo91IGlKoTsX5VHp/4NQ0EknJ6miuapN1JuT4mRWVWCiiikNCiiigCSGM3E0cIbbuO2m3snm3BkAxlulTaf8A5bD/AGxVaf8ApP8ASNc9fZ+Hqen8P0nHtzfSP7ZHd3UdlaT3kx/RwRtI30UZP8KoeGLeS10CyScfppI/Ol/7SQl2/wBpjUXizMukjTlPzajPFZ/6LsN/+wGrZUY4xgdAK7Nqfe/T/Z5vAKX5sdKSipmBSjmkooAxtTUWGt2OpgbI7gm1nZesjHHlA+wJb6ZrZrG1n/GdW0nTn4jeR7kkdd0W0r93PNbNUn8sb+9TXsgoooqZgCijtnFFABnJo70UYoAMZPWqWr6Tb6tbrFI7RSxN5kE8fDwv2ZT/ABHQjg1dorVJxd0CdjI0nVp2nbRtYRItRiXcCvCXKf8ASJ/NeoPtg1r1S1bSYNXgWOR3imibzIJ4+Hhfsyn+I6EcGq2katcNcNo+sosOoxLuBXhLiP8A6SP+a9QfuNUaU1mj4oZ66o1qKDnPHSipChRRRQAUoBYgKCSTgCpYbaSVTLwsafaY/wDjmntNDFH5duuXzzKfT2HalctbIrGlpmnovXu92JJZPgUa1jTEpxvc+mOg9KpE5OTyaXJOSSSTSURjl7zKlR1H2LZBwO1FFFMTCs6107VmXWIL7Wwsd6ZRZPFEQ9qjDCgnJ3Ec88fStGlOcCnhN03mRqbWxg6roHiCfWzqNt4otpbWXy4xbPZMPJRe+d/LZyQccHsa3VBUBd5YgYye9FFUq15Vkk0tDZSc3dhRRRUBSe3x5Vzkf5o/xFVo/s0r52nBx60L9kfSudL+u32HpOdvh6S4y9F+xaKKK6DzQooooAKKKKACiiigBk88NrC9xcSrHFGCzuxwFHqTWfZedqVyNRubZEgQYtVdT5gz1c+mRjjHGOvNQSk6vrgtsE2enjdKOqSynoPquOR/Wra7Yqj6i7WbsFFFFTMCiiigAooooAKKKKACiiigAooooAKKKKAHL0ploy6bdX2nRPulSYThyOVWRQcD/SD05etR6mTD4gjkEeRcRtE7e64ZR+Benj1nlfJ/Sx0U3lg5LfT7k8s0sxzK5btzUdOam0tktEQk3J3bCgDJoxmlAHesMHcgYphpTjPFJQBZl+ayhduSHZc+wA4/fVfJ7VYH6SxK9PJfcffdx/KqxyxwD9aWHFFa2rT7F+BSQPU59KACegpgII47etOzx1piQ4sOi8CgsP1eKaMnkj91HOc9qADIGBnJ70Ui5xk96WgAooooAKKKD7GgApeKMCkoAWjAOcUlKTj60AJgjJJ4rG8VEy6fDZgY+LvLaD/RMqlv9lTWywIXlsE1i6yfN1nQ7QkMBPLcsB/UiZR++RapS+dPlr5amx3Nggk4A5p6xgEk8mk5/V4JpNhBySTUzCTIxyO1ICuAR1puQpwN3NJnJ4oAdtbOetINw4+bPfikRRncScdKCwLYVj70AIM7uDnNLmPJz1FAI6n0zScEAkHaKAA/0qkHORTmlAHBGSajzvkGAB7U/C5DbBgcg9qjR3k1zO7G6RpRb1UV9W2vo0MbdxmLIPVsU8DBwOlIzq7+pPbsKdVjhLFv8kE8o+1gJ9xzmoBnsani/wAjn/tJ/Oq7E5wopY7v3wK1Plj3fdi8Z5pcBuD0FNw2cNwO5FOBJ4C4A9aYkIFAPCjikZz35J9O1BJXqcknoKR3KAliCfRRk0AAIJIH1paag43EYY9adQAUueMUlFAAeKKD7Uq9aAAkdAKAcMD6HNNLc4AzQBzmgFoWLoea7XScq7ZP9UnsagqzFzYzKOTvVsewB5qOG2mnV2iXdsGT60UYSqPJBXf6KVmlab46/UiJJOBwPakC4PXp0p8kbxNtcc9frU9taSSEytGfLQbznoQO1Wp0KlSfRxWpFyUVdkS20jJ5igYxkDPJHqBSRRNK20YAHVj0A96cbiQS+ajEN0HsKJbieVcSSZA+6m/oLXXT6+PDyZnXH30/xEbWjBTDt8tlxw4rmZNGvdIQjw3c21naqC728kJdQR+xgjbnnPWt6gjsaKmJqVZOU3f0GglBWRm6Br1j4gsY7u0ljLlFaWJXDNET+q2O9biWqxbZL5miQngbeT6/SuajtreHxdDd6VEsUlvaul6VGAd5HlcdDwr9OlbhZm+0xP1NRqxu+pon5+/sdHUp6tXf0/f0LPmad2gm/wDiD+6jzNP/APZ5v/iD+6qtITg4yB9TUnFLd/UI1ZydoxXkvwWt+n/+zzf/ABB/dR5mn/8As83/AMQf3VTMq56Zo80dlJqTqUl/l9TrWGxb/wDlecUvUtkWMnKO8OOob58/hioZFhMipFckqftNsxiofnftgU9VCjil61XRXUfexR9Hg1nmoyqcEtUu/W3hYm+Esu963/wzU8SJHEzJcI0EfMm9cBffrz0NU6w3uD4lu5NNgL/miFtl7Khx8SwPMKH9kfrH/RHeuihRdJ5qbt29hCpjJ4rq19V3v8lqFrDxhqHxDfo9DtnBgUrgX0oP22H/AESnoP1jz0Azu3Es9u5j8tIsjkxjG4f3VA1osESmAJ5IAVQvG0dhjtVixkc+YrOSuw/JjJYkYrtg6eNlkktW9H+VovL8I46tSpQ0jovfHcp0UEEHB60VyCC9sZoyOoFJSgDvmgA56Hp6Vp6RYLdSl5uI0x16H76zF2EgDmul0yVYbZVigZdzn+lGDxjNdGGgpz1MbsXvLENm5gdNrIcHrx3xVSGZXsRaxJtZjuLA4zg+n0rM1DVGiMiKCH3spQHgZHWsuSaaSIKZnJYfNk8deAK7KmIhS0Woii2dXbZa4Rom8zAyTjGT6U2VrmSV4DGoLEnr05/urmrS7ubBzLA3JHQnINa+m6tNIXWIfpVjJYkcZJFbSxEammzBxsaumyiG8IgkVvL3bpZFwqfQ1lo0M91JdwkP5kjOGbguKmhjxpt89zLIZXLbQhxk56VmCaJ0EaxyOImUsuMEk5wM/cc10GN2Ro2NvJe4mLSARd+ikn0HetGEwry8qjHWs8TxG3tbXy5UJwzt0VMdqspLdTuoe3jGeUA6ge468006sYwsttwhCU5Ky1JRKs67YRh+5YZHWpPhJIoGuZN5QqQvHHp/Go1F3HCEUFQpyzoOv91PXUr++tpDcyCPYSI4lHBTpk++alGpGeiKulKPzfn0Lca6gumLNp4jSYsAC46jH99YxElv8uoXe+4dj8qjGCDzmrUE6M6mHLMmMls/JxycVeUuIHbSIo7i4mfJMo6Kf504iWZGdtIITcuSM7Qf401ofmUFgNnb0qaayurJkS9ZTNKMnH6tR5MjCNtu0HOT/M0spZVmCMHOWUgubY3U5uJGy4+zxwv0qrcahZWU8cVwkhKfKModoX1z+Natw8StFCu4M2WbPZePx700Iks/ksUySQQRk4A6+1Sk61rpIoo0ts300/PvYr/nU7SLOGFbYQkqyxEtk556881DptyskkObsOWz1GMHnjFVL7TbyaOQ6XKYVlyMjgcentUa6LLaQxStqjCfABbAIAPBAHrzU/5XBxd1uM6E3rw57eptazrmnkLaSQtcTcBsHC+3aqd3ZQiJUk1NLWHbvZHP2c1VOgwNIDBe3cssXQvgrn8BTbbQmuNbMt/OJXXDMhGAPTjNZLFOOjiw6By2afj7ZX0LT7Nr+a7fdcW6qyrKy/awR09a2dMtBPdzOtqIAj/oyFwSPetOaTS0cafLmMmI9OhPGOnSq0cQkiWMSNEsuQoU4OB7n60QwqbzVNWDrOCUab0LemWc17qAiupQ7YPzBeBirK6bM9xIqgYjOVJ449far1hFHaWaQ3KJJGvCyp3HrVO91AWayfBvuaTgbuwrrCNHNHMYF7HHfamIrZmBh+2ytkHHP/Clv3u3uIVRliAIBz1YD0qz4ctLvVpbi9kMaJCxACqQGfHQ/jUl2vwlxKbl2Y5AVQN23jnGKCFiZpIJ42ineONV+YOx6H0rIvY7C7XmRSRwu0/MT6D1q5KqvFshCuW6r6DNNiBs4ppWiG4LiEKuee+aJRUlZmXOP8GO+na1r2lXAZNmob8bsD54o2HPuS1egaZBGyRy3rXErWxBBH2XJ/8AKvNVW4j8aarbvl5JrW1uTt55/SIf3KtdnptyLpFnmuVighP6RM4II71KEss3T7reRR73LMtlK4bZ5wZuWlCFR9MVV220Tebdsp2LtWQcc9se+aZe2imRvzfd3LRkjLFxgn6YpjRajAVS0gjf9ov0+8VSTyq4nEs2N7cxtIlv9iNxtDjJJIzyfrUup6q2SIIYGmUjzJD0JI6VjL4ev7oeZdXSwsXOVQ8N++nz+ENQnj8qTVNsPDYUckdKjGpO2sWb2Fy31f4izlBWLcuQzKQRnOMVn3134fEDshimuT8u1OSG78Vdu/DFlJDFYwBYpAAWkDctxyTVAeFrS1uFkaeIKOXlLYAHrS1ZVHG2UEkWItDtDCrq8hZwDzgDOKemlLNMqyuEjjUKoX9YnrSWHiPw/qarHo+t2d0enlxzqzLj1XOQfatGGQSqzIwIRjkY5zT/AMemrJoG2hGtoI0eSKP5o18sAk9D/wCVZFvpLmQRzodroTlf1TWnJcvLIhcBFwCB6k/SnyXYgBlkYbenAPFbOlCdm+BibOQ/KP4EvvF/g6TQtN1JtPvllW4t54wCA68gOGBDKTjIxyKwdM8K/lq03R7XTp9Y8I389rHh7ma3uFkm54yFYKPTgDpXpvnEjaG5PfNY+o3l6RGVkURlshkPUjsayo4U4WauhlJ7HnUfhXxpr2vRyeNdb08aVGiqdM01HSGaUNkPIzktgccBgDjkEZFdv4itP8H9CuNQtzHJ8HaySrH0XKqSoAHbgdKiLFmJYc561He3ccUUt3qD7reGMyShhlQijnI7jArg6RS0ku4a7ZzX5L7Ozh8FWN/Z3aXCao0uouUdWCSzuZJEGOgVmIweeOa6yTk/aAxXHfkotZrTwnh7JLeG41C+vrUJgKbeed5IiAOgKMpA7e1dgLeeQGXGEUZLGsrJdJK2pstxCSmB1A5zSA5wcnmn7VG4FiT9OKQbM5H2R1qJg0Lg5H4UuMUpKFgcYNBIHNADdvOadjjnrSZPQHrRyTyelABRRRQAUUUUAFFFFABXkvi7RPGHgnxZrv5VND1DTJra8t7a1axullODujj3/KQM5/dmvWq5H8rH/oFqP/aWv/8AkR1ahJqaXPT6jQetg2flb/8AafCP/wAC5/8Aw6d4f8Cmy1q48VeINSl1PVroLgMcW9pjOVhTsOeC2W469a6yil6R2stDLhXJ+IP/AM4HhH/stR/7uOusJwCT2rh/AEtx4rvLv8oV7aT2qXii0sLaVlYLboWxMME7WcsQcdkWqUVZSqPZJrxaa/fgYdxRRRXOAUUGigAIxRR34pWwCBjOOtACo7xOsiHDKcg0uoIsd0yqMANwKks0Wa5RZBlCRu+lQzO0t0Wc55zXPX107vU9LALLeb2V35Rd/VeRi33+N+J9Mteq2cM16+em44jT9zSfhW191Yukf41res6j1VZI7KM/1Y13N/tyMPurarsqaWjyX7+55z5CHrR7Uv1pDk81MwOcc1la14htNGQq0U1xPtysMEbOfbOAdufer1/eRafaS3lw4WOJdxJBqp4ftJ4LM3V9Fsu7tzPMp52E/qA9wO1UgklmlsaubE0jSEs3l1C4xJeXbeZI2SVTP6qg9BWoeaTjNB9qWUnJ3ZjdwooopQDNFHbNFAB1paAM0Zx9nr60AGcHiko4oNAAKo6tpNvq9usbu8U0TeZbzx8PC/ZlP8R0I4NXvajpWpuLugTsZOkatcSXDaPrCJFqUK7vl4S4T/pI/b1HUH7jWtVHVtJg1aBUd3hmhbzILiPh4X7Mp/iOhHBqvpOrzyTto+sRpDqUK7vl4S4T/pI/b1HUH7jVHFTWaPijXrqjWqSGIzzJCCAXIGajzkdMVaijaG2e6Ixn5Ez79SPpUJOyHpQzy12Wr7gup4wi2tsD5cZJLHqx9aq0uTSVsY5VYypUdSWZhRRRWiBRRRQAdKKKKADHGaKKKACiiigCSARGZRMMoeCPuqLy2iZonGGQkEelOBIOR2p6RS3InuSwLK25h3Oc81z1OrVjLnoelh71cHVpJaq0l6P6EdFFFdB5oUUUUAFFFFABVTVr4aZptxfmNn8lC21epq3WLqDNqmrwaTGMwWuLi6YHof1EI7hhu/Cnpq712NS11JfDotYdNtCt7FdPfzpG1xD86TXEnAJI4GcdeAKs2+t6PeW0V3ZXcs8c0pgRltpMGQfaUnGBjI5PrU2l2GmaTYJplrp8a20TK8casVCMvQjB96js9E8Padcm80/STBNtZVxdSlFz1IjLbc++M10xeHkm6l7jvJl7S1RRRXGTCiiigAooooAKKKKACiiigAooooAKKKKAJ7NQblGIyqHe30HWs/XXLRfHvIR8NMs5Yfsg4b/ZJrTdVtrYKHBkm5Yd1HaqssUdxA8EoykilGHqCMGtovr5joleEVTfe/fcOPSm1Bpk0k+nwPMu2QJtkHow4P7wan56U01Z2INWFHX2oJ4xSUUhgUUdaXgfWgCxFgWlwPdP41WzirFmQ0jRn/OIyqPVscVXIIJB7cUq+ZorPWEX3r63+4D6ClBHNJRz7UxIXJ9abnOcUE4GaF4HPXrQAtFFFABRRRQAvPpSEYpe9JQAZ7UUUUAFJks2AMmlJwKCdowq89TQAhwH29Se9Y+wS+L1BJPwmmk/Qyyj+UVbKpjlu9Y+kfptd1u6B4WWC1B/sRBj++U1SnopPs/Rq4mzx24oNB4oPqec1MwXHQZ4NNAXOPSlySQCOgpO/Pf99AAUBFAKqdpWjJyB2zzTiOc9qAEBQjjHNKfY03y1+0Rij7IxQAxWUsXYAnpinM2OgGBSQlcncO/NLiJifl+X15qND+2mdvxHTEOK2SS+iEG1mLrgZ7CnUDbgBRgDilALHaoyT2FWOIni/wAjn/tJ/OoMNkkDr1OamncQR/DxjcSAZMHv6VXIJpY8XzK1dLR5L7tik4HXn0pDIemOvc0irt6HmnAZ4Y5piQ1RgbmJ49O9EaAAnaVJ5OTTuKqaqmpSabcJo8sMV6VHktMCYwcjO7HOMZoNSu7FuiqGqadqd7Yp5Osi2xayRTxRRgu7sykMhI4IwepHU1YltQNQSdJZHkijMc8hOI5j+qUXtjnOQOorrWGj0bnnXd5/j6jOKy3uT0UUZ9K5BBP1sUtHfk9aXY+3dsOPXHFak3sAlTWsYeZS65QH5j2FNjt5ZVLoBtBwSSBipJnjjjFvbyFlPLnsxrpo08lq1RaLVdvdzXMSUr9VbliG7t5crcRhCyFGkUcn0qvcOYsQRhlCnOSeTn3HaoOPWp4JIn2w3JITPDDqv/Cp1MTUbcuL3dtffPmVhCMkoPw5DoJ1kX4e6kIixwQORio57lpCqoNiINoCk9KRreZWIETEeoGaTyJ/+hf/AFTWvFzlDI348bcF3IToGpXsR0VIbedQCYmwRngdPrTOvAqCaewzi47ofBEZpAmcDqT6CpRJZxfMkLyH0kPH7qSQ+RAIc/O53P6j0FVvm6Zz9aS2fXgVb6KyS1MrWPD8eo6ousWN7PptyI/Lc25BEi9twYEcfzqrean4i02EX17BZLZ27AXJG4v5Y+1IvPTHbrW+WVepqN40uVZJUDRsMFWGQR7ineIy2hbM/t3l6NCVZOrV0guNvouf2K9vq+n3rLHZ31vK7DIVZVLY+matCPPLnJrC17R47QQa1pUUdvLppaV0hhXM0ePmTgdSBx9a3LaeO6gjuIzlJFDDBz91LLDxdpt3+wzxjpwy4dZVxfHz/BIAoGABS4HYUDAXAP3UZIIzWqKWxxSnKXzO4lFKCcEYxWPq2oXM9yNC0eULeSKGmmxkWsR/WP8AWP6o+88CnjFydkYlcj1C7m1m7k0HTZXjjjwL+6jODGp/zSH9sjqf1Rz1IrWtbW3sbeO0tIVihhUIiKMBQKj03TbXSrRLKzQrGmSSTlmY9WY9yTyTVoHj1ppyT6sdgb4IdHLJC26NsH8anaSyL7wk6E9QpGM1WOMUdKll1utx41HFZd12l+WCaZBCCHOd6sAMYx0JHQ/WqLIyMUYEEUqSyR8I5Xvwaure+cihpkjlXqzICD6dBV3VVS3Tt3XFa+a+9/AzJGV+i07H9n77ygysh2spU+hGKSrry3EBEkyJKrElGIyD7/8AA1G1xDNjzocHH2k4J+7pTdHRmrwn5r76kpZ4O0olq1CWlgb2ZCy+YGAVckle30Oap3Wq3V5MsvMaodyKOzep/wDGKBZPezRi1vpVVeDEemO5PapYrKCHLSgEk4Z5CQM+wHNUlGUYK7Sjzvv5Xf0NinN2irlIpM7fETBiznO4jrTwjlcqpIB6gd6vtc2oJSZjKhOQsYwo/Hmj84W8IHw1uQMYKv069frU7YdtvM7d2v10t3u/YN0c1vZeP4uQC3gQBLmV1kPRR0XjjNLDBdRyp8PjzACxUMM4zjmpY71JrpXkhVN5AdhySPv4rQeFLW5M6ThCQVXAyc5zn91WhKjUl1o5YrZ8fHfXTgHQyt1JXfHl4Xt9bGfd6oYpHtTaSrKwyzMDtLe3t9Km0y1JaCZFUIVLspzw/cjPJq0BPcQG4MfmSL8v6RQA59R6VZtLYRxLPOS0wTDDoAD244q2aVTSF7O2rVra8OfjYzJGGs3d8l9/0WTEvktLIQFHrTZHWFiMlmJ5YdqZc+cRtit90jLmNS3BqSIZQwNIs07nJwCvPfJOB6VRUYJ3B1ptWuWbya8OkT2xSNI12ASr1POevTvVKVI5FUJn7AJ/hWothNLpz2t0k3kgB85AHXsfWo9LjdLeZFtd7KuEWQe/FPKKkEW4vsMra23bIUjDcbVOCR6UtpeS2QlmWdrUKThmALY7KB3+tTxgJIz6lIqPuIVGXiPnk8c/SqvxNvJMyRKTHuIDNk7uevPSkSqR43+g2am3tb6+ftEdrruqzJK07xyvcDZvdOEX1+tT2U0M5xFI0gXGWKEDP31KIvNlCbVSKT5UQ4JOOp49a27PR7VI386QxGMHcCOlLJVJ9Vrlx/Q8MieZNt68OPn75GdeXei28YvLnb5qxNGqoSd5HQe3Ws6z1G3mjuL90LMRgICBgVdGnWGqatFHPMFtYGDPhDlsnpwO+OtOv5bC31KW302zj8mIbVUj7TY4zmrHO0UI7+R8AWDRqV+XLdvUj+6qurWEVw8E882yUqMIrYyCfTucc1Z3SSCS4dd8znaqKRhQPT76k0nQ7j4mTUrgu8rA7Elwdg74xSzjmWVmJlpHj021aS2AlWFR80in6ffWG13cLfC8tzvuZsnAHylff07VveILyzTTbazDmOcvvcY6rg+vHpVO0jkdVKKoeZflYqMhfU44FE4ZlZBsRpavdMdR1ArGJEAwGAI/HpUwvNMWyihWeZmA3hgAdoH3Z5/lUMdkXunMc7SrGwRlb7LP/wCBSXDND5/mQQxyFNiMOMZ68fhTK9tQOlsZ3eyj2MhV1yFzyB24rAvY2nuXu2yYwcKo4H30gla3hEGlTgSNgTFzwPTk/fwK3YbazktkCypKi85XOWPvmgtCo7ZUS6VZnSNIYyyIDK3m49OOBWHqWsIsDW8cOHdtxZcE/fmtbVr60nWGBJsbeMYrF1WHR7ZlZlead+dwbAH3VpkllRAsqmNGid1kf5TtXI+hp5s5pAFlvXi75j7Y+tXdPs5DC04ty7YyAOAO+aLC3ubyJp1VW25yV6fvoI2OVtrSC08b28sbEJqGk3AMj9XaKaM/jiU1uLYWsbubeYbXADoCCpHvWP4vj+G8QeF52DKskt1ak/Z+1CX5+piH4Vv+RZ2MMTSAop5zyST91Eop2Y0r2RD8Osl0scWyEAfqk8e/NaOn2fmSuxlkkjL4LgZ7c4xVHalym9Qyjdg8YNaGn6u1jGtutvtt1yAT1JNBitfUvaZpPnubuRSIckIp6nB61neItVmimFpZ2SqHGxJMEsBnnA+taT62PLSKBl3MCAo7VDYWsQea+vrhW3qE4OdgDA5/dj76CmVW0MPULe2s7pYHs3mmMaMxWUhiSuTxmqM+i294yj4M26E4Z5ZjwvtzjNbmqa3phZ5LCEXEpcqJCMEenv0rGvdbNtGY7i3FzuwSsYJbPZfb60k1Fx62wjVnoVtW0fw9qVu1zqWkWl4oyN0kKs2c4OCRkVzlv4etbeZk0jUdT0wSPx5F45QDt8j7l/dW5aXQaC5S4yYyC+AehJ7VSjfad2OnTvXHUxU+q4sZXWhM9r4tsJ1htfEWnah/1d5ZFHP1eIgf7FVpPEWvWl28Gs+FJJUlUKx0+7SYDryFfYf3ZqyL26+L+KdgHxjIGPuqKV/NkaUgDeScVs8YpLbj9AXaZknjDSLWQ+de3NkXG0fHQSQcHtuYbT9Qat295DeQrJa3Mc6ZzmOQMP3GpmJGVGSGG1vcHqKzJvC/h+6mM0ukwRyAf0kK+U/+smD++uZyhLmvr+BtDSBfqBg9K5L8oWoagkGmeHbSb4RPEFxJYXF7sDfDRmJ23AN8vO3bz+161r/mC5tyTpfiLU4MDhJXW4T/AO6At/tVleJtG8S6rod1pt6LDUYWCyDy99vNuRg6YHzgnco44B6VtOMVJO69/T6mpK50Wi6amiaLZaPHK0q2VtFbqxGCwRQoJ/CrfmSMgUyNsX9UHj8K4nwb4/u9Z0Bb7UtFv/MSWW1kngt96s8TlG3IvzK2VORtx6EiugtfFHh+4byE1WBZT/m5j5T/AOq+D+6snSqRbugcWaffBdv5U/cQu0gYPU0ilXAKkc9xRjb8u7JqIoA8cZ++lx3pOc+1Hzfq96AF5pflIyM0mCBzRQAE5ooooAKKzb/xHoml6hZ6VqGpRQ3eoP5dtE2d0jegx/OqOueP/B3hu5e01vXre0ljTe6uGO1fUkAgdKoqVSW0X5AdBRXK3X5TvBljLML3V0htoflN0VJhaTALRgjJ3KpVjkYww5rp4Zo7iGO4hcPHKgdGHdSMg/hROlOmk5K1wH1xf5RJJLy88OeGT89pq+pCO/iUfMYUjeRTkcqPMROR9O9dpXHaA6+I/G2oeKbdgbPT7dtItZE5W4O8NK3sUkQpj2raejcuRq5nY0UE80VIwwPHGqahpehBdKcRX+pXEenWUzqGSO4lyEZweqgjng1oaFo9poGj2ujWKbIbWMIo3Fvc8nnqTWL4qlbX/EWh+FbM74NNuE1i9nTnyJEIMUbDp8/z85yNvSuprqrxVKMaa733/r3uYndXYVxVl4i8eeIYPzt4a0vQhpsskiQfG3EyTfI5RtwRSo+ZTjB6YrpfEOpvomg6lrKQiVrG0luRGTgOUQtjPbOK4KPWdX8BfkYg1aKOzlvgvmAiRmhiNxOTuJC5IQSZPH6praELxukm20lfx/Qx13gbxDe+KPDsWrahaw29yZ54JI4WLIGjlaPIJ5wdua36xPBen2Wm+GbKGwmjmjlQ3LyRuWR5ZCXkZSexZmIHYVt1Gtl6SWXa5gpwKTuT60UVIC3blbe2kmfJ89GiUDseOv7qzpZI4FlnlbCRKWY+gAyatyzx/BJFlvMVyenGCP8AhWB4pZvzFLZRkiS/eOyXHX9KwQn7lJP3VCEelrqD53+y/J6qfQ4ZyW0llX0cn9iTwpFJHoNrNMuJbsNdyA9d0rFz/vY+6tb2pI40iQInCqMADsBS5NdM5ZpOXM8tu7uNd1jUu3QVM1vdRwefNbtACu8eZ3X14/D15qPbuK/MBh1Jz6Ag11p1DT9Yt7+K4wLS3ClpAcHGMk+2MV9B8GwOFxdNyrayT2vw04duxx151IytF20+up53rKtd6vpmky7RG8bX0yrkgbcBY2B7EMTz+zWueuR0rP00w3l5fa5AZPLvZAse9i++JMhJNx5O4HOO1aHXr09K8z4l0axMo0UlFbWOmnmUEpbhR6mjr3orgGCiiigApenQ0lFACn3NJS+9JQAdOtFFLmgAPH4UlBoI6GgAyOlUdW0iDV4FjZ2hnhbzLe4j4eF+zD+Y6EcGr1KoJIUDk1qk4u6NXYZmg391eXh0PVUSHUoV3EjiOeMf51Pb1HVT9xOzdSrIUSMtsjQKA38apa1pFvqFmto7tFdRuJYbiP7dvIBjKnv1wR0I4rP0jVp5J20jV41h1KFd3y/YuE/6SP29R1U/cTriqv8AUjw4ffu9C07QhlW73/BrUUUUpAKKKKACiiigAooooAKPvoo+lABRRRQAU6KUQTB3UlGGxwOpFNpH4Ab0OajXV6bfI7fh88uIins9H3McQQcEYpKnvDvnMw+zKN6/Q1BVISzRUjmrU3SqSg+DCiiimJhRRRQA2RxFG8pBIRSxx7VkeGx8ZBJrz/b1PbInqIR/RqR0yATmneIJpJhBotq7LPeth2Q4aOIfacevOB99akMMVvEkEEaxxxgKqKMBR6AVX5Yd/p79DdkPoooqRgUUUUAFFFFABRRRigAooooAKKKKAA0UUUAFTWiK86+YMovzP7LUccbyuI41LMegFWfks42Bw0sisjDP2P76Wb4LctShrnlsvdiC4l86Z5cY3HpTV6U2lBp46aIm5OUsz4lPT8Q3V7abySJROAeyuM/7warh61Ul3RatBIEG2eJ4nb3X5lH4b6ttVamuoSEoox3paiKHIpKCSaKAJIJBDPHIwOFYE4ouIzFO6k55z+PNR1YuP0saXI6n5X/tD/hilekkysetTceWv5+xXooopiQUdutFFABRRRQAUUUUAFFApc5OKAEoo7UUAITgZpy+ppvU5z0pxO3igA696xvCxMljc3v/ALXfXMo/siQqv+yorTu7lbW1numACQRtIx+gzVDwvbtb+HtOhkJ3rbRs/uxUFv3k1RaU33r7m8DVOR1pCQAOKTdngCnA9yCKmYHXpzmjHPGPqaTcp6GjIYE7vvoAUc9ulVtRnvYtOu5tNgjmu44XaCJ2wryY+UE9gTVnAAAI5owoyAoyOaDU7O5i3N94x220lhoGov5cCyXAto7Z43mJIAQyuG+U4LAgDHTJ4qXwxH42jtb3/DpYRKJv8U8tI1yhAOTt+pHPcVq7QBwxUZ5poJLgIM49a63iY5HBQXeNKeaNrDYxuVsHBPFOC7E5OR0HrSAYlYA9Ofvp4CLhWO7ac151D5LcrnV8Q61dzWzSfmkNBJ6gZBxU9m6x3UTucKG5NQZJdj6nNSQxtLKka4yxwM1WWqdzlptqacd7jZI2jkZXBDA8ikqW6kWa4klXOGbIzUVEbtK5k0lJpbBRRRWihRRRQAUUZANPjWPcPOLKuOCBmmjHM7Ixuwwdc1JDAZcncERerHoKlUWCnBaVgR1xjafpnmmyzp5It4QwQNkkn7X1FdEaMKfWqST7E+PL9+G4jk3okOAskwrmR2ByWXoR6UrXztMpUYiXgJjjHuO9VaOnNH8ucVamlHu7OZvRp76lieeN0aOGPCs+8k9c+mKgpKKjUqSqyzSGjFRVkJkDqaWilqZo9Z51G1ZnAHQBiMUvxNz/AO0Sf65pIoGkySQijqzcCn/4mhwI3m/rFtv3YFI8vK5eKna7lZd42Oa5L/JK5ZjyM9T71cYwJG0lwkQuFwQqkjntwOKqtPGoPw8PllhgncW4/lUGfWscc2r0GjV6PRdb0+vEczM7M7cljk/Wo2YjAAyaDJg4UZNCA/abqaVzzvJDz5Fo4d0F0+IXcnu/DewipzufrT8Y4FFLn+6nhTjTVkc9fEVMRK833Lgu5CVgJYa9o0zLpL29xpyqWW2kyJEOSWCkD5ic8bj1NdBj2pMGrRm4kU7EFlewX8AngbIPDKeqt3BHqKnGRgd6zb3Srgztf6TdC2uGH6VSgZJsdMjseg3dcVQTxPcfAmGayUaw0rQJYxvnL9QSccLtwxPYH7qbo8+sP9e+Ztr7F/WNTuLd49N0tEl1K6B8pW5WJR1lf+qP3ngVLpGkwaTamJHaWWRjJPO/25pD1Y/yHYYFRaLpLaaslzdT/EX90Q9zOR9o9lX0QdAP5k1pqdw4XNZKSSyR29THyQmR0weaUZHQDJ96Q5xwPuoGRkgE/U1MwU5HBpKU8/azSDBPAoAWk+tL3xR9aAJ7ZzKhtGb5X5TJ4Dev8aVbJlj864YRpxx+s2fQVXBx061Zk3XUJldiZYwAf6y+v3fzqck09NjppyjONpK7W3vsGtdFF8q3+RB+tjDH76iMjSMDIzOTxknJpFA5zViWxlhs47zJG9iMH7sGqRhyRCVSUt2QOhTb6MMg+1N5H/GkUJGSELHP4VdtYGlAu4okdIfldSc7u5OD7GmjHM7IUdptmt1KD5qgRncQRzXQrbGWdZmVcJ8yDoPTtVXTrK2MvxNsCFcYKseOuadqKzysllG/zF8vsPCrg9a9OhSyR1Jt3LU0UgVkjCyOcuFByDz6/fUc0TJHunRiAAzopIGewz+NXtMbT9Is2lN6rCFQCu3lj3xVTWPEpui9pY2yqd+S568da6AtpcrQz3U1wkrL5fkx4VVGcZ+vXpVy38gRhNRuGX+sFz9+Kqqbia33LIUwQSR3NTzXtnPFa2spKXBAEi4G3BPXNBiNOR55oBpkGqRXMceGCAEP68nGP30sd3LBG63FozMv2Sr9vx4qraaPd2M7raMrDPzszYyCO1WZLhLSdfiQwXuGH2vpQXi7rUx49Pv728aa8ZGkdWZVByVTPc1KrfCDabVSuOCev4U1tU+EMh0yLd55YbcYKZNRwWms5e51Ri6rEG5Yk4OMcVhJpGjplvNdxC8tjGsqOVAcAg/xxWlMuoPZmG4KSSynaHAxk/SsWzuoNNRvKikMrZ2KGwmT61cM+o3c8WbkLKsXmeWOiDtn99A8LBLAui6XOsdwkl7KDukQg7VHQfvNc+lwsFoxDPJcS4TzCNxC9yc+ucU66tpwZHIQhhtVohx9/TinwweVEFlIyeQMVok3qWdPt3SE3DbclgemATWnY3dxDKyXMQLOpxIAdo9j71nGTzUjtnISNWU8DJLbuP34qzrWtX2nxx2MV1H5rL8yheme1AR5lLWZp5r1YQLaXgZYDLAY6cjj7qvadC9w8NrBIECgFxtzn29qo22ltAtu8rI91eSYCDnaBkk57HjFdDYvFbNM5t/IYclSOvvmg22ZlTV4bPSoFmkkXKyhtqgAnAPpWNbn4qOa6nhXLsGRTz+FNltNQ13U3uUgkktA2Cw6H2+tXniht7o6bCy/oiVfaM89sntQZJciez023lDC7t0ZFBfjH4itK20me0tI4YZo1jUZw46An1rnj+cIpQsewpDkOy9T6D/hWvI+oXFkJLmWONHwFB7UDQsD6d8S5icxhV6lRk/XPase58P+W73HmyyxRfON/pmrb3EtugCyFQThiD1FVbySa9jgiW7nQyyY2LnLL0yfasGlZmub74bRZJgwAmwEIXrkdBVvQ7SbTtCxdrtZxux3HpUstjAkVjZF9yqwyOvQdfxqvrOqeY7WyueeCQelFx6dPNucH+UJ766fSL9oytta6ragFgMAyMYvr/nK7CzsILlRdXimRLVd6ohIJ9R6HpXKflEgsV8JX95LfzPLZiK5VAxx+jlV/wD72uttL2aCykik2xBFyQzHcc9gKd/KhGtUVgpFi2p38mx3yIoFA6epz3qi0ynDnG/aerZC/h3rdW2gvGjkuI45IVQ43DgsOlUpdLt4IZbqMxpDGDnCAZf+7pSiuPIyIYFJe4SU7kVlyvQZH/Gm214UhXT5mZYcZyBhm9s/v5qSN48GQOwjY/MEGCx+tVLq8WCVhKzSAkHYTkr91Y3lV2Im0WotL8+KS4iukEaE4OBu64+81et4LO3C5IEjAFnIGXOOntXMTatEqCKKCfIcsGVenP7qSK/01ommvLthOWfCNk4APBJ/lU1WhzCzKSsCMKSPapfJkMPngjYpCn1yarhWf5uBUqzXDR/CIudzBsAckivBjUcHlq+Z6c8NCtF1MM723jxX5Qhz60HG7OMZo3HhNv1NBAPWrHAGQOSOaD0+p5zQOOAKXHegBBlR0Bz1oXcCAGzn1pabjDA0AcT+SED/AAavh6a5qnP/AP1yV2lzaWt2nlXdtFMn7MiBh+BrjfycxHw+NQ8J6owi1H4+81FEzxLbzTs6uh/WADqG9CcV23XirVn/AFG0bLcxv8EtDVi9lBLYNng2c7wj/VUhf3Uh0rX7Xmw8SvIoPCXtuko/1k2N+81t4GKQAd6XpZ8Xfv19QzMxvjvFdrxcaNZ3i/tWtzsb/VkAH+1QPFVpD/zlYalYe81qzID/AG03L++toAZ9KCRRni94+XthdcilZazpOpf5BqdtcH0jlViPqAcirlUr7RNH1Lm/0y1nP7TxKWH0PUVT/wAF7aD/AJt1LUrHHRYrpnQf6Em5f3UWg+NvfvgGhs1HdMFtpmLsgCMdy8kcdRWV8J4qtuYNXsr1f2bm2Mbf6yHH+zWb4g8YN4b017jxbp8Vhay/oPio7yNo97A4HzlD2PGO1NCk5SSi0/faFuRh/ky8JDXfCC3Wsapc6lcapOLqz1aQ+XeGAc27luTG6hmwATtycGuu03wZoWkaVe6GguL+11CWSW7+PlM7Ts4AfcT1BAHFcv8Akg8Q2WieDrbTNa1iAJZ7rfTrpojClxbADypAxJXkZ/WrvILq3u1822uYpkPRkcMPxFdmLlOCa5tvwW1jHfMzI0DwT4Z8NaC/hrStKhj0+YOJomUES7uG3/tZHHPYVheGrm78JeIrnwnrU+p3SavePLos0rmaOO3SBSYS5+yQVchQCMEV2/mRedFbmVBLMHMUZPzOFGWwO+Bya5TxZ4euPGZ0++8LeMrLTrvTGnZZRF8QdskZiJChlwQScHPBFSoOdRuM9pX1fPWz+m/K5tnuzX8Ta3b6Jol7em7hiniiYQhyOZmGI1x3yxUY96r+BtGXQvC9latDJFPOpvLpHPK3Ex8yUew3s3Haqdr+SPwpHHb32sabFreow7Hl1K6/STSSLjDMe2CBgdgBXWxwyzErFGzEc4AqU6co2pxTu+zfu5mZo20YyilIKMVYYI4IpKg1bRgcV4BvhDrfirw/c2txBdRatLfDzEwskMx+RkOefsNXa1z/AIs8O32spa3mhajFpurWUoeK7eDzf0f68ZXIyrYGee1YthZflgvrKF7/AF3Q9KuY18uWNbE3IlYH+kBDrtBBHy4OMdTmumcY1v6iklzubudtc21veW8tpdwpNBOjRyRuMq6kYII7giuQ/JbZ2f8A9HVnp7W8fwu68hMRUbPL+IlG3Hpjisq+j/LdJZ3mhx/mZpJ5wkOsxOYjFbnAZhByd4+bHz+lZOjeHpNM8W/4Ba94yvILJLQSaXYQzbDfRli0zzN+uS5lBUAYXHNWhRSpOLmt09NdFf8AIFrTtIk8E/lA0Xw54KvdQk0i7inmv7Fv0traxEuQ6HP6M+ZtXaB0NeqVl6F4a8O+GYpINA0q1sI5m3yLCu0M2MZNbfwc2xXO0bhlVJ+Yj2FSqZsS7wTdlq+PiLKSW5BRRTlRnYKiksTgAVyGpX0RFL9n76yNSzd+INIsOqwCa+kH9lfLT98hP+jW1PE6SCJ8AgZIzyPrWNpn+NeIdWvuq24hsYz/AGV8x/3yAf6NJh9ak6i2t+vuejX6mGp03usz87WNo9aSlHPekHPvTnnCSN5YztJOQAB1Oa2dOgePw1qFitqIbyUSjEvybyc459hWVB5CzJNcQ+b5R3KucDPvT7q5lupnmJwzele98Ox2H+H0HJdacnqtkku05alOdSpySOa0a4vtDsNO0jWNLuI2UJai4iXfbl9vCl+MNwcjHFb+PcVZ8SxJefk1uY7G0aaZUHyquWMoI3Ee/Ws6wvoNQtxNAWGCVdGGGRh1Vh2I9Kn8ZwdLC1IypbS1K0ajqxzMsUYoIx2pR0NeKVEoP1oo+lABQc9aKO1AB0oxRRQAUUUUAGMUpOfupKKADPGMVYg/xdDcvwcER+5/uqv1xmrV6wKQrGo8sINpA6nv++llraPMtS6qc+KKtUdW0mDVoFR5HhnhbzLe4j+3C/7Q/gR0I4NX+1JTpuLuiKdjJ0jVp5J20jV0SHUoV3EL9idP+kjz29R1U8HsTrd+ao6tpMOqwKrSPBPA3mW9xH9uF/UfwI6EcGoNI1aeWZ9J1ZFh1KBdxC/YnT/pI/b1HUHg9iaNKazR8V74G2vqjVoo++ipGBRRRQAUUUUAFFFHagAo++ge9H1oAKDyMetFFG5qbTuiVba5nTNuTKI1UEHqPYe1QBmB2uuDUsJkEq+UW354x1zT74rJcysCCC3UVzKnKnK0HpyPTniqWIp5q0Fe+rW/fy77/QhopqkglTzjpTqvCSmro4K1F0ZZX3rtQVlaT4ht9Y1XV9Nt7a4UaRNHbvNJEyxzOyByY2Iw6rnYWXIDq69VIGrWfa8azf4/6KD/AO/p1xJFXRIlvL271qaUPJJK8EUZ58hI2KMFPoxQMfc1tVkzeGdMMr3VkjWV1IxZp7c7XYnkg+oJ5IpfDt5fXdrcDUZY5Jre6lgLxpsVgpwDjJqs0p9aLGeuqNWiiioihRRRQAUUUUAFFFFABQKKKACiiigAqeC1Z8SSkRxH9Zu/sKSCJCrzS/ZToP2j6U2WeSfG9sheAOw+lK23oisVGCzT15L8kr3pHFtEsIxjK/aP31WoorVFR2FnUlUfWYUDjmiitEKmsbUtVu2cqLSVJyR+yD83+yTV09KbLEk8LwyDKyKUYeoIwah0qWWawgedQJQm2Qf1hw37wau+tAbdE1KD7UHrSYzUBQooAycUpwPqKADFT243QXEa8sQpA9QDk1BnJzT4ZDDIJPxAPUdxWSV1oPTkoy12/OhHiipbmMRTsgPHBH3jNRnjgVqd1cWUXFuL4CEe9FFFBgUUUUAFFFFAB2xRiilOO3SgBKQ8nb+NKc9utTQwEr5ksgRPU9T9B3obS3GjFydkRDA6CjapHPNWD8ET5f6Rcf5zrn7u1J5lnHwsTOw6MzcE/Slzdg/RLjJe/fd2mB4u3L4av40baZ4/h0x6yEIP96tZIxHGIo8BVAA+lZvijbdDSrVFw1xqMO6MDgiMNKSPb9HWkHYrkiqt9RLv9/QWccqFB8vgDrQWZx99KrEnhaa5DcHt6dBSCDtqAAu2M84ApOFT5Tn7sU7YAAQoJxxk01s/rndQAHltoJ5pflRSoOTmlUYVm5zUfKr15PagBQhY4J7dacEUAhQ3uc0AFVxvAJppYnIGdo70ANYbH2r3HPNEpwdigknGcDrR9qRffpUm5Y8svLdzUqW8l2/ZHbi11aUuLj92vQb0O3BGAOMYqSKRoZVkXGVOai/SF8yEDjpnrTsHGcVVq+hxpuLuia6jWOdgmdh5Q+o9ahqzON9rDMftZMf3DGP41WpYO6HrJKenHXz1Ciij60xMCcUUdakWCZwGWNtrHAOOM00YSm7RVzG0tx1vCsrN5jFVVdxIGaW6nWZgse4RxjagNEknlR+RE/BzvI6NUFdE6ip0+hhx3f27l6ipZnmfgFFFPhhknkEUS5Y1yt21ZRJydluM96Oan+FAOGurcEdf0gpo+ER2Es+Sp4CDIP31F4iklfMdkPh2Km7KmyPgdaXOKkN3GOILNfm/6T5qhllllIbYkZXsi4pVXzfLFso/h6pq9WpFfX0ELqvUmkSRw+9EBAPRhkGnFSzl3JZ25J9TS9TxW5KlT5nbuM6bDYfSlHM+ctvBfsJbuaXHm5CL9lR0H0FR+avvUmccUg9ccVqp1I6Rl9BZYjD1HmnT17JP7p+owyM3CCgIzcuafnt++l4PTtR0Ob+47+hv85UlbDwUe3d+f4Q1UVRkCl6mjv0zR1yarGKirI451JVZZpu7CjGe+KPeitEFyPrR9aQZydx6VX1DULTTbSS+vJdkUYyTjJJ7ADuSeAO5rUm3ZAM1XU4NJtDczK8jMwjhhj5eaQ9EUep/41y5sNT0XV7fxTqFxGGvGMeohYwY7ePb8oDdeCqqT3J+gG1pNjeXd0Nd1mIpcFStrbE5FrGeufV2/WPboOOu1gNwwBB7GrKapdVa8/x74jJ5dCOGaK4iSeCRXjcBlYcgg04k/KP31ymhynw1c39vrl3JFFc3byW7SDEKhmJCq/Qsc5x7GutGcZFJUhklZaoxqwg9SKVcAHJoYrt+c4oUgjOBUzAJ4HGKCMAetLgsQM9Kb1bgUALjn1obHpigZ5yOPanIrSNtRS7dcKM0AIqkngZ4zToZTDMN2HH2WA6EVEy9n6NTo1jVdrEqvdgM4oavobGTi7oknj8qRlVsqfst+0PWle8uL+S0slTOw/o1c5X76SCdCnlSxl4xyADgj76lVbOVhiVoM8AEbse+eKxTcNGV6NVHeDXd70+pYfSZoZDLfTwRA5+z2AHQCpQbDT0aRbhXkjXgFedxHB+nIrJNtPbSr5zP+jH6MsOcZyP30fpbibfMwZ3Yc9BV41YrWCIyi07SNi01S6mmtYXdcuC0gA784/dU66jaWLs0d1EshZtxPzE8nt29KzbbS9RvN96uxdrbd27HTjg1DNZzWs6NdhssxY7V3H7XpV416kY3a8RbI29jahGJ5kUlxlARt5+lMS0is5jMoIaI7iVOd3qKdJq9iSsDNKFU4clcHip4vKeQzQqGQ/MBjAYV2wnGezEtY0NIMdyT8ediNlgqdVHbmq1+dHngSaxT59+XDDnAPH86qyo0m43jFFz2bOB6VXe3mg0lbyIDzWYbWHTbntTG30sXLL42a5kmWSYgt0DcE47V0t5HbjyprvMsqRgxxsf1vesRHtbaCN55njd1J45XgZNaOj297qhku5JFHljZGzDPy9fx5oKUmlLUWS2eVBLfRQzysQ23ZkRL6Cn6xcRLEtjZIHedV3KGweMAUlzdHTJCtwpczJtzn0/8qqLrOm20sss94iTpECVzzGnB5HbIoR1Sof8AEj1DSJLALDPMHD4THQk+wrRtU/N2mXd61k+/aWJcdfQfSuc17xXpl9PZy2Fnc3PxkS3VrMkW5ZAwyoQ9yQcgdwD6VJa+Jo9T0ZTAXuPPkbLuOgwDgfjTOMlujmyZHdoNGtU1u+R/KlaKIguG+yOePrmruqNpdvJ8k6vdAfOu7ofQDtW0jw2NpLJ8NLGrRgN8vYd8/fXK6jNps1wGtIXHTGwYH1J9awWSsrkyzTqyXEBKyYJXJwDUEFjNe3EmoX0zFmYFnPc9ABT4UlkYtyQOOR0p0okZVQO2wNllU4rCZZ1BtK0p4pZ70G5Zc7M4IGPXsan0ee91uVFvnEdk+dq7yXkx7+lYsGlRPetdXMStCo+zjcT93766ew161uJIbS3hMYhj25ZcbcYAGO9A8XqLfXNxZOdN00rBCASzHjH91YunW7NePNcNkySMC8TZ3nuzH0rSuZLl55ZkKsrNgYXJPoMVNFbjTLfzLs/4zchn+znYB2/fQUkrvQnult1geC0jEmZAX7kt6mqSw2saPGx82RFLFGPCj29KWa9eV0h0qFxGEbbhMEtjv7VnnRtSupHN+6W4K/qHcQPQ/Wgx6bFSWcTP5SRoUQ5wIhwfY1s6dfi3wvlmac4wCM7U9vSqUV7b6LYvGkTm4YFfMdeFFaukXDJpgnhIZicyEjBPGeKBVqyaSa689Q6KjMhdVA5Az3rJnijgk8yUFp3OeDjFTfnCXUNUPwjBisLbiegAIzUYnd5GkiRwFUOXaLnaeRjn99BeLTi0YetGHUfDmt2DWqEzWM8YDtkrujYZHHatHwncv4isdOu5Uhl8y1t7gu3bcoP31DcXZjeYQWqr5ibQsvzbvX0rL/JlbXcPguykhvolkRDaSDOdqxMYwfr8pp/8SV9LM7K8uZ5bjKXG8DCgDgAZ54qhffGXlu0EWGCnCrnA45q6LUxsFEeAR3OSR61DcSJACLQ+YygkjH7wfQUhr2Mh1urWNIp7FzkH5Vbf19On1pba1ihLXMNnHD5g2AunzHucjt0rRklXULcqgUPH0LNjpzz7ZqPT7KfUYy8Uq3FwmSCeI0PQkD6VtiLWuhXe6jSZQURN/B+Xj/hVa60nRL8vPL5W0yEN3HGcn2JpblbYZgl8ySXcVLKuefastNWl025+He3+SJid7nJPPBx61Ko4K2cFfgZaggcnNPVXUeeh2+XznOPuqb4KXGS0YHfMgyPupsrQpbyQLJuyQ4bacH2/fXmVMM4wk6ysrO1+dtDqwlVrEQyPil4N6jla0RDIg3s2MI44A/nSCeFuJLZAP6nB/fTkFlHGgZXdmjBJDDAJp7abKcmFw4XqT8o/E9a6qSr1aalSSemqS9U/sQrxhSqyg3s3Yj/xIfMfMbPRQcFfv70q3UcJPw0IHBG5+SPpSvaqVcQ7naIgNjkNn0xTFs52GSFT2dgp/fWtYiErU4q/Yvv3/rQleDWrFuIlYC5jdAGGSmeQar1NGZLSYM8ZyM9R29RUstxcKA6yBo26fKPwNTlCFS85XT4q1/HdWv8AQ1Nx0Wp5X450/wAb+H9V1L8oOh31hdwwW8Ua2ctjJNPHCCvmrGyuBgkFzweld9o+qWmt6XaaxYOzW17Ck8RZcEowyMjtwauanZxajp9zZtm1a5heMMVJX5lIzjr3ryFfBHjb8l2mrrfhvxW+sLa2EUF7Y3sBdJSm1VMITaVCru654PNO6CqRUXJX2Xb4brxKxkpo9d6UYxUFlqFhqluLvTL62vLcsUE1tKskZYdQGUkGp64pRcXaSswDJpcgdOtJQOvNKAuD1ak6n0oyO5o60AHHY5rznU7rWPH/AIt0a28O2kTaH4f1hjq813GYyJowyqIt3EijLZwD2rtfEmpJougX+qOJv8Wgdx5MTSPnHGFUEnnHasj8mKIfAmj3xUfEajax310/eWeVQ0jn3JJPFdeHkqK6Zq+tkHA6yRIYrcWUaJsH2gANp9Bj2rFuvCfh67ZpG0qGKRhgyQDyn/1kwa1qKjKtKTunYI3hsYVp4TGl2MVlo/iDVLMW6yRwqTHLHGsgIfAZdwJBPRhWZovhXVvCt3cXtiLXVJLhQjtLK8DbQc8DDjOfeuw6miqrF1bOLd0/ffxHzytl4GRH4mu7Jw1/4f1O2K8lo4xcJ/8AcyT/ALNWY/GGiag/kxavbRvnPku3lPn+y2Gq9UNzZ2d6nl3lrDOn7MqBh+BpVXtHJql2P36iWi3dovxsLuHymfdJkeWcdRjpmq5/fWXb+E9BjZza/EaaxX5Ws55IgD/ZU7T94pRo+r2R32Hi34kLysV9ZiQH23JsP381eVONeEZZlfjd2fld/wCrCK0W0vQ1PLfZ5mw7c43Y4ptZi6t4st3JvtFtr5CuCbS6CNj2SQAA/wCkaB4n0eIltSg1LTgO1xZtj6eYm5P31N4ZT/tO/ivP3qN1luvI1CpUAspAIyPes3VvCPh3xW9vHr+j298LYl4/MyCnHJBBB6ZrU0/xRpmoz77DUba5ixgJHIr7eO4HNWYvho5jL8UDnII2HoetXhRhTqRlTns9b2i7c9XsyblNJpo8e8cfk+8E2ureG9EsNDht4dZ1F7eeWNnEqokTyjac4GSgB46E16rbKllFBFB8kVuixRKDnaijAH4DFcH+U/TrO913wa19EWsINYeSeRmKpGPIkCFmGNuX2gZPJIHeu944qFWtUajeT578blmk0rliS3Eg822IYMc7B1Wkkke1tRGhw8wDN9O386S0A88PuKpGNzkHkCh2S+nMilYgoCxoe/pzXLXlHESUKatJ8OHevx3W5HXg6bpQdep8q928du65WJEatJI2MDLMT2rJ8JqzaLFeyAh795L1s/8AWMWX8FKj7ql8Xi5tNDu4VBSa5AtIj/XlYRjHr9rP3VoQQx28MdvEMJEoRR6ADAp+jdCnkas7+n+znqVXWbqN7j6KOtFTJhjjFBzjHqKB702VPNiki3Fd6suR1GRjI96ALcsoktYLeC12+UCpYZyzHk/jjNc5rOl6fJYya7b2Lz3SwmWGW3bDtjoVPI+/Bq1p2g2trolro19f3938HIkiXDyKJXZVI+YgAHOT2qzYaZpmm2dqltA6TWtpLbIqufLUSbc4B5x8oxkk16UqqrvpatTrbbcuHvmNCEKceqxPDI1LW7S03LE88kYaZ4nyi++e/wDwq5JbXEK7poXjBYqA6kE474PasjwZ4q0LwPo/w2u/nFbuGMJP5dlI8SBSTw4GD165xXWeILsX6wT2kMs0ZGQ0aFuoB5A6cEV61b4TQeFcqPWqdmu75diOR1JRneeibMainSI0TFJBtI657UskYXBSRZFIHzKwIz6V850FS0pZXaO/Z3l88bpX3GYoooqQwUUUHigAHfpRRTkTe6Jz87qmcdCTgU9OnKrJQgrtmNqKuxv1ozkcVYvrGWwmME2Ce2O4qvRUpypTcJqzQJqSugq1ZgThrRjjfypx+sP/AAaq4yeuKVSysGUkEdKnJZlYpTnkld7CupRirAhhwQe1NqxcjzUS6HJbh/7XqfrVf7qIu6CpHJKy2CqOr6TBqsKq0jQ3ELeZb3Ef24X9R6jsR0I4NXqKZNxd0InYytJ1aaWZtJ1aNYdSgXcQv2J0/wCkjz1HqOoPB7E6tUdX0qHVYEBdoLiBvMt7iP7cL+o9R2I6EcGodJ1aaaZ9K1ZEh1GFdxC/YnTtJH6g9x1B4PYmkkpLNHxXvga9dUalFHHalBx1qRglFAOeaKAA5ooooAKKKOtABRRR2xQBYtB5e65P+a+z/a7VATkknvViXEVrHEOGc729x+r/ADqtSx1bZWp1UocvV+0McYIcffTwQRkUUwfI+CeDU3/Slfg/U6Y/91Sy/wCUFp2rl4GfqOtPBfwaJpWnT6nqt0FZLaHhYYy23zp5D8sUQ+YknLNtYRrIw2GnHYflPtbi41KfwZo82YFee3tdbdpTs3lUg8y3RJJGHGHeNQxA3Yywufkxvr64vPFd5deFdcsXk1CVV1G9eBrW4SH9DGlqBIZljCxhyHjVPMklKk7iTxHgv8o3j6+/KPqGhavp35T7HR7K706HTtW1/wAPfDaRryyxt8YLeX81wMhil2iLfKvmxB5OCBGfXo4VTg3yRzRhdHYxeJ9IvNMnvEujavDI1tNDcqYZre4C58qRGwVfBUgHqrKwyrAmDwhfWzabBZTsYtSZPNuYZRtlaQ43OVPOCe9YN7Dd65+Wye8uvCOp2ukS6VL5V7PNC9leS28saLJCsUrMrkTyBjIiErHHgELmursfDeiabd/HWVgsdxtKeZuYnb6cmo1YU6KdN3vv+hZJR0NOiiiuQQKKKKACijrRQAUUUUAFFFFABSopdgg6scCirFofLEtwv2olyufUnH86yTsrj0455JML0CN1t1IKxDHBzyev76rUrMWJZuSTkmkoirKwVJ55OSCiiitECiiigBy9KpWAWG6vbQMxIlE4B7CQZ/3g1XV9M1Tm3RarbuFGyeJ4mPfcPmX92+rU9U0Mti2eppPanNzTJJI4kMkrqiL1ZjgD61JrWxlhwOKTrUHx9jkr8ZBkEAjzBwT0/Gp+o4oaa3MDmijGO9GPWsAs3g3CGc/alTLfccfyqt1qzKfMs45D/m2MY+nX+dVzSw2sVrayvzS9BCAOKOe9FHHemJBRR1ooAKKKo6ydZFjjQI7d7wyxACfJTy9439CDnbnHvitNSu7F8fWpIoWkBO5VUdSxwKhv9N1iK2knsXSaeexEUUAuI0VLjfkyZboQnrxxjrVh7a4s4HhutQa53i3aNSysEIhAl+yO8m489e3FWdBun0kZIr0ahrPyFD28P9Evmv8AtMOPuFRyyyStukfcTUf0oxXOopaiSqOStsuQEngUnzH2p2B0NGK0Qyn2v4u0mFmJEUF1OxJ+zlViB/8AujfhWvJH5blDkFfUVh2x8/xbfSjpa2UEI/tO7s37gldEx+Jh8zrKnDe646/+PSmq9Vru/f3LLrwycVr+Stz0GPek2Y4BNO9KXrnntSkRjF8DAFGDxknjrS8k8UZABz3oADvPJwSf3CgDncwzjpTuuKMkemMd6AGkSPyxHPal2BeGyaYZGzhaUsSSCw69u9ABIcyqBxgUgZgN6JubOBxSEFXDsOKQb5CGbKgHp61Kn80u/wCyO3FO9Ok1/wAfuwjQlvNkHz4x1qTipI4JZMFUOD+seB+NXJ99lHEMRukicr1Ge5zXfSwspwdSWkVxtzPOlNJpLcrwfpYJIGP2AZFPpjr+PFV6v2s6vuecBYlIBAHAU9V9eah+HiUNM8gaP9UKw3H7u1Tjh80n0buuPC3O/v66Fpz6kXLf3b8eHIrVPHbSbleVNiDB+bjI9qVbmKMjy7VCB0L5z99RPI0hJYk5OcZp0qVLVvM+S/aJXlLsJzdqSYvKjMO7KjH2R7U6W7RLb4OAsVDE7jxkelU6Kb+bVSavvp4cu4zoo6BRSqMnBoC54rkKCVLchYgLeMur/wCdOeM+gqTBsysz7Sc5RMjOff0qvjJLMeTya552rSyLZb/g9KjfBU+na67+Xs5v7Ib5a9MfjRgDjAp3O3C9aTnpx9atGnGOyOOeIq1fnk34gcZ7fdTuOOKCccFOKTgDI/CmIinqT600bjyq5oIA5br6UFQeWP3CgA2lj8xGB1xSsTkBegoJJ6AY+tC8DJ5oADWYkGtW99qV49xBeWkmz4OzZCpTCgMHbOCCdx4A4OPetKl4xg00ZODuhoycXdFQ2q2unv5NuLqSd4/8TlbEFupXMgXuQG6DPp1q0I44QILfcYk4UucnA6ZpSSfakFWrYmddWkkEpOVr8AGPvopcDPBzTSyqCzsFVRkkngCucUZcXEFpBJdXMqxRRKXd2OAoHUmsfToZ9duk1vUIWS2iO7T7Zxgj/rnH7R/VH6o9zxHD/wDlXcLdyIfzPbvugQ/+tyA8SEf9GD9kdzz0xXQEdjVX/TVuPp+xtgXJ9PrS5HTFNAAGB0oUEDHXNSFKur2cF/p1xa3FuJUeNvkIzzjj99Z/hXVrIaNY6YLuN9QhtlWaDeDIhAAO4dQQa3BkisnV9Btrl4dUtY447+0bzInA+16qwHUH+6qwknHJIZPSzNJnZwI9vAGTkd6djjA4qnpOrQatapOmEl2hpYCwLxE/qsOxq79Km04uzFasAJ6D93elXknI/Gk6UE7V4+vNYBcs7J73CQxscMC7ZwoX++m3EVxBM0cEbqy7mVwOSmdufpkiqNzo7+JLNtGn85oZnSRxG+z7LhhkjoMgVpP4L0q6udQmmvdTma8to7IReaojgCOjbk4yDlO5PWu7D0IVo6uxqUf8mUsRpwJFkcEocHIUjgj6g9qQJuYZXntUyaEvh+2nigA8qe4eZsNkM5JOeeQxyc9s9AKiBJXcScnpXPXpqnPLF329AdruwoIVcAZz6U3vmjA3ZCnFPjZfOBbIGRnHXFRMJI5V2+VPkqTwe6n1oTy7OYPdRl4iD9kZJHqKa5CKZLdyA2Rg/aH1/vqW1eNQEvgfLccEg8HpkYoyuMrxKKSmssvMfLqe1Ug0u5m8o/MRKuMc5xW3Y6nZXLLvO6QgAJjLbu+KwJrVA+bdg6ZweQcfh2rZ05bCJxBbgyXCr8xAyAeuN3Su3DVJSlZ7ciVSGTRmm4geMP5PzSOVAZcHPuKZOksMoQ7TFjafYjsKfFc/BypdlTKYzwm4YJ/vqMXkF5Fd6xckRSCTYq9V2+g9TXehFqRxgiZ2nA2Zx7Y9c1FcWVjO8eJCCOdgP8RU1tBNLK4DuoRRhsjJz3I+6oIwkt27Rs0nI+c9vWgwlkMEcbNdoRFsKxKTliSMZ+lRte6g1pHbW5OyRgz7v1VHp+FWHikbjC8D9amFGA2ytjaeqjpxWgnYcYiYwySB1Q7s5yQfeqF7penW2ryazbafF8dqUapc3ByTIFXaAR0wBxWil+Fi+BWKWRmzJuYAsx6cACtHyIxCgfaCEXJbjBI96zY6lVk0cdqfhCwmIDX12pEccQWGVdkccYwqgYyBj3re0yxuZgWSRnUNmOOQj9GvZFwBhRj361ag0pn8xllXYhAZlGQ2a1r2W00bTxasuZZgQAOv1zTucmrNk25VPm2Mq/v0tbGNHiiFxIMsrnOB2GM/WsKGW6vJzLLkIT8q9OPapby6u9RZLmeKMQqdqgDaePTPU/StTT5rGwjLXduSjDGTydx4Ax2570pNu+hUluZYbdlEKxknozbiR91LC7tEGwxz1yMfuqGe8lv7oSQBIrUMCIsjdwf38+la6XlhcW0sDqqzYzvznAHbjv7UGWIbSykvJdkIKF1wzg9B/KtawtnicxzSRPBHkneuG47g+lZdg+/ZFJ56h+FCjH48Vdnnlu9ljbQHyYSNzkEEn0oHguIjGw89rqG5aSdnIiVD0FPW0urm6Z7kly3qPsD0oF0mmDYbUNKc/MRx9PrWVpt7ca3em23KIwfMmlyeMfqg9BnmsHbsb1nc6esvkWQ3tH9o7eD9D3plxcC3M8k0RleU4WJTyanW1gDiNrQYUcLu6fQiqGragkBW2sU/Sofmz2FBWFPNe4r2rXMbXOpqlpaxr8o3Dcze/tWVpdxbyvMvx/loFZVUDO/ngfT3pLeF9ZlZNQOI4/mcsSOPQDvU1/vvnlvrSNbaxtI1ijlbC7iMDp9aCM1Z3RBZT3+ktJqC6fgygxjIJXbuGT+6ke/W/urpNgiluZIoI2/VQBTz+6pdPknmBthdzZSMyGRQNvPXgjqc1npEVwjMCol37++MGgS9ldEl5HDFqsUKCBjIf1VIYAdyc9PSofAbaNBpOp2c5Rp7fWr2OIqcvh5DIMfdIKi06Atfi4ecO0n2i3r/AHVQ8LySaZ4o8WJp0bXJ863njkxuEZkgUMxI4+0h/CmWzNhKzbO+jn85ZLpkyyL5YH9/41GkskilIbTJ6sx4xVTS9MvV0+R59zOzF3mdGXj0CmmXHmR4ayV2bbllIIGO5yelKUfNDI5hHeSReQuXYKQTnAPXmrGv6pb6VpiWWmuEkbuB15yaZpktnFqAZtskkke9iedhzjAqDxBbQXFysipukdgAq8k8elBNaJmUdXvZUWCWONAR/SqNuB99Jfaba/BNdTzq0jgFTuHQDn69q1Fjigc7ogsaIA24dD3qqba01SUTPauYIcnexwD7Y9KSpHNG1riX1OWBJ5P30xyZCApOBSuS3CjJbgYqdJ5rRTB8gKkghkBwfrivnqjdSXRrbiethVHDUv5Ut27R0v3vfyFnjRUikiXCMgH+kOtNWWWPGJG47Z4/CpvzhcBQDsIHQeWuB+6kF9cEn5Y//hr/AHVaEqlP5fU5anQ1JOTb17P2KsyzJ88jRyD/ADg4BHpxTWiiYjfeqT7qxqTfDKjPNCABjc6HBz9OlN+GgY5F/EPThv7q6Xi21/Vjd+P2f7IrDXf9OXovUV7v4aMRRHzDnl2Gfw9qZ8dPtwu1c8k7RyaSWynC7yu4Z7MDn7qgO7OAMYrf5lWXyysux7CSoZPnj5k6y+cpimY5JyG9D6fSo7i3MLeVJtbKgkdRgimcipxdsQElRZAoAGRgj7xWxnCrG1V9bg/z+RWnF3jscjqngSwlma/0C/ufD98VCG5sduPL7r5TgxjPGTtzx1qTwNqV/qGmXUd/ctd/A3stnDeMADdxoFxKdoCnOTyoxxXUSXLyxsjKmWBXcEHAPtXAeCrm68M6lN+TvUDbLZ6Xa2/5tuS5V7pXLgqQcAuNoyFz9oVWVqlJqMszXNbL6+Qybe6O6yO9BKjqQDWFrviq30rFtp1jLrGoliBY2bp5uB9oksQq4HPzEZ7ZrjE/J/468dwwa/4w8a3nh6WK7NzaaVpyoTbqMALK2MOcrkgllwalSw0qivJqK7TdFuenZ3cBePU04VxNnd/lM8N2Yi1fSY/FQVmVZdNZIrjG4kNIshRANuB8ueasxw+OfE8QuZL0+FbUktHCkcc97uHG2UNuiCnkgqSeme9asLLdtW530/P0BtIf+UidrnQJNAsJGOp6kyR20MZO5sOGYnH2V2g5Y4HIHcV1EUUUEawwxrHGgCqqjAUegA6VkaB4c/NDS3l/qMuqajP8sl5Oiq5UdFVVG1RjGQoGcZOTWzU6koqKpx1S49rt+ACiiiogFHSiigAooooAKM+tFFABRS5PSkoAo32haNqR3X2l2s79d7xAsD7N1FVP8GIYOdM1XU7HHIWO5MiA/wBmXcPwra46UlOqk1ombdnmP5SNP8RXk3h7wzN4g82DVtSCkLAsTOYkaYLI2GG0mMfZUHNdr+edatuNQ8MXBA4L2cyTD8Dtb91c7+VyzuI9I03xNY38ltd6FqME8O1FYP5rCFlOe22Rq9EttlqPipEDFs+WD6+tVqVV0cW0nv2a+HZYrCPSWT24mKPGGg2sL293cNZXM3yFL2F7cqPT5wAe3TNXbeaC4jEltNHKnZkYMD94pZibyRjcDzA3UMMg/dWZP4U8PTSGVdLigkPWS3Jhf/WQg1x0ejnJ1NV9fwdmNapU4Yflq/Ha/bb1LmsOmr3+h6Q7AGCWW+lPJwkSYXP+nIh+6r00LQuVPK54YDg/SuP07Sr9fEd/Ppmv3kfwMcVqpuNtwGLDzHU7uccx981QstO1XVry+tLpYb+9snLTKt9cWjOp6Mo+ZMcY429DXvzjDHQSb68UvHl2bHlqGR6PT8nd0VxBu/Emjyx+RaahFbR5DQ3EPxMarjgiSLdIeeeRVTVriwmVdQPi97m8SSBUt9/kGMGVd3yfKSMEjkdK85YZt76efvzKqB6FRQOcEEEGlwM1yiCYJOMU4TW0DA3QbY3ykj9UnvTR15NVr27itZIW2G4meQLBaIAXnkPQc8Y9SSByK7/hlKNfFwhPa+tyNdyVNuG5m6ToWkeK/FWvpqllPd29hbRQKvmSRoJQW3jggMcYrqrHVZtLhNtaRIqbsnnPPT+AFUPD9rqcEN3Z3cjWEup3kt2qNtLJJIFAjfGefl/V9a6JfB6orMb95H2nCsoC7scE45619RWwWIjSgsHPLZNa7v6dhDpVOTUle1ve5j3V4LpIndMzrne5A+bn0q5pdmmoWUGnhBHPGrTsxA2sC5GDjnoao3to9lO0D87eMj1xS2OoTadOtxCNxA2sD+svp7c815WCxzoYmpSxy0lo7rS62dttefiNUpKUVKnwJLjSL+1yZbdlUyFEIIORyc8dOneqVdzFNZa3YHaxaKUYdQSrKfQ45FZ1/wCGrZbZFsE2CMktliSR7e9dON+Awks+F0fLg+5mwrNfNqjl6KUg9enAJ9vrRjH0r5acJU3lmrPtOlNSV0J71r6Bokt7LBqU+34ZGLIhJy5HRuPQ+vpWRXReGL5IQ9pcSjMzl4znCjj7IHY8Z++vd/8AT8aTrylL5ktPR+P7OfE7JPb3Yua5o8+oFZbd0yq4KMOvfg+p6c8VyksflTPCGDFPtYOcfXFehVSu9F0y9XbNaqOckx/IT9SOte7jvhlLHK76sudvUnGUoO8fI4gn0GKSuouvCNjOsccE0sEaZyqnO7nPJPNN1Dw5ZQ2+61Jj2KQFYk5J5znr2rxan/p6rGLlGabWys9fftlP5DvqtDCtz5lvNbj7Rw498dvrzVbFWdORmvIyo4Q7ic9BVc9T9a+aXzNHfO7pxk+1ff7iUdKKKciFUdW0mHVYUBkaG4gbzLe4T7cL+o9R2IPBHFXqOcZrU3F3QbGXpOqzTTNpWqxrDqMC7mVfsTJ/0kfqp7jqDwffUqjq2lQ6pCgMjQXEDb7e4T7cT+o9QehHQipo7yPSre0tPFYe21O6ErkQAyJBbxjm7lABKQk4XLY2k98HHTSw08U7UVrxQ1r6liipbm2mtJnt7iMpIhwQairmaadmKFFBorACiiigAHHNPiRpZFRRkscAU0AscAZPoKth1sFVk2vNIuST+p/xpZO2i3K0oKTzS0S3IbuRZLmR0OVLfL9KhoorUrKwk5OcnJ8QpCAwwaWq2pajbaVZSX10xEcY6KMszHgKo7knAA9TW5c/VtuEZShJSjuc5cXl/wCB/Elze+HrKTUP8J5IjqFlG43xOiLE16qucMFiWJWTK5EY2h3O05Vjq35I9In3eC/yN3iapaxSvBcxeC5bKeVlyHVbmaCOONnIGC0gDBuorq9G0+6iE2rakFOoXgBkA5EMY+zEvsM8nuSTWmmVwAM7umPWnWL/AIslSirpcffDgepGDxNF1W7zvZdvF++Jznh+O0gu7vxRql1ZwXuspDEsKXDGO3toQwjgXfjOGklYnap3SEHOAa6asDxH4ftpdN1B7WwV7uYKwBGSrAjO0H7PQk4xk+9acWs6VOiyJqEADgEBnCt94PIp6nX661PLeupcoo68iioihRRRQAUUUUAFFFFABRRRQAVZtv8AJ7n+wv8AvCq1WiogsgQ43Tnkf1R/xFLPgi1HRuXJP8fcq0UUUxEKKKKACg0UUAL6VS1gKlqt47EC0lWckegPzf7JarvWkkjWeF4ZBlZFKsD6HiqU3Zmx3H9OozWPY6XqWlQ3fwerNczXN086m7RWWFGYny1AHIGcDOePer2mSyy6fA1xgShNkmD+uvyt+8Gp6bNKjO8dxlJxehDptrBbGQ3NtDhJd9ukaAhFH2UJbkgA9Tk1NnnNFFbWxFSvbO9jJScndhRRRUBSwvzWLKvJSTew9sY/jVerFlhnaJj8rocj1IGR++oMHnI6UsdG0VnrGMvDyEpcAdeaMc4oOO1MSEp0cbSsEQZJqRYCI/NmOyIck8ZPsKHuMIYYRtj9x8x+ppc19IlVBRV5/sf8Hs/p54489Od2fwpDcLGNlugXsXIyzf3fdVeijLf5g6RR/tq3r77g68k0UUUxIUAUZ46ikpccZoABggZo4pM0e1AGRoGZ73Wr0/52/MS/2Y40TH+sGrZUlGEicEd6xfCPzaDDdHrdyTXRPr5kjOP3EVs7gBg1Sr87XLTy0Gbs9CywS6VWDKsoGCMY3/TsOKr/AGXYHtxSdwQTxzVhZknwtwyoR0kx/HHWo6x7il1V30fqV14NJwePwqZreSM7iNynkMOhFRZwVwPetTT1RKUXF2YmPQnrSbR1LHjtTs8E/vprOgB+YCtMF34OAn30+JHnk2woGOD9BUsVhOybjhEILFnPQfxqaF7K0HLNLIykbk4Azxj3rto4NuSlX6se3Rvu4/SxKVTS0dWU5La4aXypOHAztB4PGaLWGW4BEa5K/dUhuG2FF+gY9celQI7pIQjED7XB71x1FRhWjNXaej+3lzPQoOVXDVKT3XWXo/O/0LN0zIEhUkKEGVz3PXNRPNJIqI7ZCDCj0FASWRsBHZm56Ek01lZSVZSCOoI5qtStKcm1onw7ORxRikkT2vzLNG3K+WzY9x0qvVix+a4EXaUeWT6A96gK4YqOecVzr5mi8tacX3iY9KXBJxSnC8AnPekzznOKYkBA7GjnrScUoBYhQMn2oAPpnJqYbLTbLIwaQciLHP31B+milAACkYPIBpAAGLs25upJrmlOdXq09Fz/AAepSo0cHapiHeW6ivpfkIMuxkkJJJp/J7cUgkU4HWhixBGDVqdNU1ZHFiMRPEzzz8FyXIMhfvow/ZQAKRQQSdmad87E8/dTkAJcgZB96MD3FJuPQnApST68UAHGQfSkJ70mfSlAJPIIFAChQT8xwOtHYil49eKaMfdQAZA6DmlFISegApTjjFAAc5xx1oPXHpR1NIeuc0ALjj61z8zDxXcPZREjSLdytzIp/wAqcHmJT+wD9o9z8vrT9Qnn1y6k0LTZnjgiOL+5jOCv/Uof2yOp/VHuRWxa2tvZW8draxLHFEoREUYCgdAKqv6avx9Bth6KiKqIoVVGAAMAClpQOcDnNBAyfSpChRjj0pKXtQAh6EDvRgZB9OlLjnHWk5FAGHexLpevQakiCG1ukaO7kA4Z+PLLenVufxrcyDyOQagvrODULOayuY98UyFHXOMisjwtrbX1u2m6jmLU7LCTxOACeuGGOCOD09Ks05wzcvf68ht1c3xSdc8UUvHaoikkF1LaN5kRIwDkdm+tMhvL6FHEdy8fmNvbvn2pM9qM9MimU5R0TAttqF5qCG2O3LNnpz7iq8cLzyKsaEj7IHvQrPE4aM7XHQnmt7R7e2jtgxZhJuBbeMc+1WhF4iVpMzYxZ7W4tmImiI4+6p4NOkvZHeNfKQgMu70NbuoQmdXtkXrGMFvX1pyBbeIJGgOFwBnoa6FhEpa7C5igllHNaLZzReXIg5fHXHIwajuIbWKzWObzJQrgL8vIHccdutaQV2QqANxXHzH+6nPDHaW6xyEBpD1JzgVd0o2su4y5z9myz33lWUXlRSZTaeeP/HNTQLc6cZGsJBLGjEOMck+h7/hSXSNpt/Hc26IUc/KCTj0P861JFsWgDk4CMJDsBBY9P51xRw8nJyi7SRdVVlyTV16GJb38iN5N3xHluRncCT3qxqOsWEkEFhGxWNSjNt559fWtG50a1niadztJ+bI4IWqB0C3CGULJuJIGAvzCqKpXp6Sjczooy1jJE0l9E9sTBerC0rY77n9c56fdWzpEFvbRxLI4AZvmYkAD3ya5mfQrlduwJLnsCAR+NbQkZrJEu4UOf6ReSP3c1ahXdVuMlZizpSp6tae+JvHT7W5vkjt51KPkO4YHpzxirUmmWsaBJlhU+WxyWwT1x3+lc9HLPpGkTXhu0SVjiM7OGzxwMZ6cVlGa/kAuDK8zOhBDNwB16Hmugzqo6CC+t7a5FvaSq0hG1mK52/uq1PpXnD9NcNng7RznNYunaXDAWkuZ5FWVQ+8A9ev4dq6W1EFtCk8k5YsM5LZbNBsOtoM0+zeBPJWUIiMSRnGPfnmsHUba8nvPOmuJZAwGAcfh9a2jeyyP5vw8arjBLNzjtmsa91s6RGLe2tFYy8kTEnaR3B980DzioqyZBJ8beahGJ4ooYIcBUDDAA7/Wi6FzLdP5Uw8lm3Juxg+g9eop9j8VNLJPNAMyHJ2AEZ79fuqbUYo7Exi7nDOE3rFtwT6HgcfT2rSG5SNrbxgIqs0sZznoBnripY7Vhcb02FywYEg88Y5xxUCyQS5eE+Y4IwFZgCffNTSNIGaN2cOCFODjGRntQYb+lR38rh5kt0h3FVdiQx9hzUE80lpLKtrcBzFIZCjEYY85x69araQ7m7eSa6BtrdAkKPnluMn1znIqG6uoJzOCViO4/pCOF56jHNYVTvErSvqupRT3c58q3jJAlbj6YFaXh+C1t7RQROE2glo0yGPqeM1RkvNQs7aK1Urd27JvKlRjPrmo7Vbi5tU33ZsowN8rbyAoHQYHXPNaLfU27nxJGl2Lezi8xgDktx0rEaVb67kmkdw8h5KA4UVYeMXbyS6RbeYluB+kcFQ/31FY+Y0U9vIgSRm4YdSByelZY6JVm1lLsFxHCj2lsoZthJLAkvWfqct5qOmRYLrErEbFAwAMjn7/AFot5HZWlsyfNj+V2JGNoOcc+vtUVhdOLW7a6JiVWOFHQkn8e/aghmvoaelXKQQ5doYohGFZnPLHHQe9VYLSa9vzFvjWML02kEfypmlXSKrSyWaSeUCQs32Rnp/GtC31OLSrWH46y8u4uHLMiEtkYPy5btzWmR1VjHwYpoDChZM7M8YA/jWbZPfaP4zvtKtYcDVtJtZH8sjOY5ZlYjPGcOvWtG71vS1itrTS7V8EgPIzf3msrX0Fn450tba6Mtzf6XeWrIp5jbdEyYPTs9bHigWjaO61bVVis0tIbuEy48yRIn3AnHHJz6dKowz39xYjcVXzFLvk87R1/hWU+m21uotxG730zcuDwg7fzq40626GNZFMkUbJyeCoGT/E1hucLFdMS8nuIb51SNdhY4yHI7Dv1rUsoxEq3TSR3DKTsfBzmsjSPJJjnuLNArHhmU/MTwOB+HNX7tNTWaRgqW0RXYq4Hy88nAoZkXxLVysN5A0ZiAkk7jPakis75NOWyS3UpIoDsR83H6wxxg1btJLa2QpCu8qo3SN+se/0po1ObzTFBzjLZ9jWFVFSPL1TfKiKQmTkE1M8TqxZw5Y9SQTzRaOsVwJ5It6oeBnjNaM3iEl28uHcoHBbj91eBhYwqZqkna707jtx39KNPD8YrXvevpYy+p70AE9BQ7+YxYgAnngYFDNk0554Om5cH7qTpwOaQ7s5BzSAOccUASCVopVaNiGU5yKsNqEucskWTz/RLVQxkjI9eaMfNk80rjGW6KRqzgrRdi3JN8RZGRkQFZQAVQDjB9Kq1ZtUNxbS26dV/SjHfHGP31WrIJK6Q9ZuSjN8UFZ2t+HtI8QW/kapZrIVDCKYfLLCT1aNx8yN05Ug8Vo0VWMnF3i9SBl6H4a0bw7Fs0yzVJGULLcP8882OhkkPzOeerE1qfWiiiUnN3k7sAooopQCiiigAooooAKKKKACiioprq1tyFnuYoyeQHcDP41oEtFVvzlp3/t9t/8AFX++sC7/ACoeAbG6ls7rxNbRzQuUkXDnDDqMgYrVCUtkbZs6kDPtRXIf/S1+Trt4qtvpsf8A/BpP/pCuDyn5P/FjqejLZx4I9R+kpuinxQZWdfRXIf8A0hXX/wDDzxd/8nF/+MqvqP5QNYbTrpdM/J94qW8MLi3MllFtEu07Sf0nTOK1UZv/AGGViaTpkP5QPF1xr901xJpGlP8ACWMSSt8NdMpzJK8ecMUcMoBHVQR0Fd7eyxllhtyfLThc/vP41j+ENLXwx4WsNNjjkt7iSL4m7VmyRPKfMkHsNzHjtWimT85PWuavPpJ5IvTh3c/E9GnBUabqSWi08eC8N33ChdowtLnHNFZnia6ks9BvZITiZojFF/2jnYv+0wqtOCuoROCU5VZuUndsh8KZl0t9SbrqNxLd/wCizHZ/sBalM6t4is5bIh/LhlW5KfssuEDHvznA7VW1XfplvoWjWkrRwXN9b6dIy8N5JRgdp/VPyjkVp6bpVjo1qLCwh8uJCT6lj6k9z712xfRL+Qnq20v356CSs3YthiBjArA8Y2Xx+juGtEmEckUjblBwiuCx57bQc1vVFd24u7Se1LbRNG0ZYDOMjGf31yU5ZJKRqdncyYvC+hyRpcaUbiyEih0azuHiUgjI+UHb+IqvqP5x0GMSHxYGRjhUvrQSk/fFtP34NS2mpXuiwR2Wrac3kwqI4ri3O9CijA35xtYnHAz161a0azuSX1PVF/xuZmC56xxZyq47HGM47irNyjrN3Xg/yNrxMJ/GmuWcTTah4aZrc8RXUEuFk9CEYA89eTT/AA14ltrSO217xAt0t+VWXzbiydYsD9VGUFVB78jOBnpXXk5701o0lBjkYqrcEgZIrowmLjRrRlGOXVa34e9ydW0qbjY2k1HQPEOsae2kapZXK5a4LW0qP8y4ODg/j9KuXOvXkF4iGLaAMtEwGSM4xn144rmte0/QtYuxNPpFnOVGBI0C78+obr++qem+ETqF9Ja6ZrOr6aojV8rObhOpxkSlgB7CvraeOWKnOlh/mjrrs+Hgv9o8+UFCzbaudrqy2d7Cq27QiZyXMZADPgc8+oArnZ7K5t9vnQshdd4VsZxnHas7VND8V6JiG117TtT8zKkT27W8gyMY3IzD/ZqzN411OOxjtdT8G3O6FNiy2k0dwoIGCcHaw79FNcOMhh8VmWLWScdmne+l1wV+4rBTi703dG74Ttr6RhfiaOOD5kMa8s2D+t6fWuprzTw1410aHUEWfUV01JGxKNQBtg/HQbwAWzj99ehi+tpbQ3lrPFPFjIaNwyn7xXq4SSdCFll02vsIouN7/wCyK+02Ce2mWK2hEknzZI25b1JHNcXcRCGd4gc7DjNdNB4ga8s7iWGDbJCwAB6Mpzj7+K5iWR5ZGkf7THJrwf8A1BOlONNx1b1v2d5ahu7bDKXLD7JwSODjp7j3pKM183CcqclODs0dDSkrM7LQNUGp2Z3IVktyIn5yCcDkfditOuX8Hz+XcXVngYfE+7PfhcfurqK/RcPV6ejCpzS8+P1OFXWj4BVTU7FtRtTbC5eAEgsyjkj09qt0jkBGJ7A1dOzugklJWZzF5pC6es7xODH5RWPnJx6H6evesKtTzmuPikjk3s4zGpbGVPcD8KyyCOCMGvz74nUhUxc3COW2j71x8T0IRcaEHe6d/wDQUUUe1cJgUc0Ue9AEtrcNazpcIoZkOQD/AOMj6jkdRzWFq3hS5FjfazGltqtonn3eqvdaxPbX99bFMfCSuAE8pAAQSwVggUqm92rY71JBMIX/AEkMU8TYEkMyB45FznDKeCMgH6gGvR+HfEJ4Gf8A7XuauTKNr44s9ctZ9Z1sWltp8rA2U1pbS74IVYxvcXeWIih8xdgyoYbWZgoVgt64t5raUwzLtYe+c+4PQj3qvLdXOjXmmXqmXWCgubLS7IQENLc3T5Md5cu7AIBkj5VDBSQCyhKWK7jskHhbUNUm1DVrQvPNPKCFIkOdkG4ljChJVdxLDHJ6V6XxXD4epSWJpOzf1/1xYzV1djyM0uOaSivnBApQpY4UZJ7UlWo1aC1a4xzIdin09SP4VknYenDO+xDSwtRsjOZT9ph+r7CoCSxLMSSepNJRQlYJTctOAUHrxRT4YhLJtaVIkUF3kkYKkaAZZmJ6AAEk+gpoxcmktxBhwOSawbLPiLUV1ZiTp1mxFkhHE0gyGmPsOQv3nuKsa7ruh3kt/wCFtQgu7JLcTCW4sIp7meKOGULI1zGsf6KOVDvV1JAU9ScZ2prH82uLHbGqwqFQRnK7MfLt9sYxXfiMFWwMU6i34++I2y0OO8b3fiG3vbCHS7i0KxXsWozwDT5JZLSyj3F55CJhuAOAAFBYnjoSGeI72/iGmJLd6fcwrZahqc0yajPpdq1vGbUK7Tx+aTjzH2jo2ScfKTXVrb28Dzz28EUElxMLiZ4UEbSydNzlcFjjjJzVWHRNDjYTx6DpaSiXzw62UQYSZJDg7ftZZjn1JNLHG0YzjGUdk+C1v9V4b8TvpNxw7nwzL0fgYH5L4dQHh9ZdQ0aDTDBAlobZNbvL1reRSMxNFOoWHAAxhmypGDtIJueL9J006DqN0mmW5uPLL+YIVL7s9c4zmt2OG3Fw978PD8VJEIJJ/LXzWjDZCl8ZIB6DNS1GWK6Woq0Va9nb7e/I5sRHoq0org/fmU9N1Sw1GBWs7pZOMY5ByOvB5q5VC+0e3u5fjIVWC9UAR3KqC4x2PqvtS6dqJuGazvEEN7EP0keeCOzKe4P8jU3FNXiQtyL1FFFTMCiiigAooooAKKPpRQAVYu/ljgjbhkT5h6ZORUMSeZKkecbmAzUl2++4fI+z8v4cfypXrJFY9WnJ89Pv+CGiiimJBQKKKACij7qUDNAABmnDjim0oPNatwRSsAkN3fWak5EonAPpIO3+krVcPWqk26LVLeQAbJ43iY99wwy/u31caq1NdRmNNFFFRFCiiigB0beW6yAcqQaluUAKzqeJssM9uef31Fsf9k/hV0wqLNGvC8e1tqbVB4PNTlJRaZ0UoSqRlHx9+BSjR5G2xrkmp9sNtzLiVz+qDwv1NNkuBsMUS7U9ccsPc/yqvkk4Ck01nLcS8ae2r+g+SQyv5khyf3Y+lNBzTRuHAXk+lSBMKc4yTxim2Jttu7G0UUUGBRRRQAZpT0yaSlOSNuepoAT76o65d/BaHf3hYgwW0sg+oUkVewi8AZx3NY/i4iXR2tB1vLi3tgPZ5VB/2c09NXmk+Zsdy5pVobPSrOwVcfD28cR9tqgfyq7hFGGYk0jMduAOlGcDAHTqfWlbu7swX5V7fjTVXJznryc0KrlTgdT1qRoHhi8yVG2nvj8KaMJSTcVexjaW5JbzLDIC8h8snDKOhqKSOSJmBYEAZGO4PSj4Oa4jEnyQxBsFnOMn2q2bJ1s8nEhj27GU5yv/AIxWyw1WKVTLo7fopGcai6O+qu/yU4YjcMd6sFRdzHtj++pkkt7dT5C72OBmVAcY9KlkuPhoHsAuecswOMH+YqnXTOUcNaNN9bi+KfJfk50nPWWxJLPLMxaRzz1Hao6KK5JTlN5pO7KJJaIKoJDqo143HxkR082rR/DsgB84kYfdjOAMjHvV+mnIfPrxUajy2fb+jtweuePFxdvBp/YrSaBerfYtdahFoummDLXk6S/EkoSylR9nAbBJzyOKtJb21rFHaWTXDwwII0a4laSVgOhd2JLN6kmnCjJ5FdlXEzqxytKxzSm57k9gcXkOO8g/jUTnDse+TVm2jt4o47qeWQZcgBB6Y75qCaRZpWZU2hjwBXInebaKzjlpJPe9/NIip8cUkpxGpJqRIFVRLO4Veu39Y1HNeAqYogUj/ZB6/X1pZ1Yx4j0cJUq7Jvu96E3wiDhruEEdQc8fupk0kdogW3mR5X6suflHtVU+Y3GMCnKgUdOai3Ot1Y7c2dsI0MF16qTlwSd/N3t5Dl3AEsxLNySTSFM/aHanHpjFAwWzk11RioJRR5VSpKtN1J7sMKAccUpOSMelN55wvXpR7A+xrRBS2f1hmj5gMA4JpMDHAOPWgEHpQABShA27j60rMTxwKaXYnjoaTyw5CnjvQA8YFBbJ4FBPOAOBxn3pCcdaAAn1pU5OT0oAxyxz7UM4FACKOc5pc85pKkhgluJkghTdJIwVQO5NalfRAS2dpNf3MdrbqC7/AIKPU+1UdesNVn0yyufDbO1nqUSzHUGUL5ELdH25JywI29uRnGMUmo+NNP8ADYMmmB2m0jUVi1P4h2to/KkhZI7iQkZ+DEj/ADSAEZTPasnwVok2mSfna7j0UtpN9NaQXlnK0s17b/DhEtmkxiaBFkj5OCpi2ldwLn6Gn8JhRwzrYh2lv3dnbwHVloamnafaaXZJY2UeyOPpk5LHuxPck8kmrPQfMaUYySR700AHJIr55tt3YgseSpYjGeKPQChu2T++kwzdDgdzWABBBwaWgFQeMnFLk+goAQ8fXvSUmQDjBJ9TTuQoB6nmgABGRkcd6ydd0m5uxFeaZHbJewzRuJJPlLIpyULAZwfStYD5SfwpHYHlz17CmjJwd0anYoaLqMmpWfmXMaRXUTGO4iU5Ebjtn6EH76v/AH1j6h4eW51Bb6z1G4s35eRImISR8fKzLnBOevqBin6Fql7fve2uoQRxT2U/kkoxIcbQd3QY608oprND/RrV9Ua3TjqaPl3DOPpQFUEnpnrSh1TLhM4xwBUhTSg0eSVkeSTarruDL29q0rKG7tt6TSCdB9kkZaqmmT3Ny5E8gUoMLGowCD3+6tu3UtIvAC5A6dK9ShThZSiI29hkZZSyzOvmMM8jt3NNnVEaJQdxZmwfpirWpQ2dnefDCdSdoJJGcZrMsgqM0W7LgBiNuBg5710i24F4RHy9ypz2NUb6G3OGnWWSQYCAMc9a2bTT5JZI51MyBWUgk/JkH0qprcNwLoiGBSI1/TuThFyc8/caDculygYhLt8zZlMBFwDtq0Y/iWVJo1VeoI6ioLRYfNUwqpQ9gMZNXJA/xD3CtsVEC4xz/wARWW1uYUr64Se5Syt2LFTyemB6fQ9fuq1bxvNLGoyI41OT6ntiqMEE7ySO4jyx2l2GCV9v3V1GlaegVZS3yp029zWmpXZlT25t4kmnQJ53IJABNVwzK29Nykcg5xV6+iuNa1dAIlaC1JILH5Tj++q+rxz2d1uuTDHFI7Kh3HIAA6jHvU6kMyut0Vg+jbT2envuMu7t7zUREkm5bVHJQPjcT71sW2mhVEaRZwBl25I++qoQi4ilndzFGCwUd/Sro8SWNorQxW8sk+wl9vA9Rn36VsJqewsqbg+tt6l82s8dkUlcSRsQAGHQZp95a2sEcYt403SYJDcAcdaoQ61dXXzpOqxcBQsYkZmxnHOOn8qinuru5k8yVh8p289fpTM6qMIvUdMsUknltcE7l3E7BtOOwrPuorKHy7mZZJC4O2ItuCHsSCe/8quGfE/lPJBE3RmccqPYVi3ttZCeS9s7gSqqgFRxhuxA7ighVSTdjftmh0i1iuJxMxkO0KgBxj7++axr29hvdSmvzDI2FA2liMD09Ks3A8TazLKILVbeGJVALLtYpz3H8Kin0+e2WWW4lDOuVI24XcBnp37c1pJvSxFEYSHkk3IW+ZSB07DOO9PHmSuVeQsTjJ/nQ2oJHbi2jgZXcbnYoCqYGcKKnhIcs3UBQSWHt6dqBRF82J/MgZG2/OC5J+bofr3qlqBjlYRNcEyEbiduASfTH8KsvKspMVtIpB5OSSG78elMmMS3dv8ApBuB5FAX4GmbBItIhlmkkkkJ2JEh2hm+uR++sq9gM8DWzkIx6ruztPvitTUpoLzSj8fAfh4QAsSHDvJ2PHbrVOKxsdGsFM1tLDc3JB2H5iijqP30XGfAtfniIQQ6bZuWBySu3A9uaqSyXSXLXUcqNG4zGIwe3UHimPamY+enmRNH+t0PNRT3F5C3lxsyRKO46t7Vhl9LAgRHd3YM4O/bjAB9x3p5j89BLJD8wyy5bC59adJBayhDc7/O7FOMmq18yQKC7gBeMYyenA/GtuluYLapsUtcg/K27G7AbHqO9Vr/AFiTXdTjAlAitRsC4xj6561t6fYW+oSQfEhVkwGPtkZrM12zWS6mmjx+gcggfrDPFTqSlFZkakZuowm2WJFjUZyc46VUu5Fh1rw3rasPN/OL28hxz+kt5R/vBauaxqkt9LaQoIURlzIiHcdxxgdPrUnjDRV0nQbHUYwC1vqdlKzEdR56K37nNToyc6zcXoPFGuDtvHG8glGYEcnOOOafpumC98yOZgCXG7JwSRz+FLcWc9vcwT7V3BWYovcY61m2+oSXestbzSIiRq0jb+AuBn+VWlJRtcRI2/LvF1hUM0fkW2NwzhRkcD35NbP6O4YseemT1Xr2rK0uVZ0cOqTpIfkkkHGPYVoC0gAEPxEiQR5PlouNxI9c8c1pSCC6YRRSIg4BJCr0OTUdxFHb6aYklQXMyqOW5GfpUl/MLWx2wx5KqCBmudvJoPKsZo5US780s2OSvt7jtQM+ruVbexsPMWKVzJJGu51Z8jJ68fU1XvdJjd0WztjmQ5Zs/Ko9KoJdSvcRzqoMuMEt0PYV0VqdkO53Ej9GweA3pXDRhSqR6OKtYyrUlUm6kt2c1PAsMrxgEhTtz60woMZPSujuLmz8po7yPaEPRhgn3HrWQ7aYUhQSuoQnzDs5b6VGpRUXo0KncqEKgHvSiRAcbjgCnzQhWLkb1UDG05HPTNQOAo3uACeBioNWNHvuAG1sL1PNNyGGQc1GY8ndmnBdowKwB6M0bB0OCOlWGj+LxJbxgOAA0aj94qt26U5HeNw8bFWHQisa4rcpCaXVlsNoqx58M3FwmG/bX+JHeo5YvLwytuRvstjr/wAaxS4MJU9M0XdEdFFFMTCiiigAooooAPaq9/f2el2c2oahcpb21uhkllc4VVHUmrFcj+U9Wj8PW+rP/k2j6hb6leevw8LbpMD9Y47d6eEc0kjUruwn/wBLv5NP/s00z/4tNk8eXGuAf/RzYWevrH/lE73RhgjPZA+1sv0JXHQg108ENhcwR3EVrFslQOuYx0IyKsRxRRDbFGqA84UYps0FsvN/6DQ5GPwx4h8Rr+cPE+uajpM54jstIv2SOJf6zgDzCTznAxnHbNL/APRZ4Ruvm8Q203iGReI5dXk+JeJe6oWHAPXFdfRWdLPg7BmZyH/0Q/kw/wDsF0b/AOVWunsbCy02zh0/T7WO3trdBHFFGuFRQMAAelWKKyU5S+Z3BtvcCAB9kfhQc5HHFFFIYFT2aAymR+FjBbPoe378VBVhgYLT0afn/RB/jkUs3pYtRV5ZuXtfUqzMZGy2NzEk07pTEO5i2KfSUrSvPn6F8W3TUaD/AMd+97+QA455+6sXXf8AGb/R9NPSW6+Jcf1IVLD/AGzHW3kjpxWLbg3fiy7m/VsLSO3X+3Id7f7Kx/jXTT0blyX6ONcybxDpkupWKta4+Ls5Rc2hY4XzlBC7vUcmr1rqEeq28eoRZ2zKG5GDnof3isrxRfXVpHp1vbSmP4+/jtJHX7SoysSVPY8Dmts2lvYhbW0jCQIoEYHTHr+Oavr/ABnfmvuK91ftEoJxzRRXIaKR8uSOtHU5J5AodD8oPQcml6ffQAn3UmTjFLnIpDQBtaNoul6haKJp7hbgfNIgk2jJ7gehx+6th9FhtYzJo8aW0wH6owJPZv7+1cnBcyQSRMGYrFIJNoPBIroY/FES24Eql5gDkhcAn6V9xgvi+GqU80moSVrp8bLhzXZwOB0HHRq/aUEh0ey1KeHXraJmnbzFlmGccDIz6cdfWrer6NbtbxT6csaRIpJCngLjIIH1qLRdaTUb17K6kWVbhWAQncQQOR7Lj9+an1OwXSY5LmyISNkCCPH2ee3t7etehiXRxGFbqJ5bXtrw8mmQppxfU5+P7MzR76C0dre4iR4Lk4mWQAjgcHn8MVS17w34Muma4sNOt7WV1wzWYNu5bPBLRlffrUZJYlick8mkr4+PxmtGh0Fk9LJ8bbHoKlZ3Ta4mSuk6vaRmPTPFWoRof81cBLhP9oBv9qmeZ4utvt22mago7xyPbufuYMP3itkYFFebKvOdlPW3MunYxv8ACN4ONT0HVLTHV1hE6fXMRY/iBU9p4k0G+byrbV7Uy/8ARtIFf/VOD+6tL7qgu9PsL9PLvrKC5XGMSxhx++lvB7q3v3xDQu2VwbO7ivFXc0ecDPqMVrnxVdHgQque/XFcT/gnpMRzp7Xenn/9UuXjX/Uzt/dSjTfEdsQLHxCtwM4CX1qrE+26Mp/A134f4hXw8FTo1LLk1/snKjCTuem6Pqg1GFg+BLEQr46HIyCP7u1aFedX+p+JrTxZoegJqUdvPqNkYngKpPDZXEXzK43JuzLAkxEYKkmM8jlq17nxvc6RH4gk1WGwmj0aextI5VkNqsk86qzBy5ZUCpJE5PQAt6Zr7OnXzxi5LVpP7epP+PJaX2OiOj6Wbg3ZsYfOLbjJt+bPrmub1q0toCWidywOMsc7/fPrVq28b2d5KthNYXlhdGaK1lMhjlhhnlGYY2ljZgTIpRlIBwHTdtLAVj3k7XFy8j+uAM5wK8D/ANRVlJQhl13v3cF5l6EFSjJy48Pv4EFFH0or5gAooo+tABRRRQBJDPLbsWibBPtnocg/UEAg9iARyKztV0qLVIkPmtBcwNvt7hPtxP6j1B6EHgirtFMpyVrPY25maVqss8r6ZqcawajAuXRfsSp2kjPdT+IPBrTqjqulR6nEhErQXMDb7e4T7cT+vuD0KngiotJ1WW4lfTdTiWDUYFy6D7Mq9BJGT1U/iDwadpSWaPivfAHrqjUGMjIyO9WLpHKRzL/QkYTjGPUVWqxP/k1sP6rf71QluitPWEk+X3RX564ooopiIU7Wvj7LRZoItKe703U7G4h1C7tds1zaK6lVaOAHdIqH5pMAnDKFDYbEF3d29hay3l3KI4YVLu56ACqPhsX6Xp8TXqvDdzACCEn/ACeDqF9mbq33DtXdga0cNU6acbpevYNHmw0+wvPEM1v4o8Ry6lc2z210jPHrIksL0yum1bcROHEO1SHjkVR8i5BbmtaaaSeVppW3O5LMcY5p8jW8Qu0s2k2X99JqEqtGiBJHVV2KEA+UBByeWJYnk1DVvimN/lVbQfUWxjGyEbDTl6D6UyTJKqPrT68WHWqyfKyO2sujwtOHFty+32GZ2Oc8A1CNT09r46at5EboJv8AKDfNt9aXULZ7uzlgjkdGZSAVODn61gaXpsWoeG/grWOGyvYHKNJEnyxXK/aZeeRn3qtGCTkpPS+niZXca1KNXitH4bPyOoOOxrH8TeXFp7XsbbL23z8IQcMZDwE9wxwMd6YND1LZ558QXfxmN3X9Bv8A+z67fbP30g8MxXLQ3Wp3cs12kiyu8Z2I5U5UbeflB5Az3NXioQlfMcisuJsQGRreJpVxIUBcejY5p9FFSFCiiisAKKKKAClpKKALFkgM4kkbbHH8xbH4CopWDyu46MxI/Grb24SM2sco3AgyMRtUDAwCfrUHwF4eltIR2IXg1NTi3mbOqdKaioKN+dtdf16kFFT/AAF7/wCyy/6pqFlZSVYEEcEGnUk9mQlTnD5k0JRRS9+a0QSlB7dKT2NO+goATv60nfNFFAFPWAiWi3j7v8TkSf5fRT83+yWq8elIYfiUNuV3CRSpHqCOabpPltp0D3k26ZE2SqnQuvytz9Qas5JwKxg5K4tSx2txKu+OFmHqBTzdhOIYI0x9lsZYff61FJNLK2+SRmPTNc95PYLU47tvu09+RMILaPia5O7+ou4fjSfExx8QQKv9ZhubPqD2qvRRkvuHS2+RW9Sx8fef+1SfjSxH4iJrYsd5bzAfU45FVqVX8tg46g5FDgraGqtJvrttBgDqaTGAevPpU90qllnT7Mo3ff3/AH1CSOmOK1O6uTnHJLKLjYvB56ZpDgcdT/OgsTTQQzbVXkdz1rRQUkgkqRzjmloxjvmigAooooAKMA5Boo46HvQAbVx09qxtbCz6nolkBkNeNM39mOJz/vFa2GyTgLxnB5rPNqk3i+zS4kCRWumyz4B5zJIqj78RtXRhqUqs+r/oMyjqzRCoD/xpGkOQEAY+lXpW0tZDPFDubbtClcDPqaiW7KZMcEKMQRuVcEVSeHp0pWlUT7tSanKSukCLHDHHNMpdnBIj/VHUc+tCX1zGrqjgb8dO2PSoXkeRt7sST3NNpXiZQdqLypctHtZt9/04BkT+bUsTX09xEIZSCF5zjmiyl8qR8PsLoVVs9DVeio1atSs805NvmUp2pPRElwsiTOsrbnB5OepqOrFx88EM3Tjy8fTv++q9SUnJXe49SChKy2CipY7a4mG6GF3A4yBmn/Bv/wBNCT+zvGc+lY5xXE1UpyV0ivSMoK+/arPwVwM+agiB6GT5R91DWqopZ7iHAHO18n8KWUoSTTK0qdWnNSSs0yqjblyafj0p1tbmSLd50K5PRnwal+CnPMQE2Ovlndj60tKonTTb4FcZh5RxE1COl2SrbSi2eK4xFyDH5hwPfH7qZF8LbOshkMroc7QMKT9atX0crWMckiMhQ/Nu6sx6/wAKy/vop/1E22Fe1CaSXBWb98B80jTOzuSWbvUMXf60/wC+mRd/rWTSVWHiNRnJ4Wsm+MX9R/0ox70Ue3NXPPE3HdjHHfNKAWPt3pNwVXJx06+grHfXL28J/MOkG6iHPmySeUj+hQkHcPpTRg5bGpXNncDg574pCSRhSAM8VgW2l+J3tlvLjV0g1E8GMJut0X025yW/rZ+6oNSk8Z6RZS3izwamwUotvBaMrFjwG+0eB1IxVFSTdlJXNy34nRzTRQI8kkqqiAsxY8ADqayWvNf1I4060htrWT+jupW3OB6+Xjoe3PQ5pLTQLa6SG/12NLu+IVyzDAiPUKq54A9Oec1t4QdOw4rLxhtqw0RgTyeLdKiLpbwav0PyfoGXnGAvzbvXNSfH+LVYu3h+y98XpJx7DZW5yKT60dInvFe/Ey/YV7C+t9QgEsBYAMRIrDDIw6qR2I9KtDbnP7q5+6XVdEvpZtL0z46C+kX9EsvliGTnc54Odx6ntirmm6pNfXM1le2gtrq2VXeISb12tnad2B6HiiVPTNHYGuKNPr3pFHzYyKBhuB3pyjjjpUjBP1sVn6xrD6WI47OIzX9w220hVsFmHVif1VXqT/Min6tqsGkW4nkR5ZHYRwQR8vNIeiqP/GBkmq+kabcwSSanqzpJqN0MOV+zCnURJ/VHc9zzVYxSWeX+zVpqy/Ja6lqOiLJPfC48UWAMmnX8koh2yOw3ozHIMGM7o2B3KvHzYNaWr3VrdXztaKqwp8kKqu1VQeg7Dqce9VFHOT0pMZ7VarjatakqM9k7muTYqcA460hwuAozSrjknpSDJO4/dxXIKG1QCZCM0m7IwOntSZXIJ5PbNLnvjAFACjHA9aUcfq9e9NBPbvSjIHHJ7ntQAnz+mFzQ24ngcClH7RYbR2pGJcDcTt/eaAHAnbikz8pxjr1PagbuSB0GTmnI2Y3DRksSMEHAHr/KtAcYJBGJmjO2ToT0Nc/4gc6ZNa67GPmSVLaRRx5qSMFAJ9FLbq6KO2nCkv5iI65zjO7FZPiG1tJ9Hu4tQtmmiWFpGj6fZG4YPrx1qkOrJXWhsXqacUMswJiUsVGTj0rQtDp7w7GTZKwyC3qPQ9q53wP8Zb6PZJqE7hnX5iX3ExkkqC3suK6661jRY8RqwlaEcCNdxB6CrU4Ri3qtBZaOxcsC4gAnRvMBIOTmtm1WG3066v5SCIF349TXO2r6rMwllSMQsuVA+0fTmjVPzhIi28jqtsrCSRTxnHTj7674NOKsLs9SCxJkL3ZnZiz7nLDqa14WaOXzLlcxcdOMj1rPtrUM67nKoh+YYqw8G59zzSyoSfkJ+1TCkl34kdZ3tNDUBEBzJIMndjtUtvqdxcWcw1aX7Tb92eoAH8xUVvaIJT5VpHGpbIVeprTu9N02K2aa6eUEodkJPTj0781o8W2YdtPBJNG8JAEpIG3uP2qsF0luWdWkJiO356j0e3g3O0csQmI/RqY+cd8DPP1qSbNncPDctGsuA3ljr83I/jWCW4ksMKXhNjASHYY3FMqPbNbVjI9varDMWEjscFemPXHpWbbG5WQPAkbOOm/t7+9bIJjcWgAEuzc23pjsKCtKObYiE401IyCvlxDC4HNZci6nqV6bmzsgPNfIlnHRf6taN1bzTxYkAVcg8HJqpceI9E05DBcavBFNp0Xm3cZlGYImyAz+ina3PsaFqdk6KktCheWM9kHM036RmCr824Zzzx2qJlK7hG4R1Pz7Rk9M4P7qsxeMvA6TraS+JtL+PuB/R/EKXAfgAc9T/Oq88xluHh0+FSwXJZnyoGcZI7mkqU5XUlo/U5laleE1o/p2ldJ5tPf4qzdo/O+TAPyqx6tj68Y961UWFIRJDL50shCSbD9l/wBb94NZqtFPxHLuMZIYrxz0NI0t5bEPayEuVKkyNke3FEainpxXAy0qLUuD2ZZ1A20tm9kiSzzSEjJOFqaLRNM0ixhka3Z7srySMhD7VkWEV+9wbhCJbkIFTcvAc4yf3V0txdXWlLbx6usStI+xSH3M/qQP404ram7l7VNTvLMRJBBGXlwAoOcisK5imudWhttu1cG4uhnd8+OfuwBVDXNTvNUvhLpkzxrGgdCjf7VVY2vUuZ724klHlxsjAnBIK880GSkti3das893LDaW4WBXwSW+YgAdKUyzxqGhQjzM557dOneq1t8MEElurOZGAAc5J9Sf/Harsju0yRR5AxtO4dO9BMjWDylM8gBfYfs9Tzj/AMCocX0siOLSBIgAAQuGHrVybz3ZVjbbFnaQw+0RWpFZR2mnyX+qSqsKAudnP0H7601K5iSareWEZay8oHfuLOmTx/51cstRs0Q6lrF0Bc3WNzFPmXPUKc8Csd/zZqjKloJVuGOFkxgYHrUM2nX0d1Ha3dy0nxALREdsdsff1qbm4uzRqdjf+HimydLlLQSjIGMsoH6zH3/lVu9ttMiiJW+VpojhkJ6jH7q5C41z4W4EMVxLBFArIQOikjnnv9apfE2XkyySXCswcMnPDZwDzR0sHsw8DffT2n8y8srlwdxGWOVB2449Kzr1tftUMU1gl0jgZYHGwfh99V2uNbvGlTTtRX4e3VXYsMj6Crj+KHXy4cLO6gCV0jIBPoOajKcG2r29AsV9Pu76BooBnbK/9I5z91a8/wAXE/wQhiVkGZpF6sW6D3xWNqmpnULxLiKLyhFHsUZ6E1Y0SWV90VwGlZmB8zHOfeloVVm6Nu/IGiGSzuNIuY71VEgTDK+ODWN498Vyat4Uv7dZkLRwvKoxzlMMMH6qK9A1MpDbQC4jDKwIfavY9K5fxZDoFxpVzBbiNSYHXcq8ElSOTTxpyoSzQ2NTs1c2LzXSLVDY2avI8PEjHdhSMnj6Gs7TNO1DULWXVbkQ/a2Rh4twKDk9/c81h+Go9W8RaFpM91fLFZS2cCmKI4ZsIMnHr711tyYLOzMUN4sNjYxbmEo5wMkknsKfWpLbRGPTQt2Vlfaht/OBEG0hYljXbwOjMf4fdXRQ209qmy4d5VHVy2c/d2ry21/KNYa3cz6Pp+nX99fxqpaEqYotuRht+DtBGMcc/fWpfa9r2oaTfeHbLwjeabqMyrBb3BJuLQowG9jKAoBClhj1royPiVpxaep113MJbnyoCCo44OB09a564sgNQZGV5XyytKvBIJ7/AN9YGi+AvFPhSEWGieJImtCFfyru2MjeYB8+xtw2hjk9Dj3rUj8T29hFL+c9B1qK/mBTMCG6gUZ+0HAUE+o7UZf+LuNV670MhTl+MZx1rYsLgWdi0kkjEF8YAzgnmshSM84z6UrysI/KwQpIbA9RXiU6jpyzIk1c35Lex1KJHkwrSLu4bJAHasG4hSGZo1lVwD1U9aeLiRAjJNtMf2QBzz1qFpBLI0pABJycDFPVqRqK9tQSsC5J+U8Z/hSEbzncRj1pwKhSo6mmjKjBqBpIdgKjPbJobDEkYAqJuXGOwpSCXznpQA8qR1pKTLbuT99L7elACmp7e6VImt5k3xNzgcEH1FV6KyUVJWY8Jypu8TO8V+INN8IaWNZ1MXD2rTRwJ8PC0rtI5wqhV5yTWLpP5SNC1fWLXQ0sNZtLq8Ehg+M02WBH2KWYBnAGcCo/yn7vzLpjsG8iHXNPmnYDiOJZ1LOfQADJJ4Ao/K1BC/hizvbC6Mph1bT5fMjRspD8TGZH3DouzJJ6YznirU4xslLd8SnRqazR9UdfRXH3XizxFqmt6h4e8KaHCTZlNupXky+Q6MitvWIESOhzt3Lxu71HL4Y8ea0RLrPjh9KeP5UTRIVWNx6v56ud30IGKxU/+TsTcHF2kdpRXEyfkusr+1mXxHrup69c7GW2nvJvLNvkdhCEBGcHkHpS+CNdi0k2H5NtYNwut6fY/bdGaO5ij2r5yydDnIO3O4Z5rXTTV4u9hbcjta5T8q//AObTxP8A/au4/wBw1d8Z+MdJ8F6Jc6vqNxDvhhaWK2aZUknK/qoCeTyOlY+ieCtQ1Od9a8eaqurzNP8AEWVrGDHbWaEAgKvVie+8sOB71tOOW1SW3qalbU6vR/8Ammy/92j/AN0VbpAAoCqAAOABS1J6sUKKKKwAooooAKO+M8UZOMU6ONpXCIOTRsak27IfbxCVzuOEUFmP8qZcTNM4TO1V4AH6op9zOiKsEXRRzjox9agRcfMep61zuXSSyrx7P2z0Y0/4tPpZeHa/wvqxwAUYHSiiiuhKysjzpScm5S3YEEdKxvC+Z7S61Q9dQvJZwf6gOxP9hFP31Z8QXr6fol9eRZ8yOBvKA7yEYUf6xFT6XYrp2nWunRYxbwpEMd9oAzVFpTb5v39g4BqWnw6pZTWFwWCTIVLKcMuR1B7GqOnNdaXcrpF/ezXYmLNaSyEFtqgZQ4HbrnvmtgkE8VV1jSJNX0eeOC5e1njdJIZ0Ayjg5HXt0yKthuu3Sk+q0/Cyvf6Ct2WpZpR1FZui6nLqC3MM9s0M1lL8PJuYNubaDuGPXNaNQnB05ZWaLksc9qG69c0mTjFKRg4pAGmjGcA9KWigAB46UdTTXjacpbLIqGVghduiA9WPsK7SDw7o8Kho7Rd5TaWDE5yOepr2sD8HljaPTZra2Wl/uQnWyzypGLYa3Hp9tHbRWgPlggMcZ5Oev31TvtTuLyRyZGEb/qE8VbuPDd9bh5C8cqckbAQVHvnr6cVkEkHBHtW/Eq3xCklSxMtHytr5ehlKNN/Ktgoo+6ivEOgKKKKACiiigAxnpTopXglSaNtrowZTjOCDkUmaPc4NbsA17bTJpIJZdNSOS3u/j45LWV7dhcbSpk2oQhbaSMsp4J9TVjTlvNNW7vdM8R3ySXV+bu5F/bRXUc7PF5ZVhGITgBYyMHjZznNRrE8h2qhJPOAM4qzeMsUUdnG+Qo3Ngggsfp6c12R+K4qnaKnfv19S9OPVc5bL1MvS/Cui6RJpzxXym30hYWWKJ5t2oTxIFhmnQhYk2HkBQx+VBv2rtOd/g15AzputapZ46KJ/OQf6Mobj6Yra6d+aQE1uK+IVsW06j2I35GN5Hi21/or7Tr9fSaFoH/1lLD/ZFH571W2/5w8MXaju9rIlwv4ZDf7NbPTrRXL0ifzJenoF+aMiPxZ4fdxFNqC2kh42XaNbtn0xIBWrFLFMgkhkR0boysCD94oljimQxzRrIh6qwyDWVL4T0B3MsWnrayHnfaO0DZ9cxkUf03zX1/AaGvRWN+ZNVt/+b/E94o/Yuo0uF/EgP/tUed4ttR+lsdNv1HeGV4H/ANVgw/2hR0afytenqFuRs0Vjf4S+RxqeiapZ46t5HnIPfdEW4+uKs2fiLQr9vLtNWtZJM4MfmAOPqp5H4UOnNK9gszQqjqulRanGjLK0FzAd9vcIPmib+YPQqeCKvE5opE3F3Rmxm6VqslxI+najEsGowLmSMfZkXoJIyeqn8QeDWxHeXESCNJSFHQcVl6rpUepxoyytb3UB329wg+aJv5g9Cp4IqLStVkuZJNO1GJYNRgGZIwflkXoJIyeqn8QeD7tKEZrMl4DxlKOsHY2/jZm4m2yr6MP38UksCsgmt1YpzuB5K/U1BWRrOoXc9wnh7Sbhorm5XfcTL/6vB0Lf2jyF98ntSRp3fV0HVRz0qa+pB/6Sap+q2ladL91zcr/FUP4t/Zrep9jHpljbwWkOnrFBbqESOM4GB65qZntJDlojETwCn2R7460TqXdktEa6cXtJfX8FairXwIdA8FzG/OCCdmPxqOa1kgiaR2jwP2ZATU3Vglds2GFqzkoqN78tfQrIMsWNPpsYwuSKdS0Famm93qV+ITzYiUVtHReGgVjXdvfaZfzapp1uLlLhVE8BcJgrnDKTwOpyO/FbNBAIwe9Wd90Qo1VTbUleL3RXsL2DUrKG/tiTFOodSRg4qwOtYQ+L8PTTmO0e5sJZGnYp9uDP2sL+sOmAoz1rahmiuIlngkV0cZVlOQa3R9aOwVqLoytwez5ofRRRWEQooooAKKKKACrFmi+aJ5G2xxMCxxnvTIrd5FLkhUHVmP8AD1ollBAjjG2NfxPuaWTzdVFoLo7VJeHb+hbi5knYjOEzlVHQVFvfpvb8aSitUUlZE5TlJ5mxwlkByHYEe9WEvSzA3cazD36j6VVxRWOKe40Ks4bMsb7D/oZv9cf3Uvm2ifNFbsW9JGyP3YquKSjIhumfJeSLIntpP6a2CgdPLOPxzmjfYYx5E3+uP7qrknpSUZEZ00uKXkix8RA3yvaoE9U4b8aN9iORBMSPVxj+FV6KMiDppcUvJFkXsg4hVYgeoQdfxrK0/ZDeX1mu7iQTjPTEg7f6StV0daqTb4tUt5ARsmjeJvUsMMv7g9XpJJNIxzlP5mW260lOb1FNqb0ZNhS8UmO9FYAUvFJg0p44oAsRjzLOSNeWRg5/s9P51XwB3qe0kVJgHPyONrD1H/nUMiNHI0bjDKcGlWjaKz60Iy8BMVGWY8dOOpFPJxg5/dQEdvmyNp9RTEhF/tAiloIC9859qKADpRRRQAUUGigDRgjit7GSUyq5YD5QOh9DXMWMjXfibWLpgMQpbWigdFCq0hA/+LXQSyE2caxqAmfmx1LeprnPDP6SLUL3qLnUbhgfUI3lj90deniaq6NU4aJRXi27k6UfmkzaxSUUV5hQKKKKACiiigCaG5MKshiSRWwcNTjdKnzwR+XIep7D6VXopXBN3KKtNKyZJJcTSnc8hJ/Co8nOe9ABJwBkntVhbNwu+Z1jXvk/MP8AR60XjEFGdV33ICzH7RJ+ppD0NWNtlHw0jy57p8uPxoa4iRSkEAHo7csP5Vjlpoh4wSknOS9SK1tZJY9wKKM8FmAz9M1MIrePiS5JI+0iA8+wPSqkZOChP2TTqnQTdNanVj5xjiZtR4317dS/Jc+dYPFGm1I3B5OSc9KoVYs/maVT+tGwA9T2qufpVIJRbSOWtN1FGcu7yEchVOT9KRF2rz1pJCCQB1zTmx3J+6kjadVvlodFVOjhYQ/5u78NF+QLDbkDNCsMnHpVXVNUsdJthc31ykMYIXJPUn0HesTTIZvFCS39zqk/wvnyw/CxFRFIiMVBzjdzgHg11RptxzPRHClxH6hb3uua3b29ldldNtdwv0/UlbIwme5GDnHTvXRBVRQqKFAHAA4FMtraCzhW3toxHGgwAP8AxzUn060TnmSS2QN3F570Y9PWjPoOlJ34NTMHYHoKGwegxSZIGB1JpHPzbcZzQAdB060H5e3alfHGB0oOcAZzQAD3rMv9FinuDqVkVg1EKFSfkggdFYd1/f71p8Dmk47dKaMnF3QJ2M/RtQuLrz7O+aNbu1fZIFGA47OqnkKeQPoasajqNppNk97dybY4+wGSzHgKo6kk8AVla/bw6bcx+LI1Cy2g2XDFjgwfrEjuVGSMdzTNIB8SSQ+JLxcWyFvzfbt+ryQZXH7Z5x+yPcmquEWuk4ffkNZblnR7G5ubk69rMWy6dStvATkWsZ7f2z+sfuHA51wPupcAHBNHU5zjHNSlJydzG7gM8j8aQ8nBpVBJzgigjLEA8DrSmADgGkyScUoI6gdOlH2m27eev0oATLDutKoz160mFHQDjrVbVNTi0q0+KlJ5ZY0AH2nY4Ue2SQM1qTk7INy1xijOOlcs3jLxHqqyT2fh2O0gsuLl7oESPg/MUwQMBeehziumt5kuoIriBiUmVXU46gjI/dVKlJ0tzWmtx3swwvr60pKqM4O48DFKAAT8pY9MelNC7AZCc84HPepGD4n2k7h1BHNKLSeZVaKNzycHaTTADwWyTn8avtrupToGtLdIvKVt0ZICtnpk+vBqkFF/MzGaltKWX4GZd8iRDfx9nOe/8qo2enWeoy3b3cObV1aLYx+0MYINUrK+ureWRp3Z5JyN5QZJx0ArShfTYpnbziCCMpnjJ/jXZGcamW/D2jNUcdrtnq2jO76FfefZwAPJFeLudUHUIVxhQvQEE8da2dCGmyvBeAqI5kEi7h1BGRn0rdOk28aXCXR3reo0aqRn5SOfeuEeHxJoLSQ2em/nTTYFZUZZFWWMg8IcnBAHAwM9O9ZUg5NSaVxk8yseiXOt2Kx/D2t5H5owWHXAqRZ0nMkssoOFBBPce3rXnuieKrKXUbZNV0W8s7e6iJS4uIiqK4Iyr5A288ZPBr0ESWhH9Io2nBGR8v3V0wc2uurCSi4iI5SMhN5O7cXb9YmmyNcRyN8NJtkYbWPoPSpY7I3bK8Mu0jncCP30hit7ZRhiN547kn+VVFK8LTkHbKDLjlhTL2S7lmhRZJpCIzGrN2znj99Xdpj4AA+6nR3MlviSPbkHI3jjNYCZf0bRFsoIZtRRVkAKhz0I6/dTL7UdBlvJPJEk8qhcmFCxx7kdBWPqepa9rF0trbgyZwimPlAO+SP411um6LDptgIoFVZXUecSvJOQTj76CsVm0RBDqczSxxjSSkKqVDk78n046Gub8Ra/puianBJrP5wN3fxNJBbWto8rCNMZ3Bf7QqTxp4w1LRtZ07w54StLW5vbgyXUkkzbooolODlVIJbLL0PrWFZWky63deJdfBuNUlRkMi5VUV+SiKeiDHGefU0yVtWVf9Lcg17Wl8V2MWn2vh3Vb2G2mjuz8RuslVkOUILj5h1yBUIi0jxrHcWzvqVnPPFHb3MaERSmNGJTAZSdpLMM9D2roIbn5Jp2Mnw7EKEPYjoB+NZWpaT+dZ47mxv3sJoxiK6hK+YoPUcgjH1H0poytotBv5N9ymPyZeD3vba+1eXWNTu7aVZYprm5jJDLjb9lB0wMV0smpRrGLTTbE2wyWkLnd5h6cmudgfxeYGNzBolxHbnLBUmWadQex37cn1xir+lazpWoBYoL64gn3kGzni8uTcOSFDjLqP2hkVs3KS1d7EaknN33NO0EoiEQSJNx6qpHf3NXZYTGd7Ax4OATwaEEivgRq2V6HjAqKa7sC4NtDL5kL7HXflWJB+Y57D+dQnTjPcWnUlDYSW7urd1PnPGiZ4jT5mP17VU1G9vNZvo7iZ2xGMKAvfvz0q7axSz/AKNiHJ9OcmkitrZbgOR9lsnB4z60im6bUZ+Y7gppyg/D3/st2kI0nSrud/LHnDy1LnlgP1QPv/fWdHbteW7uyMiFSWkdxsGB2H/GnzGfxPfrHbgrZ2oAXdxk92q7No1mmmtNcXPmpDlUjRwVz74qxK19irp8EUEkTuEMKruaZjgZ54B6elJ8ZbI8vlP507SbW9T3yD6YqK+1WH4ODTYLUKgbeSefupI7ZppRIMKoXHAx3oFJLcSTT5mOBE5KqD0z61Pr97H+ZRZI3PmZIIOD160+EWlpukuJCF4JIGc1natd2s86sbcIFY7Q2SrDt070Gp2IYbmSzsw9qiM6/IqqOWPr+6qyaJqF+Gv7u4WIuDyx5x3JPQVtWNoGWNIlMZY/K4xhfxo1iBQiWjsHJ4Zs9T7471OVPpPm2BOxR0Szt9O057yeyeZWGFUKWOO341Q1C4tNUuobS3sxExbDHGAB2rWvVgSG3hm+3gByjFdq+/asrT7aW+vWuVieFM8Fe3Ydetc9WGWEaceJq1dzYt9P0jTLKVCJWaThvlyD7fjWDqM9gWWGwsvKC/bkY4LH2FbV7by2tpLJLIJCRlA52hcc/ea5WLzpXeQMctyT2+6sxLjTgoJBHVkhAT9IygcYyansvPSQXGxmjiYFiASo+tRRIPNQ3EhZcjcT3FdLNfabeWUkGkqyRN+j8xV6H0wa5qFPpHdPYZuxVfUDqBElpPLcwwf00WMY9P51la1dWUzxQrZrG7Lkc8p9ahlt9Us/MtIJ0RySjShThsenrWtZeC3hs/8AG7gPdSKWADckDGeOpAyOnrXT0lSvHJGOvExR1PPtO8QW2ieF7X863DpaafcTwlUUlsrMyAcf2RW0+v2Xiae1soIZG06yjNxcOyHZdsfsKnrtIB6kZ4qlB4O1i7n1Cwu7DyrKz1J7zzXIHn9JAqA/aA+YseRg+xrbjSC2XcsYQIDgIuMfQUTnLDNtp3foVkktToNOFpbLJfi3jjllUBF3AMqgDqPuzWlb6vcx25WQblP9GQOPv9a5vRfD114jlMwmkiDfLuXg/ga0bux1PQZWsYrvzVXC4JX5OM5JNWpVZTSbWhJXi7ofMNR1zUksVmwpwWKDIUY68V0NnoWhWCCCd4XnRSjCSUNluhwB0zzxXPWlmIdPkJ1SKF5zvcq4YMPTI/lVa3tGaQXLMGCMxX5/mkAPGB1561cxS1uzGHEm4HOR0pJHYsAeABThw2T0pBg/N6814Q4r/KBjB5z9KTI3Ek5H0pOvYZNKe2enegBeoGB35PtSByeNtHtzilAxnnFAAWycEAYFIW7bfwpue5+6nigBMAjkUtFLg9fWgBK5nXPH+i6Nqr+HY47q91nykkjsoIHJffkIDJjYmSpGWIHFdNXE6SDF+VvxCZBsE+k6eIi3G8q027b64yM46ZFUppO7lwRq7TM8V69448QeGdV0KD8l2qxSahZy2yO97a7VLqQCcP05rt7XTI5/DsOjanBujksltbiPPUFNrLkfeOK0qKJVLpJKwNmD4Y8D+GvB17JqGgWUsM8kIt2aS5km/Rg5CgOxAGfSumKw3OSnyS9dv6rfT3qvQCQcipzvN5m9R1Ue0tUBBBwRgisLxf4P0zxlpjaffPNby/5q6t3KTRHvtYYOD3HQ/cK6Xz45gBdA8dGQDP3+tNkt/l3wP5insByv1rI1HB32ZvR/5Qd/XyON0X8mfhnRL67uo4Hu4rlI1WC9Y3Kwlc5ZDJuILZGeewrrAAAABgDoKUqynDKQfekp5Tc9ZO5N34hRRRSmBRRRQAUUUAFjtAyT2oAXr0HWpZHFnHgcyyrz/VB7fWpCIbOPzJsmfnaowQPQmqY3OxlkO5m55rmqTc5dHA9PD0IUIfyK+2yXFvl2dvLvBU/XbqadRRV4QVNWRxV68sRPPL/S5IKKKKYiY3iL/GZtL0oc/FXqSOO3lxAyHP8ApKg++to5HCtz3rFX/G/Frt1TTbIKPaSZsn79sY/1q2c+1UnolH3r+rGvkWLJIjIyugclMIp7tniklkknO2OIqqjGxMkfWokd4nWRDhlOQauwXElxcRiKIR4fc5XuPeuzDuNaCo3s78Fq79vZ5WITvF5jk54bbQNZm1mVvLtb4JFMSx2rNnAYg+vyrx6c1uqQygggg8gjvWb4mMU1pLphgE019uhijIB5xy3PGF+168cc1dtYmgtYYGYExxqhI9QMVCt1oKUt9u9Lj9i17q5LSMx64yaWiuYAoooGCaAF3xI0crgqqNiQ9QYz9oH7vSui8PanIskWnSFnSUMYy32kxzg+3765i4DSwTLGNxWNmbHYAd66XV4JY2sruBQNhSQCPhnIxuyenTHU19r8EdSWFTmrJNpabp6+Nnd+a4nm17RqOUXyudFIiyRtG/2WBB5xxXN6h4fRYXn09g8SjKqDkjnnnuOp9c1pajq1qtmSkwDuvA6kH0rK8Pas1sDa3DAwZZge8fc59QT9/Ndtarhq0v4lWzcuHvZ8hne+defvgY0sTxSGNgcqAxGOcHocdqZXZ6hb6fd2hvgqM23csg4LcYwfX6GuMPTrXyfxX4fDATioO6d9+B1Uqjne4UUUV5JYKKKcis7BFGSelAJX0Q0ZJwBkmrC2hVBJcnylbpnqfupxdbJ9iIrSryXPIB9vWsXT5fF+oTaqLy3smKXcC6d9obrclPNL5b7XL4xgdOK2nCVeWWLt3+X3OhQhD5tXy/PvxNd7gEbIU8te5BOW+tQH2pt7HbW1/Jai9vYzeTSJYxsI28rYxBMpC42EA7cHdyue9OqtXDPDpXtqTq5r9YKKU4pBUSYUfSil6d6AEoz2oooAKKKranDe3FhPBp118NcuuI5sA7Dnrggj8QaDUrss1WvNN0/UV2X9hb3K9MSxK/8AEUt1ZTT2SLJqMojW3miuEg2rO5bbhoyV2hxg4zxzyDU1jayWtsfib1JT8NBFHEmfkdS29iSMnIK9SeldSoJU+kU1flxGy2V7mR/gppcRzp0t7p5//Vbp1X/UJKfuo/N/iW1/yTxBFdKOi3tqCSP7UZX+BrZpe1R6WXHXv1FzMxfzl4ktf8s8PJcKOr2V0rEj+zIE/iaoarq+jXsaNfNe6Rd25329xcWrp5Tf2sbCp6EZwRXU5NMlljhjeaZ1SONSzMxwABySaaM4p3t5fu5qa5HLxePtNWKKyneOXV7kyR2ttbZkW8dFDMYnGRtAIY5OVGc9OdrRNMfT7d5LyUTX103m3M2PtPj7I9FUcAeg9zXlHiD8kWt+P/Flv4/tvF35mELq+mQrpKMYEjIZHYGQbi7bmO4HggdMKPTbSaDVpXsdWg8jUrYDzI45HRXXtJGQ2Sh+pIPB561xEYxh/Q1fFcvpt9x5KKWhtUd6h+DjFt8MrzKnYiZt3+sTmm21n8MxIurmUHtLJuxXFeV9iehZPTIqN8swX76rGyuxL5i6vdbc58spER9PsZ/fSzxXkrbrW7SEr13xb8/vFQrScko5Xq+zbzO7Bf03Kt/xT83ojT+ISRdk8anjAcDBX8KiliaJtrYPGQR0Iqqi3qwFZJoXm7MIiq/huJ/fT7K41RD5V8lo8J67N277s9Pxql3G1kc2ZVNJvxJKDzzUFydVhl3Q2EEtux+ST4khiPcbOD99FxPPCitFZSTk9VR1BH+sRTKpFptX8mTlBxdmUdduriEW1tA5gF1IITcYB8snpgftHtxjjmrWk6cmk6dBp0crSLAu0O2MtznJx9ap6xDc6ppMhjtJba6hYS2/mlTtkX7LfKSCPanaJrserWlvOtpdx+aud0kRC5HB5HHatVSNrLj68Dqq5pYeDfC6+/3NWiqk2qWlvKYZjMrDv5DlfxAxUk19Z28K3FxcxxRt0Z22j99HSQ11WhyWZPRUNtfWV4pe0vIZ1XqY5AwH4U9J4JDiOaNj6KwNapReqYWY8UAZI5oNFaYWLz5XSEdI0C8dCfUVXq1eKBHbtvBJiA29xVWkp/KVr6VGFFFFOSCijHvSgZoASlxjvSZxRQAUUUUAAGOlFFFAAKp6zsSzF44Y/CSLcfL6Kfm/2S1XKHRZomib7LqVP0PFUpu0jVuOPSm1X0uSSTT4DOwaVV8uQjoXX5W/eDVjpWTVnYGFKKBRSGATjOOaT60uQOlBOaAE56irFyDKkc69CoU+uR6/Wq9WbTLCWLOS6EKvq3/jNLLTrFaXWvDn6lZjgdKC7NgfN1xjFGfU0u44AzimJDSeOe9KKRgrAHnrjFLQAUUUUALUltAZ5VTDbScEgdKSKF522xLkgZPPQVaaSC0iltkd2kODuU4AYV2YagpPpaukF9exd+3YTnK3VjuVLq4itoJAAyxoC7luvArG8JxtF4b07zB88sCzN/af5z+9qXxZPJF4c1KRSTI9u8aE/tONo/eRWlbwpbwR26fZiQIv0AxUqk3OF+30/wBlEssR9FFFQAKKKKACirCWoEZnuH2IDjb+s30FHxSxfLbRKo7lgGJ/Hp91LmvpEr0WXWo7eoiWj7d8zCJemW6/h1pdlknyvK8hPdBgfvqBndzudix9Sc0nNGVvdhnhH5Y+fuxYN2FBEEKRZ4JHJP49KgJLHcxJJ7mkorVFLYWVSU9xfpSUUVog0/K+ex607g9+KCOMHvRCwhYGaMsuOMdzUJT6F6/K/oehTo/zopRazrTvX5XoWIP0BW6cY2nKL+0f7qgZuSx4zzSvOZSXdhz+6oXYudq1sqigr8WLSw060slmoLdv6+PYVdR1G20mze+u22qCFX3YnCj2ycDJ4rFu7jxjqUsFtb6fBa2V0AZJmkzJEueVODgkgcEeoqfVrQ+INUGhvNstbdIrqUqoYSMH/o2z06A+vNdCFCqEUAKowABgAV1Uoxw0EkrsliK7r1HUfH6LgcZdfk7+L1JvN1ORNMSRJ4bcMXYSKADkvng88Z712MUMNvH5dvEkSDkKihR+Ap3aitqVp1ElJ7HO5N7ik+tIVAPvTmHHamnPQkfdUjBT70Z47UGkA7AcegoAc2Oo49/SmrjBZmz6UpJK45pDgAAnj2oAVsADmjjOPbNIx4Az1pTtPA5xwaAE5PSiR0jQu7BVUZJJwAKX1xXPzBvFdw1tG3/1Gt3xM4P+WSA8oD/0YPU/rHjpmnhHNq9jUrhCv+FNxHfzq35pt2D2sbD/ACpweJWH7A/VHf7XpVjwgM+HbP8A0/8AfatkxhY9qgKoAAA7D2rI8HDPh6z7HD49/wBI1Ucs1N22uvube6Ncqc8mnwqJTtx780kpwQro6t03NjFSxxFijK6NtYDAPJ96kld2FKwkbcccEHHSlZmJ6bSeTillJNxINuMOeD65qpqGpWWm273F5cRxBVJUOcFj2wOpoytvKgWpaXJ5AzjjrSO/kRNLLKsapyzMcAD3NczaajrGn3tpf+ILiSKwuIWa4iWEMLeU42oCoLH9bn2qtfSap4yvr+00u8mttAMPkkyQqJJnwdxXcMgdOuKssO921bn74jZTdu9ZtIUjawZdRnlYhba2kUtgdSSTgde55qva2erXeoi71oWrQxIDDBGG+R88s2eCcYH3ZFWtO0vTtESQaZp6K9wwMkmACCABx7e1Xo8tnIOe9I5xjpDz4mX5DHgWaKSCZQUlUowPdSMEVyNjN4q0CQ+HLDTYbhI2eWG5kdjGITkhTzncCQtdoc/ZAHHWkKKwCkYHtRCpkTTV0CdjCj8WQ29sBrFpdWl6EDSQpC0g6dmUEYP1+tP0HxlpN5cvDrVpdafthFxFFKmWmU4+ztzk8jjrW0Y2w2GxkbRx704adYXIS4uHi+KhIEJZMsB32nHHanhOnfWP1C65D7XWNJubUNo0rSShiHEkTLIM9grDj6kVPNpcvwkc/wBtZBlgucj04rMvNE13R9RuPEvhWW01BXtwk1pOCDIyZ2lGxweT1IFT6b+U3wzqug2Gs2+praR3snkLHJHh1fjdwR+rkfjXW8KqizLbkuAZW/lVyQySBvNMhUpzkAde3FXdNudLi/STo3nctucZH4VzWk+KLHW9Vl0y0tbiOS3VmmaVcbSMnB/rH0HYj1rqotGiuAjiR1x9sFeRxxXPGjWpT1WvaZJZdGTW2sW828XJQMzbUyG5H8q0I4YUBEYVi5DNgcZ/h0qva6dB5OxrZVJbnJyeO9XQg27UGAOMDpXbTUrdcm+woavpFhrlvJp+pRiW3Y4dVJG4emRyPurJ/wDo+8Mb/wBHa3SNjIPxsxOf9aumigYjCDdzkjFNf9DKp8zbIeM4zj7qqnl2BSa2OXs5td8LyG216++MsppSsV4oCPGv6qygYA/tAYHOT0pmp+NNF0p4orO4trq7v5hbWkQlLqCeMtg8AZz79qy9an8ZeItalTQdRiGkRXf5vuoXtkd/lOHk+YYK8jgn7q39D8HeF/DxihtdMtUJkMu+VA7buMkMckfSqPKtZDuy1ZF/hounLLB4ssXtVgPF5bxvJDKRydoXLKAP2sVpJ4j8PTxCRNbsWR1BUmdRkH2JzVi5ggvTNF5CLFKw3g8kqOvy9MYrNTwb4ZsZppINFsma6cOweBWGcAcAjgYHQd6W8XuL1XuQ6b+UbRIrxLfTdcSEys0UbvAyRM4znDsu3se9b82u3l/AsR8TaXIr4GFvIg+T9DUaeHNDFiq3mhRT2UZJCLGNsbHPRex+g71Rh8JeC9f+I02Lw6Yo5U2mTCRmI/tgqc5BAo6pSDSemhS8W2en+H9Z0ImWS41k3IjuVgBby7VlJYMeiksE68nt3rZu9YhMZ02000Jb79/ms2ZCO/LGsOx0GTSLxw+qSajcZWKW4mIEjrGpVMjocDv1PU1pJZq6FpgSWXacntQ7bIyrLWyJ0WGaFVRgQhBK56fh1psdmiqqogGSdwzVe9k/N9uBBtR2YYGOtSy6uIbUXC2qtkDHPOc9TUXUim0+BKxpxWFoo8qb52ZeNmTgnjt0rP1/QdLguLHWreaGbU9N3TxRFiRKhUqyM3Y4JxyOcZpHLJDHcLK0RnIQMkhGcnnipNL06OXzJbpzFukHB5DKCOefpVE+KGi8rMbWPFWu6lDJbaZ4YvdGubxECXss8LiAAgk7cnOQCOnes2212/0bWrPTvE8tkttexMYbtQ675Aw4kb7AYjJ4wOK7HWbqG7vwYmi2qu0ZUYwOOD1rPlFpqDppF3Yx3NvH+kxJErgHswB9jj76HUirXQzkr2aJ4/H/AIQ0rUEhe9lkwpINvayTKc/1kUiq+m+LtG8RXMkOkAnyjmUNE8bLu6cOB6HpWjZWljpEMtxa2McaRhikSKq7QT0A75/lWZpvhTVjqlz4r0O6thNLFGr2d2u2FlXJDbkBYHnp71OqoTjk4vYth2lLMuHu3iazzyWdpLBGgjMisC2Dnke1UXuLjyrWwbO0DzSqcF1B4B98g1d0bUZPFfhu28RXkMds9xCH8mHO3dk8DPNOWBY51uRBiQgAbmPA9BmqWtoznknF2K9hbSXEhaaMKgyVBHIrTuIAtuFhblxnpjGOtTxpb6j8lvKQ6HkNxz91WZYZZozbXmxQMKrR9xQCjcxFcEkhA3y4A68+pqsbJJNTUC3YggElsgE/fxXVR6bapbJBEh3y/KZOMgdc/uxVDV7m/gBhsLWKWOMbMsfmU/tf+PWg3I+JnSm5tzJH8SFUsSAcZUHtVWLTCr72md2fkKST071rabopnsfjp33zM4JZunfNUnEKiZTMwY/KSM5HsKwWz3KkumBlMImYA53E8nHpzV61uY7PbZ2to7+WuAzcL9Mmo443CNIpdySANx9fc0yXcImkZ3cZOxQeD7/dWWV7mGHrMusXzRW891HsaQkImCVHTt2rftl062sY0aNB5eAR5bA5x7is7RobWSa+1WGB5HJEakDjgAlgD/Kuo1G7sdE0lr/VDFKJEXauMu7kDCqvr0+nfip045pOb1vsMlfRHK6gqXJZbLTXkc4JP2QPfnireiNDaWZS8tyvlMSwVTkHnB461FDrsOulbWC1n0y5tsG4spmUyqWHysdpIwQQeD3FbthYS2I8sKZmfnLc84rXRUamdGu60ZzMZm1CaAyKZFSUFzjbhe4pPG91olvHDPcyXcV7Z2d1c211a3Xw8ka5iWRDIQQiNlCzEfKsZPauofSfgYomjYPjLy5HJx2rm/FV5p1lqmiRR2t8uoXK3cfxEAQm2gaLDPtkypIYxsMg/ZORg4PVhWqdZT8xoJp2ZynhK3e+1WW5vvib17OWSwjv7TxPc6na+fLbE+WyygIBiQDeoBDgKQAfm2LS3M8ioBnJA6ZpspvDLpWkjxJo80VndwaogawktJkghlAlOI98TsRIV4WPlh2FdH4bXSLW1+OvpHB8wqpHfPQYo+LqOIq03F8/L3c2Vkjf0K2a1CLbN5e0HJAHp71hahcA6rNHuE0kvyBQM/UnP0robK+g1GS5fT7fbFD+jLFiCflB/nWRLeaWs0m5JI5kUqGjVSVJOM5PXjNRSSVkLbqkKabCU3tbqSOFAxgHvx0roLHSYvLiuJY4xhgRkAFVx0/hWM+o2Vo9vNbiSV1G3ZgbWxxk57nrVO61jUdQuNzs1uN2GCN8oA9q0VWW5y1FOI4GBxnrSoq5+b64rwhxmKKMcZ9e1FABj3ozRRQA1AcfMKdRShc0AA69M0Pk9OMU7OFIBxUZUnByG9zQAuCBXH+IP/zl+Ev/AHXUv92KuwLHgY++uP8AEH/5y/CX/uupf7sVVpfM+5+jNjudhntRRRUjAooooAKckjxndG7KemQcU2ig1NrVFgXkhG2VVlB6lhlsfXrRtspOjvGx7EZUff1qvRS5Fw0KKs382veWUsldgi3cJLHAGT/dVdlKsVPUHFCsVIYEgjkEVP8AGP3hhJ9TGKzrLtNvTmuT8yvRVj4lH4mtoyO2wbP4UGKGaNpIMqyDLIeQB04PetzW3RnRqXyO/qV6sWmU33J48tflP9bt/Oq4BJwBVm4AhtYowwy2XcD92f30T/48zaKs3Pl68CnJyQCep5p9MX53Lnp2qTB6VKj1m6nP0OnG/wBKMMPxite96/hCUUUVc4AooqnrN8NM0m81DvbwPIox1YDgfecCtScnZBuUvDX+MLqOrHpe30m1j+xHiJfu+Qn762jwcA5xVHRbD82aRZ6eftQQIjH1YDk/ecmrtNUacm1sa9wySeT9KntZFXdC7lFlwCw7VBRnOe1bTqOlJSQslmVjJtgL3xDd3SNvgs0Fsm7p5n2iy+xDAZ9iK1q5nRdRvdFtX07VdHuUS1lcC4iAaJoyd28k4Ixk547V0qSJIiyIwKuAykdwatiotTul1dl3G2sLRRR9TXKADnigYBI24xxTkzvBBx70i4Az60Aa/hZgbmayFukkcqlpyVHy+mT3B54qz4g1OVHaxiUBAMZFVvCTiC8vpZVKKY48E9+W6UzXrqzuZf8AFVUZYs5A6n1PvxX2eKqzo/DI3naWVd77PJnBTSlOyWl2ZWScc0oPfuOlJ06Uck8V8Yd5Za+uGtza71Ef7IXHPWq1H1oqtWtUru9STb7RYxUdIoKKU49amSKKNRJcFskZVAOo9z2qLdikYOWxHFDLO22JCxxnipy0dohEZV5myCwPABHT60xruVlKoFjU8HYMZHv61B91LZy+YpnjT+TV8/wHtS5pPeinIhnmgnFA570UAHWl69BSUUAFL74pO2aXNACUdulFFAC4z0pKMgjil++gBKKKKAClzzSUdsUAFYN7nxFqLaQgJ06zYG9cHiaQcrD7gcFvuHc1Z1vULmMxaVpZU6he5CE8iGMfalYegzx6kgVRv9StPBkFtp1rDb+QumXt8XubryjLJA8IKbtrZZ/iAc4Jyp4OeOmhSlN9X5nt+fwPFM2ZJpF1W3tk4ia3mdhjurRgf7xqLVdJTUkjkjla3u7cl7e4QfNG381PQqeCKS01Ce71y50n81pHLDY2l3AZbgqzCd50KSfoz5ZBgGQN3XGe9QWGvS3tl4XvvgESPxDDE8n+MEtA72Ml0ABswwzEVzkHnpWQw1WEm7/Xsv6BlaJdK1V7t5LC/iW31G3GZYgflde0iHuh/EHg1pVQ1XSl1FI5Ypmt7y3Je3uEHzRt6e6noVPBFN0nVnvHksL+IW+o24zNEDlWXtIh7ofxB4NTlFSWaPj75CvXVGgx2qTSRjC/WklPAHqaeOnXBArkXWrN8l6ndL+ngopf5NvwWi+twNFHJpePWrnAPivFswZZipiHLhumPWsX/CFbjU4UtdNuItNnJSO6mAAeQ/YVQCScjceQOlVtZt3GoJdanLLLpnAKIxVIzx/SL0dScnJ6cDFa95ax31vsLEEEPHIjYZGHRlPY+9UUIRtJ639+ZZTWVQlt6C3t1BZ2z3FzIqRoMkmqPhq2nt9N8y4QxNcSNMIO0IPRV9uM/fUNtIut6cbfVhi5tWMdw8fy7Zl/XQ9uvBqHRtZhXWLjw78abkQRq8UrsS567kJ/WIwDnPekgszmlut+7n9Tqr0p0sPGKV09b/S3gdDRRRWHniYXkYHPWofzfYCXzlsoA4OQ/lruz9cVPRWOKe6Nu0VrnTLC7fzbi1jd8Y3Ec/jT2s4XgFr+kWMdNkrIR94IP76mp8UbSPhe3JJ6Ae9K4QV3bc2N5NJDZNPhsJViinnkKxhW8y4eXB9txOKp/m+US+auqXgGc7MoV+nK5rQupFmuJJUztY5GaipYUoqCVh6071JNbFe5t7uVg1vftBjsI1YH8Rml8u8W32LcxmbtI0WV+9QR/Gp6KfIr3+7J3K1supKx+MntpFxx5UTIf3saY8mriUiO2s3jzwWnZWx/qGrlLx16CsyaWTfvvC5XuZbyMKbezE5P2h5oXH4jmiOe4aBpZbKRXH+bDqSfoc4/E1Y9gaTOa3K73v6Bcq297JPJ5b6ddQe8gTH4qxpJtTgglMUkN2SP1ktZHX8VUirqxu5CqpJJ4qYW8Mf+VTFD+yg3EfWkd4q19e78Dxg56208vUoT3ttbRrNPIUVuhKn+7ilgvLW5iaaCdGRftNngfX0q8LmKIhre3UEHq/zfu7VJ50t3bz/ESM3lgOuexJA/nQ5TTvw+o6p02rKWv0MuLULC4bZBe28jeiSKT+41ZUj7ORmoxBAH8wQpuHfaM1DPpemXcnmXWn20z/tSRKx/EinTmuTfl+SWlxlhshvL2zUMMSCcZ7hxzj/SVqu9DWbd2cAvbWJkC28sbw7FJX5h8y4x7B6t29jb2YbyPNAbqGldx924nFWqZm07ad/6NdrE1FVF01UlEq3l5wc7TMWU/cadc2lxOweHU7i3wMbY1jIP+spP76hmla7Xv6C2RZoqHybkW/lrdkyj/OOgP7hgUy2i1CNj8VeQzLjgLAUP47j/AArczulb0/IWLNWLE/43Hk8ZP8KzCNXEuVNm0We4YNj99S3El/G6G0tYJRn5t8xjI+mFOaWUrxd0/Iem8k1LkyYgg4IxRwTnGSO9F3NdFpbia0CuxLKiSBgR7EgVUtry5mk2TaZcQA/ru8ZX/ZYn91bGoml29jMnDJJx5FvHHFFVJtREEhjayu2AP2kiLKfwp819DbRrJOsoDfsxO+PrtBxR0kdddhbMsU+JDJIqAZyentVWG9tp4mmjkOxepZSuPxAqXT9V0u6MkNnqNrLc4+VFmXdjuQM5zVqGSpUSb3+vcLK6TZbkngTzY4IMBvl3byeM1WpjTwI/lvMiv+yWAP4U/gjitq1nWettOCSVvIyMcpjeJ/0ltY2X/tWoWyEeoVxIR+CGtmsTVJrefxNo2nfExGaJbi+MG8FwioIw5XqFzLjJ6np0ONutnpGK8ffkO9kFFKqM7BVBJPFWEhjt2ElywyvIjHJJ9D6CouSQ0Kbn3cyOO2kkG84RB1ZuAKfvS1+WIpI56tjIH0zUc00k77nYkfqgnoPSo6yzl8w+eMP7fmOeR5G3SOWPqTk02iimItt6sKKKKACj60UAE8AZoAKKsLa7QHuXEa9cdWI9hQWsouEV5s92+XH3c5pc64aleha1k7d/43Io43kYBVJyetOvJU3+UhBjjGAex9/vrD1zxzbaZNJpwjuZpVi8x4rePKovGC3PGSRVOOHxXrtji6ePRRIg+WP9LIQfUnbsI9s9arGhJpTnohnaMbR8zYN3YiTBuYsegcf31i2v561+6uJ479bXSSfLh8pcvOvdg3VfTI54q4PCXhoSbX0OyJxyTCvJrVt7e3tIUtrWFIooxhEQYCj2FSoqlTzOmtb8UtDrxtepKNOMm7ZV77ytpOjWWixyxWbTN58nmyNLKXZmwBnJ56AVeHWkzjk0gJY/L2607k5O7PNbuO6D2FISX4TA9TSMT9kc5pSxChUBJ71gCYO7rnNOA54HNABXqcmkLY7c0AAH8aUc8ryB1oAI4PU0DgYAx3oACcZO0+9IMfa3ZpeM89KCBzjOKAFJJydtJnPHSjHv2rF1a+vLu5OgaNJsnKhrq5HItYz6f127Dt1PbLRi5OxqVyPUJbnXbqTRLCVo7SE7L+5Q4J/6lD+0f1j+qOOp43bOzjhhis7OBVRAEjjQYAA6AVBptha6bZx2FnDtiiGAM5z6n3JPJPetzSLUTTq8TrvXOUYYI9MfvqiXSSUI7e9QbIrWwimmFrO5ik53Aj+FYvh0Wuj6U+i6szW19YMXjLABZFZiQyk9Rk/Xg12/wqyXImljBaOMBec889+9c74z1Twa9tBL4qS1nt4ZIox5ke9lkd9i8dskgV3RoRjFxfH2hYtt2Iy0Wq3jCC6guGYKW2sOOg5qe40yC2UFFZZUYKAGJLn2PauK8U3PgbRpru20JF0zUdOSG9YwRmMSKXH6I7Rzkc49810eoarrl4wk0qzFnGI4o55phtkHmxCXMQ5yMNjOQRRLBqMHUew7g0rlDXdRv7S/TTtDtku52YC4lY/JbZGfmPUt7c+9Zc/ge11a5bUfEeoT386bfK/zSxgdcKpx1xW7p1rBpsCxQrtJYsxxliT1YnuSeSfWrK7mBJycnOSetcTrZH/S09QUrbA0aEAZI++m+TGXDYGcA05EX9b9XOPWhw7MAPlPc96gKIfmAGCee1PUYHU5pIFLZYjOKuQWTyRNNuASI5ct2Hf91aouTsgKm0hh1PH3mlwckAc1clisIYxKt2JVDhTxgsOvFR6dOkt2yx2yvGdwxJwfamyO6TMuNgt5LuUQxockcuTgCtCKbTLUrp4T4q6ickKi85HQHNY8t3PDJMWCow+QKp4GPQ+vvWjodrFJctcXkzpO3z56H65qtJ2llS1BmzEZTEsUdmIxgEgkcE9sVyPiDw0kdpcNY6RpiykF4fPs0lWJ/oR8u7jJU9q6eW7hku0S3LStM4VZW4P1B/hWfq92ikxC4ZC+dxDluewNehOp0azRdmjIScXoctNNeeBJI9X1nSH1OymJ+IuYk/TLKQAGKE4Ynhd+c4AB4ArpbDx94Vltoo5ryS1uJOlvPG29SegJAI9O/erVrpt/eSRy6pJm0IBWPzD82OmRVy9tLC4sZrMhYop43h2gYJVgQQD2zk08Krq2c0NKWb5ty9bTHyVnEayLyx57YzTILnfFPcSyeQx4RGUZI9q4i+ufG2g6W6WIg+F0/YY3jTzJp4gRuQocBSqZOcnO33rem1vRtX8N3Os2uqRxQx2pkVycMGK4wR1zuOPrVMrEyvgbLeJ9I0G0e9uL23ZkjI2FgWL44GBk5Jri/C/izxRqWr3MPi2zjgmulE9lBEgGyL9dSerbSVBJ9ak8MeE9BOk6brsunwPqMkKSyzNGDIZGXJYt1ycmr+seGIdRmtLkT3dvc20cio9vcNEQjlSVJHrgfhW9VaDXS6pm+HNc0+HxLq3hONpprqa8nu/NhU+Uucfo2Jx8w9OnvXTXlv8AKlwzf0HzhccN7VX0jTbLQrd47VtwifzGaR9zyt3Jbux9avRyrsDyuGfB/Rg4yP1f50lRKpoLJpu6K+n39vJdvNvMczcKCuAF9P41LMkt5eQ5kd4g24v0+Ydh7YrL1ER22qI7kjO15Ap+zz2+6r35wtZtYtreynl2ujHBXIJweRzwK56VTVxlujGuJoazetHHFbWuotHtBeRAO/IGTUmiWscMaXE42RIDI8r92+npzWVefDG5MQMkjtxLI3AJz2q5deW9usUl5MsK4G1OATjnJz0/nVwuZzE3+pzzx26eSHbZIABnB4NTm8tIG8uadVYetQXyNBZF7MlAAGyeDj++sNiWBdmJYnOTXNXxHROyRqV9S3qcwnuiY5/MRenYCnwSwNYy20y8j5lbJHPpVW2tprqYRRDk9T2FLI7QJLbMmSxAOD0Iriztyc3xGtwLkepwCO0gntlkjgZiwHLscfKee2a0zrM0to0yIrLnO3YCFHof41zqISdxIUdM1ogJptsU3ky3DrFhH42nBOffBq1CvJaPYxotLAJYGcWyDjzMMRj16+9UtKvljvpLqaZbUAbQCSQfataaO0WGO1mRAey/aAwOgz3rDs7WMM87LGFSU7QflGe304qmKm4ZZI2nDO7G/YW73JaS6Xc0khwXORtzwR6CuotdKmt7eUGdTuGCFbFYlqk8yIzNGiyDJIOcf8K0z8RHZsFv45soQGHHOPSr04O+eT/RVTj8kVpz5nH+DdXt7HTrvwtGQ8nh64e13AHcyDBVznjJyeAe1b+j6dc6mZdTv7hgDlVTHGMdcVhfk8tGvPDmmSXMDNJeHzLmU/akkY4LMepOAOtd7HaWsSyRorQhG2rsOMj3q892ZOOaVkc7caFqMDGSwlKh+Sc1a03UHizbamyh0OMnOG4rVncxR8Pkds1RuYYNSIgSMlkGd3UA9aXc10pU9SW6vSoWS2QHP2cHiqnk3tzBJDKYbWKQfpbhn6Ln34Haub8S+NdM8HSwWermaW4uH2olsm92U99vAAzgZzWNDbax4mtZrnxTez28TXEgh06T9EjQ7jsEiAkSEjB56U6i93sNdSjeR6RJqOiWekDT7XV4XO/ysrKrsfoM1i29rPqMxS1tZxAmQZH43N371xd34H0pLCzn0DQ7AavFepPblEEfmjDfoywHyjkc89BW3deMPHmnpBpV74a09IbXCymzvmmmC9wqlFBb2yKMq4CNRmtDfuQ9tpqXklviGPJ+bufQD3rNvpLRrEtCkvm7MRxEn9bjA9KZL4xsfERGnadDL51oAZbV22Swk/Z3qMgHIPer+jwD4547xy8y44C5wf7Xela4MjJZXYsacsGn2sAKBYlUBm/Z7nP7+a5k6rP+UHxFb3Frpl3HpWkRytbSzBVElyGMZYEEkrsJ4P1qH8octz4i1O18J+ENT23GnzrNq8fmFFeBsAxMR9okc7Txgite0+Ksbb4PT1RUiTbgfq4/uHFMlkih/kWvExdd0drXXtH8T6Xpd7d3ttcCK+S1YBpbby24YEgNhgnX0rpb78ocV0i2XhzTLma9I2S+YgSOzk/ZlOeo5+yGHFU7SS5gImlZ23DcGzz9Kr6vqEt1KZAhRQAMZ6/WhyVtQVRW1Mu50fUIpPzvBrN/capDN8Q3m3ki29we6GIHaqnPYcYrR1+/1jxPdW0Gp6P+abiydZJbjdxKf+jhYfMUb9bIHQcGnaddwTQQTkKyb9pJ9ewxWvraTalGmo3EJhMZwgZ8kgdSf7qxTurgptrU868SbrTxHo08iq6yw3VsI4zknKq+Of7FdT4bgnnD3HwzFlQ+UkvKox7msHxeltDPoVygVZ4dSjxuXAKujoee/LCuq8P6vJ5MkF0ItgPDocFj2GO9ctT+9G7Mfyo6DTIYNL0qSOWYfEuSeG2hifasW4sfjLhktlbei7nOeOnWub8QeLbC21F4PPkv7qMYNrar5rp6ZA+VB7sRUmhjxhrLzzHUodBs3UK3lss9yy4GRvIMafcr/Wuq2tmCV1ZlzVL238PqLrWrqC1iKAI8r8ueOFHUn2FY6+ItZ1mRoPD+jbByy3WokxL9Vi+2337frWr+YdEtdQ+Kj06W4kZQpv7qU3E0nr878gewwPaqEiMt0y2w8wxyHYjdGA4AqFat0NmlcEkmICchs5weMUpZsFs8mk6HApSpIAP7q8g0TA70o9aAKPuoAULuPymhtqgAHJ70uSo/40xfnOGB++gB4+Xn170u7njikGPU4FKduC2CMfvoAZ8xJB6d6aCSMJjApc7ju4o69sUABO7K1x+v/wD5y/CX/uupf7sVdmFCKCfTNcZr7bvyl+Ej/wDqupf7sVVpfM+5+jNjudjRRRUjAooooAKKKKACiiigAooooAKfBK0EqyqASvY96ZRQ1dWZqbi7o0rRYZbhZ7fKkMSY+u0YPOfSs2aRmOWOXY5JNPhdklVlJBz1FJeqqX8qhQAGIArmqNwdlxsj08MoVouclpG7a5u2n7GKu0Yp2TjAJx6Uh68VX1J76LTrqXTIUmvEiZreJ22q8gHyqT2BPeuhJRVkedOcqs3KT1ZYorMvY/EF3orTQPb2U8cMW9B+kkMrOQ+0gjIC4IGOtO0CDVoY71tanWUtIogUHmL5VyM/rg8nIxgkjtXX/FeRzzLz7bA4WjmuaPesbxN/jCWGlj/169iVwO8aHzW+7CY++tmsaT/HPFsSdU06yaQ+0kzYH+zG341GlpLNy1/H1FXM2jtB6n8KQkcBec9/SjtRUzBcUHAHBz91JRQBj6tdveXieHII3BuYi9xJtyscRyMfVsED061qwxJBEkKZ2xqFGfQDFZWqaPqE+oxatpGpLa3Cx+TIssZkjkTkjIBByCSc5o8P3up3Euo2mqywSy2VwIg8MZQMCit0JP7XrXVOKlSTg9FuuN9jTYooorlMAsVBwoOeKRQcc8mloAGMdKAHiWTy/JDkITnGeM0w8HFB9iaAPf8AGmcnLdhawUcY6UUUoBR91FTRRIFE0+dnYDgt9Kxuw0YuTshbdFUG5kUMkZA2n9YnoKjllaVtzYHYAdAPSlml34VRtRfsrTMH8axLW7GnJJZI7eolBIUEscAUUfWnVr6kydLG9dd5sblVIBVjHwfvqFgVJUjBBxWjpGsXljJHbmRGtc/MshxtHsew74ra1zTbW4szeRL8yjcCgzkHv9K+hl8KoYyh02Beq4Pn+focsasoNqocnzRV3QtOstWluhcT3AERG14mATGOecdasatpMFkxmhuA0OwKiAZbd6k/j2rnqfA69Oh07ktrtO6a0vy3NjiYydkjK460c4yKKMnpXinSFL9af5Eq2kN3IAonyUGc8etR4q1ehUw03TqqzQsJqazR2CjPGKKPuqIwUUvFJQAUUUUAFVdT1K20mykvbonamAqqMs7HhVUdyTgAe9WiwALMQAOSawdPz4i1Bdak50+1YrYIRxI/Rpz7dQvtk9xTwinrLZGpcyzoenXEAl1PUwh1G9w0205ESD7MSn0X95JNXjZQNq9prXnXKz2drcWqIrqI2EzRszH5d2QYY8YYdD6mp8HGaK1VZKTkuOgXe5Tj0+CLW7nWIr68W5ntYLfyw0W2NI3lZGUGMnO6WTqT+6oLXw7Z2dnoVjFqGomLQAi2+XhJkCW726h/0XP6ORhxjnnrVmOCVdVuLhgfLa3hRT6sGkJ/itWqaGKq2/S4acuQzk0FUNW0lNSSOWKZre8tyWt7hBlo27gjup6FTwRV+ipxk4u6EvYytK1R7yd7G/gFvqFuB5sWcqw7SIe6H9x4NOuvEemWdw8Nw7qkJ2zT7f0UTY4V27E5HHuKpeLrfzLAXsHmx3Vu4ENzEcNBuOGYnugHLD0H31L4bu7eS1Gkz28cN5boGli6rKD/AJ1D+srHnPY8GtpQg4uqlo3t74e+/uxd+pGXCKX3+5sRzRSxrJHIrI4DKQeCD0NO3L+0PxrJfwl4ckdpH0mEsxLE88k/fTG8I+F0Uu+kwBVGSSTwPxprU+b8v2cWhsOscsZic5DDaeeaxLW11rRI49OsYVv7fHlWqgbWix9kOedwx1bjGOnNULXR9JvrqOTQ9LNpFE4drzaylh28rJ5z+1yPbmuvhlaGVZUGSpzzWz/pKy17GMrJpS2ORv8ARfEkd9IwitdQjuUVLthL5Cyqudse3B4GTnn5sjpitbRZLURfm5bNLK5tlAa3U5Cr2Knup559jT/HH56XQp7vw2n6eQnaoHzKP1tvqfSub8PXniXVn0nVtTsIyR5m14jgNGwAO/8AZIwTz1zjimyLE0c07aed7cvodKq1aMrwlbu5fs7P5068inKwYZFLTDGc7k4rganS1jquX4HjOji9Ktoy4NLR96+6H0Uitnjv6U4Ak4APNWjJSV0cdSnKlLJJaiAE8CrU6tbQi3YEO/zuD6dv50LmxCyNGPOPQMPsD6VXd3kYu7FmPJJpfnfYUsqUWn8z+i/I2iiinIBRRRQAUcmipIoJJclV+UdWPQfWhtLVmxi5OyEjikmbbGhY9cCpdkNv8zussg6KOV+8/wAqSadSBFANqLjJHBYjuahApdZblW409Fq+f4J5L65kXYH2JjbtThcVXplxNDZwtcXUixRJjLucAZ6c++Kjt720uyy21zHKU+0EYHFOqbirpaCTnOes3cnqe1uFgciRA8bja49qgopWlJWZkJuEs0Se7t0hZWikDxyDKH+RqAdasAGa0K/rQc/6JPP76r1kG7WfAeqlfNFWT9v6lTWNsdmLtlZvhJFn464U/N/slqunkUjossTRt9l1Kn6Gq2lPJJp8AmYNKi+VIR3dTtb94NdPzQF3RYpRR0pKgIL04xSUuTRmgA560lBPpRQBNAyyYt5iAjHhj+qfWmTRtDI0T4yhwcHimVYn/TQRzKfsgRsOuMdz9f5Uvyy7yy68GuK9CAcKScimJ9nkYp2MA9eR60AYGKYiFWLW2MoM3zYQ/qjJzVenxXEFq/n3MwihQEuxbaAMdyegq+GydLFTV0LO+V2I7+Cy1CczT2ULkgD50DHj3IrF1a/stw0Sy06O/vAoZbYABIR2aRuiD957A0TXupeIZSujbrHTWJzesv6SVfSFT0H9cj6A9a0dO0yy0q3FtYwhFzuYk5Z27szHlifU0VoJVJSrK8nv+/x6Dx6qR5LqP5OtVsfyly+P4/HE7voixSi1j0ndGlmxdTAoac4BQSM2B1csPmNeuabeDUXECoY5TggHo6no6kcFT+7vWboqi41PXLtgCr3S24B5yscSA/7TNUmjltCuZ/CshKlUM9lJkZ+Hbgxj0KNx/ZKVuJnKqlGNk4ra3Cy9GXVp6y2RvPN5IMNuSo6M3dv+FV81UtJb0StbXsQYryk6D5ZB7j9Vvboe3oLdckLNXRKcnJ6hRRRTiBRRRQAUVMlq5USSERoect3HsO9PzZRDAV5m6hjwv0Ipcy4alVSe8tO/3ciiglmz5aEgck9gPWpDMkAxbAhx1kz/AA9KZJcSyAKSFUdFXgCoqLOXzBnUPk35/jkDsTlmOSTWBq0+sT61DpGl6hFaq9o8zu8XmHIYLxyMdaPFD3GoRnw9p8Za5mVJmbzNnlxiQZYHueOlW9I8N6XortPbRvJcSbt88rbpGyckE/WumCjTjne/BfcTbVkukaQul2+2WeS6uZAvnXEpy8hA7+3oO1aH0o7UfKOvSoyk5O7M1kyP/PVJ7UxRkl/XpTz7VGktG+budWMknKMP+KSfetxR155xSEButIDilzxVTkAbV4APNGcZzQM+1ISAcY/4UALkdQcU3dn5gv0pHIZsZOP407G884AH7qADAJyR14pQD3Ofam785b3wKcN3Ujg0AI2BjNKdwOSARQQC+Bnpms3WdXbTljt7SIXGoXZK21vnGSOrMeyL1J+7qRTRi5OyBK5HreqXCSJo+lIr6jcLuBYZW3j6GV/bsB3PHrU+mafa6TZLawszMzF5JpDlppD9pmPqf+FJpGmLpsEjSzC4vbhvMuZzwZH9h2UdAOwrQCB1+eXbn07U0pJLLHb1Nb4IsafALifbICIyeWDYYfQ1A91HHGbi2uZoZScBM8hfdqhWQhMQksjMX3E8HNEcACKZGJKnj60qlZaGGneaik1jE5umFwGHCr1NZ0EMczFb6comdzMB1xzTJE8z5nOOO1O2+TFwQc9iOtNOo5u7MtY27nxhCYGSzMnmhFijkCZBUHp+NU9Va6LxyXt4zvKgcqy/Z47c1TidbXZOiRlwchXGRj6U3zJJ7mW5mG3viP5QT9+arPESqQyyZuuxYtbOW4bEUTO4GdvU4oltpYpAs0ew9fm60DUJ4YNsSvFNJwXU4G30+tVQh83fIQXDY5aoaW7QLBViQMcnk+wppVY8FiQ56Co5mkuJJJJSctkdetOQx8lgXb29qUBfnYbVYgHIOD61Kl3JaxTwQ8GRQin9kd8moI5PMBZVKjPTOT+NNCbFYhyctkAnNam4u6Aj2uBGRIWIzhTzk9zUjDeFwDhQQccUpjXKlOCAenShTIqFPlGe1YA+0ij3A/LGoGM5249easfFzXiLFDPPIDkKm7cNg9fXtVNv0kBjMYfJ4ycc0xYmcssDMiHIJz1PcD2plKwF2/uQ11CIZEgSOBdq9Avp/wCVaGqLNNGLdrm2Mka+YxA+bHciq9ppukWVqb3WWdEbaIwvLMB6Cqhez1PU5Ems2ht1IBJb9I3XOf3cV0JtRebiZxJ4dYgs42mvSHeFNlpFtzufuf3itK1s7jU9Qa4voPKMSq0YDc9jn6Zq3plvo7RQ39vEVhjJAllXbnt3p8k0Ch3u7gxq8ZZQrDe3J6D04rqp0pWSm7oVse6RxkMyDdn5TsycmqN94e8MwStrMljZnUyvE2zEoGMZB7elMvL4yp5nnLEoUeUzHJ47fU0y7ltJ4FkurmJSVAGG/WxnB9Kt0ii7XBNrYWFbmMW9pFbJ5bKDu2YbnnJ9q1Zri0sbRzIT5rD5Tjr7/SsHSdRdZpLud4hMkQjjZjhdoH8elUn1K6upTK6B2YY+fkj2+lS/kwSuGVmjqLTXUlsYWw7khSOMHis+e+1ONTaN8pAKk9+eua1Ql5bW4lWzTzI+Ao4Ozvj3qnI6SWlxcz2+WIBR0Q5385B9ulRqqWa8XZv8GoqtNCbRXumZ7ncETHdff3qOOR4nEiMUYdCKQRmaNnK/IBg8UioQuxScnoTXE5Nu4xZhklub2MTzBEZ97E+wrWuL2Nr2ItLGsauA7M2QFwSAfbpWCyuvVecdD0qPDHIkyQferQxEop31MsXdRupNSvSlnMzKzFcJ0cDpj2qCazvLXaJY9gbOMirWim1ivYGeMEIflCnkH1qTUdZW9uLi0nVI41YlJV7Y7H1rX/Vi6knqG2hnSS3QCxxuNnGVHGT2zSKBnPGT7c1M0aCNZo50kRiQpU9ce1MCBBkoTzzzXO01ozRWwqeYdxIXGRxg1AskpTYH3Dd5hJ7HpUruzORuGF7Ht91MR1Zid5cdSMYrAJru5mljSOZC+cHd9naf58Vs6DYLcxlboT4BEgx1IA4wPSsqNmSE3b/K7NhM/qrjqPvq/wCH7pDfYmkXa4J5Od1UpN1aiUtrldKUb8WvU6u2WS+uU3W8csIYK275HTI9OfStuK1sbNTHZxxwbhztHLfWsGPWTZS22n2rJdNNI7tITwgB+z7dafqWp6gl2YYmh+VNxbGQB+NewJSUf8jjfDPi/wALeH9a1+21rX7O0nj1i4cLNJhsEJggfdWrB+VPQb2W5fTNP1XU4Y5DEbiztPMiYgA8NnnqKrWy2FlqBK2cYa4cz3D7Q25j1b6nFa3h6xtWt5tP0u0S1tInOSExt9h7/wB9O3F8C0asVI5lRr/iofne51HUtMLEmCzjYokKg8CVf1zkZPTg496uxeJvF2jWrxX+jxX1rb8S3tm2JWz0xBj3APze/tWxMdPsbiSBZ2Vs4DOMjkd6qyNZrIIYrr4gEF5PkIXIGcL+FZfmgnWcZNGdoqTeKtcl1k2F3YwwW/wam6j2tLuZXLgexG3Hfr7VebTpLK5LuDJGsu5kPR8AjFaGlHzdGN9EzB/nAxGdv2+OfpUN/Jr2IpLmGJYmARNow447/hWN3ITtJZkUxO958QxQxFicA9s+lQyWlvDaj9EXdTgerE/3VaZ7tmHmBCoIHA5A96kZwVEK4yx3Ad+PSgiYeo6LcROmqaJLPY6pIFUyQvwwUkqJF/WGSeM96n8O+MrTwfbXUHjm+gSWFnlguYoPLWdNudmMnMmd3y+hFdBaxDzssyeaRkZbJJHUY9uM1a1/TZGtojLFHKwOVEKYOT1ODnPFMnwZSD5nF6TYqdKjuNRkRb+9ke6mlJ5l3E7Cx7kJtH3VPK/wqRlJSRu2vtPG2riQGZwlyPLhi671w33CnzaVoky7Y7uVFLeYw8wDLY78elSq5pp5dxXLNK5PLeWDwwpEdwAAUgdAB3rH1aSzZZEmJypBiKcAnvmnK8WlzyW0qZjc7lfP4H3FYmr+KNJsZZLHU5IHdyfKSJTJLjPAVFyxrnlUdSGX/Lkao3ehcMsy2UNmIiI0dXBz0FbB1mxjhluBqy2aQgFpJWEag+uScVxguPEuqRB7O0i0q1ZtvnXY3zN/ZjU4H+k33Vo+EvCWj3mqrdas0+pzwyEpLckPgj9lMbF69gKlQk4SSk9xmktzzj8un5brPwzoNtZ6NGl/qV5cQz20lxEfKEcbhmkwwy4JAQEYB3MVbKEVv+F7uHx/otp4ifWbifT71BNHaWwNvHGQcGOTGWZlYFT823IOMjBr0zVtUnsZVaMyPBGQuzBPGeTXL+KoRPdJr+iM8epuo3qwIimjH6kvqfRhyue44rrxEoSjljpJcRoyVrJHQaNpugtZRW9jp0EEUClXgjAVWkAyOAPTHNZ4gu/jTHChEnO2MHIAPOKydH8Qm8WV7UPa3sICz2sn2kz/ABB7MODWhaXF5aj49pyLiRiqFzyP/ArhqVbpKXzISzTJrye4sLryI8A7Bk+jEc0ywuJba4F0zb3Qk7umTUd1fTzSBp2aZhwT0GTycU9LeWS2Eu0qD7d/SpVKrnK9wSDBUbjmjJx1PNIdzEk04jaFJAGelSNE+Ynmlweg5pQepxxRn5jj0oATGe2aADQPrRnnigAd9oAAP3UjuccDqOKOtIQc8GgAHtS8Dk8U0Ag9vrSnceOMUALIwOMcj0rjtfAH5S/CWBj/ABTUv92Kuw79K53xdo99dfAa5osIfU9Jn8yNQwVpoDjzYQW+UFwoGT0x1FUptKWvb6Grc6OiqOh6xZeINKttZ05y1vdJvQkEHqQeD7g1epGmnZmBRR16UVgBRRRQAUUUUAFFFFACgZ68CkBGMig5KlQetAHagCezgE03zNhUG5jnHFQPIZriWZwMsxP0qyn6OykccM7Bc+q9/wCVU1yrkevNc0/7kZPa9voeph9MNUpx3cb/AFX29R9LgetJRXSeWFFFFABWN4e/xm51XVDz8RetEh7bIQI+P9JXP31o6lepp2n3N/JjZbQvK2e+0E/yqt4ds3sNDsbWXPmJCplPrIRlj/rE1RaQb56ff8G8DRoo4oqZgUUUUAZniSTVodFuZNDjV7wJ8gPp3I98dPeoPDmr6NdWNvDaXUIndfniZsS7x9rKnnOc1tVRu/D1jqeAtrElxHueGUDaUfB+bjGfpXVRlGcehknq+H3C6S1L3uTRWfoWoHUtNSdsl0Z4XY/rMjFS33kE/fWgOK55xcJOL4BsFFLk9aCT3NKAlFFFAC57UnagHFBOTQBYiigSLzrlm+YZjVf1ue9RSSNK25vuA6AVLP8A5Nbf2W/3qr0kVfVlqry2gtrL6q4UoHvSUU5EOlFFFAAelbOg6v8AA272s5MgZx5ak4Cr35P3msaiu3BY6pgZ56fHdcxJ01NHcwS2V9ayi1wq8qwC7SPu/hXF3AKTPEGYhWIGTT4L2e3DCI4YjG7PIFQuzOxdjksck13/ABX4jSx1OGRNNb/jtJ0qcot5htHB6GijFeGXJpZ2kjjiAVUiGFVegqGlNJVKlWdaTnUd2zIxUVaIUUUVM0Xr1pKKO9ABRRWdrepyWEMdvZRia+u28q2j7bscs39VRyT93UimjFydkCVypq0kmtXp8OWkjJCgD6jKvGEPSEH9p+/ov1FbcaJEixxoqogCqoGAAOgAqnpGmR6TZC2SRpZGYyTTP9qWRvtOfqfwGB2q7TTkvljsjW+CAkmiiipmFWC4lk1C6gY/JCse36kEn+VWqghlhknuEjXDxOqSH1O0EfuIqelhtvff1NYVla3rraTPZ2sVmLiW9LqgMyxjK44y3UnPStU5xxXIwmbRZ4m1PRHuJridIXvzMrB3ZuGCE5X7gOlWhFNN724FKMFOooy2uW3mudeng02WxntkhlE13uBwCvKBX+y4JHOO1aeraQmopHLBKba8tjutrhBzGfQjup6Fehq+n2R9KWp0p2hHLpp6lcZNyxE2+b/Bm6TqzXjSWF9ELfUbYDzoc5DDtIh7of3dDzWTfp4kvdQcz6RK9lG2I4Y7yNVlA7vkZ68jGK2NX0ldSWOaCY217bEtbXCjJQ9wR+sp6Fe9N0nV2vWksb6EW2o2wHnQ54YdpEP6yH17dDzXRGSjecF+vf0OdO2qJtHvjqGnpdG2+GO+SMxbg20o7IRkcdVq4T6VhbdX0W8uja2D3tjO4lijjkVfh+Mvndy25izcetPXXNQ1Af8A1H0iRon+Vbi4/Rqrd8ocOR9KWVO7vHbvBrkaGqW099YSWUUoXdg7X5R8fqtjB2nvgg+9N0y6aaQWE1gbKYLmOIsGV1H7LDgn2HI4z1qlY61crqp0LVo41uzH50ckKMIpF7gE9x357ilgZ9cvTcOdtnYTFYQp5lkGDvz+z0xjuDnNY4OKafePGWmWexssrIxV1II6g0lWY2W4CxTMFbOFc/wNRSwvDMYXGWBxxzUFLWz3MlTss0diFlO4MgJPp61PFKkSEqD53IOR9j/jUhHwR5H6YgHkfY/40zUYwLgOgwWRWPuSMmueV4yzQ2fD37Z6dJwq01TrO046J8r7J+9CIktySSfekpFYMMipYYJJiQgHHUk4H410qSautjy5U5qeRrUjqdbVgu+dxEvv1/DrT0mt7ZgY4hK4PJfpn2/41BLK80hkkYsxpbyk9NEPlhBXk7vlw8/x5k26wHHlTH33jn91J8VEOBZw4985/jVcUVuRB00lskvBFj466HCyYHYADimyXdxKuySUlc5xxUNFChFcBXWqNWcn5hVHXNK/Pelz6Wb65sxOu3zrdgJE+hII/dV6inTad0TTsOhh02MzSPDK8lzFb286swKSRxFjtIx33nOKknkhbIhjK723vnH2sY4wOmAKhoq8sTVlHI3p7/Azm2rMKKKK5xSW3kMcyMADzjB9+KLmLyJ3iwQFJAz1xUVW3MNyqSS3AjkA2kFSenQ0j6srloJTg4cd/wA/YqrVOw2w3l7aKpGJFuB6EOOcf6StWrHbW7sEW9TJ6ZUiqdxZTwarayebCEnR4CPMXlh86/uV/wAatTqRaauaqFS2iv3a+g8jnpRjvVlrCcjrF/8AEX++oHiljx5kbL6ZFJmi3ZMSdKcNZJjKKXBpDQTCiiigAqW3kVW2Sk+U5Af29/rUVFY1dWGjJwd0OliMMjRuTlT60+G3knfZEATgnJIAAHJJJ4AHqatSQQvANTvrqO2to4ZJZpXIBYRqWcqvViFGePSqGq2up6hZyW1vqMOnafPdWdhc2kUkM8+2ZV3tK2CY5Y3OQv2CqHKsGJr0sB8OqYu0p9WPPn3DzhaTtsVta1C20WG3maRbw3qk2i2brMbnBwdhU4IB6nOB3Iqnb6HLqYTUPFnzLv32+nwtmKPHeQ4/SNn/AER2HepvC3xclvcXF3ftd2FybyYTPawIvxfnqFa2eLiSORAzOeVB29G+Wt03doyRRC0BK4BLE/fXXVwtLBVpQUle2l7vd7bcvsQqNpLKjI8Q65Hpdvayx2ULRvcRWuZrvyAm843s2xuM9en31Rs/EXxmo6ZYx6YAmo2d/d+c12QF+FnihIUCM70czxsj5GUO7aOAbmv6XPftDHaXkVobW8julaS3aYNsOVXAdMAnGeenTFY1/oi6LZLrVlqHk3Wlx6jKXlg8yJ47qVZ54/LV0KjfFGUw2V2878nPO3RnpVtnu1x7UtvApTUMqsQ2/iAeGUt0u9NtGOpQ6lqm+XU9gLxTRgxKDD87EXEe0ZGcHOOtP8U6rcPPfXy6a0beHbeHVnnM584wusvmJ5OwZO2GQMnmDtgkjFXrnQLq4fSZkvoYRYaVPp0kM9p55l+IMLSux3qu7/F0wNpXl8gggCF/CQYXlkdWc6bfabbaTLD5RNwbeFJE/py5+dxK+5tmeRt2kZrVPCN9Jpf/AOra/wCC83GLy8i/pGtRaxdapAlqqw6ddpbLKtxv88NBHNnbsGzCyqCMnkMOgya/hy28VRQLDqrWUv8AjKMW3EGODzRuXJPzHy84Ocg9jUFnCmgeIr+E+ULXxBdG7txHD5awSrEkZizuO7KRK2cDJD8AEAb9cddU4VVOmtNLffftJOSi9FoZaw+JHvr6LU7eK0V3D6aLe5SRXAYbhIRkKNgY4ODux9K1KpzQ3cNx8VaOZEfHmwO3H9pD2Pt0PseauAg/dU6ldVrJQy2+pk3fVBUttIIp0kZdwU5xUVHQ5qTV1YyMnGSkuBNdiRbh0kfcVY81DVi6/SCO4HO9cMfVx1/lWfLf2cU62st1Akr42xtIAzZ6YGc1kLtDVVabJ9w6DmkkdY42kdgqqMsScADua5zxB4n1Cw1SLQNE0tbq/ni86PzHCx7QTnPI5wDVex0bxJrcN3L4gupdNnmcxqlsyMpgKgFec8ZyfXmuhULRzTaS+vkLl0uyXw7qcV54n1qG3Xz4T5ci3KNuT7CgoCO/eupJx1qlo2lRaPYx2SSmXyxjzGVQzemdoA46VeJPUilqyjKXV2/Bknd6DcN2FMl4GO5qTPeo3+0tcmI/ttc/ydnw638hSfC78k2PA4zn7qKKKscT1CjHGaPaj7qACkwM5OPTrSmkJbIAUc9zQAcA7dvtS7QRtVsKOp9aUjAo28jd27dqAGgx4GFzzx70vDNnPSlGM4IqtqN/Z6VZyX13KyxocBVGWdjwFUd2J4ArUm3ZARaxqsGkW4ldGmmlby7e3T7c0h6KP5noBkmodH0ye3aTUL9kl1C7A82Rfsxr2iT0UfvPJqPS9NuJJzresx4vZV2wwk5FrEf1Ae7H9Zu/QcCtcNzgJwKpJqCyx8TXpog27eoBIpGTcACOT0zTgPlAHU5NNJcHK8n6jAqRgioIx5echRjgdKdtL9D2/CgK68kj3o5wQepoAQAO3PQetGdxJwAFFOPypx+NJg7VUjryaAEABIP76ZsAUhD1bnJ61JhR7Um0cADvk0ALKH+Vd2AO1G5F+RYyxbnOe9Iy7n3LyRTyPLUnHOOvpQBGoVRtQ44xilYKyFTyBQq4UcYpc5OKAERSq4xSsCcbsD2pwHv1phIL4A4HWgBfsmkOWyBx70YHYU4CgACgADPT99T2d2ljOsph8zYc7QetQFCT9sijYq8n6VqdncCxLqr6hfR31xAI1hUBIT8w478UlkqandRrPIA8wHmkDGeTk+1V35GAP+NIQAvXHbjimc3J3YHTape6fDZw2Vu5SInvxwK5+/1O4udqRSMrBNpYDtk9KoSW88knMzFM52mp0R9oULjFXqYlyVoaCqIxYwBudyfqaV4vMYM2OOlTLHtHI6VPMIXjhSGIhgp3t2J7furm3GIIXiiLRtEspZe/QVNatZWv6S4uNso+xHtLZPbOO1WrLTHkiSfcmSwG0EEnPPJHT761ry2tL6fyzbbCFIjIXknua6aVCclmMbRTvXeew8ya2KNg7Ckg4HrWdb301lDtFvuDA8ng4Ppmte10mSJZFuH81HAPGelUdUimmu/01s0EcUe7J5woz6VWsp2VTZmK2xTW8iVXQWjMrfrFsNVcyIo8wo3JHvVi4iUTslu++NCMsB/PpVyPRLxpE3whUbBB3DketcmWc3ZLY3Yotcx+XtmZo5Dja4XI69/4VE3LkEg47gYBrfn8PQNE8yXGEQclxgbs9Kw57UwyZdXHPB7Ee3tTVKc4K8kCaEimlibfG2MA4p73kI0uK2ksC02Au8H7WO5pgUNIELAEjP0pskEgZZSSP2eeDU1JrRGjFXBUIxAXjaRwKnSdIIyjRb0JDMD3x2qIM8aZZwX7kjqadKxCENCW44AIrE7ANYwySs0cQXjIye1XYj8JBG0ZAeb5tw9OmP3VVggW6lA2hAE3OfQenpUkkgn+RcKIxhVz9ke9JLrOxaH9OLnxexM8cktyILiaMO/OWPbGRS6dFObwLAqb05wTxWeI3LtKZGJbHQj09+1a2h2jySGSfcsYGFYAk59eKvSipSSSIyberNbTVktJzd3NjJI65wqOCMnlj+OKbNqdwsxvBaYVlZRH9rBHQHHfmtCPVdKs38uSXdu+XABHK8HOe1Y0+oho5bjzEYqMKhBAP09a9fZaiJtbDNPtp5pWmkUBmAbO0nHtiuj0EW1rbzSXBcKrvguwUsoUHO08nv0rNtI5kiUFyGbkt6VqWmiWbxvqGo6h8SyISIieBj1C80BC7ZRX8z3lzJdXk6GEDJQIQxPQAevOKZINAvJGtNLtFScISzb9pAxyMH2qFtAtr8S6hFqcQO7asYByD2wOvtUTaBPZpIHkhEuQGxIN/Iz0znpWjyfYanh61heYPskkigX5MSqAhHU7e56/jVk/C3LXEpkEazZRXZxlRnr+6sS0nnstPe1tkLPMxQ7eSBnP8qf+ZtWl06S7e7giCLt8rcGIOfbvx3oMjKysXJ20q3t5HXUY5XjLcHqQDWa2oC0nS/jthMscbAoGHBbof3VHF4bupljlvGEccoMgIHLA8/d9KtTbbaxEFpEhTdh3Y/MfSlksyshHoQaJcRXzS+ajNIX8xuuR6c1JJe6neXb3NpJJHuBITHGBx1PHauWvNXs9B3zaheQwLyuHkxvPYDHJPPaqun634m1tRBoOj+XHEhzdX5aJOc8rHne337R71LD1HNWluNle6Oqn1K8tI3nubNp4x9th+oO5J/fXFX/iuLU53bw9Dd3hU7WEAHlK3vIcKPpknjpVm+0KXVngTXNQutXkYgmOXEVshzjAiX5W6dWLH3rrdJ0uSzg+Cm06NYFIZVTAwR7dqWU1Ulli2/T8+htlFX3OO/MniPVrb8561eSwwMFjFppxw/C9WmYZ7c7Qv1p2maNpWlxsun6eIWlOWccsf7THJY/U13V3q+lxiS1jnUbSdwxggd65qS4tLuaRtOAWBAuFGcnjrzXPiU4pagpNkLRzrbLHGhkIlVi7Hoozmr2iM8d3GEO0u2X9h3qkVldAUkBQMCc+1W9OdYruOWSMSRqcyIQCGQD5gR3GM8d65qb66N3NK83W1jdyRLHLiNvmLDAIHXP31hpfOqpbzWM9w64C7FwqM3Cg8c881xvg/RrDQvCWkeI9b0y4mubPR7K1h0uLTpgTcfKVkuNgYt5bIcZQ7MyEB2ZVrU8L213oOp2U+no97b2rWFtZJcaTNCGtXYreTJvx5BRvObbjiOKFTuDIa9yrglVeaMttNh1TSNLxF4cuJfJ1ASCy1JBm3mUDIXPKMv6yE9V+8YPNV9O1Q3U35u1S3FrqUK7mhJyrr08yM/rL+8dDXXXOoaGk813IpubtfmAIOB6Adq5rxNMfFFmkV5YpavA/mW9xACJYm6blP8R0PevLnGEerJ93v7CJ30ZdtrG2mkxJMI+S2W6A+uav29gZ7mMSSiO3hXe2053Hsc9Mda5nSNU8i7h0bxMiRzsP0M4VhFcqB1UdQ+OqH6jIrrL+aDULIWekRHaHU7dwUlAD6846UsKS/wAuH1MldGQCTTmJYjIzjHPpTR7Up39K5jR3cDpmmkgfdRjA+0CaQc8UACk4JBopc9hSfSgAo470UBu4oAMA8UvHekz1yaVRzk9KAE78UUMxLcAAetFAHHWO7wZ4l/NDkPpviC4luLd/si0mCrmL9kIfl2gcli1djWb4i0SDxFo13o88hi+IjZUmVQXhfHyyLnoynkHsRWf4P1ya/iu9Fv49l/osotJzklZsIpEiZ5IIYZJH2g1Vl11m48TXrqdFRRRUjAooooAKKKKACiiigAoHFFKql2Cg8k4oDcnufkjhhPJVd2f7XNVXBxuHBFW7/aLjYrBtiqhI9QMGqrcKTjOKi0pUte87YSlTxSy80u9bWFByMnHPNFNjB2806nptygmyOJhGnWlGOybCjoaU0mO9OQMbxV+nsbbTB11C7htz/Y3b3/2EatrrwOlYlyPi/FdnD+rYWsly39uQiNP3CStonAqk9IxXj7+hr2QUUUdamYFFFFABUsfntBcw2jrHcSQsIpCMhWx1qKsbWdU1hbyLQ9CQJcXCCWW6cAiGINg4B6k4x0711YS6qqS4X9BZRzKw3wvOgguNLNlJbzWMm2bcwIkd/mLjB6Ekn763CeB61Q0zTPzf50sty1xc3LBppmULvIGBwOBgYHFXqjUalJtDvVhRRRUzAoopQCegoASnfLj5euaNjDGRRtKDc3GelAE9/wATBR0EacdugqtVm/5mUjoY0/3RVY+mKWn8qLYj+7LvAUUUUxEKKKKACiijFAC8DmkziijmgAozRRk+maADJJII4opaSgAo+6jr2ooAKKKKAIby8t7C1lvbuQRwwqXdj2A/nWbollczTSa/qkRju7pdsULHPw0GchP7R6t78dhUKY8S6n5pAbS9Ol+Tni5uFPX3VD09W/s1vCqv+msvF7/j8m7aBRRRUjAooooAr21sIZrqYPuNxKJCP2cIq4/2c/fViqmnxyo920oI33LMuf2dqgfwq3Sw+Xaxr3CqmqaZZ6tam1voy8YYOMMVIYdCCOatikf7JrZScU2imHV6sV2r1MXSHex1WfQVkaS3it0uIi5JZAzEbc9xxnJ55rb781j6fbTTa5dasU2wmBLZMkHeVYksMdvmx68GtimveMX2LzsPi0lXmlzfqFZ+r6QupLHPBMba9tiWt7hRkoe4I/WU9Cvf64rQorYycXdHPexm6Rq7XrSWN7ELbUbYDzoc5BHaRD+sh7Ht0PNaVZ+r6QupLHPBMba9tiWt7hRkoe4I/WU9Cvf64NN0jV2vWksb6EW2o2wHnwZyCOzof1kPY9uh5p5RUlmj4r3wNtfVD9T0e21R4pJXkR4ty7kYglGxuXPbOByOfSrsMMUESxQoERBhVAwBTqWkcm1ZmXCriyS/CeYu1ynU4GU7fUmqVWrVlaKW324eUABvoc4qVRaXL4eVpNX3X14DrdBegRSyhXU53t+z6Z/vp961gZ9u+VtihMrjHAxUE5ESC3Q4PWQjuar0qhd5r6FJ1skejaTel39vAfIbeORZIUdlH2lfjP4U+W5WWNY44ljQZOFJ5+uahPINMiJ24NIoqFS3PXxLzqyr4Vze8Wltunt5WH5FHfpRiiug80KO1FFAB91FFFABRRRQAUUUUAFBIowaKACiiigAqprIVLP4sIWNpIs4A64U/N/slqt0OiyxNE3RwVP0NUpu0jVuOPSpEupk6tvU8ENzx/KqOlO76fAJXDSRr5UhHd0O1v3g1YpakFezGUpQd4strHb3RxEwhfBO1j8p+h/vqq6sjFWGCKSp1mjdQlyhbHAcH5gP51Ozj2oe8am+j+n6IKKnlhi8sS27My9G3DlTUFancnKDg7MKmxNBYS31lpTatdRMAtikqIzLgksNzLvIAOEUgk4GQOaxdR1xba4/Num25vdRZdwgU4WMHo0jdEX957A0umaRLBeJq+qXRu9QXlGAKxW/tEvb+0fmPr2rqoONGaqVVdcuYJW1ZW0vUb7V9UfUDZv4k0qXUPzXdXkMDR3UNlcxhGgmtzykSM4J2AFHhcMvVzffwXo+nSLb6nJZ6x8JbmyXZbNbmdBLvVrsq+J3XDDoFbzJCwO7bW1HqCRXs1/BaQwXN55QvZ4k2yXIjzs39iQGYZ6kHBJGAKt0vlTvE/JJzx78162L+OSl/Twyyq2/47uYzismbfUR7h7hvnbJQBRxgADoABwAOgA4FNphITClCgzxT/avBbcndkzQ+EF48cizLt8sA885AxjFcz4qjM2kPYYO69mgs8f9pKqH9xNdNppMO95FCqvzbmHP0rA1Zze6/oVtjHnaj57D+rHG7/7wWvTxKp9HCulabu2u7j9BcKnKsoPbQ0p5DLM8pABYk4FMpT1NJXlpWVh5Nyd2UtZ00arYSWokMUoIkglHWKVTlGH0IH3ZFN0TUm1SwWaaMRXEbGG5i/6OVeGH07j2INX6wr7/AOomtR6svFpqBS3vPRJekUh+v2D9V9KrDrxyeRq1VjdqpdWLSTreWsxhuFGCeqyL+yw7+x6j91W6KjKKkrMxOwwTRGUwb180LuKZ5x6/Sn/dVe8sYr1F3lkkjO6OVDh0Psf4g8HvWVqniZLPVLfw9bxNLf3SEo7DbEvux/kM0RzNtPbmalfY0tX16HSbWKOW2kuXmmWKGKJlVyzem7jHTNUh4WRrGNdSZHv3IuPilGWWTPDLnoBgcdOOlOsNCkhvX1DU746hMQojMkKgQ4zyoHQnPX2Fb13w0UZ+0kYVh6HJqjkqTUab72Vvmg78Lf6MTSdEXTmlnubp725lkL+fKih14A2jA4HHQetaf1pc+lJmslJyd2QbuHfFHJo+bPAoCt1Y5pQDjHWmH5pMfs1JtAyTUcfLFyPpUaurjDm/Q7sGskalZ8Fbxen5H0ZFKU7Z4HWg4HQVY4RAMcmj76Xmmk0AG455HWlClfmY5/lQmcZIz6UpI6tkUAIWb9VTj370o35y2MelBIPfpxTZXSONpJHCqoLMxOAAOpJ7UARXl7b2NvJd3Mqxwwrud2OABWXpdnLq13Hr+rBkVMmxtXGPJU/5xx/0hH+qOOpNRWsTeKLuPUroFdLt28y0hYY+IcdJnH7I/VH+ke1dBHhz8xUDkD5aq/6ast/Ts/PkNsNLDedqbQeQc5++nkggZbJ7mmB2lONgGOPl709UAJA7+tSFGht3LMMfZFKF2qMMvB4Ap7qqBQy5znAx1qFSCc7cH3oAcVY5y457CjCjgHOKQH+qaUNx9kA0ABG7AoHLY7ClH3GmqPQ9etABjf0bjNOLBeF5Jo2gDAo4HIFAAMJ1zk0hRnI3HHrQmSS7fdTpHcEgIMdjQAx2Bb5T04FOXjmmqSRkinZz0xQAFh6gU0DaMDn3o56HbS9PegAFOP1ppYrwFJpMMc5oAVjxw2aFQRruLEk8CkAAGBS87g2TkfhQAEEYz1oAzxTS0jzZK8Y7VIAccGgAUAHmpbaN5JFSQEBjzgZwPWmLgHkgVceKfSplubecFJVyHYZ7ehp4xvrwA059DtEtPMS43MeVOR6dKLewsYbUJK5dnKso5+3jpx99Zuq3TXs9nbWNys0skfzlV24564HH862tP8OtBtlnmld1GQxc4HavQjCnm6iEuxZE0+wtJGfyo3yMhWJG4+1KNS3qLmGEFgNqh1Iz6/QVMNIhhJLwFmkx1Gen1qX82XglhZQQsg4RlyCP5V0pJLQW1x4kVNN+KkUCQsEVFPykjvms6OJrtXiumdjIMMDjhe3TtVTVdX1j/CDTlgvreLSrR3S7tkt0YXHTDbsZUDB6dc1yPhfwN4nj1+HXtZ8fi50+Kd2ks0eRR82MYJALD1B4HbqaeEVP5nYsoRavc7S50u0gtkt4g0Pnsu5RyeDx1qaHbbLHFdF225y+cbQOlVdET4WK10lJXvPg42R5mYuXJZm3Bm+Y4BA59K0pLZLi7SGYl/MQgxjqOuM+9TdOEJdUm+RBqdxYyNaO1wFtlQtIOcE7jjI6ms1o5tZvJZJh5VlCv6MqOvQDrz0rornQorZ3vJUSZLWMMiMM7eAOR361Ho0kKzSanqckS2sa5wF+QL9MeuBWSipqzDVM5UadI18LdVZfNbarkdvWrV9pIi8xklfybaE5yB8z/wDj0rTXU7K5kuL6SZIo2kbyFwfXg8DjiskaxaPO9pcTOBvYrL+ofT6n61zdBTp6S4hdsyh865C8U0qQxZcZPXNW7y9EtuBFeWhiicrv2YZh68DmqoO4ZGcVwSWV2Q5bkja1gEHAkl+Z8Ht2H171WaCMqQWJLDBNWbxSbqQj2/gKSztJbuZYVBYkjoKnTTaXNla9lNxWy0I47d5AqRozIOOFzit+yTULGNAHtzCoJ3fMcknp9a0ItOOmwAwSMilwCCmd7Y9e1T2txp9nKj3dnK8rMdkS42nPViCcGvVo4fo+s3qc7d9B9npFrJEb+62FFQ87c49eB1NcjqcW2KNvIljAccOAP/Kuo1vUQurW0UchigX+kiQBevrjrXNeI7+G+vzskPDgRruPI759apX/ALbNskblrcxzCM/DygEAqQQdx9Pat6ZrKLRmmyIyyFipABJ9MisPS2i0G2S4uSJmB3BMZLewqlqGs3F9ewzi3CAhNtuB8o+Y7s574p43cVfc2nJQlcu3AsoLJNUlmNreP80CxjOR0BIPHWs952nunubhhJMXUtzgsMDJ/CtU2F3ewG8vp7eC3OSRsDMqjsMjisy98W+HtGspBbadGwjQq93chQoz3yelOE9XoWL/AFmzu71ItPsnSIAKXxtBwO1XZJJhYwWqW0Np8VOIxIz7iV5OSMn0rg38V32pWon8M6JdXKKcm5lHk2uPZmGW/wBBT9au/mDU9aaK98U6u91a4ULZ2e63hJIyVJB3vjGDlgD6UWSdmYrp3Z1ut+ONA0u5XS47n87X0Q2iy01DPL/p4+WPp1YrXFXc/i3WppIJjFoFo75KxAXFyo93P6Ne/wBkP0611WgaIrTwvp+kxafpMEp2rBEqKGHHCjr9e9WNY2x3mN0axxNtVFQ7nHqeOBW3S2KSaavFHIPofhXTkZ9MgF1fnl7u5cyT4HX5n5A9hge1M8xmUWYLL57LlwcbQDnPFdFNa6fNAwe0QOzkRsFAYn61znzCRumFOARXnYvMpqTJp3OsENm00Bilik+GUAhV7kf8a1UlgkcxMyo+3gH9bviuIm1VbeSKK1gYD5C2Xxk7uSMHkY9e9bOntPfk3LWzhCSoAOMkHhv3V00qsJ6Lcxqwah4d0+6uJDPbmOVhvZwxB59OcVz1zpQtZRFAHjjz8px9se9dhq805NrZXMIQzAu7+ij19av2Om21xZvMrxyqpCRd8KB71lXDxqbaM1b2R508V1uVY5VEecsCOTT9rKrbGwzDGfStzXbRnKyrELeJS5f5BkKMc8VlNBKGIEEkagbgWXgr2Irz6lKVOVmamU5JrmK0+GQlzIy+ZwOeevtThJdOFjjkLxhGXcOOMfv5qRlyCpJ5HODTJXYQi3jk2HsccAe+OtIpNbM0ijtHcrFGrN3O05PHPWtD4iGytJEkt2aaQYQ9l56moIpore1LStIjMMB4+Nv4etRndOqlSWGc5JzRtqBXv7Cz1i0e0vo/NjbBzyCrDoynqCD0IrGhu73QbuGx1mdmhkYJb6jnAcjhUlxwre/RvrxXSAYHT7qjuba3vIJLW6hSWGVSro4yGHoaaM7dWWxqfBko+lG8lvs1zA1nUh0uf9hf7qX89an/AO0/7C/3Vz9Kj1P+j1+a+v4OmJ4HFJXMnWdS/wDaf9hf7qPzzqPa5/2F/uo6WIf9Hr819fwdNRXM/nnUT/6z/sL/AHUfnnUf/aP9hf7qzpYh/wBHr819fwdNRkelcz+d9S/9p/2F/uo/PGpf+0/7C/3VvSoP+j1+a+v4OmwAOnFBPYCuAn8e6zBPJAtvZsI3KAsjZODjJw2KIfyjamkim4sLWSP9ZU3Ix+hJOPwqtrnG8JUTsd+B3Io6niuK/wDpJz10b/8Auf8A/Wuj8P62mvWJvEt2hKyGNkLbgCADwe/BHaixOdGcFeSNKuS8bwXel3Nh4y0q1aafT5BFdxpx5tq52uzkclYgzSAc8iutpcH0rYyyu5NOxDa3Vve28d1azLLDKoZHU5BBqWuO0MHwZro8IyNjS7xZLnT5ZBtKzM7M8Gf1z9p8nHBxjiuxrZxyvTYGrBRRRSGBRRRQAUcDqM0UCgBAW9qlhJMqDH6w6fWoz6AffViyG2QzH7MSlm+h4/nWSdlcpSjmmkNu2/xmbpje38aq7mf5OgzSlmc7V6DvT1UAYBqGtbqr5Vv2nemsE3Umr1Hql/xvxfbyQAADFFFFdCVtEea25O73D2pce9Jio7u4jsrSa8m/o4I2kY+yjJrUr6IwytCPxGp6zqfZ7kWqf2IVAP8AtmStnryay/DFtJa6DZJMMSyR+fL/ANpIS7fvY1qU9V9d27vLQ2W4vWjGfajoKTpUzAx3oOO1LSUALwBz1rn9Xnu9J1y31YWhms5YhaTMh+aIl8hsemSBW/71k+KZ7iHRZVtnCyTskGSu7AdgpOPoTXRhn/UUbXvp5mo1gQRkHINFRWluLS1htQ24QxrHu9cDGf3VMOTioOyehglFFFYAU4swGAcevNNpHfarO2cAZNak5OyMbsrsME8nk0cHv0pzpLFsE8TxNLjYrjBIPQ/SgggkEYIq1bDVsO7VYtd4sakZ/K7k8/8Ak1t/Zb/equMd6sSfpLSJh/myUb6k5qvznpxXNDbzOit8yfYvRAaKKB9aYkFFFH0oAKKKKACijHejoaAFAGeaPoaQ85oNAAARyaX3NJS59aAENLjHU0lBAPUZoAPpWLrV1cXlyvh3TZtk0677qZetvB0JH9ZuQv3ntVzWNVXSrQSLGZbiVhFbQjrLKei/TuT2AJpui6W+m27tdTCa8uW826mxjfJ6D0UDAA9BVYLKs78PfYatNS3a2tvZW8dpawrFDCoREUcKB0FS0UVNu+rMCiiisAKKKKAK1hcvdRSSOANk8sQx6K5X+VWagszbtCWtRhDJIT7tvO7/AGs1PSwvlV3c17hTJfs/fT6wPFMF5KtrNbPfMkUmJYbNyrurYGcj9nGce9ZUipro72vodnw9NV1U4R1fgN8P3lsNVvNPsZ1mtWRbuNlPEe4lSgHYAqT9Sa6GuT0q0utMQnw14WjiUjbJJfS+TNIc55wrbhz1zW9omoyarpcN/NAsLybgyK24AqxXrxnpXVWhZ5lttwOWeruXqKKM1AQDWdrGjjUVjnt5jbX1sS1tcKMlD3BH6ynuvf64NaNFNGTi7oE7GZo+sNfNJY30IttRtsefBnII7Oh/WQ9j26HmtOs7WNHXURHcW8xtr62y1vcKMlD3Uj9ZT0I/ng03R9YN8ZLK9hFtqNtjz4M5BHZ0P6yHsfuPNPKKks0fFcv0a1fVGnVhv8XgQp9qZSS3oM4x+6q9WL0lZFhH2Y1AX7xn+dQlq0ilPqxlLw8/0mOwl3E8rEiWJRwBww4FVafFK0MiyoSCpzwcVJdqPN81TlZfnB7ZPUfd0rF1XbgbO1SGfit/yQUwEiQgd6fTGysgPrSVtMsu06MEs/SU+cX5rX7D6KCRwKKscIUUUUAFFGeKKACiiigA60UUUALSUUUAFFFFABTl75ptKDzWrcCnYYhvb60EZUeYs6+4cc4/0larhPNVJ8w6pazb8LMjwEerfaX9yv8AjVtqrU11GYE0lFUdU1iz0pEE2+SeU7YbeIbpZT6Kv8SeB3NSjFydkLualvNFEJRPIscbRnfIzABAOckn6VzZv9R8Q/o9FdrTTzkPfMvzyD/qVPb+uePQHrUkGk3mrTx3niXZ5SOHi0+M7okx0Mh/zjf7I7A9a6C6RUmOxQqN8yAdlPSm6tKXNvy/fp3lnrTvy+5n6dpllpVuLayhCKTuZidzyN3ZmPLH3NWqKUDPFK227siHbOasX3F25x2H+6KrhfU1ZudkltFcKSX5R8jqR3/DFTlpJMtBZqcl3P7fcqFSz8kEjpipY4381VxznNMQAPuVVDeuKtW0EhiuJm4Vo8Bm4HUV14ak6tSy4Xflqc05ZUNv7gXFwWDllAAB9fU1iwET+OdPQ/ZtLOaU/wBp3RR+5WrR+lZOjxtd+K9VkGCYktrRSe2FaQj/AO6CsqVZV5VKs92n9dPuWw66OUcvCxrtkMfrSVLdSLLcSSLnDMSM1FXOtUZNKMmk7hUN7Z2+oWk1jdIHhnQxuPYipqKZOzuhTJ8PXlw8M2lahIWvdOYRSsesqYykv+kvX3DDtWtWJr6Pp1xB4lt1Ym0UxXaqMl7YnJOPVD8w9tw71tI6OgkRwysAQwOQR609RX664+pr5jZpUgieZzhUBY1ymntf+K9RTUrvRRaWUKMsMkxy08TkHGzoPsg5zkdqdEmueJLS7jkvoTay3UtsUEQBjRH4YNn5j8oGOOvWusp2lSTi7NvTuG+XvKs90NOSISRyNB9lpc7inoW749T27+taF3JHNcPJEwZGOQR0IxToR5UT3DDk/KmfX1H0rOuDPaRK9nbLJHH9uJeG2/1e2R6d649YycuCHfVpqPF6/gs0Uy3niuolnhbKMOMgg/Qg8g+1P4qqaauiIoJHAoGT91GT2pCcDJobtqzYxcnZbjXJJ2jkmnABRgCmx8/OetPCu3QDJOAM9alT6/8AU57dx1Ym9H/t1w37X+tv9gT82B1pBknr9/pTzBKqh2UcgHqOlMAOCT36VZprc5BM89eKTHzcffTgQqZXvSLneSRgVgDt2eEXgdaUA53P17Cml26FuPTFI+7AGMn+FACYZjhccd6wJg/iu6MaE/mS3bDkf+uyKfs/9mD1/aIx0By7UJZ9fvJdFsJGSyibbf3KHBc94EPr+0ew46njdigitoo7a3jWOKNQioowAo6DHaqr+kr8fT9jbCkhcKBjjAA7UpARQuCSaCXyATnmkcBfmBwx4GDUhQB2NlMqT6DFMnaeKCWa2iMsyRu0ak43uFO0fQnAp/lRkhnxkDqetE00AdWVeOOR2/4UAjE1jUfHt54SW90PSf8A6vFEAtooY5IEHG4FnIO7qcgU+xP5Qvi7a31vTrWGyFtHLNL5aKWmKglBt7jJ46cVssYpFDAKBkgDsaMhflBB45rsWKioOORajuSccthfuzz1oOD7AdzSM55RVLDAJNJ04fr6da4xBR7UdKBx9TQKAEO7IOaDz1P3U4gUKB1JwBzQAMfLXIyajAk3Ak8Y5NODrISy5wOOafjAz3oATgCgkDtmgsOhxmmnaegBoAVRgcCjvmk5x9rH3UtABRiiigAo+6ilwetACqXX7OOfWjnA3YLH0qRZYoE3yQ+aOgG7b++ofiJJPlWI/MARjkD6mtAeG2faQMO4q5NraXM5QWyGNIQAzdAR2x2z0qluf9ndn91IVGSzRgZ6c808Kjp7GNXNfSbe2ncXNrAIQvyyKTn34P1rRn1PUtRkW308OsEPySZX7WD696z9HhYRNLJKyRPgBCMBjnrmtuIXEciw28WS3DAvtAB716WHXUTsK3qPbXb9ImaC02raoX86Rt3OQAOfrWfF4j1URXF/dXoaYhUjAXKdDzjtWj4zjSy06z04NtaXBZlOc4HT6Vx2okrL5KSblCjp3z601WoqUczN12HW9/FDFIjrvJ5BUcZp73M92FEW1EiQkoT9o+3vVBEz8o49asSXWQEjKBLc7o2VcEt3+/pXD/Jm9WwyotaPqF4ZzDcTKisoAk6EMD/5Vq2N1MNQnuLeRpZQ2PMzkfZ4BH1rnrWBr0ojt/SsMnGOprpxbWOhpHaRQkNIpYvjOGPAOfwrowtSc00zGrEqa9qPnvDLOqfF8NhAR8owfp0qvOrXUQtHnSPJJEaDAYdsmptH0tpXivfiEwm4DPRiSckn603V7C2iupFursIfLDkBcFjx0P311matXM99OuJxHpFvsWHlpZlY5HsKLjw3Y2tnKIlMzbcJH7jqfp0rT0xFsbE3duu6Fc4yeTWPqM11PcL5CMly53hi2UUd/wCVQqQg05TBNmOI442UG2VSnT29aSW6jnupEtFCRKRgnkn8atXMV207SyWqRIx+SQPuD+vYVXYOzCGOHc7HGDxXlyWVtFFrsaEgvDdGSzRZDIvyK5+VuMZramuYNIWCEohuJogSU4JPpxXO300nxUZhBaOHACqcBSOc+/NWtGjvo7qa5tk3Ssm0o0hwFJz1xxyarg5qCSsPiNakrczZvdb1+GzjMLqkSthVkjXPvmqlvd3N/fsZplSRI85Y8AcdPSqnim4kimtILqWVpCFdo0X5QAehOefrWVfXOk3dxIloHSV8mRVHyfj6121MQoNpcCKTZpX9+qQtc+dHcsGMaKTuLc8fMeeagXQ9RJF/LbiN3YiOPdlh71mW9vHaqshkBWI7xu+yPc1C3jm5m1L4jSWn1e4iYqEgQfDxexkJ2D3wSeOlQ6Xp9JJ27PuMovgdbpTyadLH+djDE1zKkMM15cKhdicbU3H5j7Dnmsu68Y2C2l5rGh6fc6s9pbpqjLLmJJtPyd80BAJkICNhflOSucAjMDXk82r6peeI9KyNYsLM6deDTZdSt7aSMfp7XbGNwYSAyKTjduB527ado0vjsXdtqOrjSbCafTbKxuS6G4lyoYyBIU2JGDJI3LNwEUbM5r6OhhaFCkpzd1o9Xp+x8sUXtVnv7PVYLi58ZW8Om6nb387BxGlnDZhEEEgLD+kDvHyWwwZuMAY0tC8EeHIrd9R1SzuNW1S3JDS35DpE44PloAI0+qqD71mWvg3w9og0608r4+XTYEitLm+2zywRjgKmRtjAA4KqD710jahdJpc1jFdSzTZyqnjcM5PP41DFVqc2lT4dlgzpmPrOqTss0XwpjLAIAOVxx369qv2Gbq2tnedZIYcFY/RwMc/vrCvrhoIHuL/eWc7RGO/HHNaGjvarpEN1PbIXDHGTzmvNvarbsJcDrZtdWy0xWiMTeWRtUcDPpjFcnqmv3FzJNKWU+eMSKgw3sAw5x1qa4s7+7dpIyPLbBCq2BWNMs+lTBTbIwfOTuyf4cVSUlBZmNnbVkNutQv4JFVcIQgYAgHBNab2OnLpSiNvNlIJyOpb6+lc65llleaRTlzngVIJ7hUYJM6lgirg8gA549K87p05PPquBluQ0xAOS8QV+hyOQK6Wy1W4utNaeNIoWhASJSN2ccZ9q5+WQ3EgItwkmPnI53n9on1pscskBYxYyRtwenXNLSqKlPsNauie/129lvFiEhufsg5JBQ9CB7da6dtQXTNHkhiikjYgbSo4Ht9TXEW0lxJctPcxhMPnCrgMAa6ZtfXU5YdIt0VQf0soPJ49+3WuqhXzyak+4zbYzL3W7sROiT77iZsyFhuAXsOelVrrxLrssTwyyxiF1KZ8lc4+tP1W7tru5EdrEEC4+dTnefeomiSNf0kiscDr6+lc1erPO0noaloQpKqRDcHeRjgY6VKRxhhVuxtBNKAzKiKCzMx4UDrVS5uo5LuRbaM+QDhGJ5NQs7XNGugkUI32c5I9acjRhWijjZQmOTwD9KUHackZxSO5uGCGHG05yDmlAUZPPT1oz2FNU9c59elLjPegDjaDjtSUnTrzXGfci0fSijOKwwPeiiigAoyOmeaKMdSBzWoDjr/8Ay64/7V/4moKmvcm9uAcf0r/7xqGu5bHiT+ZhXof5PP8AmWf/AN6b/cSvPK9D/J5/zLP/AO9N/uJQzkxX9s6iqGt6Z4he3mg0C/i82e8Fwkst6E8mEKo8sfL0LBsr6MfWr9FUo1nRlmsn3nnxllMPXvC1xrulXOnavfuZJniniZZ/O8iSPay/NgZXeoOOODj3pvhDxBca5YSx6lALfUrGVre7g6MCCQrlf1Q6gOB6MOTW9XI+N7W60yay8Z6Ur+bpsoF9FEvz3dq3ylCewVmWQnHRKZ1Onk09L+/qF8x1/akqO3uILu3jurWZJYZkEkciHKupGQQe4IqSucUKKKKACiiigA+tThvItJXbrMNig+mc5/dUFS6jjdEqfYCArjp05/fUMRK0LHo/DKanXTey9+RDDGxUkYwql2YnAVR1JJ4A96mkt5omZJk8ooQG8whQCTgcn1JAHrmoLq2lvdL1DTrfT7C/mvLV4I7O/wA/DXJYgGOTAJ2sMjODg4NeZ/lE8AafYeFodX1HxN4y0yAvp0Vroun+IJzFaIn6SZUIl2TOFV2D8Y2rzxXo4TCQnBK9uBzVJPEVHUk9Wz1KO2uJZGiigkd1+0qqSR9wqX82al/9b7n/AOE391eZ+MfBVjpXhS4gOua74l0rXdZ8KMumeIL2S/CA6lEZF3zu42yrLGrLjHyHOQeMGy0v8mGl3Gm2urfkxi12OTSLiVLax8JHVIdOujqEpni8qOJxDtbMfQD5MZ4q6wUXFyUr+H7E6NWvc9q/NmpYz+b7nH/Yt/dUesX2p6Xpx0/R0S+1I2c7z6Q2Gk8uYhYrgQuQJtjW7DZ12ufXB838B+HPye+JdK8Qw/8A0baTHpVv4ouGstN1bw5FCbQmxsQ+23mjBh3EbvsjIINdvrHh4Xd3BoS/k98M6xpVk8Mtna2dxbJeCxgjESpHCyqiR+YoI2yDCnYQK9D4Vh6cMRK72XG3HxMta9ty7bSTjR7ifUXmEEE2Yr3UbGPTZfKCjeJY8IowzqFYquc9DgE2W0vUlYr8BOcd1jJB+hHBrifF02m6bD4M8PWBuLabXLlbvTdCvEaYRTSzFo7i8YHPlQrtVY2/XVF3NjNcz4yhf87Tatqn/Ja8H6s+oanHZi9kudNeS4llcrG777YsN2M/MSR3qWPw0KlduOl+CstvL6G5L2PVXheKYW8oCTMrssTECRlXbuIU8kDemSBxuXPUUeVJkrjLKqsVBBYKSQCR1AJVsHvg+leWeOpfGS6lYXEej2Ph6HT/AAbrLW1ha3SsiRRxWAmjEsG0ptwNuwKV2DAI6/MGmnx3+e01UT+INl6LaBJJJdaiV8udoMzMAFJcYLNtGc8c1CHw5TV8xqpJ8T7zS2mkcRxxl5CA3lry+3JGdvXGVYZ9jUv5t1EcnT7n/wCE391eQ/lCudQvPE/jG0iuvGt/Db+HTBfabNp1lHYxAGcG386e3jeeIHIWRHYs2d0hBqp4b0Dw/N+UXQfF2m/ktuNA0OXWoLbT4LXwzoFvLb3afIwkuYbtrkxhld2Cx52+q9c/6elvIOi7T2kabqJ/9Quf/hN/dWRf6XqU+uWaSWFzHHYxtdtI0TbWyCm3pxjOa8wvNI/J7Zx+L/GmueGvBur31h4k1I3VnrGmWsst7EGjCRxzOhdZckiNeVYkgjuOj/JPo/gy98/8pmj+BPDGjvdO9lY2Nlottb3OlIoZZVndY1kW4cMdy8BVwADkk6sLGgnNy7NuZkoZVc7qirstx5Kq9skaiVcghMEc9KZGxu9yXD9BlXx0+vtXNLDRUujUry7tOe9+XYcym7ZraFWilz7UnNcZQKn0+z+P1K2tGYBGJdwRncF5x99QVPZTG3uo5xJ5ZRgSwGTtzyPvHFd/wydOni4Sq/Lfj3afUlWTlBpHdtBC8fktGpTbs2kdvSsPVfD8ZElxbBuQoEarkg8Dj2xUw8UWJkjTY212CFvQk4HHfmtmvuGqOMpWdpRfj7Zy8dNGjhIEaCdrW4BUP8j8c+2PvxUEsZimeLOdhIz9K3vEVhDamK5t4SAHJbHTk5P76x78L8SXQECQB8E+ozXwWPwn8LFOktt0elTl0tC73T9StR9aBxQa5RAooOO1FABxRRRQAUUUUAFHOaKUAnpQAlBBA4OKdge9IeTwKAEpk80VvC9xPII441LuzHAUDkk0/msC7z4k1JtNXd+bbCQG7YdJ5hyIvdV4Le+B608I5nrsalck0eKXVbs+JL1HRWUpYQuMGKI9XI7O/X2XA9a26KM46VkpZncG7i8UlFHalMCiiigAooooAr2FqbO1WAtuIZ2J+rE/zqxVPRzKdLtGnz5jRKWz1yRVykp2yK3I2W7CmJ9tqfTI+SWPekqazgu/0O3DaUK0nyS8W0/sx9Y/hH/mC3/tzf8AetWxWR4R/wDR+3H9eb/vWrqX9t96+5xcDXoooqZgUUUUAFZ2saONREdxbTG2v7bLW9woyVPdWH6yHuv88GtGlFNGTi7oE7GfoGq/nOc6ffw/Dahbsq3EGexPDof1kPY/cea1Ll2edy3rt+4cVm3+iNqksNzZ3HwuoWZMlvcgZ2Y5KsP1kOOV7/XBpmk6y2pyzWl5b/DalAf09vnI56Oh/WQ9j9x5olFSeePiuX6LP+1pzNCp4WWRDBIeQP0ZPY+n0qClBwcjqKRq6JwlldwZWRirAgg4IPao2OZBVy7Zpo4blzl3BBPriqY5lOO1QqvNGK5tHoYSCp1Kk1sotrxWnqPxzmiijrxXQeaFGKdwowBzSGgANJQaKACij7qKAADPSiijpxQAUUUUAFFFFABRzmilHWgCnrA2WXxYj3taOk4A9FPzf7O6rxFVtSvbCxspJ9RuFhgI2MzHk54wO5J7Ac1gaZFq3iSxhW+lks7CNfKkjUlZ7kr8rbz1jXIPyj5j3I6V0qOeF3oh0rot3Ot3F/O+neHI0mlTKzXb8wQH04+239UfeRVrS9Ft9Nd7ppJLm9mAE11Mcu/sOyr6KMCrlvbW9nAlrawpDDENqIi4Cj0AqSpOemWOiFb4IKnjlieNYZwflztYds+o71BRUmrmwm4PQfJG0TbWx6gjoR6imj0qWKRWXyZvs/qt3U0ySNopGjccqcGhPgzZRVs0dhtT3H6O3gjXo6+YfrnH8qr/AEqxena0cB6woFJ9c8/zrJfMkNDSEn3L6/or8gZ64q5Zg3NpNHKWWOP50cnjPpVPgqRntVmxUTK1oX+2vyf2h/wzXdgXatlte6atzutF5nNVXVuVqzvBX6We8ve11qc7A+oQ+UP3R1oXLC1SV5eBCGLfQdapeB4nh8O2buMStafEH2d/nP72Nc0040pJ77ep1UH10+1fkvnqfrSUUUhEKKKKAEZVdSjKCpGCCMgiuA07xpo1j4qvvyRrO8t/DaST2ZUEjYU3i2PGd6oSwIyuwDkMCK9Arzux/Jb+TqTxrqfiGTw4vxdjdQ3i3BvrrcLk5maQ/pcHllODxxXVh3TtLpOX15jwtrc6zwjDa2/h60gtkRDGgWZV7S/rg++c5rYrF8Jow0+4kKkLLeXEqHHDIzkqw9QRW1Ua39xiy3LOfMsfTyX/AB3f+VVuasW3zxzRHpsL++R0/jVcjFRjo2ilTVRl2en6sQXcd20YaxlRJVO4BxlXHcHuPqOnv0p1tK80QeSB4X6MjdVP1HBHvUtRXVu1zFsSZ4XB3JIh5U/wI9jQ008y8ifYS0zHmN1+UVBA915YivfLEoO0shwr+hAPTPp/GrQAAwBUL/yHb/Fb/g9GC/g01U/zlt2Ln3vgBHGFOOKqaLpMdvG1prV/NfW73rXbeaNzbT0iU9gM8elW6XFdlObpSUo8Dz8z3OasvydabYa5Nr0niD4tpCjCKSzI2FSSNjb/AJSc9cHoK6Tqo2849+1A+v1oLAj5j06VSriJ1klPgE5Ocsz3ELEgKF4FOCnGc/jQBkUZJ+XBNQFE2d+p96xdSvL2/vW0LRpjHKADeXSji2Q/qr/1jDp6Dk9syaxqtzHOmjaTtfUJ13F2GUtounmP/BR3PsDVvTNMt9LtFtbfcwyXeRzl5HPV2PcmqxWRZnvw/Iy01JdPsbbTbSOys4hHHEuFA/j7n3qdxnjnikzsHOT9aAAxPBqbd3diifPnk5HXrTjjAI49qbgY6L9aXIwMHmsAGYZIZsKO2etD3MQj2BguPfr9B3oOcAEZ9qa0YyflXA/dQA0u5Q8DBxyBTgQTwW+nalCgITg/T1pVXJ3kfSgA/R4Hc55PfHekyVP6MKufXrSnnJ9TSFcjP2cdBQAL6dcU/bxTQAOlKEBOX6elAB19/pSYzSgbRgjApD05oAUACjepz7UdCMmjnBNABz3QimADGBGfc05uWHXntSDgAd/rQAuTRR83tRQAUD2oooAPupwAHXNJTXycbegoARvnOMk/yqTzPIjYLEZCMcA9frSKNqA9zSKSvzZ5PSgBZJHiG0tvcqWCDt6UxLeN3WNYN7nHJ5/d9aSP4l5nnuZy24/Lk/ZFXtPuIbGbzmg88gdAeR34NMkm7AdHalLW1FuLyJCFGFZfmJ646+tRx3gkklc7PLjGJCeMt6VUst/iO9keZnW2tXGVVwSzEA46e/41euxZ6fFIFg8mMqSqocsfUmvYi01psTsYN/q/xt7ALiYLDENqqgyVHvVO9urae7d4DIY+FVtvyk/Wq6yLNI8wXG45GfSl2L6HOa82tXlU6vAdLiSAkc85FWLOynlB8i2eXHJwM1XQYPJ4rqtBn8ix3CWBdzlfnOCenSko01VllYN2H6LpnlxJI6Ks7MAAy8rnim6rEwv33yBhENoCc/hV+XxTYWrXAs7NZ5FX7atgAkY4rkrzVpY7kSiBvOmlU7QCSQSM/ur1Eo0YdiFep0a2VzPCMLNJEq58pTtx3yfWor6905UxqFvJJLsCpD+rxjqfpV2LUJBFIhUxROoDszYIHoPSqEd3HeyuLiJFwAqMTwEGAD+FOC0RDd6hO+nqGhEFoAGC9iB6fjTbW2sZrNpTMixzZiJzkhT157dK1J9Kt7aVB5ceZR8h3Zyvb8a5rUkl03UJJ7QMADkkdCT1AqVWfRq7V0YkWNdQXKQ2On2k00cC/wCaPyD68VlWjJBKpYcIcHHJUev1rUs9cuhYiRo+EPz+UuCo9c81kTXhvrqV4t3kjiMYxxXDiVCazJ7lIScGnyH3EJErQyM2NwyA2Mjryav27pp2mz3bW5jDptjA4JfPDe+OuawdQ8T6REkdrbmW9vofke3tV81wOxbHCf6RFUdSvPF+r28FtNNDpNruIWKNhNcEEc5J+Re/QN9aSgnHrT0K1adpabPUmnvLHSoHm1S8jgErZ8yRvmkJ6gdyc9hVVdQ1bURjQ9IaGJv/AFm/BjUj+rGPnb79tXNN8O6XpsnxKW5luiBuuJ2Msp/0m5A9hgVqMfmCIQQepFZeEdlfv/BPRGMnhmGdg2v3kuqyDkQyfJAPpEvB/wBLca6iJdEsbIfKrOsIHkx4AQ9/pWWBsVyzA8/Lnmm/CmVNikrkAMT6jvQqr46mNtmtHcXGpXS2VhFPFaEL5qRg4bPXp1Fa95o6W1uIIXmaRsMMnLbs8Zp+m6ZHY2sMMc6Jcy/rq43BT/GqWrXdzbMbWFkfZGzlmOWf15+6vQpQahefERsx7261GTMF24ZlYZJ4IA/lWrp5vLyzZLRH3odoYdTmsiW8m1G4th5ap+j+fCng5P4+tdXolm1qpUXuVZgQY1qFDM6t07o17GJqOm6jFbpHISAx2NGq7mH91U7W5SyuY/NtXfymzy3QjjpXb6jpd1FP50dyZ3kOEBGdvHLH+FYl/pEnwiwNMkYV2kdmGSc9vpVa1GTl0kXqG2jI7/VkvIH3367Yxkxxc7c9ia5+01G4tJ3a0TzkkPyq/p/KopYInY+S6uFb7Q6HFSK+WK7e2DXLUxMp2S0NSsbd/wCJNJvrRooVVtsZJ3HZ81YoEq/MRtzyMUsL6bEGgu1nbABAj6e+eKjGDt+Hk+Rsnaw5qdWo6tmwWhY0y6TT53lu2Dq+QBjkAjFPjgad2e1R5kYnGRwP7qSznit5llmHyqQT9BUd9qDa+53wrFGr/KyggbOnP8aI2cbSYCeWS5j7g4I9DSXVrNZ7xbXiiaQAko+SnoPanRwCzIXDNHj5S3G8eoqPEJl/RQvFvO4jqCfrSbGhpKLBKX1Es0ROdkaZYZ9Km1CTTxen4GZXUAYYnPPoajeLcxRQwZRknGMVAd8QbbAHILOD2PoKM2lrAWLyaF7dbJI5TM5DFgeNv0qCGIInKhAOuTUjGMyDaOcckGjapBJGMHpWAL8uOPupHdwAgXKk846ihEBOSOKexGdoH3VgEcfzDIzjPen47HAoHBz6UjNkkDvQBxmSTjHApAc5NHbj0pQMCuM+5CijvRWGBRRRQAUHpRRQBxt6CL24z/0r/wATUNT3/wDl1x/2r/xNQV3rY8SfzMK9D/J5/wAyzf8AvTf7iV55Xof5PP8AmWf/AN6b/cShnJiv7Z1H30UfdRSnmh1plxBFdQSW08YeKZDG6noVIwR+FPo74oA5HwNNPpE9/wCCtQn3yaZJvs2b5Q9o/MaRg8kRKVQnnmt/XdZsvD2kXWtaizLb2ib3KqScZx0HuRXA+OtX1O88R2Ev5N7NNQ8Q6bJ5V0XVhbmzb+kjMhwhIfYSFO4FcetdDY+BTdXa6t4v1OXV7xH82GInZb2pP2kRFxvTOP6TceBXRKK0nLjw4jNcWRPcflR1HN5Z22iaPDjHwt6rXMvH62+JwuD2GMiqmgfli8LapMunaqt5o1+kQkuY9QtngjhySBmRwF5IOOecHHSu8xWP4o8LaV4q0XUNGvoUQajbm3kmWNTIowcEEg8jJI9KVThLSa8veoJp7mwJEdAyYIIyrA5BFFeeJZ/lm0/V7dLW68OXGnvbi32MkoS38sErIedzM+QvGQMdBWEmvfll8AarHaeIdPi8X2F759z59kvlyW4RC3lKDgYAXPIJOcAk1qoZvlkvMMt9mewUZklUMzDZGdqjPIzzWL4E8SxeO/Ddr4it7KayjuhJmKfG+MozKQ2O+VrC1z8r3hfw3rk2gaqt8FsoVee5is5JIoncjZGxVTyQ2R+Fck6U6lZUktVq/A9HDJ0cNUqpavqrx39DtbkXraffrpdzBb6g9pKllLOWEaTMuFZiqswAzngHoK5u18Ar8HNYarrVvPDZ6VLo2g29vE6W2nwtAIzPIp5kncgZYDCL8qjkk0ofyu+B7iCK4tr28nWR3jIisJ3aJlbaRIAuY+f2sVq6z458KaLo8utXOv2BgRHZCk6v5hXqFCkljkjgZ61306laiskVx5HnpyjojP1vQ/H/AIl0K307UbvSdNazutCSCLSr9rkhbW/hlmuy1zbRKJFjjO1Nrg7cfN0LJfCnjTQtQik8B69pLWslhKl/c+JIZLu4uLmS8knZgLd4AuS5bgBQCFAGK5XwJF4q/KnZXPivxaZtFljfyNKht1kiezkX7U21+H3ZXAYMPl6V0kdx4p8E31nDrmsjWNCuGZZ9RuYwtzbynAQMIwEEZP62OOckDFXnXqL+npfl73HcnsbHgzTPFGm22uS+MJ9Lm1DUtbkvlk01GSB4TaWsSsqO7snMTAhmJypPQiobWwutR8TXfifTNTFlfabINNhM0BmgnttoaaF1DKwBkYEMrAhox16VvJf2U1n+cYLqKa22GQSxOGUqOpBHB6VyN94huPB35Pl8QLp7Xd5cusiQbgu+e5l+UMT2DSAH2FRjVm5OaWrsvfkIm73OpTS9Qu7LThrPiCK+1G11+PV57mWORVEIldvh4Rl2CqCoUEhep+WovEFjq+qalpdlYxaTFo1tqNlqdzeTX8xuy0DFzGlsLfZycAMZ+nOK47SvBP5RLuxju9e/KfqlpezEyS29nb2xhhychFLRknaCBkk9K0ofyXaDc7ZvE15qOtXpP6S8mu5IWdew2QlEGBxwvbmneIalmk02r7J/obNrqzV8U+GbnxHKZra/s7f/AOoGuaTtnMgPm3q2wib5UYbB5L7j1GRgHt5tef8AJs0bT30ceHbzTJPhZIJby6vLTTbZ4midGJiEGk+bICFPJnib1PU11uufkmEqzaTpHjLW9K0WcA/AQSI6lSck+ZIGlGf7XHbFTn8lfhWIg6eL603ELNtvpn86L9aM72OAeORhuODRSxbhBKMtO711NbdN5eRS1bxz4Z8Q+KvFlnqnjCys7bVdPNjpMj6ZLbwrAjuWdriSUx3D75x/R7RtGeeaz9NmY+OIfEGheM49c8RXbhruSDQwdFWEnD+XtlzHOIwAXMzOwABBGBXph0Dw/wDAxQ6jpFpPGq7beNoVbyl9QCMDtUtoumaYjRaTpNraRnJAjQKMkdcDjNdfSdHFOckr8N35W5cLkv5DekV+DzW3/JV46svFV74k0nWvCN3E+p3Gp2f560u8lNtJNgFgEuUjLgcBtm4Z4NdD4Y0bxzpXjG48Q67qXg94r+2W21D81aVewS3IQfo2/SXTRl1OBvZC23jNdTLcTTYEkhIAxjoKjqFX4g//AJe/N/ZLb6hnnL5ySWaWbBkfdgYFLalxOvlgEnsehqKnwSeVMsmOhrip1G6sZzfFaiNdVpD7owtJ/i4G3A6Ajnv1qHGOhzVk2scjEWs4kPUKRg4++q1biIzU3OSSvy28LGQatZBR91KoByScAUpYfqrjHrUByWygvbmcpp0XmSxrvOWC4HTvXX6FbXdrpkUN8MTAsW+bPVietcjZ3UttKskbbGByGH8D6j/wK6X/AAmswi/KWckAgcDJ69a+w+DV8JSw9lK0num+PYr28vE46il0jbRpXkC3NtJCzFQw6jrXGasqpeFVGAEUAfdXWT6rZLExW4Qk8AfWuR1KVZryQgEY+Tn24rl/9RTpy6OKavr5aHTh/kk+77lXvRQeuKK+ZHCilAGCTSUAHajp2ox60pHNABmkpe2aSgAozjpRRQAdc0e1FVNT1KDSrKS8uATtwqRry0jnhUX1JOBWpOTsg3KuuX90rRaPpZHx94Dh+ot4h9qU/TOAO7Ee9XdO0+30yyisLRCI4lwMnJJ6lie5JySfU1T0TTZ7VZdR1Ha2o3pDTlTkIB9mJf6qj8Tk961DnscetPNpLJH/AGa+QUUZzRxnHc1MwDgGijAzz2o69qACiiigApHfYjOeigmlpkxjETmU4Tadx9Bjmh7AMsZzdWVvcsoUzRJIQOxIBqamQJHHBHHD/RqgC/QDin1kb5Vc176CMdoJpIxhfrWVeapczXTWOk2nxEicSSs2I4iem7uehyByKibRNcuGM03ii6gd+Wjt44/LX2XcpOPqayFPPPpJOy4fk76qWHoKh/k3eXZyX3Zpalfppto93JGzhcABR3PTJ7D1J4HU1W8NW1xZ6JbwXSBJfncqGDAbnZhyODwRVf8AwR0mdD+cRPeTOMSyvM6mT6qpC/gK2Y40hjWKNdqIoVR6AdKvJxUMsTgdrWQ6iiipGBRRR9KAAg0UfdRQBYtPkWWfGQiFceu7ivL/AMt2leOtV0K1tvAGkySX0juJ7+G+jtpbaAAEopZ1Y7yRnBIwjAj5hj1Bf0Vm5b/PEAD6c5qvT4er0NTpEr2LylkUV4+f6sc/4I1zUtY8P2B8Rww22t/CpJeQJNHICTkCVTGdu18bgBwN2O1dBXKafo4ubSWxt5vhdQ0O6kitbgDlY2+dFYfrIUZQR7eorZ0fWDfmSzvIfhtQtsC4gznr0dD+sh7H7jzVa0E5OUNuXvgSkle6Nq0/Sk2rdJB8vs3rVReJCvrUsZIdSDg5FP1JCl5KQuMMSBjHFefVWWSkuGv5PQwjU4OnLjp919V9SKigEEZHSiuhO6ujzpRcXle4UUv3UlBguaSgHIooAXNJR1ooAM0UUUAFFFFAB0oopskiRI0krqiICzMxwAO5JoAdWXqeuLaz/m3T7c3uolQwgRsBAf1pG6Iv7z2BqqdQ1DxD+j0RmtbA5DX7L80ntCp/3zx6A9a09N0uy0qD4eyi2gnc7sdzyN3ZmPLH3NVyqHz78vz+PQa1tyrYaGxuRqetTi9vVOY+MRW/tGp6H+sfmPt0q1Y/ob29tRHtXes6n1Djn/aVvxq4vWqlx+h1S1nL4WZHgK+rfaX9yv8AjTxk53TBO+5bYc0lOIzTag9GKFFKcUlYAVZU/EQspGZIxkH1Udc/Sq1PhlMMqyAA7TnB6H2rJK60KU5JOz2e461RXuI1ZcruG76d6bM5kldy2cnrVlDAsU1zAzbgNhVu27gniqRz6UsXmbY9RZIKPPX7fkdzt6cHvVq12WgW6mR9wbCr0yMdajNqoRZLliqfsqfmP9331anjgn2Mnn4ZQFbGVGOOg5rrw1To26sFeUbW0v4+BGdJu0ZNK/N2Of8AG96X0LU54U2NJbtEgP7TjaP3sK1LSFLGwVE7oIYx/VAwf4CsjxTDB5On2bXAcXOpWyOgUglVbzGHPtGa1p5RLISoIQcKvoKSvUlX60t223w5FYxVCHbw1v4kdFFFSIhRRVPV31KPTpX0hUa7DxFYy8aNInmr5iIZPk8xo94XdxuI5H2g9OHSSUeZqV3YuVx8dzLNHfWtoxE+rapNHvXny448RliP2f0RXPq1W9N169ufEGj2yandtaTabrctxBdWEEUqzwXtrHGj4U/NElxIm5WKvsV/mBya/h+7kk8S6XaRSp5Q0a9kl/QQKJnMlm6vuVARxdueCASAT059COEdNSbe2vr+Ciha51NvBDawR21ugSKJQiKOgUdBUlY6nVJvExsY/FExtXhF6rJZWrDY1yf0a/Icr5eEDbj+1yeKl8L3d5qGgWN5f3JuJ5o9zuURMnJ7IoH7q5quH6OGfNfbnxv+BXGyubNr5gnVogCQc4PT7/akuY0jndI2DKDwc5p8/wCgUWy8HH6Q98+lV64o6vMPO0I9Hx96B0ooprkY29Sa2c1CN2FCjKvUUI+1zIpLeG7jeO5jDo3BH889j70yLfYW7m9vPMjjPyyuMEL/AFj0OPX8asqABilKhgVYAgjBBqdOlljf/Ipi68a1VuPy6Jdy0AHOCCCD0IpSDk5qpBbRaZDJ8MshiHzLCvOz1Cj09vwqa2uILqBbi3mWVG6Ef+OD7VSMr6S3OZrkSZbbjZwfekO0EJ1IpdocgFjiggEjFMYOyAM5/GsvV9XNgI7SyiFzqN2SLeHOBx1dj2RepP3Dk1Lq2qwaXbhmiaeeZhHb26fbmkPRR6DuT0Ayah0rSnsmkv76RZtRusGeUdFA6Rp6Iv7zknrVIxSWaX+/0aubJdH0pdNhcFzPdXB8y5uGHzSv6+wHQDoBV4kIQoGaXDBeGAJ55oOEBOOfXPWkk3J3Zm437X0PNL1yFyPqaQc/McClAzkdcCsAGXaAqk0DHYUYyOSevWk5HWgBcg8ccUE5wvryaTcmMgYpee3Ge9ACAiRuB8tOOFGQT9KXKrxmmElgW3jHYUAKDnByKBkvgHJxS4QhTu5NI2/DLGfmIwDQAKCeKlQE5wrHjsKjztHOcgdutRq92XUiQhce3X1oAlI+fBIGeCTximl43yUYMAcZByKh8q5Z3JnyG7HHHarMcJWNVWLanTco6n0oAac8UHk7RxnqaeRgnPUVGcn5QevX2oACTuBUA+lAU5JY07HGF4J6H0poyTgN9aAAhW5/CijYF+tFABS9sYpKXgDJNAASR3pKAMrk8ZoA+Yc9aABs5FA5OT09PSlb7RpDkHavJHWgBfbAo2pK6gQsxxkEHGKRlboDz/ClQgEkfNngDOM0Aa2l29laq04upLfahaYhhtJ9PrjmszVtaGoXKpZtIYY0CKxGMrjuD3zVaZviIhbJH5cKNlxuPzv6n7uKEhjjZYx1xyOwq7rNQyRMtrcch7YA+6pI0B+02MdSabtGSOCKcBvZEzgd89DUDR+0kjacgE8CtbTbq3u5Y7JwltFAN0jOcGRj0Az9Kxp5jDdC1tnU4VWJXnk54+7FbFpol1bzQTGSKQt8z5IO1fer0MyneKMY/WoLRElNrcrGSBt9h6VzqbvNErSHfnOc81p31hquoTzSBUFurfqEdv31SkspLYoZFwXXK564zVMVJyls7GR0NCz1iG0hcXweTAO1iCQB9B70mj38t1dSJbBjHOw+d15Tjk/SqG3eNmCSe2Khl8RWHhtkMl6i3EnyrbRqZJpPoi5Y/XGKylWm2o8Dct9j0BrS4bSBBZ3cMUqqVWQghio+p/fXO3ZtYbGX853yCODh55WCRo/9o8Y696xRqPjLXHW/ghj0m1wwilvQJJjz+rChAH1Zj/ZqXSvBsF6YtU1y8mv5kYt594wfbjp5aY2J3+yor08sZKzMdluc/caxNqaGPQdPnvVVgGuGJhtRnp85GXH9lSPelXw/e3wDa9qskqf+y2uYYfoSDvf72x7V6FFaaVJL8KmwrKdzFmOXx7/fVa+8OuvnT2gGwEDbn9/0rgnRnTV6a/PvuGU1wOf023tdMg+EsrSKC3IwY4kCj64Hf3q09k2FlgImB5AAyy/UVZvtLntCzxOjxKqsSOq5OMGqIkKH9GxBI6hutcNSEoy13KRqJq01f7BumXeJohGVH6xxTUbaclRyKsFRf4VyPOGMZPD/APGoWjZZWRsjZwc9jSqV9HuE4W60dvf1GpwMyDBPYVt6BaW07PJcRO5HCBRkA+9YjMAceYfYkVNbXUtrOJ4eWj7BiAfrVqUlGactiTNrxJfmzhFtFcyea6sAu3gZHHIHFYFzM3kw2xYu+39LIT1NQ3F699dHYJAqqBhxzmnyp8wl3YQ4CKQc4q1au5Sai9DEiSxbY8crKZcOCfU812ccE7vGYJxbtJyVUjPrWFotrazDc29nQnCKpweMg5+tdNb6bHdXNu8qbCp5kMgGBjpjPNdGEg1HM+IPV2LtzbahFbo3xgZ3P2iOcYrmJdN1i+1Rraa5YqPm3BlyB2rV17VpIJPLlcpAhwhjB2jAx1PNZI1OWK6V7e/ZvNjHG0BhkdASMcV1DTtYS+8PBLaVrVhJM0yhSwyR1yOMCsCeBoJWjb7SnGal1lzDCqR6o4kB2Bd/Jz+tx3GP31nG4jBVDcF2GAWKPuPrXm4pQjK0ULEsYG4FgKCvBG0g5zx2pfrTSG3bt/HYGuUYVV4xk8075FJRSSDyR7035VYJn5zyR7U4oiAs3O7jJoAj81pnbPIUYGM8VJhGiZfPCOwGMnkD2pqRjG8cZ4zSEtlcQoe27vg0AXIrZ4oDOEMkbZG8c9PpVVniXgsQR9+aha5uocQxOwUg5OentjpTjhsM/U9cCtduAEnHWjtikDAnGMUtYADhhj0oJUNtwc55o54NB45yMnpQAobccLjrip8RwSC3WIS3GdpDnCA9+e2D36Vg3fjLw9orTNc3XnTwLkQwrvJbdtIJ+yCOSQSDx9K5Rfyi67eXiS6UY7OKNA8/CTMW5wuWXGD9M5HXtXf8MwccbXy1PkWr7ewao5UaacF1nt2LmXsY6UU3PzHmlAxnmvEPtxaKM0ckcHFYYFHNFFABRRRQBx1//l1x/wBq/wDE1BU9/wD5dcf9q/8AE1BXetjxJ/Mwr0P8nn/Ms/8A703+4leeV6H+Tz/mWb/3pv8AcShnJiv7Z1FFFLmlPNE+tct4s1PUZ9T0/wAIaK5WfUN0l9KnEltZgEGRc8HL7U9RvyOma6muO8Kkz+OvGMsx8x7ee1hhZuTHGbdGKKeyluSBxnmqU+MuX+jVzOn03TLLSLKLT9PgWKCIYAHJJ7knqSepJ5J5NWqKM0jd9zAooorAClHpSYxiigDzaaPx94F8Wapf6F4dudb0HWpFdrW1eKNbTCAErvZfnLrkgfLhiftVofk/0rXrxte1/wAX6Nb2UmuXUbpYORIY44V2IX6qWIUNwTXoN2PKt4YiMMqkso9SeP3YqrEMqBml6fPO1le2/HRq3Zw+h6dROOEab4pfRt+V/qQ2+m6baGdrWwtoDcsXnMcSr5rerYHzHk9a5HTPyQeCtM8SXfiNNMSZrjJitZhvt7ZmOZDHGflBYhT04xxXb49cfjSEjtVY1JRvZ7nm3aDGBx0FMmghuont7iFJYpAVdHUMrA9QQeCKfS44zSGHk/jX8lei6NoHm+EU1CC8W5iFvbJqM/lyFn5jCF9gBye2MZrQsPyba/r0ekXv5QfFVxefBSi7OlwRpFbpIDlF3KAzBPl6k8rXXap/jfiDSLAcrB5t9IP7K7Ez98mf9Gtn7q6pV5qEVfXV348vsO5OwUUUVyiFm+B3xkjrEmPwpLSFW3TSqfLjGTjufSnuHmgtVGWOWH76beXAdvJhwIY+FA7+9XwsYQh0tTW2iXN/hcfBcRsU3KpaPGz80QyyvM25yCQMDAxgUyiipSk5vNJ3YiSWiCiiilNCiiigByEhwQec9RUl6ALuUAYAc4xUcZAkUsuRnpUl2CLqUM24hjk9M10L/wCHfevRif5+BD99FFHauccOc0UvQ/NmjrwMYoAltIw867jgD5s+mKZLJ5sjSHALktipoT5drM7dHAjH1zn+VVsA9aVaybKy6sIx56/b33h70D3pTTJjKImNuF83Hy7umfemJpXdh/IGMffSDiqNhBrlzoccGpXtrbagttK1w8S7lkmx+jVCRkDP0zmqmkadfWt7Bc3M0six2xjKPISpJLfOf6/OCvQAKQck11RwylFyc1pf6fngNk6ua5s9aOlFFcogZooxmigAooooACVVSzEAAZJPQVg6cG8QX667MAbG2JXTkI+2ejTn68hfbJ70uqSNrt8fD1tKRbRYbUZB+yeVhB9W6t6L/aFbiIsaLGiqqqMAAYAFV/tx7X6fv07xthaKUfSkqQoUUUUAFGcUUUAFFFFABUF/C9xYXNvFjfLC6Ln1IIFT9OKqavJLFpd3JASJBE2wjqDjikqNKDb5Gx3LMaeXGqfsqBSTSxwoXkdVA6ljgD6msnXry/E9npulXQhuJ5N0p8sOVhAOWwePtbR99QWfhG2EhutTv7u/meQyMJJWETZ7GMHbj2xTuKso5rN+h1UaSjHp6q6vq/xzHeGriL4vVbKJjIFumuPNUHY2/wDVBPUjbyRxzW9TYoooIlhgjSONBhURcAD2Ap1NJpvQ56k3Uk5vdhUc9xDawtcXEgSNBksakrC8Zf8AM6f++Wv/AHy1tOOeSjzFSu7Gla6tp15ax3sF3GYZWKozHZuIOCMHBzkGrdcz4k8O2Ysbi9tbdml3xSbN5KIFkUsyqeFOASSOTzW/8baC2S8a4RYZFDo5OAwIyMfdTSjGylAGlwJ6Kp6drOmav5v5uuhN5JAkAUgqSMjIIFZ3ja3mvdCurG1jveTFG89vIY9rSAkBXBBBG05radGVSfR21GjBydkbv1psssMEUlxcTRwwwo0kkkjBURFGWZieAAASSeABVazup7h2JETwlVMbx5zj1YEDGe3frnFQ+JNIbxB4e1PQ47lbd7+0lt0ldSyIzKQpZRyVzjIHUZFbKi6dRQq6fgW1nZlm98RaHHavcS30scdjZC7mEtjcJJ5O4/pFjMYd1GeSqnHfGRTLzWNI0+2uby8vykFpa/GyypazyxiDrvDxoysMc8E8Ansaqa7Yahq2uNr9xYG3ltdKvLCO181HaaW6e2ZzuzgRqLYYJwzbjlV2gNl3nhi+ttB8T6HpIVrLUNNkg0m3dwGtnmWZXgPYRI0gZSGOFYoowi7uunh8LlV5a967OPv6HRVUXN37vLQlfWtG0/xRqbtqQWOHT45tQQ204ktymWRmjKbzujZzkAjETZxtNXtbsrO8u7SGG/FprAiluLF/LcMVQpvVgQOP0iZRsMfmIGUJGJ4+0mbUdM13W7RG0+/3SNBNNtKyW01tHDPBJsY4XKZz2ZUbkBlOrr+n317rZ8QWcU7T2GpwfCR74lSaz2ukzNn5gxS4uQoyOTFkcHbR0aOkoys7c1vZadq18hMq3TLej6wb8yWl5B8LqFtgT2+c49HQ/rIex+481tyE3Nv5pOXi+Vs9SO34Vi63oy6gyXNlcG3vrUk21yF5H9Vh3Q91/nUvhzW1vZ3sr+IWt7CNl1ATn5T+uh/WQ9j9x5ry6sE1nhw4e+AUmm8vB+7loqQcofuoDjOGGDUkiNG7IwwVOMUxgp6iudwa1pvw4F1iITWTExvbitH+/HzF4x1ophzH05FPBBGQaaFTM8r0ZOth3TiqkHeD2f2fJhRRRVDmCiiigAooooAKKKxbrW7i8nfTfDsaTzJ8st0/9Bbn0JH22/qj7yKaMHLY1K5c1TWLPSkTzy8k0p2wwRLullb0Vf4noO5qjHpF7rEi3XiTYIkbdFp6NujX0Mh/zje32R6HrVvTNFt9Oke7eR7q9mAE11Lgu3sOyr6KOP41o0+ZQ0hvz/Hu4XtsAAUBQAAOgFFHSipGBmqmsArZfFLHva1dJwPZT83+zuq3SuiyxNE3R1KnHpVKbtI2O47tkGm5qvpDM+nwq8m94gYXb1ZCVJ/EGrB27whljDHoGkUHpnoTROLzWQNCUUKVfBSRHzz8rA/wpcc0jTW5glLjuaBxzzmp1VYFEsgBkPKqe3uaVuw0Y5u4lS3aSxQgBQZGLMeOMD8e9RebHbHbAFkcf5wjj7h/fT55XlsY3cjPmtwBgDgVUz3z0qcIt3udFWag1k3stfD6Cyu0hJc5JqSCeWMJEsrBAwPWoSGbgd6sQ2UzSCN0KgAFieABXZh41XNdEn4HHNq15GP4gQP4u0q2AOIxc3hB9lCA/wD3U1o1mSSpeeNLuWMfJZafDCv1d3J/dGtadUxri6zy7flt/c2N1FJ8goopHZUUu7BVUZJJwAPU1yGijrUc8EV0hS4iVlJBAI5UgghlPVSCAQRyKeWVVLMwCgZJJ4xWVc+I7dJWt9PtbjUZUP6RLcD5B65YgH7iaeCk3eBqvwIPFVvptn4ZupjZW4NlFLNbExrmOZw2WB65ZmO79rcd2c0aPo0dzDDqWpwQvK1qIIUEYAggKrmMcAgEKm4dMqB0ArL8R2Wr6pFYNqcyW8T38Ea2sR3CRWcE7ye4UHjkZFdjXTKtUp00lJ3d+IzbS3IktbeO4F3HCizLF5AdRgiP9n6e3rzS2ttb2UKW9rCsUUf2UQYVR14HapeTQgJYADPNc0qs5K0m2u8W7ZPe/NKJe8qhyPTNV+O1WL4j4uQA8BsAegqvUofKilb+5LvGu+3gcmhExyeSaamDITUnSo010r6SXgdmJl/FgsPT0uk5Pi7q9u5B0GaBnOMUuM80A4roPOBmFVxbw25luLWFfNmGWAJAcgcE+/bOM1NgHggn1p5IBIHFY0nuBUtL2K8DKA8UsZxJC4w6H39vQjg0ajqFtpVm17eMQgwqKoy8jngKo7sTwBTryezsoZdRvJEiWFCWlYfZH8Tz2rC0lbzVdSXVdft2gmiXNjbOuERCOZO/6Q55B5UcepLQWVXqPT17Pf6GST1LukaZcPcNrerjN/Mu2OMHK2sX7C+/7Tdz7AVr5IByBjoCaF3EbjSbS2F7ZzWyk5O7MbuP2njKknGM0wgs2TyPanMTwBkE+tMUkscDGD17UpgpyoIxz/GncqvTk9aEQLlmYk5pGwxLc+1ACvwVxnFLuI6gHHNNOdwJPekYqGOcH2FAA20kc8dcU4fd99NHJLbcdhn0paAAkbcLjPrTSQEwQSPShlJx9adigBhQOcnIx2zUijbyOKMUEnGM0AHU4I60vJzzjFIpzyKkTcMvhcYz81ADeMZklz2xt/4VpaTpyXSm4luJI4oTkKvO5vpVS2ZXuQbiFo0bCgIM7j65rbMqadayrDcQxmY4VnB3D2AxXVhqWd5nsY3Yw7o3txdubi2SAksV2nkrng49agwCDt5962YNLNvGb65u43eVSA0xOUBP8cVnXU9uskdrpyKEiBTJA/SHuTS1qbjeTBMqlifsscn2oP6P5R360ib9xSQhmXg7TxSnAZjnJ7YrnNA4QgsST6UZzzSKe7Kc0pI3cnr2oAKOpA60UZPTsetACsScDPSkGQ3POKD19KO9ACjLHnAzVG9vr621bS7KHS5J7O7874q6Rhi1C7NuRnJ3bmxgH7Jq+G2jJAxSBih8wcd+K1OzuzU0nqc7B4n1i6luntNFtriGILLBJ5VyouIgxDEBlBBAByCAfTNdGDcLDEb6O0S4ZQ8iWxcxJk5ABb5umM575qUahfgYF/cYA7SGocBjuZsk89a6a1alOOWELDSkpbKxG8e4BZAcE544pyhlLM2TuOBnsKXcdwxzj1pLiWBAimYFyclVzxXKICrtGO9HzMQWxgcU5YyB0IHvVm0tGuZBEpAJ9elald2QFOKLySzRMAW5Y4BzUkcmorNugnOH2qw6jaCTj78mqmoanp2lWyy6jdQ2+9sDLY3fQdSfYc0zTbvxHrUmdC0gWsAwWvdSzEgHqIx87fft+tUp05yfVNsdDpUN9ZxOzyFbdt08kjYIJx+IHFcrf+NY9RvWFnZS6jNH+jAtCPJU5xzKflH0BJ9q6C28Lw6tGt1rlzda9FjaEmxFag5/VgTg/V9x96Zqsdna3SW0dv5YRANigYHsK7asI06W9/fvkKrXOcjstd1Vt1/q4sYj/wCr6eSGHs0zDJ/0Qv1re8K+F9CtLthHbiI43FgCS57lmPLH3JqIDA+RQoJ555rTstatdNtnWS3aR26elctOeaSUtEa27F/VoJLqIw2UPywDCHdjgcZGO9UUv3i0cxRx+YsOwHzuBuweBjn8ay5Z7uS7a4guJo4yd+0naAfTA4qxZ28uozJFcTHDyAvgcE+uKpKvefU7hUtNSCC4eOVrkwguwO1Nx2oT6Vr2fiPfHEkq5l2ASxZIyQTg+mDVPUo7K1uzaQM5ZByex9xUMWmzXMm2BSzMpPHGB70katSlJx3CyZHda/LqTTW5WSKKQ8xRgdR7+lIIlUBWJXHGKI7V4dwjUDGQTjBz2oI2gF25Hqcg1Gc5VHeQyVhyt5ZWQKeG4z7VamMdyWmt1IY8unf3IqoSzvgnhBwO1OBZWDIWBHII/jUnG+q3KQnZZXsxUgAlKOeAAWY8Y/GopZopppY7UN5Z+VWYYJ96sri8/wAXnJLNwHJ/carxReVuDk7h0NanfRmSjbVbB5YhRnaXJzk5HU0Syh1SWaYZPCDHb7qCN8joTjGByeMUeUsgBc5AwA2MY/vrRC/p+sPYFIBaCVLiRUZgxDKCQM/d1rcstXX83zusyOd/lpI4+YHfjA+6uVcQwKZ0fflWXhiDwOuBTtO1CG2jttOddzyuXbK5AHUZPXrzXXh6+Tqy2Ma4o7VkXVozabFLAgFicqD93tWPqXhxJpUT4qeB0kKgrtxxnHHp6Vp2+qPaQEkwrDuAJjQAOT92RUE+tQ3AY21uhdGw0knBwO2a9BxUlZ7GXTV+JRtPBFi1xuM1zMyjl3APNbE3gyDAdIWj298g/wAahfXtQtkHwAQJIgbIGQD7VatvENxJFu1GYRRx45YfbJ9MVPoKfIFbizJufDMQJWG4beegYVgTwPbytFIMMpwRXfajM0dlJNBDGZbhSNzjlRjtXD6mky3KvMyYZOSvc1zYihGMc0TdnYpgqJSRk54zjpxTWw5AGSN3r0qQHn6UgXkkn3rhNHXTMgEI8sgYJGTmljKHJc7Rjn2FRrCXJKLuycliSaHjeMbc+hJP8KAHTGKOHzuCzfZX1pQVChsAE0yT9JJGjEck4AH2RWZqvibQ9FVze38RlQf0EZDS5xkDaORkdzgcjnmtBK5q5B71HcXFvaQtcXM8cMSY3PIwVRk4GSeOted61+U26nzDoVv8MhwPOmAaQ9DwvKjuOd2Qe1chfahe6lcG6vrqSeU/rOc4GScAdAMk8DitUWUVNvc9F1j8pel2sezR42vJmXh2UpGp565wxIOOMDIPWuM1bxfr2tNsnvTDE4KeTBlEwQAQcctnH6xPU1jpE8hxGjO3UhRk1rWWiNtFxdsUAPCLyxP/AI+tEnGBelRUnoZsocsLdBwnABOAT3/fWv8AAzw2aW8FukDSIHl3Eg7iAeD3HJrS0nT7aCX4yRUVSTgyLku3Pr0/dSTytNK0jHksTjcSBn0z2r0VVlgMI9LSn6GSiq1S/BG7tXd1pSfmxnNBxnOBmjvXgH14pI/fSUhGSDSgAHNABRRRWGBRS0lAHH33+XXP/av/ABNV6nv/APLrj/tX/iagrvWx4kvmYV6H+Tz/AJln/wDem/3ErzyvQ/yef8yz/wDvTf7iUM5MV/bOo++iiilPNK95qFjYRtLe3cUKxoZG3uB8o6nFcX+TvVbDXPE3jLVtKuBcWk95a+VKqkK+LZQcZHYgima/oGhan+VTTrnxJpltcRNpQi097hAw+KSZpCEz+sEG76V3+AOgqztCNuLX3G0SCiiioihR1oJJP0pckjBNAAxyeKVEaV1RerHAptWrFhCZbksR5SHGPU8ClnLLFsrQp9LUUOZFqbKbllUhsBVJHqBg1EOBimqS7GRzkmnDrUqEW+u+O3cdeOmo/wBBbptvvf42EEa/a28jv3pcevNKfpSVc88dtA+0eozxTSQeB0BpNpznOBQzLGrOzYUAkk9hQBj6Z/jfiLVr4nK24hsYz6FV8x/3yAf6NbWeMVjeE0ZtFjvpFIe/kkvGz/1jFl/BSo+6tiqVfna5aeRstwx3oooqZhe01ztljEW9lHmLzjkcfzqjV3S5hFcEbcl1Kge9Q3aRiTzIf6N+V4xj2q0Y5qLaez270tfpbyGm/l7vR7fUgoooqIoUUUUAFFFFAB05FWWKy2zTOv6RWA3Z6iq1TpPD5KxSwltpJBDY610YeUVmjJ2TXHa/k9txJp6NEJ69c0nerkzK1u7tbJFkgx4XBI7896p4PXtS1qXQtJO9/fvsNjLMgPU5oooqIxYQFrB0XkrIHIHZcYzVerNmQRNCPtSptX65B/lVfmlju0VqaxjLsD91IfrRS+9MSEo5xRRQAUUfyooAKKU5HFAx37UAHTmszXNTlsoo7SxQSaheMY7ZCMgHu7f1VHJ+4d6t319bafZy392+yGFdzHGT9AO5PQD1rP0SyuXll13U0ZLy7UKsTHPw0PVYx792Pc/QVSCS68tvX3xNXNlvStNh0qyS1R2lbJeWV/tyyE5Z29yf7qu8ZpOnNIBgk+tI25O7M3FJPQAUoNJTiccCsAaDS/dVPV7m+s9MuLnTbL4y6jUGKAvtEhLAEZwccEnp2qWRdWWNL2OzkmiNpKWghh8xzchl8tQcjtv4749qrTpOpsNGLlsTUVRtG8Rk2Q1Gzngj+GBufOsBCfiOM7W3H5fQVera9F0JZZNPuMksrsFFFFRMCoL24W1tmndNwBVceuWA/nU9QXsUM8HlXD7ULxnOepDggfecClnfK7bmrfUyLz/0xs//ALXzf94lbwxWDd/+mNn72EoH18xK3qaS69+xfc660v8Atqcf/L7BRRRQcYVheMv+Z0/98tf++Wt2qOt6eNT02W2/XGJIucDzFO5M+24CqUmozTfM1aMsXSR3VtNbGUKJY2TPpkYzWTY+GrKGOFdSujqDQoqIJceWoUYUhMkBsDr9a8o8L/k9v7/w9pch0bTmuZraCY3DujAghWyUKc8H1rr08H2emalbW+q6JoNzBe5iiMelwoRL154PG0GvVqYOlh26arc+C4eJzwq1ZRUopa9v6On1Gzn0ye713SZt0k2x7i3KhvOKgKMH9XCjtU8XirTLoDT5pZIobhwYRMMR3GOjL69e+OtZv+Avh/8A+xbRv/kov/waoa5+T3R7rSLq3tPDOjJM8ZCN8JEuD9QvFRhDDtpOo++y/PA1Vaz/AMV5/o7YyJliXXLsZGOerHqT70oIYZUg/SuJtPDXhS50631BPDOkCKdAylrGIH7/AJa1PA0Nvb6Tc29rFHFDHqN2qJGoVVAlbAAHAFSrYeEabqRk207ar9vkZGrNzyTVvH9HVXnzeVMftSJub65I/lVerF7y6Ov9GygoPQf+earnpXnw+U7K/wDcfvx8dyG7to720ms5xmOeNonHqrDB/cao+GLmW50S2Fwcz24NtN/2kZKN+JXP31t2KW8zuZmlZI42kKwQtNIwUZKoiglmI6AViaZ4pRdcs9Kms5PDdnq11LFHpd7Y3Ivb15F2C4ldlEUYWTyyEUv1J3ZO2vVwfw+rjKcnHZetthFa2pqVm6xo/wCcPLurWb4a/tsm3uAM49VYfrIe4/nWlgg4IPFFedGTi7oVOxW0vWk1iCaG8t/hNUsQq3MBbO7OcOp/WU44P3HkVZqnf6INVkjltJza6jCD8LcAZwx/UcfrIe4+8cgGodI1c35ls7yH4bULXAuLcnOPR1P6yHsfuPNGVauHly/X+i1S80qhpUzayHK9O4p9HSpTpqevFG0MRKjdbxe6ez98xodSM5x9acCMZBFG1SckCmmNSc9KT+suT+ha2DnxlHya+w6imfMnU5FPGD0NPCebTZka1B0kpJ3i+K96MKgvb6z023a7vrhIYk4LMe56Aep9hzXl3jf8u8dhrsHgX8mfh2fxh4qut2LW2JENuB+tI+OR34wNvJYAjOO+gf8ALFtroeKdQ8EeEtUeIFo9OF0N0Axz5Y80KG7Z3MT7169L4TWmlKraCeyk0m/B+rLUcDOrBVHJJPa7Sv3fk9S8rVPEmGuBNpumHP6HO24uB/WI/o1PoPmPcjpWzbWtvZW8draQJDDEu1ERcBR7CuB/Jd+WPTfyhT3vh/UtIuvD/ijSuL/R70bZU6AsmQCygkA5AIyMjBBPodceJp1aE+iqK1uHvfvOetSnQm6dRWYUUUVzkgooooAM05T7U2lU81q3AxrrTXv5rrTlu7iyVLiG8V4HKlxkEqSOxZGB9jUuoeEtO1jVW1nUNZ2z42RomlxlVjKbSrnd+kOeQT049Ks3H6HVLWfeQJke3K9i2N6/uVvxq4wFdarzo9aD97fYpnlHYz9F0G18PWjW8F8LySVgZJvg0tshRhBtUkE7cZbqTyavjHenRQySkrEhbAycdhUubaD7I81x3PCg/wA65a1aVWWaWrBQc+vLRcxY41hXzpiu7GUQ9c9iR6VXdy7lmYljyaHdnYu5JJ5JNJSJW1Zk5prLHYstk6fH/wBq38BVZs55PAqyD5ljtXrG5ZvocAfwqu3vWQ4jVtWn2IWPfvUxjLZBH1q1fTSgiJncNj9Iu4kZ61Xt3eF1lXAI96uy2CN5cm4p5gJ67st1/hXp4WnUq0Jxpb3V+799605nJUajNORyuhfptQ1q9P696IV/sxxIv+9urZrM8IWlzNoUd8sDkXss93ux1EkrMD+BFadcuIpzpy6ya/RZyTbSCqMU8lxPJNKRFaR5iQPx5rd2Of1ew9eT6U6Wa5kvVgg+SCL555WHX0Rf4k9h9eM4W6eJLuSS8iSfSEVRAjD5ZZMncxH6y9MH1zXPGKqu7dkvqMlYq3Yu9WuhcpFNLo0KhBFExRpGydzY/XTGBtPoce/RWsFtbW8cNnCkUKj5ERdoAPPAqRVVFCIAFUYAHYVWu4rwOtxZy/MnDQt9mQfX9U+h/H2Jya225e/fIL5tChrP6bWtDtOwnluWHskTKP3yCtmuftLyPVPFSuiOpsdPZXjkXDRvJIOCPXEX3iugqkmnGNuQSVtGFWIv8Xh+IP2pMqnt6mq9WThbIBzks/6P2A6/yqU+CHpaNvkvfvmVqa7bRx1NOJAGTTVBJ3kUs231I7v6FcPCK/rVPlXDm+X5BF2jk9adRQPWmhFQioojVqyrTdSe7FHQ0nPSjJPNLnjFMTGscDJ6DmiZ44ovOndY0VdzM3AUAck0M3bOKwCr+LLncTjRLZ8Z/wDbZFP/AHQI/wBIj0HLwjm1exqVx1pbTeJLuPVruNk0yBg9jbsMGZu0zj0/ZB+vXGN0seQCMn8aUbsfIML2Apy7h0PNEpZu4G7lG3kv4bj4K4Xz0OSlwOD/AGXHr7jg+3e706GhcL8yqP76pQ293a3R8qVp7eQklHOTCf6p7r7Hp29Kirw03XoG5bbJIHzE+tPXAGAMU1WB+ZSCPaqE2tJHc6laXMM9slnFG8d0Y90cxYDheRkjPI9qtCDqSUY7s2MXJ2RoMxAwADkU05PesnR5PEt7qcVn8JDcRzMYdwba0eP864wdobGQv154rXxVa+Gnh0nPiEouDsxDj05oAHXHNL3ornFDg9aKKMk0ALxQcdBSUUALn3oHrkfSk4PXpS78cCgB6gHrgd6msbGO8b/KhECM5Lkce1VWbapIBJI4HrUMhldXUMZMlQEByqc1qaT1A6mwj03SBIZdUHyZ5kO7JxnAH071jy3zX18l5P5Usa58pPs4GeCaravcRXK21ulptDIC6Mv2HBxkfUAfjUUMqbmKj5IwBjpzXTUrJWjT2RiXM37GW1vnuYpIhdBApEbNkA98Z7dafJpujIJjb/oc4y4HHI64rD025mgn3sXA3nKRttBHYE+lbd7HBLBNIkvzwlWypyEz2Bq9KcKsHnWwrumVINCMkMkkbjyo1PlyMOGJrOZSrtGxwRwfXPpWnNrEMlzNFlxa2seN0gydw7j1q7aaZp+omTVAUitkUsdvGcdWz6VKdCE/7TNTZz2HPXAx2pB71e1Z9FgtvibS9iKBBMVL8+USRv8AoSCPuqhFNFPGLiF1dGHyFehFQqUp0naSGHHHakoA4zmipAKRjqeaQYJ60N14oU4GSMmgBXQk5B4HApGAJABzSktjcRz2FNBJJ20ALIQEBDHPp6UiAcY70pjLAAk7RTLi6tbKAz3dxHBEoyZJGCqPvNalfYCdHjQ/Nx61VEZluXkfAdW/V9O2furJPiCfUTs0DTJb0H/1ibMNuPfcRub/AEVP1qSPw7d3wxrerPKrkbre1JggX2Yg73+9gPaqdHb53b18vzY23Mmu/ElhFdGziklvbpePhrRfNcf2scJ9WIq7p48VXkM8dxdQ6HDIMCONRPdSewdhsT7g3bmtCMaH4es0stIgtpJG48uFAsceOuQOp4ptrrF9dXg1G+j+ISFm8hE45J7n2xVoShRkmt/P39TL8i/o3hDw3omdQbT99yFO65uWMsrZ/rNkgewwPaqWqa5LqcstrZHy7VsLjby3qfwrTt7y41FJn1KAW4jUFYg2SSc8H8Kz7G1FlqccLEcOG+4mrV5uUVl2Yiu3qboHwOjxQ20mFVQFIPv6VzOpRXMmohplIBX5XP6w65rQ8R+JrqG7vdH0zSbjfHZ/ER3+MW4l+bCM3bGASewOa8/vNb8VXMpiNpM12mxZJp0226ocEkNzknJCrj5uORni88POtTUYdnv6FIUZNZvfD8nVsw5WEqx9SODTdpK4cKx+lEQRQmwNgIuQy7TnHOR25pyjBPr6V5DWV2MI2SfPyyHk/ZJ4qaRpIkxBO8bsOGXjFNQBOXYBjT9sr7Y1TfuODzQBWiiZGLEmTC4G5umPStm21TSvg2srlXt/MGJJEcjd6qCPb+NQXum3FnF50tvsjc4RQckD3ps2nCOxF2xWKHjJzjmqwz05XsYRamIY7oWdrqPyqchAfnxj9Y1ECuSOfqagjtIxK115gcvyWA4qcrnG4cDmpyabujRDGWBKkgnqanis9SaF2t4TJxgt2UUxWVSHADAc4q9J4j1JdNkWSa1hlLBY029FPQfhT04xk+szGUpBbwQLILneV+1kdPSrVxNE0TXmzzS0YyI+of1NZf5uBcee6ySQtgsvPPtVmOSWBt8blT0yDUZLW63RWE0k4S2ZArB1LdBuyxbjPtU0MSSJmWbapJXjpin3NvbLKJhEq+YgkAA6e1RSSOAfLAyRjd3oTurizjkk4kDW8M12Db/5s7d+eTVtoTFMlyBIJlB8ph0HvUdnutJDPGMyFgygjgH6VbvtZtpLcxXVsDdFPKGwY6tkn2606Sa1YpLBNdWNpFPfJ5kEshUFfmlJOWOPXketRazJLBC3wUMoS8AcNIACpPfAJ7ZqnaLc3VxZ2ax7oY3yqdcNg8kemM1NrKRNq4FtfoRCAjwxv8qkDB4rpjVl0bSYrWpqaEXNoIY0aWSOMqyk49MDFXT5cYge/iYoecbQfm7VJo8lra6U8p2iTkk9+OmaxbyDUJz8YXaSDO5s9vSuqM3GipdgttTV1PUr/ULloggiiwBGMdF7k1zF3KX1FlWcSKi4O09DWhrGsW9ym2A/KIxlVGHDfSsm2gSGIFSXdzyGNQxVZNZEMr7ssIC3RcU8RSHOFPFQX+qaZosAuNUvI7dD0Dcs3QHao5OMjOBxXCa3+Vdnle28N24bD/NNMTgqMjhRg4PBySO4xXEk2OouWx3013LbQPKu0IikuzNtCAdWJrl9a/KDp2nKfIBv5ScAJ8qDBA5cjoecFQc4++vN7zWtZ1dyL7U5rk7t21z8gYDGQg+UcZ6Duaz3+Lkk2GQMCV4XpnHanUVxKqnzOl1fx54i1ORxHOLKE8BIBhgAcj5/tZ6A4IBx061zSoFB2c5POTWhFpVxIV3tsB5IPJH3Vow6fbQMGCl2zwW5xSOrGOxaNMx4LK4uBujhJXP2jwP+NaMGjRrhp3LH9kcD/j+6tKgAsdoBJNRlWk9tCqghbWGBJAoiUAnOFGBntRLJKZCQHAiJDFBgLxxg/WpBi353BnII46CqlvPM1vcJks0swTpk4C/3Cu74VQVapKq9cqVu98fATFVHTgqfPcWHUrq8Ae5dcxqYsnqRnI/hUgIYZBodIpMbkViqhQxHOBU0QjLLIYUWOMYOB1/41D4jiliazmtlojcNRcYqDepujAHHfmgU0Bsg5zSgcc1wn1ItFFLWAJRSttGADyaMcZrbGhjjPajA65opKNgOP1A5vrk/9a/8TVep77/Lrn/tX/iagruWx4c/mYV6H+Tz/mWf/wB6b/cSvPK9D/J3n8yzf+9N/uJQzkxX9s6iiqmrapaaJpd3rF+7LbWULzysq7iEUZOB34Fcfp3gaw8WNceIvGlkl699IJbGF5GzaWxUbY8qQDk5fp+vjtWximrydkeclzMjxx4/8FNq+g6lp/inTb2+0bU9h0+K4UyytMDAQPTbvLHj9XFepVTg0fSbZI44NNtlEQATES5AHTnGauVs5RaSjwBtPYKKKKmYFFFFABT/ADUS3mjOd0gUL9xzSBSzBFBJPan3UKRLHGJUZz8zBeSvtmoYl3hk4s9H4ZFquqr2jdvyIlHAAFHvRRVkrKyOCUnOTk+IYJoopQQp3EggdRWiiAEn19KyfFc0kOg3cUJxNcqLWL13ysEH72zWt5m9uFCgdwKxtZ/xrWNH04cqJpL2Qf1YlwP9uRD91UpfOny18tTY7mtDDHbQx28K7UiQIo9ABgU+jrRSGBRRRWATWbrHcxu5+UHnFSmLyxc2mc7Du3f2f/OqgODkVoKVlaGTBDXAaOQk9feqYfSvFf8ALTzKStKi1/x19L/Yz6KXHOKSkJhRRRWAFFFFABTkYK4YqCAc4PSm0VqdndAWrmN5pHuIsMh+b5eqj39Kq1bhj+HSSSWRVLIVCZ+Yk+o7VVHvXTio6qclaUrtr3sTpvSy2QlFFFcpQfD/AEqf2hT7sD4qb+2f40yH+lT+0P4068/yub+238aX/Iqv7T7/ALEVFHsaMd6YkFFFFABRyOlAz9aKAClxx1pKxdZuJ9QuV8OadLsklXfeTKcGCA8YB/bbkD0GT2poxzOxqVyOIf4SamLlhnS9Ok/Qc8XNwOC/uqHgerZPYVvj3PFRW1vBZ28dpaxLFDCoREUcKB0FSVs5ZnpsDdxTikHHNFGM8CkMAE9RSYLHLGlwaKAClyR3PrSUUAKWZurE/U0lFFABRRRQAVV1GCS4hiSMZK3EMh+iuGP8KtVVv55YWtVjP9LcKjf2cEn+FJUtlaZsdyn4is5Z7eO7tQPibJxPDk4XI4OfUYJ/dV+xvYNRsob+2LGK4QSJuGDgjjii/kggtZJbp1WJVy5Y8Y6YrM8JNKdLcPBLDEtxItvHIhQpCD8gwecYp4XtJPg9PHh9DsrJTw9Oa4XX3+5tUUUUHEFI32T9KWkb7J+lagOX8B/+juif/ay2/wC6WtjXrIXWnvIjCOe2/Twy45Rh1x9RkffWP4D/APR3Q/8A7WW3/dLXUkA8EcGu3GyccS2uf3IYV2pR7kYNn4z0e9tIZrZ2uZ5EV3trYebJHkc5A7DpmpH164uUMVjoV80hByLmMwJt7/MQRn2rXSCCI7o4Y1PTKqBWb4guZRbpp1nKUu71vKjZeWjXvJjuBxn61COSUrRX1OnRvQ5zTdFtL/SIviku2tUkZI7aa5EsJUdHUhRkcnBp/hTQprfT7yTQb02TjUbtREw3wY81hkpkHOMDOe1dHcWsFlZW9pbxhI4vlVR0AxVPwb/kF7/9s7z/AL5q7JVpSw8mtrr7nPKTdddz+xau38XXkVvGkNnp3lx/0rnzxKMn9Ubdv4mol8P3Vwok1LW7ySR/6VIX8uFh6BOSAR159a6JubBD/wBaf4Cq1edCq0rRSR2Vm8yfYvQyPDsdt4a8XC106IRW0sAu5EHZgwQ7c9AVz681LdafDo+qX1tpFx43v59VuXsbnVv8QbzblVZ/JV5ESVwmx8BSqAqVU7sCq2ul7TVdKv48xqZjBcy9hEVYgMew37fvxW9p+i6tP4xk17TdEsbrZp8U9ubozRp55LwzbJk3LFKVVGJ8sswkPIAJP0XwatrKMnur+K0/AqvKxY1OSC4u2vbRi1vd4uImKlSQ3JypAKkHIIIyCCDyKqUttHdQ2D6ZqW9b7SbjyJYnu5LryoZV82BRPL88wClhvYA5DDooJSvHx9HoMRKHDddz1EluPilaGRZUxuQ5Gao+ItBN5Il9ZSG2u4CTa3QGRz1Vv2kPcfeOat8dqsRSrJAbSTaMnKMex9K4szhJTiVptNOD8O/9mLo+sfnDzLS7h+G1C2wLi3Jzj0dT+sh7H7jzWlWdreiteMlxbS/C6ja5ME4GcZ6ow/WQ9x945pNH1j84eZa3cPw2oW2BcW5OcejKf1kPY/d1qrSks8P9fom0aVFFUtT1ey0qNDcszSytthgiXdLK3oq9/r0HcikScnZC7lx3SNGkkYKiglmY4AA6k15t408YXWrafqun+G2mi06xs5LnUdQUYYxhC3kwZ/WcD7Z4CnIzlTWtrr6ldGGHU/KN5dlvgtLDboYwMZmuCP6QJkHH2clVGSQa0NN8N2baXJpE6me3mR0uXkA3XBcYdm9zk/wHAAr0KFKlQtiKurW357ezhfnYXp2pdCtYv5vx39vBd54D+R469+T78mWgflG8HafqepeJvE+tm41WeHTrm4jTSVmlgkR9g8s4kjD4yH+ckcLkeq2H/Lp/JuCtjrfhXxPBqEYdZxZ20c8Adc8IxkVyDgYyi8nnA5rz/wDIrcSeGdbu/wDk8/lS/KVrnhy20q4aXQ0sp4rKDUopXZ/8p2eauSxYKsi5LMv2lwfdp/8Ak9/kh0exnk/wN02RW/TSahd5nuVYc+YZ5Sz5BGck49eOK+rxdbC1aj/lRcru8XH/AIvbfeytoe/jKOFpVXNpu+vJNPbW2mnFJ8nfh4T+V/Wtb1PWvAf/ACnYfDVh4a0+bV7XTLXbcC5v9Tsp1lbzrgJ+ij/QoUVAWceYwZhtUD6N9q+dvHf5QX/LJ+UXwn+Tuy1i1vfC/g/Vo7/UtatowLW5kUf4uhwNitxJFlW2sZCQoC4r6JrwvjcXTVKElZ2fgr6LXXt1112RyY+qpwpxatJJ6cUr6J/V+IUUUV4B5oUUUUAFAoqWK3ll5UYXoWbhR99DaWrNjFydoooavuWyNykW97Z1mA9lPzf7O6tRLUBDLcP5YxuUHq49v76bJ8N5LwCPzC6lGZunI7Vn6XK0unwpJKZHhBhdj1LIdp/eKprOGmha0YLrasvS3CFPJijCJndycsT7moaKKkklsSlNzd2FFFFaKWLXDpLb9DIAQfcdB99VzlSc5yOKcrbGDIcMpyDU1zGv6KVTtMqbm44zk/3Uu0u8r89P/wAfT/ZX7f3Vl+JtYk8PaFc6lBDPM8aEARKSVzxuPoBnJPoDWm2eik8VjeLgZNGNmOTeTwWvB7PIoP7iatR/uR70TjZvUdJ4pl8EeH9PifSXvra2+F04yRvgo7x5weDj7JOfahfEf521K/0vSNKuYRZXBt/ipfmjkUEgyDgemAvPJ9Aa17nWLrTrZY4CXd22ww4HzufqOB3J7DNXpHu7qxE9zNGxiiDTMi43OBzx+OK9Dpf+oU3Q1c0t/e2i17NeRk3TprMo2v79TmL5m1TVhooJNrBEJLxehbd9hfcHDZH0rZVVRQiqAoGAB2rH8Or8ar+I3+WTUo0IQdEjGdo9z8xya2e1cFTqvJy9eJr5BRRRUjDE01Wn1zXbqIqHRoLRHIyAVj3/AMZa0bO7kmZre6gMNxGPmXqrD9pT3H7x3qh4X/SWl5e9rq/uZB7qshQfuQVsMu5Su4jIxkdRTVk8+j208hnyFqxPxawK3DZZsexxg1l2kl9G7W9+ofbzHOgwHHow/Vb9x7eguzzG6ZSoKhECfXFcs6q0steXE7MLhnUjKUnaOl29t/XTYjH6Q9PlFPpFUKMClqlODiry3ZLFVo1JZaatBbfnvYUUUVQ5gpRknFJWJqN9c6nePoGjyshUD466X/1dD+op/wCkYf6o59KaMXJmpXI7qSXxJfS6XZuyabbtsvZ0ODKw6wIf94jp0HOcb6QpFEsMChI1AVUUYCgdgO1Q2dnb2FtHY2cKxwRAKqD0/wDHepmJVTx83p6Vs5J6R2BsUozHO4Y9MdKCOPtA/SkPI2jH1p0cbysqoOtJsCTbshqnH6gz60pds4HAqf4KQ9ZoP/iijybUcG756f0ZNLnjwKdBNbq3fZepmx6ZJ8f8VZTNG0h/TR9Uk/rY7N7j781cjOnGSRHk+IljbbIEfGw+/HepXmiRTHbKQG4ZieT/AHCqE9lFNPHdKXjmi6SIcErnlT6g+h+7BqeVrWPl72GzRh2v6GgDYoci2mBP/Wf8KUPYkgfDy8/9YP7qz/j4DeGydik23cqsMb19VPfHfuKsBiOQadKMtn9TOmkuC8l+C00dox8sJJEexLbv3VG9nKMvErSRjncB0+vpVSea8XasRQrjHI5H0p8HmRHcsjA9cZ4zW5WtmZ0kZfOvLT9Dh0zSVZNxFIP8ZhLHruQ4J+tNa2V1L28gcDkqeGH3d6M1tw6K+sHf18vwQUUUUxIOvFBJA4oooAPxpQgdgAp98c0m4gdT91NblcE8dTjvQA0ABsNhuCMe1LDAEyu0Lu6Adcf+dO2hFUqi7mPU9qVpyATEoyvUnqT7UAIu1FzORhRztGB7CmMCQ2zJDDJAPCnsPwzUyyM0rB3iGIsnf0B461F8xgbcgk2t87IeB6cUAaWlaaL198kZOAOA2Dx3o8Q+F7bVLzUZTeXUkWoaetncW5kxBs+bDKvZ+Tk554qCK6iQSS3LNIscZSGNeu8/T6VC+q3kls22Zndgqbj15zXbh60KK13BNp3RkN4S0LSIsWESTPFbxxIJG3byrMSrj9aPn7PHfnmr9msVjapEgChcAKq7sZPOPbmo40G5JWJLKTnPerNvbmRtuSe5pK+LqYhZZbf7/I0pyn8xKSjh5IGMwGOcc/8AjNMbKORMu0rjI+tITHbFhbSYB/Z71HHuOSWyCcnPWuUUeDufAGBTmIA65pCyoC5IUAZJJwBWNJ4ltp5Tb6JbTarIpw3w4HlKf60p+UfcSfamjCUtjUmzYXJGc8GqWoa7pOlssF3cjz3+xBEpklf6IuWP4VT/ADbr+pDOq6oLKE9bawJDfRpiN3+qFrQ0/SNN0pWGn2UcJf7bgZZ/dmPLH6mnywju7935CyW5n/FeJNT4tLSPSYG/zt1+kmI9o1OF/wBJj9Kkg8NWCTLdag0upXKcrNdtv2n+qv2E/wBECtfLdePamksB2PtWOo9o6BfkKPelzEuXdN5A4BHekHtTgFUN8nGM8+tTMGSyCRIlCKrICZOeST0FQQxqpBMoiVMhY938KeI8tuJIPU4qZJdjn7IAByu3r99a3cCrFEDHGqt0brUkUCpLOLZn3A4Zj1z6U6EvIVMmxVLZb6e3pWsmo6LZ2UkIsEzEgLMTt3PzkDP3U0IZ3a9gMQ2t0YpYoZtplBU/N1FWF0p9MiiS6I8yVd4Xvjp/Kujtr7SlhhlSxSKR4y4Bbnbzz+6pLqe01DakseSEyGH6o9vurqjhXKN8wuaxy5A54IzTgGVB5a/U0swSO4kjRyyqeuO1IS4IDNtTOQAK42mnZjCGYjAAIxnrVvSXEd5HPO21Q2Tk8AVXX5x9nBJ546VtaJplncSOb0K6bDlW7+9PTi5TSRjKOt38Et4iW9yXjZixBbIx24rHmee+2JdyuIEXCRnkCtvxDc2iNHaWVkoBbaHHX7qy5JZ/iAIY4gm0YDcn/wA6pib9I7gthgACLDFERgcnd1H0q3FEu5YIsSzPgBFPQep9KNRgms7KCZoM/FNhTnGAOtaOj3Fnbscqvnbf0bMeC2Psj3qcKblNRehtzXj03R7GMPdgK2zB808bsdq5bUmtpbgfBSv5aH5k6c/3Vowavd6vqPwlzbxmFeMMDkt37/WtPVZILa28mIJG7ggYAyB613SpQqw6mlhLtbmA0thPZ5hciRGwxJ6n6envSRaa94SY28zynwQvO0/Sqs0N1bv8IPNjZos5ZcbgcEjFWZp9ThhMtlcrZpKdsar9pyO5zXFo3qttxhyFLoJECPNA2Jxw3oPb61WaJo5CsilWBwR6VVjint2DJGmDjcxyST3xWlHJ8XGsTqqyIp2t3PsfWud3jrwOhWqqz+b1IMnOECk+5xkVDNIZAY4o8gMPY49Pxp5DAMGPqMUyNQjjZnjninIFrTdMuru4VGURNMxAweR36/StuTwraadayzuhkfqNvy5NY0eoSpcC5mDyeWozuOflx04qC61uWeF2vrmHTLGPcVllk57naP2jgHAHJxXTR6O3W1fAx3FTUJraF9kTvvziE8rkd/rViLW54svfW/kRY3eWB8wFef6z+UbSdPeS10aD84NGrBLp3KIpIGGAxlueoO3p75rhNX8R69rgI1G/eWOU/wBGo2pjOcEDrjAxuzjFZCpUp6Jjqk3qekal428OWMiu90buRuQtsA5CnPJOdvbpnPI4rnZfHusazdCC1VdPt9jLiMhpGyOSXI474KgYz99cUqBRgVft7C8bAw0SsCCx4OPTFInGDvItGmiXVNQu1uB5aAwsSZHfLMxPU59TWZBby3bsYULYY4+XAHsTWzbaTa2qkEvMTzhug+6ryRqgwihRgYA7UlXFZn1UWVO25mWuiqp/xh8rjlVGAfvq9Daw2q7LSJUHQ46/jU/rjNLXLKcpblFFLYbjPQ4x1pec0Y5J9anixBiZ1BP6qn+NI3YeEcz7BAkcfMxJb9gcfvpfPVMiGIDIIJbk1CSSSSetFZlvuN0jj8unqIzFVLDGQM81DZTNNGhMUg8rcdyjgMT39Bg1LJ/Rt/ZNXJ3t1UrEAHMUauAMc7Qc/hXtYCSp4WrJ+9GcNaLlUjqVQCTgDJNSS/o4fIJBZ23MAfs47GoxIyH5AN2Op7U1cjJOcnrXgSfSPItuJ7FKKw0Oml8z2X3OkorQmstPQafHDNcyyahPPbwNEiOkrRIzOQS4Kr+imwW4ZUDA/MAHxWFjJaCaG9aSV7x7ADy2TyrhVDCGVHAZGYZwSMEmPGRIprueDrLeJ670M3BoA6VojTYUtr26vtQjt49OiklupChKQbF3OpPVnA6pGHYHAYKTUfwMRuTZA3hvRMbc2At1+KD+V5vI3+WF2c7jJjPy/byoI4Ss1dRNWpR/WpTWdr+qppnhq48RabIl3D8Ab62dlZBIhXcMqcMp7EHkEEVkwWHi/VoIr258TrppkRSsNhbRyIQRnJMyM2eccHHFSdNq6lobbmdPVO81fStOdY9Q1O0tWcZVZplQkeoyaxm8EWuoHzPEeqX+qzL8schmNtsT9nbAUU85OSCferlh4Q8OaajRwaYsgc7ibmR7gj6GUsQPYVjUOL9++wzQ4jXPG/h6y1CZY7ia93SOd1hA9yq/MeGMYIB9jVKPxfc6jltA8N396icSmcfCFSemBKAW79K6WWys7K8uls7SGANMxYRRhQTk9cUldycEtEeJJrMznTd+Nr/m00uy0vZ9oXknn+Zn9ny2GMe/rXc+AvBHifVtKubuT8o2safJ5zu8FkkIhUhFzt3ozY+pNZGK9J/JlIsemS+YcRtdMr+6lEzWSqOKbivfiQrWaSe1yrafky8LxyRXupw3Gp6gjB5Lu5uH3TOD9pkUhPuC49q6tQFAVQAAMADsKluIvIneLIO01HSubqK7Z5Uk02pcAooopRQooooAUY75pVVnYCNC3sBmm1ZhJgt3lHyu+FQ98d6yTsh6cVJ67CyH82rsKq8zrzk/Zz/OqiDHzH7R603cZZCzEnHc0+ueknUk6j8PyejjJLD01h4Kzer+y+77QoOaKK6TywowO+KKKAADFY1l/jfijUbrqtlBFZp/abMj/uMf4VtDH61Y3hM+bpb6kQd2o3Mt2D/UZiE/2AlUjpGT8PfkatmbPU8jFJSgDqSBSDB5FTMCigsqkb3VdxwCxABPpzTRLAQp+Kgy5IVfNXcxBwQBnJplFvZG2Y6r9v8AZs/+0b+VUepq3K/w8NtscbxmTp0z0opzVOrCT4NPyHim6c+77oqHqaSp7sDzvMAAEo3gegNQU1WHRzceRKLurhRRRUzQoo7UUAFA60UUAXWS3vXJhZlmck4YjFUiCCQe1Wrby7dVupF3HJCDsCO5qs7DcT1ya7MS1OMZySU3q7ctLPvepOCs2lsJS4HrSfdT4kEkiITjcQK49iqV3ZFiAx2ka3JCu7g7FI+zg9arMxdmdzksck1NfMrTsqZCphAD7cVXzxSQX+T3ZWtKz6NbL14sKAacih3VScbiBV74qwXxZceHpvDbJptpd/Ayao2pgESC3WYkw+XwMOP1scV00aE698nAnGLlsZ9HStpzpizm8u9JSz8P3R+Gs9QZpfMWbgLLIC20RuSQOO2T14kv9IurB49J0TQ7PxDqcbLLe7r5oIYomHyqJBxuPHY8Vb+DVvbQbo5GDRSTarqcej/4Q/8A0b27WLS+Spj8REsz+Z5e1VNvuJ3AgDv2zXQeMxY+G4Li7tPCcN7DbTRRu6axtjgBQmTz32t5ZRhjpg7hyDxTf9PrdnmHRSOR1nVBpdqGjj866nbyraHODLIeg9gOpPYA0mjaWdMtW86QTXdw/m3U2MeZIeuPQDgAdgBWPoPiGfWNak1w+E7HU2u0C6bYW+skS2cXJdQBCdztgHLYbAC4zxXbeJ55tP8AEN7pmj+G9GhtLFbRZZdSvbtSkkyk/MY0YKBtIJbFUeAqqOVW7RuidrFId6SrxsPFEesWGiyaH4NkuL8F40h1O/c+WOrnEWFXngnAyRV7XdR8B2OtX+g2csV1PbWyEQ6c73d55/mMsiiFXJbaACRtyBknipvAVVyF6KRh0c09/EulJqUWmWvgbxFNttklcz6LeiWQ78Mdqn5RjodpGal8VHVLLxVJBoejaPb6TBi2MWr37xSvIV3+cyoGdFx8ozjryOhrV8PqtX0DopEABNBGO9UtN1TXdWvYptPsfB72N5HsiEurTKsUiD59xVS43MSFDfs9ATit3X7W3stSe1t4xHsRBIgLFVkwNwUtyRnoTUa2FnQV5NGSg47mdRRntSnFcwglFFFABRRRQAVBcTRRS20cibmmlKIf2WCM2fwUj76nrn/E+pzadcWBitGY+axScqWjRijD5wvzYwTyKMsp9WG/u5sVdkmsajBevc+H7ewlvZwimVPsIinkMXPBPQ4zmtLS4rqCwghvbjz540CySYxvYDk1V06ym819X1GeB7iSPaptyREqe37WcA5OcdsCoBrk925ttDs2uWDFWnf5Yoz2JzgsOv2c0005VIwhsk79+nv8nZCMXhZ87x9Hc26bJJHCjSyuqIgyzMcAD1JrIMXi2b9FJc6bArcGSFXLoPVQ2Vz9RilTw6ZpEk1nVbnUvKO6JZAsSqe+RGFDA8cNkU2SK+aRx2LD6/oiIzjVbVyoJ2xzKzN7AA5J9hU1lqNrqdr8RauSvIKspV1PoynkH2NKumaajB00+2VlOQRCoIP4Vj2cpTxNfJp0DPayKPjHBGEuQo5OeeU2Djj99Moxknl4G2T2K/gP/wBHdD/+1lt/3S11Ncn4JlWHw1okj5x+bLb/ALpa3p9Wt4IZJijkRqWIHfAzXTjacpV5WXF+pyYaSVKKfJEd/rkFnOLGCGW6u2+zFEpIB6gM3RMg5G7FRadYX0uoSavqyxCQoEtol5Nup+0pPQk4XJ9qreHrq0a2bWGRvidTInlf1XnyxjoCqbV464zz1rW/OUH7LfhUZU5QvGK72dLnFaIbqf8ARp/arO8G/wDN94f/AOZ3n/fNVu8uo7hFCA5BzzVPwd/zfe//AGzvP++aq5XHCtPmvuc171lbk/sdNbgvDNCOWKhlH05P7qr1ZsP6V/8As3/3TVavPXzNHfNXpxfevv8Acx/FqO+gzhELEPCcAZ4Eikn8K2gNIvreEajpdvfLCzSW8hZg8e8LuKOhBAO1e/YVU1T/AJsu/wDsJP8AdNQ+HsfmHTs/+yRf7grqpVZ0YqdN2afqid9B+l3lgb3Wbe30s29wJIYJZJb24uXeJFLxEGV2CgebIMADq1XKxpv8S8VwTDiPU7ZoG/7SI71/2Wk/1a2aMTVnWmqk3dtIxh3ooornMLF1+lVbofr8P7MP+GKxdY0f84eXeWc3w2oW2Tb3AGceqMP1kPcfeOa1G1LT9NtppdUmjit9p+dyRhu2PUk4GO9c+Y9V8R/5Qs+m6YcgxZKXNwP63eNT6faPfHSmoqUXfZLj9u0vPrWqJ779/wCyta+K7zV2fSdLso11WD5boyPugt+cbsjmTPYD78VraZolvp8j3csr3V9MP0t1Lje39VR0VfRRx9ahvvDtu1vbnSBHYXViuLWSNflUd0YD7SHuPv61Lo+r/nHzLW6g+Gv7bAuLcnO3PRlP6yHsf51abTjenouPP/Xt8yT20Ida0D4+ddU0+4NrqUMflpIctHKmc+XIv6y5JwRhhkkHqDR0vWZluGsL63NnfxruktnbcHX9uNv109xyOhAPFdNVPVNBtNehSG5t5GeJt8EsWRLC+PtIw5Bx9xHByOKpRrpro6quvqvyva7eadF3zU9+XP3/ALMDxn+T7wR+VDTU0/xbo0d4ICzQyBik0DEYJR1wR2OOVJAyDgV56f8AkleAZLaPT7rxZ4zuLCIgrZS6nGYBjp8oi4+6vQluNV0G5jtNfACysFtb9F2xz54CuP8ANuT/AKLdjn5R0NvfI64l+Vh++urpsXg45aE3l4W28Pd+Z14b4liKUejhNxtw5fg57S/AXhPwfon5j8N6Na2WnnIeALu80ngly2S5I4yxPGBTNAnv9M1v8wW0zXmniHzWEjEtYDoi7/1lbnap5AUnOMCret6ndL5UVjbG5vLuTyLSDnDP3Zj2VR8zH04HJAOto3h06JYtE0csssrma6uHQgzSnqx9B0AHQAADpUK2dUnOo7ylz1v2vu589NVdCU8R0tXJV1je7fFX5Pt4p6eNmXcg9DR3o8ieP5vKcpjdnaenr9KQMGGRXmQqZurLRnTXw3RrPTeaD4/Z8mLRg96UVPaxgussknlopHzEZ59h3p5PKrnPCLnJRQIsduA0yB3I4RugHvUcs8s323z2wOBS3Uqz3DzKCAxyM1GayKvq9x6k7Nwht6gtU7LMV9e23lhVLrOhHcMMH/aU/jVwdap3G2HVLW4LkCZXtyOxON6/7rfjXRT1TQiLh60lOasjW/EVnou2GRJZbmVS0UMcbMXwQD0HHUdaRQcpZYmWu7I1aO+azLPUbuO4FhrMcUc8nMUkWfLk9hnkMOOD17VzPjNNRfWbO+tfEQitrWaNWt7dQ80ZJ+ZyoB3ADHByPaqU6LnLK3Y1Ru7Hc5A7VPHIskXwzkLzlW9/Q+1cn+a7vRb1dch1C6u4pI8X0bAEv6SBcfLjPIXGcdKkfxQ9pNENR0K+treYnbMAJBwMjKplhn3FLKg5fI7jRvF6am3q13Hotq9xdL8qlVG3nczEAAH6kDNcbq+qeIYptMk1fT7baLt7j4aF8SbY0bGWJKnkqeO/FX57+XxTqI022v7qHS4YkuJUa1CB5FkBA3Ou4DgfZIq9HNba/wCK7Z4bVYobOwlli3EnzS8iBXGenEb49hnvWqXQdWSWZpvu00+v21KqnF6x8nv4e0Q6d4qinvWsNdtRpF0q+bGs8i7WQ+j9CemRmo9U1m81e+j0Lwu0lwysst3PbyoI1j/Z3tlcnPTrwa3bjTbO5YG7tY5WXgb1BI9qsabFbadLm3to40YjeqIBuq2EnRhUi5p++JzTejaWoRaYNNt4rWGERwxIFjVTkY7YNFXr6G42vK8wKo+wKQAQOx4qggKqATkilxlJ0arVnbt3+glOWeNxaZcTJbW8lw/2YkZz9AM0+snxZK8XhvUfL+3JA0Kf2n+QfvaueEc0lHmUSu7C+FYWg8N6akn22tkkf+0w3H95NatMhiSGFIUGFjUKPoBT6JyzSbBu7GFRJKI2GQeDTGt7qxvXtBJ51pHlY2c/pI8dif1h79R71Ys4xLOXckLH8zEdhSzSGaV5SAC5JIripQU5up3+/oepjpdHSjQ5Jedrt/UYCGAIIIPOR3oqpDYG0uWktpSsEhJeA8qG/aX9n3HT6GrEM0U6l4XDgEqcdiOoPoa6Yyb0lozy2uQ+p47dGi82acRAnABUkn3oWARKJbgfKeig8n+6sjXdalt3isrNFn1G7BFvF+qijrI+OiL39TwOTWpOo8sSqioazWvL7sTWL7/GU0PRrtXv5xukkMZKWkX/AEjep7Kvc+wNX9N0jStItFtba4Z0UlmO075GPJZmPVieSap6TpMOlQMgkaaeZvMuLh/tzSHqT6DsB0AwKvH2p57ZYvT1DpIraK+v5LAjs2JZJni7HeN2fwpfgZXOVliZSeCZAMj6E1WLYXkgAdSTViHT9QufmtLJ5BgNkEAYPTk9aehhK+JeWgm/fPT1ElXpR/uR8vb9BGjgjf8ASzlyOGRB0+/pRJclk8qIIidwvenromujOdMf2/SJ/fTbrTr2yRDLalWdckAg7fr2q9X4ViqEekqwdvD7CLFRl1YaefqyDAx60HJ6UAD9sH2oGOprjAPrSdvpSn2FJ91AEVxbQXShZ4w20hlPdWHQg9QahuL9LO4SO6jMcUmFSbOV3H9Vv2Se3Y+ueKubu1IypIrI6h1IwQRkEUsoveOjNT5gM9Sc0ZI5A5qpdT3Fk6yiDzbUDDiMEyR++P1h7Dke9WkZZFDowKsMgjuKFJN24hbiLvdsbuMcEUqsyMGU4I6GkIAPFFMZsWfjA3M1tFI3djkE/gaPiIG+VrNFB6lScj6ZNVqKXJEt08+Poiyn5vLAMJ1Hc5Bx+6opojEwGdwYblPqKjxUyXACeXNCsqj7O4kY/Css46rUM0aitKy7fzYhobJGM4Aqx5tq4w1oIx+0jEn95xSFbBhtzOM8ZOMD8K3N2GdEuEl770QHJKn8KQxklcnO07jmrPw1vwPjo+OnytUc1vNHyRuVv1l5AFCmmY6U4q/pZ+hAYwVYAcyNuLfy+lCo2GQOQG649aex2pgHOeKUDA5piY5L02xbybaN2xwXB4PrVZF4/RoFGe1SpyMnAA7UBQE9PetuA0Jg5x1qQEgFR3rKu/Emm21w1nAZL26Uf5PaL5jg/wBbHCf6RFQiPxNqilppotItzxtixNcEf2iNifcG+tOqb3lp3m25l2/vtN0mLz7+8igQnC72wWPoB1J9hVD87azqRxomkGGI/wDrN+DGv1WMfOfv21a0/QNN0+c3MNuZbn9a5ncyTH/SbkD2HFaXXkAY9q28I7K/f+A0RjL4ZiumEuvXs2qPnIjk+SBfpEvB/wBLca2Yo44UWOFFRFGFVRgAewopfpxSSnKW4NtikEdTSYJwM9aDnp19qQ5HI69KUwTBOM9aXkD5eh4pGJ9OlKTnv1NAAPrSY5ySTSjrS8hT7nvQAmON2AMmggEYPNKSCuB+rSY4HNACBFA4+lRSQR5DHO0YBXqKnGQQO1IevOMUAQyRyyu0nnH7PHsPSljXynWdpGbjIG7AyO30qXA7dPSmmNCoyOa1NoAuL6a7vFLLGqBcBUHGal2MwVVYDHNV0iKSElhj9UY6VMWjRGySC/GaG3J3YEgjhXZLcyjC/KArAYHrV60skTTxrUdzt2HcEJPzfX+VZZUOVMnIzyQOcdq0W17TrGy+FgtWZVAHzHOfeq0ct+s7GMq3d5ZXCQrEsnm25BXcM7vfI4qqGABnA+wQBu43E/WoVudwJiR1wwIyB94qRkmmUbyBzk4pJyc3dmiFrm5PmXcpCqQETPA+grVt7+a3KR2dlbuSpLyueY1A5IGfSs/cA2FUZXoT9PenpcXMOTbldzgq25QcAjBohLLJMCTRtVa2kkuol81nkI3nptPetnUoo7iFJ7p9yumFX7JPfNc9EgiGwKAAM4XoTWlDqET2xh1A7UQZBxyT6V0Yeqo3jLZitGXZs1vm4LM7ZwpkO7Ap941xdXC3c9ydykhNoA2kdcD+dQQzJKSYRhAcYbOcfwqdow53HqOK5bsYYhAYbndz0G7t+FW7L/K4f+0X+NVJ57e0ia4upo4Y1xueRwqjJxyTwOa527/KRounXax2Ucl/LGwOUwsWQ2CN59hnIBB45pZK6ZSim5x7zqpQDK+T+sf41kat4q0LQyYr2+XzgCfJjBdzwDggfZJyMbsZrzHWvGniDWTLFPeeTBIxzDANi4xgjP2iDk5BJHP0rCC08Y6ajOnq7nZ6x+UzU7l5I9It47WI8LI43y8NnOPsjIxxg455rj7281LUnWW+vZrh0G0PLIzNgZwMk9OTU1vp9zP9mIhcZDPwP+NaMOkW8efOYyH/AFR+6h1IwKxp8jDt7N3/AEEaM5IA49PWtO10Mqc3EuB+yvX/AMfjWuqxoAiKFA6ADApT7GoyrN7FVTS3IYLWC2H6JMHoSep++piMj0zRu4zilCu2SsbH3AqLd9WOlwQgUD8KO9SLDO/Ajx/a4pDBOrEMhP8AZGRWZkPkla9hg9AKWlWN2PyoT26VIbWQcsyqvc7gaHJIFTlLZEcS+ZKsfTPUnoBTpXDuSBhRwB6Ch5Bt2RLtXue5qPpWLV3YSajHKhaKKQnAyaYQURPNmNMZYHqcCrNxZGKV5XcEGJDgeygdfrUlrp4uGWTzcRphmYMDnvtFNvb3zpm2oAmNm31FepUpvC4GUZ6Sk/orCUXGdeLeyKSdM9zTuevakQfJnFKT8u4nFePSVoI7MY26878zrtO0u9tdI8GRSWsh+AhazvREhf4aSHTZ7KQN6/p/TJwd3Q5qS2sLmKTULmRzDLq+v6NNHEHV2hhsmtCzyFCV3mKyuJGAY4URqTnIqM6vDrdhpsi2zwR6hYSapp7vKGeaFfh1PnARrtkMU1sw+Z8KGTPyAtetVnewGkwxr5k/k7XON2+dyPLB6hdsCMw774j2r3ZVpU6jWXZX37dvM96UpRd2rf7v6+hh3vh7XZfD6aPZX9ykzm+e/ee9b4O/PmtLDsV3MYeWQQtuQKVDSiQjJzvXtzqdnf6tq2nWWqMuqzWdvEIVTz4IoFmdrhoncfNuuCkYbjdHvIKgB6Ohi112yt9R03SXurG5li8qX47y5prVphGblU8ooq43SKhcsyLnKk7ahW707d4kgm0a5hvdAgubpLWS9wl7bwkhp45fK6BkdGXZlW8vJw4NU6SvLeCfiM3OTaavz8Wu3nbwDUbKzS3tbSKxNvZ/CrFFZTooaCFCY1jcBmBOEznJJDAnkmuY8BySS+E7B5ZGdiJBljk4EjAfurtL+1hg8RXPh+00eJmt7K3uTNLrDIrSPLLC0YxanGJIXwx4IKk45xx3hOIW9pcQ2olXThMxsY5lAlhTJEkUmCfnSZZkPJGV44rzcRQnFSm+LT3vzEs7XZuUUUVwmHHX/wDl1x/2r/xNQVPff5dcf9q/8TUFd62PDl8zCvRfyco8mkSxoMs12wA/0ErzqvSPyZSrDprSsCQl4Scf2UrJXSdjnrpOKUtro6u/5vJMEdf5VX7VJcRtFO6MRkHtUdLDSKPOqtucm+bDtRRRWiBRRQcigBQCSABnNWL9lNwUQALGAi4PYU2w/wAsh/tCoJTjdz61OUknd8EdNKDnFQjvJ28v9/QbFyD9adSIMIPelrKCtTQ2Pkp4mbXMKKKXp1qpyCZJooooAzPE1zLZ6BfTQ/0rRGKL/tHOxP8AaYVdsrWOxs4LKL+jt4liX6KAB/CszXv8Zv8AR9MHSW7+Jk/sQqW/3zHWzj3qktIJc9ft+TXsBHtmmsodCnK7gRx1pw4peAAepPapmJ21KWgaLY6RZQ6dPPc3cNvJNMnnHzGZ5Cx5ZjnCluPoB0qvpnhuDTjbvLrl3fLZvNNDFNZW64lkYncZFG8gBiMZx361qgcE/hSV0xxdWCaT3+4+eVsvD/f5ZNawPcShFwAOWJ6AUt9MJrl2QgoDhMDA29qfE5jsZiAMuyrkjtzn+AqrXGleTb4FJtQpKC46v62LE3zWsMh5bJTPsMY/jVerM202kJQnGWBB/a4yarV2YpWmu5eiOWG3mFFHtRXMOFFFFABRRSojSOEQZZjgCtScnZASRXEkIIUqQezKD/GnTRJ5SXMbDD8FfQ099PnUfIUk5wdp6GlkidLVY5F2kOTj1zjpiu7oq0YShWi7Jadmq2e3vmRzRbTiyqFJ4Aq2Yls4/MZ1aV1+UDnb7mi5kisyIrZQZMfOzc8+3pVPJPJOSe9ebrPXgdrSoNreXp+WHfJJNFFFOQHxf00ef2h/GrF18bD4z1nzvDt1PZrrbXZuHRDbsBp0Q2HLbuq9du3nrniqpI7Vp2fiTVbZistw11EyGNoZmLIykYxjNdmFxCoN3W5SE8u5g+HLGwt9R0fxMfCPgBTfXUIxaX8sl0pmYLny2TaSN3Iz0zXpyw3E/jK5jsLR7DS9MmY3BhjaEXt04wSQANyIMEnkE/SuXh8PaBo11bXP+DXg2wuFkgECJZATxSOf0Z3RoXBJHUnHrVzxBb3tzpuoQeOI9Mu9P3fFSpes7hQrYDKqZfGTxxXpSr5rJJ6lXK5V8PpeW/hXSdZsonvDY3V1JNYY3iaI3T/pEU/5xDhgRz271gflOc+Lr/xBY+H7Gaazso44NUvYZ4YDc3m3ckchmdFCxHlsZbeEGMA1P461eTwrqOn+FLPxFoOhXiL5MIguRDHp8OMmQ7gMEjhR1J7YBqfTdZ8BWFjaaVZ614DlW3kWWMy3qyOZ8bfNJOSXPc9TTRqyV5OL7DbvkZyz+ILfUtMuH1D8pUen3kZaM3N9pUbSy7l2KCzBQCCeCQx4xXRax4ibSvHHi6GCwhlvNTjsEjgupo0ij3RvkzHdjaM87c5xgVemt/FbvewahpaalbynE0MyhomxjBUce3SqWo6RdeJZvzrf+ANDu5NgjElxpcLvtUYAy43HFTWMja0ovyM6Rcir4c06LwhqSaZB4gstSsdb2xS3UNzGk+nSj7KqN3Nv1wM5X3zUPj66t7u41fRr1p44DZw6dLqV/ZyRWjTJK7Ec4aTcOnl5znqOoi1DTvBOhTpBrdj+TrS7ry1mEF1Z20cqqeh27M9qt6d+UW21h4p7X8o+gCSdliS2kulRgQcKoRl49sdabpdc6g7hfjY5DRFtLC6stGtbvyLEG9mvmitJ7NVt1mFwkSRzDKl1Vl2s3TOCcZo/L7p2nP4s0zVNP0iISa3Y/H3JNqJZHchAu4mGYjCgDAAFd34jvPD2lTXHh3xRc+B7cvILmeyup1XdKcESEHnPHBqjq3iPwR4klgbWNX/J3qM8KeRbtczRTeWmeFVWBA7DpVFXad8r8jc3YeZfky0nQrnxjBpviPRLaa11CGS2hjl00qfiOGRhJ8NFswqPyDnmvR9Zu5L7VLm6lRVdnIIXoMcfyp4tdK8N6tuj8GeHLe+s33RT22nxxPG2DyGQA9DVGR2kkaRzlnJY/U15uNxMa9lHgSqTUthBSUox3NISO1eeSCiijvQAUUUUAFUb22a5vLZWUmHy5hJz6gAD95q9VWS4kXU4LQY2PBLK3rlWjA/3jSVLW15r1NW+hmr4dkeNbG7vZGsLYAW8cbFGx2DEYJAHGM8962LeOOKJYokVEXhVUYAHsKk9qZHxuHYGirOUqkb9p20nmwtRcU4v1X3H0UUU5whXPJoOtR6jqM1vqyWkF7OJ1aOMO+dirtIYYA+XPFdDUdzCbi2lgWVozIjIHXquRjI+lPCbhtxNTsefWXgyTQ9Ws9B0bxPqslp5I+IjM8bPCFGFYbozheAMe9aet+HpLa0Nvb+JdYmurj9HFCWh+bPX/NcADJyfSm6NNqVrqF1oVnpluL62A8y9mdmMsRx828jLMCR8p44rp9P0trR3uru5N1dyDa0zKF+XsoA4UdOnU816FXF1YyUpSv4LXtJPDUo8PqzFs/A/wVpDaR+KdZ2wxrGPmg6AY/6Op/8ABB//ALKNZ/1oP/xVdD1pK5njKz1b+i/AvQU+X1Zz/wDgg/8A9lGs/wCtB/8Aiq0tG0iHRbM2cNxPOGleZpJipdmdssTtAHU+lXx70HHakniKlSOWT08Bo0YQeZLUmsm2XAUjlwUH1IxUTLsdkbqCRxT7Xi5iJ/bH8aScETSE/tH+Nc3+R0vWku8r3MIubeW2ZiBKjISO2RiszwrctcaOkZUAWkj2ikfrLExQE+5xmtf61ieGIzZ/H6VLzLb3TysR9kiVi64+481eOtNruJrYd4rVotLXU0BL6ZPHeDA/VU4f/YL1sKysoZSCDyCO4ps0MdxDJBKu6OVSjj1BGCKy/DFyw0KOG7kAk08vaTMxxgxEruJ9wA331nzU+5+obo16zNS1yOzmGn2UDXuoOAVtozjaD+s7dEX3PXsDVRtS1DXyYdBY29keH1Flzv8AaFT9r+2ePTNaem6VY6VCYrOIgu26WRiWeVv2nY8sa3KofPvy/Pu/cFrblSx0SZrpNU1y4W7vY23RKoIhtv8As1Pf+sefp0rob1FZY7qMHbIMHOOGH/jNVKsW/wCmje2PU/OnsQOf3VGpJtqT4ehak86dN8du/wB6FeuS/KXp2o3GiWV7pUF08sGooJha/HB5YTb3A2lrKGaUKJGjflNuVAJBIrrwjkZCEj6VS1PwloPiiSyTX9C0/Uls2mdIrzToLjO9ADtaUHZjAYhRyVTJwDnu+HVYUMTGpN2Sv6MrgJdHiIzlsr+h5J4SvdYvPEVuh0HVrYwatAXPxniKTylEsRbKyWWzbhXG2RkHzHccDNdR+UiDxFonxWs6R49122utO0zVtXt7c29g8UHlIiqAfhdxTMm35mLEDg5ya32/Iz4MltyYPBPht5oY4081fD1nsE0efMZlAxhjgMmcrg4YGku/COl+MYNcs/Et3dLd3yy2VzGJvIEERU+WiRxu67VEgk+cnczAkcAD6Op8RwkqyrOV4xumst3rZcVtv6H0E8TRlWjUeyumnG+9ufDcgtdBkuvD+soL698QaHfRtsi1N7SzhulJ3zTRtbW0RjPyDY7PtY5OAAHrn/E3gyHQNas734nWdS0mV5w0UGo3RniWO3YrgLKBJGMBuPmGD9oHA7eHwxf3kc6+KfEtnqDTQfBhbWzNtGbZpI3lRkZpNxkEQUnIAUkADnMWo+Gvi9RN/N+UjxPBJbPJcpHDFpnlwLIGQ43WhJXG5QXJ+yeSQTXPT+KwhP8Ap1NHe6SlxVlw3vxsvFaHBWjGrPNCoovXVXW6suGuu+i7OFuMMtzpl1qcmqbprtNJjVbK3lM89taCMOkMm/aAMgSSyGXL/Io5IFa3hqezg1iGZPyda1ZXRtbm9RHsrVpEhdcKhmEzN+0qgKGJYZyFbPU3OjoYVjOv63PcooiaW6kTaVAw2bdFWAsR3MZAPOM1Foeiaf4duFuNIub4Y+S7jmljljuHC5UldgETLuyFiCJhvsc5p5/FqFSg1fW1nvba3LZ8N33bj08RhqGH6FSu7a76vi27cf1ocmutakdP0CNLOO/8QXev3F1c2wkK28Uhju4wjTbAFjVVQLxvKxk4JzXcWOm6vFZxwXl219cpuee5aIRKzMdxVE/UjUEBFJJC4ySSSac+mJLpVpoa6nd2s1tdTahaXNqIlnjkMjlmVZUkRgFuNhypHzA8EinaNYx6bbXZh1S81CW+vJLi8u7mSNpJp1VICD5SJGNiwLHtVRgoQec15fxOtSxdJqnprpo7vXTWysrXsvBmVsbRScqe2ult9XbdWS5cTTsmtW3LMjGXB2qThSe3NOlNxPsiEJVV+yuMY++qrKG+vrTjdXe0o80jLjn5j0r5286UuvquZDLQxdP+j1ZcY6a9zfoydbC4JwwVc8DLA5PpxUBBBII5HFPtpVjnjlPIVgTii4jMc7o3XOfx5roi23qzzqkIqN0mmnZ39rtI6q6wGWyNxHGHe2dZwPZSC3+zuH31aokjWaJonGVdSpHsavTdpXIx3HHBGQayfEVrNJYPd2MRN9bfPAy8MDnke4x2PHFW9Jffp8SFyzQgwOT1LISpz94qzWv+nO5r0ZnXcNr4h0l47e5IWZfkmUfNG3qM8gj8aqeGdBuNKhll1Vra4v5p3ka4jjAYggcZwD2p94kmj6iNTiBWxmBF4qjO1+NsmOw67iOTx1rYR0kQPGwZWGQQeDWuTjDLHZg3ZWQtJt3Nzx260tVjeRm8FigLSFN74/UXoCfTJ6D2PpUG0txbXGrPDfTXFmITJBGPLkc/ZLHqg9cDr9ceuKGlgS+I9YuV6QC2tVx22oX4/wDi1rwwxW8SwwoERegFZPhj9Lb3172utQuHB9Qr+WD+EYp6SahJy32+t/sNzsdDJ/jK+anDqAGX196r05GKOHUkEHOancQXTM0KmORjkJ+qfoal8mnAo102v+XqCXERhaK4EhLEHcDk8fWmXEQRw0akJINy57D0qN43jba6kGp4Lx49kcoV4lOcFQePbNd8KsK8VCs7cnbt49mrOWUHB3XkVuO1Y3ic+ZBYWXa61G3Uj1Cv5hH4Rmuha2Z8tC6SdSQvYVz+p/pfEWi2x58v4m6I/soEB/8AutTVKVKaclzfkUhJN6GxTXbHyjknpQz7eO56VPbR7I3upBkg7U9m/wDLNefVqN9SG/oelg8NGNsRX+VXaXF2+3McoFrblDxLKOfZfQ/uqClJYksxJJ5yaTBJA9eKtCCgrHHXrOvPMwpI9Phin/OqkxS8DaPszD+sO+Ox+7pxVt3WzYxLGrSrwWbkfTFZur6tDp9s19dktyEjjQfNI5+yiDuSe1Zl6aysakqT363Ip6n4itrUvEgae/ZxHFa9Hkc9P9HAJLdAAfTFLo2ktYmW8vZhcajdYa4mxwPRE9EXsPvPJqDTNFle5/PmtYbUXxsVGO22j7Rr69fmPc+wFaC30aXXwc6GKRuYi32ZR/VPqO46/dVXNUlkv4/b3u/Am9di1nrxSHPbFLTo4zI4QEAnjJzgfhRCEqklCO7JtpK7L3h+G3utUW2uYFkAjMoJPcEDkdD1rtERI1CRoFVRgADAArN0XRYtMj8yTD3Lj539PYe38a0ZJY4V3SuFHqa/QcDh/wCJh40nut+/3ocTd25MdUc9vDcxPFMgKupU9jg+9ZV94giUPBbOFkIIVsZ2t9KzP8IdUigZGniklwTvKhcD2AHNSq/FMJRlllPXxfoaoylsi5qPhaGQSS2bFCFyEHUkDgZrFl0fUbe3W6uYigPDKcZUe+K0tP8AFV0X8u9ijeNEJaVThmOM8L0qzqXinwzFpqTazqCWkcxG2KRv0jkHoFXJbp0Ga5Z4L4fj05U2rvin9jVOcXZeRzDybCqlT82fmxxil3KcAd+lee/lo/Kv4ysdU0C08A/k/wBcntoZRd6g/wCbWIubb7ItxhW8vcCxO5Q64jYAd+utNT1QwwalqHhvUrCzuY0nila3eYLGwBG4RguhAPIdVIPXFeLV+DVFNxoNSXkdTzRipSW5q5UZyegzQO+On8ahjudO1GSQaNq1rfqCqhIpQXDEHgpnIxjuBVq2sLud5ILeNpJIxmSMckHOPv6159bB16DtOL9V5gpKTstyLOaq3q36lJ7FkfZ9uB+A49m7N+7+NXHieAtHLE8bp9pXBBH1B6U2uWcG9HoMnYRJBIiuEZSRkhhgilxmoLy1lnjElrcGGdCSjdVPsy9x+/0Ip8EkjRJ8QqJKRyqtkZHXHqKVN3szbElHUdKKUcmmME+6ijvS9evegBM4p0cckrhI03MecU3CjnuafFKYn3AZ4II9QaenlzLPtxMd7aFOS82I0ogkdFcoSoB+YDJFaNv5oiFxbSrIhUMwyMA46EHvVS1uI3gEcMTR7CyyHGAxJPPvwQKqanrmi2FtBpdzKqsHMnkQAtPNkHjagLHrXvV8N8OVWWGknFrjq76Ly8vI46NTEtKrB3vw2sbBlieRRdWqksAdynHUcHA4qtfyW+nRNPc3cMduo5lZtqj7z0rDEHiq6O+xC6VbyDcjX5Ek23sFjXIX23N91aei+B4Xljv9Vnh1GT5Wd7yQu0ZIz8i42If7IFc8vgc+kl/HkpRXak/FO1vQ644yM4pYhWfd91v6mX/hBcah+j8P6bLeAj/KZcw2499xG5v9FT9ac2hXuornXtXkmX/2S1zDAPYkHe/3tj2rpbi2sVmEEVzseSRo0V+h2+h69+KgktJ7cgyRkDn3rgrwq4WWScMr7ePc9vIrHrLNT1XZr58voVLOytLCFbWytYreFekcahQPuFWCOg445pEAOW6UHnkHH3VzNt6sQDnB5APqaRV2rgUHhWZicfxpQQQCO9YAZxQSeg60ZxS8df30AAGDnPPvSZLDd0pG6YGT2pSecAcDgUAHLHAHHrSSZJVR0p2SowRSHGRQAo60jE5wP30D99KeuaAEznt91KO5P3UgAwc/jQAMdTgGgAHbNGCc9/ajpQBk9T91ADufTApM8YNBJPApB9aAEAAJNLtB69KDwcZooAOi4BxmoPhItzHOdxycnvU+AetGBQAxYgD146mnkg5ANGKkitp5s+XGTjueKG0tzYxcnaKuRdOcDPqaUZ++rAsmXiaaOJvRj1/ClFrH/wC2wfif7qXPEp0E+X1RW461DcxST4AkwvTb2+tZGr+NfDemK6wapDfTrwI4MlSSMgl8bcdAcEkZ6cGuH1fxt4l1NTHbstnDuJHw5w5XORlyc8Y6jbnJyO1MmmasPUfA9Cv9b0XQEVNSv44WfBC4LOQc87VyccHnGK4/VfyozSJJDoth5WeFmnILAY7IOAQemSRx0544aT4iaRppS7u7FmZsksT1JPc1Lb2FzcH9FCxAPLEYA++nslqxo0R+p6vqesTCbUr2Sdh9kMcKvABwo4GcDOBzUdmjNMI1BJcFQAM9RWhBoioN10xJznavA/H/AMq0I4o4VCRIFX2FTnVjayLwi4tMyYtFuCxEzCLHHqTWhBYW0AG2MMw53Nyf+FXrr+nb6D+AqKodLKauykqahJpcApMD0qRYJXGVQ07y1i+aUjPZM8/fU8yHVOT1a0IxG3ZDz7VJ5KRjM74P7K8n+6mmebkiRh7A4FR+5os2beEdlfvJt1sn2Y2f+1xj8Ka08rHhio9F4/hUf3UHnjNGVGOpLZaDmd24Z2P1OaUSSKMK7AegNMpa2yFzO97kjXMzLs3YHsMZqOiihJLYJSlL5mFFFFaYISByaidJJ87gUiUjJIxv9RUjxSTI0US7nYEAepqRZ5GEalGRUjxuk+c5yex6/fXq4CjHo5V27NaJvZdva+SOatJ5lD33EdsDFEfKYiKVt6rnkdsH8KeQoQsSdx4UY/fRvCNvZFJ9AMD8BSl2kO+RgOOgGAK87G4h4mu7X/R6GFpRoUlVnw2XN/hDMYTGc/SkwCMdRTgR1600ksMcAVJJJWRKc3OTlLdnWadp0dtFpOnJf21z+atPfR7Foy4eRJDbIJZgyKqMIrWNdqs4LO5yAADfurmXTb6GX4do5Uu2vTFIhRgAVjgDKeQfh4YMg8glqx+BnC0Ag9ua6amLnUTutXb8+p9JJuW4+10qC38OWXhC2vbBNMsp7QQXEzzC5htIbhZBEYlhZXYRKYNwmUOpyVB4Mniaz/wo0W5tLnULDTdTFzfTadd2c008cK3JkLpKGgjPlushjdVDdFcAMiioaKp/1GqlZWGzyTzcb38ePn5Grqty8njS91zT5NIn064tIYI1uLu5SYOk805do1tipG6crsEgyEB3DOByFhcLYeIbjwxDI9zFBaC9+JkUI8sss0jysVGQN0rSOBk4DBecZO1XOXI+A8b2d1nzPztataY6eX5W6Td753YxSSxMq0XBpbehi2t70OjooorjFOOv/wDLrj/tX/iagqe//wAuuP8AtX/iagrvWx4cvmYV6H+Tz/mWf/3pv9xK88r0P8nn/Ms3/vTf7iUM5cV/bOwvP0shuU5SQ8H09jVep7Uhm+GYfLMQpPoexqF12sV9Dipx06pxVOt/U5+olFFFMSCiipraDz5CpYKqgsxPYUNpK7GjFzaitx1p8glmPG1CFb0bt99VHO9go9eakuLgyERxrhF+yvpTEXHJPJ61yyfTPJHbj+D1KcVg4KtPdfKubfG3JcL7jgABiiilOO1dR5O4lFFFABRRRQBjW/8Ajfiy6m6rp9pHAP7cjF2/2Vj/ABrZ5PWsbwv+ntLrVD11C8mmB7lAdif7KKfvrZqlXSVuWnvxNluApQMnANJz2pxO0kL1x1qZg0KOSKKUkBR1yTUlvEJZQHYqg5ZvQUN2V2NGLm1FD5wRaW4P9f8AjVeprqaORwsKlYkGFB/j99Qgd6WG2o1Zpz04WXkrE9rIgLQyBdkvBY/qn1/jTJ4Ht5DG/wBQR3FR/SrJbz7XLKA0GBnHJB7V2Qaq03B7x1Xdu19znfVldbMrUUuR2o7VylBKKKKACpIZfJlWXGdpzj1qOpooI2jMs0pjXOBhc7qrRjNzThutfLv0Fk0lqPeGCZj8LIck/YcYP0HrSWQAuBuOGGdo9WHT99LG1rbyLMkjyFTkLt2/vqDewfzFJVgcj2qmKjFxvopO90tV9/U2jJwmm9kI2dzFhgk8/Wk681Zlh89RJCm5gMygdj649KrccVyxdyk4OL7GHtRS8Y680laIFWLB0jvreSQfIsqFhjPGRmq5wDjNKrbWVsdCDWrRgc5+VWJF8U3YvdM8OXs7ajA/mTWd/PMsRPyRuyRlApA5RST1wDVnU9VtLTwzdzPbaVap+apLeC302CaCMv8AEqAgjmVXD5zkEe9dzqLaJrC3V5b6w+mzz3treTPcAYjEIwSnBBPf5uPXiuKg0eTxdLHfLrentpQknjjuNSRvi5FkcNJdosahNz/Oqg4CrzjLGvooV6cop5jqUkzp9I06/tdf8aan4p17826qBY3tzdwyford9khEQB4eNQQmD9rGepq54a8U694g1Uy62JrK/wBPtDLY6Wu6JdRRuPijnBYekf6ueR0qv4ktNL1bxZe+I7HxFYCO6kt5Vt77RZbkRyQghWBWdAeueQcYFSXd5qOo3VneX/i/Q5pbCbzrdz4bnDRtjBwfiu4J46e1JOvSlfrIxyi+JLqG7Wh431W8JN3pU8ttp0uSGtBBapICh/VJckn1HB4qfxZFaXXh0+KZrG9mv9b0+2uVuyA0WluYlAZWUbokBy5wDnnPFGr3Oi6jcaybHWltLfXwv5xjazdnMgjEbvCQcDegAIbOMZp19qNnqC31nD4l+H07UF8lYbi0eSWyhMYjaOEqQuCFyM9CT1rFXpf8kbmXMxPHljrE/je/u9L1fUIybTTLd5LXVvgYpWaNyGZhDKCSSMZ2j5u+a5iddWmtbS8vdV12W13W88sF34oBz+mClQhtAsg3DHDDPtXYazoekyW14NK1y0uZnmj+Ht7ye4itTboixxpL5XzOVRO/GSc9apyeHLSPTNI0ez1Dw46W8apeXVxHO0kOG3YtU5VBgkdR99U6elf5kbmidDqaQDxp45u59ak0kWg0+cXSvhUKxyY3A8Op6FT1ql4a8U694g1Uy62JrK/0+0Mtjpalol1FG4+KOcFh6R/q55HSq/iS00vVvFl74jsfEVgI7qS3lW3vtFluRHJCCFYFZ0B655BxgU+7vdR1C6s7y/8AF+hzS2EvnW7nw3OGjbGDg/FdwTx09qnKvSd7SQrlF8TLu557m5knumYyuxLluuairS1+7sr3VJbmxH6NwCTt27mx8xx2yaza8KSs3qczCiiilAMdqAM0UvWgBKKKKACoS8BvVQjM4iJB9FJGf3gfhU1Vxbf4+bwt1hEQH+kTn+FLK+ljUWKYTsfPY0+myDK8dqSsm43W61OrBTjGrkn8stH48fAdXP6trOsw60dK0uGyKpax3DNcFwcs7rgbf7H763wQRkVzN9/6Yz//AGsg/wC9lrvwajOTbV9PwefiVKn1Xo72F/Ofi7/otH/1pf7qPzn4u/6LR/8AWl/urfhghMSMYlJIHan/AA0H/Qr+FO8RSX+CE6KX/JnO/nPxd/0Wj/60v91H5z8Xf9Fo3+tL/dXRfDQf9Ev4U17eAIx8peh7ULEUv+CDoZf8mYNprevDV7LT9Rh0/wAu7Mg3QFyw2oW/W+grpK8lj8R6jeflD0KKzm/+pyS3cQJAb4iRYW3EE8hVI2jHU7vQV6xEXKAyABj1xVviWFeGlC6Sur6d7X2J4Ot02azbs7fRDqOfSg1xdlBe6nNfSya3qiFb+5iVIrjaoVZWAAGD2Arko0OmTbdrF6lTI0kr3O4gVXmjQ5wzAHH1p13IJLl2C7QDtA+nFcra6DevOpXXNbG07j/jPYcntUcmi3jSMw1zW8Ek83P/AApv4sM3zobppqlbLu/T/Z1FYyMbXxY8EXC3toZ5c85dCqrj04NZ35jvf/r3rf8A8z/wrHv9IurPX7K7n1rWBHPE1orfEfN5hO4Dp0wp/dV6eFg21n4PgTVaf/H6nof1OB9Cf4V4h4Q1TxrrX5UdTt/F/hPVbbw9q7ma0gnSRUtvKG2NpI1Zhh+A/BXzGQkhQa9K8MNcx6vqljNqF1cxwx2zJ58m8qW8zP8AAfhVrXf8U1DSdWHAjuDayn/q5htH+2I6WH/bTlS3bW/hdF6FXPG9uf0NpVCgKoAA4AA4FFFL71wAJU1p53nr8OoL8gAjIrM0rWtP1yW8h0yfzmsbj4WfA+zLtVtv4MK1vMNmrRxN+kcYcjsPSsqJrq21ZWkrSzS0S8/9k73vwxPkzOXU42hdqKe+B3rwb8vH5T9F8F+JJvzv4dOralLpaXFhLNFAI7dQJAoVijy/0olLFWiOMAYwGPtNRavbDW9KvNFv7i5FrfWslnKIZihEboUO3sDg8Eg89Qa9H4RiKOAr9JVjdNW7d0ejgfiSoVs1ZNw5J/U8s/I7+ULwr+UbWLzTbHwDeIkUEr3Est3FNEBPnerKyK43sAN0YYlmG84JJih0W3sdK0+C2/I3M91dm7lubiN7KfzJkV2bygbj51DKQASMqoAOa9ekZ5YpLZ57kwSI0RQ3Mg+QjBGQwPTvmqq2CpqkGpJfXaR2kPk2liggS1tsoELIFiEmdvGGdgM8AV7T+N0XOUoJpcm3wT4p8W+O1u47H8XpOcpQTSfBuXBPinxb8LczL0K90+bSNP0rSbU6aWkhle0VEBgRszk/IWVkkWPZuViP0uM5BrNu7fVra58V29/rcN5croNpsHwwj+HzNd4DKGJPryQcGug1LSnmUXGl3Ys7iIO0IXds3u++UOM/YYrHwpGCXIxkVmaFaeH7qLUbD8zrp91NaJYahZRuUGwGUiRWXDksZWPm7snA6MDXPTxtCnJzTbWj2u7tp7vXZJd+72Oani6VOTld232u9093rskvU173T9ckjexh8TRvqQn864ma1hIVWBAVYlIMaZRiC7MeG+Y81yfhq28W31xrEg8ZQmOa8N3asdLX9PbFViEy/P8AZLREDrxsOfmro4fDGlpay2s02p3C3MqS3TT6jNI12EGEjlZmLNGMn5AQpydwYEg3NQsLXU0iExmgltzut7i1k8mWA4AwhAxtwAChBUgYK1FY2hBSgnfNxyR08La6+S7RVi6UFKCd83HLHTwtrr5LtPNvHXh7Tv8ADGbUbyDS7TdbtdQ3EfgrUNSZvOkHnea8E/llg8a8lRxJwB1O/wDkx8N6ZpNrqV5pSWRQTSxSGPwve6TMjyymZ1JupnLpuIGFA2/KM9q6uTT7OZ755jdSG/RIpGaUZjjQ5VIwFCoN2WPBJJ5PAxGmlQR61d62Ly+drkOFtXkj+HhZyhkZAEDksYk+0zYwcYyc3r/FIVsK6Dm72tto9F2X114/gtV+JRq4Z0XN7dln9L8+P4LdFFHevnDwhjKVO5fvFWpGWe3juCfmyUb1OO5/H91Q0GAiH4iM5w2GUDoPWuacXReaO3L8Hq0aixsHSqfPbR87cH9n5iU5e9Rq4b608da6ISUrSiedUpTozcKis0VLLdFfXtsUCoWWdMdwwwf9pT+NWz1qncBYdUtLgkjzle2PoTjev+6341db1q9TWzFkNIBGDWLaFtJ1n81DAs7uMvaIOdjL/SD2XBXA+tbdYGtXMNp4h0ied9qLHcj3JIQAAdyScYpYNK6e1n9FcI66GxPdRW7xRtkvM21FXqfU/QDkmnQW0Fu0jRph5m3u3Usff7sD6VmXmr+H9K1BpNQ1OGG5kjACyOMqnoB2BOfr9wq7Dqum3K27295E63WfJIb+kx1x9MVNU5vrSXcFtNCa4mS2t5bh/sxIzt9AM1neFYXg8Oacsn23t0lf+043H95NJ4slePw3qAjOHlgMCH+tJ8g/e1akUSQxJCgwsahQPYVTan3v0/2ZwHUUUVMwnSfcBFcEtH0B7r9KjkiaNsHkdQR0IplTQT7SIpWJhJ+Zf5j3pWsuqKqSn1Z+f57BLaQxTo4baAwyfasr4V7jxneMGXFhpyA5PeV2YgfdEK05ojE2D0PKn1FYukzzXOr63dGViGuY7YHP6qQrn97sK7KVenGjJVE3ba3bp+DKdCU6uVac+xc/K5qAFm3Y6cCrc48mFLbufnf6np+41ZTT3eRLiDyxEAp6+mM/zqGaCIzPK93FsLE/K2WwfauWrh5YWeSp39/v8HQ6n8iLlDbZdi97+JUp0as8iogJJPAFTeVYkZ+Kk/8Ah/8AGrUELJZXl1pFquoahBHutraaVYFkc8Dc5PCjqSOcdATW0oyrzVOC1fPREo0XfrNW70/QLsafYMupaxLGltdXKwqzyhFRCru0rH9UBI3K56nHaubttMt9R1CXxGupw6jbW8r21oIldRaHA3CRHAZZSCDyB8pGOCaoa9LrPjK21zTbWLVIY7sx3HwttpyvLb6lHDCi2t0Ms8C5hDpKpCESZ8zC/N1Eqm0aeAapc6lLO0bXN5cCISTsi7V/okRcAZwduTkk9gPoMZgcPgMIo36/rtfw98RZzzycuZAaZJFFMoWWNXAIYAjOCOh+tK7bEZ8Z2gnFW9P0m4upxaXd/FbzyL5kaBN25frkc15+C+F1viEZSp2st7nJUrxpNRe7KEb3Zvhbvas0D7ds0YyEJOMOO3PQ9O3HGey0fQWsj511JmUSErsPAXkDPrnrirWj6X+abUwPctMzEks3A+gHakuZNRtLvz4l+LtJCA8SgCSH+sv7S+o6+melfS4L4ZT+G9eXWlz5d3Z4X8CTk6u+nYaFYOvabczytMtyPLZRhHbhWXpge+efpWzdXlpY27Xd7cxW8CDLSSuEVR7k8CvOvEHjE65chfDGnvqMSAql1Ipht1PfEh5cdPsqfrXZjqlOGHn0iurbbfXgKoObVg8rY7fZ+YYHPQ+3tWbeeJNLhlazgM19cqPmgtE8x1Pbcfsr/pEVH+Yr3Uedf1WSZD/6ra5hh+hIO9/vOPatSzsbPT4FtrC1igjX7KooVR74FfBWhHfU7tEZYtPEupr/AIzJFpVuefLtsS3BHoXI2r9wP1q5aaJpmlSefbWY86QYeeZy88n1dsn7s4q1PPZ2MYnvbu2t1Y4DzSrEufTLEDNVzqOjvC+oRa7prW6EB7gXsRRcjgM+7C57Anmt/qTXVWnYbq9i6txcsY5Uby/LO5CG6MOM5+ldro2pG/sw87xecmBIEbgeh9s+lcHLd6fbWq3dxfWcFu20rPNMiRNuGRhyQvPUc89qjl13RbZHik1/TYUmQSYa/iTKnlWGW6Ecg9MV63wvH1MI8k03B/Tu+6OepRcutFane6r4Z8P64Q2raNaXTj7MjxDzF+j/AGh9xrk/Gfg3TtG8A+LJ9PkvJE/NktyLe4mM6h4hvVlaTLgjBA+bHJ9qt2fjWOW5js4dUsZ2twRcRJcJLKduAchTke/Fa2neK4LvzY7uNIDjCqJN28Hr2FfSwxuGq/LJJ9uj+tialKm7STOO8Ta9f6JbxarHPqVtb3qNdS6fEgm+A02OIpBI0c4McW6QRlyQNoZh+o7VoXM9zZammm+I7HSrV20+e+uJNPuXZbVYkT9JLvAVUkcuFHBG3gt8221rdzpniEo+q6MJmMJgfbcyR74ycmNyhHmISAdrgr145NVtBK6HDe20WoXl4l64kZL6OB2LZ5Z5kRHkJA2/OGIGOTjFedVxGAxD6Kclfa9vR9h1dJdOVvf7KcM1vdos9vOksZ6MjBlP3im3dnBdxiOZWG07kdDhkbsQexqHXfCvhlbhr+xtxDJOclrEmB4sDOSUI3c+tQS6F4m02SGOy10XPnJvjgvoQ5K4/bTafxBrwsR8JnG6h11zWq+lycK8JcbPtLkc5tYY1vrqNnZtgkI2hj2z2BP8enpVgfjWHPqOrQxSWut+GJZYnBSRrN1uEP1Q7X/BTUdp4l0S3iFvHqbEof6KfcsyL/ZcByB9Ca810qlPdaLjv5lst9joaABnk4rJPiTQBDNO2uWjLbzfDyGOUMBLtVtgx1ba6nAyefWoTqusamuzRtKMUR6XOoAxr9ViHzn79tOqcnrsjMrNlnVdzMwCoMlugFZX+EUN3KbbQbOfVpwcH4cDylP9aU4QfQEn2pieGIbhhLrt5Lqbg58uQBIAfaJeD/pbj71v28ca2jW9uix7OQqDAK+mPbrVaUKblZ6/S/Z7sZJqKMJtH1mYO2v6tJp6S/pBbWDEKBjHzzH5s/2VX61d07SNL0yPGm2ccPmfMzAZd/dmPLfeasSw3s9sskMIVJiyq8hwOB/Dtn1p8s27aDkMqquAe4GK9L4lF9DGdRZZaLLe7aS3fLl9tDloTbm4x1jvtbX7lh7sjAfyHIAX7OTxS/FQ7PL+HbaDkDzDjNVACSCTnFOrzP5VXi796T9S/RxGTwxXMnmynY3HzqOQB0xU9vJdx26XLRtGk3QO5cyAdznrmoj0NW5JoZtJ0/ypFfy49jYPRh1Br0qUpYn4dWVXXK4tX4XuvIhZUsRGUNG7jRPBJ/TwAE8bk4wPp3pHtPNybWZX9Fzh/wAKgo+YA4HNeHlt8p39IpfOr/Risrou1lbI4wBRtYD7J49qlW8vAAPipOB68Uovrno8pde6vyDRefI21Hm/JfkgoJwM5qx8TE/E1rHj/qxtP40bLOYfJI0THgK3I+80Zrbozok/lkn9CBRnlzj2pc88c0skckTlGGeMgjoR608Wt15XmeQ2zGd2OK3MuYmSTbSWxCft5I7UmM4ancen3U0dTwRjitFHe9DAseeKMgDPekPXFAB9OcUnO0BeB6UAYBAyOaUDAwKAFBwDzSZ6f30UqqzsERSWY4AFAJX0Qnb3p8ME0xPlIWIHOKlEMUHzTusnoiNz957VBe33lCNXURq/2AowD2yf76ejRq4qfR0ItsaeSgs1Z2JvgLsnPw7UvwFyvLx+Wvdm4ArMh1K2uJPKa5WB1JHTcr49+MelWbeVbu5js4sGaUnCqdyjuOfpXqVv/T/xGjHM4p9i1a99lzmh8QwlR2V/P9FrNpD8u1pm7nO0A+3rR8a//QQf/DFVzgXJtMgyqxTaOuRWJrHjLQNFkkt7m7MtxEcNDCu9gd2CCfsgjByCQePpXl1MLUpf3Ytd6Z1xxDlpTa8Do/jX/wCgg/8AhiqOqa3ZWMYk1O/ht0wzIrsBkDrtXqe3A9a811T8pmsXe0abDHYqMEniVyee7DGOnbPHXtXKTz3F5K1xdTyTSvjc8jFmOBgZJ56ClVNLUpepJWk9D0DV/wAp9sgaLRbN5XDEebONqYBGCFByQRnrtxx9K4rVNf1nWto1K/kmVMYThUBGedq4GeTzjNVIbaadtsUZY98dB99aEGjOQGuJAv8AVXr+NM5RhuNGnyMxUZiFAJJOAB3q7baVcS4Z/wBEvqw5/CteK2hgGIoVXtnv+NSc1GVd/wCJVQ5kMFosIBaR5GHdjx+HSrfxNx/0z/61R0VztKW5ZVJrZsmFw0iiOcllz16kU2WIRhWDgq3I9ce9R1J8SkcQ8xFJXozcjHpWKLulBeA+dTT6R+I+dGe5ZV9B93AprOkLbIgrEdXPP4UrXUV1ErxSRgsdhxwWb0HrxioG8xITcNbyiMcFivHXFXp4LEVIq0Hy2Mq16cJNxe+tx7yPIQXctj1NMxRGRMcQkOQu47ecClpZ0p0nlmrElNT1TuFFFFIaFFFFABRRRQAUUUUAFFXtN0e61MO8TxRRR4DSyttQE9BnB5q8nhiYMAms6WGzy3nklR6gbeT+FXo4eVZpbLmNkm1eKbMaOSC3uSkwLSeWGjG3hW5zn91N2s/IBJJ7Vv3HhncSY9W07g43vckkj/V4+lCeHLiKLEesaarFuWE56f6tdWOTbVKiurFeb4syhh6msqifkYU/lLHsC5cdWzwDmo8BgMjAHGa228KXLk//AFY0w88/pz/+DVHUtKuNMdVnaORZFykkbZVx3wfavN6GcJOTWh2Vk1Qimrav0RSAVCdxA+tKGBBZRuz0pGKsVQIDgde9KVOQvCjH3mtOI6IetHsetHPfvRSn0oUUY9KKwArnPE8i2Or6FrNwcW1tcPBIRyd0yiNMD+0Rn0ro65r8oETvolu6IWEWoWcshA4VFmUsx9AACSapT+ZI2O50tFIjpIiyRsGVgGUg5BHrS1Mw46//AMuuP+1f+JqCp7//AC64/wC1f+JqCu9bHhy+ZhXof5PP+ZZ//em/3ErzyvQ/yef8yzf+9N/uJQzlxX9s6j6VZuEM0a3iqSPsyHsG/wDLFVqsWrA7rdyQsoxx+12/fipz06y4HFSs7wfH14FeinSI8TmNwQw4INNzTbk2mnZhU80j2tsLdGw0wDP9O1V2O0Zp0izblec5JQbf7OOK56zzNUlxPSwMFShLFT2Wi7XyGooQe9LRRV4xUFZHn1Kkq0nObu2FFFFaIFFFFABVDX719P0W9vYs+ZHC3lgd3Iwo/wBYir9Y3iL/ABmbS9L6i6vUkkH/AFcQMhz7blUffVKaTkrmrcv6XZJpum2mnJjbbQpECO+0AZq1RnPOKUA9QKRtt3ZgbmUZUU0e4HNKVPfNLggdMVgChSzBVOSTgVfkitoPLhmYxxr/AEgzlmb6enWs7mlJLHJOT70kouT3LUqqpp6XZZaOwVywuHYdQm3BI9M0hnt0/obUYPXzDu/DpVajp71uTmw6Z/4pLw/Nye4hjXE0DFonJC56gjqKdbRvJbzpGhZvl4H1ptrdfDsQ6CSNxhlPpSyLJZXPHVSGHHBFVw1RU6lqm2vk1b6XFrQU4dJDxXJ/hkH2Tgjn3pOtWLpMFbhUwkw3Adgar1tWm6U3F++RKLzK4UUUc1M0KnuhtWFF4Xyw2Pc9TUFWZts0EcqAgxqI3z+7+ddFJXpzS3/G/wCRJaNFaiijr1rnHJbeYxTByeCNrfQ8GluYVhchG3I3KN6ioW+1gZqwk3mxC1lbAByjeh9D7UrVnmRaDUo5H4e+0r0EjOM050aNyjggikJ7elMSaadmIKPc05VLMFAJJ4AHequt/FwWUi6JNa312s4s5fh5VmFlMQSfPCk7NoBPPUgDqarTozqJuK0W/Z3gk2ZWpsdevm0C3bNnBhtRcfrZ5WAH1PVvReP1q3FVUUIihVUYAAwAKq6VpsOlWSWcLM5GWkkf7Urk5Z29yeatisnJPqx2QN8AxRRR24FTMCjJoooAKKKBQAp69eaSiigAoNL2xikoAKKXFHSgBKUdaQUuNvJ70AJRRRkdqACqcQl/O9yzA+X8PAF9N26TP/3tXKrw3JlvLm22gCAJz6kgmkla8b8/szVxLFFGaKcwYnDMB0Brm77/ANMZ/wD7WQf97LXSDiQj1Ga5u+/9MZ//ALWwf97LVvhn+ceSfqi3xdXqQmv8lF/T8nSQf0Kf2RT6ZB/Qp9BT6k9yC2Cue8U6jPIV8O6ZMY7q7jLzyr1t7bOGYHs7cqvvk/qmtPWdVh0bT5L6WNpWGEihT7c0jHCovuTx+/oKxtF0u4VZp76QS3t2xnu5B0DY4Rf6ijCj6Z6k12YWmo/1p7Lbtf6/C5kK0nJ9FHjv3fs4/TrKC28ceE4oIVjhiN4kaKOFAtzgCvV683ZQvj7wqoHAe9H/APbmvSK7PjM3OpTk/wDj/wDtIjgYqPSJf8v/ANYhXKeHf6W8/wDtpd/981dXXK+HB+lvP/tpef8AfNXHhv7c/D7lqvzx8fsdnbnyopZxwQNi56HPB/dVarV2pgiitsgnG9uc4Y/8MVVrz4a3kd1ZZbU+XqFc140urJLbaLhfzjp4S/ihOQShcRl8frKC+Mg8EgV0tcj4y0PU7y7k1fTrKPzbW3t1imnmiEMqeZKJo3G7zMKJI5cbQGaADPTPfgIRnWSm7Ekk9xPDur6afFOp263W6S5lt7CEJG7CS4Tzt8SkAgsNjkgdkY9jjV1K50/xFpF5punXitcSQzNCpBRi8LhSyhgCdku1Wx9liAcE1wfgLSdWXV7JLbRZTBaasl67fG2zBLaS21CJH3NLlublD64DE84z1Gm6f4osJjqsOgzm6tzq7x21zeWjRsLi7aaJYyspCsT5RcsQAquBuJAr1MZhaMazyy1SVtVy/S8xcNBKGj4v1Z0Njq9nd6QuryXMEUKoxnd5AqQujFJFYngFXVl57j3FT2t5b3gfyGkDRkB45YXikXPQlHAYA84OMHBxmuLs/D2rQy6poVvCs0FhqGl6xC0lxCFlkieIyQFfMZlYpBGysRs83cS2BuPZaPDqs2p397qMUkFhsg+GinNsZCRvMi5hJyOVwCxIy3XqfOxOHo0YylGV+WvdbTx7C6pZnaI+40/WPjYZLCFra3SFjIY9VjgM0pyBlChKleDuJ5AxgdazfD+l+K7GEv4o1U3UxZ+l4s6sCxK4VQNpC4BOTnBrbnlM8rSkAbuwqPHeowxUlSyZVtYKtRS6sdgooormIhRil4FJ9KACszWNHN+Y72ym+G1G2z5E+MjHdHH6yHuPvHNadFNGTi7oE7GdpGsDUlktriH4a/tiFuLdjkqezKf1kPY/zyK0furM1jRzfGO9sphbajbZ8ifGRjujj9ZD3H3jmnaPrA1ESW9xCba+tiFuLdjkqezA/rKeoP8APNNKKks0f9fo1rijR5pRSUVMwOtL91JRntQAv3U+KXyyQRuRuGX1FRk5OKQHP0oavobGTi7one1hn+a2k2t+w55/HvUDeZA5jnQqw7EYpfpUy3J2+XMglTsG7e4rmlRlB5qb1PSp4ynViqWJV1z4ru/Gxn6uHFi1xEgZ7dlnA9lILf7OR99XDyMjpT5LFLmJ1tyWRlKtGxG7/jWfpUrfARRSBt0GbdyRzuQlTn7xXQq6cOure/0ZPAOX9iSmvJ+T+xaZlRS7sFVRkknAArD1jSL3V7zTtY0u/gia0WQxieAup3gfNjI5wOK0biK31WNYvP3QLJ+kVTw5X9U+2eo74x61c9qyE80rqzXmcMoypO0lZmPoHhqx0W1VWghlu2XE84TmQ5J759aqzeBfDzx3YiskWa4DsjtkiFiuMqOwzz+NdFTZWdI3eOPzHCkqucbj2Ge1XVapmck9WLmdzl5Lsajomi2+wjztQhgYE53CFixP3+TmuqrjtHVJ9T0gRS7kHxl4Y1GEhIIiwoPPWRuc8nPauxp66SaS7fX9BIKKKK5xQooooAlkmVrYI+d8Z+U+o9KwPCal9MkvW+1eXVxP9xlbb/sgVoanciz065uyeIInk/1QT/KjwzbeV4W0+0b+ltrWLJPU/KM/vyaRaXvtdff9HoJ3wya+Z3T7klp75GvbTCK2V3yV83BAPYriovgpJJCIQCjcqxPX2+tEn6O0jj6+Yxkz6dsVBuYcAnj3roo1Y5clRXV76aPk/Q4a0XdW3svyLskJKhDlAS3HT61zsMs3ii7E4JXR7d8p2+MkB6n1jB6ftHnoOZbq/uvFFw+k20zDSrdtl5Mpx8Qw6woR+r+0f9H1roIpIRGsUkChEAVfLAUqB0A7Y+6ujJShpGVpdvDyvr70EvKO6J5LiJ76LWgyC7XT5dOlHknfOruCrPJuwyoAdqlcgsSGwSDUyT1qbyIpf6GYZPO1uMD69KIrOeR9pQoO7MMACtqxxOJcU1mtora+/Ex1FuyEEqQw4I5FX/Dur6XYXNybgJ5khUqy8nHA2gfXJNc9e6/p8V01jpu7WLhTtMVnhwD6M+di/Qtn2qaLQ/GOuQWVlcalFo0MiuGtbRC0yrljmSRhxnp8oH1r3/gOGrUXUcrrhbg+2/Z2HJindxat9/I07zxlpy3VxPruoxwW8R8u1tom8ySeTPBEa/M/rxXPNr/ijzJ7zQLBbQyEoZbtczMxbnEIOE57u3A7V0EXh5vDNu/wmk20AI/S3TSB7ibaMkliS7HAJA5qITzSxBnVI0kIkjiA+aMH9s93OcnsCcDpXX8YxMqVDdxmtrbdr317L+WjEw8Vn2vzvv798TLg0YztHe+IbqTV79W8zzrltyI3/Vx/YQfRc1sEbllnllV3fYFyfmGM54/Coe+aOtfKRx1ZRlGbzZlbX17ztnTU2nyDGKUEjkUpBChqbXEOKpt45oryaEv8KTKMRmRlwpyVVQWLbSwAAJOcCuL0DTr2xtvAurzWF5GumeHzpl7AtnIbiC58u3WOQxhfMOzyruPKqeLnP2CSO0HBzSD7eQpJ+tdNLEulBw59vY19xlKysclo2m6ro+u/ny4t7gWUx1P4SCO3kmewae5SRWaGLLnzQrO23lM7Dt3HFaWbUHkSTWNIvIRJpfl3FtY6LcSQXCfFF2tiCHCmSL5TlgAXIOORXbAEfrZbkClAYDlzu/jXSviLTu4jdIc3pmnXuoeINV1G9NxHa2uuNfWsclhLbvNI1iLcyeY/DocyfKqg5UEsVIB6SPBBZgc9sDFNOVPy7gcc+1SP+jQBfTkGuSvXdeV2JKWZjS2cBTgEYBNNG0HAx9BSopUHKrgdTUc9zBaQvcXk0dvCnLSSOFUfeailfYwkqeG8mhkWVSC6NvBYZOcbf4Vzv+EM9+dnh/S5bwHpczZhtx7hiNzf6Kn60v5hvdR+bX9WkmQ/+q2uYYfocHe/3tj2rppTq4Z3jJx7t/L8mSpxl85oyeLtJiE2jbHvr1nMkcVmnmyhiSSG5wvfliK5vxAdUvtNmbWDp+mQmN/JheBbyV5NvyhgSqgZxkKc46MOtdNYwWmmlLPS9HLPGjPBFAVjTdtIAbjAz0zXBxrqWs+Jltr2PzrhJ2R4R8yjyydyADP7JH8T1Ne7KhUxUKWIkrtp621dnp2XfmJhskZTUdolH8k/5J9U8C6vfa1e+LE1eLU0ZpklsgJRcbs+YJC7HOdwbBw2cnO1a9RqvaWx0qytbK7YJKkKFw3BJI5OD75qT4iD/pk/1hXh1o4qtLNVg1Ljox51oyd7okoMnlDzMkbecioZLoKpZIpZFA+0iErn0yOK0oIza27XDyW0kkuwrEwz5eDkknPJrow/w6pJ9JXeSC1u9/BbkJ14/LDVlZQYreJfifO3KWOHDKuSeB6VGkYBz39TT2dppGkOMk54GBQcjCjkkZJ9K5sbiP5WIlWXFlKUOjgochDSUuAAMZJPWk69Oa5SgfWksY7YXaWdpBJEssqo3myA+YWPUDA6fzpadHI8LiSNsMOh9K9L4dj1g3KNSN4Stdd3vY569DpbNOzRA1yEung+GmbyG/TgLgxr6mtVbqV5vMQj4YgHk5Xb0/8AHvVKSWSVzJI25mGCfWqqC/hkWJGMsMpESJkDac559ua9ChPDVoung04yWqu/m7HslblfbmyE1UptSqu6em2xYfaXYr0ycfSkqW8sNUsbZ7qWyVljGSEmVj+AqolwuYfMKKJ8Bdsgc5I4BA6Vxv4Lj31uj+q/JZ4ujF5XL1JqCTkcVojw5qKRCW8vLW2LMQqMNxPXgEHk4FRQWFskRubrVI3i2bgscRD5+n8qeXwPFRV5OK8Tf5MOTIUvbtVCiZgBwB7Uwyyh/NMjbs5zRcJHBHFMZ0McwyrE457gjsRUaRm4ikmt1aVYiN/ljcRnOOB9DXn/APT66n0apu/cXeKzJNz07yyk8c2FuIDIx6Mh2sT79aVrRDh4ZY1Vv1HcZU+hqS0i0+BBc3HmLdRoHjif7JBPDY6g5HSqYIKlptx8pcRJGcbmLEncT1612y+EQpZYVaqhN62d7Jdr4MT+a5q7hmXNb/slktpI1Lh43A67Gzj61HFDJKxWJCxHJwOnvWjpOmi4jku11OEukZbykG1kP9YE9Kom+ubtMyELtzlFIOADjJx6/wA6hifhWLwsc8knHmvx9x4YjD1OafL9j/It04lugG7hF3D8aXzNP/8AZpv/AIo/uqtTd+6UQxxySyEZ2xqWOPXAripYepiJZKacnyX6KyxEaavZJduvqW/M0/8A9mm/+IP7qT4sp/k8SxY6N+t+NMFhqbW7XTWxghUnc0n2gB1ITqagIaDUxFbNJOUQMGYbIvMGcjnqOnevXof+nq9T+61D/wAn9jlqfE1D5V5Kwvkz3MiCNsIH/SHdtJA5YL6kDmtO/vLK6tk0+KCRLeIgoEYAnHPPHrzXL3fiTT/D8Eo1fU4zccKLeNg8idWACjpn1OByOa5DWvymXM6mHQ4fhlzjzpQGkJ4PC8qO453ZB7Verjl8Pth8A1pvKy1f45EqVCWJTnWW/DsPRZ5rfS1e7lnW3jJwZZ3AxntuOB1rktW/KhYWksdxpEb3t1GD5crKUSPII7gMSOOMDg9a87vby/1GRtQ1S+kmYttDuclc5OAOgHJ4HAzVKM+cWSDe+P2V3H91ec8bic2dza8bLyWh2xwlNK1joNb/ACi+ONaZ0m1XyoCpUQQAxgqQAQxBy2cfrZ6nGM4rEa6jv52Z/LtcqzJGx5Zu5J7fhVy10lyu+5baM8qBkn+6r0On2KurLbq5X9Zup/urrj8bU708Ws6Zv8Nx1pOxnnQ75Hw0e1SMq7cBvpVyDSbaIhpCZCPXgfhWraXKKrW7wo0AJZVJ+YMe2fSmTwfD3BtXcM20PvHCYJ4Gex4rhq4Z106mFd48uKLxkoWVTRkQAUBVAAHAA7UtISocx7lLL1AOaWvKlFxdpHQmnsFFFFYaFFFNuo5oYPMkIhDZCs/Ukeg61fD4epiZZYISc1TV2EjrGpZzgCrqx2tmrw3YL3EsWQB0VGyOD61BZxx213FJdkyKi5ZTzh/UVNcahLPP5owAOAMdq9Kn0Hw+LeZOpe2mtvDT34ketW4WRTisoPh2XL4ikEi4bkHpQU3IUZ3fnKsxyy854q3IABcBRgYU4qtXE8biYTlHO9Gy8qNNxi8vD7sTdMrmdHIlchGCnaCmOh/dUkMhu5XgkSOB0YBABhdmP39qZVe6mKSwAQo7buN3p6V6OFxrxr/j4lXTW/K2vtnLUp9D14e7lgjB7HuCOhopqXMly7K8LKwBO7tx1A/dTq8zGYZ4Wrk4PVdxelUVSNwopMUtcpUKSlooAKKKa+4qwRguByxHC1SlSlWlkhuLKSirs3LU3A8HaqbXPmiaPZjrna1edeH7zwxHr9hb6LbRyX8y4u5475Rchj9rzIsE8d+leh+GLiK30+40/U7kRLdMlwk+CwwARggcjrVqODwokhni1W3WQ9XWycMfvxXoShHDT6JyTaXO374nqYOrGWGjJ6avfw+un1PObuDTLW0ntfEd7JLpK6rKLmW6k4J2ps3txxnNWZbdp/CejXEd7dRxxXsIRVfCyIZgBu45GOlegSR+GJVMcusQurHJDWjkE+p4pQPDhjVRrcewfZHwkmOPTisjNK12t091wOl1qL/y96/n0OZ8KW7Wt9rkDXc9xtvQQ8z7m5jU4zgcc10PiVA9hpAxk7JeP9KrKpoG15U1yPGcsRbSA/wrL8S6rYSx2VtazNKLQMFlClQxY56HkAVKrOLg1dbJeViGLqQlTtF8bmWwFvIUb5WwDt7gGoW3T4UsSq+2CfrQomlk3SSs496lQDpjiuE8s6EGijHzZozSH0oUYooIyMUAFZXiv/0X1f8A9xn/AO7NauKyPEZW6tBoKXEUc+qrJAvmBuU2/pCMfrBSSM8ZpofMjVuW9F/5msP/AHWL/cFXKitLdbS1htEYssMaxgnqQBj+VS9KxvUw46//AMuuP+1f+JqCp78/49c5GP0r/wATUFdy2PEn8zCvQ/yef8yz/wDvTf7iV55Xof5O8fmWb/3pv9xKGcmK/tnUUAkciiilPNLG+K5AExKy9A/Y/X+FQujRsVcYIptLLOXRYmxkHAY9QKlOSpLNwOqjTljJqmvm5/n8kePMbJ6Crlwxe1tmbkgMucdgRiojaSxYXG4N9krzmrMs1tFHHbmESmMHcSTwT1AxU4KyUmrt7nTXnmcqadoJWV+9eurKVFTSQxlPOgLFAcEN1BqGuhO550ouLswooorRQoo6UUAFYy/454tc9U06yC/SSZsn79sY/wBatmsbw1/jA1HVTz8beyFD6xx4iX7vkJ++qQ0Upe9f1c1GzRRRUzBfqaQ5J5o7YoyAO5NABRRRQAYoooAJwO9ABVi8ORASc5iHX6moBjOCcVPL+ks4pWHzBmQH+qMY/iaWW6ZWnrCS7PuEbu1nNGWyq7SB6c1XxUtvcNAW+UMrDDKehp0kMTR+dA5OBl1PVa7ZLp6cXF3cVquy7enPfwtyOZdVu/EgAzS9OD1pKK5CgVPbXHkEq67434ZagoqlOpKlJThujJRUlZks0BjwynchGdwHA9qip8c8kX2W49DyPwqTzYJeZoyp7snf+VUcaVTWLyvk9vP8+Yt5R31K+MEnPWl7VNcwJCVMb7kddynvUNSqU5UpOEtxk1JXRbDC6gYMo82MZ3d2UcY/8elVBznHpmnxytFIsijkenpUl0kaMJLfd5UgyM/vH3VFdV2Ly/qQz8Vv+fz4DheQaJZy6s86Ce2SO62bC7Q2onjSa5IxjCI0hGepRiAdprltJ0/V319ZNOHiKxs3022udNuLu/ghSG0SZmBZYB/jKBZdvlTbnBYA/bLjWtJtN8bXvm3VnHYG1Zbaw1q0xFdh1+VnD/ZaIYClGBVsHIIqzp+nWek6NFbR6LZabevNMt18NZfC+escjLHIYzzGGBLhAcAsSOCK+sw+JoYLBSlS1kt7837+wjRNdSxz3Ms0UKxI7lljXooPaoqKK+Xbu7sQPfFFFGawAoo++jIAxQAUUAelKRjlumccUANV4mR3E0YWM7WJcYDdl+vt1qF762Rd4ZpB5ogbylL7HOOGx06jrTNH0rTNGkcwWYeOW9F/LHLIzq8wxzyeB8o46VHDomnWNy9xpMUlkkt093LEsrOryMoU53EnGAOOldVKOHa/qSa9/wCyiULO7L54PPNJ74oPPNA4rmJh70UEiisAUDP2R9aGK8AGk3EDC96RUA9zQAtFGKKACoYBb+fcNER5hZRL9Qox+4ipqrWls8E97K5BFxOJF9gI0X+Kmlle6svdmaiz3oo560Uxgw8SZPQjFc3ff+mE/wD9rIP+9lrpmAYYNcpq41G18StexaNeXkMljFCGt/L4dZJCQd7r2YVXBNUqsoydlJO1+d1odGKi8VQjOCvKFk0uWtn+TqYP6FP7Ip5OBk4AArlfzpq3/wBi+tf/AHD/APG1z/iDXNW1OU+HbbQNZRcK9+ymHcsJziMES8F8YPOQuT3BrtpfD5Vp2zLt1Wi8zzJ4uNON7Pyf4NyGY+JdTXWiA1jblk0xcfbJGHuPv5Vf6uT+vXTwwCC3K/rEEk1yOmz6qF3R+FNYCohZQPh1VUVSSf6UAAAH8KvT3uuQojyeFdZ2SpvjdWt2R19VYTEEfSujEYWUksjWRabryvffj36iUqsY6u93rszn3/8AzgeFuP173/8Ax2r0evM7Vr+78d+G5pdGvbSOF7ws8/l4OYGAxtdq9MqfxbSVNf8At/8A2kbgnfpH/wC7/wDWIVy/heMzXV1EDgvqt2M//p2rqK5HSW1bTNQuIj4b1OcPqM8ySQeSVZXlLKRukB6H0rmw2tOauk9N3bnzLzt0sLrT/R2d3IJbh3Axk4/Dioq5aTVdX8xv/wAltb6n/oP/AMbSfnTV/wD7F9a/+4f/AI2sjgmklmXmvyE8UpSbafk/wdVVXU4xNYzRMcB12nHvXP8A501b/wCxfWv/ALh/+NpDqerEYPhbWj/8D/8AG08cI4yTzLzX5EeITWz8n+Cl+Tl/8f1m1x8tmtvaoe7LGZVBPvgV3Feb+G9RvNA8Qa1DJ4e1ItfSW7W8TogZifNZyWDFAAWA5PeuouPEup2sL3E/hPUFjjGWIkiYgfQNk0+PpynXco21S4rkitCLcL9r9WWDG9v4vtvLHy6ratARnrLEdy/irv8A6tb87rtWCP7MfU+rdzXH+ItXnuLEaroscLDSLhbh7iRjjIyrqu3nhWbP1GKvmDxTeDy576xtY25821DNJ9wcEYNccqTlaUnbh78LHW+pC3F7m2cY96SsQaFrP/2XXv8A8CL/APBo/wAGXuPl1fWby+jHKLkRbT65jwT99Zkgt5epGy5mrc3draKHu7mKBScBpHCgn05qD896L/8AXey/+YT++q9t4a0a0Yutq0uRjE8jSgfQOSAferX5n0n/AOtdp/8AAX+6s/prmGhnT+M9Dt2YSNdFUODItrI0f1DAYI984rcHIz61Uv7K1uNNmspIV8gxldg4GB0HFV/DV3cX2gWF5dSb5ZYFZ2wBk4rZKLjmia0rXRp0UUVIUKzNY0g3xjvrGYW2o22fInxkEd0cfrIe47dRzV67nNrZ3F0ImlMETyiNPtOVUnaPc4x99Z8ur6mNAfXbLRHlMNqtzLaSKxlUlwoQbeCeRkDtmrUYTnLqDwi5PQk0fVxqSyW9xCba+tiFuLdjkoezA/rKezfzzWjXNvJceJ54r6yt4tMvrSzim8wwTK0UzqrG2feArocnOCcY6g1p6Rq41FZLe4gNtfWxC3NsxyUPZgf1lPZu/wBciqYjDuk/en6MlGzNGg59O9H1orlFDFAHHHSjpRQAUUUUAORiOQcEdKpRxy3dxqGmR3KwSs6SpIDyEcYYexyrEH3zVmRpArCEp5hU7Q3TPv7VmxWUOlX1rJ5jPJc+ZDLI3WSQjfuPp9ggD0OKZJzvDsK055TRFjFZKtrDGIkjGFC9Mfz+tAEi+hq2lzGqeVcgtGQcbQMg9uaSWBCgmtizR45zjIP0rldGEZWXV7juWLquFnaa5S1a+/jcq+YRwUNHmf1TTyM0U2Spwl9CP8jDPel//szjfC1pBa+M9fSMeXFCsQhQk9JBucjPbIH3muyyPrXM2ekWmtXer304dZPjzHDJG5UqI40Tt1G4McHinQ6vq+n6nBpOrWO5LmXybe7iYbXwhb5gTkHg9Biuut0k3datJX8Er77gqdCs3aWV9uq81+DpBxRTCXTryKVZFPQ4rljWi3lej7RZ4KrGOePWjzWv7XiOoooqpyGN4xJ/wcvIVOGuQtsP/wBIwT/76tu2JheIxJkoRhcdfasPxL+kl0i06+fqMRI9ow0n/wB4K6G0G12nPSJSwPo36v78VknaOvvb8HYk+jppcW33e1qT3yLcP5sRw4ALx/s/SuV1G8n1a8fQNLlZFTHx10h/oVP+bQ/9Iw/1Rz1xU+rardy3n5m0eXF/KN80wGRaxn9c+rHnavc8ngU64ufDvhaGDTbeY7mQMsKZluJnP2mKjLEls5JGKpSg6dla74e/T3dKj6Vuolr71L1ra21jbR2dpCsUMKhERRgACku7y0sIGur25igiTq8jhQPvNZQn8S6p/k1tHpNuf85cASzkeyA7V+8n6VPYeFbE39s8rPfXkkoUXF45dlz+yOif6IFdOGwyxFaNKUtZPvOWpJU4uTIYtdvtXkjtvDWkS3LSAfp7kGGFfpkb2HuFx70+Tw9eXk7QeI9VmvnBw1pG3k26/VQcsPd2Irp10++0XUv8QnjG9lRncg5A6s2eef6tW59Ugt45Ytq3M7OytK8ajcuB6Dp1r6fEfC8Fgo9I6ll2bvs4s4aeKq1Oqo6++P6Of061062iguIIGieFvlgAVYhjoQFArYs9ZNvqE2oyQ7pJowjYJxwetZp5JIAHtVJLqa4v2ggTEEH9LIR9p+yL9OpP0HrjwavxzExmuieWOySWnvmy8MLBK71e9y/c63fa9dtdEeVZRjbAmOXPeQ+g7D2ye4plH0orzqlapXk51ZXb9+CLpJaIKVRn7uaSnAfKTkDPFTNBz2A47U0HPalPCrz9M0HOT6UAJSgN1DBf50EY7ikIBxmgBQfmyOvrSqwzuZRkDGcGkcoql3kCogznOKx5vFFpKxttEgm1WVTgm3A8pTn9aU/KPuJPtTRhKWxqTZr4VmGeAvXnrVDUde03TJfJnuh5zD5IEUySuf6qLlj+GKqHTNd1MmTV9TFnF1+G084bHo0x5/1Qv1q/YaPYaSrLp9lFCzcuQMu/uzHlj9TT5YR+Z37vyGi3M74vxLqmTa2celwNyZbkeZMR7Rqdq/6TH6VJB4csEmW71AzandDkS3bb9p/qrwqf6IFbBfquG3D2Ao+Yne4wOgFY6j2joF+Q5Ubbk4FNpzkN8qjP400lFVmyAkY5YmpmHN+JfF03h+W+tYrUCR7KAW86S7naWaUxxoIyoG8upUAuASyZIycSppt7oWlNcyaW8P5vtopLWe2uDcGQSF/NwWjRhKAuSMEEyDBPOKqaSvi17zWby6EVje28VtaRrb/po/Jm86G5WUsQG8z51BjIwEz3zJc6AT4hGq3N9p8l3qa2kFyYtLaPdb2sjTAZ88sGZjGC2SMIg24HPvfzaUKCpSllaVr63V+C7dXrwN6Gm3r3vvNG28Wz+XoGsWmmiVtfnEMsF1cbPIk+HllZHPluTtMMqNtAwwHBycMfX9G1XXDBYaOjarm4F1ZTXJihh8kxbnaRVc4YXEBTC5ZZASFw2KX+CupwSwfA6/Yw21rq8+rWsD6S7hGlSZWjJFyNyk3Erk4B3NnIHy1ah8NRWl+NYsLtY9Td7g3FxPb+ak4mMRZWjVkOF+HgVMMCqpglskm8Pi86MHCFXnbe/Zdk5YXDz3ijR0/WU1e0+JhUx7ZpraWFgAY5oZWikQ44OHRgD3GD3qyI0xucdeozVXStOg0y2+EhZpMzTXMsr/almmlaWRj2GXdsAcAYHarTMcHaM9q8CvPpKkpJ37x7KOkdhVIIzQpyGbBGf4UICqZ9u9I56AEc1EAYt0QfdSs2xdqj5j3owEU7eT70INoLMck0AJ1ooooAKUcc96OPrSsCMd6ADzJDwZGIPB5pHVWh+GYLsPYLg+vXrRTsNnC4z3z0q0MRVpO8JNPsbFlCMlaSuLHLMkK2olYxg5AJyQfqeaUFgrKExjj6n1qMrz13N3x0FIvmkiNJGUZyTgHP40tStUrO9STb7XcIxjHSKsF6UljjEtuJTEDsBP2SevA69KtreTNb/CNdzoNzBpIkVd4OMA8duenrVUsySMqRg7iTknkGs1NUu4IdRfWbdre1hn22jWY3zNFjg4ORuz91d2F+I4ym8kJ6bWeq5cbi/wAWnVe2vkXlgSOR5g8shf8AWkPOPSn1laGniOVplvJYJ2a5g4PyiCEuN4PTLheeMryMc5raZoQ7BUJAJAB+vFSxsaufpK0k2/wvsOqSorLEbbyvbTefFw+CMj3GPvq1BYNrW9VnWC5wpyy4jIGBuGO/qDxyeKriRFJITkDpVPU9bsdDgW41HUEtQ/KgsSxGR0UcnqM4HGa6MB8UqYN5JLNDk/sRq4eNXvNaXRriJh8RcQwIXEYZju3nHUY6DjvRealDpUJt7W5G2AMzXMoVTgepwBgc15lrn5VW80waJD5qK2TNc7irdfsqDnHQgkg9eK4zUta1jV2P5yv5rgFg3llsICBgEKPlBx7dz61Sp8RjGLhhKfR33fHz4Dwwsm71Hc9N138q2nW6NaWtzLqEoH6vyqCDzliPrjAIOPvriNX8f+I9ULxpdCyt2OQkAw3XI+f7Weg4IBx061zwiBlAjO8k4wRnJq5Do88yiWUiJQO/Jx9K8ypVcnmqyu+13OyFGMdIopYC5bfkD2q1Z2FxdENCgO79d+F+taUWmWkO2VQ2/P2m5/d0+/rWrYmzDJBOPmZvkbPGOtR6XM7RLqnzKsvha1tfh7i7mMqou94lOAzfX0prKsTH4eGOONzuAUAYzzzj06Vf11o2uVijYLtwCQx5GM1nDcG6koB++kryvKw6SWxMu4RGNVVnJ5JprSeUGjJG8DJ4p0ZYncowRyMmmr5SEzBi2WwGbnPvioGhHyoL9+nHFK8g35BBIHzZ5BHoaSNw4Pde+aayjJRNqjqRyaenUlSkpQdmZJKSszVt30eRZYxbCAIpIkBzkkYOKgawWWeRLW6TZGATujbjgdT0qmAqgc5J9BxUgZxtw5xu3YBxn616sfiVKtpioX7V7+5F0XH5GMlikik2G4hIIyj4O1vv6D76IGt5dsV67W7gElo5FKt6etSTTC6lRblQ0CnPlKAB09qilttPZmMdrhWxgEn5fpXXGv8ADYRzRSv3X9SDhXb3+pJCli6ySrJcN5ZG1ZcBZAfoAcVNe3SXUccSxBUjGAp5qqoCqFHRRgfSlrzcT8QlUvCkssXwR0U6WVXlqw69alt8rvlAztHTHrUVSW7ukq7Dgk456GuOi7VE2UlsOdme33sckvyfXioas3Gzyj5f2fMP8KrVKSalJN31ZWfDuQUyUHaGChijbgDT6RslSPaqUajpTUkSnFSVmXYbi0GnMAgEshIBAPIHQ89M1Toto7ma3VniA24iUA8tjvimNIigktwOTjnFeh8RhVnWUYx0Wkba3RKjJKF29eI+jbM+FgiaRyQAB702NxKpaPJA74p8F00byGJthiAJdc7ueMY6VDDYWTq2rJpJXd+SGnUWXqvfQfLBAbpcXEqRbf0gC8hvbIpjLFFIQsjsu3kPjd16gjjpSFjId5PJ55NBSJmHnDdt6Dd/dVo/EKcm4zhFJ9i0XvxMeHna8bkZkZhuhildScbghwB61fnSwW2WCWNWYcqRnJB9e2ap4DSKlsGTBPyiQ4/ecVI8BifEzZOBznj6VCtjYUv6WAur7ye/h3HdRwmSHTY1dyI2kdtyqWCHt3xQuMcDFDOpkZVOcGlXpk1wRhl1erMrV3VsrWS2SAgdDTdqqBjP49KkWNmGVUmmcDNOQJIXCsQ3KsMGmyRbThgD3B9aTIOOOasQFPlhmUEMSQTnjilemqKxtO0HoVtxDBcgDGPepYYJJmWOAFmJ/CmPGd/lMRgHOabJICREryqx4YqccduaZWJtNOzOj4NJjBow37WKX6nNKfSh3zRR0rM1rVnsPKsrKJZ9QuwwtoScA4xlmPZRkZIyeelCV3ZAlctSanpsLmKXULZHU4KtKoI+7NYmgE63q934lb5rZR8LYEHKPGOTKueQSSyn2Wm6J4K0tdKth4i0fT7zUtmbmd4hIXfPUswye3WuhtbS2srdLWzt44IYxhI41Cqo9gOlO3GKaiGiJaKKKmYcdf8A+XXH/av/ABNQVPf/AOXXH/av/E1BXetjw5fMwr0P8nn/ADLN/wC9N/uJXnleh/k8/wCZZv8A3pv9xKGcuK/tnUUUUE45NLseck5OyGuxUcdTQqY5PU0i/Odx+6rMdqzKJJGWND0Zu/0rnjacukltw/J6NTNQh/Gp/N/k/tfkuPaTWk8lvbTSDGCQo4BIb1/DNVKnuJYTFHDAXIXJYsMZPaq9Vgt5czjrSdowvdJEkUvlnBG5G4ZT3p1zGqOHiGI3G5fb2qGpnmVrWOAA7kdmP34/urWrNNGRknBxl4ENFFFMSCiiigCnrF8NM0m81DvbwPIo9SAcD7zgUmiWP5s0eysD9qCBEc+rY+Y/ecmqfib9PHYaUOfjr2JGHrGn6R/uwmPvrZqj0glz9/k3gH0oooqZgcetFApQOORQAlKPpSUc0AGOM/dShtuSBnjikyOOKMnoCR9KADrkHk+tWJiI7WGA9STJn2PH8qr+9WL75bgxjpGAq/Tr/OllrJIrDSEn3L7/AGK9S2rskyAYwzAEEZBGaipyNsdXxkqQatTlkmpciMldWJLtY0uZFibcueuKhqW52+cxRshvm+81FTV7dLK3NmQ+VBRRRURgo9qKmitZ5UMka5A98E08Kc6jywV2Y2o6sfPsktYZFzlMxnP4/wA6rValjkis1WRdpMhPX2qrVsUmprMrOy9BadraBWTqlzNqtyPClpLsWVRJe3AODbwn9UEdGfBA9Bk+lTa1qh0y2XyIxNeXD+Tawk48yQ+vooGST2ANO0XShpVoRJJ5tzMxluZyMGWU9T7DsB2AAqSSis78Pz4e+JaEsnWL6WC2EEcFvEqwRqFjCD5Qo4GPShiT9psngc06GeSP+jb5T1XsfrUl2kaujRptDoGxnOCajmd7SGcYyi5R8iClHNJSj09aYkJRRkgEdBRQAuR2FByeSKTv1ooAKKKKADjvRRRQAUUp7UnHegAoo680UAFKOB9aPYUmaACijcc9OKByaACqmnSTOboyk4Fy6pn9kAD++rZIzUFlcC6jeRU2hZpI/rtcrn91I/mWpq2LBHGKQUp9KTFOYFIy7h1xS9ulNmligheeeRUijUs7scBVAyST6VjiprK+I9OpKjJVI7ozNd1r8z2QMcay3s7eTaQFsebKQcAnsoALMeygmqeg6QbaMpLKZpZHM91MRgyyt9pvYcAAdlAHaqNl52vXx8Qzxuquvl6fC64MMB6uR2aTAJ9FCjrmuqt4liiVV+8+9dd3g4fx2+tu39vD6vwCrGOKti4K0b2tyfPx4ckW7k3MPhHX57OG882K3Ty3tYldiznyvLOYZW2nzdxEa7yEwtVvDt7quq38umX+na8z6hbyYa4trmOETxxlw4WXS7VS7CPZkSFyGGQwGVln8OW3i/Srrw9qWhfnOymGTttI5pLaQggTRmSNwjgEgHacgkVX0v8AJLo+m681/pnh+O+t9ImuUle50LQnV5UjYRbBa2qyo4kMcmWKYC9Dnj6n4RUwtT4ZUo1d1e+nNaWfHVeZ5WJjXWJhKmurp6692hztwjR+KNGR1KsslyGUjBB8o8GuormbyeW58WaTczuXllmundj1ZjGST+NdNXzOM3h3fdnVQ3l3/ZBViyH6Rz3EbEexxVerFl9uT/sn/hXBP5Wd1D+7Er5zyTRRS4piIlFKOKM0AJUtvEJp0jc4Vjgn0FRD3q1Htt7VpWXLTgonPQd/5Us3ZaFaUU5Xey1fv6GL4kWzs9C1d7GygjiW1ncRCMKh+Q9QuOveuU8Mar4wu9DtSdR0gPCvw7hrGUtujO05/TDk4z99dR4o/wDRnV//AHG4/wC7asPwiottWvdPYDZPDDfRA/1l2Pj/AEkB/wBKvUw2WOGlJq7T468ufeclZyq1Wm+36ln4zxhj/nHRv/6fL/8AjqT4zxh/9cdG/wDkJf8A8dXS+VEf82v4UnlRZ/o1/Cpfyof8F5L8C9A/+T82c18Z4xz/AM46N/8AIS//AI6l+M8Yf/XHRv8A5CX/APHV0nlRf9Gv4VS1FFUR7VAznOBTQxEZyy5V5L8GSpOKvd+bIND1G61Xw+L29EXnt56N5SlVOx2TIBJI4X1NJ4O/9FtMGP8A1ZP4VF4NUP4biRhw010D/wDHkp/heSOO2uNMSRdtjdSW0KZ+YRrjGe5+tTrxSlUjHhL8lqDcqMW+S9DapcUdaD+Fcg4lSRT3EI/RTSIM5+ViOaYMZ5pc8YzWgPluJ5V2yzyOuc4ZiRmsjWNIa+aO+sZhb6jbA+RPjII7o4/WQ9x26jmtLBPTpSjAB55rYycXdGp21M7SNXXUlkgnhNtfWxC3FuxyUPYg/rKeobv9citCs3V9Ia9aO+sZhbajbA+TNjII7o4/WQ9x26jmnaRq66kskE8Jtr22IW4t2OSh7EH9ZT2bvTSims0f9foGuKNCiiipmBQeKKpJBNLeteXRwI8pBEDwB3c+57eg+ppZNqySNQ6xtZomkurxw9xMecfZRR0RfYdz3OT7UauH+BaeIAvbssw+ikFv9nI++rQHOSaV41miaJ1yjKVYex4qlFKm0kand3HHBUY/4UscjROHU8iqejuH06KMsSYQYGz13ISpz+GatL9oH3rakbOzDWLuiyVhuVErTxxSZwykEA+/FRvaSqpdQHTsynr93WoT1qlrl8+m6LqF9G5RobWVwQcHO04qcYSvaLKZ4z+Za817/BV8IRSyaBBd+WxN48t2Tjr5kjOD+DCkigfV9fnW4jbZo8iGFQP848edxP0YjHSrtrPdaJ4eiijkf/ELJVCbiB8idP3VR8HwX1tpz6hd3MjXWqN8TMfOZxg/YHPopA+6rtvr1F4eP6N/pb3Z0PwM45kCovdiwwPwpDYwN/67Dn2z/dUFFcsqedWl6D0sT0Es1JWfe/tYJ4JLZyud2DjPY/Smq4b2qxHPlRFOWaPoO5X6f3VU1CW0s45LmSdEgiQyvI5xtUdc1B5qHy+X4O+mofEXlktf+WmneuK7dzI1N1l8S6ZDuGLa3ublye32EH++1RX3ja2EUmkeG4zqeqTjaix8xRgHlmfpgHtnrgcZqld6Qt5Imt67aGa8vwLfTNIdyu5M5DSDp6s27hRx1Arc0fRRpKyPcMkl7OR58iJtUY6Ii/qovYff1JrtUI6Tm9bbcNG34pX4W7BatSlQp9EotpN6vTdWfdtxMbSfDmrpblNS1V7fzmMlwtmcSzOepeY8+wChcAACuh07S7HT4DHpWmRQhAWlkUfO+T1Zjyx+pNWqlt5PKlBIyp4YHoRUqrrVN5+SsShisOnbot+bb/BCjBuOhoaIzYVZzC4IZXHY0+4txHKVB4HKn1HY1FsOOXNNhcTXwtSNWKu07onXw2ErJrPkvumm7dzRp6gHuohe7lcI3ks/6zuOpwOMc1QqIpe28dujfJbXO9ogGPOMc46c5qtf3z2IjjjjM007bYo89T3J9AByT/Miu743WcMR0tSk4JpPdP093IYTCU60MlGqpSXCzV+646e7k+KjsbVQ0pw8rHpHHnqfc9APqe1WwB0AApsYTlgF3NjcQMZNPwScAc1wQ16173JTi4PLJWYYNBJP3UpyuB/Cl7AkZJ7CmFEVST7etISWXcBgAADKihpGYFSvyDuDwKXcV5DAjpQA3JHUEkcZNBw2Rnhe1Zt34l020nFnE0l7dqfmt7RfMcf2scL/AKRFVpE8TanxNJDpFuf1YsTXB+rEbE+4N9aoqb3lp3m2NK/1PT9LiE+oXkUCk4Xe2Cx9AOpPsKzvzvrGpcaJpJhiPS6vwY1+qxj52+/bVrT/AA/plhP8RDAZbkj5rqdjLKf9JskD2GBWgfrmtvCOyv3/AIDRGPH4Yt7hvO1+8m1Nwd2yTC26n2iXg/6W6tdBFABDDEgRQAoUYAHoAOlOyQOGxQgZeq8nv7UkpyluDbYhbbhVwR9KNxH2Ry3PXpQw28k/cO9KMrh3XHU4xSmCJuckn7vrShhI4GQfSgHeSSMkc9aRMK2T6HtQAsvXBOB6CsPXZG1GaDwzbOVFwplvHU4KWwOCM+rn5R7bj2rUv76202yn1G6bZFCpdmxlj7AdyegHqao+HrC4ihk1DUl23t+/nTLnOwY+SP6KOPrk96rDqrO/Dv8A0atNTUhSOOIJGiqijCjHAA7fSoWitpL1Jd2JYIiNoPRXI5+/Z+41YJJwCOO9Vbe2kW9vLqUj9KURMfsKv95aoS1aVuIIs4GMg/T3pApLYP8AGnYCD5ByTil24Xr8x65pjBrnYpOPYU1EIOT1p3JYk/QU45xigBGcfq0gBHzNj1GKXaWY4+X37mkcFTgtgYoAM7z9KVzuO0cYpSAB8tNUYy5J9hjFADlLRqAV5Pc00Hd1GDQQXOOCMjmnALGPpQAAfMFzn6UkgOcYPFPhi8xfNlZYkzwe7fSphHYqM+fPz6oD/OlckiipSavou9lX2p8hwpUdwOamEdm2FjuGDdt6gD91I1rIxzDJHLjqI+qj1ozrib0M+GvcyMghVjjXJxkkmm8EDJ6ntTT52Qz7jgn9XBApV5G7rk5xTErNBypOAD9aaIw23LYOOTUV9qGn6TbteajcxwRDI3O3UgZwB3OAeBzxXI6r+U+wtXMWjWjXbBT+lkJRAcDGBjcwznOdvTjrmtSuaot7HamNV+SNtu7lyByR9a5/VfHnhvSxGDdteNkMFtNshA55LZC9umc8jjFeaat4p17W1eC9vXaFiW8pPkTGcgED7QGBjdkissqwwMcY60yjzKKnzOp1r8peu6lI6aeq2ETKQVjAZzkAHLkdeuCoGM9+tcxM8s8rTyuWklO52c5JPck9zVyDSbyba5BVe+/g9fSrcGkwxMGmzIV/aHy/hWSqQiXjT5GXb2U0+NkRcE8YGBnHrWjDoW1lkuZc56onTr61pLy6hFwq8YP8qUkAblcetQlWk9iigluRQ2kMKkRKEGR06n7+tSgcEKpIHrSQsQpDL1PbnFPG2RxFECSTwO2TUtWOOt8PKqv06k9R9Ksrpyy3scMbbtvzFj0+mPpVSSG4t/KbywFY4Bzg5pWvLpZ5rq2jX4hUbyd5+XftwMn0zVItLSSC1ylqHijSLtpmt1cLaXAtnVgoO7pkE9QO9S2zxXdulzAS0bSSRhsgg7GKkjHuKksjZXCQprWkaYk7gvL5durASc5bJA5Pr70AWkI8u0gSCBSxRIkCDk5JwO56k1ev0Vm1v/oduLXVQ5gFPyq2OgPHNMWMZIVsA9RjmgsA3DHA7U4tyFz153AciuQQkLW0cRZ2w2QAo71D56+azAcHoRSHYTk9OcZ65pGUfMS3LH0oAfl2G4fKAPlGOaAu8cnGKTaCcknHbnpR8y5B4zyBQApweBxil9c0m/AwcGkznnNADqKSloAKntEDlxlQ2PlJ6Co4EWSZUYgAnmnTTFyVChVz0Aroo2pWrS8vewkteqhXGLYAnP6Q/wAKhqVPmt5Af1CCPqeKiAOeK5Vuy9TWz7P0FFSi3IGZHVM8gHqRQY7cj5JiD/XGBRmQKjN6cRsU0kL742wcEfcacsr4ZliiAIIYiMcjvUDE7iqkEA9R0pf0hTDOduemeKeONrxjloydu+yLLBU4u+JaXZu/0KsuY/J8vMec4B28n3FNg3W+7ygBk5O4bv404dMUjuwUYHfmtdWvOHRzqNrkZ0tKEs1Kmk+b1f4Hr5cjs05OT+wBTttoMBVZjnndxx91RDjnoTzS7gAC9Q6GHIf+dX/5DpGUnaiBQOBg1GyDOCzfQnihyn6p255570vPcH8aokoqyOac5VJZpO7EwOn78VIoGASQOaYAadkfaKDHoK0Qa88qBo4nK7htz25pFCCMBZQzd+O9PIaSHzHICgjjHNIYyCpPBPI+lADo0GAd4XHU46Ut08G5IVlbzCuXAB49KYV3rnBwp3bfcUnmF1Ml3uDv+sBj7hWq1gJsGWHeeXQAHH7P/jFRAjOOMmnW0iKcHdscEcjBxQUWKQGUAgd/UUi0dikuslLzOgooorD6EKxPFVnctZpq+mwNLf6a3nwog+eZR9qHPYNgZ+lbdHXiti8ruatCvp99b6lZQ31rIrxTIGVlOR/4zViuc8LyLp+o6p4afKm3l+Kto15SO2fhFHp8yvx710dbJZXYGrBRRRSmHHX/APl1x/2r/wATUFT3/wDl1x/2r/xNQV3rY8OXzMK9D/J5/wAyz/8AvTf7iV55Xo/5NYvO0mVC20fFNub9kbE5ok7K7OfERcoWR08cMkrBY0LE+lLeQxQpGqzh3b7QHRakubwsixRFliRcbd3X3qoqlzvY/dXJVcp/01x9O03CQp0L4iWqjs+cuCS+78i3FPaRAEWmWA/WfIz9MVDJI8rF3OSaaBS1eMFHY8+pWnU+YBT4IhMzLuwwUlR+0fSo6mtJFiuI3boDzWyvbQWmk5pS2IaKfLG0UjRt1U4NMrU7q4rTTswoooHWgwKKM5ooAxpP8c8WxJ1TTbJpD7STNtX/AGY3/Gtmsbw9/jNzq2qHn4i9aFD22QgR8f6Qc/fWzVKmjUeXv1NlyCij60VMwKXnHWkozQAUUUUAFHJOc8UUZ7UAFWLv/MyMOWjBY+pyarjHc1dhubaS28m9Dkx5KFT69qSd1ZovRUZKUG7XKZKn7JpUQuwVepOBUxuxni1g+9OakSdJmVIrdY3wd7Lxx1OPQ4p4Kc5KKW4uWmk25fQkuLeIyIskqR7Fw25vmNQ3yRho5YQojkQYAPQgc1FdSrNMXRSFwAM+gGKlimgeA29yCNnKOoyRTYlt1nO99eHLuGouEqfRpW7+fK/n4lWipJojC+M7gQGU+oPSo6VO+qIyi4uzFqd8y2yP1aM7Tjsvb9+ar1NbfEZbyc443+mPf2q9B3k4NaPTTzJz2vyIaiurqCytpLu5kWOGFS7u3RQOpq7erCJFMO0blywU5ANczIf8JNUNurZ0vTpR53HFzcKeE91Q8n1bA7GiVHJUcW9FxQ0HmVyTRYLm+uG8R6hAEkmTZaQuObeA88+jtwT6cDtW0c7fnO7PSj60mOc1KUszuM3ccoGQKnvuLlo/1Y/kX6CoB6+lT3n2o2P2njVmPqfWpv5kUj/bku77lej+VFA65xmmJB1ooooAU+gpPrQckkkY9KKAFyOwpKKKACij6Uo9T0oASjnHFFKeQKAE570cd6O1FAC49eKSiigAooo5xmgAFQ2cUEMDLbtuVpZHJzn5mcs37yanHTJ61U023e2sY4ZR84LMfvYn+dK/nWnP7G8C1RQaKYwK5jxI76rqkPhxhttEiW8u+eZhvIji/sllJb1AA6E109cxfY/wwn/+1kH/AHstdmDX9Ry4pXRDEaxUebNyxttqGWQfM/7hViM9V9DRB/Qp/ZFCfbavPxDbqxl22PUwmuHq03tZPxTS+5buPDcfijw7PYHSLS/eC9guljvbT4iH5UkjOFIKeZtlcqZEdQRnaSBVHRPyf6DLrljqWj/k00TRvzFfrDNJFbxTvLJbOsiupijSRZNwADK6q24h0ZRgXZpIo9GczeGB4jDX9ih09re0mVVa4RGkxdOqZKs0QIyQZQflALDB8JavpOo+KNLTRvAXgSC3juvKkljDCfzg8J+Rm0uN8qkysCpVe5cAGv0H4G8Q/h/9N6LN4d6zLfhdaPU+bxnQrELOtXbhv9H42ZQvAo8WaSEVlUTXWA3UDyzwfeumrmbxlbxZpLK7MDNdEM3Ujyzyfeumr4/Gbw7vuz0KG8u/7IKxrbxi4a/+E8K6rdrbSSWvnRy2qoWVirEB5lbGR6Vs1zXhlQ8Gqq3Q6pcj/wC7vU6MIShKU1e1uf2aKqUlUSi7aPlwXbck/wAK77/7DdY/+NZ//j6P8LL/AP8AsN1j/wCNZ/8A4+tf83W/9b8aPzdb/wBb8ap0uH/4L6//AMiPR1f+T+n4Mj/Cu+/+w3WP/jWf/wCPo/wrv/8A7DNY/wDjWf8A+PrY/N1t/W/GormzhihZ03ZHqa1VMO3bIvr/APyBwqL/ACf0/BHoWufny6ubI6VeWVxa+WXjuDExIfdggxuw/VPetm8lLusSvuSIbFOeuO9c54T/AEfiLXbjp5dvabT23fpcD+Nbo9TXPioRjXairJJfVJnRRnJUNXq2/JOyMvxRx4Z1f/3C4/7tqwoSbPUtE1IcKw+BlI/ZkUFf9tFH+lW74p/9GdXx/wCw3H/dtWRPZy3vh6aK3GZktlmh4/zqYdP9pRXVh3ag7839UiH/AM9d35OqoqCwu4tQsbe/hP6O4iWVfowBH8anrgas7MuFUNT/AM399X6oan/m/vqtD50JP5Sl4K/9HYf+3uf+/kqH832L+LPO020jgurZPMu5guDIsnQY7k7Tz2981N4K/wDR2H/t7n/v5Km1GyvoL9NX0mJJJdhjmhZ9glH6pLc/Z5wMd6tWdsRUV92/UzDf2o9y9DXyR2waTqcVztlrmq2nn22s6ZfXEsczBJbazOxo8DBHP1qxBrt9JqdraT6S1vBeeZ5MjyYk+VcncmPl/GoOjJFsrNqijvSjHrUhRKTpz1peO3FHvQAVm6vpDXrR39hMLbUbYHyZsZBHeNx+sh9O3Uc1pU1nCgn91NGTi7oE7FDSdYTUEkhniNte25C3FuxyUPYg/rKex71o++azNU0hrwx31jMLbUbcHypsfKwPVHHdD+7qOar22r3Orn82pA9ndRnF8pPzQj+of1t36rDjGT14rallHPFeHvh6cRrX2L08V1dXqIWMdrDhjg8yv2H9kdfc+w5ugAHjvSKqr0FLUoxtd8zG7ik4HJFCk9M8elJQM8U63MKtpvivr23bG1mSdPowwf8AaUn76uZw2feqVyEg1S0uCCDMr2xPbpvGf9Vvxq6etVqK6TGkNrG8W/pNJFmOt5c29t9zSqG/2d1bNY2t/ptV0Oz7G6e4b6RxPj/aZaWl86fLXy1Mjual3bi7tJrUtt86No92M4yMZrCsr+/0O9svD2pQ+dBKghtrxBjcyrnay/q/KDzk5xXRVzUM83ifVYbiG2eCz0m6ZkmfrO4VkZQvYAk857U9LVNS2+/A2PadLRRR3qApT1fWNL0DTbjWdbv4bKytEMk08zhURfc/uA7ngV4Rff8AKCu/GGrrL4D/ACUeKPFmjWMgCy29u6RT3GflLEI/AxlVOCTyRxirX5S0s/ysflt0X8k+p6okXhTw/Ztr/iEK5QsUyBGzfRo146CZj1Xj0H8mv/KS/Ifc+Ek1i/8AEGjeGBpe60i0XcR8HGrMqeUgQGXcgVi0akDdtJzmvocL8OhToxrVKbnJ62V0kne22rb+i7Wj3cLhVQodK4OcpLZXsk9r211t6czkfydflv8ADWueKZdF8Z6fqfhrxZdMIorLV7cwqEJ+WGInkEnruClj0zwB7hcBJoEuwTvY7HGOMgdvuxXln5ctf/JD+XTw2vgzwgr+MfF0tsL3RpNBiWWTT2Odsk9wxWOCLdhXSRw3zL8u7aRa/wCT1401Hx7+RzTNW1V3lv7Kd7C7lY5Z3iAAdj+0VKk+5Nc3xPBRjTjiqacdbOL4X2a42duPFcSdbCroZVoRcecXw5Ncbb79p39FLg4qC7uFt4SxPzN8q8968ulSlWmqcFds8Sc1CLlLZFq51PTowJLlmMiqF8scdB1zVddTsNQAto98LbgBsT5ivce7dP31HZ6dLJF8TYQmdw3zyMvDD9YA+vtWr5mnLcSr5K/CSMsh83pHtBzj0Fe5Twvw/ALpazd46q71/wDstt3tOxHpsVipKKStLTbe/wD7ufdomZ2p3yxxQ3MjMtpaho7WMj9I4bAAx6k8CkhUyKs08CpMVwRnJUdcZqcQT6uU1JtLlRS5khDpyAeA2O2R9+DUnwV2WKC3k3AZIx2rxsb8Q/6lWdeVkmtFvb377OqnhJ4ZZIpvXez1KzKVO5PwqRcsodTRujjy05KgcGsy+8Q6VpMhSe7XzH5jgQGSV/7KLkn8K4owcKiUFo+B35njKLz/ADwW/NbWfdfQ1FXvjio7ma0tI/irydIY0GTJJIFVfvPArHa98Saqu20tYtJt2x+luxvmb6RqcD/Sb7qkg8M6ck6XN+82pXaHImvG3hT/AFU+yv3AV15FH5n5a/o8+1txh8RSXqsnh/TJb4N/6xLmG3/1iMv/AKKn61lCy1fU9Mnn8V6jJZTG7NvbWVoP0Ukf6rtgh2zjkFse3NdarLjOOSTn0FGNxGBnHT69qenWjTldR0+vn+hozUXexz+jTyWs1lp0UUFik0UczQwwDy0lyfMgLcdBt+bGfm6V0GzLFs8jvml2bfmOMjuKQ9PUdfrRXrQqtOMbGSak7pDiyKgYADdRgjkn2xQAOCD83akYfqqcnriucUUYBwenrUkhQDazc4yOOtRgDHFMWJEYuqgbuvvQAqGMZbBwvfHSlUHaXc4XuAOtKMCMrg8+1JtdlDjIY8cjFACx5QHI2nHABpY1CfMQfc0iBEB+bgfa5rN1zUn06w326iS7uHEFrETw8jdM+wGWPsDTRi5OyBalOfOv64tqqhrHSpFln9JLnqifRAQx9yvpXQtuDqAgH31n6PYQaVYRWaSGRkBeWVvtSSMcs59ySaW50uC71PT9VN3co+nyNJFGkmInJUr86/rDn8cU8mm7cF7+ozsxW1ewSZreS7jUo+xhk5zjIH4UzRL0ahpgvUm8zzpJSvsN5wPuGBUhuZdO06+vr6Q3U8QlnicrgKTn5cdwM4HPpTrJJ0tYoJpVkkRAHfGC3Hemq06C1hO7S2tz/wBMaail1WWEDE7vTpQQcn5jmnY2x4PHOCR0ph8sHLOAPTvUCYDlQaeF3YYMQaYBx0pVJByP40AId7MVHAXqaAu5t27dj1oIcZ3JkH0OacFEagOB83oKAEYAjL4AzwBSFsgADheuaBuOB6njFWBZ+WCbuTyx+xjLfhWOSW48YSnsV8s2Rjr71KLMqC17KUTH2SMv+HpUhulhBNunlDGdxOW/Gq+WkPzdOtZ1pdg3Uh2v6fn0HzS+YyALhFG1PpSMTgA5zTX2naBzzUdzcwWkTXF3cRwxJjLyOFUZ4GSfc0yVtETlJyd2OxzuxzjFOUH7Q/V5rktV/KPotg7w2SSX0q8Ap8sec4I3Hn3yAQeOfTiNW8aeIdXjeGe98mCTrDANi4xggn7RBycgkjn6Uyi2NGDZ6tq3jfTNEJjv9XYzAE+QhLucAHBA+znIxuwDmuI1r8pmpXssn5gs47aMnguoaUc9QPsjjAIwe/PpwgQEg46VagsLqYjZGQDzubgY/nWZIw12OpNy0n1hLl9X1B1lvmnmdV2gyyFyB6ZP1NOg0+a4Zo4mV3wThDk/8K0IdIgTJmdpT/qiryqFTZGoUAcADFTlW/4lYxgnqvr+jNj8PXGwtO+1COfL5P4/+dW7a2itdqqCMYUt1J+pqyrmIghuSOQac0kDjONjd8dPu9K55Vm9JMvHDuSvBP32kTSsSWdQMHaPm609Sc9OgJxilK2uQfPYgHJGzr++kcxSHFvAwZzySc1PpocC38Cta8lbvIhOXQs8YG70H8qEgRI97EAEYGBjcakeCa3dkeMKQeaUl2cSStuYjvWSlOWkVbvGhRo0uvVkn2J7/gYrFTsCbaVZCZN2duBgZ/jQQHYqF5GeB0pvldwe/pWpzjpuI1Qq6p5Xy1a8OI5ZZJD+lLkq3yljx9wp0cL3DmNJDuPXI6VG4CsDv3EevanQTmFjIh+Y5x99aqqv19DHhW1mpNS7t/IR4xAOd29flVlGe/X2pu6aVfMkl3Z4zT2uL25CRmRmIJO3GST6VKltcjrbyZx6U7nHg9CPRVF/i/Iiycc8AD0oVmI25IB7etStb3hO5onx346VDvBPByPQUJp7CyjKO6sJ0PynhTS7kUEsAT2FAQrznimkMWAMg2jtQ5Jbs2NOc/lVx4YnocHtikyQeetCMN+xvlXBwwOSPupZAhKrE5fjkkYqbrQ2TudMcDWeslZc2Ax0BoJA9qQIM/Nk1N5do3Pzx+x+bNY5VOQKlh/+bfhb6tkO8DgnNG8ehqb4bP8ARujZ6AHk/dS+WkXM3J/ZB5H1ovN8fobait4O3O/6GW8gEyHB+0OKHHzsBzz2qR1jMZJh2KRlSeST9fSoo554lKxkDJ+13qkp1acFGce32gVHD1XenO3O/wBmT2sTsW+QlSpB9M44pBttgHSTdKR26LVd3nlOZJCTSbM/aJNSvOXAfLRppJz1XLXy4fUVpASSTk03Bblj91OCgdqXgU2Ry+fyJ9PCiv6Kd+b38OQn2RjOBSNkjrxTgSRu4xQPmAK96pscjberDHAx0pjF84GAPpz+NPzjIOQO9PaNRGHU5/lWmEYXPzEc0NuwOM/XtRETJkZDtnb8oqe4t5bQoJ8BWwV4/dRZtXAgcb3BTsMDjFKw2kDikcFHIHzZycjgAelMQKo4P49aAJB0NHIGKDx60DpnJoAdBF5kqxuxRSRk9abuU3DGJy6E4U9OKbJIyjKLz7+lJCGK/YCnoMDijgA+Pc/mBY364JU53UOxxlIMdF3EY7Vbu2ntDEsLqyBOGHPJ6/zqs1zczqBM5IXoMdDTSio6ARKh3biSewB7Cpw6ALFIRhs49R9KZ0XkknPJ71attOd54ZpAx3KTtJ4C8fxrFBz0RsZOLuaFjqFjqdst5p13FcwOSFkiYMpwcHkVPXOeG449O1vWtGhQQWySxzWsHQYdAZGX1G8nPYE4ro6Was9D6VqwUUUHHc4FKYcz4jntfD+t6f4kuJUtrWTdaX0xON2ceSG9gxY57ZrpUdZEV0YMrAEEdCK5NUTx5Ndq19jSLK4a1MMRVhdMAC29sH5SCAMYI55rq440ijWKNdqIAqj0A6VSeiSe4zHUUVIkRb5n+VO7EfwqbdjIxcnZHF33N9cAf9K/8TTBbS/rgJ/bOM1Y1Cby7+5W3JC+a/J6nk1TJJ6kmu2N2kePNQjJ31JfKhHDXHI6gLn99eifk9ngj8P3KxRurtdMCxbPGxMivNa7/wDJ7l9HnUcAXTf7iUlV5VzYrh0sXtGK3fZ+eVjqM+Y2B0FSCgADgUVlOm4XctWzy8ViFVtCmrQjsvVvtYUUUVQ5A9qAcNn05pTnNJQBYvRmRZe8qCRvqar1aVhPbOhUGSMAq3fYOoqrSw2tyK1tZZ1x1CqWs313p1g11Y6Y9/N5kaCBH2EqzAM2cH7IJP3Vdop0TWj1ILw6na20t5DZSTobLfBFDbtJIbrzMbeOoC8kYzwTmsXT9c8UDTb3UvE+grpsVlCzpuiaJpSq5J2sc4yDXRiR1wFkYY5GD0rF8WO91Y2+mM5Y6hdw25yc/Ju3v/sI1dUKtOSyOC14j5k1lsT+HbN7DQ7G2lz5qwq0ue8jfMx/1ia0aKdHG0rrGg+ZjgVz61Jabsm3xY2ipzBApxJdAMOoCk/vpWezjYrHGzqeCzHn7vSq/wAdrWckvG/0VxM/JFeirCvBIRD5IVScByfmH17US2U8RxtD+ynJ/AUPDyazU+suy4Z1s9CvRTnjeM4dGXPqMU2oNOLsx9wooorACiiigABx0qW3l8uVQMAHhifQ8GovvopoScJKS4GNXVh80flyMnOAeM+namcZ61alf4i1RzkyRHa39n1/lVbPpVK8IwneOz1Xvs2Mg21qTQMJcW8pGD9lv2T/AHVCysjFHUhhwQe1Ge9WIwLsGNyqyKMqxOAR6Gud9XXgXX9VZePvQd5NtDDG86SO0gz8pwAKilnDqIo0CopyPU/U1KsUoVoJwSACYyOcn2PfNZ+q3C6RYNe3C7mJEcMCkGSWVuFQD1J/Dr2r0nnrRX8ePVatolw3u+/Xc5suSVp7mbrd7cySxaFpcjJeXalnlUZ+GhzhpPr2Uev0NaFjZW+nWkVjaR7IYVCqP5n1J6k+tVtI0e40xJbjUHEl/eMJbmRTlc9kU/sqOB956k1oVyVVkfR8vX3sVunsFHtRSkg/hUjBDnsasSfp41kTrEgVl74HeoACegzTo5jFOJUA+U5A7VklxQ8JJdWWzGUDk8VNcxhH3x8xvypqHpQndXMlFxdmFFH1pfoK0USl7ZoAz14pKACijGKKACj2oooAKnjs5ZYxKSqITjc7Yz/fQsCxKJrgjHZAeSfcdqjkleU5Y8dh2FK25fKWUY09ai8Cc2cRB8q8jYqcEN8v3jPWoJYZISBIpGeh7H6Uyp7e7mgPyHcO6kZBrLSXG4ZqU91bu1+j/JB99FWfMtpuHhER7MnT7xTWtWPzW5My9MqpyD9K3Pz0MdJvWLv75bkHPag49aXnp6UmOtMSGXEvkW01x5TyeTG0mxBln2gnA9ScYArM0vVNRvfDum6rDo91cSXS/pl+yYgYiwZgR03AD6GtV2CIXbooJNMsplks4ZIAY45I1ZVHGARwPwrYSjGonJX0eg8Go6tXKNlc6rcRQSXFusMq+UJoAC5dWQkzKw42A4GcHO4c1pUDg5HULt+70+lFWxFSnUlenHKhW7hXMX3/AKYz/wD2sg/72WunFcxff+mE/wD9rIP+9lquD+aXd90c+I2j3/k6SD+iT+yKEyWZscZog/oU/silj/WPvXnVdasV3nqYbq4arLjaK83+iw5tLrTZNKvRfJDLLHK0lldm2lyhDL86gsMMFYYI5UZyOKq2ehaPp1/aatY69fQ3NpP5qt+a7VGCMEEygweUu91jRBIFXCqAVbJqTikb7J+lexhfi+LwcOipStHlZP7Hl1MPSqyzTWvic1fSrP4t0mZU2iSa6YL6ZjPFdNXKy/8ApNov9u4/7o11VRxm8O77syhvLv8AsgrnfDp2Wt5tUZk1i8DHvgTNiuirnPDh8yC+X/otWu2PvmZh/Klof25eH3K3tPTez+32udHRRRXIOFNkgM8T5ICoAzE+mamihkl5UHaOrHoKZqcsa6ebaHDDO5nwQWoi+ukikYpLPPb1Of0SUS+JdaKIETybTCjoP6Wt/r2rm/Dv/pFrP/Y2n/7WukrqxitVsuUf/wAUc1GTlG75v1ZmeKP/AEZ1f/3C4/7tqj0I/oov+xX+Aqzr1rPe6HqNnbJvmntJoo1yBlmQgDJ46msCFvEcMKRDwvcHYoXPxUIzgf2qrQip0HC6WvFpcuZKo8lXNZ7cmzT8LsLe2u9IJAOnXckKj/q2O+P/AGXA+6tnI9RXAed4hsvE2T4ZuFGpW3C/FQ8yRHrnd+y/+zWt5/iT/wCxa4/+bh//AAqaphE5Zs6113Xjx5jvEccr8n+Dqcj1FUdTOfLwfWsTz/En/wBi1x/83D/+FQZvEnfwtcf/ADcP/wCFWQwyhLNmXmvyLKtmVrPyf4L3gv8A9Hof+3uf+/krSvtV03TNn5wv4LbzM7fNcLux1xmqfhWyu7HRIba9gMMwkndkLA7Q0rsOQSOhHeq2vrbWus6ZqeoeULNBLbu8mMB327c57fKee1RqqNTET5Xe3iVw6/pxT5L0NIa3o5szqA1O2NsG2GbzBs3emfWsl9Rh1TxPYw2cM7rYNOs8vlHywWjGBu6HqKrG18Hare3GmW9rIk98kg85I3EbjHzMjH5Dx3FbeiaLFokMsUd1NcGaTzXeUjcTgDsB2ArGoUk3rft7S+iNEYoJJFFKMZ5rmEEB7ig0FiTikJxgAZoAWkAA7Ug5JPpxUd3ci0t2n8tpCvCogyzsegH1NY2oq7DcZfTXEcQjs4988p2pkfKvqzew/f0qnqGiyTpBdWd0Y9TtFxFcsP6Qd0kA6qfTt1FX7QXIgU3jKZm+Zgv2Vz+qPYdM96moptqWc29tEZ+k6supJJDNCbe9tiFuLdjkxnsQe6nqGHUVoVm6tpL3jR39hMLfULcEQzEZVh3jcd0P7jyOafpOrJqSSRSwm3vLYhLi3Y5aNuxHqp6hhwRVZRTWaP8Ar9A1xRfoooqZhW1bzBYtPFjfAyzDPorAkfgCPvq2cFcg5HamsiSxtFIu5XBVh6g1V0h9+nRRkndBmBs9coSpz+Gav80Bt0Wqxn/T+L4VPIs9OdvoZZFAP4RGtmsbSv03iDWrrqI2gtAf7Me8j8ZaSnopPs/Ri4mzWNABaeKJ7WHhLy1+JkB7OrBBj0GOvvWpb3drdhza3MU3lttfY4bafQ46GsdJJU8Xub2Hy1a18u0l3DbIMgsp/rZB+4VtNPrJ8jVxN2sXxDrL2g/N1lKkd1LGZHmf7FrCPtSt9OgHc+wNW9Z1aPSbYOEEtzM3l28OcGR/5ADknsATXO6BpkmtO19fSefaNKJpJCMC+mHRsdoU6IvfGT7tSgkuknsvfv8A2EVxZ4p4qurn8mH5ZdF/KCnhzTm0LxLY/mdJ9cdzbxzeYrLcXG1WKnKpJgjnDHKkEr7bqX/Jv/8ApEv18QeP/GkB+JmS5MHhbS4dNWU7cKHuD5k8ykHqXA6YAwMXvGfhzw/400mXw34isYb3T5ebhHU5Qj7JVhyr9cEc/vryu1/JZ+WrwDbrpH5K/wAutxa6TkmCx1e2Ey2yjoqOyOoHsqqM9q+twtZ5aOd5JuL4N3jpZp62a37d2evh/iMa+GlkqKnODUbvZ7211a5bHqGr6D+SP/kp+C9f8daVpclnqM9v8NE15cyzzX04DNFCpkY4BYkttA4BY528ct/yYfDN94S/JJYQaxGY7jWpJNTmUg7l80jYT77FQke+KxNA/INfeItbg8Yfll8cal4z1G0x8JBOvl2cBHUqmSGGQDgBVJBypr19rS4+FlgS6AwMoSvzHj7OegH99c/xHoK7lg+ltK6zOV+G1n2XvrbsOHEfEclG1OTquWrl3JpJX1a1epeMK/ELbPcxRBxuV3cKGHoue5PHtVqL81ae26O0Dyo2VL8urY5y3Q857VR0aK8SIreuJfKQ+SjgHyyTycj2J/GnbTnJPv1rya+KWBTwuDnf/lJf5d3FJLl5nDTippV5x1eyfD7PXnwJWvJzIJTJtKnKgDAFVZNQi1lZY1hXyBJhyowsrKefqAfuzmqOpazpMBmt9QvUgUIAzFtuC3RR3LEdhz09RUUEut3cMcHh/RFtbZVCpPqB8hAuONsX2yOnXb9a8Z0+keZ2tzZ1wdaSajc12lKgs0mAvJJPQVlt4wVmNroaXGpyq3Pw2PKRv60p+UfQEnjpTh4Qtrhg/iXWH1GQc+Uwxbj6Rp8p/wBLca147GFUWKylh2IMBceWFHtmqOVFb6+nvyBU6kXpv36+W5jFPFWqDOra0bGFutvYHDfRpiN3+qF+tWINL0nTUUabp8VszDErjLNIc/aZjlifqa1DbRp8s9yiH0Ubv3imm3tCMG9H/wAM1GtJVIOMdO5NL6bnVhq1WlVUqlmuKbW3iQKZSEdZ87cgew706OZ412/DQyYP2mUkn99JHbwtOYjd7VH2W2nB+6pJ7ea36lHXOMqcj/hXPTp05rS6fezqxGKxFCTUlGcVs7LZ7bbAdQvgMK4RR0UDAFRSSyXJDMqIR1YDBb60m3K7mfBzwKXG0FmblenFV/jLmzm/6nJppwj5bfUm+Btggf4/kkj+jPFNNtbdfjyeO0RqFjvG3JUdT3pQhIynAo/jRXF+YP4rVe8YvvV/fcTfm+ZhuWeJvQbxk/dTRZ3yjm0kOfRTSYbjB+nNBlkUgl2/E0dBKPyyD+fTnpVpp+S9Ehrlo2KTIyMOoI5pplWpM5bceW9TzUrXMDjdeRZwMl1wD9/bFa1WXFPw/YsZ4Gb1g1/9WnoVvMQkZJAFQXGsabCzQSXlvE4xlXlAI+4mq83ibSp3a18P2d1qc4O0mIr5Kn+tKcKPuJPtWHrvhPxNfSwXlyLF5pSIfItWLeUoBbLMftd+cDsACTXTh6MpTtXmoru19TXTw8vkg/8A7r/Y0bzxfoFtFNJ8WGFujO5CkAKoJZtxwoAAJyTjAzmvL/yXflih/KH+UbUdPvoTGgWWTQY2QBhEqjzFbBOZCieZnnA80bsBQPX9A8MW+hxmd9wlYAO7cSH2A7An/jnFbBu4k+RIS4P/AEhJP7qrKrQgpwpJyvxulbu0ETp02m4pd99fD/RReRmABXGO9DSIQAoIH8auG9nB2xsEXsoXgfjSC5V/6S2jkJ6vgg/3VwWrrZ+/oOp4GW8Wn2PT63Zm3cUFzEIJpNqyOox3Yg5x9+KtuRklPTFQ3lhbXd5ZyRzPEkDvI28bsttKjoP6x/CrBsbksQgLr1DKMg0kas4yanHx5+feNLB0KqUqVRJcndteS+yGZcxhBz3NKcIu3aN3qeae2n3SncHR2HZGDH8BUYRnfy3Vg4PK45+mKrCspOzViFbAypRzRalztfTzSFQuQcKeetA7rjr71OLaJcfETiNsZ27ScD3x3pGuLODiGDzG7+Ycj7sU0qsYK5OjhalaSgt378PEaltcOgcIQh/WY4X8ak8q1jIEpknY91O0D275qsxlmJZ3OT2zgAVG6BSAH47mpKVWau4/U65UsJSeVVLtf+268NS4bvy/6KFYRjGf1iPQ1WadTkkkkikSAty/4VzmqePfDWmq6W83xs68BIBlScZB3/Zx0BxkjPTrTRjVb0SX1FlLC2s3Kb7Oql6nQl3cghTtHb1qlqXiTRdGwupahHAz4whBZ8HPO1cnHB5xivN9X/KHr2pRtFbyLYxFjgW+Q5GcjL9cjHUbc5P0rm33yu0srNJJISzMxyWJ6knuaoqdVauX0M/7aSs4Ndz18bq3lY7nVPypSyI8WjWQhPRZ52DNjHUIOAQemSRxyOa4/U9Z1LWZhPqV9JcMv2dxwq8DO1RwM4HQc1DDZNctiKNx2JIwo++tC20WIDdPIWORgLwD/M1rnKGjsUjSwy1TfkjKQF22orMx6ADJq/DpVxJ/SERgf6RP4VsRQxRKEijVQOwFP5PWoyq1JaJ2KJ0IaqF32vT0RUgs7a3xth3NnO5uT/wqwWz+qafSE88motTe8h1VoramvNiZc8gD76QhyOSfoKfSBu4z9azo77tm/wArL8kUvC/rcaUOfmzk9KeIxtJx0pVXqxbr+6mld4UBsAHsetMqcVpYSWJrSd8z9B6mJF3srELzgHrU6apabVI0s7x0y4/uqrNAdwV9y7TnHrT/AIWRl81vMKnp8vFUi8ukUSlJy1ky45XUSgUMsuPmGMj3NU5oZoLiOJydp9D1FWtMnEUmwnCPwc9BUl1bNdXCyRyBkh+UfX/wKvl6WGbiLsQSWE8SmVI92xhwvcVWwwGNnXHHp7fWtl7yVnhhQkl+A4xgEdSaWe3tktlWOBmc56fxrZUE/lYGMiqxO4KNoyMnrQqbnXeuOQDxkYpblGkmEUm6MD5QCOcfWrOn+Tb3pXeriPJ65zxUMl3Zmxk4u8XqRTWh84JAp2seOMkD1PpzULKyMQxYbSRjPpWjqDiaNpxIsWTwQeSPSs2NWJBZ8qOcnvWVqFNS2LxxdeKspsAHAz5hAH30jZbLyP1PJpxKSMwDArk4OOtGUwEGc571HoYr/Y7xtZ8vJfgaVjAYrlwvoaGniWbdJbHy+yqefxoaPrk4BPSgJz8wBplTgtkJLFVpbyYBt7llTaCcgZyR9acBj3zQQV5AznilJRSA330xC7Y3NGR600SRs+xZEZhkkBhkCnmtMHwLvlUHO0ck+lJI5kdnbqxzTx+jgbPDvjH9nv8AypUiiQo0sg5AYrtPStpU3Vk7bD1JZIqPj798RWEj2oLggIeCe4NQU9ppGUoXJUnOKZVK04zaa5cSUU1uFFFFSGEyRxR14NLSUAISANoBNPDMp+ViuKSigBFJQZ3gk9BjpUsdxbRZku/MYL0CetQ/QjIp8sSRxo/no5c8p3XFauYDjev9m1iEalgxLDJxSXV7PeSmWUkJGAMYzzUS7ixyP7qcScbeME80ZnawCSFmbIOF28Adc+tOJVjkIBjvmk4PXt7VI8brEsm35XJ249utYAygHBHBOOwFKBlhmg/KwH63tzQAmDkh0xg9KsWttJcv5cSA55JzjAqKFbicNGzB5JHzwvT2rasY5bGF/iYcYBORzniq06anLsAzr+2UXkVqic7QBjkAe/vU66MwcqZVOwgEY61NatJcX66g75VQQF2kD7s1chFzI86QkBx84Z//ABzXQqMW25AUE0wxy+aZFKA5I24rUlay07T5dav3byLdN0gRct1AwB99S2WnoLJp7iQnaDz3JJ54qhq2jXeq6JeQRSOkcy7Y9w+0Qc5x17fvqsIRhojUtdTl9dm1LwjrNzro0iS/sLxIxPKsqZtnyqKBk52nqR611XNUdZ06LXdHu9Jnz5dzHtI3FfmHKnI54IBrN8JeINJk0SGyv9RhhurAmxmaacZkkiOxnOTnBIyPrXm3zwUkfVzp2k47NczoCT2Ga5H8oGqTabDYm9njtdGkm26hN8xcrxiNdvPzc8jpjqK0bnxx4Ztpnga+lcxsVLR2srqfowUgj3FYGixyeLPGF9rsunM+jRRLbQi73ASSLnLpEeMcjlhn0p6cXF5pLRE1Fxep21nb2lvbqtlBHFEwDAIoUHI6/WpqAAAABgDoKoa5r2jeGtNl1fXtSgsbOH7cszYGewHck9gOTU4xlOWWKu2LvsX6mmJ8mEZ42n+Jrx2b/lQfkzjndIY9ZuII22tcxWX6LH7XzMGA+oz7V6J4X8deFPHWmx33hbWYL1IxiVFyskRJPDo2GX7xg9q6cR8OxeGiqlam0ubRZU5wjJyVtPujGv8A/Lrj/tX/AImoKnv/APLrj/tX/iaqt8zBR99M5ZYo8OlS6ao03ZK7fcBYvwvT1r0X8nShdEmA/wDam/3Erz0AAYFeh/k8/wCZZv8A3pv9xKxQt1pas58fXUqXR01aN/PvOoooorTxAooooAKKKKALFn/nv+xaq9WLHm5WM/Zk+Vh6g1AwwTj1pV8zRWWtOL7/ALCUUUUxIKxrr/G/FdlB+rYWst039uQiNP3CStmsvw9CLvUtY1WVgkbXK2iE91hXBH+u0lXowc28vL10C6irs144pJThFz6nsPvqwIHtYHmcrub5FwwPHc8VHcTIzFbcMkWPs/3+tQ5JABJwOgqilSoNpavnfTyt+CdpS7EJRRRXIUCnB3ByHYE9802itTa2AnikV1aOdzhvssedppGtW274G81QcEqp4NQ05ZJE4R2XPoauqsZLLVV+3j+BMrWsR62tw7BRC+T6qRUgCW8StLCGdychsggCmLc3EeSJn5GOTRdXLXUvmsoU4AwKpGVCnByhfP2pNd/vn2GNTbs9iWCe2hmRowwBYby4B49BT7o2tvII4oY5RtzuLH+RrD1ybWINLuJtBtYLi+VCYY52KozY4yRzjOKTUbPxezQzaI8XkzLbbw/l/oTvPnEZ5Py46+nHNXw9eVWDpJRWujdtNr6a7/kZUMzzX4GwsdpKCsbush+yGwQT6cVXZSrFT1BxUGnNqbQXkmqWctq4vitsrNGQ8Plr84Kknlt3Xmrx8i5O4yCJ8c7h8p+mKjVpqTy6Zlyej+10DTpys9UFmdztB2lUgn0xz/Kq9Wo0ht3E3xKPtB+VQcnIx3FVanWi4U4xlur8U9NLbdtzI6ttBRSjgZOOPWkB3ciuYckS6WBWM7/oQMsScbQO4PbFYNhBLreoDxJdxOLWPcumK4PKHgzkerDp6L9TUeok+INQbQ4SDY2xDag4P2z1WAfXgt7YHeunkHk2cUI/WG4egXsB6dO1O30Kst36fn7F49aDzcPdhYLhHVLa5jDJnCt0K5qCaIwyFDyOx7EUyrFxzBbkdAhB+uTXRndek1PeOz7NFb8cjktllpxMHUvEVtpOtadpN7BIi6oWitp+CrTgFvLwOQdqs2TxxjrWuoXPzNis/W9Fstesms7xDkEPFKpw8Tjoyt1B/iMg8GsvwhrV9dx3GjeICserWErxspADTQhsRzccHcuGO3gE446Vz5U43XDcrwOkMmR8gJpBkZ6UA47UffSGE0V3cQr5aOAuc4Kg807412/p4o5R2BGMfhVcjFFK4RfAoq1RaX0+nkWBDBPzA+xv2HPX6Hpio5YZYTh1wPUcg/fUdTQ3AjVopE3xsMYJ+z7istKO2oycJ6S0fPh5e+4i7fSkFXDNaQZWGPewUFXPr7jpTPiwwzNBG5/V424/ChSb2QOnBaOWv08/9kCo7nCKWPoBk074e4/6CT/VNSG/uSCAyruGCVQA/iKj+In/AOnk/wBY1vWBqkuLY9LK4cEiPaB1L/KP309pIrUBbcq8mMmQjofQZ4qBppnG15XYehYmmVmVv5g6SMF/TWvN/YVmZ2LMck9TSZoopyO4UZxnjtRRQACnK7r9liM+hxTaO+KATtsWMC6GRgSgcj9v/jUDKynawII6gigZHzA4I71aininQW10CSWG2QY3D6+tI7w22LRUaujdn9GUZ0V4ZI2baGUgn0GKIIlggjhQ5WNAoPsBio9Yhk+AvYIAzSGGRUHcnacVLGu2NV/ZAFCd5bcCbTWjHgc0H2pKKcUK5i+z/hhP/wDayD/vZa6euQ1vULXTvFskt47xpJp0KqwjZgSJZcjgH1FduCTlOSXL7o58Q0km+Z1kH9CmfQUR9/rXLjxlpgAUag4A6f4vJ/8Ag02PxnpvP/1Rfr/7PJ/+DUqmArurF5Xx4M7KGLorC1VmX+PFczraRvsn6Vy3+Gem/wD1xf8A+Xk//Bo/wy03p+cX/wDl5P8A8Gq/wK//AB+jOP8AlUv+S80LL/6TaL/buP8AujXU1xdrqllqXibSPgpWk8tpy/6NlxmI4+0BXaVuOi4uCa4fdmYaSlma5/ZC5rm/CwJi1TAJP50uTx/2710dcboOuafpd1qVveXTwSfG3rY8mRhgysQeFNLhoSnTmoq70+5XNGNaGZ2TuvNHZVOttiNZpnVEYZXuWrlf8NdFg+xfvK4/WNvJtB9R8v8AGo5PHGnytvfUnJ7AW8gA+7bS/wADES2i14P8DLE4en80k336e+462a48xVSNBGijGATz7mqV9/kz/dXOf4Z6b/8AXF//AJeT/wDBpr+MNLkUo9+5B7fDyf8A4NPDAVoNdV+TJTxlOpq5L6Fjw7/6Raz/ANjaf/ta6SuW8J3UN7rWsXVszNE0VqoYoy5I8zPUCuppcamqzT5R/wDxQYZp07rm/VhRRRXIXPNvy1flH0/8ndno96sC3eqm9Elva+YUzAoImZiAcAq20dPmYMAwRhXdaFrmmeJNItdc0a5We0vIlljYEZAIztYAnDDoR2IIqS80jStRkWXUNMtLp0XYrTQq5C5JwCR0ySce5qjdaNPZFbzw40dvJCmz4Q/Lbypktt2jhDlmIZR1JyDmulypTpxhtJcR7ppLibNFUdK1i31RGVUeC5h+We2lGJIm9x3HoRwavVzuLi7MRqwZNMmghuE8ueFJUzna6gj8DT6Xge9AGXreixatpUmnwqkL+WRA65Xy2xwRt5+6q2htfadeS6Jql9JduEWaCdwFynTZwBkjBP0IrdzWVrlpczpBe2AzdWkm9PVkP21GeMleBmqwnddHLb7jJ8Gan0oqjpms6fqokWzmzJCdssZBDI2OhB+vXpV6pOLi7MXYKCcDNGRSEZ71gDXlSGJppmCIilmJ6ADqahsZbm4RrmdPLSQ5ijI+ZU7Fvc9cduB1zTbW6e9nlKRj4WP5Fc/51h1I/qjpnuc+nNukTzvMnoa9NAorO1fVTp/kW1uqPd3bFIEdtqkjqSfQZHA59Kgjl8ZIMPbaC/uWn/lXZTw7mlKUlFPmK3bY2KzdW0l7x47+wmFvqNsCIZiMqy943HdD+IPI5pthrU93qcml3Wkz2kscAn3Oysrru25XBJxnOM81qUk4Tw87S39V+DU+KKGk6smpJJFLCbe8tyFuLdj80beo9VPUMOCKv/dWbq2ktdvHf2Ey2+oW4IilI+Vl7xuO6H8QeRUGk+KdO1O4/NsjG31CM7Jbd84RxxgP9kg9ueRWxoyra0ot9i1sDaSubS1UtN0V/eQMRtZknQezDB/epP31aHWsKfxFocWvRRG8UTKslvLkEKuMNySMcEY4/apqFOdW6gm+41NLc3j1rz2waHU/ECW1y4mttQubyQxKzqY2RmCtuUjkqi8E9OcV1jeKNHbzFjuGLpG8g3xOgO0EnkgDtXLSaRZaL4c0y9TdFqF3JYtKfMO5mLJuwM+nBx1FXo0KlO8ZRab0Wg0GlxNFLn/Be+1KFNPlZr2eNrRI4mZSNipliOmCCTnnisHxLrviO51mO1ls47BNIdbtp+pYbdp2jJ3bi2ABzyK9NljMdpFdCWL9Nu2KzhTxnJOcYHBrg5C35QPECw2DsNNtBgyopDNxkkH1PO39lfm+0Vx3YfB14SVWrS899uW+25KNenK9n4i6Pp994xvZb3U5Ejt0/RSEkkFc5MCEds/0jDqcKDgGuvUXBWW0+GhSNBiKQZGMdNoB449aTSba2tLBLezVEhjd0jjXOEUHgc1cKken40tf4hLCYiUY04txbs7fW17fQ5+jWIgnmaXK5D8JbFpzKhm845Jc4IPr8uBUkJxGUwpVuCCAf407gnioJriCyV5LqeOGJOS8jBVH1JrysVj8TiK0KlSbbV0uy/K3kelhKFNYerShHXR96V7+tyYAABRwBwBTgCQcDpWEfEcl78vh/TZb0HpcSfobce+4jLf6Kn61ZXw5f3kJuPEmrSSKfsWlqTBCT6MQd7feQD6VOSs+u9fr5fmwkaErXasiw/ifSNPle1Blvro/KbO0TzJPUFscIP7RFU5U8QapcR20k8OhicF0gQie5ZR1JYjZGOcdG7YNX4YNP0i3itbWKG2iZwiRxIFG49gB+P3ZqwtjFErXmWkmlYrLIx5AH2VHoAO3ufWpSllkuj34t6/Tb3uVjOLi01ovyVtD8J6bobyaitr5lzHljdXB8yWRz/WPPPPTAq1JI8rmSRizNyTVi4Z1gijV2aNhuyT1P/Cqx75GKItzeaQteSVoR2+/+hD0peKBgjNIOmaY5xevNNZgo9qeAOlRSAfL9anVm4QckdOEoxr1o05bP/YqL1Y9TVq3/SxPbdyd6e5Hb8M1X4zgDmnxSNDIJEIytChljlRkq7qVc89tvDb0GEButIS2ccgdMmp5IlZfOgHy/rL3X/hUJp07kZRcXZjQSfk3g5/dT8r+ycDgH1oUYBCrk+1UdR13TNLZYry5Cyv9iFAXlk9lRcsfwplFydkLa5dDD7NQ3d7Z2Fu11fXMUEK9XkYKP31li58SauT8JbRaTbkcS3QEk5HtGDtX/SJ+lS2nhywtp1vLrzb+7HS4um8xl/sj7Kf6IFUyRj8z8vdjbJbkP57v9R+Xw/pTOh4F1d5hh+qrje/4Ae9A8OC7Ik8RahLqRznySPLtwfaMfa/0i1bhJPO376MZ45P3UdJb5Fb18/wF+QkMUcKLHFEsaIMKqgAAewpWba0Q3gNKdkQJALN6L6n2FKBg/Melc7rtpdLrEN/p1rcXdx8PZRXFlNYSSwXcaXMrosMqH9DMjlmZiCuDFuXADK+HoqvPK2bFXZ0bGTkvn7OSSc4HPP7j+B9KQfNGZ1cGNeGcdF9MntXN2y6vaeMo9dfSbs6frBmsHMcM8jqIMGCR4/LHlJhJyMk5a6HTnHLNo2sR+D763vNGvpLi48H6pYWcdtps6ElwpMMyfMWl3LCY2O0YabCjknsh8OT3fL9+Vh+jvuelRyxSuI0lVmJ2gA5JPYCnL8y70YFc4yOmfT94rnNTgmMR1mCwluNV0a5t9QjeHTJbZbmJfNSSGNGOS4t2nAHPzvEck4C7VhC1jYRWcxT4lcyXAiB2G4c7pmX2Llse2B2qGIw8KMbp67fcWUVFDIpZpNUuIyT5UMMePd2LE/uC/jV9TIF4dlAGTgnAqtY3UVwJZBFhVmaMkdTtO0/vBH3VMG8zeYXPlBiBnrj3rggk43vcxtp6DY98ZLhzliSG9qfLPJKqHcd0WcHHJpvmqck5VRjBx0oBVgGU55+nNE4RmrSKUa9ShLNBjWWR2bMhY5GeOtO8oIRnO4kc1i6r468P6K8kM2ofEXK/ahgTcc5wRn7II5yCQeK4vUvyka7qCImmWy2KghmIxK+ee5GAOnbPHWlhh4p3tfvOieMxFWOROyfJJeh6Lf6np2lr5uo3sNupDFRI4BYDrtHVj04GetcjrH5TrVMw6JZPJIpI824AWPAIwQoOSCM9dpHH0rgrpbyd2ur6aSSZ8HfI5dn7Dnk9qjhtHcMrRyux6YHH3npXRky7kI00WtT8Q6zrRDanfyTKnCoAFXvztAAzyecZrOTc+FWNtz8Yra0/QBdfLPOYwqliqqc/ie9XYILS3Ba2QBd20Ej5sfXrSSqqK0LRpsxoNJuJdu/Ea99w5/CtKHS7WHDOnmMOct0/CrSckuRgD1qa0iDzxpNjGRvI6CoOpKbsUUUiJyxT5SGPoe1RNNGGWJXBc9sVoXFtYRh3F0FQL8nfJ9OKoRqvmiQKpbjoKWUHB2Yw84Xgnk9BS7SOopnlzPIWVgSORn1pXWUMNx575pQF3HONopD9rGPelxjG480HOc9qADHGaTkY44zTjgZUn7hSgKeC7A4J2gd+1Bo0yBfs84Izmkj3XLK7Iyqpy2xTSgBtmV5J5yelaumxOoZyAHYcLzjHrT04Z5WMKFxAQ+6Fy8YHLFgTn0qbT7uOJHguHZFbOM8j/hVqe3lhhAs4Yd7MWYtkge9Qw6Za3MQea5YyH5mz8o/D0q2RwknECh5kBm2qV8sc53ds8Vbvb6AxG2sk8tFOcYPPqc1MmjJvZcKUZCVwP31QmtWgk2Fyy4Gcc0nXpJ6bgW9JaWNZWSLzW4ABPFaIeRBkozOeuCBj2way7K7W33HuSoWp5NRmN8gkQAA9/SrUpqMNWYS3d7GgdJbRiw4IwO/vWVbmO3mDlOGzkDnrxU91qO6NhG+53JBytU0BI+XOfXNSrTTkrGhPmXIXCxK2duf4ZoAOARzx0zTjbiT5HJOfuqzHYymFmRQEQYHOc4OKjZyAqqu08ADnPNKiufl4J7U4Kz7io6HByOlEc4tj5q8leeVzzWAJPHPBceTLhSoDbc5zn/ypFY/rc44NMM11cTvcz4Z39FxTxkj5lwe4odr6ALuYAgfvrzDR7Lxf/wAoPxJd6foHiOTw74K0m5+Fn1GElZtRmwSY4iMBuBnGcBWDMGyqjvfEhu/8H9VaxJ+JWxn8gL1D+W23HvnFebeCv8H7n8hXguKH8o2h+GrzSdUk1tYTA9xe3N/FPMoBjRt+zymUcRsT8vYYP0PwPDxlGdf/ACTUVpe103e2vKy5bnpYGCUXUW90lpe17628D0R/+Rd+S6O3H5t1vxNa3keWiu1vIy6vjgkCMDAPPGD71yOk3PjP8l3jyH8lv5R9QOp2upKX0PXGAXz1Uf0b5Od3GMElgxAywdSF0jxF/wAr3UrwjQLe7n0+PMcL3elQ26OpHEmbtkmbHXJ6kcg94vy3+C7zw14d8A6t4h1ifVfyg6j4gszPcXV4ZlUhWZ4oEAVI4VlaPhFHJGSeK9mtQnXvh8ZUjPMna2ri7XT5q3HntY7FCc30eJmp324tPfst2nqK7ZXMjoTHGnHvioHcu2SMdgPQVPK2y2ijRztbJb61Xr4yqlSiqUe9+J8/dzbkwoooIx3qAwnPpmlpO1LwDyM+1AAcDr1oB5xSfO2OlKM96ABeM7hk4pAcELnLHmlPy89fpToBvkSNQBuPJNG4DAu3gckd6RYAX8zPNXLO2S4lZHfCkHnI7VWlJjcxABmHQZ61tna4AQR1FJ7U1C36wx7ZzT9oI3Dt3rAAAFSoHzHpWzZ2zxQ+VPGsmQCpBHGeTVDTmiNwXmGRg4HY1tWcfmoqrEY8jGCa6cPC/WYGRPaz31zJLbR7YVyB0BZvp2pJ44bSQLdTBCYlCrjJUjOc4rRuFWB3hEg3Mg8wx5O0ev1rOOkebJ5sEm8MciWYk7fp/wAaedK2sVcCvZYNzEzMR84PH1rdkEgcxhNsK5ZmY5JGO1ZFtbJNftFFKQijh/f1rauSYbRpJHWTICj5sMe2RRh00mAmmiXU7l/KiCRoNiL04x1NWLmb8w6fd310gxCvyk8gsSAo455Yis+0a6itJHtFZWkOdxzx2qj4hglj8H39xLfvJPuhG187B+mSulK7GglcqTaj481R4rB4rfTrcYlkuLRdzsSOUw2ehPXHaphYeKzCJJPEWqNbqdmNsIzjjGNua6Wxe5kt44kMIdowXlTlQSOSp9KW6gkudtrHM0cMY+eQdXbv99bmGbZQZSDuX8KzX8O+HJ5WluNA055HJZna1QliepJI5rUpGUMK8O0oawZ9ZCtCaUKy8eK/ItqsdnGkFtHHHEgCrGqgKoHYDoKlnjCMWQfoyflOe1VlUnIzjFO2nG3ecHqPWkU5S6yRWdGlTbpzn9H/AKF3KOM14fGuh/lG8X+LfyjflESe78B/k3cW0OnQHK3tzv2ljyAwyMnkZDRjkZz7pJbxqiyoflfjGeh9K8Q/JD/inibxp+Rq88A2Xia8l1ebVreDVL5bazeBgB5joQ5kYDy2XbGxG5iCuMn6P/09vVqv5kla26V7SabtZ20vwuK4U4J9G3ft007OR9Saf4i/J3baXp9lpmteHoNOvx5Onww3EKQ3AJxthUHa4zkYXNfMP5f4vyf/AJPfF9v+UL8kN7BHrmlzqnibS9LjZ7X4d5NpacxgxwOX2oVYgksrABhk9Ja/8jOHWLpLrXNR0XQ7cxbG03QdNMyq24nd8Tds8jHBx9lRwMAc5Py5+GPCv5Ef+T5N+Sjw1LPdX3ivUY0top2R7ieUzRu7lVVQFCxog2gAFk7kk+3hlhIV4wpVHPM7NWsrPe71vZfm5GhQjTmnCV78Cyb+31FRqVqxaG7/AE8RIwSrcj9xpEBxk9TVPRtMk0jS7LSJyGewt47ViDkEooU/wrorbwv4gu93laVOuzGfNAj6+m7Gfur5OylNyj8q2/J4+KlDCp0U9Xu/t+TLr0P8nn/Ms/8A703+4lZdt+Tm9bd8ZqUEWMbfLQyZ9c5247etdXoWiwaFZfBwTPLufzHZ8ctgA4A6Djpz9ads8XEVoShlizRooo7UpwhRRRQAUUUUAWLP5HNyekXI927CoDyc+tTx/wCQzf20/nVeljq2ys9IRXj9bfYKmjijEfnTFsZwAO//AAqHrU91hfLi/WjTB/HP866aSSjKcuG3f/q7ISvdJEd1qcdhazXYhjSOGNpX3DdwoyeT7Csrw1FNDoNktz/TSRmeUekkhLt/tMag8WEy6T+blPzajPFZj+y7Df8A7AY/dWyBgYAwBTTrVJUssno3tw07DVFRWgUUUVzGh0ooooAKKXjvR/CgA+lJxQaPpQAHNFFA5FAAemPWjn1oooADjjrRzSkn9WkoAKKXr0FHA+tAAenPesvWdTuLXydO0zY2o3pKQBhkRgfalYfsqPxOB3q3qWoWul2ct9dsViiGTgZZj0CgdyTgAepqlodhdI0usaoB8feAbl6iCMfZiU+2ck92J9qpBJLPL/Zq5staXpsGlWaWVvkhcs7t9qRycs7HuSck1prma1ZcZaIgr3JB7fSq9OSSSJt0blWHcHFTneWvEaE8r12Y+W2nhAaWMqDRFcvEhjAUoTkgqDU1qzTPIkpLCVGLE9cqMiqq7dw3j5c8/Sto1Jwlo7P8m1YQcVKOz59hZCW80EjpCY2jAbrkEdMc/WuC8Vj80+NvDPiGM+ZJeSPojRngKkoMpkB9QYQMe5r0JzFLGILSWOKMnlWJ3MfeuR8faFe6x4furTTQg1K3ZZbSUnBikVhllbqDt3DI9a9CvFQlFq1rWbVrNvu/CvY56MtbM36Kw9I8Z+H9YjmMV4Lee1wLq2uPklgfn5GHTIwc4JqnaflO8B393HY2niS2eeZwiJtcZY9skYrh6OfIrZnUUfWmRTwXC+ZBKki5xlGDDP3U+kMCiilGOKAEo7Up6mjtmgBKCQKOvQUvQYFACfWloHQik6n0FABRRQDigAooooAKKKXtQAlAI+tFFABrk0qabPqVsAXSLkfssOB/Klxzg8VDdTRW8DSyk7chTj3IA/eauieKYYuY+f21GCPu71JXjJrdf7Ltxq6vR/R/gr/fRVg20b8286t6K3DH7qgKsOSpH3VRSTJypyhuJRRRWiBTF+VyCOtPpjkghvuqNZWSny9s7sDLNKVD/mreO6+o/NLjA56mkoqxwijmkopMnJGKAFqxGDbqXbl5FKhfQHuajhh85yGbaqgsxHXA9KLiYTTNKBjcc4pX1nlKx6kc/Hh+RnTgUlBx6igHPemJBRQCMcYoJGKACik3Dsc0oIPpx6UAA54HWnCNy20IxPpjmmkqBulMfl4Jffjbt75zxjHXPFcF4du9HuILBdQn0uXQ5LS68oTyRi0mvhctlZiQVLCMReXuBIUylQdvHVQw3Txcr7dnf+BoxzK53218Z2nH0oCsQWCkgdSB0rgNP1fwveagJNQmhsnl8P2jJCt5vvEO+YDynAWRpvKEWNo342AZGKYt1qg0PV5PGTxw+KorCJtKRCBOsp0+Hm0HeQ3huFby+pAVvlCiul/DrO135fvzG6M7HVtDXUDHfQSSWl7BkQXUa8j1Vh0ZT3U/uPNQ6drUj3R0nWIVtb8AlQD+iuFH60ZPX3U8j99ZEOp2GneJ2k1TUNJuZZrm4inuYnZLqwdEcNBMmDvt96bY2BADPANp3bzv3ttpGvQSWbypcLGRloyQ0UnYq3BVge4qVfDyopKV2rb22CUXHcvVXu9Qs7GKWW6uY41hQyPk8hfXHWsqHU7zQ5Y7HX5TLbuQkGoYwpPZJeyt/W+yfY8VzfjDSNTTxSmpJYx3FpqNuLA7pSgQnuxAOBUqVBTnaT09TIxu7M14/FOswMkOqaRFBNeBBZBXLB3JIIb0C/KT7GrM3iK6dEsIbKW31KeQKsUoGfLz80q4yCAMnBPbpWlpltObS0fVFhe9gjwzoMhSeu0/QCrjwwySRzPGrPFnYxHK5GDislOnf5ff4MuuRmaT4a03R7ufULYStc3SgTSSSMxf8TxWtQaTr3NRlKU3eTuY3fcWqovPNvjZQIHEQzO56KSOF92PX2H1FLc3giuIbWJPMmlOdufsIOrn0HYepIFTpHHGCI0ChiWOB1J6mpN5naL23DbcVVVFCqAqgYAHQCo/i7ff5YkyfYE1IwUghwSCOcHH76w9bUppOl21rezRLPeQK7QSFG+YncARXpYXD0Z0nVqt6NKyst76635bEJym6ihHjd3ZDrUtnrt/ZaRZPDLc21xHdySFc+SiHJGcZBbGMD05ro6o6bo2naUGNnbqsjjEkrcySf2m6mr1SxFWnO0KSeVXtffUpFNfMYniSwvZmtr/AEm9jtb23fALj5ZlPVGwDx1I96jm8Q32jTW0PiK1hVLxsRz2hZ4068PuAYHj0xXSW0entNuu9zS7T5K4+UMBnJ96r3FtDeuJLmNZCBht3649D616sI4KGFp/ybtyTs1bSz24fc53Oq6jUErIr6jcxJptxMJ1A8lirBvbjBrlLXwWLvwlZSQyNDqZh+KinJJYs43FWzzgn8DyO+elHhvQ1mMwtpyobcIHuGaEeg8s8YHYdsCtIsWI6ADgADAA9BXNOtQwtLLhptybTva23AtHO5Xexylr4j1rxC40eLRp7G/RR8az7QE45KDOeeo6A1fm0jS5NDkk/Nsb/B7HieZQWba26TPdiVGOfWreraTJcul/YSrb6lACIpSMqy945B3Q/iDyPd2manFq9vNbTwGC5i/RXVs5+ZCR+9SOjDgiuiPxOMab6OnZu99efG1vBchegbmpX0XD9nN/lb1ttK8M2jNqhtYJrvyWIn06MuvlOQoN+RHjIGdvzcA9Aa4fwT4ssdY8X6RG3iO7vMaisUcV5qPhuYMvnbcbIW84/owMGMHLcjAHPoep2Nvqtjo9lPe3tu6yzWi+Rql9alpUHyFltpEVlHlMxZiWGAFxnNUptB0iw1OPRNH1HV1v5mS6KR+J9YZIQQTM0uZtvL8qxU7t2Cnc+pgsZSpYZUptZtddOb7T6jCVcJDCqlOKctdbLizG8Yav+USXUni0nxDostjY2t5cTFdLmjVZFuLUIjD4lg5yzcgYBVwR83HXaKviW00e+t01o3qi7SCC80awMUw+YmST9PPL8RGrFVZcZIVwN2OMu+/J3JdaRf2r+IBaNeRtHJBBzbNChLRxuzKGwXZ3cqFLFgPsoAZ4NfvtVin0+SG2RMQWyWOiTvc28UKSFpP08kcKIzDEe0LwoPOaz+fRjCKjUjeO725fl7aW3Hj0VSlCnBRbT1svHlrxtbS25d1XQ9b/AD7HDa+PNatILr4qRoYLXTikZjMeAha1Jx856knpzVaXUdatfFV0UvLnUoIXWzi0ry7dEkf4GGUSlxGJAxkdicNtxwF6CodQ0f8AKHrEqXM3jHRbRlEqhYNAnBAkKFgWF6Dn5AMjHelvvyd6bc2F+8E8p1W+09rVmmnm+AaRrZYSxtSz/KduSSzSckFyOK8+ljMJOa6ecZXTXy8W927LhxQQo0qNliXC2W1rLe/Kye3iWtNuPGE4njOj6lDG4E7z3qwpKJ2+1DAhk2+WcfLkny/Rwxxnaj4cGo6vbXmoeOdYIeG9uGa3trKW3tGt2iSRYlls3cgF25BP2T6nGl4R8DvoF9fSxweG7Fbyya28zw/oQ0qRGLqQ7ZkmV9oB2kgFSTwc5GoLGey1u0Nrb2dtpmk2b2tiIrhpJH8wwlt6GNVQL5PGHctuJOKyrjMNGUpJx24LfRpLW+t7Wt3vQrCphlVfQpO63tyXBPw+5TfSfEll4YeC68Q3j3Ygu7n84JbWkzJGGLxK5WNUV/KC7XCNGSzAqSAa4zwjretarrtv8f8AlF1DZePFdtazXUN0XACDyxF+bYRErKuCUlUBueSST2+reGLe/wBOj0iG4lhsYredI4BdTw+XJLIpGHgaNxEiB1Cbujbc7ayNJ8FaPLeWWoWGp6+62cyKXvNe1GWO6iVtxwnxGFAYDaDvUgYKnIerUsT8PhBwtHNO9rRS7VfR9m+iZn/UKFWk41Xe97abct79ncamsXeoWrXeo6bo8V69mUt0aa4jiWJjGJGKiR1EhYSRqF3IMxuC698bQvFN/cXElrpWj65eM9zs1BNW1bTtrXAUcwGK5kMbEEARqnlHgZQgsdfW9F1DWPDMWmW93Y2F3cSG6ufjtON8scjsZWVFEsYBWR2AJ3LtGMYrH038nuvWt8NRtdW8HxNBdfHlYvB7IWkwqjDC8yAMbgAcZOTnjGUKmApUZQm4p7PR620u7c+HLchhp4RU5U5ON9Vs9bcXbnvodD4sh8RXOnWsXhu51K2vbjUfh1QT2yRbfJkkLJJNbzjaQgyoHDAj5RnOV4W/PNxZPqV74g8QalHd6PY3K2gSxE1u87yFnjaKCIuyCEYHIYF8qcgDcvfDem6zFdPrD3MqfnKK5gFvPJA0caW5iRSUYNn55GODjLDqKz7DR70aTfaZNbWGmRS21tpdpFa3UtyIrOIyAsXeNCZCkrgLtIGBljzWUsVhMmRWura27r2d7u3dw1epnTUFTUdL9XW3brbW+nd46nF+KfEl3Ya5fx3X5R/FmjrZytttE0IywxjOGLNHp7I42AMPmYD14zXpVis402yFzPI8wtkMjv5ZZyR9omNEUkjB4ReCPlBzXI+K/wAmXhfWby41e08Jw3WoahO8lzJP4l1GzRCQAGVId6sf6uEHA+7sbaFreztrSS4eZoIY4WlfO6QqgUscknJxnkk89aj8UxWGr4eCoLXuS4dnC/M5/iGIw1ahBUVrx0S9NbX5/kcwxxmkkGWUA9OTTmIj5z0Heo13tucFcnr6183UtNqn4nHhlKhB4nlou9/hXHgFjxwo/fSnAximzXEVtCZJ5UijQZZ3bCgepJrHPiR9QPk+HNPk1Aj/ANYc+VbD33kZb/RBrpjCUtjjSbNyKRon3r94PQ1l6h4j0uK4Ntpay6jc4+a3tBvMbejt9lP9Iiqx0C9v/m8Q6q9wh5+FtswwD2ODvf7zj2rdsbS1t7D4Gzto4Eg+eNI0CqB34HfpWSUKbu9fT37uVhaScPIwfhPEWq8398ulwH/MWZ3TEejSkYH+iPvq/p2laVowb4K2WN5OZJTlpH/tOcs33mrlFa6jastESbAkk5C8UFnx9jNKBn0oIzzk/fSGCM525IOaUE9RxRyv2mPqOKX9IAGADZoAACWGTnPep7WBJWaOS4EbPwu719OKr/FRpGWbDKp52k5qJtqoJNh3kjIHU/31qdnqBfNnMu1BcRMpuDHIwA6cc/vp+nWcd6s0bOmQSV3HGPT7qz4oZbWNWjHlgHO08EnsKJLid1eSSIRmTKfIvzYI5x91OnFO9jC7PpzWhdJZoyQykbT9oZHTFRXk9vAXWSTzJG4QKu1VGOWJ7+lXtP0ixWCOVv0jEclmww+lYPjPV7Ky0+/t5L22jlt4Wggtg++fLrkZUdOvBOB05GaedKUYOaXgatXYl0y2gtrNUjk3ISXDHncWJYn7yTUk0trCrSz3MMCd2Zgq4zgcnA6kVxL/AJT5obY6do1pFbhcIslyoaY4wflXlR0I53ZHPBrjptRuNT1aS+1SWUybm2CQ54yTheyjk8DgZrKeH6sR8jb1O51v8pemWRNvo8IvJyOGYMkaHnrkAkggcYAIPWuL1jxfrup7/ir14oiCvkwEohBGGBwctnH6xPU4qpcWeUknMW+V8eUIxyv19qSDRZWcm4cJluQDkn+799FRRouzLQprgZyEOA46HmtvSdOuWtXlUKJH4VpG2hh6Y69+uKs29jbW/wA0UY3AfaPJ/wCH3VI8SSEFhkr05qKxOR3iiyp8yd9IS1Fq05EmxvmHbOewq3fWsipFBbzZ3PuCngKOlU4/NuryN3yqhhs3HgY61tMqMz7gpxyp9ee9On09x0kthY4hEMs3KRBT33HHWsz82vII3jdFYhm2E9MngfWtIx28pJ3YQKfstgZzWTdRRSMsdrC2YxlyxGSfrnJra0Vl2uaiKe3khZ4pvmbPboaQXF7Lm3iRF8zCdhxSzQzxzEXOS7AHBbOM0gZA4Q8kda431XoBLcaTskdIpExEoZsd/pTZLZ7Axs+0E/OAe31q9cvaW8Tz29wsbOgRdxyuRnjH31krJc3MvxFzMr5bnA4Jx2qlSMYbbgaU8MDwrcW7M0r8kquFH41G1sjxfEfFtK5wEG3k1Pb30Ih8m8nQovPllcAL7nvT7a/sSWa2ZVAb5QvQ9hiqKMJa33AzZWnRVilhyVJG/AGPY0xSSVUjHzZJPStC/MTK6q/9GvmM55LHONufvqtc2ksMUcwUssgyD6Gozg4toBJYkLpHGobIDMSDxSxaervKzT+XISANxIB65x6UWtwkcglvJX4UIET0FaF3JplzbiO4uAYyQ75JH4mnp04yV7gYwiWMk/MxB9c1qWV3KlsZ7y8SKMfKihcsfrVK2kRlmWGFWRvsYPQCpLy3MFrbCWHLyudzfs0sLw6yA0re/N0fKt1ACpuclecZ6UlzHbXBUSoF2984OfTilgEVrbtKSwUjcz7sgADrms668RaDYTZmvfiG8nz12DKlcgfeea7YJyWuoJN7Gmkdxaoz+aCp+yvX/wAqxp5LgSOr5UA5PH76uHVTqFzCDaSwRmISozYwQcEA+hwakzFexbEJym35j70taDay7MHpuUJIRHFG2TvckEGluoZwWmmBj9V6/wDjNXxZtcyfETR7TjABOdo7EjvRfvEQsDXGI1BL45Y+wrn6KydwMragUFgcnkCpI45JOI1zihIlgVbkooUtwH4LfdRdyAhIo5GEbDeyjjLZ/h0qOVcQNWS3t5LeO2gx5uNxPp61YaeGyhVFiLbBgbQM5x1rn7Wd4JlZCSQec9lP/GlvpbhZyIZl55YFex5rphVglmsFjVgtDctJPMSqvgH3/wCNMk0w/DpFHgsp4OeT9fWs0XFybI228hMgAjjPrmpH1K3EjbRKmIiG2/yrM9OQEkRjsbpjefZj7AZziqYZ5HaQ7sMc0PLPcogYAhQcM3XmlwVAGe/PvXPJrZbALgdcV5f4bvdd/wCTl4q1LWdI8LPrvg7WpA9xHaJuu9OIBJK8fYA3dflIVQWU8n1AcgZOB3pCqk4U9OuK68FjpYNyVs0ZaNPjy7muDL0a7o3i1eL3RVk/5Z35HodNS+to9du7yTCrYJZATKxH6xLCP24Y+wNcTpNp4x/LD48tvymflB0w6Np+koRoeiyfO0eesr7gDuzg5IViVU8BRn0SSCGLYqworgZJCjnPNSQbIsTyEjn5QB1r0KfxOk7xw9PLfduV3l420Vr+L4ItWxEKMXChGzel27vXdLRd1xkkisqoi4C5xnqaZQTkk8c+lFeJOTnK7OFKyCiiilNEzntS0YBpD1+npQAZJHGKRd4wCc0ozjmlHHXmgBCu72zxxSbcDafWnEoThWGQMkUHbjhs46+1ADGnjtkdI8sShXgeoogcwjzfKDttIAb3FPCgnIAyaCOvai4EcLHO1kIU5Oat2+nm9cJ5u3HzfaIyOlQCtHSoZVfzVhGGHBPHftT045pJMC62mRQxiGGLdjBLdxx61NZMgkUbHYA8srZ/jVm3sruVHbzFAIwRu6UzT7SSKdUhIDDlipyAO2a9BJLRBYlmitLS3dm2xGRup4rFlvWlxBBGXEY7cBjV7X4i1yCzF+ACKq2aFBHlMbucZwOKNwZc0fS44INkzKdxLuxH2R6VQlQ3d4JYIwY4/kXuAtbGqXtvHpbRWiS/4xxnGQfWjT7E2mnRNG2yWTO4HkY7/uoSSVkbYnhVxpzkkDeQF+npWffwxfmm5t79oVtZ0ZCZSNo4zn5uuMfiKoeP9R/NvhXybW4dLyaWNIUicq7neCVUjpxmoLXw/o1zYwy6kt7dO0YZor2czJExHO0NnnPGaZLS7HUbJMm8KX11JpkdtcxRxQQARWzqxJliUYDn0yAD99bjMXiEAmCopzxgk1SjtFgFvZiArGxCxgdAmMge1MSIG/uSoysSkEehzWPXUfOnudd8FZf+yQ//AAxR8FZ/+yQ//DFTUVyWR5HSz/5PzK3wVmjZ+Ehwf+rFP+Csv/ZIf/hipSARikQnGD1HFSilCWXg9jsqVZ16SqZnmjo+7g/s/AkexsvgIj8HBnzX58segrzT8qH5F7Dx1cWXiTw/qkvhzxVpODY6pajBwCSEkAxlck8jkZPUZB9Sb5rBAvJSRi3sCBiiBbcW7yvGzuh9cAA9PrzV8NiJ4SXS0nZpv6/Y2NetCrGVOdmkvTXvPF49f/5aOmWi6N8N4E1OPd5X53ki2uePtsoKDp6Rn6U/wV+RTVz4q/8ApI/K/wCJl8VeJwpW3QJizshk48pSAOMnGFUAknGfmr2GW5mmAWSQlR0HYVFXfP4nWqU3BRjG+jyqza7/AMWKVfilV6UrR7UrN/hdxDaW9vbRsltBHEGYswRQuWPUnHepqYOJCB0xT68qj8mXlp5HPj9a7qf8rS89QoooqpxhRRz0ooAKKKKAClAJIA6mkq1bBIYzdu+1l/ohj7R9fpWSeVD04Z5WG3J8n/FV42/b92/uqvTnZpGLuxLNySe9OjtppF3oh2jgt2H1NNTpyl1Yq7MqzTlfhwH2YBm3d0UuPqBmoWJYlj1JzUzSxRLtgB3HhnJ6j29Kgq1RqMFTTva9/oSjq8xjX5+L8TaZaAfLZxTXr/2sCNP9+T8K2ck8GsbSP8a1vWNR6qkkdjGfaNdzY/05GH3Vs0lTS0eS/f3KMDRyeM0Yo61MwOD15FHbFHOM0UAFFGaKACiiigAox60UUAFLjHUUmcV1vjbxb4b/ACf3y6KPC0OpS5KQQW+nfFXUiqASxA5OM8mr0aDrX1sdGHw0sQ2o8DkqXHvWw35WfBEdlYXlzpWjW76lOttBbTWCrOZSwG0oTkEZBPoOadYflS8K6j4hbw3B4ZsFnyyxzSaWFgnZRlljfOGIwcgehro/gyfH6ct/U6P+nVLXzLh9djFHTNJ3zXX+L7W1utDttZs7C1spIbn4SVLeIIsm5Swbjpjbj768x1iW51a7/wAHLRmVSoe+mQ4McR6ID2Z+fouT6Vx1IunU6N353sLLAyh80orxFtP/AMo9SXU23fm2xci0U9J5RwZvdRyF+8+lbwqKFUtYUt44VSONQiKvAVQMACpUJkyEBOBuI9BUniIVHZadjEq4OtBZ8t481qvoLwPrSc0Zz2opjkLVm5CzFFBk2YQYzx+tj7s1VxzipIZHgkEsbbWWpr1I2YXMJBSTqAMYbuP50nyy7y769JW3jw7+P58BluqqkkzgEoPkz03Z/uqEksSzHJPJJqWGdo1aJj+jk4Yfzp6WEkg3RSxMCcD5ua7lTlXhGNFXtuu376HJdRbcjntd8H+FvE0sE/iDQLLUJLXPktcQhzHnBOM9Og/CtPUNGttR06Wy1LT0nsrhPLkjkTKOp7EdxV0CG3QklJJc8DqoH99OEsjQySzuWDDaoPc+v3fzrY0lbLOTva+my7/wjXOXDb3sedW2mWX5PPFFtFpcMdn4f1lRbfDxL5dva3Sn5WAHBeUsF7f0Y613dV73TbHU0ijv7WOdYZkuIw4ztkQ5Vh7g1Y965pyz2b3KN3AncxOMDtxSrgsAWAz60dqo6lo8OqyWUst1dQtYzmdPJk2iQ7Su1+OV5zj1xSqzephcmdIXVZWCGVxGgJxlipYD64BNMguYLkuIZVfym2OB2YdRUV3pGj3eox6o9m5nEscsjF88pGUUpx8rdOeeMjvV+4mWYjYHAyXYs2SWY5Y5+tdEoUVTzKV5cvL9jyUV8rIepFKOOaTBFBwO9cwgHrS+opKKAAY7mijrxRigA9aKKUjFACdaKKKACiiigCC+tvi4BDu2/pI3yf6rhsffjFTnHpVPU1leKFYgSfiYScfshwT/AAq4TmkVs78PubwEy4YYHHXOas/HXJ/pXMq/svyKr8dqDimcU9xo1JQ+V2LEsMbwfEwfKAdrIWyR6Gq9S28iq2yTJic/OP50lxDJbyGORcHqPpWR0eVjzSlFTiu/v/f5I6ZL9kDHU0+mN8zhQelTxD6llx0Oj4dH/uFN7Ru/JDwMDHpRRRVkraHE3d3YUUUUGFiz6zf9i9VtifrKKs2PzXKxH7Mv6NvoagYAMR6GlXzMrLWnF9r+wzy0H6oFOoopiQm1c5xQVUnkU7HrSUAFFFFAAHKEEMQV5BHapRc3BbzTcS7um7cenpUWcA0uc9a27QEhurkqUNxLtOcjccHNUNT0221i0+Bvt7QeYkhQOQCysGGfXkCrXHak3AAkmtUmndPULl2W+SUKxNysqyLKGW4IAcRlAcY7KSR74NUYbe3tIFgglvJsFneW7uDNK7Mcks5AzzTgD17UEg8fjVJV6ko5G9BnJtWZHPDHPG8NxGkkUi7XRxkMD2IrkNetL/QbMBDJd6DHKklxCTukhiB+ZBn7cZHY8j3HTsmyxHUDFR3NrBd20lpcRLJFIpVkboR6VlKp0b12Mi7CWdzbXdrFdWcqSQSIGjZDkEVNXBQT3fhSBJlSaF0J+NinXZaztn7Uch4Vz+Dd+ea6/Rtb03XrMXum3AkToy9GQ+jDsf8AwKarRcOstVzNlG2peqve3kdlEHcMzOwSNF5Z2PQD/wAcAE1LNPFbRPcTyBI4xuZj2FRxxx3DRXrwMsgQhQ/VAevHY9M1zSbfVjuYubJEhjSR5xGBJIAGbqTjoPp1/Gn0VS1pL+TSrmPS1VrpoyIwxwD6j8M1WlBTmobXfqY3xKGo+LvD1uJrZtYhWZCYyoblW9M1oTafaXlktqwwi4ZGjkyUYdGVvUetZnhuDQptCOh29qiKigXlnIweSNz1WQ4Hzcc8DpTpNGSxYW2kagun2sn9NCoycesZz8jH157V6lVJR/h0U8yd27a7W4cOXeStFT6WTtwLeh3093DcQ3LB5LO4a3MgGPMwAd2O3X91aR6HBGewJxk9h9TVbw+2n27+ZFahoLbCQJnjd3JH4U6S3mnKGe4UhX3bUTaTzkZOfWmngcPRmnWqJNayjZ37rq6v2aWJOvOom6UdHs/v3Dr2wulnto721Bib590b5CnHAJx1zUxwf1iAOTQSWwWJI+tRyTQxsqySohY/KCQCf7648Zi4YjLGnHJCOyvfffV8ylGk6bbbu2P7H91KDwQFBqvcahb2rBGhuJZCPsxQs/4kDA+80ry3JgEltagyN+pK+zH1IDVwZ46rkXsyfAx1rN1PSZLuRL/TpVt9RtxiKUj5XXvHIO6H8QeR7wXGvR6dKbfUp4XunH6O0tEaWY++OuPcgD3rj9Y8Q+I5TK+nXFxAsLBWZnV3VyfljAjAQuSQAmXP7W3rXRQp1ZtSivPT35Dwg2xNb8YPp+tw+daGK7iMrrbSnAjndEjALd05dsjqDx1rY8P2mpwW8jaXpzS3V23m3Wp6gDEsrf1I/tlR0AO0Yrm9N8F3epeILu31jUZJdTiso7kvK5cJKzf0bEHJXaQDgjGeOgrd0nT7a9lk0lNU1rRNSteXtVvTIhHZkL53IfrXdiKeHUVF67X493h7fA7FiZ00lTdrcjpYfBa6kvn6zqMurOoyYH/Rwrz2iXhv9ItWzDp1raosZeOJFG1UiXO32xxiuY/M3jG2kL2niGG6UrgJNG0Z+u4bx/s003ni6zXbd6fcuQcmSAw3Ax/Z/Rt+7NcTwym9JK3p77jJYqU1q/rp5Kx1oa2X+ityzDoWbIPuRSi6x1t4M9sR1yQ8WpHIBeX8douOVvLCa35/tk7cV0D3llEt5E923m2GnW+qTy+UWtvIlLAOrxGRyNySD7H6hPA5qlP4dUraQjf32nP0lThp9CzJd3Uy7JJnK+hOarSDPy5+bqKEa4uLo2dglvfzJEJZYra5XzYhxkNFJskBG5cjbkbhnGar3epXFjMlvfaFqkEjAnDWxPA4z8pOeeOKlWwU6Sy1I2/YQqVYTVVPVeI34pbyWayEHmpGuyV8/LuP6vucdfTIqwoYKFjQIqjAA7Cq0GoaXZrHaRLLCDlgGgkXJPJJJHXPXNSx6vpMoPl6jbFgcEeYAQfpXNHCVbdaT99tjoeKitY0o356v6N2Jisq8h85qS2e8W4UQS7XbvnAP1pIniuSUhkSQjkhGBP7q85/L1+Um6/Jp+Tq61rSxv1W6mTTtLUjcFnkyd2O+1VdgMckAd6yOBniasMNRfWk+eh6PwypVxFS7hFvZOyTbei1+r7DW8a/ln8Afk9lkh8W+LLKzupl3G1VWmnIJ4PlxhmUHHBIA96xvCf/AChfySeML1NK0fxbbC8kYLHDdxvbFyTgBTIoViewBz7Uz8hH5MvyWeEdHXXtV08+PPF9y4l1jWorX86xwXhAZ7eORd6KyE4JzvJ5OAVUdd438IfkU/LDol1BqX5OtSlLPNbrf2egSw3VtNE7RNslCZ+R1YFTlSV5BFe//wBIwlJ9HmqN/wDJWt/9rW3imd0/4TfR1KTlbeSVvFLe3/1K5tb3J4i/fT0SaRJJAqRxxKXllkkVI41HdmbAUe5NeKfke8Z674V1bxD+Rbxzd3Wqax4Vlj/N86Qu095YyKGjLLj5SqsmSzcbwpPykn1zTLjxJdXIku7KytNOcBZrS4Rbl50yDtf9RRkDpuPHWvNrfDZ4av0daby6aq2qeqa04ryPJxPR4Os6bpRfFO8rNPVPfii5f3um6XFJPcb7wQxW07TqDHZJFNIFWVpcFmQDcSUUgbSCy1BD4kvJdHt/GtlJHPoKySnVbTSpLaeG2tI4CspZmIllk80iRSMER9Vz8rXLXQYLIahpU2ptJ4Zv9In063gEp+NsxIwHkA87kVTIY2PQHaeAMwfA6O1/LqV1YRX+oyspe+vLeLzMKEAUIihAP0aEghslQey492NT4X8Mjpq3x3bX280cspV8VHTaPBbLw99pTm8IQW9+w1uWfVbiBzh7r+iU9ikQ+VexBxnpzWgu1QFAVOOSKlnllmZ5JJHeRzyzHJ++oiAAAcr0OcV87Unnd+BxN3BSpfaCWJGeafG7IwkDbWXnI7Ui8LkDluc+tIdv2c1MxO2qJ7pQWE0a4SQZwOgPcVAKlhkUK0Mn2HxkjqCOhpssbQyNE2MrSx06rK1Fm668e8ZS89MH6ikxzil49elMSFK56D60+OOWT5kZFVOfmPJPTio/NBHyyBcA53dKfHLZqF+IjyqnJcHIX/jWrcCzqm3TbaC0dVkmulH2uCgHXHvzVRtokEce4bApJ6Amq3iDXrS28rUtV1CK2jbIijblyMgZAHPcdBxXP+Ifyi6ZAqQeHrcXCw/0k8oOZTk/ZUEHHQjJB5IwKu6TqSeTZAk2djaWctxFNfXF35yW+ZC88uEjH6zZPsP3Vga14y8PWweKxc6iQxXEOUVSCAQZCOQRnBUMOPfNeWX2tatqTSNrGu3PlROH8tXwhbGOFHyg49B3PrVqO3byk8q7lkY9SW6D396tRpRkutuU6O25b1zxr4gmuXFtcrYW7AbY4hhtobIBf7Weg4wD6cmuanv7hXtkgtChlnWNpQegwWI/dXQ/mS5uYFElwiJvDE9W7EZFaMFtZpOtstmJpghlV2OQmCAO31/Csm1T6sWXhTfI5ZtM1K7viADJIpGJMY7dfeult9ChhtYZLyYzOmCUC4xx065qyVZdUT9H+kKjcQftHFT3YdGJcKAo+U/1vepxnJuRVQSM2S0O43l2IrSFjkKowSe2feqyeXIxaJdsf6o9qtSx3Ek4OpSSSQbs4ByBVtU01nS3haEsmNyhsn7/AFrjlDPJ2HMp9gIGCQOvpQAfSruqpCpEgEaBPlVe7fd6VTQFuAMk9MVKcHB2AbgHIA69atW16Y1aKWVjuBVATk9P3Yqxb6cmQJt6llzjODnNTfm21VsKdzZx16d6tTpTWqC5iHw38bop0SLUbmC1kleZpJl8933MWK8kcZOR6AVTTwdpfhxknbWHvpVbzMSQ4IY/stk7PfrmuwlMikBSRtXgAcmsZ7eS51CKCZCHPJZuc11SqypxutxlN2y8BbUhnaW8ZiZFKqzHOD9afLp67BPBJ5pk+yFXgir09vbCF5Ba7geFUDjjv99RWtvOLZQ7Lk8hOvH1rnVL/GQpmFgo8uWJWTk/MucH1qNd8rgjHH9XjFbVpDG8TCSAMqMxUH0xWcIppWDwx7VLYB6jk4qU6ckkCZAY42LRsuRkDGOpq5DaSAJ5dusbRt64/wDBpbm1mhQ3FwQrpgH0ar9vPG9kZI0Zdp+cAZAp6dPrWkBkTEyyyIrFUQlipbI3Z5p0YvbiVLVLpljlyg3DIHuBWg9raKgEoAI/St9D7/fVCKN5L4vCxj6tGCMZ9BWSg4S1AmbTbmBXYOXZW2Agct70to1vIjR3aqzKQeV+165q/DK8RFzcllUqMqRxu+lZUU63F1Jd2yb44CNxHGc5/uqjiqbUogXbHT4VaTzkD7X2gAfL/wCOap6lPDK6rHLKxU/ZLcL91aKTXF2S8aNCF/W9c1n3WnOjNMr7i3OMdPetqQtTtBARQzrFDJayJut5lZZU7MpGCCO/BqAafoyacIbO0hhiVNiRBdqrg8ED1wMfSnmMRhhKcMvZupzTSqFAcdfeowrzpqyNTa2I7S2kFwzo0hkmUI5JJyBWzCEguBaQqGCqWdiOSe3NZiPLGd0D7D3NOV7rcWjlbOdze/vRGs73lqzHd7lye9ltppSu5hhcH8aykjkfcZgTvbtzmtqCxaZCtzzKx2l2Gdo9aYRDpsK3CxGUsuCM9/annGU9XsBlyIWXGC5x8uTjbTAjJt3LuPrjnNat9NbpCiIgJZdy8ZC561n7SefMyPWozhkdrgKCcMFHzHpQrLKTJNKVdRjcT1xxikBwMqM/zppHUnOB0HakAlt4XuJY7eIZaZlVc8cnpVBtU0R0VluNQkWQlUaPQNTdH+Xd8rC2IYbRnIPTnpWppxl+Nt2RDKyOGVFIDOy8hAWIXJIwMkDJGSBzXE3PhXxfPPbG00nVBbqVbYL5gPKdXSIBV13bgklVC7B1A4yp934NgMNjIzeJbVrWs0uf6PRwGHo183TO1ttV9zp5rzRrdLGbUdTgsrS8Zwkt4r2p+Rtrjy51jbK8HkdCD0INOGseCXt45rbxnpTiWLzV3XUCgfIGCt+kJDHJAwCMjBIOKtWX5403wogvLa6jut11ZwQ3Mvm/FXLkhOFurpiA7neWkOFjYkKq0mkzwWja/cWFtLbaVplxFNvFtLHNN5NnAVUpgMEPljA6yZ2j5SSe6HwjC5akmnZOyd99lpbjdrxVi0cHRak7Oyemu/Dz18x+pQQ6X5ou3ucwzLA6xabdzsWIJBURROSpAPzdMgg4PFR6W1hqcD3kF3JHbRBJJJLqxurNfLcEhwbiJAy8dVJ6r6jOrq+saNot7GNd121s3W/kHmXt6qo7KkZl8ou2Qiu2CvOG3Y2jArJ0nxNpep6ckPh/W7S5nt9KtnZ7SeGdoTHEjZZCHAw4AyRkEcEGuOfw6joskkrxV78Gr32fdxsTjhoKOaUXuu7Xw+5qSafbNYPqkk90ESGGdkNlIHWOQsF/R/0hb5OV2bhnpniqjWxkddk0bwtJFFDJEfMR/NYKhBXsc5J7AHPpXkdp+Vu6tYVu7jxZ4d1XUI1Mkc958fLKkhHPlg2SpESeyFB7gAY9qvWdNUb9MxktnN7NucsUGx47dDk9WZ2cZz8sWe4Nd+P+D0sGoLLaOrbu9ku1c7WfbaxTGfDv481Ka3u/Jd317dijJY+VM0TzKuxpkYsrHBjLBsBQSc7eABk5HGeKyBrmjl2jE2qbkVWYf4PapwGLBT/k3fa3+qa1bm+gsZJpL64gSJh8dA1yVSPaIlS4jyT1RoxJzj5ZsjO0452z1bwU1/cmb8odt5E93DAAdejKpEsMZLgE4X9JLMB1+z7kDio/DaE88pKWWycbX427HtrfuJUsLCWZyTtZNW7bdj9o15bmwhs7e+a4vGjud+xY9H1B5F2HnfGsBeP23AZHIyKitNT0u9mgghnvwblkEbS6HqMSfNjBZ3twqryDuYgAckgVR1HxD4X1Dw4u7xnplr5mn7FuYNUigkkuGgjVl3KeoZgWGMjcx71atNf8FQ6j5cPjjT7rd51tEk2qwzeYvlP5Z5J+bcqAEY5OO4qn/SqOR9WWa8lxt1Vflx4D/wAKGR9WWa7+ngW+ecUcdM04h42KsCrDIIIwR7U35VGcHNfNHlAMAUZA460cjnHNAABzjk0AHrgKc8jiheWAwB3JJpcZO4jmkoA0ZRaaaqSu6zFvsIF5NJZGK/BSW2MZQcuBgMSeKy1hw+9skDPSrMMlyrD4RN+c7l7+1VjNZlpoBq/mqEguueF5HYGrVpbtGESJjweSx4A71UtGlZTI4+GUpyDwSfp2rV0+G3WIxzXMUkwYOADyAa7IwitUgWpehgNtFIkBaXcc/awOabbstvA8xIRjkMBz0461h6tqlxf6u/h7T5JrWO3RZLu6XgjIBCK3ZjkHP14qlfT+J9Mspba1a2v/ADuIZpzsaEZ/XHPmHHfjpVLHRGnzNjAuLc31yN6x5KKw5dj2BqtbxvO/mBY2kcAB2boPT2qh4U1O91V7rSNXPnT2821m2bE8s52sAc5zj1roms4CNltbhWViVK/LtXt91Y9NCUoNMoww3N1cBxcNNjhEJ4Ud6sIdQJVXtZmjVv8ANyEr+GKvWltHbyZcYyuAT0zWBc+Mrp7lodB0tL6BG2mZrgRhj328HI9/XNG40Kd1dk/iaw+I0xtTicw3emrJcQmRNy52nIK5544pukzG9sraXCJLLAkjMg6MQCf31m3up+JddtLmwj0m3s/PBiadrjzdgIwRtwM/jxV3TLRtPtobGeaMSwxqo2HLNgY6Vr2sVkrRsaV1Y+RAslxfyzTtyi7sfgKpXdlqcNviOT5ZTuc7sE+x+lWrkXFvIJRO0rKgwjjnBGcVSnvre88mOeTMgA4xgA91x61hztWO4ori49f1yyk0yOfx/wCE9Y87ULKylhg0poJ5lmuI4mZWW8dQyhy39GR8vSn6h+UC7057pLvRrTTli1Y2MNxr+qQadaOvkB8LKglLNlSQCoJEg54IHUvhNed+js/p62Jr4ZWlfo7P6etjsaZyJPrXPaDrHjGXS7u/17QbCd45GENtpepxTXJ2zyRN8kkcCCP5ftF2JK++BVh8batc63qOlDwJ4gLWUFpKI82AaPzPN+Yn4jkPtGOT9g9O8cR8JxEXJRs3HXRrXVK31OjDYGpTqTpzatZpu6429HY7ixdgZkB+VomJH0FQwTGGTdjIIII9jXlf5Sfyj+N/Cl/bpoH5msY57BZvL1TSNSmnScg7lWS2jkt3wCnRiAxIPTJm/JR4+8X+MNRmt/Ed1ok0cNn5pGnaLqkT+YBn9JLNGkMfAPruPA9a6F8CxEqDxN1Zq9tb+lvr4lJfCMVCgqqa6uvH8W+x6hdRLE4aPPlyDcmTzj/zzUNVbfVp9VPh5oIfLh1HTJbtocB2B2QSKN2M/L5rDjGe4qt+e/OtIngeC2mlbU1CXEUkists80e9WXaC4aDf5ZZdyswzwGrmp/Dq8rRf+vm3t/4vsOKWAqTn1Fo/pv8AdP6GgP6U/Sn15b4O/KZ4k1vxbZaXqaab8C8sSTtHaQrI3mnEQXZqEhGeCSEYr0I7jU8ZeNNd0W7vjYXyRJBrFtpyQHwdql4ojkniiL/ExSCJ2AkZgi4JYBANxq//AELE0anRNq714vd9x6eI+D1qsoK6VopceGnI76iuHuvFfia28Ja3qtqthe3enyQxpJdadeaLsWVWGRFcpK0jBguDhVO48/Kc3G1zxPcalNfK+gQ6fbaxpemy2kEUtyXFyLTe0d0JEUgG6O0+T0Qcc8Y/hGKtmWW3e+y2lr634pdpzr4OkrzqW8O7ufFcDrKK57WvEV9pdxq0A0bUbe0sNNiu11VrSO8gVi0m5hBDOLhwQoQDaMMhJAHJpfk+8V3vie4uba91jTLmVoRPbW8Ok3VlIkfyFmlaaR0LYkT5EJ4YHcQak/h1eGHeJlayV9Lv0Vu/XQT/AKPUnDpKMk15flfU66lAJOPXpSxziLI8gPJnGWPA+lT/AB11Fg3Shgwyq4Hr3xzXkPExWy0Jw+FVGutJX5XV/X8jpXWzIS2yH2gux5Occiq8sskzb5GLH1qUahbPJvms4yGJLYzn+NEcNpOwWO8ClugdTx7E9KIVqfF6+YVsFibXSeXlZr1sRRxvI4RRyxwKmmeNbdII5SxVmLcY64p0NvLD5szD5o1JXn949aqdea9NPoaN0tZ+l1t4o8hq87Ph6hTZpUgieeRgqRqXYnsByadWP4sdvzHNaRsRJfMlkmOuZWCE/cCT91c8I5pKJRK7sO8KRSJoNtNMuJbzddyZ67pWL8/Tdj7q18H0piIkaLHGoVUAUAdhTs+9E5ZpOXMG7u4Ud8Uv1oAzuwR8oycmkbUVdmwhKo8sFdiHiim+anc0eYnrU+npf8kdP8DFf/45eTHUUgZT3pBIgYZBIzzitdanFXbMhgsROTgoO6+neOopC7Ou1EAG7IY9celN2yft0irOWsYsrLAxhpOrFPlq/RMfRTWjIIAl3DAzxipJY7QriHzg2f1mBFHS1HtA3+Jh4rr1l4Jv8ETMfsr1ra/K1pniWPxjc634a0/4+Rke2lhW5S3lQFeHSRwQCMnqD0rMhne2TbFgE9WxkmuoTx+0ihr/AMP2N3cEDzJ5GcNIfUgEDP0rtwM+jzOq7Xtb6r7nTSxeGw/Up3atvbVu6f0a0Xrc4Gz8I+KLnwna22sM8+oLqdvdhbqeOWSGNZVZlMiqFY4UngDrirmkQ+Mrjxzc3eu+FLaLS4cpp9zFeRny028s0YGSxJYZ44PTvXZ/4eWv/wBiem/68n/4VRXX5RdNsraW7u/DGlxQwqXd2kkwoHU/ar0liabej58HxSX29blV8QoJW1+nO5F441f82eBEhto0nv7rVkjtLctgyN5L5J77Vzlj2H1Fcdo+lppVp5RkMs8rGW4mPWWU9WPt2A7AAVO2o3nibUP8JtVsIrN2j8qxtI87bW3Jzjkn52PzMevReiip64sVUUpZYnlYqsq1VzjxChcoweMlWByCKKMVxShGatJE6VepQlmpuw+S6WRVV4wJATuf9qmdeaRlDdaItkb5mDMnfacGopyoKzV4ndONLHvNB5aj4PZvsfC/aLUsUqhTFKpKMc/Q+oolWD7dvLuQ8c8EGoiMVaMo1I3WxxVKdTDVHCas0PmiaF9jHsCD6g9KaCR0P76nhmjMbRXMZcYwrDqtRzQPC4DDhhlTjqPWiMmnZ7mTgrZ4beneMwatSRGeKJ4TvIUKUHUEd8VUz70oYrypIPtXRSqRgnGSumQkm9UTfBzbSx2DaCSN3zD7qgqeHMcbXEn64ZB7nFQjOOKatGEVFxVm/a8zItu9w6UZ5z0pKK5xwPNFJj3+tL3oAKKKKAFAoAzxikPXHNL2oAPak96KM84xQAZPY4oopaAE60Ucd6KACiiigCteXLW72yqufPmER9hgn+VWaguPh/NthP8Ab80+V/a2N/8Ae7qnpY3uzWFFHvigc0xgVOkiSRCCd9oBLK+M/jUPbFJWNXGjNwJLi3ltlDvgqwyrA5BqGNeN3c1K0xa3NsVLEsNnse9NKMnyMpUjqDxUI3lV63D7nozcaWDvT/zevcuHmJRRRXQeYLwKSl+tLHG0rBVHJ6+1DdjUm3ZE1jxdJIfsxne30FQMQWYjualkkVV8mE8frN3b/hUWMilirvMUm0oqC4CUUUUxIKKKKAFBxSUUUAFIQ/6uPwpaKAEwT1oxjleCOlLRQAn6TvikzIcfKFwadnjFFABjA96O3BxSnmkoA5/WRcarqUegEpDbYSaYyrn4pMndGvpgDnr9oVavtBQyLf6PItjfQpsVwuUkUdEkX9ZffqOoNM1Y+VrukXTcopmiIHLZcKBx1xxyeg71bvbmwnhnt57krGhCSlTjk8lMjvjqBzg1SpV6KMWuQ6vpYoaVq9n4g8u3vYTBd27eYbdmysm04EiH/OJnofXGe1btZN1Z6br1ssaR3ETWx3W86xNE8TY4KFgP7iODVO01zWbS9h0rXbSCEyHbFeNJtSf22gEK+P1S3PbNIsk1nhvxt9uz0+oNX2OipG3BSUGWxwM4yar3NtdTv+i1GS3THSNFLH72B/hWVrZubie08PWbo0s+ZZXmbO2FeGYgYyckcfuquGo1MTUcIK1tbt2VicpKK1E8GWUkl3qs18wi1Oa5fz4WkU+Win9HjHUHLYPfFalhq9tGZrW3WWW5M7CSQWzgBRjHJGMde9UdL0rSvCqSJBK013KVMku0B3H6vCgDA57Z55rU+Ns5ZJLjeXmkZYzuXYx64IB7dc/dX00qeIardFHLJpdZXaaST0d9NONrPTZnnTqUnOLk7pPb6be2R3c2omXFpaQOG5LySlB+AU5/dT3iupbcJ8QIZD1aNQfw3ZqamTzwW0TT3MyRRoMs7sFUD3J6V8k05ybk27nprTRIitrQ24bzLue4LdWlYfuAAA/CiDTtPtpDNBZQRueS6oAx+p61mf4RTagdnh3TnvAf/WZSYrce4YjL/wCiD9aP8HrjUfn8Rak92p/9VhBitx7FQdz/AOkSPanVCMbZ9LeL995uvEku/E1kZPg9Jjl1O6U4ZLUBlQ+jyH5F+859qqX66ibZrzxJrSaXZ8D4eyY7znoplI3E+yAH61avNUtdPkXRNBsEubxEyLeHCRQA9DIRwg9up7CpLDQdtyuqazcC+vx9glcRQe0S9v7Ryx9e1XilHW1vX9d/qarIyLfTFaylnktxoOiqrSTIDtublR1aV+qD2yWPcjpVzw1p8V4x8T3GjSGx0yznm0zS41KHYkbNvIAJ3vgAYBwD3Jpqs3i+/En/AO47KX5R2vZlPX3jU/czDuBXSXDSrpV0kE8kUt3NaWEJjZl3yS3EYCMykMqMAysyncqliMkAV24dZ68KT4vXu/PPs0GuYGh6joep+Kpry10m2BuJbeyubq01kukrSMEje2ikiDSou352yoBV8bipxc1bRYtU8u5ikNte2uWt7lRloz6EfrKe6ng/WqHhRLibxV8RcXV1cTWEV1NBeyz3htDZGNo/hrUTqBLtmeMmYMSQByAQtdCWPQDjvXR8bhToVYKkrOwmZ7mDpXiG/GoNo2s2iwXQG4NHkq69mHqp9ex4bBxneBJJJbpWfq2kW+rQKjl4p4W8y3uIzh4X9Qf4joRway9N1LWINSGl6oE+IYZKk4WZR/nIT/vRnkdQcdfDass0dezl+V9UbZS1R0e1Sw3dO/oasx6XZ6h4k0rUptQghsIbJYL+3OVMzRT+ZbL6bAzu55/VAIwxqqCCODmorm4htYGmuH2omB9ewAHUnPGK6MLjZ4KTnHlxFi7FGw0vxxDf3GsWMMMLSQ3dzci6laCGynmlDzpZyKsnmb1j3byrBSCRt3bAljD4jtfBnhuK2jtLe4eza6ura7DOfMmcylt6nIyXbhgSOM1et7YQXrahGzrOVCK24jYo5wvpzyfu9BV3/Gb24BnlZ2cgGR23HHqTXfivjMsTRcJQS179ENHV2juYH521+2/y3wyZQOrWV0kg+uH2Gqmp+MobeONU0q6WQv8APFd27Rjbj9VjwTnHTP8ACutd7OFisMXm9iZDx92MVkaxp1prc0JvYy0cCkRxA7VXOMnjkngdTivLp4mlGSlVhp2bvwv+Dqo4ZVZ5bq68klxb5dxT0+98Ma18kUFsJpQfMilhVXPU8H9bpnj768e/5WWhLZ+BdE8UabYb4PD2uW91cxJnb5JyMn/T2L/p17GPCXh/vp//AN1f/wDCrH8R+ANO1SxktlglvLRlZZtLurqRra4QjBXBb5Gx9kjgHt3Hfg8TRwuKjXg3ZPZ+l78i2Fxyw+Ip1FtDhz5+LOQ8T/8AJU/Id498CS6n+SHS7u21K/tWvtLu7W+lNs0jrujSXzWZQhOAQo3L92K8o0P8kn/KB8E+G7LyvybeFbhLKea1jvWtbp74yxy3Lly0JEgwTJtlAAISHax+QntfCeifl7/I7FPb/kP1bT/E/hl5zt8P66dlxp8jMS6glkAx6hwCWzsP2jsa/qv/ACwfyowz+FNYtPD35PNHlxHeXNjMJrqWM8Oqskshzgk8eXnpu619NDHygsvTRlC9+tLrLw3v3Jo+koYupCLUq8Z0r3vNvMuy29+zVcjF/JLqGveNPy9+L/GIg0uA6Xolnol89pmS2e+AjMvlnI3KJIZQGyeAvJyDXu+dcVVzHZStnkb3jGPbhqxPyc/k90D8l/he28LeHYn8iNjLNNJ/SXExA3SMfU4Ax0AAHaunDNjIBOfWvmfiONhiq7lTXVVku5K313PmPiOKhiq7lSXVSSXclb67lU3OprIwfS1KgcNHcA5P0IFM/OEyx75tGvQ2cYUIx/cxq6WY8KAPWnBwcALmuByhJWaOOFSVN5oOzKI1WGJ/Klhul7gm2kwPvAx++l/PmkOm5tQiRS20tJ8gz/pYq4x3Eqq/8KbG4DbWbOB0qUXCm8r24a/TbyOqo1i4uql11vbiuf5Gre2UxEcd7BIewVweKlYLjCgc9/WontLOZt8lpAxxjcyAmqzaJo2xo1sIUBOf0a7Dn/RxVuozj0Lu0VauISbZJJPlkT5dp4JXscfjVJ9KtbXyWt3uo3MYO5bqQDntt3Y/dWdf+Vpdq91e+Irq3TOQ8ro3OCdo3KcnAPA59KXJGdmmWtGmnF6tmoV9KMV59q35RXtpRFot014FU7pJ4QqlsDBAGGPOcj5enHWuO1bxP4w1pHjvdRgeIsSsMaGKPBIOCATuxgYzmn6JcxFTbPUNT8beHtNZAb34tjzttMSYBzyTnb26ZzyOK4u+/KFq92ZIrNWsoHDDy4iGZiR9pnI4I5wVC9fvrjt+oqQDaQnPUrMePuK1bhsdWlBZtLnjCnIIZDn7s5rejUNWUjS5DRdX8kzzGRSZn3szfMzHnJJPUnPNWIrvVZpB8NbIyjIyox9OT0q1bWlnb7TPbXbsR0aEkD6hc1q2msaXEj2iweUwXaZZUZVUdhggUqqyvaBZUeZm2Wh5YtdNbMeSqu2Bn1J4rcZb+2EUJ+HRZeMAYBHuc1WtrjT551Vru2k5zgSAA/TJ5rWTTbKYyPHOW24yc5wanFVZJj5FELaG4V8yGIoF42fz5p0nlRyz3KyN5rRrCAvVSMsPp9r+FFtakSGT4iZsHGCBjp9KjsbaRDNNIC5knkcDvj7K/wCyBVLNtKxpLbWVwEjurmWV5WJAyRx+6rHkoCxdmYpyN3QUx7iWBlPw5PA7E4pJr67v4zFJDHEgyThTkj09aeMcqsgK86C7bALMMDbnlAx6Egff3ptxp8EQEdrszGgcvnrViKS3tIljlA25yeckN2GBz606PdfyMceVDnG7GMgVjgnuYULiGKaIPIyqFXKsR+P31Wt4pjMnkrlvtLngECtaQIybt8ZCHbn9X6irNtatM4uNyqI0JGOuO5NSnRzNM25HGjRr5jRu28Y2gdD/AOdRyNcJuEUCiUYDlhgAenufetOC0hLJLDclW/X54NZ+sagJZo7K0y8m/MjY6DpVwtoR2yXdySmVjReyjk1CdLS3cmBpFlUk5J71oQzRIoiZGOCfnHqKgthcgSSJGpE7ndu6KKWUVLcCKNxGA0xjh6EqfX0z3qcRxT4ZHIJHzBe47UqwRzFjtDohIDGqoZp1WVAQgbp0FaYTrEqFgcAdyOwp6xQyBI8oRv3tg9x0/eKq2yOifpg3LZxThbvJnyiCWbdg9f3Vu4E86XF1OVRBsThy3QDGeB61BDYxJIZbeZzGOqggq3/lVy3luYR8NFCrl2+YvxgdDViTSpLmcqjeTEi52p0z6GsaTd2bYzZFJbLoCuOuapMJFu/isZRMZJP8K6NtK24COMEhQD3OOaozwmGR4HAODge4pZxzILWK10UmiVckhiQNp7U7yFhhitYTtVgQSOvFTwWaS3CEu3C4C9gam1eNLKGMQK7yue2OB701gRVCjyzAu8Ip646/fVaOZPiJEuTtA6dsinXM06mOGOQOwGXVR0+prPukZHMoEuW6lhwO3FTm3BXRhoyva3J8tYn2AgElcE03zdPkbIj3bSVRQORjj+NRWt7J8Dk+TGUyOT7cHk9ao2W2WQvJIVySykAgF/T+NK5x003Aty+XYXCzTrt3AllXnB7cVOIkuo5ZY2QmVQFIHQVUurSZolEdvulPzFi2QBUZmvtLJgwhxglT0/dStqMrNaGmt5EkFk5jyxVSV3dfoK51A6vk5ORjkZArbu7tpoiLeYZjXcyjgZ7deaxVeR/nYnLevBpa7WlgBhvO9X+YDGc0oA4z2PNNC4VkB/GlUsMt0UHoetcwDiw3c5OOgNBILYyB7UhyQeM55pQoYAdMc4oAfBPLbyrPA4VlzjgEHIweDweDVyPU9Qkhlk8xNsEaEr8MHLAMFRFVVJPzONqgYBORzWeAMADn7q0NILxzmW2uFjusqkIcuEYk4O7aMsB+zwG6FhXThZyVSMc1lfXW31KU3aSV9O+xnR+Jnu764s0tb9rq3WMSXH5oYPulH2PMCeZkokZ9wcduVK+G7/V7D4m70y78RfCfFadbPFbm/ZNiSIkfnMroxDtgHaPkbkAZq9DE02nRSWN9eyTxtKl/OuLaTUQZGH6OVwoEvJKtGQACRuT5SNO5i1DUpxaNCt1bXNlNDMlzdvazhJhGdqqSZECiM7mYqwySu44J+onhKCrKKb5fM+He76vVJW08T1ZUqUZrdcN/zz3S5FLTNU1nU797Ge11vS4ITl7i6ktTCXLgMu+C4kzJyWIx0ByRxmLxBq2qaXDD8RY6tcW1wM7vNtI137ipiZbi5Qs4I6KCpyME1BY+H7DQ5ootK8R6xHbW9tKlwJtdvvLjshZTBrnaZSI90hTaeMBAUwa47x4ukau9l5utaHDLZWdtbvHr+oW0F2CJnOCL20nlJ24JJZcg5IfNddL4XRzunG9tOfG/G5WOCp1q1/8AHTn29p3MkutnSIbuXTtaY3X6MaZILcTAESZ3K04hC7Yycb+hAxniqiX+salcJBfeHdfhjNwkLTSmwKRsxVQxCXTMQNyDKqeOnSsfw9Hp2u+ANNs7SLw/ewi/uZp4pI7e+tYkj8w/MkMcMW4tNDtGxDlwSDg5ZYeGtI0bVrNruw8CWdzcarAbJYdIit7mULJAT5JL7g4DZIQEDJ9a538Mw+Z0pt3vtd7Zrf8ALs+4v8SkpOEt79vO3MuwX1tpthqujaHr0mpXdtdRpNFbyxSXSTXDIgEZaREUq0hXJbAAOTyBV2PWbrSdJTU/Euv3WlworrK9/cRRlZF3YTKytGWbZ8uHOc+xq78BaQX94ReOZtR1G21CUKPk8uFIJd208qFSKKIY6lkyCTUss0kkV5ZWUUpuTFLE/mzeRbqJR8hdmHzD5ifl3EY6eiVMLRtGnD5eq31raaXd9NHr9uROVKm8sY7aN68NL68r3KWoaxrdpNFHYWuv6xazqslpdafc2kkVzGwB8yMNdBynIy20Dv05qae/1O3nkhGq3MnluV3rM204PUc03UPDulS6tP4g1O/1HT7i+aF7s2OuXcUYRVIXAidQWkO1VULkqucByaguFuohBHeuWuUtrdJ9zMzeYIlD5Lck7s5J5z15rzviuGhhqUJ0m9d9X+Xt+9jnxVKFOEXD39X71IySxLMSSeSTSHgE46UAkjJGKDzxXz554ZJPXiloGPam7sn5eaAHE5xk4GaVSjTeWMsAMkg0isAMscVY06a4iZ1tLVXDH5nkHU/yrYq7sAt7ZfD7ZFztdsBe46darg7GDbimCMletbXw0kl2LqTDlMYjB4BqsmnwTXflCQ7NvmOcj5een7qvUotO8QJ4LuWeJWikCq2QuWG8/WrWlxywGRVhMrPyCUORzzmq/wAAls26PJGcbm5x7jFWLO4Fs7M6zuXO0Fev/lXVC7XW3BbmVoMd1Z6prqXEklxdiZC0rdNrLlFA7YXA+6tW8Zy0EaZaRsEgdaznuYNI8T3ialcRwLqkKXKNLKqbVQBNvPc9fpWsJ7O6mQ6bi46KJoHDKD9eRTy5nReW6KOqadFNd+Yt1PbXUa4E8DAMo7r0xj+6qkU/iPSNQhNmH1e1KlnM8gWYN2+fGNvtj762nWK33W0DO08rhcjGBj61PPJFYpHAFKuflAPJP4Vl7GqWZ2MP4u+8WXJhle6sLESeV8OV2PMP1i2R9kjgAY6HmrUWl2WnJHZWdtH5ELhAf2VJ5/iavKjQiS4aLMhQhcHkcVUitrmHDzyCMMeI943N75obuPLbQVpIWuvhIM+QhPzDq3Gev7qeZRGMQxgZOSe7VJAlv5ifKy8liNuefXjvST+QlwfKL7SuRvUg5z6VgkZX3Jlht4m+LlzluXDc4B6AD1p9iLD4l7mG22HhQzjr64qmfKawWWVSA0hAHXJ5q1p7hnaRkVVjUKFByPagWcVpYq3Gl+J7qfTll8G+GreKDVdPupprXVXkmjiiu4pHKK1rGCdqNn5wcZwCcA3NS8KarPPe3Fl4idhdwTNKl3Akq+ZIvlskKIYth8tAA7swywyDg10n3UV1w+L16dsqXlf1bOWPxKtD5Ul9fVs5zRtO1/QpdWW20TS5zeTNcwu16yoDI/mCItt3hY3kuCcId28MCCxVbw0a5sC+qaXPBcaxKXe7e43RQ325VGw7c+UFEcYjOGKhec5NatHT3panxSrUlmypN76b9ju/fghZ/EKk5ZrLXft79ffgjj/G/gSfxnf6Vei9+AW1spllUy3BKySPGdmbe4hLYCnk5X6Gmfk98G6n4R1TXbmXzvhruGOxhnnkkcS7XZi6B7u5cKQw67D/AFa7OrDcWCA9TKT92BWT+LYhUf48bKD0ty1v7vc68P8AFq8abpaZUtvHvucVZf8A0jWkehxnRPCzfmXT2sMrr10plzHEm7/Ifl/oc45+1145lt7DxS2g2VtJp1hHMs+pXV3EL0sQ88tyESJtgDDZcl9zbM4VSFJO3qKKI/E60XfLHyfb/wC7/wBzMn8WT1hTSfa2+f5Z5RYeDNa0bxZp2oaXpXiZrOG5tDdi7TSDHKkP2WEkdyJEAPJxGxIGME10uu+AV1jT/OubnVX1C61u01G4S11+8ggSIajFI4WNJUiBS3U/MqBtyZBL4J7B/sGlT7IqlT49ialVaJWs9L667PXYvV+K4iph41tE1K2l9UlfXU5iHw95+ia7bx6ZqsD3DD4OLVNWe8md0jdN+955QqESHarPxgnapNaGpaRqNzp2oTWiaempXesW2rrFJK6Qn4ee3McbSIjEForZcsEOC3Q452KKyXxau7Ky0a58LaavbRPnc4H8SrO22jXPhbTV7aJmTHoF24W91bxFf3l38HHbXFvbbILedQrb41wExud3+d8kAnG04NOstKvYdU/OF0bJcx3JkNtPIfOlla325QxqAI47dUU7icAccmtSnxRNK21eO5J7Ckn8Vryg4StZ34W0fcK8dWqJw0102/AtuN08fGfmGfpmnXcjS3MjMQfmIH0HSpFlgtCfL/Svgru6KMjt3qrXlrWVznl1IZL63DA9KWOESuFIPuR2pAOcZ6mp58wDyFGMgEt3b/hV4UYSTnNdVCKvUpyThJpjWvrmKJrXeJIwNqtjovoKg8xadikIA52g/dXO1V2jLTk9bdx2SxNCvrXh1ucdL96s0N3s/CjHvWNqge51/SbAHesJlvpB/YXYufvkz/o1uHHYYrG0z/GvEWq33VbZYbGM+4UyP++RR/o01Kk1ecpO6Xrp9weMh8tOnFR7dW+97+VjeS6tY8D4UyftFzyPpiknuY2DRx2Kxk/ZOTkCo6s3Z8xYZ8YLpjH04rndGd0nNnRDG0VFuNFXXj9udimVc9XpREvfk+9OxiiqKhC93r36nK/iFe2WLyrsSXoGBxwKMDpiig/Wq5VyOXpJ8xDGh5xzQAB0FLnHQ0cdqxQindIeWIqzjllJtd7Cl+lJRTERewGKSjpRQAUUUUAFYDf/AJS6n5YIbStOl+f0ubhT090Q9fVv7NT63eXE80fh/S5jHd3K75ZVGfhoM4L/ANo9F9+e1aVnaW+n2sVlaRiOGFQiKOwFVX9NZuL2/P4G2VyaiiipChS/WkooAKKKKAGsm7pwaNyquG3bs9e2KdRgHg4qUqWuaDs/odtPFpxVOus0fqu5/bYARjg1ZjlSaIQTM24H9G3ZfY1BDLLbgrCUwTn5kB/jT/jJjxLDHIOwChcH1yKlKrNfNB96OilhaMtadVa8Hp4PgMljeFzHIpDA4Ipoqx8XbTxqt2kvnDjzB6DpUcsTQSFeuDww6Gq0q0amnE5sVgqmG6z+V7cSRGjlgW3J2uGLLnoc9qhYbXKkEEU+2ZFuI2lxtDAtn0qxdXNzDO0beWcHg+WOR+FdnSU6vVqtppLZXuvNbHH0cowzx2uVlt5nIAjIz3PA/E0TW8sODIoAboQcikaaVwQ0jEHsTxUsDFoJ0Y5wg2g9jkdKeEKNS8I3vZ66cNdv2TbktWV6KKK5Sgo5pcrnj99Jz2pKAAc85zRS+1GQKAE7UUc9qU/SgBPqaKDxRx6UAFFLjgGkoAKKKKAK9zbNNc2kwIAt3ZyPXKFf51YqncNL+c7NFJ2FJWf042gfxq3I3lxtIcfKCaWms0morW/2RsnZXYMyrjcwGTjk9acQQSCMEdRVa1skubQ390xeQupQAkBQQeMetLAywubMrKzHMiyE7sjuDnnjivVq4CEE4wneaV2uHbZ8bd2pyQryk05RtF+1fvJ6KKa7bR715U5KCzM7qNKVeapwWrBSS+4E/L0+tW70bnW4zxMoYDuMcfyqoi7R7mr5Rbq3t9u4GMmNvp1J/CowvFKct3udtbLUnOjT1UbJeD/bKVFWSunhiN85x3wOaPMsEXCQvIxP65xgfdVs/JHJ0XOS99xFDBLO4WNSecdOKluSsBNtC4YD7bD9Y+n0pj3UrcK3lqOAF449/WoaLNu7ByhCOWG/P8C59qKSlpiImT2FFHuOlFABRz60UUABooooAKKKD7UAFLjHWkooAry6hYQXUVlPfW8dxOCYoXlUO+P2VJyfuqxWRr3h/QfEEZt9Vs1kl2YSaPKzxLnPySL86fcRXPw/kv0GA/F6DrOtWd7Ef0M76jPcCNumTFKxRu/DAiun+NJU1Vkmk+NtPMxTpt5c2p29FccfCnjhAXP5Ubw7ecNptsAfqdvSnaN48kuL6TQNX04QaoiMYPKmR4b3bgO0RBJVQSv2wp56cGpuk8rlHW3K41u0t3YvoPFUnlqAb62jitXbBEZUsZWA9QCv1OO2a2LXS7eyl861aRCy4lG7IlP7TZ/W9+/esLW3uY7a3t7QPqGsJKLoJEQOhyVySNqcAYzkgdzWxoWsJrVjHdCFo3ddzDIIXnGDgnByDVpfD6tWksTKNrJaPdLa6Xr+BZVoq0U+wt295BcmRIyRJEdskbDDKfcenoehou7O1v7d7S8gSaGQYZGGQaJoLYSreyoqvCp/SZwQvcE9x3waztI8Sadrbz2ttMBJGzKCM7ZAP1kJxnHf0/fXLCM0sz2vuk/aGfYZV1qN54WHkX89xcaQp4vAN0sC9Ar/ALYzgbuo7+tWfDdtPdX9zrN3aSKjRxrYSyOCxiYZY4B7naeRkU7SwdW1S4jvGaW20lwtumB5cjsMszftYORjkfhVW+vYfCuoBNKl+JinbMmkQgvKmerwqv2RzkqcL6EV9JjqlPDweCw7u2ld2tf/AH5I5aEHWfSzWp1JjjLbyilh0OOar3+p6ZpKfEajcwQ7vlUvgsx9FHUn2FY9jf614ntxdWVzDpdkxK5XEt1xwQQfkjPsdxHtWlp+gaZp0puooWlum+1czsZJT/pHkD2GB7V4WtN9aTuuC/P+zpcIrcqDUtd1TjSdNFnAf/Wr9SGx6rCPmP8ApFfpT4PDNmZVu9Wml1S5U5V7nBRD/UjHyL9cZ962Dis7U9bttOkS0SN7q9mBMNrDy7e57KvqxwKVSk+rTVvfP2hrvgXbi4gs4HuLmZIYYhud3YKqj1JrG+K1TxB8unmXT9OJ5umXE06/9Up+wP6xGfQd6kt9EuL+VNQ8Suk7oQ0Vmn+TwHscH+kb+sfuAraALkntWdWG2r+gaIrabpllpVsLWxgEUYOT3ZmPVmJ5Yn1PNZOqXE3iG9k8N6bcNHbQkfnK4Q4IB/zCH9ojqew9zirGu6ndCePQNGZfzldJu3kZW1hzgysPXso7n2Bq/pum2mi2SWVgpCJklnOWkY/adj3Ynkmqr+ms8t37v+DdtSeC3itoEt4I1iiiUIiqMBVHAAqzcXFvYaBLd3HhO58RRtcoGt4FjJgKg7Zm3HcoBYjcgJHJOBzVfczDce9Z+ualfafbWy2Fw8E897bwo6MVKgyKW5H9UNTYOuqWIjUkrmRepY0m6vdViXVJNGtNN0y00782abb2+rteBVW4K79u1QoZYDh/n3ALgjBBnIqt+c4brxDqluulWUE81tZ3FzcwoUkuHDTqpfnBIBPOM889Bi1iq/E8RHE188NrL8/cyQZOMCqupabaarB8Pcq3ykPG6Ha8Tjo6nsRVnNFeem4u6MOZhubnTtRW11W5S3um5S6IxBfIByGHRJAP7xkcDcEUF7LBeli8cY3xDHy5P63ucdPTJqjq+kW/ihEtbm4DacjEyJEfmkkGQBuHQKeeOp+nLLO/utInj0nXJTJHIdlpekYEvoknZZPfo3bB4pVCNVtxVuzn2r8eJR6rtNxsMcE5zU6KYLYyA/PL8qj0Hf8AH+VRQxGaVYxgFj1PQU64k82U7eIwNqA9QBWPV2Nh1IufgiEgICzjJ9M0xTkl8YzSy5247U9egCgZqTWerZ7LXxOqLVHCOS3m2vBWf1foA9DRmjJ74oJA61c4DJ1PSrkXa61orpFqEYAdWOI7pB+o/v6N1H04q7Za1b620txHHJDKjkT20vDwv+yw/gehHIq0VAP2uao65pElwINb0qVYNTiUxFznZPGOkcgHUeh6g8j0p8yk0pdyfvh6FodaDjy1+33DV9YsdD02bVtRkkS2t0LyFEZyAP6qgk/dUWq+IrLTL2ys2tmuDelMNFcxLs3HCh1Y5TPq2B78Gn6bqNvrFvLBNb+VPEdlzayqC0Te/Yg9iOCK0o1tYizLpunvIyqrySWkbOygnaCxGSBk49M1Wn0cJWqq4kcq+ZHOeGfGumeLJrm3stPvrZ7IZlMwGxjuK4Ujg9K6FWzkDGKczo4CxW1vCo7QwrGM/RQKbkIBkcmkrSpylemrIV2voIzYzgde9NZNy7+FPWmT3ENtG091NHBCmN0krBVGTgZJ6ckVzGsflI0Szd7ewjkvpE43IdsROcEbj9M5AIPHNRlBVFlZSjUnSmp090dQJTgAj76zNU8WaHozNFe3iiZVLeVGC7kgAgED7JORjdgGvM9W8Z+INYR4J73ybd+sMC7FxtwRn7RBycgkisEjb04z1pYwnT+Z3X1O6UKOJvkjll2PRnear+VO+uo/htOtltI0J2SkB5cZ68/KOAOMHHPNcde3N7dyLNeXc1y23askshc7fTJ+p4ot7C5uMbY8L13NwP8AjWtY6TAoZLpvM3KcLnADY4x99O5wpaoSMHUeVrUxYopZW2RIWb2Har9vpDnBuJAB6Lyfx/8AOtURiIeWqBAOwGMUc56VOVeT+UFBLcjgtraD+ijGV/WI5/GpJbmRAEjXCvwT3oIyMUux5GAZlCgelScm9x1oSw3JtmiXartICDkdSKlnsntkEzSKSCANvrSJpk5mWWErN6MpGMfStBtKkMCC7uVXa+4kHqK6IQck00FyqYgyi5ljWRSoUoQMt9M0yOz0y+zKbC2jkl3Ls8oBuncgZq8ZYS6mEqQTtQEgkE1N+jly6xbH6BuAx/nXTFNbMLmbc6fZWtrtgjnHko0j+VO8fQdOCPSp9P0j4bTIr2+1S7jmeFSyCXcQ3qAQe9Pvby3sbRosrK8siRsDkltxC/TvTXBu5YnlEiRQpg55JOcitzNz3NvoOK3FvbGZ9Xud+QcSRRNuHYcBakjtdVvC1yl1Zxx/qK8DBs44yQ+P3VFdGF2SQhgzkcGrdyjfDRJBMA7MG2DOSAOtNmC5mSW+qW7KJIbO8mY5YJMyAf7Jp091f+cYH09tijAEUynn78U9WupLouFCgEKT61NPemH5PhxJJ13D0PStuZdFSS9ZbQR/mq9T5gAoRXP1+VjV4arp0CPb3IuY2ZBy1tIox3524ohferyncpJxgdR+NPhtmv7wW0T/ANEpZy546dDRobcn/wAItCeHKX9sgxsG6QJzjvnFP02HTLdml+JhnllG4bXB71Xhk8gsL24Ro1yqjGaqzHTb3zLqeztsRDarPECT7ZxRobdGtd6vZRSrbJCHZvtbQOKbd30cluEjMdsqkqN3cjvxWFYaLpKRs81mAsx4EJKEd88EUXmnWc9xEtvNdIluCnNw7BvfBJosguieHzTaFEmbZncxI5NWFJ2RwgkDPXA4qimm3CRlINYuRuOcMqNj8Vpxg1OIKF1CJuPm8y3yT+DDFFkLY0btUSGPy7gODwdvWoF1C4tV22kAL9C7Vmvb6vKQCbZ1DcEbo+Pfr+6pzqNzYJHC2lxyHPLR3Ocf6ygmixti6dScqGvrbeFIJZDg9fSmz69eSviylMasOjLycHqazbi/uQGuTpdyEXg/NGwYe2Gz+6n297BMElNpdpv4/wAmdsfXaDil42DUhkl8RyQ6qG1Pz/OKG1icBREcYIBAB568ntWbp9jrUcU1veudRuXmRZJxKVUIAc7cEe1bc+o6WpaJ7xUZft+YrJt/ECprL82zQkwalac8qRMuSfbmqRk4K1h88uRZW+mtmbMLCVehJHX3p0uoQtG0l5IcJjeQD8xOeAf/AB1qGSySOB7u4vfNJfG1W5J9apXdzDOY4GfaFLfKBxnjk1NtLVk0rFuGeMGRbO3LsxBbg5Ue5NVrvUn2OskX2vlAPWrE9zIls0cYCF0UsRgEgH1rKmZ2n3Fg23GM85qdWWWN0FiJmmaMRlgFzkjHetX8426lLeO3Eg2gAgchsd6y13lmZh3zirFpcNYuZI4kdnHO48CuSnJxZtjZScxMZJI8DIVuRWZqssEty2wc5PIBJNMGox5e4djI5fYqdh7/AHU+UiZWwJAz4k3KAD+/tXVLLUTijNjLaFncypIysTg5yM1KqlVx1xQinHzM3XvRJhMEnJPQA9a4AFzyBSBc8HgdaUc4bHPpSkA98CgADJ+qeaa3zZwcfSkOzoAeKd0oAQLhduaXdyApIweCKDg9+9PjjVF8yXn0HrWN2GjHMTDzrh/ibuRpMDJMj5ZgO3PNLBPPBIb5JGRxkKynBzimIfPnRWX5cgYHYUySR2JBPA7DgVal1F00t+HeZOSfUjtxFFzcCb4gTyCXJbeGO7J75qYarqijC6ldADsJm/vqrRzU8zXExE81/fXKeVcXdxKhOQryMwz64p35x1FIvLF9chAu0KJWwF9MZ6VWUkdST99JM0nmIvlsq45460Znvc0mN7eSRC1NzM0C/qFzt9uKjLYGCOpwOadCFUFiD99QRs0gM0mFAO0DmsvcwmluZ5UjiaeRkiyEVmJ2j0HpUYAAznJoUHjsKXHO7bj0oAWiiigBCM8dv40vA4A60lORTnj1oAXaFOXQnv8AdW5aT2nwqGBMMPtoxwf7qxrma4lKFvKCouwDPP1NaunWYWFZC6tK4HysOF+ma6KHz6ATz2cktr58EuFU/MD8v/E4qxZ2P6HbFHy3J45J++rEMl1Mht5ookijxgsDlh+FR6nrkdoj29rG/nbh82BjoK7DUla4y4nt7GT4dgZ5Wj3ZBGFOehqeyngVHlmj56gqOAMdKwYkO4yE4MjZOeTmr5v4bNilxG8rOm1EQ8euTQZxGtHDr1z5vwkM4RtuJEz5Y+pqnGz+Gdcn0K22xxaghuoUjXIjIOHH1Ytn04q5pcNzDL5zssIky23JC5PTpWXcG5k8ZpbwYFzYwF57osCHD4IjVT2x3xxj3rVroVpyNzSv8UbddOWVcsoJGc+560CUand+agKxwg45GQ3algvraEyI8OVAABZQcVGptpZkms4XjcMCU7MRSg20S6hm2+RriMAj7IBLY9azraCF5FuJrl5UU8oAd33VPcuXnc3SmN3G35uirTre2RrWUIxOzJLKfaiw8ailoyVVtpLiFoIpUJYMPm4wD3zU2oT+bJ5wi3qzbF2jqaoi6mjssCGQhTjfjJ/GrcF0Fs458Kvlkny8889/30CZrMhlVxbeU5YIuSEOODnNXLK2RIvPkiLJMqui7uenXj61DLd2jQ+XdxsEkG929M+mKk08Pc2aSQSBYkYpHvyDtHAoMj8yOnop8kUkRw47kZ9cUyoSi4u0keOnfYKKKKU0KsXX9Fbf9l/M1Xqxdf0Vt/2X8zSy3Ran8k+5eqK9FFFMRGSdB9afTG5dR2p9Rp6zk+70O3EdXD0o9jfm/wBBQGDcgg444orNk8J6Xe3L3FvayW91IS7S2krQux7k7SAx+ua6Fl/ydjjiszsjUijaWRY1xljjJqW4lQZht02IDzzyxrGk0vxDpRaHTfEXnnGGS+t1fHsHTa33nNQfnXX7TjUPDpmUdZLCdZPv2Ptb8M0Knnd0015etizXRrIt+P4/Js0VkReK9CdxDcXhs5Tx5d5G0DZ9PnAB+7NbdrCt3DLcpc26QQRGaSaSUJGqjuWPA60ypTbUbO7I2YkKO8ihFyc5p93IJbhnDFsn/wAY9qsw2l3+b/jbRRNFJh1ntnEqMnOSHQkY49aoHk1arGVCmqb3er9PzcSzcrsMDPWl5NJRXKMIzKilmICqMknsKyPCas2ix30gIfUJJL1s+kjFl/BSo+6neKp5IdBu0hbE1yotYvXfKwQY+9s/dWnBBHbQR20IwkSBFHoAMCqbU+9+n+zeA+rB+exDN1jk2r9CCag4xk1OmWsnVeSsgYj0GMZ/Goz4FKWt12Mr0v8AOkopiQuOfakPByc0DilPQUAIeTzQcUdqM80AApfUUlAoAKKOKBmgAqlq+qR6TZm5aJpZGYRwwp9qWRvsoPr69hk9qtySJEjSyuERAWZmOAAOpJrE0mOTWr0eI7uN0hUFNOibjbGespH7T9vRcepqkIr5pbL3Y1Liy5ommSafDJPeSia+u2825l7FscKvoqjgD7+5rRoopZScndmN3CiiilAOlFFGKACil7UlABS0lKeKAEo6Gg0fSgAK7gQakiuQqLFdAyLHwi5wOevNR1LDCjhnmzsQZ+p7Co1YX663R24TEOCdGWsZb9nb73LKW1pcMzQCcKO2Bx95NLqKJEqpLIzyKPkbtt9D79aorM7RiBj8qMWH3/8AlViJGuLN41XJhPmfXPX8MUsbySnfQtVSg5UVHW17rZ8dF3bFap4R5MbXDDDfZT6nr+7NQVal3XUfnBx+jUAoT07cV6OHW8o/Mtvz4Hkz4J7FWiiiuYcXGBlgcHpSdqTJzg5pRQAUppOe5zQeBxQAo/8ABoOO3Sk+lIT7HP0oAXrQemKKXj1oACRSUUUAFFNllSFDI5wBTRc27uI0mViemO/GatHD1p03VjFuK420EdSEZZW9SN7nbfxWewHzIZJS3ptZBj7937qbqKLJCELHcWXaAcbjnpUhjgN4spP6ZYmUD+qSM/vAp8Uc8uoRrFbRTJsJk3qDtHqPQ5xXX8Gp9JjFmdkrvTsV7eJLGO1FpLfTzFF7DBBJazxvAySAYZcDgHgVHDeStNH8Pau4LYVsAbyP1cnoD/IVYnd7pQlwxlVTuAY5wfWkYlyWc7iTk55zXXT+IYOhWjWp05NrSzeluO2+73JSoVpxcJSVuxDp43t5Nk0bRN12vgMPrioo0eRi4QkfSry38b7mvLGC6kYk75VBIHoPaq1tPsjIDTryThJio/AV52LoYOpWgqVW0XdtNPTay0vff6Hr4KpUo4erOS10V1vre/LkSCynAyyhVHUlhwPeplngtYTErNI4JOQPlORisdWtDJcWyQzPLK5LD7WVAB6n0OTVi33fDx+Y0jPg7t/UcnH7sVfHfC1hqam5X2tpZNNXutb6bbHFh8deTUI2evG9rPuSH0UdKK80cKKKKAF60lFFAB3xRRRQAUUUUAFFV4DdtczxygfIN8aEY3j69hU0cMxkcXVykajGzyh5mfrnFepP4VUp2zziuOrtvtw18Lo5o4qMvli34DqMVHHPCzSW4Z2kic5YrgFT0/nSwvJdyeVZR+awIBboq5Pc1N/DMQ6zoQWZq2q21V1qMsTTyZ27fofUc8yRKN7hdx2gn1p8ttItzDHLcqYSMzeV1Ugn5Qe/bn3qdxZrudV85yfk3oAEA9B3PvXRTwNChJTxNWLS3ind93ISVac01Ti+9j5pIIVijstoKp88q9XJ5PPXGe1Z8iPaRTT25aZpZFJjKjJ4OTn2NWCSxJJJJOaSk/6tV6ScpJOMtMr2stkuVuw14aLiknZriUZ9MttZsFi1RJ4D5wdzFO6t5YByCF+761w/jTw5a2LeH70WUNjcXOrW1ivwyiORLWUkMrMvJY7QSe3TtXoek3VxdXkmwNFbgmKN+jO3dv7PYevJ9Kq6xo9nrbWp1ESObK7jvYiGwfNTO0n1HPSnqfE5VqcKkOqk3ZR0Wlt9dezvGpUuik03fvE0nR7LRYXhs1cmRsvJK5eRh2BY84HYdsmuZPh/xHoOoTzeHvJktJ12rEzldnJJJwPmPPU812FxcW9pC1xdTxwxIMs8jBVA9yayP8ILnUfk8O6bJdqf/Wpsw249wSNz/wCiCPeoYbHYilUdX5r6PNsUlSU45dkUD4W1vU9OWHV/FEqO5/xq3hiACjOdm/IPK4z9aZf6Zoeo6S2m6K95Jf2gEMH5rHyW4ByfNlyE5yTjcTk5xmr/APgrJfxyPr2ty3LSPvNrFGY7YHGOV3Zb/SJ6dK6Gwk/N1jFYxKGSEYTA2qBnP2RxXsv4jh4uVSU07pWVm7aa/Xx7jnjCcWo22v2Ls7djjdO8Oa5psVvour30sFkwLgWMjMS78sJZSNwJz+qFGe/r01hpmn6XEYNOs4oEJy21eXPqx6k+5q2S0rNI3OSSxqo4ura68xHNzbyEbk43RH1U9x6jqO2elfM168pzcnezfl+fU7E21Yo6ho9xFcNq2gyJBetgyxt/Q3QHZwOjejjkd8jirGm63bX6yxSK1rdW4zcW02A8Xv6FfRhwal1PWbHSkR7ondI22GGNd0szfsqo5J/h3rAvfDd34qkF/rRFgUQrbwRBZGUEg/pmPD5wMoPl+vWqRSnH+poufvf7fQ1a7lx9Wvtbdrfw5tSAHEmoyLlPcRL/AJw/1vsj36VpaZolppMbm3R3kmO6WeVt0srerN3+nQdgKqaZrUkcyaNrFvFZ3ijbEYxiG4Ud4z246oeR7jmtfk44pajceqlZeviD00FVAftHiqGt6z+a4EitohPe3TeVaW4ODI+O/oo6sew+6pdU1Kz0axe+vZSsadABlnY9FUdyTwBVDQ9LuWuH8Qa0gOoXC7UiBytpF2jB7nux7n2ApqcFFZpf798QStqyxoekNpdu8l3P8Rf3Tebd3GMeY/YD0VRwB2H1rQYgngcUMQT3pMk1Kc3N3ZjdxSaxdbLzaxotoiqds011tJwCUiZRk84G6Re1bNY39P4wPcWenfgZZP7oq2lo2+Sf4BGNpXiWGfxFLdSWzr8dHbWqKpB2lWfk9OP0g/A12XQiuU0jSfJ8X3sg/o7UmRSoAAaQZC49MM3T0+6usJPbkV0Y1U1NdGuC9+Q9S19A6nis/VIbm/hOn2d2IA5C3EqH9Iidwvox6Z7DJ9KsahJd/DPHp5j+KcYj8w/Kv9YjuB1x36VHpemQ6XZrapK8rEl5ZX5eWQ8sx+v9wrzp3m+jtpxf2FWmpNbW0Npbx21pEI4YVCIoHAA7UXVpbX1u9ldwrLFMNrowyCKmJ7dhUyqtuokkAMjDKKfT1NUvkSy+BsYuTuc/He3nhKVdJ1aYzWMrBIL5zloiekMx/cH6HgHnk7NNuY47yOSK6RZUlBV1cZDA9QfWsEzz+EysV1I8+jk7Y5mJZ7T0Vz1Mfo3Veh45qmk1f/L1/fYPZ15qMPD36m6SWcDsKlTZvXzM7cjdjrjvioocFA6kENyCO4qRW2sGxnBzjJ/lXPQTtmluzox0451Sh8sNPy/M5S6n8dx3a21v4j8M7zfrZyxzaNOrxIyO6S8XhDKypweAeehBAtT63q2keEn127S11u5kukitUs7O4tUlid1RXCx/FSsD8zAqhJGPlA+YxX/5PtGvHspY7nxAfJvEaXd4q1MnyvLkyRvuSeCVGV5+Y+pqzeeH7e205NPtNLvNWsZpzNfW99q8t4ZIo4n2xIL2ZlO92VSuVXAJY8AH6hSwNZQiktd9Ett9b6X4HfmwdXIkt99Ett9b6X4HOW35RfEwvpYbjwQzo0kZEccOspJEjYU5aXS1Q8hiCzIOoLYGRu6n4q1a31jxH4dsNBvIW06C1aC6vDavbh3mdFkZIp/NKuCpC4B+X5gmeeSg/I7otpe2OPDFoZLy8N5exx6Vokum2KPOXkt98tv8W4VCVXZkdMFRwO4n8PLPrcxstLiaLVJbQvcyPETaok0kkgUZDY2LHGqqOjLngE11Tp/DFK6y7ejXbbn2vt49eTAKolTs7r7pc+V+/tMndq0cetapqiR3uq+G7wQxvpNq0JuoDbW0/ltFJK2eZ2z8/RcjB65OvflFkt5La3tfFXhfw/qF3ax3B0vxFCYZIQ2fneY3SKEOCQFVnxjIPWpdV8WNput+IYrC8tPhdQlS6W5VFuQxNpawGIIJEYMPJmJbO0ZQ/PygqN4gKaXbT3WsXOqtbhUi3Pbpc+Uku5EKjy03EhSxIUbVUct8xnQhg3Z1Mruk+7RXW1lrfS5CjDDLrTytuz+ivwtvfS6Z2sniPRLLT7a7vNe02cS20UvnWkgeOfcAC8QUsWjLZxyeOp4Ncfq/5UZ5FeDRLDyc8LPOQWAxzhBwCD0ySOORzxx+q3UV3fko+51ij38/rbRuwe/ORkcVFb2k9ycQoSM8t0A++vn8RTjTqyS2u7d3A8mdKKqSUdVcm1LV9U1eTz9SvJLhh9nccBeADhRwOgzgc4qrHG7nailmPZea1oNFjUD4hyxH6q8D8avRQQwriKFEHA4HWuaVaK+UaNMyodInfPnMI/8AaJrQgsLWAfLGGb9puT/wqxg5x2owo6CoSqSluVjFR1Q3ZnuRR8ye4p9Fc7pL/HQ7I4ub0q9Zdv53HvKksatnDj5SPUetRkDrinxwiZ9ucEAnP0FRqSR70Qbi8kgrQjUgq1PbZ9g7nv07UL5p5iG7tgjjNBOQcsc+w61PYyCOR2kuDEu0gbuhPpVoq7scgljcSW8U0jSbSnKRqoXOPUjpVuTUrVYmkvJUmm25ESMTg+lZ8EIvXa3VkLfrYPAoawCzeYV+YDdj096rGrOKAdbyFLg3bWXJbORjKKvJI/GtNbiOcF7RC/ynMjv8yn0rKMM1tvjyU89ChyeAD1wKtWTKtvJdJbLlQY1ZVAC8dc+tPSqNOzAn+ASV7YTscK3nKuRliua0Z51RURYwgcjqRn6cVnxBp7+O9kizCkDRpuGN2SpJx3+yfxouGW4ci3gEaLja+MZP0rohrd2AuQxy3k+yOIjaxGDzkj0qea1jt45JHdo7gjYuTwKTS5PhEDSyDOSxdjjGaku7u1mtwrHzUd+Sp5H0pwViiBFHGgmutzc/o19f50sWRtlUKAin7XTPbNV/hrVWEUXmCR8DA/VPpU5DxwiNTuG4Fmz1oMG3MkskSIpKxvkBu7+v3VOpvYIgtlGS54YntUcTJc3KgNGsEabi3fPr9+Kkk1O4hlkNpGCP2zz26ChAV2ZY7ZkueCpP2eST6UGH4hY0aMRwRjftA5J9/eowZ3jLOmHc8D76lu/MxFbRN8+Qz46KvvQBJHHMT58aqi7dihyOF/vqQWE8amdwGVhuyKint7WdomkmLheFX/x1q6LiSGBYJrdUZztRB8ufuFBqVxttbvM4MhAHAPI4pkvwqMJEnR0Ziu76df41RktXeR/iLcwuxHyKeSKilRsxWSwkLHlgwXJJPXnt0oAsS3BcKkWfnfHTqO1LNYzSr5jHbt7nn8avafc6ahZrp4UOBgDvRfX8F2iRWob4cN84AxubsPp0oAwDa3cZLFHlVQTtDcfeKdDf+Vbi2xIjlhnA68+tacskp3uwSLODtU8jGBg/hWVqBXzhIZgWk5wK55p0lmiwuXxbylyxAY54LHJI7cmkuJIGC28yQtt5bcm7GPTIqppux5/08rs2MKGbj6U27m8t0i2LvU5IJzin6ZOOcCA6PYXDhmtII5JFDMVUKSDVaXTLSN2jiaVQjcbJ3H86sXUryy+YGOCMY96iVcZGTUatfNojUyGSzmYkLf3IRuqlgwH0yDR8LexoFjvySecvEpz+GKs8+tId+MK31xUukb3NzEIXUg/9NbsuOB5bA5+u40hk1NQAbW3dv6spH8VqdWbvilUtvI5NGdcQuVxPciTa2nPt6lkdTn8SKlj1NvNNxdWt0oVdgQx7sen2c1IG9qQEenXmmjNJ3C6ZVGp2wQQAyrn5sNGw/eRSpe6dIfM+MgJHHMg4P31aAAPTFEu3ADorjPQ1l4m3Q5TEcMZUwe4OaRthOEOQB1qrLaQ3UokntoG2jA/RjI++gaZZKpVYim45Ox2X+BotFhoWAgGeeKAvGKhXTwzr5VxcqR284kffnNSNaPBnydUnkftuRCqn8OaxqOw0YXV+BOlsQwZ1yT9lfWnPGN26aQZ6FVHIqrFFqZlTZexM3ctCcn7wwxTZJNSaSRyls4LZX5mXj34NVhThGGd6u/gJJ3eWOxcll2kJAcKoxuAwT99Q4JqDz74bd1gGB+1smBx+IGakjmnkSRvzbc/o13cbWz9MNmsqZqru/IxQURxBHUUYdyMnpzwO1Q/HIEDyw3CK3IzA+AOnOBjrSHU7PcUN8se3khjt/jU+jkbYscqM7ST7dqR5JJJiZJSQAAc9sdMUttd6e3zPeRMrcDa4IbnmrVzaQwCNoZVKuSRn0zQqcmrmWKaScFsGQMMAdgfWklLSsoA2heuDVm+bZcPFCFRNoB2DrUGzlVY/KBzSyg07BYbGBJzExYetOwRwST9TTg6RW0jbzv4VNpxgc5OajiTagHA+hz++sswsOopdppMGsszAoDMpyvJ7ZowfSlUEn3oDYn06zinuw0oyOrE88V0Rax3IJpdzN9kIOf8AhWXFZ20VqjzXbxSueqORx6Vox6Z5SrcW4PzjBbbu/jXdQhljqBqC7eKNpJoyEVRjd9r+6sBo2kZriIK24EneTx71d1y7lit44Sqxlydozy2P4VSnvp7XT4xDblpLgbQTyABzgCrDtq1hkUe1gGxnG7A7VchtGJJS33O2CG7AetZ+nLL80s8rOzHvWiW1pv0dhGAndj/KgmjQEM90yQzx4ii6lejVzWr21tF46sDBGPMbT5fM2sNzYdMbj16V0tvHd2cDTXd2GG0u7FidoHJrktNl0rW9b1HxBFGJo7jy4IJNuHIQYbHsSAR61q5nRTirXOnlOmSO0TypIUHJwRub7qhkiY/ptKypj5APRsVEkbQgRICsZzwRz9DU8YEbCPz/ACowOmftVgjs3oQSvd3cZim06YH1wpH45qxYGytbGaN+ZnJITv06VH+dbiYeRaJtixtz1yapReaWQ3JCyo4YnpnBzj8KBX1XcnudQniRraFcDHKYHH31NbJAdOclVlmdclOjDn1qveQrcQm6Lxh5GyynqBnFWIZo47MoikPwMhc4GaAbvK5VuILgW26ezlHdTkYx2zzWhZXCmyS3MnzRqMxqvTjrmsnULu8Mhd7pXi4VUPDD3x0rS08TvDz5cdqi/pHYYdn/ALutAJ2Z2Qug6MlyrSFmDZ3YPTFI6RPCZokKbWCkE5zn/wAqgqa0k8uZcswU8Nj0rYVnVahV2el7K/fff6njOOVXiQ0VJcLtnkXYEwxG0HpUdc045JOL4Dp3Vwqw/wCltEfq0R2HHZe2fvJqvVmyGXkjblTGxI9wOKnPRX5FqOssnPQrUUUjMFGTWtqKuxIQlUkoRV2xo+aTPYU+mxjC5PfmnVOimo3e71OrHTi6uSHyxVl4b/W4DnirMhS2R7cKTKeGcHoO4p0arawGeVGEjj9F7e/8KqEknJpvnfYS/srtf0X79ApeeM0lH3U5AZLDFOhiniSRD1V1BB+41Qu9I0rRdG1GLRFgstb16zm0/TraFmRpmlZIjIIwQrBDJuJxkBSexNbEMa7WmkHyp0H7R9Kli1TUYARBeTRqf1VchfwrvwdWOEnGrUu+KS9WEZatGBBf3dlrz6El5ZxXEkt5pWm2csksY0cQt5VnMQrFMTHYwJj3MZBhiq7Rbk1ma10NGktdZ1OUX9zaXDSTQ3T2j27eWyJIFSSWMkkgsC2QQQOlaEt7cXFq9jduLm2kAV7e4QTREZzyjgr1GelRO6NFDBFbwQQ26eXHFBEscaLknAVQAOST99ehi/i9LE0HDJq/IbNYyIPFOgzSCCS/W2mP+ZulaB8+m1wCfurVUqwDKQQeQQetRzW8F1EYbmCOZD1V1DKfuNZY8I6SHzpwn012PWznaFefVc7PxFeJ/TfNfX8GaCaz/jWr6NpwHy+dJeSf2YlwP9uRD91bNeMaBqH5X3/KneXj6BLPosqLpUbXcltvtkVt0csnlspUsWLP1wsnR9iV6d+etXteNT8N3GO8lnItwv4fK/8Asmuivh5U8sbp6cx5QasjZqzbYS3uCeAybQfU5BxWFbeKNBuZBANRjimP+auAYZP9VwDW7Cvn2TRxEF/MDBc8sMdq4qsXFWkrDUU83bZ+hW+lHSrLw29nCbnULhI0XkrnBx3JPbFRSrGWL253wtho3ByGU/ZIPfNary1S0MlRlCOaRHRRRQSCjJ9aKKACiiigAoorK1zUbiERaXpbKdRvciLdyIkH2pWHov7yQKaMXJ2RqVytf58Rag2ipzp9owa+cHiV+qwD26FvbA7mt4AAAAYA9Kq6Zp1vpVlHY2oOxBksxyzseWZj3JOST71appyT0jsgb5BRRRUzAooooAKKKKACiiigAowB/fRRQADNFKMlsAdeMVP8G6czusQ7gn5h91Y5JbjxhKfyojt4hPMkRbAY4zTriRWfZFkRIfkH8/rStLEimO3BGRhnPU/T0qCsSbd2NJqEci34v7DXU53L1FWNPlXzsHq6sg+pGBUWfao2+Rw3Y9ajUjkeZbPf8nbhqirRVKS60dYv65X9iRlKsVPUHFRwapp8Gpw2E15GlxOreXGW+ZuD0FZ+p60Naf4TwxI1zdSMqSPGu6OEAgOC44D7QSB9Ks6fpFjpW4WluI5C253PLM3ck+td1GSpSjUnutbHBVpZbrhwLbBlJVhgjinRwyyttiQscZwBUwlhuFYXTMHxw4GfxFJJcFIhbwSkqM7jjG7NUVKkuvKXV7LX7rcO/VEM0tktfoJ8JIvEjxxn9l2wailRomww9wR0I9qQnJySTViHdPbtbKgZ1O9eOff+VEY06zyQVnw437DW3HVlX5s9gKXdn5fTmjkHmjHNco5J5E4j83y22ftY4pbKyvtTd10+JJFj+2zPtAPp061NNISEuoCy/qtz0YD+6rWkaiLW4lmMxDTgBkP2CQOD7cCvbwNDA9Pkrvhpyfjo13fVnLUnVsnHx5lS/wBPm0+RYpyu5lB4OcHvVQSI0wgDAyNwF7mtLVnfVJFJmWFnYAyCQMsYx6ehOPvrOktoo0S1lUStbsSJD9rceuPQZquI+H4SjevObVNu0Ulrfx4IWNerJ5ILXt/Q51aNirrgg8g9qriKS5mLrcqsMJxIit8+e3HofWrF/LLPt+EYRk8uZRvLH14xye9Q28CQRjjMjcySHqx/uqNJ4XAudWE1N2tFWe74tNW0QT6WvaDTS46kNyZfNkhs445F2KWSd9xHJ5FHmPYW1v5qiZLfcNpOAN2RkfTNNFvPDfGaOPzfiSI1AP2T7+3NNW505bg3OoajYJhhHAhuFwz56e7Z7V6scRN5HOS6JK7sleTas1lT7WtkuJyqjmcsiee9uxK+jv4XCz23moS38LZjSBYsd87iScenSrj8DzVVy8fzLsPI9frxmq1nd/E39z5VwHtWgjMUkRyA+6VXKnpn5QD9MVJPDcGEWzKrnblpBIBuGf3HHavMwNGh00cThXlUZdaMmrpX1a2urX7TqrSqKDp1VdtaNL3YsGSOYmaEYjf5lGMcHpSUiokaiOMEIowoJycUtePVcXUk47XZ1QvlV9xHO1Saz7jWbKx1TT9Fm8z4nU1meHC5X9EFLZPbhhirzDc4XHSuT/KOr2lvpGv24Mcmm6lAZrkf5i0Zh55Y9kKj5j6CuejHpazb4aLvPSq/0cNClxl1n6L8nYQBhHPE235WEwIOeG4wfTpSUkF46eXJaxiWK4wjMp4Ib7JJ9MnIpzAqxU9QcV7PxFdJTo4hL5o28Y6fg8ag8spU+T9dRKKKK8o6QoopwjcqXCkqDgntmt3DcbRzTIZoriFbiB1kickK6nIJHXmn0NOO4BRRRWAFFFIx2jNbGLk0luY3ZXYyS68q4tUCIziTKbjjAxyM9qkqyNL+CtxdXg8u5mVso3LAEjaPbjqPpVb3r2Pi0Xh4UsLJ3cU7974dysc2GvKUqlrXZDPbLPIkhdxjCyAH7aDoPbv+NTQgW8Hw0Pyx5yR6n1PqaXgUlcU8fialJUXPq8tvPn4lI0KcZ50tQoFFFcZYKqNczTXwtbYDy4ebiQjuRwg9+59Bj1rDm8f6LNe3+kaO0t9qGm3a2d1FBEZPLcoGz8uRj7S8kfOjg4Ck1bCeJdVHzNHo1s3ZNsty31P2E/2qZ0pN2l1e/wCw2VrVmtPq+l6Q8U2qXUcSFsBTyzn0VRyx9gKqahqGt6rLu0nSTpsMhJNxqA/SEHusAOR/plfpTtM0PTtJm+LtoS90ftXMzGSZvq7c49hxWvdgF42VQC8akgetd0KsI4WUIq7unqSaSqJmBb+GbLzlu9Ull1O5U5WS6IZUP9SMfIv3DPvWxgYyelA29m6+1IB6CuGUnLco3cXrgYAxTvkUdMk/upvyjGDmq2oahaaZbteahcLFECBuPcnoAOpJ7Ac1iTbsjC0WJGDjHp2rDutbnvJ307w5ElxOnyy3L/5Pbn0JH22/qj7yKj8jVvERzeCbTdNyR8ODtuLgf1yP6NT+yPm9SOlbNta29lbpa2kCQwxjaiIuFUewqlo099X9BtEZNr4cawu/zrDdtdX8gxcSXAH6VfRcD9HjsF49c9a2Q6MxQONy9QDyKd1NVbuwFy6TxStBcR/YlTrjurD9ZT6fhg81CbldyWvvh7sF77i6hplnq1qbO9h8xGIIwSGVh0ZSOQR2I5o0mLVbe5XTLvNzCqZjvBw2BjiUftdORwfQYNSm7t4ZRBNMqybDJhuAQOpGeuO/pVaz8VQywXN5ZWTXFnDIsKTRvkzOWVcKuOQCcE9PTJzji+JPEPDtYdZnstdm/wBHh/HXio4Z/wAaN5PbhZ89WuF7dowabNqGqte6xaqiWMhWxhZt3IyPOOOMkYABztAyMEmtInHT76nuJVc7wuD0+tVqfAVqtWinVVny7eNu/wB63LfCKtarh1KtHK+Xbxt2e97h1ooorsPUCsbRv0+ta5edhPFaqfZIlJ/2pGq3rWpvo+mzahHYXN60K5EFuheR/YAVU8JW2pajot9eWNo6tLPNcrMRvDvJK4jQKME4VFyc966aFGdVNR46ff7FIwck/fEYly2n+Jrlb5TFBqKQpayk/I0ihtyE9mORgHrg454rYnkaKF5EiMjqCVQEAsew5rPsrW+1TTr6z8VacibZjEqqCQwwDg90cdcdeleIar+UL8pviL8oM35K/wAlS293rNqPJuNW1BgYNKiJxmQY2tPyuTh+m0KzbgLfwa2IqqjD5rJt30UbLrN+Wm7e3Z0YbB1MXNwjZZd29Ekub99h7npFhc2yyXmoyiW+uiGlKn5EH6saf1V/EnJPWtCvMW/5Nf5clgOpR/8AKav21by9whbSV+EMmPs48wgLnjds99vaqngz8o/jfw541T8kn5b9MtrLX50L6Tqtp/kerIuc7TwFfjOMDPQqpwGd/COipN0JqeXVpXv2vVK/a13l6nw/NGU6FSM7atK6duaTSul2Hr8UaKnnzfZ/VXux/uqOSRpW3N9AB0A9KmuPltrdDwwDEj2J4qvXlx11OGp1eouz0CmSIkoMbqGUjDAjII9KczBRk0kYIGSOTSTkpSVNeJ0UIOjTeJfcu1vfyX1MARz+EnLRB5tEJyUALPZe47mL26r244G/FLHNGs0MivG4DKynIYHoQad14rjNR17S/Bt4Wsr2O4s5XYT6fC297dweWjxwoz1QkdyO4rr/ALv/AJev79Tk+bvOzqrf6pp2lx+bqN7DbgqzKHcAsB12jqx6cD1Fecal+U7V71U/NUUVinBLDErMee7DGOnbPHXtXKz3FzdzNcXU8k0r43PIxZjgY5J56UmR8RlTfE9B1f8AKhbRq0Wi2bSuGI82cbUwCMEKDkgjPXaRx9K4vWPEWr67Ju1C7ZkDbliX5Y064wvqMkZOTjvVKG2mnbbFGWPt0H31oQaMSA1xJt9VXr+NY5RhuWjT5FIobjDICXGAw7n3qeDSrmUbmURj+t1/CtiCCG2IMEaoR3A5/GrDKJQXQYYcsv8AMVCVdrRbHT0efXiZbaLatGMM3nLysh7H6dCPY1NbXTO5tbhBHcIMkDow/aX2/hVqoLu1S6QBiUdDujkX7SH1FCqZ1lqben6C1tiY80DpVS2u5DJ8Jd4S4UZBH2ZB+0v8x2q23tSTg4OzADg5B/CjtwMUc+mKMZBPfpSgL9aKQAg9ciloAUMVAI6jnrSBgjFnTKv19R7inAgLyMD1pp+UBWIVz1BHb2pJwzovQrdDLVXXFCkhW+V8j1FSxQRXXyvIPN+0qEZzUUexJCrKCuOfUUskTo2UK89H25yKKc7/ADG4ilGDvDZ691x15YQWq/I21T/SEdj6Gn2t0pK2/wAAvl4PPQ/XFRveKIkjikeaXdh/MXlfb/jWjb293A6tFJGySkBy65wB6c11RV5Xhsc5FewjbBb26bgzkKzNzk46e1RS3IWWOyurk/Dpy4BwN3YE+ma1pbRJljiG7Bc5ZjzS3bxfELGqDKjbnbkDirOk810Bm285vri5dJxHBCwhjx1b5QSB97EVd/oCjC0dpAOcnrSW80EtoLiJY/LnUyKGwM+5H3ZqvJ5hhYBA6SDexXgHHofuqkPlve4MnZnvVladQgHv0FR+XdMIoYIz5AIJfHJOKh0zy5oZFlKRxFgWJfGBVo6npFtd2lpdXMdtHeyGGBD9qd+TgfcDWxedXQJDwlvaymRoy875K5PB9z6VWaSQbIrnyjGPmK7ufY/Ssu71yG18RRaVPaSiC5keKCdZP0e1TyCcYBHGRUUd7aa0rarYyh7ZpnhXB6lcZP76Kl4QzWNcHHctWt2LMySxWyMz4AHYYrQa7tLOGNr+UvKwJIC4BPUcUW4torOO3mxI0rbgq9RU35ptYYfipLc5JGSxyR7VKnGcYmDbdprgefLgbvsjbggVKIzGzSDrIQW556UyKIQIEiY7c5APOPpUirbZM9wSQq9+lWV7amD1vLdCXadkVOBtGS7VDJfyXMkLzMfOThHHQetHxMUkH+LALvOW3Dt/fTUi+IlRDgxsN3TkYrUBfsrWG4eXULsjYrAqzHPr0NDJALeSa2IMQXg55J9Ko31y0rmG2uMxKCu3Hys3pimXFpNLaxo8R3RnDbTnr/5UG3Hy2ZnjD4xniqskMtv+kVyApyQOAPU/hVuO1JVVyxGemfSrUim1tGncqkSEKQR1z2oMMyKZJ1LFQUb7QJ+19TTprZJRGsOnxvjIDE8L75qOWCG+QFYSJHOQVHy4z61XiF1Y3qrLOyxBskY4IqM520ktAGbJrOYM+zKngg5FMubi2uHDC4DTdG2jjjvS3NxbzSSNDOGbeS64/hUYUEgcDPc1yyeW8VsaTpZrMFzMobaWCHrjtTFdLdWeWNirAqhxwTTT8jkPsYI2Cc8HHbNMmlmuHBl5AJ2jsv0pbxt2gAJZtuOnX60YwDjv60mNuMNz/GlGccnmlAAMcUYGc0tFACBQBTgCeg6VJBC0zEDAAGST0A9ahmcnekEoaPI3MO+KLcQHujREDhxjqDVZI2TJJZi3XJqQ7myCR14pyq2QqDOTjFBoDBGcUoBJAAJJ6VIIAv8ATSBPbGT94p2+Ff6KJt/Yk5H4Ut77D9Hb5nYaT5SsgOWbhvb2pi5JABqTyGALzkoCepXOTSmby08qE8dS2ME1eNHJrU09fInKpm0iKZmt2McXGDyT3xUO40AZNI2AxznAHH1rJ1ZT7uC5GJWJFk2AEKGYnAG7BpxvLTfizZo5BkSM65GMc1AUVtpIz6ZpggRd2wY3HJpVNoa5alnsVR0S4lkU/qqP/HFQqwKEkZbPb09/upgjPOehpdrgYD8eh9KHNsCSO202Vgt3DEyfq/ICc1FfWmnGcRR6fFCVG1mRdpb34p0T3EIYRykbjgY60MxKqmeVzk7eSe9OqrUbILsrNpUSNiKW5QdeJ3/vp3wsqyMVvbkAgAA7SP3irBhwDJjBxwDQWZVySATS9I+JuYrfD3yoPL1DLA5+eIH7uCKcBqSt9u2dcfsspz+Jqw7hQqg5bqc0gY+1bnC5XMuoomWs4Xb0SY/zWnfE3Aba2ny4x9pXQj+Oan3e1G72rc6C6Kw1AAEyWl0gBxzCW/3c1Zs7qznnELXPksV3DzImH8QKGfA4BPrU9tcwxnIikkkXnCdQPeti4t6hdF21l0GMNOmpW0jr9qTz1JB7DrxW3DemGFSLhZd/zKitu/8AIVgCCSWbdqNmqROGYmTnIyMA571YePRbBfOm0mwkMYxHtjXePv64rvjltoYrXILtJrq7aS5IJzkccYqS5R/0TKyKCxKDbyOOp9aoDTbYh3itJ0D5ZliuHXPp0PFNWxPwqzPqVzH5QPlr5u48+u7NY2k7BuaNnK0sskfBCjqvc1t2Ejx7t06Rp1weSa5SwgvAkqR6tKGbld0SNj8AK1bdtZtmjxfWrBvlbdAwJ+hD9furKfWje4Wsy9qV0btJLZg6W+0oxHBbPHWua0WG48LyrpmqIlzp9xII7SXOZUyCQjD0AHX26VbnvtTla4Z7eycq2EBmZC2DjkFTUOrvfzaNFD+bfKuGbzIpUmVjEw/WAO3PUj76dLgVUtew6GOC3cFowY9p+T5s5+vpUT6fd3GRGqlASME85+tYNr4lgghxrml3qOoDSzpCDDt/ayCdv07etbR8TWD6dbXFr5ojl/o3a3kC/XO3GPvrMrQOGbYbFFJYq3yjYeCdueB2FSR3loYxDLCdrHCPjkD3qrL4htpYpIHvrZmUfMDKFI98GpBBZNax3g1KFncYCJIDnnpx1osyVmLdR3EAKwzFU2nHcEHuKm0q5tLO2PxtxguNu4+nWoDfkMIJodsCD7YXPNKkMN/BJKF/RRjILd+cVljCPUrfRUHmK0jTuA67Thfqa0oHtfzdllKqxB3luDnmsiPTwtx54O4BflB6CrCSXDNGYZmCcHaveixqetzuOnWilYd6SuZqx5ZYhmaVlgnfMZ457e+aiMEwBbynwvU46UypBPNuVvMPHAq/SxqRSq3uuP8AvkJlafVI6sWx2RTTD7SqFHp83BpbuF2mklVPkzkEDg/SltI/Mt7hdwXhSST0GajiabotxfPz1sXwzzyTjvZ+hVpjgsyoBkk8Vb2WkXzNMZfQKCPxzUUlx/jEckMSRMn7OT/GuWu3KNlxaO7AQVOrnk9Um+fDs0+pILKXGXKR+oZgCPupf8Uh5VjM3bjAH1HeoHdpGLuxLE5JNJVsre7ONzjH5F56/r1HPI8jFnYknmm0Ue9NsSbb1YUVYFqBEkssypv+yMZOPXihUtYmDSSNKPRRj8c10fxpq2ay72vTf6E864BKFitEiLfOzbyuOgxioOKfPL50rSbdoPQDsKYRS15RlPq7LReHHxNgmlqJR05o96KiMHejgd6Kxde1m3Wy1DT7KVzqCoLdFeGSNVmlGIh5jKEyxI2/N83bNUp0p1XaKuak3sL4U/TaY+pHrqNzLd/6LNhP9hUrZrI03WPD8GmW0VnqG+CKKGOILbzF5EZGMbJGE3yKyxyMGQFSEcg4ViLkOr6Xc3C2ttfRzSOMoUBaOT5BJhZANjNsIfaGLbecY5qlSjVcnLK7dxrTvexNc2lreR+Td28M8Z/UkQMPwNYt74Wt7e2mk8OvNp12FPlfDzskW7tlM7cfdW/179KCc9alGco6JmRk4u6OXGieKZrKCTUNSsdRuWsjbXMFzAUjbcVZxujPTcoI+XPHWtaK81LTIZPjPCWpl7qO3ElxbSLdoRGpAwFCsPtH9StLFOEsgGBIwHsavLGVZQ6PS3l6FY1E1aepl23iPQ7mb4ddSijn/wChnzDL/qPhv3VpUlzHDewm3vreC5iP6k8SyD/aBrOHhPTRbSSabPeaa8ZGPhLhlTn/AKs5j4x+zXPeHHT6/gFCE/lZpUVjfC+KrP8AyfU7LUFH6t1CYn/14+P9ij8+6hbcan4cvYx/0lsVuU/2fn/2abo2/lafvtJW5GzRWbaeJNCvpPJt9Ug83/opD5cn+o2G/dWizogBdgoJCjJxyTgD7yQKVxlF2aCzRW1LUbbSrKS+u2ISMcBRlnY8BVHck4AHvVTQ9OuYjLqupqp1C9wZAORDGPsxKfQZ5Pckmq1jnxFqK6u5zp1mxFkhHE0nRp/oOQv3nuK3qeX9NZePH8fk16aBR9aX1zSVIUOnbNH1oooAKKU8GkoApX8+qRXNlHYWKTwy3CrdO0gXyosHLAH7RzjgetTaxFOujT3cd2Ibh5XFnDAhd2C/ZEhGcbs8ngcVPRV6NZUndxT7x4zUeBU0l2lsEmkM4aVi5ScfOnTjgDj0q3RRSVZqpNySsK3d3FpKKcib3VAcFiBUzEruyJ4na1tzIp+ebgey9z9c1XJJPJJ++prtgZPKUYWL5QPfufxqAUsF/lzK1Za5Fsvb+opNJRWXd6zm5bS9MjM15+0Ubyo/Usw4yP2c5qkYuWxJK5Z1DUEsETEZlnlO2GFT8zt/Iep6CqA8OpfZm12eS7dvmEO7EUR/qAc9PUmrWm6QLJ2uLm6lvLp+DNLjIX9kAAADr2z61oUzlk0j5jKTi7xIraKK1UQwRrGF6BRir105kgt5CckKVJ98nj8KqODww6irNrPG8ZtZVAVju3dwccVx5nGWWW627UejKmqtN1YbS37JX9HwIKKdJFJEdsikenv9KbXQnc81pp2YU6N3jcOjFWHQ02nRo0jrGgyzHApo5syy7iu1tS5NHbPGJp5DHM55Xrj7u1RpaxIGkuJl2AcBGBJqK6dZLh3XkE1FXbWr0+lbyJ248+18+fAnGDy7k09x5mEjBWIfZU9qhzjv1oo75rjnOVSWaRRJRVkHyEESKGU9Qe4ot2WWCbEm8QOqo2cnaQeD9MVDeK7WsgjBLFeAOtJYJ5VjDGF2hlDEEdSR1r1aE1S+HVHPVSdkrLR2TzX3200OWacsRFLgr37ORPRRRXjnWU5dKtpdXs9bJkFzYrIsRDcAOMHI78VPrWmaZrWm2+lyXGo20VsQw8iSMFn3bi7Eofm7emAOKloq1OvUpfI/d7+uoynKOxXsjaW0a6NZCVotPUIJJiDI+8lzuIAB5Y9u9WKghgijuLiZHy8rLvH7JCgAfhz99T1JznUbnN3bb9TGFFFHPasM3GIBvb61meLtDk8S+FtV8PxXCwPqNpLbLIy5CFlIyR361pxgkFz3NPqWGeWCku/6nd8QbWIcb7JLySv9TD8F6pFr/hHT78W5jSWDywjNkgoSmcj3XIrcs5YRAly088kjKyvuI2jqPT0rjfA7HR9Y1vwdMfLS1n+M063HKx2UgAXB95BLwTn7sV2dpJEkkswCF428qOM9EUjJOO/JPWvpMDVapVYZrRVpLTNZbacnqtTxsTBKpGSW+m9u38j5V2hAy4fblgDkY7fuxVd5lWaOAAtJKQFUDrTy7zTCCHa88mdqlgM4Gfu4pltbfCbmZg87/aYdF/qr/fUY0aM3LGYlZYN6RWjl3clzfkEpzVqVLV8Xy/Ys5j8+408uRJHlG4weR1H41W8PaXaaBZW0F1dXWotY2zwwS3UgJ3Nt+d8AAn5f31cnLSRMEbbNtwsmBn6H2/uqBbKI7Xnd5XKbXDHC59RiiEcJF9PSq5V/xavK/JcLcnfvHjWxFN5VG758PyWvD1hpUkeo38sKwXOoN+jdM+REy5yAvVR8wxk5OKl8mzhtQkU0lxcsyhix2rjPOPTj1qHcSCM4BOcDgZpDjtT1vi9NvLSorL/7tW/HS3gDpTqPNUlr2aEbSK6yC2YO6ZAQ/azjjio9LW9uVfKmVVXexVDuXnbjHpmpxDAT5jF43wRvjI3EHsc1JBILGdZ7BQnlq21XyQ2QeuPer4aXw5QUX/m0mn/jo/8AK217bcN7nPOOIc78uXHw7v0MIIOCMEcVJYJFNcfESyRm2tWHmLnl27L/AD+6oYlm1C4mt5XW1dVEjMeQcnkKfXmn+XHAzbZHkzgbnwCQBgdMdq56dBfC1/IrWc/8Y6P/AOp9i4dpV1HiGoQ24v7E9/eyX85mk4GTgelVqOvNFeRVqzrTdSbu2dSSirID7UUHHaqWp6xZaSiGdnkmlO2G3iXdLK3oq/xPQdyKRJydkbuW5JI4o2lldURAWZmOAAO5Nc9c6/d6iqtpKSxWTkxpdAASXEhB2iFWBGM8l2GMA4B61I+n3F+DqPit447eE+YlijZiQDoZT/nG9vsjsD1rYtf08UdxNa+U+DsVvtIp9fQ4xkVspKHVi+t5pfn07x1aOpw/gX8jOg+A/EEviXTtd164urqKSO6S6uYpEn3/ADZc+UGJDgNkEE464JB7+iinq1p1nmqO7FlJyd2FWzsuLTcyhXhwmc9RVSrRj8mzO9hulIZV9h3/AH1XDXanys7/AG+tiU7ac7lfOPlB4ptR3Fxb2cD3N1OkUUY3O7sAqj1JrF+I1XxEdtgZdO04nm5ZcTzr/wBWp+wp/aPPoB1qEYOWvAqlcs6hrgiuDpmlW/x2oYyY1bCQj1lf9Ue3JPYUlhoZS4Gp6vcfHX4HyuVxHB7RJ+r9eWPr2q7p+m2WlWwtLGBYowSSByWY9WYnkk+p5qzWuaStD9hfkFA+lFKfapmCU4lUUsxAAGSScAUZCLliAAMkntXNa1qdxfvFpumiGUXqkQqwJD4PzSv6RL/tHA6Hm1Km5MZK5X1eSXxdf/4PWgX83oElublftKDyNp7Mw4HtknjGaXjCaGzSz8P2QVbe0jViqkcHGFBAHBA5991dNBZf4O6HMtglvPNEpmkkvLo20btkGSSSRY3KjaGPCnoBwOnK6ZreqeIdeTRdZ8PLELq6t75Ea4aVYkFnbtJbqCqlnV5AxJAUBmYgng+lhY9Z1YLSPb9SsHxWyOs0CdLnRbORNwAiVDnrlflP7wa0K+ebn8oXje6l1i/8J+J5Lq1S51VNPNjq+kNbCG3mcoPLaxkIPltG2GkLyKdwJHI+iHeKRzJbsrRP80bKcgqeQQfTGK5cZhJ4d55W1uJODi7jaKKK4SZX1K6Fjp11ekjFvC8v+qpP8qg8OQSafoGnWgZlMdtEGwerbRk/jmq3i8lvD9zbA83ZjtRjv5sip/8AfVJfPe3l7HpliWhgjw93OOPl7RJ/WPc9h7kVtSfRUk1u379RkroiuptTubq5u/LdLKwV3jj6NdzgfaPfaMYHqeegGfmX/k+aB+WrxB4Lu9e8E6NpWsabrGp3dxrjPrE+m31zeRqDHGZ4XVgo8zco+yWkk34+Uj6zr5/8LeKr7/kkePtV03xDpt1cfky8WX3xVpe20Zf81XLdVZR22jBH2mSNWXJVkr3fgE3ThWpQ61SVmr8bXultqrppLlzPe+D1n0VWjSSc3ZpPja90tVrrdd2hyek/lr1bTPHd74Q/KZDrvhSbSrd1mgvPGurnfM8sGzLLP+rE0jgqdrKe52mrn5ZfF/gXxH+SaLxj4S8RSyeJPCfiXT5reWXXrrVGXekhXy2uWLRhihZkXgmBSS2BXtnibxd/yPvF0y/lB8T+IPAupyfBMsguIreW5mQ7NpeIobgyIE2quAQGYY6Y+fvDWg+EfyoeP9Ms/B/h46b+THQ9WS5uNUutMhgfWLqNAIoWMcagrwwAbkCZy2GdUH0UKtK38icJQyK7vez5pX3vsl2nu4epSm1XnTlTyWbvfL2rXe+1t9ew+vb7+lX/ALNP90VWY7RmnyyGWRpG6sc49KiI3SAdQK/OZydOCS32PkKFOOJrylL5VdvuX5BF3He3PpT6MYo5p6dNU1YhiMRLETzPRcFyXI8a1jxd4g1d3S4vWhiIKGGAlEIIAIPOWBx+sT1NYuDWjDYC7kLF9qrjdgcmtKCytrcgxxjd+0eT/wAKeVWMdCsafI59NMvArXFvCSmMlDxu91Hr/H61q2NhYyRpcLIZwfXgZz6fyNaVUp7aW3la8sVyzcyw5wJPceje/fvQ6zrdVuz5/n8+fZVRSLaoqKFRQqjoAMCnVFb3EV1EJYjkdCCMFT3BHY1LXM007PcYKVWKkMpwRTGJY/a9qdWBsSXCgPvUYVxkVHUtzxKUH2VAAHpUVLHZFKnzsgurWO7QI+QVO5XU4ZG9RUcFzIsotL3Alx8jDhZR6j0PqKt1Fc28V1EYpRx1BBwVPYg9jVozVsk9vT3yJkgx0oxk5JwKp29zLDILO+xvP9FL0Eo9PZvb8KuAnGKWcHB2YB9KWk4ApRjvnFKA6N2R1ZQCQc89KJ76e8YI6RcEnKA89vWkVkbgKcntQIsHIGM1qk0rAMH6N+nB7VaiEb2xZmyNwBUdQfX6VELaU/Yizv4BPQml8ye2KwTodiMcqRw331FJU282z+jO9N4mKlDWaVrc1z+w118kfLt2sc7gOSPWrCSWQt/iUBEyY/Rs3DEd6ajRStIB8sIJb5iOB6io/IhkAMLZcEEF+AR3IqkamXtOeVF3ts+XE1ZpluY7UQqwViCpz39D6U+KMx2ssxmG59x3kcjjHFYyw3jyxwiUxRB87ieCT71q3ktvBZR2luxl/SRljnI27wW5+gNd0K2eLaRHLZ2Y61iitbSO0DiIxxhVdupwMYA+lMit4nbMjblXkktRcXR1BsvFGqsCOP8Ax1qSAmGIR2sHmbhjfnj6mrJJKxhQ1WCABTBhVfIYD1zVa7vJWihgeE/oSGU7enHBFT6nbSxbQckdyD1PWoDcObdbXap2nduPU+1ck5OnN20Ah+IuZHiDAfomZ92BwTjpV20Q3swhlbCAEjaABn7qqjB6dDW1ZTWtjaGV5omAPXvz2rIOVWXWehrbZDaW5t7grIScjjA/jV25uLZLfdukfyxnaVIHJwKrR3Z8155I2CsRtwM81DduWjli2s/mSjBB9ADXXGKgrIUus0YVNh+0M09USR9o+ZehqHyrlkEjYEUYHbn6VItyyRPsTGELF/T0FMBHdoqgwqAOcEe1LulS2MUAwzjAbGSKr2UMrfpHZzu5IOOTV5WjUYYjcenGam5Nu0SiikryIYvKsoTAyM5j+bgdSfSmpcyyMTKAsZG0tgjr0FOduN8SgsehbjFMt4gxVWZgFOBuIGc961TT0e5ji1qti9pCSzS+cSrAyDhRwB61BqOpytcyxlEdATgehA4NSaVMSkqwooiPAAJ6Dqaoz3URuykcI+X5cHkE+vrTi8ByTiRQ8j7UjHz8YdiT2H34qCbT7i9kE65tlK4UY5UfQ1MxlnVim3AYbwFPXHSoZtLadTNLcSghSQqt1PpSTV42sYVriO0sYmsyGkuH+1J0xVNSuQidAOuc1s2djbQZdZS0rxjcHBO3pVG7tZIWMhwVJ4I4/GuSpTaWaxpXBUHLU0uruzAEc/ZzwKcPpTQpzgHA9+9RACwA57+gzRw3Y09yiAchiewNN3BuQCMUAJgdeaXPtQTiigBk3mOCo6EjnPOKcgwhRTjcR0FPRDIdoH/CrUUMUaGTzV3DkE/xx1poQlUeWKuxktLy0RAlu7AyEbUHVj0+71qwsdw6eXAqqo6jI3ffUc11l28pQOeG9fuqESOpJViCeDVFClCVqjzd373B1Glanp3+9B5MC/aVmYd88E0G4wB5SCM9yO9RUd6zppLSOnvnuTy33FLFslmJNIKBjBoqTberGDGeKADwBxzQBU8Fo06s+8KqjJJoSb0QEHagD3q9Jpk+AYcOD938apMhUlWGCvatlGUd0Aevak571r2kFv5Ms0SF1287v5VmvGqw+awKlpCAp44xTypOKTAiAz0AP1pCDu+191G1Yxkszbnx06HFDDYcEfOeg56VMBHU55J+4+tKN2Mghh0wTzQxcAhADRtGOaABgGAfIXsfUikQ5+ycjtSkcbaAAvAoAcwPVlwAKTj0+lMlEkhVASAOc5p6r3oAK1dGQMGaSU4TuRwM9qzI18yQKFOD6U2cxl2RS6IpxySMmnpyyPMB0JvrQP13oCcknA49M9aoNdLqEiyvAsSRrgEnk57mscQ7SMMdoGMZp7+YUXc3Cdumav8AyewLEq3VyCGV920HAP8AOmKWIy3WkDusRhVBmRhz6Af31es7JZiCZMgclcGoLNUdrgT6akiI29cAnjI5qxcTNJIIrUH5Blm7E46VesxCrjzdoUdjVq4ihkZrmFVWNEIGB1PrXfBZVYNzGtNOuZxIGGMkMSBn/wAc1qSaU9oFvVkVnUfKrDpTdMmjB3uwUsuAScCi8+NvLnMNwiRwL9ocgk9sU1x4xurix3VtfITeWiHgjbjI/AVyxsIf8ObyWx3oYraJgiZ2EvuySPuFdnYWkkEKvcOjO43H5cDHpXIW9xHd+LdTu7QzC3EMEQlWM7XKl87TjBHI5FanuVp3sdOlu0Mom1S4iIAz5RHT0rNOm6Xq2tBWsrdoF+fa8Qxj6Us13Y3N0ljZ2DzvIAm9iep7n0rahgttLtltdym5ZfmcDPei5J76GY+gaTJqhdNOSOELsJiJTP4GmXel2Wn2rQw3t9Gu/Kol25x9dxPFaG/bKzxpvcDGecD7qp3MEkxJC7gfUce+aMzC5lEajfXnyapOsbcBMRnHv9nP76uNo+rW1h5yapEziTA8227fRWFbVhpVlZxLczAAv6modQnnuVPwyKUQdD3x1FGYw29Mu3u7crOpW4gcwzqRjDjuPYjBHsaskYqjqKtpl/FqjNsglAhugwwBz8j/AHE4PsfatBhU6sV8y2PMkhtFLxSVAUkjmeN0bJIQ8KTxV+OK1hW5E8ilGAKgHn/xmsyp4VU2twSBkbce3NV6ZKGWavqmvfaNSi8948n6MctrDJmRbgLEOu7qPaovLtjdSBLj9Go4Yg81HTI+rfWkq1oOUIqC3u9+XfotTpwsXGjWnfgl5tfgtiO1kDLE0gfHyhsYJqLyZv8Aon/1TTQSpBHapGurhmLGZ8k54YirZ6U111Z9hw2kthnlSYJ8tsDgnHSp1smRh8S4iTucgn8KZ8VPkHzDx27H6jvTJHeVzI5yzHJrU6EFezb7dF4+13g1N9gssvmN0GFGFHoKjzxRRUJSc3mYyVlYUEN1pKMc0DOcUpodaBRx2pcd6AA4zXIXNle3HjMxXtrcR2N1eWlzEkktuYZvhV8wSYQtMpWVYiM4XplSeK67qeO9Y0B+L8W3M36un2kcC/25G3t/srH+NdOGqulma5e/rYaLtcopZ+IG8WQ+MH0ORFiaF5LFryCWdpPKuVk8qUvs8pTNEFVmU8zkKuQGreGfALeH7fw3Ym7lEHh6GOZoleMwT3vwJtWkiGPMRNssxIdh82MJglq7DP3UE4NVlj6kouNktLe/Nmuow6iiiiuEQKKKKACpYJvIYkoHDAgqehqKihq6sxoycHmRY820k4ktzHjvGc5/GmS27IvmKQ0Z6EGoqfFK8LbkI+hGQfupcrWw+dT0mvFFW80+x1CPyr+yguE/ZljDj99eUflX8IeJdfgj8Kfk12WoRo7rUmN7NGq7W3QxqM7Ady7zxu+WMgjnPqmu6xHZ2yxWtpv1C6by7WNW4d8cs3oij5iR2GO4qfQNJsrK2TT9zmaRjJNdMfmmlP2mYdBn07AAdq6aOIlhl0lvDh3+/sPTh1rRktdjmfD0H5QbTQbD87PpE16IAtxbgGMI6kr8rxqEwwAYAJhQwGTitD8/3ltxqvh6/gHeSAC5T/Y+f/ZrcljMMjRsQSpxkd6ZSuqqjzOK15aEZaOzRnWXiHRNQfyrXVLdpe8TNtkH1RsN+6tH7qrXum6fqKeXqFjb3K9MSxh/41n/AOC9rBzpWoahp57LDcFowf7Em5fwArLU3xt9ffkZobNFY3leLLP+iutP1JBziZGt5PpuXcp/1RR/hDcW3Gq6BqFsB1kiQXEePXMeW/FRR0bfyu/vluGXkbNFULHXtF1JvLstTt5JM4Me8Bx9VPI/Cr5pHFxdmjLWCiiisAKKKcsbsMqjEewoNSb2G1YiHw6C4cZLA7F9e2aZHbsxJkyiLySRTrqeOUokKFUjXaM9TSN5nlRWC6NOb34EBJJyTzUdxc29pH5tzMkSdMu2Mn0HvVW81RIJ1sLWJ7q/m/obeNSSx9z0HryRwKI/C+ph/jfEsDzNjEaPGpijJOcKB1PoxGcfWvRofD8RXh0kYNr17jmlUhB9ZlLztV135bXztNtR8wnIUyTDttBztGOuQD0rVs7O3sbdba2Tai++ST6knkn3qw6NGxR1wVJBHuKbXLNtdVq3YPe+wUUUVMApjrt+ccHvTxnGSM0Hng0lSGeNuJ0YWu8PUUuHFc1xRYif4mLypGyyrmPJ/dUBBBwQQRTFZoiD2ByD6VbuU81BeoPlfhuejd/xpKdRXs9HyLYjDuznHVLZrivytiBEaRgqjJNSmUQjy4CD+0+OT9PShvktU2dZC24+uKhOF68nHH1rubdBWj8zSd+9X0+/l3+d8++wbWxkikpDvJ5Y8Utc44UUUUAKGKkMDgimhZixPxCbcOcSDgEnjGKWgda68Ni54a8Uk4vdPVP99pKpSVTXZriNiJaGOQspLoGO08AntTqidRbRyzwyuJSxkEaxKVJ+npT4lnWGMXJHmlQXA7H0rpxuDhGDxVBro5OyWt1x4/W1ydGs3LoprrJDqKKK8s6SpZQSxXF9JIMCa4Dp7qIkX+KmrYGeKq2FxJcfEmTolw8a/QYH99XAMDJOPSkp2y6Gy31AqF6nJ9KQnqBwDSUHpTgtx8TQra7Co87d154Hv2ppJPWmRlfLAC4bJyc9adUMMrUkd3xNp4qVvb4/U5jxlYXFq8HjLTEDXWixyySQBT/jUJX5k+XksBkoOm41btvEfhbUY4JvzvYR3FwsZERu0Eik4OwgHrzjFbh471i3HgrwhcpL5nhnS1eUNmWO0jSQE/rBwMhu+Qcg816FDEyoSUotprijz5whUjlmrmtLPY6XDLdSvDaQZBeSVwAvb7TdPxrlZdT8SeLZJYfC9zFp+lBjE2pPGTO7A8tArAqQCNuXGD1GRg0ll+SrwlZ3KXLfnS8CZ/Q3upz3ML8frRyMVb15HXmutiijhjSGCNI441CIiABVUcAADoK2tiJVZZ5ycn28PD2ghCFJWgjkoNG/KJozBLHxRZa1HKQZG1aHy3jx2j8hQDnn7XoK7A4pKK55SzbjN3Cil+lJSmBRRTkjdz8iE9uBRsak3ohOQeDQFZmwAWJqy1qluqvdPy2cIvJ++mteMAUgjWNe2Bkj7+tJmv8AKV6JQ/uO3Zx/QLa7QDPOkRPQHkn8OlKYLdQSbxWHUhVOT9MiqF9f2thA95f3KxRL9p3Pf09z7dax/L1TxJhpxNpultn9FkpcXA/rEcxqfQfMe+OlUjTlLrN2QKcOEfO5bvNcjup307wzC1zcIdstzKR8Pbn0JHLt/VB+pFWdI0uy0x5LqWL4y9nAE11Mfnb2GOFX0UcffzUtrbW1lbx2tpAkMMQ2oiLhVH0p8saTRtFIMqwwR0yK2TVssdvUzpWn1Ul4GDrXiFTe2kNnBCbKaK6lEk9jNcsZINhDKIpF+TL9SOCuckEUy+8Vala2eq6jbW2mqll4esdZhikR58yTC4LxmVJVV1Hwxw6rghwe2Tde2t7zVbaRb680+706KSOGKLylVo3K7mG5GJB2IMgjbtGNpzmKTwfpRtLnT7ee8tbO50u20b4eJoykdrAGEaIXRnBxJJlixY+Ycnpjsw1TDKlHPrLi7dv4096u5x4okg8Y3cqWXwK6afzvqcun2TC1lXZ5EU7zSSq0hOf8WlCxgqRlNzAlgIrvxvrNteppmywE8WsLp1xINPlmV45LJrqOSOJH3AjBQoS3ILAgcVZbQLZ57i5lvbxpbi6jvg+YgYrlYhF5ybYwAxjG1gQVYFgVINJdaDZyeTP8dd281veNqT3KmLfLP5Pk75N0ZXAi+QKFVQO3AxTNg82sV5cf9ad+oyxEltIvaJfza9Y2d/OsSSXKnPlkFOGK5GOmdudp5UkqeQai1zXrWyuls7dHu7uQEW9rDy7KO5zwq/1m4rK067nuFXT/AAkDb2aSySSalKDIGeSRpJWjDf0jM7uxY/ICeMjgbNpoFroTSx2sbu0rb5biU75Jj+0zd/4DsBWThGNKThHTNtyXBPktzlm10l5MzLbQ7i/mTUfEkqTyoQ0Vomfh4D64P22/rH7gK2sUoxSVwSm5bmt3CiijFKYFOGFGSaAMVl3d7BcQveSXcUelQq5nkYcS44IBP6vuOvQe9YQbGSK2rarGbX4riaxf9FHCgzJeSkkCNf6vv3+gNWdE0p7JZL6/2PqF0AZmT7Maj7MSeiL+85Peq+j2k19dLr+oRGLCFLC1Ix8PEf1iOzsOvoMD1raqlSeRZI+/fvY2Ttohk9va3cTW97bJcQuVZonLBW2sGAIBGRlRkHIPQgiucn0qO31TTLK8vrzVJbq/m1Ka6u3RJzKkSqjK1ukQTaAijaBkZDZyc9NWNdfpfFunJ/0NjdSH6l4lH86KFapC6i9NfQyMmho8HaKZpnuGvLmGeB4Wgnn3AO7o7z+bjzzKTFFhjKdnlrsCYrSuFu4YI/gMSGIAMkrktKAMcuSTvPXJzk5z1zVmipVatSsss5MMze5HbzrcxCVUdM9VdcMp7gipKgu4Z5osW1wYJVO5GxkZ9GHcVWu9TnsbASzWe+8dvKit42z5sh6AHsvck9ADnpXO6mRdfhx9++QJX2MzxfJczzaTpGnuq3VzerKGYZWNI1Zi5+hAIHciuhiTyo1j3M20AbmOSfc+9YEMNyfEenQ3syzT21lPcTOowu93RQAOwA3gV0NVadoyfLblqwlokgqG8s7TULWWxv7WG5trhGimhmQOkiEYKsp4II6g1NRQnbVCp21Rww/Ib+R8X/5yH5N9B879n4NfK/8AhfY/2a7dtK0yHQk0MWFvHZugjFtHGFjSIDAQKOAOmAOnFTQw+aSScIgyx9BRcTCWQuBgAAD6AYpquIq1mlOTdubbsdbrVakb1JNvZXbfvkc3b3dx4bnj0zVJmmsJWCWd45yUPaKU+v7Ld+h567yDHzdzzUF1bw3lrNFdWwuInQq0RA+cenPFcLbapqeh6rEt78T5cAMIimO9hCW6BuN2MDDd9o5psNQfxD+qtGuHPt96HRWh/Hi8PF9bTN+Pz2nofOaKRHSRFkjdWRgCrKcgg9xS1M8w8c03/Of6P86vVR03/Ofd/Or1c0/mPRjsFFFJ99KMVbi1kWQ3dkQs2PmU/ZlHofQ+hqS1uo7tCyAqyna6NwyN6Gp6q3NozyC6tXEdwoxk/Zcfst7e/aqqSmss/B/ns9ALOBnIFTWqF50GAQDk59Kp212lyGUqY5U4kjbqp/mPQ1ctj+k293BUfU1GpFxTTHpfOrkbkl2JOeaSgjBI9KKEK9wpKWitMIri3iuojDMu5D+IPqD2NVoLiW2kFnetu3cRTdn9j6N/GruM9elNmginiaKZAyt1BqkJpLLLb07veoDsf+VLVKOeSykW2u3LxucRTHuf2W9/Q9/rV2lnBw7gGjht+Dx1560As24hQUPQZP40vB6ijHGO3txSgSee7LFGkrfo85JOADUlreXU5ImuFwpwgaMEEenTNViBknGc+lSQ3MsDAxICTxnaCf30yk76mp22Lk1gboq8UbIQvzZUAH8KZLpdxG7JA28ZIAxycVoRzWtnt3zl3lG5yshI9zg9PpUkmoyxoJVRYy5JXcAdtXeFpT62z7Dohi6sVlbuuTVzHaXyYhbTwYkXhtxOCKcFhttRtooULxyo7OuSQqjAGPvcfhV5ZFk8prlFkeQ4GVxVEwmO7mjtJwXjjAbjkBiTtH4D8ahOlUotNa92/wCy0XRr3Xy9+3hxXiXpPKkBghZYg4JBA5AAyTTbCWY2scMO4rGxy/Y81RklnlBBbY0YKsuByDwf41aF3HbWdtZ2rZDsAQep5yT9K6aVdVXfkclWk6UsrK1+beS6kKXAYp1XLcnv7VVIUpjHJ4q5qMKNNvt4tytkOVHGapgY+1wemKhWvndyZJAYkdfMXK9MetXLO3hugzX1uFiJ4HTaR09zVEZ7dfep4izTpJds5jyDnJH0NZB2eoGtvdkYRLtH6pI/CqV5cD4iOAKAEcBiO9WkkSeSRooXG3aFDPwSfvrIVlt715Y1zg/rHP8AGuutLLEw3b2/VbRYYGCuSMnb2qKGGa6j8tJMqeW2jrj60sIfUI/OdFii6/LyeKls7qSJHaxiEnUHPFNKWyXEpBXu3wI5JLtCI4lEajqy8kj05qVEge2leY/Mg5zxmnSToAklyi24VSSpySeakefT7q2UXLgRM32cYP3kdqdJRVkK25O7K99dWKskUcoXy1BYAfbz79qjeeEzDaUI4UcdWp0ukQMm9CpCxGSQg8HpgfxqEwyvMLlvJCAAgcAj7hSzWaOm40Hlkr7FmPy4bSecmONlRhGoJ544/fWZajZE805yzHLcjrUkyLdwlfMCmPL7iMADt/A1QgMRcm5V3iJO4rnH1qcq6STXEVxadjRa7b81jZOEYtk4A5welJb6ksNo00zZZT0P8qpXRiiAhtGxEfmAwCfTr1quUMp24JC8GpyrOLsZYkXVJ5J2u4o2xgjaMZNRtc6ncwr5v9GHBc8DnnH86mtods6RtESM8qDgke1JfSwSXJjSJoTGQAvYjsT71NuTTbYDPpSY5yTzinxnZlvJEvbaWxV+4hs4QLjZlEwJAG6k9MfT+dJGDkm0BmBAowo5pc5OAMetIrq5JQEL24qS2jDviQ4GCTikbtqNFOTshlS/DpgebMqnrtwc04PBEMwoxfPV+g+6nLDz5tywCnsTyePamp051naOnaa3CktdWO/QJEUYkA4bH6x9vTFV5XDuSBgDgD0FLLJ5r7tu3gDH0pmMDPviqTlFLJDb1Eu5O8gHNFITjt1pe1SAKQUUD0oAU9KMAYyQAeKUD5sAVeNmZLCNwq7vMyORluCMVsYuWwFFSMdvqc1saZF5ltiWIAYzx0YHvWXPG0KJEI2CjJdiP1j2/jT4rmURtFJMVRVyoBwSfTiq0mqc+sBtzw4izFOFZ9mcuMqOccdqwb6S2SV5RqFu6n7TGZOv41Oul6NDcPrdxNdpe3EKQttcuqhc4Ownbxk/Wkl8KaReiEEKtvFDJDHGtrEC28YLM3Un0zmu1041VaTsMlG25Ztr2CS1Fj5b4jxvIH2u9JAsN/dSG5/obePgFSMHP7+K0mtFjXzVi2qVVAQMDAAAzVeYSEgCTbwQxCgll9P+NJlaWXcQzYo4by6lWCPbHGRswSdx7/zq/d6fuXdvVcAHdjnAHSm6OYII5wVC5k+XNQamrSxs0Vww2n5juIyPakjFZHJo0zcZbaoIXPfqRSnlsgcYzS2ER3xwOxd3PXrwKne2u3je4Fv5Q3YVc9q41FtXQFclAQM0hePJOc/dSEc9cn19KNo69R6VgB5gZgoQ9OvanYz3oo74xj60AWNOjWW5SMgjPfOP4Vo39jDtKyMpBIwV5LYHSqGnukNykk0gRAeSR19qu3bI0ha3h4HAbnDfQdK6qEVKLTAzDGsTkTghUOGK9ajcQ+awifeAeCa3bTTZJom+JIKMdxQAfdz1ptzpunWkW94tpPAAJpXQk9gM+xs1udxYsMYAwK24rZYSIVTJUZwOv31nac80dqzwsrfMcLxmtnSJ0e7llmyZtoDO3yg1ajBRinxDcL7TlMaqT8zjntkmlW0vWg8hrcQgfLkMTkfjV6ZvOkVztAQ55wQK53XfEhvGl0PRbkte7wszBSBAhwSScdxwMZOSKstSypcS7q+oaBoFnHbanMsfmsFRQrO7nGeAMmsi48Qy3YMPhbSd0J+c3F1uWNsdVC5DA57kYpLXwtY2t2t/Gk5lRNqyXM7TEeu3cTit5LdI4xJOQGK5VEXp9f7q26Q9lHSO5zN3qfifxFYjT7y1bRwVAuJEdWZz6IcnC/XnpV+O6RCsCZjWMbQEACj7q17XS98zvcSAquCV45/uqSRdPtUIhij6cAgNg/WsbC8pbEOixbXa/nkCMQFj+UDIp04lEzO0itK2CGxwoz3q1vVw07JtLAIiYGOOh/fUHlxmYhCWbaS3OBmsJWaRWaRoIn8vl5JFCPnjtn+dSeYYN63EgdsjBBGOmakuora3tUnMO6boAWPc88dOlZsdkZoZbm23RjdtG4llX1696DNUXLjUBIwLxM6qoVQPXHWqcV4gQQMsitJMfmY42g54xTrOWSImKeRQSQUcrwAB1571YWKzuYi0sgZ1IXzADjHr9TWmN32O1llS+tmtb+EXETKVIY8kHrzVLRL1oEfT7q1Vp7RvLLM2fNi/Uf2JHB9wanU4PPSs/V4xavHrkaMzWylZlQZLwn7XHfb9ofQ+tJTjGpHIcMa0+eprGa0B/wAj/wDuhpVmsiw8yzIXPOJCTiq6ssiB0YMrDII6EUcGueVNLTXzZnTST2XkvwW40s5C8caO2EZw7HBBA9Kjl/QReQPtyAGT29B/49ajhneB96BeQQQRkYNSahzeSH6fwFTyvNZ7FHOLpOSVnt4P/RXPQ0yIDbnuafjPFMQ7SUPaslpVi32lKTcsLUhHe6b7tV6tD6KKKscIUvSkooAKKKKACiiigAooooAO9Y3hf9Pa3eqHrqF5NMp9UU+Wn+yin76ta9fPp2i3t7HnzIoHMeO7kYUfiRUul2Sabplrp6Y220CRfXaoGaotKbfP3+DeBa4xRRRUzAooooAKKKKACiiigAqG8u7ewtZby7lEcMKF3Y9gKmrAH/5S6nnhtK06Xj0ublT+9EP4t/Zp4RzavZGpXIraaS1ZPE2safcvdX8sdnbQR7C1tG7ARodzKAWbBY9ASAcAVpx6/ZStF5cF40MlwtpJceTtit52uDbCNyxBLecpQhA+3hmwrKxj8R6ZfataW1vY/DZjvbe4l867mtz5ccgchHiRmDHbjPGM5zS32kTzNZWWnrYW9jZ3cN3HMWk+JhkFwZJ2AwyymRcD5mU5eRmL5Fd1NUKkU6m/fsvft7N1le5auNftJ0RobW7luPjDpkdsqKJJpkh83CbmAx5YZssV+yR1wDLaXdtf2dvqFlMs1vdQpcQyLnDxuoZW55GQQeeay7PRdeVvztNDpC3FnrTajbxpfzMkqSWjW7RuxtwUI+VwwVs/ZwOtXNE0waLomnaOJjN8DaQ2xlIx5hRApbHbJBOO2ajWp0YQ/pvW/O/vh5j10rqXMu0UUVyEAooooAq32laZqabNR0+3uR0HmxhsfTPSqH+DENvzpWqahYHssc5kj/1JNwH3YrZop1UlFWTNu0Y2zxbZ/Ym07UkHZ1a2kP3jcpP3Cpo9eFsgfXdE1SyUnAkihFxH78xkkfeBWmBngVYu/lMcI42IAy+jd6yVRN2a8tP19CtO1nOSvYpad4k8O6hIPzfNbTup5QT5YfVTyPvFXX1C4ICI4iGcgRjbn8Ky77R9K1MY1DTre4x0MkYYj6HqKNE8BSXtwbjTNWvtPt4GZBtn84B8DokoYAc9iPbFdmA+HQx9XLG6tq+NvNonVxc6cbRdr8lb0RLrGrPZ2bTTTb5PswRu/wDSSHhVHuTgffVmy8A+KL2zin1DxY1q06BpLdLFCYweqbsg5HTNZFz4W18eMbSzli03XxpUX5wCzF7YuWJQA58xdykBh9kfSuqu/wAoiaapj1nw9qmnSjqxiFxF9d8Jbj6gV9Fg/heHwcG66T7WtCFSc5WfE2/D3hvTvDds9vYmV2lIaWWaQu7kDGSTzWrXH6T+ULTdTy1rfWl0SfmjjkG6MAenUnPYgU/UfEVzcKyWrNGOzA4Nd0/iWEowTcl3Lfy4eJz5Zt2s7nQXukWl5E6CNY3fJ3qoyCeprmNT0efTmklkA8gt+jZcnj0b0NdNol+dS06O4f8ApB8knGBvHXHtV6q4jBYfFr+pG/bx8/yLFtK8HY86wcBuxGaX7LcenWuw1PQ4LlZJrWJEuG5Y4wJPZv7+1cndQvayFLhTE3ZZOCR6/SvmPiHwWphuvQvKP1XvmXhXu8s9GR8YpOtVptT0u2nW2u9St7eVpFiCyvgl2xtX6nIx9amhuLa5jaa0uopkRzE7I2Qrg4Kn3BBrx+inbNZ2OlprVjyARjFLEywkhkMkZ6ruI59aT+dHPXHFc9Skqm+/M6MNi54ZtLWL3T2Zale3njC2ZceWSdrdcH0qt1Jcg4HrTo45WYNF8rL8wfpgUwyb5czjapPJQdPoKJVKkNa21lZ25Kxd4elilmw2kr6xv6beQE5OTRSnYpKqytg9QaSnUlJXRwzhKnLLNWYUUUVooUUUUAQqskl8pju/I8nBYAkM6nqB2qc9etMZJMO1szCRlI243Bz247d+aZazNcQLMyFSSVI9x1r2cZB1sJSq0dYQVnvdServ38GclKShVlGe71XaiWigcnGaUn9njtXjHWQWksE0TSQLhfNkVuP1lcq37wamqCytxawGEPvBllkz7u7MR+JqelhfKr7mvfQXk8d6kjTajzMQAg4yMgt6VF9adNMsyxxR58uMc567j1pK0mllW7OzBUlKTqz+WOrI0BCgGn5ApKB6Zp4RUIqK4HNVqSrVHUlu3cKKKKYmFFFFABR3o5qSOCWVtsaEnrihtLc1RcnZIjpyI8hCouSanNmsJBupQmRnavLfhTWudqmO3Uxoftc5LfWlzX+Ur0WT+5p2cRfIih5uZPm/YXk59D6UjXUmNkJMUeMbVP8AH1qCkZ0jUvIwVVBJJOAB60Zb76mOpbSCt6+YtZmpa5HZzDT7KBr3UHAK20ZwVB/WduiL7n7gaqNqV/r5MOgMbeyIw+osud3tCp+1/bPy+ma09N0qy0qForOIgyHfLIxLSSt+07HljV8qhrPfl+ffkJa25TstDke5XU9cnW8vEO6JQMQ23tGp7/1jyfbpWvRRSSk5PUxu4UvvSUUpgyWGKZkeWNWaI7kJHKn1HpVcXksV0ba7h2K5/QzLyrf1T+y37j29Kt1iXOt3F9PJp3hyJLiZPllun/yeA+hI+239UfeRQqcpvq6e+Jq1L2qavZaQiG6djJM2yGGNd0kreiqOv8B3rPXSr/XSs/iICK26ppqNlT6GZh9s/wBUfKPelsdIm0m/N7MG1GS5wJbpwPOjPoB0Ef8AVXGPfqNzv04p1UUbqG/P8fn02NfV2EVVRQiKFVRgADAA9K07CS28hluro/NlQhY4ArNo75FXwuJeFqdIkn2PYlUh0itclu40juJI0ztBwOaiHXGK0IY/znFIrIqypyHHG7Pr+FUnjeLG5SCeRnuKbFUHH+tBdSV2vPbwMpzv1XuhlOAx1oAwc1QMrarIBaz7bWJysrgcykfqqf2c9T3xgd654QvqyqQvmNqrL8PMoslZllYDmYjjaD029cnvjArMgVPEt2s3lAaNYv8AoFxhbqVT9vH/AEakfL6nnoBTtRdtaum8O6dIYrSAAX8sfGFxxAhHRiOuOi+5FbcUUcESQwxhI41CoqjAVQMACqyl0a039P2M3Yd1oIoowScCuYQXIFYqfP4wlP8A0Omxj6b5X/8AwK2ax9O/SeJ9Zl67IrSH8A7f/f1SG0n2fdGribFFFBOBkkDFTMI7ieK2he4ncIkYyxNMtGluIUuLm2EUhyVQ8sinoD74xmo7S4i1OMziHMAfMLN+vj9cD0z0P3+lW6SLzvMnp79o16aGNp+J/E+rXB58iG2tV9uGkP8A3i1NqninwroU6Wmu+K9D0y4kQSpDe6nBBIyEkBgruDjKkZx2NQ+Gv0q6ne9fidRnIPqEIiH/AHdL4r1G5tLaztfiD8Jft8NfQsWKx2W7dLc4H2QgJVicAhxk5WvUwuHhicQqU77cOxa8H2nVhaMcRWVOV/D/AEyWx8U+E9T1L8z6b4u0G81DLL8Jb6pbyTEqCWGxXLZGDkY4wa0o3jli+IjcNF853jp8jFW/Aq34Vh2F/bz+JZPDJuY1Xw9Je3xbz1y/mhtoUAnmFJ5N47ERk/aFcJDpunXcmnaLcaiLwefLAbXxHFN59yLi7C/4pmSI/wBGpfeFkB5PAr04/BaM3pJrZ89Hfu4W7r6npR+FUqj0k1s+ejv3b6d19T1uO8spNNjuIrxBDLIitIVYYZigRCMZ58xCCRjDA9OazG8QeHjqzeHl8SaOdWXOdPGoQm6GE3keVu35CgtjHTmuFTwxo2veA9GtrLw5p9vEbvTpN2WdljHkI7SLuBBll8xVxwUjLZyeOlE0IGlT+bCtuPEt380bFo12WV7G+COSA0bD1+Wp4j4NQp02ouTbuuG9tOf2OlfDqMKindvK9tOG3PfXQ2r3VNJ0i0kvNX1ex0+3g8sSzXlykEaF87AWcgZODgZqnbX3hHxjBMNM1nR9ajtiolNjfRXBhLZK5MbEpnYfTO01g3du15qeuP4K17X7TVtWWJLe8M13Pas+8NNGkdw/lqAOCyAGJQwUpkA6nhJdcthJaahqFnd2c0b3Vu8Fj8OzgTFFlc723mRRuyeenJpJ/CoYbDdLCTUklvpwV9Ld/H0OTE4KPRyxF3m3s9N9Xw7+PDsHR3c3hm4isL8ySaZLhILtufIbskp7KeNrfdwMVv02WKKeJ4J4lkjkBVlYZDA9iKwDLP4TcLM0k+ik4WQks9l6Bu7R+/Ve/HI8h/1tf8vX9+p43zd557pv+c+7+dXqo6YQRIQcg7f51erhqfMd8dgooopRgooooArXdp55WaF/KuI/sSAfuPqPaizvDMxilXyriL7aZ/2ge496s1BdWq3AVg5jlj5jkXqp/mPUVSMlJZJ+D5fr2u0LkwDYmXow5A7H0qKoLG/Jd7K8QJNjkDo4/aX1HtVl0KH1B5B9am4um8sikut114jOtLRRQTCkx6mjPNLQAyWKOaNopUDI4wVPQiqUcsmnSLb3LlrdjtjmPVfRW/ka0KY6RyqyOgZWGGBHBFUhO3VlqvewD6KoI76aRHMxa1JwkhOTF7N7eh/Grw55zkdqycMuq1QClTjg9eKFVgpLZwBy3QUMWIGxSx+vSgKpj2ht2DzzSARxWZlmE0acngjGAw9K05ZnvLqSULtCKBDGP1ifWqS3ZR0MR5U5PcKaUXs5ujfG3VeRsQnPPrVac1BAaFsyC7lSSTzmREUkEk7snO30PSqQmtYrpktNwNxMrFi3KgAKRx9D+NRW7y2aeTHKVeZhwvU+1UtMie3t4wcrKSZHweQzHP8AE1rrbK3M3gWvNdJmlLE/N1PfnpUgT4iQNbW2HRv1Xzj+6lsrKS5mEG/Jds5IrSjsDbSGaG5d44wxKrxuYA9ajHDupLMm0uw64Yu0VGUVLvKSXt6HMYnjix13r1NNNs0kp3XMTuTnj19qinvZLrloVTIwAx3ED2NMgcQuGVeQc9KnUqSi8spXXApGnTrrNShx1V/Q0EXTI7XzJZN8w52KTnBqG8nn3eSZE8lSGQAfq/WqzhFmZ49wVuOe4psaFOjAg+3P41VVozjaJyVKFSi+urEkL30sjiNijSPkBemfpV46I9vA0k8u09SSabpLpHdo5Zc4PBPNRXdw1/ctvuWeFWDyR9gAeB9eKqrKGaZOKu7It/EXUaNbWkDtGoxuVsc4p+lO9rC51FmQ5LBQecemRVq0d4IVb4YKOCqq3JGe4xxUbxyXcryTIwEfzKfTPH86vCE2k5PwHbjG6iRX13+cbmPyYSqrGAA5z6VZlGkQBZLvc2xRwGPJxxxUDQytNHyTGi7cbsfuoeOy85mvrpmLlQPk6YH15FXJXJibRrVLHT7jaCoLIOdxPbmop7W1tJo7YSLPKAD8o4zUckSvPi1ZmYDqvy89vvqFbyfTG2i2MJfq5XJb7qxtJXZt7jbhFjiPxbICzfKisRkfd/Cn2KzbcCACFgefQfzoitre4mEkshb5OA/oc45pbsyWtt5EFxje2AfQfWuV0o5s72HVSSVkyD4e2ljlvPJaFA2M55ft9ntVaVSqb4XfY3BOcH6GmSrJcSmSRyQOAR6dM1aK2UCJGt55of7Snqprma4xGUlPSXmOtbmAOZrkBCicSE8dh0qrPLJNcu5mWVMnBC4pk1su4h1GfX1FA8tMRqjZ7nHGKZzzRsTatox4TcCScAc5qOaeZ4kt1K+UGyRjrUn6QLtV9pfqMZ4pm5d+3OcdaxNrYwQO5wGGMc5HerCAiA45MjBcfvpkUZmbapA4JyelWZWjiUEKG28Ic9vX8c0QgqkrN2S1Y6vCLn4IidoomxHGCw7k5578VEWLkszUhJJyaKepUc+xciaVg96Q4JAHOOp7ZpWIxww69PWlIVVLEdTjAqZogX9Ynp3pM55waGkX+jXJJ/CkXdjmgBfuNLSZOM0tABzT0QztHHtkkVDlQhI2n++o/MUnb83y9c8Zq3+do7S3iSFN0quXfnHHIznv1poJX1YEs4F6IlHm7Y2KvubkY9R3+tU47aaa3NykeUrX0fV4rbUbOY2plljmWd1A5Kq4JGf3V0sV1q1vOk9hea1dw6NH8HcBtVuA19dFQku4iTGIwTnbjMsgUf0bZ7OhjVWa48IKSbb2OCnguoADOHAboCf4VaMmoW3lS3sU0CSIHiLIVEq+oz1HvXaeHtduIpYNO1PUNUvfzRcGFJZr6Vvj0kVZ4ncb/mK27KGVhgvJwMAg04NY1C5fwykR1KSS5hkluoLG7aL4iSS1jnLbfNjU4eQhcEHaqKOAAHjQy6xkV6C7tf3a/oZN1e6n8F5tzbSLYEbY32EB2zzhu+D1pYohHF5p4kdCQWOeMVpnV4JtE06fVg2oQtaXM05QkGeJYLm/tgWIBLpHB5TNgEtLITzVqfXr20j0/wAPzvcQ311LBLKY5f0bRrFO7iIo2IPniWMqoB2yfackmrqCavcP40uftbnK+ekZKyKS0gBynPtVG4kgBxIGOGKYY84/urqLrWNVtY9QNq94/wAOdRgkktriRZ7cLLiG6lwQ1wqKHTaSzn4dsK2XIxdf8ifxJebLeNYTM7x7X+XYTlSMcAbSCMVzVb01oxKtF0km+Jc060EVvFcJtLqhO4j1waS9M0jiOzKlwd2T9kH0xUTGK4hjW2vPkAxtHQkVDaXEcOYmKC4kbYqA9cUyyxikRKd1bSWsUSuhZnLF2A4xxioB147Vevb6/kDC4sFiH2VbduAHtxVBNxGWxmuKqoqXVNHhflLbgMdvWkOSeT8vvSziFEjBO6Rufl/VFNIIGM5+tTAt2UaypKjJuG3gdO9XY4L6JRtcMu0BBvOFHbiqNj5MWZpwhVeSz/q1oW+pRMiCBS5lYkBuMjvXZQSy3MN/T1to7YPIy7uh9M/Sqd3Yrfv8TPIoQcqCcHHYUltLYy3OYYnLqPnL8oPbNU7qGxv55Yrm5Ktu47DA649hXQPwIYIooLkzw7WUDJTPftV+S8WMRi6EE00nKxxjGwD14qigtYbqW3t7ZkiT7JIyze9SpFc2UgvrOEmWQFRIRuIHsKyKS2FWhHd6gblzESIUUHIQ98Z5qkmgX+nedr2lRl7mbDGGVj5cwC8eu08DkD2q2thaWM4n1ETsCC23y/tk+vNbK3fnxJ5W+MdlX5sCtvYrCTctTP0y/g1K1ju4DmVl/TIDwkg4dfubI+6rbS78IrHpknriuZ8LzeZPqcFhG4s0u38tpBhi+4+Z92/OPaujRJ2+XZ1ODh8Zoas7F3toWrF45oXnkBIc/L2JPf6VTeGJXVPsgHJyatG6ihtnVPtBcKOB+FU4TlDNcKzvIdqR4zk1hii0hQSZjKZS0UaHgEkilWa5YiKDbmUFt7dMDmpHklt4Y7JQiSyPyqng59T2p880dqr2/wAkkrEKGZcBR+z/AB/GgXKyrNNOywl23ykhQVTIHPpV6WO4jhjsoI9qJlwsp/WJySw5GOTx9Kat1cRjeowvCnnhe1NuJ0ggZxOxYnr1JoEcXuVr+LTRG6Xd2M7ASMk/PxwPQVFZ3KR2Qs0O2Nz5gBHX6n76jima4l8iDR0vATuLsep79uKmuIZ7abdJFGsgywjUbliXsB6da0kzsqkB3Lhhnsc1HSqSDxXPGWVnmIz9NJsLmXRpZdwXM1tnqYSfs/6J4+m2tA5Bye9VNXtppIUvLONWu7Q+ZED+sP1k/wBIcfXHpVi3niu7eO5hbKSKGU1erHMsyNavqPNWpx8Wqzx7N4XDqOCSO+PpVU9etSW0zW8yyrn5Tz7jvXJJN6rcelJLqy2fu5Hio+kv1q1eIqXLqgIGQRn3Gaqt9talVd4xkuaOrCRtUqUn/wAZfTX1Q+iiirnAFFHvRQAUUUUAGaKKKADHvRS49qTigDG8Rf4xLpelDn4q9R3H/VxAyHP3qo++tn2rGH+N+LWPVNNsgPpJM+T9+2If61bNUnolH3r+rGvkFFH3UcVMwOlFBIHqaKACiiigAoo6c1R1jVE0qz87yzLNIwit4V+1LKfsqP5nsATWxTk7INyprV3PdTp4e0yYx3Nwu+4mXrbwdC39pui/ee1alpaW9jbRWdpEscMKhERegAqpoulyadbvJdyie9um826mx9p8dB6Ko4A9B9a0KebXyx29TXyQUUUVMwkhmaEkhVYMNpDDPFPng2qJ4lYxMBz1wfTNQVYtSZVa0P8AnOV/tDpSS6vWRam8/wDTfh3/ALK9FGMUU5EKKKmFpdEZFvIQf6pp4U51PkTZjaW5DRSkEEg8EcYpKU0kto/NnSPOMnrRPJ58zzBcb2JxUlh/lkX9qjyltzum2l+yZ7+/pRCm5zvwS39+BSUstJW4v7afcQWjLzM6x9yGPzY9hU8GoyWAaKylYJIpD8Y5I4I9D71Td3kYu7ZJ6mm8V20sbLCybw2l9L7u3p9DmlTz2zmbDqV94e8SXWpteSraaqqCQu2UFxkKCf2cgKB6mtWWWSaRpZGLMxyTWL4rlhj0dhLD5hkliij5+xIzgI/+ixB+6tO3SSK3ijmkMkiIqs/7RA5NJXxNavTXSSb97lcqWqK1/oukanzqGm207dmeMFh9G6j7qp/4ONbc6Treo2eOiGXz4/ptl3YH0IrZornVSSVr6G3ZP4Xu/G1jazW8FtpWrJDIWYeY9pKd2cEZDoenqtbX+G0Vnxr+gaxpWOGke2M8I/8A0kJcAe5xUfg+RFuLyJnAdwhVSeSBnJH4iuor9BwknUw8J33S9DiTWqa5mfpfiHQtbXdpGsWd5jqIZlYj6gHI++ovE/hrTPFelnSdVhEkPmxzqD2kjYMh+4gUuqeFvDmtN5mqaJZ3Eo5ErRASL9HHzD7jWf8A4HXFlzoHirWLADpFLMLuHHptmDMB9GFXd9mrmq26djF8QeBNFvLWL8/6c90tncrcxTLNtJlwEAxg4XAHGetXPCmj+HbG1bRUsFWFpmliSVt+XJJbnA55PHpVyQ+PbNGiubLR9cgIKnynezlI/stvQn/SWqdvrvh/Splm1fwtqeiyxk/pZrRpYlP/AGsJdB9SRUKdGFKt0sXZWtbh3rkFTpakVC90jXm8K6UzNLJNcqPQS4AHYDjpWJf22j2cuyze4lkjb9eTKH2IxzS6nrukXunN4iOuwNaCeOzVrMG5GZHCoGEeWG59owFJywGOtRyaXMLxrCK4tp7lYhMYEnXzghxyYjiQfaA5Xqa8n4piasbxo0u+Vk/K3qxqeHuk35ETXczKV3kKeNo6Y9MVAeeTzT57eaB/KuYXjcc7XUqfwNM/Wz29K+VqTnN9dt950KKjsMKfs8GlD84YYNSKABuJ+6mOQ3BGSa5nTcXmhp6HbHEqpHJiFdcHxX57n9BaKk3+dDlgTLGcEgfq9iajpqc+kjcliaDw9TI3finzTCiijNOQDPeq0WlvFcfnRgoinXMIVunrkdqW53GSCOQOLeSQJIydRn3qzhVASNQqLwqjoK9inN4LAyd9a2luST1b79l2XOOUVXrK6+T1YDjrTSD2NOkkAUDsP41H5h7Ia8OVWEHZvU9Wlg61aOeEdOei9SvpMcsenxLOCJCWZs+7E/zq4cDpVPS703unWt3JhWmhSQgdORn+dXM5GQeDWUZwlBZHdWErUKtFvpItDJD8v1NKAFGBT4IRPdRQsTtY9uvSkZWQlWUgg8g0sOtVk3wsdVdOGDpJbNtv0QHHrSVLHbSyjcAFT9pjhfxqVUsI1YvK8rcYCjb9eaq5paHJGlKWr0Xb79CrTo45JW2RoWY9hVhruFQot7VFwPtNy2fXNRveXMi7XmYg9qy8nwNcacd5X7l+fwO+Ddf6WSOMjqrNhh91GyyX5vPeTH6uzGfvquSTyTmityt7szPBfLHzLBukX5YraML23jc340yS6uJV2STMw64JqKihQijHWm1a+gGiisa81uae4k0zw/Cl1dxnbNK39Bb/ANth1b+oOfXFUjFy2ESuXdT1az0mNHunYvK2yGKNd0krfsqo5J/h3rOTSr7XGW58RKIrcHMenI2V9jMw+2f6o+Ue/WrmnaDHp0pvbqR7u/uB81zMPmIz9lB0Rc9h9+TzWj3de6Haw9DjOD91Uvk+Tz/HvyN22EVVVQqAAAYAA4ApaKKiKFGPailoASq+oajZaXbNd39wsUQIGTyWJ6AAcknsBzVK/wBd8u5OmaRB8df4yyBsRw+8r/q/T7R7Ciw0Py7kanq1x8dqGMCQriOH2iT9Ue/2j3NUUElef7NtzK3w+q+ITuvll07Tc8WwbbPcL/1hH2FP7I59SOlbVtbW9nAlrawpFDGu1EQYVR6AVJxRWSm5acAbuFUrm3u0nW6s5NwJHmQSH5WHqp/Vb9x9utXaKlKKkgTsC/OxVeSOwoqpd2AncXNvJ5FyowJAMhl/ZYdx+8diKmFzF5wtzIolK7wmeSO+PWhSd7SC3Iv2F58JIxIyrDp79qlS7e5cxXCqQ2dvHQkcVSA796zpJn1WR7azmkihhkCzTKMbyOqIf4kfQc9PSoYutGCpX6i4d5PoYtuXEdJI+pytBazukEEpWeRRjzCOqKfTPU/cO+K+sahPA0OhaMqi9uF+U4+W2iHBlYe3RR3PsDWnquuR6ToxiEPm3MziGzgXgyydlHoAOSewzVDRdKfT4pJrycXF/dN5lzNjAZuyqOyqOAP5k0V4wpKMou6auk/uUjJtaosabp1tpVmllaKQi5LMxyzsTlmY9yTyTVn7qXGe9J9K4G23dmBRRRWAGMdKxtD/AEmp67cet8sY+iwRj+JNbNY3hj54tRm/6TUrn/ZfZ/8Ae1SOkZP370NWzNmqonhvZZ7MR+ZFGNkrfq7j+p7nHX6inveRC7SxXc0rIXbb+ovQE+mTwPXn0NPtreG1iS3hXZGv39TyT6nvUG8zstuP4DYkVVQBVAAAwAO1NlkSGJ5pDhUUsT7CqWlX+p6jZ3s7+H5opredooYfNyZkEu0OOOAV+bFVPHCatpdnq8STxi3kjnjs3aIh3cMIzFtznd8+Q3QhTxXbRwlStrHb/X5HVKTJPCUbx+G9PaQYeaETsP60nzn97VqskTpMjRJ/jEJt5WUbHeM7vlLrhsfM2OeCcjFMt4UtreK2j+zEiov0AxUlSdWSm5xdriqbi7xdhthpWlwRWlvDpllDa6WwltI1t0227jODHkfI3J5HPPOafdpZXbXW+wiKXhQzqxY+ZtUKuTnphcbRgHJyDk5sTHyI/hhw5OZD6+g/8etVWYLyaVYqqm6jm/N9/rqdfSVnJUoNuT878vfEpwaVpVotzBZ6ZFFHeTrczorOEaUPvDBQ2E+fLYXALMxIJY5dc6Po95pceh3mk2lxp8Ij8u2nhWWNdmdpw+eRk89Tk5zk1ZQfrHqadRDE4iXXlN333enLxsPicVNNU4S+XjfVvnf6LsHyStPFJb3A82GZdrxkkKRkcYBHHGCOhHBGKrQWVlazz3NtZW8M1ztEskcKqzhSSoJAzgFmIHQEmpqKbpqmVwzOz4XOLpZ5ct3YOppGVWBVwCCMEEZBFLRUhDxCxMmn+Y8aF7bjeo5aPryPUe1bCOkqLJGwZWGQQcgiqem/5z7v50G3msXa4s4y8B+aWEfq/wBZf7u/bmskumlb/L1/Z6K2L1FIjLLEs8TB435Vh0NLXPKMoO0lZm3vsFFJnHWgHNYaBAyDjmloPXpRQBBdWkd2gViVZTuR1+0jeoNJZXro/wABfgCTqrDhZB+0vofUVYqK4t4rqIxSgkdQQcFT2IPY1SMk1knt6GqTi7ondChHOQeQfWm1WtLyW3lXT9R+becRSjgSf3N7d+1W5Y2ico3XrSSi4PK/9jON1mjsNpKXp0qrd3dzbyWyQ2TTLNMqSMGx5Snq59celYld2ESuWcc556UZPQDiqEl9LFfrBFHJeQSXCW7PDEdsHPLO3Ixz7dDVmzlaeEzeckqs52FV24X0IJ/fVpYecYZ3sPKDjuTFQylWAYEYIPcVVhh+EBijZ9gYlAxztHoPardJtU5yKrhMRDDyfSRzJiMRjuTJJAPpQwLL8h2k9x1x6CsLxZ4r0/wXpyanqI82OWZIUgjkUTOSRuKgnJCpuJOMZKKSu4GtyC4iuYIruzm8yGaNZYnUEB0YAqwBGcEEEfWkrUMiVSPyPZgh+5kCKzBdwzsJyajQxtJvEgnIPUNwtWPJlZfOkmVlY4Udwe9MaKSJgDHjIyT6elc9gKV9JNFaNPGAJQDjPOWPA/fV6GLyI1nMRkRTg56Z+tQTS2sbRpcnHmuAuRkZALZP+rWjbx6dcRGKHUjufkjp056d6IRcpOxvAsQWazRfEviEN+kODnaB2B+6p1uYYYLiZcBFOQdvLEjqapzLHpyhizTArygOAO2ahfVFFhHYxoC8pOR+yOSOa7YyjT0ejMKrxoXEmQ2fmGO2e1PjmmgbzYAu8dNwyKhij2ZY/abGfapMd64r63AvRme8twl1cxfpCSoPqPT2FR3GnTRMkcModGYhc8DNOsrR7iQSMhZSpCYP2T61qTW7qwZ324AAAPIPrV+gjXjeW/PiWp4idJOK1T4PYwFh3sFkkWI5w27qMVNtTJt4DEFbGWL5JOfWr0+jGRjL5gQYyS3U+pqk+n3CKwLgxoN44xn3rmnQrpnTGphNrNX7iSS8uYY4omMqOhPOcfLVmC7mvASZtqY2524P41WtrK8aESRTFVbkDGc026sJLJBLNcLv4YJt61WNevCN5w0Rn8ahOSVOpvzTNGKUYw8wY9AQMClLRK+TEXbHTHAHvUPmQJIjsFBWISE+mcf31nNdyXcm4rhA/DNxj0FdXTxSuzllSaaitbl155FnJMZjIBw0bbTgd8VRvCrSiUXvnkrzls7amuo7ZkVprpHI4IjHJ9utQrCsoXyLGQxg8kDJPtmuarioy6iLRwVZrM1bxIpQpfO/zRxtIbG0DtinjzJRmeVvKGTkDIzjpUkt3IG+eBVbop24NHnm5hEbXG1gxPK5zxiudVtbMaeClFNp3t3fkhDZbCMyIcAjOcinw2kN05kRN8iN8vbikaDykZ5HIX9vGR+NOtrVJwd90sI2bgWOCRmqxak+ZySi4uzHRkyyG1ZHJzxheRST2k8RJALBf3fX0qWwuLewlaRwZQg+VgOp9aS51Vbk/o4jndnzBxj2xW5FlzJ68h1JPSSKqTXcUREEvlFuWAGcn60hUsSzbQSc8Cp2HnAk8SKMsPUetJDH5jEkHavXHf2pM11YzI7pLiTqyW1qpG0yOQ3I6Cq8srSkFgBgYAApbkhp2K9O1RgcdKrKc4x6PghZWlK6DFIDnJ9OKrajqNvpccctwVHmyLGoaQICSfU+g5+6orXX7G91hdEgWPzHkMQZblXGApbzBgcjjGPethQqVI5orQ3I7XLxAHJUlqbmRm3E4z0x2pWcBiM5A46/jS446cdqkKAGOe9A5+lBxnn8KMnnj6UADegBxjuKO1S/DMFDXDGNT0+XOaSWPypDHuBxjnpSqSbsh3TlFXYzjGaWG3nubiO3t7dppJG2qijLE+gA60qlSQHP6PI3cZ5960LO1vjOk+kyGS43ZjWNMsOccDnP91UjFy2EEjsNU0fUrOcwf4wJVeOMDeWkRgdjBTnOcccHmtvTrPUrOO2tk0S3t4IJStmsmqXLxG4ySNiPcFJH3FjtwxznIzVrTYorcXV3FGv6LWZ7VVjkSIp5mMlCxUB8JtXBBG/cOVFUbB//AMm5xe2Hw1qnhe7htFYph1864M+wAnBybRcdcqntXoUqKg9zshRaTtLkasBurW/luo9JiS+u5Ir2dVmmlkJUqqOIZJW2L8qoCFAwNoOOKZeT2lgmjXWnabFI2irJbW8r3Mu2DHCwMIpRGzouIzuUkqqbhyQMu/Txc2mTxQlz4mOq3rMVI80z/C3PI74+G8kA+6e1WdXmBXZokcZtJNJ06CFIyCCTPN8OOO/leZx6FfarOyizZ05Qi3m9rTyfAtxXsFpoWnXtvp8Fu26fZaiQyojzyOHYI7MwVliZFUAIA04A5FRhbzz10y20i088RxA2jXrtcxRxEvEQHlMsSoSWG0qOeeKbLcSG7jsNN2veeXcS2TtjasyxGG1P9lmhSUZ/6Y1d8PX1pp+j+GmtNPN6k13a2yLJeNC1rdGH55WARi04fzhJuIO48g5yNh1nZsRKcr6v3qUGhvxbSy3OnWK2zRtCsnxUsayxyM7spkWYebucysdzMctJzywrDvdH1u91CfzYIpbppCrRRSRl9w/VEanPGMYA4xXRWp/MFzBBbRzTaPrepwM6gkpaXjXSkuB0MUuMH9mXB/zxpLqa1/Oevfn6VXtmOnjUhckFpI/hnDAhuS+SNoHzbtuOcVOpQjNK7Y0qTe7b/wBpfc4ia2ntmEMoaNkbdtPGD9KRPMlUYO9o8nzMZP8A4FaJh1e5a1GqxtJqMen2a3nmtlviRbx+bv8A6+/du/rZqq8ctoZYmjAdoyBz0z3rzpRcX2HJJZW0NlujcqI7o4Ea5j56t/47VFv2pu2/KBzt5/d60w7SuWpwB46YpJSctzBi7mYS5KgjG0jB++r+n2D3jEk7Y1+23pVZVLEKBkk4FSXiX9qTaJctGjAE4GNwI5/urY23expYutNRw0tgfMjU4Jxn99VoUkt5Q21iqAnAPY9f3061urmHyoQN6pkdcHk8fu4raEM0UbyuiqwT5B169j61eMIzeaDsZsUSrXcALyCODHAVckt7+9aN1psT2MUgkEhz9ojG0etPgsjcOiB1D7fmYLwDVwWclvbut2sQj3gLs4LD3rqW2pqVzL0Sxk8+a5ffLE2FDEYJz3q5b39vbMguSwaFiVAGeTV+1kEKSSxKxIOQrHjFRx26NGky/oWJZhxz0ouPkaKWo373VzBbxxM+8jnbjGT1xVuG3ubRWDkgMScjqaWV5IXHmxtMTgZQdB1FOutTEUaNNA4JOFU8Z4oNUHJ3OTutDfThcalojeTdvJuEAfbFMxPJcd+M1N+etaeJ49L8PkyRLtmM8vlhX/qHB3jrzxW0ZY2YXM0Csn6qg4596hvJ3ldZQiqFJAjB5GDjmmvzHjPmc3D4QvtXsBc6nciPW2fzUuIlwYj2Uc8qK2fC+o395bt+c4o1urKV7abyzlSy45Hpmt2GF7W2klnbZI65PovpXB6bb+JPDsHnvqtteLd3gyjwESSyOem/dhc464rb5kPFtq7OwaXYZGx+lc/a3c49KZbxmaYRKxAYZYMM/vqCC1dp/NdsnGD7E1bVY44GXcQO4HGTUzXroTGzTYVWZQnXLLnaarvaQTEyOu1VIAZerYpfh5WgGJ9i/s4zxTTPss5lRuEIYE960nJZe4upe22mxILe2bBJwSMDJqrPrGnRRzCWGJppeHBfaTnmklLR2vmyEP5ig9OAOOKjuI3OmSmzskiMp+aXPIT+daSfYdfRRmj61ynkkiNkYxWXbgaXqTWAQrb3haeA54WTq6e2ftD/AEq0QcHNQ6laNf2ZjhlMUykSQyfsOOQfp2PsTXRSkmsrGi+BOwwcikzxioNPvUv7VZwNr8pIh6o44ZT9DU2MHFSnFxdmY1Ys3iMxS5AO2ZQRx0xxj91VJB8p9RVuCVXj+El4UksrZ5BxVd0ZGKMMEVz5c0XBnUqihVjXjzV+/j5iD5gCKDTUO07Pvp1NTlmjruJiaSpVGo7PVdz2Fzxikpen1pKc5wooooAKKo61aahf6dJaaXqLWNw7xlbhVDFVDgsACCOQCOnerU9nfTW0gstagt52sTbJ58RZVlMgPmHaM52gj76rTpqbs3YaMVLiSUVlaVpN7ZTCa9vzcTLEIZWHEchGArRjqBgc7uc1a1i+GmaVeagf/V4HkA9SAcD7zW1aShNQjJPuBqzsij4b/wAY/OOqnn4y+k2H/q48RLj2+Qn762apaHYnTdHsrBvtQQIjk92x8x+85q7SVGnJ22Me4UtJ9aXtSGBSUtJ696AClx70h9qCOPrQA2WWOCJ5pnVI41LMzHAUAZJNYujxyaxef4SXaOibTHYQuMbIj1kI/af9y4Hc029z4i1E6SuTptk4N446TyjlYfcDgt9w9a3gMDAqv9uNuL9P36G7IUDNJS4wOTSVIwKKOlFABUttKIZ0lIyFOaiooaurM2MnFqS4Ek8RilZM5GeCOhHqKjqxzcwqijMsf717AfT+dV6WL0s9x6kUndbP39CdVECLK4BZxlB2A9aYJpVcPvJIOeTT/t2eByUfJ9geB++oK66snDLk0Vk/z9SEVe9yeSPzszQgnJyy9wf7qZFC8p4U7QeT2H30xWZDlWINRarq9xaW8StG8z3MnlQRLhPMfBONx4HAPX0oUqU3mne/JWs/x9TVCb6sS95krs0Fpu2dgF5I9arazq2kWEsVneX9pBcRxjzA86g/gTWSLfX7widtWk0wEYEVsFJKnqHLA8j+rjvU9toek20flJYxMM5zKPMb8WyanUfSTUqj22S4fo6IuFKm4LVvf3zI5PEehojOuqW0pAyEilV3b2VQck+wqr/hhpn/ALHqn/8AT5v/AMGtRNO0+NhJHYW6spyGESgg/hVii9NcH5/oloYcEepatqsF3qGnG1tbVS8IMqsZHbI+YDoMYIHUGtyijNLKWYG7hRRRSGE9ldtY3Ud1GmSjfNjqyd1+/j8K7izvIL63W5tn3I34j2Poa4Cp7W+ubKVHt2kLJkrGgLBs9cgdq+j+DfE5QawtRXXC3D9HNWhlvNeJ31FQWNyby0iumiaIyLuKMMEfWp6+r2JJ3V0FFFFBpyfiXTbzWdWstL0jRZIBZ3iapd30sKpBO0ULtbqHzlyLhoyQeRsY+meIgsLrTNDfw34lmnttKntba8efW9PjkiudTiLPcRPsKNIHdoWU5Yu0b7SQK9jrB8Q33w7J8HctFMftNExBI9yK48TUWFpSqy2XvzOiNZXSscXe3WvW1ppcVn4Yhggj0+B5LFrxxNbSyL5kkeZAQQrOV5YYwB2qn/hVZ23Gq6ff6e3czwEx/wCum5fxNbc00k8jO7lmY5ZyckmmAAV8NXrxr1JVJR3fvmXbTK9pqFhqS+bY30FyoHBikDAD7qs4rPvPDuh37+ddaXAZf+lRdkg+jLhv31W/MF7bc6X4ivoQOkdxi5T/AG/n/wBqpWg9nbv/AF+DNDbVFcgByjE9T0/8ZpmeSpxkHB5rH+I8V2n9Pp1jqC/tW0xhf/UfI/26H8VaZBFjU7K+02XdkvcwMExjpvXKfvqE6NSm89PXmlr4no0ZQxUFQraNfK/s+z0Nmiora7tL2MTWd3BcRsAQ0MiuOfcGpac86UXF5XuZ9/ebJltop2jkXEgwpJJHQCtRvLQlkJYZ4JqhcRTRvNOsYG6P5JeMrjqOfXI/CphKsyJtWRCftK4+Zfr717fxSKofDaEqcdOfFyl9vwc3w6m8TjJwk7fZL7/kUAuQT9kdKezKiFm4ABJ+lLxjA7VHcxma3liU4Loyg+5FeBCGRN7tnoYiv0zUVpFaJe+L4jbVbc2sHw6YiEa+WPRccfuqTyh1yabbReRbxQA58tFTP0GKe32TSulBxvJIeji8RB5ITdh9pHgm5ckJGccHknsKmRHvZ2kcqgLbmY8AZpsKtcQQ28ClnBYsB9eM1JIYYbU2yvukdwzY6Ljt79ajh1lpq27+h3/EpZ8RLN8sfq0vexHcXDTHYuViU/InoKho6Uv0rrSUVZHjzm5vNISiiitFCiiigAqG7vLWwt3u7ydIYYxlnc4Aqnqetw2EqWUEL3l9KMx2sRG7H7THoi/1j92TxUFpok1xcR6n4gmS6uoyWhiQfoLf+yD9pv6559MVRQSWaWxtuLIv/qp4k/6bTdKYf2Lm4H8Yl/2j/VqzdeHrWa3srSznm0+CyuI51S22qH2EHY2Qcg457nJ5rVoodR3WXRIL8ipqmh6bq8CGa91O1ul1BL5pbWVQH27cIQynj5e3rUthp1npNvcwWl3f3Ju7o3Ukl46MwYqFwNoHGBU1FUeJqOHR309/gaU5SVmFFFZ2p63BYSJZxRPd30o/RWsWN5/rMeiL/WPH1qMYuTshErl25ubezt3urudIYYxud3bCqPc1i+fq3iI4sTLp2mk83BXbPcL/ANWp+wp/aPPoB1qS20S4vZ49R8RypcTJ80Vqn+TwH1AP22/rH7gK2qe8ae2r+huiK9hp1lpdsLSwt1hiBJwOSSepJPJJ9TzVil+6k+6pttu7MCiiisAKX3pKOMUALUVzY214gW4Q5Q7kdThkb1B7Gp1UAZNZ9xJJqMkthaySxJHgTToMfVFPrjqe316OqanpLYaPMq3eoLcSjTviZoIg4iluwuA7d41YcKx7n7hzWje3lppNjJeXLCOCBcnufYAdyTx7k1JJFbC1a3njjNuEIZXGV24757VzMLvqtxBrEkEj6LZN/iqKSxdh/wCsMDyyjnb3/Wx0w18t3L5V5+/Qbc1dBtZLid9d122YXUybLeHP+SRE/Z9NzYBY/QdBW4qWkreXHvRj0LsMVQlkkms2l0+SFpHjLQO2TGWx8pOOozjpXM2vjwWd2mmeL9Lm0W5fPlzP89tIo6v5q5WMEjgOQeRVo1pVErxTS87d+5JwcndHXSQvE218HPQg5H40gAwfrVix1KEwxFVilhZcrIp3ZVucg9D9abPAsSiSKQvG5ODjH40VKEXDpKTvzXFbeevFCKTvlkiCijgd8UZzyOa5CgVg+F7mKHRLVnOXvLid0Ucli0ztn6AHJNbF7dwWNrLd3DhUjUkn19B9T0rJ8IafHFoemXj5aZ7GEZY/YBUMQPTJOT68egpm30bUd7r7jLbU14baKBpHQfPM292PJJ7fcBwKlxRRSpJaIXcUMynKkg+1Y3ilmngsLR2LfE6jbryeyt5jfujNbFY2p4n8R6NbdfKW4uyPTagjB/8AutVpNqXdd/Q2O5s1YAFqNzcynoP2fc+9EQ8iE3B+2TiMHke5+7iq0jHBYnJNc0pKzb2RelTblGMfme3Z7/YPIMkscmmAM5yeAKVUAGTyaeAScAZNTUJ1bOe3L8nVKtRwl40FeW2Z/ZfcKKsLZ7lTMqq0gyFPHfHWniwMjAQuCuDlieARxXpRwdaW0TynVit2VOtWZbKSG3E8jAEkDZ3GaHVLM7ftTAcnqF/41ElxMjF1c5PXPP8AGtUKVG8KyvLs4fl9hl5S1jt6jo7YGPzJpPKXjGVJz9KeslpEpCxea37TdPuFQPI8h3OxPOabS9NGn/biu96v8I3K38zPItOuGHmKgwgwMY69etXJJUZBHGm0Dk+5rN03/Ofd/Or3bNclWvOTab396cj04xVtCo6XNjK15p4zuOZYO0nuPRv41ct7i31GMTW/DNnjpz3BHY0BuMKQQevFVHgmiuDfaftWYH50PCyj39D701OsqiVOq9PftPz021rii1RTY7mC7Tz4WIJJEkZGGjbuCKdUKlN0puDNTug++ikIB60e1IaLRRT0jJG58qnr6/SsbsaouTshkltBPbMLiMOpO0D0PrVaK+lsnW21ACZGOIp37/1W9/fvVuSTfgAYUdBUUsUc0bRSoHRhgqRwRTwkrZZ6r07veo7nl0iTyKColQYDdR6Go6pwXEmmH4a8ZpLNyAkpPKHsGP8AA/jV94wAHQkof3exrJQcHzXBhJKSzR8SNRtzt4zycd6QBV+VVAHoKdRWXJhRRlPXn6UNgDINAGZrvh/SdehX85adb3UkEbrAZUDbCe4B4ySB+A9BVnSIrSHSbK3sraK3t4ov0UcMYULuJY5wOTljyeeg6ACrI6VU0zakUtu3+YmdB9Cdw/cwro6Sc6Lg27JrQDQju7SN4ne1cyxE7Tg4J+lXPiba6lfdExeZVwo52AZ54+tVIftqSoZc8j2rZhSC1CQwxDd+1jkmiinLTgBk3GkKGiupomXykYnMq43HgH8M03TzbwXMchtgzOQqtjoDUz2RvtTubu7mZ1REjiiQ4U9SSf8AW/dTb9bG2Kol6UkC5UbTkGsdNxeeKt7sAamLgTs9vcZXoyEcj3NUdgZxuwdo4xSedcpE0cYWYS/NI7Hlj/4xTogRGAygHHQVOpNTd0A8Y5LdBSIytzjAHag/Q0YAHXmkA3bORYrdZIlA2Lz35PWs1TcXt5JFvPmbt27nGB2AqvFc3FsJBFLgPjI60sEs2fNY7nY5OOCa6VX0SQEyX7xTSAI+WGxAT0PeoheSST+dNKUjTkgenenRSfBK+5Q84+wCc4Pc/wAKjghSTLTDgfMeQP40jqSdlcDXW4K2wMCbe4ycqBnv6VR1UTt5fnSq4IyCGH8Kl1G+sjb/AAyyGIqADgZ3HHTis9I3uJwwAGQAMt6CqVppxyczYycJKS3RLBbXjMJQgOFwNxxxS20Vsj7btmJ3YCjoT71qq0626eeF3YKqq8k+lY8scttMGuohvPz7N3J/CoSw8YWk7vvOr+ZUtaCS7lqWpxa2kwcxx7WB29eMd6uxkaXaPHFkYJfJ9fWsV5bi4k8y4degAGBgVctbie4udrSs8eOFbHQ/xqtOcFK0VY5pznP5nctSfC3LgTyx4VeFQ85Peq02liSULbSqvTKkcgZ6mor6EQXAeKHYBjBB43CoZY5JojcNfkykgMMYOc8fWsqZZ3jOJtOpKnLNB2ZJdW76e4HxILH7C45I9acBBO6XE0W/A+cA4xxjNQLo9yEN4+WHPLPyPuNMjkaI5HSuOcehnmSsjujN4unkl81+6/79RJWtWLLCjAAkHJ600Qhjz0/AVZ22r4CuY+/IyP76GS2XAaVmzz8nH45p86eqON0nF6+/uFpHskWRiNg5JJ6/31bt1WJpYI5N0jYxxjGO/wC+qUkvmsPkVQowAM4qwtzAs/ngSBj1HGKIScJqZSLhlcPr3qzKpzuIPWnYlkAWOMkDk4FWp4o4pN0Ubsx59QDUDyzMdjvyOeMD+FNJST20JZYxdpPXsBUuY3bbEGPHVA2Pxqi/51OpSSLcwJaNDsMYhAk8zI53emMjFXHnmcjMh44pTd7E/TOCOgXbnd94ojOcRm4PRNkCIEp4DMwCjNS+ZADv8kEkfZz8v99OE8kh2oAi4xhRS3b2RmWC3l5CLbqjA3EwC+i8n91HnxrxHCvHRj1q1+aZS53OFQYwzDAqKSwdJmhUltq53BTg+1O6M+JnSW+VWKpLMcMT95qSb9IBMBk4ww9DQ9tNGoZkPPTFRxvJGd4YjH30sotGRlupbMhkUsATuwDnANSQS3NvNFcWs7xyx8qynB+lWI2W4bZKuHwTuXvx3qAYHahSdwlGyTWxbl1XVLlY45rklI3EoAUKd46HIHUZNSyeJfEDKY21KQfMrrwPkYA4ZePlbnqMGs5mIGMYz3o2knJ6YxT9JNa3Fuy+mtaolqLZb+YfKF3FsMEBzjd12g84zjPNOTxBqK6hZ308rTG1lMyxkgKZO74A+0cD5jk8DOaziAeuT2xSru37icYGBgUKpJcQuzR/OL/FmbyWRDGkMMSnIVEUKi5PJwoA+6tuTxJrFkGm88G5kQBplT9LsPG0ufmIPTBOK5+G/jtbdf0fmyk8ZHSmfnMTOVuV2EsPmU8EdcfjXVSqqG8tzLu9zQudeuw8V3FqUtvLFuVdgwOcE8dM5Vf9UegqAa54hklE51SVGmz+kXCuexO4c59881n3Mq3EgaVQFQ8Y61PNdxSIj7WRowFRR396nOpmbaZt2ae06dbCOS4RQcl3JwR9SawsnzJQ16s5VihdSD/Cs+bSoJLWeKRpPMmuzclWdjknJbvwMnpT9M0+KwSVIiT5shkZ2PzSEgDc3YE47YHtW1ZQcFlY2VWvctDy9o+bGT0xzUlKkarGXJJII5I7U3Oa5hCSCTyZVk252kEirsZXWLp5dxEYTcvPTnHIrPpB50aOIDjzDjjg/dTwmo6PYDYjtLe1kjllc+ZnjIwvtVz4meJzKrRucbAHHyr6kn7qydOSVnZdTnkKbR9pehGOnFaESG8L7UQxDcAQTzg1208uXqgSx+IJLNkR4I3OApZVPA9fvotL+e9vZFuWlZYj8qqPsn6d6qpGEfJOSwzjH2cdCfbmtTSZVgVo4IPPmf5i54APrVATZPuuLdiPthuMkYNUJ7maaUp5+FiOCqqT+4cmrd3di2UvO5Yn26msyL9DmcjPmdAT1JrDquktS09xd2LkvOsitg5I6e3txUUQN/L5vLgE4Ug49evap1njuZHRwFAj+bjIzVLzJLUslvKuJB8zA9BWkpSa0uJCGv7j4VTHFHuLNkH5Qpx61qxfDapeF7dVNtZgq7dmPoPXpWLaDfM0l1uitz8gdVJJHXt61ri6inCwaZCYrKI7WYDG4/Q8n7qNyaYt9PNqlx8Lbqyp1kbHQVja6sUeqaLo8kiRwyStcBiwBaSPaVUfXJ4rd8+20622rMI1A3yPJxj6npXE6sT48uLmFppLaw0+TbDNbspaaQdTnnAHGMY61sVrdnVF6XZ1aiJUYupIUnnPGaJId8SCOf52+bZuGAO9Vra3drH4eIswBGSTg5+tXIzZ2ssr3j4mVf0KEH7OOTx99KK5JsY8ssDMjRbiFB4PA/vqBCGVlmtZXaTgKARj++mXGoxT8eUWDYAznjnjpWrD8PauJNytIu0n584BXt99aTnJt2KfmXEEZCWVzIQCACvygZ9MVVd31Ex2wWUPuyRnAUe46mthb6Rh5cYlZjuAypxyc9aZ8Gtu0d00QFyZdx25+z6UCWOl57UUUVynlBT0PY1Qk1rR4naKXVrNHQlWVp1BBHUEZqi/jPw1FI0baou5SVO2N2GR6EDBHuKaLadxlGT2RblDadqqyqqi1vztk7bZ8fKf9IDH1A9a0WHeuU1Txx4au4JrB47yeKQY8yOMAZ6gjcQcg+3UVmWn5UhIjRHR3aSA+XIXmCFiB9rAU8HqOa6JrPHMi3QTktEd5Vt5TeQhNi+fGOD+0o7f+PSsHw/rkev2BvEt2hKSGNkLbgCADwe/BHYd61UdkYMhwRXHOGZdplKboztJXXFESqzMGbt2qT371NcIrAXEQwjYDD0bv/OoKWlFRWg2Kqzqz61rLa21uwKKMUpqhzCUUffRQAUUUUAFY3ib9PFY6WOfjr2JGHrGh8x/uwhH31s1jSf434thj6pp1k0px2kmbav+zG/41SlpLNy1/H1Njvc2aKXFJUzAoooFABS985pKKAFPvWTrmoXMflaRpZX4+9BCE8iCMfalYegzwO5IHrVvU9QttJsZL24JKpgKg5aRycKijuScAfWquh6dcW4l1LUwh1G9w0xU5ESj7MSn0UfiST3qkEorOzVzLenada6VZRWNohEcQ6k5Zj1LMe5JySfU1ZLY5FHp70u4DIpG23dmCe9FGPx+tA9zWAFFHtRQAUUUUAOjkaJ1kQ4ZTkGrUqQ3Nur20O2RMmUZ7evNU6dHI0bB0OCKWUb6rcrTqKKcZbP3oS2o3rLEeFZck+mORUFX/JiNsz+YsJmIyr9BjnjFMaKztreS4eRZlhjMknJCqB1x3PFVq1EoQg07rs5vRfe/aEMNKTbTVu/7b/Qz7i6t7KI3N02I1OMDq57KB3J/49KqwW9xeXX501MASdIIM/Lbp2HoW9T9cHFR2zTazfLrNzEI7eOMpaQkDoT/AEp9CRwD1wea0qxrJ3hKSiskAooopSQUUUtACUdqXI7CkoAKKKKACtrwxPY2blZY8z3EhHmdQo/VX2zz0++sWlBKncpII6EV3/D8c8BUc0rp6MnUp9Iu471L60kuWtEnUzIAxX2qevPoZnhuEuQzb423Zzyfatmy8UTxRsL0GZy2QQoGB6cV9NhvjeGrL+o8r7fyQdOce06iiufPikIUDQowKZbYTw2enPtiqN34iu5zIsZ2xtjZ2K8c/Wumt8UwlFO8032amKMpbI0Nc11Yg1raMGfozDtXMMXkO6RyW9SaCSTk9TRXx2Nx1TG1M09uC5HTCCggAAGBRRRXEOBOaKKKACggEYooo3NTad0Ubjw/4fvoSbrS7cXSv8s0a+XLtx+2mG/fVT8xaja86X4kvIx/0d0q3Kfi2H/2q2o0RpH3ttITKjH2j6UlJh6soxcL7Pjr6nofEJOU41f+UU/Hj9TFa88U2kbJdaVZ38bDBa1m8tv9STj/AG6YPFNoszS6xNe6aZCDIbm02KT6+YAU/wBqtqTkhR3p+BjGM110sfNS6O3Vjw4XfY7rbkjnqUYU6Cm9532dtFtt2+hTtdRS9kQ2rwTwykBJIJA65PQEinaw0sWlXrRA+YtvJtx13bTjFVLvwtod65lNhDBOek8OYnB9dyYNQ3GmXunadc6jY+Jb8LAuFiv4kn8xx2B4bHuW+6uuvQo4vDSr02oNfMu/il68O44qV4VFTve+1/S5uQQySbY0GSByc4qZ7RQjCS5jRwM7Tk/w4rBt9b1/TAZtT0KO5hPybracIzE/9XJx7/bqU+MPD0KbL62urEkcNfRPED/pDKfg1cGIweIpq0ouzW6s7+J34WVNSjOLTkn26ctFqbJvpJIY40RYggwSgwW+tQZ9qNP1GC4tV8iSC4gJPzIVbP0YVba1tiAY71ACAcOCCPwrko9SCTVi+Pi6uJm4yvq+wqUVYMVonyyXDufWNcj9+KMWP/ST/wCqP76rnRxdC+a8yvRVgQ2sn9HcFMdfMGM/TGap6rd2GkQCa4vo3d22RQxhmklb9lFxljWqWZ2QdDLhZ+KHsyqCzMAAMknsKw31W+1xmtvDpEduDiTUXXKe4hU/bP8AW+yPfpU6+Hta8QET69B8PZEZTTlkGW95mB+b+wOPXNbItmhURJAVVBtAVeAB2FUUoQ2ab+i/Pp3g6U4bplDTNJs9JjdLVGLytvmmkbdJK37TMeSf3DtVylZHUZZSB7ij76Vycndk3fiJRRRWGBSOyopd2CqoySTgAetVNT1iy0mNDcMzSytthhjXdLK3oqjr/AdyKzl0m+1xln8RAR24OU06Nsp7GVv1z/V+yPfrVIw0zS0XvY1LiwfVL/XWMHh0iG16PqMi5U+ohU/bP9Y/L9a0dM0iy0mN1tUYyStummkbdLK3qzHk/wAB2xVtVVFCIoVVGAAMAClolO6yx0XvcG+Qp60gooqZgpOfpRk0lFABRRRQAU4AY5oA71Tnllu5ZNPt/NjUL+luF42Z/VX1bHft9apCNzUhLiWW9ll0+2aWJVAEtwoxtz+op/ax37Z9auRRpBEsUShUQBVHsKbDDFbQpBCgVIxtUD0rI1i+ubi4GgaTP5d3Ku+eYDPwsP7X9s8hR65PQU/zPLH32m9hDeu/iS+k0iEH82WzYvpQcec4/wAwvt+2f9Hua3UVUUIihVUYAAwAKhsLG102zisbOPZFEu1RnJPqSe5J5J9TVgmpzlfRbIxsq3QuYYlbT4omKtloj8u8d8HoD354P76RkstXszFdWiTQScSQ3EQIyOzKeODVsHb3qG6inlhItbjyZgdysV3Ln0I7j8KlZxeZeX4Dc5YpP4Cn3wpLP4enky6gl209m5LDuYiewyVJGAFHHZWt9E9sNgSeGTDowfKkdiCO1UVVtRsZba/t/LMqtDKobKsCMEqfQ/jXKQaX+ULw3BHonhqPQrzTLVBHatfTSxypGBhYyEUghRgBicnqa6aVVvrxdn28V23CUVLRnfNebsL5EYjAwVx1+/rU7W1nHEbsI5j2FwpICr65PtXnya/460Z1vfFukaQNMyEll02aWWSHP67KyjKDvjJ5HFdZJN+cLT4NLgG18z9MgHEmP1CfTPUe2PWuqGKUb/yFm002dn+Oz6EZ0mrZCv4psEk0e71mEmS1gsZriEdFB2E7sHkkDp9afpkXw2mWdvtP6OCNPphQKf48ea48LXwSUKktv5SLwD85CEcfWtWdLONkaaNlZk5VCMA9KvicFT60qWivdt6J7bb2XJcjIVZKCUilSfWrK29tMAIrkqxOMSDr9MU02N0SSIyQM9+uK894WrvFX7tfQfpI8dCCsWJxN4vuXAJFpYRRf6Ujsx/ci1sSkr8vc1keHE87U9YvMZ33whXHpHGg/wB7fXKpyeeMOC372vtc9KlQp06arVru70XPtv3m3cXHmMFWNlVBtAP8T71EqkkMxzVq/IN7OeoLmoO+cVKFJtJzdxq+LjByhRgo30b3fhyCtTTbaLzIpQGYlSx6bRVOO1R4BK0pUsxUZHHFWLmea3WPy5ETcpyijGO1e7gaccM/5FZXSs1tz7zxqrc1kiE8ccrZffHHFkEnGTluw++hw1jbnYytvkBRs9sdcVURJ7qQLlnPTJOcVJcoEhRDIrFCVG3uPX8a1V80Z1oxs7aP6en146hls1FvwK7MzsXY5LHJpKOlL9K8ltt3Z0CUUoBY4A5oKkdawDxzTf8AOfd/OrvBBBBFUtNwBKT7fzq5y3Tgetc8/mPSjsGc52jpS5wRk8dKTjoOKNuTgDBFKaV7i3bzfjLRglwBggj5ZB+y39/arFrdW16rjHw80RAeNskg/wB3oR1oBO7JH0qtdWZlZZoHEU8Y+RwP3EdxXTTrJrJU1Xbw+9vfYY1cv+TH/wC0J+B/upkiGNyhIJHpVS1u/OLQzJ5VxH9uM/xHqPetNJnx5swTbnAygyxrJdGrxmsr7NfuEYyb0IVRYh5jjLH7Knt7mkkmklwHPA6ADAqWaNp2a4jwQeoHUYFV6hOlKm+t77h3Uussdve4UUVjalB4oiumutHvbSeNwFFpdLsROOWDqCxOex45oSuKjYZVdSjqGVhggjgiqaTTaM3LF7I8Ankw/X1X37VjjW/FdwfgrXwz5N1H9ue6kAtnxwdhUlzntlRx1p40jxdcr5s/ipbVpOWgis45Ejz+qGYZI9zVY9XqztZ8BleLunY6bbHKvmQsORnb/dUdcza3d/4WlhtdVuvirOZgkV0ECFJCfslRwM9seh6d+siuFu025jKuMoygc+nPvU6lN0tVrHmOkpvk/UrTJqE6QQaVJClx8SSPOz5cgWCaQxOQDhW8sAsAWXqORSR6umpXLfCW0scFxqUtu6SbllhZLJXe2BB/RsJRKSUOQImCnBGJUCo8bGCB3gkEsTSwo7ROOjIWBKn3GDT/ADWcFHSF1bG5XiVlfGACwIwxG1cE5xtX0Fd9HGU6dJQlHXXX3vbdfsi0RNdX6eWlpYtezW+ty2sMYbYblPzc0+xySA2yYGPJOT5JDEsXJlsTHLrFgLGNri2u9PuJkLNITcgPaqsrc53bJm6YxkcAqMWYrCWRrXdZWWLVy9qZLWIiBjjmPK/J0H2cVDqul6bC+nWq6dppt/NKNAbOEwrIykhwm3aG3DG7GfmrsjiYVY5UmtHwWu/1MIxdx2xsHh2yrqNittEZZpWRr2SJJITkE7Q2JwWGAu2PAyTmwIZbqaSSGeRQHCplyx29AWLHOeOfc0wNcozSvktNwxZQxJP16H361Hctc2UbOVZI1BLt3GOvNcFfFdKldWte/wBvI1I0dK5gkleVA7SSnAB4QOVH+7n76hvbKw+a4Z3mZUwcjHPrzVKG/aBJHitT+kjVApbgAZyf30/ULs3OY4/ssqAjHQg1PpIunZ6s17jFT7PmgQoVJTvkevHvTAcjNMbc7kNISiYC/T/zp+BjGK5WAoweQaKQdMZ+4Uc54GaAEPAJxyT1pVJLAJkE8A0VYgS0A8y7u0hX15zWpX0AqiMsWODtY8nPNPmjjCjYxf5QWB/V5qS5nhdzbWKkxDG6Q/rkenoKizLISsfRRt3KOn1oatoA+C0e4OY49+Oee1WhaQmQo8xjKLlgeoqW0uXs4zD8OUkJA3MM/fSXEFk5ZnleRzyTk/Nx2q8aay5gK7alJBCIrLLyDOJGPAU/zqkYvnMpkkdiAWZjnnvinqkZBC8c9KUrgfa4+tRc3JWYDkyQT8p96lsEBmRjKVZMMDxgCoRhf1QfamMflIYE+mDjmsi7O4Gs2pQXMjRSRlkxnIXp61m3KwNOGt1dQh3KGHftT45Ph7YiOQiaY4JC9FFRPL51y8jkgnoD9KpOpmSvuAO91s2yl353DBxnNIisw+z+NK5ZmDM7HaMdeBSdeFY1Ju+5qbWqF8uMAEvt5xSKjnG0EbumRToLdXYs5+VBuOOuPapzeOp2xbQq/ZyoyBUXCN+qvsdkMRUtepK67Un6kfw0o/pJEQeuc/wpFnjRQr2ysR3yeab3yaTPNHRPhJmrGR2lTVvC/p9iQ3LvIZEYrk5wDxRNGkv+Nbdrk7DgnBqJftGrEBV1MLpkcsDnocV1YabqR6Jvf1OXFQVOpddj81choyCeuaQjIxR2wtTJhnP3VLbzfDyCXy9+P1fWosVPGluIg9zMYhnKnbkHFbFNvQB8GpXEMczXbyzFm+SMAH6n6VcTVImURkgl8DGSCPrWRuCkOXZncgKBxtq4lmjwSyfNASMqCucirU6s9kBYnuyAb2NkdkUhY/2geM81Shtrm8RrpYgqrywB4B++mRW1xcSxxxxDgbQ2fTnGK1Le3vLS0ZE2OZD8sbdznrmt1rS7AMuGTZKrhgMHnjtTp12ytgYBOR9DzVqbTLlIXubhohIT9lOmKgujuEbq4KsgwMdwMVzzi4S1KrWm+z3+CBV3E5bI9MU7ZhiCcY4PNIFJOUBye1EEcOHa4kOQhI9c0JXJCDnBGMntSEnPAApwa2IQCTYWPLEcAUqoZGbYMhcnj0HeiwDMgtnd+7rSwmNHzMm4YOB6GrFkkL3CrOuFbj0+lWb7TogMwcBRlsnNPGnKSzIDNOCu5upOcU0nzDuXPy8U/YM9Mk0AkZ4pAGkNksR2PFCqc5KkY7GnAHGW49vWkySD1yaAElMjbV8whc8rgYx70oCgnac880pADYkPzelIMckY5PagBRx3A+tARt6lHywYFcetFICOMZ4ORigDQv7+VbQ2twgE7Y56HH3VLpkkcKxROW35L4Uknnue1ZMrSz3BkmctwMZ7YFOSa5t2MltIFZhtzjPFXVbr3YFi+kZpJTEZEy5Vvm7Z6VuafHJehBExVQQWJOAfw7VzceVUoWLbm3Fj1JrqdMmhtreGSa5EKFcDI6+1Vp1M8mAupxSOY4zhhk5I4xWW9xE1viZ9p+h7VBqmovdSySwvIoDE5DY+UVJaWc91Ak06hQ3K56ke9XutjWxHlkKIlupwQcnPNS6dp1yWLshbuQSOlSxrFGyhjg52gYq9bR3YkZ0thcD7GVkIC59furTCWyt5L3mSFoLeL5gOPnPb7q5rWr6bW/Eo8MK6RWdvH8Wk8EmHd1wCjBegy37q6HWNc/N3k2Hwr3N0yZSC3bG1B8u9icfKDgevPSszQbK20iCZ1tIzfXcryST7BxvbJUN1Kg+tMtNSiWVXILXQtTuZ0fxTd2968SIsQgZlTIHzF14DZ44II4q7FptnaQvHaKiAjOFTAB+6r3w0LuDczBXUtuEXQ4+nNSTyPFGkSWqxoeCSc8etZe5jdylb+W8YUP5T+cAqZ6jjmrN1b2sjmG+UhcY8wfaH3iopdPmd1nEiO4cOMADkdMCmXU180CJPGFDbssVAXJGMnHPHWsMT5hHoUVs0cr3bxQsehG44zwfxqC80iaFXuLeQugbcrE45zj/hVyK3jaMl75p3SMEBC2AB3wasLParFCLl2dVBK59Scgn14oNy3V0Zljc6pbv5bb/mHKEjOfXmtM3FzNLGEQnYoPUdQMHmsy+ubeS8Zo7kPu+QqB09/pV2yljiUQojnZHjP4YAoFW9jiPz3rn/ANeb7/5h/wC+qWw13h8IaJE2oQtfIz6RNHbXgNpfB45XClFK+SCSwZSMD9Yeoq1d+FtG0ayuZtRubeAWZg81jZzSrH5x/Rq5VGdXPXaycAruKllBl0dXZQZ6EcBP2n+DzrZRsr0WTQLRrXULWW9igSyt/MmBt5I2g3H5XkikVHSP7TGTaRiNyM4Ncxp/g/V768+Bfy7WYyNEFmDkkq21jhFYhQ3BcgKDxnNbGnVe8WJVw7pNLcwVwKpX3+J3CajvIiIEU47YJ+VvuJ/A10z+GpEjeZtXsBHCrvNITIqIiOI2ZWKASgSMqfoi/wAzKP1hmpquiyWKNHNJHPGztBJhJEKuFVijJIqup2ujcjkMCMg1eMJwXWWhPo5xV5J2Op/Jve/5ZpzS/szxpt+5zn/U/l3rtu9eS/k2v5LHxCunXMke4q0G5zgtGRlCPclQv1z6162Rg1z1I5WeVio5al+ZPaHzGa3YfLID9xHOar1JBIYplcHGD3pbmIRTOij5c5XPdexqC0kI+tTT5P8A19yKg9eKKPupiQUUUE9BQAUo/fRn0ooASsbw/wD4zdatqh6T3jQxkfsQgR/7wc/fWjqN4mnafc38pG23ieU59FBP8qreHbN7DQrG1lz5ohVpfeRvmb/aJqi0g3z0+/4N4Gj99FFHWpmBRRSnAPtQAlBYKCScADk0VharI+t3p8O2kjLAgD6jKvZD0hB/abv6L9RTwjmZqVxNPB8Q6gutyc2FqxWwQj+kbo05/eF9snuK3qRESJFjjUKiAKqqMAAdABS9KJyzPTYG7gcGjAoopDAoo+tFABRRR2oAKKXBPQUlABU/Fr1UNKeoIyF/40yCLzpUjzgMQM46U6QNdXRCjBdsc1eH9Om6vG9l9/t5i2cpKKGqk1zJ8qlmNc+Jj4pmHli7g0u3JGC3ltNMGIY8HlMDGD6Vp6tqU19M2g6JII4YTi6uV52nuoPdv4ZB9qls7SGxtlt7VAkcYzj6nkn6mpxk7Z5bvb8nTNRo9SLu+P6LV1FHC6xwxqiLGgVVGAPlFQ1amRzZRSMu3Ydg9wec1VqUbpWYtbWeZcdfMKM0UUxIKKKOlABRSjPakoAKKKKACiilzmgBKD9aKKAD15ooooAOaKDRQAfSiiigAooPQ8Z4oHSgAooooAVHaKRZk+0nSj7atMiYQHpnOKSmbyrnyyeRhsdx6Vy1m6Lzw48D1sDGONj0FbRR1T5c0+xgoLNub7qfU8/lzAXFtHtU4DKD9k/3VB9apQy5Lxd7nNj3UVZwqK2XRLgl2BTtVjtH0+CK9BKYDAlvsuWwPu6cU+3jEsyo32c5b2Hc1U1mKTUEKIRkzRPnp8qyKT+5asq1SjLNT3SfpaxzKEXTebjp9xt5BMwG24SWIgmVZIwvbtjNMjaFLTy7diVwAVfkAHtg9MnHNWycDJNMw8m995DSbQxz1CkYB/CvUh8RjV/7ap1VJ65Uksuzutr22a18iVHCOjfGLXLte9826s+XFrbzMyXwvoVwfObT4oLjGGltWaFww6jcmCSDTPzNrFrzpviScqOkd7Es6/iNr/7RrVRbv46dJChjIMyhZNwXJ5A49TUuT270vxCl/FruFN3g9Y7PT67PTwJ0K8q0M09+Pf71MX4/xNZ/5ZocN4g/XsrgBsf2JNv7mNKvizRkITUHn05ycYvYWhH+uRsP3GtS6ureyt5Lu8nSGGIbndzgAe5rEZtS8TK0cQm0/Sm6yEbbi5X+qD/RqfU/MewHWuSKjPWSsufu5dWe5Nc+IRcy/A+HFj1C54DyBv0EAPd3HU/1RyfbrU2maHHZzHUL2dr3UHBDXMgxtB/VjXoi+w69yah/wP8ADqKotdPFo6gASWsjQycdyyEEn65o/NGt2vOneI5HUciO+hWYfTcu1vxJrW4WtB27/wBXDTgbNTC7ulAAuJABwBuNYH5x8R2f+W6Cl0o6yWNwCcf2JNv7iaVPFmihhHezyWEhONt7E0PP9phtP3GpOjJ8L/U2LnD5X5G+L24z88nmD0k+YfgaXz4JT+ngCk8b04x93SqkU0M6CSGVJEboysCD94qHUdRs9Jtjd6hOIo8gDIyWJ6BQOWJ7Ac1NU03ZLUZVpvRu/fqaRhs3+WK4YN/1i4H7qwptQv8AUriXTvC8KXbxkrLetzbQn0z+u39UdO5FVvhtV8RHdqAl0/TieLVWxPOv/WMPsL/VHPqe1bNtbQWkCW1rCkMUQ2pGgwFHoAKpl6Pd3f0/ZrnD/KPl7ZFpnhR9Oke7kSW6vZgBLdTEF29h2VfRRxV2W3mhwJYyuRkUzbUsd3OiiPzNyD9RuV/CpylUbu3cL0pb3X1+yIaWrINhIuWEkTZ/VG4H+6mPayhTJGm+PrvFZnXHQx0ZWvHXu/G5Djik4zSnPSkx99MSCiggZ4ooAKcAMZ70AYqnczz3E/wForAFT51wpx5XoF9W/h19KpCFzUguZprmdtPtxIi7D5twpxsz2X1b+H1qzBDDawJbwrtjjGAP/HU021toLGBLe2TaiDgZyT7k9z71DqepW2lWb312xCJgBVGWdjwqqO5J4Ap5O/Via3wRBreqyafFHFawfEX10xjtoc4DN3Zj2VRyT/Mil0fSl0u2ZXk865nbzbmcjmWQ9T7AdAOwAqDRdOuVlk1nVsG/ulC7AcrbxdREv8WPc+wFa1LJqKyLxMemgduKPrS46+1JUjAwKOhopeo+lAEM9tHcRNFK7gH7JQ7WU9iCO9R273FvB/8AVKeNtrYWX7O4HpuHQHtxx9OlWee3WiaGOZPh3VHV+H3j5SMcjFK465lubfgQXIa4jltbe58qXABZeWQHuPQ4zinwQRWsKW9ugWOMbVHtSWenWunoYrUBQ7bmJYsSenJPPAAH0AqY4BxnNZGL+aW4N8EYviz59Ljt+9xe2kX4zpn9wNbNY3iP5pNIh/6TU4v9lXf/AO9rZq8tIJd/v6A9hVYqwcdQcitD4iG6dJ2mMUqYyD9k89vSs72pCQAc1SjipYdNbx3s+zZ+AjpdK0luSTiKW+ba52Ek7sVm+BVRdMt7+eaNPjJ5rr5mwX82R2GB34IpNYujZaLqGobsNDbSyA+4UkVk32hXkelaHJp9pDNdaP5QQSNtO0JhlBwcZIH4UuFlTrRnOqvnba8tPDY9LGXpThSi/kSXitX9TsZPItpXtdu5clWcjkH2oEdi6DZMdynJ3/KGHpxVGw1EaxpVtqLweTctujuYt2Skq4yp9+af2zTwxLWk4J207u72zz61FQm1Fl24vFUmG1UKgYnIPB4oS6shIsjWuTtO7njd9KpUv31R4+q559O6ysu4l0UbWLtxeQfDrFaB4yTl+2ao0e1OXaGO7kjtUa+IniJZp/TbyGhBQVkAQkZPSlJCggDB7c80pZuu7n0qI4zycGoDjgQECjg+oPWm9G6nOKMEDg5570Akk5oA8e0z/O59v51cJYcKuKp6b0k+7+dXeOvP41z1PmPSjsJk9Dn+VIe2WNOBHr1pOB0XJ70pogJAGBkUqsVycClwTgsTz2FIQg46nNAEUtkb50w3lzKf0cg6qT/EeopseoSvIbO5Ty54xwF+y4/aX/xkVdiPlq8uD8i4HruPSql1ax3aBZCQyncjqcMjeoNPCal1J7envkUfVgu0tWzHzCCTzG38KeLcxjzJl+TGcZ59qzba7ljlW1vMLN+o44WUDuPQ+oq4zF23MxJ71bNGnFRmrtarl+9iLTb0JHgIkKqcLgHJ6DNK1qUxumiGRkc1G8sjqFZyQOgJ6U2llOld2j9QSlxZKIYwp3Tpu7Y6ffSfDyn7GHHqp4qOgdaXPTejj5P/AGFnzMHx3DLb6E+pBGaTSZE1FIsf0rRchPbPrVyLzrNEvrWNjDKokkgXqhIyWT+YrYuEyxdWVk6DB6Coaeb6GThbT1XvibGV0h7ywzKlzbujRzLuUjvUakxqGKjOeM9KrtbyW7NPZAkE5kgzgP7r6N7dD9akheC8jSZGLpkgZGMHvketRcEleOq97+9Sk9Xm5lye7u3tysKOTwrMxyPoKg1U2WkaH8VcagomkkjMBZeWlT5wg98KasSXiCFbbT5zJM/yuM52AVFILKdhBfBpkhB+UcgSev1AyK6KVRU5qUuAgDxjo9xNci3huLmTT5RFKqIAWc5+YDOCODn6iq+pajNrFvJb20N1BbSFomaZQNxHBxgn1qGym0w6clt+ZbaWVBid3hB3yISu4+p6/iaJzPPLarsCIsnzKowqqFbAx9cU+LqU1GVNavYfqv5SwULAhnJBGMUgQh9wJAHX3qTgUme2feuIQAQxxRSd+ppcDoKAFGM5P3UgPU+tGMcDrRySB2FABnAJIzTXhjlYFo8kdMipAF+0cZHP3UiPtcSoSOeCR0+6gBVWQYG3AHTApYZJICBCdoHYd/r61o/naBYtnw7PwBtXnnuPpVL4aeR28qF9qnnj91UcLWcXcCzeajNlFRgpk4cFQSBWeZmfKuTs35DHjtimmHaQNo+WlIIGcnPb61k6jnuAYBYxt6/u9aVhbpjMqlgfs55psS25mzKmFX7WP5VYmm05gfh7Pa0ZAUn09TWJXQELM5Y70x6HHBFKwVW2gknv6VLeiZHV7op83CiM8KO1V+nKovtisas7AKw45J65oC/L1GfpS8HBNO425zjisAY5AG0jOfelX5yBn7XHNIS7Yxwo/fT0QyuqA+/tWPQ1K7sSO4hDRRqQcbSx7/dUQH3U+ZxI25RwAFHvimYrIrQeo7ystuAcn6UmcUuPagUxMav2jUkcjRtuXGenNRt1H1p3fFTpNwbS3T/Z04nrqNTmvTQkuAN+9QArAEYqPrU2PNt87SPKGM+vNRLljtXua6q662ZcdffickdrE0dszwPK2QqjI96Xy7e4hBZ1iKKflJJz/dWjGlpFahSB5jEKcdQarT2Vxagm0kzt+2PcU/RZVe1xirBOkdu0TRIzk8SEfNitZ7j4yyxHDId425KgffWMg81JZrq4US5yBjr7U+3vp7WOQxBpCeVG7GDS06mV2ewMumJlvWCBosjAlx7c4+o4qc3UcME72eyWaKJmRGbG9wDhSfc4pyziJfibjDswwB2zWZfrE7GVx5UhXOMfa565q8v6augRTudY8SXF/p0v5vQWTW7vfRwASNFKAdqruxk5x6elU9Hl8VS3s8Os2qxWLx+bDLLEqPuJBCkDODgnIHGRV6y0+WdmEKg/tHtilbah8tTyODz0qc8Rmj8qKKaStYmKT2rKyHceq4PBqsFaQHMDLzjBqaKd7dSsRccdun30vxd1jKyZJJLMK47ytY3+m9dUQmNGADDgdBV23uLS0KyKTK5G0qv6tV2RZ1LJ9oD51HSmgwxxNti3StgKw7DvTwlZ3ElHKW7bUBPcfPaqq9FB6j3rRjkjZzL5qrs4JK4/dWHGXj5jB3dzVyScLHiWA5+0c+mOv411Uau+YUS/8rcJIo2UknJwADVeSJYo0KS7mcZyO3/GrKslwqi7hWEMPkLcn6imXsK2iosbJJuB5xg9etTqRu3JbAUyp3bdx++pFwCCTj0OKfaRo6sJJQJD9nPQ1HIysxVCfl4JB4JqNmlcBJplmlklSNiXbPPampjHBox/W5NOAx0rG7u4BjjNKqlm2qMnpSqjEgAHJPT1rZ0vTQn+MzA7xkgH6U9Om6jsgMeSGSIlZFKkdjTK174fFQ/ogxJbdkDhu2BVGSzeGBZ3yHLbdpFNOk4vQERW8ElzIIosEn1plyt3BMYmmYsnADHIUewq3Da3KSeYFMe0bsnpmpH0vNyzvMT5nJJHT2rYwla63Az4ULl3upCxI+wo4arX5wkmQKWeAoc5B4rRs7CO2y+7Ltxk8VIbSJQyNAASNxGOSPWrQhUjrcCOzEYT9LLv3DcWznHbOavw3yW0Kww3tsgbnCDk849OtUY7UQoWgZuhAGeBUao5YPAm51G0YXgGrptrUEyjres2Gm+LLae6uBHF+bniLspwW8wHHH0rd0q6ju7PzrRwkUmHVk+dWB789Kit/holkl1eBwJsJGr8gjHOR9a57QtbsPCtreQXGl3sMSXczQvDCNixs524OemMU+60KfMda8ENtKzxy+XycnJyPf3p05ZY42inzt5Zm5LelRObmRBbxTmQvnex+1tPf7v51PHLJNEVNsVKHBQHOMe9KZczZUv7cEzMFYsGChscemakmujc7U3mU4yYwPs545NT3OFdpbrT0fHzHaNxqK7sbS6tPPiBiLkZC98UGC6eTtlWOVY22kEE8sO+KIYI5rdJJHIQth1PRVBqpastuDGpDFcoTjnnt++llu303SGspldZGY4Q9QM5zRuZF2Hapc2EaGLTraEEv9tVG7FKLv4Wy3Bn3ugUAetZUFrJMwmDSK5HBC8YrRWMw7JQrOYgNo3cZ96DG9bm7PpWq2nirTpLW31PF5p0xuWNpIYWlgdDZefIFKLIhmuSMsMGKPONoqlrNnqFx4e8Rm2tLq8c6rbMsVtA88jI4sXibYgJ2iKFlz0zEw60qjTZJ5rS2S4ub23W4a4so5FDwiHytxDkYfeJ4TGMLuD/ADeXg1Zh1HTr3Tkt9Puxd2c9xb2MWoqAA0sqJNBHt+0UJuI13E5WSYqFILtV4uqt4aJc1wenmfULMmnba3rf9L6D7uHZr11rV7DOmm2ui6hDO1xbyQtcpLNFMYxHIquUSOCTLFcFp9q55rLtbPxTpFyZnkum1KL8yoC0QltWEMNslwsrbCF2yfGu5ZlK7g68tzp6LJFaxzTSR72mV1jGRhPLQyiUgg5CypAuOPmlXmufutEsr/VpYDNLNeF4Ypg0ohRZ5Iw6xKxVi8mxo2I2hV8xcuCcAw+Ik4pRjuufBe2RqTlGNkrrtttf86Mu+GLTU9CPhyWa21BX0PTJrS5EFuWaSQrZwgRZwJg3lST/ACFvkjzgkgHE8SpNCk6XInBfUGmiedNktwptoFZiu1PlRk8tCEVSqcDgsZp/Dejx65YaDLcajazX+nw6lE1zAF3BlYvbkDJSdNjZQ5yqOQTtIouPDOkwfAo8lz515dXFq6mZQIDFHNIWc7OVK20uMZPA45q9R1ZxcctvHxOOq6tRNONr9q2u5fn76nJPOdLvrTX4YDLJYSrK6A4MkYYFl/dkfSvc0kSaNZY3DI4DKw6EHoa8i1LToLbe1rNJIkUvw8ySqoeKQxrIudpZWVo3R1YHBB6Aggdz4Iulj0u20zaRGsAa2Ld1U7XX/RYcf1StcdSDtZ7o8fGU2rX3OjqxLmW1SXqYzscn937hUDDvUkEoiZgylkcbWAPOPauKSfA4qbSvGWzIqKlliAHmxZMZ9eqn0NRY5JFancWUXF2Yce9L91HSkJzQKLk9OKSijHGaAMbxV+msINMHXUbuG2P9jduf/YVq2iWPJrFuv8b8V2MH6thay3Tf23IjT9wlrZyMjFUnpGK8ffka9kFFFFTMCil4qC9vLfT7SW9u5AkMKl3Y+n8z7VqV3ZAU9b1OWwhjt7KMS394xitoz03Y5dv6qjk/h1IqbSdMi0myW1SRpXJMk0z/AGpZG5Zz7k/gMDtVPRLK5lmk17VImjvLpdscLHPw0GcrH/aPVvfjsK2KpN5VkXj77DXpoFLSUfWpGBxRS+1J91ABTo43kbYiszHsoyab7VZDMunnacbpcH8KyTtsPTipN34C/CQxIHuLlM5+whDH7/ShZrJGDC0dsdmfI/hVXNFLkv8AMx+mUfkil9fUsfHXC8RP5a/spwKlt5ROWE8ETDHMhO05929ahhCJA85QOQwXDdOc/wB1I9yXjMQhjRSQTtB7V0xw9KKUqj3V7Lfz7yf8mreyfnt5F2J5o2x5tp5RGGjEgAP/ABrH1vWpYrptJ0YQ/EyjqnIjT9t8duuBxnBGag1HUBZKiRwPcXExKxRJ1J9Sf1V6AseBketN0bTmsLMLcyCS6c7ppccux7/wp5Ol0dlC2vf7RqqVU7ykJDpXwujSaVa3DxM8Mkazj7SOwPzj3BOR9BTl0VZ9FksrjU2N8toLWC6kiLsjZy0jcjdkEjHH1q6faipwrShJyW79/cyM3F3RW0LQm0+7lub/AFSxupprWOzjeGxNttRVXLOS7biSvB4wDVyWGWEgSIRnoexHqPWmVPBIpDQTH5X4B67T60tetUrSzyKKSqdWW/P7EFFSzwGByu4Mv6rL0NRUiaauiUouDyy3Cl4pKWgwT7qOlLx6UnvQAUUdTSk80AJzRRRQAUUUUAFFFFABS9aSigA9qMHqelGKPvoAKKKKACiigkAZNGxqTk7Ia52rn1ojG1enJpAGlYYHGati28ob7n5QP1M/Mfu7fWuaLU59I9uB6dWEqFBYdfM3eXZyTIYvPSQNaswkPA29TU6XMDyFNThdCOrKMMT70jXSpG0NtHsVupJyx++q55OTzQ6LbvDqhDGxhFQrLpLeFuzt8UXRPp4VlglaIHjcUyxH1rO1KCcLbfCSZSW5iXf0AG7kH04FPKqeoqrdwK/kh5SoSUOoz1YA8f8Aj0qVXpaUHxLU44XGzUU8r5PbuT2+iL87QSSrbIQsa9XC5YnH7+aV7YqvmQkyRDqwXp9fSoE2YG3rUiStEd6tjHJ9KrRg7Z73bI46tByWHUbRj4O/P3w4la6imZWkt3lEgUqBH3H071TvdZg01ILVRNeXs6boLdFxJIP2iDwi+rHimzazLr8htPDapCqvsn1FxuhT1ES/5xvfO0ep6VPaeGotEVBpxczzN+mluGDGY/tF8Dgdh054xX0OHcMVQWFrSUZp3jd20/434a6/g8arReHm68VdcberKdrodxeTpqXiKVLidOYrVOYID6gH7bf1j9wFbZOfSoZrmKC9+BkO08ASnhX9x6CpN4dQY3VlI4I5FcmMwmIwrXTRsuD4eDCnXhW+V/oWilUE8E81lXPiXTY5mtLBZdSul4MNovmbT/WbhU/0iK5IxctkVSuamKp6nqWl6dD/APVS6hiWTgI/Jf2C9W+gBrNum1ye3e71bUbfQ7KMbnELB5dv9aVhtX/RU/Ws/T9IbUJDNplvNp1q+N9/MS19dD+qz5aNT6nn0A61WNKO8n77/wAXGS5mVfXFvfXssHhLwbP8ZGjSs0dwbFiQpIU7ThCxAUGTkZztIFYX5HPDn5TtD1/U5fyh6DFLDqEsl9FeC4t5Gt7pyN/CvuCOoA4ztKKAAGY16xY6fZ6ZbLaWFukMSknA7k9ST1JPqeasY5ziqyxbUHTitHzvf1Gc9LIUcnJpMmilyc1xkxOepNFFHSgA7U6OV4iGjcqQcjBptKAOvajc1NrVE/xEMgzcw7mH6ynaT7n1pc2MnG2SL+tnd+7iqNxdWtnGZry5igj/AGpHCj8TWX/hXo8h2acbjUW6Ys4HlX/XA2j7zRGi5axTKqrJ7pPw++50Ys0k+aG5iK/9YwQ/hUb2s0WXZCUH645U/Q1gi/8AEt1zZaBHaqej31yAQP7Ee7/eFV5YvFN3cizHiZomHM3wVusaRKe259zFj2wR6/WsKEr6yXvuN/pvdW8ffqal5eu0ps7ZlUKD8ROXAEAx/vHsO3U+9GHxD4Z06MWFjeC4aPjyrRWuHJPXOwE5J65qe18J+G7cA3Wli/fcWaS9ledmY9Ww5Kg/QVtRw6YkYit4zbIo4AUFfwAFNOpCOlm/fibki1pL7fowDrOs3RP5v8NXAHaS8lWEf6q73/2a8p8K+NvGuoflNu73xp4M1+08OTtt02W7024ii091G1JGHKL5gJ3E5wzLhgqmvd/JtB/64T7eWeaGmsRE8S2SyBwVYTYcFSMEYop4qME0oXvpx+5sYKPztLxv6XBbRVjL3TtDyNoKct7ijdYrlfJkfHG7fjP3Y4rmVlm8MSLb3MjyaO7BYZWOTZk9Ec/9H2Dduh4wa3vpUJU2tW9BXUjH5Irx1/RP5lj0+Gl/+J/wp26xf5QkkWf1t27H3YqtR07UuRczOmb3S8kWZbJwf8XZZ1/6v5iPqB0qq24EqVOR2PFKGI6Ej76sszXcIDHMkXGPVf5msu47haFS+RWfLf39SrtHDFsEdcClx0+brQAB2xSdcjpgccU5ERyQvHJpVh8t8EbivVv/AB2pRxwq4bvTShbguwPfFAGVrAik13QYRKPlmnmbdwBiFlzn/TrXCljhRnvxzWPc27SeKNOZo8RwWd027OSWLRAfuzWxu3ZG44PJ9/aqT2j3fdmvgIysqlypx64pgTd8zg8nAxS8OQiABV/AU/gfKufu71yOPTSu/lX1O9VXgoZYaTe75Lku17sx/Fx8zRzZKo/xq4gteO4eVQf9ndV+91Cy02D4i+niiUnarSOFBb0BPes7XT52p6HZYwDdvO2fSOJ//vmWneKrezfSjdXss8SWTi4Voh824ZA4wc9a7oxTUYvj/r7HDva5Po1tceXLqTJJb299IXitnUqyn9Z2B6M2RkdsVodMZzUel3V1deH9NuNSgMN1JEXlj2lSrHHY9Kl256Gottt35j1laVuxeiEOKVQWIApwCjqcn0oJHBxg4rCQE4BCkcHHvRtVec/dSKVBzimswJPBx6UABwx6UuQB1x6mkxuPHakwQDu4AoAdvDkgHH30mQc4oBGOBx6UIucDpQB45pxP6TA9P51d9zyPQVT03/Ofd/OruMdRXPU+Y9KOwDceox6CkIOeOPWjA96MDkk49qU0QZIJPAPalRS7YRcntjvSZP2QtTKRDbl8fM/yj6d/5Vjdh4xzPUWQ+WgiA5YBm9j6VFSAEck8nrSgZoSsZKWZkVxbxXURimXIPIIOCD2IPY1XguJraRbS+bO7iKbGBJ7H0b+NXTjoKa6lhgGuii4yap1HaL+grFBBGQc0tRKTG2G4BqUgjBIIzyPemxeHVCdoO8XszEFFFFcxpMjkW0it0JG3P78fuqGp2DSwxrEmducgDJz61BV69+quCX7+4seIVWv7a4t75r7T1XeQpkjPCycDn2b3/GrNTMWni3E5aPg/2ahGbpyui0OtFx47+RRtZnvVa4MnzEkSL9kj1UjsadBG6LtUnDNn7qhurWTzfjLRgs4GCD9mRfQ/yPapLS5jukYqCjqdrxt9pD6GqSgms8NvT3zJkNniO6vLbH+cEg+jD+8NU4mZ7w24HyLEHJ9ySB/ummGPbeG5U4/R+WVx1wcg/vP41JDKkzzbVx5b+WT64AP8zVMXQnSyTnpm+yQIl6evFFLRXOAntRS0UAFIDjkGlooAjQfMxC4ydx+tPGR6HPtQrEJwoGfWpIkZ97nGFUufYUARbRwpHBPPGK0BfxR6cVMgj8s8YOSaz8h+oPPY0hGWBI4Bzj3p6c3Td0Bf1CRZBbw21nJgoz+YwwowpbBboCTxj3rLtruSVglxatAdm8ZOd3OMdOvf6U8Qs8jFnbnk5PFPCA4Y85p51IS/x1NukrC4ZhypFCAp0wcmk56jI7UvzdW71EwSR553MlzIXJIzn0HahOQTt2inYOcY61LLbzwuImj52hiMc4NGr1AiAJIFPMDbSxQ7c8tjgfWox8w+YE7uT9KbtCM21sEjGM0AOZwoAQ7sg980+23CRAM57/SowPYVYgBR/MbhVByfupZbD01eSI5Apkby+m44x0xTQCTjvUkNvJNu8tSdozgelTQ2xF5HDMACwyQecD3p4xbsK3d3KpGPlI6mjFWmtWluxBHgA/P9AadNp+yzM+8Fjgge3em6OWphQkKhgVOSD+FKo43E5p6o0nyKm4n0FS3Fo9miyupyzFcdunFQyyi3PgdcXGvCNO/WV7dvYJJhYY+QBjJGepzikhmKTpx9/Uc8UsSNPFEqsCyg5BPPXNMzPGjC3hDE/KxxnaM12VIyclKK0sreCRxJ20ZveShUJIrbUx0+nf0qre3kqrGLdQygZwgz196isLfSmjD3O5pi/wAzMTgewqyrWmDPC4BXhVPB/CumDzRuaZU1pcw/K8LcDcxCkgCo0jadwkYyScD3rUSb4qNY1dnDZeQDv7GmJYvYTRFRvD8Px0rllRWjjsaUo7a6lmFurlX3c546VNNYSqHMk+4Q4XbjrnnI+81pRW4kmM0LMjsMYYY49RUdzcmy3NBCZAuBIx55qnQpR6zC5U0y1lnEm1tqAfMpHX61Vit9zylEULGT09M9anY3TQiaBY1eUMGxyT83HFV5BDHbCASh5g/zdseo/GpSSUUgFSRgCsQLs4Khc8kZ6inSw+RE+8lHQhGU92PUj24otIVLiSXaI4xucscce37qh8yGe6Mxk2xO+7B/VWkt1bsC1atFFazzSBBtAOWI568ffUMcyS4DxxorngquNorTaCDUFWUfJZxDjtu96zp4nmnEpJEUsm2PIwO3SirSyq5SE5fKiKRTBIUdsBT1Xvmo22SuZF34zgBjzVqQPLI8wj+VTg89T7VIsUV2peGMx+XndnnIxnP48UsIuSFnZSaWxXklhLx+QxcKRljyRx0zVmW0upwbmR1KkgLzjimWCh5UEuNm7PK8lsdBVzULySCDbbFNxOGBGdtXhFOLlLYUzG3W8gZGRnX0OaiAJOecmnRo8hLnHqasW1o98xCDCg4JqFnJ2QEB+QNhcmlClwoVSS3bPQ1fvLMIkNnEGd8lmx2qT4CW1iFxA6+bsbII3AcVToZXsFw0y0jWUSS5VwPssMffzWlFOEcp5m7Jx5Wclh7VXiS5YK1wRhl2jAxz9KkzFZBJJHB3EBYlPzDnvXZCKhGyMGJDK9+5KKqxg7UHYdBUMn+MuUlUgI2flPcfwqZ9UtbpXQRvD+kxjOd31NLI1tAdkX6VwoYqvqfemavozWhSUlPlrKoYsMqGzz6kUm4xyORvYgADCk8+3rTcyCNSXCOFGSoywpYrZGmMkUyFtpYjafM+/n+VaYSWq3FxOiW6bwWyXdCQF9j3rRey3F1wfNI2JsGdmf1sVFbWGoOqzQ6g8QGdwx1rPv72+N22m6NcRvcR8TTzjfFF/VIBGWPpnjINC1HitCW7iFrP8KLkN5YG5iON37I9/wC+pINOnu4vMhYQlW+ZiORjnpWZA3ibTpRNd2Wn6mSMKIW8gqc/aJYsD9KzbjxUus27eH4xLp2q31ybWZWbDwIBuLe4ZRjP9atUWzchp+INd1hdTtfD+kz2b3Ii8+6lkTf5SdAPLBzk5B69KovoGpapIsviGeC6tRGdlstm0au5Iw2NxyRz+NaGi6Bo/hy0aDT1eeeRuXkfc592PoOg+6t6xt5fmuZ33MOAzfyozW2NvwRDp+mLotl8PCywrjDt02qOij0xUOmulwZ5WuspG2AxP2vp60t0WLtM077EB2g9CfequnI1tLGhAkd2+3njn29azcV6E0krzq6T3Dhd2Dg4OD04qqc7WgLxFF6FhnJ/GrVxYxSxyEzqzKf1e3tVFbQyzssjO2ONhFBjdhbdbiMMVQBl+zx/KmWttJLefEXxyWPI3VYGnosnk4Kk4JFaNnatFKWkhLRqCTkY4oFtqUrqQ+U0cURVSwQnb7Z4NOijd0U7gMYADdSf76pMHnmkdJPLUSHaMZ5zx+6teyhuRho5VLL9vcOCfWg1BZacmm69qHiWzubeW+v450e3knVEh4tltjv+y2Ba/pApJzL8m/bUGjaDp/h7SLbQ7DUUnsLPUbHUFuHYLIwtktiY/L+1uea0Ug/ZCSHJBXaYaKh/1Gpa1l728j6jPLb3pt5cDUuVa1sdrKy/oo4EzwC0m2eYj1BX4IZ9UYVSg8jT7u/1JboLBqVx8U4jufInhuGt4YZRuLJ8jfDRurI24ZdShHJjkmmlCLJK7iMbVDMTtHoPSqGrw+fp8wAXKjeCe2OT+7NJTxbhNNLSyVu4jUvkfvt+xaurjTLjQbbTtZ8Qtcz2uk6XF+c4pjPcfHwtK7zxmQ+YGWWfcpYAERspAVsVXaSNrfR2v9YsLq7jnuJdSa2lVEBktruLMW8jdlrsNg4wFIzniuRph6V3vGTe6R5rxdR7pe1b0NTVZbSJrlLa4jmkvJoHkMRZo4o4IFhijDMql2wHdm2gZfaMhcnpvCLyX+gtHBJuvNLuPOgUDHyMM7Ccchv0g/D2rg67D8mt75Wp3NizRhbiIONxwxZDwB9zMfu+tS6VyndnFipOrFyfZ9NPQ72zuob61ju4Cdkq7hnqPY+46U+s+I/mzVGtWOLa+JlhB6JL1dfv+19d1aTeoFTqwyu62PLkh0UvltnGQeGB6GnXUCQyARNuR1DqT6GojnOKsSM01lGephYqfYHp/OuZ6NMpC04Si91qvv8AnwKx5GKXHH7qSinIhRRzio7q4jtLaa7lOI4Y2kb6AZP8K1K+gGVof+M6nrOpHo1yton9mFcH/baStmsvwtbSW2gWYmGJpY/iJf7chLt+9jWocYp6r67t3eWhstwoope1TMErAQDxLqYmYBtL06X9Hzxc3Cn7XuqHp6tz2FS61cz31wvh3TZdk0y77uVTzbwdOP67chfvPatW1tbeyt47S1iWKGFQiIo4UDoKqv6avxfv3/o3ZEtFFFSMCg0UUAOjjaVwiD5mOBViOzWZjHDcKz4J27SKZD+jhkm/W+yv39x7io4ppIX8yJyretddNUqWV1o3T37uzVa779hOWaV8rJo7Vo2Z7hD5cfUjkE9h780ktxE8Aiji2HfvODx0xxU92XSyjikkJYMcj0PXH4VQHXmuWpBZsy2eq7jqc3CPRrfj3hUkMXmsRuAAGSev7u9R0ourSzb4i8uI4o0ySWbGTjoPU+wqlCCnUjFohK6WhNI0UcAhik37juY4IxjpWRqGoSLKNO09RJeSDPIykS/tN/IdT26VVbU73Xi0Wm280FtJ9q8ddhx3CoeQfcjHWtGw02y0yIw2UJRWOSWYsx+pJJqlWSbvJbbL235GxjlWpDpulLYM8011Nd3Mgw002N23sowAMfdWhn2pKXtjHNQlJyd2F7iUc4yRikOTgDil6UoAPxoPWiigCWKUKDHIN0bdR6H1FNliMZBB3K3KsO9MqWK4eIFcBkPVSOv91K01qikZKSyz8yKipZIgAJY+Y2/EH0NRUydxJRcXZhRRUqW07kARsM9yMD8TQ2luEYuWkURUVZ+AuP8Aq/8A4i/30fAT9/L+vmD++l6SPMp0FX/i/IrDrRz7VY+Ht/8A21P9Vv7qPKtE5e58weiKQf30Z17QdDLjbzX5K9FWP/qf6XH4rSiOwkUhZpI2HTeMg/hRntwBUm9mvMrUVY+DZ+YJo5B3OdvP30vwMi/NK8aKOp3A4+4UdJHmHQVOX489itRVjyrROXuDIPSMYP76P/qf6XH4rRm7A6JrdrzK9FWvPs41Cx2u89zIef3UnxUH/sMX4t/fRmfI3oorea+v4K1FWPjrjsyj/QX+6kN/cgZ3L/qL/dWXkuH1/QKFNuyb8v2V8sW2IhZj0AGamFm6KJr3KIeij7R+7tRaKGiuJyCHUAqwOMZNRs7ucu5b6nNc0YyxHWm9OR6lSpT+G/06SvP/AJeOunAn+KCDFvCkXbcOSR75qAsWOWJJ96SiuuMVHY8idSVR3kwooorRAqpewSzXFiyDKxXBeT2HlOP4kVbrzrxv+WLR/CfjHSfBq+RLc32fiJ5LgJFZs3yw+ZgHgty2Su1cNyDTRoSxDyRXb5DRTb0O41TUbLSbf4q7lCDO1VAy8jdlVRyx9hWaLDUPEY8zWla009sFLFW+eQeszDt/UHHqT0q3p2hrbz/nLUrg3uolSpncYWMHqsa9EX957k1ox8ZQ9qS8aFS0OPHt7PyduZ18O7u8oedn+HbzFjjjhjWKKNURAFVVGAAOwFTxTYBjly0Z6juPcVkX3iHS7Cb4VpjPdHpbW6mWX/VXoPc4FVt3ifVP6NIdHgPd8TXBH0HyL+LVTonJXlou044txd0aut3FnpVvFeakYfh4nEivKwTK9wCe59K5q31vVJZ1XQdHk8i5YLG943kxqT3APzMPux71u6boOkWk/wATexy31wBhbm6fzZUPqpPCfRQBV27sYxMLi7unSFtjeYQMBFJOcnpXu/DviFCcFg8ZrGzs3fwXHz3V3sceKwtn/Iwy14rl77+85600p9aDy6/qM12qvtNtFmG3z/ZU5Yf2mP0q3d6lYaJ5elaZYiW5YforK2ULgftN2Rfc/dmqNqmp6rLcN4ZZoNNc4+PlALMM8mJP1j/XI2j+tWzpulWekxOlpGS8rbpZXYtJK37TMeSf/Arl+KUaWHxEowd4cEtvfqUw05zpJ1vmKFrotzdzx6l4idLmeM7ordP6C3PqoP2m/rN9wFaCanDJd3VpFb3EjWd2tjKyoNvnNGkiKDnnckkZB6fMM4OcXCMdqxrPSdY03xHqms2yaXIby/jmiaS/uQBAsFtEwaMRbQ5FuxDAnG4A7gMHlw6hVb6V7LTWx0Rs9y7pOsWetQ2dxpySPFfWkd7E5UDEUmfLLDOVLYOARk8+hxCviPSp9IGu2lx8TZtcC1V415LmcwDg44MmAD6Mp6HNYXhrwp4j8L6Jb6Vp13pmW0qK3uHa+uP0V9Gnli4iJgYkFAmVOAPKjAwAS083hPVbVNT0/SrvT5bG7vLC+hNzcSI6PC0PmLtSDaFK28YUDvuJ+1XQ8Phs2kla648OP67hssbmw+t6bGXjeVxcRzpam28thKZnUuqqD9rKhm3g7MI5LAI22xaXsF6sphYh4JTBPE4w8MgVW2MOmdrowIJBDAgkEGuU1LTy3i221dJYJ9bhmgMVlA7vClskN1EfNk2gqT8bMwYp1VFAPLVo23hN5rm/1DWtQkafULlZpIbOeSKEIsMUSKSNrOcRbiTj7e3kKGM6tGhGF09fPXl3dpjjFI177VtL0xd2o6hbWw6/pZQufpk81Q/wotZ+NL07UdQPZobcqn+vJtX8DVqy0HRdObzLHS7aJ+pkEY3n6seT+NX8+lcd6a2V/fviJoY3xPi274h0+wsFPe4mMz/6qAD/AGqX8xajdf8AOfiW9kHeO1VbZPxUF/8AarYGM5pftNk0dI18qS99oX5GVb+F9AtZfOTTIZZR/nZ8zP8A6zkn99aqqFxgAY7UuKq3V1K83wNjgzEZkkIysKnufU+g+88VqzVHeTN1e4l3dTSSmwsT+mwDJJ1EKnufVj2H3njrNbW0NnCIYVIGSSSclmPUk9yaLa1is4fKiU9SzMTlnY9WJ7k1KTnkdK2UktEDYE561Wur+xs5VhuruKKR4nnVWYAmNSAz49ASAT2yPWrBI9KxNW07U5/Eel39qt2trb2dykz20tuPMLz2rCFxIwbaywPnbjjHPJBfDU4VqmWo7IIpN6mql3aS/EGO7gYWrmOfEi/omCq5Dc/L8rK3PYg9KjttU028Dm1v7eXZapfHZID/AIu+dsv9g7Ww3Q4OOhrDn0PWLnW7y9XTxBZawiQalAbmBzshijKBBu2lX/xmF+hIkQ8beI7Xw9q8Wi+FoBbRJPDpUWjavDJMuBaGJBMQVJDODBtTBP8ATsfWut4ShF6y37Vppx98h8kVxOge80uaO6inurbZBCJLkSuqrHE3AL7uAp5xnrzWLaXqaA/w73Bk0jeI0dyfMsXIBEcgPzBCCNrHpkA8YNJrGjavfazd6jHaeYiXGlXiKZ4gLo28srvGMt8rDzFdd+1d6LkjrWvbxXdxcaj+cLVfg5zGLdJFi3Fdp8xW2ckZOBuPQd+tLOjShTck+C0uuzs31fu5jSSLvvS1gRSyeF5Ftbl2k0h2CwzMcm0J6I57p+yx6dDxg1vZ5xiuCUcvcI1YKckhjdWUcg5puRkAnGaQsM8c0hidndFplhuCWjbY7HO1uhPse1QOhRsOhUjsRjFIqE/M7Yx0AqwLyRvkuEEqgcBuo+8c0lnHbUteFT5tH9PH9FYk5+Xkml2sp+cqc/q1ObUMPMt5A+OSp+0Pb3P0qA5QnIww9aZST2ElCUNzyK/8HflQs/ywW/5QZtf0BNOlmXS0tFnufmsCTiMjy/tE5k5JUSc9ABXrkjhVCgc9qwPG8Mk2iiRcYhmV2z6YK/xYU3wlrP5ytza3Ts1zbjlmOS654P3cA/cc8124mNTEYeNWCWmj7F79Tpo9G/6lXZcOfJHQKoAA707JHGc033pcehriSUVZHLOTnJyluzGl/wAY8XwoeRaafI+PQyyKAfwjNVfHDM+jpbRyshuriOHO9UXucMW7cfXpVrR18/xBrV2SWCNBaKf7Me8j8Za0PFOnC/0KbS41QSOgcsy5ww5HuD1FdGdQqwXd+fuUhHXM9kXJnMrbmwMDAA6AelMJ7AVR0TWLfXNPS+t45I+SjxyKQyOOqn3FX8dPeouLg8r4EpNt3YYHUfvoP0pc47Ume5/CsMDHFIU7E/XFZiHWra71Ke5W3vbNmU2VqmVfbtAZXbgddx4PT3pdP0y2uZpku7WS1jKqUZ5mbgkM0fynoDlQeuAMnrXVRw8aqu5pFFBWvc0RGMZ3HBPrS7Qe554ApXKBv0MexAflUnOB2ppcg4PfviuZ6PQmKQqtjvS4OOehpowTu6048nisA8b01W/SDOOn86ugEc55qlpg/pCTjp0++r3euep8x6UdhCR3yc+lBC4GcknoKXO3mnwRrIzFzhUG4n1pG7K48YuTshwgbYJGdVT1J/lTJWV9qqPlQY+p9aZK7Svknp0HYCkC4OSSaxJ7saUklliOooopiYUUUUAOSITHyyMjBYjcqk4GeCxVc8cZI5xzXG+Ebf8AKWNV1Rde0u1tLG7Y3NqTd2sottihRF8kgZgY1UZwxLIOMuzV19LjFdNHE9DTlBxvfmBT3asvJitJPo7J/I0fFX68vpjH+xMp/jirlFS6RcYr6/kCmNSKf0ljeJ6/o93+6TUkuraewErytGW6h4mTH4ipwck88VPAQ4MTgEYJXJxg1alKnU/ptb7a8fJiy01KMeo2Ev8AR3sDfSQVaglUMGBBU8HHpUUtrE5xNbo39pQartpWmk5FlEp9VXb/AAqLjTejuvr+B4ycXdF2WPypCD9307VTuLXzXFzauI7hBgN2YfssO4/eKd+arZ4C0D3MbR9Qtw+MeuCcU8Rv1yBXVhaVGUZSdSzXPj4X2NmrO62ZBFcrcBgyGOaPiSNuo9/cehqa2jjjjJibcJGaTd67jn+dUdTsW1K332c6GUfIsgPAGeRkdf76bY311bItjcWDbrdAv6JgSVAwGAOMj6Zpq9q9OEabTy38nba9rr00QuxrUhIAyarxajZzN5azhX/YcFG/A81zH5XtSudJ/Jtr95aNtkNr5IYHBAkZYyR74Y1zUcPOrWjRejk0vN2HpQdWaguLsY1r4l/KR+VbW7rQfyNafaw6dYuYbvxBfD9Asg7R8EHsR8rE5BwByda8/I//AMpnQbdtT0zx3ofiCaNdz6fLAIvNOfsoxRR+LJV7w6fH35OfBfgeb8n3hW5n8P2Why3mtyFYCl3c3FukqShBIJX2PlT04IAJA4zLT/lq3F/PLYWn5K5pbwqVt4YtXWR5JcgbSgj3evC7jkAY5yPsYYGVsuDowlBb3yt7/wCTeqvvZWsj2FRqPTDU4uK52b8b7X302LH5P/yhQ+MlvNN1DT5NJ17SpDDf6bNkPGwOCwyASM8HjIPB7E9hXmfjjSfFPhj8uPg/xT4n1Cxm1fxbbTw6hbaXbtDBFHHGqovzkvJg7WLvg/IBgBRXplfN/FsLTw1WMqPyyV12atNa8LrTsPPxdKFOSlT2kr/ZrzQU3cR0PPv0p1FeWchHHkct99OZmzlmO0DoBSgYzznn8KWgBChxg5++kCjrg9OMUpJPGCfvoOTwDxQAgYY+U9DzkUbiSQoxg8+pFLggYDfX3oAAJIHWgB0cpgbeq5YcjNRKHZCJJXZ3+0QenpUlIRxkAZHTNADQgQ9enqacAMcUY796mCRIivLv3NyAuOlY3YaMXLYZGjOdqce56D76WRowFQNnYDk+pzTpZgyhUXYgHA7n61EXjiwXABPqCf4Viu9WPJqKcY69pLFeyQn9GmCy7RjrnIq6Avkeelqyy7jgHvn+VUbR44ZzdXG47BlUx9o0271K5vZSTujiUkBBjNdMJ5Y6slYlS8ngYoLePqQRknHsDmtC5vLNmijE6xkZ3ccduBWOCBz19PrSNHxzz3rIVnEDRgurK080LJvcLyccZ9qoS3UlxcedcMzIOi+3pTdowRgc0mM5BFSqyc4ZFsXw9RUZ52aq2VjIm+C8VJOCFLjj2pJIGjiaS53LGnKmMZLN6461lFOetI5mYBfOkwpzgH2po4lwVnG3cM6FOrrTl56fo0CPMYSSDMZjXAIxljjmoJy1vOq2tnIfLcuxwcN6D+NIl3JFatbIB8x5Zskge1MV7hk3hmK9M5qk8ZSmtE+em4scDVjrJpd7sWEuLqeSRooTDGvyFidpb8agjjlllRHuJXkdsMuecUNGdgYynaSQcnv9KktpQ8iwy/MDwrDgg/WsjUVRqDTTfl9NvqEqCs3Tlmtwtby5j7qAWcmUvN3VNu8FgPQ/jU1rMy2008y/LIwCqTz2HA71K9ppcsfmDbHxuZt/OR9eaymdZOYpCVU8E5pm3Sd+BDct6dMougzxk8nGc5H3UupGM3ShEUOw3MB19qqLuUFgcE1d02SGCQySxGRiMckcAd+aSMsyyASXU8VnaxWxiDyNhyGPTjofbmqlpbm5nUGEhXODtHApk0yXdy1wqEKTnDelXpL4RWohRRG7oOVprqb1eiAsXUsSolhbyPw4XBGAnsOOaz1WZhJeSITtOU9M0yETXJVWl2hM/M3r9a2N0fkgbAysOmMAmtm+mstkUp2V3xSM6WOWPTyxb5pSAAByBnpUVr+lQ2pkwW6Y6A981p70UGa4Ks64wpOAKE8i0jeZgGklbI4HJP8Awqrpaqz2J3KcFtN5wjjPlmMcvjIeq9wZZrjypAAEbGfUetbIYKh2j5n9e30pkdvHF+kwDn5nZuu705odHTKmYVdSAit1tLaJ8kYLqM/jT7G5xbrFCiiTO3G0kk+ue1WJJZJf0UH6Pd9o45NPtLYQjarhi3VmGM+/FPktO62NJJJLeyEazyl53Ys3GSBxjp99Q3F3avzAzPJIfkQgjFNmeERO8TAyY2jud339hUEEOACQS3XPvVDC7NLMtqIPOVHxhgMfL6+9UYrWSZ0+Y7UBAP31PGE84mUFgoznjpQb7JAhtWVB3PfmgCxFpkKjKQlnXnJBwe3WrMWm3TsI3SGLax5Xr/Gsya51CZfJadoYt3CjqR9auxau0DFIwiwwoCzyNlnP3UDKxZu7GK0tlIzu35bb0I71m+TMHaSNCsi/aA6g1eS7Oxr2YhjIP0aEjAB6HHWrVnBEG3zuDJMDuAPbtQDXIofnOdrQCVFAjIBGcFj/AHViRrHpHiSbVpRFaW2owqN7SfJ5yk5LZPy8beuM11KzQQB557Ndi8QrwSc0783afcsFvbONnkG94m5Uent2rU7DK6IbZ/i4VmglimRvsOjBlPPqOKR9LtGka8uhGrJyGCjP41k3AstF8UIdLjYfE2x+KgBISNBna6joCWGDj61ftAb+eS5uGIijHypnqax6FHGyLlvDDFtk8oAuMKR1xmpblpDui3/IVzjofxphkZwkpfb8u3AA61XuJmOF+1kCsCMHxFthE0oZLbJHRiSVH1qS5e2bFvMq44JK8Z+lQvdbBsA2Dv2qq12m4NMC6DnK9QPf0oFkkuItoYYZpZFt/JwSAjEnB7E1FBJfXN8fM8s85DKc59OlILeSWbG7KysAG3ZwT61uWVsulW0006r8rYB/a6citJrXQi8iyskZ7jLyyc9eapXmoTrFthhl8t+FVULZqy2oQFmlliPzcjI6VILiF42lxs3AAfSsG7jLe0ntoEuLycZk5VOBjPrVixjgVmmJMsmCxG7p91NupvNxYWYSSSU8swLFR688CrtnbG2TyWQOyovPQk45rRbambRiiivIPpApJEWVGjcZVwVI9QaWigDiXRopGjdcMpKsPQioznNXtWjWLUZ1Ukgtu59SMn+NUiOeK9CLurnhzjlbRHXReAraSfxHDLGVAt43lbJ6gjbx97D99c/gd67L8n0tvbJeXO0TzuywxxRLulAAyc9lU5XkkDj2p1Fs56ztBndajp/5wsmjjcLKpEkT4+xIvKn8f3ZqLTrw31ossiBJQSkyA52SDhh+P7sUxYNRviPip/hIj/moWy5HoX7f6P41BJbQ6HqMcltGVtL0iKUA5Cy/quc/tfZJ9dtXcVKFuJ59ro0j3qexKNN5MpISUbPoT3qEgYz3pua4pxurGQl0clLkK42sUIPBpKsz7JrdJ0JLoNsmR+B/8elVqyLugqQyS02CsbxYTLpB09ftajNFZ8H9V2Af/Y3H7q2cZ61jah/jfiXS7QcraRzXr+m7AjT/AH3/AAqtL5r8tfIWO5sgALgDAHQCijk0VMwKoazqi6VaeYsfnXEzCG2hB5llPRfp3J7AE1cnmitoJLieRY4olLu7HAVQMkmsfR4ZtUuz4jvkZQ6lLGBxgwwnq5HZ3wCfQYHrVIRXzS2Rq5lvRdLbTLZzcSia8uW826mxjzJD6eigYAHYCtCiillJyd2Y9Qpe2aSilAKdGjSMFUcmhI3kYIikk9qvW9lKsMz5XzNu3YT2P/lT08rlaT0GVOcleKKs7rnyYzmNCdp9fekgh86QDkIOXIH2R3NTfCJFF5l5IUJOFVQCTRPeDYYbZRHGcDp8x+pqdSq60m4/pd3cVhRVJXq+XF9/IVLgy3LqQCs3ygYyAcYBqowKsVPY4pUZkcOp5U5FV9Y1S0sLM3TQyGVmWOONOdzsQAT7ZPOO1dUF0tNUk9Vtfkc0m3Ny5lXUb+ZJ00ywQPdzLvyfsxJnBc+vPAAzyR2pbPw7bRRPfajK1/dOwQyTgbdvYhPsgjA5AzUllpyWrNdzTNPdzj9LIwwF/qr6KPuz161pTYFvBnqA3H309N9Fny8F62W/iEnskQHgdaM0fWl964xhBSk5OaQUrZzQAlANIwJHHWloAXrSY7Ue9LxQAUnPpSj0pURpGCIMk0GpNuyJbadom8srujcgOoHJHtUn5ul811ZlRFz8zHjpn6015lgJSDBb9Z8d/b0pbpmmghnLE4HlnPUkc/zqTve60udUcmS09XHX9XG/ERQ8QQqWXgO3Ofu6VE08zghpWIPbPH4UyiqKKRCVWUtOAUUUVpMKACaXrzSUAL2pKKKACiiigAooooAKKKKACmyHCms3xRqt5ofhzU9X07TJNRvLS1lltrOMgNcTBSUjySAu5sAsxCqCSSACavg+aV9MZNSryahZbvRHbgaSnU6Sfyx1fhw8S5YyxxBop1zHKNrEdR70l1bG2kC7gysMqw7ioatTsRZW8ZAOcsDjkcnihR6NpLuFlV/kKbnvvfve31KtFKFYnAU5+lIQe9VOQKZNNDbxNPPKkcaDczuwAUepJ6VU1TWLTSkQSh5Z5Ttht4hullPoo/iTwO5rEu2tjNHd+MbyINuD22lxEyAEdCVA3Sv920dh3qsKblq9vexqVy38XqXiP5dMeSx03OGuyMTTj/qgfsr/AFzz6DvUGoeEfyfm5R9W8J6FPK8RLXN3YwyOVjCrl5HUk8FRkntVv43xFqfGn6emnQH/AD96N0hHqsSnj/SYfSmR+FbKS+hvdWupdTnjRsC6wyAkr8yoAFXGOwzz14p5TlTXVll7Fv4+/AZOw9vEvxpK+H9Ol1EnjzgPKtx/+kIwf9ANTX0fVtQIk1vVmWM9bWxzEmPRnzvb7iv0rcACgBRgDgCgjIwajUldWgrPnuylCsqVRSa0493ErWGnWGmw+Rp9pFbx9SI1AyfU+p9zVmmISvyMPpWTLrF1qcr2XhtI5ShKy3sgJghI6gY/pG9hwO5HSlpSddZvPsNxFCVGo48OD5rmW9T1iy0pUE5eSaU7YbeIbpZT6Kv8+g7kUy10e/8AEHPihiIYQZbfTYm3RKf+tP8AnDwOPsj0PWnaXoltpryXRkkubyYATXUxy747eir6KMAVtWkjW6y3kZy0YCgfWmqSUI/09+f45BQaU7cOPcVvMW3A8sbdvAAHA9qmlUzxm7RQOcOo4wfUe1QKgOXfkk55qW3mijuUikJ2ykpgD261ahLM+ins/o+D/PYck1brIhwMHk80oGFwM1MLO4e5NrDGWYc+nHqT0AxzmqieIPD9ve2cNve2eo203mG6uomknVNu3dBDHCGeSch1YZwAp3APg4rh8BXxM3CEdtx1qrkk00cMTPM6xogyzMcAD1JrCOoaj4hzHoZa0sGyGv3T53/7FT2/rnj0B61NJow1iaPUtQ1GDUNNkPn2EVvn4d48/K75ALtxyCMKQRjIzWuMKMDAHbFRlHoJOMl1l9Pfl3jbFTTdLstKgMFlFt3HdI7Hc8jd2Zjyx9zVv2oxS96i25O7F3DGTRx3o9+lA9uawAHJpVH4elKoAGTVO8vJRKLGw2tcsMsx5WFT+s38h3+lUhDMalcLu7meb4Cx2mcjLuRlYV9T6n0Hf6VPbWkVlH5MXqWZmOWdj1JPcmm2trFZw+WhJZjukduWdj1J96lOTzjimlJJWQN8hSc/Sk+opO9BOTUTBc0lFJkZxQAtH4U3cxOe1LjnNAASAM5zSBieimlwO4paAI5EjmjaGeMOjqVZWXIYHsRWJFLJ4XlW1uZGfSZCFgnY5NqTwI3P7H7Lduh7Gt/rxVfUYJbqxntoDEHljKDzU3JyO4/8/oelUhLXK9mauRLHJbvJJEJUaSPG9A2SueRkdql3KowqgV53p/xvhTWYzexGOJiYnYD5XTjlTjnHBwOe3FehdeaticP0DWV3T2Y04ZQ3E8mkLHqOTTsAdaMDoK5RCjJrFvba7ZaC1vfPc3tldX6TRLH5SJA8SOpLSK24m4ixhSPm6jBxHd+K7OM20U2ha3JPcWNxfgolt8scLxq4bM/J/TRkAZJDeoxTdR0u5k1jT9fsJYviLG2urIwzZCSQ3D27sdw5Vla1jxwQQWHHBEVz4fhudQ0me+ZLq2sNLurG4RwV+IeYwEsUBKlP8XGUbcD5h/ZGe6EcLlUqnLtvx7e4vS16q1vwGTavpeuS3Okw6bqd6q3EUCiJIVE6vClwsqkzKRGI3jJLbTlguNxxWdoOpWulzaha2+ha0YRdXW0iG3JjWASCUM3nnKh4XAbpmSNerLm3/g5cx67eeI7KSJLubUIp4nZm/wAlFukEsDAcYdYw3HRwhO7y1zRvNLm0SKW/NvaI13eXvxNxGCWMV477UfgZEcjxHdycIeAGOL0FhpRtF6SSdrvfzOnEOKl0T/x0+pvWGt2l/cRWZtbu0nubX463juljBngBQM6eW7j5TLGGBIYb14wc1o4Pas7TtNuYL3TtSvZ4pJdL019Nt40j+UCQwmWRmP2ifh4gowNo3ctuG3XuryEWVxc3ClWgjeXKKANqqSc/hXn4jJGdqexzdHCbtB6mR4OANleaq/S4vrmRAf1sSFF/2UBq/LKiBpp5AqjlmZsD6k1nWd3Z+H/A9hdTrLcPa2MUjRKAN0rgFhnP7TUy0hvtZWKbxFpsEEKgP8HFKzB2P/SEjt+zyD91K1mlKb2vby5D1IJWjmVl74DPC36aHUpoh5iHUbgh15XGR3rawT9fSnWjR6chh063htrc5/QxoAnPXjoT71KJ7THNl/8AdDSTm5SbsTcactpef6uQ8jkim5zVnzrQ/wDqP/3Q04Jazq2zEMg+ypOQ330ua26MVLNpGSb8fukVQOcYz70hUdPTvUsltcQrukTaPrmogxHWmTT1Qkoyi7SVgyeAPXOaQk9iKXj1+goyvQAZoFFVTjJoK56E5pcZGCTSYPVW/fQB43pnHmnkn5ePxq4STxkVT00/0nPp/Or3fNc9T5j0o7DAOuWIqZ0MUAi3Hc53N6gdhUZGTk1Pdf0o/sL/AAFTe6RWOkXL3qQ0UUUxMKTPrS0UAFPEaGWaDzh5lvbx3UqiORikT7trZCkHOx+Bk/I37LYZUZinF3cXMMfmC5sbe1B3oohkikum3SbmBKH4lfsB2Gxvl5GejDU6dSTVR/VLiufZcwsyQCKaW3klYSQxwyunkTZCyttj42clmyoA5yGGODhvlKZpbdZf0kE620geKSMLKwUrGWdQNzB0wucncuAcim6n50uvXOr2cNy6RwWwgUXEKJOfNuDMjKzggiK6YKTgBlJ5woaKSGS7Op2ksM1pHdXkMsc7yQt+iWC1iY4ikciTNu7IMbclCWGCK7/4mFsnm5f5LTbhbhv9AuybEWUUT/NLO1qm6GRA0wBJTcyhd2AcDOSRgZPFOmt3h+1n7bJyjpyMZ+0BkcjkcUx44ry3ey1DTJ/Jn1CWZmE8A8uMLJskUrKWVg0ikFQWUpkcgZc73rxQ/nGeCe4VCrSxAAOAxCsVHCMVCkqOFJIBIAJjicPh6dNyhK75XT9ATGYx6fdRSc5orzjSzGwuI/KkLbkBKn2x0qvSrN5LghlDHgA96hmS8mkDoywQZ5x8zsfT0UfifpVak+kgnvJemlhUrPsBr+O1lWNUaaRh/RIMkj1PYD3NLdWaTBFuMlCAxQN8pz2Pr9OlPxzkD61Mv6SEr+tHyPp3rmcdbvYvB5ll4kKqqKERQqjgAcAVDd2qXKg5ZJE5jkXqp/u9qmparGTg7xJlGKRLlvgdTgjMwGcFcpIP2lz/AA6is/xJ4StPEGg3+g/ETW8V9A0JAbeqkjhtrehweMdK2Lm1iukCSZBU7kdThlPqDUUF1JHKLS9wJT/RuOFlHt6H1H4V0wqzi1Oi7Na2+696BGTg1Jbo8z/JLrXgKyk/+jv8vUUh1TRj5WntrOoSnTJLZeEEcbt5C4A4LAAgDnORX0PdflC/JJ4B0cTS67oOjWUcZeKG3Ma71HURxx5L/RQa848R+EfDXi22Fp4j0W2vkUEI0i4ePJBOxxhlzgZwRnFc5afkQ/JZZXMd1D4ShZ423KJbiaVCfdHcqR7EEV7c/i2ExSUsQpp8VGzV+y70v3M76lehiHmqOS7FZrwu9PJlDSda1L8s35U5PyrzWU9n4e0eB7DQopThpc7g8pHTkM+fcqMnaa9JqkukWMShbSM2m0AAW52AAdto4/dS7NUg/o5orlR2kGxvxHH7q8rG4iOOqKcdElZJ8Eu36t6anLXrdNJNKyWiXYXKKp/nERcXlrNB/WK70/Fc/vxViGeC4XfBMki+qsDXFKnKKu1p9PMiSUUUUgBRRRQAUUUUAFFFFABUl2T5pVccYx7DFLEoC+exBVD9n1qNmLsWPU0u7KNZYWfEYfMPAYDHt1pyTG3bzinmFcEA80cUUxMa7PNK0smAWbIUdh6UFc9BinY79qKG76gJkDhRn7qG5wSfqaWk2jOTmgAwCOelHA6Cl4+lISAetAC00ruOMn1p1ID6H76AHFGOAqAn99a2nWpFo7EquT8oIGMj1zWXDuEg2uVLdyxHFbyEiNQ7KoA5XGQ2a6MPFN3BtvciubGExyskalz8q+2f/KsV4Z4JFBXa45A710VzfpLAXeIMxYA7ByCKo+dbxD4q5IyCFQY71WrRUldaDRk4NSRmtHCzmOVTHJnJDDjND2zxcAAjsVpb6/F62VhACnhgecVCk0inIZgT3BrklVpxbjUXivvw9Do/juus9HxV/QCOxoJLAjPSpfjCR/Rpx3Kg04xiVDLGoVh9r3+lOoQqK9KVzmnGdKWWasyADkcYAqSZYEVFUsXwGJPI57VNp9uZJlZ9rAHJ3d6Zds0t0EECooPyhR1HrSqNo5jCxpsET5eVOBjbk9SParU84jEhABTHy8dKp/Ey2txHC6Ivk5zg9ac7TXduZEBjVcljn7Qq8ZRUHHiCbTuhs2Lh45XjJjb9k5P0NXJnRkIjKZRc/QfX1rNtMFzF5rJu6HOBmp41maTyJLcHawLY4+8461KnUnBbXKvJN3vb0L8CyFMttGRxjnAokXJyWOB2pcxwjapdj6Dmo550jUZV13EAE8nNdN5wWaWplqcnZaFmMCJC5IwBg+tRy6jNDb+QlsvmyYBJAIQf30yRFYndIRjk4PQUqxu+AWJxySapGalsJKDhuMgh37flHIHOKkkIMmxOFQYPuakCCP5VzknrmosuMBAO4yO9YqkW7JmunJK7Wg7Cop5HKn8abHGduB6daMArk4OKGZyBEBw3U04goAfKsQyjGTmmXKQ7S5hDSjoB29zTmEUcRhUZHfNNVWZiCTyOSaAI44yI0eTO5RtAJ71NaTC2na4uJZiB8qAAHg+tSbo4VJZeAPtGrFo9r5xe5ki8vBwuzOSfuoNRbtpPlYOF3cbe/wCFPDytcoVwNqnLN0zjvVM3MXxLfCoN6nC9sHtVWKC51DUZoVnbbzn5iBnHIrYxcnZFFNRVmY/jC5ltp4Nb0yBHWwYm5DPgyoRggE+mSQPWuhtrtLuzjnRRHHLGsirgZwQD+NYuuRWVxqejWBlimilnmE0eQwbEZI3L9RW3apbrG8JCARLhAo+zzTVFFWUSsZSSvMRWdtrIriIHB5BJ9hUbyOJisUqBc8I3U0JtUK7MAckEL6+1SQw3F0xZNkcMIHmPJGpYegBqYspcEMkicMG81CCcupOd1WUnhvMg26RwjCvtUfMO4zVK8t2MpnktyiRdDA+efpUmnMkyzOPMIjUMAcICeewrSd9S1b20U4kl2NHDGMA42hj7Y5qHVnbbFbWxZg+M/Nnk8d6ZBNPNA7zSEKrFOW6fdSzxxS2qTlt2FyGVsdCeawwszQLFAI3i5IGctmktzvDHy8hPX6elVrOVPg3mmmLBT8pJyceuait9SM7MtsCIi+GLdT9DWgakLCCPzGiUEk5O0A4+6iSeRwxj4Jxz7VRu7l4QS8EjInBI5qodRlSIzLbuY2OA3XrWG3JaKKXBNeSfRCUYNLjHWq82oQxM0cYMrqMsE6L/AGieB99PGDZqRz2sy+fqMnz7ljwg4xjHUfjmsea+hRzFEGmlH6kYyR9T0H30skd5eu0t/PsDksY4jjJPq3U/diuh0DwVf6iqEQ/BWZBYSsn2uARtXgnORz0689q9KKjTVmeFWqRTc5M5qO0vr6RY5HZd5CrDBksxPQFupPsMV634J0dNE8PQW/wfw0spaWVO5YngkdjtC/z5zVjSPDWj6Lh7S23zDP6aX5n79D0Xg44AyOtaffnNJKpfRHm18R0iyx2Hbj27Uy7tor61ktpslJFwSDyPQj3B5pacjYOPWshNpnMnqUtJupJoHtrps3Vq3lTcY3Hs/wBGGD99XCMVQ1MHT7uLWE4i4hux/UJ+V/8ARJ/AmtAj0p6sf8kbJcSaywWlQ9DGxI7EgcGq9WbH+kk/7J/4VWx61zL5mPL+3Hx+wZ96xtI/xrXNY1A8rG8VjGfaNdzY/wBKQj7q15ZUgjeaQ4SNSzE9gBzWV4UidNCtriVSJbzdeSZ67pWL8/TcB91WjpBvw+/2JrY16KM5rJ1y+uQ0WjaWcX14DhxyLeIcNKfpnAHdiPeljFydkYlcr3X/AOUepNpy7vzbYSA3TdriYciL3VeC3qcD1rf7VW0+wttMs4rG0QrFCuBk5JPUknuSckn1NWVVnYIgJYnAArZyT0WyN30QlFWPJt4v6afc3XagyPpntR8RAn9DajJ6+Yd1SzX2RTorfO0vfYRxQSzH5EJA5J7CpPKt4eZZRK3ZYzwfqe1PeT5QLliAOVhTgD+6o/iIk/obdR/b+Y/dV+ga/uyUezd+/Ji9JCPyRv2vby/2SH4qaPbDbhUPHyrgkehPem4FvG6OwZnGNnYH1PvULyPKxeR2Y+9MJz2plOnS/tJ35v8AH7ZOTnUd5sy9R1O6W4/N+kW8dxeKA8iyPsSNT0LEA4J5xx2NV7S41bTtVW11i/juIbqPMDrEE2OvLhvbBXHrzTdS+I0rXrTUbWJXi1F0tLrc3I5+QqPbLZ+6te90+y1KA2t/ax3ERIJSRcjI6UXjFLTR+Y+iKF3rNxJK9potibudDhpHbbAp6lS4yc49u9PsLC7lmXUtY8s3KgiOJDuSAd9p4yT64HXFXre1trGFLS0hSGKMYRFGAB7CpaRzSVor8mX5BTmZnOWYkgY59KbR91Jd2sYB9KXPYUlAxnk1gDgQDnvTaKKACjHvmpba1e4ZtmAFBLEnAFSC3hj5muk56eX8xpXNJ2KRpTks1tCv3pMcZqz5dj/7VJ/8P/jR5lkOPh3bHffjP7qM/JG9Fb5pJeN/S5Hb28lzIEjHuSegFSvKkG+G2VSCChc87h7elNmuyy+XAvlR4wVB+19fWoBWWcneQznGmstPfn+BCCDzVlv+b4/+1b+Aqt9assQNPjJ/6Vv4Ctluu8yltLu+6K1FFFMRCg0d6U0AJRRRQAUUUo+lACUUUUAFFFFABRRSO6Ro0kjBVUFmYnAAHUmgCnrZxpF6B1NvJ/umrUShY1A9BWALLx1430x73w6thounTIDbvqtnJNcXsTA5YQrJF8OCNu0uWb5jujTbhrGqx+M/BkJ1PxE2matoqea91d2ED2kunxDaUZ4Xkk85Nu/e6urLtXEbhiUIUJyk5vuR6Ff+nQhRjx6z+3kjaqK+t9aTULMxXEK2BtXEkLr8xmLHawfqowen30271LTdNVJtTvIreJmAy7YLewHUn2FZWqeJ72dZbuxsBa2kYx8bqWYU2joRH9tu3BC5zTQhOUk0tO05qfVhJ8Xp9yzqumeJLe7caLdWV1afm9Yma51WW2kWclCzBlRsqMNg+mOmayb3xNOiLonhaN9bv4UWKW7Vt8CMOCzSEgMT1xn157VSh8O6p4rkW416/vDp3UQsPJM//wCjX7C/2iz+612NpaWtjbx2lnAkMMQ2oiLgAV31sRHLlkk3e+isvHn3aCzktLnM6X4W1kvJd6pqpgmuAPOa2O6dx+yZSPlUfsoqgep61NrOmW2haZBJo8F5C8uqWEUrWl08U9wHuERkaTepbcpYfM33jrXTBWPIGajnsoLtAt1aRToDkCSMOAfUZ71CniZRqKctuSFU3e5yWrXHinQ4nkgvL24v7fw/4gvbW2+IlnU+XcQG23xk4nkjjmKkkMWYEZYgMdSa9tNK1CNdLl1LUpZNKmuLF7i+M9rdkSwrH8zuSGeSSNQygKRIewGNzyYmulvniQ3MYKpMVHmAHOQG6j7R/E+tZ3wunyalcWR0uyMTRx3MmbdPnkLONzccng8nnk+tXljqbsqkf3/rgMppmHEfFM/h+XTIb7UDrmiambfMtwVa7KKbi2jmKsVdZIWiRyScnzMcinWvimzvdV/P0epXI0WbTBNZIHkUTDzVTe0IOGk3l0HBJAX2q7f3di+pNBo2j2d9qok3yTGJdtu/XfJJjIbPOBlj7dat6ZoSWk51G+mF5qDqFaYoFVFH6sajhVHT19SapPEUsjzRs3f67+BrkraoqNY6n4i+bVPMsdOPKWiNiWYf9aw+yP6in6ntW3aRw29ultBEsUcQ2pGi4VR6ADpUmTjkUwYSTk8Nz99ePWqNSUtl793Oigv5FKVG2q1XhuvLXwJOSNuKmtzvhnhX7RAYfRck1GRhSB3p1qyJPsYgeYpQt6A962fynNRaU1fu89BrcYAqK7ax061Gs67fx6fp6yLEs0w+3IxwFT1P4AYJJFM1u9ttBiMuoTCMcBMDLSE9AoHLE+gqnd6bqXi6xvNU01BpWr3dp8E1pez+bb3kAGUBU5FtIrfMuz5QeGB7ej8OoUMRUXTytH18RXBxbUlqi9rOsXEosdLl0OGGC/ub3SLuC41FoYzcGJPh0uJ41PyvBJKwCggs0YHPNNsNZ1m/u5tT07S5NAt71LaOa9kkjldGti6PHArK3nEtuQyMFXZg5ywxa0rTNF8PQXlrbxObXV7e2afSbkJc21jKqksiEkhl+YLt5C7FCkABQ94/MIxcREhQqKMKqoOAoA4XHACjgV72Jx8KUXTwyTffpz2vq7/7YrmoaGXqmsWuiWVhZR2VzLC908UYjUO5lmd5XlkxgDcxYkgAAkYAFYuseODpeoC00/RotXWGQR3BhncFGPVWG3AIx2JrpmUqxVhgqcEGrSapqUESLHeyqgGAA3AxXzsa8XUc8RHM+I0ZR4owPDviGTxFbPfNo0tjCHMab2LeZjqeQPWtYsMZ7inTz3F1J5s8rSPjGWOTUe3IqFWUZSvBWQrs22g3g8kUoYt2wBSrGoweR7Cql/eSRutjYIr3TjPI+WNf2m9vQd/30QhmYJXEvLyYSixsQr3TjOW5WJf2m/kO/wCJqa0tIrGEorMzud0kjctI3cmksbNbOIqGLSOd0sjfadvU/wAh2FTHr7U8pKKsjb20QHLE5HAo5xz92KMHr0pMCoigOnWkc7RnFI7FV+Vdx7CgKScuc98VgCZlIyFXPoTShWzliOe3pTqKAEwRwKWmTzJbQSXEmdkSF2x1wBk1ytvr3ijXokuNK0+KytWl/ppD5khjwcHy+OvHeurD4OribumtFu27IWU4w+ZnWHcf1sUu7tt/dXLX114x0O2/O9zLYahZJEWljGIZEJIxxznqeK6S2llm2STCOOJgpZvMyVB6kj2710f9KxDlljZv/wAo/knKvCKUnt3P8E2c+lJSsNrFT1FICDnb2615zTi7MtuMnghuI2guIVljbqrLkH7q8Y0P8s0Uf5W/8CYJ5JvDLE6dbXL4cfF7jtdXVSTET+iXLEY2vuAyB7WOvBrH8UtLb2MWsRFzJpUy3RwTkxDKyj/UZj9wrpw9SKvCavf1Hg1szYIHrSZzTQ+9FZSCGGcjuDTyMda5RBKjb53C9hT+RwBgU2PklvWo1lnahz9Ed2Dl0MZ4i2sVZd7/AFceBgYHSq+o2MOpWFxp8/8AR3ETRt6gEYyPerFFXTy7HE227szfDt7Nf6TA91/lUWbe4H/WodrfiRn6EU/xk7WnhjULWNsS3cItyR281ggA/wBYVFpxGk+I7yBlxHqcQu7bPQTJtSUf6pjb65qPxKTPJpVmTk3OoxMw9RGGlP8A3YqiV6ya23+/0LK1PVbv6Il8QWL3Og3FnbBQQilQegCsD/AVasb+31G2hurduJkEgVsBgCO47VZJA+0cA+tc1e6Jc6f4gi1zQdKtX3QypcjzPLZ2ZlO7ocng/jWwtNZW+1ElrodNjHGKPvzVawvodRg8+DcMMUdWGGRh1Vh2I9KsnHapNNOzFFGTj0pGIzwKMnBzSAc8VgEkUpibI5B4YHoRUrW8cv8Ak0mT/wBG3Bz7etVQMdqXknIHTuaxx1uikZpLLJXRO1m+MRlHcdUU5K/WoQoT7QwR6igcMMHmrLM13GWYkyxAsSf1l/4Vl3Hca0any6P1KxwTkGg5HfGaVvUnFM3FjtXB9zTETxzS/wDOE5zx/Or/AN9UtNAHmfd/Orhz1FQqfMelHYFGSFByScVLctmU8/ZAX7wMGo4lJlTd+0OPvp839NJ/aP8AGpf5Fdqb7xlFFFMTCiiigAoopD7UAHalxmk6jrS0AJRgHnNHTjrUcskqR5t4RK+cAbsAH3NY3bU0ezKoLOwVV5JJxiooLpbokwo/lgcSEYVvpnk/XpSxRymMi7dJGY5IC4Uewqbj0rNXqGiIIbOKGQzEtJK3WRzlseg9B7CrtupkVoyu4D5gAec1DSpjeuTgZHNVoNU5LTQWV2hCCDgjkUqO0bh16ipZo2e58qKPLMQFC8lien41jP4p8LIzI/ijRlZTgg6hCCD6fap3h6kpShCLduSHpRnPrQTfca7xoU82InAOCD2/vqOn6NLa6vaXF/pd/Z3VtErLJPFdRtGhABOX3bRgEE5PcVb/ADLqG5FMcSmRgihp4xliAQvJ+0QQcdcUscPWu1lenYylSnLR5bFAc9qjuLeK5iMUy5U8+hB7EHsar32t6JpdwbPU9b06znUBjFcXccbgEZBKswPIIIp1pq2kX9vcXdjq9hcwWahrmWG6jdIVIJBdgcKMK3XHQ+lOqFeNpqL77MXoqlr5XbuGw3E1tItpfNu3HEU3Z/Y+jfxq7WRN4m8ITxtFN4n0R0YYIOoQ/wD4VXUW40+yS+u5on02SITxXhmQqIj0ZznhPST7J9c9aywtWavkafKz17vx5A6NSO8X5FqkxzVTT9Y0bVrj4PSdZ0+9uCpcRW11HK5UDJO1STgCorjxJ4btZ5LW68R6TDNC5jkjkvolZGBwVILZBBGCDUf41a9sjv3MOhqXtlfkaNVptPs528x4AH/bT5W/Ec1ZsCmq26XmmTw3dvI4jSaGVXjZi6pgMDgncyg+mearjUNNOpNo66lZnUFyWtBcIZxhdx/R53cKCTx0Ga2NKvDrRi14PxM6KeujI/hb2Hm2vi4/YnXd/tDB/jR8ZdQ8XVg+P24T5g/Dhv3Vdv8AZpdiNT1K4t7W0JA86aZERSegJJ+UnsDjPaq1jqGnanE82l6ja3scTBJHtp0lCMckAlScE4OM+hpnGplzzhpztb6r7mdHO2a2gsF9Z3JKwzozDqpOGH1B5qeop7W2uRtuIEkA6blzj6VB+b3i/wAjvZov6rHzF/BufwNTtTls7d/5X4FLeBnOOakij8xsMSF6k+gqis2owsBPaJOueWgbDf6rf31NLq9m8nw5drfBwI5gUOfv6/dSypT/AMde7UeKVs0i1stR9qZ+emFoMUTDKTqB/X4NQ8ED91HXkY+tSs+ZueL/AMV9SWYqEWFGyF5J9T7VHSEjr60talYWUszuHNLtON1JkZrWsUEkPlNGmd3II56ZFUpwzuwpQltpo0DbcgqCcfqj3qv1GR2rZ8pGjlt3LBWOBtHJ9vurMuImgJtyoLcHd3x701Snk1QES5JopAAp65NLUgA/Wj5c44oowO4zQAYOaTkDDDFHUY6VYs03eYuAx2kgt2rUruwEAGSOSTnpW7D5xjZZIUjXHCZ7Vk3MMaCERkgsoJ571qwLLGuHk3kgcNzzXTQTjJoCSCK2l4uLtlDZAWNuZH7/AIfzqn5lvOi26xh3U53OM/Sp5YrmNS7oglHKYPT0rOMptYtjE+Y3QZ6D1rok1FXYFV1CuVwDg9R0pEAwSBg0g5J789akSOR22xqSfQV5u+wERO056Z61P8XLFEsUZ3fMDyOg9vShLS5kGREzAnnimTQTWxCyxsF7HtSJyoPNw9DsUf5UEl86+q/JOr+a7SwRDzOWwTkH3qOGG7g2uib5R78A1FkAZpyi5ZkK53EfJ64q7xEJNZk2+z1tYjTwtSSbukttRSty+bi5Dkt1I5q0lxJbxxQyxSGLkv7+1UxJcK5k3Hd3PelS4lQbQ7L3xmiNainrdeXv3xNlhaqV42l3Mc6bW8+GN0jZvkLcGtVI2ghLh2kZx+seRx0qkzS3sICvkQjLAioleWVSzSDAYHc3UYHarpKEurqnsc93x4E9tLIASwy7ybcs3KjGaliMdxeFXffHGu7OeCaqLbhwXEEku4n5s4z91WrXQrnUC0VhbSsVUEqRwPvojeXVi03yv7+g2WaV3F27h0l5J8SLeOIEnAzmrscQXZAoO0jBPt70WXhbXrecO1g4GMHBFWpND8Qtn/EpArnlRjp271SNGUm3NDRlOKtEqhrcLIFwAowOB19qjjLKgBGewq5NoOoWsDyNpzqsYLO5A4HfvWGkl7dg+UypGGxkdRWTcadqeW7fBFadOpUvUbslxZce9tom8tpBnPPt9aBfWmd3nJke1NisLaGHMiCRj1Zh3p3wdqQF8lOepAqUadVa2SfiWdTD7Nt+XtIkUofnMmQ3PXilaWPIQMNx5ABqr+arX0b/AFqU6Vb7CiblbOQx5xWt1rdWOvf+l6ipYVuzk7d37foWNu4l5VwCcYHepIba6uZRHBKYpFGVc9QPQGqEV2bORobxy5HKsBzitFNcEMLtBCmf1XJyMjr/ACqlOvGotdHxROrhpUmnuns+YX8pW6khxlywy+0HcR15qyqgaPcQWjS/ETRshljGWiyMA5z171hW91KZnujEXhzlzjk+proLR7G9zJCSIzwVQ4p6WKp1IuMHqZUw1WjJTmtPf1OX8J2mlXMH5z/NENpdRyNF5pRVZ2BILA9Tn++uk8uQMCESQDkA/wB9cn+USw0HT7A6i5eGaS4hZQrYYkMu51H7ewdfQV1drLbz2kDRSM6NGrLv+0RjqfeqS16xRpvVDCVaQ/4gDK3AwdyqPXFWEsmKSQ3d5sXIJCDg/dTo5oVQ+VtDA9VPWo11DzllRlJdiADt6fWlIuNlctxLpcMD3ES4UkqFx6d6p35srlmxdfDKIwCQvPP8aiu5ltJ/If514DEjJGOtSgwzQtKLOAhJNqkjBU9+fwrRXZmbFEXhMUHmYchcY5NXyrvbLDawljGpXYVwKi0p7m4uxIZPMOf284H1q7Ndsl61vyqsDgqcdvWgVGQIJShjuEaMjjb/ACqWKQw2OAFV+d2OuM8YqxdzLABEv9KQfmIz+/1qBVUoEJcPIMMR0P0oM4ksk9xeWTHAiXaAXJ6+9UA0iRLbxNuDckD271antb+2iBiZhGrY2uOGx7VXN6z23k+RHG5lwcdQBnjFAHSatp9pa2yyQQ7WLgZ3E8YPqfasmiiuCaSeh7Hw2cqmHTk7u5k3sssuqw2LSN5EiFmUHGSPcc1duoo4dPnjhjVFET4CjA6Giimf+J3z+XwLPgLS9PnspNRntEkuI7gojvztAVWGAeAc9+tdie30ooqs9z4vENuo7iUCiilIgByBUkyqhG0Yooq0Uujk+4x7oSSNJYmikUMjqVZT0II5FZ3h53k0W1LsWIUqCeuASB+4UUVT/wCX5fcpwNez4nYDoUYfuqvjk0UVxr5mNL+1Hvf2Mfxe7x+FtVZGKn4SQZHupFaqRpEixRqFVAFUDsBRRVn/AG13v7E+A7tWD4YUTXOs38o33DahLAZD18uPARR6AZP4k9aKK2HyS8AWzN6roVY9P81AA5OC3fBoormqcO86MP8A5vsZSqS3/p4/7Y/jRRXRS/uR70cstmE/9NJ/aP8AGmetFFZU+d94R2QlB6UUUhpiWJN14ivWuP0htUQQ5/U3Zzj64H4VuZOc55ooqtXddy9DZCZOaDRRUjApR1oooASiiigBT0oPaiigC1IAunxkcZkOfwFVT2+lFFJDZl6/zLuXoKQMD6U2iinIBS4GM0UUAJ1qy3+QR/8Aat/AUUUst13lqW0u77ormkoopiIUGiigAooooAVaTtRRQAUo70UUAJRRRQAVkeKrW31HRzpN7EJbTU7q10+7iPAlt57iOKVMjkbo3ZcjBGcgg80UU0fmQ0PmR1mv6Na635Gk3dxqEFv5F7N/iGo3FlJuitZHj/SQOj4DKDtzg45Bqn4m02LwUNZ0bQbzUfhY5cL8dqNxfSKGeRSBJcO74wo43fxNFFetgknh4t/8j1Mal0z8PRHJfk78M6Foul2EWnacifBs1pAzs0jxwxSNHGgZyWACKo69qbb/AP1W8c6wmo/p00t0Noj/AGYi3VgOhb3OSOxoorgu3UqN72+6OH/5b7zpwOaD0oormOcXvihSSTn0JoooAaSSRk1zPju5uLDTI57OZoZbq6gtpXQ4YxljlQeo6nkYPNFFWw6TqxvzGh8yN+wsLPTrdLSxt0hiXJCqO/cn1Puask46UUVJtt3YopJzj2pkv2T7UUVOr8j7jowrarwtzXqIpJUZNLgDJHrRRRS1gu4MUlGvNLmzm/B4/PAvNc1Mm5vbe9ltIZZDnyoRjCoOi9eSACe+a6TcwIwcdqKK6K2lRrkLX+ZdyClDEHIPI5ooqZEsXnzShzyWRST6/KKr4HJx0NFFXxX96XeJT+VAvendx9KKKgOK3AOPTNZvh39JYR3b/NNcfpJXPVm5/wDGO1FFdC+R+H3G4GkeoowPSiiud7ijDSE8ZoorAI15kyetSUUUAFL6UUUAUdcdk0e+ZTgiCTtnsar+ECW8J6XntD/dRRXtUf8A+1VP/JfY55/3o+JoXVrb3tvJaXcKywyja6N0YV5/PpWnm28R25twY7Es1su44iJznbzx0H4UUVxYKTUrJ8V6o6k2kzpPAF1c3nhe2nupmkk3FdzHnAArocDH1oorfiSSxU7e9CUNFYTao5AprRRzwtFKoZJFKsD3B4IoorhHMvwa7TeGNMklYs3wqDJ68DA/cK2DxzRRVKv9yXezZbsjlJ29e9OUAKMUUVxr+++49Genw+FuMn6C07AooroPNM3xYohbw5NENr/Hhdw9GSQMPvAH4CuW/KXe3djd6HJaXDwt5k53IcH7AH8CfxoorswKvOF//d9zqn/cXcvQw4L281S0vBqN3NcfDxpLF5jk7H8xBke+CR99eqmiinxySaS7fREahkeGP6PU/wD7ZT/71bA6GiiuWt87EluDdhQepFFFSMA9qRyQKKKAHIBuzUtoSLqPHrRRWT+VlKX9yPeiKUAMygcZNNjACEgc8UUULYSW7PHNN/zn3fzq7k5A9aKKhP5j0Y7D4j+lQe4/jSzf00n9o/xooqf+RZ/2/EZRRRTEgooooNW4goPaiigwAflo7iiig1mfqkj/ABNnbB2WOdysgU43DHTI5q/HHHEgjiQIqjAAGAKKKjDWcvfBGy2Qo6UtFFWMCnRqGJyKKKekk5pMWWxOpIulYMQy7SpBwQRjoRXUCxtn8QBnV2eLTnWOQyMZEDzIXAfO4AmNM8/qiiivUwTfS1u5nRh9I6cmYP5TbW3XwNr9xJEtw2mWUl/arc/p0SdYZgHKSZVuCeGBHtxXzX+SPxHf+L/yh6T4d8QWej3Fhe+es0aaPaQscQSEEPHGrqQVHKkHiiivsv8A071vh05PdOX3PrPhKTwVRvdLTs6p9Say7y6moldnEWpkx7mJ2YjmxjPSoroeda3TzfOzW9iCW5J/xmcc0UV8v8MnKUqab5//APSJ50EtPD1RipLd/wD0gfm/856j8NsE3lfGzbd3n46bumOMdPat/wATyNof5LdU8SaWqQ6lp2j3E1tPsDeWwQ/qsCpHyrwQRwOKKK+ixvz0FzlH6pl6iTnBdqPn38hX5T/HPiv8o9vpviLWxfQSWl1nzbWHeoERYBXCblGQCQpAOOa7LXPFWvQappVvDfbY4PEN4kYESfKAl4vHHXDHnr+FFFezVo0/5cllVsseH/keliKNNYuUVFWyrh/5HX2lp/hP4XS81W91ETL4hhj3Wt/Pabgz2qHcIXQMdqjBOSDkjBJNTakojudMRSSF1y/I3Ek5+C1IZJPJOAOTzxRRXgYxtKcVt1v/AMTw6zazRWyzehTm1C/0fXPF02n31zH5FxaxxI0rSRxq80asFRiVXgkDA4HTFdT4k0uw03T0+CtliMsyvKwJLSsVPzOx5dvdsnHFFFcvx7q4WKjpe1//ALYkPiOlONuP4iczS0UV8YeOFSXkccm1JEVlKLkMMg8UUUt7SVikf7b8DntZUaVbifTy0DE9FY7f9Xp+6tLTppLi0jkmbczDk4xRRXo1ethIze93rxJcS0OlAPzUUVwDDlJVtw4I6Gt63kfyHl3fOEHP3UUV04bdmMbCSpXBxlAx+pxk1j6hLIbsxFzs3Hj76KKrX+RmIgHBwKdRRXCaIKsXCIscRVQCyZPucmiitWzBEFaumInkGTaN3Iz99FFVw/zgyxJFHINroGAPGaWFQH2AcAgAUUV2pIUjuHd7z52J+Vep+tQajFGIPM2DdkDNFFTq/IzeJBpUMU10qSoGHoa09VAt45WgGwqgwR25ooqdH5LgyGwdjp6EsSSM/wC1Ul8Alm5UAHn+FFFUX9vwNW5j6bFHNNGJFDZPet1I0VJCEAMca7eOlFFcuASUGz0fiUm6kbvgYTfMzO3LbutXNRghWAMsYBCqAaKKbKmpXRwRlKDvF2M5naLiJiodcNg9ajb5TgcdKKK8ao2pO3A+qoRUqcMyvda9ug9GZhhmJ2jjnpXRWc0sfg66uEciQXJO4dc7DRRXXgG877mLiIpOOmzR5T+T/wAU+ItQ8U3dtfazdzxCORgkkhZQQRjA7VZ8T+J/EEPg6W+g1e5jn/ObReYj7WCA/Z47UUV7k1ou5epxUm+t3v0PSvAd5dXlto9xdTvLJJ5ZdmPLHNPnRUvJlRQBvbj7zRRXVCKzS04nmY9vLT7hrAEYI4oXhOPb+NFFcfE5CTaNhbHOacAMp70UVoEUsUbLtZAQ2c8VizwxLM6quAGPGaKK58XCLoJtcTu+HTkqrSeljfsrW3dUieIFDwR7UnhxEWxuXVQGE2AfbiiitqpKvG3b9hcO26E7819yl4pVW1HSHZQSJnxkZ6oQa12tbcoCYVyBxRRV3sgWsSqY0W6hVVwDnP4GmW6KGhUDgsSfeiihHOy4qrOJlmUOASQDWPdgGN4TnYMsFzxn1oooEkbGjxpFA/lqBlT/AAqvcgfHwp+qSDj76KKDeAzUiVv0jU4Ug5H3VUlJFzHHk7RjjtRRQK9yHUdSvgjoLp9u7pmli/SeW78sFyD70UVhh//Z"/>
          <p:cNvSpPr>
            <a:spLocks noChangeAspect="1" noChangeArrowheads="1"/>
          </p:cNvSpPr>
          <p:nvPr/>
        </p:nvSpPr>
        <p:spPr bwMode="auto">
          <a:xfrm>
            <a:off x="116777" y="793810"/>
            <a:ext cx="228789" cy="22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626" tIns="34314" rIns="68626" bIns="34314" numCol="1" anchor="t" anchorCtr="0" compatLnSpc="1">
            <a:prstTxWarp prst="textNoShape">
              <a:avLst/>
            </a:prstTxWarp>
          </a:bodyPr>
          <a:lstStyle/>
          <a:p>
            <a:endParaRPr lang="zh-CN" altLang="en-US" sz="1500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977" y="1792830"/>
            <a:ext cx="8932515" cy="4872281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264647" y="289574"/>
            <a:ext cx="9412123" cy="502224"/>
            <a:chOff x="264647" y="289572"/>
            <a:chExt cx="9412124" cy="502224"/>
          </a:xfrm>
        </p:grpSpPr>
        <p:sp>
          <p:nvSpPr>
            <p:cNvPr id="14" name="文本框 13"/>
            <p:cNvSpPr txBox="1"/>
            <p:nvPr/>
          </p:nvSpPr>
          <p:spPr>
            <a:xfrm>
              <a:off x="5423005" y="316892"/>
              <a:ext cx="4253766" cy="422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rgbClr val="0EE6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全国目视飞行航图助力通航飞起来</a:t>
              </a: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264647" y="289572"/>
              <a:ext cx="1543614" cy="502224"/>
              <a:chOff x="264647" y="824414"/>
              <a:chExt cx="1543614" cy="502224"/>
            </a:xfrm>
          </p:grpSpPr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64647" y="824414"/>
                <a:ext cx="455333" cy="470289"/>
              </a:xfrm>
              <a:prstGeom prst="rect">
                <a:avLst/>
              </a:prstGeom>
            </p:spPr>
          </p:pic>
          <p:grpSp>
            <p:nvGrpSpPr>
              <p:cNvPr id="17" name="组合 16"/>
              <p:cNvGrpSpPr/>
              <p:nvPr/>
            </p:nvGrpSpPr>
            <p:grpSpPr>
              <a:xfrm>
                <a:off x="644160" y="885715"/>
                <a:ext cx="1164101" cy="440923"/>
                <a:chOff x="883992" y="876158"/>
                <a:chExt cx="1164101" cy="440923"/>
              </a:xfrm>
            </p:grpSpPr>
            <p:sp>
              <p:nvSpPr>
                <p:cNvPr id="18" name="文本框 17"/>
                <p:cNvSpPr txBox="1"/>
                <p:nvPr/>
              </p:nvSpPr>
              <p:spPr>
                <a:xfrm>
                  <a:off x="1106029" y="876158"/>
                  <a:ext cx="720030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600" b="1" dirty="0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中国民用航空局</a:t>
                  </a:r>
                </a:p>
              </p:txBody>
            </p:sp>
            <p:sp>
              <p:nvSpPr>
                <p:cNvPr id="19" name="文本框 18"/>
                <p:cNvSpPr txBox="1"/>
                <p:nvPr/>
              </p:nvSpPr>
              <p:spPr>
                <a:xfrm>
                  <a:off x="883992" y="1163193"/>
                  <a:ext cx="1164101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4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Air Traffic Management </a:t>
                  </a:r>
                  <a:r>
                    <a:rPr lang="en-US" altLang="zh-CN" sz="400" b="1" dirty="0" err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Bureau.</a:t>
                  </a:r>
                  <a:r>
                    <a:rPr lang="en-US" altLang="zh-CN" sz="4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CAAC</a:t>
                  </a:r>
                  <a:endParaRPr lang="zh-CN" altLang="en-US" sz="400" b="1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0" name="文本框 19"/>
                <p:cNvSpPr txBox="1"/>
                <p:nvPr/>
              </p:nvSpPr>
              <p:spPr>
                <a:xfrm>
                  <a:off x="983407" y="996887"/>
                  <a:ext cx="992579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9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空中交通管理局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xmlns="" val="2870808334"/>
      </p:ext>
    </p:extLst>
  </p:cSld>
  <p:clrMapOvr>
    <a:masterClrMapping/>
  </p:clrMapOvr>
  <p:transition spd="slow" advTm="12977">
    <p:randomBar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CBFA431-C6BD-402F-953C-480CA12078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280994" y="2113632"/>
            <a:ext cx="2389738" cy="35765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A00EEB1-748F-41D0-AF4F-6D53970143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" y="1244931"/>
            <a:ext cx="2228916" cy="3385760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2430988" y="1109570"/>
            <a:ext cx="4942379" cy="369460"/>
          </a:xfrm>
          <a:prstGeom prst="rect">
            <a:avLst/>
          </a:prstGeom>
          <a:noFill/>
        </p:spPr>
        <p:txBody>
          <a:bodyPr wrap="none" lIns="91427" tIns="45713" rIns="91427" bIns="45713" rtlCol="0">
            <a:spAutoFit/>
          </a:bodyPr>
          <a:lstStyle/>
          <a:p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石家庄</a:t>
            </a: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栾城通用机场周边</a:t>
            </a: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1:25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万目视飞行航图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1031" y="2533553"/>
            <a:ext cx="7462291" cy="370449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977" y="1792830"/>
            <a:ext cx="8932515" cy="4872281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64648" y="289574"/>
            <a:ext cx="9382637" cy="502224"/>
            <a:chOff x="264647" y="289572"/>
            <a:chExt cx="9382638" cy="502224"/>
          </a:xfrm>
        </p:grpSpPr>
        <p:sp>
          <p:nvSpPr>
            <p:cNvPr id="13" name="文本框 12"/>
            <p:cNvSpPr txBox="1"/>
            <p:nvPr/>
          </p:nvSpPr>
          <p:spPr>
            <a:xfrm>
              <a:off x="5393519" y="358932"/>
              <a:ext cx="4253766" cy="422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rgbClr val="0EE6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全国目视飞行航图助力通航飞起来</a:t>
              </a: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264647" y="289572"/>
              <a:ext cx="1543614" cy="502224"/>
              <a:chOff x="264647" y="824414"/>
              <a:chExt cx="1543614" cy="50222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64647" y="824414"/>
                <a:ext cx="455333" cy="470289"/>
              </a:xfrm>
              <a:prstGeom prst="rect">
                <a:avLst/>
              </a:prstGeom>
            </p:spPr>
          </p:pic>
          <p:grpSp>
            <p:nvGrpSpPr>
              <p:cNvPr id="16" name="组合 15"/>
              <p:cNvGrpSpPr/>
              <p:nvPr/>
            </p:nvGrpSpPr>
            <p:grpSpPr>
              <a:xfrm>
                <a:off x="644160" y="885715"/>
                <a:ext cx="1164101" cy="440923"/>
                <a:chOff x="883992" y="876158"/>
                <a:chExt cx="1164101" cy="440923"/>
              </a:xfrm>
            </p:grpSpPr>
            <p:sp>
              <p:nvSpPr>
                <p:cNvPr id="17" name="文本框 16"/>
                <p:cNvSpPr txBox="1"/>
                <p:nvPr/>
              </p:nvSpPr>
              <p:spPr>
                <a:xfrm>
                  <a:off x="1106029" y="876158"/>
                  <a:ext cx="720030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600" b="1" dirty="0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中国民用航空局</a:t>
                  </a:r>
                </a:p>
              </p:txBody>
            </p:sp>
            <p:sp>
              <p:nvSpPr>
                <p:cNvPr id="18" name="文本框 17"/>
                <p:cNvSpPr txBox="1"/>
                <p:nvPr/>
              </p:nvSpPr>
              <p:spPr>
                <a:xfrm>
                  <a:off x="883992" y="1163193"/>
                  <a:ext cx="1164101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4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Air Traffic Management </a:t>
                  </a:r>
                  <a:r>
                    <a:rPr lang="en-US" altLang="zh-CN" sz="400" b="1" dirty="0" err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Bureau.</a:t>
                  </a:r>
                  <a:r>
                    <a:rPr lang="en-US" altLang="zh-CN" sz="4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CAAC</a:t>
                  </a:r>
                  <a:endParaRPr lang="zh-CN" altLang="en-US" sz="400" b="1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" name="文本框 18"/>
                <p:cNvSpPr txBox="1"/>
                <p:nvPr/>
              </p:nvSpPr>
              <p:spPr>
                <a:xfrm>
                  <a:off x="983407" y="996887"/>
                  <a:ext cx="992579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9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空中交通管理局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xmlns="" val="411976830"/>
      </p:ext>
    </p:extLst>
  </p:cSld>
  <p:clrMapOvr>
    <a:masterClrMapping/>
  </p:clrMapOvr>
  <p:transition spd="slow" advTm="13025">
    <p:randomBar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A00EEB1-748F-41D0-AF4F-6D53970143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" y="1244931"/>
            <a:ext cx="2228916" cy="33857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CBFA431-C6BD-402F-953C-480CA12078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280994" y="2113632"/>
            <a:ext cx="2389738" cy="357651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5726" y="2505388"/>
            <a:ext cx="7540444" cy="3743291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2550175" y="1109570"/>
            <a:ext cx="4711546" cy="369460"/>
          </a:xfrm>
          <a:prstGeom prst="rect">
            <a:avLst/>
          </a:prstGeom>
          <a:noFill/>
        </p:spPr>
        <p:txBody>
          <a:bodyPr wrap="none" lIns="91427" tIns="45713" rIns="91427" bIns="45713" rtlCol="0">
            <a:spAutoFit/>
          </a:bodyPr>
          <a:lstStyle/>
          <a:p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珠海</a:t>
            </a: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莲洲通用机场周边</a:t>
            </a: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1:25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万目视飞行航图</a:t>
            </a: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977" y="1792830"/>
            <a:ext cx="8932515" cy="4872281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64647" y="289574"/>
            <a:ext cx="9412123" cy="502224"/>
            <a:chOff x="264647" y="289572"/>
            <a:chExt cx="9412124" cy="502224"/>
          </a:xfrm>
        </p:grpSpPr>
        <p:sp>
          <p:nvSpPr>
            <p:cNvPr id="13" name="文本框 12"/>
            <p:cNvSpPr txBox="1"/>
            <p:nvPr/>
          </p:nvSpPr>
          <p:spPr>
            <a:xfrm>
              <a:off x="5423005" y="358932"/>
              <a:ext cx="4253766" cy="422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rgbClr val="0EE6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全国目视飞行航图助力通航飞起来</a:t>
              </a: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264647" y="289572"/>
              <a:ext cx="1543614" cy="502224"/>
              <a:chOff x="264647" y="824414"/>
              <a:chExt cx="1543614" cy="50222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64647" y="824414"/>
                <a:ext cx="455333" cy="470289"/>
              </a:xfrm>
              <a:prstGeom prst="rect">
                <a:avLst/>
              </a:prstGeom>
            </p:spPr>
          </p:pic>
          <p:grpSp>
            <p:nvGrpSpPr>
              <p:cNvPr id="16" name="组合 15"/>
              <p:cNvGrpSpPr/>
              <p:nvPr/>
            </p:nvGrpSpPr>
            <p:grpSpPr>
              <a:xfrm>
                <a:off x="644160" y="885715"/>
                <a:ext cx="1164101" cy="440923"/>
                <a:chOff x="883992" y="876158"/>
                <a:chExt cx="1164101" cy="440923"/>
              </a:xfrm>
            </p:grpSpPr>
            <p:sp>
              <p:nvSpPr>
                <p:cNvPr id="17" name="文本框 16"/>
                <p:cNvSpPr txBox="1"/>
                <p:nvPr/>
              </p:nvSpPr>
              <p:spPr>
                <a:xfrm>
                  <a:off x="1106029" y="876158"/>
                  <a:ext cx="720030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600" b="1" dirty="0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中国民用航空局</a:t>
                  </a:r>
                </a:p>
              </p:txBody>
            </p:sp>
            <p:sp>
              <p:nvSpPr>
                <p:cNvPr id="18" name="文本框 17"/>
                <p:cNvSpPr txBox="1"/>
                <p:nvPr/>
              </p:nvSpPr>
              <p:spPr>
                <a:xfrm>
                  <a:off x="883992" y="1163193"/>
                  <a:ext cx="1164101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4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Air Traffic Management </a:t>
                  </a:r>
                  <a:r>
                    <a:rPr lang="en-US" altLang="zh-CN" sz="400" b="1" dirty="0" err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Bureau.</a:t>
                  </a:r>
                  <a:r>
                    <a:rPr lang="en-US" altLang="zh-CN" sz="4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CAAC</a:t>
                  </a:r>
                  <a:endParaRPr lang="zh-CN" altLang="en-US" sz="400" b="1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" name="文本框 18"/>
                <p:cNvSpPr txBox="1"/>
                <p:nvPr/>
              </p:nvSpPr>
              <p:spPr>
                <a:xfrm>
                  <a:off x="983407" y="996887"/>
                  <a:ext cx="992579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9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空中交通管理局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xmlns="" val="1850109323"/>
      </p:ext>
    </p:extLst>
  </p:cSld>
  <p:clrMapOvr>
    <a:masterClrMapping/>
  </p:clrMapOvr>
  <p:transition spd="slow" advTm="12952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A00EEB1-748F-41D0-AF4F-6D53970143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" y="1244931"/>
            <a:ext cx="2228916" cy="33857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CBFA431-C6BD-402F-953C-480CA12078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280994" y="2113632"/>
            <a:ext cx="2389738" cy="3576517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4140641" y="1013938"/>
            <a:ext cx="1415772" cy="461986"/>
          </a:xfrm>
          <a:prstGeom prst="rect">
            <a:avLst/>
          </a:prstGeom>
          <a:noFill/>
        </p:spPr>
        <p:txBody>
          <a:bodyPr wrap="none" lIns="91427" tIns="45713" rIns="91427" bIns="45713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业务调研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547130" y="2544897"/>
            <a:ext cx="8583112" cy="2755556"/>
            <a:chOff x="1175815" y="2198117"/>
            <a:chExt cx="10010641" cy="3213856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75815" y="2201934"/>
              <a:ext cx="4806702" cy="3188773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365671" y="2198117"/>
              <a:ext cx="4820785" cy="3213856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</p:grpSp>
      <p:grpSp>
        <p:nvGrpSpPr>
          <p:cNvPr id="13" name="组合 12"/>
          <p:cNvGrpSpPr/>
          <p:nvPr/>
        </p:nvGrpSpPr>
        <p:grpSpPr>
          <a:xfrm>
            <a:off x="264648" y="289574"/>
            <a:ext cx="9159430" cy="502224"/>
            <a:chOff x="264647" y="289572"/>
            <a:chExt cx="9159430" cy="502224"/>
          </a:xfrm>
        </p:grpSpPr>
        <p:sp>
          <p:nvSpPr>
            <p:cNvPr id="14" name="文本框 13"/>
            <p:cNvSpPr txBox="1"/>
            <p:nvPr/>
          </p:nvSpPr>
          <p:spPr>
            <a:xfrm>
              <a:off x="5982098" y="358933"/>
              <a:ext cx="3441979" cy="422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rgbClr val="0EE6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全国目视飞行航图编制研发</a:t>
              </a: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264647" y="289572"/>
              <a:ext cx="1543614" cy="502224"/>
              <a:chOff x="264647" y="824414"/>
              <a:chExt cx="1543614" cy="502224"/>
            </a:xfrm>
          </p:grpSpPr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64647" y="824414"/>
                <a:ext cx="455333" cy="470289"/>
              </a:xfrm>
              <a:prstGeom prst="rect">
                <a:avLst/>
              </a:prstGeom>
            </p:spPr>
          </p:pic>
          <p:grpSp>
            <p:nvGrpSpPr>
              <p:cNvPr id="17" name="组合 16"/>
              <p:cNvGrpSpPr/>
              <p:nvPr/>
            </p:nvGrpSpPr>
            <p:grpSpPr>
              <a:xfrm>
                <a:off x="644160" y="885715"/>
                <a:ext cx="1164101" cy="440923"/>
                <a:chOff x="883992" y="876158"/>
                <a:chExt cx="1164101" cy="440923"/>
              </a:xfrm>
            </p:grpSpPr>
            <p:sp>
              <p:nvSpPr>
                <p:cNvPr id="18" name="文本框 17"/>
                <p:cNvSpPr txBox="1"/>
                <p:nvPr/>
              </p:nvSpPr>
              <p:spPr>
                <a:xfrm>
                  <a:off x="1106029" y="876158"/>
                  <a:ext cx="720030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600" b="1" dirty="0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中国民用航空局</a:t>
                  </a:r>
                </a:p>
              </p:txBody>
            </p:sp>
            <p:sp>
              <p:nvSpPr>
                <p:cNvPr id="19" name="文本框 18"/>
                <p:cNvSpPr txBox="1"/>
                <p:nvPr/>
              </p:nvSpPr>
              <p:spPr>
                <a:xfrm>
                  <a:off x="883992" y="1163193"/>
                  <a:ext cx="1164101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4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Air Traffic Management </a:t>
                  </a:r>
                  <a:r>
                    <a:rPr lang="en-US" altLang="zh-CN" sz="400" b="1" dirty="0" err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Bureau.</a:t>
                  </a:r>
                  <a:r>
                    <a:rPr lang="en-US" altLang="zh-CN" sz="4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CAAC</a:t>
                  </a:r>
                  <a:endParaRPr lang="zh-CN" altLang="en-US" sz="400" b="1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7" name="文本框 26"/>
                <p:cNvSpPr txBox="1"/>
                <p:nvPr/>
              </p:nvSpPr>
              <p:spPr>
                <a:xfrm>
                  <a:off x="983407" y="996887"/>
                  <a:ext cx="992579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9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空中交通管理局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xmlns="" val="466608588"/>
      </p:ext>
    </p:extLst>
  </p:cSld>
  <p:clrMapOvr>
    <a:masterClrMapping/>
  </p:clrMapOvr>
  <p:transition spd="slow" advTm="5944">
    <p:randomBar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A00EEB1-748F-41D0-AF4F-6D53970143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" y="1244931"/>
            <a:ext cx="2228916" cy="33857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CBFA431-C6BD-402F-953C-480CA12078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280994" y="2113632"/>
            <a:ext cx="2389738" cy="3576517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2413545" y="1277730"/>
            <a:ext cx="2031299" cy="369318"/>
          </a:xfrm>
          <a:prstGeom prst="rect">
            <a:avLst/>
          </a:prstGeom>
          <a:noFill/>
        </p:spPr>
        <p:txBody>
          <a:bodyPr wrap="none" lIns="91427" tIns="45713" rIns="91427" bIns="45713" rtlCol="0">
            <a:spAutoFit/>
          </a:bodyPr>
          <a:lstStyle/>
          <a:p>
            <a:r>
              <a:rPr lang="zh-CN" altLang="en-US" sz="1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全国目视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飞行航图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264647" y="289574"/>
            <a:ext cx="9412123" cy="502224"/>
            <a:chOff x="264647" y="289572"/>
            <a:chExt cx="9412124" cy="502224"/>
          </a:xfrm>
        </p:grpSpPr>
        <p:sp>
          <p:nvSpPr>
            <p:cNvPr id="13" name="文本框 12"/>
            <p:cNvSpPr txBox="1"/>
            <p:nvPr/>
          </p:nvSpPr>
          <p:spPr>
            <a:xfrm>
              <a:off x="5423005" y="358932"/>
              <a:ext cx="4253766" cy="422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rgbClr val="0EE6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全国目视飞行航图助力通航飞起来</a:t>
              </a: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264647" y="289572"/>
              <a:ext cx="1543614" cy="502224"/>
              <a:chOff x="264647" y="824414"/>
              <a:chExt cx="1543614" cy="50222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64647" y="824414"/>
                <a:ext cx="455333" cy="470289"/>
              </a:xfrm>
              <a:prstGeom prst="rect">
                <a:avLst/>
              </a:prstGeom>
            </p:spPr>
          </p:pic>
          <p:grpSp>
            <p:nvGrpSpPr>
              <p:cNvPr id="16" name="组合 15"/>
              <p:cNvGrpSpPr/>
              <p:nvPr/>
            </p:nvGrpSpPr>
            <p:grpSpPr>
              <a:xfrm>
                <a:off x="644160" y="885715"/>
                <a:ext cx="1164101" cy="440923"/>
                <a:chOff x="883992" y="876158"/>
                <a:chExt cx="1164101" cy="440923"/>
              </a:xfrm>
            </p:grpSpPr>
            <p:sp>
              <p:nvSpPr>
                <p:cNvPr id="17" name="文本框 16"/>
                <p:cNvSpPr txBox="1"/>
                <p:nvPr/>
              </p:nvSpPr>
              <p:spPr>
                <a:xfrm>
                  <a:off x="1106029" y="876158"/>
                  <a:ext cx="720030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600" b="1" dirty="0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中国民用航空局</a:t>
                  </a:r>
                </a:p>
              </p:txBody>
            </p:sp>
            <p:sp>
              <p:nvSpPr>
                <p:cNvPr id="18" name="文本框 17"/>
                <p:cNvSpPr txBox="1"/>
                <p:nvPr/>
              </p:nvSpPr>
              <p:spPr>
                <a:xfrm>
                  <a:off x="883992" y="1163193"/>
                  <a:ext cx="1164101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4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Air Traffic Management </a:t>
                  </a:r>
                  <a:r>
                    <a:rPr lang="en-US" altLang="zh-CN" sz="400" b="1" dirty="0" err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Bureau.</a:t>
                  </a:r>
                  <a:r>
                    <a:rPr lang="en-US" altLang="zh-CN" sz="4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CAAC</a:t>
                  </a:r>
                  <a:endParaRPr lang="zh-CN" altLang="en-US" sz="400" b="1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" name="文本框 18"/>
                <p:cNvSpPr txBox="1"/>
                <p:nvPr/>
              </p:nvSpPr>
              <p:spPr>
                <a:xfrm>
                  <a:off x="983407" y="996887"/>
                  <a:ext cx="992579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9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空中交通管理局</a:t>
                  </a:r>
                </a:p>
              </p:txBody>
            </p:sp>
          </p:grpSp>
        </p:grp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54317" y="1754923"/>
            <a:ext cx="5207166" cy="496069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1124" y="857429"/>
            <a:ext cx="7184626" cy="637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1734190"/>
      </p:ext>
    </p:extLst>
  </p:cSld>
  <p:clrMapOvr>
    <a:masterClrMapping/>
  </p:clrMapOvr>
  <p:transition spd="slow" advTm="13021">
    <p:randomBar dir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图示 19"/>
          <p:cNvGraphicFramePr/>
          <p:nvPr/>
        </p:nvGraphicFramePr>
        <p:xfrm>
          <a:off x="1397875" y="2722182"/>
          <a:ext cx="7672552" cy="2764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264648" y="289574"/>
            <a:ext cx="7433376" cy="1784285"/>
            <a:chOff x="264647" y="289572"/>
            <a:chExt cx="7433375" cy="1784285"/>
          </a:xfrm>
        </p:grpSpPr>
        <p:sp>
          <p:nvSpPr>
            <p:cNvPr id="6" name="文本框 12"/>
            <p:cNvSpPr txBox="1"/>
            <p:nvPr/>
          </p:nvSpPr>
          <p:spPr>
            <a:xfrm>
              <a:off x="2091277" y="1651704"/>
              <a:ext cx="5606745" cy="422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rgbClr val="0EE6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主动作为，多措并举，助力通用航空飞得更好</a:t>
              </a: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264647" y="289572"/>
              <a:ext cx="1543614" cy="502224"/>
              <a:chOff x="264647" y="824414"/>
              <a:chExt cx="1543614" cy="50222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64647" y="824414"/>
                <a:ext cx="455333" cy="470289"/>
              </a:xfrm>
              <a:prstGeom prst="rect">
                <a:avLst/>
              </a:prstGeom>
            </p:spPr>
          </p:pic>
          <p:grpSp>
            <p:nvGrpSpPr>
              <p:cNvPr id="10" name="组合 9"/>
              <p:cNvGrpSpPr/>
              <p:nvPr/>
            </p:nvGrpSpPr>
            <p:grpSpPr>
              <a:xfrm>
                <a:off x="644160" y="885715"/>
                <a:ext cx="1164101" cy="440923"/>
                <a:chOff x="883992" y="876158"/>
                <a:chExt cx="1164101" cy="440923"/>
              </a:xfrm>
            </p:grpSpPr>
            <p:sp>
              <p:nvSpPr>
                <p:cNvPr id="11" name="文本框 16"/>
                <p:cNvSpPr txBox="1"/>
                <p:nvPr/>
              </p:nvSpPr>
              <p:spPr>
                <a:xfrm>
                  <a:off x="1106029" y="876158"/>
                  <a:ext cx="720030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600" b="1" dirty="0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中国民用航空局</a:t>
                  </a:r>
                </a:p>
              </p:txBody>
            </p:sp>
            <p:sp>
              <p:nvSpPr>
                <p:cNvPr id="12" name="文本框 17"/>
                <p:cNvSpPr txBox="1"/>
                <p:nvPr/>
              </p:nvSpPr>
              <p:spPr>
                <a:xfrm>
                  <a:off x="883992" y="1163193"/>
                  <a:ext cx="1164101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4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Air Traffic Management </a:t>
                  </a:r>
                  <a:r>
                    <a:rPr lang="en-US" altLang="zh-CN" sz="400" b="1" dirty="0" err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Bureau.</a:t>
                  </a:r>
                  <a:r>
                    <a:rPr lang="en-US" altLang="zh-CN" sz="4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CAAC</a:t>
                  </a:r>
                  <a:endParaRPr lang="zh-CN" altLang="en-US" sz="400" b="1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" name="文本框 18"/>
                <p:cNvSpPr txBox="1"/>
                <p:nvPr/>
              </p:nvSpPr>
              <p:spPr>
                <a:xfrm>
                  <a:off x="983407" y="996887"/>
                  <a:ext cx="992579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9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空中交通管理局</a:t>
                  </a:r>
                </a:p>
              </p:txBody>
            </p:sp>
          </p:grpSp>
        </p:grpSp>
      </p:grp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4A00EEB1-748F-41D0-AF4F-6D539701434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1181869"/>
            <a:ext cx="2228916" cy="338576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0CBFA431-C6BD-402F-953C-480CA12078A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585794" y="726267"/>
            <a:ext cx="2389738" cy="357651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1226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D209F100-DD07-4E4A-B5EC-0E7F64A18E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>
                                            <p:graphicEl>
                                              <a:dgm id="{D209F100-DD07-4E4A-B5EC-0E7F64A18E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>
                                            <p:graphicEl>
                                              <a:dgm id="{D209F100-DD07-4E4A-B5EC-0E7F64A18E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199E5A10-5947-47AA-B171-59C44AC44B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>
                                            <p:graphicEl>
                                              <a:dgm id="{199E5A10-5947-47AA-B171-59C44AC44B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>
                                            <p:graphicEl>
                                              <a:dgm id="{199E5A10-5947-47AA-B171-59C44AC44B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3D1844F6-76E2-490E-900F-2043AFB3D7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>
                                            <p:graphicEl>
                                              <a:dgm id="{3D1844F6-76E2-490E-900F-2043AFB3D7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>
                                            <p:graphicEl>
                                              <a:dgm id="{3D1844F6-76E2-490E-900F-2043AFB3D7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EBFC6AF4-B259-425E-B57F-F9662760B8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>
                                            <p:graphicEl>
                                              <a:dgm id="{EBFC6AF4-B259-425E-B57F-F9662760B8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>
                                            <p:graphicEl>
                                              <a:dgm id="{EBFC6AF4-B259-425E-B57F-F9662760B8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D439EA9E-B21F-416A-8D34-85FA178450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>
                                            <p:graphicEl>
                                              <a:dgm id="{D439EA9E-B21F-416A-8D34-85FA178450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>
                                            <p:graphicEl>
                                              <a:dgm id="{D439EA9E-B21F-416A-8D34-85FA178450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" grpId="0" uiExpand="1">
        <p:bldSub>
          <a:bldDgm bld="one"/>
        </p:bldSub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图示 19"/>
          <p:cNvGraphicFramePr/>
          <p:nvPr/>
        </p:nvGraphicFramePr>
        <p:xfrm>
          <a:off x="648710" y="2249214"/>
          <a:ext cx="7948752" cy="3888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264647" y="289574"/>
            <a:ext cx="9412123" cy="502224"/>
            <a:chOff x="264647" y="289572"/>
            <a:chExt cx="9412124" cy="502224"/>
          </a:xfrm>
        </p:grpSpPr>
        <p:sp>
          <p:nvSpPr>
            <p:cNvPr id="7" name="文本框 12"/>
            <p:cNvSpPr txBox="1"/>
            <p:nvPr/>
          </p:nvSpPr>
          <p:spPr>
            <a:xfrm>
              <a:off x="5423005" y="358932"/>
              <a:ext cx="4253766" cy="422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rgbClr val="0EE6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为实现民航“两翼齐飞”不懈努力</a:t>
              </a: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264647" y="289572"/>
              <a:ext cx="1543614" cy="502224"/>
              <a:chOff x="264647" y="824414"/>
              <a:chExt cx="1543614" cy="50222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64647" y="824414"/>
                <a:ext cx="455333" cy="470289"/>
              </a:xfrm>
              <a:prstGeom prst="rect">
                <a:avLst/>
              </a:prstGeom>
            </p:spPr>
          </p:pic>
          <p:grpSp>
            <p:nvGrpSpPr>
              <p:cNvPr id="10" name="组合 9"/>
              <p:cNvGrpSpPr/>
              <p:nvPr/>
            </p:nvGrpSpPr>
            <p:grpSpPr>
              <a:xfrm>
                <a:off x="644160" y="885715"/>
                <a:ext cx="1164101" cy="440923"/>
                <a:chOff x="883992" y="876158"/>
                <a:chExt cx="1164101" cy="440923"/>
              </a:xfrm>
            </p:grpSpPr>
            <p:sp>
              <p:nvSpPr>
                <p:cNvPr id="11" name="文本框 16"/>
                <p:cNvSpPr txBox="1"/>
                <p:nvPr/>
              </p:nvSpPr>
              <p:spPr>
                <a:xfrm>
                  <a:off x="1106029" y="876158"/>
                  <a:ext cx="720030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600" b="1" dirty="0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中国民用航空局</a:t>
                  </a:r>
                </a:p>
              </p:txBody>
            </p:sp>
            <p:sp>
              <p:nvSpPr>
                <p:cNvPr id="12" name="文本框 17"/>
                <p:cNvSpPr txBox="1"/>
                <p:nvPr/>
              </p:nvSpPr>
              <p:spPr>
                <a:xfrm>
                  <a:off x="883992" y="1163193"/>
                  <a:ext cx="1164101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4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Air Traffic Management </a:t>
                  </a:r>
                  <a:r>
                    <a:rPr lang="en-US" altLang="zh-CN" sz="400" b="1" dirty="0" err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Bureau.</a:t>
                  </a:r>
                  <a:r>
                    <a:rPr lang="en-US" altLang="zh-CN" sz="4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CAAC</a:t>
                  </a:r>
                  <a:endParaRPr lang="zh-CN" altLang="en-US" sz="400" b="1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" name="文本框 18"/>
                <p:cNvSpPr txBox="1"/>
                <p:nvPr/>
              </p:nvSpPr>
              <p:spPr>
                <a:xfrm>
                  <a:off x="983407" y="996887"/>
                  <a:ext cx="992579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9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空中交通管理局</a:t>
                  </a:r>
                </a:p>
              </p:txBody>
            </p:sp>
          </p:grpSp>
        </p:grpSp>
      </p:grp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4A00EEB1-748F-41D0-AF4F-6D539701434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" y="1244931"/>
            <a:ext cx="2228916" cy="338576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0CBFA431-C6BD-402F-953C-480CA12078A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280994" y="2113632"/>
            <a:ext cx="2389738" cy="3576517"/>
          </a:xfrm>
          <a:prstGeom prst="rect">
            <a:avLst/>
          </a:prstGeom>
        </p:spPr>
      </p:pic>
    </p:spTree>
  </p:cSld>
  <p:clrMapOvr>
    <a:masterClrMapping/>
  </p:clrMapOvr>
  <p:transition spd="slow" advTm="10854">
    <p:randomBar dir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/>
          </p:nvPr>
        </p:nvSpPr>
        <p:spPr>
          <a:xfrm>
            <a:off x="975791" y="2089146"/>
            <a:ext cx="8200152" cy="1551012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</a:rPr>
              <a:t>全国目视航图助力通航</a:t>
            </a:r>
            <a:r>
              <a:rPr lang="en-US" altLang="zh-CN" dirty="0" smtClean="0">
                <a:solidFill>
                  <a:schemeClr val="bg1"/>
                </a:solidFill>
              </a:rPr>
              <a:t/>
            </a:r>
            <a:br>
              <a:rPr lang="en-US" altLang="zh-CN" dirty="0" smtClean="0">
                <a:solidFill>
                  <a:schemeClr val="bg1"/>
                </a:solidFill>
              </a:rPr>
            </a:br>
            <a:r>
              <a:rPr lang="zh-CN" altLang="en-US" dirty="0" smtClean="0">
                <a:solidFill>
                  <a:schemeClr val="bg1"/>
                </a:solidFill>
              </a:rPr>
              <a:t>真正飞起来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7" name="副标题 6"/>
          <p:cNvSpPr>
            <a:spLocks noGrp="1"/>
          </p:cNvSpPr>
          <p:nvPr>
            <p:ph type="subTitle" idx="1"/>
          </p:nvPr>
        </p:nvSpPr>
        <p:spPr>
          <a:xfrm>
            <a:off x="1251068" y="4218170"/>
            <a:ext cx="7037468" cy="1849155"/>
          </a:xfrm>
        </p:spPr>
        <p:txBody>
          <a:bodyPr>
            <a:normAutofit/>
          </a:bodyPr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中国民用航空局空中交通管理局</a:t>
            </a:r>
            <a:endParaRPr lang="en-US" altLang="zh-CN" dirty="0" smtClean="0">
              <a:solidFill>
                <a:schemeClr val="bg1"/>
              </a:solidFill>
              <a:latin typeface="华文楷体" pitchFamily="2" charset="-122"/>
              <a:ea typeface="华文楷体" pitchFamily="2" charset="-122"/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张勇     副局长</a:t>
            </a:r>
            <a:endParaRPr lang="en-US" altLang="zh-CN" dirty="0" smtClean="0">
              <a:solidFill>
                <a:schemeClr val="bg1"/>
              </a:solidFill>
              <a:latin typeface="华文楷体" pitchFamily="2" charset="-122"/>
              <a:ea typeface="华文楷体" pitchFamily="2" charset="-122"/>
            </a:endParaRPr>
          </a:p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2020</a:t>
            </a:r>
            <a:r>
              <a:rPr lang="zh-CN" altLang="en-US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年</a:t>
            </a:r>
            <a:r>
              <a:rPr lang="en-US" altLang="zh-CN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10</a:t>
            </a:r>
            <a:r>
              <a:rPr lang="zh-CN" altLang="en-US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月</a:t>
            </a:r>
            <a:r>
              <a:rPr lang="en-US" altLang="zh-CN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23</a:t>
            </a:r>
            <a:r>
              <a:rPr lang="zh-CN" altLang="en-US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日</a:t>
            </a:r>
            <a:endParaRPr lang="zh-CN" altLang="en-US" dirty="0">
              <a:solidFill>
                <a:schemeClr val="bg1"/>
              </a:solidFill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0CBFA431-C6BD-402F-953C-480CA12078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280994" y="2113632"/>
            <a:ext cx="2389738" cy="357651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4A00EEB1-748F-41D0-AF4F-6D53970143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" y="1244931"/>
            <a:ext cx="2228916" cy="3385760"/>
          </a:xfrm>
          <a:prstGeom prst="rect">
            <a:avLst/>
          </a:prstGeom>
        </p:spPr>
      </p:pic>
      <p:grpSp>
        <p:nvGrpSpPr>
          <p:cNvPr id="10" name="组合 11"/>
          <p:cNvGrpSpPr/>
          <p:nvPr/>
        </p:nvGrpSpPr>
        <p:grpSpPr>
          <a:xfrm>
            <a:off x="264647" y="289574"/>
            <a:ext cx="1543614" cy="502224"/>
            <a:chOff x="264647" y="824414"/>
            <a:chExt cx="1543614" cy="502224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64647" y="824414"/>
              <a:ext cx="455333" cy="470289"/>
            </a:xfrm>
            <a:prstGeom prst="rect">
              <a:avLst/>
            </a:prstGeom>
          </p:spPr>
        </p:pic>
        <p:grpSp>
          <p:nvGrpSpPr>
            <p:cNvPr id="12" name="组合 2"/>
            <p:cNvGrpSpPr/>
            <p:nvPr/>
          </p:nvGrpSpPr>
          <p:grpSpPr>
            <a:xfrm>
              <a:off x="644160" y="885715"/>
              <a:ext cx="1164101" cy="440923"/>
              <a:chOff x="883992" y="876158"/>
              <a:chExt cx="1164101" cy="440923"/>
            </a:xfrm>
          </p:grpSpPr>
          <p:sp>
            <p:nvSpPr>
              <p:cNvPr id="13" name="文本框 63"/>
              <p:cNvSpPr txBox="1"/>
              <p:nvPr/>
            </p:nvSpPr>
            <p:spPr>
              <a:xfrm>
                <a:off x="1106029" y="876158"/>
                <a:ext cx="720030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600" b="1" dirty="0">
                    <a:solidFill>
                      <a:srgbClr val="477AB1">
                        <a:lumMod val="7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中国民用航空局</a:t>
                </a:r>
              </a:p>
            </p:txBody>
          </p:sp>
          <p:sp>
            <p:nvSpPr>
              <p:cNvPr id="14" name="文本框 64"/>
              <p:cNvSpPr txBox="1"/>
              <p:nvPr/>
            </p:nvSpPr>
            <p:spPr>
              <a:xfrm>
                <a:off x="883992" y="1163193"/>
                <a:ext cx="1164101" cy="153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" b="1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Air Traffic Management </a:t>
                </a:r>
                <a:r>
                  <a:rPr lang="en-US" altLang="zh-CN" sz="400" b="1" dirty="0" err="1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Bureau.</a:t>
                </a:r>
                <a:r>
                  <a:rPr lang="en-US" altLang="zh-CN" sz="400" b="1" dirty="0" err="1">
                    <a:solidFill>
                      <a:srgbClr val="477AB1">
                        <a:lumMod val="7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CAAC</a:t>
                </a:r>
                <a:endParaRPr lang="zh-CN" altLang="en-US" sz="400" b="1" dirty="0">
                  <a:solidFill>
                    <a:srgbClr val="477AB1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文本框 68"/>
              <p:cNvSpPr txBox="1"/>
              <p:nvPr/>
            </p:nvSpPr>
            <p:spPr>
              <a:xfrm>
                <a:off x="983407" y="996887"/>
                <a:ext cx="992579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900" b="1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空中交通管理局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1564240574"/>
      </p:ext>
    </p:extLst>
  </p:cSld>
  <p:clrMapOvr>
    <a:masterClrMapping/>
  </p:clrMapOvr>
  <p:transition spd="slow" advTm="425202">
    <p:randomBar dir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/>
          </p:nvPr>
        </p:nvSpPr>
        <p:spPr>
          <a:xfrm>
            <a:off x="975791" y="2089146"/>
            <a:ext cx="8200152" cy="1551012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</a:rPr>
              <a:t>全国目视航图助力通航</a:t>
            </a:r>
            <a:r>
              <a:rPr lang="en-US" altLang="zh-CN" dirty="0" smtClean="0">
                <a:solidFill>
                  <a:schemeClr val="bg1"/>
                </a:solidFill>
              </a:rPr>
              <a:t/>
            </a:r>
            <a:br>
              <a:rPr lang="en-US" altLang="zh-CN" dirty="0" smtClean="0">
                <a:solidFill>
                  <a:schemeClr val="bg1"/>
                </a:solidFill>
              </a:rPr>
            </a:br>
            <a:r>
              <a:rPr lang="zh-CN" altLang="en-US" dirty="0" smtClean="0">
                <a:solidFill>
                  <a:schemeClr val="bg1"/>
                </a:solidFill>
              </a:rPr>
              <a:t>真正飞起来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7" name="副标题 6"/>
          <p:cNvSpPr>
            <a:spLocks noGrp="1"/>
          </p:cNvSpPr>
          <p:nvPr>
            <p:ph type="subTitle" idx="1"/>
          </p:nvPr>
        </p:nvSpPr>
        <p:spPr>
          <a:xfrm>
            <a:off x="1251068" y="4218170"/>
            <a:ext cx="7037468" cy="1849155"/>
          </a:xfrm>
        </p:spPr>
        <p:txBody>
          <a:bodyPr>
            <a:normAutofit/>
          </a:bodyPr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中国民用航空局空中交通管理局</a:t>
            </a:r>
            <a:endParaRPr lang="en-US" altLang="zh-CN" dirty="0" smtClean="0">
              <a:solidFill>
                <a:schemeClr val="bg1"/>
              </a:solidFill>
              <a:latin typeface="华文楷体" pitchFamily="2" charset="-122"/>
              <a:ea typeface="华文楷体" pitchFamily="2" charset="-122"/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张勇     副局长</a:t>
            </a:r>
            <a:endParaRPr lang="en-US" altLang="zh-CN" dirty="0" smtClean="0">
              <a:solidFill>
                <a:schemeClr val="bg1"/>
              </a:solidFill>
              <a:latin typeface="华文楷体" pitchFamily="2" charset="-122"/>
              <a:ea typeface="华文楷体" pitchFamily="2" charset="-122"/>
            </a:endParaRPr>
          </a:p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2020</a:t>
            </a:r>
            <a:r>
              <a:rPr lang="zh-CN" altLang="en-US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年</a:t>
            </a:r>
            <a:r>
              <a:rPr lang="en-US" altLang="zh-CN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10</a:t>
            </a:r>
            <a:r>
              <a:rPr lang="zh-CN" altLang="en-US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月</a:t>
            </a:r>
            <a:r>
              <a:rPr lang="en-US" altLang="zh-CN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23</a:t>
            </a:r>
            <a:r>
              <a:rPr lang="zh-CN" altLang="en-US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日</a:t>
            </a:r>
            <a:endParaRPr lang="zh-CN" altLang="en-US" dirty="0">
              <a:solidFill>
                <a:schemeClr val="bg1"/>
              </a:solidFill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0CBFA431-C6BD-402F-953C-480CA12078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280994" y="2113632"/>
            <a:ext cx="2389738" cy="357651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4A00EEB1-748F-41D0-AF4F-6D53970143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" y="1244931"/>
            <a:ext cx="2228916" cy="3385760"/>
          </a:xfrm>
          <a:prstGeom prst="rect">
            <a:avLst/>
          </a:prstGeom>
        </p:spPr>
      </p:pic>
      <p:grpSp>
        <p:nvGrpSpPr>
          <p:cNvPr id="2" name="组合 11"/>
          <p:cNvGrpSpPr/>
          <p:nvPr/>
        </p:nvGrpSpPr>
        <p:grpSpPr>
          <a:xfrm>
            <a:off x="264647" y="289574"/>
            <a:ext cx="1543614" cy="502224"/>
            <a:chOff x="264647" y="824414"/>
            <a:chExt cx="1543614" cy="502224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64647" y="824414"/>
              <a:ext cx="455333" cy="470289"/>
            </a:xfrm>
            <a:prstGeom prst="rect">
              <a:avLst/>
            </a:prstGeom>
          </p:spPr>
        </p:pic>
        <p:grpSp>
          <p:nvGrpSpPr>
            <p:cNvPr id="3" name="组合 2"/>
            <p:cNvGrpSpPr/>
            <p:nvPr/>
          </p:nvGrpSpPr>
          <p:grpSpPr>
            <a:xfrm>
              <a:off x="644160" y="885715"/>
              <a:ext cx="1164101" cy="440923"/>
              <a:chOff x="883992" y="876158"/>
              <a:chExt cx="1164101" cy="440923"/>
            </a:xfrm>
          </p:grpSpPr>
          <p:sp>
            <p:nvSpPr>
              <p:cNvPr id="13" name="文本框 63"/>
              <p:cNvSpPr txBox="1"/>
              <p:nvPr/>
            </p:nvSpPr>
            <p:spPr>
              <a:xfrm>
                <a:off x="1106029" y="876158"/>
                <a:ext cx="720030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600" b="1" dirty="0">
                    <a:solidFill>
                      <a:srgbClr val="477AB1">
                        <a:lumMod val="7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中国民用航空局</a:t>
                </a:r>
              </a:p>
            </p:txBody>
          </p:sp>
          <p:sp>
            <p:nvSpPr>
              <p:cNvPr id="14" name="文本框 64"/>
              <p:cNvSpPr txBox="1"/>
              <p:nvPr/>
            </p:nvSpPr>
            <p:spPr>
              <a:xfrm>
                <a:off x="883992" y="1163193"/>
                <a:ext cx="1164101" cy="153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" b="1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Air Traffic Management </a:t>
                </a:r>
                <a:r>
                  <a:rPr lang="en-US" altLang="zh-CN" sz="400" b="1" dirty="0" err="1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Bureau.</a:t>
                </a:r>
                <a:r>
                  <a:rPr lang="en-US" altLang="zh-CN" sz="400" b="1" dirty="0" err="1">
                    <a:solidFill>
                      <a:srgbClr val="477AB1">
                        <a:lumMod val="7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CAAC</a:t>
                </a:r>
                <a:endParaRPr lang="zh-CN" altLang="en-US" sz="400" b="1" dirty="0">
                  <a:solidFill>
                    <a:srgbClr val="477AB1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文本框 68"/>
              <p:cNvSpPr txBox="1"/>
              <p:nvPr/>
            </p:nvSpPr>
            <p:spPr>
              <a:xfrm>
                <a:off x="983407" y="996887"/>
                <a:ext cx="992579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900" b="1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空中交通管理局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1564240574"/>
      </p:ext>
    </p:extLst>
  </p:cSld>
  <p:clrMapOvr>
    <a:masterClrMapping/>
  </p:clrMapOvr>
  <p:transition spd="slow" advTm="425202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A00EEB1-748F-41D0-AF4F-6D53970143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" y="1244931"/>
            <a:ext cx="2228916" cy="33857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CBFA431-C6BD-402F-953C-480CA12078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280994" y="2113632"/>
            <a:ext cx="2389738" cy="3576517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4135447" y="1058232"/>
            <a:ext cx="1415772" cy="461986"/>
          </a:xfrm>
          <a:prstGeom prst="rect">
            <a:avLst/>
          </a:prstGeom>
          <a:noFill/>
        </p:spPr>
        <p:txBody>
          <a:bodyPr wrap="none" lIns="91427" tIns="45713" rIns="91427" bIns="45713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工作讨论</a:t>
            </a:r>
          </a:p>
        </p:txBody>
      </p:sp>
      <p:pic>
        <p:nvPicPr>
          <p:cNvPr id="21" name="图片 20" descr="337975770168125617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8211" y="1916569"/>
            <a:ext cx="7054292" cy="48047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2" name="组合 11"/>
          <p:cNvGrpSpPr/>
          <p:nvPr/>
        </p:nvGrpSpPr>
        <p:grpSpPr>
          <a:xfrm>
            <a:off x="264647" y="289574"/>
            <a:ext cx="9306576" cy="502224"/>
            <a:chOff x="264647" y="289572"/>
            <a:chExt cx="9306575" cy="502224"/>
          </a:xfrm>
        </p:grpSpPr>
        <p:sp>
          <p:nvSpPr>
            <p:cNvPr id="13" name="文本框 12"/>
            <p:cNvSpPr txBox="1"/>
            <p:nvPr/>
          </p:nvSpPr>
          <p:spPr>
            <a:xfrm>
              <a:off x="6129243" y="337912"/>
              <a:ext cx="3441979" cy="422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rgbClr val="0EE6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全国目视飞行航图编制研发</a:t>
              </a: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264647" y="289572"/>
              <a:ext cx="1543614" cy="502224"/>
              <a:chOff x="264647" y="824414"/>
              <a:chExt cx="1543614" cy="50222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64647" y="824414"/>
                <a:ext cx="455333" cy="470289"/>
              </a:xfrm>
              <a:prstGeom prst="rect">
                <a:avLst/>
              </a:prstGeom>
            </p:spPr>
          </p:pic>
          <p:grpSp>
            <p:nvGrpSpPr>
              <p:cNvPr id="16" name="组合 15"/>
              <p:cNvGrpSpPr/>
              <p:nvPr/>
            </p:nvGrpSpPr>
            <p:grpSpPr>
              <a:xfrm>
                <a:off x="644160" y="885715"/>
                <a:ext cx="1164101" cy="440923"/>
                <a:chOff x="883992" y="876158"/>
                <a:chExt cx="1164101" cy="440923"/>
              </a:xfrm>
            </p:grpSpPr>
            <p:sp>
              <p:nvSpPr>
                <p:cNvPr id="17" name="文本框 16"/>
                <p:cNvSpPr txBox="1"/>
                <p:nvPr/>
              </p:nvSpPr>
              <p:spPr>
                <a:xfrm>
                  <a:off x="1106029" y="876158"/>
                  <a:ext cx="720030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600" b="1" dirty="0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中国民用航空局</a:t>
                  </a:r>
                </a:p>
              </p:txBody>
            </p:sp>
            <p:sp>
              <p:nvSpPr>
                <p:cNvPr id="18" name="文本框 17"/>
                <p:cNvSpPr txBox="1"/>
                <p:nvPr/>
              </p:nvSpPr>
              <p:spPr>
                <a:xfrm>
                  <a:off x="883992" y="1163193"/>
                  <a:ext cx="1164101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4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Air Traffic Management </a:t>
                  </a:r>
                  <a:r>
                    <a:rPr lang="en-US" altLang="zh-CN" sz="400" b="1" dirty="0" err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Bureau.</a:t>
                  </a:r>
                  <a:r>
                    <a:rPr lang="en-US" altLang="zh-CN" sz="4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CAAC</a:t>
                  </a:r>
                  <a:endParaRPr lang="zh-CN" altLang="en-US" sz="400" b="1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" name="文本框 18"/>
                <p:cNvSpPr txBox="1"/>
                <p:nvPr/>
              </p:nvSpPr>
              <p:spPr>
                <a:xfrm>
                  <a:off x="983407" y="996887"/>
                  <a:ext cx="992579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9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空中交通管理局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xmlns="" val="2212163170"/>
      </p:ext>
    </p:extLst>
  </p:cSld>
  <p:clrMapOvr>
    <a:masterClrMapping/>
  </p:clrMapOvr>
  <p:transition spd="slow" advTm="5988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A00EEB1-748F-41D0-AF4F-6D53970143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" y="1244931"/>
            <a:ext cx="2228916" cy="33857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CBFA431-C6BD-402F-953C-480CA12078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280994" y="2113632"/>
            <a:ext cx="2389738" cy="3576517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4138252" y="1013938"/>
            <a:ext cx="1415772" cy="461986"/>
          </a:xfrm>
          <a:prstGeom prst="rect">
            <a:avLst/>
          </a:prstGeom>
          <a:noFill/>
        </p:spPr>
        <p:txBody>
          <a:bodyPr wrap="none" lIns="91427" tIns="45713" rIns="91427" bIns="45713" rtlCol="0">
            <a:spAutoFit/>
          </a:bodyPr>
          <a:lstStyle/>
          <a:p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技术研讨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1469654" y="1775638"/>
            <a:ext cx="6710436" cy="5065246"/>
            <a:chOff x="2568699" y="1613854"/>
            <a:chExt cx="7122376" cy="5376192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568699" y="1613855"/>
              <a:ext cx="3489024" cy="261676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202051" y="1613854"/>
              <a:ext cx="3489024" cy="261676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568699" y="4373278"/>
              <a:ext cx="3489024" cy="261676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202051" y="4373278"/>
              <a:ext cx="3489024" cy="261676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15" name="组合 14"/>
          <p:cNvGrpSpPr/>
          <p:nvPr/>
        </p:nvGrpSpPr>
        <p:grpSpPr>
          <a:xfrm>
            <a:off x="264649" y="289574"/>
            <a:ext cx="9408250" cy="502224"/>
            <a:chOff x="264647" y="289572"/>
            <a:chExt cx="9408250" cy="502224"/>
          </a:xfrm>
        </p:grpSpPr>
        <p:sp>
          <p:nvSpPr>
            <p:cNvPr id="16" name="文本框 15"/>
            <p:cNvSpPr txBox="1"/>
            <p:nvPr/>
          </p:nvSpPr>
          <p:spPr>
            <a:xfrm>
              <a:off x="6230918" y="348422"/>
              <a:ext cx="3441979" cy="422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rgbClr val="0EE6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全国目视飞行航图编制研发</a:t>
              </a: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264647" y="289572"/>
              <a:ext cx="1543614" cy="502224"/>
              <a:chOff x="264647" y="824414"/>
              <a:chExt cx="1543614" cy="502224"/>
            </a:xfrm>
          </p:grpSpPr>
          <p:pic>
            <p:nvPicPr>
              <p:cNvPr id="23" name="图片 22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64647" y="824414"/>
                <a:ext cx="455333" cy="470289"/>
              </a:xfrm>
              <a:prstGeom prst="rect">
                <a:avLst/>
              </a:prstGeom>
            </p:spPr>
          </p:pic>
          <p:grpSp>
            <p:nvGrpSpPr>
              <p:cNvPr id="24" name="组合 23"/>
              <p:cNvGrpSpPr/>
              <p:nvPr/>
            </p:nvGrpSpPr>
            <p:grpSpPr>
              <a:xfrm>
                <a:off x="644160" y="885715"/>
                <a:ext cx="1164101" cy="440923"/>
                <a:chOff x="883992" y="876158"/>
                <a:chExt cx="1164101" cy="440923"/>
              </a:xfrm>
            </p:grpSpPr>
            <p:sp>
              <p:nvSpPr>
                <p:cNvPr id="25" name="文本框 24"/>
                <p:cNvSpPr txBox="1"/>
                <p:nvPr/>
              </p:nvSpPr>
              <p:spPr>
                <a:xfrm>
                  <a:off x="1106029" y="876158"/>
                  <a:ext cx="720030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600" b="1" dirty="0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中国民用航空局</a:t>
                  </a:r>
                </a:p>
              </p:txBody>
            </p:sp>
            <p:sp>
              <p:nvSpPr>
                <p:cNvPr id="26" name="文本框 25"/>
                <p:cNvSpPr txBox="1"/>
                <p:nvPr/>
              </p:nvSpPr>
              <p:spPr>
                <a:xfrm>
                  <a:off x="883992" y="1163193"/>
                  <a:ext cx="1164101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4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Air Traffic Management </a:t>
                  </a:r>
                  <a:r>
                    <a:rPr lang="en-US" altLang="zh-CN" sz="400" b="1" dirty="0" err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Bureau.</a:t>
                  </a:r>
                  <a:r>
                    <a:rPr lang="en-US" altLang="zh-CN" sz="4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CAAC</a:t>
                  </a:r>
                  <a:endParaRPr lang="zh-CN" altLang="en-US" sz="400" b="1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7" name="文本框 26"/>
                <p:cNvSpPr txBox="1"/>
                <p:nvPr/>
              </p:nvSpPr>
              <p:spPr>
                <a:xfrm>
                  <a:off x="983407" y="996887"/>
                  <a:ext cx="992579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9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空中交通管理局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xmlns="" val="514545442"/>
      </p:ext>
    </p:extLst>
  </p:cSld>
  <p:clrMapOvr>
    <a:masterClrMapping/>
  </p:clrMapOvr>
  <p:transition spd="slow" advTm="5866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A00EEB1-748F-41D0-AF4F-6D53970143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" y="1244931"/>
            <a:ext cx="2228916" cy="33857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CBFA431-C6BD-402F-953C-480CA12078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280994" y="2113632"/>
            <a:ext cx="2389738" cy="3576517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4138252" y="1055110"/>
            <a:ext cx="1415772" cy="461986"/>
          </a:xfrm>
          <a:prstGeom prst="rect">
            <a:avLst/>
          </a:prstGeom>
          <a:noFill/>
        </p:spPr>
        <p:txBody>
          <a:bodyPr wrap="none" lIns="91427" tIns="45713" rIns="91427" bIns="45713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成果汇报</a:t>
            </a:r>
          </a:p>
        </p:txBody>
      </p:sp>
      <p:pic>
        <p:nvPicPr>
          <p:cNvPr id="20" name="图片 19" descr="849007967808939817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6920" y="1749322"/>
            <a:ext cx="6537517" cy="48661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12" name="组合 11"/>
          <p:cNvGrpSpPr/>
          <p:nvPr/>
        </p:nvGrpSpPr>
        <p:grpSpPr>
          <a:xfrm>
            <a:off x="264649" y="289574"/>
            <a:ext cx="9408250" cy="502224"/>
            <a:chOff x="264647" y="289572"/>
            <a:chExt cx="9408250" cy="502224"/>
          </a:xfrm>
        </p:grpSpPr>
        <p:sp>
          <p:nvSpPr>
            <p:cNvPr id="13" name="文本框 12"/>
            <p:cNvSpPr txBox="1"/>
            <p:nvPr/>
          </p:nvSpPr>
          <p:spPr>
            <a:xfrm>
              <a:off x="6230918" y="358933"/>
              <a:ext cx="3441979" cy="422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rgbClr val="0EE6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全国目视飞行航图编制研发</a:t>
              </a: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264647" y="289572"/>
              <a:ext cx="1543614" cy="502224"/>
              <a:chOff x="264647" y="824414"/>
              <a:chExt cx="1543614" cy="50222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64647" y="824414"/>
                <a:ext cx="455333" cy="470289"/>
              </a:xfrm>
              <a:prstGeom prst="rect">
                <a:avLst/>
              </a:prstGeom>
            </p:spPr>
          </p:pic>
          <p:grpSp>
            <p:nvGrpSpPr>
              <p:cNvPr id="16" name="组合 15"/>
              <p:cNvGrpSpPr/>
              <p:nvPr/>
            </p:nvGrpSpPr>
            <p:grpSpPr>
              <a:xfrm>
                <a:off x="644160" y="885715"/>
                <a:ext cx="1164101" cy="440923"/>
                <a:chOff x="883992" y="876158"/>
                <a:chExt cx="1164101" cy="440923"/>
              </a:xfrm>
            </p:grpSpPr>
            <p:sp>
              <p:nvSpPr>
                <p:cNvPr id="17" name="文本框 16"/>
                <p:cNvSpPr txBox="1"/>
                <p:nvPr/>
              </p:nvSpPr>
              <p:spPr>
                <a:xfrm>
                  <a:off x="1106029" y="876158"/>
                  <a:ext cx="720030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600" b="1" dirty="0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中国民用航空局</a:t>
                  </a:r>
                </a:p>
              </p:txBody>
            </p:sp>
            <p:sp>
              <p:nvSpPr>
                <p:cNvPr id="18" name="文本框 17"/>
                <p:cNvSpPr txBox="1"/>
                <p:nvPr/>
              </p:nvSpPr>
              <p:spPr>
                <a:xfrm>
                  <a:off x="883992" y="1163193"/>
                  <a:ext cx="1164101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4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Air Traffic Management </a:t>
                  </a:r>
                  <a:r>
                    <a:rPr lang="en-US" altLang="zh-CN" sz="400" b="1" dirty="0" err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Bureau.</a:t>
                  </a:r>
                  <a:r>
                    <a:rPr lang="en-US" altLang="zh-CN" sz="4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CAAC</a:t>
                  </a:r>
                  <a:endParaRPr lang="zh-CN" altLang="en-US" sz="400" b="1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" name="文本框 18"/>
                <p:cNvSpPr txBox="1"/>
                <p:nvPr/>
              </p:nvSpPr>
              <p:spPr>
                <a:xfrm>
                  <a:off x="983407" y="996887"/>
                  <a:ext cx="992579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9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空中交通管理局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xmlns="" val="510427382"/>
      </p:ext>
    </p:extLst>
  </p:cSld>
  <p:clrMapOvr>
    <a:masterClrMapping/>
  </p:clrMapOvr>
  <p:transition spd="slow" advTm="6294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A00EEB1-748F-41D0-AF4F-6D53970143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" y="1244931"/>
            <a:ext cx="2228916" cy="33857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CBFA431-C6BD-402F-953C-480CA12078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280994" y="2113632"/>
            <a:ext cx="2389738" cy="3576517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4138252" y="1013938"/>
            <a:ext cx="1415772" cy="461986"/>
          </a:xfrm>
          <a:prstGeom prst="rect">
            <a:avLst/>
          </a:prstGeom>
          <a:noFill/>
        </p:spPr>
        <p:txBody>
          <a:bodyPr wrap="none" lIns="91427" tIns="45713" rIns="91427" bIns="45713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测试培训</a:t>
            </a:r>
          </a:p>
        </p:txBody>
      </p:sp>
      <p:pic>
        <p:nvPicPr>
          <p:cNvPr id="21" name="图片 20" descr="559765064665481883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9223" y="1727356"/>
            <a:ext cx="6396675" cy="50030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12" name="组合 11"/>
          <p:cNvGrpSpPr/>
          <p:nvPr/>
        </p:nvGrpSpPr>
        <p:grpSpPr>
          <a:xfrm>
            <a:off x="264649" y="289574"/>
            <a:ext cx="9408250" cy="502224"/>
            <a:chOff x="264647" y="289572"/>
            <a:chExt cx="9408250" cy="502224"/>
          </a:xfrm>
        </p:grpSpPr>
        <p:sp>
          <p:nvSpPr>
            <p:cNvPr id="13" name="文本框 12"/>
            <p:cNvSpPr txBox="1"/>
            <p:nvPr/>
          </p:nvSpPr>
          <p:spPr>
            <a:xfrm>
              <a:off x="6230918" y="295871"/>
              <a:ext cx="3441979" cy="422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rgbClr val="0EE6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全国目视飞行航图编制研发</a:t>
              </a: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264647" y="289572"/>
              <a:ext cx="1543614" cy="502224"/>
              <a:chOff x="264647" y="824414"/>
              <a:chExt cx="1543614" cy="50222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64647" y="824414"/>
                <a:ext cx="455333" cy="470289"/>
              </a:xfrm>
              <a:prstGeom prst="rect">
                <a:avLst/>
              </a:prstGeom>
            </p:spPr>
          </p:pic>
          <p:grpSp>
            <p:nvGrpSpPr>
              <p:cNvPr id="16" name="组合 15"/>
              <p:cNvGrpSpPr/>
              <p:nvPr/>
            </p:nvGrpSpPr>
            <p:grpSpPr>
              <a:xfrm>
                <a:off x="644160" y="885715"/>
                <a:ext cx="1164101" cy="440923"/>
                <a:chOff x="883992" y="876158"/>
                <a:chExt cx="1164101" cy="440923"/>
              </a:xfrm>
            </p:grpSpPr>
            <p:sp>
              <p:nvSpPr>
                <p:cNvPr id="17" name="文本框 16"/>
                <p:cNvSpPr txBox="1"/>
                <p:nvPr/>
              </p:nvSpPr>
              <p:spPr>
                <a:xfrm>
                  <a:off x="1106029" y="876158"/>
                  <a:ext cx="720030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600" b="1" dirty="0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中国民用航空局</a:t>
                  </a:r>
                </a:p>
              </p:txBody>
            </p:sp>
            <p:sp>
              <p:nvSpPr>
                <p:cNvPr id="18" name="文本框 17"/>
                <p:cNvSpPr txBox="1"/>
                <p:nvPr/>
              </p:nvSpPr>
              <p:spPr>
                <a:xfrm>
                  <a:off x="883992" y="1163193"/>
                  <a:ext cx="1164101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4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Air Traffic Management </a:t>
                  </a:r>
                  <a:r>
                    <a:rPr lang="en-US" altLang="zh-CN" sz="400" b="1" dirty="0" err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Bureau.</a:t>
                  </a:r>
                  <a:r>
                    <a:rPr lang="en-US" altLang="zh-CN" sz="4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CAAC</a:t>
                  </a:r>
                  <a:endParaRPr lang="zh-CN" altLang="en-US" sz="400" b="1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" name="文本框 18"/>
                <p:cNvSpPr txBox="1"/>
                <p:nvPr/>
              </p:nvSpPr>
              <p:spPr>
                <a:xfrm>
                  <a:off x="983407" y="996887"/>
                  <a:ext cx="992579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9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空中交通管理局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xmlns="" val="542021457"/>
      </p:ext>
    </p:extLst>
  </p:cSld>
  <p:clrMapOvr>
    <a:masterClrMapping/>
  </p:clrMapOvr>
  <p:transition spd="slow" advTm="5834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A00EEB1-748F-41D0-AF4F-6D53970143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" y="1244931"/>
            <a:ext cx="2228916" cy="33857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CBFA431-C6BD-402F-953C-480CA12078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280994" y="2113632"/>
            <a:ext cx="2389738" cy="3576517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3064699" y="1013938"/>
            <a:ext cx="3607697" cy="465776"/>
          </a:xfrm>
          <a:prstGeom prst="rect">
            <a:avLst/>
          </a:prstGeom>
          <a:noFill/>
        </p:spPr>
        <p:txBody>
          <a:bodyPr wrap="none" lIns="91427" tIns="45713" rIns="91427" bIns="45713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四川省目视飞行航图发布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196092" y="1781911"/>
            <a:ext cx="7264889" cy="4983092"/>
            <a:chOff x="2623841" y="1798760"/>
            <a:chExt cx="7639429" cy="5239995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513415" y="4423039"/>
              <a:ext cx="3749855" cy="261571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623842" y="1798760"/>
              <a:ext cx="3742000" cy="249719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623841" y="4423041"/>
              <a:ext cx="3742001" cy="261571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513416" y="1798761"/>
              <a:ext cx="3745798" cy="249719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15" name="组合 14"/>
          <p:cNvGrpSpPr/>
          <p:nvPr/>
        </p:nvGrpSpPr>
        <p:grpSpPr>
          <a:xfrm>
            <a:off x="264647" y="289574"/>
            <a:ext cx="8986100" cy="502224"/>
            <a:chOff x="264647" y="289572"/>
            <a:chExt cx="8986101" cy="502224"/>
          </a:xfrm>
        </p:grpSpPr>
        <p:sp>
          <p:nvSpPr>
            <p:cNvPr id="16" name="文本框 15"/>
            <p:cNvSpPr txBox="1"/>
            <p:nvPr/>
          </p:nvSpPr>
          <p:spPr>
            <a:xfrm>
              <a:off x="6349960" y="369442"/>
              <a:ext cx="2900788" cy="422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rgbClr val="0EE6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首张目视飞行航图发布</a:t>
              </a: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264647" y="289572"/>
              <a:ext cx="1543614" cy="502224"/>
              <a:chOff x="264647" y="824414"/>
              <a:chExt cx="1543614" cy="502224"/>
            </a:xfrm>
          </p:grpSpPr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64647" y="824414"/>
                <a:ext cx="455333" cy="470289"/>
              </a:xfrm>
              <a:prstGeom prst="rect">
                <a:avLst/>
              </a:prstGeom>
            </p:spPr>
          </p:pic>
          <p:grpSp>
            <p:nvGrpSpPr>
              <p:cNvPr id="19" name="组合 18"/>
              <p:cNvGrpSpPr/>
              <p:nvPr/>
            </p:nvGrpSpPr>
            <p:grpSpPr>
              <a:xfrm>
                <a:off x="644160" y="885715"/>
                <a:ext cx="1164101" cy="440923"/>
                <a:chOff x="883992" y="876158"/>
                <a:chExt cx="1164101" cy="440923"/>
              </a:xfrm>
            </p:grpSpPr>
            <p:sp>
              <p:nvSpPr>
                <p:cNvPr id="29" name="文本框 28"/>
                <p:cNvSpPr txBox="1"/>
                <p:nvPr/>
              </p:nvSpPr>
              <p:spPr>
                <a:xfrm>
                  <a:off x="1106029" y="876158"/>
                  <a:ext cx="720030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600" b="1" dirty="0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中国民用航空局</a:t>
                  </a:r>
                </a:p>
              </p:txBody>
            </p:sp>
            <p:sp>
              <p:nvSpPr>
                <p:cNvPr id="31" name="文本框 30"/>
                <p:cNvSpPr txBox="1"/>
                <p:nvPr/>
              </p:nvSpPr>
              <p:spPr>
                <a:xfrm>
                  <a:off x="883992" y="1163193"/>
                  <a:ext cx="1164101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4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Air Traffic Management </a:t>
                  </a:r>
                  <a:r>
                    <a:rPr lang="en-US" altLang="zh-CN" sz="400" b="1" dirty="0" err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Bureau.</a:t>
                  </a:r>
                  <a:r>
                    <a:rPr lang="en-US" altLang="zh-CN" sz="4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CAAC</a:t>
                  </a:r>
                  <a:endParaRPr lang="zh-CN" altLang="en-US" sz="400" b="1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2" name="文本框 31"/>
                <p:cNvSpPr txBox="1"/>
                <p:nvPr/>
              </p:nvSpPr>
              <p:spPr>
                <a:xfrm>
                  <a:off x="983407" y="996887"/>
                  <a:ext cx="992579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9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空中交通管理局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xmlns="" val="489016811"/>
      </p:ext>
    </p:extLst>
  </p:cSld>
  <p:clrMapOvr>
    <a:masterClrMapping/>
  </p:clrMapOvr>
  <p:transition spd="slow" advTm="6477">
    <p:randomBar dir="vert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寂寞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6|2.2"/>
</p:tagLst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4_www.33ppt.com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ww.33ppt.com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www.33ppt.com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www.33ppt.com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龙腾四海">
  <a:themeElements>
    <a:clrScheme name="龙腾四海">
      <a:dk1>
        <a:sysClr val="windowText" lastClr="000000"/>
      </a:dk1>
      <a:lt1>
        <a:sysClr val="window" lastClr="FFFFFF"/>
      </a:lt1>
      <a:dk2>
        <a:srgbClr val="001B36"/>
      </a:dk2>
      <a:lt2>
        <a:srgbClr val="EDF8FE"/>
      </a:lt2>
      <a:accent1>
        <a:srgbClr val="477AB1"/>
      </a:accent1>
      <a:accent2>
        <a:srgbClr val="51848E"/>
      </a:accent2>
      <a:accent3>
        <a:srgbClr val="7B9B57"/>
      </a:accent3>
      <a:accent4>
        <a:srgbClr val="8B8D8C"/>
      </a:accent4>
      <a:accent5>
        <a:srgbClr val="8B7396"/>
      </a:accent5>
      <a:accent6>
        <a:srgbClr val="E89A53"/>
      </a:accent6>
      <a:hlink>
        <a:srgbClr val="0080FF"/>
      </a:hlink>
      <a:folHlink>
        <a:srgbClr val="FF00FF"/>
      </a:folHlink>
    </a:clrScheme>
    <a:fontScheme name="龙腾四海">
      <a:majorFont>
        <a:latin typeface="Maiandra GD"/>
        <a:ea typeface=""/>
        <a:cs typeface=""/>
        <a:font script="CYRL" typeface="Times New Roman"/>
        <a:font script="GREK" typeface="Times New Roman"/>
        <a:font script="Jpan" typeface="ＭＳ Ｐゴシック"/>
        <a:font script="Hang" typeface="HY중고딕"/>
        <a:font script="Hans" typeface="隶书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Ｐ明朝"/>
        <a:font script="Hang" typeface="HY견명조"/>
        <a:font script="Hans" typeface="华文楷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龙腾四海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hueMod val="100000"/>
                <a:satMod val="250000"/>
              </a:schemeClr>
            </a:gs>
            <a:gs pos="75000">
              <a:schemeClr val="phClr">
                <a:tint val="80000"/>
                <a:shade val="100000"/>
                <a:hueMod val="100000"/>
                <a:satMod val="375000"/>
              </a:schemeClr>
            </a:gs>
            <a:gs pos="100000">
              <a:schemeClr val="phClr">
                <a:tint val="50000"/>
                <a:shade val="100000"/>
                <a:hueMod val="100000"/>
                <a:satMod val="5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50000"/>
                <a:hueMod val="100000"/>
                <a:satMod val="100000"/>
              </a:schemeClr>
              <a:schemeClr val="phClr">
                <a:tint val="100000"/>
                <a:shade val="75000"/>
                <a:hueMod val="100000"/>
                <a:satMod val="100000"/>
              </a:schemeClr>
            </a:duotone>
          </a:blip>
          <a:tile tx="0" ty="0" sx="50000" sy="50000" flip="none" algn="ctr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  <a:scene3d>
            <a:camera prst="orthographicFront" fov="0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2700" h="12700" prst="relaxedInset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  <a:outerShdw blurRad="44450" dist="50800" dir="3300000" sx="99000" sy="99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contrasting" dir="tl">
              <a:rot lat="0" lon="0" rev="14220000"/>
            </a:lightRig>
          </a:scene3d>
          <a:sp3d prstMaterial="dkEdge">
            <a:bevelT w="63500" h="63500"/>
            <a:bevelB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bg1">
                <a:tint val="100000"/>
                <a:shade val="100000"/>
                <a:hueMod val="100000"/>
                <a:satMod val="150000"/>
              </a:schemeClr>
            </a:gs>
            <a:gs pos="55000">
              <a:schemeClr val="bg1">
                <a:tint val="100000"/>
                <a:shade val="90000"/>
                <a:hueMod val="100000"/>
                <a:satMod val="375000"/>
              </a:schemeClr>
            </a:gs>
            <a:gs pos="100000">
              <a:schemeClr val="phClr">
                <a:tint val="88000"/>
                <a:shade val="100000"/>
                <a:hueMod val="100000"/>
                <a:satMod val="500000"/>
              </a:schemeClr>
            </a:gs>
          </a:gsLst>
          <a:lin ang="5400000" scaled="1"/>
        </a:gradFill>
        <a:blipFill>
          <a:blip xmlns:r="http://schemas.openxmlformats.org/officeDocument/2006/relationships" r:embed="rId2">
            <a:duotone>
              <a:schemeClr val="phClr">
                <a:shade val="30000"/>
                <a:satMod val="555000"/>
              </a:schemeClr>
              <a:schemeClr val="phClr">
                <a:tint val="96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龙腾四海">
  <a:themeElements>
    <a:clrScheme name="龙腾四海">
      <a:dk1>
        <a:sysClr val="windowText" lastClr="000000"/>
      </a:dk1>
      <a:lt1>
        <a:sysClr val="window" lastClr="FFFFFF"/>
      </a:lt1>
      <a:dk2>
        <a:srgbClr val="001B36"/>
      </a:dk2>
      <a:lt2>
        <a:srgbClr val="EDF8FE"/>
      </a:lt2>
      <a:accent1>
        <a:srgbClr val="477AB1"/>
      </a:accent1>
      <a:accent2>
        <a:srgbClr val="51848E"/>
      </a:accent2>
      <a:accent3>
        <a:srgbClr val="7B9B57"/>
      </a:accent3>
      <a:accent4>
        <a:srgbClr val="8B8D8C"/>
      </a:accent4>
      <a:accent5>
        <a:srgbClr val="8B7396"/>
      </a:accent5>
      <a:accent6>
        <a:srgbClr val="E89A53"/>
      </a:accent6>
      <a:hlink>
        <a:srgbClr val="0080FF"/>
      </a:hlink>
      <a:folHlink>
        <a:srgbClr val="FF00FF"/>
      </a:folHlink>
    </a:clrScheme>
    <a:fontScheme name="龙腾四海">
      <a:majorFont>
        <a:latin typeface="Maiandra GD"/>
        <a:ea typeface=""/>
        <a:cs typeface=""/>
        <a:font script="CYRL" typeface="Times New Roman"/>
        <a:font script="GREK" typeface="Times New Roman"/>
        <a:font script="Jpan" typeface="ＭＳ Ｐゴシック"/>
        <a:font script="Hang" typeface="HY중고딕"/>
        <a:font script="Hans" typeface="隶书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Ｐ明朝"/>
        <a:font script="Hang" typeface="HY견명조"/>
        <a:font script="Hans" typeface="华文楷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龙腾四海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hueMod val="100000"/>
                <a:satMod val="250000"/>
              </a:schemeClr>
            </a:gs>
            <a:gs pos="75000">
              <a:schemeClr val="phClr">
                <a:tint val="80000"/>
                <a:shade val="100000"/>
                <a:hueMod val="100000"/>
                <a:satMod val="375000"/>
              </a:schemeClr>
            </a:gs>
            <a:gs pos="100000">
              <a:schemeClr val="phClr">
                <a:tint val="50000"/>
                <a:shade val="100000"/>
                <a:hueMod val="100000"/>
                <a:satMod val="5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50000"/>
                <a:hueMod val="100000"/>
                <a:satMod val="100000"/>
              </a:schemeClr>
              <a:schemeClr val="phClr">
                <a:tint val="100000"/>
                <a:shade val="75000"/>
                <a:hueMod val="100000"/>
                <a:satMod val="100000"/>
              </a:schemeClr>
            </a:duotone>
          </a:blip>
          <a:tile tx="0" ty="0" sx="50000" sy="50000" flip="none" algn="ctr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  <a:scene3d>
            <a:camera prst="orthographicFront" fov="0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2700" h="12700" prst="relaxedInset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  <a:outerShdw blurRad="44450" dist="50800" dir="3300000" sx="99000" sy="99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contrasting" dir="tl">
              <a:rot lat="0" lon="0" rev="14220000"/>
            </a:lightRig>
          </a:scene3d>
          <a:sp3d prstMaterial="dkEdge">
            <a:bevelT w="63500" h="63500"/>
            <a:bevelB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bg1">
                <a:tint val="100000"/>
                <a:shade val="100000"/>
                <a:hueMod val="100000"/>
                <a:satMod val="150000"/>
              </a:schemeClr>
            </a:gs>
            <a:gs pos="55000">
              <a:schemeClr val="bg1">
                <a:tint val="100000"/>
                <a:shade val="90000"/>
                <a:hueMod val="100000"/>
                <a:satMod val="375000"/>
              </a:schemeClr>
            </a:gs>
            <a:gs pos="100000">
              <a:schemeClr val="phClr">
                <a:tint val="88000"/>
                <a:shade val="100000"/>
                <a:hueMod val="100000"/>
                <a:satMod val="500000"/>
              </a:schemeClr>
            </a:gs>
          </a:gsLst>
          <a:lin ang="5400000" scaled="1"/>
        </a:gradFill>
        <a:blipFill>
          <a:blip xmlns:r="http://schemas.openxmlformats.org/officeDocument/2006/relationships" r:embed="rId2">
            <a:duotone>
              <a:schemeClr val="phClr">
                <a:shade val="30000"/>
                <a:satMod val="555000"/>
              </a:schemeClr>
              <a:schemeClr val="phClr">
                <a:tint val="96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www.33ppt.com</Template>
  <TotalTime>1430</TotalTime>
  <Words>1192</Words>
  <Application>Microsoft Office PowerPoint</Application>
  <PresentationFormat>自定义</PresentationFormat>
  <Paragraphs>281</Paragraphs>
  <Slides>44</Slides>
  <Notes>41</Notes>
  <HiddenSlides>0</HiddenSlides>
  <MMClips>0</MMClips>
  <ScaleCrop>false</ScaleCrop>
  <HeadingPairs>
    <vt:vector size="4" baseType="variant">
      <vt:variant>
        <vt:lpstr>主题</vt:lpstr>
      </vt:variant>
      <vt:variant>
        <vt:i4>6</vt:i4>
      </vt:variant>
      <vt:variant>
        <vt:lpstr>幻灯片标题</vt:lpstr>
      </vt:variant>
      <vt:variant>
        <vt:i4>44</vt:i4>
      </vt:variant>
    </vt:vector>
  </HeadingPairs>
  <TitlesOfParts>
    <vt:vector size="50" baseType="lpstr">
      <vt:lpstr>4_www.33ppt.com</vt:lpstr>
      <vt:lpstr>1_www.33ppt.com</vt:lpstr>
      <vt:lpstr>2_www.33ppt.com</vt:lpstr>
      <vt:lpstr>3_www.33ppt.com</vt:lpstr>
      <vt:lpstr>龙腾四海</vt:lpstr>
      <vt:lpstr>1_龙腾四海</vt:lpstr>
      <vt:lpstr>全国目视航图助力通航 真正飞起来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全国目视航图助力通航 真正飞起来</vt:lpstr>
      <vt:lpstr>全国目视航图助力通航 真正飞起来</vt:lpstr>
    </vt:vector>
  </TitlesOfParts>
  <Company>www.33ppt.com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寂寞</dc:title>
  <dc:creator>寂寞</dc:creator>
  <cp:lastModifiedBy>任延国:返回局领导秘书</cp:lastModifiedBy>
  <cp:revision>141</cp:revision>
  <dcterms:created xsi:type="dcterms:W3CDTF">2017-10-18T02:54:22Z</dcterms:created>
  <dcterms:modified xsi:type="dcterms:W3CDTF">2020-10-20T10:30:23Z</dcterms:modified>
</cp:coreProperties>
</file>