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9"/>
  </p:notesMasterIdLst>
  <p:sldIdLst>
    <p:sldId id="337" r:id="rId4"/>
    <p:sldId id="452" r:id="rId5"/>
    <p:sldId id="285" r:id="rId6"/>
    <p:sldId id="453" r:id="rId7"/>
    <p:sldId id="454" r:id="rId8"/>
    <p:sldId id="455" r:id="rId9"/>
    <p:sldId id="456" r:id="rId10"/>
    <p:sldId id="457" r:id="rId11"/>
    <p:sldId id="458" r:id="rId12"/>
    <p:sldId id="460" r:id="rId13"/>
    <p:sldId id="461" r:id="rId14"/>
    <p:sldId id="462" r:id="rId15"/>
    <p:sldId id="463" r:id="rId16"/>
    <p:sldId id="464" r:id="rId17"/>
    <p:sldId id="465" r:id="rId18"/>
    <p:sldId id="466" r:id="rId20"/>
    <p:sldId id="467" r:id="rId21"/>
    <p:sldId id="468" r:id="rId22"/>
    <p:sldId id="258" r:id="rId23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BB3"/>
    <a:srgbClr val="EC2C12"/>
    <a:srgbClr val="0045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-691" y="-91"/>
      </p:cViewPr>
      <p:guideLst>
        <p:guide orient="horz" pos="2127"/>
        <p:guide pos="397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1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39"/>
            <a:ext cx="9144000" cy="238755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z="401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1961"/>
            <a:ext cx="9144000" cy="165572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z="1605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2"/>
            <a:ext cx="2743200" cy="58514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2"/>
            <a:ext cx="8070573" cy="58514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39"/>
            <a:ext cx="9144000" cy="238755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z="401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1961"/>
            <a:ext cx="9144000" cy="165572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z="1605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01"/>
            <a:ext cx="10515600" cy="2852676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z="401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366"/>
            <a:ext cx="10515600" cy="150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6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166"/>
            <a:ext cx="5376672" cy="452586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166"/>
            <a:ext cx="5376672" cy="452586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17"/>
            <a:ext cx="10515600" cy="132553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00"/>
            <a:ext cx="4873575" cy="823895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386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z="18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22"/>
            <a:ext cx="4873575" cy="352420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00"/>
            <a:ext cx="4897576" cy="823895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386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z="18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22"/>
            <a:ext cx="4897576" cy="352420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190"/>
            <a:ext cx="3932237" cy="1600166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14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04"/>
            <a:ext cx="6172200" cy="48735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z="214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87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60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4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4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356"/>
            <a:ext cx="3932237" cy="3811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3865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z="107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190"/>
            <a:ext cx="4165349" cy="1600166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14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191"/>
            <a:ext cx="6172200" cy="540373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3865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815975" rtl="0" eaLnBrk="0" fontAlgn="base" latinLnBrk="0" hangingPunct="0">
              <a:lnSpc>
                <a:spcPct val="100000"/>
              </a:lnSpc>
              <a:spcBef>
                <a:spcPts val="9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14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356"/>
            <a:ext cx="4165349" cy="3811507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3865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z="134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2"/>
            <a:ext cx="2743200" cy="58514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2"/>
            <a:ext cx="8070573" cy="58514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01"/>
            <a:ext cx="10515600" cy="2852676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z="401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366"/>
            <a:ext cx="10515600" cy="150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6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166"/>
            <a:ext cx="5376672" cy="452586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166"/>
            <a:ext cx="5376672" cy="452586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17"/>
            <a:ext cx="10515600" cy="132553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00"/>
            <a:ext cx="4873575" cy="823895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386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z="18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22"/>
            <a:ext cx="4873575" cy="352420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00"/>
            <a:ext cx="4897576" cy="823895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386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z="18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22"/>
            <a:ext cx="4897576" cy="352420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190"/>
            <a:ext cx="3932237" cy="1600166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14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04"/>
            <a:ext cx="6172200" cy="48735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z="214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87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60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4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4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356"/>
            <a:ext cx="3932237" cy="3811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3865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z="107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190"/>
            <a:ext cx="4165349" cy="1600166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14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191"/>
            <a:ext cx="6172200" cy="540373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3865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815975" rtl="0" eaLnBrk="0" fontAlgn="base" latinLnBrk="0" hangingPunct="0">
              <a:lnSpc>
                <a:spcPct val="100000"/>
              </a:lnSpc>
              <a:spcBef>
                <a:spcPts val="9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14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356"/>
            <a:ext cx="4165349" cy="3811507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3865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z="134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3950"/>
            <a:ext cx="10972800" cy="114383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609600" y="1601006"/>
            <a:ext cx="10972800" cy="45255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06705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 indent="-255270"/>
            <a:r>
              <a:rPr lang="en-US" altLang="en-US" dirty="0"/>
              <a:t>第二级</a:t>
            </a:r>
            <a:endParaRPr lang="en-US" altLang="en-US" dirty="0"/>
          </a:p>
          <a:p>
            <a:pPr lvl="2" indent="-203200"/>
            <a:r>
              <a:rPr lang="en-US" altLang="en-US" dirty="0"/>
              <a:t>第三级</a:t>
            </a:r>
            <a:endParaRPr lang="en-US" altLang="en-US" dirty="0"/>
          </a:p>
          <a:p>
            <a:pPr lvl="3" indent="-203200"/>
            <a:r>
              <a:rPr lang="en-US" altLang="en-US" dirty="0"/>
              <a:t>第四级</a:t>
            </a:r>
            <a:endParaRPr lang="en-US" altLang="en-US" dirty="0"/>
          </a:p>
          <a:p>
            <a:pPr lvl="4" indent="-203200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705"/>
            <a:ext cx="2844800" cy="47496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buFont typeface="Arial" panose="020B0604020202020204" pitchFamily="34" charset="0"/>
              <a:buNone/>
              <a:defRPr sz="14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705"/>
            <a:ext cx="3860800" cy="47496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buFont typeface="Arial" panose="020B0604020202020204" pitchFamily="34" charset="0"/>
              <a:buNone/>
              <a:defRPr sz="1400" noProof="1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705"/>
            <a:ext cx="2844800" cy="474966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345"/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  <p:txStyles>
    <p:titleStyle>
      <a:lvl1pPr algn="ctr" defTabSz="914400" rtl="0" eaLnBrk="0" fontAlgn="base" hangingPunct="0">
        <a:spcBef>
          <a:spcPct val="0"/>
        </a:spcBef>
        <a:spcAft>
          <a:spcPct val="0"/>
        </a:spcAft>
        <a:defRPr sz="437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defTabSz="81597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defTabSz="81597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defTabSz="81597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defTabSz="81597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3535" indent="-343535" algn="l" defTabSz="914400" rtl="0" eaLnBrk="0" fontAlgn="base" hangingPunct="0">
        <a:spcBef>
          <a:spcPts val="100"/>
        </a:spcBef>
        <a:spcAft>
          <a:spcPct val="0"/>
        </a:spcAft>
        <a:buChar char="•"/>
        <a:defRPr sz="3140" kern="1200">
          <a:solidFill>
            <a:schemeClr val="tx1"/>
          </a:solidFill>
          <a:latin typeface="+mn-lt"/>
          <a:ea typeface="+mn-ea"/>
          <a:cs typeface="+mn-cs"/>
        </a:defRPr>
      </a:lvl1pPr>
      <a:lvl2pPr marL="743585" lvl="1" indent="-287020" algn="l" defTabSz="914400" rtl="0" eaLnBrk="0" fontAlgn="base" hangingPunct="0">
        <a:spcBef>
          <a:spcPts val="1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lvl="2" indent="-227965" algn="l" defTabSz="914400" rtl="0" eaLnBrk="0" fontAlgn="base" hangingPunct="0">
        <a:spcBef>
          <a:spcPts val="100"/>
        </a:spcBef>
        <a:spcAft>
          <a:spcPct val="0"/>
        </a:spcAft>
        <a:buChar char="•"/>
        <a:defRPr sz="2355" kern="1200">
          <a:solidFill>
            <a:schemeClr val="tx1"/>
          </a:solidFill>
          <a:latin typeface="+mn-lt"/>
          <a:ea typeface="+mn-ea"/>
          <a:cs typeface="+mn-cs"/>
        </a:defRPr>
      </a:lvl3pPr>
      <a:lvl4pPr marL="1600835" lvl="3" indent="-227965" algn="l" defTabSz="914400" rtl="0" eaLnBrk="0" fontAlgn="base" hangingPunct="0">
        <a:spcBef>
          <a:spcPts val="100"/>
        </a:spcBef>
        <a:spcAft>
          <a:spcPct val="0"/>
        </a:spcAft>
        <a:buChar char="–"/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965" algn="l" defTabSz="914400" rtl="0" eaLnBrk="0" fontAlgn="base" hangingPunct="0">
        <a:spcBef>
          <a:spcPts val="100"/>
        </a:spcBef>
        <a:spcAft>
          <a:spcPct val="0"/>
        </a:spcAft>
        <a:buChar char="»"/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7965" algn="l" defTabSz="914400" eaLnBrk="1" fontAlgn="base" latinLnBrk="0" hangingPunct="1">
        <a:lnSpc>
          <a:spcPct val="100000"/>
        </a:lnSpc>
        <a:spcBef>
          <a:spcPts val="95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165" lvl="6" indent="-227965" algn="l" defTabSz="914400" eaLnBrk="1" fontAlgn="base" latinLnBrk="0" hangingPunct="1">
        <a:lnSpc>
          <a:spcPct val="100000"/>
        </a:lnSpc>
        <a:spcBef>
          <a:spcPts val="95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7965" algn="l" defTabSz="914400" eaLnBrk="1" fontAlgn="base" latinLnBrk="0" hangingPunct="1">
        <a:lnSpc>
          <a:spcPct val="100000"/>
        </a:lnSpc>
        <a:spcBef>
          <a:spcPts val="95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5565" lvl="8" indent="-227965" algn="l" defTabSz="914400" eaLnBrk="1" fontAlgn="base" latinLnBrk="0" hangingPunct="1">
        <a:lnSpc>
          <a:spcPct val="100000"/>
        </a:lnSpc>
        <a:spcBef>
          <a:spcPts val="95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835" lvl="1" indent="0" algn="l" defTabSz="102489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102489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102489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102489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102489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102489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102489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102489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609600" y="273950"/>
            <a:ext cx="10972800" cy="114383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609600" y="1601006"/>
            <a:ext cx="10972800" cy="45255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06705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 indent="-255270"/>
            <a:r>
              <a:rPr lang="en-US" altLang="en-US" dirty="0"/>
              <a:t>第二级</a:t>
            </a:r>
            <a:endParaRPr lang="en-US" altLang="en-US" dirty="0"/>
          </a:p>
          <a:p>
            <a:pPr lvl="2" indent="-203200"/>
            <a:r>
              <a:rPr lang="en-US" altLang="en-US" dirty="0"/>
              <a:t>第三级</a:t>
            </a:r>
            <a:endParaRPr lang="en-US" altLang="en-US" dirty="0"/>
          </a:p>
          <a:p>
            <a:pPr lvl="3" indent="-203200"/>
            <a:r>
              <a:rPr lang="en-US" altLang="en-US" dirty="0"/>
              <a:t>第四级</a:t>
            </a:r>
            <a:endParaRPr lang="en-US" altLang="en-US" dirty="0"/>
          </a:p>
          <a:p>
            <a:pPr lvl="4" indent="-203200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705"/>
            <a:ext cx="2844800" cy="47496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buFont typeface="Arial" panose="020B0604020202020204" pitchFamily="34" charset="0"/>
              <a:buNone/>
              <a:defRPr sz="14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705"/>
            <a:ext cx="3860800" cy="47496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buFont typeface="Arial" panose="020B0604020202020204" pitchFamily="34" charset="0"/>
              <a:buNone/>
              <a:defRPr sz="1400" noProof="1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705"/>
            <a:ext cx="2844800" cy="474966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345"/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  <p:txStyles>
    <p:titleStyle>
      <a:lvl1pPr algn="ctr" defTabSz="914400" rtl="0" eaLnBrk="0" fontAlgn="base" hangingPunct="0">
        <a:spcBef>
          <a:spcPct val="0"/>
        </a:spcBef>
        <a:spcAft>
          <a:spcPct val="0"/>
        </a:spcAft>
        <a:defRPr sz="437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defTabSz="81597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defTabSz="81597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defTabSz="81597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defTabSz="81597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3535" indent="-343535" algn="l" defTabSz="914400" rtl="0" eaLnBrk="0" fontAlgn="base" hangingPunct="0">
        <a:spcBef>
          <a:spcPts val="100"/>
        </a:spcBef>
        <a:spcAft>
          <a:spcPct val="0"/>
        </a:spcAft>
        <a:buChar char="•"/>
        <a:defRPr sz="3140" kern="1200">
          <a:solidFill>
            <a:schemeClr val="tx1"/>
          </a:solidFill>
          <a:latin typeface="+mn-lt"/>
          <a:ea typeface="+mn-ea"/>
          <a:cs typeface="+mn-cs"/>
        </a:defRPr>
      </a:lvl1pPr>
      <a:lvl2pPr marL="743585" lvl="1" indent="-287020" algn="l" defTabSz="914400" rtl="0" eaLnBrk="0" fontAlgn="base" hangingPunct="0">
        <a:spcBef>
          <a:spcPts val="1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lvl="2" indent="-227965" algn="l" defTabSz="914400" rtl="0" eaLnBrk="0" fontAlgn="base" hangingPunct="0">
        <a:spcBef>
          <a:spcPts val="100"/>
        </a:spcBef>
        <a:spcAft>
          <a:spcPct val="0"/>
        </a:spcAft>
        <a:buChar char="•"/>
        <a:defRPr sz="2355" kern="1200">
          <a:solidFill>
            <a:schemeClr val="tx1"/>
          </a:solidFill>
          <a:latin typeface="+mn-lt"/>
          <a:ea typeface="+mn-ea"/>
          <a:cs typeface="+mn-cs"/>
        </a:defRPr>
      </a:lvl3pPr>
      <a:lvl4pPr marL="1600835" lvl="3" indent="-227965" algn="l" defTabSz="914400" rtl="0" eaLnBrk="0" fontAlgn="base" hangingPunct="0">
        <a:spcBef>
          <a:spcPts val="100"/>
        </a:spcBef>
        <a:spcAft>
          <a:spcPct val="0"/>
        </a:spcAft>
        <a:buChar char="–"/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965" algn="l" defTabSz="914400" rtl="0" eaLnBrk="0" fontAlgn="base" hangingPunct="0">
        <a:spcBef>
          <a:spcPts val="100"/>
        </a:spcBef>
        <a:spcAft>
          <a:spcPct val="0"/>
        </a:spcAft>
        <a:buChar char="»"/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7965" algn="l" defTabSz="914400" eaLnBrk="1" fontAlgn="base" latinLnBrk="0" hangingPunct="1">
        <a:lnSpc>
          <a:spcPct val="100000"/>
        </a:lnSpc>
        <a:spcBef>
          <a:spcPts val="95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165" lvl="6" indent="-227965" algn="l" defTabSz="914400" eaLnBrk="1" fontAlgn="base" latinLnBrk="0" hangingPunct="1">
        <a:lnSpc>
          <a:spcPct val="100000"/>
        </a:lnSpc>
        <a:spcBef>
          <a:spcPts val="95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7965" algn="l" defTabSz="914400" eaLnBrk="1" fontAlgn="base" latinLnBrk="0" hangingPunct="1">
        <a:lnSpc>
          <a:spcPct val="100000"/>
        </a:lnSpc>
        <a:spcBef>
          <a:spcPts val="95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5565" lvl="8" indent="-227965" algn="l" defTabSz="914400" eaLnBrk="1" fontAlgn="base" latinLnBrk="0" hangingPunct="1">
        <a:lnSpc>
          <a:spcPct val="100000"/>
        </a:lnSpc>
        <a:spcBef>
          <a:spcPts val="95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835" lvl="1" indent="0" algn="l" defTabSz="102489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102489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102489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102489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102489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102489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102489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102489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1" descr="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351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" name="图片 2" descr="机场vi第一第二部分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78454" y="5761845"/>
            <a:ext cx="2780415" cy="572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文本框 3"/>
          <p:cNvSpPr txBox="1"/>
          <p:nvPr/>
        </p:nvSpPr>
        <p:spPr>
          <a:xfrm>
            <a:off x="3166407" y="2918813"/>
            <a:ext cx="5829300" cy="5740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3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重庆巫山机场的探索与实践</a:t>
            </a:r>
            <a:endParaRPr lang="zh-CN" altLang="en-US" sz="314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6" name="文本框 4"/>
          <p:cNvSpPr txBox="1"/>
          <p:nvPr/>
        </p:nvSpPr>
        <p:spPr>
          <a:xfrm>
            <a:off x="1502890" y="1572544"/>
            <a:ext cx="9156334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zh-CN" altLang="en-US" sz="448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zh-CN" altLang="en-US" sz="448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四型机场   打造旅游经济</a:t>
            </a:r>
            <a:endParaRPr lang="zh-CN" altLang="en-US" sz="448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67710" y="4118610"/>
            <a:ext cx="2145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主讲人：张金明  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99250" y="4118610"/>
            <a:ext cx="2290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日期：</a:t>
            </a:r>
            <a:r>
              <a:rPr lang="en-US" altLang="zh-CN">
                <a:solidFill>
                  <a:schemeClr val="bg1"/>
                </a:solidFill>
              </a:rPr>
              <a:t>2020.07.23</a:t>
            </a:r>
            <a:r>
              <a:rPr lang="zh-CN" altLang="en-US">
                <a:solidFill>
                  <a:schemeClr val="bg1"/>
                </a:solidFill>
              </a:rPr>
              <a:t> 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 descr="内页顶部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0795"/>
            <a:ext cx="12192000" cy="58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文本框 1"/>
          <p:cNvSpPr txBox="1"/>
          <p:nvPr/>
        </p:nvSpPr>
        <p:spPr>
          <a:xfrm>
            <a:off x="329124" y="760188"/>
            <a:ext cx="35737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p"/>
            </a:pP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科学打造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平安机场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 algn="l">
              <a:buFont typeface="Wingdings" panose="05000000000000000000" charset="0"/>
              <a:buChar char="p"/>
            </a:pPr>
            <a:endParaRPr lang="zh-CN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486" name="文本框 5"/>
          <p:cNvSpPr txBox="1"/>
          <p:nvPr/>
        </p:nvSpPr>
        <p:spPr>
          <a:xfrm>
            <a:off x="467995" y="1220470"/>
            <a:ext cx="501777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ü"/>
            </a:pPr>
            <a:r>
              <a:rPr lang="zh-CN" altLang="en-US" sz="2000">
                <a:latin typeface="+mn-ea"/>
                <a:ea typeface="+mn-ea"/>
                <a:cs typeface="+mn-ea"/>
                <a:sym typeface="+mn-ea"/>
              </a:rPr>
              <a:t>组织安全排水</a:t>
            </a:r>
            <a:endParaRPr lang="zh-CN" altLang="en-US" sz="2000">
              <a:latin typeface="+mn-ea"/>
              <a:ea typeface="+mn-ea"/>
              <a:cs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447800" y="1771015"/>
            <a:ext cx="9026525" cy="4994910"/>
            <a:chOff x="2379" y="2485"/>
            <a:chExt cx="13070" cy="7480"/>
          </a:xfrm>
        </p:grpSpPr>
        <p:pic>
          <p:nvPicPr>
            <p:cNvPr id="5" name="图片 4" descr="9ec480bd7a3ab044b707d5a0a8ff779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9" y="2485"/>
              <a:ext cx="6443" cy="748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21" y="2487"/>
              <a:ext cx="6628" cy="747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28930" y="0"/>
            <a:ext cx="5467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二、建设四型机场的探索与实践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 descr="内页顶部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0795"/>
            <a:ext cx="12192000" cy="58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文本框 1"/>
          <p:cNvSpPr txBox="1"/>
          <p:nvPr/>
        </p:nvSpPr>
        <p:spPr>
          <a:xfrm>
            <a:off x="329124" y="760188"/>
            <a:ext cx="35737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p"/>
            </a:pP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科学打造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平安机场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 algn="l">
              <a:buFont typeface="Wingdings" panose="05000000000000000000" charset="0"/>
              <a:buChar char="p"/>
            </a:pPr>
            <a:endParaRPr lang="zh-CN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486" name="文本框 5"/>
          <p:cNvSpPr txBox="1"/>
          <p:nvPr/>
        </p:nvSpPr>
        <p:spPr>
          <a:xfrm>
            <a:off x="467995" y="1220470"/>
            <a:ext cx="1016317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ü"/>
            </a:pPr>
            <a:r>
              <a:rPr lang="zh-CN" altLang="en-US" sz="2000">
                <a:latin typeface="+mn-ea"/>
                <a:ea typeface="+mn-ea"/>
                <a:cs typeface="+mn-ea"/>
                <a:sym typeface="+mn-ea"/>
              </a:rPr>
              <a:t>建筑结构安全：根据溶洞发育及挖填交接位置情况，科学变更建筑物地基体系</a:t>
            </a:r>
            <a:endParaRPr lang="zh-CN" altLang="en-US" sz="2000">
              <a:latin typeface="+mn-ea"/>
              <a:ea typeface="+mn-ea"/>
              <a:cs typeface="+mn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87475" y="1691005"/>
            <a:ext cx="9243060" cy="5006975"/>
            <a:chOff x="2877" y="2916"/>
            <a:chExt cx="12786" cy="707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7" y="2916"/>
              <a:ext cx="6207" cy="707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7" y="2916"/>
              <a:ext cx="6581" cy="7071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328930" y="0"/>
            <a:ext cx="5467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二、建设四型机场的探索与实践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 descr="内页顶部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0795"/>
            <a:ext cx="12192000" cy="58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文本框 1"/>
          <p:cNvSpPr txBox="1"/>
          <p:nvPr/>
        </p:nvSpPr>
        <p:spPr>
          <a:xfrm>
            <a:off x="329124" y="760188"/>
            <a:ext cx="35737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p"/>
            </a:pP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科学打造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平安机场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buFont typeface="Wingdings" panose="05000000000000000000" charset="0"/>
            </a:pP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486" name="文本框 5"/>
          <p:cNvSpPr txBox="1"/>
          <p:nvPr/>
        </p:nvSpPr>
        <p:spPr>
          <a:xfrm>
            <a:off x="467995" y="1220470"/>
            <a:ext cx="501777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ü"/>
            </a:pPr>
            <a:r>
              <a:rPr lang="zh-CN" altLang="en-US" sz="2000">
                <a:latin typeface="+mn-ea"/>
                <a:ea typeface="+mn-ea"/>
                <a:cs typeface="+mn-ea"/>
                <a:sym typeface="+mn-ea"/>
              </a:rPr>
              <a:t>应急保障安全</a:t>
            </a:r>
            <a:endParaRPr lang="zh-CN" altLang="en-US" sz="2000">
              <a:latin typeface="+mn-ea"/>
              <a:ea typeface="+mn-ea"/>
              <a:cs typeface="+mn-ea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93165" y="1769745"/>
            <a:ext cx="9509125" cy="4978400"/>
            <a:chOff x="1897" y="2485"/>
            <a:chExt cx="13340" cy="7336"/>
          </a:xfrm>
        </p:grpSpPr>
        <p:pic>
          <p:nvPicPr>
            <p:cNvPr id="7" name="图片 6" descr="e090517e99832c3472b4a1e365c864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43" y="2485"/>
              <a:ext cx="5794" cy="3727"/>
            </a:xfrm>
            <a:prstGeom prst="rect">
              <a:avLst/>
            </a:prstGeom>
          </p:spPr>
        </p:pic>
        <p:pic>
          <p:nvPicPr>
            <p:cNvPr id="8" name="图片 7" descr="c94b559efb345c1d52743f1d854e68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3" y="6212"/>
              <a:ext cx="5794" cy="3608"/>
            </a:xfrm>
            <a:prstGeom prst="rect">
              <a:avLst/>
            </a:prstGeom>
          </p:spPr>
        </p:pic>
        <p:pic>
          <p:nvPicPr>
            <p:cNvPr id="10" name="图片 9" descr="b0e23d11d83f4a0bf019dc1fe3998a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97" y="2485"/>
              <a:ext cx="7547" cy="7336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28930" y="0"/>
            <a:ext cx="5467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二、建设四型机场的探索与实践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 descr="内页顶部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0795"/>
            <a:ext cx="12192000" cy="58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28930" y="0"/>
            <a:ext cx="5467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二、建设四型机场的探索与实践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123" name="文本框 1"/>
          <p:cNvSpPr txBox="1"/>
          <p:nvPr/>
        </p:nvSpPr>
        <p:spPr>
          <a:xfrm>
            <a:off x="329124" y="760188"/>
            <a:ext cx="35737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p"/>
            </a:pP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认真践行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绿色机场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sz="2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Wingdings" panose="05000000000000000000" charset="0"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486" name="文本框 5"/>
          <p:cNvSpPr txBox="1"/>
          <p:nvPr/>
        </p:nvSpPr>
        <p:spPr>
          <a:xfrm>
            <a:off x="328930" y="1268730"/>
            <a:ext cx="10979785" cy="33077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节地与土地资源利用：建设期间调整初步设计及总规，远期征地到位、土石方挖填平衡；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节能与能源利用：自然被动节能技术、楼宇智控系统、LED节能设备、锅炉天然气能源；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节水与水能利用：节水型卫生器具、雨污水循环利用、污水零排放；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室外环境友好：避开灾害易发区、固定废物外运、环评水保验收；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环境适航：</a:t>
            </a:r>
            <a:r>
              <a:rPr lang="zh-CN" altLang="en-US" sz="180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防控鸟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害、噪声环境、净空环境、电磁环境；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设施运行高效：建立设施设备管理系统。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ClrTx/>
              <a:buSzTx/>
              <a:buFont typeface="Wingdings" panose="05000000000000000000" charset="0"/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Font typeface="Wingdings" panose="05000000000000000000" charset="0"/>
              <a:buChar char="ü"/>
            </a:pPr>
            <a:endParaRPr lang="zh-CN" altLang="en-US" sz="2000" dirty="0">
              <a:latin typeface="+mn-ea"/>
              <a:ea typeface="+mn-ea"/>
              <a:cs typeface="+mn-ea"/>
            </a:endParaRPr>
          </a:p>
        </p:txBody>
      </p:sp>
      <p:pic>
        <p:nvPicPr>
          <p:cNvPr id="6" name="图片 5" descr="QQ截图2020071816335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2570" y="4258945"/>
            <a:ext cx="3977005" cy="244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9575" y="4258945"/>
            <a:ext cx="3733800" cy="24472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305" y="4258945"/>
            <a:ext cx="3517265" cy="24472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1650" y="3890645"/>
            <a:ext cx="3583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/>
              <a:t>生态停车场</a:t>
            </a:r>
            <a:endParaRPr lang="zh-CN" altLang="en-US" b="1"/>
          </a:p>
        </p:txBody>
      </p:sp>
      <p:sp>
        <p:nvSpPr>
          <p:cNvPr id="8" name="文本框 7"/>
          <p:cNvSpPr txBox="1"/>
          <p:nvPr/>
        </p:nvSpPr>
        <p:spPr>
          <a:xfrm>
            <a:off x="4052570" y="3890645"/>
            <a:ext cx="3977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/>
              <a:t>LED</a:t>
            </a:r>
            <a:r>
              <a:rPr lang="zh-CN" altLang="en-US" b="1"/>
              <a:t>节能灯</a:t>
            </a:r>
            <a:endParaRPr lang="zh-CN" altLang="en-US" b="1"/>
          </a:p>
        </p:txBody>
      </p:sp>
      <p:sp>
        <p:nvSpPr>
          <p:cNvPr id="9" name="文本框 8"/>
          <p:cNvSpPr txBox="1"/>
          <p:nvPr/>
        </p:nvSpPr>
        <p:spPr>
          <a:xfrm>
            <a:off x="8029575" y="3890645"/>
            <a:ext cx="3733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/>
              <a:t>防控鸟</a:t>
            </a:r>
            <a:r>
              <a:rPr lang="zh-CN" altLang="en-US" b="1" dirty="0"/>
              <a:t>害</a:t>
            </a:r>
            <a:endParaRPr lang="zh-CN" alt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 descr="内页顶部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0795"/>
            <a:ext cx="12192000" cy="58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文本框 1"/>
          <p:cNvSpPr txBox="1"/>
          <p:nvPr/>
        </p:nvSpPr>
        <p:spPr>
          <a:xfrm>
            <a:off x="329124" y="760188"/>
            <a:ext cx="35737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p"/>
            </a:pP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潜心</a:t>
            </a: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推动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智慧机场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sz="2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Wingdings" panose="05000000000000000000" charset="0"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486" name="文本框 5"/>
          <p:cNvSpPr txBox="1"/>
          <p:nvPr/>
        </p:nvSpPr>
        <p:spPr>
          <a:xfrm>
            <a:off x="328930" y="1268730"/>
            <a:ext cx="10979785" cy="16452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智能化设备：人脸识别系统、自助发框机、自助值机设备；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动态监控：机场跑道配备一类精密进近系统、动环监控系统分布分布区内进行实时监控；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信息共享：巫山县气象数据共享，中航信值机配载系统共享。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Font typeface="Wingdings" panose="05000000000000000000" charset="0"/>
              <a:buChar char="ü"/>
            </a:pPr>
            <a:endParaRPr lang="zh-CN" altLang="en-US" sz="2000">
              <a:latin typeface="+mn-ea"/>
              <a:ea typeface="+mn-ea"/>
              <a:cs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94310" y="3425190"/>
            <a:ext cx="11920220" cy="2611755"/>
            <a:chOff x="-15" y="5276"/>
            <a:chExt cx="19092" cy="4264"/>
          </a:xfrm>
        </p:grpSpPr>
        <p:pic>
          <p:nvPicPr>
            <p:cNvPr id="22535" name="图片 7" descr="微信图片_201908141022194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5" y="5276"/>
              <a:ext cx="5818" cy="426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33" name="图片 2" descr="微信图片_20190814102219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23" y="5276"/>
              <a:ext cx="6555" cy="426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34" name="图片 6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5803" y="5276"/>
              <a:ext cx="6643" cy="426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文本框 2"/>
          <p:cNvSpPr txBox="1"/>
          <p:nvPr/>
        </p:nvSpPr>
        <p:spPr>
          <a:xfrm>
            <a:off x="328930" y="0"/>
            <a:ext cx="5467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二、建设四型机场的探索与实践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 descr="内页顶部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0795"/>
            <a:ext cx="12192000" cy="58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文本框 1"/>
          <p:cNvSpPr txBox="1"/>
          <p:nvPr/>
        </p:nvSpPr>
        <p:spPr>
          <a:xfrm>
            <a:off x="329124" y="760188"/>
            <a:ext cx="35737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p"/>
            </a:pP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统筹建设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人文机场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sz="2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Wingdings" panose="05000000000000000000" charset="0"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486" name="文本框 5"/>
          <p:cNvSpPr txBox="1"/>
          <p:nvPr/>
        </p:nvSpPr>
        <p:spPr>
          <a:xfrm>
            <a:off x="328930" y="1142365"/>
            <a:ext cx="10979785" cy="2168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latin typeface="方正仿宋_GBK" panose="03000509000000000000" pitchFamily="65" charset="-122"/>
                <a:ea typeface="方正仿宋_GBK" panose="03000509000000000000" pitchFamily="65" charset="-122"/>
                <a:sym typeface="+mn-ea"/>
              </a:rPr>
              <a:t>导入山水文化：航站楼两条高低变化的屋面，寓意巫山三峡鳞次栉比的山脉，屋顶在玻璃上的投影形成第三条曲线，整体仿佛一片山脉投影在水中。</a:t>
            </a:r>
            <a:endParaRPr lang="zh-CN" altLang="en-US" sz="1800">
              <a:latin typeface="方正仿宋_GBK" panose="03000509000000000000" pitchFamily="65" charset="-122"/>
              <a:ea typeface="方正仿宋_GBK" panose="03000509000000000000" pitchFamily="65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latin typeface="方正仿宋_GBK" panose="03000509000000000000" pitchFamily="65" charset="-122"/>
                <a:ea typeface="方正仿宋_GBK" panose="03000509000000000000" pitchFamily="65" charset="-122"/>
                <a:sym typeface="+mn-ea"/>
              </a:rPr>
              <a:t>航站区建设：依山就势，错落有致，凸显红叶自然旅游元素。</a:t>
            </a:r>
            <a:endParaRPr lang="zh-CN" altLang="en-US" sz="1800">
              <a:latin typeface="方正仿宋_GBK" panose="03000509000000000000" pitchFamily="65" charset="-122"/>
              <a:ea typeface="方正仿宋_GBK" panose="03000509000000000000" pitchFamily="65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latin typeface="方正仿宋_GBK" panose="03000509000000000000" pitchFamily="65" charset="-122"/>
                <a:ea typeface="方正仿宋_GBK" panose="03000509000000000000" pitchFamily="65" charset="-122"/>
                <a:sym typeface="+mn-ea"/>
              </a:rPr>
              <a:t>设置人文景观：着力打造全域旅游的最佳风景机场，航站区楼前广场、景观步道设有巫山神女雕塑、巫山八景景观、三峡诗词歌赋、道路景点命名等自然和文化元素。</a:t>
            </a:r>
            <a:endParaRPr lang="zh-CN" altLang="en-US" sz="2000">
              <a:latin typeface="+mn-ea"/>
              <a:ea typeface="+mn-ea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068310" y="3300730"/>
            <a:ext cx="3240405" cy="3279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8930" y="0"/>
            <a:ext cx="5467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二、建设四型机场的探索与实践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930" y="3310890"/>
            <a:ext cx="3914140" cy="3258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3070" y="3310890"/>
            <a:ext cx="3825875" cy="3258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 descr="内页顶部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0795"/>
            <a:ext cx="12192000" cy="58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文本框 1"/>
          <p:cNvSpPr txBox="1"/>
          <p:nvPr/>
        </p:nvSpPr>
        <p:spPr>
          <a:xfrm>
            <a:off x="329124" y="760188"/>
            <a:ext cx="35737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p"/>
            </a:pP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统筹建设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人文机场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sz="2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Wingdings" panose="05000000000000000000" charset="0"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486" name="文本框 5"/>
          <p:cNvSpPr txBox="1"/>
          <p:nvPr/>
        </p:nvSpPr>
        <p:spPr>
          <a:xfrm>
            <a:off x="328930" y="1268730"/>
            <a:ext cx="10979785" cy="1337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latin typeface="方正仿宋_GBK" panose="03000509000000000000" pitchFamily="65" charset="-122"/>
                <a:ea typeface="方正仿宋_GBK" panose="03000509000000000000" pitchFamily="65" charset="-122"/>
                <a:sym typeface="+mn-ea"/>
              </a:rPr>
              <a:t>布局观景设施：航站楼外设有观景平台可观高峡平湖，路灯设计包含巫山红叶特色元素。</a:t>
            </a:r>
            <a:endParaRPr lang="zh-CN" altLang="en-US" sz="1800">
              <a:latin typeface="方正仿宋_GBK" panose="03000509000000000000" pitchFamily="65" charset="-122"/>
              <a:ea typeface="方正仿宋_GBK" panose="03000509000000000000" pitchFamily="65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latin typeface="方正仿宋_GBK" panose="03000509000000000000" pitchFamily="65" charset="-122"/>
                <a:ea typeface="方正仿宋_GBK" panose="03000509000000000000" pitchFamily="65" charset="-122"/>
                <a:sym typeface="+mn-ea"/>
              </a:rPr>
              <a:t>建设人性化设施：残疾人人行道、防滑人行道、航站区公共厕所（含残疾卫生间）、母婴室、饮水机、休闲座椅、多点充电插座等。</a:t>
            </a:r>
            <a:endParaRPr lang="zh-CN" altLang="en-US" sz="2000">
              <a:latin typeface="+mn-ea"/>
              <a:ea typeface="+mn-ea"/>
              <a:cs typeface="+mn-ea"/>
            </a:endParaRPr>
          </a:p>
        </p:txBody>
      </p:sp>
      <p:pic>
        <p:nvPicPr>
          <p:cNvPr id="7" name="图片 6" descr="微信图片_2020071917510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550" y="2939415"/>
            <a:ext cx="3396615" cy="3375660"/>
          </a:xfrm>
          <a:prstGeom prst="rect">
            <a:avLst/>
          </a:prstGeom>
        </p:spPr>
      </p:pic>
      <p:pic>
        <p:nvPicPr>
          <p:cNvPr id="8" name="图片 7" descr="微信图片_20200719175102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165" y="2939415"/>
            <a:ext cx="3375025" cy="33756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89190" y="2939415"/>
            <a:ext cx="4096385" cy="3386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8930" y="0"/>
            <a:ext cx="5467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二、建设四型机场的探索与实践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 descr="内页顶部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0795"/>
            <a:ext cx="12192000" cy="58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文本框 1"/>
          <p:cNvSpPr txBox="1"/>
          <p:nvPr/>
        </p:nvSpPr>
        <p:spPr>
          <a:xfrm>
            <a:off x="329124" y="760188"/>
            <a:ext cx="436499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p"/>
            </a:pP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挖掘旅游元素  建设风景机场</a:t>
            </a:r>
            <a:endParaRPr lang="zh-CN" altLang="en-US" sz="2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Wingdings" panose="05000000000000000000" charset="0"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0" y="2590800"/>
            <a:ext cx="3848735" cy="32988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9060" y="2590800"/>
            <a:ext cx="3955415" cy="33312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864475" y="2599690"/>
            <a:ext cx="4358640" cy="3313430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328930" y="1268730"/>
            <a:ext cx="10979785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2000" b="1">
                <a:latin typeface="+mn-ea"/>
                <a:ea typeface="+mn-ea"/>
                <a:cs typeface="+mn-ea"/>
              </a:rPr>
              <a:t>风景机场：可红、可蓝、可白；可观、可赏、可游。</a:t>
            </a:r>
            <a:endParaRPr lang="zh-CN" altLang="en-US" sz="2000" b="1">
              <a:latin typeface="+mn-ea"/>
              <a:ea typeface="+mn-ea"/>
              <a:cs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8930" y="0"/>
            <a:ext cx="5467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二、建设四型机场的探索与实践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 descr="内页顶部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0795"/>
            <a:ext cx="12192000" cy="58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1"/>
          <p:cNvSpPr txBox="1"/>
          <p:nvPr/>
        </p:nvSpPr>
        <p:spPr>
          <a:xfrm>
            <a:off x="329124" y="760188"/>
            <a:ext cx="5674995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p"/>
            </a:pP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探索旅游业态   建设美丽支线（未来）</a:t>
            </a:r>
            <a:endParaRPr lang="zh-CN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Wingdings" panose="05000000000000000000" charset="0"/>
            </a:pPr>
            <a:endParaRPr lang="zh-CN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6628" name="图片 4" descr="QQ截图202007171623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3120" y="1452245"/>
            <a:ext cx="10526395" cy="5222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28930" y="0"/>
            <a:ext cx="5467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二、打造四型机场探索与实践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007191751024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0" y="0"/>
            <a:ext cx="12202795" cy="6858000"/>
          </a:xfrm>
          <a:prstGeom prst="rect">
            <a:avLst/>
          </a:prstGeom>
        </p:spPr>
      </p:pic>
      <p:sp>
        <p:nvSpPr>
          <p:cNvPr id="27651" name="文本框 4"/>
          <p:cNvSpPr txBox="1"/>
          <p:nvPr/>
        </p:nvSpPr>
        <p:spPr>
          <a:xfrm>
            <a:off x="4717658" y="719357"/>
            <a:ext cx="2768674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6000"/>
              </a:lnSpc>
            </a:pPr>
            <a:r>
              <a:rPr lang="zh-CN" altLang="en-US" sz="493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谢谢聆听</a:t>
            </a:r>
            <a:endParaRPr lang="zh-CN" altLang="en-US" sz="493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[4]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0" y="847090"/>
            <a:ext cx="12190730" cy="2676525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重庆巫山机场是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十二五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期间</a:t>
            </a:r>
            <a:r>
              <a:rPr lang="zh-CN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规划建设的</a:t>
            </a:r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民用运输机场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是重庆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一大四小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机场战略布局中的重要组成部分</a:t>
            </a:r>
            <a:endParaRPr lang="zh-CN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目前国内机场中唯一可以观赏到高峡平湖和三峡红叶等景观的机场</a:t>
            </a:r>
            <a:endParaRPr lang="zh-CN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被成为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三峡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云端机场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1"/>
          <p:cNvSpPr txBox="1"/>
          <p:nvPr/>
        </p:nvSpPr>
        <p:spPr>
          <a:xfrm>
            <a:off x="328930" y="1264920"/>
            <a:ext cx="6579870" cy="29997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位于重庆巫山县与重庆奉节县交界处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2015年10月17日破土动工；2019年8月16日正式通航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机场占地3000亩，海拔为1771m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机场飞行区等级指标4C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主要建设内容：1条长2600米、宽45米的跑道，5个机位的站坪，3500平方米的航站楼等其他配套设施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总投资：16.4亿元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123" name="文本框 1"/>
          <p:cNvSpPr txBox="1"/>
          <p:nvPr/>
        </p:nvSpPr>
        <p:spPr>
          <a:xfrm>
            <a:off x="329124" y="760188"/>
            <a:ext cx="12496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>
              <a:buFont typeface="Wingdings" panose="05000000000000000000" charset="0"/>
              <a:buChar char="p"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概况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4" name="图片 3" descr="内页顶部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635" y="-1905"/>
            <a:ext cx="12192635" cy="58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28930" y="0"/>
            <a:ext cx="62909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一、打造立体交通      融入全域旅游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444740" y="960120"/>
            <a:ext cx="4502785" cy="3664585"/>
            <a:chOff x="9672" y="921"/>
            <a:chExt cx="9093" cy="8287"/>
          </a:xfrm>
        </p:grpSpPr>
        <p:pic>
          <p:nvPicPr>
            <p:cNvPr id="6" name="图片 3" descr="神女峰机场交通区位图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672" y="921"/>
              <a:ext cx="9093" cy="828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Box 18"/>
            <p:cNvSpPr txBox="1"/>
            <p:nvPr/>
          </p:nvSpPr>
          <p:spPr>
            <a:xfrm>
              <a:off x="16200" y="4774"/>
              <a:ext cx="2565" cy="694"/>
            </a:xfrm>
            <a:prstGeom prst="rect">
              <a:avLst/>
            </a:prstGeom>
            <a:solidFill>
              <a:srgbClr val="006BB3"/>
            </a:solidFill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1400" b="1" kern="1200" cap="none" spc="0" normalizeH="0" baseline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重庆巫山机场</a:t>
              </a:r>
              <a:endParaRPr kumimoji="0" lang="zh-CN" altLang="en-US" sz="1400" b="1" kern="1200" cap="none" spc="0" normalizeH="0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850" y="4826635"/>
            <a:ext cx="3035935" cy="2024380"/>
          </a:xfrm>
          <a:prstGeom prst="rect">
            <a:avLst/>
          </a:prstGeom>
        </p:spPr>
      </p:pic>
      <p:pic>
        <p:nvPicPr>
          <p:cNvPr id="10" name="图片 9" descr="timg[3]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86785" y="4826635"/>
            <a:ext cx="3312795" cy="202438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3070" y="4826635"/>
            <a:ext cx="3053715" cy="368300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跑道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86785" y="4826635"/>
            <a:ext cx="3312795" cy="368300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航站楼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99580" y="5194935"/>
            <a:ext cx="2927985" cy="16560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99580" y="4826635"/>
            <a:ext cx="2928620" cy="368300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机坪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 descr="内页顶部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0795"/>
            <a:ext cx="12192000" cy="58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28930" y="0"/>
            <a:ext cx="58032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一、打造立体交通      融入全域旅游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123" name="文本框 1"/>
          <p:cNvSpPr txBox="1"/>
          <p:nvPr/>
        </p:nvSpPr>
        <p:spPr>
          <a:xfrm>
            <a:off x="329124" y="760188"/>
            <a:ext cx="18592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>
              <a:buFont typeface="Wingdings" panose="05000000000000000000" charset="0"/>
              <a:buChar char="p"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区位环境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4655" y="1264920"/>
            <a:ext cx="6640830" cy="1753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机场投用带来新可能：改善渝东北综合交通条件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高铁规划联动发展：渝万高铁、渝西高铁、郑万高铁巫溪支线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高速公路加快建设：两巫高速、奉（巫）建高速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长江黄金水路航运：长江、巫山小三峡、瞿塘峡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2745" y="3441700"/>
            <a:ext cx="3916045" cy="313626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842635" y="3098800"/>
            <a:ext cx="3916680" cy="368300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机场比邻长江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2000" y="3441700"/>
            <a:ext cx="3917315" cy="309562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642745" y="3073400"/>
            <a:ext cx="3916680" cy="368300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特色机场路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825230" y="5761990"/>
            <a:ext cx="838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长江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H="1" flipV="1">
            <a:off x="8688070" y="5588635"/>
            <a:ext cx="405130" cy="173355"/>
          </a:xfrm>
          <a:prstGeom prst="straightConnector1">
            <a:avLst/>
          </a:prstGeom>
          <a:ln>
            <a:solidFill>
              <a:srgbClr val="EC2C1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7776210" y="4755515"/>
            <a:ext cx="488950" cy="508635"/>
          </a:xfrm>
          <a:prstGeom prst="ellipse">
            <a:avLst/>
          </a:prstGeom>
          <a:noFill/>
          <a:ln>
            <a:solidFill>
              <a:srgbClr val="EC2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/>
          <p:cNvCxnSpPr>
            <a:endCxn id="23" idx="0"/>
          </p:cNvCxnSpPr>
          <p:nvPr/>
        </p:nvCxnSpPr>
        <p:spPr>
          <a:xfrm>
            <a:off x="7818755" y="4429125"/>
            <a:ext cx="201930" cy="326390"/>
          </a:xfrm>
          <a:prstGeom prst="straightConnector1">
            <a:avLst/>
          </a:prstGeom>
          <a:ln>
            <a:solidFill>
              <a:srgbClr val="EC2C1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367905" y="4142105"/>
            <a:ext cx="13208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</a:rPr>
              <a:t>重庆巫山机场</a:t>
            </a:r>
            <a:endParaRPr lang="zh-CN" altLang="en-US" sz="14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6" grpId="0" animBg="1"/>
      <p:bldP spid="16" grpId="1" animBg="1"/>
      <p:bldP spid="19" grpId="0" animBg="1"/>
      <p:bldP spid="19" grpId="1" animBg="1"/>
      <p:bldP spid="20" grpId="0"/>
      <p:bldP spid="20" grpId="1"/>
      <p:bldP spid="23" grpId="0" animBg="1"/>
      <p:bldP spid="23" grpId="1" animBg="1"/>
      <p:bldP spid="25" grpId="0"/>
      <p:bldP spid="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 descr="内页顶部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0795"/>
            <a:ext cx="12192000" cy="58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28930" y="0"/>
            <a:ext cx="59740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一、打造立体交通      融入全域旅游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123" name="文本框 1"/>
          <p:cNvSpPr txBox="1"/>
          <p:nvPr/>
        </p:nvSpPr>
        <p:spPr>
          <a:xfrm>
            <a:off x="329124" y="760188"/>
            <a:ext cx="18592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>
              <a:buFont typeface="Wingdings" panose="05000000000000000000" charset="0"/>
              <a:buChar char="p"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旅游资源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4225" y="760095"/>
            <a:ext cx="1140777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特色：一江碧水，两岸青山，三峡红叶，四季云雨，千年古镇，万年文明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重庆巫山机场辐射200公里范围内，拥有国家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5A级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旅游景区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8个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4A级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旅游景区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35个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204万年前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的“巫山人”龙骨坡遗址，与巴楚文化、巫文化、大溪文化交相辉映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5605" name="图片 3" descr="QQ截图2020071716285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90" y="3018155"/>
            <a:ext cx="6470650" cy="2804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6555951" y="2921494"/>
            <a:ext cx="2356274" cy="2902173"/>
            <a:chOff x="7938" y="2333"/>
            <a:chExt cx="4748" cy="6165"/>
          </a:xfrm>
        </p:grpSpPr>
        <p:pic>
          <p:nvPicPr>
            <p:cNvPr id="4" name="图片 3" descr="9d396a4df1b592a1065c00e2d04940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38" y="5089"/>
              <a:ext cx="4748" cy="3409"/>
            </a:xfrm>
            <a:prstGeom prst="rect">
              <a:avLst/>
            </a:prstGeom>
          </p:spPr>
        </p:pic>
        <p:pic>
          <p:nvPicPr>
            <p:cNvPr id="21510" name="图片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38" y="2333"/>
              <a:ext cx="4748" cy="275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" name="文本框 5"/>
          <p:cNvSpPr txBox="1"/>
          <p:nvPr/>
        </p:nvSpPr>
        <p:spPr>
          <a:xfrm>
            <a:off x="0" y="6100445"/>
            <a:ext cx="12192000" cy="645160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有机地串联出“西安—三峡—张家界”的大金三角和“巫山—奉节—巫溪”的小金三角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有效地促进国际黄金旅游带的建设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486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912225" y="2921635"/>
            <a:ext cx="2644140" cy="29006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 descr="内页顶部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0795"/>
            <a:ext cx="12192000" cy="58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28930" y="0"/>
            <a:ext cx="61766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一、打造立体交通      融入全域旅游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123" name="文本框 1"/>
          <p:cNvSpPr txBox="1"/>
          <p:nvPr/>
        </p:nvSpPr>
        <p:spPr>
          <a:xfrm>
            <a:off x="329124" y="760188"/>
            <a:ext cx="316928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algn="l">
              <a:buFont typeface="Wingdings" panose="05000000000000000000" charset="0"/>
              <a:buChar char="p"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开航首年 稳定运行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930" y="1296670"/>
            <a:ext cx="106406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通航情况：目前5个（烟台、重庆、广州、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西安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海口）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执飞航司为华夏航空、南方航空、长安航空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319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98830" y="2436495"/>
            <a:ext cx="10723880" cy="4081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 descr="内页顶部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0795"/>
            <a:ext cx="12192000" cy="58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文本框 1"/>
          <p:cNvSpPr txBox="1"/>
          <p:nvPr/>
        </p:nvSpPr>
        <p:spPr>
          <a:xfrm>
            <a:off x="329124" y="760188"/>
            <a:ext cx="55168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algn="l">
              <a:buFont typeface="Wingdings" panose="05000000000000000000" charset="0"/>
              <a:buChar char="p"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冬季保障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：除冰雪，战凝冻，保畅行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09955" y="1466820"/>
            <a:ext cx="9773285" cy="5169565"/>
            <a:chOff x="2531" y="2389"/>
            <a:chExt cx="14160" cy="7771"/>
          </a:xfrm>
        </p:grpSpPr>
        <p:pic>
          <p:nvPicPr>
            <p:cNvPr id="3" name="图片 2" descr="33a6b84ee6560a35bec11cbbdbe428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31" y="2390"/>
              <a:ext cx="7262" cy="7770"/>
            </a:xfrm>
            <a:prstGeom prst="rect">
              <a:avLst/>
            </a:prstGeom>
          </p:spPr>
        </p:pic>
        <p:pic>
          <p:nvPicPr>
            <p:cNvPr id="4" name="图片 3" descr="886c603508109ad444c8d1d40f8e3d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93" y="2389"/>
              <a:ext cx="6898" cy="7771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328930" y="0"/>
            <a:ext cx="61861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一、打造立体交通      融入全域旅游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 descr="内页顶部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0795"/>
            <a:ext cx="12192000" cy="58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文本框 1"/>
          <p:cNvSpPr txBox="1"/>
          <p:nvPr/>
        </p:nvSpPr>
        <p:spPr>
          <a:xfrm>
            <a:off x="329124" y="760188"/>
            <a:ext cx="54025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p"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抗击疫情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：不断航，保应急，保复工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29615" y="1588135"/>
            <a:ext cx="10908030" cy="5074285"/>
            <a:chOff x="1950" y="2585"/>
            <a:chExt cx="15391" cy="7334"/>
          </a:xfrm>
        </p:grpSpPr>
        <p:pic>
          <p:nvPicPr>
            <p:cNvPr id="8" name="图片 7" descr="b4369f923c180fdc645e6986a411ce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0" y="2585"/>
              <a:ext cx="6571" cy="733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21" y="2585"/>
              <a:ext cx="8821" cy="7335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28930" y="0"/>
            <a:ext cx="62630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一、打造立体交通      融入全域旅游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 descr="内页顶部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0795"/>
            <a:ext cx="12192000" cy="58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文本框 1"/>
          <p:cNvSpPr txBox="1"/>
          <p:nvPr/>
        </p:nvSpPr>
        <p:spPr>
          <a:xfrm>
            <a:off x="329124" y="760188"/>
            <a:ext cx="35737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p"/>
            </a:pP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科学打造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平安机场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88010" y="1643380"/>
            <a:ext cx="10757535" cy="4939030"/>
            <a:chOff x="808" y="2504"/>
            <a:chExt cx="16099" cy="764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808" y="2504"/>
              <a:ext cx="10111" cy="762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19" y="2504"/>
              <a:ext cx="5987" cy="377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19" y="6278"/>
              <a:ext cx="5988" cy="3870"/>
            </a:xfrm>
            <a:prstGeom prst="rect">
              <a:avLst/>
            </a:prstGeom>
          </p:spPr>
        </p:pic>
      </p:grpSp>
      <p:sp>
        <p:nvSpPr>
          <p:cNvPr id="20486" name="文本框 5"/>
          <p:cNvSpPr txBox="1"/>
          <p:nvPr/>
        </p:nvSpPr>
        <p:spPr>
          <a:xfrm>
            <a:off x="467995" y="1220470"/>
            <a:ext cx="501777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ü"/>
            </a:pPr>
            <a:r>
              <a:rPr lang="zh-CN" altLang="en-US" sz="2000">
                <a:latin typeface="+mn-ea"/>
                <a:ea typeface="+mn-ea"/>
                <a:cs typeface="+mn-ea"/>
                <a:sym typeface="+mn-ea"/>
              </a:rPr>
              <a:t>高边坡建设安全</a:t>
            </a:r>
            <a:endParaRPr lang="zh-CN" altLang="en-US" sz="2000"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930" y="0"/>
            <a:ext cx="5467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二、建设四型机场的探索与实践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6" grpId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4368,&quot;width&quot;:6558}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1658</Words>
  <Application>WPS 演示</Application>
  <PresentationFormat>自定义</PresentationFormat>
  <Paragraphs>163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Wingdings</vt:lpstr>
      <vt:lpstr>方正仿宋_GBK</vt:lpstr>
      <vt:lpstr>Arial Unicode MS</vt:lpstr>
      <vt:lpstr>Calibri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lenovo</cp:lastModifiedBy>
  <cp:revision>97</cp:revision>
  <dcterms:created xsi:type="dcterms:W3CDTF">2017-02-16T03:48:00Z</dcterms:created>
  <dcterms:modified xsi:type="dcterms:W3CDTF">2020-07-21T09:52:49Z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