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3"/>
  </p:sldMasterIdLst>
  <p:notesMasterIdLst>
    <p:notesMasterId r:id="rId5"/>
  </p:notesMasterIdLst>
  <p:handoutMasterIdLst>
    <p:handoutMasterId r:id="rId31"/>
  </p:handoutMasterIdLst>
  <p:sldIdLst>
    <p:sldId id="297" r:id="rId4"/>
    <p:sldId id="548" r:id="rId6"/>
    <p:sldId id="644" r:id="rId7"/>
    <p:sldId id="884" r:id="rId8"/>
    <p:sldId id="856" r:id="rId9"/>
    <p:sldId id="908" r:id="rId10"/>
    <p:sldId id="946" r:id="rId11"/>
    <p:sldId id="943" r:id="rId12"/>
    <p:sldId id="903" r:id="rId13"/>
    <p:sldId id="906" r:id="rId14"/>
    <p:sldId id="970" r:id="rId15"/>
    <p:sldId id="972" r:id="rId16"/>
    <p:sldId id="902" r:id="rId17"/>
    <p:sldId id="909" r:id="rId18"/>
    <p:sldId id="904" r:id="rId19"/>
    <p:sldId id="973" r:id="rId20"/>
    <p:sldId id="879" r:id="rId21"/>
    <p:sldId id="883" r:id="rId22"/>
    <p:sldId id="882" r:id="rId23"/>
    <p:sldId id="901" r:id="rId24"/>
    <p:sldId id="864" r:id="rId25"/>
    <p:sldId id="891" r:id="rId26"/>
    <p:sldId id="875" r:id="rId27"/>
    <p:sldId id="898" r:id="rId28"/>
    <p:sldId id="876" r:id="rId29"/>
    <p:sldId id="578" r:id="rId30"/>
  </p:sldIdLst>
  <p:sldSz cx="12192000" cy="6858000"/>
  <p:notesSz cx="6668770" cy="992632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nqs" initials="f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215A9D"/>
    <a:srgbClr val="FF6531"/>
    <a:srgbClr val="FFFFFF"/>
    <a:srgbClr val="1296DB"/>
    <a:srgbClr val="CCEDC7"/>
    <a:srgbClr val="ABBCD0"/>
    <a:srgbClr val="E9EEF8"/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7036" autoAdjust="0"/>
  </p:normalViewPr>
  <p:slideViewPr>
    <p:cSldViewPr snapToGrid="0" showGuides="1">
      <p:cViewPr>
        <p:scale>
          <a:sx n="50" d="100"/>
          <a:sy n="50" d="100"/>
        </p:scale>
        <p:origin x="1216" y="360"/>
      </p:cViewPr>
      <p:guideLst>
        <p:guide orient="horz" pos="2273"/>
        <p:guide orient="horz" pos="649"/>
        <p:guide orient="horz" pos="222"/>
        <p:guide orient="horz" pos="512"/>
        <p:guide pos="3839"/>
        <p:guide pos="547"/>
        <p:guide pos="7119"/>
        <p:guide pos="1932"/>
      </p:guideLst>
    </p:cSldViewPr>
  </p:slideViewPr>
  <p:outlineViewPr>
    <p:cViewPr>
      <p:scale>
        <a:sx n="33" d="100"/>
        <a:sy n="33" d="100"/>
      </p:scale>
      <p:origin x="0" y="-10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54"/>
    </p:cViewPr>
  </p:sorterViewPr>
  <p:notesViewPr>
    <p:cSldViewPr snapToGrid="0">
      <p:cViewPr varScale="1">
        <p:scale>
          <a:sx n="78" d="100"/>
          <a:sy n="78" d="100"/>
        </p:scale>
        <p:origin x="40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5" Type="http://schemas.openxmlformats.org/officeDocument/2006/relationships/commentAuthors" Target="commentAuthors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en-US" b="1" dirty="0"/>
              <a:t>2020</a:t>
            </a:r>
            <a:r>
              <a:rPr lang="zh-CN" b="1" dirty="0"/>
              <a:t>年</a:t>
            </a:r>
            <a:r>
              <a:rPr lang="en-US" b="1" dirty="0"/>
              <a:t>2</a:t>
            </a:r>
            <a:r>
              <a:rPr lang="zh-CN" b="1" dirty="0"/>
              <a:t>月</a:t>
            </a:r>
            <a:r>
              <a:rPr lang="en-US" b="1" dirty="0"/>
              <a:t>-5</a:t>
            </a:r>
            <a:r>
              <a:rPr lang="zh-CN" b="1" dirty="0"/>
              <a:t>月干支航班增速情况</a:t>
            </a:r>
            <a:endParaRPr lang="zh-CN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支线增长率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202002</c:v>
                </c:pt>
                <c:pt idx="1">
                  <c:v>202003</c:v>
                </c:pt>
                <c:pt idx="2">
                  <c:v>202004</c:v>
                </c:pt>
                <c:pt idx="3">
                  <c:v>202005</c:v>
                </c:pt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-0.559567913911365</c:v>
                </c:pt>
                <c:pt idx="1">
                  <c:v>0.218498209489705</c:v>
                </c:pt>
                <c:pt idx="2">
                  <c:v>0.0081737613078019</c:v>
                </c:pt>
                <c:pt idx="3">
                  <c:v>0.346557352159721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干线增长率</c:v>
                </c:pt>
              </c:strCache>
            </c:strRef>
          </c:tx>
          <c:spPr>
            <a:ln w="28575" cap="rnd">
              <a:solidFill>
                <a:schemeClr val="bg2">
                  <a:lumMod val="9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202002</c:v>
                </c:pt>
                <c:pt idx="1">
                  <c:v>202003</c:v>
                </c:pt>
                <c:pt idx="2">
                  <c:v>202004</c:v>
                </c:pt>
                <c:pt idx="3">
                  <c:v>202005</c:v>
                </c:pt>
              </c:numCache>
            </c:numRef>
          </c:cat>
          <c:val>
            <c:numRef>
              <c:f>Sheet1!$C$2:$C$5</c:f>
              <c:numCache>
                <c:formatCode>0%</c:formatCode>
                <c:ptCount val="4"/>
                <c:pt idx="0">
                  <c:v>-0.539784299725677</c:v>
                </c:pt>
                <c:pt idx="1">
                  <c:v>0.37449782800405</c:v>
                </c:pt>
                <c:pt idx="2">
                  <c:v>-0.0698975833471949</c:v>
                </c:pt>
                <c:pt idx="3">
                  <c:v>0.267299413665802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8372960"/>
        <c:axId val="1720708848"/>
      </c:lineChart>
      <c:catAx>
        <c:axId val="179837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1720708848"/>
        <c:crosses val="autoZero"/>
        <c:auto val="1"/>
        <c:lblAlgn val="ctr"/>
        <c:lblOffset val="100"/>
        <c:noMultiLvlLbl val="0"/>
      </c:catAx>
      <c:valAx>
        <c:axId val="17207088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1798372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微软雅黑" panose="020B0503020204020204" pitchFamily="34" charset="-122"/>
          <a:ea typeface="微软雅黑" panose="020B0503020204020204" pitchFamily="34" charset="-122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9C3DC-FDA4-4350-A6C1-E3E1165DF3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702E5-E333-4AAE-B539-A1013968C6C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49DDB-1DAC-4891-8FB4-BFD08A5625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78697-BE8F-4C26-BCEE-CEB1E322913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78697-BE8F-4C26-BCEE-CEB1E32291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78697-BE8F-4C26-BCEE-CEB1E32291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78697-BE8F-4C26-BCEE-CEB1E32291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88</a:t>
            </a:r>
            <a:r>
              <a:rPr lang="zh-CN" altLang="en-US" dirty="0"/>
              <a:t>*</a:t>
            </a:r>
            <a:r>
              <a:rPr lang="en-US" altLang="zh-CN" dirty="0"/>
              <a:t>80%</a:t>
            </a:r>
            <a:r>
              <a:rPr lang="zh-CN" altLang="en-US" dirty="0"/>
              <a:t>*</a:t>
            </a:r>
            <a:r>
              <a:rPr lang="en-US" altLang="zh-CN" dirty="0"/>
              <a:t>350</a:t>
            </a:r>
            <a:r>
              <a:rPr lang="zh-CN" altLang="en-US" dirty="0"/>
              <a:t>*</a:t>
            </a:r>
            <a:r>
              <a:rPr lang="en-US" altLang="zh-CN" dirty="0"/>
              <a:t>2</a:t>
            </a:r>
            <a:r>
              <a:rPr lang="zh-CN" altLang="en-US" dirty="0"/>
              <a:t>*</a:t>
            </a:r>
            <a:r>
              <a:rPr lang="en-US" altLang="zh-CN" dirty="0"/>
              <a:t>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78697-BE8F-4C26-BCEE-CEB1E32291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88</a:t>
            </a:r>
            <a:r>
              <a:rPr lang="zh-CN" altLang="en-US" dirty="0"/>
              <a:t>*</a:t>
            </a:r>
            <a:r>
              <a:rPr lang="en-US" altLang="zh-CN" dirty="0"/>
              <a:t>80%</a:t>
            </a:r>
            <a:r>
              <a:rPr lang="zh-CN" altLang="en-US" dirty="0"/>
              <a:t>*</a:t>
            </a:r>
            <a:r>
              <a:rPr lang="en-US" altLang="zh-CN" dirty="0"/>
              <a:t>350</a:t>
            </a:r>
            <a:r>
              <a:rPr lang="zh-CN" altLang="en-US" dirty="0"/>
              <a:t>*</a:t>
            </a:r>
            <a:r>
              <a:rPr lang="en-US" altLang="zh-CN" dirty="0"/>
              <a:t>2</a:t>
            </a:r>
            <a:r>
              <a:rPr lang="zh-CN" altLang="en-US" dirty="0"/>
              <a:t>*</a:t>
            </a:r>
            <a:r>
              <a:rPr lang="en-US" altLang="zh-CN" dirty="0"/>
              <a:t>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78697-BE8F-4C26-BCEE-CEB1E32291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69882" y="23088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69925" y="3565525"/>
            <a:ext cx="10852150" cy="801370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329"/>
          </a:xfrm>
        </p:spPr>
        <p:txBody>
          <a:bodyPr>
            <a:normAutofit/>
          </a:bodyPr>
          <a:lstStyle>
            <a:lvl1pPr algn="ctr">
              <a:defRPr sz="32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177848"/>
            <a:ext cx="10515600" cy="4869840"/>
          </a:xfrm>
        </p:spPr>
        <p:txBody>
          <a:bodyPr/>
          <a:lstStyle>
            <a:lvl1pPr marL="354330" indent="-354330">
              <a:lnSpc>
                <a:spcPct val="150000"/>
              </a:lnSpc>
              <a:buFont typeface="Wingdings" panose="05000000000000000000" pitchFamily="2" charset="2"/>
              <a:buChar char="p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806450" indent="-349250">
              <a:buFont typeface="Wingdings" panose="05000000000000000000" pitchFamily="2" charset="2"/>
              <a:buChar char="ü"/>
              <a:defRPr sz="2000"/>
            </a:lvl2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FCC2-8387-4155-B8D2-F756CFA16B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F365-02C1-4785-8679-11FBBE634C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FCC2-8387-4155-B8D2-F756CFA16B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F365-02C1-4785-8679-11FBBE634C97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34"/>
          <a:stretch>
            <a:fillRect/>
          </a:stretch>
        </p:blipFill>
        <p:spPr>
          <a:xfrm>
            <a:off x="10355063" y="2301"/>
            <a:ext cx="1842471" cy="716329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0" y="353311"/>
            <a:ext cx="3050741" cy="468118"/>
            <a:chOff x="0" y="288812"/>
            <a:chExt cx="4111030" cy="497256"/>
          </a:xfrm>
          <a:solidFill>
            <a:srgbClr val="131426"/>
          </a:solidFill>
        </p:grpSpPr>
        <p:sp>
          <p:nvSpPr>
            <p:cNvPr id="9" name="矩形 8"/>
            <p:cNvSpPr/>
            <p:nvPr/>
          </p:nvSpPr>
          <p:spPr>
            <a:xfrm>
              <a:off x="0" y="288812"/>
              <a:ext cx="3793625" cy="497255"/>
            </a:xfrm>
            <a:prstGeom prst="rect">
              <a:avLst/>
            </a:prstGeom>
            <a:solidFill>
              <a:srgbClr val="215A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直角三角形 9"/>
            <p:cNvSpPr/>
            <p:nvPr/>
          </p:nvSpPr>
          <p:spPr>
            <a:xfrm>
              <a:off x="3793625" y="296411"/>
              <a:ext cx="317405" cy="489657"/>
            </a:xfrm>
            <a:prstGeom prst="rtTriangle">
              <a:avLst/>
            </a:prstGeom>
            <a:solidFill>
              <a:srgbClr val="215A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FCC2-8387-4155-B8D2-F756CFA16B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F365-02C1-4785-8679-11FBBE634C97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34"/>
          <a:stretch>
            <a:fillRect/>
          </a:stretch>
        </p:blipFill>
        <p:spPr>
          <a:xfrm>
            <a:off x="10355063" y="2301"/>
            <a:ext cx="1842471" cy="7163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FCC2-8387-4155-B8D2-F756CFA16B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F365-02C1-4785-8679-11FBBE634C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FCC2-8387-4155-B8D2-F756CFA16B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F365-02C1-4785-8679-11FBBE634C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FCC2-8387-4155-B8D2-F756CFA16B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F365-02C1-4785-8679-11FBBE634C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FCC2-8387-4155-B8D2-F756CFA16B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F365-02C1-4785-8679-11FBBE634C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FCC2-8387-4155-B8D2-F756CFA16B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F365-02C1-4785-8679-11FBBE634C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FCC2-8387-4155-B8D2-F756CFA16B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F365-02C1-4785-8679-11FBBE634C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FCC2-8387-4155-B8D2-F756CFA16B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F365-02C1-4785-8679-11FBBE634C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2" y="581225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669925" y="1508125"/>
            <a:ext cx="10852150" cy="4749165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FCC2-8387-4155-B8D2-F756CFA16B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F365-02C1-4785-8679-11FBBE634C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FCC2-8387-4155-B8D2-F756CFA16B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F365-02C1-4785-8679-11FBBE634C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7E71-0938-44CE-8FB5-4BAA7CB23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AEF1-2E88-47BE-80FC-796587BA1984}" type="slidenum">
              <a:rPr lang="zh-CN" altLang="en-US" smtClean="0"/>
            </a:fld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095999" y="1"/>
            <a:ext cx="6096001" cy="6858000"/>
          </a:xfrm>
          <a:prstGeom prst="rect">
            <a:avLst/>
          </a:prstGeom>
          <a:solidFill>
            <a:srgbClr val="215A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625" y="0"/>
            <a:ext cx="1690207" cy="540773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0" y="554335"/>
            <a:ext cx="3492137" cy="461665"/>
            <a:chOff x="-1" y="513391"/>
            <a:chExt cx="3492137" cy="461665"/>
          </a:xfrm>
        </p:grpSpPr>
        <p:grpSp>
          <p:nvGrpSpPr>
            <p:cNvPr id="22" name="组合 21"/>
            <p:cNvGrpSpPr/>
            <p:nvPr/>
          </p:nvGrpSpPr>
          <p:grpSpPr>
            <a:xfrm>
              <a:off x="-1" y="539215"/>
              <a:ext cx="3492137" cy="410019"/>
              <a:chOff x="0" y="288813"/>
              <a:chExt cx="3370216" cy="493479"/>
            </a:xfrm>
            <a:solidFill>
              <a:srgbClr val="131426"/>
            </a:solidFill>
          </p:grpSpPr>
          <p:sp>
            <p:nvSpPr>
              <p:cNvPr id="24" name="矩形 23"/>
              <p:cNvSpPr/>
              <p:nvPr/>
            </p:nvSpPr>
            <p:spPr>
              <a:xfrm>
                <a:off x="0" y="288813"/>
                <a:ext cx="3052812" cy="493479"/>
              </a:xfrm>
              <a:prstGeom prst="rect">
                <a:avLst/>
              </a:prstGeom>
              <a:solidFill>
                <a:srgbClr val="215A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直角三角形 24"/>
              <p:cNvSpPr/>
              <p:nvPr/>
            </p:nvSpPr>
            <p:spPr>
              <a:xfrm>
                <a:off x="3052811" y="292637"/>
                <a:ext cx="317405" cy="489655"/>
              </a:xfrm>
              <a:prstGeom prst="rtTriangle">
                <a:avLst/>
              </a:prstGeom>
              <a:solidFill>
                <a:srgbClr val="215A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3" name="文本框 67"/>
            <p:cNvSpPr txBox="1"/>
            <p:nvPr/>
          </p:nvSpPr>
          <p:spPr>
            <a:xfrm>
              <a:off x="281354" y="513391"/>
              <a:ext cx="30463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内容占位符 26"/>
          <p:cNvSpPr>
            <a:spLocks noGrp="1"/>
          </p:cNvSpPr>
          <p:nvPr>
            <p:ph sz="quarter" idx="13" hasCustomPrompt="1"/>
          </p:nvPr>
        </p:nvSpPr>
        <p:spPr>
          <a:xfrm>
            <a:off x="6361905" y="1016000"/>
            <a:ext cx="5564187" cy="5424129"/>
          </a:xfrm>
        </p:spPr>
        <p:txBody>
          <a:bodyPr/>
          <a:lstStyle>
            <a:lvl1pPr marL="228600" indent="-2286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30" name="内容占位符 29"/>
          <p:cNvSpPr>
            <a:spLocks noGrp="1"/>
          </p:cNvSpPr>
          <p:nvPr>
            <p:ph sz="quarter" idx="14" hasCustomPrompt="1"/>
          </p:nvPr>
        </p:nvSpPr>
        <p:spPr>
          <a:xfrm>
            <a:off x="306406" y="578891"/>
            <a:ext cx="2692400" cy="406843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7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8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40105" y="727710"/>
            <a:ext cx="3931920" cy="1115060"/>
          </a:xfrm>
        </p:spPr>
        <p:txBody>
          <a:bodyPr anchor="ctr" anchorCtr="0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5138420" y="727710"/>
            <a:ext cx="6172200" cy="5403215"/>
          </a:xfrm>
        </p:spPr>
        <p:txBody>
          <a:bodyPr/>
          <a:lstStyle>
            <a:lvl1pPr>
              <a:defRPr sz="2400">
                <a:latin typeface="+mn-ea"/>
                <a:ea typeface="+mn-ea"/>
              </a:defRPr>
            </a:lvl1pPr>
            <a:lvl2pPr marL="457200" indent="0">
              <a:buNone/>
              <a:defRPr sz="2400">
                <a:latin typeface="+mn-ea"/>
                <a:ea typeface="+mn-ea"/>
              </a:defRPr>
            </a:lvl2pPr>
            <a:lvl3pPr>
              <a:defRPr sz="2400">
                <a:latin typeface="+mn-ea"/>
                <a:ea typeface="+mn-ea"/>
              </a:defRPr>
            </a:lvl3pPr>
            <a:lvl4pPr>
              <a:defRPr sz="2400">
                <a:latin typeface="+mn-ea"/>
                <a:ea typeface="+mn-ea"/>
              </a:defRPr>
            </a:lvl4pPr>
            <a:lvl5pPr>
              <a:defRPr sz="2400">
                <a:latin typeface="+mn-ea"/>
                <a:ea typeface="+mn-e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单击此处编辑正文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840105" y="2239645"/>
            <a:ext cx="3931920" cy="389191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ea"/>
                <a:ea typeface="+mn-ea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>
              <a:sym typeface="+mn-ea"/>
            </a:endParaRP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669925" y="5605145"/>
            <a:ext cx="10852150" cy="558165"/>
          </a:xfrm>
        </p:spPr>
        <p:txBody>
          <a:bodyPr/>
          <a:lstStyle>
            <a:lvl1pPr>
              <a:defRPr b="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单击此处编辑正文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669925" y="641350"/>
            <a:ext cx="10852150" cy="455612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6445" cy="686816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467995" y="565150"/>
            <a:ext cx="5400040" cy="57277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6287770" y="565150"/>
            <a:ext cx="5400040" cy="57277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2" y="623591"/>
            <a:ext cx="10852237" cy="899167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34773" y="6356349"/>
            <a:ext cx="2743200" cy="365125"/>
          </a:xfrm>
        </p:spPr>
        <p:txBody>
          <a:bodyPr/>
          <a:lstStyle/>
          <a:p>
            <a:fld id="{472EFCC2-8387-4155-B8D2-F756CFA16B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F365-02C1-4785-8679-11FBBE634C97}" type="slidenum">
              <a:rPr lang="zh-CN" altLang="en-US" smtClean="0"/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6734522"/>
            <a:ext cx="12192000" cy="12347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6" Type="http://schemas.openxmlformats.org/officeDocument/2006/relationships/theme" Target="../theme/theme2.xml"/><Relationship Id="rId15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669882" y="581225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" hasCustomPrompt="1"/>
          </p:nvPr>
        </p:nvSpPr>
        <p:spPr>
          <a:xfrm>
            <a:off x="669925" y="1508125"/>
            <a:ext cx="10852150" cy="4749165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EFCC2-8387-4155-B8D2-F756CFA16B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2F365-02C1-4785-8679-11FBBE634C9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.xml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3" Type="http://schemas.openxmlformats.org/officeDocument/2006/relationships/slideLayout" Target="../slideLayouts/slideLayout11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:\Users\asus\Desktop\桌面\华夏航空图片\5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" r="21742"/>
          <a:stretch>
            <a:fillRect/>
          </a:stretch>
        </p:blipFill>
        <p:spPr bwMode="auto">
          <a:xfrm>
            <a:off x="6076950" y="-18709"/>
            <a:ext cx="6115050" cy="686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2307932" y="0"/>
            <a:ext cx="1704313" cy="1493520"/>
            <a:chOff x="1487802" y="0"/>
            <a:chExt cx="1704313" cy="1493520"/>
          </a:xfrm>
        </p:grpSpPr>
        <p:sp>
          <p:nvSpPr>
            <p:cNvPr id="4" name="矩形 3"/>
            <p:cNvSpPr/>
            <p:nvPr/>
          </p:nvSpPr>
          <p:spPr>
            <a:xfrm>
              <a:off x="1568531" y="0"/>
              <a:ext cx="1559991" cy="1493520"/>
            </a:xfrm>
            <a:prstGeom prst="rect">
              <a:avLst/>
            </a:prstGeom>
            <a:solidFill>
              <a:srgbClr val="205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87AB5"/>
                </a:solidFill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1487802" y="178873"/>
              <a:ext cx="1704313" cy="1171585"/>
              <a:chOff x="508537" y="196991"/>
              <a:chExt cx="1704313" cy="1171585"/>
            </a:xfrm>
          </p:grpSpPr>
          <p:sp>
            <p:nvSpPr>
              <p:cNvPr id="6" name="文本框 11"/>
              <p:cNvSpPr txBox="1"/>
              <p:nvPr/>
            </p:nvSpPr>
            <p:spPr>
              <a:xfrm>
                <a:off x="508537" y="196991"/>
                <a:ext cx="170431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2020</a:t>
                </a:r>
                <a:endParaRPr lang="zh-CN" altLang="en-US" sz="4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563376" y="937689"/>
                <a:ext cx="159530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2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一通达天下</a:t>
                </a:r>
                <a:endParaRPr lang="zh-CN" altLang="en-US" sz="2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2" name="标题 1"/>
          <p:cNvSpPr txBox="1"/>
          <p:nvPr/>
        </p:nvSpPr>
        <p:spPr>
          <a:xfrm>
            <a:off x="-169225" y="2407379"/>
            <a:ext cx="6889001" cy="1262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altLang="zh-CN" sz="2800" b="1" dirty="0">
              <a:solidFill>
                <a:srgbClr val="20599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4726" y="1573619"/>
            <a:ext cx="5472224" cy="71609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7500"/>
          </a:bodyPr>
          <a:lstStyle/>
          <a:p>
            <a:pPr algn="l">
              <a:lnSpc>
                <a:spcPct val="100000"/>
              </a:lnSpc>
            </a:pPr>
            <a:endParaRPr lang="zh-CN" altLang="en-US" sz="2800" b="1" dirty="0">
              <a:solidFill>
                <a:srgbClr val="20599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15002" y="1599199"/>
            <a:ext cx="6115050" cy="299215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rgbClr val="2059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中小机场网络化通达性解决方案</a:t>
            </a:r>
            <a:endParaRPr lang="en-US" altLang="zh-CN" sz="3200" b="1" dirty="0">
              <a:solidFill>
                <a:srgbClr val="20599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3200" b="1" dirty="0">
                <a:solidFill>
                  <a:srgbClr val="2059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	                ——</a:t>
            </a:r>
            <a:r>
              <a:rPr lang="zh-CN" altLang="en-US" sz="3200" b="1" dirty="0">
                <a:solidFill>
                  <a:srgbClr val="2059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汉中篇</a:t>
            </a:r>
            <a:endParaRPr lang="zh-CN" altLang="en-US" sz="3200" b="1" dirty="0">
              <a:solidFill>
                <a:srgbClr val="20599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Picture 2" descr="F:\通用航空\LOGO\514479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306" y="-28136"/>
            <a:ext cx="2483694" cy="946119"/>
          </a:xfrm>
          <a:prstGeom prst="rect">
            <a:avLst/>
          </a:prstGeom>
          <a:noFill/>
          <a:effectLst>
            <a:glow rad="63500">
              <a:srgbClr val="DAE3F3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-9413" y="5278330"/>
            <a:ext cx="6096000" cy="8744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rgbClr val="2059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华夏航空股份有限公司  罗彤</a:t>
            </a:r>
            <a:endParaRPr lang="en-US" altLang="zh-CN" b="1" dirty="0">
              <a:solidFill>
                <a:srgbClr val="20599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rgbClr val="2059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中国 汉中  </a:t>
            </a:r>
            <a:r>
              <a:rPr lang="en-US" altLang="zh-CN" b="1" dirty="0">
                <a:solidFill>
                  <a:srgbClr val="2059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2020/07/23</a:t>
            </a:r>
            <a:endParaRPr lang="en-US" altLang="zh-CN" b="1" dirty="0">
              <a:solidFill>
                <a:srgbClr val="20599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67"/>
          <p:cNvSpPr txBox="1"/>
          <p:nvPr/>
        </p:nvSpPr>
        <p:spPr>
          <a:xfrm>
            <a:off x="21757" y="351689"/>
            <a:ext cx="250372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机遇之一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226560" y="282290"/>
            <a:ext cx="37388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2059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案例二：“毕节模式”</a:t>
            </a:r>
            <a:endParaRPr lang="zh-CN" altLang="en-US" sz="2800" b="1" dirty="0">
              <a:solidFill>
                <a:srgbClr val="20599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内容占位符 2"/>
          <p:cNvSpPr txBox="1"/>
          <p:nvPr/>
        </p:nvSpPr>
        <p:spPr>
          <a:xfrm>
            <a:off x="859790" y="1073785"/>
            <a:ext cx="10592435" cy="51955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zh-CN" altLang="en-US" sz="2000" b="1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“毕节模式”的实践路径</a:t>
            </a:r>
            <a:endParaRPr lang="zh-CN" altLang="en-US" sz="2000" b="1" dirty="0">
              <a:solidFill>
                <a:srgbClr val="215A9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zh-CN" altLang="en-US" sz="2000" b="1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</a:t>
            </a:r>
            <a:r>
              <a:rPr lang="zh-CN" altLang="en-US" sz="2000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在毕节投放运力，开通毕节至周边贵阳、成都及重庆枢纽机场的航线，</a:t>
            </a:r>
            <a:r>
              <a:rPr lang="zh-CN" altLang="en-US" sz="2000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从早到晚时刻均匀分布，</a:t>
            </a:r>
            <a:r>
              <a:rPr lang="zh-CN" altLang="en-US" sz="2000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以通程航班模式实现网络衔接</a:t>
            </a:r>
            <a:endParaRPr lang="zh-CN" altLang="en-US" sz="2000" dirty="0">
              <a:solidFill>
                <a:srgbClr val="215A9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zh-CN" altLang="en-US" sz="2000" b="1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en-US" altLang="zh-CN" sz="2000" b="1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en-US" sz="2000" b="1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毕节模式</a:t>
            </a:r>
            <a:r>
              <a:rPr lang="en-US" altLang="zh-CN" sz="2000" b="1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en-US" sz="2000" b="1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en-US" sz="2000" b="1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实际成果</a:t>
            </a:r>
            <a:endParaRPr lang="zh-CN" altLang="en-US" sz="2000" b="1" dirty="0">
              <a:solidFill>
                <a:srgbClr val="215A9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200000"/>
              </a:lnSpc>
              <a:spcBef>
                <a:spcPts val="600"/>
              </a:spcBef>
              <a:buFont typeface="Wingdings" panose="05000000000000000000" charset="0"/>
              <a:buNone/>
            </a:pPr>
            <a:r>
              <a:rPr lang="zh-CN" altLang="en-US" sz="2000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覆盖航点增加至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107</a:t>
            </a:r>
            <a:r>
              <a:rPr lang="zh-CN" altLang="en-US" sz="2000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个，重要城市覆盖率达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83%</a:t>
            </a:r>
            <a:r>
              <a:rPr lang="zh-CN" altLang="en-US" sz="2000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，北京日频次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班</a:t>
            </a:r>
            <a:r>
              <a:rPr lang="zh-CN" altLang="en-US" sz="2000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以上， 沪广深日频达到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班</a:t>
            </a:r>
            <a:r>
              <a:rPr lang="zh-CN" altLang="en-US" sz="2000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，有</a:t>
            </a:r>
            <a:r>
              <a:rPr lang="en-US" altLang="zh-CN" sz="2000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27</a:t>
            </a:r>
            <a:r>
              <a:rPr lang="zh-CN" altLang="en-US" sz="2000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个城市可以做到当日往返，其通达性水</a:t>
            </a:r>
            <a:r>
              <a:rPr lang="zh-CN" altLang="en-US" sz="2000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平与省会贵阳相当</a:t>
            </a:r>
            <a:endParaRPr lang="zh-CN" altLang="en-US" sz="2000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67"/>
          <p:cNvSpPr txBox="1"/>
          <p:nvPr/>
        </p:nvSpPr>
        <p:spPr>
          <a:xfrm>
            <a:off x="21757" y="351689"/>
            <a:ext cx="250372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机遇之一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314700" y="351505"/>
            <a:ext cx="6228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2059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通程航班模式是民航网络化的必经之路</a:t>
            </a:r>
            <a:endParaRPr lang="zh-CN" altLang="en-US" sz="2800" b="1" dirty="0">
              <a:solidFill>
                <a:srgbClr val="20599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32915" y="1170305"/>
            <a:ext cx="8738235" cy="111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algn="l">
              <a:lnSpc>
                <a:spcPct val="100000"/>
              </a:lnSpc>
            </a:pPr>
            <a:r>
              <a:rPr lang="en-US" altLang="zh-CN" sz="2800" b="1" dirty="0" smtClean="0">
                <a:solidFill>
                  <a:srgbClr val="2059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</a:t>
            </a:r>
            <a:r>
              <a:rPr lang="en-US" altLang="zh-CN" sz="2400" b="1" dirty="0" smtClean="0">
                <a:solidFill>
                  <a:srgbClr val="2059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400" b="1" dirty="0" smtClean="0">
                <a:solidFill>
                  <a:srgbClr val="2059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无衔接，则无网络</a:t>
            </a:r>
            <a:endParaRPr lang="zh-CN" altLang="en-US" sz="2400" b="1" dirty="0" smtClean="0">
              <a:solidFill>
                <a:srgbClr val="20599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8810" y="2228215"/>
            <a:ext cx="3632835" cy="36328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210" y="2216150"/>
            <a:ext cx="3656330" cy="36563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835" y="2284730"/>
            <a:ext cx="3587750" cy="35877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3568"/>
            <a:ext cx="2814955" cy="467995"/>
          </a:xfrm>
          <a:custGeom>
            <a:avLst/>
            <a:gdLst/>
            <a:ahLst/>
            <a:cxnLst/>
            <a:rect l="l" t="t" r="r" b="b"/>
            <a:pathLst>
              <a:path w="2814955" h="467994">
                <a:moveTo>
                  <a:pt x="0" y="467867"/>
                </a:moveTo>
                <a:lnTo>
                  <a:pt x="2814828" y="467867"/>
                </a:lnTo>
                <a:lnTo>
                  <a:pt x="2814828" y="0"/>
                </a:lnTo>
                <a:lnTo>
                  <a:pt x="0" y="0"/>
                </a:lnTo>
                <a:lnTo>
                  <a:pt x="0" y="467867"/>
                </a:lnTo>
                <a:close/>
              </a:path>
            </a:pathLst>
          </a:custGeom>
          <a:solidFill>
            <a:srgbClr val="205A9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814827" y="361188"/>
            <a:ext cx="236220" cy="460375"/>
          </a:xfrm>
          <a:custGeom>
            <a:avLst/>
            <a:gdLst/>
            <a:ahLst/>
            <a:cxnLst/>
            <a:rect l="l" t="t" r="r" b="b"/>
            <a:pathLst>
              <a:path w="236219" h="460375">
                <a:moveTo>
                  <a:pt x="0" y="0"/>
                </a:moveTo>
                <a:lnTo>
                  <a:pt x="0" y="460248"/>
                </a:lnTo>
                <a:lnTo>
                  <a:pt x="236220" y="460248"/>
                </a:lnTo>
                <a:lnTo>
                  <a:pt x="0" y="0"/>
                </a:lnTo>
                <a:close/>
              </a:path>
            </a:pathLst>
          </a:custGeom>
          <a:solidFill>
            <a:srgbClr val="205A9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0330" y="406083"/>
            <a:ext cx="278384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机遇之一</a:t>
            </a:r>
            <a:endParaRPr lang="zh-CN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99092" y="222589"/>
            <a:ext cx="832883" cy="93150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967469" y="1974722"/>
            <a:ext cx="2715895" cy="469900"/>
          </a:xfrm>
          <a:custGeom>
            <a:avLst/>
            <a:gdLst/>
            <a:ahLst/>
            <a:cxnLst/>
            <a:rect l="l" t="t" r="r" b="b"/>
            <a:pathLst>
              <a:path w="2715895" h="469900">
                <a:moveTo>
                  <a:pt x="0" y="469391"/>
                </a:moveTo>
                <a:lnTo>
                  <a:pt x="2715768" y="469391"/>
                </a:lnTo>
                <a:lnTo>
                  <a:pt x="2715768" y="0"/>
                </a:lnTo>
                <a:lnTo>
                  <a:pt x="0" y="0"/>
                </a:lnTo>
                <a:lnTo>
                  <a:pt x="0" y="469391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9501631" y="2066874"/>
            <a:ext cx="164718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两个独立的航班号</a:t>
            </a:r>
            <a:endParaRPr sz="16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21934" y="1974722"/>
            <a:ext cx="2715895" cy="469900"/>
          </a:xfrm>
          <a:custGeom>
            <a:avLst/>
            <a:gdLst/>
            <a:ahLst/>
            <a:cxnLst/>
            <a:rect l="l" t="t" r="r" b="b"/>
            <a:pathLst>
              <a:path w="2715895" h="469900">
                <a:moveTo>
                  <a:pt x="0" y="469391"/>
                </a:moveTo>
                <a:lnTo>
                  <a:pt x="2715767" y="469391"/>
                </a:lnTo>
                <a:lnTo>
                  <a:pt x="2715767" y="0"/>
                </a:lnTo>
                <a:lnTo>
                  <a:pt x="0" y="0"/>
                </a:lnTo>
                <a:lnTo>
                  <a:pt x="0" y="469391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558788" y="2066874"/>
            <a:ext cx="12420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一个航班代码</a:t>
            </a:r>
            <a:endParaRPr sz="16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341106" y="1797888"/>
            <a:ext cx="763473" cy="7649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429497" y="1886331"/>
            <a:ext cx="585355" cy="649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456930" y="1913762"/>
            <a:ext cx="541020" cy="542925"/>
          </a:xfrm>
          <a:custGeom>
            <a:avLst/>
            <a:gdLst/>
            <a:ahLst/>
            <a:cxnLst/>
            <a:rect l="l" t="t" r="r" b="b"/>
            <a:pathLst>
              <a:path w="541020" h="542925">
                <a:moveTo>
                  <a:pt x="270510" y="0"/>
                </a:moveTo>
                <a:lnTo>
                  <a:pt x="221897" y="4369"/>
                </a:lnTo>
                <a:lnTo>
                  <a:pt x="176139" y="16966"/>
                </a:lnTo>
                <a:lnTo>
                  <a:pt x="133999" y="37027"/>
                </a:lnTo>
                <a:lnTo>
                  <a:pt x="96243" y="63786"/>
                </a:lnTo>
                <a:lnTo>
                  <a:pt x="63635" y="96478"/>
                </a:lnTo>
                <a:lnTo>
                  <a:pt x="36942" y="134337"/>
                </a:lnTo>
                <a:lnTo>
                  <a:pt x="16929" y="176600"/>
                </a:lnTo>
                <a:lnTo>
                  <a:pt x="4359" y="222499"/>
                </a:lnTo>
                <a:lnTo>
                  <a:pt x="0" y="271271"/>
                </a:lnTo>
                <a:lnTo>
                  <a:pt x="4359" y="320044"/>
                </a:lnTo>
                <a:lnTo>
                  <a:pt x="16929" y="365943"/>
                </a:lnTo>
                <a:lnTo>
                  <a:pt x="36942" y="408206"/>
                </a:lnTo>
                <a:lnTo>
                  <a:pt x="63635" y="446065"/>
                </a:lnTo>
                <a:lnTo>
                  <a:pt x="96243" y="478757"/>
                </a:lnTo>
                <a:lnTo>
                  <a:pt x="133999" y="505516"/>
                </a:lnTo>
                <a:lnTo>
                  <a:pt x="176139" y="525577"/>
                </a:lnTo>
                <a:lnTo>
                  <a:pt x="221897" y="538174"/>
                </a:lnTo>
                <a:lnTo>
                  <a:pt x="270510" y="542543"/>
                </a:lnTo>
                <a:lnTo>
                  <a:pt x="319122" y="538174"/>
                </a:lnTo>
                <a:lnTo>
                  <a:pt x="364880" y="525577"/>
                </a:lnTo>
                <a:lnTo>
                  <a:pt x="407020" y="505516"/>
                </a:lnTo>
                <a:lnTo>
                  <a:pt x="444776" y="478757"/>
                </a:lnTo>
                <a:lnTo>
                  <a:pt x="477384" y="446065"/>
                </a:lnTo>
                <a:lnTo>
                  <a:pt x="504077" y="408206"/>
                </a:lnTo>
                <a:lnTo>
                  <a:pt x="524090" y="365943"/>
                </a:lnTo>
                <a:lnTo>
                  <a:pt x="536660" y="320044"/>
                </a:lnTo>
                <a:lnTo>
                  <a:pt x="541020" y="271271"/>
                </a:lnTo>
                <a:lnTo>
                  <a:pt x="536660" y="222499"/>
                </a:lnTo>
                <a:lnTo>
                  <a:pt x="524090" y="176600"/>
                </a:lnTo>
                <a:lnTo>
                  <a:pt x="504077" y="134337"/>
                </a:lnTo>
                <a:lnTo>
                  <a:pt x="477384" y="96478"/>
                </a:lnTo>
                <a:lnTo>
                  <a:pt x="444776" y="63786"/>
                </a:lnTo>
                <a:lnTo>
                  <a:pt x="407020" y="37027"/>
                </a:lnTo>
                <a:lnTo>
                  <a:pt x="364880" y="16966"/>
                </a:lnTo>
                <a:lnTo>
                  <a:pt x="319122" y="4369"/>
                </a:lnTo>
                <a:lnTo>
                  <a:pt x="27051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8655811" y="2043048"/>
            <a:ext cx="1447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endParaRPr sz="16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967469" y="3056763"/>
            <a:ext cx="2715895" cy="469900"/>
          </a:xfrm>
          <a:custGeom>
            <a:avLst/>
            <a:gdLst/>
            <a:ahLst/>
            <a:cxnLst/>
            <a:rect l="l" t="t" r="r" b="b"/>
            <a:pathLst>
              <a:path w="2715895" h="469900">
                <a:moveTo>
                  <a:pt x="0" y="469392"/>
                </a:moveTo>
                <a:lnTo>
                  <a:pt x="2715768" y="469392"/>
                </a:lnTo>
                <a:lnTo>
                  <a:pt x="2715768" y="0"/>
                </a:lnTo>
                <a:lnTo>
                  <a:pt x="0" y="0"/>
                </a:lnTo>
                <a:lnTo>
                  <a:pt x="0" y="469392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9401047" y="3150108"/>
            <a:ext cx="18497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两段可以衔接的航段</a:t>
            </a:r>
            <a:endParaRPr sz="16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821934" y="3056763"/>
            <a:ext cx="2715895" cy="469900"/>
          </a:xfrm>
          <a:custGeom>
            <a:avLst/>
            <a:gdLst/>
            <a:ahLst/>
            <a:cxnLst/>
            <a:rect l="l" t="t" r="r" b="b"/>
            <a:pathLst>
              <a:path w="2715895" h="469900">
                <a:moveTo>
                  <a:pt x="0" y="469392"/>
                </a:moveTo>
                <a:lnTo>
                  <a:pt x="2715767" y="469392"/>
                </a:lnTo>
                <a:lnTo>
                  <a:pt x="2715767" y="0"/>
                </a:lnTo>
                <a:lnTo>
                  <a:pt x="0" y="0"/>
                </a:lnTo>
                <a:lnTo>
                  <a:pt x="0" y="469392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6558788" y="3150108"/>
            <a:ext cx="12420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标准独立产品</a:t>
            </a:r>
            <a:endParaRPr sz="16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341106" y="2879928"/>
            <a:ext cx="763473" cy="7649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429497" y="2968370"/>
            <a:ext cx="585355" cy="6492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456930" y="2995802"/>
            <a:ext cx="541020" cy="542925"/>
          </a:xfrm>
          <a:custGeom>
            <a:avLst/>
            <a:gdLst/>
            <a:ahLst/>
            <a:cxnLst/>
            <a:rect l="l" t="t" r="r" b="b"/>
            <a:pathLst>
              <a:path w="541020" h="542925">
                <a:moveTo>
                  <a:pt x="270510" y="0"/>
                </a:moveTo>
                <a:lnTo>
                  <a:pt x="221897" y="4369"/>
                </a:lnTo>
                <a:lnTo>
                  <a:pt x="176139" y="16966"/>
                </a:lnTo>
                <a:lnTo>
                  <a:pt x="133999" y="37027"/>
                </a:lnTo>
                <a:lnTo>
                  <a:pt x="96243" y="63786"/>
                </a:lnTo>
                <a:lnTo>
                  <a:pt x="63635" y="96478"/>
                </a:lnTo>
                <a:lnTo>
                  <a:pt x="36942" y="134337"/>
                </a:lnTo>
                <a:lnTo>
                  <a:pt x="16929" y="176600"/>
                </a:lnTo>
                <a:lnTo>
                  <a:pt x="4359" y="222499"/>
                </a:lnTo>
                <a:lnTo>
                  <a:pt x="0" y="271271"/>
                </a:lnTo>
                <a:lnTo>
                  <a:pt x="4359" y="320044"/>
                </a:lnTo>
                <a:lnTo>
                  <a:pt x="16929" y="365943"/>
                </a:lnTo>
                <a:lnTo>
                  <a:pt x="36942" y="408206"/>
                </a:lnTo>
                <a:lnTo>
                  <a:pt x="63635" y="446065"/>
                </a:lnTo>
                <a:lnTo>
                  <a:pt x="96243" y="478757"/>
                </a:lnTo>
                <a:lnTo>
                  <a:pt x="133999" y="505516"/>
                </a:lnTo>
                <a:lnTo>
                  <a:pt x="176139" y="525577"/>
                </a:lnTo>
                <a:lnTo>
                  <a:pt x="221897" y="538174"/>
                </a:lnTo>
                <a:lnTo>
                  <a:pt x="270510" y="542544"/>
                </a:lnTo>
                <a:lnTo>
                  <a:pt x="319122" y="538174"/>
                </a:lnTo>
                <a:lnTo>
                  <a:pt x="364880" y="525577"/>
                </a:lnTo>
                <a:lnTo>
                  <a:pt x="407020" y="505516"/>
                </a:lnTo>
                <a:lnTo>
                  <a:pt x="444776" y="478757"/>
                </a:lnTo>
                <a:lnTo>
                  <a:pt x="477384" y="446065"/>
                </a:lnTo>
                <a:lnTo>
                  <a:pt x="504077" y="408206"/>
                </a:lnTo>
                <a:lnTo>
                  <a:pt x="524090" y="365943"/>
                </a:lnTo>
                <a:lnTo>
                  <a:pt x="536660" y="320044"/>
                </a:lnTo>
                <a:lnTo>
                  <a:pt x="541020" y="271271"/>
                </a:lnTo>
                <a:lnTo>
                  <a:pt x="536660" y="222499"/>
                </a:lnTo>
                <a:lnTo>
                  <a:pt x="524090" y="176600"/>
                </a:lnTo>
                <a:lnTo>
                  <a:pt x="504077" y="134337"/>
                </a:lnTo>
                <a:lnTo>
                  <a:pt x="477384" y="96478"/>
                </a:lnTo>
                <a:lnTo>
                  <a:pt x="444776" y="63786"/>
                </a:lnTo>
                <a:lnTo>
                  <a:pt x="407020" y="37027"/>
                </a:lnTo>
                <a:lnTo>
                  <a:pt x="364880" y="16966"/>
                </a:lnTo>
                <a:lnTo>
                  <a:pt x="319122" y="4369"/>
                </a:lnTo>
                <a:lnTo>
                  <a:pt x="27051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8655811" y="3125418"/>
            <a:ext cx="1447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endParaRPr sz="16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967469" y="4073270"/>
            <a:ext cx="2715895" cy="469900"/>
          </a:xfrm>
          <a:custGeom>
            <a:avLst/>
            <a:gdLst/>
            <a:ahLst/>
            <a:cxnLst/>
            <a:rect l="l" t="t" r="r" b="b"/>
            <a:pathLst>
              <a:path w="2715895" h="469900">
                <a:moveTo>
                  <a:pt x="0" y="469391"/>
                </a:moveTo>
                <a:lnTo>
                  <a:pt x="2715768" y="469391"/>
                </a:lnTo>
                <a:lnTo>
                  <a:pt x="2715768" y="0"/>
                </a:lnTo>
                <a:lnTo>
                  <a:pt x="0" y="0"/>
                </a:lnTo>
                <a:lnTo>
                  <a:pt x="0" y="469391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9298940" y="4166362"/>
            <a:ext cx="20523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无统一服务的中转组合</a:t>
            </a:r>
            <a:endParaRPr sz="16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821934" y="4073270"/>
            <a:ext cx="2715895" cy="469900"/>
          </a:xfrm>
          <a:custGeom>
            <a:avLst/>
            <a:gdLst/>
            <a:ahLst/>
            <a:cxnLst/>
            <a:rect l="l" t="t" r="r" b="b"/>
            <a:pathLst>
              <a:path w="2715895" h="469900">
                <a:moveTo>
                  <a:pt x="0" y="469391"/>
                </a:moveTo>
                <a:lnTo>
                  <a:pt x="2715767" y="469391"/>
                </a:lnTo>
                <a:lnTo>
                  <a:pt x="2715767" y="0"/>
                </a:lnTo>
                <a:lnTo>
                  <a:pt x="0" y="0"/>
                </a:lnTo>
                <a:lnTo>
                  <a:pt x="0" y="469391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6458203" y="4166362"/>
            <a:ext cx="14446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全流程服务产品</a:t>
            </a:r>
            <a:endParaRPr sz="16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341106" y="3896436"/>
            <a:ext cx="763473" cy="7649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429497" y="3984878"/>
            <a:ext cx="585355" cy="6492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456930" y="4012310"/>
            <a:ext cx="541020" cy="542925"/>
          </a:xfrm>
          <a:custGeom>
            <a:avLst/>
            <a:gdLst/>
            <a:ahLst/>
            <a:cxnLst/>
            <a:rect l="l" t="t" r="r" b="b"/>
            <a:pathLst>
              <a:path w="541020" h="542925">
                <a:moveTo>
                  <a:pt x="270510" y="0"/>
                </a:moveTo>
                <a:lnTo>
                  <a:pt x="221897" y="4369"/>
                </a:lnTo>
                <a:lnTo>
                  <a:pt x="176139" y="16966"/>
                </a:lnTo>
                <a:lnTo>
                  <a:pt x="133999" y="37027"/>
                </a:lnTo>
                <a:lnTo>
                  <a:pt x="96243" y="63786"/>
                </a:lnTo>
                <a:lnTo>
                  <a:pt x="63635" y="96478"/>
                </a:lnTo>
                <a:lnTo>
                  <a:pt x="36942" y="134337"/>
                </a:lnTo>
                <a:lnTo>
                  <a:pt x="16929" y="176600"/>
                </a:lnTo>
                <a:lnTo>
                  <a:pt x="4359" y="222499"/>
                </a:lnTo>
                <a:lnTo>
                  <a:pt x="0" y="271272"/>
                </a:lnTo>
                <a:lnTo>
                  <a:pt x="4359" y="320044"/>
                </a:lnTo>
                <a:lnTo>
                  <a:pt x="16929" y="365943"/>
                </a:lnTo>
                <a:lnTo>
                  <a:pt x="36942" y="408206"/>
                </a:lnTo>
                <a:lnTo>
                  <a:pt x="63635" y="446065"/>
                </a:lnTo>
                <a:lnTo>
                  <a:pt x="96243" y="478757"/>
                </a:lnTo>
                <a:lnTo>
                  <a:pt x="133999" y="505516"/>
                </a:lnTo>
                <a:lnTo>
                  <a:pt x="176139" y="525577"/>
                </a:lnTo>
                <a:lnTo>
                  <a:pt x="221897" y="538174"/>
                </a:lnTo>
                <a:lnTo>
                  <a:pt x="270510" y="542544"/>
                </a:lnTo>
                <a:lnTo>
                  <a:pt x="319122" y="538174"/>
                </a:lnTo>
                <a:lnTo>
                  <a:pt x="364880" y="525577"/>
                </a:lnTo>
                <a:lnTo>
                  <a:pt x="407020" y="505516"/>
                </a:lnTo>
                <a:lnTo>
                  <a:pt x="444776" y="478757"/>
                </a:lnTo>
                <a:lnTo>
                  <a:pt x="477384" y="446065"/>
                </a:lnTo>
                <a:lnTo>
                  <a:pt x="504077" y="408206"/>
                </a:lnTo>
                <a:lnTo>
                  <a:pt x="524090" y="365943"/>
                </a:lnTo>
                <a:lnTo>
                  <a:pt x="536660" y="320044"/>
                </a:lnTo>
                <a:lnTo>
                  <a:pt x="541020" y="271272"/>
                </a:lnTo>
                <a:lnTo>
                  <a:pt x="536660" y="222499"/>
                </a:lnTo>
                <a:lnTo>
                  <a:pt x="524090" y="176600"/>
                </a:lnTo>
                <a:lnTo>
                  <a:pt x="504077" y="134337"/>
                </a:lnTo>
                <a:lnTo>
                  <a:pt x="477384" y="96478"/>
                </a:lnTo>
                <a:lnTo>
                  <a:pt x="444776" y="63786"/>
                </a:lnTo>
                <a:lnTo>
                  <a:pt x="407020" y="37027"/>
                </a:lnTo>
                <a:lnTo>
                  <a:pt x="364880" y="16966"/>
                </a:lnTo>
                <a:lnTo>
                  <a:pt x="319122" y="4369"/>
                </a:lnTo>
                <a:lnTo>
                  <a:pt x="27051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8655811" y="4142232"/>
            <a:ext cx="1447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endParaRPr sz="16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967469" y="5085207"/>
            <a:ext cx="2715895" cy="467995"/>
          </a:xfrm>
          <a:custGeom>
            <a:avLst/>
            <a:gdLst/>
            <a:ahLst/>
            <a:cxnLst/>
            <a:rect l="l" t="t" r="r" b="b"/>
            <a:pathLst>
              <a:path w="2715895" h="467995">
                <a:moveTo>
                  <a:pt x="0" y="467868"/>
                </a:moveTo>
                <a:lnTo>
                  <a:pt x="2715768" y="467868"/>
                </a:lnTo>
                <a:lnTo>
                  <a:pt x="2715768" y="0"/>
                </a:lnTo>
                <a:lnTo>
                  <a:pt x="0" y="0"/>
                </a:lnTo>
                <a:lnTo>
                  <a:pt x="0" y="467868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9096247" y="5178272"/>
            <a:ext cx="24580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中转失效后责任由旅客承担</a:t>
            </a:r>
            <a:endParaRPr sz="16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821934" y="5085207"/>
            <a:ext cx="2715895" cy="467995"/>
          </a:xfrm>
          <a:custGeom>
            <a:avLst/>
            <a:gdLst/>
            <a:ahLst/>
            <a:cxnLst/>
            <a:rect l="l" t="t" r="r" b="b"/>
            <a:pathLst>
              <a:path w="2715895" h="467995">
                <a:moveTo>
                  <a:pt x="0" y="467868"/>
                </a:moveTo>
                <a:lnTo>
                  <a:pt x="2715767" y="467868"/>
                </a:lnTo>
                <a:lnTo>
                  <a:pt x="2715767" y="0"/>
                </a:lnTo>
                <a:lnTo>
                  <a:pt x="0" y="0"/>
                </a:lnTo>
                <a:lnTo>
                  <a:pt x="0" y="467868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6356096" y="5178272"/>
            <a:ext cx="164718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客规级的服务责任</a:t>
            </a:r>
            <a:endParaRPr sz="16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341106" y="4908422"/>
            <a:ext cx="763473" cy="7634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8429497" y="4996814"/>
            <a:ext cx="585355" cy="6492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8456930" y="5024246"/>
            <a:ext cx="541020" cy="541020"/>
          </a:xfrm>
          <a:custGeom>
            <a:avLst/>
            <a:gdLst/>
            <a:ahLst/>
            <a:cxnLst/>
            <a:rect l="l" t="t" r="r" b="b"/>
            <a:pathLst>
              <a:path w="541020" h="541020">
                <a:moveTo>
                  <a:pt x="270510" y="0"/>
                </a:moveTo>
                <a:lnTo>
                  <a:pt x="221897" y="4358"/>
                </a:lnTo>
                <a:lnTo>
                  <a:pt x="176139" y="16923"/>
                </a:lnTo>
                <a:lnTo>
                  <a:pt x="133999" y="36931"/>
                </a:lnTo>
                <a:lnTo>
                  <a:pt x="96243" y="63619"/>
                </a:lnTo>
                <a:lnTo>
                  <a:pt x="63635" y="96222"/>
                </a:lnTo>
                <a:lnTo>
                  <a:pt x="36942" y="133976"/>
                </a:lnTo>
                <a:lnTo>
                  <a:pt x="16929" y="176118"/>
                </a:lnTo>
                <a:lnTo>
                  <a:pt x="4359" y="221884"/>
                </a:lnTo>
                <a:lnTo>
                  <a:pt x="0" y="270510"/>
                </a:lnTo>
                <a:lnTo>
                  <a:pt x="4359" y="319135"/>
                </a:lnTo>
                <a:lnTo>
                  <a:pt x="16929" y="364901"/>
                </a:lnTo>
                <a:lnTo>
                  <a:pt x="36942" y="407043"/>
                </a:lnTo>
                <a:lnTo>
                  <a:pt x="63635" y="444797"/>
                </a:lnTo>
                <a:lnTo>
                  <a:pt x="96243" y="477400"/>
                </a:lnTo>
                <a:lnTo>
                  <a:pt x="133999" y="504088"/>
                </a:lnTo>
                <a:lnTo>
                  <a:pt x="176139" y="524096"/>
                </a:lnTo>
                <a:lnTo>
                  <a:pt x="221897" y="536661"/>
                </a:lnTo>
                <a:lnTo>
                  <a:pt x="270510" y="541020"/>
                </a:lnTo>
                <a:lnTo>
                  <a:pt x="319122" y="536661"/>
                </a:lnTo>
                <a:lnTo>
                  <a:pt x="364880" y="524096"/>
                </a:lnTo>
                <a:lnTo>
                  <a:pt x="407020" y="504088"/>
                </a:lnTo>
                <a:lnTo>
                  <a:pt x="444776" y="477400"/>
                </a:lnTo>
                <a:lnTo>
                  <a:pt x="477384" y="444797"/>
                </a:lnTo>
                <a:lnTo>
                  <a:pt x="504077" y="407043"/>
                </a:lnTo>
                <a:lnTo>
                  <a:pt x="524090" y="364901"/>
                </a:lnTo>
                <a:lnTo>
                  <a:pt x="536660" y="319135"/>
                </a:lnTo>
                <a:lnTo>
                  <a:pt x="541020" y="270510"/>
                </a:lnTo>
                <a:lnTo>
                  <a:pt x="536660" y="221884"/>
                </a:lnTo>
                <a:lnTo>
                  <a:pt x="524090" y="176118"/>
                </a:lnTo>
                <a:lnTo>
                  <a:pt x="504077" y="133976"/>
                </a:lnTo>
                <a:lnTo>
                  <a:pt x="477384" y="96222"/>
                </a:lnTo>
                <a:lnTo>
                  <a:pt x="444776" y="63619"/>
                </a:lnTo>
                <a:lnTo>
                  <a:pt x="407020" y="36931"/>
                </a:lnTo>
                <a:lnTo>
                  <a:pt x="364880" y="16923"/>
                </a:lnTo>
                <a:lnTo>
                  <a:pt x="319122" y="4358"/>
                </a:lnTo>
                <a:lnTo>
                  <a:pt x="27051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8655811" y="5153888"/>
            <a:ext cx="1447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endParaRPr sz="16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189723" y="1147318"/>
            <a:ext cx="30784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1F589C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通程航班与传统中转的</a:t>
            </a:r>
            <a:r>
              <a:rPr sz="2000" b="1" spc="-15" dirty="0">
                <a:solidFill>
                  <a:srgbClr val="1F589C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区</a:t>
            </a:r>
            <a:r>
              <a:rPr sz="2000" b="1" dirty="0">
                <a:solidFill>
                  <a:srgbClr val="1F589C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别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192273" y="2161032"/>
            <a:ext cx="2421890" cy="3716654"/>
          </a:xfrm>
          <a:custGeom>
            <a:avLst/>
            <a:gdLst/>
            <a:ahLst/>
            <a:cxnLst/>
            <a:rect l="l" t="t" r="r" b="b"/>
            <a:pathLst>
              <a:path w="2421890" h="3716654">
                <a:moveTo>
                  <a:pt x="2421636" y="0"/>
                </a:moveTo>
                <a:lnTo>
                  <a:pt x="2301240" y="0"/>
                </a:lnTo>
                <a:lnTo>
                  <a:pt x="2301240" y="2868129"/>
                </a:lnTo>
                <a:lnTo>
                  <a:pt x="2298318" y="2938818"/>
                </a:lnTo>
                <a:lnTo>
                  <a:pt x="2290064" y="3007525"/>
                </a:lnTo>
                <a:lnTo>
                  <a:pt x="2276729" y="3073895"/>
                </a:lnTo>
                <a:lnTo>
                  <a:pt x="2258441" y="3137573"/>
                </a:lnTo>
                <a:lnTo>
                  <a:pt x="2235454" y="3198202"/>
                </a:lnTo>
                <a:lnTo>
                  <a:pt x="2208276" y="3255429"/>
                </a:lnTo>
                <a:lnTo>
                  <a:pt x="2176906" y="3308883"/>
                </a:lnTo>
                <a:lnTo>
                  <a:pt x="2141854" y="3358235"/>
                </a:lnTo>
                <a:lnTo>
                  <a:pt x="2103374" y="3403104"/>
                </a:lnTo>
                <a:lnTo>
                  <a:pt x="2061590" y="3443160"/>
                </a:lnTo>
                <a:lnTo>
                  <a:pt x="2016887" y="3478022"/>
                </a:lnTo>
                <a:lnTo>
                  <a:pt x="1969515" y="3507333"/>
                </a:lnTo>
                <a:lnTo>
                  <a:pt x="1919731" y="3530765"/>
                </a:lnTo>
                <a:lnTo>
                  <a:pt x="1867915" y="3547935"/>
                </a:lnTo>
                <a:lnTo>
                  <a:pt x="1814195" y="3558501"/>
                </a:lnTo>
                <a:lnTo>
                  <a:pt x="1759077" y="3562096"/>
                </a:lnTo>
                <a:lnTo>
                  <a:pt x="0" y="3562096"/>
                </a:lnTo>
                <a:lnTo>
                  <a:pt x="0" y="3716337"/>
                </a:lnTo>
                <a:lnTo>
                  <a:pt x="1759077" y="3716337"/>
                </a:lnTo>
                <a:lnTo>
                  <a:pt x="1813178" y="3713505"/>
                </a:lnTo>
                <a:lnTo>
                  <a:pt x="1866138" y="3705186"/>
                </a:lnTo>
                <a:lnTo>
                  <a:pt x="1917700" y="3691572"/>
                </a:lnTo>
                <a:lnTo>
                  <a:pt x="1967864" y="3672916"/>
                </a:lnTo>
                <a:lnTo>
                  <a:pt x="2016252" y="3649408"/>
                </a:lnTo>
                <a:lnTo>
                  <a:pt x="2062861" y="3621303"/>
                </a:lnTo>
                <a:lnTo>
                  <a:pt x="2107311" y="3588804"/>
                </a:lnTo>
                <a:lnTo>
                  <a:pt x="2149602" y="3552126"/>
                </a:lnTo>
                <a:lnTo>
                  <a:pt x="2189606" y="3511524"/>
                </a:lnTo>
                <a:lnTo>
                  <a:pt x="2226945" y="3467188"/>
                </a:lnTo>
                <a:lnTo>
                  <a:pt x="2261616" y="3419360"/>
                </a:lnTo>
                <a:lnTo>
                  <a:pt x="2293366" y="3368243"/>
                </a:lnTo>
                <a:lnTo>
                  <a:pt x="2321941" y="3314077"/>
                </a:lnTo>
                <a:lnTo>
                  <a:pt x="2347341" y="3257092"/>
                </a:lnTo>
                <a:lnTo>
                  <a:pt x="2369312" y="3197479"/>
                </a:lnTo>
                <a:lnTo>
                  <a:pt x="2387727" y="3135490"/>
                </a:lnTo>
                <a:lnTo>
                  <a:pt x="2402331" y="3071342"/>
                </a:lnTo>
                <a:lnTo>
                  <a:pt x="2412873" y="3005251"/>
                </a:lnTo>
                <a:lnTo>
                  <a:pt x="2419477" y="2937433"/>
                </a:lnTo>
                <a:lnTo>
                  <a:pt x="2421636" y="2868129"/>
                </a:lnTo>
                <a:lnTo>
                  <a:pt x="2421636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005840" y="1147699"/>
            <a:ext cx="2421890" cy="3778885"/>
          </a:xfrm>
          <a:custGeom>
            <a:avLst/>
            <a:gdLst/>
            <a:ahLst/>
            <a:cxnLst/>
            <a:rect l="l" t="t" r="r" b="b"/>
            <a:pathLst>
              <a:path w="2421890" h="3778885">
                <a:moveTo>
                  <a:pt x="2421635" y="0"/>
                </a:moveTo>
                <a:lnTo>
                  <a:pt x="662558" y="0"/>
                </a:lnTo>
                <a:lnTo>
                  <a:pt x="608457" y="2793"/>
                </a:lnTo>
                <a:lnTo>
                  <a:pt x="555497" y="11175"/>
                </a:lnTo>
                <a:lnTo>
                  <a:pt x="503935" y="24764"/>
                </a:lnTo>
                <a:lnTo>
                  <a:pt x="453770" y="43433"/>
                </a:lnTo>
                <a:lnTo>
                  <a:pt x="405383" y="66928"/>
                </a:lnTo>
                <a:lnTo>
                  <a:pt x="358775" y="95122"/>
                </a:lnTo>
                <a:lnTo>
                  <a:pt x="314325" y="127507"/>
                </a:lnTo>
                <a:lnTo>
                  <a:pt x="271906" y="164210"/>
                </a:lnTo>
                <a:lnTo>
                  <a:pt x="232028" y="204850"/>
                </a:lnTo>
                <a:lnTo>
                  <a:pt x="194678" y="249173"/>
                </a:lnTo>
                <a:lnTo>
                  <a:pt x="160032" y="297052"/>
                </a:lnTo>
                <a:lnTo>
                  <a:pt x="128308" y="348106"/>
                </a:lnTo>
                <a:lnTo>
                  <a:pt x="99656" y="402335"/>
                </a:lnTo>
                <a:lnTo>
                  <a:pt x="74256" y="459358"/>
                </a:lnTo>
                <a:lnTo>
                  <a:pt x="52298" y="518921"/>
                </a:lnTo>
                <a:lnTo>
                  <a:pt x="33934" y="580897"/>
                </a:lnTo>
                <a:lnTo>
                  <a:pt x="19354" y="645032"/>
                </a:lnTo>
                <a:lnTo>
                  <a:pt x="8712" y="711200"/>
                </a:lnTo>
                <a:lnTo>
                  <a:pt x="2209" y="779017"/>
                </a:lnTo>
                <a:lnTo>
                  <a:pt x="0" y="848232"/>
                </a:lnTo>
                <a:lnTo>
                  <a:pt x="0" y="3778821"/>
                </a:lnTo>
                <a:lnTo>
                  <a:pt x="120459" y="3778821"/>
                </a:lnTo>
                <a:lnTo>
                  <a:pt x="120459" y="848232"/>
                </a:lnTo>
                <a:lnTo>
                  <a:pt x="123266" y="777620"/>
                </a:lnTo>
                <a:lnTo>
                  <a:pt x="131521" y="708913"/>
                </a:lnTo>
                <a:lnTo>
                  <a:pt x="144945" y="642492"/>
                </a:lnTo>
                <a:lnTo>
                  <a:pt x="163245" y="578738"/>
                </a:lnTo>
                <a:lnTo>
                  <a:pt x="186156" y="518159"/>
                </a:lnTo>
                <a:lnTo>
                  <a:pt x="213359" y="460882"/>
                </a:lnTo>
                <a:lnTo>
                  <a:pt x="244728" y="407415"/>
                </a:lnTo>
                <a:lnTo>
                  <a:pt x="279781" y="358139"/>
                </a:lnTo>
                <a:lnTo>
                  <a:pt x="318261" y="313181"/>
                </a:lnTo>
                <a:lnTo>
                  <a:pt x="360044" y="273176"/>
                </a:lnTo>
                <a:lnTo>
                  <a:pt x="404748" y="238251"/>
                </a:lnTo>
                <a:lnTo>
                  <a:pt x="452119" y="208914"/>
                </a:lnTo>
                <a:lnTo>
                  <a:pt x="501903" y="185546"/>
                </a:lnTo>
                <a:lnTo>
                  <a:pt x="553719" y="168401"/>
                </a:lnTo>
                <a:lnTo>
                  <a:pt x="607440" y="157860"/>
                </a:lnTo>
                <a:lnTo>
                  <a:pt x="662558" y="154177"/>
                </a:lnTo>
                <a:lnTo>
                  <a:pt x="2421635" y="154177"/>
                </a:lnTo>
                <a:lnTo>
                  <a:pt x="2421635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1286001" y="1405788"/>
            <a:ext cx="3037205" cy="4147185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29210">
              <a:lnSpc>
                <a:spcPct val="100000"/>
              </a:lnSpc>
              <a:spcBef>
                <a:spcPts val="1120"/>
              </a:spcBef>
            </a:pPr>
            <a:r>
              <a:rPr sz="16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通程航班：</a:t>
            </a:r>
            <a:endParaRPr sz="16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 marR="5080" algn="just">
              <a:lnSpc>
                <a:spcPct val="150000"/>
              </a:lnSpc>
              <a:spcBef>
                <a:spcPts val="60"/>
              </a:spcBef>
            </a:pPr>
            <a:r>
              <a:rPr sz="1600" spc="100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整</a:t>
            </a:r>
            <a:r>
              <a:rPr sz="1600" spc="85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合</a:t>
            </a:r>
            <a:r>
              <a:rPr sz="1600" spc="100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自联程或跨航</a:t>
            </a:r>
            <a:r>
              <a:rPr sz="1600" spc="85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司</a:t>
            </a:r>
            <a:r>
              <a:rPr sz="1600" spc="100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的航</a:t>
            </a:r>
            <a:r>
              <a:rPr sz="1600" spc="114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线</a:t>
            </a:r>
            <a:r>
              <a:rPr sz="1600" spc="90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1600" spc="-5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开 </a:t>
            </a:r>
            <a:r>
              <a:rPr sz="1600" spc="95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设</a:t>
            </a:r>
            <a:r>
              <a:rPr sz="1600" spc="85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的</a:t>
            </a:r>
            <a:r>
              <a:rPr sz="1600" spc="95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介于经停航班</a:t>
            </a:r>
            <a:r>
              <a:rPr sz="1600" spc="85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与</a:t>
            </a:r>
            <a:r>
              <a:rPr sz="1600" spc="95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中转航</a:t>
            </a:r>
            <a:r>
              <a:rPr sz="1600" spc="85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班</a:t>
            </a:r>
            <a:r>
              <a:rPr sz="1600" spc="-5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之 </a:t>
            </a:r>
            <a:r>
              <a:rPr sz="1600" spc="100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间</a:t>
            </a:r>
            <a:r>
              <a:rPr sz="1600" spc="85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的</a:t>
            </a:r>
            <a:r>
              <a:rPr sz="1600" spc="100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新型航班模</a:t>
            </a:r>
            <a:r>
              <a:rPr sz="1600" spc="110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式</a:t>
            </a:r>
            <a:r>
              <a:rPr sz="1600" spc="90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1600" spc="100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提供与</a:t>
            </a:r>
            <a:r>
              <a:rPr sz="1600" spc="85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经</a:t>
            </a:r>
            <a:r>
              <a:rPr sz="1600" spc="-5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停 </a:t>
            </a:r>
            <a:r>
              <a:rPr sz="1600" spc="100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航</a:t>
            </a:r>
            <a:r>
              <a:rPr sz="1600" spc="85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班</a:t>
            </a:r>
            <a:r>
              <a:rPr sz="1600" spc="100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相当的航班服务，提升</a:t>
            </a:r>
            <a:r>
              <a:rPr sz="1600" spc="85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乘</a:t>
            </a:r>
            <a:r>
              <a:rPr sz="1600" spc="-5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客 </a:t>
            </a:r>
            <a:r>
              <a:rPr sz="1600" spc="-5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出行体验。</a:t>
            </a:r>
            <a:endParaRPr sz="16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8895">
              <a:lnSpc>
                <a:spcPct val="100000"/>
              </a:lnSpc>
              <a:spcBef>
                <a:spcPts val="800"/>
              </a:spcBef>
            </a:pPr>
            <a:r>
              <a:rPr sz="16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通程航班的两个核心：</a:t>
            </a:r>
            <a:endParaRPr sz="16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75285" indent="-343535" algn="just">
              <a:lnSpc>
                <a:spcPct val="100000"/>
              </a:lnSpc>
              <a:spcBef>
                <a:spcPts val="1355"/>
              </a:spcBef>
              <a:buFont typeface="Wingdings" panose="05000000000000000000"/>
              <a:buChar char=""/>
              <a:tabLst>
                <a:tab pos="375920" algn="l"/>
              </a:tabLst>
            </a:pPr>
            <a:r>
              <a:rPr sz="1600" spc="-20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通过跨</a:t>
            </a:r>
            <a:r>
              <a:rPr sz="1600" spc="-5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航</a:t>
            </a:r>
            <a:r>
              <a:rPr sz="1600" spc="-10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司</a:t>
            </a:r>
            <a:r>
              <a:rPr sz="1600" spc="-5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合作解决航线联运</a:t>
            </a:r>
            <a:endParaRPr sz="16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75285" marR="19685" indent="-342900" algn="just">
              <a:lnSpc>
                <a:spcPct val="150000"/>
              </a:lnSpc>
              <a:spcBef>
                <a:spcPts val="410"/>
              </a:spcBef>
              <a:buFont typeface="Wingdings" panose="05000000000000000000"/>
              <a:buChar char=""/>
              <a:tabLst>
                <a:tab pos="375920" algn="l"/>
              </a:tabLst>
            </a:pPr>
            <a:r>
              <a:rPr sz="1600" spc="-10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提供了有服务、有标准的类经 </a:t>
            </a:r>
            <a:r>
              <a:rPr sz="1600" spc="-5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停航班，同时也是继直飞和经 </a:t>
            </a:r>
            <a:r>
              <a:rPr sz="1600" spc="-5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停的第三类航班</a:t>
            </a:r>
            <a:endParaRPr sz="16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559300" y="351505"/>
            <a:ext cx="37388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zh-CN" altLang="en-US" sz="2800" b="1" dirty="0">
                <a:solidFill>
                  <a:srgbClr val="2059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通程航班模式是什么？</a:t>
            </a:r>
            <a:endParaRPr lang="zh-CN" altLang="en-US" sz="2800" b="1" dirty="0">
              <a:solidFill>
                <a:srgbClr val="20599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833245" y="5976620"/>
            <a:ext cx="8749665" cy="62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/>
          </a:bodyPr>
          <a:p>
            <a:pPr algn="l">
              <a:lnSpc>
                <a:spcPct val="100000"/>
              </a:lnSpc>
            </a:pPr>
            <a:r>
              <a:rPr lang="zh-CN" altLang="en-US" sz="2800" b="1" dirty="0" smtClean="0">
                <a:solidFill>
                  <a:srgbClr val="2059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现有中转航班模式必须升级为通程服务，才能比肩现代服务业的高速发展</a:t>
            </a:r>
            <a:endParaRPr lang="zh-CN" altLang="en-US" sz="2800" b="1" dirty="0" smtClean="0">
              <a:solidFill>
                <a:srgbClr val="20599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67"/>
          <p:cNvSpPr txBox="1"/>
          <p:nvPr/>
        </p:nvSpPr>
        <p:spPr>
          <a:xfrm>
            <a:off x="0" y="358425"/>
            <a:ext cx="217918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机遇之二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134362" y="327375"/>
            <a:ext cx="69392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2059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航空网络化运营，构建相对高铁的比较优势</a:t>
            </a:r>
            <a:endParaRPr lang="zh-CN" altLang="en-US" sz="2800" b="1" dirty="0">
              <a:solidFill>
                <a:srgbClr val="20599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94995" y="923925"/>
            <a:ext cx="4630420" cy="55499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zh-CN" altLang="en-US" sz="2000" b="1" dirty="0">
              <a:solidFill>
                <a:srgbClr val="20599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zh-CN" altLang="en-US" sz="2000" b="1" dirty="0">
              <a:solidFill>
                <a:srgbClr val="20599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rgbClr val="2059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根据重力模型测算汉中至全国主要城市的需求是离散的，在这些广泛的需求中需要构建航空网络化服务的比较优势</a:t>
            </a:r>
            <a:endParaRPr lang="zh-CN" altLang="en-US" sz="2000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rgbClr val="2059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以汉中主要需求的</a:t>
            </a:r>
            <a:r>
              <a:rPr lang="en-US" altLang="zh-CN" sz="2000" dirty="0">
                <a:solidFill>
                  <a:srgbClr val="2059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42</a:t>
            </a:r>
            <a:r>
              <a:rPr lang="zh-CN" altLang="en-US" sz="2000" dirty="0">
                <a:solidFill>
                  <a:srgbClr val="2059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个中心城市为例，网络化运营的航空服务相对高铁有很强的比较优势</a:t>
            </a:r>
            <a:endParaRPr lang="zh-CN" altLang="en-US" sz="2000" dirty="0">
              <a:solidFill>
                <a:srgbClr val="20599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l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备注：案例见第三部分</a:t>
            </a:r>
            <a:endParaRPr lang="zh-CN" altLang="en-US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l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（汉中通达性解决方案）</a:t>
            </a:r>
            <a:endParaRPr lang="zh-CN" altLang="en-US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l">
              <a:lnSpc>
                <a:spcPct val="150000"/>
              </a:lnSpc>
              <a:buFont typeface="Wingdings" panose="05000000000000000000" pitchFamily="2" charset="2"/>
              <a:buNone/>
            </a:pPr>
            <a:endParaRPr lang="zh-CN" altLang="en-US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object 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418455" y="849630"/>
          <a:ext cx="6069330" cy="5697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8010"/>
                <a:gridCol w="588010"/>
                <a:gridCol w="701040"/>
                <a:gridCol w="764540"/>
                <a:gridCol w="657860"/>
                <a:gridCol w="675640"/>
                <a:gridCol w="675640"/>
                <a:gridCol w="685165"/>
                <a:gridCol w="733425"/>
              </a:tblGrid>
              <a:tr h="4267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buNone/>
                      </a:pPr>
                      <a:endParaRPr lang="zh-CN" altLang="en-US" sz="600">
                        <a:solidFill>
                          <a:schemeClr val="tx1"/>
                        </a:solidFill>
                        <a:uFillTx/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城市</a:t>
                      </a:r>
                      <a:endParaRPr sz="1200" b="1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地面时间</a:t>
                      </a:r>
                      <a:endParaRPr sz="1200" b="1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地面票价</a:t>
                      </a:r>
                      <a:endParaRPr sz="1200" b="1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空中时间</a:t>
                      </a:r>
                      <a:endParaRPr sz="1200" b="1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空中票价</a:t>
                      </a:r>
                      <a:endParaRPr sz="1200" b="1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R="2476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空中</a:t>
                      </a:r>
                      <a:endParaRPr sz="1200" b="1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  <a:p>
                      <a:pPr marR="2476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时长优</a:t>
                      </a:r>
                      <a:endParaRPr sz="1200" b="1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R="2794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空中</a:t>
                      </a:r>
                      <a:endParaRPr sz="1200" b="1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  <a:p>
                      <a:pPr marR="2794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价格优</a:t>
                      </a:r>
                      <a:endParaRPr sz="1200" b="1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R="2476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时长</a:t>
                      </a:r>
                      <a:endParaRPr sz="1200" b="1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  <a:p>
                      <a:pPr marR="2476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和价格优</a:t>
                      </a:r>
                      <a:endParaRPr sz="1200" b="1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00000"/>
                      </a:solidFill>
                      <a:prstDash val="solid"/>
                    </a:lnB>
                  </a:tcPr>
                </a:tc>
              </a:tr>
              <a:tr h="189865">
                <a:tc rowSpan="14"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  <a:buNone/>
                      </a:pPr>
                      <a:r>
                        <a:rPr lang="zh-CN" altLang="en-US" sz="180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航空</a:t>
                      </a:r>
                      <a:endParaRPr lang="zh-CN" altLang="en-US" sz="1800">
                        <a:solidFill>
                          <a:schemeClr val="tx1"/>
                        </a:solidFill>
                        <a:uFillTx/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  <a:buNone/>
                      </a:pPr>
                      <a:r>
                        <a:rPr lang="zh-CN" altLang="en-US" sz="180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具有</a:t>
                      </a:r>
                      <a:endParaRPr lang="zh-CN" altLang="en-US" sz="1800">
                        <a:solidFill>
                          <a:schemeClr val="tx1"/>
                        </a:solidFill>
                        <a:uFillTx/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  <a:buNone/>
                      </a:pPr>
                      <a:r>
                        <a:rPr lang="zh-CN" altLang="en-US" sz="180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绝对</a:t>
                      </a:r>
                      <a:endParaRPr lang="zh-CN" altLang="en-US" sz="1800">
                        <a:solidFill>
                          <a:schemeClr val="tx1"/>
                        </a:solidFill>
                        <a:uFillTx/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  <a:buNone/>
                      </a:pPr>
                      <a:r>
                        <a:rPr lang="zh-CN" altLang="en-US" sz="180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优势（</a:t>
                      </a:r>
                      <a:r>
                        <a:rPr lang="en-US" altLang="zh-CN" sz="180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15</a:t>
                      </a:r>
                      <a:r>
                        <a:rPr lang="zh-CN" altLang="en-US" sz="180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）</a:t>
                      </a:r>
                      <a:endParaRPr lang="zh-CN" altLang="en-US" sz="1800">
                        <a:solidFill>
                          <a:schemeClr val="tx1"/>
                        </a:solidFill>
                        <a:uFillTx/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00000"/>
                      </a:solidFill>
                      <a:prstDash val="solid"/>
                    </a:lnT>
                    <a:lnB w="19050">
                      <a:solidFill>
                        <a:srgbClr val="C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广州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marR="1079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10.0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76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910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76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2.6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76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480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76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marR="1079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76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76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marR="1397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76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00000"/>
                      </a:solidFill>
                      <a:prstDash val="solid"/>
                    </a:lnR>
                    <a:lnT w="19050">
                      <a:solidFill>
                        <a:srgbClr val="C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194945">
                <a:tc vMerge="1"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杭州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10.2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805.5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2.3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498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marR="1397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195580">
                <a:tc vMerge="1"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南京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marR="1397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8.0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637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1.8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600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marR="1397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195580">
                <a:tc vMerge="1"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长沙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marR="1397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7.3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684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6.4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600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marR="1397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196215">
                <a:tc vMerge="1"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青岛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10.7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692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9.8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600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marR="1397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194945">
                <a:tc vMerge="1"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贵阳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marR="1397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6.0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324.5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1.3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315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marR="1397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195580">
                <a:tc vMerge="1"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三亚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40.1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717.5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10.0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669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marR="1397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195580">
                <a:tc vMerge="1"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沈阳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11.6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859.5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6.8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772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marR="1397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195580">
                <a:tc vMerge="1"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大连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14.3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963.5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2.6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475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marR="1397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196215">
                <a:tc vMerge="1"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福州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12.1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971.5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8.6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739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marR="1397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194945">
                <a:tc vMerge="1"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长春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19.1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837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7.9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835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marR="1397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195580">
                <a:tc vMerge="1"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宁波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19.5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877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11.5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769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marR="1397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195580">
                <a:tc vMerge="1"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温州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21.1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896.5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6.5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864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marR="1397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200025">
                <a:tc vMerge="1"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合肥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marR="1397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7.2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617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6.4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594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marR="1397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188595">
                <a:tc rowSpan="13"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  <a:buNone/>
                      </a:pPr>
                      <a:r>
                        <a:rPr lang="zh-CN" altLang="en-US" sz="180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航空</a:t>
                      </a:r>
                      <a:endParaRPr lang="zh-CN" altLang="en-US" sz="1800">
                        <a:solidFill>
                          <a:schemeClr val="tx1"/>
                        </a:solidFill>
                        <a:uFillTx/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  <a:buNone/>
                      </a:pPr>
                      <a:r>
                        <a:rPr lang="zh-CN" altLang="en-US" sz="180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具有</a:t>
                      </a:r>
                      <a:endParaRPr lang="zh-CN" altLang="en-US" sz="1800">
                        <a:solidFill>
                          <a:schemeClr val="tx1"/>
                        </a:solidFill>
                        <a:uFillTx/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  <a:buNone/>
                      </a:pPr>
                      <a:r>
                        <a:rPr lang="zh-CN" altLang="en-US" sz="180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相对</a:t>
                      </a:r>
                      <a:endParaRPr lang="zh-CN" altLang="en-US" sz="1800">
                        <a:solidFill>
                          <a:schemeClr val="tx1"/>
                        </a:solidFill>
                        <a:uFillTx/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  <a:buNone/>
                      </a:pPr>
                      <a:r>
                        <a:rPr lang="zh-CN" altLang="en-US" sz="180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优势（</a:t>
                      </a:r>
                      <a:r>
                        <a:rPr lang="en-US" altLang="zh-CN" sz="180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13</a:t>
                      </a:r>
                      <a:r>
                        <a:rPr lang="zh-CN" altLang="en-US" sz="180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）</a:t>
                      </a:r>
                      <a:endParaRPr lang="zh-CN" altLang="en-US" sz="1800">
                        <a:solidFill>
                          <a:schemeClr val="tx1"/>
                        </a:solidFill>
                        <a:uFillTx/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北京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R="1397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7.2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63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612.5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63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2.0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63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648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63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R="1079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63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0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63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R="1397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0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63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5580">
                <a:tc vMerge="1"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上海浦东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28.0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224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2.3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620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0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R="1397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0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4945">
                <a:tc vMerge="1"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深圳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R="1397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9.0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840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2.5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1080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0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R="1397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0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5580">
                <a:tc vMerge="1"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厦门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22.0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302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8.6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600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0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R="1397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0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5580">
                <a:tc vMerge="1"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武汉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R="1397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6.0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551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5.3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624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0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R="1397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0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6215">
                <a:tc vMerge="1"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海口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35.9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649.5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8.3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659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0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R="1397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0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4945">
                <a:tc vMerge="1"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哈尔滨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10.0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567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9.3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875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0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R="1397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0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5580">
                <a:tc vMerge="1"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南宁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11.4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735.5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6.4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774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0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R="1397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0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5580">
                <a:tc vMerge="1"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兰州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R="1397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5.1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163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5.1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724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0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0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R="1397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0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5580">
                <a:tc vMerge="1"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南昌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R="1397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8.7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658.5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8.1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662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0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R="1397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0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6215">
                <a:tc vMerge="1"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呼和浩特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16.5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235.5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9.7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965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0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R="1397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0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4945">
                <a:tc vMerge="1"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银川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16.4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199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1.5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255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0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R="1397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0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5580">
                <a:tc vMerge="1"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北京南苑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R="1397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7.2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612.5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2.0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648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1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0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R="1397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0</a:t>
                      </a:r>
                      <a:endParaRPr sz="1000" b="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67"/>
          <p:cNvSpPr txBox="1"/>
          <p:nvPr/>
        </p:nvSpPr>
        <p:spPr>
          <a:xfrm>
            <a:off x="21757" y="351689"/>
            <a:ext cx="250372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机遇之三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0617" y="1580358"/>
            <a:ext cx="10422553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buClr>
                <a:srgbClr val="3B3C51"/>
              </a:buClr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省域副中心城市发展定位，推动了民航次枢纽建设</a:t>
            </a:r>
            <a:endParaRPr lang="en-US" altLang="zh-CN" sz="2400" dirty="0">
              <a:solidFill>
                <a:srgbClr val="215A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83411" y="1811547"/>
            <a:ext cx="10929668" cy="122495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7500"/>
          </a:bodyPr>
          <a:lstStyle/>
          <a:p>
            <a:pPr algn="l">
              <a:lnSpc>
                <a:spcPct val="100000"/>
              </a:lnSpc>
            </a:pPr>
            <a:endParaRPr lang="zh-CN" altLang="en-US" sz="2800" b="1" dirty="0">
              <a:solidFill>
                <a:srgbClr val="20599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4" name="文本框 133"/>
          <p:cNvSpPr txBox="1"/>
          <p:nvPr/>
        </p:nvSpPr>
        <p:spPr>
          <a:xfrm>
            <a:off x="1101725" y="2225675"/>
            <a:ext cx="9876155" cy="2353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215A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随着经济社会发展，各省自治区都确立了副中心城市的定位，这些城市的经济体量和区位优势带来了发展腹地的需求，从而推动了次枢纽模式的诞生，为支线航空发展带来新的机遇。</a:t>
            </a:r>
            <a:endParaRPr lang="en-US" altLang="zh-CN" sz="2000" dirty="0">
              <a:solidFill>
                <a:srgbClr val="215A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6797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971209" y="165508"/>
            <a:ext cx="10249581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buClr>
                <a:srgbClr val="3B3C51"/>
              </a:buClr>
            </a:pPr>
            <a:r>
              <a:rPr lang="zh-CN" altLang="en-US" sz="2800" b="1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中小城市的发展带来新机遇</a:t>
            </a:r>
            <a:endParaRPr lang="en-US" altLang="zh-CN" sz="2800" b="1" dirty="0">
              <a:solidFill>
                <a:srgbClr val="215A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67"/>
          <p:cNvSpPr txBox="1"/>
          <p:nvPr/>
        </p:nvSpPr>
        <p:spPr>
          <a:xfrm>
            <a:off x="21757" y="351689"/>
            <a:ext cx="250372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机遇之三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804738" y="2074770"/>
            <a:ext cx="6338658" cy="4750651"/>
            <a:chOff x="5357380" y="1943475"/>
            <a:chExt cx="5831399" cy="4549400"/>
          </a:xfrm>
        </p:grpSpPr>
        <p:grpSp>
          <p:nvGrpSpPr>
            <p:cNvPr id="5" name="组合 1"/>
            <p:cNvGrpSpPr/>
            <p:nvPr/>
          </p:nvGrpSpPr>
          <p:grpSpPr bwMode="auto">
            <a:xfrm>
              <a:off x="5376745" y="1943475"/>
              <a:ext cx="5812034" cy="4549400"/>
              <a:chOff x="-1222" y="0"/>
              <a:chExt cx="5408413" cy="4756567"/>
            </a:xfrm>
          </p:grpSpPr>
          <p:sp>
            <p:nvSpPr>
              <p:cNvPr id="97" name="Freeform 4"/>
              <p:cNvSpPr>
                <a:spLocks noChangeArrowheads="1"/>
              </p:cNvSpPr>
              <p:nvPr/>
            </p:nvSpPr>
            <p:spPr bwMode="auto">
              <a:xfrm>
                <a:off x="4221785" y="0"/>
                <a:ext cx="1185406" cy="1190682"/>
              </a:xfrm>
              <a:custGeom>
                <a:avLst/>
                <a:gdLst>
                  <a:gd name="T0" fmla="*/ 41 w 705"/>
                  <a:gd name="T1" fmla="*/ 107 h 697"/>
                  <a:gd name="T2" fmla="*/ 79 w 705"/>
                  <a:gd name="T3" fmla="*/ 173 h 697"/>
                  <a:gd name="T4" fmla="*/ 179 w 705"/>
                  <a:gd name="T5" fmla="*/ 173 h 697"/>
                  <a:gd name="T6" fmla="*/ 259 w 705"/>
                  <a:gd name="T7" fmla="*/ 294 h 697"/>
                  <a:gd name="T8" fmla="*/ 397 w 705"/>
                  <a:gd name="T9" fmla="*/ 266 h 697"/>
                  <a:gd name="T10" fmla="*/ 577 w 705"/>
                  <a:gd name="T11" fmla="*/ 280 h 697"/>
                  <a:gd name="T12" fmla="*/ 538 w 705"/>
                  <a:gd name="T13" fmla="*/ 521 h 697"/>
                  <a:gd name="T14" fmla="*/ 476 w 705"/>
                  <a:gd name="T15" fmla="*/ 653 h 697"/>
                  <a:gd name="T16" fmla="*/ 259 w 705"/>
                  <a:gd name="T17" fmla="*/ 773 h 697"/>
                  <a:gd name="T18" fmla="*/ 377 w 705"/>
                  <a:gd name="T19" fmla="*/ 813 h 697"/>
                  <a:gd name="T20" fmla="*/ 338 w 705"/>
                  <a:gd name="T21" fmla="*/ 867 h 697"/>
                  <a:gd name="T22" fmla="*/ 438 w 705"/>
                  <a:gd name="T23" fmla="*/ 908 h 697"/>
                  <a:gd name="T24" fmla="*/ 476 w 705"/>
                  <a:gd name="T25" fmla="*/ 960 h 697"/>
                  <a:gd name="T26" fmla="*/ 718 w 705"/>
                  <a:gd name="T27" fmla="*/ 974 h 697"/>
                  <a:gd name="T28" fmla="*/ 797 w 705"/>
                  <a:gd name="T29" fmla="*/ 988 h 697"/>
                  <a:gd name="T30" fmla="*/ 956 w 705"/>
                  <a:gd name="T31" fmla="*/ 1067 h 697"/>
                  <a:gd name="T32" fmla="*/ 1056 w 705"/>
                  <a:gd name="T33" fmla="*/ 1106 h 697"/>
                  <a:gd name="T34" fmla="*/ 1074 w 705"/>
                  <a:gd name="T35" fmla="*/ 1039 h 697"/>
                  <a:gd name="T36" fmla="*/ 1194 w 705"/>
                  <a:gd name="T37" fmla="*/ 1161 h 697"/>
                  <a:gd name="T38" fmla="*/ 1234 w 705"/>
                  <a:gd name="T39" fmla="*/ 1133 h 697"/>
                  <a:gd name="T40" fmla="*/ 1373 w 705"/>
                  <a:gd name="T41" fmla="*/ 1133 h 697"/>
                  <a:gd name="T42" fmla="*/ 1471 w 705"/>
                  <a:gd name="T43" fmla="*/ 1052 h 697"/>
                  <a:gd name="T44" fmla="*/ 1493 w 705"/>
                  <a:gd name="T45" fmla="*/ 881 h 697"/>
                  <a:gd name="T46" fmla="*/ 1651 w 705"/>
                  <a:gd name="T47" fmla="*/ 894 h 697"/>
                  <a:gd name="T48" fmla="*/ 1692 w 705"/>
                  <a:gd name="T49" fmla="*/ 573 h 697"/>
                  <a:gd name="T50" fmla="*/ 1730 w 705"/>
                  <a:gd name="T51" fmla="*/ 493 h 697"/>
                  <a:gd name="T52" fmla="*/ 1752 w 705"/>
                  <a:gd name="T53" fmla="*/ 429 h 697"/>
                  <a:gd name="T54" fmla="*/ 1513 w 705"/>
                  <a:gd name="T55" fmla="*/ 533 h 697"/>
                  <a:gd name="T56" fmla="*/ 1392 w 705"/>
                  <a:gd name="T57" fmla="*/ 601 h 697"/>
                  <a:gd name="T58" fmla="*/ 1216 w 705"/>
                  <a:gd name="T59" fmla="*/ 506 h 697"/>
                  <a:gd name="T60" fmla="*/ 1096 w 705"/>
                  <a:gd name="T61" fmla="*/ 466 h 697"/>
                  <a:gd name="T62" fmla="*/ 935 w 705"/>
                  <a:gd name="T63" fmla="*/ 429 h 697"/>
                  <a:gd name="T64" fmla="*/ 895 w 705"/>
                  <a:gd name="T65" fmla="*/ 401 h 697"/>
                  <a:gd name="T66" fmla="*/ 836 w 705"/>
                  <a:gd name="T67" fmla="*/ 414 h 697"/>
                  <a:gd name="T68" fmla="*/ 656 w 705"/>
                  <a:gd name="T69" fmla="*/ 214 h 697"/>
                  <a:gd name="T70" fmla="*/ 619 w 705"/>
                  <a:gd name="T71" fmla="*/ 146 h 697"/>
                  <a:gd name="T72" fmla="*/ 360 w 705"/>
                  <a:gd name="T73" fmla="*/ 41 h 697"/>
                  <a:gd name="T74" fmla="*/ 41 w 705"/>
                  <a:gd name="T75" fmla="*/ 27 h 69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05"/>
                  <a:gd name="T115" fmla="*/ 0 h 697"/>
                  <a:gd name="T116" fmla="*/ 705 w 705"/>
                  <a:gd name="T117" fmla="*/ 697 h 69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05" h="697">
                    <a:moveTo>
                      <a:pt x="8" y="32"/>
                    </a:moveTo>
                    <a:lnTo>
                      <a:pt x="16" y="64"/>
                    </a:lnTo>
                    <a:lnTo>
                      <a:pt x="0" y="96"/>
                    </a:lnTo>
                    <a:lnTo>
                      <a:pt x="32" y="104"/>
                    </a:lnTo>
                    <a:lnTo>
                      <a:pt x="48" y="88"/>
                    </a:lnTo>
                    <a:lnTo>
                      <a:pt x="72" y="104"/>
                    </a:lnTo>
                    <a:lnTo>
                      <a:pt x="88" y="152"/>
                    </a:lnTo>
                    <a:lnTo>
                      <a:pt x="104" y="176"/>
                    </a:lnTo>
                    <a:lnTo>
                      <a:pt x="144" y="160"/>
                    </a:lnTo>
                    <a:lnTo>
                      <a:pt x="160" y="160"/>
                    </a:lnTo>
                    <a:lnTo>
                      <a:pt x="192" y="128"/>
                    </a:lnTo>
                    <a:lnTo>
                      <a:pt x="232" y="168"/>
                    </a:lnTo>
                    <a:lnTo>
                      <a:pt x="208" y="248"/>
                    </a:lnTo>
                    <a:lnTo>
                      <a:pt x="216" y="312"/>
                    </a:lnTo>
                    <a:lnTo>
                      <a:pt x="192" y="336"/>
                    </a:lnTo>
                    <a:lnTo>
                      <a:pt x="192" y="392"/>
                    </a:lnTo>
                    <a:lnTo>
                      <a:pt x="176" y="368"/>
                    </a:lnTo>
                    <a:lnTo>
                      <a:pt x="104" y="464"/>
                    </a:lnTo>
                    <a:lnTo>
                      <a:pt x="128" y="504"/>
                    </a:lnTo>
                    <a:lnTo>
                      <a:pt x="152" y="488"/>
                    </a:lnTo>
                    <a:lnTo>
                      <a:pt x="160" y="504"/>
                    </a:lnTo>
                    <a:lnTo>
                      <a:pt x="136" y="520"/>
                    </a:lnTo>
                    <a:lnTo>
                      <a:pt x="136" y="544"/>
                    </a:lnTo>
                    <a:lnTo>
                      <a:pt x="176" y="544"/>
                    </a:lnTo>
                    <a:lnTo>
                      <a:pt x="192" y="536"/>
                    </a:lnTo>
                    <a:lnTo>
                      <a:pt x="192" y="576"/>
                    </a:lnTo>
                    <a:lnTo>
                      <a:pt x="232" y="600"/>
                    </a:lnTo>
                    <a:lnTo>
                      <a:pt x="288" y="584"/>
                    </a:lnTo>
                    <a:lnTo>
                      <a:pt x="288" y="608"/>
                    </a:lnTo>
                    <a:lnTo>
                      <a:pt x="320" y="592"/>
                    </a:lnTo>
                    <a:lnTo>
                      <a:pt x="368" y="640"/>
                    </a:lnTo>
                    <a:lnTo>
                      <a:pt x="384" y="640"/>
                    </a:lnTo>
                    <a:lnTo>
                      <a:pt x="400" y="672"/>
                    </a:lnTo>
                    <a:lnTo>
                      <a:pt x="424" y="664"/>
                    </a:lnTo>
                    <a:lnTo>
                      <a:pt x="424" y="632"/>
                    </a:lnTo>
                    <a:lnTo>
                      <a:pt x="432" y="624"/>
                    </a:lnTo>
                    <a:lnTo>
                      <a:pt x="432" y="664"/>
                    </a:lnTo>
                    <a:lnTo>
                      <a:pt x="480" y="696"/>
                    </a:lnTo>
                    <a:lnTo>
                      <a:pt x="488" y="672"/>
                    </a:lnTo>
                    <a:lnTo>
                      <a:pt x="496" y="680"/>
                    </a:lnTo>
                    <a:lnTo>
                      <a:pt x="528" y="648"/>
                    </a:lnTo>
                    <a:lnTo>
                      <a:pt x="552" y="680"/>
                    </a:lnTo>
                    <a:lnTo>
                      <a:pt x="600" y="680"/>
                    </a:lnTo>
                    <a:lnTo>
                      <a:pt x="592" y="632"/>
                    </a:lnTo>
                    <a:lnTo>
                      <a:pt x="568" y="576"/>
                    </a:lnTo>
                    <a:lnTo>
                      <a:pt x="600" y="528"/>
                    </a:lnTo>
                    <a:lnTo>
                      <a:pt x="632" y="520"/>
                    </a:lnTo>
                    <a:lnTo>
                      <a:pt x="664" y="536"/>
                    </a:lnTo>
                    <a:lnTo>
                      <a:pt x="688" y="424"/>
                    </a:lnTo>
                    <a:lnTo>
                      <a:pt x="680" y="344"/>
                    </a:lnTo>
                    <a:lnTo>
                      <a:pt x="696" y="328"/>
                    </a:lnTo>
                    <a:lnTo>
                      <a:pt x="696" y="296"/>
                    </a:lnTo>
                    <a:lnTo>
                      <a:pt x="680" y="288"/>
                    </a:lnTo>
                    <a:lnTo>
                      <a:pt x="704" y="256"/>
                    </a:lnTo>
                    <a:lnTo>
                      <a:pt x="680" y="256"/>
                    </a:lnTo>
                    <a:lnTo>
                      <a:pt x="608" y="320"/>
                    </a:lnTo>
                    <a:lnTo>
                      <a:pt x="608" y="336"/>
                    </a:lnTo>
                    <a:lnTo>
                      <a:pt x="560" y="360"/>
                    </a:lnTo>
                    <a:lnTo>
                      <a:pt x="520" y="360"/>
                    </a:lnTo>
                    <a:lnTo>
                      <a:pt x="488" y="304"/>
                    </a:lnTo>
                    <a:lnTo>
                      <a:pt x="488" y="280"/>
                    </a:lnTo>
                    <a:lnTo>
                      <a:pt x="440" y="280"/>
                    </a:lnTo>
                    <a:lnTo>
                      <a:pt x="416" y="256"/>
                    </a:lnTo>
                    <a:lnTo>
                      <a:pt x="376" y="256"/>
                    </a:lnTo>
                    <a:lnTo>
                      <a:pt x="376" y="240"/>
                    </a:lnTo>
                    <a:lnTo>
                      <a:pt x="360" y="240"/>
                    </a:lnTo>
                    <a:lnTo>
                      <a:pt x="360" y="256"/>
                    </a:lnTo>
                    <a:lnTo>
                      <a:pt x="336" y="248"/>
                    </a:lnTo>
                    <a:lnTo>
                      <a:pt x="296" y="176"/>
                    </a:lnTo>
                    <a:lnTo>
                      <a:pt x="264" y="128"/>
                    </a:lnTo>
                    <a:lnTo>
                      <a:pt x="248" y="104"/>
                    </a:lnTo>
                    <a:lnTo>
                      <a:pt x="248" y="88"/>
                    </a:lnTo>
                    <a:lnTo>
                      <a:pt x="200" y="24"/>
                    </a:lnTo>
                    <a:lnTo>
                      <a:pt x="144" y="24"/>
                    </a:lnTo>
                    <a:lnTo>
                      <a:pt x="104" y="0"/>
                    </a:lnTo>
                    <a:lnTo>
                      <a:pt x="16" y="16"/>
                    </a:lnTo>
                    <a:lnTo>
                      <a:pt x="8" y="32"/>
                    </a:lnTo>
                  </a:path>
                </a:pathLst>
              </a:custGeom>
              <a:noFill/>
              <a:ln w="9525" cmpd="sng">
                <a:solidFill>
                  <a:schemeClr val="bg2">
                    <a:lumMod val="90000"/>
                  </a:schemeClr>
                </a:solidFill>
                <a:miter lim="800000"/>
              </a:ln>
            </p:spPr>
            <p:txBody>
              <a:bodyPr/>
              <a:lstStyle/>
              <a:p>
                <a:pPr defTabSz="685800">
                  <a:defRPr/>
                </a:pPr>
                <a:endParaRPr lang="zh-CN" altLang="zh-CN" sz="1100" b="1">
                  <a:solidFill>
                    <a:srgbClr val="20599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8" name="Freeform 3"/>
              <p:cNvSpPr>
                <a:spLocks noChangeArrowheads="1"/>
              </p:cNvSpPr>
              <p:nvPr/>
            </p:nvSpPr>
            <p:spPr bwMode="auto">
              <a:xfrm>
                <a:off x="3148473" y="4482387"/>
                <a:ext cx="297052" cy="274180"/>
              </a:xfrm>
              <a:custGeom>
                <a:avLst/>
                <a:gdLst>
                  <a:gd name="T0" fmla="*/ 116 w 177"/>
                  <a:gd name="T1" fmla="*/ 27 h 161"/>
                  <a:gd name="T2" fmla="*/ 158 w 177"/>
                  <a:gd name="T3" fmla="*/ 27 h 161"/>
                  <a:gd name="T4" fmla="*/ 198 w 177"/>
                  <a:gd name="T5" fmla="*/ 13 h 161"/>
                  <a:gd name="T6" fmla="*/ 237 w 177"/>
                  <a:gd name="T7" fmla="*/ 27 h 161"/>
                  <a:gd name="T8" fmla="*/ 296 w 177"/>
                  <a:gd name="T9" fmla="*/ 0 h 161"/>
                  <a:gd name="T10" fmla="*/ 375 w 177"/>
                  <a:gd name="T11" fmla="*/ 13 h 161"/>
                  <a:gd name="T12" fmla="*/ 414 w 177"/>
                  <a:gd name="T13" fmla="*/ 0 h 161"/>
                  <a:gd name="T14" fmla="*/ 435 w 177"/>
                  <a:gd name="T15" fmla="*/ 53 h 161"/>
                  <a:gd name="T16" fmla="*/ 375 w 177"/>
                  <a:gd name="T17" fmla="*/ 80 h 161"/>
                  <a:gd name="T18" fmla="*/ 355 w 177"/>
                  <a:gd name="T19" fmla="*/ 171 h 161"/>
                  <a:gd name="T20" fmla="*/ 314 w 177"/>
                  <a:gd name="T21" fmla="*/ 199 h 161"/>
                  <a:gd name="T22" fmla="*/ 314 w 177"/>
                  <a:gd name="T23" fmla="*/ 239 h 161"/>
                  <a:gd name="T24" fmla="*/ 259 w 177"/>
                  <a:gd name="T25" fmla="*/ 224 h 161"/>
                  <a:gd name="T26" fmla="*/ 237 w 177"/>
                  <a:gd name="T27" fmla="*/ 239 h 161"/>
                  <a:gd name="T28" fmla="*/ 237 w 177"/>
                  <a:gd name="T29" fmla="*/ 265 h 161"/>
                  <a:gd name="T30" fmla="*/ 198 w 177"/>
                  <a:gd name="T31" fmla="*/ 265 h 161"/>
                  <a:gd name="T32" fmla="*/ 116 w 177"/>
                  <a:gd name="T33" fmla="*/ 239 h 161"/>
                  <a:gd name="T34" fmla="*/ 20 w 177"/>
                  <a:gd name="T35" fmla="*/ 224 h 161"/>
                  <a:gd name="T36" fmla="*/ 0 w 177"/>
                  <a:gd name="T37" fmla="*/ 144 h 161"/>
                  <a:gd name="T38" fmla="*/ 0 w 177"/>
                  <a:gd name="T39" fmla="*/ 105 h 161"/>
                  <a:gd name="T40" fmla="*/ 97 w 177"/>
                  <a:gd name="T41" fmla="*/ 53 h 161"/>
                  <a:gd name="T42" fmla="*/ 116 w 177"/>
                  <a:gd name="T43" fmla="*/ 27 h 16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7"/>
                  <a:gd name="T67" fmla="*/ 0 h 161"/>
                  <a:gd name="T68" fmla="*/ 177 w 177"/>
                  <a:gd name="T69" fmla="*/ 161 h 16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7" h="161">
                    <a:moveTo>
                      <a:pt x="48" y="16"/>
                    </a:moveTo>
                    <a:lnTo>
                      <a:pt x="64" y="16"/>
                    </a:lnTo>
                    <a:lnTo>
                      <a:pt x="80" y="8"/>
                    </a:lnTo>
                    <a:lnTo>
                      <a:pt x="96" y="16"/>
                    </a:lnTo>
                    <a:lnTo>
                      <a:pt x="120" y="0"/>
                    </a:lnTo>
                    <a:lnTo>
                      <a:pt x="152" y="8"/>
                    </a:lnTo>
                    <a:lnTo>
                      <a:pt x="168" y="0"/>
                    </a:lnTo>
                    <a:lnTo>
                      <a:pt x="176" y="32"/>
                    </a:lnTo>
                    <a:lnTo>
                      <a:pt x="152" y="48"/>
                    </a:lnTo>
                    <a:lnTo>
                      <a:pt x="144" y="104"/>
                    </a:lnTo>
                    <a:lnTo>
                      <a:pt x="128" y="120"/>
                    </a:lnTo>
                    <a:lnTo>
                      <a:pt x="128" y="144"/>
                    </a:lnTo>
                    <a:lnTo>
                      <a:pt x="104" y="136"/>
                    </a:lnTo>
                    <a:lnTo>
                      <a:pt x="96" y="144"/>
                    </a:lnTo>
                    <a:lnTo>
                      <a:pt x="96" y="160"/>
                    </a:lnTo>
                    <a:lnTo>
                      <a:pt x="80" y="160"/>
                    </a:lnTo>
                    <a:lnTo>
                      <a:pt x="48" y="144"/>
                    </a:lnTo>
                    <a:lnTo>
                      <a:pt x="8" y="136"/>
                    </a:lnTo>
                    <a:lnTo>
                      <a:pt x="0" y="88"/>
                    </a:lnTo>
                    <a:lnTo>
                      <a:pt x="0" y="64"/>
                    </a:lnTo>
                    <a:lnTo>
                      <a:pt x="40" y="32"/>
                    </a:lnTo>
                    <a:lnTo>
                      <a:pt x="48" y="16"/>
                    </a:lnTo>
                  </a:path>
                </a:pathLst>
              </a:custGeom>
              <a:noFill/>
              <a:ln w="9525" cmpd="sng">
                <a:solidFill>
                  <a:schemeClr val="bg2">
                    <a:lumMod val="90000"/>
                  </a:schemeClr>
                </a:solidFill>
                <a:miter lim="800000"/>
              </a:ln>
            </p:spPr>
            <p:txBody>
              <a:bodyPr/>
              <a:lstStyle/>
              <a:p>
                <a:pPr defTabSz="685800">
                  <a:defRPr/>
                </a:pPr>
                <a:endParaRPr lang="zh-CN" altLang="zh-CN" sz="1100" b="1">
                  <a:solidFill>
                    <a:srgbClr val="20599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9" name="Freeform 5"/>
              <p:cNvSpPr>
                <a:spLocks noChangeArrowheads="1"/>
              </p:cNvSpPr>
              <p:nvPr/>
            </p:nvSpPr>
            <p:spPr bwMode="auto">
              <a:xfrm>
                <a:off x="4335281" y="921123"/>
                <a:ext cx="889755" cy="685451"/>
              </a:xfrm>
              <a:custGeom>
                <a:avLst/>
                <a:gdLst>
                  <a:gd name="T0" fmla="*/ 1316 w 529"/>
                  <a:gd name="T1" fmla="*/ 244 h 401"/>
                  <a:gd name="T2" fmla="*/ 1194 w 529"/>
                  <a:gd name="T3" fmla="*/ 244 h 401"/>
                  <a:gd name="T4" fmla="*/ 1137 w 529"/>
                  <a:gd name="T5" fmla="*/ 202 h 401"/>
                  <a:gd name="T6" fmla="*/ 1056 w 529"/>
                  <a:gd name="T7" fmla="*/ 257 h 401"/>
                  <a:gd name="T8" fmla="*/ 1036 w 529"/>
                  <a:gd name="T9" fmla="*/ 229 h 401"/>
                  <a:gd name="T10" fmla="*/ 1017 w 529"/>
                  <a:gd name="T11" fmla="*/ 271 h 401"/>
                  <a:gd name="T12" fmla="*/ 898 w 529"/>
                  <a:gd name="T13" fmla="*/ 215 h 401"/>
                  <a:gd name="T14" fmla="*/ 898 w 529"/>
                  <a:gd name="T15" fmla="*/ 149 h 401"/>
                  <a:gd name="T16" fmla="*/ 857 w 529"/>
                  <a:gd name="T17" fmla="*/ 162 h 401"/>
                  <a:gd name="T18" fmla="*/ 879 w 529"/>
                  <a:gd name="T19" fmla="*/ 215 h 401"/>
                  <a:gd name="T20" fmla="*/ 819 w 529"/>
                  <a:gd name="T21" fmla="*/ 215 h 401"/>
                  <a:gd name="T22" fmla="*/ 778 w 529"/>
                  <a:gd name="T23" fmla="*/ 175 h 401"/>
                  <a:gd name="T24" fmla="*/ 736 w 529"/>
                  <a:gd name="T25" fmla="*/ 175 h 401"/>
                  <a:gd name="T26" fmla="*/ 619 w 529"/>
                  <a:gd name="T27" fmla="*/ 94 h 401"/>
                  <a:gd name="T28" fmla="*/ 538 w 529"/>
                  <a:gd name="T29" fmla="*/ 122 h 401"/>
                  <a:gd name="T30" fmla="*/ 538 w 529"/>
                  <a:gd name="T31" fmla="*/ 94 h 401"/>
                  <a:gd name="T32" fmla="*/ 397 w 529"/>
                  <a:gd name="T33" fmla="*/ 109 h 401"/>
                  <a:gd name="T34" fmla="*/ 300 w 529"/>
                  <a:gd name="T35" fmla="*/ 67 h 401"/>
                  <a:gd name="T36" fmla="*/ 300 w 529"/>
                  <a:gd name="T37" fmla="*/ 0 h 401"/>
                  <a:gd name="T38" fmla="*/ 259 w 529"/>
                  <a:gd name="T39" fmla="*/ 13 h 401"/>
                  <a:gd name="T40" fmla="*/ 158 w 529"/>
                  <a:gd name="T41" fmla="*/ 13 h 401"/>
                  <a:gd name="T42" fmla="*/ 179 w 529"/>
                  <a:gd name="T43" fmla="*/ 94 h 401"/>
                  <a:gd name="T44" fmla="*/ 121 w 529"/>
                  <a:gd name="T45" fmla="*/ 94 h 401"/>
                  <a:gd name="T46" fmla="*/ 20 w 529"/>
                  <a:gd name="T47" fmla="*/ 54 h 401"/>
                  <a:gd name="T48" fmla="*/ 0 w 529"/>
                  <a:gd name="T49" fmla="*/ 94 h 401"/>
                  <a:gd name="T50" fmla="*/ 79 w 529"/>
                  <a:gd name="T51" fmla="*/ 149 h 401"/>
                  <a:gd name="T52" fmla="*/ 60 w 529"/>
                  <a:gd name="T53" fmla="*/ 202 h 401"/>
                  <a:gd name="T54" fmla="*/ 121 w 529"/>
                  <a:gd name="T55" fmla="*/ 271 h 401"/>
                  <a:gd name="T56" fmla="*/ 218 w 529"/>
                  <a:gd name="T57" fmla="*/ 229 h 401"/>
                  <a:gd name="T58" fmla="*/ 278 w 529"/>
                  <a:gd name="T59" fmla="*/ 310 h 401"/>
                  <a:gd name="T60" fmla="*/ 278 w 529"/>
                  <a:gd name="T61" fmla="*/ 377 h 401"/>
                  <a:gd name="T62" fmla="*/ 377 w 529"/>
                  <a:gd name="T63" fmla="*/ 377 h 401"/>
                  <a:gd name="T64" fmla="*/ 418 w 529"/>
                  <a:gd name="T65" fmla="*/ 445 h 401"/>
                  <a:gd name="T66" fmla="*/ 438 w 529"/>
                  <a:gd name="T67" fmla="*/ 390 h 401"/>
                  <a:gd name="T68" fmla="*/ 519 w 529"/>
                  <a:gd name="T69" fmla="*/ 472 h 401"/>
                  <a:gd name="T70" fmla="*/ 577 w 529"/>
                  <a:gd name="T71" fmla="*/ 538 h 401"/>
                  <a:gd name="T72" fmla="*/ 577 w 529"/>
                  <a:gd name="T73" fmla="*/ 580 h 401"/>
                  <a:gd name="T74" fmla="*/ 659 w 529"/>
                  <a:gd name="T75" fmla="*/ 674 h 401"/>
                  <a:gd name="T76" fmla="*/ 718 w 529"/>
                  <a:gd name="T77" fmla="*/ 633 h 401"/>
                  <a:gd name="T78" fmla="*/ 757 w 529"/>
                  <a:gd name="T79" fmla="*/ 552 h 401"/>
                  <a:gd name="T80" fmla="*/ 797 w 529"/>
                  <a:gd name="T81" fmla="*/ 538 h 401"/>
                  <a:gd name="T82" fmla="*/ 837 w 529"/>
                  <a:gd name="T83" fmla="*/ 552 h 401"/>
                  <a:gd name="T84" fmla="*/ 819 w 529"/>
                  <a:gd name="T85" fmla="*/ 580 h 401"/>
                  <a:gd name="T86" fmla="*/ 935 w 529"/>
                  <a:gd name="T87" fmla="*/ 580 h 401"/>
                  <a:gd name="T88" fmla="*/ 977 w 529"/>
                  <a:gd name="T89" fmla="*/ 552 h 401"/>
                  <a:gd name="T90" fmla="*/ 977 w 529"/>
                  <a:gd name="T91" fmla="*/ 525 h 401"/>
                  <a:gd name="T92" fmla="*/ 957 w 529"/>
                  <a:gd name="T93" fmla="*/ 497 h 401"/>
                  <a:gd name="T94" fmla="*/ 1078 w 529"/>
                  <a:gd name="T95" fmla="*/ 458 h 401"/>
                  <a:gd name="T96" fmla="*/ 1096 w 529"/>
                  <a:gd name="T97" fmla="*/ 445 h 401"/>
                  <a:gd name="T98" fmla="*/ 1096 w 529"/>
                  <a:gd name="T99" fmla="*/ 416 h 401"/>
                  <a:gd name="T100" fmla="*/ 1137 w 529"/>
                  <a:gd name="T101" fmla="*/ 403 h 401"/>
                  <a:gd name="T102" fmla="*/ 1137 w 529"/>
                  <a:gd name="T103" fmla="*/ 323 h 401"/>
                  <a:gd name="T104" fmla="*/ 1178 w 529"/>
                  <a:gd name="T105" fmla="*/ 323 h 401"/>
                  <a:gd name="T106" fmla="*/ 1194 w 529"/>
                  <a:gd name="T107" fmla="*/ 363 h 401"/>
                  <a:gd name="T108" fmla="*/ 1256 w 529"/>
                  <a:gd name="T109" fmla="*/ 390 h 401"/>
                  <a:gd name="T110" fmla="*/ 1277 w 529"/>
                  <a:gd name="T111" fmla="*/ 377 h 401"/>
                  <a:gd name="T112" fmla="*/ 1256 w 529"/>
                  <a:gd name="T113" fmla="*/ 350 h 401"/>
                  <a:gd name="T114" fmla="*/ 1256 w 529"/>
                  <a:gd name="T115" fmla="*/ 323 h 401"/>
                  <a:gd name="T116" fmla="*/ 1316 w 529"/>
                  <a:gd name="T117" fmla="*/ 310 h 401"/>
                  <a:gd name="T118" fmla="*/ 1316 w 529"/>
                  <a:gd name="T119" fmla="*/ 244 h 40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29"/>
                  <a:gd name="T181" fmla="*/ 0 h 401"/>
                  <a:gd name="T182" fmla="*/ 529 w 529"/>
                  <a:gd name="T183" fmla="*/ 401 h 40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29" h="401">
                    <a:moveTo>
                      <a:pt x="528" y="144"/>
                    </a:moveTo>
                    <a:lnTo>
                      <a:pt x="480" y="144"/>
                    </a:lnTo>
                    <a:lnTo>
                      <a:pt x="456" y="120"/>
                    </a:lnTo>
                    <a:lnTo>
                      <a:pt x="424" y="152"/>
                    </a:lnTo>
                    <a:lnTo>
                      <a:pt x="416" y="136"/>
                    </a:lnTo>
                    <a:lnTo>
                      <a:pt x="408" y="160"/>
                    </a:lnTo>
                    <a:lnTo>
                      <a:pt x="360" y="128"/>
                    </a:lnTo>
                    <a:lnTo>
                      <a:pt x="360" y="88"/>
                    </a:lnTo>
                    <a:lnTo>
                      <a:pt x="344" y="96"/>
                    </a:lnTo>
                    <a:lnTo>
                      <a:pt x="352" y="128"/>
                    </a:lnTo>
                    <a:lnTo>
                      <a:pt x="328" y="128"/>
                    </a:lnTo>
                    <a:lnTo>
                      <a:pt x="312" y="104"/>
                    </a:lnTo>
                    <a:lnTo>
                      <a:pt x="296" y="104"/>
                    </a:lnTo>
                    <a:lnTo>
                      <a:pt x="248" y="56"/>
                    </a:lnTo>
                    <a:lnTo>
                      <a:pt x="216" y="72"/>
                    </a:lnTo>
                    <a:lnTo>
                      <a:pt x="216" y="56"/>
                    </a:lnTo>
                    <a:lnTo>
                      <a:pt x="160" y="64"/>
                    </a:lnTo>
                    <a:lnTo>
                      <a:pt x="120" y="40"/>
                    </a:lnTo>
                    <a:lnTo>
                      <a:pt x="120" y="0"/>
                    </a:lnTo>
                    <a:lnTo>
                      <a:pt x="104" y="8"/>
                    </a:lnTo>
                    <a:lnTo>
                      <a:pt x="64" y="8"/>
                    </a:lnTo>
                    <a:lnTo>
                      <a:pt x="72" y="56"/>
                    </a:lnTo>
                    <a:lnTo>
                      <a:pt x="48" y="56"/>
                    </a:lnTo>
                    <a:lnTo>
                      <a:pt x="8" y="32"/>
                    </a:lnTo>
                    <a:lnTo>
                      <a:pt x="0" y="56"/>
                    </a:lnTo>
                    <a:lnTo>
                      <a:pt x="32" y="88"/>
                    </a:lnTo>
                    <a:lnTo>
                      <a:pt x="24" y="120"/>
                    </a:lnTo>
                    <a:lnTo>
                      <a:pt x="48" y="160"/>
                    </a:lnTo>
                    <a:lnTo>
                      <a:pt x="88" y="136"/>
                    </a:lnTo>
                    <a:lnTo>
                      <a:pt x="112" y="184"/>
                    </a:lnTo>
                    <a:lnTo>
                      <a:pt x="112" y="224"/>
                    </a:lnTo>
                    <a:lnTo>
                      <a:pt x="152" y="224"/>
                    </a:lnTo>
                    <a:lnTo>
                      <a:pt x="168" y="264"/>
                    </a:lnTo>
                    <a:lnTo>
                      <a:pt x="176" y="232"/>
                    </a:lnTo>
                    <a:lnTo>
                      <a:pt x="208" y="280"/>
                    </a:lnTo>
                    <a:lnTo>
                      <a:pt x="232" y="320"/>
                    </a:lnTo>
                    <a:lnTo>
                      <a:pt x="232" y="344"/>
                    </a:lnTo>
                    <a:lnTo>
                      <a:pt x="264" y="400"/>
                    </a:lnTo>
                    <a:lnTo>
                      <a:pt x="288" y="376"/>
                    </a:lnTo>
                    <a:lnTo>
                      <a:pt x="304" y="328"/>
                    </a:lnTo>
                    <a:lnTo>
                      <a:pt x="320" y="320"/>
                    </a:lnTo>
                    <a:lnTo>
                      <a:pt x="336" y="328"/>
                    </a:lnTo>
                    <a:lnTo>
                      <a:pt x="328" y="344"/>
                    </a:lnTo>
                    <a:lnTo>
                      <a:pt x="376" y="344"/>
                    </a:lnTo>
                    <a:lnTo>
                      <a:pt x="392" y="328"/>
                    </a:lnTo>
                    <a:lnTo>
                      <a:pt x="392" y="312"/>
                    </a:lnTo>
                    <a:lnTo>
                      <a:pt x="384" y="296"/>
                    </a:lnTo>
                    <a:lnTo>
                      <a:pt x="432" y="272"/>
                    </a:lnTo>
                    <a:lnTo>
                      <a:pt x="440" y="264"/>
                    </a:lnTo>
                    <a:lnTo>
                      <a:pt x="440" y="248"/>
                    </a:lnTo>
                    <a:lnTo>
                      <a:pt x="456" y="240"/>
                    </a:lnTo>
                    <a:lnTo>
                      <a:pt x="456" y="192"/>
                    </a:lnTo>
                    <a:lnTo>
                      <a:pt x="472" y="192"/>
                    </a:lnTo>
                    <a:lnTo>
                      <a:pt x="480" y="216"/>
                    </a:lnTo>
                    <a:lnTo>
                      <a:pt x="504" y="232"/>
                    </a:lnTo>
                    <a:lnTo>
                      <a:pt x="512" y="224"/>
                    </a:lnTo>
                    <a:lnTo>
                      <a:pt x="504" y="208"/>
                    </a:lnTo>
                    <a:lnTo>
                      <a:pt x="504" y="192"/>
                    </a:lnTo>
                    <a:lnTo>
                      <a:pt x="528" y="184"/>
                    </a:lnTo>
                    <a:lnTo>
                      <a:pt x="528" y="144"/>
                    </a:lnTo>
                  </a:path>
                </a:pathLst>
              </a:custGeom>
              <a:noFill/>
              <a:ln w="9525" cmpd="sng">
                <a:solidFill>
                  <a:schemeClr val="bg2">
                    <a:lumMod val="90000"/>
                  </a:schemeClr>
                </a:solidFill>
                <a:miter lim="800000"/>
              </a:ln>
            </p:spPr>
            <p:txBody>
              <a:bodyPr/>
              <a:lstStyle/>
              <a:p>
                <a:pPr defTabSz="685800">
                  <a:defRPr/>
                </a:pPr>
                <a:endParaRPr lang="zh-CN" altLang="zh-CN" sz="1100" b="1">
                  <a:solidFill>
                    <a:srgbClr val="20599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00" name="Freeform 6"/>
              <p:cNvSpPr>
                <a:spLocks noChangeArrowheads="1"/>
              </p:cNvSpPr>
              <p:nvPr/>
            </p:nvSpPr>
            <p:spPr bwMode="auto">
              <a:xfrm>
                <a:off x="4147521" y="1301587"/>
                <a:ext cx="634739" cy="673128"/>
              </a:xfrm>
              <a:custGeom>
                <a:avLst/>
                <a:gdLst>
                  <a:gd name="T0" fmla="*/ 941 w 377"/>
                  <a:gd name="T1" fmla="*/ 299 h 393"/>
                  <a:gd name="T2" fmla="*/ 842 w 377"/>
                  <a:gd name="T3" fmla="*/ 203 h 393"/>
                  <a:gd name="T4" fmla="*/ 860 w 377"/>
                  <a:gd name="T5" fmla="*/ 163 h 393"/>
                  <a:gd name="T6" fmla="*/ 782 w 377"/>
                  <a:gd name="T7" fmla="*/ 67 h 393"/>
                  <a:gd name="T8" fmla="*/ 722 w 377"/>
                  <a:gd name="T9" fmla="*/ 13 h 393"/>
                  <a:gd name="T10" fmla="*/ 701 w 377"/>
                  <a:gd name="T11" fmla="*/ 67 h 393"/>
                  <a:gd name="T12" fmla="*/ 661 w 377"/>
                  <a:gd name="T13" fmla="*/ 0 h 393"/>
                  <a:gd name="T14" fmla="*/ 582 w 377"/>
                  <a:gd name="T15" fmla="*/ 0 h 393"/>
                  <a:gd name="T16" fmla="*/ 601 w 377"/>
                  <a:gd name="T17" fmla="*/ 41 h 393"/>
                  <a:gd name="T18" fmla="*/ 500 w 377"/>
                  <a:gd name="T19" fmla="*/ 96 h 393"/>
                  <a:gd name="T20" fmla="*/ 440 w 377"/>
                  <a:gd name="T21" fmla="*/ 96 h 393"/>
                  <a:gd name="T22" fmla="*/ 121 w 377"/>
                  <a:gd name="T23" fmla="*/ 245 h 393"/>
                  <a:gd name="T24" fmla="*/ 60 w 377"/>
                  <a:gd name="T25" fmla="*/ 191 h 393"/>
                  <a:gd name="T26" fmla="*/ 20 w 377"/>
                  <a:gd name="T27" fmla="*/ 191 h 393"/>
                  <a:gd name="T28" fmla="*/ 41 w 377"/>
                  <a:gd name="T29" fmla="*/ 231 h 393"/>
                  <a:gd name="T30" fmla="*/ 41 w 377"/>
                  <a:gd name="T31" fmla="*/ 272 h 393"/>
                  <a:gd name="T32" fmla="*/ 60 w 377"/>
                  <a:gd name="T33" fmla="*/ 314 h 393"/>
                  <a:gd name="T34" fmla="*/ 20 w 377"/>
                  <a:gd name="T35" fmla="*/ 314 h 393"/>
                  <a:gd name="T36" fmla="*/ 20 w 377"/>
                  <a:gd name="T37" fmla="*/ 367 h 393"/>
                  <a:gd name="T38" fmla="*/ 0 w 377"/>
                  <a:gd name="T39" fmla="*/ 395 h 393"/>
                  <a:gd name="T40" fmla="*/ 79 w 377"/>
                  <a:gd name="T41" fmla="*/ 408 h 393"/>
                  <a:gd name="T42" fmla="*/ 162 w 377"/>
                  <a:gd name="T43" fmla="*/ 504 h 393"/>
                  <a:gd name="T44" fmla="*/ 260 w 377"/>
                  <a:gd name="T45" fmla="*/ 408 h 393"/>
                  <a:gd name="T46" fmla="*/ 300 w 377"/>
                  <a:gd name="T47" fmla="*/ 354 h 393"/>
                  <a:gd name="T48" fmla="*/ 401 w 377"/>
                  <a:gd name="T49" fmla="*/ 340 h 393"/>
                  <a:gd name="T50" fmla="*/ 463 w 377"/>
                  <a:gd name="T51" fmla="*/ 367 h 393"/>
                  <a:gd name="T52" fmla="*/ 463 w 377"/>
                  <a:gd name="T53" fmla="*/ 380 h 393"/>
                  <a:gd name="T54" fmla="*/ 482 w 377"/>
                  <a:gd name="T55" fmla="*/ 380 h 393"/>
                  <a:gd name="T56" fmla="*/ 422 w 377"/>
                  <a:gd name="T57" fmla="*/ 476 h 393"/>
                  <a:gd name="T58" fmla="*/ 381 w 377"/>
                  <a:gd name="T59" fmla="*/ 476 h 393"/>
                  <a:gd name="T60" fmla="*/ 401 w 377"/>
                  <a:gd name="T61" fmla="*/ 530 h 393"/>
                  <a:gd name="T62" fmla="*/ 381 w 377"/>
                  <a:gd name="T63" fmla="*/ 544 h 393"/>
                  <a:gd name="T64" fmla="*/ 422 w 377"/>
                  <a:gd name="T65" fmla="*/ 544 h 393"/>
                  <a:gd name="T66" fmla="*/ 341 w 377"/>
                  <a:gd name="T67" fmla="*/ 639 h 393"/>
                  <a:gd name="T68" fmla="*/ 360 w 377"/>
                  <a:gd name="T69" fmla="*/ 666 h 393"/>
                  <a:gd name="T70" fmla="*/ 401 w 377"/>
                  <a:gd name="T71" fmla="*/ 639 h 393"/>
                  <a:gd name="T72" fmla="*/ 422 w 377"/>
                  <a:gd name="T73" fmla="*/ 598 h 393"/>
                  <a:gd name="T74" fmla="*/ 463 w 377"/>
                  <a:gd name="T75" fmla="*/ 598 h 393"/>
                  <a:gd name="T76" fmla="*/ 500 w 377"/>
                  <a:gd name="T77" fmla="*/ 573 h 393"/>
                  <a:gd name="T78" fmla="*/ 500 w 377"/>
                  <a:gd name="T79" fmla="*/ 530 h 393"/>
                  <a:gd name="T80" fmla="*/ 643 w 377"/>
                  <a:gd name="T81" fmla="*/ 476 h 393"/>
                  <a:gd name="T82" fmla="*/ 761 w 377"/>
                  <a:gd name="T83" fmla="*/ 450 h 393"/>
                  <a:gd name="T84" fmla="*/ 782 w 377"/>
                  <a:gd name="T85" fmla="*/ 380 h 393"/>
                  <a:gd name="T86" fmla="*/ 860 w 377"/>
                  <a:gd name="T87" fmla="*/ 340 h 393"/>
                  <a:gd name="T88" fmla="*/ 922 w 377"/>
                  <a:gd name="T89" fmla="*/ 327 h 393"/>
                  <a:gd name="T90" fmla="*/ 941 w 377"/>
                  <a:gd name="T91" fmla="*/ 299 h 39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77"/>
                  <a:gd name="T139" fmla="*/ 0 h 393"/>
                  <a:gd name="T140" fmla="*/ 377 w 377"/>
                  <a:gd name="T141" fmla="*/ 393 h 39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77" h="393">
                    <a:moveTo>
                      <a:pt x="376" y="176"/>
                    </a:moveTo>
                    <a:lnTo>
                      <a:pt x="336" y="120"/>
                    </a:lnTo>
                    <a:lnTo>
                      <a:pt x="344" y="96"/>
                    </a:lnTo>
                    <a:lnTo>
                      <a:pt x="312" y="40"/>
                    </a:lnTo>
                    <a:lnTo>
                      <a:pt x="288" y="8"/>
                    </a:lnTo>
                    <a:lnTo>
                      <a:pt x="280" y="40"/>
                    </a:lnTo>
                    <a:lnTo>
                      <a:pt x="264" y="0"/>
                    </a:lnTo>
                    <a:lnTo>
                      <a:pt x="232" y="0"/>
                    </a:lnTo>
                    <a:lnTo>
                      <a:pt x="240" y="24"/>
                    </a:lnTo>
                    <a:lnTo>
                      <a:pt x="200" y="56"/>
                    </a:lnTo>
                    <a:lnTo>
                      <a:pt x="176" y="56"/>
                    </a:lnTo>
                    <a:lnTo>
                      <a:pt x="48" y="144"/>
                    </a:lnTo>
                    <a:lnTo>
                      <a:pt x="24" y="112"/>
                    </a:lnTo>
                    <a:lnTo>
                      <a:pt x="8" y="112"/>
                    </a:lnTo>
                    <a:lnTo>
                      <a:pt x="16" y="136"/>
                    </a:lnTo>
                    <a:lnTo>
                      <a:pt x="16" y="160"/>
                    </a:lnTo>
                    <a:lnTo>
                      <a:pt x="24" y="184"/>
                    </a:lnTo>
                    <a:lnTo>
                      <a:pt x="8" y="184"/>
                    </a:lnTo>
                    <a:lnTo>
                      <a:pt x="8" y="216"/>
                    </a:lnTo>
                    <a:lnTo>
                      <a:pt x="0" y="232"/>
                    </a:lnTo>
                    <a:lnTo>
                      <a:pt x="32" y="240"/>
                    </a:lnTo>
                    <a:lnTo>
                      <a:pt x="64" y="296"/>
                    </a:lnTo>
                    <a:lnTo>
                      <a:pt x="104" y="240"/>
                    </a:lnTo>
                    <a:lnTo>
                      <a:pt x="120" y="208"/>
                    </a:lnTo>
                    <a:lnTo>
                      <a:pt x="160" y="200"/>
                    </a:lnTo>
                    <a:lnTo>
                      <a:pt x="184" y="216"/>
                    </a:lnTo>
                    <a:lnTo>
                      <a:pt x="184" y="224"/>
                    </a:lnTo>
                    <a:lnTo>
                      <a:pt x="192" y="224"/>
                    </a:lnTo>
                    <a:lnTo>
                      <a:pt x="168" y="280"/>
                    </a:lnTo>
                    <a:lnTo>
                      <a:pt x="152" y="280"/>
                    </a:lnTo>
                    <a:lnTo>
                      <a:pt x="160" y="312"/>
                    </a:lnTo>
                    <a:lnTo>
                      <a:pt x="152" y="320"/>
                    </a:lnTo>
                    <a:lnTo>
                      <a:pt x="168" y="320"/>
                    </a:lnTo>
                    <a:lnTo>
                      <a:pt x="136" y="376"/>
                    </a:lnTo>
                    <a:lnTo>
                      <a:pt x="144" y="392"/>
                    </a:lnTo>
                    <a:lnTo>
                      <a:pt x="160" y="376"/>
                    </a:lnTo>
                    <a:lnTo>
                      <a:pt x="168" y="352"/>
                    </a:lnTo>
                    <a:lnTo>
                      <a:pt x="184" y="352"/>
                    </a:lnTo>
                    <a:lnTo>
                      <a:pt x="200" y="336"/>
                    </a:lnTo>
                    <a:lnTo>
                      <a:pt x="200" y="312"/>
                    </a:lnTo>
                    <a:lnTo>
                      <a:pt x="256" y="280"/>
                    </a:lnTo>
                    <a:lnTo>
                      <a:pt x="304" y="264"/>
                    </a:lnTo>
                    <a:lnTo>
                      <a:pt x="312" y="224"/>
                    </a:lnTo>
                    <a:lnTo>
                      <a:pt x="344" y="200"/>
                    </a:lnTo>
                    <a:lnTo>
                      <a:pt x="368" y="192"/>
                    </a:lnTo>
                    <a:lnTo>
                      <a:pt x="376" y="176"/>
                    </a:lnTo>
                  </a:path>
                </a:pathLst>
              </a:custGeom>
              <a:noFill/>
              <a:ln w="9525" cmpd="sng">
                <a:solidFill>
                  <a:schemeClr val="bg2">
                    <a:lumMod val="90000"/>
                  </a:schemeClr>
                </a:solidFill>
                <a:miter lim="800000"/>
              </a:ln>
            </p:spPr>
            <p:txBody>
              <a:bodyPr/>
              <a:lstStyle/>
              <a:p>
                <a:pPr defTabSz="685800">
                  <a:defRPr/>
                </a:pPr>
                <a:endParaRPr lang="zh-CN" altLang="zh-CN" sz="1100" b="1">
                  <a:solidFill>
                    <a:srgbClr val="20599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01" name="Freeform 7"/>
              <p:cNvSpPr>
                <a:spLocks noChangeArrowheads="1"/>
              </p:cNvSpPr>
              <p:nvPr/>
            </p:nvSpPr>
            <p:spPr bwMode="auto">
              <a:xfrm>
                <a:off x="3664111" y="1454080"/>
                <a:ext cx="592703" cy="916502"/>
              </a:xfrm>
              <a:custGeom>
                <a:avLst/>
                <a:gdLst>
                  <a:gd name="T0" fmla="*/ 790 w 353"/>
                  <a:gd name="T1" fmla="*/ 266 h 537"/>
                  <a:gd name="T2" fmla="*/ 731 w 353"/>
                  <a:gd name="T3" fmla="*/ 160 h 537"/>
                  <a:gd name="T4" fmla="*/ 614 w 353"/>
                  <a:gd name="T5" fmla="*/ 148 h 537"/>
                  <a:gd name="T6" fmla="*/ 552 w 353"/>
                  <a:gd name="T7" fmla="*/ 0 h 537"/>
                  <a:gd name="T8" fmla="*/ 435 w 353"/>
                  <a:gd name="T9" fmla="*/ 109 h 537"/>
                  <a:gd name="T10" fmla="*/ 336 w 353"/>
                  <a:gd name="T11" fmla="*/ 135 h 537"/>
                  <a:gd name="T12" fmla="*/ 198 w 353"/>
                  <a:gd name="T13" fmla="*/ 173 h 537"/>
                  <a:gd name="T14" fmla="*/ 79 w 353"/>
                  <a:gd name="T15" fmla="*/ 122 h 537"/>
                  <a:gd name="T16" fmla="*/ 20 w 353"/>
                  <a:gd name="T17" fmla="*/ 201 h 537"/>
                  <a:gd name="T18" fmla="*/ 138 w 353"/>
                  <a:gd name="T19" fmla="*/ 335 h 537"/>
                  <a:gd name="T20" fmla="*/ 60 w 353"/>
                  <a:gd name="T21" fmla="*/ 388 h 537"/>
                  <a:gd name="T22" fmla="*/ 158 w 353"/>
                  <a:gd name="T23" fmla="*/ 454 h 537"/>
                  <a:gd name="T24" fmla="*/ 79 w 353"/>
                  <a:gd name="T25" fmla="*/ 480 h 537"/>
                  <a:gd name="T26" fmla="*/ 41 w 353"/>
                  <a:gd name="T27" fmla="*/ 546 h 537"/>
                  <a:gd name="T28" fmla="*/ 79 w 353"/>
                  <a:gd name="T29" fmla="*/ 668 h 537"/>
                  <a:gd name="T30" fmla="*/ 60 w 353"/>
                  <a:gd name="T31" fmla="*/ 854 h 537"/>
                  <a:gd name="T32" fmla="*/ 217 w 353"/>
                  <a:gd name="T33" fmla="*/ 882 h 537"/>
                  <a:gd name="T34" fmla="*/ 277 w 353"/>
                  <a:gd name="T35" fmla="*/ 854 h 537"/>
                  <a:gd name="T36" fmla="*/ 375 w 353"/>
                  <a:gd name="T37" fmla="*/ 708 h 537"/>
                  <a:gd name="T38" fmla="*/ 573 w 353"/>
                  <a:gd name="T39" fmla="*/ 628 h 537"/>
                  <a:gd name="T40" fmla="*/ 593 w 353"/>
                  <a:gd name="T41" fmla="*/ 575 h 537"/>
                  <a:gd name="T42" fmla="*/ 476 w 353"/>
                  <a:gd name="T43" fmla="*/ 534 h 537"/>
                  <a:gd name="T44" fmla="*/ 454 w 353"/>
                  <a:gd name="T45" fmla="*/ 480 h 537"/>
                  <a:gd name="T46" fmla="*/ 397 w 353"/>
                  <a:gd name="T47" fmla="*/ 442 h 537"/>
                  <a:gd name="T48" fmla="*/ 259 w 353"/>
                  <a:gd name="T49" fmla="*/ 429 h 537"/>
                  <a:gd name="T50" fmla="*/ 336 w 353"/>
                  <a:gd name="T51" fmla="*/ 280 h 537"/>
                  <a:gd name="T52" fmla="*/ 397 w 353"/>
                  <a:gd name="T53" fmla="*/ 227 h 537"/>
                  <a:gd name="T54" fmla="*/ 476 w 353"/>
                  <a:gd name="T55" fmla="*/ 253 h 537"/>
                  <a:gd name="T56" fmla="*/ 513 w 353"/>
                  <a:gd name="T57" fmla="*/ 307 h 537"/>
                  <a:gd name="T58" fmla="*/ 552 w 353"/>
                  <a:gd name="T59" fmla="*/ 335 h 537"/>
                  <a:gd name="T60" fmla="*/ 633 w 353"/>
                  <a:gd name="T61" fmla="*/ 429 h 537"/>
                  <a:gd name="T62" fmla="*/ 673 w 353"/>
                  <a:gd name="T63" fmla="*/ 480 h 537"/>
                  <a:gd name="T64" fmla="*/ 810 w 353"/>
                  <a:gd name="T65" fmla="*/ 361 h 5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53"/>
                  <a:gd name="T100" fmla="*/ 0 h 537"/>
                  <a:gd name="T101" fmla="*/ 353 w 353"/>
                  <a:gd name="T102" fmla="*/ 537 h 53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53" h="537">
                    <a:moveTo>
                      <a:pt x="352" y="208"/>
                    </a:moveTo>
                    <a:lnTo>
                      <a:pt x="320" y="160"/>
                    </a:lnTo>
                    <a:lnTo>
                      <a:pt x="288" y="152"/>
                    </a:lnTo>
                    <a:lnTo>
                      <a:pt x="296" y="96"/>
                    </a:lnTo>
                    <a:lnTo>
                      <a:pt x="264" y="104"/>
                    </a:lnTo>
                    <a:lnTo>
                      <a:pt x="248" y="88"/>
                    </a:lnTo>
                    <a:lnTo>
                      <a:pt x="248" y="48"/>
                    </a:lnTo>
                    <a:lnTo>
                      <a:pt x="224" y="0"/>
                    </a:lnTo>
                    <a:lnTo>
                      <a:pt x="176" y="24"/>
                    </a:lnTo>
                    <a:lnTo>
                      <a:pt x="176" y="64"/>
                    </a:lnTo>
                    <a:lnTo>
                      <a:pt x="144" y="56"/>
                    </a:lnTo>
                    <a:lnTo>
                      <a:pt x="136" y="80"/>
                    </a:lnTo>
                    <a:lnTo>
                      <a:pt x="112" y="72"/>
                    </a:lnTo>
                    <a:lnTo>
                      <a:pt x="80" y="104"/>
                    </a:lnTo>
                    <a:lnTo>
                      <a:pt x="56" y="56"/>
                    </a:lnTo>
                    <a:lnTo>
                      <a:pt x="32" y="72"/>
                    </a:lnTo>
                    <a:lnTo>
                      <a:pt x="24" y="112"/>
                    </a:lnTo>
                    <a:lnTo>
                      <a:pt x="8" y="120"/>
                    </a:lnTo>
                    <a:lnTo>
                      <a:pt x="32" y="184"/>
                    </a:lnTo>
                    <a:lnTo>
                      <a:pt x="56" y="200"/>
                    </a:lnTo>
                    <a:lnTo>
                      <a:pt x="32" y="216"/>
                    </a:lnTo>
                    <a:lnTo>
                      <a:pt x="24" y="232"/>
                    </a:lnTo>
                    <a:lnTo>
                      <a:pt x="56" y="232"/>
                    </a:lnTo>
                    <a:lnTo>
                      <a:pt x="64" y="272"/>
                    </a:lnTo>
                    <a:lnTo>
                      <a:pt x="48" y="304"/>
                    </a:lnTo>
                    <a:lnTo>
                      <a:pt x="32" y="288"/>
                    </a:lnTo>
                    <a:lnTo>
                      <a:pt x="16" y="304"/>
                    </a:lnTo>
                    <a:lnTo>
                      <a:pt x="16" y="328"/>
                    </a:lnTo>
                    <a:lnTo>
                      <a:pt x="0" y="344"/>
                    </a:lnTo>
                    <a:lnTo>
                      <a:pt x="32" y="400"/>
                    </a:lnTo>
                    <a:lnTo>
                      <a:pt x="8" y="488"/>
                    </a:lnTo>
                    <a:lnTo>
                      <a:pt x="24" y="512"/>
                    </a:lnTo>
                    <a:lnTo>
                      <a:pt x="72" y="512"/>
                    </a:lnTo>
                    <a:lnTo>
                      <a:pt x="88" y="528"/>
                    </a:lnTo>
                    <a:lnTo>
                      <a:pt x="128" y="536"/>
                    </a:lnTo>
                    <a:lnTo>
                      <a:pt x="112" y="512"/>
                    </a:lnTo>
                    <a:lnTo>
                      <a:pt x="120" y="480"/>
                    </a:lnTo>
                    <a:lnTo>
                      <a:pt x="152" y="424"/>
                    </a:lnTo>
                    <a:lnTo>
                      <a:pt x="192" y="384"/>
                    </a:lnTo>
                    <a:lnTo>
                      <a:pt x="232" y="376"/>
                    </a:lnTo>
                    <a:lnTo>
                      <a:pt x="248" y="360"/>
                    </a:lnTo>
                    <a:lnTo>
                      <a:pt x="240" y="344"/>
                    </a:lnTo>
                    <a:lnTo>
                      <a:pt x="224" y="312"/>
                    </a:lnTo>
                    <a:lnTo>
                      <a:pt x="192" y="320"/>
                    </a:lnTo>
                    <a:lnTo>
                      <a:pt x="176" y="312"/>
                    </a:lnTo>
                    <a:lnTo>
                      <a:pt x="184" y="288"/>
                    </a:lnTo>
                    <a:lnTo>
                      <a:pt x="184" y="248"/>
                    </a:lnTo>
                    <a:lnTo>
                      <a:pt x="160" y="264"/>
                    </a:lnTo>
                    <a:lnTo>
                      <a:pt x="128" y="256"/>
                    </a:lnTo>
                    <a:lnTo>
                      <a:pt x="104" y="256"/>
                    </a:lnTo>
                    <a:lnTo>
                      <a:pt x="104" y="224"/>
                    </a:lnTo>
                    <a:lnTo>
                      <a:pt x="136" y="168"/>
                    </a:lnTo>
                    <a:lnTo>
                      <a:pt x="152" y="168"/>
                    </a:lnTo>
                    <a:lnTo>
                      <a:pt x="160" y="136"/>
                    </a:lnTo>
                    <a:lnTo>
                      <a:pt x="176" y="136"/>
                    </a:lnTo>
                    <a:lnTo>
                      <a:pt x="192" y="152"/>
                    </a:lnTo>
                    <a:lnTo>
                      <a:pt x="216" y="152"/>
                    </a:lnTo>
                    <a:lnTo>
                      <a:pt x="208" y="184"/>
                    </a:lnTo>
                    <a:lnTo>
                      <a:pt x="208" y="200"/>
                    </a:lnTo>
                    <a:lnTo>
                      <a:pt x="224" y="200"/>
                    </a:lnTo>
                    <a:lnTo>
                      <a:pt x="224" y="232"/>
                    </a:lnTo>
                    <a:lnTo>
                      <a:pt x="256" y="256"/>
                    </a:lnTo>
                    <a:lnTo>
                      <a:pt x="264" y="280"/>
                    </a:lnTo>
                    <a:lnTo>
                      <a:pt x="272" y="288"/>
                    </a:lnTo>
                    <a:lnTo>
                      <a:pt x="312" y="256"/>
                    </a:lnTo>
                    <a:lnTo>
                      <a:pt x="328" y="216"/>
                    </a:lnTo>
                    <a:lnTo>
                      <a:pt x="352" y="208"/>
                    </a:lnTo>
                  </a:path>
                </a:pathLst>
              </a:custGeom>
              <a:noFill/>
              <a:ln w="9525" cmpd="sng">
                <a:solidFill>
                  <a:schemeClr val="bg2">
                    <a:lumMod val="90000"/>
                  </a:schemeClr>
                </a:solidFill>
                <a:miter lim="800000"/>
              </a:ln>
            </p:spPr>
            <p:txBody>
              <a:bodyPr/>
              <a:lstStyle/>
              <a:p>
                <a:pPr defTabSz="685800">
                  <a:defRPr/>
                </a:pPr>
                <a:endParaRPr lang="zh-CN" altLang="zh-CN" sz="1100" b="1">
                  <a:solidFill>
                    <a:srgbClr val="20599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02" name="Freeform 8"/>
              <p:cNvSpPr>
                <a:spLocks noChangeArrowheads="1"/>
              </p:cNvSpPr>
              <p:nvPr/>
            </p:nvSpPr>
            <p:spPr bwMode="auto">
              <a:xfrm>
                <a:off x="3836457" y="1686671"/>
                <a:ext cx="190562" cy="218728"/>
              </a:xfrm>
              <a:custGeom>
                <a:avLst/>
                <a:gdLst>
                  <a:gd name="T0" fmla="*/ 283 w 113"/>
                  <a:gd name="T1" fmla="*/ 103 h 129"/>
                  <a:gd name="T2" fmla="*/ 243 w 113"/>
                  <a:gd name="T3" fmla="*/ 64 h 129"/>
                  <a:gd name="T4" fmla="*/ 283 w 113"/>
                  <a:gd name="T5" fmla="*/ 26 h 129"/>
                  <a:gd name="T6" fmla="*/ 202 w 113"/>
                  <a:gd name="T7" fmla="*/ 26 h 129"/>
                  <a:gd name="T8" fmla="*/ 183 w 113"/>
                  <a:gd name="T9" fmla="*/ 0 h 129"/>
                  <a:gd name="T10" fmla="*/ 141 w 113"/>
                  <a:gd name="T11" fmla="*/ 0 h 129"/>
                  <a:gd name="T12" fmla="*/ 122 w 113"/>
                  <a:gd name="T13" fmla="*/ 52 h 129"/>
                  <a:gd name="T14" fmla="*/ 83 w 113"/>
                  <a:gd name="T15" fmla="*/ 52 h 129"/>
                  <a:gd name="T16" fmla="*/ 0 w 113"/>
                  <a:gd name="T17" fmla="*/ 143 h 129"/>
                  <a:gd name="T18" fmla="*/ 0 w 113"/>
                  <a:gd name="T19" fmla="*/ 194 h 129"/>
                  <a:gd name="T20" fmla="*/ 83 w 113"/>
                  <a:gd name="T21" fmla="*/ 194 h 129"/>
                  <a:gd name="T22" fmla="*/ 122 w 113"/>
                  <a:gd name="T23" fmla="*/ 207 h 129"/>
                  <a:gd name="T24" fmla="*/ 202 w 113"/>
                  <a:gd name="T25" fmla="*/ 181 h 129"/>
                  <a:gd name="T26" fmla="*/ 202 w 113"/>
                  <a:gd name="T27" fmla="*/ 156 h 129"/>
                  <a:gd name="T28" fmla="*/ 183 w 113"/>
                  <a:gd name="T29" fmla="*/ 130 h 129"/>
                  <a:gd name="T30" fmla="*/ 243 w 113"/>
                  <a:gd name="T31" fmla="*/ 130 h 129"/>
                  <a:gd name="T32" fmla="*/ 283 w 113"/>
                  <a:gd name="T33" fmla="*/ 103 h 1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3"/>
                  <a:gd name="T52" fmla="*/ 0 h 129"/>
                  <a:gd name="T53" fmla="*/ 113 w 113"/>
                  <a:gd name="T54" fmla="*/ 129 h 1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3" h="129">
                    <a:moveTo>
                      <a:pt x="112" y="64"/>
                    </a:moveTo>
                    <a:lnTo>
                      <a:pt x="96" y="40"/>
                    </a:lnTo>
                    <a:lnTo>
                      <a:pt x="112" y="16"/>
                    </a:lnTo>
                    <a:lnTo>
                      <a:pt x="80" y="16"/>
                    </a:lnTo>
                    <a:lnTo>
                      <a:pt x="72" y="0"/>
                    </a:lnTo>
                    <a:lnTo>
                      <a:pt x="56" y="0"/>
                    </a:lnTo>
                    <a:lnTo>
                      <a:pt x="48" y="32"/>
                    </a:lnTo>
                    <a:lnTo>
                      <a:pt x="32" y="32"/>
                    </a:lnTo>
                    <a:lnTo>
                      <a:pt x="0" y="88"/>
                    </a:lnTo>
                    <a:lnTo>
                      <a:pt x="0" y="120"/>
                    </a:lnTo>
                    <a:lnTo>
                      <a:pt x="32" y="120"/>
                    </a:lnTo>
                    <a:lnTo>
                      <a:pt x="48" y="128"/>
                    </a:lnTo>
                    <a:lnTo>
                      <a:pt x="80" y="112"/>
                    </a:lnTo>
                    <a:lnTo>
                      <a:pt x="80" y="96"/>
                    </a:lnTo>
                    <a:lnTo>
                      <a:pt x="72" y="80"/>
                    </a:lnTo>
                    <a:lnTo>
                      <a:pt x="96" y="80"/>
                    </a:lnTo>
                    <a:lnTo>
                      <a:pt x="112" y="64"/>
                    </a:lnTo>
                  </a:path>
                </a:pathLst>
              </a:custGeom>
              <a:noFill/>
              <a:ln w="9525" cmpd="sng">
                <a:solidFill>
                  <a:schemeClr val="bg2">
                    <a:lumMod val="90000"/>
                  </a:schemeClr>
                </a:solidFill>
                <a:miter lim="800000"/>
              </a:ln>
            </p:spPr>
            <p:txBody>
              <a:bodyPr/>
              <a:lstStyle/>
              <a:p>
                <a:pPr defTabSz="685800">
                  <a:defRPr/>
                </a:pPr>
                <a:endParaRPr lang="zh-CN" altLang="zh-CN" sz="1100" b="1">
                  <a:solidFill>
                    <a:srgbClr val="20599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03" name="Freeform 9"/>
              <p:cNvSpPr>
                <a:spLocks noChangeArrowheads="1"/>
              </p:cNvSpPr>
              <p:nvPr/>
            </p:nvSpPr>
            <p:spPr bwMode="auto">
              <a:xfrm>
                <a:off x="3958361" y="1794495"/>
                <a:ext cx="149927" cy="206405"/>
              </a:xfrm>
              <a:custGeom>
                <a:avLst/>
                <a:gdLst>
                  <a:gd name="T0" fmla="*/ 221 w 89"/>
                  <a:gd name="T1" fmla="*/ 135 h 121"/>
                  <a:gd name="T2" fmla="*/ 200 w 89"/>
                  <a:gd name="T3" fmla="*/ 93 h 121"/>
                  <a:gd name="T4" fmla="*/ 141 w 89"/>
                  <a:gd name="T5" fmla="*/ 66 h 121"/>
                  <a:gd name="T6" fmla="*/ 121 w 89"/>
                  <a:gd name="T7" fmla="*/ 13 h 121"/>
                  <a:gd name="T8" fmla="*/ 79 w 89"/>
                  <a:gd name="T9" fmla="*/ 0 h 121"/>
                  <a:gd name="T10" fmla="*/ 60 w 89"/>
                  <a:gd name="T11" fmla="*/ 13 h 121"/>
                  <a:gd name="T12" fmla="*/ 79 w 89"/>
                  <a:gd name="T13" fmla="*/ 80 h 121"/>
                  <a:gd name="T14" fmla="*/ 20 w 89"/>
                  <a:gd name="T15" fmla="*/ 80 h 121"/>
                  <a:gd name="T16" fmla="*/ 0 w 89"/>
                  <a:gd name="T17" fmla="*/ 186 h 121"/>
                  <a:gd name="T18" fmla="*/ 41 w 89"/>
                  <a:gd name="T19" fmla="*/ 200 h 121"/>
                  <a:gd name="T20" fmla="*/ 141 w 89"/>
                  <a:gd name="T21" fmla="*/ 186 h 121"/>
                  <a:gd name="T22" fmla="*/ 141 w 89"/>
                  <a:gd name="T23" fmla="*/ 135 h 121"/>
                  <a:gd name="T24" fmla="*/ 221 w 89"/>
                  <a:gd name="T25" fmla="*/ 135 h 1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9"/>
                  <a:gd name="T40" fmla="*/ 0 h 121"/>
                  <a:gd name="T41" fmla="*/ 89 w 89"/>
                  <a:gd name="T42" fmla="*/ 121 h 12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9" h="121">
                    <a:moveTo>
                      <a:pt x="88" y="80"/>
                    </a:moveTo>
                    <a:lnTo>
                      <a:pt x="80" y="56"/>
                    </a:lnTo>
                    <a:lnTo>
                      <a:pt x="56" y="40"/>
                    </a:lnTo>
                    <a:lnTo>
                      <a:pt x="48" y="8"/>
                    </a:lnTo>
                    <a:lnTo>
                      <a:pt x="32" y="0"/>
                    </a:lnTo>
                    <a:lnTo>
                      <a:pt x="24" y="8"/>
                    </a:lnTo>
                    <a:lnTo>
                      <a:pt x="32" y="48"/>
                    </a:lnTo>
                    <a:lnTo>
                      <a:pt x="8" y="48"/>
                    </a:lnTo>
                    <a:lnTo>
                      <a:pt x="0" y="112"/>
                    </a:lnTo>
                    <a:lnTo>
                      <a:pt x="16" y="120"/>
                    </a:lnTo>
                    <a:lnTo>
                      <a:pt x="56" y="112"/>
                    </a:lnTo>
                    <a:lnTo>
                      <a:pt x="56" y="80"/>
                    </a:lnTo>
                    <a:lnTo>
                      <a:pt x="88" y="80"/>
                    </a:lnTo>
                  </a:path>
                </a:pathLst>
              </a:custGeom>
              <a:noFill/>
              <a:ln w="9525" cmpd="sng">
                <a:solidFill>
                  <a:schemeClr val="bg2">
                    <a:lumMod val="90000"/>
                  </a:schemeClr>
                </a:solidFill>
                <a:miter lim="800000"/>
              </a:ln>
            </p:spPr>
            <p:txBody>
              <a:bodyPr/>
              <a:lstStyle/>
              <a:p>
                <a:pPr defTabSz="685800">
                  <a:defRPr/>
                </a:pPr>
                <a:endParaRPr lang="zh-CN" altLang="zh-CN" sz="1100" b="1">
                  <a:solidFill>
                    <a:srgbClr val="20599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04" name="Freeform 10"/>
              <p:cNvSpPr>
                <a:spLocks noChangeArrowheads="1"/>
              </p:cNvSpPr>
              <p:nvPr/>
            </p:nvSpPr>
            <p:spPr bwMode="auto">
              <a:xfrm>
                <a:off x="3958361" y="1808358"/>
                <a:ext cx="57449" cy="69315"/>
              </a:xfrm>
              <a:custGeom>
                <a:avLst/>
                <a:gdLst>
                  <a:gd name="T0" fmla="*/ 96 w 33"/>
                  <a:gd name="T1" fmla="*/ 64 h 41"/>
                  <a:gd name="T2" fmla="*/ 24 w 33"/>
                  <a:gd name="T3" fmla="*/ 64 h 41"/>
                  <a:gd name="T4" fmla="*/ 24 w 33"/>
                  <a:gd name="T5" fmla="*/ 38 h 41"/>
                  <a:gd name="T6" fmla="*/ 0 w 33"/>
                  <a:gd name="T7" fmla="*/ 0 h 41"/>
                  <a:gd name="T8" fmla="*/ 71 w 33"/>
                  <a:gd name="T9" fmla="*/ 13 h 41"/>
                  <a:gd name="T10" fmla="*/ 96 w 33"/>
                  <a:gd name="T11" fmla="*/ 64 h 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41"/>
                  <a:gd name="T20" fmla="*/ 33 w 33"/>
                  <a:gd name="T21" fmla="*/ 41 h 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41">
                    <a:moveTo>
                      <a:pt x="32" y="40"/>
                    </a:moveTo>
                    <a:lnTo>
                      <a:pt x="8" y="40"/>
                    </a:lnTo>
                    <a:lnTo>
                      <a:pt x="8" y="24"/>
                    </a:lnTo>
                    <a:lnTo>
                      <a:pt x="0" y="0"/>
                    </a:lnTo>
                    <a:lnTo>
                      <a:pt x="24" y="8"/>
                    </a:lnTo>
                    <a:lnTo>
                      <a:pt x="32" y="40"/>
                    </a:lnTo>
                  </a:path>
                </a:pathLst>
              </a:custGeom>
              <a:noFill/>
              <a:ln w="9525" cmpd="sng">
                <a:solidFill>
                  <a:schemeClr val="bg2">
                    <a:lumMod val="90000"/>
                  </a:schemeClr>
                </a:solidFill>
                <a:miter lim="800000"/>
              </a:ln>
            </p:spPr>
            <p:txBody>
              <a:bodyPr/>
              <a:lstStyle/>
              <a:p>
                <a:pPr defTabSz="685800">
                  <a:defRPr/>
                </a:pPr>
                <a:endParaRPr lang="zh-CN" altLang="zh-CN" sz="1100" b="1">
                  <a:solidFill>
                    <a:srgbClr val="20599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05" name="Freeform 11"/>
              <p:cNvSpPr>
                <a:spLocks noChangeArrowheads="1"/>
              </p:cNvSpPr>
              <p:nvPr/>
            </p:nvSpPr>
            <p:spPr bwMode="auto">
              <a:xfrm>
                <a:off x="3823847" y="2054812"/>
                <a:ext cx="730020" cy="494449"/>
              </a:xfrm>
              <a:custGeom>
                <a:avLst/>
                <a:gdLst>
                  <a:gd name="T0" fmla="*/ 384 w 433"/>
                  <a:gd name="T1" fmla="*/ 13 h 289"/>
                  <a:gd name="T2" fmla="*/ 343 w 433"/>
                  <a:gd name="T3" fmla="*/ 41 h 289"/>
                  <a:gd name="T4" fmla="*/ 243 w 433"/>
                  <a:gd name="T5" fmla="*/ 54 h 289"/>
                  <a:gd name="T6" fmla="*/ 141 w 433"/>
                  <a:gd name="T7" fmla="*/ 122 h 289"/>
                  <a:gd name="T8" fmla="*/ 41 w 433"/>
                  <a:gd name="T9" fmla="*/ 215 h 289"/>
                  <a:gd name="T10" fmla="*/ 41 w 433"/>
                  <a:gd name="T11" fmla="*/ 271 h 289"/>
                  <a:gd name="T12" fmla="*/ 83 w 433"/>
                  <a:gd name="T13" fmla="*/ 311 h 289"/>
                  <a:gd name="T14" fmla="*/ 122 w 433"/>
                  <a:gd name="T15" fmla="*/ 298 h 289"/>
                  <a:gd name="T16" fmla="*/ 162 w 433"/>
                  <a:gd name="T17" fmla="*/ 298 h 289"/>
                  <a:gd name="T18" fmla="*/ 20 w 433"/>
                  <a:gd name="T19" fmla="*/ 380 h 289"/>
                  <a:gd name="T20" fmla="*/ 0 w 433"/>
                  <a:gd name="T21" fmla="*/ 419 h 289"/>
                  <a:gd name="T22" fmla="*/ 41 w 433"/>
                  <a:gd name="T23" fmla="*/ 432 h 289"/>
                  <a:gd name="T24" fmla="*/ 122 w 433"/>
                  <a:gd name="T25" fmla="*/ 486 h 289"/>
                  <a:gd name="T26" fmla="*/ 202 w 433"/>
                  <a:gd name="T27" fmla="*/ 486 h 289"/>
                  <a:gd name="T28" fmla="*/ 243 w 433"/>
                  <a:gd name="T29" fmla="*/ 459 h 289"/>
                  <a:gd name="T30" fmla="*/ 243 w 433"/>
                  <a:gd name="T31" fmla="*/ 432 h 289"/>
                  <a:gd name="T32" fmla="*/ 283 w 433"/>
                  <a:gd name="T33" fmla="*/ 445 h 289"/>
                  <a:gd name="T34" fmla="*/ 301 w 433"/>
                  <a:gd name="T35" fmla="*/ 459 h 289"/>
                  <a:gd name="T36" fmla="*/ 384 w 433"/>
                  <a:gd name="T37" fmla="*/ 486 h 289"/>
                  <a:gd name="T38" fmla="*/ 422 w 433"/>
                  <a:gd name="T39" fmla="*/ 459 h 289"/>
                  <a:gd name="T40" fmla="*/ 484 w 433"/>
                  <a:gd name="T41" fmla="*/ 459 h 289"/>
                  <a:gd name="T42" fmla="*/ 484 w 433"/>
                  <a:gd name="T43" fmla="*/ 486 h 289"/>
                  <a:gd name="T44" fmla="*/ 525 w 433"/>
                  <a:gd name="T45" fmla="*/ 472 h 289"/>
                  <a:gd name="T46" fmla="*/ 606 w 433"/>
                  <a:gd name="T47" fmla="*/ 393 h 289"/>
                  <a:gd name="T48" fmla="*/ 646 w 433"/>
                  <a:gd name="T49" fmla="*/ 393 h 289"/>
                  <a:gd name="T50" fmla="*/ 746 w 433"/>
                  <a:gd name="T51" fmla="*/ 285 h 289"/>
                  <a:gd name="T52" fmla="*/ 746 w 433"/>
                  <a:gd name="T53" fmla="*/ 244 h 289"/>
                  <a:gd name="T54" fmla="*/ 766 w 433"/>
                  <a:gd name="T55" fmla="*/ 231 h 289"/>
                  <a:gd name="T56" fmla="*/ 786 w 433"/>
                  <a:gd name="T57" fmla="*/ 258 h 289"/>
                  <a:gd name="T58" fmla="*/ 868 w 433"/>
                  <a:gd name="T59" fmla="*/ 163 h 289"/>
                  <a:gd name="T60" fmla="*/ 948 w 433"/>
                  <a:gd name="T61" fmla="*/ 136 h 289"/>
                  <a:gd name="T62" fmla="*/ 948 w 433"/>
                  <a:gd name="T63" fmla="*/ 149 h 289"/>
                  <a:gd name="T64" fmla="*/ 1010 w 433"/>
                  <a:gd name="T65" fmla="*/ 109 h 289"/>
                  <a:gd name="T66" fmla="*/ 1052 w 433"/>
                  <a:gd name="T67" fmla="*/ 122 h 289"/>
                  <a:gd name="T68" fmla="*/ 1090 w 433"/>
                  <a:gd name="T69" fmla="*/ 41 h 289"/>
                  <a:gd name="T70" fmla="*/ 1070 w 433"/>
                  <a:gd name="T71" fmla="*/ 27 h 289"/>
                  <a:gd name="T72" fmla="*/ 1010 w 433"/>
                  <a:gd name="T73" fmla="*/ 27 h 289"/>
                  <a:gd name="T74" fmla="*/ 969 w 433"/>
                  <a:gd name="T75" fmla="*/ 41 h 289"/>
                  <a:gd name="T76" fmla="*/ 868 w 433"/>
                  <a:gd name="T77" fmla="*/ 41 h 289"/>
                  <a:gd name="T78" fmla="*/ 828 w 433"/>
                  <a:gd name="T79" fmla="*/ 0 h 289"/>
                  <a:gd name="T80" fmla="*/ 685 w 433"/>
                  <a:gd name="T81" fmla="*/ 67 h 289"/>
                  <a:gd name="T82" fmla="*/ 668 w 433"/>
                  <a:gd name="T83" fmla="*/ 109 h 289"/>
                  <a:gd name="T84" fmla="*/ 626 w 433"/>
                  <a:gd name="T85" fmla="*/ 109 h 289"/>
                  <a:gd name="T86" fmla="*/ 505 w 433"/>
                  <a:gd name="T87" fmla="*/ 109 h 289"/>
                  <a:gd name="T88" fmla="*/ 505 w 433"/>
                  <a:gd name="T89" fmla="*/ 81 h 289"/>
                  <a:gd name="T90" fmla="*/ 546 w 433"/>
                  <a:gd name="T91" fmla="*/ 54 h 289"/>
                  <a:gd name="T92" fmla="*/ 505 w 433"/>
                  <a:gd name="T93" fmla="*/ 0 h 289"/>
                  <a:gd name="T94" fmla="*/ 444 w 433"/>
                  <a:gd name="T95" fmla="*/ 0 h 289"/>
                  <a:gd name="T96" fmla="*/ 422 w 433"/>
                  <a:gd name="T97" fmla="*/ 0 h 289"/>
                  <a:gd name="T98" fmla="*/ 404 w 433"/>
                  <a:gd name="T99" fmla="*/ 27 h 289"/>
                  <a:gd name="T100" fmla="*/ 384 w 433"/>
                  <a:gd name="T101" fmla="*/ 13 h 28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33"/>
                  <a:gd name="T154" fmla="*/ 0 h 289"/>
                  <a:gd name="T155" fmla="*/ 433 w 433"/>
                  <a:gd name="T156" fmla="*/ 289 h 28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33" h="289">
                    <a:moveTo>
                      <a:pt x="152" y="8"/>
                    </a:moveTo>
                    <a:lnTo>
                      <a:pt x="136" y="24"/>
                    </a:lnTo>
                    <a:lnTo>
                      <a:pt x="96" y="32"/>
                    </a:lnTo>
                    <a:lnTo>
                      <a:pt x="56" y="72"/>
                    </a:lnTo>
                    <a:lnTo>
                      <a:pt x="16" y="128"/>
                    </a:lnTo>
                    <a:lnTo>
                      <a:pt x="16" y="160"/>
                    </a:lnTo>
                    <a:lnTo>
                      <a:pt x="32" y="184"/>
                    </a:lnTo>
                    <a:lnTo>
                      <a:pt x="48" y="176"/>
                    </a:lnTo>
                    <a:lnTo>
                      <a:pt x="64" y="176"/>
                    </a:lnTo>
                    <a:lnTo>
                      <a:pt x="8" y="224"/>
                    </a:lnTo>
                    <a:lnTo>
                      <a:pt x="0" y="248"/>
                    </a:lnTo>
                    <a:lnTo>
                      <a:pt x="16" y="256"/>
                    </a:lnTo>
                    <a:lnTo>
                      <a:pt x="48" y="288"/>
                    </a:lnTo>
                    <a:lnTo>
                      <a:pt x="80" y="288"/>
                    </a:lnTo>
                    <a:lnTo>
                      <a:pt x="96" y="272"/>
                    </a:lnTo>
                    <a:lnTo>
                      <a:pt x="96" y="256"/>
                    </a:lnTo>
                    <a:lnTo>
                      <a:pt x="112" y="264"/>
                    </a:lnTo>
                    <a:lnTo>
                      <a:pt x="120" y="272"/>
                    </a:lnTo>
                    <a:lnTo>
                      <a:pt x="152" y="288"/>
                    </a:lnTo>
                    <a:lnTo>
                      <a:pt x="168" y="272"/>
                    </a:lnTo>
                    <a:lnTo>
                      <a:pt x="192" y="272"/>
                    </a:lnTo>
                    <a:lnTo>
                      <a:pt x="192" y="288"/>
                    </a:lnTo>
                    <a:lnTo>
                      <a:pt x="208" y="280"/>
                    </a:lnTo>
                    <a:lnTo>
                      <a:pt x="240" y="232"/>
                    </a:lnTo>
                    <a:lnTo>
                      <a:pt x="256" y="232"/>
                    </a:lnTo>
                    <a:lnTo>
                      <a:pt x="296" y="168"/>
                    </a:lnTo>
                    <a:lnTo>
                      <a:pt x="296" y="144"/>
                    </a:lnTo>
                    <a:lnTo>
                      <a:pt x="304" y="136"/>
                    </a:lnTo>
                    <a:lnTo>
                      <a:pt x="312" y="152"/>
                    </a:lnTo>
                    <a:lnTo>
                      <a:pt x="344" y="96"/>
                    </a:lnTo>
                    <a:lnTo>
                      <a:pt x="376" y="80"/>
                    </a:lnTo>
                    <a:lnTo>
                      <a:pt x="376" y="88"/>
                    </a:lnTo>
                    <a:lnTo>
                      <a:pt x="400" y="64"/>
                    </a:lnTo>
                    <a:lnTo>
                      <a:pt x="416" y="72"/>
                    </a:lnTo>
                    <a:lnTo>
                      <a:pt x="432" y="24"/>
                    </a:lnTo>
                    <a:lnTo>
                      <a:pt x="424" y="16"/>
                    </a:lnTo>
                    <a:lnTo>
                      <a:pt x="400" y="16"/>
                    </a:lnTo>
                    <a:lnTo>
                      <a:pt x="384" y="24"/>
                    </a:lnTo>
                    <a:lnTo>
                      <a:pt x="344" y="24"/>
                    </a:lnTo>
                    <a:lnTo>
                      <a:pt x="328" y="0"/>
                    </a:lnTo>
                    <a:lnTo>
                      <a:pt x="272" y="40"/>
                    </a:lnTo>
                    <a:lnTo>
                      <a:pt x="264" y="64"/>
                    </a:lnTo>
                    <a:lnTo>
                      <a:pt x="248" y="64"/>
                    </a:lnTo>
                    <a:lnTo>
                      <a:pt x="200" y="64"/>
                    </a:lnTo>
                    <a:lnTo>
                      <a:pt x="200" y="48"/>
                    </a:lnTo>
                    <a:lnTo>
                      <a:pt x="216" y="32"/>
                    </a:lnTo>
                    <a:lnTo>
                      <a:pt x="200" y="0"/>
                    </a:lnTo>
                    <a:lnTo>
                      <a:pt x="176" y="0"/>
                    </a:lnTo>
                    <a:lnTo>
                      <a:pt x="168" y="0"/>
                    </a:lnTo>
                    <a:lnTo>
                      <a:pt x="160" y="16"/>
                    </a:lnTo>
                    <a:lnTo>
                      <a:pt x="152" y="8"/>
                    </a:lnTo>
                  </a:path>
                </a:pathLst>
              </a:custGeom>
              <a:noFill/>
              <a:ln w="9525" cmpd="sng">
                <a:solidFill>
                  <a:schemeClr val="bg2">
                    <a:lumMod val="90000"/>
                  </a:schemeClr>
                </a:solidFill>
                <a:miter lim="800000"/>
              </a:ln>
            </p:spPr>
            <p:txBody>
              <a:bodyPr/>
              <a:lstStyle/>
              <a:p>
                <a:pPr defTabSz="685800">
                  <a:defRPr/>
                </a:pPr>
                <a:endParaRPr lang="zh-CN" altLang="zh-CN" sz="1100" b="1">
                  <a:solidFill>
                    <a:srgbClr val="20599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06" name="Freeform 12"/>
              <p:cNvSpPr>
                <a:spLocks noChangeArrowheads="1"/>
              </p:cNvSpPr>
              <p:nvPr/>
            </p:nvSpPr>
            <p:spPr bwMode="auto">
              <a:xfrm>
                <a:off x="3973774" y="2450679"/>
                <a:ext cx="605314" cy="546820"/>
              </a:xfrm>
              <a:custGeom>
                <a:avLst/>
                <a:gdLst>
                  <a:gd name="T0" fmla="*/ 413 w 361"/>
                  <a:gd name="T1" fmla="*/ 0 h 321"/>
                  <a:gd name="T2" fmla="*/ 373 w 361"/>
                  <a:gd name="T3" fmla="*/ 0 h 321"/>
                  <a:gd name="T4" fmla="*/ 296 w 361"/>
                  <a:gd name="T5" fmla="*/ 80 h 321"/>
                  <a:gd name="T6" fmla="*/ 236 w 361"/>
                  <a:gd name="T7" fmla="*/ 93 h 321"/>
                  <a:gd name="T8" fmla="*/ 236 w 361"/>
                  <a:gd name="T9" fmla="*/ 66 h 321"/>
                  <a:gd name="T10" fmla="*/ 197 w 361"/>
                  <a:gd name="T11" fmla="*/ 66 h 321"/>
                  <a:gd name="T12" fmla="*/ 158 w 361"/>
                  <a:gd name="T13" fmla="*/ 93 h 321"/>
                  <a:gd name="T14" fmla="*/ 78 w 361"/>
                  <a:gd name="T15" fmla="*/ 66 h 321"/>
                  <a:gd name="T16" fmla="*/ 60 w 361"/>
                  <a:gd name="T17" fmla="*/ 53 h 321"/>
                  <a:gd name="T18" fmla="*/ 20 w 361"/>
                  <a:gd name="T19" fmla="*/ 40 h 321"/>
                  <a:gd name="T20" fmla="*/ 20 w 361"/>
                  <a:gd name="T21" fmla="*/ 66 h 321"/>
                  <a:gd name="T22" fmla="*/ 0 w 361"/>
                  <a:gd name="T23" fmla="*/ 80 h 321"/>
                  <a:gd name="T24" fmla="*/ 78 w 361"/>
                  <a:gd name="T25" fmla="*/ 93 h 321"/>
                  <a:gd name="T26" fmla="*/ 97 w 361"/>
                  <a:gd name="T27" fmla="*/ 130 h 321"/>
                  <a:gd name="T28" fmla="*/ 138 w 361"/>
                  <a:gd name="T29" fmla="*/ 130 h 321"/>
                  <a:gd name="T30" fmla="*/ 197 w 361"/>
                  <a:gd name="T31" fmla="*/ 186 h 321"/>
                  <a:gd name="T32" fmla="*/ 254 w 361"/>
                  <a:gd name="T33" fmla="*/ 171 h 321"/>
                  <a:gd name="T34" fmla="*/ 254 w 361"/>
                  <a:gd name="T35" fmla="*/ 239 h 321"/>
                  <a:gd name="T36" fmla="*/ 334 w 361"/>
                  <a:gd name="T37" fmla="*/ 304 h 321"/>
                  <a:gd name="T38" fmla="*/ 373 w 361"/>
                  <a:gd name="T39" fmla="*/ 304 h 321"/>
                  <a:gd name="T40" fmla="*/ 393 w 361"/>
                  <a:gd name="T41" fmla="*/ 279 h 321"/>
                  <a:gd name="T42" fmla="*/ 451 w 361"/>
                  <a:gd name="T43" fmla="*/ 316 h 321"/>
                  <a:gd name="T44" fmla="*/ 413 w 361"/>
                  <a:gd name="T45" fmla="*/ 344 h 321"/>
                  <a:gd name="T46" fmla="*/ 393 w 361"/>
                  <a:gd name="T47" fmla="*/ 331 h 321"/>
                  <a:gd name="T48" fmla="*/ 354 w 361"/>
                  <a:gd name="T49" fmla="*/ 316 h 321"/>
                  <a:gd name="T50" fmla="*/ 354 w 361"/>
                  <a:gd name="T51" fmla="*/ 370 h 321"/>
                  <a:gd name="T52" fmla="*/ 334 w 361"/>
                  <a:gd name="T53" fmla="*/ 396 h 321"/>
                  <a:gd name="T54" fmla="*/ 393 w 361"/>
                  <a:gd name="T55" fmla="*/ 450 h 321"/>
                  <a:gd name="T56" fmla="*/ 393 w 361"/>
                  <a:gd name="T57" fmla="*/ 489 h 321"/>
                  <a:gd name="T58" fmla="*/ 489 w 361"/>
                  <a:gd name="T59" fmla="*/ 489 h 321"/>
                  <a:gd name="T60" fmla="*/ 530 w 361"/>
                  <a:gd name="T61" fmla="*/ 516 h 321"/>
                  <a:gd name="T62" fmla="*/ 588 w 361"/>
                  <a:gd name="T63" fmla="*/ 503 h 321"/>
                  <a:gd name="T64" fmla="*/ 668 w 361"/>
                  <a:gd name="T65" fmla="*/ 529 h 321"/>
                  <a:gd name="T66" fmla="*/ 726 w 361"/>
                  <a:gd name="T67" fmla="*/ 489 h 321"/>
                  <a:gd name="T68" fmla="*/ 785 w 361"/>
                  <a:gd name="T69" fmla="*/ 424 h 321"/>
                  <a:gd name="T70" fmla="*/ 707 w 361"/>
                  <a:gd name="T71" fmla="*/ 396 h 321"/>
                  <a:gd name="T72" fmla="*/ 785 w 361"/>
                  <a:gd name="T73" fmla="*/ 384 h 321"/>
                  <a:gd name="T74" fmla="*/ 805 w 361"/>
                  <a:gd name="T75" fmla="*/ 396 h 321"/>
                  <a:gd name="T76" fmla="*/ 883 w 361"/>
                  <a:gd name="T77" fmla="*/ 384 h 321"/>
                  <a:gd name="T78" fmla="*/ 883 w 361"/>
                  <a:gd name="T79" fmla="*/ 370 h 321"/>
                  <a:gd name="T80" fmla="*/ 785 w 361"/>
                  <a:gd name="T81" fmla="*/ 331 h 321"/>
                  <a:gd name="T82" fmla="*/ 785 w 361"/>
                  <a:gd name="T83" fmla="*/ 304 h 321"/>
                  <a:gd name="T84" fmla="*/ 748 w 361"/>
                  <a:gd name="T85" fmla="*/ 292 h 321"/>
                  <a:gd name="T86" fmla="*/ 707 w 361"/>
                  <a:gd name="T87" fmla="*/ 279 h 321"/>
                  <a:gd name="T88" fmla="*/ 668 w 361"/>
                  <a:gd name="T89" fmla="*/ 212 h 321"/>
                  <a:gd name="T90" fmla="*/ 570 w 361"/>
                  <a:gd name="T91" fmla="*/ 106 h 321"/>
                  <a:gd name="T92" fmla="*/ 570 w 361"/>
                  <a:gd name="T93" fmla="*/ 66 h 321"/>
                  <a:gd name="T94" fmla="*/ 471 w 361"/>
                  <a:gd name="T95" fmla="*/ 53 h 321"/>
                  <a:gd name="T96" fmla="*/ 432 w 361"/>
                  <a:gd name="T97" fmla="*/ 40 h 321"/>
                  <a:gd name="T98" fmla="*/ 413 w 361"/>
                  <a:gd name="T99" fmla="*/ 0 h 3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61"/>
                  <a:gd name="T151" fmla="*/ 0 h 321"/>
                  <a:gd name="T152" fmla="*/ 361 w 361"/>
                  <a:gd name="T153" fmla="*/ 321 h 3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61" h="321">
                    <a:moveTo>
                      <a:pt x="168" y="0"/>
                    </a:moveTo>
                    <a:lnTo>
                      <a:pt x="152" y="0"/>
                    </a:lnTo>
                    <a:lnTo>
                      <a:pt x="120" y="48"/>
                    </a:lnTo>
                    <a:lnTo>
                      <a:pt x="96" y="56"/>
                    </a:lnTo>
                    <a:lnTo>
                      <a:pt x="96" y="40"/>
                    </a:lnTo>
                    <a:lnTo>
                      <a:pt x="80" y="40"/>
                    </a:lnTo>
                    <a:lnTo>
                      <a:pt x="64" y="56"/>
                    </a:lnTo>
                    <a:lnTo>
                      <a:pt x="32" y="40"/>
                    </a:lnTo>
                    <a:lnTo>
                      <a:pt x="24" y="32"/>
                    </a:lnTo>
                    <a:lnTo>
                      <a:pt x="8" y="24"/>
                    </a:lnTo>
                    <a:lnTo>
                      <a:pt x="8" y="40"/>
                    </a:lnTo>
                    <a:lnTo>
                      <a:pt x="0" y="48"/>
                    </a:lnTo>
                    <a:lnTo>
                      <a:pt x="32" y="56"/>
                    </a:lnTo>
                    <a:lnTo>
                      <a:pt x="40" y="80"/>
                    </a:lnTo>
                    <a:lnTo>
                      <a:pt x="56" y="80"/>
                    </a:lnTo>
                    <a:lnTo>
                      <a:pt x="80" y="112"/>
                    </a:lnTo>
                    <a:lnTo>
                      <a:pt x="104" y="104"/>
                    </a:lnTo>
                    <a:lnTo>
                      <a:pt x="104" y="144"/>
                    </a:lnTo>
                    <a:lnTo>
                      <a:pt x="136" y="184"/>
                    </a:lnTo>
                    <a:lnTo>
                      <a:pt x="152" y="184"/>
                    </a:lnTo>
                    <a:lnTo>
                      <a:pt x="160" y="168"/>
                    </a:lnTo>
                    <a:lnTo>
                      <a:pt x="184" y="192"/>
                    </a:lnTo>
                    <a:lnTo>
                      <a:pt x="168" y="208"/>
                    </a:lnTo>
                    <a:lnTo>
                      <a:pt x="160" y="200"/>
                    </a:lnTo>
                    <a:lnTo>
                      <a:pt x="144" y="192"/>
                    </a:lnTo>
                    <a:lnTo>
                      <a:pt x="144" y="224"/>
                    </a:lnTo>
                    <a:lnTo>
                      <a:pt x="136" y="240"/>
                    </a:lnTo>
                    <a:lnTo>
                      <a:pt x="160" y="272"/>
                    </a:lnTo>
                    <a:lnTo>
                      <a:pt x="160" y="296"/>
                    </a:lnTo>
                    <a:lnTo>
                      <a:pt x="200" y="296"/>
                    </a:lnTo>
                    <a:lnTo>
                      <a:pt x="216" y="312"/>
                    </a:lnTo>
                    <a:lnTo>
                      <a:pt x="240" y="304"/>
                    </a:lnTo>
                    <a:lnTo>
                      <a:pt x="272" y="320"/>
                    </a:lnTo>
                    <a:lnTo>
                      <a:pt x="296" y="296"/>
                    </a:lnTo>
                    <a:lnTo>
                      <a:pt x="320" y="256"/>
                    </a:lnTo>
                    <a:lnTo>
                      <a:pt x="288" y="240"/>
                    </a:lnTo>
                    <a:lnTo>
                      <a:pt x="320" y="232"/>
                    </a:lnTo>
                    <a:lnTo>
                      <a:pt x="328" y="240"/>
                    </a:lnTo>
                    <a:lnTo>
                      <a:pt x="360" y="232"/>
                    </a:lnTo>
                    <a:lnTo>
                      <a:pt x="360" y="224"/>
                    </a:lnTo>
                    <a:lnTo>
                      <a:pt x="320" y="200"/>
                    </a:lnTo>
                    <a:lnTo>
                      <a:pt x="320" y="184"/>
                    </a:lnTo>
                    <a:lnTo>
                      <a:pt x="304" y="176"/>
                    </a:lnTo>
                    <a:lnTo>
                      <a:pt x="288" y="168"/>
                    </a:lnTo>
                    <a:lnTo>
                      <a:pt x="272" y="128"/>
                    </a:lnTo>
                    <a:lnTo>
                      <a:pt x="232" y="64"/>
                    </a:lnTo>
                    <a:lnTo>
                      <a:pt x="232" y="40"/>
                    </a:lnTo>
                    <a:lnTo>
                      <a:pt x="192" y="32"/>
                    </a:lnTo>
                    <a:lnTo>
                      <a:pt x="176" y="24"/>
                    </a:lnTo>
                    <a:lnTo>
                      <a:pt x="168" y="0"/>
                    </a:lnTo>
                  </a:path>
                </a:pathLst>
              </a:custGeom>
              <a:noFill/>
              <a:ln w="9525" cmpd="sng">
                <a:solidFill>
                  <a:schemeClr val="bg2">
                    <a:lumMod val="90000"/>
                  </a:schemeClr>
                </a:solidFill>
                <a:miter lim="800000"/>
              </a:ln>
            </p:spPr>
            <p:txBody>
              <a:bodyPr/>
              <a:lstStyle/>
              <a:p>
                <a:pPr defTabSz="685800">
                  <a:defRPr/>
                </a:pPr>
                <a:endParaRPr lang="zh-CN" altLang="zh-CN" sz="1100" b="1">
                  <a:solidFill>
                    <a:srgbClr val="20599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07" name="Freeform 13"/>
              <p:cNvSpPr>
                <a:spLocks noChangeArrowheads="1"/>
              </p:cNvSpPr>
              <p:nvPr/>
            </p:nvSpPr>
            <p:spPr bwMode="auto">
              <a:xfrm>
                <a:off x="4471196" y="2888136"/>
                <a:ext cx="107892" cy="93961"/>
              </a:xfrm>
              <a:custGeom>
                <a:avLst/>
                <a:gdLst>
                  <a:gd name="T0" fmla="*/ 54 w 65"/>
                  <a:gd name="T1" fmla="*/ 0 h 57"/>
                  <a:gd name="T2" fmla="*/ 0 w 65"/>
                  <a:gd name="T3" fmla="*/ 56 h 57"/>
                  <a:gd name="T4" fmla="*/ 54 w 65"/>
                  <a:gd name="T5" fmla="*/ 78 h 57"/>
                  <a:gd name="T6" fmla="*/ 150 w 65"/>
                  <a:gd name="T7" fmla="*/ 56 h 57"/>
                  <a:gd name="T8" fmla="*/ 150 w 65"/>
                  <a:gd name="T9" fmla="*/ 34 h 57"/>
                  <a:gd name="T10" fmla="*/ 54 w 65"/>
                  <a:gd name="T11" fmla="*/ 0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"/>
                  <a:gd name="T19" fmla="*/ 0 h 57"/>
                  <a:gd name="T20" fmla="*/ 65 w 65"/>
                  <a:gd name="T21" fmla="*/ 57 h 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" h="57">
                    <a:moveTo>
                      <a:pt x="24" y="0"/>
                    </a:moveTo>
                    <a:lnTo>
                      <a:pt x="0" y="40"/>
                    </a:lnTo>
                    <a:lnTo>
                      <a:pt x="24" y="56"/>
                    </a:lnTo>
                    <a:lnTo>
                      <a:pt x="64" y="40"/>
                    </a:lnTo>
                    <a:lnTo>
                      <a:pt x="64" y="24"/>
                    </a:lnTo>
                    <a:lnTo>
                      <a:pt x="24" y="0"/>
                    </a:lnTo>
                  </a:path>
                </a:pathLst>
              </a:custGeom>
              <a:noFill/>
              <a:ln w="9525" cmpd="sng">
                <a:solidFill>
                  <a:schemeClr val="bg2">
                    <a:lumMod val="90000"/>
                  </a:schemeClr>
                </a:solidFill>
                <a:miter lim="800000"/>
              </a:ln>
            </p:spPr>
            <p:txBody>
              <a:bodyPr/>
              <a:lstStyle/>
              <a:p>
                <a:pPr defTabSz="685800">
                  <a:defRPr/>
                </a:pPr>
                <a:endParaRPr lang="zh-CN" altLang="zh-CN" sz="1100" b="1">
                  <a:solidFill>
                    <a:srgbClr val="20599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08" name="Freeform 14"/>
              <p:cNvSpPr>
                <a:spLocks noChangeArrowheads="1"/>
              </p:cNvSpPr>
              <p:nvPr/>
            </p:nvSpPr>
            <p:spPr bwMode="auto">
              <a:xfrm>
                <a:off x="4202168" y="2954370"/>
                <a:ext cx="403543" cy="506772"/>
              </a:xfrm>
              <a:custGeom>
                <a:avLst/>
                <a:gdLst>
                  <a:gd name="T0" fmla="*/ 448 w 241"/>
                  <a:gd name="T1" fmla="*/ 27 h 297"/>
                  <a:gd name="T2" fmla="*/ 388 w 241"/>
                  <a:gd name="T3" fmla="*/ 0 h 297"/>
                  <a:gd name="T4" fmla="*/ 332 w 241"/>
                  <a:gd name="T5" fmla="*/ 41 h 297"/>
                  <a:gd name="T6" fmla="*/ 253 w 241"/>
                  <a:gd name="T7" fmla="*/ 13 h 297"/>
                  <a:gd name="T8" fmla="*/ 196 w 241"/>
                  <a:gd name="T9" fmla="*/ 27 h 297"/>
                  <a:gd name="T10" fmla="*/ 176 w 241"/>
                  <a:gd name="T11" fmla="*/ 53 h 297"/>
                  <a:gd name="T12" fmla="*/ 155 w 241"/>
                  <a:gd name="T13" fmla="*/ 80 h 297"/>
                  <a:gd name="T14" fmla="*/ 176 w 241"/>
                  <a:gd name="T15" fmla="*/ 122 h 297"/>
                  <a:gd name="T16" fmla="*/ 137 w 241"/>
                  <a:gd name="T17" fmla="*/ 122 h 297"/>
                  <a:gd name="T18" fmla="*/ 116 w 241"/>
                  <a:gd name="T19" fmla="*/ 107 h 297"/>
                  <a:gd name="T20" fmla="*/ 97 w 241"/>
                  <a:gd name="T21" fmla="*/ 107 h 297"/>
                  <a:gd name="T22" fmla="*/ 97 w 241"/>
                  <a:gd name="T23" fmla="*/ 135 h 297"/>
                  <a:gd name="T24" fmla="*/ 97 w 241"/>
                  <a:gd name="T25" fmla="*/ 160 h 297"/>
                  <a:gd name="T26" fmla="*/ 97 w 241"/>
                  <a:gd name="T27" fmla="*/ 160 h 297"/>
                  <a:gd name="T28" fmla="*/ 97 w 241"/>
                  <a:gd name="T29" fmla="*/ 186 h 297"/>
                  <a:gd name="T30" fmla="*/ 20 w 241"/>
                  <a:gd name="T31" fmla="*/ 227 h 297"/>
                  <a:gd name="T32" fmla="*/ 0 w 241"/>
                  <a:gd name="T33" fmla="*/ 240 h 297"/>
                  <a:gd name="T34" fmla="*/ 0 w 241"/>
                  <a:gd name="T35" fmla="*/ 294 h 297"/>
                  <a:gd name="T36" fmla="*/ 60 w 241"/>
                  <a:gd name="T37" fmla="*/ 320 h 297"/>
                  <a:gd name="T38" fmla="*/ 60 w 241"/>
                  <a:gd name="T39" fmla="*/ 388 h 297"/>
                  <a:gd name="T40" fmla="*/ 116 w 241"/>
                  <a:gd name="T41" fmla="*/ 388 h 297"/>
                  <a:gd name="T42" fmla="*/ 116 w 241"/>
                  <a:gd name="T43" fmla="*/ 414 h 297"/>
                  <a:gd name="T44" fmla="*/ 137 w 241"/>
                  <a:gd name="T45" fmla="*/ 440 h 297"/>
                  <a:gd name="T46" fmla="*/ 155 w 241"/>
                  <a:gd name="T47" fmla="*/ 480 h 297"/>
                  <a:gd name="T48" fmla="*/ 213 w 241"/>
                  <a:gd name="T49" fmla="*/ 480 h 297"/>
                  <a:gd name="T50" fmla="*/ 253 w 241"/>
                  <a:gd name="T51" fmla="*/ 440 h 297"/>
                  <a:gd name="T52" fmla="*/ 272 w 241"/>
                  <a:gd name="T53" fmla="*/ 440 h 297"/>
                  <a:gd name="T54" fmla="*/ 272 w 241"/>
                  <a:gd name="T55" fmla="*/ 466 h 297"/>
                  <a:gd name="T56" fmla="*/ 292 w 241"/>
                  <a:gd name="T57" fmla="*/ 480 h 297"/>
                  <a:gd name="T58" fmla="*/ 332 w 241"/>
                  <a:gd name="T59" fmla="*/ 480 h 297"/>
                  <a:gd name="T60" fmla="*/ 332 w 241"/>
                  <a:gd name="T61" fmla="*/ 466 h 297"/>
                  <a:gd name="T62" fmla="*/ 370 w 241"/>
                  <a:gd name="T63" fmla="*/ 466 h 297"/>
                  <a:gd name="T64" fmla="*/ 370 w 241"/>
                  <a:gd name="T65" fmla="*/ 480 h 297"/>
                  <a:gd name="T66" fmla="*/ 388 w 241"/>
                  <a:gd name="T67" fmla="*/ 493 h 297"/>
                  <a:gd name="T68" fmla="*/ 429 w 241"/>
                  <a:gd name="T69" fmla="*/ 480 h 297"/>
                  <a:gd name="T70" fmla="*/ 448 w 241"/>
                  <a:gd name="T71" fmla="*/ 429 h 297"/>
                  <a:gd name="T72" fmla="*/ 448 w 241"/>
                  <a:gd name="T73" fmla="*/ 374 h 297"/>
                  <a:gd name="T74" fmla="*/ 489 w 241"/>
                  <a:gd name="T75" fmla="*/ 374 h 297"/>
                  <a:gd name="T76" fmla="*/ 489 w 241"/>
                  <a:gd name="T77" fmla="*/ 361 h 297"/>
                  <a:gd name="T78" fmla="*/ 489 w 241"/>
                  <a:gd name="T79" fmla="*/ 335 h 297"/>
                  <a:gd name="T80" fmla="*/ 526 w 241"/>
                  <a:gd name="T81" fmla="*/ 361 h 297"/>
                  <a:gd name="T82" fmla="*/ 565 w 241"/>
                  <a:gd name="T83" fmla="*/ 320 h 297"/>
                  <a:gd name="T84" fmla="*/ 526 w 241"/>
                  <a:gd name="T85" fmla="*/ 294 h 297"/>
                  <a:gd name="T86" fmla="*/ 526 w 241"/>
                  <a:gd name="T87" fmla="*/ 280 h 297"/>
                  <a:gd name="T88" fmla="*/ 565 w 241"/>
                  <a:gd name="T89" fmla="*/ 266 h 297"/>
                  <a:gd name="T90" fmla="*/ 545 w 241"/>
                  <a:gd name="T91" fmla="*/ 227 h 297"/>
                  <a:gd name="T92" fmla="*/ 526 w 241"/>
                  <a:gd name="T93" fmla="*/ 214 h 297"/>
                  <a:gd name="T94" fmla="*/ 586 w 241"/>
                  <a:gd name="T95" fmla="*/ 227 h 297"/>
                  <a:gd name="T96" fmla="*/ 586 w 241"/>
                  <a:gd name="T97" fmla="*/ 173 h 297"/>
                  <a:gd name="T98" fmla="*/ 526 w 241"/>
                  <a:gd name="T99" fmla="*/ 201 h 297"/>
                  <a:gd name="T100" fmla="*/ 586 w 241"/>
                  <a:gd name="T101" fmla="*/ 135 h 297"/>
                  <a:gd name="T102" fmla="*/ 489 w 241"/>
                  <a:gd name="T103" fmla="*/ 93 h 297"/>
                  <a:gd name="T104" fmla="*/ 429 w 241"/>
                  <a:gd name="T105" fmla="*/ 93 h 297"/>
                  <a:gd name="T106" fmla="*/ 388 w 241"/>
                  <a:gd name="T107" fmla="*/ 122 h 297"/>
                  <a:gd name="T108" fmla="*/ 370 w 241"/>
                  <a:gd name="T109" fmla="*/ 80 h 297"/>
                  <a:gd name="T110" fmla="*/ 388 w 241"/>
                  <a:gd name="T111" fmla="*/ 66 h 297"/>
                  <a:gd name="T112" fmla="*/ 448 w 241"/>
                  <a:gd name="T113" fmla="*/ 27 h 29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1"/>
                  <a:gd name="T172" fmla="*/ 0 h 297"/>
                  <a:gd name="T173" fmla="*/ 241 w 241"/>
                  <a:gd name="T174" fmla="*/ 297 h 29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1" h="297">
                    <a:moveTo>
                      <a:pt x="184" y="16"/>
                    </a:moveTo>
                    <a:lnTo>
                      <a:pt x="160" y="0"/>
                    </a:lnTo>
                    <a:lnTo>
                      <a:pt x="136" y="24"/>
                    </a:lnTo>
                    <a:lnTo>
                      <a:pt x="104" y="8"/>
                    </a:lnTo>
                    <a:lnTo>
                      <a:pt x="80" y="16"/>
                    </a:lnTo>
                    <a:lnTo>
                      <a:pt x="72" y="32"/>
                    </a:lnTo>
                    <a:lnTo>
                      <a:pt x="64" y="48"/>
                    </a:lnTo>
                    <a:lnTo>
                      <a:pt x="72" y="72"/>
                    </a:lnTo>
                    <a:lnTo>
                      <a:pt x="56" y="72"/>
                    </a:lnTo>
                    <a:lnTo>
                      <a:pt x="48" y="64"/>
                    </a:lnTo>
                    <a:lnTo>
                      <a:pt x="40" y="64"/>
                    </a:lnTo>
                    <a:lnTo>
                      <a:pt x="40" y="80"/>
                    </a:lnTo>
                    <a:lnTo>
                      <a:pt x="40" y="96"/>
                    </a:lnTo>
                    <a:lnTo>
                      <a:pt x="40" y="112"/>
                    </a:lnTo>
                    <a:lnTo>
                      <a:pt x="8" y="136"/>
                    </a:lnTo>
                    <a:lnTo>
                      <a:pt x="0" y="144"/>
                    </a:lnTo>
                    <a:lnTo>
                      <a:pt x="0" y="176"/>
                    </a:lnTo>
                    <a:lnTo>
                      <a:pt x="24" y="192"/>
                    </a:lnTo>
                    <a:lnTo>
                      <a:pt x="24" y="232"/>
                    </a:lnTo>
                    <a:lnTo>
                      <a:pt x="48" y="232"/>
                    </a:lnTo>
                    <a:lnTo>
                      <a:pt x="48" y="248"/>
                    </a:lnTo>
                    <a:lnTo>
                      <a:pt x="56" y="264"/>
                    </a:lnTo>
                    <a:lnTo>
                      <a:pt x="64" y="288"/>
                    </a:lnTo>
                    <a:lnTo>
                      <a:pt x="88" y="288"/>
                    </a:lnTo>
                    <a:lnTo>
                      <a:pt x="104" y="264"/>
                    </a:lnTo>
                    <a:lnTo>
                      <a:pt x="112" y="264"/>
                    </a:lnTo>
                    <a:lnTo>
                      <a:pt x="112" y="280"/>
                    </a:lnTo>
                    <a:lnTo>
                      <a:pt x="120" y="288"/>
                    </a:lnTo>
                    <a:lnTo>
                      <a:pt x="136" y="288"/>
                    </a:lnTo>
                    <a:lnTo>
                      <a:pt x="136" y="280"/>
                    </a:lnTo>
                    <a:lnTo>
                      <a:pt x="152" y="280"/>
                    </a:lnTo>
                    <a:lnTo>
                      <a:pt x="152" y="288"/>
                    </a:lnTo>
                    <a:lnTo>
                      <a:pt x="160" y="296"/>
                    </a:lnTo>
                    <a:lnTo>
                      <a:pt x="176" y="288"/>
                    </a:lnTo>
                    <a:lnTo>
                      <a:pt x="184" y="256"/>
                    </a:lnTo>
                    <a:lnTo>
                      <a:pt x="184" y="224"/>
                    </a:lnTo>
                    <a:lnTo>
                      <a:pt x="200" y="224"/>
                    </a:lnTo>
                    <a:lnTo>
                      <a:pt x="200" y="216"/>
                    </a:lnTo>
                    <a:lnTo>
                      <a:pt x="200" y="200"/>
                    </a:lnTo>
                    <a:lnTo>
                      <a:pt x="216" y="216"/>
                    </a:lnTo>
                    <a:lnTo>
                      <a:pt x="232" y="192"/>
                    </a:lnTo>
                    <a:lnTo>
                      <a:pt x="216" y="176"/>
                    </a:lnTo>
                    <a:lnTo>
                      <a:pt x="216" y="168"/>
                    </a:lnTo>
                    <a:lnTo>
                      <a:pt x="232" y="160"/>
                    </a:lnTo>
                    <a:lnTo>
                      <a:pt x="224" y="136"/>
                    </a:lnTo>
                    <a:lnTo>
                      <a:pt x="216" y="128"/>
                    </a:lnTo>
                    <a:lnTo>
                      <a:pt x="240" y="136"/>
                    </a:lnTo>
                    <a:lnTo>
                      <a:pt x="240" y="104"/>
                    </a:lnTo>
                    <a:lnTo>
                      <a:pt x="216" y="120"/>
                    </a:lnTo>
                    <a:lnTo>
                      <a:pt x="240" y="80"/>
                    </a:lnTo>
                    <a:lnTo>
                      <a:pt x="200" y="56"/>
                    </a:lnTo>
                    <a:lnTo>
                      <a:pt x="176" y="56"/>
                    </a:lnTo>
                    <a:lnTo>
                      <a:pt x="160" y="72"/>
                    </a:lnTo>
                    <a:lnTo>
                      <a:pt x="152" y="48"/>
                    </a:lnTo>
                    <a:lnTo>
                      <a:pt x="160" y="40"/>
                    </a:lnTo>
                    <a:lnTo>
                      <a:pt x="184" y="16"/>
                    </a:lnTo>
                  </a:path>
                </a:pathLst>
              </a:custGeom>
              <a:noFill/>
              <a:ln w="9525" cmpd="sng">
                <a:solidFill>
                  <a:schemeClr val="bg2">
                    <a:lumMod val="90000"/>
                  </a:schemeClr>
                </a:solidFill>
                <a:miter lim="800000"/>
              </a:ln>
            </p:spPr>
            <p:txBody>
              <a:bodyPr/>
              <a:lstStyle/>
              <a:p>
                <a:pPr defTabSz="685800">
                  <a:defRPr/>
                </a:pPr>
                <a:endParaRPr lang="zh-CN" altLang="zh-CN" sz="1100" b="1">
                  <a:solidFill>
                    <a:srgbClr val="20599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09" name="Freeform 15"/>
              <p:cNvSpPr>
                <a:spLocks noChangeArrowheads="1"/>
              </p:cNvSpPr>
              <p:nvPr/>
            </p:nvSpPr>
            <p:spPr bwMode="auto">
              <a:xfrm>
                <a:off x="3998995" y="3351778"/>
                <a:ext cx="459590" cy="629999"/>
              </a:xfrm>
              <a:custGeom>
                <a:avLst/>
                <a:gdLst>
                  <a:gd name="T0" fmla="*/ 681 w 273"/>
                  <a:gd name="T1" fmla="*/ 93 h 369"/>
                  <a:gd name="T2" fmla="*/ 681 w 273"/>
                  <a:gd name="T3" fmla="*/ 80 h 369"/>
                  <a:gd name="T4" fmla="*/ 643 w 273"/>
                  <a:gd name="T5" fmla="*/ 80 h 369"/>
                  <a:gd name="T6" fmla="*/ 643 w 273"/>
                  <a:gd name="T7" fmla="*/ 93 h 369"/>
                  <a:gd name="T8" fmla="*/ 601 w 273"/>
                  <a:gd name="T9" fmla="*/ 93 h 369"/>
                  <a:gd name="T10" fmla="*/ 580 w 273"/>
                  <a:gd name="T11" fmla="*/ 93 h 369"/>
                  <a:gd name="T12" fmla="*/ 580 w 273"/>
                  <a:gd name="T13" fmla="*/ 53 h 369"/>
                  <a:gd name="T14" fmla="*/ 560 w 273"/>
                  <a:gd name="T15" fmla="*/ 53 h 369"/>
                  <a:gd name="T16" fmla="*/ 520 w 273"/>
                  <a:gd name="T17" fmla="*/ 93 h 369"/>
                  <a:gd name="T18" fmla="*/ 461 w 273"/>
                  <a:gd name="T19" fmla="*/ 93 h 369"/>
                  <a:gd name="T20" fmla="*/ 440 w 273"/>
                  <a:gd name="T21" fmla="*/ 53 h 369"/>
                  <a:gd name="T22" fmla="*/ 422 w 273"/>
                  <a:gd name="T23" fmla="*/ 27 h 369"/>
                  <a:gd name="T24" fmla="*/ 401 w 273"/>
                  <a:gd name="T25" fmla="*/ 0 h 369"/>
                  <a:gd name="T26" fmla="*/ 360 w 273"/>
                  <a:gd name="T27" fmla="*/ 0 h 369"/>
                  <a:gd name="T28" fmla="*/ 360 w 273"/>
                  <a:gd name="T29" fmla="*/ 13 h 369"/>
                  <a:gd name="T30" fmla="*/ 281 w 273"/>
                  <a:gd name="T31" fmla="*/ 27 h 369"/>
                  <a:gd name="T32" fmla="*/ 281 w 273"/>
                  <a:gd name="T33" fmla="*/ 53 h 369"/>
                  <a:gd name="T34" fmla="*/ 199 w 273"/>
                  <a:gd name="T35" fmla="*/ 53 h 369"/>
                  <a:gd name="T36" fmla="*/ 162 w 273"/>
                  <a:gd name="T37" fmla="*/ 80 h 369"/>
                  <a:gd name="T38" fmla="*/ 162 w 273"/>
                  <a:gd name="T39" fmla="*/ 122 h 369"/>
                  <a:gd name="T40" fmla="*/ 181 w 273"/>
                  <a:gd name="T41" fmla="*/ 149 h 369"/>
                  <a:gd name="T42" fmla="*/ 121 w 273"/>
                  <a:gd name="T43" fmla="*/ 186 h 369"/>
                  <a:gd name="T44" fmla="*/ 101 w 273"/>
                  <a:gd name="T45" fmla="*/ 186 h 369"/>
                  <a:gd name="T46" fmla="*/ 79 w 273"/>
                  <a:gd name="T47" fmla="*/ 241 h 369"/>
                  <a:gd name="T48" fmla="*/ 79 w 273"/>
                  <a:gd name="T49" fmla="*/ 267 h 369"/>
                  <a:gd name="T50" fmla="*/ 79 w 273"/>
                  <a:gd name="T51" fmla="*/ 294 h 369"/>
                  <a:gd name="T52" fmla="*/ 41 w 273"/>
                  <a:gd name="T53" fmla="*/ 336 h 369"/>
                  <a:gd name="T54" fmla="*/ 20 w 273"/>
                  <a:gd name="T55" fmla="*/ 361 h 369"/>
                  <a:gd name="T56" fmla="*/ 0 w 273"/>
                  <a:gd name="T57" fmla="*/ 429 h 369"/>
                  <a:gd name="T58" fmla="*/ 20 w 273"/>
                  <a:gd name="T59" fmla="*/ 454 h 369"/>
                  <a:gd name="T60" fmla="*/ 138 w 273"/>
                  <a:gd name="T61" fmla="*/ 454 h 369"/>
                  <a:gd name="T62" fmla="*/ 199 w 273"/>
                  <a:gd name="T63" fmla="*/ 549 h 369"/>
                  <a:gd name="T64" fmla="*/ 221 w 273"/>
                  <a:gd name="T65" fmla="*/ 615 h 369"/>
                  <a:gd name="T66" fmla="*/ 281 w 273"/>
                  <a:gd name="T67" fmla="*/ 549 h 369"/>
                  <a:gd name="T68" fmla="*/ 300 w 273"/>
                  <a:gd name="T69" fmla="*/ 562 h 369"/>
                  <a:gd name="T70" fmla="*/ 381 w 273"/>
                  <a:gd name="T71" fmla="*/ 510 h 369"/>
                  <a:gd name="T72" fmla="*/ 381 w 273"/>
                  <a:gd name="T73" fmla="*/ 468 h 369"/>
                  <a:gd name="T74" fmla="*/ 461 w 273"/>
                  <a:gd name="T75" fmla="*/ 454 h 369"/>
                  <a:gd name="T76" fmla="*/ 500 w 273"/>
                  <a:gd name="T77" fmla="*/ 388 h 369"/>
                  <a:gd name="T78" fmla="*/ 542 w 273"/>
                  <a:gd name="T79" fmla="*/ 375 h 369"/>
                  <a:gd name="T80" fmla="*/ 542 w 273"/>
                  <a:gd name="T81" fmla="*/ 336 h 369"/>
                  <a:gd name="T82" fmla="*/ 601 w 273"/>
                  <a:gd name="T83" fmla="*/ 336 h 369"/>
                  <a:gd name="T84" fmla="*/ 621 w 273"/>
                  <a:gd name="T85" fmla="*/ 267 h 369"/>
                  <a:gd name="T86" fmla="*/ 601 w 273"/>
                  <a:gd name="T87" fmla="*/ 214 h 369"/>
                  <a:gd name="T88" fmla="*/ 621 w 273"/>
                  <a:gd name="T89" fmla="*/ 201 h 369"/>
                  <a:gd name="T90" fmla="*/ 580 w 273"/>
                  <a:gd name="T91" fmla="*/ 173 h 369"/>
                  <a:gd name="T92" fmla="*/ 621 w 273"/>
                  <a:gd name="T93" fmla="*/ 160 h 369"/>
                  <a:gd name="T94" fmla="*/ 643 w 273"/>
                  <a:gd name="T95" fmla="*/ 173 h 369"/>
                  <a:gd name="T96" fmla="*/ 681 w 273"/>
                  <a:gd name="T97" fmla="*/ 135 h 369"/>
                  <a:gd name="T98" fmla="*/ 681 w 273"/>
                  <a:gd name="T99" fmla="*/ 93 h 36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73"/>
                  <a:gd name="T151" fmla="*/ 0 h 369"/>
                  <a:gd name="T152" fmla="*/ 273 w 273"/>
                  <a:gd name="T153" fmla="*/ 369 h 36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73" h="369">
                    <a:moveTo>
                      <a:pt x="272" y="56"/>
                    </a:moveTo>
                    <a:lnTo>
                      <a:pt x="272" y="48"/>
                    </a:lnTo>
                    <a:lnTo>
                      <a:pt x="256" y="48"/>
                    </a:lnTo>
                    <a:lnTo>
                      <a:pt x="256" y="56"/>
                    </a:lnTo>
                    <a:lnTo>
                      <a:pt x="240" y="56"/>
                    </a:lnTo>
                    <a:lnTo>
                      <a:pt x="232" y="56"/>
                    </a:lnTo>
                    <a:lnTo>
                      <a:pt x="232" y="32"/>
                    </a:lnTo>
                    <a:lnTo>
                      <a:pt x="224" y="32"/>
                    </a:lnTo>
                    <a:lnTo>
                      <a:pt x="208" y="56"/>
                    </a:lnTo>
                    <a:lnTo>
                      <a:pt x="184" y="56"/>
                    </a:lnTo>
                    <a:lnTo>
                      <a:pt x="176" y="32"/>
                    </a:lnTo>
                    <a:lnTo>
                      <a:pt x="168" y="16"/>
                    </a:lnTo>
                    <a:lnTo>
                      <a:pt x="160" y="0"/>
                    </a:lnTo>
                    <a:lnTo>
                      <a:pt x="144" y="0"/>
                    </a:lnTo>
                    <a:lnTo>
                      <a:pt x="144" y="8"/>
                    </a:lnTo>
                    <a:lnTo>
                      <a:pt x="112" y="16"/>
                    </a:lnTo>
                    <a:lnTo>
                      <a:pt x="112" y="32"/>
                    </a:lnTo>
                    <a:lnTo>
                      <a:pt x="80" y="32"/>
                    </a:lnTo>
                    <a:lnTo>
                      <a:pt x="64" y="48"/>
                    </a:lnTo>
                    <a:lnTo>
                      <a:pt x="64" y="72"/>
                    </a:lnTo>
                    <a:lnTo>
                      <a:pt x="72" y="88"/>
                    </a:lnTo>
                    <a:lnTo>
                      <a:pt x="48" y="112"/>
                    </a:lnTo>
                    <a:lnTo>
                      <a:pt x="40" y="112"/>
                    </a:lnTo>
                    <a:lnTo>
                      <a:pt x="32" y="144"/>
                    </a:lnTo>
                    <a:lnTo>
                      <a:pt x="32" y="160"/>
                    </a:lnTo>
                    <a:lnTo>
                      <a:pt x="32" y="176"/>
                    </a:lnTo>
                    <a:lnTo>
                      <a:pt x="16" y="200"/>
                    </a:lnTo>
                    <a:lnTo>
                      <a:pt x="8" y="216"/>
                    </a:lnTo>
                    <a:lnTo>
                      <a:pt x="0" y="256"/>
                    </a:lnTo>
                    <a:lnTo>
                      <a:pt x="8" y="272"/>
                    </a:lnTo>
                    <a:lnTo>
                      <a:pt x="56" y="272"/>
                    </a:lnTo>
                    <a:lnTo>
                      <a:pt x="80" y="328"/>
                    </a:lnTo>
                    <a:lnTo>
                      <a:pt x="88" y="368"/>
                    </a:lnTo>
                    <a:lnTo>
                      <a:pt x="112" y="328"/>
                    </a:lnTo>
                    <a:lnTo>
                      <a:pt x="120" y="336"/>
                    </a:lnTo>
                    <a:lnTo>
                      <a:pt x="152" y="304"/>
                    </a:lnTo>
                    <a:lnTo>
                      <a:pt x="152" y="280"/>
                    </a:lnTo>
                    <a:lnTo>
                      <a:pt x="184" y="272"/>
                    </a:lnTo>
                    <a:lnTo>
                      <a:pt x="200" y="232"/>
                    </a:lnTo>
                    <a:lnTo>
                      <a:pt x="216" y="224"/>
                    </a:lnTo>
                    <a:lnTo>
                      <a:pt x="216" y="200"/>
                    </a:lnTo>
                    <a:lnTo>
                      <a:pt x="240" y="200"/>
                    </a:lnTo>
                    <a:lnTo>
                      <a:pt x="248" y="160"/>
                    </a:lnTo>
                    <a:lnTo>
                      <a:pt x="240" y="128"/>
                    </a:lnTo>
                    <a:lnTo>
                      <a:pt x="248" y="120"/>
                    </a:lnTo>
                    <a:lnTo>
                      <a:pt x="232" y="104"/>
                    </a:lnTo>
                    <a:lnTo>
                      <a:pt x="248" y="96"/>
                    </a:lnTo>
                    <a:lnTo>
                      <a:pt x="256" y="104"/>
                    </a:lnTo>
                    <a:lnTo>
                      <a:pt x="272" y="80"/>
                    </a:lnTo>
                    <a:lnTo>
                      <a:pt x="272" y="56"/>
                    </a:lnTo>
                  </a:path>
                </a:pathLst>
              </a:custGeom>
              <a:noFill/>
              <a:ln w="9525" cmpd="sng">
                <a:solidFill>
                  <a:schemeClr val="bg2">
                    <a:lumMod val="90000"/>
                  </a:schemeClr>
                </a:solidFill>
                <a:miter lim="800000"/>
              </a:ln>
            </p:spPr>
            <p:txBody>
              <a:bodyPr/>
              <a:lstStyle/>
              <a:p>
                <a:pPr defTabSz="685800">
                  <a:defRPr/>
                </a:pPr>
                <a:endParaRPr lang="zh-CN" altLang="zh-CN" sz="1100" b="1">
                  <a:solidFill>
                    <a:srgbClr val="20599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10" name="Freeform 16"/>
              <p:cNvSpPr>
                <a:spLocks noChangeArrowheads="1"/>
              </p:cNvSpPr>
              <p:nvPr/>
            </p:nvSpPr>
            <p:spPr bwMode="auto">
              <a:xfrm>
                <a:off x="3298401" y="3747645"/>
                <a:ext cx="850522" cy="656184"/>
              </a:xfrm>
              <a:custGeom>
                <a:avLst/>
                <a:gdLst>
                  <a:gd name="T0" fmla="*/ 1244 w 505"/>
                  <a:gd name="T1" fmla="*/ 158 h 385"/>
                  <a:gd name="T2" fmla="*/ 1065 w 505"/>
                  <a:gd name="T3" fmla="*/ 66 h 385"/>
                  <a:gd name="T4" fmla="*/ 1023 w 505"/>
                  <a:gd name="T5" fmla="*/ 93 h 385"/>
                  <a:gd name="T6" fmla="*/ 944 w 505"/>
                  <a:gd name="T7" fmla="*/ 66 h 385"/>
                  <a:gd name="T8" fmla="*/ 782 w 505"/>
                  <a:gd name="T9" fmla="*/ 93 h 385"/>
                  <a:gd name="T10" fmla="*/ 782 w 505"/>
                  <a:gd name="T11" fmla="*/ 0 h 385"/>
                  <a:gd name="T12" fmla="*/ 703 w 505"/>
                  <a:gd name="T13" fmla="*/ 0 h 385"/>
                  <a:gd name="T14" fmla="*/ 543 w 505"/>
                  <a:gd name="T15" fmla="*/ 13 h 385"/>
                  <a:gd name="T16" fmla="*/ 522 w 505"/>
                  <a:gd name="T17" fmla="*/ 66 h 385"/>
                  <a:gd name="T18" fmla="*/ 422 w 505"/>
                  <a:gd name="T19" fmla="*/ 41 h 385"/>
                  <a:gd name="T20" fmla="*/ 361 w 505"/>
                  <a:gd name="T21" fmla="*/ 80 h 385"/>
                  <a:gd name="T22" fmla="*/ 381 w 505"/>
                  <a:gd name="T23" fmla="*/ 145 h 385"/>
                  <a:gd name="T24" fmla="*/ 361 w 505"/>
                  <a:gd name="T25" fmla="*/ 186 h 385"/>
                  <a:gd name="T26" fmla="*/ 281 w 505"/>
                  <a:gd name="T27" fmla="*/ 279 h 385"/>
                  <a:gd name="T28" fmla="*/ 181 w 505"/>
                  <a:gd name="T29" fmla="*/ 371 h 385"/>
                  <a:gd name="T30" fmla="*/ 79 w 505"/>
                  <a:gd name="T31" fmla="*/ 450 h 385"/>
                  <a:gd name="T32" fmla="*/ 0 w 505"/>
                  <a:gd name="T33" fmla="*/ 492 h 385"/>
                  <a:gd name="T34" fmla="*/ 20 w 505"/>
                  <a:gd name="T35" fmla="*/ 518 h 385"/>
                  <a:gd name="T36" fmla="*/ 41 w 505"/>
                  <a:gd name="T37" fmla="*/ 596 h 385"/>
                  <a:gd name="T38" fmla="*/ 141 w 505"/>
                  <a:gd name="T39" fmla="*/ 636 h 385"/>
                  <a:gd name="T40" fmla="*/ 101 w 505"/>
                  <a:gd name="T41" fmla="*/ 572 h 385"/>
                  <a:gd name="T42" fmla="*/ 200 w 505"/>
                  <a:gd name="T43" fmla="*/ 505 h 385"/>
                  <a:gd name="T44" fmla="*/ 381 w 505"/>
                  <a:gd name="T45" fmla="*/ 465 h 385"/>
                  <a:gd name="T46" fmla="*/ 482 w 505"/>
                  <a:gd name="T47" fmla="*/ 492 h 385"/>
                  <a:gd name="T48" fmla="*/ 601 w 505"/>
                  <a:gd name="T49" fmla="*/ 411 h 385"/>
                  <a:gd name="T50" fmla="*/ 662 w 505"/>
                  <a:gd name="T51" fmla="*/ 398 h 385"/>
                  <a:gd name="T52" fmla="*/ 662 w 505"/>
                  <a:gd name="T53" fmla="*/ 357 h 385"/>
                  <a:gd name="T54" fmla="*/ 703 w 505"/>
                  <a:gd name="T55" fmla="*/ 344 h 385"/>
                  <a:gd name="T56" fmla="*/ 844 w 505"/>
                  <a:gd name="T57" fmla="*/ 384 h 385"/>
                  <a:gd name="T58" fmla="*/ 844 w 505"/>
                  <a:gd name="T59" fmla="*/ 332 h 385"/>
                  <a:gd name="T60" fmla="*/ 944 w 505"/>
                  <a:gd name="T61" fmla="*/ 319 h 385"/>
                  <a:gd name="T62" fmla="*/ 982 w 505"/>
                  <a:gd name="T63" fmla="*/ 332 h 385"/>
                  <a:gd name="T64" fmla="*/ 1004 w 505"/>
                  <a:gd name="T65" fmla="*/ 306 h 385"/>
                  <a:gd name="T66" fmla="*/ 1124 w 505"/>
                  <a:gd name="T67" fmla="*/ 292 h 385"/>
                  <a:gd name="T68" fmla="*/ 1204 w 505"/>
                  <a:gd name="T69" fmla="*/ 226 h 38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05"/>
                  <a:gd name="T106" fmla="*/ 0 h 385"/>
                  <a:gd name="T107" fmla="*/ 505 w 505"/>
                  <a:gd name="T108" fmla="*/ 385 h 38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05" h="385">
                    <a:moveTo>
                      <a:pt x="504" y="128"/>
                    </a:moveTo>
                    <a:lnTo>
                      <a:pt x="496" y="96"/>
                    </a:lnTo>
                    <a:lnTo>
                      <a:pt x="472" y="40"/>
                    </a:lnTo>
                    <a:lnTo>
                      <a:pt x="424" y="40"/>
                    </a:lnTo>
                    <a:lnTo>
                      <a:pt x="416" y="32"/>
                    </a:lnTo>
                    <a:lnTo>
                      <a:pt x="408" y="56"/>
                    </a:lnTo>
                    <a:lnTo>
                      <a:pt x="392" y="56"/>
                    </a:lnTo>
                    <a:lnTo>
                      <a:pt x="376" y="40"/>
                    </a:lnTo>
                    <a:lnTo>
                      <a:pt x="320" y="64"/>
                    </a:lnTo>
                    <a:lnTo>
                      <a:pt x="312" y="56"/>
                    </a:lnTo>
                    <a:lnTo>
                      <a:pt x="336" y="8"/>
                    </a:lnTo>
                    <a:lnTo>
                      <a:pt x="312" y="0"/>
                    </a:lnTo>
                    <a:lnTo>
                      <a:pt x="296" y="16"/>
                    </a:lnTo>
                    <a:lnTo>
                      <a:pt x="280" y="0"/>
                    </a:lnTo>
                    <a:lnTo>
                      <a:pt x="272" y="8"/>
                    </a:lnTo>
                    <a:lnTo>
                      <a:pt x="216" y="8"/>
                    </a:lnTo>
                    <a:lnTo>
                      <a:pt x="224" y="40"/>
                    </a:lnTo>
                    <a:lnTo>
                      <a:pt x="208" y="40"/>
                    </a:lnTo>
                    <a:lnTo>
                      <a:pt x="176" y="16"/>
                    </a:lnTo>
                    <a:lnTo>
                      <a:pt x="168" y="24"/>
                    </a:lnTo>
                    <a:lnTo>
                      <a:pt x="168" y="48"/>
                    </a:lnTo>
                    <a:lnTo>
                      <a:pt x="144" y="48"/>
                    </a:lnTo>
                    <a:lnTo>
                      <a:pt x="144" y="72"/>
                    </a:lnTo>
                    <a:lnTo>
                      <a:pt x="152" y="88"/>
                    </a:lnTo>
                    <a:lnTo>
                      <a:pt x="144" y="96"/>
                    </a:lnTo>
                    <a:lnTo>
                      <a:pt x="144" y="112"/>
                    </a:lnTo>
                    <a:lnTo>
                      <a:pt x="112" y="144"/>
                    </a:lnTo>
                    <a:lnTo>
                      <a:pt x="112" y="168"/>
                    </a:lnTo>
                    <a:lnTo>
                      <a:pt x="104" y="200"/>
                    </a:lnTo>
                    <a:lnTo>
                      <a:pt x="72" y="224"/>
                    </a:lnTo>
                    <a:lnTo>
                      <a:pt x="48" y="256"/>
                    </a:lnTo>
                    <a:lnTo>
                      <a:pt x="32" y="272"/>
                    </a:lnTo>
                    <a:lnTo>
                      <a:pt x="8" y="280"/>
                    </a:lnTo>
                    <a:lnTo>
                      <a:pt x="0" y="296"/>
                    </a:lnTo>
                    <a:lnTo>
                      <a:pt x="16" y="304"/>
                    </a:lnTo>
                    <a:lnTo>
                      <a:pt x="8" y="312"/>
                    </a:lnTo>
                    <a:lnTo>
                      <a:pt x="8" y="352"/>
                    </a:lnTo>
                    <a:lnTo>
                      <a:pt x="16" y="360"/>
                    </a:lnTo>
                    <a:lnTo>
                      <a:pt x="16" y="384"/>
                    </a:lnTo>
                    <a:lnTo>
                      <a:pt x="56" y="384"/>
                    </a:lnTo>
                    <a:lnTo>
                      <a:pt x="56" y="360"/>
                    </a:lnTo>
                    <a:lnTo>
                      <a:pt x="40" y="344"/>
                    </a:lnTo>
                    <a:lnTo>
                      <a:pt x="48" y="312"/>
                    </a:lnTo>
                    <a:lnTo>
                      <a:pt x="80" y="304"/>
                    </a:lnTo>
                    <a:lnTo>
                      <a:pt x="104" y="304"/>
                    </a:lnTo>
                    <a:lnTo>
                      <a:pt x="152" y="280"/>
                    </a:lnTo>
                    <a:lnTo>
                      <a:pt x="184" y="280"/>
                    </a:lnTo>
                    <a:lnTo>
                      <a:pt x="192" y="296"/>
                    </a:lnTo>
                    <a:lnTo>
                      <a:pt x="208" y="264"/>
                    </a:lnTo>
                    <a:lnTo>
                      <a:pt x="240" y="248"/>
                    </a:lnTo>
                    <a:lnTo>
                      <a:pt x="248" y="224"/>
                    </a:lnTo>
                    <a:lnTo>
                      <a:pt x="264" y="240"/>
                    </a:lnTo>
                    <a:lnTo>
                      <a:pt x="272" y="240"/>
                    </a:lnTo>
                    <a:lnTo>
                      <a:pt x="264" y="216"/>
                    </a:lnTo>
                    <a:lnTo>
                      <a:pt x="264" y="184"/>
                    </a:lnTo>
                    <a:lnTo>
                      <a:pt x="280" y="208"/>
                    </a:lnTo>
                    <a:lnTo>
                      <a:pt x="288" y="232"/>
                    </a:lnTo>
                    <a:lnTo>
                      <a:pt x="336" y="232"/>
                    </a:lnTo>
                    <a:lnTo>
                      <a:pt x="320" y="216"/>
                    </a:lnTo>
                    <a:lnTo>
                      <a:pt x="336" y="200"/>
                    </a:lnTo>
                    <a:lnTo>
                      <a:pt x="360" y="208"/>
                    </a:lnTo>
                    <a:lnTo>
                      <a:pt x="376" y="192"/>
                    </a:lnTo>
                    <a:lnTo>
                      <a:pt x="392" y="192"/>
                    </a:lnTo>
                    <a:lnTo>
                      <a:pt x="392" y="200"/>
                    </a:lnTo>
                    <a:lnTo>
                      <a:pt x="400" y="200"/>
                    </a:lnTo>
                    <a:lnTo>
                      <a:pt x="400" y="184"/>
                    </a:lnTo>
                    <a:lnTo>
                      <a:pt x="424" y="192"/>
                    </a:lnTo>
                    <a:lnTo>
                      <a:pt x="448" y="176"/>
                    </a:lnTo>
                    <a:lnTo>
                      <a:pt x="472" y="168"/>
                    </a:lnTo>
                    <a:lnTo>
                      <a:pt x="480" y="136"/>
                    </a:lnTo>
                    <a:lnTo>
                      <a:pt x="504" y="128"/>
                    </a:lnTo>
                  </a:path>
                </a:pathLst>
              </a:custGeom>
              <a:noFill/>
              <a:ln w="9525" cmpd="sng">
                <a:solidFill>
                  <a:schemeClr val="bg2">
                    <a:lumMod val="90000"/>
                  </a:schemeClr>
                </a:solidFill>
                <a:miter lim="800000"/>
              </a:ln>
            </p:spPr>
            <p:txBody>
              <a:bodyPr/>
              <a:lstStyle/>
              <a:p>
                <a:pPr defTabSz="685800">
                  <a:defRPr/>
                </a:pPr>
                <a:endParaRPr lang="zh-CN" altLang="zh-CN" sz="1100" b="1">
                  <a:solidFill>
                    <a:srgbClr val="20599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11" name="Freeform 17"/>
              <p:cNvSpPr>
                <a:spLocks noChangeArrowheads="1"/>
              </p:cNvSpPr>
              <p:nvPr/>
            </p:nvSpPr>
            <p:spPr bwMode="auto">
              <a:xfrm>
                <a:off x="2732320" y="3624418"/>
                <a:ext cx="837911" cy="656184"/>
              </a:xfrm>
              <a:custGeom>
                <a:avLst/>
                <a:gdLst>
                  <a:gd name="T0" fmla="*/ 868 w 497"/>
                  <a:gd name="T1" fmla="*/ 572 h 385"/>
                  <a:gd name="T2" fmla="*/ 1052 w 497"/>
                  <a:gd name="T3" fmla="*/ 492 h 385"/>
                  <a:gd name="T4" fmla="*/ 1131 w 497"/>
                  <a:gd name="T5" fmla="*/ 398 h 385"/>
                  <a:gd name="T6" fmla="*/ 1210 w 497"/>
                  <a:gd name="T7" fmla="*/ 306 h 385"/>
                  <a:gd name="T8" fmla="*/ 1251 w 497"/>
                  <a:gd name="T9" fmla="*/ 266 h 385"/>
                  <a:gd name="T10" fmla="*/ 1210 w 497"/>
                  <a:gd name="T11" fmla="*/ 214 h 385"/>
                  <a:gd name="T12" fmla="*/ 1151 w 497"/>
                  <a:gd name="T13" fmla="*/ 158 h 385"/>
                  <a:gd name="T14" fmla="*/ 1109 w 497"/>
                  <a:gd name="T15" fmla="*/ 186 h 385"/>
                  <a:gd name="T16" fmla="*/ 1070 w 497"/>
                  <a:gd name="T17" fmla="*/ 173 h 385"/>
                  <a:gd name="T18" fmla="*/ 1109 w 497"/>
                  <a:gd name="T19" fmla="*/ 93 h 385"/>
                  <a:gd name="T20" fmla="*/ 1109 w 497"/>
                  <a:gd name="T21" fmla="*/ 27 h 385"/>
                  <a:gd name="T22" fmla="*/ 1029 w 497"/>
                  <a:gd name="T23" fmla="*/ 13 h 385"/>
                  <a:gd name="T24" fmla="*/ 948 w 497"/>
                  <a:gd name="T25" fmla="*/ 41 h 385"/>
                  <a:gd name="T26" fmla="*/ 907 w 497"/>
                  <a:gd name="T27" fmla="*/ 41 h 385"/>
                  <a:gd name="T28" fmla="*/ 806 w 497"/>
                  <a:gd name="T29" fmla="*/ 53 h 385"/>
                  <a:gd name="T30" fmla="*/ 728 w 497"/>
                  <a:gd name="T31" fmla="*/ 106 h 385"/>
                  <a:gd name="T32" fmla="*/ 668 w 497"/>
                  <a:gd name="T33" fmla="*/ 120 h 385"/>
                  <a:gd name="T34" fmla="*/ 566 w 497"/>
                  <a:gd name="T35" fmla="*/ 158 h 385"/>
                  <a:gd name="T36" fmla="*/ 463 w 497"/>
                  <a:gd name="T37" fmla="*/ 145 h 385"/>
                  <a:gd name="T38" fmla="*/ 404 w 497"/>
                  <a:gd name="T39" fmla="*/ 120 h 385"/>
                  <a:gd name="T40" fmla="*/ 362 w 497"/>
                  <a:gd name="T41" fmla="*/ 145 h 385"/>
                  <a:gd name="T42" fmla="*/ 243 w 497"/>
                  <a:gd name="T43" fmla="*/ 214 h 385"/>
                  <a:gd name="T44" fmla="*/ 83 w 497"/>
                  <a:gd name="T45" fmla="*/ 186 h 385"/>
                  <a:gd name="T46" fmla="*/ 0 w 497"/>
                  <a:gd name="T47" fmla="*/ 214 h 385"/>
                  <a:gd name="T48" fmla="*/ 83 w 497"/>
                  <a:gd name="T49" fmla="*/ 239 h 385"/>
                  <a:gd name="T50" fmla="*/ 223 w 497"/>
                  <a:gd name="T51" fmla="*/ 279 h 385"/>
                  <a:gd name="T52" fmla="*/ 261 w 497"/>
                  <a:gd name="T53" fmla="*/ 344 h 385"/>
                  <a:gd name="T54" fmla="*/ 141 w 497"/>
                  <a:gd name="T55" fmla="*/ 371 h 385"/>
                  <a:gd name="T56" fmla="*/ 223 w 497"/>
                  <a:gd name="T57" fmla="*/ 411 h 385"/>
                  <a:gd name="T58" fmla="*/ 343 w 497"/>
                  <a:gd name="T59" fmla="*/ 465 h 385"/>
                  <a:gd name="T60" fmla="*/ 343 w 497"/>
                  <a:gd name="T61" fmla="*/ 505 h 385"/>
                  <a:gd name="T62" fmla="*/ 525 w 497"/>
                  <a:gd name="T63" fmla="*/ 596 h 385"/>
                  <a:gd name="T64" fmla="*/ 626 w 497"/>
                  <a:gd name="T65" fmla="*/ 596 h 385"/>
                  <a:gd name="T66" fmla="*/ 646 w 497"/>
                  <a:gd name="T67" fmla="*/ 572 h 385"/>
                  <a:gd name="T68" fmla="*/ 746 w 497"/>
                  <a:gd name="T69" fmla="*/ 623 h 385"/>
                  <a:gd name="T70" fmla="*/ 847 w 497"/>
                  <a:gd name="T71" fmla="*/ 610 h 38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97"/>
                  <a:gd name="T109" fmla="*/ 0 h 385"/>
                  <a:gd name="T110" fmla="*/ 497 w 497"/>
                  <a:gd name="T111" fmla="*/ 385 h 38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97" h="385">
                    <a:moveTo>
                      <a:pt x="336" y="368"/>
                    </a:moveTo>
                    <a:lnTo>
                      <a:pt x="344" y="344"/>
                    </a:lnTo>
                    <a:lnTo>
                      <a:pt x="368" y="344"/>
                    </a:lnTo>
                    <a:lnTo>
                      <a:pt x="416" y="296"/>
                    </a:lnTo>
                    <a:lnTo>
                      <a:pt x="440" y="272"/>
                    </a:lnTo>
                    <a:lnTo>
                      <a:pt x="448" y="240"/>
                    </a:lnTo>
                    <a:lnTo>
                      <a:pt x="448" y="216"/>
                    </a:lnTo>
                    <a:lnTo>
                      <a:pt x="480" y="184"/>
                    </a:lnTo>
                    <a:lnTo>
                      <a:pt x="480" y="168"/>
                    </a:lnTo>
                    <a:lnTo>
                      <a:pt x="496" y="160"/>
                    </a:lnTo>
                    <a:lnTo>
                      <a:pt x="480" y="152"/>
                    </a:lnTo>
                    <a:lnTo>
                      <a:pt x="480" y="128"/>
                    </a:lnTo>
                    <a:lnTo>
                      <a:pt x="456" y="128"/>
                    </a:lnTo>
                    <a:lnTo>
                      <a:pt x="456" y="96"/>
                    </a:lnTo>
                    <a:lnTo>
                      <a:pt x="440" y="96"/>
                    </a:lnTo>
                    <a:lnTo>
                      <a:pt x="440" y="112"/>
                    </a:lnTo>
                    <a:lnTo>
                      <a:pt x="424" y="112"/>
                    </a:lnTo>
                    <a:lnTo>
                      <a:pt x="424" y="104"/>
                    </a:lnTo>
                    <a:lnTo>
                      <a:pt x="432" y="64"/>
                    </a:lnTo>
                    <a:lnTo>
                      <a:pt x="440" y="56"/>
                    </a:lnTo>
                    <a:lnTo>
                      <a:pt x="440" y="40"/>
                    </a:lnTo>
                    <a:lnTo>
                      <a:pt x="440" y="16"/>
                    </a:lnTo>
                    <a:lnTo>
                      <a:pt x="432" y="0"/>
                    </a:lnTo>
                    <a:lnTo>
                      <a:pt x="408" y="8"/>
                    </a:lnTo>
                    <a:lnTo>
                      <a:pt x="392" y="8"/>
                    </a:lnTo>
                    <a:lnTo>
                      <a:pt x="376" y="24"/>
                    </a:lnTo>
                    <a:lnTo>
                      <a:pt x="360" y="32"/>
                    </a:lnTo>
                    <a:lnTo>
                      <a:pt x="360" y="24"/>
                    </a:lnTo>
                    <a:lnTo>
                      <a:pt x="344" y="32"/>
                    </a:lnTo>
                    <a:lnTo>
                      <a:pt x="320" y="32"/>
                    </a:lnTo>
                    <a:lnTo>
                      <a:pt x="304" y="40"/>
                    </a:lnTo>
                    <a:lnTo>
                      <a:pt x="288" y="64"/>
                    </a:lnTo>
                    <a:lnTo>
                      <a:pt x="272" y="56"/>
                    </a:lnTo>
                    <a:lnTo>
                      <a:pt x="264" y="72"/>
                    </a:lnTo>
                    <a:lnTo>
                      <a:pt x="232" y="72"/>
                    </a:lnTo>
                    <a:lnTo>
                      <a:pt x="224" y="96"/>
                    </a:lnTo>
                    <a:lnTo>
                      <a:pt x="200" y="104"/>
                    </a:lnTo>
                    <a:lnTo>
                      <a:pt x="184" y="88"/>
                    </a:lnTo>
                    <a:lnTo>
                      <a:pt x="176" y="64"/>
                    </a:lnTo>
                    <a:lnTo>
                      <a:pt x="160" y="72"/>
                    </a:lnTo>
                    <a:lnTo>
                      <a:pt x="160" y="88"/>
                    </a:lnTo>
                    <a:lnTo>
                      <a:pt x="144" y="88"/>
                    </a:lnTo>
                    <a:lnTo>
                      <a:pt x="104" y="112"/>
                    </a:lnTo>
                    <a:lnTo>
                      <a:pt x="96" y="128"/>
                    </a:lnTo>
                    <a:lnTo>
                      <a:pt x="48" y="112"/>
                    </a:lnTo>
                    <a:lnTo>
                      <a:pt x="32" y="112"/>
                    </a:lnTo>
                    <a:lnTo>
                      <a:pt x="24" y="120"/>
                    </a:lnTo>
                    <a:lnTo>
                      <a:pt x="0" y="128"/>
                    </a:lnTo>
                    <a:lnTo>
                      <a:pt x="0" y="144"/>
                    </a:lnTo>
                    <a:lnTo>
                      <a:pt x="32" y="144"/>
                    </a:lnTo>
                    <a:lnTo>
                      <a:pt x="40" y="160"/>
                    </a:lnTo>
                    <a:lnTo>
                      <a:pt x="88" y="168"/>
                    </a:lnTo>
                    <a:lnTo>
                      <a:pt x="96" y="176"/>
                    </a:lnTo>
                    <a:lnTo>
                      <a:pt x="104" y="208"/>
                    </a:lnTo>
                    <a:lnTo>
                      <a:pt x="64" y="208"/>
                    </a:lnTo>
                    <a:lnTo>
                      <a:pt x="56" y="224"/>
                    </a:lnTo>
                    <a:lnTo>
                      <a:pt x="64" y="240"/>
                    </a:lnTo>
                    <a:lnTo>
                      <a:pt x="88" y="248"/>
                    </a:lnTo>
                    <a:lnTo>
                      <a:pt x="136" y="264"/>
                    </a:lnTo>
                    <a:lnTo>
                      <a:pt x="136" y="280"/>
                    </a:lnTo>
                    <a:lnTo>
                      <a:pt x="120" y="288"/>
                    </a:lnTo>
                    <a:lnTo>
                      <a:pt x="136" y="304"/>
                    </a:lnTo>
                    <a:lnTo>
                      <a:pt x="136" y="328"/>
                    </a:lnTo>
                    <a:lnTo>
                      <a:pt x="208" y="360"/>
                    </a:lnTo>
                    <a:lnTo>
                      <a:pt x="224" y="360"/>
                    </a:lnTo>
                    <a:lnTo>
                      <a:pt x="248" y="360"/>
                    </a:lnTo>
                    <a:lnTo>
                      <a:pt x="256" y="368"/>
                    </a:lnTo>
                    <a:lnTo>
                      <a:pt x="256" y="344"/>
                    </a:lnTo>
                    <a:lnTo>
                      <a:pt x="288" y="352"/>
                    </a:lnTo>
                    <a:lnTo>
                      <a:pt x="296" y="376"/>
                    </a:lnTo>
                    <a:lnTo>
                      <a:pt x="312" y="384"/>
                    </a:lnTo>
                    <a:lnTo>
                      <a:pt x="336" y="368"/>
                    </a:lnTo>
                  </a:path>
                </a:pathLst>
              </a:custGeom>
              <a:noFill/>
              <a:ln w="9525" cmpd="sng">
                <a:solidFill>
                  <a:schemeClr val="bg2">
                    <a:lumMod val="90000"/>
                  </a:schemeClr>
                </a:solidFill>
                <a:miter lim="800000"/>
              </a:ln>
            </p:spPr>
            <p:txBody>
              <a:bodyPr/>
              <a:lstStyle/>
              <a:p>
                <a:pPr defTabSz="685800">
                  <a:defRPr/>
                </a:pPr>
                <a:endParaRPr lang="zh-CN" altLang="zh-CN" sz="1100" b="1">
                  <a:solidFill>
                    <a:srgbClr val="20599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12" name="Freeform 18"/>
              <p:cNvSpPr>
                <a:spLocks noChangeArrowheads="1"/>
              </p:cNvSpPr>
              <p:nvPr/>
            </p:nvSpPr>
            <p:spPr bwMode="auto">
              <a:xfrm>
                <a:off x="2652452" y="3256277"/>
                <a:ext cx="622128" cy="603813"/>
              </a:xfrm>
              <a:custGeom>
                <a:avLst/>
                <a:gdLst>
                  <a:gd name="T0" fmla="*/ 122 w 369"/>
                  <a:gd name="T1" fmla="*/ 540 h 353"/>
                  <a:gd name="T2" fmla="*/ 83 w 369"/>
                  <a:gd name="T3" fmla="*/ 445 h 353"/>
                  <a:gd name="T4" fmla="*/ 141 w 369"/>
                  <a:gd name="T5" fmla="*/ 324 h 353"/>
                  <a:gd name="T6" fmla="*/ 20 w 369"/>
                  <a:gd name="T7" fmla="*/ 271 h 353"/>
                  <a:gd name="T8" fmla="*/ 41 w 369"/>
                  <a:gd name="T9" fmla="*/ 231 h 353"/>
                  <a:gd name="T10" fmla="*/ 122 w 369"/>
                  <a:gd name="T11" fmla="*/ 231 h 353"/>
                  <a:gd name="T12" fmla="*/ 261 w 369"/>
                  <a:gd name="T13" fmla="*/ 202 h 353"/>
                  <a:gd name="T14" fmla="*/ 422 w 369"/>
                  <a:gd name="T15" fmla="*/ 189 h 353"/>
                  <a:gd name="T16" fmla="*/ 343 w 369"/>
                  <a:gd name="T17" fmla="*/ 135 h 353"/>
                  <a:gd name="T18" fmla="*/ 362 w 369"/>
                  <a:gd name="T19" fmla="*/ 67 h 353"/>
                  <a:gd name="T20" fmla="*/ 463 w 369"/>
                  <a:gd name="T21" fmla="*/ 67 h 353"/>
                  <a:gd name="T22" fmla="*/ 525 w 369"/>
                  <a:gd name="T23" fmla="*/ 81 h 353"/>
                  <a:gd name="T24" fmla="*/ 585 w 369"/>
                  <a:gd name="T25" fmla="*/ 67 h 353"/>
                  <a:gd name="T26" fmla="*/ 626 w 369"/>
                  <a:gd name="T27" fmla="*/ 0 h 353"/>
                  <a:gd name="T28" fmla="*/ 728 w 369"/>
                  <a:gd name="T29" fmla="*/ 27 h 353"/>
                  <a:gd name="T30" fmla="*/ 806 w 369"/>
                  <a:gd name="T31" fmla="*/ 122 h 353"/>
                  <a:gd name="T32" fmla="*/ 868 w 369"/>
                  <a:gd name="T33" fmla="*/ 149 h 353"/>
                  <a:gd name="T34" fmla="*/ 907 w 369"/>
                  <a:gd name="T35" fmla="*/ 109 h 353"/>
                  <a:gd name="T36" fmla="*/ 907 w 369"/>
                  <a:gd name="T37" fmla="*/ 163 h 353"/>
                  <a:gd name="T38" fmla="*/ 907 w 369"/>
                  <a:gd name="T39" fmla="*/ 215 h 353"/>
                  <a:gd name="T40" fmla="*/ 847 w 369"/>
                  <a:gd name="T41" fmla="*/ 285 h 353"/>
                  <a:gd name="T42" fmla="*/ 928 w 369"/>
                  <a:gd name="T43" fmla="*/ 311 h 353"/>
                  <a:gd name="T44" fmla="*/ 907 w 369"/>
                  <a:gd name="T45" fmla="*/ 351 h 353"/>
                  <a:gd name="T46" fmla="*/ 928 w 369"/>
                  <a:gd name="T47" fmla="*/ 393 h 353"/>
                  <a:gd name="T48" fmla="*/ 868 w 369"/>
                  <a:gd name="T49" fmla="*/ 432 h 353"/>
                  <a:gd name="T50" fmla="*/ 868 w 369"/>
                  <a:gd name="T51" fmla="*/ 472 h 353"/>
                  <a:gd name="T52" fmla="*/ 786 w 369"/>
                  <a:gd name="T53" fmla="*/ 486 h 353"/>
                  <a:gd name="T54" fmla="*/ 685 w 369"/>
                  <a:gd name="T55" fmla="*/ 525 h 353"/>
                  <a:gd name="T56" fmla="*/ 585 w 369"/>
                  <a:gd name="T57" fmla="*/ 513 h 353"/>
                  <a:gd name="T58" fmla="*/ 525 w 369"/>
                  <a:gd name="T59" fmla="*/ 486 h 353"/>
                  <a:gd name="T60" fmla="*/ 485 w 369"/>
                  <a:gd name="T61" fmla="*/ 513 h 353"/>
                  <a:gd name="T62" fmla="*/ 362 w 369"/>
                  <a:gd name="T63" fmla="*/ 594 h 353"/>
                  <a:gd name="T64" fmla="*/ 202 w 369"/>
                  <a:gd name="T65" fmla="*/ 554 h 35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9"/>
                  <a:gd name="T100" fmla="*/ 0 h 353"/>
                  <a:gd name="T101" fmla="*/ 369 w 369"/>
                  <a:gd name="T102" fmla="*/ 353 h 35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9" h="353">
                    <a:moveTo>
                      <a:pt x="48" y="344"/>
                    </a:moveTo>
                    <a:lnTo>
                      <a:pt x="48" y="320"/>
                    </a:lnTo>
                    <a:lnTo>
                      <a:pt x="64" y="296"/>
                    </a:lnTo>
                    <a:lnTo>
                      <a:pt x="32" y="264"/>
                    </a:lnTo>
                    <a:lnTo>
                      <a:pt x="56" y="224"/>
                    </a:lnTo>
                    <a:lnTo>
                      <a:pt x="56" y="192"/>
                    </a:lnTo>
                    <a:lnTo>
                      <a:pt x="8" y="200"/>
                    </a:lnTo>
                    <a:lnTo>
                      <a:pt x="8" y="160"/>
                    </a:lnTo>
                    <a:lnTo>
                      <a:pt x="0" y="152"/>
                    </a:lnTo>
                    <a:lnTo>
                      <a:pt x="16" y="136"/>
                    </a:lnTo>
                    <a:lnTo>
                      <a:pt x="32" y="144"/>
                    </a:lnTo>
                    <a:lnTo>
                      <a:pt x="48" y="136"/>
                    </a:lnTo>
                    <a:lnTo>
                      <a:pt x="96" y="136"/>
                    </a:lnTo>
                    <a:lnTo>
                      <a:pt x="104" y="120"/>
                    </a:lnTo>
                    <a:lnTo>
                      <a:pt x="112" y="112"/>
                    </a:lnTo>
                    <a:lnTo>
                      <a:pt x="168" y="112"/>
                    </a:lnTo>
                    <a:lnTo>
                      <a:pt x="160" y="80"/>
                    </a:lnTo>
                    <a:lnTo>
                      <a:pt x="136" y="80"/>
                    </a:lnTo>
                    <a:lnTo>
                      <a:pt x="128" y="56"/>
                    </a:lnTo>
                    <a:lnTo>
                      <a:pt x="144" y="40"/>
                    </a:lnTo>
                    <a:lnTo>
                      <a:pt x="168" y="48"/>
                    </a:lnTo>
                    <a:lnTo>
                      <a:pt x="184" y="40"/>
                    </a:lnTo>
                    <a:lnTo>
                      <a:pt x="192" y="56"/>
                    </a:lnTo>
                    <a:lnTo>
                      <a:pt x="208" y="48"/>
                    </a:lnTo>
                    <a:lnTo>
                      <a:pt x="208" y="24"/>
                    </a:lnTo>
                    <a:lnTo>
                      <a:pt x="232" y="40"/>
                    </a:lnTo>
                    <a:lnTo>
                      <a:pt x="240" y="8"/>
                    </a:lnTo>
                    <a:lnTo>
                      <a:pt x="248" y="0"/>
                    </a:lnTo>
                    <a:lnTo>
                      <a:pt x="264" y="16"/>
                    </a:lnTo>
                    <a:lnTo>
                      <a:pt x="288" y="16"/>
                    </a:lnTo>
                    <a:lnTo>
                      <a:pt x="312" y="72"/>
                    </a:lnTo>
                    <a:lnTo>
                      <a:pt x="320" y="72"/>
                    </a:lnTo>
                    <a:lnTo>
                      <a:pt x="328" y="88"/>
                    </a:lnTo>
                    <a:lnTo>
                      <a:pt x="344" y="88"/>
                    </a:lnTo>
                    <a:lnTo>
                      <a:pt x="352" y="72"/>
                    </a:lnTo>
                    <a:lnTo>
                      <a:pt x="360" y="64"/>
                    </a:lnTo>
                    <a:lnTo>
                      <a:pt x="368" y="88"/>
                    </a:lnTo>
                    <a:lnTo>
                      <a:pt x="360" y="96"/>
                    </a:lnTo>
                    <a:lnTo>
                      <a:pt x="360" y="112"/>
                    </a:lnTo>
                    <a:lnTo>
                      <a:pt x="360" y="128"/>
                    </a:lnTo>
                    <a:lnTo>
                      <a:pt x="336" y="152"/>
                    </a:lnTo>
                    <a:lnTo>
                      <a:pt x="336" y="168"/>
                    </a:lnTo>
                    <a:lnTo>
                      <a:pt x="360" y="168"/>
                    </a:lnTo>
                    <a:lnTo>
                      <a:pt x="368" y="184"/>
                    </a:lnTo>
                    <a:lnTo>
                      <a:pt x="360" y="192"/>
                    </a:lnTo>
                    <a:lnTo>
                      <a:pt x="360" y="208"/>
                    </a:lnTo>
                    <a:lnTo>
                      <a:pt x="360" y="232"/>
                    </a:lnTo>
                    <a:lnTo>
                      <a:pt x="368" y="232"/>
                    </a:lnTo>
                    <a:lnTo>
                      <a:pt x="368" y="248"/>
                    </a:lnTo>
                    <a:lnTo>
                      <a:pt x="344" y="256"/>
                    </a:lnTo>
                    <a:lnTo>
                      <a:pt x="344" y="272"/>
                    </a:lnTo>
                    <a:lnTo>
                      <a:pt x="344" y="280"/>
                    </a:lnTo>
                    <a:lnTo>
                      <a:pt x="320" y="272"/>
                    </a:lnTo>
                    <a:lnTo>
                      <a:pt x="312" y="288"/>
                    </a:lnTo>
                    <a:lnTo>
                      <a:pt x="280" y="288"/>
                    </a:lnTo>
                    <a:lnTo>
                      <a:pt x="272" y="312"/>
                    </a:lnTo>
                    <a:lnTo>
                      <a:pt x="248" y="320"/>
                    </a:lnTo>
                    <a:lnTo>
                      <a:pt x="232" y="304"/>
                    </a:lnTo>
                    <a:lnTo>
                      <a:pt x="224" y="280"/>
                    </a:lnTo>
                    <a:lnTo>
                      <a:pt x="208" y="288"/>
                    </a:lnTo>
                    <a:lnTo>
                      <a:pt x="208" y="304"/>
                    </a:lnTo>
                    <a:lnTo>
                      <a:pt x="192" y="304"/>
                    </a:lnTo>
                    <a:lnTo>
                      <a:pt x="152" y="328"/>
                    </a:lnTo>
                    <a:lnTo>
                      <a:pt x="144" y="352"/>
                    </a:lnTo>
                    <a:lnTo>
                      <a:pt x="96" y="328"/>
                    </a:lnTo>
                    <a:lnTo>
                      <a:pt x="80" y="328"/>
                    </a:lnTo>
                    <a:lnTo>
                      <a:pt x="48" y="344"/>
                    </a:lnTo>
                  </a:path>
                </a:pathLst>
              </a:custGeom>
              <a:noFill/>
              <a:ln w="9525" cmpd="sng">
                <a:solidFill>
                  <a:schemeClr val="bg2">
                    <a:lumMod val="90000"/>
                  </a:schemeClr>
                </a:solidFill>
                <a:miter lim="800000"/>
              </a:ln>
            </p:spPr>
            <p:txBody>
              <a:bodyPr/>
              <a:lstStyle/>
              <a:p>
                <a:pPr defTabSz="685800">
                  <a:defRPr/>
                </a:pPr>
                <a:endParaRPr lang="zh-CN" altLang="zh-CN" sz="1100" b="1">
                  <a:solidFill>
                    <a:srgbClr val="20599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13" name="Freeform 19"/>
              <p:cNvSpPr>
                <a:spLocks noChangeArrowheads="1"/>
              </p:cNvSpPr>
              <p:nvPr/>
            </p:nvSpPr>
            <p:spPr bwMode="auto">
              <a:xfrm>
                <a:off x="1950456" y="3214688"/>
                <a:ext cx="958414" cy="1052052"/>
              </a:xfrm>
              <a:custGeom>
                <a:avLst/>
                <a:gdLst>
                  <a:gd name="T0" fmla="*/ 1325 w 569"/>
                  <a:gd name="T1" fmla="*/ 745 h 617"/>
                  <a:gd name="T2" fmla="*/ 1406 w 569"/>
                  <a:gd name="T3" fmla="*/ 690 h 617"/>
                  <a:gd name="T4" fmla="*/ 1325 w 569"/>
                  <a:gd name="T5" fmla="*/ 677 h 617"/>
                  <a:gd name="T6" fmla="*/ 1244 w 569"/>
                  <a:gd name="T7" fmla="*/ 638 h 617"/>
                  <a:gd name="T8" fmla="*/ 1166 w 569"/>
                  <a:gd name="T9" fmla="*/ 599 h 617"/>
                  <a:gd name="T10" fmla="*/ 1206 w 569"/>
                  <a:gd name="T11" fmla="*/ 531 h 617"/>
                  <a:gd name="T12" fmla="*/ 1185 w 569"/>
                  <a:gd name="T13" fmla="*/ 413 h 617"/>
                  <a:gd name="T14" fmla="*/ 1065 w 569"/>
                  <a:gd name="T15" fmla="*/ 373 h 617"/>
                  <a:gd name="T16" fmla="*/ 1043 w 569"/>
                  <a:gd name="T17" fmla="*/ 293 h 617"/>
                  <a:gd name="T18" fmla="*/ 1125 w 569"/>
                  <a:gd name="T19" fmla="*/ 279 h 617"/>
                  <a:gd name="T20" fmla="*/ 1283 w 569"/>
                  <a:gd name="T21" fmla="*/ 266 h 617"/>
                  <a:gd name="T22" fmla="*/ 1283 w 569"/>
                  <a:gd name="T23" fmla="*/ 186 h 617"/>
                  <a:gd name="T24" fmla="*/ 1166 w 569"/>
                  <a:gd name="T25" fmla="*/ 186 h 617"/>
                  <a:gd name="T26" fmla="*/ 1084 w 569"/>
                  <a:gd name="T27" fmla="*/ 106 h 617"/>
                  <a:gd name="T28" fmla="*/ 1023 w 569"/>
                  <a:gd name="T29" fmla="*/ 159 h 617"/>
                  <a:gd name="T30" fmla="*/ 964 w 569"/>
                  <a:gd name="T31" fmla="*/ 239 h 617"/>
                  <a:gd name="T32" fmla="*/ 922 w 569"/>
                  <a:gd name="T33" fmla="*/ 399 h 617"/>
                  <a:gd name="T34" fmla="*/ 844 w 569"/>
                  <a:gd name="T35" fmla="*/ 373 h 617"/>
                  <a:gd name="T36" fmla="*/ 722 w 569"/>
                  <a:gd name="T37" fmla="*/ 399 h 617"/>
                  <a:gd name="T38" fmla="*/ 682 w 569"/>
                  <a:gd name="T39" fmla="*/ 373 h 617"/>
                  <a:gd name="T40" fmla="*/ 582 w 569"/>
                  <a:gd name="T41" fmla="*/ 173 h 617"/>
                  <a:gd name="T42" fmla="*/ 543 w 569"/>
                  <a:gd name="T43" fmla="*/ 186 h 617"/>
                  <a:gd name="T44" fmla="*/ 523 w 569"/>
                  <a:gd name="T45" fmla="*/ 122 h 617"/>
                  <a:gd name="T46" fmla="*/ 402 w 569"/>
                  <a:gd name="T47" fmla="*/ 66 h 617"/>
                  <a:gd name="T48" fmla="*/ 341 w 569"/>
                  <a:gd name="T49" fmla="*/ 135 h 617"/>
                  <a:gd name="T50" fmla="*/ 341 w 569"/>
                  <a:gd name="T51" fmla="*/ 0 h 617"/>
                  <a:gd name="T52" fmla="*/ 281 w 569"/>
                  <a:gd name="T53" fmla="*/ 0 h 617"/>
                  <a:gd name="T54" fmla="*/ 240 w 569"/>
                  <a:gd name="T55" fmla="*/ 53 h 617"/>
                  <a:gd name="T56" fmla="*/ 221 w 569"/>
                  <a:gd name="T57" fmla="*/ 106 h 617"/>
                  <a:gd name="T58" fmla="*/ 200 w 569"/>
                  <a:gd name="T59" fmla="*/ 159 h 617"/>
                  <a:gd name="T60" fmla="*/ 260 w 569"/>
                  <a:gd name="T61" fmla="*/ 186 h 617"/>
                  <a:gd name="T62" fmla="*/ 221 w 569"/>
                  <a:gd name="T63" fmla="*/ 399 h 617"/>
                  <a:gd name="T64" fmla="*/ 60 w 569"/>
                  <a:gd name="T65" fmla="*/ 466 h 617"/>
                  <a:gd name="T66" fmla="*/ 20 w 569"/>
                  <a:gd name="T67" fmla="*/ 518 h 617"/>
                  <a:gd name="T68" fmla="*/ 0 w 569"/>
                  <a:gd name="T69" fmla="*/ 623 h 617"/>
                  <a:gd name="T70" fmla="*/ 121 w 569"/>
                  <a:gd name="T71" fmla="*/ 611 h 617"/>
                  <a:gd name="T72" fmla="*/ 200 w 569"/>
                  <a:gd name="T73" fmla="*/ 651 h 617"/>
                  <a:gd name="T74" fmla="*/ 221 w 569"/>
                  <a:gd name="T75" fmla="*/ 677 h 617"/>
                  <a:gd name="T76" fmla="*/ 240 w 569"/>
                  <a:gd name="T77" fmla="*/ 745 h 617"/>
                  <a:gd name="T78" fmla="*/ 301 w 569"/>
                  <a:gd name="T79" fmla="*/ 772 h 617"/>
                  <a:gd name="T80" fmla="*/ 281 w 569"/>
                  <a:gd name="T81" fmla="*/ 838 h 617"/>
                  <a:gd name="T82" fmla="*/ 260 w 569"/>
                  <a:gd name="T83" fmla="*/ 876 h 617"/>
                  <a:gd name="T84" fmla="*/ 362 w 569"/>
                  <a:gd name="T85" fmla="*/ 930 h 617"/>
                  <a:gd name="T86" fmla="*/ 501 w 569"/>
                  <a:gd name="T87" fmla="*/ 959 h 617"/>
                  <a:gd name="T88" fmla="*/ 560 w 569"/>
                  <a:gd name="T89" fmla="*/ 943 h 617"/>
                  <a:gd name="T90" fmla="*/ 582 w 569"/>
                  <a:gd name="T91" fmla="*/ 997 h 617"/>
                  <a:gd name="T92" fmla="*/ 662 w 569"/>
                  <a:gd name="T93" fmla="*/ 984 h 617"/>
                  <a:gd name="T94" fmla="*/ 682 w 569"/>
                  <a:gd name="T95" fmla="*/ 851 h 617"/>
                  <a:gd name="T96" fmla="*/ 823 w 569"/>
                  <a:gd name="T97" fmla="*/ 838 h 617"/>
                  <a:gd name="T98" fmla="*/ 882 w 569"/>
                  <a:gd name="T99" fmla="*/ 851 h 617"/>
                  <a:gd name="T100" fmla="*/ 964 w 569"/>
                  <a:gd name="T101" fmla="*/ 851 h 617"/>
                  <a:gd name="T102" fmla="*/ 1043 w 569"/>
                  <a:gd name="T103" fmla="*/ 866 h 617"/>
                  <a:gd name="T104" fmla="*/ 1106 w 569"/>
                  <a:gd name="T105" fmla="*/ 838 h 617"/>
                  <a:gd name="T106" fmla="*/ 1227 w 569"/>
                  <a:gd name="T107" fmla="*/ 784 h 617"/>
                  <a:gd name="T108" fmla="*/ 1305 w 569"/>
                  <a:gd name="T109" fmla="*/ 772 h 61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69"/>
                  <a:gd name="T166" fmla="*/ 0 h 617"/>
                  <a:gd name="T167" fmla="*/ 569 w 569"/>
                  <a:gd name="T168" fmla="*/ 617 h 61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69" h="617">
                    <a:moveTo>
                      <a:pt x="520" y="464"/>
                    </a:moveTo>
                    <a:lnTo>
                      <a:pt x="528" y="448"/>
                    </a:lnTo>
                    <a:lnTo>
                      <a:pt x="568" y="448"/>
                    </a:lnTo>
                    <a:lnTo>
                      <a:pt x="560" y="416"/>
                    </a:lnTo>
                    <a:lnTo>
                      <a:pt x="552" y="400"/>
                    </a:lnTo>
                    <a:lnTo>
                      <a:pt x="528" y="408"/>
                    </a:lnTo>
                    <a:lnTo>
                      <a:pt x="504" y="400"/>
                    </a:lnTo>
                    <a:lnTo>
                      <a:pt x="496" y="384"/>
                    </a:lnTo>
                    <a:lnTo>
                      <a:pt x="464" y="384"/>
                    </a:lnTo>
                    <a:lnTo>
                      <a:pt x="464" y="360"/>
                    </a:lnTo>
                    <a:lnTo>
                      <a:pt x="464" y="344"/>
                    </a:lnTo>
                    <a:lnTo>
                      <a:pt x="480" y="320"/>
                    </a:lnTo>
                    <a:lnTo>
                      <a:pt x="448" y="288"/>
                    </a:lnTo>
                    <a:lnTo>
                      <a:pt x="472" y="248"/>
                    </a:lnTo>
                    <a:lnTo>
                      <a:pt x="472" y="216"/>
                    </a:lnTo>
                    <a:lnTo>
                      <a:pt x="424" y="224"/>
                    </a:lnTo>
                    <a:lnTo>
                      <a:pt x="424" y="184"/>
                    </a:lnTo>
                    <a:lnTo>
                      <a:pt x="416" y="176"/>
                    </a:lnTo>
                    <a:lnTo>
                      <a:pt x="432" y="160"/>
                    </a:lnTo>
                    <a:lnTo>
                      <a:pt x="448" y="168"/>
                    </a:lnTo>
                    <a:lnTo>
                      <a:pt x="464" y="152"/>
                    </a:lnTo>
                    <a:lnTo>
                      <a:pt x="512" y="160"/>
                    </a:lnTo>
                    <a:lnTo>
                      <a:pt x="528" y="136"/>
                    </a:lnTo>
                    <a:lnTo>
                      <a:pt x="512" y="112"/>
                    </a:lnTo>
                    <a:lnTo>
                      <a:pt x="488" y="128"/>
                    </a:lnTo>
                    <a:lnTo>
                      <a:pt x="464" y="112"/>
                    </a:lnTo>
                    <a:lnTo>
                      <a:pt x="464" y="64"/>
                    </a:lnTo>
                    <a:lnTo>
                      <a:pt x="432" y="64"/>
                    </a:lnTo>
                    <a:lnTo>
                      <a:pt x="424" y="96"/>
                    </a:lnTo>
                    <a:lnTo>
                      <a:pt x="408" y="96"/>
                    </a:lnTo>
                    <a:lnTo>
                      <a:pt x="408" y="120"/>
                    </a:lnTo>
                    <a:lnTo>
                      <a:pt x="384" y="144"/>
                    </a:lnTo>
                    <a:lnTo>
                      <a:pt x="368" y="144"/>
                    </a:lnTo>
                    <a:lnTo>
                      <a:pt x="368" y="240"/>
                    </a:lnTo>
                    <a:lnTo>
                      <a:pt x="344" y="240"/>
                    </a:lnTo>
                    <a:lnTo>
                      <a:pt x="336" y="224"/>
                    </a:lnTo>
                    <a:lnTo>
                      <a:pt x="320" y="240"/>
                    </a:lnTo>
                    <a:lnTo>
                      <a:pt x="288" y="240"/>
                    </a:lnTo>
                    <a:lnTo>
                      <a:pt x="288" y="232"/>
                    </a:lnTo>
                    <a:lnTo>
                      <a:pt x="272" y="224"/>
                    </a:lnTo>
                    <a:lnTo>
                      <a:pt x="272" y="192"/>
                    </a:lnTo>
                    <a:lnTo>
                      <a:pt x="232" y="104"/>
                    </a:lnTo>
                    <a:lnTo>
                      <a:pt x="216" y="104"/>
                    </a:lnTo>
                    <a:lnTo>
                      <a:pt x="216" y="112"/>
                    </a:lnTo>
                    <a:lnTo>
                      <a:pt x="200" y="88"/>
                    </a:lnTo>
                    <a:lnTo>
                      <a:pt x="208" y="72"/>
                    </a:lnTo>
                    <a:lnTo>
                      <a:pt x="176" y="32"/>
                    </a:lnTo>
                    <a:lnTo>
                      <a:pt x="160" y="40"/>
                    </a:lnTo>
                    <a:lnTo>
                      <a:pt x="152" y="80"/>
                    </a:lnTo>
                    <a:lnTo>
                      <a:pt x="136" y="80"/>
                    </a:lnTo>
                    <a:lnTo>
                      <a:pt x="136" y="64"/>
                    </a:lnTo>
                    <a:lnTo>
                      <a:pt x="136" y="0"/>
                    </a:lnTo>
                    <a:lnTo>
                      <a:pt x="120" y="16"/>
                    </a:lnTo>
                    <a:lnTo>
                      <a:pt x="112" y="0"/>
                    </a:lnTo>
                    <a:lnTo>
                      <a:pt x="96" y="16"/>
                    </a:lnTo>
                    <a:lnTo>
                      <a:pt x="96" y="32"/>
                    </a:lnTo>
                    <a:lnTo>
                      <a:pt x="104" y="64"/>
                    </a:lnTo>
                    <a:lnTo>
                      <a:pt x="88" y="64"/>
                    </a:lnTo>
                    <a:lnTo>
                      <a:pt x="72" y="64"/>
                    </a:lnTo>
                    <a:lnTo>
                      <a:pt x="80" y="96"/>
                    </a:lnTo>
                    <a:lnTo>
                      <a:pt x="80" y="112"/>
                    </a:lnTo>
                    <a:lnTo>
                      <a:pt x="104" y="112"/>
                    </a:lnTo>
                    <a:lnTo>
                      <a:pt x="104" y="168"/>
                    </a:lnTo>
                    <a:lnTo>
                      <a:pt x="88" y="240"/>
                    </a:lnTo>
                    <a:lnTo>
                      <a:pt x="40" y="272"/>
                    </a:lnTo>
                    <a:lnTo>
                      <a:pt x="24" y="280"/>
                    </a:lnTo>
                    <a:lnTo>
                      <a:pt x="16" y="288"/>
                    </a:lnTo>
                    <a:lnTo>
                      <a:pt x="8" y="312"/>
                    </a:lnTo>
                    <a:lnTo>
                      <a:pt x="8" y="360"/>
                    </a:lnTo>
                    <a:lnTo>
                      <a:pt x="0" y="376"/>
                    </a:lnTo>
                    <a:lnTo>
                      <a:pt x="32" y="376"/>
                    </a:lnTo>
                    <a:lnTo>
                      <a:pt x="48" y="368"/>
                    </a:lnTo>
                    <a:lnTo>
                      <a:pt x="88" y="376"/>
                    </a:lnTo>
                    <a:lnTo>
                      <a:pt x="80" y="392"/>
                    </a:lnTo>
                    <a:lnTo>
                      <a:pt x="72" y="392"/>
                    </a:lnTo>
                    <a:lnTo>
                      <a:pt x="88" y="408"/>
                    </a:lnTo>
                    <a:lnTo>
                      <a:pt x="80" y="432"/>
                    </a:lnTo>
                    <a:lnTo>
                      <a:pt x="96" y="448"/>
                    </a:lnTo>
                    <a:lnTo>
                      <a:pt x="120" y="448"/>
                    </a:lnTo>
                    <a:lnTo>
                      <a:pt x="120" y="464"/>
                    </a:lnTo>
                    <a:lnTo>
                      <a:pt x="112" y="472"/>
                    </a:lnTo>
                    <a:lnTo>
                      <a:pt x="112" y="504"/>
                    </a:lnTo>
                    <a:lnTo>
                      <a:pt x="96" y="504"/>
                    </a:lnTo>
                    <a:lnTo>
                      <a:pt x="104" y="528"/>
                    </a:lnTo>
                    <a:lnTo>
                      <a:pt x="144" y="528"/>
                    </a:lnTo>
                    <a:lnTo>
                      <a:pt x="144" y="560"/>
                    </a:lnTo>
                    <a:lnTo>
                      <a:pt x="160" y="568"/>
                    </a:lnTo>
                    <a:lnTo>
                      <a:pt x="200" y="576"/>
                    </a:lnTo>
                    <a:lnTo>
                      <a:pt x="216" y="560"/>
                    </a:lnTo>
                    <a:lnTo>
                      <a:pt x="224" y="568"/>
                    </a:lnTo>
                    <a:lnTo>
                      <a:pt x="216" y="592"/>
                    </a:lnTo>
                    <a:lnTo>
                      <a:pt x="232" y="600"/>
                    </a:lnTo>
                    <a:lnTo>
                      <a:pt x="264" y="616"/>
                    </a:lnTo>
                    <a:lnTo>
                      <a:pt x="264" y="592"/>
                    </a:lnTo>
                    <a:lnTo>
                      <a:pt x="264" y="520"/>
                    </a:lnTo>
                    <a:lnTo>
                      <a:pt x="272" y="512"/>
                    </a:lnTo>
                    <a:lnTo>
                      <a:pt x="320" y="512"/>
                    </a:lnTo>
                    <a:lnTo>
                      <a:pt x="328" y="504"/>
                    </a:lnTo>
                    <a:lnTo>
                      <a:pt x="344" y="504"/>
                    </a:lnTo>
                    <a:lnTo>
                      <a:pt x="352" y="512"/>
                    </a:lnTo>
                    <a:lnTo>
                      <a:pt x="376" y="504"/>
                    </a:lnTo>
                    <a:lnTo>
                      <a:pt x="384" y="512"/>
                    </a:lnTo>
                    <a:lnTo>
                      <a:pt x="392" y="504"/>
                    </a:lnTo>
                    <a:lnTo>
                      <a:pt x="416" y="520"/>
                    </a:lnTo>
                    <a:lnTo>
                      <a:pt x="416" y="504"/>
                    </a:lnTo>
                    <a:lnTo>
                      <a:pt x="440" y="504"/>
                    </a:lnTo>
                    <a:lnTo>
                      <a:pt x="480" y="496"/>
                    </a:lnTo>
                    <a:lnTo>
                      <a:pt x="488" y="472"/>
                    </a:lnTo>
                    <a:lnTo>
                      <a:pt x="504" y="464"/>
                    </a:lnTo>
                    <a:lnTo>
                      <a:pt x="520" y="464"/>
                    </a:lnTo>
                  </a:path>
                </a:pathLst>
              </a:custGeom>
              <a:noFill/>
              <a:ln w="9525" cmpd="sng">
                <a:solidFill>
                  <a:schemeClr val="bg2">
                    <a:lumMod val="90000"/>
                  </a:schemeClr>
                </a:solidFill>
                <a:miter lim="800000"/>
              </a:ln>
            </p:spPr>
            <p:txBody>
              <a:bodyPr/>
              <a:lstStyle/>
              <a:p>
                <a:pPr defTabSz="685800">
                  <a:defRPr/>
                </a:pPr>
                <a:endParaRPr lang="zh-CN" altLang="zh-CN" sz="1100" b="1">
                  <a:solidFill>
                    <a:srgbClr val="20599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14" name="Freeform 20"/>
              <p:cNvSpPr>
                <a:spLocks noChangeArrowheads="1"/>
              </p:cNvSpPr>
              <p:nvPr/>
            </p:nvSpPr>
            <p:spPr bwMode="auto">
              <a:xfrm>
                <a:off x="161137" y="1997820"/>
                <a:ext cx="2037330" cy="1340095"/>
              </a:xfrm>
              <a:custGeom>
                <a:avLst/>
                <a:gdLst>
                  <a:gd name="T0" fmla="*/ 2979 w 1209"/>
                  <a:gd name="T1" fmla="*/ 1217 h 785"/>
                  <a:gd name="T2" fmla="*/ 2919 w 1209"/>
                  <a:gd name="T3" fmla="*/ 1217 h 785"/>
                  <a:gd name="T4" fmla="*/ 2919 w 1209"/>
                  <a:gd name="T5" fmla="*/ 1311 h 785"/>
                  <a:gd name="T6" fmla="*/ 2797 w 1209"/>
                  <a:gd name="T7" fmla="*/ 1270 h 785"/>
                  <a:gd name="T8" fmla="*/ 2736 w 1209"/>
                  <a:gd name="T9" fmla="*/ 1257 h 785"/>
                  <a:gd name="T10" fmla="*/ 2577 w 1209"/>
                  <a:gd name="T11" fmla="*/ 1204 h 785"/>
                  <a:gd name="T12" fmla="*/ 2618 w 1209"/>
                  <a:gd name="T13" fmla="*/ 1161 h 785"/>
                  <a:gd name="T14" fmla="*/ 2595 w 1209"/>
                  <a:gd name="T15" fmla="*/ 1138 h 785"/>
                  <a:gd name="T16" fmla="*/ 2517 w 1209"/>
                  <a:gd name="T17" fmla="*/ 1110 h 785"/>
                  <a:gd name="T18" fmla="*/ 2456 w 1209"/>
                  <a:gd name="T19" fmla="*/ 1138 h 785"/>
                  <a:gd name="T20" fmla="*/ 2334 w 1209"/>
                  <a:gd name="T21" fmla="*/ 1084 h 785"/>
                  <a:gd name="T22" fmla="*/ 2094 w 1209"/>
                  <a:gd name="T23" fmla="*/ 1161 h 785"/>
                  <a:gd name="T24" fmla="*/ 2034 w 1209"/>
                  <a:gd name="T25" fmla="*/ 1204 h 785"/>
                  <a:gd name="T26" fmla="*/ 1834 w 1209"/>
                  <a:gd name="T27" fmla="*/ 1230 h 785"/>
                  <a:gd name="T28" fmla="*/ 1650 w 1209"/>
                  <a:gd name="T29" fmla="*/ 1190 h 785"/>
                  <a:gd name="T30" fmla="*/ 1590 w 1209"/>
                  <a:gd name="T31" fmla="*/ 1138 h 785"/>
                  <a:gd name="T32" fmla="*/ 1468 w 1209"/>
                  <a:gd name="T33" fmla="*/ 1177 h 785"/>
                  <a:gd name="T34" fmla="*/ 1349 w 1209"/>
                  <a:gd name="T35" fmla="*/ 1217 h 785"/>
                  <a:gd name="T36" fmla="*/ 1147 w 1209"/>
                  <a:gd name="T37" fmla="*/ 1124 h 785"/>
                  <a:gd name="T38" fmla="*/ 1027 w 1209"/>
                  <a:gd name="T39" fmla="*/ 1069 h 785"/>
                  <a:gd name="T40" fmla="*/ 907 w 1209"/>
                  <a:gd name="T41" fmla="*/ 1044 h 785"/>
                  <a:gd name="T42" fmla="*/ 806 w 1209"/>
                  <a:gd name="T43" fmla="*/ 990 h 785"/>
                  <a:gd name="T44" fmla="*/ 684 w 1209"/>
                  <a:gd name="T45" fmla="*/ 869 h 785"/>
                  <a:gd name="T46" fmla="*/ 623 w 1209"/>
                  <a:gd name="T47" fmla="*/ 854 h 785"/>
                  <a:gd name="T48" fmla="*/ 523 w 1209"/>
                  <a:gd name="T49" fmla="*/ 762 h 785"/>
                  <a:gd name="T50" fmla="*/ 402 w 1209"/>
                  <a:gd name="T51" fmla="*/ 643 h 785"/>
                  <a:gd name="T52" fmla="*/ 301 w 1209"/>
                  <a:gd name="T53" fmla="*/ 682 h 785"/>
                  <a:gd name="T54" fmla="*/ 162 w 1209"/>
                  <a:gd name="T55" fmla="*/ 549 h 785"/>
                  <a:gd name="T56" fmla="*/ 79 w 1209"/>
                  <a:gd name="T57" fmla="*/ 454 h 785"/>
                  <a:gd name="T58" fmla="*/ 0 w 1209"/>
                  <a:gd name="T59" fmla="*/ 429 h 785"/>
                  <a:gd name="T60" fmla="*/ 41 w 1209"/>
                  <a:gd name="T61" fmla="*/ 294 h 785"/>
                  <a:gd name="T62" fmla="*/ 121 w 1209"/>
                  <a:gd name="T63" fmla="*/ 321 h 785"/>
                  <a:gd name="T64" fmla="*/ 200 w 1209"/>
                  <a:gd name="T65" fmla="*/ 307 h 785"/>
                  <a:gd name="T66" fmla="*/ 200 w 1209"/>
                  <a:gd name="T67" fmla="*/ 214 h 785"/>
                  <a:gd name="T68" fmla="*/ 141 w 1209"/>
                  <a:gd name="T69" fmla="*/ 160 h 785"/>
                  <a:gd name="T70" fmla="*/ 200 w 1209"/>
                  <a:gd name="T71" fmla="*/ 80 h 785"/>
                  <a:gd name="T72" fmla="*/ 384 w 1209"/>
                  <a:gd name="T73" fmla="*/ 66 h 785"/>
                  <a:gd name="T74" fmla="*/ 523 w 1209"/>
                  <a:gd name="T75" fmla="*/ 13 h 785"/>
                  <a:gd name="T76" fmla="*/ 723 w 1209"/>
                  <a:gd name="T77" fmla="*/ 27 h 785"/>
                  <a:gd name="T78" fmla="*/ 866 w 1209"/>
                  <a:gd name="T79" fmla="*/ 93 h 785"/>
                  <a:gd name="T80" fmla="*/ 1087 w 1209"/>
                  <a:gd name="T81" fmla="*/ 93 h 785"/>
                  <a:gd name="T82" fmla="*/ 1329 w 1209"/>
                  <a:gd name="T83" fmla="*/ 66 h 785"/>
                  <a:gd name="T84" fmla="*/ 1672 w 1209"/>
                  <a:gd name="T85" fmla="*/ 93 h 785"/>
                  <a:gd name="T86" fmla="*/ 1791 w 1209"/>
                  <a:gd name="T87" fmla="*/ 122 h 785"/>
                  <a:gd name="T88" fmla="*/ 1771 w 1209"/>
                  <a:gd name="T89" fmla="*/ 160 h 785"/>
                  <a:gd name="T90" fmla="*/ 1834 w 1209"/>
                  <a:gd name="T91" fmla="*/ 227 h 785"/>
                  <a:gd name="T92" fmla="*/ 1791 w 1209"/>
                  <a:gd name="T93" fmla="*/ 307 h 785"/>
                  <a:gd name="T94" fmla="*/ 1751 w 1209"/>
                  <a:gd name="T95" fmla="*/ 416 h 785"/>
                  <a:gd name="T96" fmla="*/ 1851 w 1209"/>
                  <a:gd name="T97" fmla="*/ 535 h 785"/>
                  <a:gd name="T98" fmla="*/ 2094 w 1209"/>
                  <a:gd name="T99" fmla="*/ 615 h 785"/>
                  <a:gd name="T100" fmla="*/ 2355 w 1209"/>
                  <a:gd name="T101" fmla="*/ 695 h 785"/>
                  <a:gd name="T102" fmla="*/ 2497 w 1209"/>
                  <a:gd name="T103" fmla="*/ 708 h 785"/>
                  <a:gd name="T104" fmla="*/ 2535 w 1209"/>
                  <a:gd name="T105" fmla="*/ 804 h 785"/>
                  <a:gd name="T106" fmla="*/ 2618 w 1209"/>
                  <a:gd name="T107" fmla="*/ 830 h 785"/>
                  <a:gd name="T108" fmla="*/ 2655 w 1209"/>
                  <a:gd name="T109" fmla="*/ 790 h 785"/>
                  <a:gd name="T110" fmla="*/ 2718 w 1209"/>
                  <a:gd name="T111" fmla="*/ 804 h 785"/>
                  <a:gd name="T112" fmla="*/ 2756 w 1209"/>
                  <a:gd name="T113" fmla="*/ 776 h 785"/>
                  <a:gd name="T114" fmla="*/ 2857 w 1209"/>
                  <a:gd name="T115" fmla="*/ 737 h 785"/>
                  <a:gd name="T116" fmla="*/ 2960 w 1209"/>
                  <a:gd name="T117" fmla="*/ 762 h 785"/>
                  <a:gd name="T118" fmla="*/ 3039 w 1209"/>
                  <a:gd name="T119" fmla="*/ 895 h 785"/>
                  <a:gd name="T120" fmla="*/ 3039 w 1209"/>
                  <a:gd name="T121" fmla="*/ 963 h 785"/>
                  <a:gd name="T122" fmla="*/ 3019 w 1209"/>
                  <a:gd name="T123" fmla="*/ 1190 h 78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209"/>
                  <a:gd name="T187" fmla="*/ 0 h 785"/>
                  <a:gd name="T188" fmla="*/ 1209 w 1209"/>
                  <a:gd name="T189" fmla="*/ 785 h 78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209" h="785">
                    <a:moveTo>
                      <a:pt x="1200" y="712"/>
                    </a:moveTo>
                    <a:lnTo>
                      <a:pt x="1184" y="728"/>
                    </a:lnTo>
                    <a:lnTo>
                      <a:pt x="1176" y="712"/>
                    </a:lnTo>
                    <a:lnTo>
                      <a:pt x="1160" y="728"/>
                    </a:lnTo>
                    <a:lnTo>
                      <a:pt x="1168" y="776"/>
                    </a:lnTo>
                    <a:lnTo>
                      <a:pt x="1160" y="784"/>
                    </a:lnTo>
                    <a:lnTo>
                      <a:pt x="1136" y="776"/>
                    </a:lnTo>
                    <a:lnTo>
                      <a:pt x="1112" y="760"/>
                    </a:lnTo>
                    <a:lnTo>
                      <a:pt x="1112" y="744"/>
                    </a:lnTo>
                    <a:lnTo>
                      <a:pt x="1088" y="752"/>
                    </a:lnTo>
                    <a:lnTo>
                      <a:pt x="1024" y="728"/>
                    </a:lnTo>
                    <a:lnTo>
                      <a:pt x="1024" y="720"/>
                    </a:lnTo>
                    <a:lnTo>
                      <a:pt x="1040" y="712"/>
                    </a:lnTo>
                    <a:lnTo>
                      <a:pt x="1040" y="696"/>
                    </a:lnTo>
                    <a:lnTo>
                      <a:pt x="1024" y="688"/>
                    </a:lnTo>
                    <a:lnTo>
                      <a:pt x="1032" y="680"/>
                    </a:lnTo>
                    <a:lnTo>
                      <a:pt x="1016" y="656"/>
                    </a:lnTo>
                    <a:lnTo>
                      <a:pt x="1000" y="664"/>
                    </a:lnTo>
                    <a:lnTo>
                      <a:pt x="984" y="672"/>
                    </a:lnTo>
                    <a:lnTo>
                      <a:pt x="976" y="680"/>
                    </a:lnTo>
                    <a:lnTo>
                      <a:pt x="960" y="680"/>
                    </a:lnTo>
                    <a:lnTo>
                      <a:pt x="928" y="648"/>
                    </a:lnTo>
                    <a:lnTo>
                      <a:pt x="864" y="696"/>
                    </a:lnTo>
                    <a:lnTo>
                      <a:pt x="832" y="696"/>
                    </a:lnTo>
                    <a:lnTo>
                      <a:pt x="824" y="720"/>
                    </a:lnTo>
                    <a:lnTo>
                      <a:pt x="808" y="720"/>
                    </a:lnTo>
                    <a:lnTo>
                      <a:pt x="760" y="744"/>
                    </a:lnTo>
                    <a:lnTo>
                      <a:pt x="728" y="736"/>
                    </a:lnTo>
                    <a:lnTo>
                      <a:pt x="712" y="712"/>
                    </a:lnTo>
                    <a:lnTo>
                      <a:pt x="656" y="712"/>
                    </a:lnTo>
                    <a:lnTo>
                      <a:pt x="664" y="688"/>
                    </a:lnTo>
                    <a:lnTo>
                      <a:pt x="632" y="680"/>
                    </a:lnTo>
                    <a:lnTo>
                      <a:pt x="600" y="680"/>
                    </a:lnTo>
                    <a:lnTo>
                      <a:pt x="584" y="704"/>
                    </a:lnTo>
                    <a:lnTo>
                      <a:pt x="552" y="728"/>
                    </a:lnTo>
                    <a:lnTo>
                      <a:pt x="536" y="728"/>
                    </a:lnTo>
                    <a:lnTo>
                      <a:pt x="544" y="680"/>
                    </a:lnTo>
                    <a:lnTo>
                      <a:pt x="456" y="672"/>
                    </a:lnTo>
                    <a:lnTo>
                      <a:pt x="424" y="640"/>
                    </a:lnTo>
                    <a:lnTo>
                      <a:pt x="408" y="640"/>
                    </a:lnTo>
                    <a:lnTo>
                      <a:pt x="392" y="648"/>
                    </a:lnTo>
                    <a:lnTo>
                      <a:pt x="360" y="624"/>
                    </a:lnTo>
                    <a:lnTo>
                      <a:pt x="336" y="600"/>
                    </a:lnTo>
                    <a:lnTo>
                      <a:pt x="320" y="592"/>
                    </a:lnTo>
                    <a:lnTo>
                      <a:pt x="280" y="544"/>
                    </a:lnTo>
                    <a:lnTo>
                      <a:pt x="272" y="520"/>
                    </a:lnTo>
                    <a:lnTo>
                      <a:pt x="264" y="512"/>
                    </a:lnTo>
                    <a:lnTo>
                      <a:pt x="248" y="512"/>
                    </a:lnTo>
                    <a:lnTo>
                      <a:pt x="224" y="464"/>
                    </a:lnTo>
                    <a:lnTo>
                      <a:pt x="208" y="456"/>
                    </a:lnTo>
                    <a:lnTo>
                      <a:pt x="192" y="424"/>
                    </a:lnTo>
                    <a:lnTo>
                      <a:pt x="160" y="384"/>
                    </a:lnTo>
                    <a:lnTo>
                      <a:pt x="144" y="384"/>
                    </a:lnTo>
                    <a:lnTo>
                      <a:pt x="120" y="408"/>
                    </a:lnTo>
                    <a:lnTo>
                      <a:pt x="96" y="376"/>
                    </a:lnTo>
                    <a:lnTo>
                      <a:pt x="64" y="328"/>
                    </a:lnTo>
                    <a:lnTo>
                      <a:pt x="40" y="304"/>
                    </a:lnTo>
                    <a:lnTo>
                      <a:pt x="32" y="272"/>
                    </a:lnTo>
                    <a:lnTo>
                      <a:pt x="8" y="280"/>
                    </a:lnTo>
                    <a:lnTo>
                      <a:pt x="0" y="256"/>
                    </a:lnTo>
                    <a:lnTo>
                      <a:pt x="8" y="248"/>
                    </a:lnTo>
                    <a:lnTo>
                      <a:pt x="16" y="176"/>
                    </a:lnTo>
                    <a:lnTo>
                      <a:pt x="32" y="168"/>
                    </a:lnTo>
                    <a:lnTo>
                      <a:pt x="48" y="192"/>
                    </a:lnTo>
                    <a:lnTo>
                      <a:pt x="64" y="184"/>
                    </a:lnTo>
                    <a:lnTo>
                      <a:pt x="80" y="184"/>
                    </a:lnTo>
                    <a:lnTo>
                      <a:pt x="72" y="144"/>
                    </a:lnTo>
                    <a:lnTo>
                      <a:pt x="80" y="128"/>
                    </a:lnTo>
                    <a:lnTo>
                      <a:pt x="56" y="120"/>
                    </a:lnTo>
                    <a:lnTo>
                      <a:pt x="56" y="96"/>
                    </a:lnTo>
                    <a:lnTo>
                      <a:pt x="64" y="56"/>
                    </a:lnTo>
                    <a:lnTo>
                      <a:pt x="80" y="48"/>
                    </a:lnTo>
                    <a:lnTo>
                      <a:pt x="120" y="56"/>
                    </a:lnTo>
                    <a:lnTo>
                      <a:pt x="152" y="40"/>
                    </a:lnTo>
                    <a:lnTo>
                      <a:pt x="176" y="0"/>
                    </a:lnTo>
                    <a:lnTo>
                      <a:pt x="208" y="8"/>
                    </a:lnTo>
                    <a:lnTo>
                      <a:pt x="272" y="32"/>
                    </a:lnTo>
                    <a:lnTo>
                      <a:pt x="288" y="16"/>
                    </a:lnTo>
                    <a:lnTo>
                      <a:pt x="336" y="24"/>
                    </a:lnTo>
                    <a:lnTo>
                      <a:pt x="344" y="56"/>
                    </a:lnTo>
                    <a:lnTo>
                      <a:pt x="408" y="72"/>
                    </a:lnTo>
                    <a:lnTo>
                      <a:pt x="432" y="56"/>
                    </a:lnTo>
                    <a:lnTo>
                      <a:pt x="504" y="56"/>
                    </a:lnTo>
                    <a:lnTo>
                      <a:pt x="528" y="40"/>
                    </a:lnTo>
                    <a:lnTo>
                      <a:pt x="640" y="32"/>
                    </a:lnTo>
                    <a:lnTo>
                      <a:pt x="664" y="56"/>
                    </a:lnTo>
                    <a:lnTo>
                      <a:pt x="696" y="64"/>
                    </a:lnTo>
                    <a:lnTo>
                      <a:pt x="712" y="72"/>
                    </a:lnTo>
                    <a:lnTo>
                      <a:pt x="720" y="88"/>
                    </a:lnTo>
                    <a:lnTo>
                      <a:pt x="704" y="96"/>
                    </a:lnTo>
                    <a:lnTo>
                      <a:pt x="728" y="104"/>
                    </a:lnTo>
                    <a:lnTo>
                      <a:pt x="728" y="136"/>
                    </a:lnTo>
                    <a:lnTo>
                      <a:pt x="704" y="168"/>
                    </a:lnTo>
                    <a:lnTo>
                      <a:pt x="712" y="184"/>
                    </a:lnTo>
                    <a:lnTo>
                      <a:pt x="704" y="232"/>
                    </a:lnTo>
                    <a:lnTo>
                      <a:pt x="696" y="248"/>
                    </a:lnTo>
                    <a:lnTo>
                      <a:pt x="712" y="296"/>
                    </a:lnTo>
                    <a:lnTo>
                      <a:pt x="736" y="320"/>
                    </a:lnTo>
                    <a:lnTo>
                      <a:pt x="784" y="320"/>
                    </a:lnTo>
                    <a:lnTo>
                      <a:pt x="832" y="368"/>
                    </a:lnTo>
                    <a:lnTo>
                      <a:pt x="864" y="376"/>
                    </a:lnTo>
                    <a:lnTo>
                      <a:pt x="936" y="416"/>
                    </a:lnTo>
                    <a:lnTo>
                      <a:pt x="968" y="400"/>
                    </a:lnTo>
                    <a:lnTo>
                      <a:pt x="992" y="424"/>
                    </a:lnTo>
                    <a:lnTo>
                      <a:pt x="1016" y="448"/>
                    </a:lnTo>
                    <a:lnTo>
                      <a:pt x="1008" y="480"/>
                    </a:lnTo>
                    <a:lnTo>
                      <a:pt x="1040" y="480"/>
                    </a:lnTo>
                    <a:lnTo>
                      <a:pt x="1040" y="496"/>
                    </a:lnTo>
                    <a:lnTo>
                      <a:pt x="1064" y="496"/>
                    </a:lnTo>
                    <a:lnTo>
                      <a:pt x="1056" y="472"/>
                    </a:lnTo>
                    <a:lnTo>
                      <a:pt x="1072" y="472"/>
                    </a:lnTo>
                    <a:lnTo>
                      <a:pt x="1080" y="480"/>
                    </a:lnTo>
                    <a:lnTo>
                      <a:pt x="1096" y="480"/>
                    </a:lnTo>
                    <a:lnTo>
                      <a:pt x="1096" y="464"/>
                    </a:lnTo>
                    <a:lnTo>
                      <a:pt x="1120" y="464"/>
                    </a:lnTo>
                    <a:lnTo>
                      <a:pt x="1136" y="440"/>
                    </a:lnTo>
                    <a:lnTo>
                      <a:pt x="1152" y="432"/>
                    </a:lnTo>
                    <a:lnTo>
                      <a:pt x="1176" y="456"/>
                    </a:lnTo>
                    <a:lnTo>
                      <a:pt x="1176" y="480"/>
                    </a:lnTo>
                    <a:lnTo>
                      <a:pt x="1208" y="536"/>
                    </a:lnTo>
                    <a:lnTo>
                      <a:pt x="1192" y="544"/>
                    </a:lnTo>
                    <a:lnTo>
                      <a:pt x="1208" y="576"/>
                    </a:lnTo>
                    <a:lnTo>
                      <a:pt x="1208" y="608"/>
                    </a:lnTo>
                    <a:lnTo>
                      <a:pt x="1200" y="712"/>
                    </a:lnTo>
                  </a:path>
                </a:pathLst>
              </a:custGeom>
              <a:noFill/>
              <a:ln w="9525" cmpd="sng">
                <a:solidFill>
                  <a:schemeClr val="bg2">
                    <a:lumMod val="90000"/>
                  </a:schemeClr>
                </a:solidFill>
                <a:miter lim="800000"/>
              </a:ln>
            </p:spPr>
            <p:txBody>
              <a:bodyPr/>
              <a:lstStyle/>
              <a:p>
                <a:pPr defTabSz="685800">
                  <a:defRPr/>
                </a:pPr>
                <a:endParaRPr lang="zh-CN" altLang="zh-CN" sz="1100" b="1" dirty="0">
                  <a:solidFill>
                    <a:srgbClr val="20599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15" name="Freeform 21"/>
              <p:cNvSpPr>
                <a:spLocks noChangeArrowheads="1"/>
              </p:cNvSpPr>
              <p:nvPr/>
            </p:nvSpPr>
            <p:spPr bwMode="auto">
              <a:xfrm>
                <a:off x="2075162" y="2546180"/>
                <a:ext cx="1279286" cy="1079778"/>
              </a:xfrm>
              <a:custGeom>
                <a:avLst/>
                <a:gdLst>
                  <a:gd name="T0" fmla="*/ 1730 w 761"/>
                  <a:gd name="T1" fmla="*/ 812 h 633"/>
                  <a:gd name="T2" fmla="*/ 1670 w 761"/>
                  <a:gd name="T3" fmla="*/ 838 h 633"/>
                  <a:gd name="T4" fmla="*/ 1630 w 761"/>
                  <a:gd name="T5" fmla="*/ 812 h 633"/>
                  <a:gd name="T6" fmla="*/ 1512 w 761"/>
                  <a:gd name="T7" fmla="*/ 719 h 633"/>
                  <a:gd name="T8" fmla="*/ 1453 w 761"/>
                  <a:gd name="T9" fmla="*/ 707 h 633"/>
                  <a:gd name="T10" fmla="*/ 1371 w 761"/>
                  <a:gd name="T11" fmla="*/ 732 h 633"/>
                  <a:gd name="T12" fmla="*/ 1332 w 761"/>
                  <a:gd name="T13" fmla="*/ 786 h 633"/>
                  <a:gd name="T14" fmla="*/ 1273 w 761"/>
                  <a:gd name="T15" fmla="*/ 773 h 633"/>
                  <a:gd name="T16" fmla="*/ 1173 w 761"/>
                  <a:gd name="T17" fmla="*/ 786 h 633"/>
                  <a:gd name="T18" fmla="*/ 1254 w 761"/>
                  <a:gd name="T19" fmla="*/ 825 h 633"/>
                  <a:gd name="T20" fmla="*/ 1133 w 761"/>
                  <a:gd name="T21" fmla="*/ 880 h 633"/>
                  <a:gd name="T22" fmla="*/ 1035 w 761"/>
                  <a:gd name="T23" fmla="*/ 867 h 633"/>
                  <a:gd name="T24" fmla="*/ 974 w 761"/>
                  <a:gd name="T25" fmla="*/ 759 h 633"/>
                  <a:gd name="T26" fmla="*/ 894 w 761"/>
                  <a:gd name="T27" fmla="*/ 812 h 633"/>
                  <a:gd name="T28" fmla="*/ 834 w 761"/>
                  <a:gd name="T29" fmla="*/ 838 h 633"/>
                  <a:gd name="T30" fmla="*/ 735 w 761"/>
                  <a:gd name="T31" fmla="*/ 894 h 633"/>
                  <a:gd name="T32" fmla="*/ 675 w 761"/>
                  <a:gd name="T33" fmla="*/ 1052 h 633"/>
                  <a:gd name="T34" fmla="*/ 619 w 761"/>
                  <a:gd name="T35" fmla="*/ 1052 h 633"/>
                  <a:gd name="T36" fmla="*/ 537 w 761"/>
                  <a:gd name="T37" fmla="*/ 1039 h 633"/>
                  <a:gd name="T38" fmla="*/ 498 w 761"/>
                  <a:gd name="T39" fmla="*/ 960 h 633"/>
                  <a:gd name="T40" fmla="*/ 360 w 761"/>
                  <a:gd name="T41" fmla="*/ 825 h 633"/>
                  <a:gd name="T42" fmla="*/ 319 w 761"/>
                  <a:gd name="T43" fmla="*/ 800 h 633"/>
                  <a:gd name="T44" fmla="*/ 259 w 761"/>
                  <a:gd name="T45" fmla="*/ 707 h 633"/>
                  <a:gd name="T46" fmla="*/ 199 w 761"/>
                  <a:gd name="T47" fmla="*/ 773 h 633"/>
                  <a:gd name="T48" fmla="*/ 179 w 761"/>
                  <a:gd name="T49" fmla="*/ 414 h 633"/>
                  <a:gd name="T50" fmla="*/ 179 w 761"/>
                  <a:gd name="T51" fmla="*/ 359 h 633"/>
                  <a:gd name="T52" fmla="*/ 101 w 761"/>
                  <a:gd name="T53" fmla="*/ 227 h 633"/>
                  <a:gd name="T54" fmla="*/ 0 w 761"/>
                  <a:gd name="T55" fmla="*/ 173 h 633"/>
                  <a:gd name="T56" fmla="*/ 20 w 761"/>
                  <a:gd name="T57" fmla="*/ 106 h 633"/>
                  <a:gd name="T58" fmla="*/ 41 w 761"/>
                  <a:gd name="T59" fmla="*/ 53 h 633"/>
                  <a:gd name="T60" fmla="*/ 79 w 761"/>
                  <a:gd name="T61" fmla="*/ 0 h 633"/>
                  <a:gd name="T62" fmla="*/ 158 w 761"/>
                  <a:gd name="T63" fmla="*/ 27 h 633"/>
                  <a:gd name="T64" fmla="*/ 218 w 761"/>
                  <a:gd name="T65" fmla="*/ 135 h 633"/>
                  <a:gd name="T66" fmla="*/ 319 w 761"/>
                  <a:gd name="T67" fmla="*/ 200 h 633"/>
                  <a:gd name="T68" fmla="*/ 377 w 761"/>
                  <a:gd name="T69" fmla="*/ 173 h 633"/>
                  <a:gd name="T70" fmla="*/ 438 w 761"/>
                  <a:gd name="T71" fmla="*/ 214 h 633"/>
                  <a:gd name="T72" fmla="*/ 558 w 761"/>
                  <a:gd name="T73" fmla="*/ 159 h 633"/>
                  <a:gd name="T74" fmla="*/ 716 w 761"/>
                  <a:gd name="T75" fmla="*/ 159 h 633"/>
                  <a:gd name="T76" fmla="*/ 735 w 761"/>
                  <a:gd name="T77" fmla="*/ 66 h 633"/>
                  <a:gd name="T78" fmla="*/ 795 w 761"/>
                  <a:gd name="T79" fmla="*/ 53 h 633"/>
                  <a:gd name="T80" fmla="*/ 855 w 761"/>
                  <a:gd name="T81" fmla="*/ 80 h 633"/>
                  <a:gd name="T82" fmla="*/ 995 w 761"/>
                  <a:gd name="T83" fmla="*/ 122 h 633"/>
                  <a:gd name="T84" fmla="*/ 1035 w 761"/>
                  <a:gd name="T85" fmla="*/ 227 h 633"/>
                  <a:gd name="T86" fmla="*/ 1173 w 761"/>
                  <a:gd name="T87" fmla="*/ 266 h 633"/>
                  <a:gd name="T88" fmla="*/ 1273 w 761"/>
                  <a:gd name="T89" fmla="*/ 227 h 633"/>
                  <a:gd name="T90" fmla="*/ 1371 w 761"/>
                  <a:gd name="T91" fmla="*/ 239 h 633"/>
                  <a:gd name="T92" fmla="*/ 1554 w 761"/>
                  <a:gd name="T93" fmla="*/ 307 h 633"/>
                  <a:gd name="T94" fmla="*/ 1752 w 761"/>
                  <a:gd name="T95" fmla="*/ 374 h 633"/>
                  <a:gd name="T96" fmla="*/ 1890 w 761"/>
                  <a:gd name="T97" fmla="*/ 427 h 633"/>
                  <a:gd name="T98" fmla="*/ 1850 w 761"/>
                  <a:gd name="T99" fmla="*/ 493 h 633"/>
                  <a:gd name="T100" fmla="*/ 1651 w 761"/>
                  <a:gd name="T101" fmla="*/ 520 h 633"/>
                  <a:gd name="T102" fmla="*/ 1609 w 761"/>
                  <a:gd name="T103" fmla="*/ 559 h 633"/>
                  <a:gd name="T104" fmla="*/ 1630 w 761"/>
                  <a:gd name="T105" fmla="*/ 600 h 633"/>
                  <a:gd name="T106" fmla="*/ 1630 w 761"/>
                  <a:gd name="T107" fmla="*/ 627 h 633"/>
                  <a:gd name="T108" fmla="*/ 1752 w 761"/>
                  <a:gd name="T109" fmla="*/ 759 h 63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61"/>
                  <a:gd name="T166" fmla="*/ 0 h 633"/>
                  <a:gd name="T167" fmla="*/ 761 w 761"/>
                  <a:gd name="T168" fmla="*/ 633 h 63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61" h="633">
                    <a:moveTo>
                      <a:pt x="696" y="480"/>
                    </a:moveTo>
                    <a:lnTo>
                      <a:pt x="696" y="488"/>
                    </a:lnTo>
                    <a:lnTo>
                      <a:pt x="688" y="504"/>
                    </a:lnTo>
                    <a:lnTo>
                      <a:pt x="672" y="504"/>
                    </a:lnTo>
                    <a:lnTo>
                      <a:pt x="664" y="488"/>
                    </a:lnTo>
                    <a:lnTo>
                      <a:pt x="656" y="488"/>
                    </a:lnTo>
                    <a:lnTo>
                      <a:pt x="632" y="432"/>
                    </a:lnTo>
                    <a:lnTo>
                      <a:pt x="608" y="432"/>
                    </a:lnTo>
                    <a:lnTo>
                      <a:pt x="592" y="416"/>
                    </a:lnTo>
                    <a:lnTo>
                      <a:pt x="584" y="424"/>
                    </a:lnTo>
                    <a:lnTo>
                      <a:pt x="576" y="456"/>
                    </a:lnTo>
                    <a:lnTo>
                      <a:pt x="552" y="440"/>
                    </a:lnTo>
                    <a:lnTo>
                      <a:pt x="552" y="464"/>
                    </a:lnTo>
                    <a:lnTo>
                      <a:pt x="536" y="472"/>
                    </a:lnTo>
                    <a:lnTo>
                      <a:pt x="528" y="464"/>
                    </a:lnTo>
                    <a:lnTo>
                      <a:pt x="512" y="464"/>
                    </a:lnTo>
                    <a:lnTo>
                      <a:pt x="488" y="456"/>
                    </a:lnTo>
                    <a:lnTo>
                      <a:pt x="472" y="472"/>
                    </a:lnTo>
                    <a:lnTo>
                      <a:pt x="480" y="496"/>
                    </a:lnTo>
                    <a:lnTo>
                      <a:pt x="504" y="496"/>
                    </a:lnTo>
                    <a:lnTo>
                      <a:pt x="512" y="528"/>
                    </a:lnTo>
                    <a:lnTo>
                      <a:pt x="456" y="528"/>
                    </a:lnTo>
                    <a:lnTo>
                      <a:pt x="440" y="504"/>
                    </a:lnTo>
                    <a:lnTo>
                      <a:pt x="416" y="520"/>
                    </a:lnTo>
                    <a:lnTo>
                      <a:pt x="392" y="504"/>
                    </a:lnTo>
                    <a:lnTo>
                      <a:pt x="392" y="456"/>
                    </a:lnTo>
                    <a:lnTo>
                      <a:pt x="360" y="456"/>
                    </a:lnTo>
                    <a:lnTo>
                      <a:pt x="360" y="488"/>
                    </a:lnTo>
                    <a:lnTo>
                      <a:pt x="336" y="496"/>
                    </a:lnTo>
                    <a:lnTo>
                      <a:pt x="336" y="504"/>
                    </a:lnTo>
                    <a:lnTo>
                      <a:pt x="312" y="536"/>
                    </a:lnTo>
                    <a:lnTo>
                      <a:pt x="296" y="536"/>
                    </a:lnTo>
                    <a:lnTo>
                      <a:pt x="296" y="632"/>
                    </a:lnTo>
                    <a:lnTo>
                      <a:pt x="272" y="632"/>
                    </a:lnTo>
                    <a:lnTo>
                      <a:pt x="264" y="616"/>
                    </a:lnTo>
                    <a:lnTo>
                      <a:pt x="248" y="632"/>
                    </a:lnTo>
                    <a:lnTo>
                      <a:pt x="216" y="632"/>
                    </a:lnTo>
                    <a:lnTo>
                      <a:pt x="216" y="624"/>
                    </a:lnTo>
                    <a:lnTo>
                      <a:pt x="200" y="616"/>
                    </a:lnTo>
                    <a:lnTo>
                      <a:pt x="200" y="576"/>
                    </a:lnTo>
                    <a:lnTo>
                      <a:pt x="160" y="496"/>
                    </a:lnTo>
                    <a:lnTo>
                      <a:pt x="144" y="496"/>
                    </a:lnTo>
                    <a:lnTo>
                      <a:pt x="144" y="504"/>
                    </a:lnTo>
                    <a:lnTo>
                      <a:pt x="128" y="480"/>
                    </a:lnTo>
                    <a:lnTo>
                      <a:pt x="136" y="472"/>
                    </a:lnTo>
                    <a:lnTo>
                      <a:pt x="104" y="424"/>
                    </a:lnTo>
                    <a:lnTo>
                      <a:pt x="88" y="432"/>
                    </a:lnTo>
                    <a:lnTo>
                      <a:pt x="80" y="464"/>
                    </a:lnTo>
                    <a:lnTo>
                      <a:pt x="64" y="472"/>
                    </a:lnTo>
                    <a:lnTo>
                      <a:pt x="72" y="248"/>
                    </a:lnTo>
                    <a:lnTo>
                      <a:pt x="56" y="224"/>
                    </a:lnTo>
                    <a:lnTo>
                      <a:pt x="72" y="216"/>
                    </a:lnTo>
                    <a:lnTo>
                      <a:pt x="40" y="160"/>
                    </a:lnTo>
                    <a:lnTo>
                      <a:pt x="40" y="136"/>
                    </a:lnTo>
                    <a:lnTo>
                      <a:pt x="16" y="112"/>
                    </a:lnTo>
                    <a:lnTo>
                      <a:pt x="0" y="104"/>
                    </a:lnTo>
                    <a:lnTo>
                      <a:pt x="0" y="96"/>
                    </a:lnTo>
                    <a:lnTo>
                      <a:pt x="8" y="64"/>
                    </a:lnTo>
                    <a:lnTo>
                      <a:pt x="24" y="48"/>
                    </a:lnTo>
                    <a:lnTo>
                      <a:pt x="16" y="32"/>
                    </a:lnTo>
                    <a:lnTo>
                      <a:pt x="16" y="0"/>
                    </a:lnTo>
                    <a:lnTo>
                      <a:pt x="32" y="0"/>
                    </a:lnTo>
                    <a:lnTo>
                      <a:pt x="40" y="16"/>
                    </a:lnTo>
                    <a:lnTo>
                      <a:pt x="64" y="16"/>
                    </a:lnTo>
                    <a:lnTo>
                      <a:pt x="88" y="40"/>
                    </a:lnTo>
                    <a:lnTo>
                      <a:pt x="88" y="80"/>
                    </a:lnTo>
                    <a:lnTo>
                      <a:pt x="104" y="80"/>
                    </a:lnTo>
                    <a:lnTo>
                      <a:pt x="128" y="120"/>
                    </a:lnTo>
                    <a:lnTo>
                      <a:pt x="152" y="112"/>
                    </a:lnTo>
                    <a:lnTo>
                      <a:pt x="152" y="104"/>
                    </a:lnTo>
                    <a:lnTo>
                      <a:pt x="160" y="112"/>
                    </a:lnTo>
                    <a:lnTo>
                      <a:pt x="176" y="128"/>
                    </a:lnTo>
                    <a:lnTo>
                      <a:pt x="216" y="128"/>
                    </a:lnTo>
                    <a:lnTo>
                      <a:pt x="224" y="96"/>
                    </a:lnTo>
                    <a:lnTo>
                      <a:pt x="256" y="88"/>
                    </a:lnTo>
                    <a:lnTo>
                      <a:pt x="288" y="96"/>
                    </a:lnTo>
                    <a:lnTo>
                      <a:pt x="304" y="72"/>
                    </a:lnTo>
                    <a:lnTo>
                      <a:pt x="296" y="40"/>
                    </a:lnTo>
                    <a:lnTo>
                      <a:pt x="296" y="32"/>
                    </a:lnTo>
                    <a:lnTo>
                      <a:pt x="320" y="32"/>
                    </a:lnTo>
                    <a:lnTo>
                      <a:pt x="336" y="24"/>
                    </a:lnTo>
                    <a:lnTo>
                      <a:pt x="344" y="48"/>
                    </a:lnTo>
                    <a:lnTo>
                      <a:pt x="384" y="72"/>
                    </a:lnTo>
                    <a:lnTo>
                      <a:pt x="400" y="72"/>
                    </a:lnTo>
                    <a:lnTo>
                      <a:pt x="400" y="88"/>
                    </a:lnTo>
                    <a:lnTo>
                      <a:pt x="416" y="136"/>
                    </a:lnTo>
                    <a:lnTo>
                      <a:pt x="432" y="152"/>
                    </a:lnTo>
                    <a:lnTo>
                      <a:pt x="472" y="160"/>
                    </a:lnTo>
                    <a:lnTo>
                      <a:pt x="496" y="128"/>
                    </a:lnTo>
                    <a:lnTo>
                      <a:pt x="512" y="136"/>
                    </a:lnTo>
                    <a:lnTo>
                      <a:pt x="520" y="152"/>
                    </a:lnTo>
                    <a:lnTo>
                      <a:pt x="552" y="144"/>
                    </a:lnTo>
                    <a:lnTo>
                      <a:pt x="592" y="176"/>
                    </a:lnTo>
                    <a:lnTo>
                      <a:pt x="624" y="184"/>
                    </a:lnTo>
                    <a:lnTo>
                      <a:pt x="656" y="192"/>
                    </a:lnTo>
                    <a:lnTo>
                      <a:pt x="704" y="224"/>
                    </a:lnTo>
                    <a:lnTo>
                      <a:pt x="728" y="232"/>
                    </a:lnTo>
                    <a:lnTo>
                      <a:pt x="760" y="256"/>
                    </a:lnTo>
                    <a:lnTo>
                      <a:pt x="760" y="296"/>
                    </a:lnTo>
                    <a:lnTo>
                      <a:pt x="744" y="296"/>
                    </a:lnTo>
                    <a:lnTo>
                      <a:pt x="712" y="312"/>
                    </a:lnTo>
                    <a:lnTo>
                      <a:pt x="664" y="312"/>
                    </a:lnTo>
                    <a:lnTo>
                      <a:pt x="648" y="328"/>
                    </a:lnTo>
                    <a:lnTo>
                      <a:pt x="648" y="336"/>
                    </a:lnTo>
                    <a:lnTo>
                      <a:pt x="656" y="352"/>
                    </a:lnTo>
                    <a:lnTo>
                      <a:pt x="656" y="360"/>
                    </a:lnTo>
                    <a:lnTo>
                      <a:pt x="648" y="376"/>
                    </a:lnTo>
                    <a:lnTo>
                      <a:pt x="656" y="376"/>
                    </a:lnTo>
                    <a:lnTo>
                      <a:pt x="696" y="424"/>
                    </a:lnTo>
                    <a:lnTo>
                      <a:pt x="704" y="456"/>
                    </a:lnTo>
                    <a:lnTo>
                      <a:pt x="696" y="480"/>
                    </a:lnTo>
                  </a:path>
                </a:pathLst>
              </a:custGeom>
              <a:noFill/>
              <a:ln w="9525" cmpd="sng">
                <a:solidFill>
                  <a:schemeClr val="bg2">
                    <a:lumMod val="90000"/>
                  </a:schemeClr>
                </a:solidFill>
                <a:miter lim="800000"/>
              </a:ln>
            </p:spPr>
            <p:txBody>
              <a:bodyPr/>
              <a:lstStyle/>
              <a:p>
                <a:pPr defTabSz="685800">
                  <a:defRPr/>
                </a:pPr>
                <a:endParaRPr lang="zh-CN" altLang="zh-CN" sz="1100" b="1">
                  <a:solidFill>
                    <a:srgbClr val="20599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16" name="Freeform 22"/>
              <p:cNvSpPr>
                <a:spLocks noChangeArrowheads="1"/>
              </p:cNvSpPr>
              <p:nvPr/>
            </p:nvSpPr>
            <p:spPr bwMode="auto">
              <a:xfrm>
                <a:off x="1333933" y="1794495"/>
                <a:ext cx="1321322" cy="1053592"/>
              </a:xfrm>
              <a:custGeom>
                <a:avLst/>
                <a:gdLst>
                  <a:gd name="T0" fmla="*/ 1679 w 785"/>
                  <a:gd name="T1" fmla="*/ 898 h 617"/>
                  <a:gd name="T2" fmla="*/ 1541 w 785"/>
                  <a:gd name="T3" fmla="*/ 951 h 617"/>
                  <a:gd name="T4" fmla="*/ 1481 w 785"/>
                  <a:gd name="T5" fmla="*/ 910 h 617"/>
                  <a:gd name="T6" fmla="*/ 1420 w 785"/>
                  <a:gd name="T7" fmla="*/ 938 h 617"/>
                  <a:gd name="T8" fmla="*/ 1320 w 785"/>
                  <a:gd name="T9" fmla="*/ 870 h 617"/>
                  <a:gd name="T10" fmla="*/ 1260 w 785"/>
                  <a:gd name="T11" fmla="*/ 765 h 617"/>
                  <a:gd name="T12" fmla="*/ 1181 w 785"/>
                  <a:gd name="T13" fmla="*/ 737 h 617"/>
                  <a:gd name="T14" fmla="*/ 1140 w 785"/>
                  <a:gd name="T15" fmla="*/ 765 h 617"/>
                  <a:gd name="T16" fmla="*/ 1160 w 785"/>
                  <a:gd name="T17" fmla="*/ 804 h 617"/>
                  <a:gd name="T18" fmla="*/ 1102 w 785"/>
                  <a:gd name="T19" fmla="*/ 898 h 617"/>
                  <a:gd name="T20" fmla="*/ 1140 w 785"/>
                  <a:gd name="T21" fmla="*/ 925 h 617"/>
                  <a:gd name="T22" fmla="*/ 1060 w 785"/>
                  <a:gd name="T23" fmla="*/ 977 h 617"/>
                  <a:gd name="T24" fmla="*/ 1002 w 785"/>
                  <a:gd name="T25" fmla="*/ 1004 h 617"/>
                  <a:gd name="T26" fmla="*/ 941 w 785"/>
                  <a:gd name="T27" fmla="*/ 991 h 617"/>
                  <a:gd name="T28" fmla="*/ 920 w 785"/>
                  <a:gd name="T29" fmla="*/ 1018 h 617"/>
                  <a:gd name="T30" fmla="*/ 841 w 785"/>
                  <a:gd name="T31" fmla="*/ 1004 h 617"/>
                  <a:gd name="T32" fmla="*/ 800 w 785"/>
                  <a:gd name="T33" fmla="*/ 951 h 617"/>
                  <a:gd name="T34" fmla="*/ 580 w 785"/>
                  <a:gd name="T35" fmla="*/ 898 h 617"/>
                  <a:gd name="T36" fmla="*/ 339 w 785"/>
                  <a:gd name="T37" fmla="*/ 830 h 617"/>
                  <a:gd name="T38" fmla="*/ 101 w 785"/>
                  <a:gd name="T39" fmla="*/ 737 h 617"/>
                  <a:gd name="T40" fmla="*/ 0 w 785"/>
                  <a:gd name="T41" fmla="*/ 615 h 617"/>
                  <a:gd name="T42" fmla="*/ 41 w 785"/>
                  <a:gd name="T43" fmla="*/ 510 h 617"/>
                  <a:gd name="T44" fmla="*/ 79 w 785"/>
                  <a:gd name="T45" fmla="*/ 416 h 617"/>
                  <a:gd name="T46" fmla="*/ 20 w 785"/>
                  <a:gd name="T47" fmla="*/ 361 h 617"/>
                  <a:gd name="T48" fmla="*/ 121 w 785"/>
                  <a:gd name="T49" fmla="*/ 349 h 617"/>
                  <a:gd name="T50" fmla="*/ 259 w 785"/>
                  <a:gd name="T51" fmla="*/ 375 h 617"/>
                  <a:gd name="T52" fmla="*/ 239 w 785"/>
                  <a:gd name="T53" fmla="*/ 308 h 617"/>
                  <a:gd name="T54" fmla="*/ 321 w 785"/>
                  <a:gd name="T55" fmla="*/ 227 h 617"/>
                  <a:gd name="T56" fmla="*/ 221 w 785"/>
                  <a:gd name="T57" fmla="*/ 122 h 617"/>
                  <a:gd name="T58" fmla="*/ 381 w 785"/>
                  <a:gd name="T59" fmla="*/ 27 h 617"/>
                  <a:gd name="T60" fmla="*/ 722 w 785"/>
                  <a:gd name="T61" fmla="*/ 0 h 617"/>
                  <a:gd name="T62" fmla="*/ 961 w 785"/>
                  <a:gd name="T63" fmla="*/ 67 h 617"/>
                  <a:gd name="T64" fmla="*/ 1140 w 785"/>
                  <a:gd name="T65" fmla="*/ 173 h 617"/>
                  <a:gd name="T66" fmla="*/ 1181 w 785"/>
                  <a:gd name="T67" fmla="*/ 80 h 617"/>
                  <a:gd name="T68" fmla="*/ 1320 w 785"/>
                  <a:gd name="T69" fmla="*/ 122 h 617"/>
                  <a:gd name="T70" fmla="*/ 1481 w 785"/>
                  <a:gd name="T71" fmla="*/ 161 h 617"/>
                  <a:gd name="T72" fmla="*/ 1642 w 785"/>
                  <a:gd name="T73" fmla="*/ 201 h 617"/>
                  <a:gd name="T74" fmla="*/ 1822 w 785"/>
                  <a:gd name="T75" fmla="*/ 294 h 617"/>
                  <a:gd name="T76" fmla="*/ 1922 w 785"/>
                  <a:gd name="T77" fmla="*/ 388 h 617"/>
                  <a:gd name="T78" fmla="*/ 1963 w 785"/>
                  <a:gd name="T79" fmla="*/ 562 h 617"/>
                  <a:gd name="T80" fmla="*/ 1880 w 785"/>
                  <a:gd name="T81" fmla="*/ 602 h 617"/>
                  <a:gd name="T82" fmla="*/ 1780 w 785"/>
                  <a:gd name="T83" fmla="*/ 682 h 617"/>
                  <a:gd name="T84" fmla="*/ 1842 w 785"/>
                  <a:gd name="T85" fmla="*/ 724 h 617"/>
                  <a:gd name="T86" fmla="*/ 1761 w 785"/>
                  <a:gd name="T87" fmla="*/ 765 h 617"/>
                  <a:gd name="T88" fmla="*/ 1642 w 785"/>
                  <a:gd name="T89" fmla="*/ 751 h 617"/>
                  <a:gd name="T90" fmla="*/ 1663 w 785"/>
                  <a:gd name="T91" fmla="*/ 817 h 617"/>
                  <a:gd name="T92" fmla="*/ 1780 w 785"/>
                  <a:gd name="T93" fmla="*/ 845 h 61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785"/>
                  <a:gd name="T142" fmla="*/ 0 h 617"/>
                  <a:gd name="T143" fmla="*/ 785 w 785"/>
                  <a:gd name="T144" fmla="*/ 617 h 61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785" h="617">
                    <a:moveTo>
                      <a:pt x="704" y="528"/>
                    </a:moveTo>
                    <a:lnTo>
                      <a:pt x="672" y="536"/>
                    </a:lnTo>
                    <a:lnTo>
                      <a:pt x="656" y="568"/>
                    </a:lnTo>
                    <a:lnTo>
                      <a:pt x="616" y="568"/>
                    </a:lnTo>
                    <a:lnTo>
                      <a:pt x="608" y="552"/>
                    </a:lnTo>
                    <a:lnTo>
                      <a:pt x="592" y="544"/>
                    </a:lnTo>
                    <a:lnTo>
                      <a:pt x="592" y="552"/>
                    </a:lnTo>
                    <a:lnTo>
                      <a:pt x="568" y="560"/>
                    </a:lnTo>
                    <a:lnTo>
                      <a:pt x="544" y="520"/>
                    </a:lnTo>
                    <a:lnTo>
                      <a:pt x="528" y="520"/>
                    </a:lnTo>
                    <a:lnTo>
                      <a:pt x="528" y="480"/>
                    </a:lnTo>
                    <a:lnTo>
                      <a:pt x="504" y="456"/>
                    </a:lnTo>
                    <a:lnTo>
                      <a:pt x="488" y="456"/>
                    </a:lnTo>
                    <a:lnTo>
                      <a:pt x="472" y="440"/>
                    </a:lnTo>
                    <a:lnTo>
                      <a:pt x="456" y="440"/>
                    </a:lnTo>
                    <a:lnTo>
                      <a:pt x="456" y="456"/>
                    </a:lnTo>
                    <a:lnTo>
                      <a:pt x="456" y="472"/>
                    </a:lnTo>
                    <a:lnTo>
                      <a:pt x="464" y="480"/>
                    </a:lnTo>
                    <a:lnTo>
                      <a:pt x="448" y="496"/>
                    </a:lnTo>
                    <a:lnTo>
                      <a:pt x="440" y="536"/>
                    </a:lnTo>
                    <a:lnTo>
                      <a:pt x="448" y="552"/>
                    </a:lnTo>
                    <a:lnTo>
                      <a:pt x="456" y="552"/>
                    </a:lnTo>
                    <a:lnTo>
                      <a:pt x="440" y="560"/>
                    </a:lnTo>
                    <a:lnTo>
                      <a:pt x="424" y="584"/>
                    </a:lnTo>
                    <a:lnTo>
                      <a:pt x="400" y="584"/>
                    </a:lnTo>
                    <a:lnTo>
                      <a:pt x="400" y="600"/>
                    </a:lnTo>
                    <a:lnTo>
                      <a:pt x="384" y="608"/>
                    </a:lnTo>
                    <a:lnTo>
                      <a:pt x="376" y="592"/>
                    </a:lnTo>
                    <a:lnTo>
                      <a:pt x="360" y="592"/>
                    </a:lnTo>
                    <a:lnTo>
                      <a:pt x="368" y="608"/>
                    </a:lnTo>
                    <a:lnTo>
                      <a:pt x="352" y="616"/>
                    </a:lnTo>
                    <a:lnTo>
                      <a:pt x="336" y="600"/>
                    </a:lnTo>
                    <a:lnTo>
                      <a:pt x="312" y="600"/>
                    </a:lnTo>
                    <a:lnTo>
                      <a:pt x="320" y="568"/>
                    </a:lnTo>
                    <a:lnTo>
                      <a:pt x="264" y="520"/>
                    </a:lnTo>
                    <a:lnTo>
                      <a:pt x="232" y="536"/>
                    </a:lnTo>
                    <a:lnTo>
                      <a:pt x="168" y="496"/>
                    </a:lnTo>
                    <a:lnTo>
                      <a:pt x="136" y="496"/>
                    </a:lnTo>
                    <a:lnTo>
                      <a:pt x="88" y="440"/>
                    </a:lnTo>
                    <a:lnTo>
                      <a:pt x="40" y="440"/>
                    </a:lnTo>
                    <a:lnTo>
                      <a:pt x="16" y="416"/>
                    </a:lnTo>
                    <a:lnTo>
                      <a:pt x="0" y="368"/>
                    </a:lnTo>
                    <a:lnTo>
                      <a:pt x="8" y="352"/>
                    </a:lnTo>
                    <a:lnTo>
                      <a:pt x="16" y="304"/>
                    </a:lnTo>
                    <a:lnTo>
                      <a:pt x="8" y="280"/>
                    </a:lnTo>
                    <a:lnTo>
                      <a:pt x="32" y="248"/>
                    </a:lnTo>
                    <a:lnTo>
                      <a:pt x="32" y="224"/>
                    </a:lnTo>
                    <a:lnTo>
                      <a:pt x="8" y="216"/>
                    </a:lnTo>
                    <a:lnTo>
                      <a:pt x="16" y="208"/>
                    </a:lnTo>
                    <a:lnTo>
                      <a:pt x="48" y="208"/>
                    </a:lnTo>
                    <a:lnTo>
                      <a:pt x="56" y="200"/>
                    </a:lnTo>
                    <a:lnTo>
                      <a:pt x="104" y="224"/>
                    </a:lnTo>
                    <a:lnTo>
                      <a:pt x="104" y="192"/>
                    </a:lnTo>
                    <a:lnTo>
                      <a:pt x="96" y="184"/>
                    </a:lnTo>
                    <a:lnTo>
                      <a:pt x="96" y="160"/>
                    </a:lnTo>
                    <a:lnTo>
                      <a:pt x="128" y="136"/>
                    </a:lnTo>
                    <a:lnTo>
                      <a:pt x="120" y="112"/>
                    </a:lnTo>
                    <a:lnTo>
                      <a:pt x="88" y="72"/>
                    </a:lnTo>
                    <a:lnTo>
                      <a:pt x="96" y="32"/>
                    </a:lnTo>
                    <a:lnTo>
                      <a:pt x="152" y="16"/>
                    </a:lnTo>
                    <a:lnTo>
                      <a:pt x="256" y="8"/>
                    </a:lnTo>
                    <a:lnTo>
                      <a:pt x="288" y="0"/>
                    </a:lnTo>
                    <a:lnTo>
                      <a:pt x="344" y="24"/>
                    </a:lnTo>
                    <a:lnTo>
                      <a:pt x="384" y="40"/>
                    </a:lnTo>
                    <a:lnTo>
                      <a:pt x="424" y="64"/>
                    </a:lnTo>
                    <a:lnTo>
                      <a:pt x="456" y="104"/>
                    </a:lnTo>
                    <a:lnTo>
                      <a:pt x="472" y="56"/>
                    </a:lnTo>
                    <a:lnTo>
                      <a:pt x="472" y="48"/>
                    </a:lnTo>
                    <a:lnTo>
                      <a:pt x="504" y="64"/>
                    </a:lnTo>
                    <a:lnTo>
                      <a:pt x="528" y="72"/>
                    </a:lnTo>
                    <a:lnTo>
                      <a:pt x="584" y="64"/>
                    </a:lnTo>
                    <a:lnTo>
                      <a:pt x="592" y="96"/>
                    </a:lnTo>
                    <a:lnTo>
                      <a:pt x="640" y="128"/>
                    </a:lnTo>
                    <a:lnTo>
                      <a:pt x="656" y="120"/>
                    </a:lnTo>
                    <a:lnTo>
                      <a:pt x="728" y="192"/>
                    </a:lnTo>
                    <a:lnTo>
                      <a:pt x="728" y="176"/>
                    </a:lnTo>
                    <a:lnTo>
                      <a:pt x="760" y="208"/>
                    </a:lnTo>
                    <a:lnTo>
                      <a:pt x="768" y="232"/>
                    </a:lnTo>
                    <a:lnTo>
                      <a:pt x="776" y="288"/>
                    </a:lnTo>
                    <a:lnTo>
                      <a:pt x="784" y="336"/>
                    </a:lnTo>
                    <a:lnTo>
                      <a:pt x="776" y="360"/>
                    </a:lnTo>
                    <a:lnTo>
                      <a:pt x="752" y="360"/>
                    </a:lnTo>
                    <a:lnTo>
                      <a:pt x="744" y="392"/>
                    </a:lnTo>
                    <a:lnTo>
                      <a:pt x="712" y="408"/>
                    </a:lnTo>
                    <a:lnTo>
                      <a:pt x="712" y="424"/>
                    </a:lnTo>
                    <a:lnTo>
                      <a:pt x="736" y="432"/>
                    </a:lnTo>
                    <a:lnTo>
                      <a:pt x="728" y="440"/>
                    </a:lnTo>
                    <a:lnTo>
                      <a:pt x="704" y="456"/>
                    </a:lnTo>
                    <a:lnTo>
                      <a:pt x="672" y="448"/>
                    </a:lnTo>
                    <a:lnTo>
                      <a:pt x="656" y="448"/>
                    </a:lnTo>
                    <a:lnTo>
                      <a:pt x="648" y="464"/>
                    </a:lnTo>
                    <a:lnTo>
                      <a:pt x="664" y="488"/>
                    </a:lnTo>
                    <a:lnTo>
                      <a:pt x="696" y="496"/>
                    </a:lnTo>
                    <a:lnTo>
                      <a:pt x="712" y="504"/>
                    </a:lnTo>
                    <a:lnTo>
                      <a:pt x="704" y="528"/>
                    </a:lnTo>
                  </a:path>
                </a:pathLst>
              </a:custGeom>
              <a:noFill/>
              <a:ln w="9525" cmpd="sng">
                <a:solidFill>
                  <a:schemeClr val="bg2">
                    <a:lumMod val="90000"/>
                  </a:schemeClr>
                </a:solidFill>
                <a:miter lim="800000"/>
              </a:ln>
            </p:spPr>
            <p:txBody>
              <a:bodyPr/>
              <a:lstStyle/>
              <a:p>
                <a:pPr defTabSz="685800">
                  <a:defRPr/>
                </a:pPr>
                <a:endParaRPr lang="zh-CN" altLang="zh-CN" sz="1100" b="1">
                  <a:solidFill>
                    <a:srgbClr val="20599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17" name="Freeform 23"/>
              <p:cNvSpPr>
                <a:spLocks noChangeArrowheads="1"/>
              </p:cNvSpPr>
              <p:nvPr/>
            </p:nvSpPr>
            <p:spPr bwMode="auto">
              <a:xfrm>
                <a:off x="3729967" y="3131509"/>
                <a:ext cx="514237" cy="728580"/>
              </a:xfrm>
              <a:custGeom>
                <a:avLst/>
                <a:gdLst>
                  <a:gd name="T0" fmla="*/ 685 w 305"/>
                  <a:gd name="T1" fmla="*/ 69 h 425"/>
                  <a:gd name="T2" fmla="*/ 708 w 305"/>
                  <a:gd name="T3" fmla="*/ 122 h 425"/>
                  <a:gd name="T4" fmla="*/ 766 w 305"/>
                  <a:gd name="T5" fmla="*/ 150 h 425"/>
                  <a:gd name="T6" fmla="*/ 766 w 305"/>
                  <a:gd name="T7" fmla="*/ 231 h 425"/>
                  <a:gd name="T8" fmla="*/ 685 w 305"/>
                  <a:gd name="T9" fmla="*/ 259 h 425"/>
                  <a:gd name="T10" fmla="*/ 685 w 305"/>
                  <a:gd name="T11" fmla="*/ 273 h 425"/>
                  <a:gd name="T12" fmla="*/ 606 w 305"/>
                  <a:gd name="T13" fmla="*/ 273 h 425"/>
                  <a:gd name="T14" fmla="*/ 566 w 305"/>
                  <a:gd name="T15" fmla="*/ 300 h 425"/>
                  <a:gd name="T16" fmla="*/ 566 w 305"/>
                  <a:gd name="T17" fmla="*/ 342 h 425"/>
                  <a:gd name="T18" fmla="*/ 585 w 305"/>
                  <a:gd name="T19" fmla="*/ 354 h 425"/>
                  <a:gd name="T20" fmla="*/ 525 w 305"/>
                  <a:gd name="T21" fmla="*/ 410 h 425"/>
                  <a:gd name="T22" fmla="*/ 485 w 305"/>
                  <a:gd name="T23" fmla="*/ 410 h 425"/>
                  <a:gd name="T24" fmla="*/ 485 w 305"/>
                  <a:gd name="T25" fmla="*/ 464 h 425"/>
                  <a:gd name="T26" fmla="*/ 485 w 305"/>
                  <a:gd name="T27" fmla="*/ 479 h 425"/>
                  <a:gd name="T28" fmla="*/ 485 w 305"/>
                  <a:gd name="T29" fmla="*/ 518 h 425"/>
                  <a:gd name="T30" fmla="*/ 444 w 305"/>
                  <a:gd name="T31" fmla="*/ 546 h 425"/>
                  <a:gd name="T32" fmla="*/ 422 w 305"/>
                  <a:gd name="T33" fmla="*/ 614 h 425"/>
                  <a:gd name="T34" fmla="*/ 404 w 305"/>
                  <a:gd name="T35" fmla="*/ 656 h 425"/>
                  <a:gd name="T36" fmla="*/ 404 w 305"/>
                  <a:gd name="T37" fmla="*/ 669 h 425"/>
                  <a:gd name="T38" fmla="*/ 384 w 305"/>
                  <a:gd name="T39" fmla="*/ 710 h 425"/>
                  <a:gd name="T40" fmla="*/ 343 w 305"/>
                  <a:gd name="T41" fmla="*/ 710 h 425"/>
                  <a:gd name="T42" fmla="*/ 322 w 305"/>
                  <a:gd name="T43" fmla="*/ 696 h 425"/>
                  <a:gd name="T44" fmla="*/ 162 w 305"/>
                  <a:gd name="T45" fmla="*/ 723 h 425"/>
                  <a:gd name="T46" fmla="*/ 141 w 305"/>
                  <a:gd name="T47" fmla="*/ 710 h 425"/>
                  <a:gd name="T48" fmla="*/ 202 w 305"/>
                  <a:gd name="T49" fmla="*/ 629 h 425"/>
                  <a:gd name="T50" fmla="*/ 141 w 305"/>
                  <a:gd name="T51" fmla="*/ 614 h 425"/>
                  <a:gd name="T52" fmla="*/ 101 w 305"/>
                  <a:gd name="T53" fmla="*/ 629 h 425"/>
                  <a:gd name="T54" fmla="*/ 61 w 305"/>
                  <a:gd name="T55" fmla="*/ 614 h 425"/>
                  <a:gd name="T56" fmla="*/ 61 w 305"/>
                  <a:gd name="T57" fmla="*/ 546 h 425"/>
                  <a:gd name="T58" fmla="*/ 101 w 305"/>
                  <a:gd name="T59" fmla="*/ 533 h 425"/>
                  <a:gd name="T60" fmla="*/ 122 w 305"/>
                  <a:gd name="T61" fmla="*/ 533 h 425"/>
                  <a:gd name="T62" fmla="*/ 122 w 305"/>
                  <a:gd name="T63" fmla="*/ 492 h 425"/>
                  <a:gd name="T64" fmla="*/ 83 w 305"/>
                  <a:gd name="T65" fmla="*/ 492 h 425"/>
                  <a:gd name="T66" fmla="*/ 83 w 305"/>
                  <a:gd name="T67" fmla="*/ 464 h 425"/>
                  <a:gd name="T68" fmla="*/ 41 w 305"/>
                  <a:gd name="T69" fmla="*/ 451 h 425"/>
                  <a:gd name="T70" fmla="*/ 41 w 305"/>
                  <a:gd name="T71" fmla="*/ 368 h 425"/>
                  <a:gd name="T72" fmla="*/ 0 w 305"/>
                  <a:gd name="T73" fmla="*/ 342 h 425"/>
                  <a:gd name="T74" fmla="*/ 20 w 305"/>
                  <a:gd name="T75" fmla="*/ 300 h 425"/>
                  <a:gd name="T76" fmla="*/ 83 w 305"/>
                  <a:gd name="T77" fmla="*/ 259 h 425"/>
                  <a:gd name="T78" fmla="*/ 83 w 305"/>
                  <a:gd name="T79" fmla="*/ 218 h 425"/>
                  <a:gd name="T80" fmla="*/ 61 w 305"/>
                  <a:gd name="T81" fmla="*/ 206 h 425"/>
                  <a:gd name="T82" fmla="*/ 83 w 305"/>
                  <a:gd name="T83" fmla="*/ 178 h 425"/>
                  <a:gd name="T84" fmla="*/ 41 w 305"/>
                  <a:gd name="T85" fmla="*/ 136 h 425"/>
                  <a:gd name="T86" fmla="*/ 83 w 305"/>
                  <a:gd name="T87" fmla="*/ 109 h 425"/>
                  <a:gd name="T88" fmla="*/ 141 w 305"/>
                  <a:gd name="T89" fmla="*/ 96 h 425"/>
                  <a:gd name="T90" fmla="*/ 283 w 305"/>
                  <a:gd name="T91" fmla="*/ 41 h 425"/>
                  <a:gd name="T92" fmla="*/ 362 w 305"/>
                  <a:gd name="T93" fmla="*/ 13 h 425"/>
                  <a:gd name="T94" fmla="*/ 422 w 305"/>
                  <a:gd name="T95" fmla="*/ 13 h 425"/>
                  <a:gd name="T96" fmla="*/ 463 w 305"/>
                  <a:gd name="T97" fmla="*/ 0 h 425"/>
                  <a:gd name="T98" fmla="*/ 485 w 305"/>
                  <a:gd name="T99" fmla="*/ 13 h 425"/>
                  <a:gd name="T100" fmla="*/ 463 w 305"/>
                  <a:gd name="T101" fmla="*/ 27 h 425"/>
                  <a:gd name="T102" fmla="*/ 463 w 305"/>
                  <a:gd name="T103" fmla="*/ 56 h 425"/>
                  <a:gd name="T104" fmla="*/ 525 w 305"/>
                  <a:gd name="T105" fmla="*/ 56 h 425"/>
                  <a:gd name="T106" fmla="*/ 525 w 305"/>
                  <a:gd name="T107" fmla="*/ 27 h 425"/>
                  <a:gd name="T108" fmla="*/ 546 w 305"/>
                  <a:gd name="T109" fmla="*/ 0 h 425"/>
                  <a:gd name="T110" fmla="*/ 585 w 305"/>
                  <a:gd name="T111" fmla="*/ 27 h 425"/>
                  <a:gd name="T112" fmla="*/ 606 w 305"/>
                  <a:gd name="T113" fmla="*/ 56 h 425"/>
                  <a:gd name="T114" fmla="*/ 685 w 305"/>
                  <a:gd name="T115" fmla="*/ 56 h 425"/>
                  <a:gd name="T116" fmla="*/ 685 w 305"/>
                  <a:gd name="T117" fmla="*/ 69 h 42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5"/>
                  <a:gd name="T178" fmla="*/ 0 h 425"/>
                  <a:gd name="T179" fmla="*/ 305 w 305"/>
                  <a:gd name="T180" fmla="*/ 425 h 42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5" h="425">
                    <a:moveTo>
                      <a:pt x="272" y="40"/>
                    </a:moveTo>
                    <a:lnTo>
                      <a:pt x="280" y="72"/>
                    </a:lnTo>
                    <a:lnTo>
                      <a:pt x="304" y="88"/>
                    </a:lnTo>
                    <a:lnTo>
                      <a:pt x="304" y="136"/>
                    </a:lnTo>
                    <a:lnTo>
                      <a:pt x="272" y="152"/>
                    </a:lnTo>
                    <a:lnTo>
                      <a:pt x="272" y="160"/>
                    </a:lnTo>
                    <a:lnTo>
                      <a:pt x="240" y="160"/>
                    </a:lnTo>
                    <a:lnTo>
                      <a:pt x="224" y="176"/>
                    </a:lnTo>
                    <a:lnTo>
                      <a:pt x="224" y="200"/>
                    </a:lnTo>
                    <a:lnTo>
                      <a:pt x="232" y="208"/>
                    </a:lnTo>
                    <a:lnTo>
                      <a:pt x="208" y="240"/>
                    </a:lnTo>
                    <a:lnTo>
                      <a:pt x="192" y="240"/>
                    </a:lnTo>
                    <a:lnTo>
                      <a:pt x="192" y="272"/>
                    </a:lnTo>
                    <a:lnTo>
                      <a:pt x="192" y="280"/>
                    </a:lnTo>
                    <a:lnTo>
                      <a:pt x="192" y="304"/>
                    </a:lnTo>
                    <a:lnTo>
                      <a:pt x="176" y="320"/>
                    </a:lnTo>
                    <a:lnTo>
                      <a:pt x="168" y="360"/>
                    </a:lnTo>
                    <a:lnTo>
                      <a:pt x="160" y="384"/>
                    </a:lnTo>
                    <a:lnTo>
                      <a:pt x="160" y="392"/>
                    </a:lnTo>
                    <a:lnTo>
                      <a:pt x="152" y="416"/>
                    </a:lnTo>
                    <a:lnTo>
                      <a:pt x="136" y="416"/>
                    </a:lnTo>
                    <a:lnTo>
                      <a:pt x="128" y="408"/>
                    </a:lnTo>
                    <a:lnTo>
                      <a:pt x="64" y="424"/>
                    </a:lnTo>
                    <a:lnTo>
                      <a:pt x="56" y="416"/>
                    </a:lnTo>
                    <a:lnTo>
                      <a:pt x="80" y="368"/>
                    </a:lnTo>
                    <a:lnTo>
                      <a:pt x="56" y="360"/>
                    </a:lnTo>
                    <a:lnTo>
                      <a:pt x="40" y="368"/>
                    </a:lnTo>
                    <a:lnTo>
                      <a:pt x="24" y="360"/>
                    </a:lnTo>
                    <a:lnTo>
                      <a:pt x="24" y="320"/>
                    </a:lnTo>
                    <a:lnTo>
                      <a:pt x="40" y="312"/>
                    </a:lnTo>
                    <a:lnTo>
                      <a:pt x="48" y="312"/>
                    </a:lnTo>
                    <a:lnTo>
                      <a:pt x="48" y="288"/>
                    </a:lnTo>
                    <a:lnTo>
                      <a:pt x="32" y="288"/>
                    </a:lnTo>
                    <a:lnTo>
                      <a:pt x="32" y="272"/>
                    </a:lnTo>
                    <a:lnTo>
                      <a:pt x="16" y="264"/>
                    </a:lnTo>
                    <a:lnTo>
                      <a:pt x="16" y="216"/>
                    </a:lnTo>
                    <a:lnTo>
                      <a:pt x="0" y="200"/>
                    </a:lnTo>
                    <a:lnTo>
                      <a:pt x="8" y="176"/>
                    </a:lnTo>
                    <a:lnTo>
                      <a:pt x="32" y="152"/>
                    </a:lnTo>
                    <a:lnTo>
                      <a:pt x="32" y="128"/>
                    </a:lnTo>
                    <a:lnTo>
                      <a:pt x="24" y="120"/>
                    </a:lnTo>
                    <a:lnTo>
                      <a:pt x="32" y="104"/>
                    </a:lnTo>
                    <a:lnTo>
                      <a:pt x="16" y="80"/>
                    </a:lnTo>
                    <a:lnTo>
                      <a:pt x="32" y="64"/>
                    </a:lnTo>
                    <a:lnTo>
                      <a:pt x="56" y="56"/>
                    </a:lnTo>
                    <a:lnTo>
                      <a:pt x="112" y="24"/>
                    </a:lnTo>
                    <a:lnTo>
                      <a:pt x="144" y="8"/>
                    </a:lnTo>
                    <a:lnTo>
                      <a:pt x="168" y="8"/>
                    </a:lnTo>
                    <a:lnTo>
                      <a:pt x="184" y="0"/>
                    </a:lnTo>
                    <a:lnTo>
                      <a:pt x="192" y="8"/>
                    </a:lnTo>
                    <a:lnTo>
                      <a:pt x="184" y="16"/>
                    </a:lnTo>
                    <a:lnTo>
                      <a:pt x="184" y="32"/>
                    </a:lnTo>
                    <a:lnTo>
                      <a:pt x="208" y="32"/>
                    </a:lnTo>
                    <a:lnTo>
                      <a:pt x="208" y="16"/>
                    </a:lnTo>
                    <a:lnTo>
                      <a:pt x="216" y="0"/>
                    </a:lnTo>
                    <a:lnTo>
                      <a:pt x="232" y="16"/>
                    </a:lnTo>
                    <a:lnTo>
                      <a:pt x="240" y="32"/>
                    </a:lnTo>
                    <a:lnTo>
                      <a:pt x="272" y="32"/>
                    </a:lnTo>
                    <a:lnTo>
                      <a:pt x="272" y="40"/>
                    </a:lnTo>
                  </a:path>
                </a:pathLst>
              </a:custGeom>
              <a:noFill/>
              <a:ln w="9525" cmpd="sng">
                <a:solidFill>
                  <a:schemeClr val="bg2">
                    <a:lumMod val="90000"/>
                  </a:schemeClr>
                </a:solidFill>
                <a:miter lim="800000"/>
              </a:ln>
            </p:spPr>
            <p:txBody>
              <a:bodyPr/>
              <a:lstStyle/>
              <a:p>
                <a:pPr defTabSz="685800">
                  <a:defRPr/>
                </a:pPr>
                <a:endParaRPr lang="zh-CN" altLang="zh-CN" sz="1100" b="1">
                  <a:solidFill>
                    <a:srgbClr val="20599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18" name="Freeform 24"/>
              <p:cNvSpPr>
                <a:spLocks noChangeArrowheads="1"/>
              </p:cNvSpPr>
              <p:nvPr/>
            </p:nvSpPr>
            <p:spPr bwMode="auto">
              <a:xfrm>
                <a:off x="3217132" y="3131509"/>
                <a:ext cx="594104" cy="714717"/>
              </a:xfrm>
              <a:custGeom>
                <a:avLst/>
                <a:gdLst>
                  <a:gd name="T0" fmla="*/ 841 w 353"/>
                  <a:gd name="T1" fmla="*/ 178 h 417"/>
                  <a:gd name="T2" fmla="*/ 860 w 353"/>
                  <a:gd name="T3" fmla="*/ 218 h 417"/>
                  <a:gd name="T4" fmla="*/ 781 w 353"/>
                  <a:gd name="T5" fmla="*/ 300 h 417"/>
                  <a:gd name="T6" fmla="*/ 799 w 353"/>
                  <a:gd name="T7" fmla="*/ 367 h 417"/>
                  <a:gd name="T8" fmla="*/ 799 w 353"/>
                  <a:gd name="T9" fmla="*/ 451 h 417"/>
                  <a:gd name="T10" fmla="*/ 819 w 353"/>
                  <a:gd name="T11" fmla="*/ 491 h 417"/>
                  <a:gd name="T12" fmla="*/ 880 w 353"/>
                  <a:gd name="T13" fmla="*/ 532 h 417"/>
                  <a:gd name="T14" fmla="*/ 819 w 353"/>
                  <a:gd name="T15" fmla="*/ 546 h 417"/>
                  <a:gd name="T16" fmla="*/ 799 w 353"/>
                  <a:gd name="T17" fmla="*/ 626 h 417"/>
                  <a:gd name="T18" fmla="*/ 681 w 353"/>
                  <a:gd name="T19" fmla="*/ 682 h 417"/>
                  <a:gd name="T20" fmla="*/ 560 w 353"/>
                  <a:gd name="T21" fmla="*/ 640 h 417"/>
                  <a:gd name="T22" fmla="*/ 539 w 353"/>
                  <a:gd name="T23" fmla="*/ 695 h 417"/>
                  <a:gd name="T24" fmla="*/ 480 w 353"/>
                  <a:gd name="T25" fmla="*/ 710 h 417"/>
                  <a:gd name="T26" fmla="*/ 422 w 353"/>
                  <a:gd name="T27" fmla="*/ 655 h 417"/>
                  <a:gd name="T28" fmla="*/ 381 w 353"/>
                  <a:gd name="T29" fmla="*/ 682 h 417"/>
                  <a:gd name="T30" fmla="*/ 360 w 353"/>
                  <a:gd name="T31" fmla="*/ 601 h 417"/>
                  <a:gd name="T32" fmla="*/ 381 w 353"/>
                  <a:gd name="T33" fmla="*/ 532 h 417"/>
                  <a:gd name="T34" fmla="*/ 360 w 353"/>
                  <a:gd name="T35" fmla="*/ 491 h 417"/>
                  <a:gd name="T36" fmla="*/ 239 w 353"/>
                  <a:gd name="T37" fmla="*/ 532 h 417"/>
                  <a:gd name="T38" fmla="*/ 160 w 353"/>
                  <a:gd name="T39" fmla="*/ 517 h 417"/>
                  <a:gd name="T40" fmla="*/ 79 w 353"/>
                  <a:gd name="T41" fmla="*/ 532 h 417"/>
                  <a:gd name="T42" fmla="*/ 60 w 353"/>
                  <a:gd name="T43" fmla="*/ 517 h 417"/>
                  <a:gd name="T44" fmla="*/ 41 w 353"/>
                  <a:gd name="T45" fmla="*/ 451 h 417"/>
                  <a:gd name="T46" fmla="*/ 60 w 353"/>
                  <a:gd name="T47" fmla="*/ 408 h 417"/>
                  <a:gd name="T48" fmla="*/ 0 w 353"/>
                  <a:gd name="T49" fmla="*/ 382 h 417"/>
                  <a:gd name="T50" fmla="*/ 60 w 353"/>
                  <a:gd name="T51" fmla="*/ 286 h 417"/>
                  <a:gd name="T52" fmla="*/ 60 w 353"/>
                  <a:gd name="T53" fmla="*/ 231 h 417"/>
                  <a:gd name="T54" fmla="*/ 60 w 353"/>
                  <a:gd name="T55" fmla="*/ 206 h 417"/>
                  <a:gd name="T56" fmla="*/ 121 w 353"/>
                  <a:gd name="T57" fmla="*/ 56 h 417"/>
                  <a:gd name="T58" fmla="*/ 259 w 353"/>
                  <a:gd name="T59" fmla="*/ 69 h 417"/>
                  <a:gd name="T60" fmla="*/ 281 w 353"/>
                  <a:gd name="T61" fmla="*/ 0 h 417"/>
                  <a:gd name="T62" fmla="*/ 459 w 353"/>
                  <a:gd name="T63" fmla="*/ 27 h 417"/>
                  <a:gd name="T64" fmla="*/ 620 w 353"/>
                  <a:gd name="T65" fmla="*/ 69 h 417"/>
                  <a:gd name="T66" fmla="*/ 722 w 353"/>
                  <a:gd name="T67" fmla="*/ 56 h 417"/>
                  <a:gd name="T68" fmla="*/ 759 w 353"/>
                  <a:gd name="T69" fmla="*/ 136 h 4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53"/>
                  <a:gd name="T106" fmla="*/ 0 h 417"/>
                  <a:gd name="T107" fmla="*/ 353 w 353"/>
                  <a:gd name="T108" fmla="*/ 417 h 41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53" h="417">
                    <a:moveTo>
                      <a:pt x="320" y="80"/>
                    </a:moveTo>
                    <a:lnTo>
                      <a:pt x="336" y="104"/>
                    </a:lnTo>
                    <a:lnTo>
                      <a:pt x="328" y="120"/>
                    </a:lnTo>
                    <a:lnTo>
                      <a:pt x="344" y="128"/>
                    </a:lnTo>
                    <a:lnTo>
                      <a:pt x="328" y="152"/>
                    </a:lnTo>
                    <a:lnTo>
                      <a:pt x="312" y="176"/>
                    </a:lnTo>
                    <a:lnTo>
                      <a:pt x="304" y="200"/>
                    </a:lnTo>
                    <a:lnTo>
                      <a:pt x="320" y="216"/>
                    </a:lnTo>
                    <a:lnTo>
                      <a:pt x="320" y="248"/>
                    </a:lnTo>
                    <a:lnTo>
                      <a:pt x="320" y="264"/>
                    </a:lnTo>
                    <a:lnTo>
                      <a:pt x="336" y="272"/>
                    </a:lnTo>
                    <a:lnTo>
                      <a:pt x="328" y="288"/>
                    </a:lnTo>
                    <a:lnTo>
                      <a:pt x="352" y="288"/>
                    </a:lnTo>
                    <a:lnTo>
                      <a:pt x="352" y="312"/>
                    </a:lnTo>
                    <a:lnTo>
                      <a:pt x="344" y="312"/>
                    </a:lnTo>
                    <a:lnTo>
                      <a:pt x="328" y="320"/>
                    </a:lnTo>
                    <a:lnTo>
                      <a:pt x="328" y="360"/>
                    </a:lnTo>
                    <a:lnTo>
                      <a:pt x="320" y="368"/>
                    </a:lnTo>
                    <a:lnTo>
                      <a:pt x="264" y="368"/>
                    </a:lnTo>
                    <a:lnTo>
                      <a:pt x="272" y="400"/>
                    </a:lnTo>
                    <a:lnTo>
                      <a:pt x="248" y="400"/>
                    </a:lnTo>
                    <a:lnTo>
                      <a:pt x="224" y="376"/>
                    </a:lnTo>
                    <a:lnTo>
                      <a:pt x="216" y="384"/>
                    </a:lnTo>
                    <a:lnTo>
                      <a:pt x="216" y="408"/>
                    </a:lnTo>
                    <a:lnTo>
                      <a:pt x="200" y="408"/>
                    </a:lnTo>
                    <a:lnTo>
                      <a:pt x="192" y="416"/>
                    </a:lnTo>
                    <a:lnTo>
                      <a:pt x="168" y="416"/>
                    </a:lnTo>
                    <a:lnTo>
                      <a:pt x="168" y="384"/>
                    </a:lnTo>
                    <a:lnTo>
                      <a:pt x="152" y="384"/>
                    </a:lnTo>
                    <a:lnTo>
                      <a:pt x="152" y="400"/>
                    </a:lnTo>
                    <a:lnTo>
                      <a:pt x="136" y="400"/>
                    </a:lnTo>
                    <a:lnTo>
                      <a:pt x="144" y="352"/>
                    </a:lnTo>
                    <a:lnTo>
                      <a:pt x="152" y="336"/>
                    </a:lnTo>
                    <a:lnTo>
                      <a:pt x="152" y="312"/>
                    </a:lnTo>
                    <a:lnTo>
                      <a:pt x="152" y="296"/>
                    </a:lnTo>
                    <a:lnTo>
                      <a:pt x="144" y="288"/>
                    </a:lnTo>
                    <a:lnTo>
                      <a:pt x="96" y="296"/>
                    </a:lnTo>
                    <a:lnTo>
                      <a:pt x="96" y="312"/>
                    </a:lnTo>
                    <a:lnTo>
                      <a:pt x="72" y="320"/>
                    </a:lnTo>
                    <a:lnTo>
                      <a:pt x="64" y="304"/>
                    </a:lnTo>
                    <a:lnTo>
                      <a:pt x="56" y="320"/>
                    </a:lnTo>
                    <a:lnTo>
                      <a:pt x="32" y="312"/>
                    </a:lnTo>
                    <a:lnTo>
                      <a:pt x="32" y="304"/>
                    </a:lnTo>
                    <a:lnTo>
                      <a:pt x="24" y="304"/>
                    </a:lnTo>
                    <a:lnTo>
                      <a:pt x="24" y="288"/>
                    </a:lnTo>
                    <a:lnTo>
                      <a:pt x="16" y="264"/>
                    </a:lnTo>
                    <a:lnTo>
                      <a:pt x="32" y="256"/>
                    </a:lnTo>
                    <a:lnTo>
                      <a:pt x="24" y="240"/>
                    </a:lnTo>
                    <a:lnTo>
                      <a:pt x="0" y="240"/>
                    </a:lnTo>
                    <a:lnTo>
                      <a:pt x="0" y="224"/>
                    </a:lnTo>
                    <a:lnTo>
                      <a:pt x="24" y="192"/>
                    </a:lnTo>
                    <a:lnTo>
                      <a:pt x="24" y="168"/>
                    </a:lnTo>
                    <a:lnTo>
                      <a:pt x="32" y="160"/>
                    </a:lnTo>
                    <a:lnTo>
                      <a:pt x="24" y="136"/>
                    </a:lnTo>
                    <a:lnTo>
                      <a:pt x="16" y="136"/>
                    </a:lnTo>
                    <a:lnTo>
                      <a:pt x="24" y="120"/>
                    </a:lnTo>
                    <a:lnTo>
                      <a:pt x="16" y="80"/>
                    </a:lnTo>
                    <a:lnTo>
                      <a:pt x="48" y="32"/>
                    </a:lnTo>
                    <a:lnTo>
                      <a:pt x="80" y="32"/>
                    </a:lnTo>
                    <a:lnTo>
                      <a:pt x="104" y="40"/>
                    </a:lnTo>
                    <a:lnTo>
                      <a:pt x="96" y="8"/>
                    </a:lnTo>
                    <a:lnTo>
                      <a:pt x="112" y="0"/>
                    </a:lnTo>
                    <a:lnTo>
                      <a:pt x="152" y="16"/>
                    </a:lnTo>
                    <a:lnTo>
                      <a:pt x="184" y="16"/>
                    </a:lnTo>
                    <a:lnTo>
                      <a:pt x="208" y="40"/>
                    </a:lnTo>
                    <a:lnTo>
                      <a:pt x="248" y="40"/>
                    </a:lnTo>
                    <a:lnTo>
                      <a:pt x="256" y="48"/>
                    </a:lnTo>
                    <a:lnTo>
                      <a:pt x="288" y="32"/>
                    </a:lnTo>
                    <a:lnTo>
                      <a:pt x="304" y="32"/>
                    </a:lnTo>
                    <a:lnTo>
                      <a:pt x="304" y="80"/>
                    </a:lnTo>
                    <a:lnTo>
                      <a:pt x="320" y="80"/>
                    </a:lnTo>
                  </a:path>
                </a:pathLst>
              </a:custGeom>
              <a:noFill/>
              <a:ln w="9525" cmpd="sng">
                <a:solidFill>
                  <a:schemeClr val="bg2">
                    <a:lumMod val="90000"/>
                  </a:schemeClr>
                </a:solidFill>
                <a:miter lim="800000"/>
              </a:ln>
            </p:spPr>
            <p:txBody>
              <a:bodyPr/>
              <a:lstStyle/>
              <a:p>
                <a:pPr defTabSz="685800">
                  <a:defRPr/>
                </a:pPr>
                <a:endParaRPr lang="zh-CN" altLang="zh-CN" sz="1100" b="1">
                  <a:solidFill>
                    <a:srgbClr val="20599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19" name="Freeform 25"/>
              <p:cNvSpPr>
                <a:spLocks noChangeArrowheads="1"/>
              </p:cNvSpPr>
              <p:nvPr/>
            </p:nvSpPr>
            <p:spPr bwMode="auto">
              <a:xfrm>
                <a:off x="3165288" y="2724860"/>
                <a:ext cx="822498" cy="545280"/>
              </a:xfrm>
              <a:custGeom>
                <a:avLst/>
                <a:gdLst>
                  <a:gd name="T0" fmla="*/ 1216 w 489"/>
                  <a:gd name="T1" fmla="*/ 404 h 321"/>
                  <a:gd name="T2" fmla="*/ 1116 w 489"/>
                  <a:gd name="T3" fmla="*/ 430 h 321"/>
                  <a:gd name="T4" fmla="*/ 977 w 489"/>
                  <a:gd name="T5" fmla="*/ 483 h 321"/>
                  <a:gd name="T6" fmla="*/ 918 w 489"/>
                  <a:gd name="T7" fmla="*/ 495 h 321"/>
                  <a:gd name="T8" fmla="*/ 879 w 489"/>
                  <a:gd name="T9" fmla="*/ 522 h 321"/>
                  <a:gd name="T10" fmla="*/ 819 w 489"/>
                  <a:gd name="T11" fmla="*/ 522 h 321"/>
                  <a:gd name="T12" fmla="*/ 837 w 489"/>
                  <a:gd name="T13" fmla="*/ 444 h 321"/>
                  <a:gd name="T14" fmla="*/ 797 w 489"/>
                  <a:gd name="T15" fmla="*/ 444 h 321"/>
                  <a:gd name="T16" fmla="*/ 718 w 489"/>
                  <a:gd name="T17" fmla="*/ 471 h 321"/>
                  <a:gd name="T18" fmla="*/ 697 w 489"/>
                  <a:gd name="T19" fmla="*/ 458 h 321"/>
                  <a:gd name="T20" fmla="*/ 598 w 489"/>
                  <a:gd name="T21" fmla="*/ 458 h 321"/>
                  <a:gd name="T22" fmla="*/ 559 w 489"/>
                  <a:gd name="T23" fmla="*/ 417 h 321"/>
                  <a:gd name="T24" fmla="*/ 459 w 489"/>
                  <a:gd name="T25" fmla="*/ 417 h 321"/>
                  <a:gd name="T26" fmla="*/ 360 w 489"/>
                  <a:gd name="T27" fmla="*/ 391 h 321"/>
                  <a:gd name="T28" fmla="*/ 319 w 489"/>
                  <a:gd name="T29" fmla="*/ 404 h 321"/>
                  <a:gd name="T30" fmla="*/ 339 w 489"/>
                  <a:gd name="T31" fmla="*/ 458 h 321"/>
                  <a:gd name="T32" fmla="*/ 278 w 489"/>
                  <a:gd name="T33" fmla="*/ 444 h 321"/>
                  <a:gd name="T34" fmla="*/ 199 w 489"/>
                  <a:gd name="T35" fmla="*/ 444 h 321"/>
                  <a:gd name="T36" fmla="*/ 121 w 489"/>
                  <a:gd name="T37" fmla="*/ 522 h 321"/>
                  <a:gd name="T38" fmla="*/ 20 w 489"/>
                  <a:gd name="T39" fmla="*/ 444 h 321"/>
                  <a:gd name="T40" fmla="*/ 0 w 489"/>
                  <a:gd name="T41" fmla="*/ 444 h 321"/>
                  <a:gd name="T42" fmla="*/ 20 w 489"/>
                  <a:gd name="T43" fmla="*/ 417 h 321"/>
                  <a:gd name="T44" fmla="*/ 41 w 489"/>
                  <a:gd name="T45" fmla="*/ 404 h 321"/>
                  <a:gd name="T46" fmla="*/ 0 w 489"/>
                  <a:gd name="T47" fmla="*/ 378 h 321"/>
                  <a:gd name="T48" fmla="*/ 0 w 489"/>
                  <a:gd name="T49" fmla="*/ 365 h 321"/>
                  <a:gd name="T50" fmla="*/ 41 w 489"/>
                  <a:gd name="T51" fmla="*/ 340 h 321"/>
                  <a:gd name="T52" fmla="*/ 179 w 489"/>
                  <a:gd name="T53" fmla="*/ 340 h 321"/>
                  <a:gd name="T54" fmla="*/ 239 w 489"/>
                  <a:gd name="T55" fmla="*/ 314 h 321"/>
                  <a:gd name="T56" fmla="*/ 278 w 489"/>
                  <a:gd name="T57" fmla="*/ 300 h 321"/>
                  <a:gd name="T58" fmla="*/ 278 w 489"/>
                  <a:gd name="T59" fmla="*/ 260 h 321"/>
                  <a:gd name="T60" fmla="*/ 199 w 489"/>
                  <a:gd name="T61" fmla="*/ 196 h 321"/>
                  <a:gd name="T62" fmla="*/ 179 w 489"/>
                  <a:gd name="T63" fmla="*/ 130 h 321"/>
                  <a:gd name="T64" fmla="*/ 218 w 489"/>
                  <a:gd name="T65" fmla="*/ 92 h 321"/>
                  <a:gd name="T66" fmla="*/ 218 w 489"/>
                  <a:gd name="T67" fmla="*/ 66 h 321"/>
                  <a:gd name="T68" fmla="*/ 179 w 489"/>
                  <a:gd name="T69" fmla="*/ 13 h 321"/>
                  <a:gd name="T70" fmla="*/ 319 w 489"/>
                  <a:gd name="T71" fmla="*/ 13 h 321"/>
                  <a:gd name="T72" fmla="*/ 360 w 489"/>
                  <a:gd name="T73" fmla="*/ 26 h 321"/>
                  <a:gd name="T74" fmla="*/ 418 w 489"/>
                  <a:gd name="T75" fmla="*/ 0 h 321"/>
                  <a:gd name="T76" fmla="*/ 519 w 489"/>
                  <a:gd name="T77" fmla="*/ 117 h 321"/>
                  <a:gd name="T78" fmla="*/ 697 w 489"/>
                  <a:gd name="T79" fmla="*/ 117 h 321"/>
                  <a:gd name="T80" fmla="*/ 736 w 489"/>
                  <a:gd name="T81" fmla="*/ 130 h 321"/>
                  <a:gd name="T82" fmla="*/ 778 w 489"/>
                  <a:gd name="T83" fmla="*/ 117 h 321"/>
                  <a:gd name="T84" fmla="*/ 837 w 489"/>
                  <a:gd name="T85" fmla="*/ 143 h 321"/>
                  <a:gd name="T86" fmla="*/ 837 w 489"/>
                  <a:gd name="T87" fmla="*/ 184 h 321"/>
                  <a:gd name="T88" fmla="*/ 879 w 489"/>
                  <a:gd name="T89" fmla="*/ 208 h 321"/>
                  <a:gd name="T90" fmla="*/ 898 w 489"/>
                  <a:gd name="T91" fmla="*/ 184 h 321"/>
                  <a:gd name="T92" fmla="*/ 935 w 489"/>
                  <a:gd name="T93" fmla="*/ 208 h 321"/>
                  <a:gd name="T94" fmla="*/ 1017 w 489"/>
                  <a:gd name="T95" fmla="*/ 208 h 321"/>
                  <a:gd name="T96" fmla="*/ 1036 w 489"/>
                  <a:gd name="T97" fmla="*/ 196 h 321"/>
                  <a:gd name="T98" fmla="*/ 1157 w 489"/>
                  <a:gd name="T99" fmla="*/ 248 h 321"/>
                  <a:gd name="T100" fmla="*/ 1178 w 489"/>
                  <a:gd name="T101" fmla="*/ 314 h 321"/>
                  <a:gd name="T102" fmla="*/ 1178 w 489"/>
                  <a:gd name="T103" fmla="*/ 352 h 321"/>
                  <a:gd name="T104" fmla="*/ 1216 w 489"/>
                  <a:gd name="T105" fmla="*/ 404 h 32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89"/>
                  <a:gd name="T160" fmla="*/ 0 h 321"/>
                  <a:gd name="T161" fmla="*/ 489 w 489"/>
                  <a:gd name="T162" fmla="*/ 321 h 32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89" h="321">
                    <a:moveTo>
                      <a:pt x="488" y="248"/>
                    </a:moveTo>
                    <a:lnTo>
                      <a:pt x="448" y="264"/>
                    </a:lnTo>
                    <a:lnTo>
                      <a:pt x="392" y="296"/>
                    </a:lnTo>
                    <a:lnTo>
                      <a:pt x="368" y="304"/>
                    </a:lnTo>
                    <a:lnTo>
                      <a:pt x="352" y="320"/>
                    </a:lnTo>
                    <a:lnTo>
                      <a:pt x="328" y="320"/>
                    </a:lnTo>
                    <a:lnTo>
                      <a:pt x="336" y="272"/>
                    </a:lnTo>
                    <a:lnTo>
                      <a:pt x="320" y="272"/>
                    </a:lnTo>
                    <a:lnTo>
                      <a:pt x="288" y="288"/>
                    </a:lnTo>
                    <a:lnTo>
                      <a:pt x="280" y="280"/>
                    </a:lnTo>
                    <a:lnTo>
                      <a:pt x="240" y="280"/>
                    </a:lnTo>
                    <a:lnTo>
                      <a:pt x="224" y="256"/>
                    </a:lnTo>
                    <a:lnTo>
                      <a:pt x="184" y="256"/>
                    </a:lnTo>
                    <a:lnTo>
                      <a:pt x="144" y="240"/>
                    </a:lnTo>
                    <a:lnTo>
                      <a:pt x="128" y="248"/>
                    </a:lnTo>
                    <a:lnTo>
                      <a:pt x="136" y="280"/>
                    </a:lnTo>
                    <a:lnTo>
                      <a:pt x="112" y="272"/>
                    </a:lnTo>
                    <a:lnTo>
                      <a:pt x="80" y="272"/>
                    </a:lnTo>
                    <a:lnTo>
                      <a:pt x="48" y="320"/>
                    </a:lnTo>
                    <a:lnTo>
                      <a:pt x="8" y="272"/>
                    </a:lnTo>
                    <a:lnTo>
                      <a:pt x="0" y="272"/>
                    </a:lnTo>
                    <a:lnTo>
                      <a:pt x="8" y="256"/>
                    </a:lnTo>
                    <a:lnTo>
                      <a:pt x="16" y="248"/>
                    </a:lnTo>
                    <a:lnTo>
                      <a:pt x="0" y="232"/>
                    </a:lnTo>
                    <a:lnTo>
                      <a:pt x="0" y="224"/>
                    </a:lnTo>
                    <a:lnTo>
                      <a:pt x="16" y="208"/>
                    </a:lnTo>
                    <a:lnTo>
                      <a:pt x="72" y="208"/>
                    </a:lnTo>
                    <a:lnTo>
                      <a:pt x="96" y="192"/>
                    </a:lnTo>
                    <a:lnTo>
                      <a:pt x="112" y="184"/>
                    </a:lnTo>
                    <a:lnTo>
                      <a:pt x="112" y="160"/>
                    </a:lnTo>
                    <a:lnTo>
                      <a:pt x="80" y="120"/>
                    </a:lnTo>
                    <a:lnTo>
                      <a:pt x="72" y="80"/>
                    </a:lnTo>
                    <a:lnTo>
                      <a:pt x="88" y="56"/>
                    </a:lnTo>
                    <a:lnTo>
                      <a:pt x="88" y="40"/>
                    </a:lnTo>
                    <a:lnTo>
                      <a:pt x="72" y="8"/>
                    </a:lnTo>
                    <a:lnTo>
                      <a:pt x="128" y="8"/>
                    </a:lnTo>
                    <a:lnTo>
                      <a:pt x="144" y="16"/>
                    </a:lnTo>
                    <a:lnTo>
                      <a:pt x="168" y="0"/>
                    </a:lnTo>
                    <a:lnTo>
                      <a:pt x="208" y="72"/>
                    </a:lnTo>
                    <a:lnTo>
                      <a:pt x="280" y="72"/>
                    </a:lnTo>
                    <a:lnTo>
                      <a:pt x="296" y="80"/>
                    </a:lnTo>
                    <a:lnTo>
                      <a:pt x="312" y="72"/>
                    </a:lnTo>
                    <a:lnTo>
                      <a:pt x="336" y="88"/>
                    </a:lnTo>
                    <a:lnTo>
                      <a:pt x="336" y="112"/>
                    </a:lnTo>
                    <a:lnTo>
                      <a:pt x="352" y="128"/>
                    </a:lnTo>
                    <a:lnTo>
                      <a:pt x="360" y="112"/>
                    </a:lnTo>
                    <a:lnTo>
                      <a:pt x="376" y="128"/>
                    </a:lnTo>
                    <a:lnTo>
                      <a:pt x="408" y="128"/>
                    </a:lnTo>
                    <a:lnTo>
                      <a:pt x="416" y="120"/>
                    </a:lnTo>
                    <a:lnTo>
                      <a:pt x="464" y="152"/>
                    </a:lnTo>
                    <a:lnTo>
                      <a:pt x="472" y="192"/>
                    </a:lnTo>
                    <a:lnTo>
                      <a:pt x="472" y="216"/>
                    </a:lnTo>
                    <a:lnTo>
                      <a:pt x="488" y="248"/>
                    </a:lnTo>
                  </a:path>
                </a:pathLst>
              </a:custGeom>
              <a:noFill/>
              <a:ln w="9525" cmpd="sng">
                <a:solidFill>
                  <a:schemeClr val="bg2">
                    <a:lumMod val="90000"/>
                  </a:schemeClr>
                </a:solidFill>
                <a:miter lim="800000"/>
              </a:ln>
            </p:spPr>
            <p:txBody>
              <a:bodyPr/>
              <a:lstStyle/>
              <a:p>
                <a:pPr defTabSz="685800">
                  <a:defRPr/>
                </a:pPr>
                <a:endParaRPr lang="zh-CN" altLang="zh-CN" sz="1100" b="1">
                  <a:solidFill>
                    <a:srgbClr val="20599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20" name="Freeform 26"/>
              <p:cNvSpPr>
                <a:spLocks noChangeArrowheads="1"/>
              </p:cNvSpPr>
              <p:nvPr/>
            </p:nvSpPr>
            <p:spPr bwMode="auto">
              <a:xfrm>
                <a:off x="3823847" y="2532317"/>
                <a:ext cx="512835" cy="657725"/>
              </a:xfrm>
              <a:custGeom>
                <a:avLst/>
                <a:gdLst>
                  <a:gd name="T0" fmla="*/ 218 w 305"/>
                  <a:gd name="T1" fmla="*/ 0 h 385"/>
                  <a:gd name="T2" fmla="*/ 319 w 305"/>
                  <a:gd name="T3" fmla="*/ 53 h 385"/>
                  <a:gd name="T4" fmla="*/ 438 w 305"/>
                  <a:gd name="T5" fmla="*/ 109 h 385"/>
                  <a:gd name="T6" fmla="*/ 498 w 305"/>
                  <a:gd name="T7" fmla="*/ 161 h 385"/>
                  <a:gd name="T8" fmla="*/ 598 w 305"/>
                  <a:gd name="T9" fmla="*/ 227 h 385"/>
                  <a:gd name="T10" fmla="*/ 676 w 305"/>
                  <a:gd name="T11" fmla="*/ 241 h 385"/>
                  <a:gd name="T12" fmla="*/ 619 w 305"/>
                  <a:gd name="T13" fmla="*/ 241 h 385"/>
                  <a:gd name="T14" fmla="*/ 577 w 305"/>
                  <a:gd name="T15" fmla="*/ 295 h 385"/>
                  <a:gd name="T16" fmla="*/ 619 w 305"/>
                  <a:gd name="T17" fmla="*/ 375 h 385"/>
                  <a:gd name="T18" fmla="*/ 718 w 305"/>
                  <a:gd name="T19" fmla="*/ 416 h 385"/>
                  <a:gd name="T20" fmla="*/ 718 w 305"/>
                  <a:gd name="T21" fmla="*/ 497 h 385"/>
                  <a:gd name="T22" fmla="*/ 697 w 305"/>
                  <a:gd name="T23" fmla="*/ 538 h 385"/>
                  <a:gd name="T24" fmla="*/ 656 w 305"/>
                  <a:gd name="T25" fmla="*/ 523 h 385"/>
                  <a:gd name="T26" fmla="*/ 676 w 305"/>
                  <a:gd name="T27" fmla="*/ 578 h 385"/>
                  <a:gd name="T28" fmla="*/ 656 w 305"/>
                  <a:gd name="T29" fmla="*/ 604 h 385"/>
                  <a:gd name="T30" fmla="*/ 559 w 305"/>
                  <a:gd name="T31" fmla="*/ 643 h 385"/>
                  <a:gd name="T32" fmla="*/ 458 w 305"/>
                  <a:gd name="T33" fmla="*/ 643 h 385"/>
                  <a:gd name="T34" fmla="*/ 377 w 305"/>
                  <a:gd name="T35" fmla="*/ 618 h 385"/>
                  <a:gd name="T36" fmla="*/ 319 w 305"/>
                  <a:gd name="T37" fmla="*/ 643 h 385"/>
                  <a:gd name="T38" fmla="*/ 338 w 305"/>
                  <a:gd name="T39" fmla="*/ 604 h 385"/>
                  <a:gd name="T40" fmla="*/ 300 w 305"/>
                  <a:gd name="T41" fmla="*/ 618 h 385"/>
                  <a:gd name="T42" fmla="*/ 199 w 305"/>
                  <a:gd name="T43" fmla="*/ 523 h 385"/>
                  <a:gd name="T44" fmla="*/ 179 w 305"/>
                  <a:gd name="T45" fmla="*/ 443 h 385"/>
                  <a:gd name="T46" fmla="*/ 179 w 305"/>
                  <a:gd name="T47" fmla="*/ 363 h 385"/>
                  <a:gd name="T48" fmla="*/ 179 w 305"/>
                  <a:gd name="T49" fmla="*/ 267 h 385"/>
                  <a:gd name="T50" fmla="*/ 60 w 305"/>
                  <a:gd name="T51" fmla="*/ 255 h 385"/>
                  <a:gd name="T52" fmla="*/ 0 w 305"/>
                  <a:gd name="T53" fmla="*/ 227 h 385"/>
                  <a:gd name="T54" fmla="*/ 79 w 305"/>
                  <a:gd name="T55" fmla="*/ 202 h 385"/>
                  <a:gd name="T56" fmla="*/ 101 w 305"/>
                  <a:gd name="T57" fmla="*/ 67 h 385"/>
                  <a:gd name="T58" fmla="*/ 179 w 305"/>
                  <a:gd name="T59" fmla="*/ 94 h 385"/>
                  <a:gd name="T60" fmla="*/ 259 w 305"/>
                  <a:gd name="T61" fmla="*/ 80 h 385"/>
                  <a:gd name="T62" fmla="*/ 199 w 305"/>
                  <a:gd name="T63" fmla="*/ 27 h 38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05"/>
                  <a:gd name="T97" fmla="*/ 0 h 385"/>
                  <a:gd name="T98" fmla="*/ 305 w 305"/>
                  <a:gd name="T99" fmla="*/ 385 h 38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05" h="385">
                    <a:moveTo>
                      <a:pt x="80" y="8"/>
                    </a:moveTo>
                    <a:lnTo>
                      <a:pt x="88" y="0"/>
                    </a:lnTo>
                    <a:lnTo>
                      <a:pt x="120" y="8"/>
                    </a:lnTo>
                    <a:lnTo>
                      <a:pt x="128" y="32"/>
                    </a:lnTo>
                    <a:lnTo>
                      <a:pt x="152" y="32"/>
                    </a:lnTo>
                    <a:lnTo>
                      <a:pt x="176" y="64"/>
                    </a:lnTo>
                    <a:lnTo>
                      <a:pt x="184" y="56"/>
                    </a:lnTo>
                    <a:lnTo>
                      <a:pt x="200" y="96"/>
                    </a:lnTo>
                    <a:lnTo>
                      <a:pt x="224" y="136"/>
                    </a:lnTo>
                    <a:lnTo>
                      <a:pt x="240" y="136"/>
                    </a:lnTo>
                    <a:lnTo>
                      <a:pt x="256" y="120"/>
                    </a:lnTo>
                    <a:lnTo>
                      <a:pt x="272" y="144"/>
                    </a:lnTo>
                    <a:lnTo>
                      <a:pt x="256" y="160"/>
                    </a:lnTo>
                    <a:lnTo>
                      <a:pt x="248" y="144"/>
                    </a:lnTo>
                    <a:lnTo>
                      <a:pt x="232" y="144"/>
                    </a:lnTo>
                    <a:lnTo>
                      <a:pt x="232" y="176"/>
                    </a:lnTo>
                    <a:lnTo>
                      <a:pt x="224" y="192"/>
                    </a:lnTo>
                    <a:lnTo>
                      <a:pt x="248" y="224"/>
                    </a:lnTo>
                    <a:lnTo>
                      <a:pt x="248" y="248"/>
                    </a:lnTo>
                    <a:lnTo>
                      <a:pt x="288" y="248"/>
                    </a:lnTo>
                    <a:lnTo>
                      <a:pt x="304" y="264"/>
                    </a:lnTo>
                    <a:lnTo>
                      <a:pt x="288" y="296"/>
                    </a:lnTo>
                    <a:lnTo>
                      <a:pt x="296" y="320"/>
                    </a:lnTo>
                    <a:lnTo>
                      <a:pt x="280" y="320"/>
                    </a:lnTo>
                    <a:lnTo>
                      <a:pt x="280" y="312"/>
                    </a:lnTo>
                    <a:lnTo>
                      <a:pt x="264" y="312"/>
                    </a:lnTo>
                    <a:lnTo>
                      <a:pt x="264" y="328"/>
                    </a:lnTo>
                    <a:lnTo>
                      <a:pt x="272" y="344"/>
                    </a:lnTo>
                    <a:lnTo>
                      <a:pt x="264" y="344"/>
                    </a:lnTo>
                    <a:lnTo>
                      <a:pt x="264" y="360"/>
                    </a:lnTo>
                    <a:lnTo>
                      <a:pt x="232" y="384"/>
                    </a:lnTo>
                    <a:lnTo>
                      <a:pt x="224" y="384"/>
                    </a:lnTo>
                    <a:lnTo>
                      <a:pt x="216" y="376"/>
                    </a:lnTo>
                    <a:lnTo>
                      <a:pt x="184" y="384"/>
                    </a:lnTo>
                    <a:lnTo>
                      <a:pt x="168" y="352"/>
                    </a:lnTo>
                    <a:lnTo>
                      <a:pt x="152" y="368"/>
                    </a:lnTo>
                    <a:lnTo>
                      <a:pt x="152" y="384"/>
                    </a:lnTo>
                    <a:lnTo>
                      <a:pt x="128" y="384"/>
                    </a:lnTo>
                    <a:lnTo>
                      <a:pt x="128" y="368"/>
                    </a:lnTo>
                    <a:lnTo>
                      <a:pt x="136" y="360"/>
                    </a:lnTo>
                    <a:lnTo>
                      <a:pt x="128" y="352"/>
                    </a:lnTo>
                    <a:lnTo>
                      <a:pt x="120" y="368"/>
                    </a:lnTo>
                    <a:lnTo>
                      <a:pt x="88" y="360"/>
                    </a:lnTo>
                    <a:lnTo>
                      <a:pt x="80" y="312"/>
                    </a:lnTo>
                    <a:lnTo>
                      <a:pt x="80" y="296"/>
                    </a:lnTo>
                    <a:lnTo>
                      <a:pt x="72" y="264"/>
                    </a:lnTo>
                    <a:lnTo>
                      <a:pt x="32" y="240"/>
                    </a:lnTo>
                    <a:lnTo>
                      <a:pt x="72" y="216"/>
                    </a:lnTo>
                    <a:lnTo>
                      <a:pt x="80" y="216"/>
                    </a:lnTo>
                    <a:lnTo>
                      <a:pt x="72" y="160"/>
                    </a:lnTo>
                    <a:lnTo>
                      <a:pt x="48" y="168"/>
                    </a:lnTo>
                    <a:lnTo>
                      <a:pt x="24" y="152"/>
                    </a:lnTo>
                    <a:lnTo>
                      <a:pt x="16" y="136"/>
                    </a:lnTo>
                    <a:lnTo>
                      <a:pt x="0" y="136"/>
                    </a:lnTo>
                    <a:lnTo>
                      <a:pt x="8" y="120"/>
                    </a:lnTo>
                    <a:lnTo>
                      <a:pt x="32" y="120"/>
                    </a:lnTo>
                    <a:lnTo>
                      <a:pt x="40" y="88"/>
                    </a:lnTo>
                    <a:lnTo>
                      <a:pt x="40" y="40"/>
                    </a:lnTo>
                    <a:lnTo>
                      <a:pt x="48" y="40"/>
                    </a:lnTo>
                    <a:lnTo>
                      <a:pt x="72" y="56"/>
                    </a:lnTo>
                    <a:lnTo>
                      <a:pt x="80" y="72"/>
                    </a:lnTo>
                    <a:lnTo>
                      <a:pt x="104" y="48"/>
                    </a:lnTo>
                    <a:lnTo>
                      <a:pt x="104" y="32"/>
                    </a:lnTo>
                    <a:lnTo>
                      <a:pt x="80" y="16"/>
                    </a:lnTo>
                    <a:lnTo>
                      <a:pt x="80" y="8"/>
                    </a:lnTo>
                  </a:path>
                </a:pathLst>
              </a:custGeom>
              <a:noFill/>
              <a:ln w="9525" cmpd="sng">
                <a:solidFill>
                  <a:schemeClr val="bg2">
                    <a:lumMod val="90000"/>
                  </a:schemeClr>
                </a:solidFill>
                <a:miter lim="800000"/>
              </a:ln>
            </p:spPr>
            <p:txBody>
              <a:bodyPr/>
              <a:lstStyle/>
              <a:p>
                <a:pPr defTabSz="685800">
                  <a:defRPr/>
                </a:pPr>
                <a:endParaRPr lang="zh-CN" altLang="zh-CN" sz="1100" b="1">
                  <a:solidFill>
                    <a:srgbClr val="20599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21" name="Freeform 27"/>
              <p:cNvSpPr>
                <a:spLocks noChangeArrowheads="1"/>
              </p:cNvSpPr>
              <p:nvPr/>
            </p:nvSpPr>
            <p:spPr bwMode="auto">
              <a:xfrm>
                <a:off x="3367059" y="2327452"/>
                <a:ext cx="634739" cy="614595"/>
              </a:xfrm>
              <a:custGeom>
                <a:avLst/>
                <a:gdLst>
                  <a:gd name="T0" fmla="*/ 500 w 377"/>
                  <a:gd name="T1" fmla="*/ 13 h 361"/>
                  <a:gd name="T2" fmla="*/ 621 w 377"/>
                  <a:gd name="T3" fmla="*/ 0 h 361"/>
                  <a:gd name="T4" fmla="*/ 661 w 377"/>
                  <a:gd name="T5" fmla="*/ 27 h 361"/>
                  <a:gd name="T6" fmla="*/ 761 w 377"/>
                  <a:gd name="T7" fmla="*/ 40 h 361"/>
                  <a:gd name="T8" fmla="*/ 803 w 377"/>
                  <a:gd name="T9" fmla="*/ 27 h 361"/>
                  <a:gd name="T10" fmla="*/ 842 w 377"/>
                  <a:gd name="T11" fmla="*/ 27 h 361"/>
                  <a:gd name="T12" fmla="*/ 701 w 377"/>
                  <a:gd name="T13" fmla="*/ 105 h 361"/>
                  <a:gd name="T14" fmla="*/ 681 w 377"/>
                  <a:gd name="T15" fmla="*/ 144 h 361"/>
                  <a:gd name="T16" fmla="*/ 701 w 377"/>
                  <a:gd name="T17" fmla="*/ 158 h 361"/>
                  <a:gd name="T18" fmla="*/ 722 w 377"/>
                  <a:gd name="T19" fmla="*/ 158 h 361"/>
                  <a:gd name="T20" fmla="*/ 803 w 377"/>
                  <a:gd name="T21" fmla="*/ 210 h 361"/>
                  <a:gd name="T22" fmla="*/ 881 w 377"/>
                  <a:gd name="T23" fmla="*/ 210 h 361"/>
                  <a:gd name="T24" fmla="*/ 881 w 377"/>
                  <a:gd name="T25" fmla="*/ 239 h 361"/>
                  <a:gd name="T26" fmla="*/ 941 w 377"/>
                  <a:gd name="T27" fmla="*/ 252 h 361"/>
                  <a:gd name="T28" fmla="*/ 941 w 377"/>
                  <a:gd name="T29" fmla="*/ 279 h 361"/>
                  <a:gd name="T30" fmla="*/ 881 w 377"/>
                  <a:gd name="T31" fmla="*/ 316 h 361"/>
                  <a:gd name="T32" fmla="*/ 881 w 377"/>
                  <a:gd name="T33" fmla="*/ 292 h 361"/>
                  <a:gd name="T34" fmla="*/ 821 w 377"/>
                  <a:gd name="T35" fmla="*/ 265 h 361"/>
                  <a:gd name="T36" fmla="*/ 782 w 377"/>
                  <a:gd name="T37" fmla="*/ 265 h 361"/>
                  <a:gd name="T38" fmla="*/ 782 w 377"/>
                  <a:gd name="T39" fmla="*/ 344 h 361"/>
                  <a:gd name="T40" fmla="*/ 761 w 377"/>
                  <a:gd name="T41" fmla="*/ 396 h 361"/>
                  <a:gd name="T42" fmla="*/ 701 w 377"/>
                  <a:gd name="T43" fmla="*/ 396 h 361"/>
                  <a:gd name="T44" fmla="*/ 681 w 377"/>
                  <a:gd name="T45" fmla="*/ 409 h 361"/>
                  <a:gd name="T46" fmla="*/ 722 w 377"/>
                  <a:gd name="T47" fmla="*/ 422 h 361"/>
                  <a:gd name="T48" fmla="*/ 743 w 377"/>
                  <a:gd name="T49" fmla="*/ 450 h 361"/>
                  <a:gd name="T50" fmla="*/ 803 w 377"/>
                  <a:gd name="T51" fmla="*/ 474 h 361"/>
                  <a:gd name="T52" fmla="*/ 860 w 377"/>
                  <a:gd name="T53" fmla="*/ 462 h 361"/>
                  <a:gd name="T54" fmla="*/ 881 w 377"/>
                  <a:gd name="T55" fmla="*/ 554 h 361"/>
                  <a:gd name="T56" fmla="*/ 761 w 377"/>
                  <a:gd name="T57" fmla="*/ 594 h 361"/>
                  <a:gd name="T58" fmla="*/ 743 w 377"/>
                  <a:gd name="T59" fmla="*/ 580 h 361"/>
                  <a:gd name="T60" fmla="*/ 722 w 377"/>
                  <a:gd name="T61" fmla="*/ 594 h 361"/>
                  <a:gd name="T62" fmla="*/ 643 w 377"/>
                  <a:gd name="T63" fmla="*/ 594 h 361"/>
                  <a:gd name="T64" fmla="*/ 601 w 377"/>
                  <a:gd name="T65" fmla="*/ 567 h 361"/>
                  <a:gd name="T66" fmla="*/ 582 w 377"/>
                  <a:gd name="T67" fmla="*/ 594 h 361"/>
                  <a:gd name="T68" fmla="*/ 542 w 377"/>
                  <a:gd name="T69" fmla="*/ 567 h 361"/>
                  <a:gd name="T70" fmla="*/ 542 w 377"/>
                  <a:gd name="T71" fmla="*/ 527 h 361"/>
                  <a:gd name="T72" fmla="*/ 482 w 377"/>
                  <a:gd name="T73" fmla="*/ 501 h 361"/>
                  <a:gd name="T74" fmla="*/ 440 w 377"/>
                  <a:gd name="T75" fmla="*/ 514 h 361"/>
                  <a:gd name="T76" fmla="*/ 401 w 377"/>
                  <a:gd name="T77" fmla="*/ 501 h 361"/>
                  <a:gd name="T78" fmla="*/ 221 w 377"/>
                  <a:gd name="T79" fmla="*/ 487 h 361"/>
                  <a:gd name="T80" fmla="*/ 121 w 377"/>
                  <a:gd name="T81" fmla="*/ 382 h 361"/>
                  <a:gd name="T82" fmla="*/ 41 w 377"/>
                  <a:gd name="T83" fmla="*/ 303 h 361"/>
                  <a:gd name="T84" fmla="*/ 0 w 377"/>
                  <a:gd name="T85" fmla="*/ 210 h 361"/>
                  <a:gd name="T86" fmla="*/ 79 w 377"/>
                  <a:gd name="T87" fmla="*/ 210 h 361"/>
                  <a:gd name="T88" fmla="*/ 281 w 377"/>
                  <a:gd name="T89" fmla="*/ 130 h 361"/>
                  <a:gd name="T90" fmla="*/ 341 w 377"/>
                  <a:gd name="T91" fmla="*/ 130 h 361"/>
                  <a:gd name="T92" fmla="*/ 422 w 377"/>
                  <a:gd name="T93" fmla="*/ 130 h 361"/>
                  <a:gd name="T94" fmla="*/ 482 w 377"/>
                  <a:gd name="T95" fmla="*/ 80 h 361"/>
                  <a:gd name="T96" fmla="*/ 500 w 377"/>
                  <a:gd name="T97" fmla="*/ 13 h 36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77"/>
                  <a:gd name="T148" fmla="*/ 0 h 361"/>
                  <a:gd name="T149" fmla="*/ 377 w 377"/>
                  <a:gd name="T150" fmla="*/ 361 h 36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77" h="361">
                    <a:moveTo>
                      <a:pt x="200" y="8"/>
                    </a:moveTo>
                    <a:lnTo>
                      <a:pt x="248" y="0"/>
                    </a:lnTo>
                    <a:lnTo>
                      <a:pt x="264" y="16"/>
                    </a:lnTo>
                    <a:lnTo>
                      <a:pt x="304" y="24"/>
                    </a:lnTo>
                    <a:lnTo>
                      <a:pt x="320" y="16"/>
                    </a:lnTo>
                    <a:lnTo>
                      <a:pt x="336" y="16"/>
                    </a:lnTo>
                    <a:lnTo>
                      <a:pt x="280" y="64"/>
                    </a:lnTo>
                    <a:lnTo>
                      <a:pt x="272" y="88"/>
                    </a:lnTo>
                    <a:lnTo>
                      <a:pt x="280" y="96"/>
                    </a:lnTo>
                    <a:lnTo>
                      <a:pt x="288" y="96"/>
                    </a:lnTo>
                    <a:lnTo>
                      <a:pt x="320" y="128"/>
                    </a:lnTo>
                    <a:lnTo>
                      <a:pt x="352" y="128"/>
                    </a:lnTo>
                    <a:lnTo>
                      <a:pt x="352" y="144"/>
                    </a:lnTo>
                    <a:lnTo>
                      <a:pt x="376" y="152"/>
                    </a:lnTo>
                    <a:lnTo>
                      <a:pt x="376" y="168"/>
                    </a:lnTo>
                    <a:lnTo>
                      <a:pt x="352" y="192"/>
                    </a:lnTo>
                    <a:lnTo>
                      <a:pt x="352" y="176"/>
                    </a:lnTo>
                    <a:lnTo>
                      <a:pt x="328" y="160"/>
                    </a:lnTo>
                    <a:lnTo>
                      <a:pt x="312" y="160"/>
                    </a:lnTo>
                    <a:lnTo>
                      <a:pt x="312" y="208"/>
                    </a:lnTo>
                    <a:lnTo>
                      <a:pt x="304" y="240"/>
                    </a:lnTo>
                    <a:lnTo>
                      <a:pt x="280" y="240"/>
                    </a:lnTo>
                    <a:lnTo>
                      <a:pt x="272" y="248"/>
                    </a:lnTo>
                    <a:lnTo>
                      <a:pt x="288" y="256"/>
                    </a:lnTo>
                    <a:lnTo>
                      <a:pt x="296" y="272"/>
                    </a:lnTo>
                    <a:lnTo>
                      <a:pt x="320" y="288"/>
                    </a:lnTo>
                    <a:lnTo>
                      <a:pt x="344" y="280"/>
                    </a:lnTo>
                    <a:lnTo>
                      <a:pt x="352" y="336"/>
                    </a:lnTo>
                    <a:lnTo>
                      <a:pt x="304" y="360"/>
                    </a:lnTo>
                    <a:lnTo>
                      <a:pt x="296" y="352"/>
                    </a:lnTo>
                    <a:lnTo>
                      <a:pt x="288" y="360"/>
                    </a:lnTo>
                    <a:lnTo>
                      <a:pt x="256" y="360"/>
                    </a:lnTo>
                    <a:lnTo>
                      <a:pt x="240" y="344"/>
                    </a:lnTo>
                    <a:lnTo>
                      <a:pt x="232" y="360"/>
                    </a:lnTo>
                    <a:lnTo>
                      <a:pt x="216" y="344"/>
                    </a:lnTo>
                    <a:lnTo>
                      <a:pt x="216" y="320"/>
                    </a:lnTo>
                    <a:lnTo>
                      <a:pt x="192" y="304"/>
                    </a:lnTo>
                    <a:lnTo>
                      <a:pt x="176" y="312"/>
                    </a:lnTo>
                    <a:lnTo>
                      <a:pt x="160" y="304"/>
                    </a:lnTo>
                    <a:lnTo>
                      <a:pt x="88" y="296"/>
                    </a:lnTo>
                    <a:lnTo>
                      <a:pt x="48" y="232"/>
                    </a:lnTo>
                    <a:lnTo>
                      <a:pt x="16" y="184"/>
                    </a:lnTo>
                    <a:lnTo>
                      <a:pt x="0" y="128"/>
                    </a:lnTo>
                    <a:lnTo>
                      <a:pt x="32" y="128"/>
                    </a:lnTo>
                    <a:lnTo>
                      <a:pt x="112" y="80"/>
                    </a:lnTo>
                    <a:lnTo>
                      <a:pt x="136" y="80"/>
                    </a:lnTo>
                    <a:lnTo>
                      <a:pt x="168" y="80"/>
                    </a:lnTo>
                    <a:lnTo>
                      <a:pt x="192" y="48"/>
                    </a:lnTo>
                    <a:lnTo>
                      <a:pt x="200" y="8"/>
                    </a:lnTo>
                  </a:path>
                </a:pathLst>
              </a:custGeom>
              <a:noFill/>
              <a:ln w="9525" cmpd="sng">
                <a:solidFill>
                  <a:schemeClr val="bg2">
                    <a:lumMod val="90000"/>
                  </a:schemeClr>
                </a:solidFill>
                <a:miter lim="800000"/>
              </a:ln>
            </p:spPr>
            <p:txBody>
              <a:bodyPr/>
              <a:lstStyle/>
              <a:p>
                <a:pPr defTabSz="685800">
                  <a:defRPr/>
                </a:pPr>
                <a:endParaRPr lang="zh-CN" altLang="zh-CN" sz="1100" b="1">
                  <a:solidFill>
                    <a:srgbClr val="20599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22" name="Freeform 28"/>
              <p:cNvSpPr>
                <a:spLocks noChangeArrowheads="1"/>
              </p:cNvSpPr>
              <p:nvPr/>
            </p:nvSpPr>
            <p:spPr bwMode="auto">
              <a:xfrm>
                <a:off x="3354448" y="1768309"/>
                <a:ext cx="418956" cy="780952"/>
              </a:xfrm>
              <a:custGeom>
                <a:avLst/>
                <a:gdLst>
                  <a:gd name="T0" fmla="*/ 519 w 249"/>
                  <a:gd name="T1" fmla="*/ 565 h 457"/>
                  <a:gd name="T2" fmla="*/ 498 w 249"/>
                  <a:gd name="T3" fmla="*/ 632 h 457"/>
                  <a:gd name="T4" fmla="*/ 438 w 249"/>
                  <a:gd name="T5" fmla="*/ 687 h 457"/>
                  <a:gd name="T6" fmla="*/ 339 w 249"/>
                  <a:gd name="T7" fmla="*/ 673 h 457"/>
                  <a:gd name="T8" fmla="*/ 199 w 249"/>
                  <a:gd name="T9" fmla="*/ 724 h 457"/>
                  <a:gd name="T10" fmla="*/ 101 w 249"/>
                  <a:gd name="T11" fmla="*/ 765 h 457"/>
                  <a:gd name="T12" fmla="*/ 20 w 249"/>
                  <a:gd name="T13" fmla="*/ 765 h 457"/>
                  <a:gd name="T14" fmla="*/ 0 w 249"/>
                  <a:gd name="T15" fmla="*/ 752 h 457"/>
                  <a:gd name="T16" fmla="*/ 41 w 249"/>
                  <a:gd name="T17" fmla="*/ 646 h 457"/>
                  <a:gd name="T18" fmla="*/ 60 w 249"/>
                  <a:gd name="T19" fmla="*/ 619 h 457"/>
                  <a:gd name="T20" fmla="*/ 20 w 249"/>
                  <a:gd name="T21" fmla="*/ 551 h 457"/>
                  <a:gd name="T22" fmla="*/ 41 w 249"/>
                  <a:gd name="T23" fmla="*/ 444 h 457"/>
                  <a:gd name="T24" fmla="*/ 60 w 249"/>
                  <a:gd name="T25" fmla="*/ 376 h 457"/>
                  <a:gd name="T26" fmla="*/ 79 w 249"/>
                  <a:gd name="T27" fmla="*/ 349 h 457"/>
                  <a:gd name="T28" fmla="*/ 41 w 249"/>
                  <a:gd name="T29" fmla="*/ 323 h 457"/>
                  <a:gd name="T30" fmla="*/ 79 w 249"/>
                  <a:gd name="T31" fmla="*/ 270 h 457"/>
                  <a:gd name="T32" fmla="*/ 138 w 249"/>
                  <a:gd name="T33" fmla="*/ 189 h 457"/>
                  <a:gd name="T34" fmla="*/ 138 w 249"/>
                  <a:gd name="T35" fmla="*/ 135 h 457"/>
                  <a:gd name="T36" fmla="*/ 179 w 249"/>
                  <a:gd name="T37" fmla="*/ 135 h 457"/>
                  <a:gd name="T38" fmla="*/ 300 w 249"/>
                  <a:gd name="T39" fmla="*/ 41 h 457"/>
                  <a:gd name="T40" fmla="*/ 360 w 249"/>
                  <a:gd name="T41" fmla="*/ 27 h 457"/>
                  <a:gd name="T42" fmla="*/ 421 w 249"/>
                  <a:gd name="T43" fmla="*/ 0 h 457"/>
                  <a:gd name="T44" fmla="*/ 438 w 249"/>
                  <a:gd name="T45" fmla="*/ 13 h 457"/>
                  <a:gd name="T46" fmla="*/ 538 w 249"/>
                  <a:gd name="T47" fmla="*/ 0 h 457"/>
                  <a:gd name="T48" fmla="*/ 598 w 249"/>
                  <a:gd name="T49" fmla="*/ 41 h 457"/>
                  <a:gd name="T50" fmla="*/ 538 w 249"/>
                  <a:gd name="T51" fmla="*/ 54 h 457"/>
                  <a:gd name="T52" fmla="*/ 519 w 249"/>
                  <a:gd name="T53" fmla="*/ 80 h 457"/>
                  <a:gd name="T54" fmla="*/ 598 w 249"/>
                  <a:gd name="T55" fmla="*/ 80 h 457"/>
                  <a:gd name="T56" fmla="*/ 620 w 249"/>
                  <a:gd name="T57" fmla="*/ 149 h 457"/>
                  <a:gd name="T58" fmla="*/ 580 w 249"/>
                  <a:gd name="T59" fmla="*/ 202 h 457"/>
                  <a:gd name="T60" fmla="*/ 538 w 249"/>
                  <a:gd name="T61" fmla="*/ 175 h 457"/>
                  <a:gd name="T62" fmla="*/ 480 w 249"/>
                  <a:gd name="T63" fmla="*/ 202 h 457"/>
                  <a:gd name="T64" fmla="*/ 498 w 249"/>
                  <a:gd name="T65" fmla="*/ 229 h 457"/>
                  <a:gd name="T66" fmla="*/ 459 w 249"/>
                  <a:gd name="T67" fmla="*/ 270 h 457"/>
                  <a:gd name="T68" fmla="*/ 560 w 249"/>
                  <a:gd name="T69" fmla="*/ 363 h 457"/>
                  <a:gd name="T70" fmla="*/ 480 w 249"/>
                  <a:gd name="T71" fmla="*/ 510 h 457"/>
                  <a:gd name="T72" fmla="*/ 519 w 249"/>
                  <a:gd name="T73" fmla="*/ 565 h 45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49"/>
                  <a:gd name="T112" fmla="*/ 0 h 457"/>
                  <a:gd name="T113" fmla="*/ 249 w 249"/>
                  <a:gd name="T114" fmla="*/ 457 h 45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49" h="457">
                    <a:moveTo>
                      <a:pt x="208" y="336"/>
                    </a:moveTo>
                    <a:lnTo>
                      <a:pt x="200" y="376"/>
                    </a:lnTo>
                    <a:lnTo>
                      <a:pt x="176" y="408"/>
                    </a:lnTo>
                    <a:lnTo>
                      <a:pt x="136" y="400"/>
                    </a:lnTo>
                    <a:lnTo>
                      <a:pt x="80" y="432"/>
                    </a:lnTo>
                    <a:lnTo>
                      <a:pt x="40" y="456"/>
                    </a:lnTo>
                    <a:lnTo>
                      <a:pt x="8" y="456"/>
                    </a:lnTo>
                    <a:lnTo>
                      <a:pt x="0" y="448"/>
                    </a:lnTo>
                    <a:lnTo>
                      <a:pt x="16" y="384"/>
                    </a:lnTo>
                    <a:lnTo>
                      <a:pt x="24" y="368"/>
                    </a:lnTo>
                    <a:lnTo>
                      <a:pt x="8" y="328"/>
                    </a:lnTo>
                    <a:lnTo>
                      <a:pt x="16" y="264"/>
                    </a:lnTo>
                    <a:lnTo>
                      <a:pt x="24" y="224"/>
                    </a:lnTo>
                    <a:lnTo>
                      <a:pt x="32" y="208"/>
                    </a:lnTo>
                    <a:lnTo>
                      <a:pt x="16" y="192"/>
                    </a:lnTo>
                    <a:lnTo>
                      <a:pt x="32" y="160"/>
                    </a:lnTo>
                    <a:lnTo>
                      <a:pt x="56" y="112"/>
                    </a:lnTo>
                    <a:lnTo>
                      <a:pt x="56" y="80"/>
                    </a:lnTo>
                    <a:lnTo>
                      <a:pt x="72" y="80"/>
                    </a:lnTo>
                    <a:lnTo>
                      <a:pt x="120" y="24"/>
                    </a:lnTo>
                    <a:lnTo>
                      <a:pt x="144" y="16"/>
                    </a:lnTo>
                    <a:lnTo>
                      <a:pt x="168" y="0"/>
                    </a:lnTo>
                    <a:lnTo>
                      <a:pt x="176" y="8"/>
                    </a:lnTo>
                    <a:lnTo>
                      <a:pt x="216" y="0"/>
                    </a:lnTo>
                    <a:lnTo>
                      <a:pt x="240" y="24"/>
                    </a:lnTo>
                    <a:lnTo>
                      <a:pt x="216" y="32"/>
                    </a:lnTo>
                    <a:lnTo>
                      <a:pt x="208" y="48"/>
                    </a:lnTo>
                    <a:lnTo>
                      <a:pt x="240" y="48"/>
                    </a:lnTo>
                    <a:lnTo>
                      <a:pt x="248" y="88"/>
                    </a:lnTo>
                    <a:lnTo>
                      <a:pt x="232" y="120"/>
                    </a:lnTo>
                    <a:lnTo>
                      <a:pt x="216" y="104"/>
                    </a:lnTo>
                    <a:lnTo>
                      <a:pt x="192" y="120"/>
                    </a:lnTo>
                    <a:lnTo>
                      <a:pt x="200" y="136"/>
                    </a:lnTo>
                    <a:lnTo>
                      <a:pt x="184" y="160"/>
                    </a:lnTo>
                    <a:lnTo>
                      <a:pt x="224" y="216"/>
                    </a:lnTo>
                    <a:lnTo>
                      <a:pt x="192" y="304"/>
                    </a:lnTo>
                    <a:lnTo>
                      <a:pt x="208" y="336"/>
                    </a:lnTo>
                  </a:path>
                </a:pathLst>
              </a:custGeom>
              <a:noFill/>
              <a:ln w="9525" cmpd="sng">
                <a:solidFill>
                  <a:schemeClr val="bg2">
                    <a:lumMod val="90000"/>
                  </a:schemeClr>
                </a:solidFill>
                <a:miter lim="800000"/>
              </a:ln>
            </p:spPr>
            <p:txBody>
              <a:bodyPr/>
              <a:lstStyle/>
              <a:p>
                <a:pPr defTabSz="685800">
                  <a:defRPr/>
                </a:pPr>
                <a:endParaRPr lang="zh-CN" altLang="zh-CN" sz="1100" b="1">
                  <a:solidFill>
                    <a:srgbClr val="20599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23" name="Freeform 29"/>
              <p:cNvSpPr>
                <a:spLocks noChangeArrowheads="1"/>
              </p:cNvSpPr>
              <p:nvPr/>
            </p:nvSpPr>
            <p:spPr bwMode="auto">
              <a:xfrm>
                <a:off x="2908870" y="1903859"/>
                <a:ext cx="540859" cy="1038189"/>
              </a:xfrm>
              <a:custGeom>
                <a:avLst/>
                <a:gdLst>
                  <a:gd name="T0" fmla="*/ 806 w 321"/>
                  <a:gd name="T1" fmla="*/ 797 h 609"/>
                  <a:gd name="T2" fmla="*/ 744 w 321"/>
                  <a:gd name="T3" fmla="*/ 825 h 609"/>
                  <a:gd name="T4" fmla="*/ 705 w 321"/>
                  <a:gd name="T5" fmla="*/ 811 h 609"/>
                  <a:gd name="T6" fmla="*/ 562 w 321"/>
                  <a:gd name="T7" fmla="*/ 811 h 609"/>
                  <a:gd name="T8" fmla="*/ 605 w 321"/>
                  <a:gd name="T9" fmla="*/ 863 h 609"/>
                  <a:gd name="T10" fmla="*/ 562 w 321"/>
                  <a:gd name="T11" fmla="*/ 930 h 609"/>
                  <a:gd name="T12" fmla="*/ 583 w 321"/>
                  <a:gd name="T13" fmla="*/ 1010 h 609"/>
                  <a:gd name="T14" fmla="*/ 503 w 321"/>
                  <a:gd name="T15" fmla="*/ 996 h 609"/>
                  <a:gd name="T16" fmla="*/ 384 w 321"/>
                  <a:gd name="T17" fmla="*/ 943 h 609"/>
                  <a:gd name="T18" fmla="*/ 240 w 321"/>
                  <a:gd name="T19" fmla="*/ 916 h 609"/>
                  <a:gd name="T20" fmla="*/ 141 w 321"/>
                  <a:gd name="T21" fmla="*/ 863 h 609"/>
                  <a:gd name="T22" fmla="*/ 41 w 321"/>
                  <a:gd name="T23" fmla="*/ 863 h 609"/>
                  <a:gd name="T24" fmla="*/ 41 w 321"/>
                  <a:gd name="T25" fmla="*/ 851 h 609"/>
                  <a:gd name="T26" fmla="*/ 0 w 321"/>
                  <a:gd name="T27" fmla="*/ 838 h 609"/>
                  <a:gd name="T28" fmla="*/ 20 w 321"/>
                  <a:gd name="T29" fmla="*/ 825 h 609"/>
                  <a:gd name="T30" fmla="*/ 20 w 321"/>
                  <a:gd name="T31" fmla="*/ 784 h 609"/>
                  <a:gd name="T32" fmla="*/ 0 w 321"/>
                  <a:gd name="T33" fmla="*/ 771 h 609"/>
                  <a:gd name="T34" fmla="*/ 41 w 321"/>
                  <a:gd name="T35" fmla="*/ 758 h 609"/>
                  <a:gd name="T36" fmla="*/ 121 w 321"/>
                  <a:gd name="T37" fmla="*/ 758 h 609"/>
                  <a:gd name="T38" fmla="*/ 121 w 321"/>
                  <a:gd name="T39" fmla="*/ 572 h 609"/>
                  <a:gd name="T40" fmla="*/ 221 w 321"/>
                  <a:gd name="T41" fmla="*/ 572 h 609"/>
                  <a:gd name="T42" fmla="*/ 221 w 321"/>
                  <a:gd name="T43" fmla="*/ 597 h 609"/>
                  <a:gd name="T44" fmla="*/ 281 w 321"/>
                  <a:gd name="T45" fmla="*/ 597 h 609"/>
                  <a:gd name="T46" fmla="*/ 281 w 321"/>
                  <a:gd name="T47" fmla="*/ 545 h 609"/>
                  <a:gd name="T48" fmla="*/ 402 w 321"/>
                  <a:gd name="T49" fmla="*/ 545 h 609"/>
                  <a:gd name="T50" fmla="*/ 422 w 321"/>
                  <a:gd name="T51" fmla="*/ 466 h 609"/>
                  <a:gd name="T52" fmla="*/ 422 w 321"/>
                  <a:gd name="T53" fmla="*/ 411 h 609"/>
                  <a:gd name="T54" fmla="*/ 362 w 321"/>
                  <a:gd name="T55" fmla="*/ 385 h 609"/>
                  <a:gd name="T56" fmla="*/ 281 w 321"/>
                  <a:gd name="T57" fmla="*/ 345 h 609"/>
                  <a:gd name="T58" fmla="*/ 240 w 321"/>
                  <a:gd name="T59" fmla="*/ 307 h 609"/>
                  <a:gd name="T60" fmla="*/ 260 w 321"/>
                  <a:gd name="T61" fmla="*/ 239 h 609"/>
                  <a:gd name="T62" fmla="*/ 301 w 321"/>
                  <a:gd name="T63" fmla="*/ 214 h 609"/>
                  <a:gd name="T64" fmla="*/ 362 w 321"/>
                  <a:gd name="T65" fmla="*/ 239 h 609"/>
                  <a:gd name="T66" fmla="*/ 444 w 321"/>
                  <a:gd name="T67" fmla="*/ 239 h 609"/>
                  <a:gd name="T68" fmla="*/ 463 w 321"/>
                  <a:gd name="T69" fmla="*/ 199 h 609"/>
                  <a:gd name="T70" fmla="*/ 503 w 321"/>
                  <a:gd name="T71" fmla="*/ 199 h 609"/>
                  <a:gd name="T72" fmla="*/ 483 w 321"/>
                  <a:gd name="T73" fmla="*/ 145 h 609"/>
                  <a:gd name="T74" fmla="*/ 622 w 321"/>
                  <a:gd name="T75" fmla="*/ 53 h 609"/>
                  <a:gd name="T76" fmla="*/ 622 w 321"/>
                  <a:gd name="T77" fmla="*/ 27 h 609"/>
                  <a:gd name="T78" fmla="*/ 705 w 321"/>
                  <a:gd name="T79" fmla="*/ 27 h 609"/>
                  <a:gd name="T80" fmla="*/ 723 w 321"/>
                  <a:gd name="T81" fmla="*/ 41 h 609"/>
                  <a:gd name="T82" fmla="*/ 744 w 321"/>
                  <a:gd name="T83" fmla="*/ 13 h 609"/>
                  <a:gd name="T84" fmla="*/ 765 w 321"/>
                  <a:gd name="T85" fmla="*/ 0 h 609"/>
                  <a:gd name="T86" fmla="*/ 806 w 321"/>
                  <a:gd name="T87" fmla="*/ 41 h 609"/>
                  <a:gd name="T88" fmla="*/ 806 w 321"/>
                  <a:gd name="T89" fmla="*/ 53 h 609"/>
                  <a:gd name="T90" fmla="*/ 705 w 321"/>
                  <a:gd name="T91" fmla="*/ 186 h 609"/>
                  <a:gd name="T92" fmla="*/ 744 w 321"/>
                  <a:gd name="T93" fmla="*/ 214 h 609"/>
                  <a:gd name="T94" fmla="*/ 705 w 321"/>
                  <a:gd name="T95" fmla="*/ 307 h 609"/>
                  <a:gd name="T96" fmla="*/ 684 w 321"/>
                  <a:gd name="T97" fmla="*/ 411 h 609"/>
                  <a:gd name="T98" fmla="*/ 723 w 321"/>
                  <a:gd name="T99" fmla="*/ 479 h 609"/>
                  <a:gd name="T100" fmla="*/ 663 w 321"/>
                  <a:gd name="T101" fmla="*/ 597 h 609"/>
                  <a:gd name="T102" fmla="*/ 684 w 321"/>
                  <a:gd name="T103" fmla="*/ 623 h 609"/>
                  <a:gd name="T104" fmla="*/ 723 w 321"/>
                  <a:gd name="T105" fmla="*/ 716 h 609"/>
                  <a:gd name="T106" fmla="*/ 806 w 321"/>
                  <a:gd name="T107" fmla="*/ 797 h 60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21"/>
                  <a:gd name="T163" fmla="*/ 0 h 609"/>
                  <a:gd name="T164" fmla="*/ 321 w 321"/>
                  <a:gd name="T165" fmla="*/ 609 h 60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21" h="609">
                    <a:moveTo>
                      <a:pt x="320" y="480"/>
                    </a:moveTo>
                    <a:lnTo>
                      <a:pt x="296" y="496"/>
                    </a:lnTo>
                    <a:lnTo>
                      <a:pt x="280" y="488"/>
                    </a:lnTo>
                    <a:lnTo>
                      <a:pt x="224" y="488"/>
                    </a:lnTo>
                    <a:lnTo>
                      <a:pt x="240" y="520"/>
                    </a:lnTo>
                    <a:lnTo>
                      <a:pt x="224" y="560"/>
                    </a:lnTo>
                    <a:lnTo>
                      <a:pt x="232" y="608"/>
                    </a:lnTo>
                    <a:lnTo>
                      <a:pt x="200" y="600"/>
                    </a:lnTo>
                    <a:lnTo>
                      <a:pt x="152" y="568"/>
                    </a:lnTo>
                    <a:lnTo>
                      <a:pt x="96" y="552"/>
                    </a:lnTo>
                    <a:lnTo>
                      <a:pt x="56" y="520"/>
                    </a:lnTo>
                    <a:lnTo>
                      <a:pt x="16" y="520"/>
                    </a:lnTo>
                    <a:lnTo>
                      <a:pt x="16" y="512"/>
                    </a:lnTo>
                    <a:lnTo>
                      <a:pt x="0" y="504"/>
                    </a:lnTo>
                    <a:lnTo>
                      <a:pt x="8" y="496"/>
                    </a:lnTo>
                    <a:lnTo>
                      <a:pt x="8" y="472"/>
                    </a:lnTo>
                    <a:lnTo>
                      <a:pt x="0" y="464"/>
                    </a:lnTo>
                    <a:lnTo>
                      <a:pt x="16" y="456"/>
                    </a:lnTo>
                    <a:lnTo>
                      <a:pt x="48" y="456"/>
                    </a:lnTo>
                    <a:lnTo>
                      <a:pt x="48" y="344"/>
                    </a:lnTo>
                    <a:lnTo>
                      <a:pt x="88" y="344"/>
                    </a:lnTo>
                    <a:lnTo>
                      <a:pt x="88" y="360"/>
                    </a:lnTo>
                    <a:lnTo>
                      <a:pt x="112" y="360"/>
                    </a:lnTo>
                    <a:lnTo>
                      <a:pt x="112" y="328"/>
                    </a:lnTo>
                    <a:lnTo>
                      <a:pt x="160" y="328"/>
                    </a:lnTo>
                    <a:lnTo>
                      <a:pt x="168" y="280"/>
                    </a:lnTo>
                    <a:lnTo>
                      <a:pt x="168" y="248"/>
                    </a:lnTo>
                    <a:lnTo>
                      <a:pt x="144" y="232"/>
                    </a:lnTo>
                    <a:lnTo>
                      <a:pt x="112" y="208"/>
                    </a:lnTo>
                    <a:lnTo>
                      <a:pt x="96" y="184"/>
                    </a:lnTo>
                    <a:lnTo>
                      <a:pt x="104" y="144"/>
                    </a:lnTo>
                    <a:lnTo>
                      <a:pt x="120" y="128"/>
                    </a:lnTo>
                    <a:lnTo>
                      <a:pt x="144" y="144"/>
                    </a:lnTo>
                    <a:lnTo>
                      <a:pt x="176" y="144"/>
                    </a:lnTo>
                    <a:lnTo>
                      <a:pt x="184" y="120"/>
                    </a:lnTo>
                    <a:lnTo>
                      <a:pt x="200" y="120"/>
                    </a:lnTo>
                    <a:lnTo>
                      <a:pt x="192" y="88"/>
                    </a:lnTo>
                    <a:lnTo>
                      <a:pt x="248" y="32"/>
                    </a:lnTo>
                    <a:lnTo>
                      <a:pt x="248" y="16"/>
                    </a:lnTo>
                    <a:lnTo>
                      <a:pt x="280" y="16"/>
                    </a:lnTo>
                    <a:lnTo>
                      <a:pt x="288" y="24"/>
                    </a:lnTo>
                    <a:lnTo>
                      <a:pt x="296" y="8"/>
                    </a:lnTo>
                    <a:lnTo>
                      <a:pt x="304" y="0"/>
                    </a:lnTo>
                    <a:lnTo>
                      <a:pt x="320" y="24"/>
                    </a:lnTo>
                    <a:lnTo>
                      <a:pt x="320" y="32"/>
                    </a:lnTo>
                    <a:lnTo>
                      <a:pt x="280" y="112"/>
                    </a:lnTo>
                    <a:lnTo>
                      <a:pt x="296" y="128"/>
                    </a:lnTo>
                    <a:lnTo>
                      <a:pt x="280" y="184"/>
                    </a:lnTo>
                    <a:lnTo>
                      <a:pt x="272" y="248"/>
                    </a:lnTo>
                    <a:lnTo>
                      <a:pt x="288" y="288"/>
                    </a:lnTo>
                    <a:lnTo>
                      <a:pt x="264" y="360"/>
                    </a:lnTo>
                    <a:lnTo>
                      <a:pt x="272" y="376"/>
                    </a:lnTo>
                    <a:lnTo>
                      <a:pt x="288" y="432"/>
                    </a:lnTo>
                    <a:lnTo>
                      <a:pt x="320" y="480"/>
                    </a:lnTo>
                  </a:path>
                </a:pathLst>
              </a:custGeom>
              <a:noFill/>
              <a:ln w="9525" cmpd="sng">
                <a:solidFill>
                  <a:schemeClr val="bg2">
                    <a:lumMod val="90000"/>
                  </a:schemeClr>
                </a:solidFill>
                <a:miter lim="800000"/>
              </a:ln>
            </p:spPr>
            <p:txBody>
              <a:bodyPr/>
              <a:lstStyle/>
              <a:p>
                <a:pPr defTabSz="685800">
                  <a:defRPr/>
                </a:pPr>
                <a:endParaRPr lang="zh-CN" altLang="zh-CN" sz="1100" b="1">
                  <a:solidFill>
                    <a:srgbClr val="20599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24" name="Freeform 30"/>
              <p:cNvSpPr>
                <a:spLocks noChangeArrowheads="1"/>
              </p:cNvSpPr>
              <p:nvPr/>
            </p:nvSpPr>
            <p:spPr bwMode="auto">
              <a:xfrm>
                <a:off x="2807984" y="1917722"/>
                <a:ext cx="295651" cy="534498"/>
              </a:xfrm>
              <a:custGeom>
                <a:avLst/>
                <a:gdLst>
                  <a:gd name="T0" fmla="*/ 423 w 177"/>
                  <a:gd name="T1" fmla="*/ 201 h 313"/>
                  <a:gd name="T2" fmla="*/ 386 w 177"/>
                  <a:gd name="T3" fmla="*/ 173 h 313"/>
                  <a:gd name="T4" fmla="*/ 288 w 177"/>
                  <a:gd name="T5" fmla="*/ 149 h 313"/>
                  <a:gd name="T6" fmla="*/ 327 w 177"/>
                  <a:gd name="T7" fmla="*/ 53 h 313"/>
                  <a:gd name="T8" fmla="*/ 309 w 177"/>
                  <a:gd name="T9" fmla="*/ 0 h 313"/>
                  <a:gd name="T10" fmla="*/ 175 w 177"/>
                  <a:gd name="T11" fmla="*/ 93 h 313"/>
                  <a:gd name="T12" fmla="*/ 154 w 177"/>
                  <a:gd name="T13" fmla="*/ 187 h 313"/>
                  <a:gd name="T14" fmla="*/ 97 w 177"/>
                  <a:gd name="T15" fmla="*/ 201 h 313"/>
                  <a:gd name="T16" fmla="*/ 20 w 177"/>
                  <a:gd name="T17" fmla="*/ 241 h 313"/>
                  <a:gd name="T18" fmla="*/ 0 w 177"/>
                  <a:gd name="T19" fmla="*/ 280 h 313"/>
                  <a:gd name="T20" fmla="*/ 97 w 177"/>
                  <a:gd name="T21" fmla="*/ 322 h 313"/>
                  <a:gd name="T22" fmla="*/ 97 w 177"/>
                  <a:gd name="T23" fmla="*/ 375 h 313"/>
                  <a:gd name="T24" fmla="*/ 116 w 177"/>
                  <a:gd name="T25" fmla="*/ 402 h 313"/>
                  <a:gd name="T26" fmla="*/ 97 w 177"/>
                  <a:gd name="T27" fmla="*/ 442 h 313"/>
                  <a:gd name="T28" fmla="*/ 116 w 177"/>
                  <a:gd name="T29" fmla="*/ 468 h 313"/>
                  <a:gd name="T30" fmla="*/ 230 w 177"/>
                  <a:gd name="T31" fmla="*/ 523 h 313"/>
                  <a:gd name="T32" fmla="*/ 272 w 177"/>
                  <a:gd name="T33" fmla="*/ 523 h 313"/>
                  <a:gd name="T34" fmla="*/ 272 w 177"/>
                  <a:gd name="T35" fmla="*/ 497 h 313"/>
                  <a:gd name="T36" fmla="*/ 309 w 177"/>
                  <a:gd name="T37" fmla="*/ 456 h 313"/>
                  <a:gd name="T38" fmla="*/ 288 w 177"/>
                  <a:gd name="T39" fmla="*/ 402 h 313"/>
                  <a:gd name="T40" fmla="*/ 272 w 177"/>
                  <a:gd name="T41" fmla="*/ 402 h 313"/>
                  <a:gd name="T42" fmla="*/ 250 w 177"/>
                  <a:gd name="T43" fmla="*/ 349 h 313"/>
                  <a:gd name="T44" fmla="*/ 288 w 177"/>
                  <a:gd name="T45" fmla="*/ 349 h 313"/>
                  <a:gd name="T46" fmla="*/ 288 w 177"/>
                  <a:gd name="T47" fmla="*/ 294 h 313"/>
                  <a:gd name="T48" fmla="*/ 327 w 177"/>
                  <a:gd name="T49" fmla="*/ 294 h 313"/>
                  <a:gd name="T50" fmla="*/ 365 w 177"/>
                  <a:gd name="T51" fmla="*/ 308 h 313"/>
                  <a:gd name="T52" fmla="*/ 386 w 177"/>
                  <a:gd name="T53" fmla="*/ 227 h 313"/>
                  <a:gd name="T54" fmla="*/ 423 w 177"/>
                  <a:gd name="T55" fmla="*/ 201 h 31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77"/>
                  <a:gd name="T85" fmla="*/ 0 h 313"/>
                  <a:gd name="T86" fmla="*/ 177 w 177"/>
                  <a:gd name="T87" fmla="*/ 313 h 31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77" h="313">
                    <a:moveTo>
                      <a:pt x="176" y="120"/>
                    </a:moveTo>
                    <a:lnTo>
                      <a:pt x="160" y="104"/>
                    </a:lnTo>
                    <a:lnTo>
                      <a:pt x="120" y="88"/>
                    </a:lnTo>
                    <a:lnTo>
                      <a:pt x="136" y="32"/>
                    </a:lnTo>
                    <a:lnTo>
                      <a:pt x="128" y="0"/>
                    </a:lnTo>
                    <a:lnTo>
                      <a:pt x="72" y="56"/>
                    </a:lnTo>
                    <a:lnTo>
                      <a:pt x="64" y="112"/>
                    </a:lnTo>
                    <a:lnTo>
                      <a:pt x="40" y="120"/>
                    </a:lnTo>
                    <a:lnTo>
                      <a:pt x="8" y="144"/>
                    </a:lnTo>
                    <a:lnTo>
                      <a:pt x="0" y="168"/>
                    </a:lnTo>
                    <a:lnTo>
                      <a:pt x="40" y="192"/>
                    </a:lnTo>
                    <a:lnTo>
                      <a:pt x="40" y="224"/>
                    </a:lnTo>
                    <a:lnTo>
                      <a:pt x="48" y="240"/>
                    </a:lnTo>
                    <a:lnTo>
                      <a:pt x="40" y="264"/>
                    </a:lnTo>
                    <a:lnTo>
                      <a:pt x="48" y="280"/>
                    </a:lnTo>
                    <a:lnTo>
                      <a:pt x="96" y="312"/>
                    </a:lnTo>
                    <a:lnTo>
                      <a:pt x="112" y="312"/>
                    </a:lnTo>
                    <a:lnTo>
                      <a:pt x="112" y="296"/>
                    </a:lnTo>
                    <a:lnTo>
                      <a:pt x="128" y="272"/>
                    </a:lnTo>
                    <a:lnTo>
                      <a:pt x="120" y="240"/>
                    </a:lnTo>
                    <a:lnTo>
                      <a:pt x="112" y="240"/>
                    </a:lnTo>
                    <a:lnTo>
                      <a:pt x="104" y="208"/>
                    </a:lnTo>
                    <a:lnTo>
                      <a:pt x="120" y="208"/>
                    </a:lnTo>
                    <a:lnTo>
                      <a:pt x="120" y="176"/>
                    </a:lnTo>
                    <a:lnTo>
                      <a:pt x="136" y="176"/>
                    </a:lnTo>
                    <a:lnTo>
                      <a:pt x="152" y="184"/>
                    </a:lnTo>
                    <a:lnTo>
                      <a:pt x="160" y="136"/>
                    </a:lnTo>
                    <a:lnTo>
                      <a:pt x="176" y="120"/>
                    </a:lnTo>
                  </a:path>
                </a:pathLst>
              </a:custGeom>
              <a:noFill/>
              <a:ln w="9525" cmpd="sng">
                <a:solidFill>
                  <a:schemeClr val="bg2">
                    <a:lumMod val="90000"/>
                  </a:schemeClr>
                </a:solidFill>
                <a:miter lim="800000"/>
              </a:ln>
            </p:spPr>
            <p:txBody>
              <a:bodyPr/>
              <a:lstStyle/>
              <a:p>
                <a:pPr defTabSz="685800">
                  <a:defRPr/>
                </a:pPr>
                <a:endParaRPr lang="zh-CN" altLang="zh-CN" sz="1100" b="1">
                  <a:solidFill>
                    <a:srgbClr val="20599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25" name="Freeform 32"/>
              <p:cNvSpPr>
                <a:spLocks noChangeArrowheads="1"/>
              </p:cNvSpPr>
              <p:nvPr/>
            </p:nvSpPr>
            <p:spPr bwMode="auto">
              <a:xfrm>
                <a:off x="2208275" y="61614"/>
                <a:ext cx="2397436" cy="2117966"/>
              </a:xfrm>
              <a:custGeom>
                <a:avLst/>
                <a:gdLst>
                  <a:gd name="T0" fmla="*/ 41 w 1425"/>
                  <a:gd name="T1" fmla="*/ 1497 h 1241"/>
                  <a:gd name="T2" fmla="*/ 158 w 1425"/>
                  <a:gd name="T3" fmla="*/ 1617 h 1241"/>
                  <a:gd name="T4" fmla="*/ 339 w 1425"/>
                  <a:gd name="T5" fmla="*/ 1629 h 1241"/>
                  <a:gd name="T6" fmla="*/ 279 w 1425"/>
                  <a:gd name="T7" fmla="*/ 1722 h 1241"/>
                  <a:gd name="T8" fmla="*/ 538 w 1425"/>
                  <a:gd name="T9" fmla="*/ 1885 h 1241"/>
                  <a:gd name="T10" fmla="*/ 639 w 1425"/>
                  <a:gd name="T11" fmla="*/ 1829 h 1241"/>
                  <a:gd name="T12" fmla="*/ 879 w 1425"/>
                  <a:gd name="T13" fmla="*/ 1843 h 1241"/>
                  <a:gd name="T14" fmla="*/ 819 w 1425"/>
                  <a:gd name="T15" fmla="*/ 2070 h 1241"/>
                  <a:gd name="T16" fmla="*/ 1058 w 1425"/>
                  <a:gd name="T17" fmla="*/ 2004 h 1241"/>
                  <a:gd name="T18" fmla="*/ 1240 w 1425"/>
                  <a:gd name="T19" fmla="*/ 1856 h 1241"/>
                  <a:gd name="T20" fmla="*/ 1396 w 1425"/>
                  <a:gd name="T21" fmla="*/ 2043 h 1241"/>
                  <a:gd name="T22" fmla="*/ 1498 w 1425"/>
                  <a:gd name="T23" fmla="*/ 2004 h 1241"/>
                  <a:gd name="T24" fmla="*/ 1657 w 1425"/>
                  <a:gd name="T25" fmla="*/ 1856 h 1241"/>
                  <a:gd name="T26" fmla="*/ 1758 w 1425"/>
                  <a:gd name="T27" fmla="*/ 1829 h 1241"/>
                  <a:gd name="T28" fmla="*/ 1837 w 1425"/>
                  <a:gd name="T29" fmla="*/ 1829 h 1241"/>
                  <a:gd name="T30" fmla="*/ 1998 w 1425"/>
                  <a:gd name="T31" fmla="*/ 1712 h 1241"/>
                  <a:gd name="T32" fmla="*/ 2155 w 1425"/>
                  <a:gd name="T33" fmla="*/ 1684 h 1241"/>
                  <a:gd name="T34" fmla="*/ 2236 w 1425"/>
                  <a:gd name="T35" fmla="*/ 1536 h 1241"/>
                  <a:gd name="T36" fmla="*/ 2355 w 1425"/>
                  <a:gd name="T37" fmla="*/ 1522 h 1241"/>
                  <a:gd name="T38" fmla="*/ 2515 w 1425"/>
                  <a:gd name="T39" fmla="*/ 1456 h 1241"/>
                  <a:gd name="T40" fmla="*/ 2715 w 1425"/>
                  <a:gd name="T41" fmla="*/ 1376 h 1241"/>
                  <a:gd name="T42" fmla="*/ 2814 w 1425"/>
                  <a:gd name="T43" fmla="*/ 1536 h 1241"/>
                  <a:gd name="T44" fmla="*/ 2933 w 1425"/>
                  <a:gd name="T45" fmla="*/ 1482 h 1241"/>
                  <a:gd name="T46" fmla="*/ 2933 w 1425"/>
                  <a:gd name="T47" fmla="*/ 1403 h 1241"/>
                  <a:gd name="T48" fmla="*/ 3374 w 1425"/>
                  <a:gd name="T49" fmla="*/ 1310 h 1241"/>
                  <a:gd name="T50" fmla="*/ 3434 w 1425"/>
                  <a:gd name="T51" fmla="*/ 1217 h 1241"/>
                  <a:gd name="T52" fmla="*/ 3274 w 1425"/>
                  <a:gd name="T53" fmla="*/ 1122 h 1241"/>
                  <a:gd name="T54" fmla="*/ 3155 w 1425"/>
                  <a:gd name="T55" fmla="*/ 934 h 1241"/>
                  <a:gd name="T56" fmla="*/ 3334 w 1425"/>
                  <a:gd name="T57" fmla="*/ 934 h 1241"/>
                  <a:gd name="T58" fmla="*/ 3374 w 1425"/>
                  <a:gd name="T59" fmla="*/ 788 h 1241"/>
                  <a:gd name="T60" fmla="*/ 3233 w 1425"/>
                  <a:gd name="T61" fmla="*/ 721 h 1241"/>
                  <a:gd name="T62" fmla="*/ 3472 w 1425"/>
                  <a:gd name="T63" fmla="*/ 493 h 1241"/>
                  <a:gd name="T64" fmla="*/ 3554 w 1425"/>
                  <a:gd name="T65" fmla="*/ 214 h 1241"/>
                  <a:gd name="T66" fmla="*/ 3355 w 1425"/>
                  <a:gd name="T67" fmla="*/ 214 h 1241"/>
                  <a:gd name="T68" fmla="*/ 3155 w 1425"/>
                  <a:gd name="T69" fmla="*/ 122 h 1241"/>
                  <a:gd name="T70" fmla="*/ 2974 w 1425"/>
                  <a:gd name="T71" fmla="*/ 109 h 1241"/>
                  <a:gd name="T72" fmla="*/ 2914 w 1425"/>
                  <a:gd name="T73" fmla="*/ 0 h 1241"/>
                  <a:gd name="T74" fmla="*/ 2896 w 1425"/>
                  <a:gd name="T75" fmla="*/ 109 h 1241"/>
                  <a:gd name="T76" fmla="*/ 2814 w 1425"/>
                  <a:gd name="T77" fmla="*/ 280 h 1241"/>
                  <a:gd name="T78" fmla="*/ 2795 w 1425"/>
                  <a:gd name="T79" fmla="*/ 401 h 1241"/>
                  <a:gd name="T80" fmla="*/ 2476 w 1425"/>
                  <a:gd name="T81" fmla="*/ 466 h 1241"/>
                  <a:gd name="T82" fmla="*/ 2476 w 1425"/>
                  <a:gd name="T83" fmla="*/ 721 h 1241"/>
                  <a:gd name="T84" fmla="*/ 2634 w 1425"/>
                  <a:gd name="T85" fmla="*/ 695 h 1241"/>
                  <a:gd name="T86" fmla="*/ 2836 w 1425"/>
                  <a:gd name="T87" fmla="*/ 748 h 1241"/>
                  <a:gd name="T88" fmla="*/ 2836 w 1425"/>
                  <a:gd name="T89" fmla="*/ 841 h 1241"/>
                  <a:gd name="T90" fmla="*/ 2596 w 1425"/>
                  <a:gd name="T91" fmla="*/ 895 h 1241"/>
                  <a:gd name="T92" fmla="*/ 2476 w 1425"/>
                  <a:gd name="T93" fmla="*/ 988 h 1241"/>
                  <a:gd name="T94" fmla="*/ 2155 w 1425"/>
                  <a:gd name="T95" fmla="*/ 1109 h 1241"/>
                  <a:gd name="T96" fmla="*/ 1897 w 1425"/>
                  <a:gd name="T97" fmla="*/ 1082 h 1241"/>
                  <a:gd name="T98" fmla="*/ 1916 w 1425"/>
                  <a:gd name="T99" fmla="*/ 1255 h 1241"/>
                  <a:gd name="T100" fmla="*/ 1596 w 1425"/>
                  <a:gd name="T101" fmla="*/ 1415 h 1241"/>
                  <a:gd name="T102" fmla="*/ 1139 w 1425"/>
                  <a:gd name="T103" fmla="*/ 1469 h 1241"/>
                  <a:gd name="T104" fmla="*/ 879 w 1425"/>
                  <a:gd name="T105" fmla="*/ 1482 h 1241"/>
                  <a:gd name="T106" fmla="*/ 620 w 1425"/>
                  <a:gd name="T107" fmla="*/ 1441 h 1241"/>
                  <a:gd name="T108" fmla="*/ 239 w 1425"/>
                  <a:gd name="T109" fmla="*/ 1363 h 124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425"/>
                  <a:gd name="T166" fmla="*/ 0 h 1241"/>
                  <a:gd name="T167" fmla="*/ 1425 w 1425"/>
                  <a:gd name="T168" fmla="*/ 1241 h 124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425" h="1241">
                    <a:moveTo>
                      <a:pt x="0" y="784"/>
                    </a:moveTo>
                    <a:lnTo>
                      <a:pt x="16" y="848"/>
                    </a:lnTo>
                    <a:lnTo>
                      <a:pt x="16" y="896"/>
                    </a:lnTo>
                    <a:lnTo>
                      <a:pt x="40" y="928"/>
                    </a:lnTo>
                    <a:lnTo>
                      <a:pt x="48" y="968"/>
                    </a:lnTo>
                    <a:lnTo>
                      <a:pt x="64" y="968"/>
                    </a:lnTo>
                    <a:lnTo>
                      <a:pt x="64" y="944"/>
                    </a:lnTo>
                    <a:lnTo>
                      <a:pt x="136" y="952"/>
                    </a:lnTo>
                    <a:lnTo>
                      <a:pt x="136" y="976"/>
                    </a:lnTo>
                    <a:lnTo>
                      <a:pt x="136" y="992"/>
                    </a:lnTo>
                    <a:lnTo>
                      <a:pt x="112" y="1016"/>
                    </a:lnTo>
                    <a:lnTo>
                      <a:pt x="112" y="1032"/>
                    </a:lnTo>
                    <a:lnTo>
                      <a:pt x="160" y="1080"/>
                    </a:lnTo>
                    <a:lnTo>
                      <a:pt x="160" y="1104"/>
                    </a:lnTo>
                    <a:lnTo>
                      <a:pt x="216" y="1128"/>
                    </a:lnTo>
                    <a:lnTo>
                      <a:pt x="224" y="1120"/>
                    </a:lnTo>
                    <a:lnTo>
                      <a:pt x="216" y="1088"/>
                    </a:lnTo>
                    <a:lnTo>
                      <a:pt x="256" y="1096"/>
                    </a:lnTo>
                    <a:lnTo>
                      <a:pt x="264" y="1096"/>
                    </a:lnTo>
                    <a:lnTo>
                      <a:pt x="336" y="1088"/>
                    </a:lnTo>
                    <a:lnTo>
                      <a:pt x="352" y="1104"/>
                    </a:lnTo>
                    <a:lnTo>
                      <a:pt x="312" y="1144"/>
                    </a:lnTo>
                    <a:lnTo>
                      <a:pt x="296" y="1192"/>
                    </a:lnTo>
                    <a:lnTo>
                      <a:pt x="328" y="1240"/>
                    </a:lnTo>
                    <a:lnTo>
                      <a:pt x="376" y="1232"/>
                    </a:lnTo>
                    <a:lnTo>
                      <a:pt x="400" y="1208"/>
                    </a:lnTo>
                    <a:lnTo>
                      <a:pt x="424" y="1200"/>
                    </a:lnTo>
                    <a:lnTo>
                      <a:pt x="432" y="1136"/>
                    </a:lnTo>
                    <a:lnTo>
                      <a:pt x="488" y="1088"/>
                    </a:lnTo>
                    <a:lnTo>
                      <a:pt x="496" y="1112"/>
                    </a:lnTo>
                    <a:lnTo>
                      <a:pt x="480" y="1176"/>
                    </a:lnTo>
                    <a:lnTo>
                      <a:pt x="520" y="1192"/>
                    </a:lnTo>
                    <a:lnTo>
                      <a:pt x="560" y="1224"/>
                    </a:lnTo>
                    <a:lnTo>
                      <a:pt x="576" y="1224"/>
                    </a:lnTo>
                    <a:lnTo>
                      <a:pt x="592" y="1224"/>
                    </a:lnTo>
                    <a:lnTo>
                      <a:pt x="600" y="1200"/>
                    </a:lnTo>
                    <a:lnTo>
                      <a:pt x="616" y="1200"/>
                    </a:lnTo>
                    <a:lnTo>
                      <a:pt x="608" y="1168"/>
                    </a:lnTo>
                    <a:lnTo>
                      <a:pt x="664" y="1112"/>
                    </a:lnTo>
                    <a:lnTo>
                      <a:pt x="664" y="1096"/>
                    </a:lnTo>
                    <a:lnTo>
                      <a:pt x="696" y="1096"/>
                    </a:lnTo>
                    <a:lnTo>
                      <a:pt x="704" y="1096"/>
                    </a:lnTo>
                    <a:lnTo>
                      <a:pt x="712" y="1080"/>
                    </a:lnTo>
                    <a:lnTo>
                      <a:pt x="720" y="1080"/>
                    </a:lnTo>
                    <a:lnTo>
                      <a:pt x="736" y="1096"/>
                    </a:lnTo>
                    <a:lnTo>
                      <a:pt x="736" y="1072"/>
                    </a:lnTo>
                    <a:lnTo>
                      <a:pt x="760" y="1080"/>
                    </a:lnTo>
                    <a:lnTo>
                      <a:pt x="800" y="1024"/>
                    </a:lnTo>
                    <a:lnTo>
                      <a:pt x="832" y="1016"/>
                    </a:lnTo>
                    <a:lnTo>
                      <a:pt x="848" y="1000"/>
                    </a:lnTo>
                    <a:lnTo>
                      <a:pt x="864" y="1008"/>
                    </a:lnTo>
                    <a:lnTo>
                      <a:pt x="896" y="1000"/>
                    </a:lnTo>
                    <a:lnTo>
                      <a:pt x="872" y="928"/>
                    </a:lnTo>
                    <a:lnTo>
                      <a:pt x="896" y="920"/>
                    </a:lnTo>
                    <a:lnTo>
                      <a:pt x="896" y="888"/>
                    </a:lnTo>
                    <a:lnTo>
                      <a:pt x="928" y="872"/>
                    </a:lnTo>
                    <a:lnTo>
                      <a:pt x="944" y="912"/>
                    </a:lnTo>
                    <a:lnTo>
                      <a:pt x="984" y="888"/>
                    </a:lnTo>
                    <a:lnTo>
                      <a:pt x="1000" y="896"/>
                    </a:lnTo>
                    <a:lnTo>
                      <a:pt x="1008" y="872"/>
                    </a:lnTo>
                    <a:lnTo>
                      <a:pt x="1040" y="880"/>
                    </a:lnTo>
                    <a:lnTo>
                      <a:pt x="1040" y="840"/>
                    </a:lnTo>
                    <a:lnTo>
                      <a:pt x="1088" y="824"/>
                    </a:lnTo>
                    <a:lnTo>
                      <a:pt x="1112" y="864"/>
                    </a:lnTo>
                    <a:lnTo>
                      <a:pt x="1112" y="904"/>
                    </a:lnTo>
                    <a:lnTo>
                      <a:pt x="1128" y="920"/>
                    </a:lnTo>
                    <a:lnTo>
                      <a:pt x="1160" y="912"/>
                    </a:lnTo>
                    <a:lnTo>
                      <a:pt x="1176" y="912"/>
                    </a:lnTo>
                    <a:lnTo>
                      <a:pt x="1176" y="888"/>
                    </a:lnTo>
                    <a:lnTo>
                      <a:pt x="1176" y="864"/>
                    </a:lnTo>
                    <a:lnTo>
                      <a:pt x="1160" y="832"/>
                    </a:lnTo>
                    <a:lnTo>
                      <a:pt x="1176" y="840"/>
                    </a:lnTo>
                    <a:lnTo>
                      <a:pt x="1200" y="872"/>
                    </a:lnTo>
                    <a:lnTo>
                      <a:pt x="1328" y="776"/>
                    </a:lnTo>
                    <a:lnTo>
                      <a:pt x="1352" y="784"/>
                    </a:lnTo>
                    <a:lnTo>
                      <a:pt x="1392" y="752"/>
                    </a:lnTo>
                    <a:lnTo>
                      <a:pt x="1392" y="728"/>
                    </a:lnTo>
                    <a:lnTo>
                      <a:pt x="1376" y="728"/>
                    </a:lnTo>
                    <a:lnTo>
                      <a:pt x="1376" y="688"/>
                    </a:lnTo>
                    <a:lnTo>
                      <a:pt x="1352" y="640"/>
                    </a:lnTo>
                    <a:lnTo>
                      <a:pt x="1312" y="672"/>
                    </a:lnTo>
                    <a:lnTo>
                      <a:pt x="1288" y="616"/>
                    </a:lnTo>
                    <a:lnTo>
                      <a:pt x="1296" y="592"/>
                    </a:lnTo>
                    <a:lnTo>
                      <a:pt x="1264" y="560"/>
                    </a:lnTo>
                    <a:lnTo>
                      <a:pt x="1272" y="536"/>
                    </a:lnTo>
                    <a:lnTo>
                      <a:pt x="1312" y="560"/>
                    </a:lnTo>
                    <a:lnTo>
                      <a:pt x="1336" y="560"/>
                    </a:lnTo>
                    <a:lnTo>
                      <a:pt x="1328" y="512"/>
                    </a:lnTo>
                    <a:lnTo>
                      <a:pt x="1328" y="488"/>
                    </a:lnTo>
                    <a:lnTo>
                      <a:pt x="1352" y="472"/>
                    </a:lnTo>
                    <a:lnTo>
                      <a:pt x="1352" y="456"/>
                    </a:lnTo>
                    <a:lnTo>
                      <a:pt x="1320" y="472"/>
                    </a:lnTo>
                    <a:lnTo>
                      <a:pt x="1296" y="432"/>
                    </a:lnTo>
                    <a:lnTo>
                      <a:pt x="1368" y="336"/>
                    </a:lnTo>
                    <a:lnTo>
                      <a:pt x="1384" y="360"/>
                    </a:lnTo>
                    <a:lnTo>
                      <a:pt x="1392" y="296"/>
                    </a:lnTo>
                    <a:lnTo>
                      <a:pt x="1408" y="272"/>
                    </a:lnTo>
                    <a:lnTo>
                      <a:pt x="1400" y="216"/>
                    </a:lnTo>
                    <a:lnTo>
                      <a:pt x="1424" y="128"/>
                    </a:lnTo>
                    <a:lnTo>
                      <a:pt x="1384" y="88"/>
                    </a:lnTo>
                    <a:lnTo>
                      <a:pt x="1360" y="120"/>
                    </a:lnTo>
                    <a:lnTo>
                      <a:pt x="1344" y="128"/>
                    </a:lnTo>
                    <a:lnTo>
                      <a:pt x="1296" y="144"/>
                    </a:lnTo>
                    <a:lnTo>
                      <a:pt x="1280" y="120"/>
                    </a:lnTo>
                    <a:lnTo>
                      <a:pt x="1264" y="72"/>
                    </a:lnTo>
                    <a:lnTo>
                      <a:pt x="1240" y="56"/>
                    </a:lnTo>
                    <a:lnTo>
                      <a:pt x="1224" y="72"/>
                    </a:lnTo>
                    <a:lnTo>
                      <a:pt x="1192" y="64"/>
                    </a:lnTo>
                    <a:lnTo>
                      <a:pt x="1208" y="32"/>
                    </a:lnTo>
                    <a:lnTo>
                      <a:pt x="1200" y="0"/>
                    </a:lnTo>
                    <a:lnTo>
                      <a:pt x="1168" y="0"/>
                    </a:lnTo>
                    <a:lnTo>
                      <a:pt x="1128" y="40"/>
                    </a:lnTo>
                    <a:lnTo>
                      <a:pt x="1128" y="56"/>
                    </a:lnTo>
                    <a:lnTo>
                      <a:pt x="1160" y="64"/>
                    </a:lnTo>
                    <a:lnTo>
                      <a:pt x="1168" y="88"/>
                    </a:lnTo>
                    <a:lnTo>
                      <a:pt x="1136" y="136"/>
                    </a:lnTo>
                    <a:lnTo>
                      <a:pt x="1128" y="168"/>
                    </a:lnTo>
                    <a:lnTo>
                      <a:pt x="1112" y="200"/>
                    </a:lnTo>
                    <a:lnTo>
                      <a:pt x="1112" y="232"/>
                    </a:lnTo>
                    <a:lnTo>
                      <a:pt x="1120" y="240"/>
                    </a:lnTo>
                    <a:lnTo>
                      <a:pt x="1056" y="288"/>
                    </a:lnTo>
                    <a:lnTo>
                      <a:pt x="1016" y="280"/>
                    </a:lnTo>
                    <a:lnTo>
                      <a:pt x="992" y="280"/>
                    </a:lnTo>
                    <a:lnTo>
                      <a:pt x="944" y="416"/>
                    </a:lnTo>
                    <a:lnTo>
                      <a:pt x="960" y="432"/>
                    </a:lnTo>
                    <a:lnTo>
                      <a:pt x="992" y="432"/>
                    </a:lnTo>
                    <a:lnTo>
                      <a:pt x="1032" y="432"/>
                    </a:lnTo>
                    <a:lnTo>
                      <a:pt x="1040" y="440"/>
                    </a:lnTo>
                    <a:lnTo>
                      <a:pt x="1056" y="416"/>
                    </a:lnTo>
                    <a:lnTo>
                      <a:pt x="1080" y="408"/>
                    </a:lnTo>
                    <a:lnTo>
                      <a:pt x="1104" y="416"/>
                    </a:lnTo>
                    <a:lnTo>
                      <a:pt x="1136" y="448"/>
                    </a:lnTo>
                    <a:lnTo>
                      <a:pt x="1160" y="480"/>
                    </a:lnTo>
                    <a:lnTo>
                      <a:pt x="1160" y="512"/>
                    </a:lnTo>
                    <a:lnTo>
                      <a:pt x="1136" y="504"/>
                    </a:lnTo>
                    <a:lnTo>
                      <a:pt x="1088" y="520"/>
                    </a:lnTo>
                    <a:lnTo>
                      <a:pt x="1048" y="520"/>
                    </a:lnTo>
                    <a:lnTo>
                      <a:pt x="1040" y="536"/>
                    </a:lnTo>
                    <a:lnTo>
                      <a:pt x="1016" y="536"/>
                    </a:lnTo>
                    <a:lnTo>
                      <a:pt x="992" y="560"/>
                    </a:lnTo>
                    <a:lnTo>
                      <a:pt x="992" y="592"/>
                    </a:lnTo>
                    <a:lnTo>
                      <a:pt x="968" y="608"/>
                    </a:lnTo>
                    <a:lnTo>
                      <a:pt x="912" y="616"/>
                    </a:lnTo>
                    <a:lnTo>
                      <a:pt x="864" y="664"/>
                    </a:lnTo>
                    <a:lnTo>
                      <a:pt x="800" y="664"/>
                    </a:lnTo>
                    <a:lnTo>
                      <a:pt x="784" y="648"/>
                    </a:lnTo>
                    <a:lnTo>
                      <a:pt x="760" y="648"/>
                    </a:lnTo>
                    <a:lnTo>
                      <a:pt x="752" y="680"/>
                    </a:lnTo>
                    <a:lnTo>
                      <a:pt x="728" y="704"/>
                    </a:lnTo>
                    <a:lnTo>
                      <a:pt x="768" y="752"/>
                    </a:lnTo>
                    <a:lnTo>
                      <a:pt x="720" y="784"/>
                    </a:lnTo>
                    <a:lnTo>
                      <a:pt x="696" y="824"/>
                    </a:lnTo>
                    <a:lnTo>
                      <a:pt x="640" y="848"/>
                    </a:lnTo>
                    <a:lnTo>
                      <a:pt x="560" y="856"/>
                    </a:lnTo>
                    <a:lnTo>
                      <a:pt x="496" y="864"/>
                    </a:lnTo>
                    <a:lnTo>
                      <a:pt x="456" y="880"/>
                    </a:lnTo>
                    <a:lnTo>
                      <a:pt x="408" y="912"/>
                    </a:lnTo>
                    <a:lnTo>
                      <a:pt x="384" y="912"/>
                    </a:lnTo>
                    <a:lnTo>
                      <a:pt x="352" y="888"/>
                    </a:lnTo>
                    <a:lnTo>
                      <a:pt x="312" y="888"/>
                    </a:lnTo>
                    <a:lnTo>
                      <a:pt x="280" y="864"/>
                    </a:lnTo>
                    <a:lnTo>
                      <a:pt x="248" y="864"/>
                    </a:lnTo>
                    <a:lnTo>
                      <a:pt x="224" y="824"/>
                    </a:lnTo>
                    <a:lnTo>
                      <a:pt x="160" y="816"/>
                    </a:lnTo>
                    <a:lnTo>
                      <a:pt x="96" y="816"/>
                    </a:lnTo>
                    <a:lnTo>
                      <a:pt x="64" y="792"/>
                    </a:lnTo>
                    <a:lnTo>
                      <a:pt x="0" y="784"/>
                    </a:lnTo>
                  </a:path>
                </a:pathLst>
              </a:custGeom>
              <a:noFill/>
              <a:ln w="9525" cmpd="sng">
                <a:solidFill>
                  <a:schemeClr val="bg2">
                    <a:lumMod val="90000"/>
                  </a:schemeClr>
                </a:solidFill>
                <a:miter lim="800000"/>
              </a:ln>
            </p:spPr>
            <p:txBody>
              <a:bodyPr/>
              <a:lstStyle/>
              <a:p>
                <a:pPr defTabSz="685800">
                  <a:defRPr/>
                </a:pPr>
                <a:endParaRPr lang="zh-CN" altLang="zh-CN" sz="1100" b="1" dirty="0">
                  <a:solidFill>
                    <a:srgbClr val="20599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26" name="Freeform 33"/>
              <p:cNvSpPr>
                <a:spLocks noChangeArrowheads="1"/>
              </p:cNvSpPr>
              <p:nvPr/>
            </p:nvSpPr>
            <p:spPr bwMode="auto">
              <a:xfrm>
                <a:off x="-1222" y="413087"/>
                <a:ext cx="2142419" cy="1762148"/>
              </a:xfrm>
              <a:custGeom>
                <a:avLst/>
                <a:gdLst>
                  <a:gd name="T0" fmla="*/ 3140 w 1273"/>
                  <a:gd name="T1" fmla="*/ 960 h 1033"/>
                  <a:gd name="T2" fmla="*/ 3099 w 1273"/>
                  <a:gd name="T3" fmla="*/ 1052 h 1033"/>
                  <a:gd name="T4" fmla="*/ 2939 w 1273"/>
                  <a:gd name="T5" fmla="*/ 1052 h 1033"/>
                  <a:gd name="T6" fmla="*/ 2879 w 1273"/>
                  <a:gd name="T7" fmla="*/ 1105 h 1033"/>
                  <a:gd name="T8" fmla="*/ 2699 w 1273"/>
                  <a:gd name="T9" fmla="*/ 1199 h 1033"/>
                  <a:gd name="T10" fmla="*/ 2620 w 1273"/>
                  <a:gd name="T11" fmla="*/ 1213 h 1033"/>
                  <a:gd name="T12" fmla="*/ 2339 w 1273"/>
                  <a:gd name="T13" fmla="*/ 1373 h 1033"/>
                  <a:gd name="T14" fmla="*/ 2200 w 1273"/>
                  <a:gd name="T15" fmla="*/ 1467 h 1033"/>
                  <a:gd name="T16" fmla="*/ 2300 w 1273"/>
                  <a:gd name="T17" fmla="*/ 1571 h 1033"/>
                  <a:gd name="T18" fmla="*/ 2222 w 1273"/>
                  <a:gd name="T19" fmla="*/ 1653 h 1033"/>
                  <a:gd name="T20" fmla="*/ 2239 w 1273"/>
                  <a:gd name="T21" fmla="*/ 1720 h 1033"/>
                  <a:gd name="T22" fmla="*/ 2101 w 1273"/>
                  <a:gd name="T23" fmla="*/ 1692 h 1033"/>
                  <a:gd name="T24" fmla="*/ 2018 w 1273"/>
                  <a:gd name="T25" fmla="*/ 1666 h 1033"/>
                  <a:gd name="T26" fmla="*/ 1841 w 1273"/>
                  <a:gd name="T27" fmla="*/ 1598 h 1033"/>
                  <a:gd name="T28" fmla="*/ 1500 w 1273"/>
                  <a:gd name="T29" fmla="*/ 1640 h 1033"/>
                  <a:gd name="T30" fmla="*/ 1282 w 1273"/>
                  <a:gd name="T31" fmla="*/ 1653 h 1033"/>
                  <a:gd name="T32" fmla="*/ 1079 w 1273"/>
                  <a:gd name="T33" fmla="*/ 1585 h 1033"/>
                  <a:gd name="T34" fmla="*/ 920 w 1273"/>
                  <a:gd name="T35" fmla="*/ 1598 h 1033"/>
                  <a:gd name="T36" fmla="*/ 681 w 1273"/>
                  <a:gd name="T37" fmla="*/ 1545 h 1033"/>
                  <a:gd name="T38" fmla="*/ 539 w 1273"/>
                  <a:gd name="T39" fmla="*/ 1640 h 1033"/>
                  <a:gd name="T40" fmla="*/ 381 w 1273"/>
                  <a:gd name="T41" fmla="*/ 1571 h 1033"/>
                  <a:gd name="T42" fmla="*/ 259 w 1273"/>
                  <a:gd name="T43" fmla="*/ 1440 h 1033"/>
                  <a:gd name="T44" fmla="*/ 138 w 1273"/>
                  <a:gd name="T45" fmla="*/ 1332 h 1033"/>
                  <a:gd name="T46" fmla="*/ 160 w 1273"/>
                  <a:gd name="T47" fmla="*/ 1291 h 1033"/>
                  <a:gd name="T48" fmla="*/ 101 w 1273"/>
                  <a:gd name="T49" fmla="*/ 1187 h 1033"/>
                  <a:gd name="T50" fmla="*/ 0 w 1273"/>
                  <a:gd name="T51" fmla="*/ 1146 h 1033"/>
                  <a:gd name="T52" fmla="*/ 79 w 1273"/>
                  <a:gd name="T53" fmla="*/ 1146 h 1033"/>
                  <a:gd name="T54" fmla="*/ 79 w 1273"/>
                  <a:gd name="T55" fmla="*/ 1026 h 1033"/>
                  <a:gd name="T56" fmla="*/ 60 w 1273"/>
                  <a:gd name="T57" fmla="*/ 947 h 1033"/>
                  <a:gd name="T58" fmla="*/ 0 w 1273"/>
                  <a:gd name="T59" fmla="*/ 867 h 1033"/>
                  <a:gd name="T60" fmla="*/ 221 w 1273"/>
                  <a:gd name="T61" fmla="*/ 773 h 1033"/>
                  <a:gd name="T62" fmla="*/ 339 w 1273"/>
                  <a:gd name="T63" fmla="*/ 760 h 1033"/>
                  <a:gd name="T64" fmla="*/ 381 w 1273"/>
                  <a:gd name="T65" fmla="*/ 800 h 1033"/>
                  <a:gd name="T66" fmla="*/ 500 w 1273"/>
                  <a:gd name="T67" fmla="*/ 800 h 1033"/>
                  <a:gd name="T68" fmla="*/ 759 w 1273"/>
                  <a:gd name="T69" fmla="*/ 760 h 1033"/>
                  <a:gd name="T70" fmla="*/ 1041 w 1273"/>
                  <a:gd name="T71" fmla="*/ 708 h 1033"/>
                  <a:gd name="T72" fmla="*/ 1059 w 1273"/>
                  <a:gd name="T73" fmla="*/ 627 h 1033"/>
                  <a:gd name="T74" fmla="*/ 1179 w 1273"/>
                  <a:gd name="T75" fmla="*/ 388 h 1033"/>
                  <a:gd name="T76" fmla="*/ 1140 w 1273"/>
                  <a:gd name="T77" fmla="*/ 332 h 1033"/>
                  <a:gd name="T78" fmla="*/ 1480 w 1273"/>
                  <a:gd name="T79" fmla="*/ 374 h 1033"/>
                  <a:gd name="T80" fmla="*/ 1660 w 1273"/>
                  <a:gd name="T81" fmla="*/ 159 h 1033"/>
                  <a:gd name="T82" fmla="*/ 1959 w 1273"/>
                  <a:gd name="T83" fmla="*/ 214 h 1033"/>
                  <a:gd name="T84" fmla="*/ 1959 w 1273"/>
                  <a:gd name="T85" fmla="*/ 135 h 1033"/>
                  <a:gd name="T86" fmla="*/ 2101 w 1273"/>
                  <a:gd name="T87" fmla="*/ 66 h 1033"/>
                  <a:gd name="T88" fmla="*/ 2200 w 1273"/>
                  <a:gd name="T89" fmla="*/ 0 h 1033"/>
                  <a:gd name="T90" fmla="*/ 2319 w 1273"/>
                  <a:gd name="T91" fmla="*/ 27 h 1033"/>
                  <a:gd name="T92" fmla="*/ 2319 w 1273"/>
                  <a:gd name="T93" fmla="*/ 80 h 1033"/>
                  <a:gd name="T94" fmla="*/ 2401 w 1273"/>
                  <a:gd name="T95" fmla="*/ 186 h 1033"/>
                  <a:gd name="T96" fmla="*/ 2560 w 1273"/>
                  <a:gd name="T97" fmla="*/ 239 h 1033"/>
                  <a:gd name="T98" fmla="*/ 2599 w 1273"/>
                  <a:gd name="T99" fmla="*/ 414 h 1033"/>
                  <a:gd name="T100" fmla="*/ 2539 w 1273"/>
                  <a:gd name="T101" fmla="*/ 559 h 1033"/>
                  <a:gd name="T102" fmla="*/ 2782 w 1273"/>
                  <a:gd name="T103" fmla="*/ 615 h 1033"/>
                  <a:gd name="T104" fmla="*/ 3021 w 1273"/>
                  <a:gd name="T105" fmla="*/ 732 h 1033"/>
                  <a:gd name="T106" fmla="*/ 3082 w 1273"/>
                  <a:gd name="T107" fmla="*/ 800 h 1033"/>
                  <a:gd name="T108" fmla="*/ 3179 w 1273"/>
                  <a:gd name="T109" fmla="*/ 947 h 103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273"/>
                  <a:gd name="T166" fmla="*/ 0 h 1033"/>
                  <a:gd name="T167" fmla="*/ 1273 w 1273"/>
                  <a:gd name="T168" fmla="*/ 1033 h 103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273" h="1033">
                    <a:moveTo>
                      <a:pt x="1272" y="568"/>
                    </a:moveTo>
                    <a:lnTo>
                      <a:pt x="1256" y="576"/>
                    </a:lnTo>
                    <a:lnTo>
                      <a:pt x="1256" y="600"/>
                    </a:lnTo>
                    <a:lnTo>
                      <a:pt x="1240" y="632"/>
                    </a:lnTo>
                    <a:lnTo>
                      <a:pt x="1208" y="632"/>
                    </a:lnTo>
                    <a:lnTo>
                      <a:pt x="1176" y="632"/>
                    </a:lnTo>
                    <a:lnTo>
                      <a:pt x="1176" y="648"/>
                    </a:lnTo>
                    <a:lnTo>
                      <a:pt x="1152" y="664"/>
                    </a:lnTo>
                    <a:lnTo>
                      <a:pt x="1112" y="680"/>
                    </a:lnTo>
                    <a:lnTo>
                      <a:pt x="1080" y="720"/>
                    </a:lnTo>
                    <a:lnTo>
                      <a:pt x="1064" y="712"/>
                    </a:lnTo>
                    <a:lnTo>
                      <a:pt x="1048" y="728"/>
                    </a:lnTo>
                    <a:lnTo>
                      <a:pt x="1040" y="816"/>
                    </a:lnTo>
                    <a:lnTo>
                      <a:pt x="936" y="824"/>
                    </a:lnTo>
                    <a:lnTo>
                      <a:pt x="888" y="840"/>
                    </a:lnTo>
                    <a:lnTo>
                      <a:pt x="880" y="880"/>
                    </a:lnTo>
                    <a:lnTo>
                      <a:pt x="920" y="928"/>
                    </a:lnTo>
                    <a:lnTo>
                      <a:pt x="920" y="944"/>
                    </a:lnTo>
                    <a:lnTo>
                      <a:pt x="888" y="968"/>
                    </a:lnTo>
                    <a:lnTo>
                      <a:pt x="888" y="992"/>
                    </a:lnTo>
                    <a:lnTo>
                      <a:pt x="896" y="1000"/>
                    </a:lnTo>
                    <a:lnTo>
                      <a:pt x="896" y="1032"/>
                    </a:lnTo>
                    <a:lnTo>
                      <a:pt x="840" y="1008"/>
                    </a:lnTo>
                    <a:lnTo>
                      <a:pt x="840" y="1016"/>
                    </a:lnTo>
                    <a:lnTo>
                      <a:pt x="816" y="1016"/>
                    </a:lnTo>
                    <a:lnTo>
                      <a:pt x="808" y="1000"/>
                    </a:lnTo>
                    <a:lnTo>
                      <a:pt x="760" y="976"/>
                    </a:lnTo>
                    <a:lnTo>
                      <a:pt x="736" y="960"/>
                    </a:lnTo>
                    <a:lnTo>
                      <a:pt x="624" y="968"/>
                    </a:lnTo>
                    <a:lnTo>
                      <a:pt x="600" y="984"/>
                    </a:lnTo>
                    <a:lnTo>
                      <a:pt x="528" y="984"/>
                    </a:lnTo>
                    <a:lnTo>
                      <a:pt x="512" y="992"/>
                    </a:lnTo>
                    <a:lnTo>
                      <a:pt x="440" y="984"/>
                    </a:lnTo>
                    <a:lnTo>
                      <a:pt x="432" y="952"/>
                    </a:lnTo>
                    <a:lnTo>
                      <a:pt x="384" y="944"/>
                    </a:lnTo>
                    <a:lnTo>
                      <a:pt x="368" y="960"/>
                    </a:lnTo>
                    <a:lnTo>
                      <a:pt x="296" y="928"/>
                    </a:lnTo>
                    <a:lnTo>
                      <a:pt x="272" y="928"/>
                    </a:lnTo>
                    <a:lnTo>
                      <a:pt x="248" y="968"/>
                    </a:lnTo>
                    <a:lnTo>
                      <a:pt x="216" y="984"/>
                    </a:lnTo>
                    <a:lnTo>
                      <a:pt x="176" y="976"/>
                    </a:lnTo>
                    <a:lnTo>
                      <a:pt x="152" y="944"/>
                    </a:lnTo>
                    <a:lnTo>
                      <a:pt x="152" y="872"/>
                    </a:lnTo>
                    <a:lnTo>
                      <a:pt x="104" y="864"/>
                    </a:lnTo>
                    <a:lnTo>
                      <a:pt x="72" y="816"/>
                    </a:lnTo>
                    <a:lnTo>
                      <a:pt x="56" y="800"/>
                    </a:lnTo>
                    <a:lnTo>
                      <a:pt x="48" y="784"/>
                    </a:lnTo>
                    <a:lnTo>
                      <a:pt x="64" y="776"/>
                    </a:lnTo>
                    <a:lnTo>
                      <a:pt x="64" y="752"/>
                    </a:lnTo>
                    <a:lnTo>
                      <a:pt x="40" y="712"/>
                    </a:lnTo>
                    <a:lnTo>
                      <a:pt x="16" y="704"/>
                    </a:lnTo>
                    <a:lnTo>
                      <a:pt x="0" y="688"/>
                    </a:lnTo>
                    <a:lnTo>
                      <a:pt x="16" y="680"/>
                    </a:lnTo>
                    <a:lnTo>
                      <a:pt x="32" y="688"/>
                    </a:lnTo>
                    <a:lnTo>
                      <a:pt x="40" y="672"/>
                    </a:lnTo>
                    <a:lnTo>
                      <a:pt x="32" y="616"/>
                    </a:lnTo>
                    <a:lnTo>
                      <a:pt x="48" y="592"/>
                    </a:lnTo>
                    <a:lnTo>
                      <a:pt x="24" y="568"/>
                    </a:lnTo>
                    <a:lnTo>
                      <a:pt x="0" y="568"/>
                    </a:lnTo>
                    <a:lnTo>
                      <a:pt x="0" y="520"/>
                    </a:lnTo>
                    <a:lnTo>
                      <a:pt x="48" y="464"/>
                    </a:lnTo>
                    <a:lnTo>
                      <a:pt x="88" y="464"/>
                    </a:lnTo>
                    <a:lnTo>
                      <a:pt x="112" y="448"/>
                    </a:lnTo>
                    <a:lnTo>
                      <a:pt x="136" y="456"/>
                    </a:lnTo>
                    <a:lnTo>
                      <a:pt x="144" y="448"/>
                    </a:lnTo>
                    <a:lnTo>
                      <a:pt x="152" y="480"/>
                    </a:lnTo>
                    <a:lnTo>
                      <a:pt x="168" y="472"/>
                    </a:lnTo>
                    <a:lnTo>
                      <a:pt x="200" y="480"/>
                    </a:lnTo>
                    <a:lnTo>
                      <a:pt x="208" y="456"/>
                    </a:lnTo>
                    <a:lnTo>
                      <a:pt x="304" y="456"/>
                    </a:lnTo>
                    <a:lnTo>
                      <a:pt x="320" y="432"/>
                    </a:lnTo>
                    <a:lnTo>
                      <a:pt x="416" y="424"/>
                    </a:lnTo>
                    <a:lnTo>
                      <a:pt x="424" y="408"/>
                    </a:lnTo>
                    <a:lnTo>
                      <a:pt x="424" y="376"/>
                    </a:lnTo>
                    <a:lnTo>
                      <a:pt x="464" y="352"/>
                    </a:lnTo>
                    <a:lnTo>
                      <a:pt x="472" y="232"/>
                    </a:lnTo>
                    <a:lnTo>
                      <a:pt x="456" y="224"/>
                    </a:lnTo>
                    <a:lnTo>
                      <a:pt x="456" y="200"/>
                    </a:lnTo>
                    <a:lnTo>
                      <a:pt x="576" y="208"/>
                    </a:lnTo>
                    <a:lnTo>
                      <a:pt x="592" y="224"/>
                    </a:lnTo>
                    <a:lnTo>
                      <a:pt x="608" y="176"/>
                    </a:lnTo>
                    <a:lnTo>
                      <a:pt x="664" y="96"/>
                    </a:lnTo>
                    <a:lnTo>
                      <a:pt x="744" y="136"/>
                    </a:lnTo>
                    <a:lnTo>
                      <a:pt x="784" y="128"/>
                    </a:lnTo>
                    <a:lnTo>
                      <a:pt x="792" y="104"/>
                    </a:lnTo>
                    <a:lnTo>
                      <a:pt x="784" y="80"/>
                    </a:lnTo>
                    <a:lnTo>
                      <a:pt x="816" y="48"/>
                    </a:lnTo>
                    <a:lnTo>
                      <a:pt x="840" y="40"/>
                    </a:lnTo>
                    <a:lnTo>
                      <a:pt x="872" y="24"/>
                    </a:lnTo>
                    <a:lnTo>
                      <a:pt x="880" y="0"/>
                    </a:lnTo>
                    <a:lnTo>
                      <a:pt x="928" y="8"/>
                    </a:lnTo>
                    <a:lnTo>
                      <a:pt x="928" y="16"/>
                    </a:lnTo>
                    <a:lnTo>
                      <a:pt x="912" y="32"/>
                    </a:lnTo>
                    <a:lnTo>
                      <a:pt x="928" y="48"/>
                    </a:lnTo>
                    <a:lnTo>
                      <a:pt x="936" y="72"/>
                    </a:lnTo>
                    <a:lnTo>
                      <a:pt x="960" y="112"/>
                    </a:lnTo>
                    <a:lnTo>
                      <a:pt x="984" y="120"/>
                    </a:lnTo>
                    <a:lnTo>
                      <a:pt x="1024" y="144"/>
                    </a:lnTo>
                    <a:lnTo>
                      <a:pt x="1024" y="200"/>
                    </a:lnTo>
                    <a:lnTo>
                      <a:pt x="1040" y="248"/>
                    </a:lnTo>
                    <a:lnTo>
                      <a:pt x="1008" y="304"/>
                    </a:lnTo>
                    <a:lnTo>
                      <a:pt x="1016" y="336"/>
                    </a:lnTo>
                    <a:lnTo>
                      <a:pt x="1048" y="360"/>
                    </a:lnTo>
                    <a:lnTo>
                      <a:pt x="1112" y="368"/>
                    </a:lnTo>
                    <a:lnTo>
                      <a:pt x="1160" y="392"/>
                    </a:lnTo>
                    <a:lnTo>
                      <a:pt x="1208" y="440"/>
                    </a:lnTo>
                    <a:lnTo>
                      <a:pt x="1232" y="440"/>
                    </a:lnTo>
                    <a:lnTo>
                      <a:pt x="1232" y="480"/>
                    </a:lnTo>
                    <a:lnTo>
                      <a:pt x="1248" y="520"/>
                    </a:lnTo>
                    <a:lnTo>
                      <a:pt x="1272" y="568"/>
                    </a:lnTo>
                  </a:path>
                </a:pathLst>
              </a:custGeom>
              <a:solidFill>
                <a:srgbClr val="DAE3F3"/>
              </a:solidFill>
              <a:ln w="9525" cmpd="sng">
                <a:solidFill>
                  <a:schemeClr val="bg2">
                    <a:lumMod val="90000"/>
                  </a:schemeClr>
                </a:solidFill>
                <a:miter lim="800000"/>
              </a:ln>
            </p:spPr>
            <p:txBody>
              <a:bodyPr/>
              <a:lstStyle/>
              <a:p>
                <a:pPr defTabSz="685800">
                  <a:defRPr/>
                </a:pPr>
                <a:endParaRPr lang="zh-CN" altLang="zh-CN" sz="1100" b="1" dirty="0">
                  <a:solidFill>
                    <a:srgbClr val="20599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27" name="Freeform 34"/>
              <p:cNvSpPr>
                <a:spLocks noChangeArrowheads="1"/>
              </p:cNvSpPr>
              <p:nvPr/>
            </p:nvSpPr>
            <p:spPr bwMode="auto">
              <a:xfrm>
                <a:off x="4458586" y="3652144"/>
                <a:ext cx="214382" cy="440537"/>
              </a:xfrm>
              <a:custGeom>
                <a:avLst/>
                <a:gdLst>
                  <a:gd name="T0" fmla="*/ 55 w 129"/>
                  <a:gd name="T1" fmla="*/ 395 h 257"/>
                  <a:gd name="T2" fmla="*/ 75 w 129"/>
                  <a:gd name="T3" fmla="*/ 424 h 257"/>
                  <a:gd name="T4" fmla="*/ 130 w 129"/>
                  <a:gd name="T5" fmla="*/ 437 h 257"/>
                  <a:gd name="T6" fmla="*/ 151 w 129"/>
                  <a:gd name="T7" fmla="*/ 382 h 257"/>
                  <a:gd name="T8" fmla="*/ 243 w 129"/>
                  <a:gd name="T9" fmla="*/ 315 h 257"/>
                  <a:gd name="T10" fmla="*/ 243 w 129"/>
                  <a:gd name="T11" fmla="*/ 218 h 257"/>
                  <a:gd name="T12" fmla="*/ 280 w 129"/>
                  <a:gd name="T13" fmla="*/ 164 h 257"/>
                  <a:gd name="T14" fmla="*/ 300 w 129"/>
                  <a:gd name="T15" fmla="*/ 122 h 257"/>
                  <a:gd name="T16" fmla="*/ 263 w 129"/>
                  <a:gd name="T17" fmla="*/ 96 h 257"/>
                  <a:gd name="T18" fmla="*/ 243 w 129"/>
                  <a:gd name="T19" fmla="*/ 0 h 257"/>
                  <a:gd name="T20" fmla="*/ 151 w 129"/>
                  <a:gd name="T21" fmla="*/ 41 h 257"/>
                  <a:gd name="T22" fmla="*/ 114 w 129"/>
                  <a:gd name="T23" fmla="*/ 41 h 257"/>
                  <a:gd name="T24" fmla="*/ 130 w 129"/>
                  <a:gd name="T25" fmla="*/ 69 h 257"/>
                  <a:gd name="T26" fmla="*/ 55 w 129"/>
                  <a:gd name="T27" fmla="*/ 122 h 257"/>
                  <a:gd name="T28" fmla="*/ 55 w 129"/>
                  <a:gd name="T29" fmla="*/ 191 h 257"/>
                  <a:gd name="T30" fmla="*/ 0 w 129"/>
                  <a:gd name="T31" fmla="*/ 231 h 257"/>
                  <a:gd name="T32" fmla="*/ 18 w 129"/>
                  <a:gd name="T33" fmla="*/ 286 h 257"/>
                  <a:gd name="T34" fmla="*/ 38 w 129"/>
                  <a:gd name="T35" fmla="*/ 382 h 257"/>
                  <a:gd name="T36" fmla="*/ 55 w 129"/>
                  <a:gd name="T37" fmla="*/ 395 h 25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9"/>
                  <a:gd name="T58" fmla="*/ 0 h 257"/>
                  <a:gd name="T59" fmla="*/ 129 w 129"/>
                  <a:gd name="T60" fmla="*/ 257 h 25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9" h="257">
                    <a:moveTo>
                      <a:pt x="24" y="232"/>
                    </a:moveTo>
                    <a:lnTo>
                      <a:pt x="32" y="248"/>
                    </a:lnTo>
                    <a:lnTo>
                      <a:pt x="56" y="256"/>
                    </a:lnTo>
                    <a:lnTo>
                      <a:pt x="64" y="224"/>
                    </a:lnTo>
                    <a:lnTo>
                      <a:pt x="104" y="184"/>
                    </a:lnTo>
                    <a:lnTo>
                      <a:pt x="104" y="128"/>
                    </a:lnTo>
                    <a:lnTo>
                      <a:pt x="120" y="96"/>
                    </a:lnTo>
                    <a:lnTo>
                      <a:pt x="128" y="72"/>
                    </a:lnTo>
                    <a:lnTo>
                      <a:pt x="112" y="56"/>
                    </a:lnTo>
                    <a:lnTo>
                      <a:pt x="104" y="0"/>
                    </a:lnTo>
                    <a:lnTo>
                      <a:pt x="64" y="24"/>
                    </a:lnTo>
                    <a:lnTo>
                      <a:pt x="48" y="24"/>
                    </a:lnTo>
                    <a:lnTo>
                      <a:pt x="56" y="40"/>
                    </a:lnTo>
                    <a:lnTo>
                      <a:pt x="24" y="72"/>
                    </a:lnTo>
                    <a:lnTo>
                      <a:pt x="24" y="112"/>
                    </a:lnTo>
                    <a:lnTo>
                      <a:pt x="0" y="136"/>
                    </a:lnTo>
                    <a:lnTo>
                      <a:pt x="8" y="168"/>
                    </a:lnTo>
                    <a:lnTo>
                      <a:pt x="16" y="224"/>
                    </a:lnTo>
                    <a:lnTo>
                      <a:pt x="24" y="232"/>
                    </a:lnTo>
                  </a:path>
                </a:pathLst>
              </a:custGeom>
              <a:noFill/>
              <a:ln w="9525" cmpd="sng">
                <a:solidFill>
                  <a:schemeClr val="bg2">
                    <a:lumMod val="90000"/>
                  </a:schemeClr>
                </a:solidFill>
                <a:miter lim="800000"/>
              </a:ln>
            </p:spPr>
            <p:txBody>
              <a:bodyPr/>
              <a:lstStyle/>
              <a:p>
                <a:pPr defTabSz="685800">
                  <a:defRPr/>
                </a:pPr>
                <a:endParaRPr lang="zh-CN" altLang="zh-CN" sz="1100" b="1">
                  <a:solidFill>
                    <a:srgbClr val="20599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28" name="Freeform 31"/>
              <p:cNvSpPr>
                <a:spLocks noChangeArrowheads="1"/>
              </p:cNvSpPr>
              <p:nvPr/>
            </p:nvSpPr>
            <p:spPr bwMode="auto">
              <a:xfrm>
                <a:off x="1750086" y="1386305"/>
                <a:ext cx="1443225" cy="1434056"/>
              </a:xfrm>
              <a:custGeom>
                <a:avLst/>
                <a:gdLst>
                  <a:gd name="T0" fmla="*/ 1584 w 857"/>
                  <a:gd name="T1" fmla="*/ 798 h 841"/>
                  <a:gd name="T2" fmla="*/ 1686 w 857"/>
                  <a:gd name="T3" fmla="*/ 890 h 841"/>
                  <a:gd name="T4" fmla="*/ 1686 w 857"/>
                  <a:gd name="T5" fmla="*/ 943 h 841"/>
                  <a:gd name="T6" fmla="*/ 1847 w 857"/>
                  <a:gd name="T7" fmla="*/ 1038 h 841"/>
                  <a:gd name="T8" fmla="*/ 1865 w 857"/>
                  <a:gd name="T9" fmla="*/ 997 h 841"/>
                  <a:gd name="T10" fmla="*/ 1885 w 857"/>
                  <a:gd name="T11" fmla="*/ 917 h 841"/>
                  <a:gd name="T12" fmla="*/ 1847 w 857"/>
                  <a:gd name="T13" fmla="*/ 866 h 841"/>
                  <a:gd name="T14" fmla="*/ 1885 w 857"/>
                  <a:gd name="T15" fmla="*/ 811 h 841"/>
                  <a:gd name="T16" fmla="*/ 2005 w 857"/>
                  <a:gd name="T17" fmla="*/ 851 h 841"/>
                  <a:gd name="T18" fmla="*/ 2148 w 857"/>
                  <a:gd name="T19" fmla="*/ 917 h 841"/>
                  <a:gd name="T20" fmla="*/ 2005 w 857"/>
                  <a:gd name="T21" fmla="*/ 1052 h 841"/>
                  <a:gd name="T22" fmla="*/ 1946 w 857"/>
                  <a:gd name="T23" fmla="*/ 1104 h 841"/>
                  <a:gd name="T24" fmla="*/ 1847 w 857"/>
                  <a:gd name="T25" fmla="*/ 1077 h 841"/>
                  <a:gd name="T26" fmla="*/ 1766 w 857"/>
                  <a:gd name="T27" fmla="*/ 1250 h 841"/>
                  <a:gd name="T28" fmla="*/ 1745 w 857"/>
                  <a:gd name="T29" fmla="*/ 1291 h 841"/>
                  <a:gd name="T30" fmla="*/ 1726 w 857"/>
                  <a:gd name="T31" fmla="*/ 1343 h 841"/>
                  <a:gd name="T32" fmla="*/ 1584 w 857"/>
                  <a:gd name="T33" fmla="*/ 1397 h 841"/>
                  <a:gd name="T34" fmla="*/ 1487 w 857"/>
                  <a:gd name="T35" fmla="*/ 1263 h 841"/>
                  <a:gd name="T36" fmla="*/ 1445 w 857"/>
                  <a:gd name="T37" fmla="*/ 1250 h 841"/>
                  <a:gd name="T38" fmla="*/ 1324 w 857"/>
                  <a:gd name="T39" fmla="*/ 1156 h 841"/>
                  <a:gd name="T40" fmla="*/ 1244 w 857"/>
                  <a:gd name="T41" fmla="*/ 1182 h 841"/>
                  <a:gd name="T42" fmla="*/ 1224 w 857"/>
                  <a:gd name="T43" fmla="*/ 1210 h 841"/>
                  <a:gd name="T44" fmla="*/ 1203 w 857"/>
                  <a:gd name="T45" fmla="*/ 1291 h 841"/>
                  <a:gd name="T46" fmla="*/ 1165 w 857"/>
                  <a:gd name="T47" fmla="*/ 1238 h 841"/>
                  <a:gd name="T48" fmla="*/ 1043 w 857"/>
                  <a:gd name="T49" fmla="*/ 1210 h 841"/>
                  <a:gd name="T50" fmla="*/ 1023 w 857"/>
                  <a:gd name="T51" fmla="*/ 1145 h 841"/>
                  <a:gd name="T52" fmla="*/ 1144 w 857"/>
                  <a:gd name="T53" fmla="*/ 1156 h 841"/>
                  <a:gd name="T54" fmla="*/ 1224 w 857"/>
                  <a:gd name="T55" fmla="*/ 1118 h 841"/>
                  <a:gd name="T56" fmla="*/ 1165 w 857"/>
                  <a:gd name="T57" fmla="*/ 1064 h 841"/>
                  <a:gd name="T58" fmla="*/ 1264 w 857"/>
                  <a:gd name="T59" fmla="*/ 997 h 841"/>
                  <a:gd name="T60" fmla="*/ 1344 w 857"/>
                  <a:gd name="T61" fmla="*/ 943 h 841"/>
                  <a:gd name="T62" fmla="*/ 1203 w 857"/>
                  <a:gd name="T63" fmla="*/ 679 h 841"/>
                  <a:gd name="T64" fmla="*/ 1023 w 857"/>
                  <a:gd name="T65" fmla="*/ 599 h 841"/>
                  <a:gd name="T66" fmla="*/ 861 w 857"/>
                  <a:gd name="T67" fmla="*/ 559 h 841"/>
                  <a:gd name="T68" fmla="*/ 703 w 857"/>
                  <a:gd name="T69" fmla="*/ 518 h 841"/>
                  <a:gd name="T70" fmla="*/ 522 w 857"/>
                  <a:gd name="T71" fmla="*/ 559 h 841"/>
                  <a:gd name="T72" fmla="*/ 121 w 857"/>
                  <a:gd name="T73" fmla="*/ 399 h 841"/>
                  <a:gd name="T74" fmla="*/ 20 w 857"/>
                  <a:gd name="T75" fmla="*/ 266 h 841"/>
                  <a:gd name="T76" fmla="*/ 121 w 857"/>
                  <a:gd name="T77" fmla="*/ 252 h 841"/>
                  <a:gd name="T78" fmla="*/ 281 w 857"/>
                  <a:gd name="T79" fmla="*/ 159 h 841"/>
                  <a:gd name="T80" fmla="*/ 341 w 857"/>
                  <a:gd name="T81" fmla="*/ 106 h 841"/>
                  <a:gd name="T82" fmla="*/ 542 w 857"/>
                  <a:gd name="T83" fmla="*/ 53 h 841"/>
                  <a:gd name="T84" fmla="*/ 582 w 857"/>
                  <a:gd name="T85" fmla="*/ 0 h 841"/>
                  <a:gd name="T86" fmla="*/ 722 w 857"/>
                  <a:gd name="T87" fmla="*/ 122 h 841"/>
                  <a:gd name="T88" fmla="*/ 743 w 857"/>
                  <a:gd name="T89" fmla="*/ 214 h 841"/>
                  <a:gd name="T90" fmla="*/ 782 w 857"/>
                  <a:gd name="T91" fmla="*/ 293 h 841"/>
                  <a:gd name="T92" fmla="*/ 844 w 857"/>
                  <a:gd name="T93" fmla="*/ 320 h 841"/>
                  <a:gd name="T94" fmla="*/ 1023 w 857"/>
                  <a:gd name="T95" fmla="*/ 293 h 841"/>
                  <a:gd name="T96" fmla="*/ 1023 w 857"/>
                  <a:gd name="T97" fmla="*/ 359 h 841"/>
                  <a:gd name="T98" fmla="*/ 964 w 857"/>
                  <a:gd name="T99" fmla="*/ 424 h 841"/>
                  <a:gd name="T100" fmla="*/ 1083 w 857"/>
                  <a:gd name="T101" fmla="*/ 546 h 841"/>
                  <a:gd name="T102" fmla="*/ 1244 w 857"/>
                  <a:gd name="T103" fmla="*/ 572 h 841"/>
                  <a:gd name="T104" fmla="*/ 1324 w 857"/>
                  <a:gd name="T105" fmla="*/ 531 h 841"/>
                  <a:gd name="T106" fmla="*/ 1465 w 857"/>
                  <a:gd name="T107" fmla="*/ 531 h 841"/>
                  <a:gd name="T108" fmla="*/ 1565 w 857"/>
                  <a:gd name="T109" fmla="*/ 559 h 841"/>
                  <a:gd name="T110" fmla="*/ 1445 w 857"/>
                  <a:gd name="T111" fmla="*/ 651 h 841"/>
                  <a:gd name="T112" fmla="*/ 1505 w 857"/>
                  <a:gd name="T113" fmla="*/ 758 h 84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57"/>
                  <a:gd name="T172" fmla="*/ 0 h 841"/>
                  <a:gd name="T173" fmla="*/ 857 w 857"/>
                  <a:gd name="T174" fmla="*/ 841 h 84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57" h="841">
                    <a:moveTo>
                      <a:pt x="640" y="456"/>
                    </a:moveTo>
                    <a:lnTo>
                      <a:pt x="632" y="480"/>
                    </a:lnTo>
                    <a:lnTo>
                      <a:pt x="680" y="504"/>
                    </a:lnTo>
                    <a:lnTo>
                      <a:pt x="672" y="536"/>
                    </a:lnTo>
                    <a:lnTo>
                      <a:pt x="680" y="544"/>
                    </a:lnTo>
                    <a:lnTo>
                      <a:pt x="672" y="568"/>
                    </a:lnTo>
                    <a:lnTo>
                      <a:pt x="680" y="592"/>
                    </a:lnTo>
                    <a:lnTo>
                      <a:pt x="736" y="624"/>
                    </a:lnTo>
                    <a:lnTo>
                      <a:pt x="744" y="624"/>
                    </a:lnTo>
                    <a:lnTo>
                      <a:pt x="744" y="600"/>
                    </a:lnTo>
                    <a:lnTo>
                      <a:pt x="760" y="584"/>
                    </a:lnTo>
                    <a:lnTo>
                      <a:pt x="752" y="552"/>
                    </a:lnTo>
                    <a:lnTo>
                      <a:pt x="736" y="544"/>
                    </a:lnTo>
                    <a:lnTo>
                      <a:pt x="736" y="520"/>
                    </a:lnTo>
                    <a:lnTo>
                      <a:pt x="752" y="520"/>
                    </a:lnTo>
                    <a:lnTo>
                      <a:pt x="752" y="488"/>
                    </a:lnTo>
                    <a:lnTo>
                      <a:pt x="784" y="496"/>
                    </a:lnTo>
                    <a:lnTo>
                      <a:pt x="800" y="512"/>
                    </a:lnTo>
                    <a:lnTo>
                      <a:pt x="840" y="536"/>
                    </a:lnTo>
                    <a:lnTo>
                      <a:pt x="856" y="552"/>
                    </a:lnTo>
                    <a:lnTo>
                      <a:pt x="848" y="632"/>
                    </a:lnTo>
                    <a:lnTo>
                      <a:pt x="800" y="632"/>
                    </a:lnTo>
                    <a:lnTo>
                      <a:pt x="800" y="664"/>
                    </a:lnTo>
                    <a:lnTo>
                      <a:pt x="776" y="664"/>
                    </a:lnTo>
                    <a:lnTo>
                      <a:pt x="776" y="648"/>
                    </a:lnTo>
                    <a:lnTo>
                      <a:pt x="736" y="648"/>
                    </a:lnTo>
                    <a:lnTo>
                      <a:pt x="736" y="760"/>
                    </a:lnTo>
                    <a:lnTo>
                      <a:pt x="704" y="752"/>
                    </a:lnTo>
                    <a:lnTo>
                      <a:pt x="688" y="768"/>
                    </a:lnTo>
                    <a:lnTo>
                      <a:pt x="696" y="776"/>
                    </a:lnTo>
                    <a:lnTo>
                      <a:pt x="704" y="800"/>
                    </a:lnTo>
                    <a:lnTo>
                      <a:pt x="688" y="808"/>
                    </a:lnTo>
                    <a:lnTo>
                      <a:pt x="664" y="840"/>
                    </a:lnTo>
                    <a:lnTo>
                      <a:pt x="632" y="840"/>
                    </a:lnTo>
                    <a:lnTo>
                      <a:pt x="608" y="816"/>
                    </a:lnTo>
                    <a:lnTo>
                      <a:pt x="592" y="760"/>
                    </a:lnTo>
                    <a:lnTo>
                      <a:pt x="592" y="752"/>
                    </a:lnTo>
                    <a:lnTo>
                      <a:pt x="576" y="752"/>
                    </a:lnTo>
                    <a:lnTo>
                      <a:pt x="544" y="736"/>
                    </a:lnTo>
                    <a:lnTo>
                      <a:pt x="528" y="696"/>
                    </a:lnTo>
                    <a:lnTo>
                      <a:pt x="512" y="704"/>
                    </a:lnTo>
                    <a:lnTo>
                      <a:pt x="496" y="712"/>
                    </a:lnTo>
                    <a:lnTo>
                      <a:pt x="488" y="712"/>
                    </a:lnTo>
                    <a:lnTo>
                      <a:pt x="488" y="728"/>
                    </a:lnTo>
                    <a:lnTo>
                      <a:pt x="496" y="752"/>
                    </a:lnTo>
                    <a:lnTo>
                      <a:pt x="480" y="776"/>
                    </a:lnTo>
                    <a:lnTo>
                      <a:pt x="448" y="768"/>
                    </a:lnTo>
                    <a:lnTo>
                      <a:pt x="464" y="744"/>
                    </a:lnTo>
                    <a:lnTo>
                      <a:pt x="448" y="736"/>
                    </a:lnTo>
                    <a:lnTo>
                      <a:pt x="416" y="728"/>
                    </a:lnTo>
                    <a:lnTo>
                      <a:pt x="400" y="704"/>
                    </a:lnTo>
                    <a:lnTo>
                      <a:pt x="408" y="688"/>
                    </a:lnTo>
                    <a:lnTo>
                      <a:pt x="424" y="688"/>
                    </a:lnTo>
                    <a:lnTo>
                      <a:pt x="456" y="696"/>
                    </a:lnTo>
                    <a:lnTo>
                      <a:pt x="480" y="680"/>
                    </a:lnTo>
                    <a:lnTo>
                      <a:pt x="488" y="672"/>
                    </a:lnTo>
                    <a:lnTo>
                      <a:pt x="464" y="664"/>
                    </a:lnTo>
                    <a:lnTo>
                      <a:pt x="464" y="640"/>
                    </a:lnTo>
                    <a:lnTo>
                      <a:pt x="496" y="632"/>
                    </a:lnTo>
                    <a:lnTo>
                      <a:pt x="504" y="600"/>
                    </a:lnTo>
                    <a:lnTo>
                      <a:pt x="528" y="600"/>
                    </a:lnTo>
                    <a:lnTo>
                      <a:pt x="536" y="568"/>
                    </a:lnTo>
                    <a:lnTo>
                      <a:pt x="520" y="480"/>
                    </a:lnTo>
                    <a:lnTo>
                      <a:pt x="480" y="408"/>
                    </a:lnTo>
                    <a:lnTo>
                      <a:pt x="480" y="432"/>
                    </a:lnTo>
                    <a:lnTo>
                      <a:pt x="408" y="360"/>
                    </a:lnTo>
                    <a:lnTo>
                      <a:pt x="392" y="368"/>
                    </a:lnTo>
                    <a:lnTo>
                      <a:pt x="344" y="336"/>
                    </a:lnTo>
                    <a:lnTo>
                      <a:pt x="336" y="304"/>
                    </a:lnTo>
                    <a:lnTo>
                      <a:pt x="280" y="312"/>
                    </a:lnTo>
                    <a:lnTo>
                      <a:pt x="224" y="288"/>
                    </a:lnTo>
                    <a:lnTo>
                      <a:pt x="208" y="336"/>
                    </a:lnTo>
                    <a:lnTo>
                      <a:pt x="136" y="280"/>
                    </a:lnTo>
                    <a:lnTo>
                      <a:pt x="48" y="240"/>
                    </a:lnTo>
                    <a:lnTo>
                      <a:pt x="0" y="248"/>
                    </a:lnTo>
                    <a:lnTo>
                      <a:pt x="8" y="160"/>
                    </a:lnTo>
                    <a:lnTo>
                      <a:pt x="24" y="144"/>
                    </a:lnTo>
                    <a:lnTo>
                      <a:pt x="48" y="152"/>
                    </a:lnTo>
                    <a:lnTo>
                      <a:pt x="72" y="112"/>
                    </a:lnTo>
                    <a:lnTo>
                      <a:pt x="112" y="96"/>
                    </a:lnTo>
                    <a:lnTo>
                      <a:pt x="136" y="80"/>
                    </a:lnTo>
                    <a:lnTo>
                      <a:pt x="136" y="64"/>
                    </a:lnTo>
                    <a:lnTo>
                      <a:pt x="200" y="64"/>
                    </a:lnTo>
                    <a:lnTo>
                      <a:pt x="216" y="32"/>
                    </a:lnTo>
                    <a:lnTo>
                      <a:pt x="216" y="8"/>
                    </a:lnTo>
                    <a:lnTo>
                      <a:pt x="232" y="0"/>
                    </a:lnTo>
                    <a:lnTo>
                      <a:pt x="272" y="8"/>
                    </a:lnTo>
                    <a:lnTo>
                      <a:pt x="288" y="72"/>
                    </a:lnTo>
                    <a:lnTo>
                      <a:pt x="288" y="104"/>
                    </a:lnTo>
                    <a:lnTo>
                      <a:pt x="296" y="128"/>
                    </a:lnTo>
                    <a:lnTo>
                      <a:pt x="312" y="152"/>
                    </a:lnTo>
                    <a:lnTo>
                      <a:pt x="312" y="176"/>
                    </a:lnTo>
                    <a:lnTo>
                      <a:pt x="320" y="192"/>
                    </a:lnTo>
                    <a:lnTo>
                      <a:pt x="336" y="192"/>
                    </a:lnTo>
                    <a:lnTo>
                      <a:pt x="336" y="168"/>
                    </a:lnTo>
                    <a:lnTo>
                      <a:pt x="408" y="176"/>
                    </a:lnTo>
                    <a:lnTo>
                      <a:pt x="408" y="200"/>
                    </a:lnTo>
                    <a:lnTo>
                      <a:pt x="408" y="216"/>
                    </a:lnTo>
                    <a:lnTo>
                      <a:pt x="384" y="240"/>
                    </a:lnTo>
                    <a:lnTo>
                      <a:pt x="384" y="256"/>
                    </a:lnTo>
                    <a:lnTo>
                      <a:pt x="432" y="304"/>
                    </a:lnTo>
                    <a:lnTo>
                      <a:pt x="432" y="328"/>
                    </a:lnTo>
                    <a:lnTo>
                      <a:pt x="488" y="352"/>
                    </a:lnTo>
                    <a:lnTo>
                      <a:pt x="496" y="344"/>
                    </a:lnTo>
                    <a:lnTo>
                      <a:pt x="488" y="312"/>
                    </a:lnTo>
                    <a:lnTo>
                      <a:pt x="528" y="320"/>
                    </a:lnTo>
                    <a:lnTo>
                      <a:pt x="536" y="320"/>
                    </a:lnTo>
                    <a:lnTo>
                      <a:pt x="584" y="320"/>
                    </a:lnTo>
                    <a:lnTo>
                      <a:pt x="608" y="312"/>
                    </a:lnTo>
                    <a:lnTo>
                      <a:pt x="624" y="336"/>
                    </a:lnTo>
                    <a:lnTo>
                      <a:pt x="584" y="368"/>
                    </a:lnTo>
                    <a:lnTo>
                      <a:pt x="576" y="392"/>
                    </a:lnTo>
                    <a:lnTo>
                      <a:pt x="568" y="416"/>
                    </a:lnTo>
                    <a:lnTo>
                      <a:pt x="600" y="456"/>
                    </a:lnTo>
                    <a:lnTo>
                      <a:pt x="640" y="456"/>
                    </a:lnTo>
                  </a:path>
                </a:pathLst>
              </a:custGeom>
              <a:noFill/>
              <a:ln w="9525" cmpd="sng">
                <a:solidFill>
                  <a:schemeClr val="bg2">
                    <a:lumMod val="90000"/>
                  </a:schemeClr>
                </a:solidFill>
                <a:miter lim="800000"/>
              </a:ln>
            </p:spPr>
            <p:txBody>
              <a:bodyPr/>
              <a:lstStyle/>
              <a:p>
                <a:pPr defTabSz="685800">
                  <a:defRPr/>
                </a:pPr>
                <a:endParaRPr lang="zh-CN" altLang="zh-CN" sz="1100" b="1">
                  <a:solidFill>
                    <a:srgbClr val="20599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6" name="流程图: 联系 16"/>
            <p:cNvSpPr/>
            <p:nvPr/>
          </p:nvSpPr>
          <p:spPr bwMode="auto">
            <a:xfrm>
              <a:off x="8395596" y="5527896"/>
              <a:ext cx="480136" cy="430019"/>
            </a:xfrm>
            <a:prstGeom prst="flowChartConnector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t" anchorCtr="0" compatLnSpc="1"/>
            <a:lstStyle/>
            <a:p>
              <a:pPr marL="257175" indent="-257175" defTabSz="685800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zh-CN" altLang="en-US">
                <a:solidFill>
                  <a:srgbClr val="20599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流程图: 联系 17"/>
            <p:cNvSpPr/>
            <p:nvPr/>
          </p:nvSpPr>
          <p:spPr bwMode="auto">
            <a:xfrm>
              <a:off x="8395597" y="5521267"/>
              <a:ext cx="48013" cy="43001"/>
            </a:xfrm>
            <a:prstGeom prst="flowChartConnector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t" anchorCtr="0" compatLnSpc="1"/>
            <a:lstStyle/>
            <a:p>
              <a:pPr marL="257175" indent="-257175" defTabSz="685800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zh-CN" altLang="en-US">
                <a:solidFill>
                  <a:srgbClr val="20599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流程图: 联系 19"/>
            <p:cNvSpPr/>
            <p:nvPr/>
          </p:nvSpPr>
          <p:spPr bwMode="auto">
            <a:xfrm>
              <a:off x="8395597" y="5521267"/>
              <a:ext cx="48013" cy="43001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68580" tIns="34290" rIns="68580" bIns="34290" numCol="1" rtlCol="0" anchor="t" anchorCtr="0" compatLnSpc="1"/>
            <a:lstStyle/>
            <a:p>
              <a:pPr marL="257175" indent="-257175" defTabSz="685800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zh-CN" altLang="en-US">
                <a:solidFill>
                  <a:srgbClr val="20599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extBox 24"/>
            <p:cNvSpPr txBox="1"/>
            <p:nvPr/>
          </p:nvSpPr>
          <p:spPr>
            <a:xfrm>
              <a:off x="6926383" y="2902533"/>
              <a:ext cx="611207" cy="196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zh-CN" altLang="en-US" sz="900" b="1" dirty="0">
                  <a:solidFill>
                    <a:srgbClr val="20599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乌鲁木齐</a:t>
              </a:r>
              <a:endParaRPr lang="zh-CN" altLang="en-US" sz="900" b="1" dirty="0">
                <a:solidFill>
                  <a:srgbClr val="20599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5589200" y="2438427"/>
              <a:ext cx="1852643" cy="1287233"/>
              <a:chOff x="4493305" y="1748960"/>
              <a:chExt cx="2470191" cy="1716310"/>
            </a:xfrm>
          </p:grpSpPr>
          <p:sp>
            <p:nvSpPr>
              <p:cNvPr id="80" name="流程图: 联系 25"/>
              <p:cNvSpPr/>
              <p:nvPr/>
            </p:nvSpPr>
            <p:spPr bwMode="auto">
              <a:xfrm>
                <a:off x="6268331" y="2508101"/>
                <a:ext cx="71999" cy="72000"/>
              </a:xfrm>
              <a:prstGeom prst="flowChartConnector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txBody>
              <a:bodyPr vert="horz" wrap="square" lIns="68580" tIns="34290" rIns="68580" bIns="34290" numCol="1" rtlCol="0" anchor="t" anchorCtr="0" compatLnSpc="1"/>
              <a:lstStyle/>
              <a:p>
                <a:pPr marL="257175" indent="-257175" defTabSz="685800"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•"/>
                  <a:defRPr/>
                </a:pPr>
                <a:endParaRPr lang="zh-CN" altLang="en-US">
                  <a:solidFill>
                    <a:srgbClr val="20599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" name="流程图: 联系 23"/>
              <p:cNvSpPr/>
              <p:nvPr/>
            </p:nvSpPr>
            <p:spPr bwMode="auto">
              <a:xfrm>
                <a:off x="5165179" y="2602402"/>
                <a:ext cx="71999" cy="72000"/>
              </a:xfrm>
              <a:prstGeom prst="flowChartConnector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txBody>
              <a:bodyPr vert="horz" wrap="square" lIns="68580" tIns="34290" rIns="68580" bIns="34290" numCol="1" rtlCol="0" anchor="t" anchorCtr="0" compatLnSpc="1"/>
              <a:lstStyle/>
              <a:p>
                <a:pPr marL="257175" indent="-257175" defTabSz="685800"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•"/>
                  <a:defRPr/>
                </a:pPr>
                <a:endParaRPr lang="zh-CN" altLang="en-US">
                  <a:solidFill>
                    <a:srgbClr val="20599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流程图: 联系 23"/>
              <p:cNvSpPr/>
              <p:nvPr/>
            </p:nvSpPr>
            <p:spPr bwMode="auto">
              <a:xfrm>
                <a:off x="6364060" y="1748960"/>
                <a:ext cx="71999" cy="72000"/>
              </a:xfrm>
              <a:prstGeom prst="flowChartConnector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txBody>
              <a:bodyPr vert="horz" wrap="square" lIns="68580" tIns="34290" rIns="68580" bIns="34290" numCol="1" rtlCol="0" anchor="t" anchorCtr="0" compatLnSpc="1"/>
              <a:lstStyle/>
              <a:p>
                <a:pPr marL="257175" indent="-257175" defTabSz="685800"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•"/>
                  <a:defRPr/>
                </a:pPr>
                <a:endParaRPr lang="zh-CN" altLang="en-US">
                  <a:solidFill>
                    <a:srgbClr val="20599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" name="流程图: 联系 23"/>
              <p:cNvSpPr/>
              <p:nvPr/>
            </p:nvSpPr>
            <p:spPr bwMode="auto">
              <a:xfrm>
                <a:off x="5337899" y="2292526"/>
                <a:ext cx="71999" cy="72000"/>
              </a:xfrm>
              <a:prstGeom prst="flowChartConnector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txBody>
              <a:bodyPr vert="horz" wrap="square" lIns="68580" tIns="34290" rIns="68580" bIns="34290" numCol="1" rtlCol="0" anchor="t" anchorCtr="0" compatLnSpc="1"/>
              <a:lstStyle/>
              <a:p>
                <a:pPr marL="257175" indent="-257175" defTabSz="685800"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•"/>
                  <a:defRPr/>
                </a:pPr>
                <a:endParaRPr lang="zh-CN" altLang="en-US">
                  <a:solidFill>
                    <a:srgbClr val="20599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" name="流程图: 联系 23"/>
              <p:cNvSpPr/>
              <p:nvPr/>
            </p:nvSpPr>
            <p:spPr bwMode="auto">
              <a:xfrm>
                <a:off x="5500459" y="2094406"/>
                <a:ext cx="71999" cy="72000"/>
              </a:xfrm>
              <a:prstGeom prst="flowChartConnector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txBody>
              <a:bodyPr vert="horz" wrap="square" lIns="68580" tIns="34290" rIns="68580" bIns="34290" numCol="1" rtlCol="0" anchor="t" anchorCtr="0" compatLnSpc="1"/>
              <a:lstStyle/>
              <a:p>
                <a:pPr marL="257175" indent="-257175" defTabSz="685800"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•"/>
                  <a:defRPr/>
                </a:pPr>
                <a:endParaRPr lang="zh-CN" altLang="en-US">
                  <a:solidFill>
                    <a:srgbClr val="20599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" name="流程图: 联系 23"/>
              <p:cNvSpPr/>
              <p:nvPr/>
            </p:nvSpPr>
            <p:spPr bwMode="auto">
              <a:xfrm>
                <a:off x="5911939" y="2170606"/>
                <a:ext cx="71999" cy="72000"/>
              </a:xfrm>
              <a:prstGeom prst="flowChartConnector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txBody>
              <a:bodyPr vert="horz" wrap="square" lIns="68580" tIns="34290" rIns="68580" bIns="34290" numCol="1" rtlCol="0" anchor="t" anchorCtr="0" compatLnSpc="1"/>
              <a:lstStyle/>
              <a:p>
                <a:pPr marL="257175" indent="-257175" defTabSz="685800"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•"/>
                  <a:defRPr/>
                </a:pPr>
                <a:endParaRPr lang="zh-CN" altLang="en-US">
                  <a:solidFill>
                    <a:srgbClr val="20599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" name="流程图: 联系 23"/>
              <p:cNvSpPr/>
              <p:nvPr/>
            </p:nvSpPr>
            <p:spPr bwMode="auto">
              <a:xfrm>
                <a:off x="5758947" y="1906067"/>
                <a:ext cx="71999" cy="72000"/>
              </a:xfrm>
              <a:prstGeom prst="flowChartConnector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txBody>
              <a:bodyPr vert="horz" wrap="square" lIns="68580" tIns="34290" rIns="68580" bIns="34290" numCol="1" rtlCol="0" anchor="t" anchorCtr="0" compatLnSpc="1"/>
              <a:lstStyle/>
              <a:p>
                <a:pPr marL="257175" indent="-257175" defTabSz="685800"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•"/>
                  <a:defRPr/>
                </a:pPr>
                <a:endParaRPr lang="zh-CN" altLang="en-US">
                  <a:solidFill>
                    <a:srgbClr val="20599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" name="流程图: 联系 23"/>
              <p:cNvSpPr/>
              <p:nvPr/>
            </p:nvSpPr>
            <p:spPr bwMode="auto">
              <a:xfrm>
                <a:off x="6155780" y="2353485"/>
                <a:ext cx="71999" cy="72000"/>
              </a:xfrm>
              <a:prstGeom prst="flowChartConnector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txBody>
              <a:bodyPr vert="horz" wrap="square" lIns="68580" tIns="34290" rIns="68580" bIns="34290" numCol="1" rtlCol="0" anchor="t" anchorCtr="0" compatLnSpc="1"/>
              <a:lstStyle/>
              <a:p>
                <a:pPr marL="257175" indent="-257175" defTabSz="685800"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•"/>
                  <a:defRPr/>
                </a:pPr>
                <a:endParaRPr lang="zh-CN" altLang="en-US">
                  <a:solidFill>
                    <a:srgbClr val="20599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" name="流程图: 联系 23"/>
              <p:cNvSpPr/>
              <p:nvPr/>
            </p:nvSpPr>
            <p:spPr bwMode="auto">
              <a:xfrm>
                <a:off x="6891497" y="2777727"/>
                <a:ext cx="71999" cy="72000"/>
              </a:xfrm>
              <a:prstGeom prst="flowChartConnector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txBody>
              <a:bodyPr vert="horz" wrap="square" lIns="68580" tIns="34290" rIns="68580" bIns="34290" numCol="1" rtlCol="0" anchor="t" anchorCtr="0" compatLnSpc="1"/>
              <a:lstStyle/>
              <a:p>
                <a:pPr marL="257175" indent="-257175" defTabSz="685800"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•"/>
                  <a:defRPr/>
                </a:pPr>
                <a:endParaRPr lang="zh-CN" altLang="en-US">
                  <a:solidFill>
                    <a:srgbClr val="20599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流程图: 联系 23"/>
              <p:cNvSpPr/>
              <p:nvPr/>
            </p:nvSpPr>
            <p:spPr bwMode="auto">
              <a:xfrm>
                <a:off x="5699607" y="3393270"/>
                <a:ext cx="71999" cy="72000"/>
              </a:xfrm>
              <a:prstGeom prst="flowChartConnector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txBody>
              <a:bodyPr vert="horz" wrap="square" lIns="68580" tIns="34290" rIns="68580" bIns="34290" numCol="1" rtlCol="0" anchor="t" anchorCtr="0" compatLnSpc="1"/>
              <a:lstStyle/>
              <a:p>
                <a:pPr marL="257175" indent="-257175" defTabSz="685800"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•"/>
                  <a:defRPr/>
                </a:pPr>
                <a:endParaRPr lang="zh-CN" altLang="en-US">
                  <a:solidFill>
                    <a:srgbClr val="20599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" name="流程图: 联系 23"/>
              <p:cNvSpPr/>
              <p:nvPr/>
            </p:nvSpPr>
            <p:spPr bwMode="auto">
              <a:xfrm>
                <a:off x="4868120" y="3284735"/>
                <a:ext cx="71999" cy="72000"/>
              </a:xfrm>
              <a:prstGeom prst="flowChartConnector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txBody>
              <a:bodyPr vert="horz" wrap="square" lIns="68580" tIns="34290" rIns="68580" bIns="34290" numCol="1" rtlCol="0" anchor="t" anchorCtr="0" compatLnSpc="1"/>
              <a:lstStyle/>
              <a:p>
                <a:pPr marL="257175" indent="-257175" defTabSz="685800"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•"/>
                  <a:defRPr/>
                </a:pPr>
                <a:endParaRPr lang="zh-CN" altLang="en-US">
                  <a:solidFill>
                    <a:srgbClr val="20599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" name="流程图: 联系 23"/>
              <p:cNvSpPr/>
              <p:nvPr/>
            </p:nvSpPr>
            <p:spPr bwMode="auto">
              <a:xfrm>
                <a:off x="4493305" y="2690362"/>
                <a:ext cx="71999" cy="72000"/>
              </a:xfrm>
              <a:prstGeom prst="flowChartConnector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txBody>
              <a:bodyPr vert="horz" wrap="square" lIns="68580" tIns="34290" rIns="68580" bIns="34290" numCol="1" rtlCol="0" anchor="t" anchorCtr="0" compatLnSpc="1"/>
              <a:lstStyle/>
              <a:p>
                <a:pPr marL="257175" indent="-257175" defTabSz="685800"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•"/>
                  <a:defRPr/>
                </a:pPr>
                <a:endParaRPr lang="zh-CN" altLang="en-US">
                  <a:solidFill>
                    <a:srgbClr val="20599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" name="流程图: 联系 23"/>
              <p:cNvSpPr/>
              <p:nvPr/>
            </p:nvSpPr>
            <p:spPr bwMode="auto">
              <a:xfrm>
                <a:off x="4597093" y="2990344"/>
                <a:ext cx="71999" cy="72000"/>
              </a:xfrm>
              <a:prstGeom prst="flowChartConnector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txBody>
              <a:bodyPr vert="horz" wrap="square" lIns="68580" tIns="34290" rIns="68580" bIns="34290" numCol="1" rtlCol="0" anchor="t" anchorCtr="0" compatLnSpc="1"/>
              <a:lstStyle/>
              <a:p>
                <a:pPr marL="257175" indent="-257175" defTabSz="685800"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•"/>
                  <a:defRPr/>
                </a:pPr>
                <a:endParaRPr lang="zh-CN" altLang="en-US">
                  <a:solidFill>
                    <a:srgbClr val="20599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流程图: 联系 23"/>
              <p:cNvSpPr/>
              <p:nvPr/>
            </p:nvSpPr>
            <p:spPr bwMode="auto">
              <a:xfrm>
                <a:off x="6407110" y="2750727"/>
                <a:ext cx="71999" cy="72000"/>
              </a:xfrm>
              <a:prstGeom prst="flowChartConnector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txBody>
              <a:bodyPr vert="horz" wrap="square" lIns="68580" tIns="34290" rIns="68580" bIns="34290" numCol="1" rtlCol="0" anchor="t" anchorCtr="0" compatLnSpc="1"/>
              <a:lstStyle/>
              <a:p>
                <a:pPr marL="257175" indent="-257175" defTabSz="685800"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•"/>
                  <a:defRPr/>
                </a:pPr>
                <a:endParaRPr lang="zh-CN" altLang="en-US">
                  <a:solidFill>
                    <a:srgbClr val="20599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" name="流程图: 联系 23"/>
              <p:cNvSpPr/>
              <p:nvPr/>
            </p:nvSpPr>
            <p:spPr bwMode="auto">
              <a:xfrm>
                <a:off x="5561283" y="2285096"/>
                <a:ext cx="71999" cy="72000"/>
              </a:xfrm>
              <a:prstGeom prst="flowChartConnector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txBody>
              <a:bodyPr vert="horz" wrap="square" lIns="68580" tIns="34290" rIns="68580" bIns="34290" numCol="1" rtlCol="0" anchor="t" anchorCtr="0" compatLnSpc="1"/>
              <a:lstStyle/>
              <a:p>
                <a:pPr marL="257175" indent="-257175" defTabSz="685800"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•"/>
                  <a:defRPr/>
                </a:pPr>
                <a:endParaRPr lang="zh-CN" altLang="en-US">
                  <a:solidFill>
                    <a:srgbClr val="20599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流程图: 联系 23"/>
              <p:cNvSpPr/>
              <p:nvPr/>
            </p:nvSpPr>
            <p:spPr bwMode="auto">
              <a:xfrm>
                <a:off x="6066426" y="3246168"/>
                <a:ext cx="71999" cy="72000"/>
              </a:xfrm>
              <a:prstGeom prst="flowChartConnector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txBody>
              <a:bodyPr vert="horz" wrap="square" lIns="68580" tIns="34290" rIns="68580" bIns="34290" numCol="1" rtlCol="0" anchor="t" anchorCtr="0" compatLnSpc="1"/>
              <a:lstStyle/>
              <a:p>
                <a:pPr marL="257175" indent="-257175" defTabSz="685800"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•"/>
                  <a:defRPr/>
                </a:pPr>
                <a:endParaRPr lang="zh-CN" altLang="en-US">
                  <a:solidFill>
                    <a:srgbClr val="20599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6" name="流程图: 联系 23"/>
              <p:cNvSpPr/>
              <p:nvPr/>
            </p:nvSpPr>
            <p:spPr bwMode="auto">
              <a:xfrm>
                <a:off x="5453370" y="2622738"/>
                <a:ext cx="71999" cy="72000"/>
              </a:xfrm>
              <a:prstGeom prst="flowChartConnector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txBody>
              <a:bodyPr vert="horz" wrap="square" lIns="68580" tIns="34290" rIns="68580" bIns="34290" numCol="1" rtlCol="0" anchor="t" anchorCtr="0" compatLnSpc="1"/>
              <a:lstStyle/>
              <a:p>
                <a:pPr marL="257175" indent="-257175" defTabSz="685800"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•"/>
                  <a:defRPr/>
                </a:pPr>
                <a:endParaRPr lang="zh-CN" altLang="en-US">
                  <a:solidFill>
                    <a:srgbClr val="20599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13" name="直接连接符 12"/>
            <p:cNvCxnSpPr/>
            <p:nvPr/>
          </p:nvCxnSpPr>
          <p:spPr bwMode="auto">
            <a:xfrm>
              <a:off x="8628455" y="5345877"/>
              <a:ext cx="949835" cy="848276"/>
            </a:xfrm>
            <a:prstGeom prst="line">
              <a:avLst/>
            </a:prstGeom>
            <a:noFill/>
            <a:ln>
              <a:noFill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4" name="组合 13"/>
            <p:cNvGrpSpPr/>
            <p:nvPr/>
          </p:nvGrpSpPr>
          <p:grpSpPr>
            <a:xfrm>
              <a:off x="5357380" y="2429541"/>
              <a:ext cx="2414476" cy="1407870"/>
              <a:chOff x="4184213" y="1737112"/>
              <a:chExt cx="3219301" cy="1877162"/>
            </a:xfrm>
          </p:grpSpPr>
          <p:sp>
            <p:nvSpPr>
              <p:cNvPr id="63" name="文本框 62"/>
              <p:cNvSpPr txBox="1"/>
              <p:nvPr/>
            </p:nvSpPr>
            <p:spPr>
              <a:xfrm>
                <a:off x="5900796" y="2747095"/>
                <a:ext cx="595173" cy="244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zh-CN" altLang="en-US" sz="8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库尔勒</a:t>
                </a:r>
                <a:endParaRPr lang="zh-CN" altLang="en-US" sz="8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64" name="文本框 63"/>
              <p:cNvSpPr txBox="1"/>
              <p:nvPr/>
            </p:nvSpPr>
            <p:spPr>
              <a:xfrm>
                <a:off x="6095790" y="1737112"/>
                <a:ext cx="599837" cy="244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zh-CN" altLang="en-US" sz="8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阿勒泰</a:t>
                </a:r>
                <a:endParaRPr lang="zh-CN" altLang="en-US" sz="8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65" name="文本框 64"/>
              <p:cNvSpPr txBox="1"/>
              <p:nvPr/>
            </p:nvSpPr>
            <p:spPr>
              <a:xfrm>
                <a:off x="4818638" y="2602164"/>
                <a:ext cx="629575" cy="244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zh-CN" altLang="en-US" sz="8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阿克苏</a:t>
                </a:r>
                <a:endParaRPr lang="zh-CN" altLang="en-US" sz="8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66" name="文本框 65"/>
              <p:cNvSpPr txBox="1"/>
              <p:nvPr/>
            </p:nvSpPr>
            <p:spPr>
              <a:xfrm>
                <a:off x="5047747" y="2106757"/>
                <a:ext cx="443008" cy="244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zh-CN" altLang="en-US" sz="8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伊宁</a:t>
                </a:r>
                <a:endParaRPr lang="zh-CN" altLang="en-US" sz="8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67" name="文本框 66"/>
              <p:cNvSpPr txBox="1"/>
              <p:nvPr/>
            </p:nvSpPr>
            <p:spPr>
              <a:xfrm>
                <a:off x="5361404" y="1942083"/>
                <a:ext cx="525679" cy="206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lnSpc>
                    <a:spcPts val="720"/>
                  </a:lnSpc>
                  <a:defRPr/>
                </a:pPr>
                <a:r>
                  <a:rPr lang="zh-CN" altLang="en-US" sz="8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博乐</a:t>
                </a:r>
                <a:endParaRPr lang="zh-CN" altLang="en-US" sz="8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68" name="文本框 67"/>
              <p:cNvSpPr txBox="1"/>
              <p:nvPr/>
            </p:nvSpPr>
            <p:spPr>
              <a:xfrm>
                <a:off x="5738849" y="1839169"/>
                <a:ext cx="488644" cy="206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lnSpc>
                    <a:spcPts val="720"/>
                  </a:lnSpc>
                  <a:defRPr/>
                </a:pPr>
                <a:r>
                  <a:rPr lang="zh-CN" altLang="en-US" sz="8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塔城</a:t>
                </a:r>
                <a:endParaRPr lang="zh-CN" altLang="en-US" sz="8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69" name="文本框 68"/>
              <p:cNvSpPr txBox="1"/>
              <p:nvPr/>
            </p:nvSpPr>
            <p:spPr>
              <a:xfrm>
                <a:off x="5901374" y="2087319"/>
                <a:ext cx="740751" cy="233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lnSpc>
                    <a:spcPts val="720"/>
                  </a:lnSpc>
                  <a:defRPr/>
                </a:pPr>
                <a:r>
                  <a:rPr lang="zh-CN" altLang="en-US" sz="8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克拉玛依</a:t>
                </a:r>
                <a:endParaRPr lang="zh-CN" altLang="en-US" sz="8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70" name="文本框 69"/>
              <p:cNvSpPr txBox="1"/>
              <p:nvPr/>
            </p:nvSpPr>
            <p:spPr>
              <a:xfrm>
                <a:off x="6133091" y="2272521"/>
                <a:ext cx="671654" cy="233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lnSpc>
                    <a:spcPts val="720"/>
                  </a:lnSpc>
                  <a:defRPr/>
                </a:pPr>
                <a:r>
                  <a:rPr lang="zh-CN" altLang="en-US" sz="8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石河子</a:t>
                </a:r>
                <a:endParaRPr lang="zh-CN" altLang="en-US" sz="8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71" name="文本框 70"/>
              <p:cNvSpPr txBox="1"/>
              <p:nvPr/>
            </p:nvSpPr>
            <p:spPr>
              <a:xfrm>
                <a:off x="6870391" y="2644374"/>
                <a:ext cx="533123" cy="206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lnSpc>
                    <a:spcPts val="720"/>
                  </a:lnSpc>
                  <a:defRPr/>
                </a:pPr>
                <a:r>
                  <a:rPr lang="zh-CN" altLang="en-US" sz="8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哈密</a:t>
                </a:r>
                <a:endParaRPr lang="zh-CN" altLang="en-US" sz="8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72" name="文本框 71"/>
              <p:cNvSpPr txBox="1"/>
              <p:nvPr/>
            </p:nvSpPr>
            <p:spPr>
              <a:xfrm>
                <a:off x="5413646" y="3369423"/>
                <a:ext cx="496632" cy="244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zh-CN" altLang="en-US" sz="8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且末</a:t>
                </a:r>
                <a:endParaRPr lang="zh-CN" altLang="en-US" sz="8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73" name="文本框 72"/>
              <p:cNvSpPr txBox="1"/>
              <p:nvPr/>
            </p:nvSpPr>
            <p:spPr>
              <a:xfrm>
                <a:off x="4698491" y="3302133"/>
                <a:ext cx="500332" cy="244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zh-CN" altLang="en-US" sz="8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和田</a:t>
                </a:r>
                <a:endParaRPr lang="zh-CN" altLang="en-US" sz="8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74" name="文本框 73"/>
              <p:cNvSpPr txBox="1"/>
              <p:nvPr/>
            </p:nvSpPr>
            <p:spPr>
              <a:xfrm>
                <a:off x="4210033" y="2478062"/>
                <a:ext cx="527293" cy="244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zh-CN" altLang="en-US" sz="8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喀什</a:t>
                </a:r>
                <a:endParaRPr lang="zh-CN" altLang="en-US" sz="8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75" name="文本框 74"/>
              <p:cNvSpPr txBox="1"/>
              <p:nvPr/>
            </p:nvSpPr>
            <p:spPr>
              <a:xfrm>
                <a:off x="4184213" y="2909622"/>
                <a:ext cx="475893" cy="244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zh-CN" altLang="en-US" sz="8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莎车</a:t>
                </a:r>
                <a:endParaRPr lang="zh-CN" altLang="en-US" sz="8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76" name="文本框 75"/>
              <p:cNvSpPr txBox="1"/>
              <p:nvPr/>
            </p:nvSpPr>
            <p:spPr>
              <a:xfrm>
                <a:off x="6400733" y="2682121"/>
                <a:ext cx="665217" cy="233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lnSpc>
                    <a:spcPts val="720"/>
                  </a:lnSpc>
                  <a:defRPr/>
                </a:pPr>
                <a:r>
                  <a:rPr lang="zh-CN" altLang="en-US" sz="8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吐鲁番</a:t>
                </a:r>
                <a:endParaRPr lang="zh-CN" altLang="en-US" sz="8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77" name="文本框 76"/>
              <p:cNvSpPr txBox="1"/>
              <p:nvPr/>
            </p:nvSpPr>
            <p:spPr>
              <a:xfrm>
                <a:off x="5410066" y="2289657"/>
                <a:ext cx="557227" cy="244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zh-CN" altLang="en-US" sz="8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那拉提</a:t>
                </a:r>
                <a:endParaRPr lang="zh-CN" altLang="en-US" sz="8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78" name="文本框 77"/>
              <p:cNvSpPr txBox="1"/>
              <p:nvPr/>
            </p:nvSpPr>
            <p:spPr>
              <a:xfrm>
                <a:off x="6073042" y="3170255"/>
                <a:ext cx="443557" cy="244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zh-CN" altLang="en-US" sz="8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楼兰</a:t>
                </a:r>
                <a:endParaRPr lang="zh-CN" altLang="en-US" sz="8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79" name="文本框 78"/>
              <p:cNvSpPr txBox="1"/>
              <p:nvPr/>
            </p:nvSpPr>
            <p:spPr>
              <a:xfrm>
                <a:off x="5271667" y="2647966"/>
                <a:ext cx="465903" cy="244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zh-CN" altLang="en-US" sz="8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库车</a:t>
                </a:r>
                <a:endParaRPr lang="zh-CN" altLang="en-US" sz="8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5602915" y="2447579"/>
              <a:ext cx="1804988" cy="1238250"/>
              <a:chOff x="4511593" y="1761168"/>
              <a:chExt cx="2406650" cy="1651000"/>
            </a:xfrm>
          </p:grpSpPr>
          <p:sp>
            <p:nvSpPr>
              <p:cNvPr id="47" name="任意多边形: 形状 46"/>
              <p:cNvSpPr/>
              <p:nvPr/>
            </p:nvSpPr>
            <p:spPr>
              <a:xfrm>
                <a:off x="5473618" y="2646993"/>
                <a:ext cx="463550" cy="288925"/>
              </a:xfrm>
              <a:custGeom>
                <a:avLst/>
                <a:gdLst>
                  <a:gd name="connsiteX0" fmla="*/ 463550 w 463550"/>
                  <a:gd name="connsiteY0" fmla="*/ 288925 h 288925"/>
                  <a:gd name="connsiteX1" fmla="*/ 0 w 463550"/>
                  <a:gd name="connsiteY1" fmla="*/ 0 h 288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63550" h="288925">
                    <a:moveTo>
                      <a:pt x="463550" y="288925"/>
                    </a:move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accent5">
                    <a:alpha val="56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8" name="任意多边形: 形状 47"/>
              <p:cNvSpPr/>
              <p:nvPr/>
            </p:nvSpPr>
            <p:spPr>
              <a:xfrm>
                <a:off x="5584743" y="2294568"/>
                <a:ext cx="358775" cy="635000"/>
              </a:xfrm>
              <a:custGeom>
                <a:avLst/>
                <a:gdLst>
                  <a:gd name="connsiteX0" fmla="*/ 358775 w 358775"/>
                  <a:gd name="connsiteY0" fmla="*/ 635000 h 635000"/>
                  <a:gd name="connsiteX1" fmla="*/ 0 w 358775"/>
                  <a:gd name="connsiteY1" fmla="*/ 0 h 635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8775" h="635000">
                    <a:moveTo>
                      <a:pt x="358775" y="635000"/>
                    </a:move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accent5">
                    <a:alpha val="56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9" name="任意多边形: 形状 48"/>
              <p:cNvSpPr/>
              <p:nvPr/>
            </p:nvSpPr>
            <p:spPr>
              <a:xfrm>
                <a:off x="5943518" y="2380293"/>
                <a:ext cx="238125" cy="546100"/>
              </a:xfrm>
              <a:custGeom>
                <a:avLst/>
                <a:gdLst>
                  <a:gd name="connsiteX0" fmla="*/ 0 w 238125"/>
                  <a:gd name="connsiteY0" fmla="*/ 546100 h 546100"/>
                  <a:gd name="connsiteX1" fmla="*/ 238125 w 238125"/>
                  <a:gd name="connsiteY1" fmla="*/ 0 h 546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8125" h="546100">
                    <a:moveTo>
                      <a:pt x="0" y="546100"/>
                    </a:moveTo>
                    <a:lnTo>
                      <a:pt x="238125" y="0"/>
                    </a:lnTo>
                  </a:path>
                </a:pathLst>
              </a:custGeom>
              <a:noFill/>
              <a:ln w="3175">
                <a:solidFill>
                  <a:schemeClr val="accent5">
                    <a:alpha val="56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50" name="任意多边形: 形状 49"/>
              <p:cNvSpPr/>
              <p:nvPr/>
            </p:nvSpPr>
            <p:spPr>
              <a:xfrm>
                <a:off x="5937168" y="2192968"/>
                <a:ext cx="3175" cy="727075"/>
              </a:xfrm>
              <a:custGeom>
                <a:avLst/>
                <a:gdLst>
                  <a:gd name="connsiteX0" fmla="*/ 3175 w 3175"/>
                  <a:gd name="connsiteY0" fmla="*/ 727075 h 727075"/>
                  <a:gd name="connsiteX1" fmla="*/ 0 w 3175"/>
                  <a:gd name="connsiteY1" fmla="*/ 0 h 727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75" h="727075">
                    <a:moveTo>
                      <a:pt x="3175" y="727075"/>
                    </a:moveTo>
                    <a:cubicBezTo>
                      <a:pt x="2117" y="484717"/>
                      <a:pt x="1058" y="242358"/>
                      <a:pt x="0" y="0"/>
                    </a:cubicBezTo>
                  </a:path>
                </a:pathLst>
              </a:custGeom>
              <a:noFill/>
              <a:ln w="3175">
                <a:solidFill>
                  <a:schemeClr val="accent5">
                    <a:alpha val="56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51" name="任意多边形: 形状 50"/>
              <p:cNvSpPr/>
              <p:nvPr/>
            </p:nvSpPr>
            <p:spPr>
              <a:xfrm>
                <a:off x="5524418" y="2119943"/>
                <a:ext cx="412750" cy="803275"/>
              </a:xfrm>
              <a:custGeom>
                <a:avLst/>
                <a:gdLst>
                  <a:gd name="connsiteX0" fmla="*/ 412750 w 412750"/>
                  <a:gd name="connsiteY0" fmla="*/ 803275 h 803275"/>
                  <a:gd name="connsiteX1" fmla="*/ 238125 w 412750"/>
                  <a:gd name="connsiteY1" fmla="*/ 165100 h 803275"/>
                  <a:gd name="connsiteX2" fmla="*/ 0 w 412750"/>
                  <a:gd name="connsiteY2" fmla="*/ 0 h 803275"/>
                  <a:gd name="connsiteX0-1" fmla="*/ 412750 w 412750"/>
                  <a:gd name="connsiteY0-2" fmla="*/ 803275 h 803275"/>
                  <a:gd name="connsiteX1-3" fmla="*/ 238125 w 412750"/>
                  <a:gd name="connsiteY1-4" fmla="*/ 165100 h 803275"/>
                  <a:gd name="connsiteX2-5" fmla="*/ 0 w 412750"/>
                  <a:gd name="connsiteY2-6" fmla="*/ 0 h 803275"/>
                  <a:gd name="connsiteX0-7" fmla="*/ 412750 w 412750"/>
                  <a:gd name="connsiteY0-8" fmla="*/ 803275 h 803275"/>
                  <a:gd name="connsiteX1-9" fmla="*/ 0 w 412750"/>
                  <a:gd name="connsiteY1-10" fmla="*/ 0 h 80327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412750" h="803275">
                    <a:moveTo>
                      <a:pt x="412750" y="803275"/>
                    </a:move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accent5">
                    <a:alpha val="56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52" name="任意多边形: 形状 51"/>
              <p:cNvSpPr/>
              <p:nvPr/>
            </p:nvSpPr>
            <p:spPr>
              <a:xfrm>
                <a:off x="5937168" y="2780343"/>
                <a:ext cx="495300" cy="139700"/>
              </a:xfrm>
              <a:custGeom>
                <a:avLst/>
                <a:gdLst>
                  <a:gd name="connsiteX0" fmla="*/ 0 w 495300"/>
                  <a:gd name="connsiteY0" fmla="*/ 139700 h 139700"/>
                  <a:gd name="connsiteX1" fmla="*/ 495300 w 495300"/>
                  <a:gd name="connsiteY1" fmla="*/ 0 h 139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5300" h="139700">
                    <a:moveTo>
                      <a:pt x="0" y="139700"/>
                    </a:moveTo>
                    <a:lnTo>
                      <a:pt x="495300" y="0"/>
                    </a:lnTo>
                  </a:path>
                </a:pathLst>
              </a:custGeom>
              <a:noFill/>
              <a:ln w="3175">
                <a:solidFill>
                  <a:schemeClr val="accent5">
                    <a:alpha val="56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53" name="任意多边形: 形状 52"/>
              <p:cNvSpPr/>
              <p:nvPr/>
            </p:nvSpPr>
            <p:spPr>
              <a:xfrm>
                <a:off x="5927643" y="2920043"/>
                <a:ext cx="161925" cy="346075"/>
              </a:xfrm>
              <a:custGeom>
                <a:avLst/>
                <a:gdLst>
                  <a:gd name="connsiteX0" fmla="*/ 0 w 161925"/>
                  <a:gd name="connsiteY0" fmla="*/ 0 h 346075"/>
                  <a:gd name="connsiteX1" fmla="*/ 161925 w 161925"/>
                  <a:gd name="connsiteY1" fmla="*/ 346075 h 346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1925" h="346075">
                    <a:moveTo>
                      <a:pt x="0" y="0"/>
                    </a:moveTo>
                    <a:lnTo>
                      <a:pt x="161925" y="346075"/>
                    </a:lnTo>
                  </a:path>
                </a:pathLst>
              </a:custGeom>
              <a:noFill/>
              <a:ln w="3175">
                <a:solidFill>
                  <a:schemeClr val="accent5">
                    <a:alpha val="56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54" name="任意多边形: 形状 53"/>
              <p:cNvSpPr/>
              <p:nvPr/>
            </p:nvSpPr>
            <p:spPr>
              <a:xfrm>
                <a:off x="5727618" y="2926393"/>
                <a:ext cx="212725" cy="485775"/>
              </a:xfrm>
              <a:custGeom>
                <a:avLst/>
                <a:gdLst>
                  <a:gd name="connsiteX0" fmla="*/ 212725 w 212725"/>
                  <a:gd name="connsiteY0" fmla="*/ 0 h 485775"/>
                  <a:gd name="connsiteX1" fmla="*/ 0 w 212725"/>
                  <a:gd name="connsiteY1" fmla="*/ 485775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2725" h="485775">
                    <a:moveTo>
                      <a:pt x="212725" y="0"/>
                    </a:moveTo>
                    <a:lnTo>
                      <a:pt x="0" y="485775"/>
                    </a:lnTo>
                  </a:path>
                </a:pathLst>
              </a:custGeom>
              <a:noFill/>
              <a:ln w="3175">
                <a:solidFill>
                  <a:schemeClr val="accent5">
                    <a:alpha val="56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55" name="任意多边形: 形状 54"/>
              <p:cNvSpPr/>
              <p:nvPr/>
            </p:nvSpPr>
            <p:spPr>
              <a:xfrm>
                <a:off x="4908468" y="2923218"/>
                <a:ext cx="1025525" cy="387350"/>
              </a:xfrm>
              <a:custGeom>
                <a:avLst/>
                <a:gdLst>
                  <a:gd name="connsiteX0" fmla="*/ 1025525 w 1025525"/>
                  <a:gd name="connsiteY0" fmla="*/ 0 h 387350"/>
                  <a:gd name="connsiteX1" fmla="*/ 0 w 1025525"/>
                  <a:gd name="connsiteY1" fmla="*/ 387350 h 38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25525" h="387350">
                    <a:moveTo>
                      <a:pt x="1025525" y="0"/>
                    </a:moveTo>
                    <a:lnTo>
                      <a:pt x="0" y="387350"/>
                    </a:lnTo>
                  </a:path>
                </a:pathLst>
              </a:custGeom>
              <a:noFill/>
              <a:ln w="3175">
                <a:solidFill>
                  <a:schemeClr val="accent5">
                    <a:alpha val="56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56" name="任意多边形: 形状 55"/>
              <p:cNvSpPr/>
              <p:nvPr/>
            </p:nvSpPr>
            <p:spPr>
              <a:xfrm>
                <a:off x="4622718" y="2926393"/>
                <a:ext cx="1308100" cy="92075"/>
              </a:xfrm>
              <a:custGeom>
                <a:avLst/>
                <a:gdLst>
                  <a:gd name="connsiteX0" fmla="*/ 1308100 w 1308100"/>
                  <a:gd name="connsiteY0" fmla="*/ 0 h 92075"/>
                  <a:gd name="connsiteX1" fmla="*/ 0 w 1308100"/>
                  <a:gd name="connsiteY1" fmla="*/ 92075 h 92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08100" h="92075">
                    <a:moveTo>
                      <a:pt x="1308100" y="0"/>
                    </a:moveTo>
                    <a:lnTo>
                      <a:pt x="0" y="92075"/>
                    </a:lnTo>
                  </a:path>
                </a:pathLst>
              </a:custGeom>
              <a:noFill/>
              <a:ln w="3175">
                <a:solidFill>
                  <a:schemeClr val="accent5">
                    <a:alpha val="56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57" name="任意多边形: 形状 56"/>
              <p:cNvSpPr/>
              <p:nvPr/>
            </p:nvSpPr>
            <p:spPr>
              <a:xfrm>
                <a:off x="4511593" y="2710493"/>
                <a:ext cx="1431925" cy="225425"/>
              </a:xfrm>
              <a:custGeom>
                <a:avLst/>
                <a:gdLst>
                  <a:gd name="connsiteX0" fmla="*/ 1431925 w 1431925"/>
                  <a:gd name="connsiteY0" fmla="*/ 225425 h 225425"/>
                  <a:gd name="connsiteX1" fmla="*/ 0 w 1431925"/>
                  <a:gd name="connsiteY1" fmla="*/ 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31925" h="225425">
                    <a:moveTo>
                      <a:pt x="1431925" y="225425"/>
                    </a:move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accent5">
                    <a:alpha val="56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58" name="任意多边形: 形状 57"/>
              <p:cNvSpPr/>
              <p:nvPr/>
            </p:nvSpPr>
            <p:spPr>
              <a:xfrm>
                <a:off x="5368843" y="2313618"/>
                <a:ext cx="574675" cy="615950"/>
              </a:xfrm>
              <a:custGeom>
                <a:avLst/>
                <a:gdLst>
                  <a:gd name="connsiteX0" fmla="*/ 574675 w 574675"/>
                  <a:gd name="connsiteY0" fmla="*/ 615950 h 615950"/>
                  <a:gd name="connsiteX1" fmla="*/ 0 w 574675"/>
                  <a:gd name="connsiteY1" fmla="*/ 0 h 615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4675" h="615950">
                    <a:moveTo>
                      <a:pt x="574675" y="615950"/>
                    </a:move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accent5">
                    <a:alpha val="56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59" name="任意多边形: 形状 58"/>
              <p:cNvSpPr/>
              <p:nvPr/>
            </p:nvSpPr>
            <p:spPr>
              <a:xfrm>
                <a:off x="5956218" y="2805743"/>
                <a:ext cx="962025" cy="127000"/>
              </a:xfrm>
              <a:custGeom>
                <a:avLst/>
                <a:gdLst>
                  <a:gd name="connsiteX0" fmla="*/ 0 w 962025"/>
                  <a:gd name="connsiteY0" fmla="*/ 127000 h 127000"/>
                  <a:gd name="connsiteX1" fmla="*/ 962025 w 962025"/>
                  <a:gd name="connsiteY1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62025" h="127000">
                    <a:moveTo>
                      <a:pt x="0" y="127000"/>
                    </a:moveTo>
                    <a:lnTo>
                      <a:pt x="962025" y="0"/>
                    </a:lnTo>
                  </a:path>
                </a:pathLst>
              </a:custGeom>
              <a:noFill/>
              <a:ln w="3175">
                <a:solidFill>
                  <a:schemeClr val="accent5">
                    <a:alpha val="56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60" name="任意多边形: 形状 59"/>
              <p:cNvSpPr/>
              <p:nvPr/>
            </p:nvSpPr>
            <p:spPr>
              <a:xfrm>
                <a:off x="5940343" y="1761168"/>
                <a:ext cx="447675" cy="1162050"/>
              </a:xfrm>
              <a:custGeom>
                <a:avLst/>
                <a:gdLst>
                  <a:gd name="connsiteX0" fmla="*/ 0 w 537903"/>
                  <a:gd name="connsiteY0" fmla="*/ 1162050 h 1162050"/>
                  <a:gd name="connsiteX1" fmla="*/ 504825 w 537903"/>
                  <a:gd name="connsiteY1" fmla="*/ 377825 h 1162050"/>
                  <a:gd name="connsiteX2" fmla="*/ 447675 w 537903"/>
                  <a:gd name="connsiteY2" fmla="*/ 0 h 1162050"/>
                  <a:gd name="connsiteX0-1" fmla="*/ 0 w 537903"/>
                  <a:gd name="connsiteY0-2" fmla="*/ 1162050 h 1162050"/>
                  <a:gd name="connsiteX1-3" fmla="*/ 504825 w 537903"/>
                  <a:gd name="connsiteY1-4" fmla="*/ 377825 h 1162050"/>
                  <a:gd name="connsiteX2-5" fmla="*/ 447675 w 537903"/>
                  <a:gd name="connsiteY2-6" fmla="*/ 0 h 1162050"/>
                  <a:gd name="connsiteX0-7" fmla="*/ 0 w 537903"/>
                  <a:gd name="connsiteY0-8" fmla="*/ 1162050 h 1162050"/>
                  <a:gd name="connsiteX1-9" fmla="*/ 504825 w 537903"/>
                  <a:gd name="connsiteY1-10" fmla="*/ 377825 h 1162050"/>
                  <a:gd name="connsiteX2-11" fmla="*/ 447675 w 537903"/>
                  <a:gd name="connsiteY2-12" fmla="*/ 0 h 1162050"/>
                  <a:gd name="connsiteX0-13" fmla="*/ 0 w 447675"/>
                  <a:gd name="connsiteY0-14" fmla="*/ 1162050 h 1162050"/>
                  <a:gd name="connsiteX1-15" fmla="*/ 447675 w 447675"/>
                  <a:gd name="connsiteY1-16" fmla="*/ 0 h 116205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447675" h="1162050">
                    <a:moveTo>
                      <a:pt x="0" y="1162050"/>
                    </a:moveTo>
                    <a:lnTo>
                      <a:pt x="447675" y="0"/>
                    </a:lnTo>
                  </a:path>
                </a:pathLst>
              </a:custGeom>
              <a:noFill/>
              <a:ln w="3175">
                <a:solidFill>
                  <a:schemeClr val="accent5">
                    <a:alpha val="56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61" name="任意多边形: 形状 60"/>
              <p:cNvSpPr/>
              <p:nvPr/>
            </p:nvSpPr>
            <p:spPr>
              <a:xfrm>
                <a:off x="5787943" y="1919918"/>
                <a:ext cx="149225" cy="1003300"/>
              </a:xfrm>
              <a:custGeom>
                <a:avLst/>
                <a:gdLst>
                  <a:gd name="connsiteX0" fmla="*/ 149225 w 149225"/>
                  <a:gd name="connsiteY0" fmla="*/ 1003300 h 1003300"/>
                  <a:gd name="connsiteX1" fmla="*/ 0 w 149225"/>
                  <a:gd name="connsiteY1" fmla="*/ 0 h 100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225" h="1003300">
                    <a:moveTo>
                      <a:pt x="149225" y="1003300"/>
                    </a:move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accent5">
                    <a:alpha val="56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62" name="任意多边形: 形状 61"/>
              <p:cNvSpPr/>
              <p:nvPr/>
            </p:nvSpPr>
            <p:spPr>
              <a:xfrm>
                <a:off x="5184693" y="2624768"/>
                <a:ext cx="752475" cy="301625"/>
              </a:xfrm>
              <a:custGeom>
                <a:avLst/>
                <a:gdLst>
                  <a:gd name="connsiteX0" fmla="*/ 752475 w 752475"/>
                  <a:gd name="connsiteY0" fmla="*/ 301625 h 301625"/>
                  <a:gd name="connsiteX1" fmla="*/ 0 w 752475"/>
                  <a:gd name="connsiteY1" fmla="*/ 0 h 30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2475" h="301625">
                    <a:moveTo>
                      <a:pt x="752475" y="301625"/>
                    </a:move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accent5">
                    <a:alpha val="56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7815433" y="5239513"/>
              <a:ext cx="2413120" cy="383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zh-CN" altLang="en-US" sz="2000" b="1" spc="22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国内主要中心城市</a:t>
              </a:r>
              <a:endParaRPr lang="zh-CN" altLang="en-US" sz="2000" b="1" spc="22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箭头: 燕尾形 143"/>
            <p:cNvSpPr/>
            <p:nvPr/>
          </p:nvSpPr>
          <p:spPr>
            <a:xfrm rot="1811779">
              <a:off x="6999622" y="3494903"/>
              <a:ext cx="1198393" cy="567058"/>
            </a:xfrm>
            <a:custGeom>
              <a:avLst/>
              <a:gdLst>
                <a:gd name="connsiteX0" fmla="*/ 0 w 4424877"/>
                <a:gd name="connsiteY0" fmla="*/ 533267 h 2133068"/>
                <a:gd name="connsiteX1" fmla="*/ 3358343 w 4424877"/>
                <a:gd name="connsiteY1" fmla="*/ 533267 h 2133068"/>
                <a:gd name="connsiteX2" fmla="*/ 3358343 w 4424877"/>
                <a:gd name="connsiteY2" fmla="*/ 0 h 2133068"/>
                <a:gd name="connsiteX3" fmla="*/ 4424877 w 4424877"/>
                <a:gd name="connsiteY3" fmla="*/ 1066534 h 2133068"/>
                <a:gd name="connsiteX4" fmla="*/ 3358343 w 4424877"/>
                <a:gd name="connsiteY4" fmla="*/ 2133068 h 2133068"/>
                <a:gd name="connsiteX5" fmla="*/ 3358343 w 4424877"/>
                <a:gd name="connsiteY5" fmla="*/ 1599801 h 2133068"/>
                <a:gd name="connsiteX6" fmla="*/ 0 w 4424877"/>
                <a:gd name="connsiteY6" fmla="*/ 1599801 h 2133068"/>
                <a:gd name="connsiteX7" fmla="*/ 533267 w 4424877"/>
                <a:gd name="connsiteY7" fmla="*/ 1066534 h 2133068"/>
                <a:gd name="connsiteX8" fmla="*/ 0 w 4424877"/>
                <a:gd name="connsiteY8" fmla="*/ 533267 h 2133068"/>
                <a:gd name="connsiteX0-1" fmla="*/ 0 w 4435986"/>
                <a:gd name="connsiteY0-2" fmla="*/ 1007554 h 2133068"/>
                <a:gd name="connsiteX1-3" fmla="*/ 3369452 w 4435986"/>
                <a:gd name="connsiteY1-4" fmla="*/ 533267 h 2133068"/>
                <a:gd name="connsiteX2-5" fmla="*/ 3369452 w 4435986"/>
                <a:gd name="connsiteY2-6" fmla="*/ 0 h 2133068"/>
                <a:gd name="connsiteX3-7" fmla="*/ 4435986 w 4435986"/>
                <a:gd name="connsiteY3-8" fmla="*/ 1066534 h 2133068"/>
                <a:gd name="connsiteX4-9" fmla="*/ 3369452 w 4435986"/>
                <a:gd name="connsiteY4-10" fmla="*/ 2133068 h 2133068"/>
                <a:gd name="connsiteX5-11" fmla="*/ 3369452 w 4435986"/>
                <a:gd name="connsiteY5-12" fmla="*/ 1599801 h 2133068"/>
                <a:gd name="connsiteX6-13" fmla="*/ 11109 w 4435986"/>
                <a:gd name="connsiteY6-14" fmla="*/ 1599801 h 2133068"/>
                <a:gd name="connsiteX7-15" fmla="*/ 544376 w 4435986"/>
                <a:gd name="connsiteY7-16" fmla="*/ 1066534 h 2133068"/>
                <a:gd name="connsiteX8-17" fmla="*/ 0 w 4435986"/>
                <a:gd name="connsiteY8-18" fmla="*/ 1007554 h 2133068"/>
                <a:gd name="connsiteX0-19" fmla="*/ 53404 w 4489390"/>
                <a:gd name="connsiteY0-20" fmla="*/ 1007554 h 2133068"/>
                <a:gd name="connsiteX1-21" fmla="*/ 3422856 w 4489390"/>
                <a:gd name="connsiteY1-22" fmla="*/ 533267 h 2133068"/>
                <a:gd name="connsiteX2-23" fmla="*/ 3422856 w 4489390"/>
                <a:gd name="connsiteY2-24" fmla="*/ 0 h 2133068"/>
                <a:gd name="connsiteX3-25" fmla="*/ 4489390 w 4489390"/>
                <a:gd name="connsiteY3-26" fmla="*/ 1066534 h 2133068"/>
                <a:gd name="connsiteX4-27" fmla="*/ 3422856 w 4489390"/>
                <a:gd name="connsiteY4-28" fmla="*/ 2133068 h 2133068"/>
                <a:gd name="connsiteX5-29" fmla="*/ 3422856 w 4489390"/>
                <a:gd name="connsiteY5-30" fmla="*/ 1599801 h 2133068"/>
                <a:gd name="connsiteX6-31" fmla="*/ 0 w 4489390"/>
                <a:gd name="connsiteY6-32" fmla="*/ 1264795 h 2133068"/>
                <a:gd name="connsiteX7-33" fmla="*/ 597780 w 4489390"/>
                <a:gd name="connsiteY7-34" fmla="*/ 1066534 h 2133068"/>
                <a:gd name="connsiteX8-35" fmla="*/ 53404 w 4489390"/>
                <a:gd name="connsiteY8-36" fmla="*/ 1007554 h 2133068"/>
                <a:gd name="connsiteX0-37" fmla="*/ 82660 w 4489390"/>
                <a:gd name="connsiteY0-38" fmla="*/ 754709 h 2133068"/>
                <a:gd name="connsiteX1-39" fmla="*/ 3422856 w 4489390"/>
                <a:gd name="connsiteY1-40" fmla="*/ 533267 h 2133068"/>
                <a:gd name="connsiteX2-41" fmla="*/ 3422856 w 4489390"/>
                <a:gd name="connsiteY2-42" fmla="*/ 0 h 2133068"/>
                <a:gd name="connsiteX3-43" fmla="*/ 4489390 w 4489390"/>
                <a:gd name="connsiteY3-44" fmla="*/ 1066534 h 2133068"/>
                <a:gd name="connsiteX4-45" fmla="*/ 3422856 w 4489390"/>
                <a:gd name="connsiteY4-46" fmla="*/ 2133068 h 2133068"/>
                <a:gd name="connsiteX5-47" fmla="*/ 3422856 w 4489390"/>
                <a:gd name="connsiteY5-48" fmla="*/ 1599801 h 2133068"/>
                <a:gd name="connsiteX6-49" fmla="*/ 0 w 4489390"/>
                <a:gd name="connsiteY6-50" fmla="*/ 1264795 h 2133068"/>
                <a:gd name="connsiteX7-51" fmla="*/ 597780 w 4489390"/>
                <a:gd name="connsiteY7-52" fmla="*/ 1066534 h 2133068"/>
                <a:gd name="connsiteX8-53" fmla="*/ 82660 w 4489390"/>
                <a:gd name="connsiteY8-54" fmla="*/ 754709 h 2133068"/>
                <a:gd name="connsiteX0-55" fmla="*/ 55046 w 4461776"/>
                <a:gd name="connsiteY0-56" fmla="*/ 754709 h 2133068"/>
                <a:gd name="connsiteX1-57" fmla="*/ 3395242 w 4461776"/>
                <a:gd name="connsiteY1-58" fmla="*/ 533267 h 2133068"/>
                <a:gd name="connsiteX2-59" fmla="*/ 3395242 w 4461776"/>
                <a:gd name="connsiteY2-60" fmla="*/ 0 h 2133068"/>
                <a:gd name="connsiteX3-61" fmla="*/ 4461776 w 4461776"/>
                <a:gd name="connsiteY3-62" fmla="*/ 1066534 h 2133068"/>
                <a:gd name="connsiteX4-63" fmla="*/ 3395242 w 4461776"/>
                <a:gd name="connsiteY4-64" fmla="*/ 2133068 h 2133068"/>
                <a:gd name="connsiteX5-65" fmla="*/ 3395242 w 4461776"/>
                <a:gd name="connsiteY5-66" fmla="*/ 1599801 h 2133068"/>
                <a:gd name="connsiteX6-67" fmla="*/ 0 w 4461776"/>
                <a:gd name="connsiteY6-68" fmla="*/ 1361925 h 2133068"/>
                <a:gd name="connsiteX7-69" fmla="*/ 570166 w 4461776"/>
                <a:gd name="connsiteY7-70" fmla="*/ 1066534 h 2133068"/>
                <a:gd name="connsiteX8-71" fmla="*/ 55046 w 4461776"/>
                <a:gd name="connsiteY8-72" fmla="*/ 754709 h 2133068"/>
                <a:gd name="connsiteX0-73" fmla="*/ 64512 w 4461776"/>
                <a:gd name="connsiteY0-74" fmla="*/ 630394 h 2133068"/>
                <a:gd name="connsiteX1-75" fmla="*/ 3395242 w 4461776"/>
                <a:gd name="connsiteY1-76" fmla="*/ 533267 h 2133068"/>
                <a:gd name="connsiteX2-77" fmla="*/ 3395242 w 4461776"/>
                <a:gd name="connsiteY2-78" fmla="*/ 0 h 2133068"/>
                <a:gd name="connsiteX3-79" fmla="*/ 4461776 w 4461776"/>
                <a:gd name="connsiteY3-80" fmla="*/ 1066534 h 2133068"/>
                <a:gd name="connsiteX4-81" fmla="*/ 3395242 w 4461776"/>
                <a:gd name="connsiteY4-82" fmla="*/ 2133068 h 2133068"/>
                <a:gd name="connsiteX5-83" fmla="*/ 3395242 w 4461776"/>
                <a:gd name="connsiteY5-84" fmla="*/ 1599801 h 2133068"/>
                <a:gd name="connsiteX6-85" fmla="*/ 0 w 4461776"/>
                <a:gd name="connsiteY6-86" fmla="*/ 1361925 h 2133068"/>
                <a:gd name="connsiteX7-87" fmla="*/ 570166 w 4461776"/>
                <a:gd name="connsiteY7-88" fmla="*/ 1066534 h 2133068"/>
                <a:gd name="connsiteX8-89" fmla="*/ 64512 w 4461776"/>
                <a:gd name="connsiteY8-90" fmla="*/ 630394 h 2133068"/>
                <a:gd name="connsiteX0-91" fmla="*/ 64512 w 4461776"/>
                <a:gd name="connsiteY0-92" fmla="*/ 630394 h 2133068"/>
                <a:gd name="connsiteX1-93" fmla="*/ 3395242 w 4461776"/>
                <a:gd name="connsiteY1-94" fmla="*/ 533267 h 2133068"/>
                <a:gd name="connsiteX2-95" fmla="*/ 3395242 w 4461776"/>
                <a:gd name="connsiteY2-96" fmla="*/ 0 h 2133068"/>
                <a:gd name="connsiteX3-97" fmla="*/ 4461776 w 4461776"/>
                <a:gd name="connsiteY3-98" fmla="*/ 1066534 h 2133068"/>
                <a:gd name="connsiteX4-99" fmla="*/ 3395242 w 4461776"/>
                <a:gd name="connsiteY4-100" fmla="*/ 2133068 h 2133068"/>
                <a:gd name="connsiteX5-101" fmla="*/ 3424575 w 4461776"/>
                <a:gd name="connsiteY5-102" fmla="*/ 1399531 h 2133068"/>
                <a:gd name="connsiteX6-103" fmla="*/ 0 w 4461776"/>
                <a:gd name="connsiteY6-104" fmla="*/ 1361925 h 2133068"/>
                <a:gd name="connsiteX7-105" fmla="*/ 570166 w 4461776"/>
                <a:gd name="connsiteY7-106" fmla="*/ 1066534 h 2133068"/>
                <a:gd name="connsiteX8-107" fmla="*/ 64512 w 4461776"/>
                <a:gd name="connsiteY8-108" fmla="*/ 630394 h 2133068"/>
                <a:gd name="connsiteX0-109" fmla="*/ 64512 w 4461776"/>
                <a:gd name="connsiteY0-110" fmla="*/ 630394 h 2133068"/>
                <a:gd name="connsiteX1-111" fmla="*/ 3395242 w 4461776"/>
                <a:gd name="connsiteY1-112" fmla="*/ 533267 h 2133068"/>
                <a:gd name="connsiteX2-113" fmla="*/ 3395242 w 4461776"/>
                <a:gd name="connsiteY2-114" fmla="*/ 0 h 2133068"/>
                <a:gd name="connsiteX3-115" fmla="*/ 4461776 w 4461776"/>
                <a:gd name="connsiteY3-116" fmla="*/ 1066534 h 2133068"/>
                <a:gd name="connsiteX4-117" fmla="*/ 3395242 w 4461776"/>
                <a:gd name="connsiteY4-118" fmla="*/ 2133068 h 2133068"/>
                <a:gd name="connsiteX5-119" fmla="*/ 3424575 w 4461776"/>
                <a:gd name="connsiteY5-120" fmla="*/ 1399531 h 2133068"/>
                <a:gd name="connsiteX6-121" fmla="*/ 0 w 4461776"/>
                <a:gd name="connsiteY6-122" fmla="*/ 1361925 h 2133068"/>
                <a:gd name="connsiteX7-123" fmla="*/ 570166 w 4461776"/>
                <a:gd name="connsiteY7-124" fmla="*/ 1066534 h 2133068"/>
                <a:gd name="connsiteX8-125" fmla="*/ 64512 w 4461776"/>
                <a:gd name="connsiteY8-126" fmla="*/ 630394 h 2133068"/>
                <a:gd name="connsiteX0-127" fmla="*/ 64512 w 4461776"/>
                <a:gd name="connsiteY0-128" fmla="*/ 630394 h 2133068"/>
                <a:gd name="connsiteX1-129" fmla="*/ 3360860 w 4461776"/>
                <a:gd name="connsiteY1-130" fmla="*/ 806175 h 2133068"/>
                <a:gd name="connsiteX2-131" fmla="*/ 3395242 w 4461776"/>
                <a:gd name="connsiteY2-132" fmla="*/ 0 h 2133068"/>
                <a:gd name="connsiteX3-133" fmla="*/ 4461776 w 4461776"/>
                <a:gd name="connsiteY3-134" fmla="*/ 1066534 h 2133068"/>
                <a:gd name="connsiteX4-135" fmla="*/ 3395242 w 4461776"/>
                <a:gd name="connsiteY4-136" fmla="*/ 2133068 h 2133068"/>
                <a:gd name="connsiteX5-137" fmla="*/ 3424575 w 4461776"/>
                <a:gd name="connsiteY5-138" fmla="*/ 1399531 h 2133068"/>
                <a:gd name="connsiteX6-139" fmla="*/ 0 w 4461776"/>
                <a:gd name="connsiteY6-140" fmla="*/ 1361925 h 2133068"/>
                <a:gd name="connsiteX7-141" fmla="*/ 570166 w 4461776"/>
                <a:gd name="connsiteY7-142" fmla="*/ 1066534 h 2133068"/>
                <a:gd name="connsiteX8-143" fmla="*/ 64512 w 4461776"/>
                <a:gd name="connsiteY8-144" fmla="*/ 630394 h 2133068"/>
                <a:gd name="connsiteX0-145" fmla="*/ 64512 w 4461776"/>
                <a:gd name="connsiteY0-146" fmla="*/ 630394 h 2133068"/>
                <a:gd name="connsiteX1-147" fmla="*/ 3366602 w 4461776"/>
                <a:gd name="connsiteY1-148" fmla="*/ 746864 h 2133068"/>
                <a:gd name="connsiteX2-149" fmla="*/ 3395242 w 4461776"/>
                <a:gd name="connsiteY2-150" fmla="*/ 0 h 2133068"/>
                <a:gd name="connsiteX3-151" fmla="*/ 4461776 w 4461776"/>
                <a:gd name="connsiteY3-152" fmla="*/ 1066534 h 2133068"/>
                <a:gd name="connsiteX4-153" fmla="*/ 3395242 w 4461776"/>
                <a:gd name="connsiteY4-154" fmla="*/ 2133068 h 2133068"/>
                <a:gd name="connsiteX5-155" fmla="*/ 3424575 w 4461776"/>
                <a:gd name="connsiteY5-156" fmla="*/ 1399531 h 2133068"/>
                <a:gd name="connsiteX6-157" fmla="*/ 0 w 4461776"/>
                <a:gd name="connsiteY6-158" fmla="*/ 1361925 h 2133068"/>
                <a:gd name="connsiteX7-159" fmla="*/ 570166 w 4461776"/>
                <a:gd name="connsiteY7-160" fmla="*/ 1066534 h 2133068"/>
                <a:gd name="connsiteX8-161" fmla="*/ 64512 w 4461776"/>
                <a:gd name="connsiteY8-162" fmla="*/ 630394 h 2133068"/>
                <a:gd name="connsiteX0-163" fmla="*/ 64512 w 4461776"/>
                <a:gd name="connsiteY0-164" fmla="*/ 630394 h 2133068"/>
                <a:gd name="connsiteX1-165" fmla="*/ 3366602 w 4461776"/>
                <a:gd name="connsiteY1-166" fmla="*/ 746864 h 2133068"/>
                <a:gd name="connsiteX2-167" fmla="*/ 3395242 w 4461776"/>
                <a:gd name="connsiteY2-168" fmla="*/ 0 h 2133068"/>
                <a:gd name="connsiteX3-169" fmla="*/ 4461776 w 4461776"/>
                <a:gd name="connsiteY3-170" fmla="*/ 1066534 h 2133068"/>
                <a:gd name="connsiteX4-171" fmla="*/ 3395242 w 4461776"/>
                <a:gd name="connsiteY4-172" fmla="*/ 2133068 h 2133068"/>
                <a:gd name="connsiteX5-173" fmla="*/ 3408191 w 4461776"/>
                <a:gd name="connsiteY5-174" fmla="*/ 1424871 h 2133068"/>
                <a:gd name="connsiteX6-175" fmla="*/ 0 w 4461776"/>
                <a:gd name="connsiteY6-176" fmla="*/ 1361925 h 2133068"/>
                <a:gd name="connsiteX7-177" fmla="*/ 570166 w 4461776"/>
                <a:gd name="connsiteY7-178" fmla="*/ 1066534 h 2133068"/>
                <a:gd name="connsiteX8-179" fmla="*/ 64512 w 4461776"/>
                <a:gd name="connsiteY8-180" fmla="*/ 630394 h 2133068"/>
                <a:gd name="connsiteX0-181" fmla="*/ 64512 w 4461776"/>
                <a:gd name="connsiteY0-182" fmla="*/ 630394 h 2133068"/>
                <a:gd name="connsiteX1-183" fmla="*/ 3356590 w 4461776"/>
                <a:gd name="connsiteY1-184" fmla="*/ 809181 h 2133068"/>
                <a:gd name="connsiteX2-185" fmla="*/ 3395242 w 4461776"/>
                <a:gd name="connsiteY2-186" fmla="*/ 0 h 2133068"/>
                <a:gd name="connsiteX3-187" fmla="*/ 4461776 w 4461776"/>
                <a:gd name="connsiteY3-188" fmla="*/ 1066534 h 2133068"/>
                <a:gd name="connsiteX4-189" fmla="*/ 3395242 w 4461776"/>
                <a:gd name="connsiteY4-190" fmla="*/ 2133068 h 2133068"/>
                <a:gd name="connsiteX5-191" fmla="*/ 3408191 w 4461776"/>
                <a:gd name="connsiteY5-192" fmla="*/ 1424871 h 2133068"/>
                <a:gd name="connsiteX6-193" fmla="*/ 0 w 4461776"/>
                <a:gd name="connsiteY6-194" fmla="*/ 1361925 h 2133068"/>
                <a:gd name="connsiteX7-195" fmla="*/ 570166 w 4461776"/>
                <a:gd name="connsiteY7-196" fmla="*/ 1066534 h 2133068"/>
                <a:gd name="connsiteX8-197" fmla="*/ 64512 w 4461776"/>
                <a:gd name="connsiteY8-198" fmla="*/ 630394 h 2133068"/>
                <a:gd name="connsiteX0-199" fmla="*/ 64512 w 4461776"/>
                <a:gd name="connsiteY0-200" fmla="*/ 630394 h 2133068"/>
                <a:gd name="connsiteX1-201" fmla="*/ 3356590 w 4461776"/>
                <a:gd name="connsiteY1-202" fmla="*/ 809181 h 2133068"/>
                <a:gd name="connsiteX2-203" fmla="*/ 3395242 w 4461776"/>
                <a:gd name="connsiteY2-204" fmla="*/ 0 h 2133068"/>
                <a:gd name="connsiteX3-205" fmla="*/ 4461776 w 4461776"/>
                <a:gd name="connsiteY3-206" fmla="*/ 1066534 h 2133068"/>
                <a:gd name="connsiteX4-207" fmla="*/ 3395242 w 4461776"/>
                <a:gd name="connsiteY4-208" fmla="*/ 2133068 h 2133068"/>
                <a:gd name="connsiteX5-209" fmla="*/ 3408191 w 4461776"/>
                <a:gd name="connsiteY5-210" fmla="*/ 1424871 h 2133068"/>
                <a:gd name="connsiteX6-211" fmla="*/ 0 w 4461776"/>
                <a:gd name="connsiteY6-212" fmla="*/ 1361925 h 2133068"/>
                <a:gd name="connsiteX7-213" fmla="*/ 570551 w 4461776"/>
                <a:gd name="connsiteY7-214" fmla="*/ 1031721 h 2133068"/>
                <a:gd name="connsiteX8-215" fmla="*/ 64512 w 4461776"/>
                <a:gd name="connsiteY8-216" fmla="*/ 630394 h 2133068"/>
                <a:gd name="connsiteX0-217" fmla="*/ 64512 w 4461776"/>
                <a:gd name="connsiteY0-218" fmla="*/ 630394 h 2133068"/>
                <a:gd name="connsiteX1-219" fmla="*/ 3356590 w 4461776"/>
                <a:gd name="connsiteY1-220" fmla="*/ 809181 h 2133068"/>
                <a:gd name="connsiteX2-221" fmla="*/ 3395242 w 4461776"/>
                <a:gd name="connsiteY2-222" fmla="*/ 0 h 2133068"/>
                <a:gd name="connsiteX3-223" fmla="*/ 4461776 w 4461776"/>
                <a:gd name="connsiteY3-224" fmla="*/ 1066534 h 2133068"/>
                <a:gd name="connsiteX4-225" fmla="*/ 3395242 w 4461776"/>
                <a:gd name="connsiteY4-226" fmla="*/ 2133068 h 2133068"/>
                <a:gd name="connsiteX5-227" fmla="*/ 3408191 w 4461776"/>
                <a:gd name="connsiteY5-228" fmla="*/ 1424871 h 2133068"/>
                <a:gd name="connsiteX6-229" fmla="*/ 0 w 4461776"/>
                <a:gd name="connsiteY6-230" fmla="*/ 1361925 h 2133068"/>
                <a:gd name="connsiteX7-231" fmla="*/ 1086590 w 4461776"/>
                <a:gd name="connsiteY7-232" fmla="*/ 1022945 h 2133068"/>
                <a:gd name="connsiteX8-233" fmla="*/ 64512 w 4461776"/>
                <a:gd name="connsiteY8-234" fmla="*/ 630394 h 2133068"/>
                <a:gd name="connsiteX0-235" fmla="*/ 64512 w 4461776"/>
                <a:gd name="connsiteY0-236" fmla="*/ 630394 h 2133068"/>
                <a:gd name="connsiteX1-237" fmla="*/ 3356590 w 4461776"/>
                <a:gd name="connsiteY1-238" fmla="*/ 809181 h 2133068"/>
                <a:gd name="connsiteX2-239" fmla="*/ 3395242 w 4461776"/>
                <a:gd name="connsiteY2-240" fmla="*/ 0 h 2133068"/>
                <a:gd name="connsiteX3-241" fmla="*/ 4461776 w 4461776"/>
                <a:gd name="connsiteY3-242" fmla="*/ 1066534 h 2133068"/>
                <a:gd name="connsiteX4-243" fmla="*/ 3395242 w 4461776"/>
                <a:gd name="connsiteY4-244" fmla="*/ 2133068 h 2133068"/>
                <a:gd name="connsiteX5-245" fmla="*/ 3408191 w 4461776"/>
                <a:gd name="connsiteY5-246" fmla="*/ 1424871 h 2133068"/>
                <a:gd name="connsiteX6-247" fmla="*/ 0 w 4461776"/>
                <a:gd name="connsiteY6-248" fmla="*/ 1361925 h 2133068"/>
                <a:gd name="connsiteX7-249" fmla="*/ 641804 w 4461776"/>
                <a:gd name="connsiteY7-250" fmla="*/ 1042135 h 2133068"/>
                <a:gd name="connsiteX8-251" fmla="*/ 64512 w 4461776"/>
                <a:gd name="connsiteY8-252" fmla="*/ 630394 h 2133068"/>
                <a:gd name="connsiteX0-253" fmla="*/ 85624 w 4482888"/>
                <a:gd name="connsiteY0-254" fmla="*/ 630394 h 2133068"/>
                <a:gd name="connsiteX1-255" fmla="*/ 3377702 w 4482888"/>
                <a:gd name="connsiteY1-256" fmla="*/ 809181 h 2133068"/>
                <a:gd name="connsiteX2-257" fmla="*/ 3416354 w 4482888"/>
                <a:gd name="connsiteY2-258" fmla="*/ 0 h 2133068"/>
                <a:gd name="connsiteX3-259" fmla="*/ 4482888 w 4482888"/>
                <a:gd name="connsiteY3-260" fmla="*/ 1066534 h 2133068"/>
                <a:gd name="connsiteX4-261" fmla="*/ 3416354 w 4482888"/>
                <a:gd name="connsiteY4-262" fmla="*/ 2133068 h 2133068"/>
                <a:gd name="connsiteX5-263" fmla="*/ 3429303 w 4482888"/>
                <a:gd name="connsiteY5-264" fmla="*/ 1424871 h 2133068"/>
                <a:gd name="connsiteX6-265" fmla="*/ -1 w 4482888"/>
                <a:gd name="connsiteY6-266" fmla="*/ 1494718 h 2133068"/>
                <a:gd name="connsiteX7-267" fmla="*/ 662916 w 4482888"/>
                <a:gd name="connsiteY7-268" fmla="*/ 1042135 h 2133068"/>
                <a:gd name="connsiteX8-269" fmla="*/ 85624 w 4482888"/>
                <a:gd name="connsiteY8-270" fmla="*/ 630394 h 2133068"/>
                <a:gd name="connsiteX0-271" fmla="*/ 110122 w 4482888"/>
                <a:gd name="connsiteY0-272" fmla="*/ 564226 h 2133068"/>
                <a:gd name="connsiteX1-273" fmla="*/ 3377702 w 4482888"/>
                <a:gd name="connsiteY1-274" fmla="*/ 809181 h 2133068"/>
                <a:gd name="connsiteX2-275" fmla="*/ 3416354 w 4482888"/>
                <a:gd name="connsiteY2-276" fmla="*/ 0 h 2133068"/>
                <a:gd name="connsiteX3-277" fmla="*/ 4482888 w 4482888"/>
                <a:gd name="connsiteY3-278" fmla="*/ 1066534 h 2133068"/>
                <a:gd name="connsiteX4-279" fmla="*/ 3416354 w 4482888"/>
                <a:gd name="connsiteY4-280" fmla="*/ 2133068 h 2133068"/>
                <a:gd name="connsiteX5-281" fmla="*/ 3429303 w 4482888"/>
                <a:gd name="connsiteY5-282" fmla="*/ 1424871 h 2133068"/>
                <a:gd name="connsiteX6-283" fmla="*/ -1 w 4482888"/>
                <a:gd name="connsiteY6-284" fmla="*/ 1494718 h 2133068"/>
                <a:gd name="connsiteX7-285" fmla="*/ 662916 w 4482888"/>
                <a:gd name="connsiteY7-286" fmla="*/ 1042135 h 2133068"/>
                <a:gd name="connsiteX8-287" fmla="*/ 110122 w 4482888"/>
                <a:gd name="connsiteY8-288" fmla="*/ 564226 h 21330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4482888" h="2133068">
                  <a:moveTo>
                    <a:pt x="110122" y="564226"/>
                  </a:moveTo>
                  <a:lnTo>
                    <a:pt x="3377702" y="809181"/>
                  </a:lnTo>
                  <a:lnTo>
                    <a:pt x="3416354" y="0"/>
                  </a:lnTo>
                  <a:lnTo>
                    <a:pt x="4482888" y="1066534"/>
                  </a:lnTo>
                  <a:lnTo>
                    <a:pt x="3416354" y="2133068"/>
                  </a:lnTo>
                  <a:lnTo>
                    <a:pt x="3429303" y="1424871"/>
                  </a:lnTo>
                  <a:lnTo>
                    <a:pt x="-1" y="1494718"/>
                  </a:lnTo>
                  <a:lnTo>
                    <a:pt x="662916" y="1042135"/>
                  </a:lnTo>
                  <a:lnTo>
                    <a:pt x="110122" y="564226"/>
                  </a:lnTo>
                  <a:close/>
                </a:path>
              </a:pathLst>
            </a:custGeom>
            <a:solidFill>
              <a:schemeClr val="accent5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" name="任意多边形: 形状 17"/>
            <p:cNvSpPr/>
            <p:nvPr/>
          </p:nvSpPr>
          <p:spPr>
            <a:xfrm>
              <a:off x="6683528" y="3331731"/>
              <a:ext cx="1877705" cy="1651294"/>
            </a:xfrm>
            <a:custGeom>
              <a:avLst/>
              <a:gdLst>
                <a:gd name="connsiteX0" fmla="*/ 0 w 2489200"/>
                <a:gd name="connsiteY0" fmla="*/ 0 h 2184400"/>
                <a:gd name="connsiteX1" fmla="*/ 2489200 w 2489200"/>
                <a:gd name="connsiteY1" fmla="*/ 2184400 h 218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200" h="2184400">
                  <a:moveTo>
                    <a:pt x="0" y="0"/>
                  </a:moveTo>
                  <a:lnTo>
                    <a:pt x="2489200" y="2184400"/>
                  </a:lnTo>
                </a:path>
              </a:pathLst>
            </a:cu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9" name="任意多边形: 形状 18"/>
            <p:cNvSpPr/>
            <p:nvPr/>
          </p:nvSpPr>
          <p:spPr>
            <a:xfrm>
              <a:off x="6680727" y="3325073"/>
              <a:ext cx="2689860" cy="1158240"/>
            </a:xfrm>
            <a:custGeom>
              <a:avLst/>
              <a:gdLst>
                <a:gd name="connsiteX0" fmla="*/ 0 w 3586480"/>
                <a:gd name="connsiteY0" fmla="*/ 0 h 1544320"/>
                <a:gd name="connsiteX1" fmla="*/ 3586480 w 3586480"/>
                <a:gd name="connsiteY1" fmla="*/ 1544320 h 1544320"/>
                <a:gd name="connsiteX0-1" fmla="*/ 0 w 3586480"/>
                <a:gd name="connsiteY0-2" fmla="*/ 0 h 1544320"/>
                <a:gd name="connsiteX1-3" fmla="*/ 3586480 w 3586480"/>
                <a:gd name="connsiteY1-4" fmla="*/ 1544320 h 1544320"/>
                <a:gd name="connsiteX0-5" fmla="*/ 0 w 3586480"/>
                <a:gd name="connsiteY0-6" fmla="*/ 0 h 1544320"/>
                <a:gd name="connsiteX1-7" fmla="*/ 3586480 w 3586480"/>
                <a:gd name="connsiteY1-8" fmla="*/ 1544320 h 1544320"/>
                <a:gd name="connsiteX0-9" fmla="*/ 0 w 3586480"/>
                <a:gd name="connsiteY0-10" fmla="*/ 0 h 1544320"/>
                <a:gd name="connsiteX1-11" fmla="*/ 3586480 w 3586480"/>
                <a:gd name="connsiteY1-12" fmla="*/ 1544320 h 15443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3586480" h="1544320">
                  <a:moveTo>
                    <a:pt x="0" y="0"/>
                  </a:moveTo>
                  <a:cubicBezTo>
                    <a:pt x="1285702" y="482298"/>
                    <a:pt x="2477588" y="921296"/>
                    <a:pt x="3586480" y="1544320"/>
                  </a:cubicBezTo>
                </a:path>
              </a:pathLst>
            </a:cu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8541156" y="4968059"/>
              <a:ext cx="56618" cy="5661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1" name="任意多边形: 形状 20"/>
            <p:cNvSpPr/>
            <p:nvPr/>
          </p:nvSpPr>
          <p:spPr>
            <a:xfrm>
              <a:off x="6669297" y="3313643"/>
              <a:ext cx="2960370" cy="350520"/>
            </a:xfrm>
            <a:custGeom>
              <a:avLst/>
              <a:gdLst>
                <a:gd name="connsiteX0" fmla="*/ 0 w 3947160"/>
                <a:gd name="connsiteY0" fmla="*/ 0 h 467360"/>
                <a:gd name="connsiteX1" fmla="*/ 3947160 w 3947160"/>
                <a:gd name="connsiteY1" fmla="*/ 467360 h 467360"/>
                <a:gd name="connsiteX0-1" fmla="*/ 0 w 3947160"/>
                <a:gd name="connsiteY0-2" fmla="*/ 0 h 467360"/>
                <a:gd name="connsiteX1-3" fmla="*/ 3947160 w 3947160"/>
                <a:gd name="connsiteY1-4" fmla="*/ 467360 h 467360"/>
                <a:gd name="connsiteX0-5" fmla="*/ 0 w 3947160"/>
                <a:gd name="connsiteY0-6" fmla="*/ 0 h 467360"/>
                <a:gd name="connsiteX1-7" fmla="*/ 3947160 w 3947160"/>
                <a:gd name="connsiteY1-8" fmla="*/ 467360 h 4673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3947160" h="467360">
                  <a:moveTo>
                    <a:pt x="0" y="0"/>
                  </a:moveTo>
                  <a:cubicBezTo>
                    <a:pt x="1350360" y="115373"/>
                    <a:pt x="2619894" y="224972"/>
                    <a:pt x="3947160" y="467360"/>
                  </a:cubicBezTo>
                </a:path>
              </a:pathLst>
            </a:cu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2" name="任意多边形: 形状 21"/>
            <p:cNvSpPr/>
            <p:nvPr/>
          </p:nvSpPr>
          <p:spPr>
            <a:xfrm>
              <a:off x="6684537" y="3332693"/>
              <a:ext cx="1657350" cy="845820"/>
            </a:xfrm>
            <a:custGeom>
              <a:avLst/>
              <a:gdLst>
                <a:gd name="connsiteX0" fmla="*/ 0 w 2209800"/>
                <a:gd name="connsiteY0" fmla="*/ 0 h 1127760"/>
                <a:gd name="connsiteX1" fmla="*/ 2209800 w 2209800"/>
                <a:gd name="connsiteY1" fmla="*/ 1127760 h 112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09800" h="1127760">
                  <a:moveTo>
                    <a:pt x="0" y="0"/>
                  </a:moveTo>
                  <a:lnTo>
                    <a:pt x="2209800" y="1127760"/>
                  </a:lnTo>
                </a:path>
              </a:pathLst>
            </a:custGeom>
            <a:noFill/>
            <a:ln w="3175">
              <a:solidFill>
                <a:schemeClr val="accent5">
                  <a:alpha val="56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" name="任意多边形: 形状 22"/>
            <p:cNvSpPr/>
            <p:nvPr/>
          </p:nvSpPr>
          <p:spPr>
            <a:xfrm>
              <a:off x="6684537" y="3336503"/>
              <a:ext cx="3516630" cy="681990"/>
            </a:xfrm>
            <a:custGeom>
              <a:avLst/>
              <a:gdLst>
                <a:gd name="connsiteX0" fmla="*/ 0 w 4688840"/>
                <a:gd name="connsiteY0" fmla="*/ 0 h 909320"/>
                <a:gd name="connsiteX1" fmla="*/ 4688840 w 4688840"/>
                <a:gd name="connsiteY1" fmla="*/ 909320 h 90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88840" h="909320">
                  <a:moveTo>
                    <a:pt x="0" y="0"/>
                  </a:moveTo>
                  <a:lnTo>
                    <a:pt x="4688840" y="909320"/>
                  </a:lnTo>
                </a:path>
              </a:pathLst>
            </a:cu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4" name="任意多边形: 形状 23"/>
            <p:cNvSpPr/>
            <p:nvPr/>
          </p:nvSpPr>
          <p:spPr>
            <a:xfrm>
              <a:off x="6680727" y="3317453"/>
              <a:ext cx="3028950" cy="430530"/>
            </a:xfrm>
            <a:custGeom>
              <a:avLst/>
              <a:gdLst>
                <a:gd name="connsiteX0" fmla="*/ 0 w 4038600"/>
                <a:gd name="connsiteY0" fmla="*/ 0 h 574040"/>
                <a:gd name="connsiteX1" fmla="*/ 4038600 w 4038600"/>
                <a:gd name="connsiteY1" fmla="*/ 574040 h 57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38600" h="574040">
                  <a:moveTo>
                    <a:pt x="0" y="0"/>
                  </a:moveTo>
                  <a:lnTo>
                    <a:pt x="4038600" y="574040"/>
                  </a:lnTo>
                </a:path>
              </a:pathLst>
            </a:cu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5" name="任意多边形: 形状 24"/>
            <p:cNvSpPr/>
            <p:nvPr/>
          </p:nvSpPr>
          <p:spPr>
            <a:xfrm>
              <a:off x="6684537" y="3321263"/>
              <a:ext cx="3569970" cy="1443990"/>
            </a:xfrm>
            <a:custGeom>
              <a:avLst/>
              <a:gdLst>
                <a:gd name="connsiteX0" fmla="*/ 0 w 4759960"/>
                <a:gd name="connsiteY0" fmla="*/ 0 h 1925320"/>
                <a:gd name="connsiteX1" fmla="*/ 4759960 w 4759960"/>
                <a:gd name="connsiteY1" fmla="*/ 1925320 h 1925320"/>
                <a:gd name="connsiteX0-1" fmla="*/ 0 w 4759960"/>
                <a:gd name="connsiteY0-2" fmla="*/ 0 h 1925320"/>
                <a:gd name="connsiteX1-3" fmla="*/ 4759960 w 4759960"/>
                <a:gd name="connsiteY1-4" fmla="*/ 1925320 h 1925320"/>
                <a:gd name="connsiteX0-5" fmla="*/ 0 w 4759960"/>
                <a:gd name="connsiteY0-6" fmla="*/ 0 h 1925320"/>
                <a:gd name="connsiteX1-7" fmla="*/ 4759960 w 4759960"/>
                <a:gd name="connsiteY1-8" fmla="*/ 1925320 h 19253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4759960" h="1925320">
                  <a:moveTo>
                    <a:pt x="0" y="0"/>
                  </a:moveTo>
                  <a:cubicBezTo>
                    <a:pt x="2521219" y="804149"/>
                    <a:pt x="3252691" y="1233030"/>
                    <a:pt x="4759960" y="1925320"/>
                  </a:cubicBezTo>
                </a:path>
              </a:pathLst>
            </a:cu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 rot="3438830">
              <a:off x="10238758" y="4748349"/>
              <a:ext cx="56618" cy="5661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 rot="3438830">
              <a:off x="9324915" y="4443957"/>
              <a:ext cx="56618" cy="5661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 rot="3438830">
              <a:off x="9698377" y="3725271"/>
              <a:ext cx="56618" cy="5661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 rot="3438830">
              <a:off x="9612403" y="3646407"/>
              <a:ext cx="56618" cy="5661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 rot="3438830">
              <a:off x="8339115" y="4156775"/>
              <a:ext cx="56618" cy="5661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 rot="3438830">
              <a:off x="10185133" y="3997551"/>
              <a:ext cx="56618" cy="5661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2" name="任意多边形: 形状 31"/>
            <p:cNvSpPr/>
            <p:nvPr/>
          </p:nvSpPr>
          <p:spPr>
            <a:xfrm>
              <a:off x="6692923" y="3318655"/>
              <a:ext cx="2047380" cy="1569678"/>
            </a:xfrm>
            <a:custGeom>
              <a:avLst/>
              <a:gdLst>
                <a:gd name="connsiteX0" fmla="*/ 0 w 2489200"/>
                <a:gd name="connsiteY0" fmla="*/ 0 h 2184400"/>
                <a:gd name="connsiteX1" fmla="*/ 2489200 w 2489200"/>
                <a:gd name="connsiteY1" fmla="*/ 2184400 h 218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200" h="2184400">
                  <a:moveTo>
                    <a:pt x="0" y="0"/>
                  </a:moveTo>
                  <a:lnTo>
                    <a:pt x="2489200" y="2184400"/>
                  </a:lnTo>
                </a:path>
              </a:pathLst>
            </a:cu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8711995" y="4870362"/>
              <a:ext cx="56618" cy="5661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9250689" y="5151915"/>
              <a:ext cx="56618" cy="5661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10097267" y="4866825"/>
              <a:ext cx="56618" cy="5661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9738972" y="4654346"/>
              <a:ext cx="56618" cy="5661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10083553" y="3754208"/>
              <a:ext cx="56618" cy="5661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8" name="任意多边形: 形状 37"/>
            <p:cNvSpPr/>
            <p:nvPr/>
          </p:nvSpPr>
          <p:spPr>
            <a:xfrm>
              <a:off x="6687729" y="3325972"/>
              <a:ext cx="1366534" cy="835429"/>
            </a:xfrm>
            <a:custGeom>
              <a:avLst/>
              <a:gdLst>
                <a:gd name="connsiteX0" fmla="*/ 0 w 2489200"/>
                <a:gd name="connsiteY0" fmla="*/ 0 h 2184400"/>
                <a:gd name="connsiteX1" fmla="*/ 2489200 w 2489200"/>
                <a:gd name="connsiteY1" fmla="*/ 2184400 h 218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200" h="2184400">
                  <a:moveTo>
                    <a:pt x="0" y="0"/>
                  </a:moveTo>
                  <a:lnTo>
                    <a:pt x="2489200" y="2184400"/>
                  </a:lnTo>
                </a:path>
              </a:pathLst>
            </a:cu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9" name="任意多边形: 形状 38"/>
            <p:cNvSpPr/>
            <p:nvPr/>
          </p:nvSpPr>
          <p:spPr>
            <a:xfrm>
              <a:off x="6674701" y="3324589"/>
              <a:ext cx="2195210" cy="1057116"/>
            </a:xfrm>
            <a:custGeom>
              <a:avLst/>
              <a:gdLst>
                <a:gd name="connsiteX0" fmla="*/ 0 w 2489200"/>
                <a:gd name="connsiteY0" fmla="*/ 0 h 2184400"/>
                <a:gd name="connsiteX1" fmla="*/ 2489200 w 2489200"/>
                <a:gd name="connsiteY1" fmla="*/ 2184400 h 2184400"/>
                <a:gd name="connsiteX0-1" fmla="*/ 0 w 2489200"/>
                <a:gd name="connsiteY0-2" fmla="*/ 0 h 2184400"/>
                <a:gd name="connsiteX1-3" fmla="*/ 2489200 w 2489200"/>
                <a:gd name="connsiteY1-4" fmla="*/ 2184400 h 2184400"/>
                <a:gd name="connsiteX0-5" fmla="*/ 0 w 2489200"/>
                <a:gd name="connsiteY0-6" fmla="*/ 0 h 2184400"/>
                <a:gd name="connsiteX1-7" fmla="*/ 2489200 w 2489200"/>
                <a:gd name="connsiteY1-8" fmla="*/ 2184400 h 2184400"/>
                <a:gd name="connsiteX0-9" fmla="*/ 0 w 2489200"/>
                <a:gd name="connsiteY0-10" fmla="*/ 0 h 2184400"/>
                <a:gd name="connsiteX1-11" fmla="*/ 2489200 w 2489200"/>
                <a:gd name="connsiteY1-12" fmla="*/ 2184400 h 2184400"/>
                <a:gd name="connsiteX0-13" fmla="*/ 0 w 2489200"/>
                <a:gd name="connsiteY0-14" fmla="*/ 0 h 2184400"/>
                <a:gd name="connsiteX1-15" fmla="*/ 2489200 w 2489200"/>
                <a:gd name="connsiteY1-16" fmla="*/ 2184400 h 2184400"/>
                <a:gd name="connsiteX0-17" fmla="*/ 0 w 2489200"/>
                <a:gd name="connsiteY0-18" fmla="*/ 0 h 2184400"/>
                <a:gd name="connsiteX1-19" fmla="*/ 2489200 w 2489200"/>
                <a:gd name="connsiteY1-20" fmla="*/ 2184400 h 2184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489200" h="2184400">
                  <a:moveTo>
                    <a:pt x="0" y="0"/>
                  </a:moveTo>
                  <a:cubicBezTo>
                    <a:pt x="892334" y="832148"/>
                    <a:pt x="1552063" y="1335476"/>
                    <a:pt x="2489200" y="2184400"/>
                  </a:cubicBezTo>
                </a:path>
              </a:pathLst>
            </a:cu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0" name="任意多边形: 形状 39"/>
            <p:cNvSpPr/>
            <p:nvPr/>
          </p:nvSpPr>
          <p:spPr>
            <a:xfrm>
              <a:off x="6672571" y="3307910"/>
              <a:ext cx="3435939" cy="463451"/>
            </a:xfrm>
            <a:custGeom>
              <a:avLst/>
              <a:gdLst>
                <a:gd name="connsiteX0" fmla="*/ 0 w 2489200"/>
                <a:gd name="connsiteY0" fmla="*/ 0 h 2184400"/>
                <a:gd name="connsiteX1" fmla="*/ 2489200 w 2489200"/>
                <a:gd name="connsiteY1" fmla="*/ 2184400 h 2184400"/>
                <a:gd name="connsiteX0-1" fmla="*/ 0 w 2489200"/>
                <a:gd name="connsiteY0-2" fmla="*/ 0 h 2184400"/>
                <a:gd name="connsiteX1-3" fmla="*/ 2489200 w 2489200"/>
                <a:gd name="connsiteY1-4" fmla="*/ 2184400 h 2184400"/>
                <a:gd name="connsiteX0-5" fmla="*/ 0 w 2489200"/>
                <a:gd name="connsiteY0-6" fmla="*/ 0 h 2184400"/>
                <a:gd name="connsiteX1-7" fmla="*/ 2489200 w 2489200"/>
                <a:gd name="connsiteY1-8" fmla="*/ 2184400 h 2184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489200" h="2184400">
                  <a:moveTo>
                    <a:pt x="0" y="0"/>
                  </a:moveTo>
                  <a:cubicBezTo>
                    <a:pt x="823459" y="258727"/>
                    <a:pt x="1537127" y="292960"/>
                    <a:pt x="2489200" y="2184400"/>
                  </a:cubicBezTo>
                </a:path>
              </a:pathLst>
            </a:cu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1" name="任意多边形: 形状 40"/>
            <p:cNvSpPr/>
            <p:nvPr/>
          </p:nvSpPr>
          <p:spPr>
            <a:xfrm>
              <a:off x="6681492" y="3338367"/>
              <a:ext cx="3415775" cy="1554789"/>
            </a:xfrm>
            <a:custGeom>
              <a:avLst/>
              <a:gdLst>
                <a:gd name="connsiteX0" fmla="*/ 0 w 2489200"/>
                <a:gd name="connsiteY0" fmla="*/ 0 h 2184400"/>
                <a:gd name="connsiteX1" fmla="*/ 2489200 w 2489200"/>
                <a:gd name="connsiteY1" fmla="*/ 2184400 h 2184400"/>
                <a:gd name="connsiteX0-1" fmla="*/ 0 w 2489200"/>
                <a:gd name="connsiteY0-2" fmla="*/ 0 h 2184400"/>
                <a:gd name="connsiteX1-3" fmla="*/ 2489200 w 2489200"/>
                <a:gd name="connsiteY1-4" fmla="*/ 2184400 h 2184400"/>
                <a:gd name="connsiteX0-5" fmla="*/ 0 w 2489200"/>
                <a:gd name="connsiteY0-6" fmla="*/ 0 h 2184400"/>
                <a:gd name="connsiteX1-7" fmla="*/ 2489200 w 2489200"/>
                <a:gd name="connsiteY1-8" fmla="*/ 2184400 h 2184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489200" h="2184400">
                  <a:moveTo>
                    <a:pt x="0" y="0"/>
                  </a:moveTo>
                  <a:cubicBezTo>
                    <a:pt x="820267" y="843719"/>
                    <a:pt x="1381787" y="1626605"/>
                    <a:pt x="2489200" y="2184400"/>
                  </a:cubicBezTo>
                </a:path>
              </a:pathLst>
            </a:cu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2" name="任意多边形: 形状 41"/>
            <p:cNvSpPr/>
            <p:nvPr/>
          </p:nvSpPr>
          <p:spPr>
            <a:xfrm>
              <a:off x="6675693" y="3328407"/>
              <a:ext cx="3070661" cy="1350867"/>
            </a:xfrm>
            <a:custGeom>
              <a:avLst/>
              <a:gdLst>
                <a:gd name="connsiteX0" fmla="*/ 0 w 2489200"/>
                <a:gd name="connsiteY0" fmla="*/ 0 h 2184400"/>
                <a:gd name="connsiteX1" fmla="*/ 2489200 w 2489200"/>
                <a:gd name="connsiteY1" fmla="*/ 2184400 h 218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200" h="2184400">
                  <a:moveTo>
                    <a:pt x="0" y="0"/>
                  </a:moveTo>
                  <a:lnTo>
                    <a:pt x="2489200" y="2184400"/>
                  </a:lnTo>
                </a:path>
              </a:pathLst>
            </a:cu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3" name="任意多边形: 形状 42"/>
            <p:cNvSpPr/>
            <p:nvPr/>
          </p:nvSpPr>
          <p:spPr>
            <a:xfrm>
              <a:off x="6704706" y="3341086"/>
              <a:ext cx="2563315" cy="1830166"/>
            </a:xfrm>
            <a:custGeom>
              <a:avLst/>
              <a:gdLst>
                <a:gd name="connsiteX0" fmla="*/ 0 w 2489200"/>
                <a:gd name="connsiteY0" fmla="*/ 0 h 2184400"/>
                <a:gd name="connsiteX1" fmla="*/ 2489200 w 2489200"/>
                <a:gd name="connsiteY1" fmla="*/ 2184400 h 218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200" h="2184400">
                  <a:moveTo>
                    <a:pt x="0" y="0"/>
                  </a:moveTo>
                  <a:lnTo>
                    <a:pt x="2489200" y="2184400"/>
                  </a:lnTo>
                </a:path>
              </a:pathLst>
            </a:cu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8025692" y="4139907"/>
              <a:ext cx="56618" cy="5661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8847474" y="4359509"/>
              <a:ext cx="56618" cy="5661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6643899" y="3288326"/>
              <a:ext cx="56618" cy="5661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4099474" y="366948"/>
            <a:ext cx="2672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2059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“库尔勒模式”</a:t>
            </a:r>
            <a:endParaRPr lang="zh-CN" altLang="en-US" sz="2800" b="1" dirty="0">
              <a:solidFill>
                <a:srgbClr val="20599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0500" y="1211580"/>
            <a:ext cx="5634990" cy="5046345"/>
          </a:xfrm>
          <a:prstGeom prst="rect">
            <a:avLst/>
          </a:prstGeom>
          <a:solidFill>
            <a:schemeClr val="bg2">
              <a:alpha val="26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buClr>
                <a:srgbClr val="3B3C51"/>
              </a:buClr>
              <a:buFont typeface="Wingdings" panose="05000000000000000000" pitchFamily="2" charset="2"/>
              <a:buChar char="p"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“库尔勒模式”的背景</a:t>
            </a:r>
            <a:endParaRPr lang="en-US" altLang="zh-CN" b="1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just">
              <a:lnSpc>
                <a:spcPct val="150000"/>
              </a:lnSpc>
              <a:spcBef>
                <a:spcPts val="600"/>
              </a:spcBef>
              <a:buClr>
                <a:srgbClr val="3B3C51"/>
              </a:buClr>
              <a:buFont typeface="Wingdings" panose="05000000000000000000" pitchFamily="2" charset="2"/>
              <a:buChar char="ü"/>
            </a:pPr>
            <a:r>
              <a:rPr lang="zh-CN" altLang="en-US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库尔勒定位为副中心城市，地处新疆地理中心，具有明显的区位优势；</a:t>
            </a:r>
            <a:endParaRPr lang="zh-CN" altLang="en-US" dirty="0">
              <a:solidFill>
                <a:srgbClr val="215A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just">
              <a:lnSpc>
                <a:spcPct val="150000"/>
              </a:lnSpc>
              <a:spcBef>
                <a:spcPts val="600"/>
              </a:spcBef>
              <a:buClr>
                <a:srgbClr val="3B3C51"/>
              </a:buClr>
              <a:buFont typeface="Wingdings" panose="05000000000000000000" pitchFamily="2" charset="2"/>
              <a:buChar char="ü"/>
            </a:pPr>
            <a:r>
              <a:rPr lang="zh-CN" altLang="en-US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乌鲁木齐时刻资源进入瓶颈期，限制了新疆民航发展，急需构建第二进疆通道；</a:t>
            </a:r>
            <a:endParaRPr lang="en-US" altLang="zh-CN" dirty="0">
              <a:solidFill>
                <a:srgbClr val="215A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indent="-342900" algn="just">
              <a:lnSpc>
                <a:spcPct val="150000"/>
              </a:lnSpc>
              <a:spcBef>
                <a:spcPts val="600"/>
              </a:spcBef>
              <a:buClr>
                <a:srgbClr val="3B3C51"/>
              </a:buClr>
              <a:buFont typeface="Wingdings" panose="05000000000000000000" pitchFamily="2" charset="2"/>
              <a:buChar char="p"/>
            </a:pPr>
            <a:r>
              <a:rPr lang="en-US" altLang="zh-CN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“库尔勒模式”的路径</a:t>
            </a:r>
            <a:endParaRPr lang="en-US" altLang="zh-CN" dirty="0">
              <a:solidFill>
                <a:srgbClr val="215A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indent="0" algn="just">
              <a:lnSpc>
                <a:spcPct val="150000"/>
              </a:lnSpc>
              <a:spcBef>
                <a:spcPts val="600"/>
              </a:spcBef>
              <a:buClr>
                <a:srgbClr val="3B3C51"/>
              </a:buClr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华夏航空以库尔勒为基地，开辟区内机场高频航班，通过打造区内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支支网络</a:t>
            </a:r>
            <a:r>
              <a:rPr lang="zh-CN" altLang="en-US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，并联合区外干线航司以通程航班模式打造新疆次枢纽，助力</a:t>
            </a:r>
            <a:r>
              <a:rPr lang="en-US" altLang="zh-CN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疆内环起来，疆外快起来</a:t>
            </a:r>
            <a:r>
              <a:rPr lang="en-US" altLang="zh-CN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的航空发展目标。</a:t>
            </a:r>
            <a:endParaRPr lang="en-US" altLang="zh-CN" dirty="0">
              <a:solidFill>
                <a:srgbClr val="215A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buClr>
                <a:srgbClr val="3B3C51"/>
              </a:buClr>
              <a:buFont typeface="Wingdings" panose="05000000000000000000" pitchFamily="2" charset="2"/>
              <a:buChar char="p"/>
            </a:pPr>
            <a:endParaRPr lang="en-US" altLang="zh-CN" dirty="0">
              <a:solidFill>
                <a:srgbClr val="215A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2" name="内容占位符 5"/>
          <p:cNvSpPr txBox="1"/>
          <p:nvPr/>
        </p:nvSpPr>
        <p:spPr>
          <a:xfrm>
            <a:off x="7817141" y="957461"/>
            <a:ext cx="3139220" cy="21052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20000"/>
          </a:bodyPr>
          <a:lstStyle>
            <a:lvl1pPr marL="355600" indent="-355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n"/>
              <a:defRPr sz="2400" kern="12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808355" indent="-351155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0" lvl="0" indent="-35560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开通疆内支线航线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43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条，连接疆内支线机场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19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个，平均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1.02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班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天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55600" marR="0" lvl="0" indent="-35560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家单位通力合作</a:t>
            </a:r>
            <a:endParaRPr kumimoji="0" lang="en-US" altLang="zh-CN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55600" marR="0" lvl="0" indent="-35560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每周提供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713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个通程产品</a:t>
            </a:r>
            <a:endParaRPr kumimoji="0" lang="en-US" altLang="zh-CN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55600" marR="0" lvl="0" indent="-35560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通达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17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个城市，实现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270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个城市对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67"/>
          <p:cNvSpPr txBox="1"/>
          <p:nvPr/>
        </p:nvSpPr>
        <p:spPr>
          <a:xfrm>
            <a:off x="21757" y="351689"/>
            <a:ext cx="250372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机遇之三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99474" y="366948"/>
            <a:ext cx="37388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2059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“库尔勒模式”的效果</a:t>
            </a:r>
            <a:endParaRPr lang="zh-CN" altLang="en-US" sz="2800" b="1" dirty="0">
              <a:solidFill>
                <a:srgbClr val="20599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6" name="内容占位符 2"/>
          <p:cNvSpPr txBox="1"/>
          <p:nvPr/>
        </p:nvSpPr>
        <p:spPr>
          <a:xfrm>
            <a:off x="903605" y="1367790"/>
            <a:ext cx="10708640" cy="4501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4330" indent="-35433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p"/>
              <a:defRPr sz="24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806450" indent="-349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次枢纽初具规模</a:t>
            </a:r>
            <a:endParaRPr lang="en-US" altLang="zh-CN" sz="2000" b="1" dirty="0">
              <a:solidFill>
                <a:srgbClr val="215A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98855" lvl="2" indent="-274955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CN" altLang="en-US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库尔勒</a:t>
            </a:r>
            <a:r>
              <a:rPr lang="zh-CN" altLang="en-US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实现疆内航点全覆盖，</a:t>
            </a:r>
            <a:r>
              <a:rPr lang="zh-CN" altLang="en-US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至疆内机场航班量已达到乌鲁木齐的</a:t>
            </a:r>
            <a:r>
              <a:rPr lang="en-US" altLang="zh-CN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40%</a:t>
            </a:r>
            <a:endParaRPr lang="en-US" altLang="zh-CN" b="1" dirty="0">
              <a:solidFill>
                <a:srgbClr val="215A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98855" lvl="2" indent="-274955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CN" altLang="en-US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由于支线旅客量的聚集带来出疆干线日频增加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1.7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倍</a:t>
            </a:r>
            <a:r>
              <a:rPr lang="zh-CN" altLang="en-US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，干线通航点数量提升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近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50%</a:t>
            </a:r>
            <a:endParaRPr lang="en-US" altLang="zh-CN" b="1" dirty="0">
              <a:solidFill>
                <a:srgbClr val="215A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98855" lvl="2" indent="-274955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CN" altLang="en-US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疆内支线机场经库尔勒中转的比例达到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11%</a:t>
            </a:r>
            <a:r>
              <a:rPr lang="zh-CN" altLang="en-US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，高于国内其他干线机场</a:t>
            </a:r>
            <a:endParaRPr lang="en-US" altLang="zh-CN" b="1" dirty="0">
              <a:solidFill>
                <a:srgbClr val="215A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en-US" altLang="zh-CN" sz="2000" b="1" dirty="0">
                <a:solidFill>
                  <a:srgbClr val="2059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      </a:t>
            </a:r>
            <a:r>
              <a:rPr lang="zh-CN" altLang="en-US" sz="2000" b="1" dirty="0">
                <a:solidFill>
                  <a:srgbClr val="2059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城市中心度得到有效加强</a:t>
            </a:r>
            <a:endParaRPr lang="zh-CN" altLang="en-US" sz="2000" b="1" dirty="0">
              <a:solidFill>
                <a:srgbClr val="20599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998855" lvl="2" indent="-274955">
              <a:lnSpc>
                <a:spcPct val="200000"/>
              </a:lnSpc>
              <a:buFont typeface="Wingdings" panose="05000000000000000000" charset="0"/>
              <a:buChar char="ü"/>
            </a:pPr>
            <a:r>
              <a:rPr lang="zh-CN" altLang="en-US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库尔勒成为进出新疆的第二旅游集散地</a:t>
            </a:r>
            <a:endParaRPr lang="zh-CN" altLang="en-US" dirty="0">
              <a:solidFill>
                <a:srgbClr val="215A9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998855" lvl="2" indent="-274955">
              <a:lnSpc>
                <a:spcPct val="200000"/>
              </a:lnSpc>
              <a:buFont typeface="Wingdings" panose="05000000000000000000" charset="0"/>
              <a:buChar char="ü"/>
            </a:pPr>
            <a:r>
              <a:rPr lang="zh-CN" altLang="en-US" dirty="0">
                <a:solidFill>
                  <a:srgbClr val="2059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对库尔勒经济发展的腹地建设形成了有效支撑</a:t>
            </a:r>
            <a:endParaRPr lang="zh-CN" altLang="en-US" b="1" dirty="0">
              <a:solidFill>
                <a:srgbClr val="20599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200000"/>
              </a:lnSpc>
              <a:buFont typeface="Wingdings" panose="05000000000000000000" charset="0"/>
              <a:buNone/>
            </a:pPr>
            <a:r>
              <a:rPr lang="zh-CN" altLang="en-US" sz="2000" dirty="0">
                <a:solidFill>
                  <a:srgbClr val="2059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endParaRPr lang="zh-CN" altLang="en-US" sz="2000" dirty="0">
              <a:solidFill>
                <a:srgbClr val="20599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1688123"/>
            <a:ext cx="12192000" cy="3376246"/>
            <a:chOff x="-152400" y="3847432"/>
            <a:chExt cx="12192000" cy="1860884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-152400" y="3847432"/>
              <a:ext cx="12192000" cy="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-152400" y="5708316"/>
              <a:ext cx="12192000" cy="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KSO_Shape"/>
          <p:cNvSpPr/>
          <p:nvPr/>
        </p:nvSpPr>
        <p:spPr bwMode="auto">
          <a:xfrm>
            <a:off x="1835731" y="1426186"/>
            <a:ext cx="551810" cy="523874"/>
          </a:xfrm>
          <a:custGeom>
            <a:avLst/>
            <a:gdLst>
              <a:gd name="T0" fmla="*/ 686385 w 13624"/>
              <a:gd name="T1" fmla="*/ 84727 h 15172"/>
              <a:gd name="T2" fmla="*/ 669887 w 13624"/>
              <a:gd name="T3" fmla="*/ 64792 h 15172"/>
              <a:gd name="T4" fmla="*/ 653508 w 13624"/>
              <a:gd name="T5" fmla="*/ 47585 h 15172"/>
              <a:gd name="T6" fmla="*/ 637366 w 13624"/>
              <a:gd name="T7" fmla="*/ 33108 h 15172"/>
              <a:gd name="T8" fmla="*/ 621224 w 13624"/>
              <a:gd name="T9" fmla="*/ 21241 h 15172"/>
              <a:gd name="T10" fmla="*/ 605201 w 13624"/>
              <a:gd name="T11" fmla="*/ 11985 h 15172"/>
              <a:gd name="T12" fmla="*/ 589415 w 13624"/>
              <a:gd name="T13" fmla="*/ 5221 h 15172"/>
              <a:gd name="T14" fmla="*/ 573748 w 13624"/>
              <a:gd name="T15" fmla="*/ 1305 h 15172"/>
              <a:gd name="T16" fmla="*/ 558200 w 13624"/>
              <a:gd name="T17" fmla="*/ 0 h 15172"/>
              <a:gd name="T18" fmla="*/ 149431 w 13624"/>
              <a:gd name="T19" fmla="*/ 580988 h 15172"/>
              <a:gd name="T20" fmla="*/ 149668 w 13624"/>
              <a:gd name="T21" fmla="*/ 1215612 h 15172"/>
              <a:gd name="T22" fmla="*/ 558200 w 13624"/>
              <a:gd name="T23" fmla="*/ 1800397 h 15172"/>
              <a:gd name="T24" fmla="*/ 569831 w 13624"/>
              <a:gd name="T25" fmla="*/ 1799685 h 15172"/>
              <a:gd name="T26" fmla="*/ 585380 w 13624"/>
              <a:gd name="T27" fmla="*/ 1796244 h 15172"/>
              <a:gd name="T28" fmla="*/ 601165 w 13624"/>
              <a:gd name="T29" fmla="*/ 1790310 h 15172"/>
              <a:gd name="T30" fmla="*/ 617189 w 13624"/>
              <a:gd name="T31" fmla="*/ 1781766 h 15172"/>
              <a:gd name="T32" fmla="*/ 633212 w 13624"/>
              <a:gd name="T33" fmla="*/ 1770493 h 15172"/>
              <a:gd name="T34" fmla="*/ 649472 w 13624"/>
              <a:gd name="T35" fmla="*/ 1756609 h 15172"/>
              <a:gd name="T36" fmla="*/ 665733 w 13624"/>
              <a:gd name="T37" fmla="*/ 1739996 h 15172"/>
              <a:gd name="T38" fmla="*/ 682231 w 13624"/>
              <a:gd name="T39" fmla="*/ 1720772 h 15172"/>
              <a:gd name="T40" fmla="*/ 1344403 w 13624"/>
              <a:gd name="T41" fmla="*/ 1051379 h 15172"/>
              <a:gd name="T42" fmla="*/ 1414786 w 13624"/>
              <a:gd name="T43" fmla="*/ 1042360 h 15172"/>
              <a:gd name="T44" fmla="*/ 1449918 w 13624"/>
              <a:gd name="T45" fmla="*/ 1035952 h 15172"/>
              <a:gd name="T46" fmla="*/ 1481965 w 13624"/>
              <a:gd name="T47" fmla="*/ 1028358 h 15172"/>
              <a:gd name="T48" fmla="*/ 1504634 w 13624"/>
              <a:gd name="T49" fmla="*/ 1021119 h 15172"/>
              <a:gd name="T50" fmla="*/ 1527423 w 13624"/>
              <a:gd name="T51" fmla="*/ 1010795 h 15172"/>
              <a:gd name="T52" fmla="*/ 1549855 w 13624"/>
              <a:gd name="T53" fmla="*/ 997148 h 15172"/>
              <a:gd name="T54" fmla="*/ 1572407 w 13624"/>
              <a:gd name="T55" fmla="*/ 980417 h 15172"/>
              <a:gd name="T56" fmla="*/ 1587599 w 13624"/>
              <a:gd name="T57" fmla="*/ 966414 h 15172"/>
              <a:gd name="T58" fmla="*/ 1602910 w 13624"/>
              <a:gd name="T59" fmla="*/ 947071 h 15172"/>
              <a:gd name="T60" fmla="*/ 1610743 w 13624"/>
              <a:gd name="T61" fmla="*/ 931882 h 15172"/>
              <a:gd name="T62" fmla="*/ 1614304 w 13624"/>
              <a:gd name="T63" fmla="*/ 921440 h 15172"/>
              <a:gd name="T64" fmla="*/ 1616322 w 13624"/>
              <a:gd name="T65" fmla="*/ 910878 h 15172"/>
              <a:gd name="T66" fmla="*/ 1617034 w 13624"/>
              <a:gd name="T67" fmla="*/ 900080 h 15172"/>
              <a:gd name="T68" fmla="*/ 1616441 w 13624"/>
              <a:gd name="T69" fmla="*/ 888332 h 15172"/>
              <a:gd name="T70" fmla="*/ 1613711 w 13624"/>
              <a:gd name="T71" fmla="*/ 873380 h 15172"/>
              <a:gd name="T72" fmla="*/ 1609082 w 13624"/>
              <a:gd name="T73" fmla="*/ 859140 h 15172"/>
              <a:gd name="T74" fmla="*/ 1602079 w 13624"/>
              <a:gd name="T75" fmla="*/ 845850 h 15172"/>
              <a:gd name="T76" fmla="*/ 1592940 w 13624"/>
              <a:gd name="T77" fmla="*/ 833271 h 15172"/>
              <a:gd name="T78" fmla="*/ 1581902 w 13624"/>
              <a:gd name="T79" fmla="*/ 821642 h 15172"/>
              <a:gd name="T80" fmla="*/ 1568490 w 13624"/>
              <a:gd name="T81" fmla="*/ 810725 h 15172"/>
              <a:gd name="T82" fmla="*/ 1553060 w 13624"/>
              <a:gd name="T83" fmla="*/ 800638 h 15172"/>
              <a:gd name="T84" fmla="*/ 1535494 w 13624"/>
              <a:gd name="T85" fmla="*/ 791382 h 15172"/>
              <a:gd name="T86" fmla="*/ 1515791 w 13624"/>
              <a:gd name="T87" fmla="*/ 782957 h 15172"/>
              <a:gd name="T88" fmla="*/ 1493952 w 13624"/>
              <a:gd name="T89" fmla="*/ 775481 h 15172"/>
              <a:gd name="T90" fmla="*/ 1463686 w 13624"/>
              <a:gd name="T91" fmla="*/ 767056 h 15172"/>
              <a:gd name="T92" fmla="*/ 1408258 w 13624"/>
              <a:gd name="T93" fmla="*/ 756376 h 15172"/>
              <a:gd name="T94" fmla="*/ 1344403 w 13624"/>
              <a:gd name="T95" fmla="*/ 749018 h 1517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3624" h="15172">
                <a:moveTo>
                  <a:pt x="11327" y="6312"/>
                </a:moveTo>
                <a:lnTo>
                  <a:pt x="10515" y="6254"/>
                </a:lnTo>
                <a:lnTo>
                  <a:pt x="5783" y="714"/>
                </a:lnTo>
                <a:lnTo>
                  <a:pt x="5748" y="670"/>
                </a:lnTo>
                <a:lnTo>
                  <a:pt x="5714" y="628"/>
                </a:lnTo>
                <a:lnTo>
                  <a:pt x="5679" y="586"/>
                </a:lnTo>
                <a:lnTo>
                  <a:pt x="5644" y="546"/>
                </a:lnTo>
                <a:lnTo>
                  <a:pt x="5609" y="508"/>
                </a:lnTo>
                <a:lnTo>
                  <a:pt x="5576" y="471"/>
                </a:lnTo>
                <a:lnTo>
                  <a:pt x="5541" y="436"/>
                </a:lnTo>
                <a:lnTo>
                  <a:pt x="5506" y="401"/>
                </a:lnTo>
                <a:lnTo>
                  <a:pt x="5472" y="369"/>
                </a:lnTo>
                <a:lnTo>
                  <a:pt x="5438" y="338"/>
                </a:lnTo>
                <a:lnTo>
                  <a:pt x="5403" y="308"/>
                </a:lnTo>
                <a:lnTo>
                  <a:pt x="5370" y="279"/>
                </a:lnTo>
                <a:lnTo>
                  <a:pt x="5335" y="252"/>
                </a:lnTo>
                <a:lnTo>
                  <a:pt x="5301" y="225"/>
                </a:lnTo>
                <a:lnTo>
                  <a:pt x="5268" y="201"/>
                </a:lnTo>
                <a:lnTo>
                  <a:pt x="5234" y="179"/>
                </a:lnTo>
                <a:lnTo>
                  <a:pt x="5200" y="157"/>
                </a:lnTo>
                <a:lnTo>
                  <a:pt x="5166" y="137"/>
                </a:lnTo>
                <a:lnTo>
                  <a:pt x="5132" y="117"/>
                </a:lnTo>
                <a:lnTo>
                  <a:pt x="5099" y="101"/>
                </a:lnTo>
                <a:lnTo>
                  <a:pt x="5065" y="84"/>
                </a:lnTo>
                <a:lnTo>
                  <a:pt x="5033" y="69"/>
                </a:lnTo>
                <a:lnTo>
                  <a:pt x="4999" y="56"/>
                </a:lnTo>
                <a:lnTo>
                  <a:pt x="4966" y="44"/>
                </a:lnTo>
                <a:lnTo>
                  <a:pt x="4932" y="34"/>
                </a:lnTo>
                <a:lnTo>
                  <a:pt x="4900" y="25"/>
                </a:lnTo>
                <a:lnTo>
                  <a:pt x="4866" y="17"/>
                </a:lnTo>
                <a:lnTo>
                  <a:pt x="4834" y="11"/>
                </a:lnTo>
                <a:lnTo>
                  <a:pt x="4801" y="6"/>
                </a:lnTo>
                <a:lnTo>
                  <a:pt x="4768" y="2"/>
                </a:lnTo>
                <a:lnTo>
                  <a:pt x="4736" y="0"/>
                </a:lnTo>
                <a:lnTo>
                  <a:pt x="4703" y="0"/>
                </a:lnTo>
                <a:lnTo>
                  <a:pt x="4047" y="0"/>
                </a:lnTo>
                <a:lnTo>
                  <a:pt x="7045" y="6405"/>
                </a:lnTo>
                <a:lnTo>
                  <a:pt x="2884" y="6714"/>
                </a:lnTo>
                <a:lnTo>
                  <a:pt x="1259" y="4896"/>
                </a:lnTo>
                <a:lnTo>
                  <a:pt x="0" y="4896"/>
                </a:lnTo>
                <a:lnTo>
                  <a:pt x="1667" y="7445"/>
                </a:lnTo>
                <a:lnTo>
                  <a:pt x="2" y="10244"/>
                </a:lnTo>
                <a:lnTo>
                  <a:pt x="1261" y="10244"/>
                </a:lnTo>
                <a:lnTo>
                  <a:pt x="2886" y="8425"/>
                </a:lnTo>
                <a:lnTo>
                  <a:pt x="7045" y="8734"/>
                </a:lnTo>
                <a:lnTo>
                  <a:pt x="4047" y="15172"/>
                </a:lnTo>
                <a:lnTo>
                  <a:pt x="4703" y="15172"/>
                </a:lnTo>
                <a:lnTo>
                  <a:pt x="4736" y="15171"/>
                </a:lnTo>
                <a:lnTo>
                  <a:pt x="4768" y="15170"/>
                </a:lnTo>
                <a:lnTo>
                  <a:pt x="4801" y="15166"/>
                </a:lnTo>
                <a:lnTo>
                  <a:pt x="4834" y="15161"/>
                </a:lnTo>
                <a:lnTo>
                  <a:pt x="4866" y="15154"/>
                </a:lnTo>
                <a:lnTo>
                  <a:pt x="4900" y="15147"/>
                </a:lnTo>
                <a:lnTo>
                  <a:pt x="4932" y="15137"/>
                </a:lnTo>
                <a:lnTo>
                  <a:pt x="4966" y="15128"/>
                </a:lnTo>
                <a:lnTo>
                  <a:pt x="4999" y="15116"/>
                </a:lnTo>
                <a:lnTo>
                  <a:pt x="5033" y="15103"/>
                </a:lnTo>
                <a:lnTo>
                  <a:pt x="5065" y="15087"/>
                </a:lnTo>
                <a:lnTo>
                  <a:pt x="5099" y="15071"/>
                </a:lnTo>
                <a:lnTo>
                  <a:pt x="5132" y="15053"/>
                </a:lnTo>
                <a:lnTo>
                  <a:pt x="5166" y="15035"/>
                </a:lnTo>
                <a:lnTo>
                  <a:pt x="5200" y="15015"/>
                </a:lnTo>
                <a:lnTo>
                  <a:pt x="5234" y="14993"/>
                </a:lnTo>
                <a:lnTo>
                  <a:pt x="5268" y="14971"/>
                </a:lnTo>
                <a:lnTo>
                  <a:pt x="5301" y="14946"/>
                </a:lnTo>
                <a:lnTo>
                  <a:pt x="5335" y="14920"/>
                </a:lnTo>
                <a:lnTo>
                  <a:pt x="5370" y="14893"/>
                </a:lnTo>
                <a:lnTo>
                  <a:pt x="5403" y="14864"/>
                </a:lnTo>
                <a:lnTo>
                  <a:pt x="5438" y="14834"/>
                </a:lnTo>
                <a:lnTo>
                  <a:pt x="5472" y="14803"/>
                </a:lnTo>
                <a:lnTo>
                  <a:pt x="5506" y="14769"/>
                </a:lnTo>
                <a:lnTo>
                  <a:pt x="5541" y="14736"/>
                </a:lnTo>
                <a:lnTo>
                  <a:pt x="5576" y="14700"/>
                </a:lnTo>
                <a:lnTo>
                  <a:pt x="5609" y="14663"/>
                </a:lnTo>
                <a:lnTo>
                  <a:pt x="5644" y="14624"/>
                </a:lnTo>
                <a:lnTo>
                  <a:pt x="5679" y="14585"/>
                </a:lnTo>
                <a:lnTo>
                  <a:pt x="5714" y="14544"/>
                </a:lnTo>
                <a:lnTo>
                  <a:pt x="5748" y="14501"/>
                </a:lnTo>
                <a:lnTo>
                  <a:pt x="5783" y="14458"/>
                </a:lnTo>
                <a:lnTo>
                  <a:pt x="10515" y="8918"/>
                </a:lnTo>
                <a:lnTo>
                  <a:pt x="11327" y="8860"/>
                </a:lnTo>
                <a:lnTo>
                  <a:pt x="11604" y="8823"/>
                </a:lnTo>
                <a:lnTo>
                  <a:pt x="11858" y="8792"/>
                </a:lnTo>
                <a:lnTo>
                  <a:pt x="11920" y="8784"/>
                </a:lnTo>
                <a:lnTo>
                  <a:pt x="11987" y="8774"/>
                </a:lnTo>
                <a:lnTo>
                  <a:pt x="12059" y="8761"/>
                </a:lnTo>
                <a:lnTo>
                  <a:pt x="12136" y="8746"/>
                </a:lnTo>
                <a:lnTo>
                  <a:pt x="12216" y="8730"/>
                </a:lnTo>
                <a:lnTo>
                  <a:pt x="12301" y="8710"/>
                </a:lnTo>
                <a:lnTo>
                  <a:pt x="12391" y="8690"/>
                </a:lnTo>
                <a:lnTo>
                  <a:pt x="12486" y="8666"/>
                </a:lnTo>
                <a:lnTo>
                  <a:pt x="12533" y="8654"/>
                </a:lnTo>
                <a:lnTo>
                  <a:pt x="12581" y="8640"/>
                </a:lnTo>
                <a:lnTo>
                  <a:pt x="12629" y="8623"/>
                </a:lnTo>
                <a:lnTo>
                  <a:pt x="12677" y="8605"/>
                </a:lnTo>
                <a:lnTo>
                  <a:pt x="12725" y="8586"/>
                </a:lnTo>
                <a:lnTo>
                  <a:pt x="12773" y="8564"/>
                </a:lnTo>
                <a:lnTo>
                  <a:pt x="12821" y="8542"/>
                </a:lnTo>
                <a:lnTo>
                  <a:pt x="12869" y="8518"/>
                </a:lnTo>
                <a:lnTo>
                  <a:pt x="12916" y="8491"/>
                </a:lnTo>
                <a:lnTo>
                  <a:pt x="12964" y="8464"/>
                </a:lnTo>
                <a:lnTo>
                  <a:pt x="13012" y="8434"/>
                </a:lnTo>
                <a:lnTo>
                  <a:pt x="13058" y="8403"/>
                </a:lnTo>
                <a:lnTo>
                  <a:pt x="13106" y="8370"/>
                </a:lnTo>
                <a:lnTo>
                  <a:pt x="13153" y="8335"/>
                </a:lnTo>
                <a:lnTo>
                  <a:pt x="13201" y="8299"/>
                </a:lnTo>
                <a:lnTo>
                  <a:pt x="13248" y="8262"/>
                </a:lnTo>
                <a:lnTo>
                  <a:pt x="13293" y="8223"/>
                </a:lnTo>
                <a:lnTo>
                  <a:pt x="13336" y="8183"/>
                </a:lnTo>
                <a:lnTo>
                  <a:pt x="13376" y="8144"/>
                </a:lnTo>
                <a:lnTo>
                  <a:pt x="13413" y="8104"/>
                </a:lnTo>
                <a:lnTo>
                  <a:pt x="13447" y="8063"/>
                </a:lnTo>
                <a:lnTo>
                  <a:pt x="13478" y="8022"/>
                </a:lnTo>
                <a:lnTo>
                  <a:pt x="13505" y="7981"/>
                </a:lnTo>
                <a:lnTo>
                  <a:pt x="13530" y="7939"/>
                </a:lnTo>
                <a:lnTo>
                  <a:pt x="13552" y="7896"/>
                </a:lnTo>
                <a:lnTo>
                  <a:pt x="13563" y="7874"/>
                </a:lnTo>
                <a:lnTo>
                  <a:pt x="13571" y="7853"/>
                </a:lnTo>
                <a:lnTo>
                  <a:pt x="13580" y="7831"/>
                </a:lnTo>
                <a:lnTo>
                  <a:pt x="13588" y="7809"/>
                </a:lnTo>
                <a:lnTo>
                  <a:pt x="13595" y="7788"/>
                </a:lnTo>
                <a:lnTo>
                  <a:pt x="13601" y="7765"/>
                </a:lnTo>
                <a:lnTo>
                  <a:pt x="13606" y="7744"/>
                </a:lnTo>
                <a:lnTo>
                  <a:pt x="13611" y="7721"/>
                </a:lnTo>
                <a:lnTo>
                  <a:pt x="13616" y="7699"/>
                </a:lnTo>
                <a:lnTo>
                  <a:pt x="13618" y="7676"/>
                </a:lnTo>
                <a:lnTo>
                  <a:pt x="13622" y="7654"/>
                </a:lnTo>
                <a:lnTo>
                  <a:pt x="13623" y="7631"/>
                </a:lnTo>
                <a:lnTo>
                  <a:pt x="13624" y="7608"/>
                </a:lnTo>
                <a:lnTo>
                  <a:pt x="13624" y="7585"/>
                </a:lnTo>
                <a:lnTo>
                  <a:pt x="13624" y="7552"/>
                </a:lnTo>
                <a:lnTo>
                  <a:pt x="13622" y="7520"/>
                </a:lnTo>
                <a:lnTo>
                  <a:pt x="13619" y="7486"/>
                </a:lnTo>
                <a:lnTo>
                  <a:pt x="13616" y="7454"/>
                </a:lnTo>
                <a:lnTo>
                  <a:pt x="13611" y="7422"/>
                </a:lnTo>
                <a:lnTo>
                  <a:pt x="13604" y="7391"/>
                </a:lnTo>
                <a:lnTo>
                  <a:pt x="13596" y="7360"/>
                </a:lnTo>
                <a:lnTo>
                  <a:pt x="13588" y="7329"/>
                </a:lnTo>
                <a:lnTo>
                  <a:pt x="13578" y="7299"/>
                </a:lnTo>
                <a:lnTo>
                  <a:pt x="13569" y="7270"/>
                </a:lnTo>
                <a:lnTo>
                  <a:pt x="13557" y="7240"/>
                </a:lnTo>
                <a:lnTo>
                  <a:pt x="13544" y="7212"/>
                </a:lnTo>
                <a:lnTo>
                  <a:pt x="13529" y="7183"/>
                </a:lnTo>
                <a:lnTo>
                  <a:pt x="13515" y="7155"/>
                </a:lnTo>
                <a:lnTo>
                  <a:pt x="13498" y="7128"/>
                </a:lnTo>
                <a:lnTo>
                  <a:pt x="13481" y="7101"/>
                </a:lnTo>
                <a:lnTo>
                  <a:pt x="13462" y="7074"/>
                </a:lnTo>
                <a:lnTo>
                  <a:pt x="13443" y="7049"/>
                </a:lnTo>
                <a:lnTo>
                  <a:pt x="13421" y="7022"/>
                </a:lnTo>
                <a:lnTo>
                  <a:pt x="13400" y="6997"/>
                </a:lnTo>
                <a:lnTo>
                  <a:pt x="13377" y="6972"/>
                </a:lnTo>
                <a:lnTo>
                  <a:pt x="13353" y="6948"/>
                </a:lnTo>
                <a:lnTo>
                  <a:pt x="13328" y="6924"/>
                </a:lnTo>
                <a:lnTo>
                  <a:pt x="13302" y="6900"/>
                </a:lnTo>
                <a:lnTo>
                  <a:pt x="13274" y="6877"/>
                </a:lnTo>
                <a:lnTo>
                  <a:pt x="13245" y="6855"/>
                </a:lnTo>
                <a:lnTo>
                  <a:pt x="13215" y="6832"/>
                </a:lnTo>
                <a:lnTo>
                  <a:pt x="13184" y="6810"/>
                </a:lnTo>
                <a:lnTo>
                  <a:pt x="13153" y="6789"/>
                </a:lnTo>
                <a:lnTo>
                  <a:pt x="13119" y="6768"/>
                </a:lnTo>
                <a:lnTo>
                  <a:pt x="13085" y="6747"/>
                </a:lnTo>
                <a:lnTo>
                  <a:pt x="13050" y="6728"/>
                </a:lnTo>
                <a:lnTo>
                  <a:pt x="13014" y="6707"/>
                </a:lnTo>
                <a:lnTo>
                  <a:pt x="12976" y="6688"/>
                </a:lnTo>
                <a:lnTo>
                  <a:pt x="12937" y="6669"/>
                </a:lnTo>
                <a:lnTo>
                  <a:pt x="12898" y="6651"/>
                </a:lnTo>
                <a:lnTo>
                  <a:pt x="12857" y="6633"/>
                </a:lnTo>
                <a:lnTo>
                  <a:pt x="12814" y="6615"/>
                </a:lnTo>
                <a:lnTo>
                  <a:pt x="12771" y="6598"/>
                </a:lnTo>
                <a:lnTo>
                  <a:pt x="12726" y="6581"/>
                </a:lnTo>
                <a:lnTo>
                  <a:pt x="12681" y="6566"/>
                </a:lnTo>
                <a:lnTo>
                  <a:pt x="12635" y="6549"/>
                </a:lnTo>
                <a:lnTo>
                  <a:pt x="12587" y="6535"/>
                </a:lnTo>
                <a:lnTo>
                  <a:pt x="12538" y="6519"/>
                </a:lnTo>
                <a:lnTo>
                  <a:pt x="12488" y="6505"/>
                </a:lnTo>
                <a:lnTo>
                  <a:pt x="12438" y="6490"/>
                </a:lnTo>
                <a:lnTo>
                  <a:pt x="12332" y="6464"/>
                </a:lnTo>
                <a:lnTo>
                  <a:pt x="12222" y="6439"/>
                </a:lnTo>
                <a:lnTo>
                  <a:pt x="12108" y="6416"/>
                </a:lnTo>
                <a:lnTo>
                  <a:pt x="11988" y="6393"/>
                </a:lnTo>
                <a:lnTo>
                  <a:pt x="11865" y="6374"/>
                </a:lnTo>
                <a:lnTo>
                  <a:pt x="11738" y="6356"/>
                </a:lnTo>
                <a:lnTo>
                  <a:pt x="11605" y="6339"/>
                </a:lnTo>
                <a:lnTo>
                  <a:pt x="11468" y="6325"/>
                </a:lnTo>
                <a:lnTo>
                  <a:pt x="11327" y="63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anchorCtr="1"/>
          <a:lstStyle/>
          <a:p>
            <a:endParaRPr lang="zh-CN" altLang="en-US" sz="1600"/>
          </a:p>
        </p:txBody>
      </p:sp>
      <p:sp>
        <p:nvSpPr>
          <p:cNvPr id="13" name="KSO_Shape"/>
          <p:cNvSpPr/>
          <p:nvPr/>
        </p:nvSpPr>
        <p:spPr bwMode="auto">
          <a:xfrm flipH="1">
            <a:off x="9951925" y="4802432"/>
            <a:ext cx="551810" cy="523874"/>
          </a:xfrm>
          <a:custGeom>
            <a:avLst/>
            <a:gdLst>
              <a:gd name="T0" fmla="*/ 686385 w 13624"/>
              <a:gd name="T1" fmla="*/ 84727 h 15172"/>
              <a:gd name="T2" fmla="*/ 669887 w 13624"/>
              <a:gd name="T3" fmla="*/ 64792 h 15172"/>
              <a:gd name="T4" fmla="*/ 653508 w 13624"/>
              <a:gd name="T5" fmla="*/ 47585 h 15172"/>
              <a:gd name="T6" fmla="*/ 637366 w 13624"/>
              <a:gd name="T7" fmla="*/ 33108 h 15172"/>
              <a:gd name="T8" fmla="*/ 621224 w 13624"/>
              <a:gd name="T9" fmla="*/ 21241 h 15172"/>
              <a:gd name="T10" fmla="*/ 605201 w 13624"/>
              <a:gd name="T11" fmla="*/ 11985 h 15172"/>
              <a:gd name="T12" fmla="*/ 589415 w 13624"/>
              <a:gd name="T13" fmla="*/ 5221 h 15172"/>
              <a:gd name="T14" fmla="*/ 573748 w 13624"/>
              <a:gd name="T15" fmla="*/ 1305 h 15172"/>
              <a:gd name="T16" fmla="*/ 558200 w 13624"/>
              <a:gd name="T17" fmla="*/ 0 h 15172"/>
              <a:gd name="T18" fmla="*/ 149431 w 13624"/>
              <a:gd name="T19" fmla="*/ 580988 h 15172"/>
              <a:gd name="T20" fmla="*/ 149668 w 13624"/>
              <a:gd name="T21" fmla="*/ 1215612 h 15172"/>
              <a:gd name="T22" fmla="*/ 558200 w 13624"/>
              <a:gd name="T23" fmla="*/ 1800397 h 15172"/>
              <a:gd name="T24" fmla="*/ 569831 w 13624"/>
              <a:gd name="T25" fmla="*/ 1799685 h 15172"/>
              <a:gd name="T26" fmla="*/ 585380 w 13624"/>
              <a:gd name="T27" fmla="*/ 1796244 h 15172"/>
              <a:gd name="T28" fmla="*/ 601165 w 13624"/>
              <a:gd name="T29" fmla="*/ 1790310 h 15172"/>
              <a:gd name="T30" fmla="*/ 617189 w 13624"/>
              <a:gd name="T31" fmla="*/ 1781766 h 15172"/>
              <a:gd name="T32" fmla="*/ 633212 w 13624"/>
              <a:gd name="T33" fmla="*/ 1770493 h 15172"/>
              <a:gd name="T34" fmla="*/ 649472 w 13624"/>
              <a:gd name="T35" fmla="*/ 1756609 h 15172"/>
              <a:gd name="T36" fmla="*/ 665733 w 13624"/>
              <a:gd name="T37" fmla="*/ 1739996 h 15172"/>
              <a:gd name="T38" fmla="*/ 682231 w 13624"/>
              <a:gd name="T39" fmla="*/ 1720772 h 15172"/>
              <a:gd name="T40" fmla="*/ 1344403 w 13624"/>
              <a:gd name="T41" fmla="*/ 1051379 h 15172"/>
              <a:gd name="T42" fmla="*/ 1414786 w 13624"/>
              <a:gd name="T43" fmla="*/ 1042360 h 15172"/>
              <a:gd name="T44" fmla="*/ 1449918 w 13624"/>
              <a:gd name="T45" fmla="*/ 1035952 h 15172"/>
              <a:gd name="T46" fmla="*/ 1481965 w 13624"/>
              <a:gd name="T47" fmla="*/ 1028358 h 15172"/>
              <a:gd name="T48" fmla="*/ 1504634 w 13624"/>
              <a:gd name="T49" fmla="*/ 1021119 h 15172"/>
              <a:gd name="T50" fmla="*/ 1527423 w 13624"/>
              <a:gd name="T51" fmla="*/ 1010795 h 15172"/>
              <a:gd name="T52" fmla="*/ 1549855 w 13624"/>
              <a:gd name="T53" fmla="*/ 997148 h 15172"/>
              <a:gd name="T54" fmla="*/ 1572407 w 13624"/>
              <a:gd name="T55" fmla="*/ 980417 h 15172"/>
              <a:gd name="T56" fmla="*/ 1587599 w 13624"/>
              <a:gd name="T57" fmla="*/ 966414 h 15172"/>
              <a:gd name="T58" fmla="*/ 1602910 w 13624"/>
              <a:gd name="T59" fmla="*/ 947071 h 15172"/>
              <a:gd name="T60" fmla="*/ 1610743 w 13624"/>
              <a:gd name="T61" fmla="*/ 931882 h 15172"/>
              <a:gd name="T62" fmla="*/ 1614304 w 13624"/>
              <a:gd name="T63" fmla="*/ 921440 h 15172"/>
              <a:gd name="T64" fmla="*/ 1616322 w 13624"/>
              <a:gd name="T65" fmla="*/ 910878 h 15172"/>
              <a:gd name="T66" fmla="*/ 1617034 w 13624"/>
              <a:gd name="T67" fmla="*/ 900080 h 15172"/>
              <a:gd name="T68" fmla="*/ 1616441 w 13624"/>
              <a:gd name="T69" fmla="*/ 888332 h 15172"/>
              <a:gd name="T70" fmla="*/ 1613711 w 13624"/>
              <a:gd name="T71" fmla="*/ 873380 h 15172"/>
              <a:gd name="T72" fmla="*/ 1609082 w 13624"/>
              <a:gd name="T73" fmla="*/ 859140 h 15172"/>
              <a:gd name="T74" fmla="*/ 1602079 w 13624"/>
              <a:gd name="T75" fmla="*/ 845850 h 15172"/>
              <a:gd name="T76" fmla="*/ 1592940 w 13624"/>
              <a:gd name="T77" fmla="*/ 833271 h 15172"/>
              <a:gd name="T78" fmla="*/ 1581902 w 13624"/>
              <a:gd name="T79" fmla="*/ 821642 h 15172"/>
              <a:gd name="T80" fmla="*/ 1568490 w 13624"/>
              <a:gd name="T81" fmla="*/ 810725 h 15172"/>
              <a:gd name="T82" fmla="*/ 1553060 w 13624"/>
              <a:gd name="T83" fmla="*/ 800638 h 15172"/>
              <a:gd name="T84" fmla="*/ 1535494 w 13624"/>
              <a:gd name="T85" fmla="*/ 791382 h 15172"/>
              <a:gd name="T86" fmla="*/ 1515791 w 13624"/>
              <a:gd name="T87" fmla="*/ 782957 h 15172"/>
              <a:gd name="T88" fmla="*/ 1493952 w 13624"/>
              <a:gd name="T89" fmla="*/ 775481 h 15172"/>
              <a:gd name="T90" fmla="*/ 1463686 w 13624"/>
              <a:gd name="T91" fmla="*/ 767056 h 15172"/>
              <a:gd name="T92" fmla="*/ 1408258 w 13624"/>
              <a:gd name="T93" fmla="*/ 756376 h 15172"/>
              <a:gd name="T94" fmla="*/ 1344403 w 13624"/>
              <a:gd name="T95" fmla="*/ 749018 h 1517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3624" h="15172">
                <a:moveTo>
                  <a:pt x="11327" y="6312"/>
                </a:moveTo>
                <a:lnTo>
                  <a:pt x="10515" y="6254"/>
                </a:lnTo>
                <a:lnTo>
                  <a:pt x="5783" y="714"/>
                </a:lnTo>
                <a:lnTo>
                  <a:pt x="5748" y="670"/>
                </a:lnTo>
                <a:lnTo>
                  <a:pt x="5714" y="628"/>
                </a:lnTo>
                <a:lnTo>
                  <a:pt x="5679" y="586"/>
                </a:lnTo>
                <a:lnTo>
                  <a:pt x="5644" y="546"/>
                </a:lnTo>
                <a:lnTo>
                  <a:pt x="5609" y="508"/>
                </a:lnTo>
                <a:lnTo>
                  <a:pt x="5576" y="471"/>
                </a:lnTo>
                <a:lnTo>
                  <a:pt x="5541" y="436"/>
                </a:lnTo>
                <a:lnTo>
                  <a:pt x="5506" y="401"/>
                </a:lnTo>
                <a:lnTo>
                  <a:pt x="5472" y="369"/>
                </a:lnTo>
                <a:lnTo>
                  <a:pt x="5438" y="338"/>
                </a:lnTo>
                <a:lnTo>
                  <a:pt x="5403" y="308"/>
                </a:lnTo>
                <a:lnTo>
                  <a:pt x="5370" y="279"/>
                </a:lnTo>
                <a:lnTo>
                  <a:pt x="5335" y="252"/>
                </a:lnTo>
                <a:lnTo>
                  <a:pt x="5301" y="225"/>
                </a:lnTo>
                <a:lnTo>
                  <a:pt x="5268" y="201"/>
                </a:lnTo>
                <a:lnTo>
                  <a:pt x="5234" y="179"/>
                </a:lnTo>
                <a:lnTo>
                  <a:pt x="5200" y="157"/>
                </a:lnTo>
                <a:lnTo>
                  <a:pt x="5166" y="137"/>
                </a:lnTo>
                <a:lnTo>
                  <a:pt x="5132" y="117"/>
                </a:lnTo>
                <a:lnTo>
                  <a:pt x="5099" y="101"/>
                </a:lnTo>
                <a:lnTo>
                  <a:pt x="5065" y="84"/>
                </a:lnTo>
                <a:lnTo>
                  <a:pt x="5033" y="69"/>
                </a:lnTo>
                <a:lnTo>
                  <a:pt x="4999" y="56"/>
                </a:lnTo>
                <a:lnTo>
                  <a:pt x="4966" y="44"/>
                </a:lnTo>
                <a:lnTo>
                  <a:pt x="4932" y="34"/>
                </a:lnTo>
                <a:lnTo>
                  <a:pt x="4900" y="25"/>
                </a:lnTo>
                <a:lnTo>
                  <a:pt x="4866" y="17"/>
                </a:lnTo>
                <a:lnTo>
                  <a:pt x="4834" y="11"/>
                </a:lnTo>
                <a:lnTo>
                  <a:pt x="4801" y="6"/>
                </a:lnTo>
                <a:lnTo>
                  <a:pt x="4768" y="2"/>
                </a:lnTo>
                <a:lnTo>
                  <a:pt x="4736" y="0"/>
                </a:lnTo>
                <a:lnTo>
                  <a:pt x="4703" y="0"/>
                </a:lnTo>
                <a:lnTo>
                  <a:pt x="4047" y="0"/>
                </a:lnTo>
                <a:lnTo>
                  <a:pt x="7045" y="6405"/>
                </a:lnTo>
                <a:lnTo>
                  <a:pt x="2884" y="6714"/>
                </a:lnTo>
                <a:lnTo>
                  <a:pt x="1259" y="4896"/>
                </a:lnTo>
                <a:lnTo>
                  <a:pt x="0" y="4896"/>
                </a:lnTo>
                <a:lnTo>
                  <a:pt x="1667" y="7445"/>
                </a:lnTo>
                <a:lnTo>
                  <a:pt x="2" y="10244"/>
                </a:lnTo>
                <a:lnTo>
                  <a:pt x="1261" y="10244"/>
                </a:lnTo>
                <a:lnTo>
                  <a:pt x="2886" y="8425"/>
                </a:lnTo>
                <a:lnTo>
                  <a:pt x="7045" y="8734"/>
                </a:lnTo>
                <a:lnTo>
                  <a:pt x="4047" y="15172"/>
                </a:lnTo>
                <a:lnTo>
                  <a:pt x="4703" y="15172"/>
                </a:lnTo>
                <a:lnTo>
                  <a:pt x="4736" y="15171"/>
                </a:lnTo>
                <a:lnTo>
                  <a:pt x="4768" y="15170"/>
                </a:lnTo>
                <a:lnTo>
                  <a:pt x="4801" y="15166"/>
                </a:lnTo>
                <a:lnTo>
                  <a:pt x="4834" y="15161"/>
                </a:lnTo>
                <a:lnTo>
                  <a:pt x="4866" y="15154"/>
                </a:lnTo>
                <a:lnTo>
                  <a:pt x="4900" y="15147"/>
                </a:lnTo>
                <a:lnTo>
                  <a:pt x="4932" y="15137"/>
                </a:lnTo>
                <a:lnTo>
                  <a:pt x="4966" y="15128"/>
                </a:lnTo>
                <a:lnTo>
                  <a:pt x="4999" y="15116"/>
                </a:lnTo>
                <a:lnTo>
                  <a:pt x="5033" y="15103"/>
                </a:lnTo>
                <a:lnTo>
                  <a:pt x="5065" y="15087"/>
                </a:lnTo>
                <a:lnTo>
                  <a:pt x="5099" y="15071"/>
                </a:lnTo>
                <a:lnTo>
                  <a:pt x="5132" y="15053"/>
                </a:lnTo>
                <a:lnTo>
                  <a:pt x="5166" y="15035"/>
                </a:lnTo>
                <a:lnTo>
                  <a:pt x="5200" y="15015"/>
                </a:lnTo>
                <a:lnTo>
                  <a:pt x="5234" y="14993"/>
                </a:lnTo>
                <a:lnTo>
                  <a:pt x="5268" y="14971"/>
                </a:lnTo>
                <a:lnTo>
                  <a:pt x="5301" y="14946"/>
                </a:lnTo>
                <a:lnTo>
                  <a:pt x="5335" y="14920"/>
                </a:lnTo>
                <a:lnTo>
                  <a:pt x="5370" y="14893"/>
                </a:lnTo>
                <a:lnTo>
                  <a:pt x="5403" y="14864"/>
                </a:lnTo>
                <a:lnTo>
                  <a:pt x="5438" y="14834"/>
                </a:lnTo>
                <a:lnTo>
                  <a:pt x="5472" y="14803"/>
                </a:lnTo>
                <a:lnTo>
                  <a:pt x="5506" y="14769"/>
                </a:lnTo>
                <a:lnTo>
                  <a:pt x="5541" y="14736"/>
                </a:lnTo>
                <a:lnTo>
                  <a:pt x="5576" y="14700"/>
                </a:lnTo>
                <a:lnTo>
                  <a:pt x="5609" y="14663"/>
                </a:lnTo>
                <a:lnTo>
                  <a:pt x="5644" y="14624"/>
                </a:lnTo>
                <a:lnTo>
                  <a:pt x="5679" y="14585"/>
                </a:lnTo>
                <a:lnTo>
                  <a:pt x="5714" y="14544"/>
                </a:lnTo>
                <a:lnTo>
                  <a:pt x="5748" y="14501"/>
                </a:lnTo>
                <a:lnTo>
                  <a:pt x="5783" y="14458"/>
                </a:lnTo>
                <a:lnTo>
                  <a:pt x="10515" y="8918"/>
                </a:lnTo>
                <a:lnTo>
                  <a:pt x="11327" y="8860"/>
                </a:lnTo>
                <a:lnTo>
                  <a:pt x="11604" y="8823"/>
                </a:lnTo>
                <a:lnTo>
                  <a:pt x="11858" y="8792"/>
                </a:lnTo>
                <a:lnTo>
                  <a:pt x="11920" y="8784"/>
                </a:lnTo>
                <a:lnTo>
                  <a:pt x="11987" y="8774"/>
                </a:lnTo>
                <a:lnTo>
                  <a:pt x="12059" y="8761"/>
                </a:lnTo>
                <a:lnTo>
                  <a:pt x="12136" y="8746"/>
                </a:lnTo>
                <a:lnTo>
                  <a:pt x="12216" y="8730"/>
                </a:lnTo>
                <a:lnTo>
                  <a:pt x="12301" y="8710"/>
                </a:lnTo>
                <a:lnTo>
                  <a:pt x="12391" y="8690"/>
                </a:lnTo>
                <a:lnTo>
                  <a:pt x="12486" y="8666"/>
                </a:lnTo>
                <a:lnTo>
                  <a:pt x="12533" y="8654"/>
                </a:lnTo>
                <a:lnTo>
                  <a:pt x="12581" y="8640"/>
                </a:lnTo>
                <a:lnTo>
                  <a:pt x="12629" y="8623"/>
                </a:lnTo>
                <a:lnTo>
                  <a:pt x="12677" y="8605"/>
                </a:lnTo>
                <a:lnTo>
                  <a:pt x="12725" y="8586"/>
                </a:lnTo>
                <a:lnTo>
                  <a:pt x="12773" y="8564"/>
                </a:lnTo>
                <a:lnTo>
                  <a:pt x="12821" y="8542"/>
                </a:lnTo>
                <a:lnTo>
                  <a:pt x="12869" y="8518"/>
                </a:lnTo>
                <a:lnTo>
                  <a:pt x="12916" y="8491"/>
                </a:lnTo>
                <a:lnTo>
                  <a:pt x="12964" y="8464"/>
                </a:lnTo>
                <a:lnTo>
                  <a:pt x="13012" y="8434"/>
                </a:lnTo>
                <a:lnTo>
                  <a:pt x="13058" y="8403"/>
                </a:lnTo>
                <a:lnTo>
                  <a:pt x="13106" y="8370"/>
                </a:lnTo>
                <a:lnTo>
                  <a:pt x="13153" y="8335"/>
                </a:lnTo>
                <a:lnTo>
                  <a:pt x="13201" y="8299"/>
                </a:lnTo>
                <a:lnTo>
                  <a:pt x="13248" y="8262"/>
                </a:lnTo>
                <a:lnTo>
                  <a:pt x="13293" y="8223"/>
                </a:lnTo>
                <a:lnTo>
                  <a:pt x="13336" y="8183"/>
                </a:lnTo>
                <a:lnTo>
                  <a:pt x="13376" y="8144"/>
                </a:lnTo>
                <a:lnTo>
                  <a:pt x="13413" y="8104"/>
                </a:lnTo>
                <a:lnTo>
                  <a:pt x="13447" y="8063"/>
                </a:lnTo>
                <a:lnTo>
                  <a:pt x="13478" y="8022"/>
                </a:lnTo>
                <a:lnTo>
                  <a:pt x="13505" y="7981"/>
                </a:lnTo>
                <a:lnTo>
                  <a:pt x="13530" y="7939"/>
                </a:lnTo>
                <a:lnTo>
                  <a:pt x="13552" y="7896"/>
                </a:lnTo>
                <a:lnTo>
                  <a:pt x="13563" y="7874"/>
                </a:lnTo>
                <a:lnTo>
                  <a:pt x="13571" y="7853"/>
                </a:lnTo>
                <a:lnTo>
                  <a:pt x="13580" y="7831"/>
                </a:lnTo>
                <a:lnTo>
                  <a:pt x="13588" y="7809"/>
                </a:lnTo>
                <a:lnTo>
                  <a:pt x="13595" y="7788"/>
                </a:lnTo>
                <a:lnTo>
                  <a:pt x="13601" y="7765"/>
                </a:lnTo>
                <a:lnTo>
                  <a:pt x="13606" y="7744"/>
                </a:lnTo>
                <a:lnTo>
                  <a:pt x="13611" y="7721"/>
                </a:lnTo>
                <a:lnTo>
                  <a:pt x="13616" y="7699"/>
                </a:lnTo>
                <a:lnTo>
                  <a:pt x="13618" y="7676"/>
                </a:lnTo>
                <a:lnTo>
                  <a:pt x="13622" y="7654"/>
                </a:lnTo>
                <a:lnTo>
                  <a:pt x="13623" y="7631"/>
                </a:lnTo>
                <a:lnTo>
                  <a:pt x="13624" y="7608"/>
                </a:lnTo>
                <a:lnTo>
                  <a:pt x="13624" y="7585"/>
                </a:lnTo>
                <a:lnTo>
                  <a:pt x="13624" y="7552"/>
                </a:lnTo>
                <a:lnTo>
                  <a:pt x="13622" y="7520"/>
                </a:lnTo>
                <a:lnTo>
                  <a:pt x="13619" y="7486"/>
                </a:lnTo>
                <a:lnTo>
                  <a:pt x="13616" y="7454"/>
                </a:lnTo>
                <a:lnTo>
                  <a:pt x="13611" y="7422"/>
                </a:lnTo>
                <a:lnTo>
                  <a:pt x="13604" y="7391"/>
                </a:lnTo>
                <a:lnTo>
                  <a:pt x="13596" y="7360"/>
                </a:lnTo>
                <a:lnTo>
                  <a:pt x="13588" y="7329"/>
                </a:lnTo>
                <a:lnTo>
                  <a:pt x="13578" y="7299"/>
                </a:lnTo>
                <a:lnTo>
                  <a:pt x="13569" y="7270"/>
                </a:lnTo>
                <a:lnTo>
                  <a:pt x="13557" y="7240"/>
                </a:lnTo>
                <a:lnTo>
                  <a:pt x="13544" y="7212"/>
                </a:lnTo>
                <a:lnTo>
                  <a:pt x="13529" y="7183"/>
                </a:lnTo>
                <a:lnTo>
                  <a:pt x="13515" y="7155"/>
                </a:lnTo>
                <a:lnTo>
                  <a:pt x="13498" y="7128"/>
                </a:lnTo>
                <a:lnTo>
                  <a:pt x="13481" y="7101"/>
                </a:lnTo>
                <a:lnTo>
                  <a:pt x="13462" y="7074"/>
                </a:lnTo>
                <a:lnTo>
                  <a:pt x="13443" y="7049"/>
                </a:lnTo>
                <a:lnTo>
                  <a:pt x="13421" y="7022"/>
                </a:lnTo>
                <a:lnTo>
                  <a:pt x="13400" y="6997"/>
                </a:lnTo>
                <a:lnTo>
                  <a:pt x="13377" y="6972"/>
                </a:lnTo>
                <a:lnTo>
                  <a:pt x="13353" y="6948"/>
                </a:lnTo>
                <a:lnTo>
                  <a:pt x="13328" y="6924"/>
                </a:lnTo>
                <a:lnTo>
                  <a:pt x="13302" y="6900"/>
                </a:lnTo>
                <a:lnTo>
                  <a:pt x="13274" y="6877"/>
                </a:lnTo>
                <a:lnTo>
                  <a:pt x="13245" y="6855"/>
                </a:lnTo>
                <a:lnTo>
                  <a:pt x="13215" y="6832"/>
                </a:lnTo>
                <a:lnTo>
                  <a:pt x="13184" y="6810"/>
                </a:lnTo>
                <a:lnTo>
                  <a:pt x="13153" y="6789"/>
                </a:lnTo>
                <a:lnTo>
                  <a:pt x="13119" y="6768"/>
                </a:lnTo>
                <a:lnTo>
                  <a:pt x="13085" y="6747"/>
                </a:lnTo>
                <a:lnTo>
                  <a:pt x="13050" y="6728"/>
                </a:lnTo>
                <a:lnTo>
                  <a:pt x="13014" y="6707"/>
                </a:lnTo>
                <a:lnTo>
                  <a:pt x="12976" y="6688"/>
                </a:lnTo>
                <a:lnTo>
                  <a:pt x="12937" y="6669"/>
                </a:lnTo>
                <a:lnTo>
                  <a:pt x="12898" y="6651"/>
                </a:lnTo>
                <a:lnTo>
                  <a:pt x="12857" y="6633"/>
                </a:lnTo>
                <a:lnTo>
                  <a:pt x="12814" y="6615"/>
                </a:lnTo>
                <a:lnTo>
                  <a:pt x="12771" y="6598"/>
                </a:lnTo>
                <a:lnTo>
                  <a:pt x="12726" y="6581"/>
                </a:lnTo>
                <a:lnTo>
                  <a:pt x="12681" y="6566"/>
                </a:lnTo>
                <a:lnTo>
                  <a:pt x="12635" y="6549"/>
                </a:lnTo>
                <a:lnTo>
                  <a:pt x="12587" y="6535"/>
                </a:lnTo>
                <a:lnTo>
                  <a:pt x="12538" y="6519"/>
                </a:lnTo>
                <a:lnTo>
                  <a:pt x="12488" y="6505"/>
                </a:lnTo>
                <a:lnTo>
                  <a:pt x="12438" y="6490"/>
                </a:lnTo>
                <a:lnTo>
                  <a:pt x="12332" y="6464"/>
                </a:lnTo>
                <a:lnTo>
                  <a:pt x="12222" y="6439"/>
                </a:lnTo>
                <a:lnTo>
                  <a:pt x="12108" y="6416"/>
                </a:lnTo>
                <a:lnTo>
                  <a:pt x="11988" y="6393"/>
                </a:lnTo>
                <a:lnTo>
                  <a:pt x="11865" y="6374"/>
                </a:lnTo>
                <a:lnTo>
                  <a:pt x="11738" y="6356"/>
                </a:lnTo>
                <a:lnTo>
                  <a:pt x="11605" y="6339"/>
                </a:lnTo>
                <a:lnTo>
                  <a:pt x="11468" y="6325"/>
                </a:lnTo>
                <a:lnTo>
                  <a:pt x="11327" y="63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anchorCtr="1"/>
          <a:lstStyle/>
          <a:p>
            <a:endParaRPr lang="zh-CN" altLang="en-US" sz="1600"/>
          </a:p>
        </p:txBody>
      </p:sp>
      <p:sp>
        <p:nvSpPr>
          <p:cNvPr id="3" name="直角三角形 2"/>
          <p:cNvSpPr/>
          <p:nvPr/>
        </p:nvSpPr>
        <p:spPr>
          <a:xfrm rot="16200000">
            <a:off x="9249816" y="3910510"/>
            <a:ext cx="3010486" cy="2884494"/>
          </a:xfrm>
          <a:prstGeom prst="rtTriangle">
            <a:avLst/>
          </a:prstGeom>
          <a:solidFill>
            <a:srgbClr val="215A9D"/>
          </a:solidFill>
          <a:ln>
            <a:solidFill>
              <a:srgbClr val="215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直角三角形 14"/>
          <p:cNvSpPr/>
          <p:nvPr/>
        </p:nvSpPr>
        <p:spPr>
          <a:xfrm rot="5400000">
            <a:off x="-62996" y="62996"/>
            <a:ext cx="3010486" cy="2884494"/>
          </a:xfrm>
          <a:prstGeom prst="rtTriangle">
            <a:avLst/>
          </a:prstGeom>
          <a:solidFill>
            <a:srgbClr val="215A9D"/>
          </a:solidFill>
          <a:ln>
            <a:solidFill>
              <a:srgbClr val="215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内容占位符 2"/>
          <p:cNvSpPr txBox="1"/>
          <p:nvPr/>
        </p:nvSpPr>
        <p:spPr>
          <a:xfrm>
            <a:off x="0" y="2467494"/>
            <a:ext cx="12192000" cy="24404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4330" indent="-35433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p"/>
              <a:defRPr sz="24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806450" indent="-349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zh-CN" altLang="en-US" sz="3600" b="1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三、汉中机场网络通达性解决方案</a:t>
            </a:r>
            <a:endParaRPr lang="zh-CN" altLang="en-US" sz="3600" b="1" dirty="0">
              <a:solidFill>
                <a:srgbClr val="215A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矩形 101"/>
          <p:cNvSpPr/>
          <p:nvPr/>
        </p:nvSpPr>
        <p:spPr>
          <a:xfrm>
            <a:off x="785157" y="1030300"/>
            <a:ext cx="10621686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3B3C51"/>
              </a:buClr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汉中通达性规划思路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67"/>
          <p:cNvSpPr txBox="1"/>
          <p:nvPr/>
        </p:nvSpPr>
        <p:spPr>
          <a:xfrm>
            <a:off x="21757" y="351689"/>
            <a:ext cx="3767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汉中通达性规划思路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44999" y="2107825"/>
            <a:ext cx="11118331" cy="1246996"/>
            <a:chOff x="544999" y="2028293"/>
            <a:chExt cx="11118331" cy="1246996"/>
          </a:xfrm>
        </p:grpSpPr>
        <p:sp>
          <p:nvSpPr>
            <p:cNvPr id="2" name="AutoShape 5"/>
            <p:cNvSpPr>
              <a:spLocks noChangeArrowheads="1"/>
            </p:cNvSpPr>
            <p:nvPr/>
          </p:nvSpPr>
          <p:spPr bwMode="auto">
            <a:xfrm>
              <a:off x="2289799" y="2028293"/>
              <a:ext cx="2586970" cy="1232432"/>
            </a:xfrm>
            <a:prstGeom prst="chevron">
              <a:avLst>
                <a:gd name="adj" fmla="val 35909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lIns="0" tIns="0" rIns="0" bIns="0" anchor="ctr"/>
            <a:lstStyle/>
            <a:p>
              <a:pPr algn="ctr">
                <a:lnSpc>
                  <a:spcPct val="125000"/>
                </a:lnSpc>
              </a:pPr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/>
                </a:rPr>
                <a:t>OD</a:t>
              </a: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/>
                </a:rPr>
                <a:t>需求判断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</p:txBody>
        </p:sp>
        <p:sp>
          <p:nvSpPr>
            <p:cNvPr id="3" name="AutoShape 5"/>
            <p:cNvSpPr>
              <a:spLocks noChangeArrowheads="1"/>
            </p:cNvSpPr>
            <p:nvPr/>
          </p:nvSpPr>
          <p:spPr bwMode="auto">
            <a:xfrm>
              <a:off x="4534742" y="2042857"/>
              <a:ext cx="2918481" cy="1232432"/>
            </a:xfrm>
            <a:prstGeom prst="chevron">
              <a:avLst>
                <a:gd name="adj" fmla="val 35909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lIns="0" tIns="0" rIns="0" bIns="0" anchor="ctr"/>
            <a:lstStyle/>
            <a:p>
              <a:pPr marL="144145" indent="-144145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/>
                </a:rPr>
                <a:t>目标城市分类分级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</p:txBody>
        </p:sp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7119441" y="2028293"/>
              <a:ext cx="2492675" cy="1232432"/>
            </a:xfrm>
            <a:prstGeom prst="chevron">
              <a:avLst>
                <a:gd name="adj" fmla="val 35909"/>
              </a:avLst>
            </a:prstGeom>
            <a:solidFill>
              <a:schemeClr val="accent1">
                <a:lumMod val="75000"/>
                <a:alpha val="69000"/>
              </a:schemeClr>
            </a:solidFill>
            <a:ln>
              <a:noFill/>
            </a:ln>
            <a:effectLst/>
          </p:spPr>
          <p:txBody>
            <a:bodyPr wrap="square" lIns="0" tIns="0" rIns="0" bIns="0" anchor="ctr"/>
            <a:lstStyle/>
            <a:p>
              <a:pPr marL="144145" indent="-144145" algn="ctr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/>
                </a:rPr>
                <a:t>航线规划</a:t>
              </a:r>
              <a:endParaRPr 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544999" y="2035575"/>
              <a:ext cx="2102981" cy="1232432"/>
            </a:xfrm>
            <a:prstGeom prst="homePlate">
              <a:avLst>
                <a:gd name="adj" fmla="val 35909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square" lIns="0" tIns="0" rIns="0" bIns="0" anchor="ctr"/>
            <a:lstStyle/>
            <a:p>
              <a:pPr algn="ctr">
                <a:lnSpc>
                  <a:spcPct val="125000"/>
                </a:lnSpc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/>
                </a:rPr>
                <a:t>汉中通达性现状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</p:txBody>
        </p:sp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9248122" y="2028293"/>
              <a:ext cx="2415208" cy="1232432"/>
            </a:xfrm>
            <a:prstGeom prst="chevron">
              <a:avLst>
                <a:gd name="adj" fmla="val 35909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lIns="0" tIns="0" rIns="0" bIns="0" anchor="ctr"/>
            <a:lstStyle/>
            <a:p>
              <a:pPr algn="ctr">
                <a:lnSpc>
                  <a:spcPct val="125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/>
                </a:rPr>
                <a:t>通达性提升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algn="ctr">
                <a:lnSpc>
                  <a:spcPct val="125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/>
                </a:rPr>
                <a:t>预期效果</a:t>
              </a:r>
              <a:endParaRPr 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526871" y="3693689"/>
            <a:ext cx="1948070" cy="2504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44145" indent="-14414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通达区域</a:t>
            </a:r>
            <a:endParaRPr lang="en-US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44145" indent="-14414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通达城市</a:t>
            </a:r>
            <a:endParaRPr lang="en-US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44145" indent="-14414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通达时间</a:t>
            </a:r>
            <a:endParaRPr lang="en-US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44145" indent="-14414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频次</a:t>
            </a:r>
            <a:endParaRPr lang="en-US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600"/>
              </a:spcAft>
            </a:pP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627887" y="3686406"/>
            <a:ext cx="2344091" cy="2504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44145" indent="-144145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基于各方面因素对汉中目标城市进行分类分级策划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44145" indent="-144145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基于全国七大区域，对覆盖目标城市的枢纽机场进行选择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198546" y="3686406"/>
            <a:ext cx="2020408" cy="2744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44145" indent="-144145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基于已选择目标城市和建议枢纽机场为基础，确定目的地并选择合作航司，规划并完善通程保障体系</a:t>
            </a:r>
            <a:endParaRPr lang="en-US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endParaRPr lang="en-US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445522" y="3693689"/>
            <a:ext cx="2020408" cy="2254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44145" indent="-144145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通达性提升预期效果</a:t>
            </a:r>
            <a:endParaRPr lang="en-US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352113" y="3686407"/>
            <a:ext cx="2102981" cy="2504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44145" indent="-144145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基于重力模型及类比法，测算汉中至全国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42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个主要中心城市的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OD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需求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矩形 101"/>
          <p:cNvSpPr/>
          <p:nvPr/>
        </p:nvSpPr>
        <p:spPr>
          <a:xfrm>
            <a:off x="785157" y="1030300"/>
            <a:ext cx="10621686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buClr>
                <a:srgbClr val="3B3C51"/>
              </a:buClr>
              <a:buFont typeface="Wingdings" panose="05000000000000000000" pitchFamily="2" charset="2"/>
              <a:buChar char="p"/>
            </a:pPr>
            <a:r>
              <a:rPr lang="zh-CN" altLang="en-US" sz="2000" b="1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汉中通达全国</a:t>
            </a:r>
            <a:r>
              <a:rPr lang="en-US" altLang="zh-CN" sz="2000" b="1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2000" b="1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个城市，已通达城市的日频次较低，仅为</a:t>
            </a:r>
            <a:r>
              <a:rPr lang="en-US" altLang="zh-CN" sz="2000" b="1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0.47</a:t>
            </a:r>
            <a:r>
              <a:rPr lang="zh-CN" altLang="en-US" sz="2000" b="1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</a:t>
            </a:r>
            <a:endParaRPr lang="zh-CN" altLang="en-US" sz="2000" b="1" dirty="0">
              <a:solidFill>
                <a:srgbClr val="215A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67"/>
          <p:cNvSpPr txBox="1"/>
          <p:nvPr/>
        </p:nvSpPr>
        <p:spPr>
          <a:xfrm>
            <a:off x="21757" y="351689"/>
            <a:ext cx="2503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汉中通达性现状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05318" y="2024408"/>
            <a:ext cx="5209750" cy="138328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 fontScale="97500"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rgbClr val="2059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通达区域：</a:t>
            </a:r>
            <a:r>
              <a:rPr lang="zh-CN" altLang="en-US" sz="1200" dirty="0">
                <a:solidFill>
                  <a:srgbClr val="2059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东北、华北、华东、华南、华中、西南、西北（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zh-CN" altLang="en-US" sz="1200" dirty="0">
                <a:solidFill>
                  <a:srgbClr val="2059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200" dirty="0">
              <a:solidFill>
                <a:srgbClr val="20599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19455" indent="-719455">
              <a:lnSpc>
                <a:spcPct val="150000"/>
              </a:lnSpc>
            </a:pPr>
            <a:r>
              <a:rPr lang="zh-CN" altLang="en-US" sz="1200" b="1" dirty="0">
                <a:solidFill>
                  <a:srgbClr val="2059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通达城市：</a:t>
            </a:r>
            <a:r>
              <a:rPr lang="zh-CN" altLang="en-US" sz="1200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大连、北京、南通、南京、上海、杭州、广州、佛山、深圳、珠海、长沙、贵阳、榆林、银川、乌鲁木齐</a:t>
            </a:r>
            <a:r>
              <a:rPr lang="zh-CN" altLang="en-US" sz="1200" dirty="0">
                <a:solidFill>
                  <a:srgbClr val="2059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zh-CN" altLang="en-US" sz="1200" dirty="0">
                <a:solidFill>
                  <a:srgbClr val="2059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200" dirty="0">
              <a:solidFill>
                <a:srgbClr val="20599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200" b="1" dirty="0">
                <a:solidFill>
                  <a:srgbClr val="2059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频       次：</a:t>
            </a:r>
            <a:r>
              <a:rPr lang="zh-CN" altLang="en-US" sz="1200" dirty="0">
                <a:solidFill>
                  <a:srgbClr val="2059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汉中已通达城市平均频次为</a:t>
            </a:r>
            <a:r>
              <a:rPr lang="en-US" altLang="zh-CN" sz="1200" dirty="0">
                <a:solidFill>
                  <a:srgbClr val="2059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0.47</a:t>
            </a:r>
            <a:endParaRPr lang="en-US" altLang="zh-CN" sz="1200" dirty="0">
              <a:solidFill>
                <a:srgbClr val="20599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6430388" y="3687097"/>
          <a:ext cx="4852162" cy="23598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9129"/>
                <a:gridCol w="943476"/>
                <a:gridCol w="943476"/>
                <a:gridCol w="539129"/>
                <a:gridCol w="943476"/>
                <a:gridCol w="943476"/>
              </a:tblGrid>
              <a:tr h="43042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汉中通达性水平排名前</a:t>
                      </a: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城市情况</a:t>
                      </a: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单位：小时）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 marL="0" marR="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 marL="0" marR="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 marL="0" marR="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 marL="0" marR="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 marL="0" marR="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572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城市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通达时间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城市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通达时间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073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北京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6.76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上海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9.08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1073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广州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7.95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成都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9.10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31073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南京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8.06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杭州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9.16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31073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大连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8.44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银川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9.34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31073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深圳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9.03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武汉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9.59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32" y="1959979"/>
            <a:ext cx="5514793" cy="391895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194323" y="6506311"/>
            <a:ext cx="5997677" cy="35168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7500"/>
          </a:bodyPr>
          <a:lstStyle/>
          <a:p>
            <a:pPr algn="r">
              <a:lnSpc>
                <a:spcPct val="100000"/>
              </a:lnSpc>
            </a:pPr>
            <a:r>
              <a:rPr lang="zh-CN" altLang="en-US" sz="1200" b="1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数据来源：</a:t>
            </a:r>
            <a:r>
              <a:rPr lang="en-US" altLang="zh-CN" sz="1200" b="1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1200" b="1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年夏航季全国航线计划数据</a:t>
            </a:r>
            <a:endParaRPr lang="zh-CN" altLang="en-US" sz="1200" b="1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1688123"/>
            <a:ext cx="12192000" cy="3376246"/>
            <a:chOff x="-152400" y="3847432"/>
            <a:chExt cx="12192000" cy="1860884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-152400" y="3847432"/>
              <a:ext cx="12192000" cy="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-152400" y="5708316"/>
              <a:ext cx="12192000" cy="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KSO_Shape"/>
          <p:cNvSpPr/>
          <p:nvPr/>
        </p:nvSpPr>
        <p:spPr bwMode="auto">
          <a:xfrm>
            <a:off x="1835731" y="1426186"/>
            <a:ext cx="551810" cy="523874"/>
          </a:xfrm>
          <a:custGeom>
            <a:avLst/>
            <a:gdLst>
              <a:gd name="T0" fmla="*/ 686385 w 13624"/>
              <a:gd name="T1" fmla="*/ 84727 h 15172"/>
              <a:gd name="T2" fmla="*/ 669887 w 13624"/>
              <a:gd name="T3" fmla="*/ 64792 h 15172"/>
              <a:gd name="T4" fmla="*/ 653508 w 13624"/>
              <a:gd name="T5" fmla="*/ 47585 h 15172"/>
              <a:gd name="T6" fmla="*/ 637366 w 13624"/>
              <a:gd name="T7" fmla="*/ 33108 h 15172"/>
              <a:gd name="T8" fmla="*/ 621224 w 13624"/>
              <a:gd name="T9" fmla="*/ 21241 h 15172"/>
              <a:gd name="T10" fmla="*/ 605201 w 13624"/>
              <a:gd name="T11" fmla="*/ 11985 h 15172"/>
              <a:gd name="T12" fmla="*/ 589415 w 13624"/>
              <a:gd name="T13" fmla="*/ 5221 h 15172"/>
              <a:gd name="T14" fmla="*/ 573748 w 13624"/>
              <a:gd name="T15" fmla="*/ 1305 h 15172"/>
              <a:gd name="T16" fmla="*/ 558200 w 13624"/>
              <a:gd name="T17" fmla="*/ 0 h 15172"/>
              <a:gd name="T18" fmla="*/ 149431 w 13624"/>
              <a:gd name="T19" fmla="*/ 580988 h 15172"/>
              <a:gd name="T20" fmla="*/ 149668 w 13624"/>
              <a:gd name="T21" fmla="*/ 1215612 h 15172"/>
              <a:gd name="T22" fmla="*/ 558200 w 13624"/>
              <a:gd name="T23" fmla="*/ 1800397 h 15172"/>
              <a:gd name="T24" fmla="*/ 569831 w 13624"/>
              <a:gd name="T25" fmla="*/ 1799685 h 15172"/>
              <a:gd name="T26" fmla="*/ 585380 w 13624"/>
              <a:gd name="T27" fmla="*/ 1796244 h 15172"/>
              <a:gd name="T28" fmla="*/ 601165 w 13624"/>
              <a:gd name="T29" fmla="*/ 1790310 h 15172"/>
              <a:gd name="T30" fmla="*/ 617189 w 13624"/>
              <a:gd name="T31" fmla="*/ 1781766 h 15172"/>
              <a:gd name="T32" fmla="*/ 633212 w 13624"/>
              <a:gd name="T33" fmla="*/ 1770493 h 15172"/>
              <a:gd name="T34" fmla="*/ 649472 w 13624"/>
              <a:gd name="T35" fmla="*/ 1756609 h 15172"/>
              <a:gd name="T36" fmla="*/ 665733 w 13624"/>
              <a:gd name="T37" fmla="*/ 1739996 h 15172"/>
              <a:gd name="T38" fmla="*/ 682231 w 13624"/>
              <a:gd name="T39" fmla="*/ 1720772 h 15172"/>
              <a:gd name="T40" fmla="*/ 1344403 w 13624"/>
              <a:gd name="T41" fmla="*/ 1051379 h 15172"/>
              <a:gd name="T42" fmla="*/ 1414786 w 13624"/>
              <a:gd name="T43" fmla="*/ 1042360 h 15172"/>
              <a:gd name="T44" fmla="*/ 1449918 w 13624"/>
              <a:gd name="T45" fmla="*/ 1035952 h 15172"/>
              <a:gd name="T46" fmla="*/ 1481965 w 13624"/>
              <a:gd name="T47" fmla="*/ 1028358 h 15172"/>
              <a:gd name="T48" fmla="*/ 1504634 w 13624"/>
              <a:gd name="T49" fmla="*/ 1021119 h 15172"/>
              <a:gd name="T50" fmla="*/ 1527423 w 13624"/>
              <a:gd name="T51" fmla="*/ 1010795 h 15172"/>
              <a:gd name="T52" fmla="*/ 1549855 w 13624"/>
              <a:gd name="T53" fmla="*/ 997148 h 15172"/>
              <a:gd name="T54" fmla="*/ 1572407 w 13624"/>
              <a:gd name="T55" fmla="*/ 980417 h 15172"/>
              <a:gd name="T56" fmla="*/ 1587599 w 13624"/>
              <a:gd name="T57" fmla="*/ 966414 h 15172"/>
              <a:gd name="T58" fmla="*/ 1602910 w 13624"/>
              <a:gd name="T59" fmla="*/ 947071 h 15172"/>
              <a:gd name="T60" fmla="*/ 1610743 w 13624"/>
              <a:gd name="T61" fmla="*/ 931882 h 15172"/>
              <a:gd name="T62" fmla="*/ 1614304 w 13624"/>
              <a:gd name="T63" fmla="*/ 921440 h 15172"/>
              <a:gd name="T64" fmla="*/ 1616322 w 13624"/>
              <a:gd name="T65" fmla="*/ 910878 h 15172"/>
              <a:gd name="T66" fmla="*/ 1617034 w 13624"/>
              <a:gd name="T67" fmla="*/ 900080 h 15172"/>
              <a:gd name="T68" fmla="*/ 1616441 w 13624"/>
              <a:gd name="T69" fmla="*/ 888332 h 15172"/>
              <a:gd name="T70" fmla="*/ 1613711 w 13624"/>
              <a:gd name="T71" fmla="*/ 873380 h 15172"/>
              <a:gd name="T72" fmla="*/ 1609082 w 13624"/>
              <a:gd name="T73" fmla="*/ 859140 h 15172"/>
              <a:gd name="T74" fmla="*/ 1602079 w 13624"/>
              <a:gd name="T75" fmla="*/ 845850 h 15172"/>
              <a:gd name="T76" fmla="*/ 1592940 w 13624"/>
              <a:gd name="T77" fmla="*/ 833271 h 15172"/>
              <a:gd name="T78" fmla="*/ 1581902 w 13624"/>
              <a:gd name="T79" fmla="*/ 821642 h 15172"/>
              <a:gd name="T80" fmla="*/ 1568490 w 13624"/>
              <a:gd name="T81" fmla="*/ 810725 h 15172"/>
              <a:gd name="T82" fmla="*/ 1553060 w 13624"/>
              <a:gd name="T83" fmla="*/ 800638 h 15172"/>
              <a:gd name="T84" fmla="*/ 1535494 w 13624"/>
              <a:gd name="T85" fmla="*/ 791382 h 15172"/>
              <a:gd name="T86" fmla="*/ 1515791 w 13624"/>
              <a:gd name="T87" fmla="*/ 782957 h 15172"/>
              <a:gd name="T88" fmla="*/ 1493952 w 13624"/>
              <a:gd name="T89" fmla="*/ 775481 h 15172"/>
              <a:gd name="T90" fmla="*/ 1463686 w 13624"/>
              <a:gd name="T91" fmla="*/ 767056 h 15172"/>
              <a:gd name="T92" fmla="*/ 1408258 w 13624"/>
              <a:gd name="T93" fmla="*/ 756376 h 15172"/>
              <a:gd name="T94" fmla="*/ 1344403 w 13624"/>
              <a:gd name="T95" fmla="*/ 749018 h 1517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3624" h="15172">
                <a:moveTo>
                  <a:pt x="11327" y="6312"/>
                </a:moveTo>
                <a:lnTo>
                  <a:pt x="10515" y="6254"/>
                </a:lnTo>
                <a:lnTo>
                  <a:pt x="5783" y="714"/>
                </a:lnTo>
                <a:lnTo>
                  <a:pt x="5748" y="670"/>
                </a:lnTo>
                <a:lnTo>
                  <a:pt x="5714" y="628"/>
                </a:lnTo>
                <a:lnTo>
                  <a:pt x="5679" y="586"/>
                </a:lnTo>
                <a:lnTo>
                  <a:pt x="5644" y="546"/>
                </a:lnTo>
                <a:lnTo>
                  <a:pt x="5609" y="508"/>
                </a:lnTo>
                <a:lnTo>
                  <a:pt x="5576" y="471"/>
                </a:lnTo>
                <a:lnTo>
                  <a:pt x="5541" y="436"/>
                </a:lnTo>
                <a:lnTo>
                  <a:pt x="5506" y="401"/>
                </a:lnTo>
                <a:lnTo>
                  <a:pt x="5472" y="369"/>
                </a:lnTo>
                <a:lnTo>
                  <a:pt x="5438" y="338"/>
                </a:lnTo>
                <a:lnTo>
                  <a:pt x="5403" y="308"/>
                </a:lnTo>
                <a:lnTo>
                  <a:pt x="5370" y="279"/>
                </a:lnTo>
                <a:lnTo>
                  <a:pt x="5335" y="252"/>
                </a:lnTo>
                <a:lnTo>
                  <a:pt x="5301" y="225"/>
                </a:lnTo>
                <a:lnTo>
                  <a:pt x="5268" y="201"/>
                </a:lnTo>
                <a:lnTo>
                  <a:pt x="5234" y="179"/>
                </a:lnTo>
                <a:lnTo>
                  <a:pt x="5200" y="157"/>
                </a:lnTo>
                <a:lnTo>
                  <a:pt x="5166" y="137"/>
                </a:lnTo>
                <a:lnTo>
                  <a:pt x="5132" y="117"/>
                </a:lnTo>
                <a:lnTo>
                  <a:pt x="5099" y="101"/>
                </a:lnTo>
                <a:lnTo>
                  <a:pt x="5065" y="84"/>
                </a:lnTo>
                <a:lnTo>
                  <a:pt x="5033" y="69"/>
                </a:lnTo>
                <a:lnTo>
                  <a:pt x="4999" y="56"/>
                </a:lnTo>
                <a:lnTo>
                  <a:pt x="4966" y="44"/>
                </a:lnTo>
                <a:lnTo>
                  <a:pt x="4932" y="34"/>
                </a:lnTo>
                <a:lnTo>
                  <a:pt x="4900" y="25"/>
                </a:lnTo>
                <a:lnTo>
                  <a:pt x="4866" y="17"/>
                </a:lnTo>
                <a:lnTo>
                  <a:pt x="4834" y="11"/>
                </a:lnTo>
                <a:lnTo>
                  <a:pt x="4801" y="6"/>
                </a:lnTo>
                <a:lnTo>
                  <a:pt x="4768" y="2"/>
                </a:lnTo>
                <a:lnTo>
                  <a:pt x="4736" y="0"/>
                </a:lnTo>
                <a:lnTo>
                  <a:pt x="4703" y="0"/>
                </a:lnTo>
                <a:lnTo>
                  <a:pt x="4047" y="0"/>
                </a:lnTo>
                <a:lnTo>
                  <a:pt x="7045" y="6405"/>
                </a:lnTo>
                <a:lnTo>
                  <a:pt x="2884" y="6714"/>
                </a:lnTo>
                <a:lnTo>
                  <a:pt x="1259" y="4896"/>
                </a:lnTo>
                <a:lnTo>
                  <a:pt x="0" y="4896"/>
                </a:lnTo>
                <a:lnTo>
                  <a:pt x="1667" y="7445"/>
                </a:lnTo>
                <a:lnTo>
                  <a:pt x="2" y="10244"/>
                </a:lnTo>
                <a:lnTo>
                  <a:pt x="1261" y="10244"/>
                </a:lnTo>
                <a:lnTo>
                  <a:pt x="2886" y="8425"/>
                </a:lnTo>
                <a:lnTo>
                  <a:pt x="7045" y="8734"/>
                </a:lnTo>
                <a:lnTo>
                  <a:pt x="4047" y="15172"/>
                </a:lnTo>
                <a:lnTo>
                  <a:pt x="4703" y="15172"/>
                </a:lnTo>
                <a:lnTo>
                  <a:pt x="4736" y="15171"/>
                </a:lnTo>
                <a:lnTo>
                  <a:pt x="4768" y="15170"/>
                </a:lnTo>
                <a:lnTo>
                  <a:pt x="4801" y="15166"/>
                </a:lnTo>
                <a:lnTo>
                  <a:pt x="4834" y="15161"/>
                </a:lnTo>
                <a:lnTo>
                  <a:pt x="4866" y="15154"/>
                </a:lnTo>
                <a:lnTo>
                  <a:pt x="4900" y="15147"/>
                </a:lnTo>
                <a:lnTo>
                  <a:pt x="4932" y="15137"/>
                </a:lnTo>
                <a:lnTo>
                  <a:pt x="4966" y="15128"/>
                </a:lnTo>
                <a:lnTo>
                  <a:pt x="4999" y="15116"/>
                </a:lnTo>
                <a:lnTo>
                  <a:pt x="5033" y="15103"/>
                </a:lnTo>
                <a:lnTo>
                  <a:pt x="5065" y="15087"/>
                </a:lnTo>
                <a:lnTo>
                  <a:pt x="5099" y="15071"/>
                </a:lnTo>
                <a:lnTo>
                  <a:pt x="5132" y="15053"/>
                </a:lnTo>
                <a:lnTo>
                  <a:pt x="5166" y="15035"/>
                </a:lnTo>
                <a:lnTo>
                  <a:pt x="5200" y="15015"/>
                </a:lnTo>
                <a:lnTo>
                  <a:pt x="5234" y="14993"/>
                </a:lnTo>
                <a:lnTo>
                  <a:pt x="5268" y="14971"/>
                </a:lnTo>
                <a:lnTo>
                  <a:pt x="5301" y="14946"/>
                </a:lnTo>
                <a:lnTo>
                  <a:pt x="5335" y="14920"/>
                </a:lnTo>
                <a:lnTo>
                  <a:pt x="5370" y="14893"/>
                </a:lnTo>
                <a:lnTo>
                  <a:pt x="5403" y="14864"/>
                </a:lnTo>
                <a:lnTo>
                  <a:pt x="5438" y="14834"/>
                </a:lnTo>
                <a:lnTo>
                  <a:pt x="5472" y="14803"/>
                </a:lnTo>
                <a:lnTo>
                  <a:pt x="5506" y="14769"/>
                </a:lnTo>
                <a:lnTo>
                  <a:pt x="5541" y="14736"/>
                </a:lnTo>
                <a:lnTo>
                  <a:pt x="5576" y="14700"/>
                </a:lnTo>
                <a:lnTo>
                  <a:pt x="5609" y="14663"/>
                </a:lnTo>
                <a:lnTo>
                  <a:pt x="5644" y="14624"/>
                </a:lnTo>
                <a:lnTo>
                  <a:pt x="5679" y="14585"/>
                </a:lnTo>
                <a:lnTo>
                  <a:pt x="5714" y="14544"/>
                </a:lnTo>
                <a:lnTo>
                  <a:pt x="5748" y="14501"/>
                </a:lnTo>
                <a:lnTo>
                  <a:pt x="5783" y="14458"/>
                </a:lnTo>
                <a:lnTo>
                  <a:pt x="10515" y="8918"/>
                </a:lnTo>
                <a:lnTo>
                  <a:pt x="11327" y="8860"/>
                </a:lnTo>
                <a:lnTo>
                  <a:pt x="11604" y="8823"/>
                </a:lnTo>
                <a:lnTo>
                  <a:pt x="11858" y="8792"/>
                </a:lnTo>
                <a:lnTo>
                  <a:pt x="11920" y="8784"/>
                </a:lnTo>
                <a:lnTo>
                  <a:pt x="11987" y="8774"/>
                </a:lnTo>
                <a:lnTo>
                  <a:pt x="12059" y="8761"/>
                </a:lnTo>
                <a:lnTo>
                  <a:pt x="12136" y="8746"/>
                </a:lnTo>
                <a:lnTo>
                  <a:pt x="12216" y="8730"/>
                </a:lnTo>
                <a:lnTo>
                  <a:pt x="12301" y="8710"/>
                </a:lnTo>
                <a:lnTo>
                  <a:pt x="12391" y="8690"/>
                </a:lnTo>
                <a:lnTo>
                  <a:pt x="12486" y="8666"/>
                </a:lnTo>
                <a:lnTo>
                  <a:pt x="12533" y="8654"/>
                </a:lnTo>
                <a:lnTo>
                  <a:pt x="12581" y="8640"/>
                </a:lnTo>
                <a:lnTo>
                  <a:pt x="12629" y="8623"/>
                </a:lnTo>
                <a:lnTo>
                  <a:pt x="12677" y="8605"/>
                </a:lnTo>
                <a:lnTo>
                  <a:pt x="12725" y="8586"/>
                </a:lnTo>
                <a:lnTo>
                  <a:pt x="12773" y="8564"/>
                </a:lnTo>
                <a:lnTo>
                  <a:pt x="12821" y="8542"/>
                </a:lnTo>
                <a:lnTo>
                  <a:pt x="12869" y="8518"/>
                </a:lnTo>
                <a:lnTo>
                  <a:pt x="12916" y="8491"/>
                </a:lnTo>
                <a:lnTo>
                  <a:pt x="12964" y="8464"/>
                </a:lnTo>
                <a:lnTo>
                  <a:pt x="13012" y="8434"/>
                </a:lnTo>
                <a:lnTo>
                  <a:pt x="13058" y="8403"/>
                </a:lnTo>
                <a:lnTo>
                  <a:pt x="13106" y="8370"/>
                </a:lnTo>
                <a:lnTo>
                  <a:pt x="13153" y="8335"/>
                </a:lnTo>
                <a:lnTo>
                  <a:pt x="13201" y="8299"/>
                </a:lnTo>
                <a:lnTo>
                  <a:pt x="13248" y="8262"/>
                </a:lnTo>
                <a:lnTo>
                  <a:pt x="13293" y="8223"/>
                </a:lnTo>
                <a:lnTo>
                  <a:pt x="13336" y="8183"/>
                </a:lnTo>
                <a:lnTo>
                  <a:pt x="13376" y="8144"/>
                </a:lnTo>
                <a:lnTo>
                  <a:pt x="13413" y="8104"/>
                </a:lnTo>
                <a:lnTo>
                  <a:pt x="13447" y="8063"/>
                </a:lnTo>
                <a:lnTo>
                  <a:pt x="13478" y="8022"/>
                </a:lnTo>
                <a:lnTo>
                  <a:pt x="13505" y="7981"/>
                </a:lnTo>
                <a:lnTo>
                  <a:pt x="13530" y="7939"/>
                </a:lnTo>
                <a:lnTo>
                  <a:pt x="13552" y="7896"/>
                </a:lnTo>
                <a:lnTo>
                  <a:pt x="13563" y="7874"/>
                </a:lnTo>
                <a:lnTo>
                  <a:pt x="13571" y="7853"/>
                </a:lnTo>
                <a:lnTo>
                  <a:pt x="13580" y="7831"/>
                </a:lnTo>
                <a:lnTo>
                  <a:pt x="13588" y="7809"/>
                </a:lnTo>
                <a:lnTo>
                  <a:pt x="13595" y="7788"/>
                </a:lnTo>
                <a:lnTo>
                  <a:pt x="13601" y="7765"/>
                </a:lnTo>
                <a:lnTo>
                  <a:pt x="13606" y="7744"/>
                </a:lnTo>
                <a:lnTo>
                  <a:pt x="13611" y="7721"/>
                </a:lnTo>
                <a:lnTo>
                  <a:pt x="13616" y="7699"/>
                </a:lnTo>
                <a:lnTo>
                  <a:pt x="13618" y="7676"/>
                </a:lnTo>
                <a:lnTo>
                  <a:pt x="13622" y="7654"/>
                </a:lnTo>
                <a:lnTo>
                  <a:pt x="13623" y="7631"/>
                </a:lnTo>
                <a:lnTo>
                  <a:pt x="13624" y="7608"/>
                </a:lnTo>
                <a:lnTo>
                  <a:pt x="13624" y="7585"/>
                </a:lnTo>
                <a:lnTo>
                  <a:pt x="13624" y="7552"/>
                </a:lnTo>
                <a:lnTo>
                  <a:pt x="13622" y="7520"/>
                </a:lnTo>
                <a:lnTo>
                  <a:pt x="13619" y="7486"/>
                </a:lnTo>
                <a:lnTo>
                  <a:pt x="13616" y="7454"/>
                </a:lnTo>
                <a:lnTo>
                  <a:pt x="13611" y="7422"/>
                </a:lnTo>
                <a:lnTo>
                  <a:pt x="13604" y="7391"/>
                </a:lnTo>
                <a:lnTo>
                  <a:pt x="13596" y="7360"/>
                </a:lnTo>
                <a:lnTo>
                  <a:pt x="13588" y="7329"/>
                </a:lnTo>
                <a:lnTo>
                  <a:pt x="13578" y="7299"/>
                </a:lnTo>
                <a:lnTo>
                  <a:pt x="13569" y="7270"/>
                </a:lnTo>
                <a:lnTo>
                  <a:pt x="13557" y="7240"/>
                </a:lnTo>
                <a:lnTo>
                  <a:pt x="13544" y="7212"/>
                </a:lnTo>
                <a:lnTo>
                  <a:pt x="13529" y="7183"/>
                </a:lnTo>
                <a:lnTo>
                  <a:pt x="13515" y="7155"/>
                </a:lnTo>
                <a:lnTo>
                  <a:pt x="13498" y="7128"/>
                </a:lnTo>
                <a:lnTo>
                  <a:pt x="13481" y="7101"/>
                </a:lnTo>
                <a:lnTo>
                  <a:pt x="13462" y="7074"/>
                </a:lnTo>
                <a:lnTo>
                  <a:pt x="13443" y="7049"/>
                </a:lnTo>
                <a:lnTo>
                  <a:pt x="13421" y="7022"/>
                </a:lnTo>
                <a:lnTo>
                  <a:pt x="13400" y="6997"/>
                </a:lnTo>
                <a:lnTo>
                  <a:pt x="13377" y="6972"/>
                </a:lnTo>
                <a:lnTo>
                  <a:pt x="13353" y="6948"/>
                </a:lnTo>
                <a:lnTo>
                  <a:pt x="13328" y="6924"/>
                </a:lnTo>
                <a:lnTo>
                  <a:pt x="13302" y="6900"/>
                </a:lnTo>
                <a:lnTo>
                  <a:pt x="13274" y="6877"/>
                </a:lnTo>
                <a:lnTo>
                  <a:pt x="13245" y="6855"/>
                </a:lnTo>
                <a:lnTo>
                  <a:pt x="13215" y="6832"/>
                </a:lnTo>
                <a:lnTo>
                  <a:pt x="13184" y="6810"/>
                </a:lnTo>
                <a:lnTo>
                  <a:pt x="13153" y="6789"/>
                </a:lnTo>
                <a:lnTo>
                  <a:pt x="13119" y="6768"/>
                </a:lnTo>
                <a:lnTo>
                  <a:pt x="13085" y="6747"/>
                </a:lnTo>
                <a:lnTo>
                  <a:pt x="13050" y="6728"/>
                </a:lnTo>
                <a:lnTo>
                  <a:pt x="13014" y="6707"/>
                </a:lnTo>
                <a:lnTo>
                  <a:pt x="12976" y="6688"/>
                </a:lnTo>
                <a:lnTo>
                  <a:pt x="12937" y="6669"/>
                </a:lnTo>
                <a:lnTo>
                  <a:pt x="12898" y="6651"/>
                </a:lnTo>
                <a:lnTo>
                  <a:pt x="12857" y="6633"/>
                </a:lnTo>
                <a:lnTo>
                  <a:pt x="12814" y="6615"/>
                </a:lnTo>
                <a:lnTo>
                  <a:pt x="12771" y="6598"/>
                </a:lnTo>
                <a:lnTo>
                  <a:pt x="12726" y="6581"/>
                </a:lnTo>
                <a:lnTo>
                  <a:pt x="12681" y="6566"/>
                </a:lnTo>
                <a:lnTo>
                  <a:pt x="12635" y="6549"/>
                </a:lnTo>
                <a:lnTo>
                  <a:pt x="12587" y="6535"/>
                </a:lnTo>
                <a:lnTo>
                  <a:pt x="12538" y="6519"/>
                </a:lnTo>
                <a:lnTo>
                  <a:pt x="12488" y="6505"/>
                </a:lnTo>
                <a:lnTo>
                  <a:pt x="12438" y="6490"/>
                </a:lnTo>
                <a:lnTo>
                  <a:pt x="12332" y="6464"/>
                </a:lnTo>
                <a:lnTo>
                  <a:pt x="12222" y="6439"/>
                </a:lnTo>
                <a:lnTo>
                  <a:pt x="12108" y="6416"/>
                </a:lnTo>
                <a:lnTo>
                  <a:pt x="11988" y="6393"/>
                </a:lnTo>
                <a:lnTo>
                  <a:pt x="11865" y="6374"/>
                </a:lnTo>
                <a:lnTo>
                  <a:pt x="11738" y="6356"/>
                </a:lnTo>
                <a:lnTo>
                  <a:pt x="11605" y="6339"/>
                </a:lnTo>
                <a:lnTo>
                  <a:pt x="11468" y="6325"/>
                </a:lnTo>
                <a:lnTo>
                  <a:pt x="11327" y="63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anchorCtr="1"/>
          <a:lstStyle/>
          <a:p>
            <a:endParaRPr lang="zh-CN" altLang="en-US" sz="1600"/>
          </a:p>
        </p:txBody>
      </p:sp>
      <p:sp>
        <p:nvSpPr>
          <p:cNvPr id="13" name="KSO_Shape"/>
          <p:cNvSpPr/>
          <p:nvPr/>
        </p:nvSpPr>
        <p:spPr bwMode="auto">
          <a:xfrm flipH="1">
            <a:off x="9951925" y="4802432"/>
            <a:ext cx="551810" cy="523874"/>
          </a:xfrm>
          <a:custGeom>
            <a:avLst/>
            <a:gdLst>
              <a:gd name="T0" fmla="*/ 686385 w 13624"/>
              <a:gd name="T1" fmla="*/ 84727 h 15172"/>
              <a:gd name="T2" fmla="*/ 669887 w 13624"/>
              <a:gd name="T3" fmla="*/ 64792 h 15172"/>
              <a:gd name="T4" fmla="*/ 653508 w 13624"/>
              <a:gd name="T5" fmla="*/ 47585 h 15172"/>
              <a:gd name="T6" fmla="*/ 637366 w 13624"/>
              <a:gd name="T7" fmla="*/ 33108 h 15172"/>
              <a:gd name="T8" fmla="*/ 621224 w 13624"/>
              <a:gd name="T9" fmla="*/ 21241 h 15172"/>
              <a:gd name="T10" fmla="*/ 605201 w 13624"/>
              <a:gd name="T11" fmla="*/ 11985 h 15172"/>
              <a:gd name="T12" fmla="*/ 589415 w 13624"/>
              <a:gd name="T13" fmla="*/ 5221 h 15172"/>
              <a:gd name="T14" fmla="*/ 573748 w 13624"/>
              <a:gd name="T15" fmla="*/ 1305 h 15172"/>
              <a:gd name="T16" fmla="*/ 558200 w 13624"/>
              <a:gd name="T17" fmla="*/ 0 h 15172"/>
              <a:gd name="T18" fmla="*/ 149431 w 13624"/>
              <a:gd name="T19" fmla="*/ 580988 h 15172"/>
              <a:gd name="T20" fmla="*/ 149668 w 13624"/>
              <a:gd name="T21" fmla="*/ 1215612 h 15172"/>
              <a:gd name="T22" fmla="*/ 558200 w 13624"/>
              <a:gd name="T23" fmla="*/ 1800397 h 15172"/>
              <a:gd name="T24" fmla="*/ 569831 w 13624"/>
              <a:gd name="T25" fmla="*/ 1799685 h 15172"/>
              <a:gd name="T26" fmla="*/ 585380 w 13624"/>
              <a:gd name="T27" fmla="*/ 1796244 h 15172"/>
              <a:gd name="T28" fmla="*/ 601165 w 13624"/>
              <a:gd name="T29" fmla="*/ 1790310 h 15172"/>
              <a:gd name="T30" fmla="*/ 617189 w 13624"/>
              <a:gd name="T31" fmla="*/ 1781766 h 15172"/>
              <a:gd name="T32" fmla="*/ 633212 w 13624"/>
              <a:gd name="T33" fmla="*/ 1770493 h 15172"/>
              <a:gd name="T34" fmla="*/ 649472 w 13624"/>
              <a:gd name="T35" fmla="*/ 1756609 h 15172"/>
              <a:gd name="T36" fmla="*/ 665733 w 13624"/>
              <a:gd name="T37" fmla="*/ 1739996 h 15172"/>
              <a:gd name="T38" fmla="*/ 682231 w 13624"/>
              <a:gd name="T39" fmla="*/ 1720772 h 15172"/>
              <a:gd name="T40" fmla="*/ 1344403 w 13624"/>
              <a:gd name="T41" fmla="*/ 1051379 h 15172"/>
              <a:gd name="T42" fmla="*/ 1414786 w 13624"/>
              <a:gd name="T43" fmla="*/ 1042360 h 15172"/>
              <a:gd name="T44" fmla="*/ 1449918 w 13624"/>
              <a:gd name="T45" fmla="*/ 1035952 h 15172"/>
              <a:gd name="T46" fmla="*/ 1481965 w 13624"/>
              <a:gd name="T47" fmla="*/ 1028358 h 15172"/>
              <a:gd name="T48" fmla="*/ 1504634 w 13624"/>
              <a:gd name="T49" fmla="*/ 1021119 h 15172"/>
              <a:gd name="T50" fmla="*/ 1527423 w 13624"/>
              <a:gd name="T51" fmla="*/ 1010795 h 15172"/>
              <a:gd name="T52" fmla="*/ 1549855 w 13624"/>
              <a:gd name="T53" fmla="*/ 997148 h 15172"/>
              <a:gd name="T54" fmla="*/ 1572407 w 13624"/>
              <a:gd name="T55" fmla="*/ 980417 h 15172"/>
              <a:gd name="T56" fmla="*/ 1587599 w 13624"/>
              <a:gd name="T57" fmla="*/ 966414 h 15172"/>
              <a:gd name="T58" fmla="*/ 1602910 w 13624"/>
              <a:gd name="T59" fmla="*/ 947071 h 15172"/>
              <a:gd name="T60" fmla="*/ 1610743 w 13624"/>
              <a:gd name="T61" fmla="*/ 931882 h 15172"/>
              <a:gd name="T62" fmla="*/ 1614304 w 13624"/>
              <a:gd name="T63" fmla="*/ 921440 h 15172"/>
              <a:gd name="T64" fmla="*/ 1616322 w 13624"/>
              <a:gd name="T65" fmla="*/ 910878 h 15172"/>
              <a:gd name="T66" fmla="*/ 1617034 w 13624"/>
              <a:gd name="T67" fmla="*/ 900080 h 15172"/>
              <a:gd name="T68" fmla="*/ 1616441 w 13624"/>
              <a:gd name="T69" fmla="*/ 888332 h 15172"/>
              <a:gd name="T70" fmla="*/ 1613711 w 13624"/>
              <a:gd name="T71" fmla="*/ 873380 h 15172"/>
              <a:gd name="T72" fmla="*/ 1609082 w 13624"/>
              <a:gd name="T73" fmla="*/ 859140 h 15172"/>
              <a:gd name="T74" fmla="*/ 1602079 w 13624"/>
              <a:gd name="T75" fmla="*/ 845850 h 15172"/>
              <a:gd name="T76" fmla="*/ 1592940 w 13624"/>
              <a:gd name="T77" fmla="*/ 833271 h 15172"/>
              <a:gd name="T78" fmla="*/ 1581902 w 13624"/>
              <a:gd name="T79" fmla="*/ 821642 h 15172"/>
              <a:gd name="T80" fmla="*/ 1568490 w 13624"/>
              <a:gd name="T81" fmla="*/ 810725 h 15172"/>
              <a:gd name="T82" fmla="*/ 1553060 w 13624"/>
              <a:gd name="T83" fmla="*/ 800638 h 15172"/>
              <a:gd name="T84" fmla="*/ 1535494 w 13624"/>
              <a:gd name="T85" fmla="*/ 791382 h 15172"/>
              <a:gd name="T86" fmla="*/ 1515791 w 13624"/>
              <a:gd name="T87" fmla="*/ 782957 h 15172"/>
              <a:gd name="T88" fmla="*/ 1493952 w 13624"/>
              <a:gd name="T89" fmla="*/ 775481 h 15172"/>
              <a:gd name="T90" fmla="*/ 1463686 w 13624"/>
              <a:gd name="T91" fmla="*/ 767056 h 15172"/>
              <a:gd name="T92" fmla="*/ 1408258 w 13624"/>
              <a:gd name="T93" fmla="*/ 756376 h 15172"/>
              <a:gd name="T94" fmla="*/ 1344403 w 13624"/>
              <a:gd name="T95" fmla="*/ 749018 h 1517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3624" h="15172">
                <a:moveTo>
                  <a:pt x="11327" y="6312"/>
                </a:moveTo>
                <a:lnTo>
                  <a:pt x="10515" y="6254"/>
                </a:lnTo>
                <a:lnTo>
                  <a:pt x="5783" y="714"/>
                </a:lnTo>
                <a:lnTo>
                  <a:pt x="5748" y="670"/>
                </a:lnTo>
                <a:lnTo>
                  <a:pt x="5714" y="628"/>
                </a:lnTo>
                <a:lnTo>
                  <a:pt x="5679" y="586"/>
                </a:lnTo>
                <a:lnTo>
                  <a:pt x="5644" y="546"/>
                </a:lnTo>
                <a:lnTo>
                  <a:pt x="5609" y="508"/>
                </a:lnTo>
                <a:lnTo>
                  <a:pt x="5576" y="471"/>
                </a:lnTo>
                <a:lnTo>
                  <a:pt x="5541" y="436"/>
                </a:lnTo>
                <a:lnTo>
                  <a:pt x="5506" y="401"/>
                </a:lnTo>
                <a:lnTo>
                  <a:pt x="5472" y="369"/>
                </a:lnTo>
                <a:lnTo>
                  <a:pt x="5438" y="338"/>
                </a:lnTo>
                <a:lnTo>
                  <a:pt x="5403" y="308"/>
                </a:lnTo>
                <a:lnTo>
                  <a:pt x="5370" y="279"/>
                </a:lnTo>
                <a:lnTo>
                  <a:pt x="5335" y="252"/>
                </a:lnTo>
                <a:lnTo>
                  <a:pt x="5301" y="225"/>
                </a:lnTo>
                <a:lnTo>
                  <a:pt x="5268" y="201"/>
                </a:lnTo>
                <a:lnTo>
                  <a:pt x="5234" y="179"/>
                </a:lnTo>
                <a:lnTo>
                  <a:pt x="5200" y="157"/>
                </a:lnTo>
                <a:lnTo>
                  <a:pt x="5166" y="137"/>
                </a:lnTo>
                <a:lnTo>
                  <a:pt x="5132" y="117"/>
                </a:lnTo>
                <a:lnTo>
                  <a:pt x="5099" y="101"/>
                </a:lnTo>
                <a:lnTo>
                  <a:pt x="5065" y="84"/>
                </a:lnTo>
                <a:lnTo>
                  <a:pt x="5033" y="69"/>
                </a:lnTo>
                <a:lnTo>
                  <a:pt x="4999" y="56"/>
                </a:lnTo>
                <a:lnTo>
                  <a:pt x="4966" y="44"/>
                </a:lnTo>
                <a:lnTo>
                  <a:pt x="4932" y="34"/>
                </a:lnTo>
                <a:lnTo>
                  <a:pt x="4900" y="25"/>
                </a:lnTo>
                <a:lnTo>
                  <a:pt x="4866" y="17"/>
                </a:lnTo>
                <a:lnTo>
                  <a:pt x="4834" y="11"/>
                </a:lnTo>
                <a:lnTo>
                  <a:pt x="4801" y="6"/>
                </a:lnTo>
                <a:lnTo>
                  <a:pt x="4768" y="2"/>
                </a:lnTo>
                <a:lnTo>
                  <a:pt x="4736" y="0"/>
                </a:lnTo>
                <a:lnTo>
                  <a:pt x="4703" y="0"/>
                </a:lnTo>
                <a:lnTo>
                  <a:pt x="4047" y="0"/>
                </a:lnTo>
                <a:lnTo>
                  <a:pt x="7045" y="6405"/>
                </a:lnTo>
                <a:lnTo>
                  <a:pt x="2884" y="6714"/>
                </a:lnTo>
                <a:lnTo>
                  <a:pt x="1259" y="4896"/>
                </a:lnTo>
                <a:lnTo>
                  <a:pt x="0" y="4896"/>
                </a:lnTo>
                <a:lnTo>
                  <a:pt x="1667" y="7445"/>
                </a:lnTo>
                <a:lnTo>
                  <a:pt x="2" y="10244"/>
                </a:lnTo>
                <a:lnTo>
                  <a:pt x="1261" y="10244"/>
                </a:lnTo>
                <a:lnTo>
                  <a:pt x="2886" y="8425"/>
                </a:lnTo>
                <a:lnTo>
                  <a:pt x="7045" y="8734"/>
                </a:lnTo>
                <a:lnTo>
                  <a:pt x="4047" y="15172"/>
                </a:lnTo>
                <a:lnTo>
                  <a:pt x="4703" y="15172"/>
                </a:lnTo>
                <a:lnTo>
                  <a:pt x="4736" y="15171"/>
                </a:lnTo>
                <a:lnTo>
                  <a:pt x="4768" y="15170"/>
                </a:lnTo>
                <a:lnTo>
                  <a:pt x="4801" y="15166"/>
                </a:lnTo>
                <a:lnTo>
                  <a:pt x="4834" y="15161"/>
                </a:lnTo>
                <a:lnTo>
                  <a:pt x="4866" y="15154"/>
                </a:lnTo>
                <a:lnTo>
                  <a:pt x="4900" y="15147"/>
                </a:lnTo>
                <a:lnTo>
                  <a:pt x="4932" y="15137"/>
                </a:lnTo>
                <a:lnTo>
                  <a:pt x="4966" y="15128"/>
                </a:lnTo>
                <a:lnTo>
                  <a:pt x="4999" y="15116"/>
                </a:lnTo>
                <a:lnTo>
                  <a:pt x="5033" y="15103"/>
                </a:lnTo>
                <a:lnTo>
                  <a:pt x="5065" y="15087"/>
                </a:lnTo>
                <a:lnTo>
                  <a:pt x="5099" y="15071"/>
                </a:lnTo>
                <a:lnTo>
                  <a:pt x="5132" y="15053"/>
                </a:lnTo>
                <a:lnTo>
                  <a:pt x="5166" y="15035"/>
                </a:lnTo>
                <a:lnTo>
                  <a:pt x="5200" y="15015"/>
                </a:lnTo>
                <a:lnTo>
                  <a:pt x="5234" y="14993"/>
                </a:lnTo>
                <a:lnTo>
                  <a:pt x="5268" y="14971"/>
                </a:lnTo>
                <a:lnTo>
                  <a:pt x="5301" y="14946"/>
                </a:lnTo>
                <a:lnTo>
                  <a:pt x="5335" y="14920"/>
                </a:lnTo>
                <a:lnTo>
                  <a:pt x="5370" y="14893"/>
                </a:lnTo>
                <a:lnTo>
                  <a:pt x="5403" y="14864"/>
                </a:lnTo>
                <a:lnTo>
                  <a:pt x="5438" y="14834"/>
                </a:lnTo>
                <a:lnTo>
                  <a:pt x="5472" y="14803"/>
                </a:lnTo>
                <a:lnTo>
                  <a:pt x="5506" y="14769"/>
                </a:lnTo>
                <a:lnTo>
                  <a:pt x="5541" y="14736"/>
                </a:lnTo>
                <a:lnTo>
                  <a:pt x="5576" y="14700"/>
                </a:lnTo>
                <a:lnTo>
                  <a:pt x="5609" y="14663"/>
                </a:lnTo>
                <a:lnTo>
                  <a:pt x="5644" y="14624"/>
                </a:lnTo>
                <a:lnTo>
                  <a:pt x="5679" y="14585"/>
                </a:lnTo>
                <a:lnTo>
                  <a:pt x="5714" y="14544"/>
                </a:lnTo>
                <a:lnTo>
                  <a:pt x="5748" y="14501"/>
                </a:lnTo>
                <a:lnTo>
                  <a:pt x="5783" y="14458"/>
                </a:lnTo>
                <a:lnTo>
                  <a:pt x="10515" y="8918"/>
                </a:lnTo>
                <a:lnTo>
                  <a:pt x="11327" y="8860"/>
                </a:lnTo>
                <a:lnTo>
                  <a:pt x="11604" y="8823"/>
                </a:lnTo>
                <a:lnTo>
                  <a:pt x="11858" y="8792"/>
                </a:lnTo>
                <a:lnTo>
                  <a:pt x="11920" y="8784"/>
                </a:lnTo>
                <a:lnTo>
                  <a:pt x="11987" y="8774"/>
                </a:lnTo>
                <a:lnTo>
                  <a:pt x="12059" y="8761"/>
                </a:lnTo>
                <a:lnTo>
                  <a:pt x="12136" y="8746"/>
                </a:lnTo>
                <a:lnTo>
                  <a:pt x="12216" y="8730"/>
                </a:lnTo>
                <a:lnTo>
                  <a:pt x="12301" y="8710"/>
                </a:lnTo>
                <a:lnTo>
                  <a:pt x="12391" y="8690"/>
                </a:lnTo>
                <a:lnTo>
                  <a:pt x="12486" y="8666"/>
                </a:lnTo>
                <a:lnTo>
                  <a:pt x="12533" y="8654"/>
                </a:lnTo>
                <a:lnTo>
                  <a:pt x="12581" y="8640"/>
                </a:lnTo>
                <a:lnTo>
                  <a:pt x="12629" y="8623"/>
                </a:lnTo>
                <a:lnTo>
                  <a:pt x="12677" y="8605"/>
                </a:lnTo>
                <a:lnTo>
                  <a:pt x="12725" y="8586"/>
                </a:lnTo>
                <a:lnTo>
                  <a:pt x="12773" y="8564"/>
                </a:lnTo>
                <a:lnTo>
                  <a:pt x="12821" y="8542"/>
                </a:lnTo>
                <a:lnTo>
                  <a:pt x="12869" y="8518"/>
                </a:lnTo>
                <a:lnTo>
                  <a:pt x="12916" y="8491"/>
                </a:lnTo>
                <a:lnTo>
                  <a:pt x="12964" y="8464"/>
                </a:lnTo>
                <a:lnTo>
                  <a:pt x="13012" y="8434"/>
                </a:lnTo>
                <a:lnTo>
                  <a:pt x="13058" y="8403"/>
                </a:lnTo>
                <a:lnTo>
                  <a:pt x="13106" y="8370"/>
                </a:lnTo>
                <a:lnTo>
                  <a:pt x="13153" y="8335"/>
                </a:lnTo>
                <a:lnTo>
                  <a:pt x="13201" y="8299"/>
                </a:lnTo>
                <a:lnTo>
                  <a:pt x="13248" y="8262"/>
                </a:lnTo>
                <a:lnTo>
                  <a:pt x="13293" y="8223"/>
                </a:lnTo>
                <a:lnTo>
                  <a:pt x="13336" y="8183"/>
                </a:lnTo>
                <a:lnTo>
                  <a:pt x="13376" y="8144"/>
                </a:lnTo>
                <a:lnTo>
                  <a:pt x="13413" y="8104"/>
                </a:lnTo>
                <a:lnTo>
                  <a:pt x="13447" y="8063"/>
                </a:lnTo>
                <a:lnTo>
                  <a:pt x="13478" y="8022"/>
                </a:lnTo>
                <a:lnTo>
                  <a:pt x="13505" y="7981"/>
                </a:lnTo>
                <a:lnTo>
                  <a:pt x="13530" y="7939"/>
                </a:lnTo>
                <a:lnTo>
                  <a:pt x="13552" y="7896"/>
                </a:lnTo>
                <a:lnTo>
                  <a:pt x="13563" y="7874"/>
                </a:lnTo>
                <a:lnTo>
                  <a:pt x="13571" y="7853"/>
                </a:lnTo>
                <a:lnTo>
                  <a:pt x="13580" y="7831"/>
                </a:lnTo>
                <a:lnTo>
                  <a:pt x="13588" y="7809"/>
                </a:lnTo>
                <a:lnTo>
                  <a:pt x="13595" y="7788"/>
                </a:lnTo>
                <a:lnTo>
                  <a:pt x="13601" y="7765"/>
                </a:lnTo>
                <a:lnTo>
                  <a:pt x="13606" y="7744"/>
                </a:lnTo>
                <a:lnTo>
                  <a:pt x="13611" y="7721"/>
                </a:lnTo>
                <a:lnTo>
                  <a:pt x="13616" y="7699"/>
                </a:lnTo>
                <a:lnTo>
                  <a:pt x="13618" y="7676"/>
                </a:lnTo>
                <a:lnTo>
                  <a:pt x="13622" y="7654"/>
                </a:lnTo>
                <a:lnTo>
                  <a:pt x="13623" y="7631"/>
                </a:lnTo>
                <a:lnTo>
                  <a:pt x="13624" y="7608"/>
                </a:lnTo>
                <a:lnTo>
                  <a:pt x="13624" y="7585"/>
                </a:lnTo>
                <a:lnTo>
                  <a:pt x="13624" y="7552"/>
                </a:lnTo>
                <a:lnTo>
                  <a:pt x="13622" y="7520"/>
                </a:lnTo>
                <a:lnTo>
                  <a:pt x="13619" y="7486"/>
                </a:lnTo>
                <a:lnTo>
                  <a:pt x="13616" y="7454"/>
                </a:lnTo>
                <a:lnTo>
                  <a:pt x="13611" y="7422"/>
                </a:lnTo>
                <a:lnTo>
                  <a:pt x="13604" y="7391"/>
                </a:lnTo>
                <a:lnTo>
                  <a:pt x="13596" y="7360"/>
                </a:lnTo>
                <a:lnTo>
                  <a:pt x="13588" y="7329"/>
                </a:lnTo>
                <a:lnTo>
                  <a:pt x="13578" y="7299"/>
                </a:lnTo>
                <a:lnTo>
                  <a:pt x="13569" y="7270"/>
                </a:lnTo>
                <a:lnTo>
                  <a:pt x="13557" y="7240"/>
                </a:lnTo>
                <a:lnTo>
                  <a:pt x="13544" y="7212"/>
                </a:lnTo>
                <a:lnTo>
                  <a:pt x="13529" y="7183"/>
                </a:lnTo>
                <a:lnTo>
                  <a:pt x="13515" y="7155"/>
                </a:lnTo>
                <a:lnTo>
                  <a:pt x="13498" y="7128"/>
                </a:lnTo>
                <a:lnTo>
                  <a:pt x="13481" y="7101"/>
                </a:lnTo>
                <a:lnTo>
                  <a:pt x="13462" y="7074"/>
                </a:lnTo>
                <a:lnTo>
                  <a:pt x="13443" y="7049"/>
                </a:lnTo>
                <a:lnTo>
                  <a:pt x="13421" y="7022"/>
                </a:lnTo>
                <a:lnTo>
                  <a:pt x="13400" y="6997"/>
                </a:lnTo>
                <a:lnTo>
                  <a:pt x="13377" y="6972"/>
                </a:lnTo>
                <a:lnTo>
                  <a:pt x="13353" y="6948"/>
                </a:lnTo>
                <a:lnTo>
                  <a:pt x="13328" y="6924"/>
                </a:lnTo>
                <a:lnTo>
                  <a:pt x="13302" y="6900"/>
                </a:lnTo>
                <a:lnTo>
                  <a:pt x="13274" y="6877"/>
                </a:lnTo>
                <a:lnTo>
                  <a:pt x="13245" y="6855"/>
                </a:lnTo>
                <a:lnTo>
                  <a:pt x="13215" y="6832"/>
                </a:lnTo>
                <a:lnTo>
                  <a:pt x="13184" y="6810"/>
                </a:lnTo>
                <a:lnTo>
                  <a:pt x="13153" y="6789"/>
                </a:lnTo>
                <a:lnTo>
                  <a:pt x="13119" y="6768"/>
                </a:lnTo>
                <a:lnTo>
                  <a:pt x="13085" y="6747"/>
                </a:lnTo>
                <a:lnTo>
                  <a:pt x="13050" y="6728"/>
                </a:lnTo>
                <a:lnTo>
                  <a:pt x="13014" y="6707"/>
                </a:lnTo>
                <a:lnTo>
                  <a:pt x="12976" y="6688"/>
                </a:lnTo>
                <a:lnTo>
                  <a:pt x="12937" y="6669"/>
                </a:lnTo>
                <a:lnTo>
                  <a:pt x="12898" y="6651"/>
                </a:lnTo>
                <a:lnTo>
                  <a:pt x="12857" y="6633"/>
                </a:lnTo>
                <a:lnTo>
                  <a:pt x="12814" y="6615"/>
                </a:lnTo>
                <a:lnTo>
                  <a:pt x="12771" y="6598"/>
                </a:lnTo>
                <a:lnTo>
                  <a:pt x="12726" y="6581"/>
                </a:lnTo>
                <a:lnTo>
                  <a:pt x="12681" y="6566"/>
                </a:lnTo>
                <a:lnTo>
                  <a:pt x="12635" y="6549"/>
                </a:lnTo>
                <a:lnTo>
                  <a:pt x="12587" y="6535"/>
                </a:lnTo>
                <a:lnTo>
                  <a:pt x="12538" y="6519"/>
                </a:lnTo>
                <a:lnTo>
                  <a:pt x="12488" y="6505"/>
                </a:lnTo>
                <a:lnTo>
                  <a:pt x="12438" y="6490"/>
                </a:lnTo>
                <a:lnTo>
                  <a:pt x="12332" y="6464"/>
                </a:lnTo>
                <a:lnTo>
                  <a:pt x="12222" y="6439"/>
                </a:lnTo>
                <a:lnTo>
                  <a:pt x="12108" y="6416"/>
                </a:lnTo>
                <a:lnTo>
                  <a:pt x="11988" y="6393"/>
                </a:lnTo>
                <a:lnTo>
                  <a:pt x="11865" y="6374"/>
                </a:lnTo>
                <a:lnTo>
                  <a:pt x="11738" y="6356"/>
                </a:lnTo>
                <a:lnTo>
                  <a:pt x="11605" y="6339"/>
                </a:lnTo>
                <a:lnTo>
                  <a:pt x="11468" y="6325"/>
                </a:lnTo>
                <a:lnTo>
                  <a:pt x="11327" y="63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anchorCtr="1"/>
          <a:lstStyle/>
          <a:p>
            <a:endParaRPr lang="zh-CN" altLang="en-US" sz="1600"/>
          </a:p>
        </p:txBody>
      </p:sp>
      <p:sp>
        <p:nvSpPr>
          <p:cNvPr id="3" name="直角三角形 2"/>
          <p:cNvSpPr/>
          <p:nvPr/>
        </p:nvSpPr>
        <p:spPr>
          <a:xfrm rot="16200000">
            <a:off x="9249816" y="3910510"/>
            <a:ext cx="3010486" cy="2884494"/>
          </a:xfrm>
          <a:prstGeom prst="rtTriangle">
            <a:avLst/>
          </a:prstGeom>
          <a:solidFill>
            <a:srgbClr val="215A9D"/>
          </a:solidFill>
          <a:ln>
            <a:solidFill>
              <a:srgbClr val="215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直角三角形 14"/>
          <p:cNvSpPr/>
          <p:nvPr/>
        </p:nvSpPr>
        <p:spPr>
          <a:xfrm rot="5400000">
            <a:off x="-62996" y="62996"/>
            <a:ext cx="3010486" cy="2884494"/>
          </a:xfrm>
          <a:prstGeom prst="rtTriangle">
            <a:avLst/>
          </a:prstGeom>
          <a:solidFill>
            <a:srgbClr val="215A9D"/>
          </a:solidFill>
          <a:ln>
            <a:solidFill>
              <a:srgbClr val="215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内容占位符 2"/>
          <p:cNvSpPr txBox="1"/>
          <p:nvPr/>
        </p:nvSpPr>
        <p:spPr>
          <a:xfrm>
            <a:off x="0" y="2595530"/>
            <a:ext cx="12192000" cy="10426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4330" indent="-35433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p"/>
              <a:defRPr sz="24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806450" indent="-349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zh-CN" altLang="en-US" sz="3600" b="1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3600" b="1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3600" b="1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年上半年疫情影响及西北支线市场表现</a:t>
            </a:r>
            <a:endParaRPr lang="en-US" altLang="zh-CN" sz="3600" b="1" dirty="0">
              <a:solidFill>
                <a:srgbClr val="215A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67"/>
          <p:cNvSpPr txBox="1"/>
          <p:nvPr/>
        </p:nvSpPr>
        <p:spPr>
          <a:xfrm>
            <a:off x="21757" y="351689"/>
            <a:ext cx="2503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汉中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OD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需求判断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569762" y="1576466"/>
            <a:ext cx="4019264" cy="4629842"/>
          </a:xfrm>
          <a:prstGeom prst="roundRect">
            <a:avLst>
              <a:gd name="adj" fmla="val 9454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marL="285750" indent="-285750">
              <a:lnSpc>
                <a:spcPct val="200000"/>
              </a:lnSpc>
              <a:buSzPct val="80000"/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根据重力模型测算汉中至全国</a:t>
            </a:r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个主要中心城市的</a:t>
            </a:r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OD</a:t>
            </a: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需求，结果显示，排名靠前的主要包括：</a:t>
            </a:r>
            <a:endParaRPr lang="en-US" altLang="zh-CN" b="1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37845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北上广及省会城市共</a:t>
            </a:r>
            <a:r>
              <a:rPr lang="en-US" altLang="zh-CN" sz="1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endParaRPr lang="en-US" altLang="zh-CN" sz="1600" b="1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37845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直辖市及重点省会城市共计</a:t>
            </a:r>
            <a:r>
              <a:rPr lang="en-US" altLang="zh-CN" sz="1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r>
              <a:rPr lang="zh-CN" altLang="en-US" sz="1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endParaRPr lang="en-US" altLang="zh-CN" sz="1600" b="1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spcBef>
                <a:spcPts val="600"/>
              </a:spcBef>
              <a:buSzPct val="80000"/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排名前</a:t>
            </a:r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位作为汉中重点通达城市在通达性设计中予以安排</a:t>
            </a:r>
            <a:endParaRPr lang="zh-CN" altLang="en-US" b="1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68349" y="1421609"/>
          <a:ext cx="3058215" cy="49395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4394"/>
                <a:gridCol w="1040754"/>
                <a:gridCol w="1473067"/>
              </a:tblGrid>
              <a:tr h="24375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到达城市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2025</a:t>
                      </a:r>
                      <a:r>
                        <a:rPr lang="zh-CN" altLang="en-US" sz="12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需求预估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47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上海虹桥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697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2347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西安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623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</a:tr>
              <a:tr h="2347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郑州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637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</a:tr>
              <a:tr h="2347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北京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613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</a:tr>
              <a:tr h="2347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上海浦东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546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</a:tr>
              <a:tr h="2347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深圳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534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</a:tr>
              <a:tr h="2347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长沙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531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</a:tr>
              <a:tr h="2347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天津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515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</a:tr>
              <a:tr h="2347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石家庄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507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</a:tr>
              <a:tr h="2347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南京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</a:tr>
              <a:tr h="2347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广州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</a:tr>
              <a:tr h="2347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济南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481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</a:tr>
              <a:tr h="2347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杭州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465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</a:tr>
              <a:tr h="2347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武汉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443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</a:tr>
              <a:tr h="2347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沈阳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433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</a:tr>
              <a:tr h="2347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唐山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432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</a:tr>
              <a:tr h="2347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昆明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424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</a:tr>
              <a:tr h="2347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成都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419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</a:tr>
              <a:tr h="2347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合肥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</a:tr>
              <a:tr h="2347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潍坊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4028388" y="1421609"/>
          <a:ext cx="3058215" cy="49395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4394"/>
                <a:gridCol w="1040754"/>
                <a:gridCol w="1473067"/>
              </a:tblGrid>
              <a:tr h="24375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到达城市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2025</a:t>
                      </a:r>
                      <a:r>
                        <a:rPr lang="zh-CN" altLang="en-US" sz="12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需求预估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47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贵阳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396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2347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22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南昌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392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</a:tr>
              <a:tr h="2347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银川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379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</a:tr>
              <a:tr h="2347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常德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378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</a:tr>
              <a:tr h="2347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淮安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367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</a:tr>
              <a:tr h="2347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26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太原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363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</a:tr>
              <a:tr h="2347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27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宁波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359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</a:tr>
              <a:tr h="2347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襄阳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344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</a:tr>
              <a:tr h="2347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29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铜仁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344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</a:tr>
              <a:tr h="2347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厦门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342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</a:tr>
              <a:tr h="2347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31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临沂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340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</a:tr>
              <a:tr h="2347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32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青岛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339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</a:tr>
              <a:tr h="2347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33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常州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330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</a:tr>
              <a:tr h="2347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34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无锡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320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</a:tr>
              <a:tr h="2347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35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洛阳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321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</a:tr>
              <a:tr h="2347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36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南通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342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</a:tr>
              <a:tr h="2347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37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宜宾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294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</a:tr>
              <a:tr h="2347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38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邯郸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337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</a:tr>
              <a:tr h="2347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39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宜春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287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</a:tr>
              <a:tr h="2347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扬州泰州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268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等腰三角形 5"/>
          <p:cNvSpPr/>
          <p:nvPr/>
        </p:nvSpPr>
        <p:spPr>
          <a:xfrm rot="5400000">
            <a:off x="5414903" y="3782057"/>
            <a:ext cx="3886197" cy="21866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54320" y="2439035"/>
            <a:ext cx="1140460" cy="358775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2" name="矩形 101"/>
          <p:cNvSpPr/>
          <p:nvPr/>
        </p:nvSpPr>
        <p:spPr>
          <a:xfrm>
            <a:off x="785157" y="1030300"/>
            <a:ext cx="10621686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3B3C51"/>
              </a:buClr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目标城市分类分级策划</a:t>
            </a:r>
            <a:r>
              <a:rPr lang="en-US" altLang="zh-CN" sz="2400" b="1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----</a:t>
            </a:r>
            <a:r>
              <a:rPr lang="zh-CN" altLang="en-US" sz="2400" b="1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满足全区域网络覆盖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67"/>
          <p:cNvSpPr txBox="1"/>
          <p:nvPr/>
        </p:nvSpPr>
        <p:spPr>
          <a:xfrm>
            <a:off x="21757" y="351689"/>
            <a:ext cx="2503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汉中通达性设计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73373" y="6550223"/>
            <a:ext cx="7718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b="1" i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注：城市分类分级是</a:t>
            </a:r>
            <a:r>
              <a:rPr lang="zh-CN" altLang="en-US" sz="1200" b="1" i="1" u="none" strike="noStrike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基于</a:t>
            </a:r>
            <a:r>
              <a:rPr lang="zh-CN" altLang="en-US" sz="1200" b="1" i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汉中城市特征、</a:t>
            </a:r>
            <a:r>
              <a:rPr lang="en-US" altLang="zh-CN" sz="1200" b="1" i="1" u="none" strike="noStrike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OD</a:t>
            </a:r>
            <a:r>
              <a:rPr lang="zh-CN" altLang="en-US" sz="1200" b="1" i="1" u="none" strike="noStrike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需求重力模型预估、政府需求航点等因素制定</a:t>
            </a:r>
            <a:r>
              <a:rPr lang="zh-CN" altLang="en-US" sz="1200" b="1" i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标准</a:t>
            </a:r>
            <a:endParaRPr lang="zh-CN" altLang="en-US" sz="1200" b="1" i="1" u="none" strike="noStrike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68992" y="1774014"/>
          <a:ext cx="10585450" cy="4261485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1264424"/>
                <a:gridCol w="3482646"/>
                <a:gridCol w="1055076"/>
                <a:gridCol w="2528640"/>
                <a:gridCol w="1138619"/>
                <a:gridCol w="1116046"/>
              </a:tblGrid>
              <a:tr h="571330">
                <a:tc gridSpan="6"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2000" b="1" kern="12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汉中目标城市分类分级策划</a:t>
                      </a:r>
                      <a:endParaRPr lang="zh-CN" altLang="en-US" sz="2000" b="1" kern="12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</a:endParaRPr>
                    </a:p>
                  </a:txBody>
                  <a:tcPr marL="7034" marR="7034" marT="703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7034" marR="7034" marT="7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653183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优先级</a:t>
                      </a:r>
                      <a:endParaRPr lang="zh-CN" altLang="en-US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</a:endParaRPr>
                    </a:p>
                  </a:txBody>
                  <a:tcPr marL="7034" marR="7034" marT="703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城市群</a:t>
                      </a:r>
                      <a:endParaRPr lang="zh-CN" alt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034" marR="7034" marT="703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航班量</a:t>
                      </a:r>
                      <a:endParaRPr lang="zh-CN" altLang="en-US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</a:endParaRPr>
                    </a:p>
                  </a:txBody>
                  <a:tcPr marL="7034" marR="7034" marT="703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通达方案</a:t>
                      </a:r>
                      <a:endParaRPr lang="zh-CN" altLang="en-US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</a:endParaRPr>
                    </a:p>
                  </a:txBody>
                  <a:tcPr marL="7034" marR="7034" marT="703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旅行时间</a:t>
                      </a:r>
                      <a:endParaRPr lang="zh-CN" altLang="en-US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</a:endParaRPr>
                    </a:p>
                  </a:txBody>
                  <a:tcPr marL="7034" marR="7034" marT="703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通达方式</a:t>
                      </a:r>
                      <a:endParaRPr lang="zh-CN" altLang="en-US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</a:endParaRPr>
                    </a:p>
                  </a:txBody>
                  <a:tcPr marL="7034" marR="7034" marT="703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50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第一类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034" marR="7034" marT="703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/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北京、上海、广州、深圳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034" marR="7034" marT="703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一日多班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034" marR="7034" marT="703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just" rtl="0" fontAlgn="ctr"/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单日</a:t>
                      </a:r>
                      <a:r>
                        <a:rPr lang="en-US" altLang="zh-CN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班以上，</a:t>
                      </a:r>
                      <a:r>
                        <a:rPr lang="en-US" altLang="zh-CN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班当日往返，</a:t>
                      </a:r>
                      <a:r>
                        <a:rPr lang="en-US" altLang="zh-CN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班当日到达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034" marR="7034" marT="703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小时以内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034" marR="7034" marT="703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直飞</a:t>
                      </a:r>
                      <a:r>
                        <a:rPr lang="en-US" altLang="zh-CN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通程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034" marR="7034" marT="703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50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第二类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034" marR="7034" marT="703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/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直辖市（天津、重庆）及其他重点省会城市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034" marR="7034" marT="703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每天</a:t>
                      </a:r>
                      <a:r>
                        <a:rPr lang="en-US" altLang="zh-CN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班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034" marR="7034" marT="703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just" rtl="0" fontAlgn="ctr"/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每天</a:t>
                      </a:r>
                      <a:r>
                        <a:rPr lang="en-US" altLang="zh-CN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班，</a:t>
                      </a:r>
                      <a:r>
                        <a:rPr lang="en-US" altLang="zh-CN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班当日往返，</a:t>
                      </a:r>
                      <a:r>
                        <a:rPr lang="en-US" altLang="zh-CN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班当日到达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034" marR="7034" marT="703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小时以内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034" marR="7034" marT="703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直飞</a:t>
                      </a:r>
                      <a:r>
                        <a:rPr lang="en-US" altLang="zh-CN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通程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034" marR="7034" marT="703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06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第三类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034" marR="7034" marT="703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/>
                      <a:r>
                        <a:rPr lang="en-US" altLang="zh-CN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OD</a:t>
                      </a:r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需求排名靠前的非省会重点城市（青岛、大连、烟台、珠海、三亚）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034" marR="7034" marT="703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每天</a:t>
                      </a:r>
                      <a:r>
                        <a:rPr lang="en-US" altLang="zh-CN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班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034" marR="7034" marT="703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just" rtl="0" fontAlgn="ctr"/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每天</a:t>
                      </a:r>
                      <a:r>
                        <a:rPr lang="en-US" altLang="zh-CN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班，有当日往返或当日到达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034" marR="7034" marT="703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小时以内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034" marR="7034" marT="703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直飞</a:t>
                      </a:r>
                      <a:r>
                        <a:rPr lang="en-US" altLang="zh-CN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通程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034" marR="7034" marT="703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18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第四类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034" marR="7034" marT="703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/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重点旅游城市：桂林、大理、丽江、张家界、武当山、洛阳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034" marR="7034" marT="703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开通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034" marR="7034" marT="703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just" rtl="0" fontAlgn="ctr"/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每周</a:t>
                      </a:r>
                      <a:r>
                        <a:rPr lang="en-US" altLang="zh-CN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3-7</a:t>
                      </a:r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班，有当日往返或当日到达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034" marR="7034" marT="703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小时以内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034" marR="7034" marT="703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通程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034" marR="7034" marT="703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矩形 101"/>
          <p:cNvSpPr/>
          <p:nvPr/>
        </p:nvSpPr>
        <p:spPr>
          <a:xfrm>
            <a:off x="785157" y="1030300"/>
            <a:ext cx="10621686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3B3C51"/>
              </a:buClr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枢纽选择及需求覆盖 （通过直飞、经停或通程方式实现目标城市网络覆盖）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67"/>
          <p:cNvSpPr txBox="1"/>
          <p:nvPr/>
        </p:nvSpPr>
        <p:spPr>
          <a:xfrm>
            <a:off x="21757" y="351689"/>
            <a:ext cx="2503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汉中通达性设计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72243" y="1584876"/>
            <a:ext cx="104104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80000"/>
              <a:buFont typeface="Wingdings" panose="05000000000000000000" pitchFamily="2" charset="2"/>
              <a:buChar char="n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选择五个枢纽，初步实现四类目标城市、全国七大区域的全部覆盖；可覆盖全国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主要城市，平均每条航线新增通程产品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192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新规划航线共增加通程产品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978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890785" y="2404906"/>
          <a:ext cx="10410431" cy="38792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4497"/>
                <a:gridCol w="996322"/>
                <a:gridCol w="572756"/>
                <a:gridCol w="2642717"/>
                <a:gridCol w="4190163"/>
                <a:gridCol w="753626"/>
                <a:gridCol w="730350"/>
              </a:tblGrid>
              <a:tr h="34783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始发站</a:t>
                      </a:r>
                      <a:endParaRPr lang="zh-CN" altLang="en-US" sz="1200" b="1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目的</a:t>
                      </a:r>
                      <a:r>
                        <a:rPr lang="en-US" altLang="zh-CN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lang="zh-CN" alt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枢纽地</a:t>
                      </a:r>
                      <a:endParaRPr lang="zh-CN" altLang="en-US" sz="1200" b="1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班期</a:t>
                      </a:r>
                      <a:endParaRPr lang="zh-CN" altLang="en-US" sz="1200" b="1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枢纽航点覆盖区域</a:t>
                      </a:r>
                      <a:endParaRPr lang="zh-CN" altLang="en-US" sz="1200" b="1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通程到达城市（以国内为主）</a:t>
                      </a:r>
                      <a:endParaRPr lang="zh-CN" altLang="en-US" sz="1200" b="1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通程城市数量</a:t>
                      </a:r>
                      <a:endParaRPr lang="zh-CN" altLang="en-US" sz="1200" b="1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通程产品数量</a:t>
                      </a:r>
                      <a:endParaRPr lang="zh-CN" altLang="en-US" sz="1200" b="1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358">
                <a:tc rowSpan="9">
                  <a:txBody>
                    <a:bodyPr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zh-CN" altLang="en-US" sz="1100" b="1" u="non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汉中</a:t>
                      </a:r>
                      <a:endParaRPr lang="zh-CN" altLang="en-US" sz="1100" b="1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zh-CN" alt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北京</a:t>
                      </a:r>
                      <a:endParaRPr lang="zh-CN" altLang="en-US" sz="110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</a:t>
                      </a:r>
                      <a:endParaRPr lang="en-US" altLang="en-US" sz="110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marL="71755" algn="l" defTabSz="914400" rtl="0" eaLnBrk="1" fontAlgn="ctr" latinLnBrk="0" hangingPunct="1">
                        <a:buNone/>
                      </a:pPr>
                      <a:r>
                        <a:rPr lang="zh-CN" alt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高频商务直航</a:t>
                      </a:r>
                      <a:endParaRPr lang="zh-CN" altLang="en-US" sz="110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marL="71755" algn="l" defTabSz="914400" rtl="0" eaLnBrk="1" fontAlgn="ctr" latinLnBrk="0" hangingPunct="1">
                        <a:buNone/>
                      </a:pPr>
                      <a:endParaRPr lang="zh-CN" altLang="en-US" sz="110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marL="0" algn="ctr" defTabSz="914400" rtl="0" eaLnBrk="1" fontAlgn="ctr" latinLnBrk="0" hangingPunct="1">
                        <a:buNone/>
                      </a:pPr>
                      <a:endParaRPr lang="en-US" altLang="zh-CN" sz="110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marL="0" algn="ctr" defTabSz="914400" rtl="0" eaLnBrk="1" fontAlgn="ctr" latinLnBrk="0" hangingPunct="1">
                        <a:buNone/>
                      </a:pPr>
                      <a:endParaRPr lang="en-US" altLang="zh-CN" sz="110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6358">
                <a:tc vMerge="1">
                  <a:tcPr marL="0" marR="0" marT="0" marB="0"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zh-CN" alt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上海</a:t>
                      </a:r>
                      <a:endParaRPr lang="zh-CN" altLang="en-US" sz="110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1357</a:t>
                      </a:r>
                      <a:endParaRPr lang="en-US" altLang="en-US" sz="110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marL="71755" algn="l" defTabSz="914400" rtl="0" eaLnBrk="1" fontAlgn="ctr" latinLnBrk="0" hangingPunct="1">
                        <a:buNone/>
                      </a:pPr>
                      <a:r>
                        <a:rPr lang="zh-CN" altLang="en-US" sz="1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高频商务直航</a:t>
                      </a:r>
                      <a:endParaRPr lang="zh-CN" altLang="en-US" sz="110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71755" algn="l" defTabSz="914400" rtl="0" eaLnBrk="1" fontAlgn="ctr" latinLnBrk="0" hangingPunct="1">
                        <a:buNone/>
                      </a:pPr>
                      <a:endParaRPr lang="zh-CN" altLang="en-US" sz="110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marL="71755" algn="l" defTabSz="914400" rtl="0" eaLnBrk="1" fontAlgn="ctr" latinLnBrk="0" hangingPunct="1">
                        <a:buNone/>
                      </a:pPr>
                      <a:endParaRPr lang="zh-CN" altLang="en-US" sz="110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marL="0" algn="ctr" defTabSz="914400" rtl="0" eaLnBrk="1" fontAlgn="ctr" latinLnBrk="0" hangingPunct="1">
                        <a:buNone/>
                      </a:pPr>
                      <a:endParaRPr lang="en-US" altLang="zh-CN" sz="110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marL="0" algn="ctr" defTabSz="914400" rtl="0" eaLnBrk="1" fontAlgn="ctr" latinLnBrk="0" hangingPunct="1">
                        <a:buNone/>
                      </a:pPr>
                      <a:endParaRPr lang="en-US" altLang="zh-CN" sz="110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6358">
                <a:tc vMerge="1">
                  <a:tcPr marL="0" marR="0" marT="0" marB="0"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zh-CN" alt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广州</a:t>
                      </a:r>
                      <a:endParaRPr lang="zh-CN" altLang="en-US" sz="110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</a:t>
                      </a:r>
                      <a:endParaRPr lang="en-US" altLang="en-US" sz="110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marL="71755" algn="l" defTabSz="914400" rtl="0" eaLnBrk="1" fontAlgn="ctr" latinLnBrk="0" hangingPunct="1">
                        <a:buNone/>
                      </a:pPr>
                      <a:r>
                        <a:rPr lang="zh-CN" altLang="en-US" sz="1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高频商务直航</a:t>
                      </a:r>
                      <a:endParaRPr lang="zh-CN" altLang="en-US" sz="110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71755" algn="l" defTabSz="914400" rtl="0" eaLnBrk="1" fontAlgn="ctr" latinLnBrk="0" hangingPunct="1">
                        <a:buNone/>
                      </a:pPr>
                      <a:endParaRPr lang="zh-CN" altLang="en-US" sz="110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marL="71755" algn="l" defTabSz="914400" rtl="0" eaLnBrk="1" fontAlgn="ctr" latinLnBrk="0" hangingPunct="1">
                        <a:buNone/>
                      </a:pPr>
                      <a:endParaRPr lang="zh-CN" altLang="en-US" sz="110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marL="0" algn="ctr" defTabSz="914400" rtl="0" eaLnBrk="1" fontAlgn="ctr" latinLnBrk="0" hangingPunct="1">
                        <a:buNone/>
                      </a:pPr>
                      <a:endParaRPr lang="en-US" altLang="zh-CN" sz="110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marL="0" algn="ctr" defTabSz="914400" rtl="0" eaLnBrk="1" fontAlgn="ctr" latinLnBrk="0" hangingPunct="1">
                        <a:buNone/>
                      </a:pPr>
                      <a:endParaRPr lang="en-US" altLang="zh-CN" sz="110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6358">
                <a:tc vMerge="1">
                  <a:tcPr marL="0" marR="0" marT="0" marB="0"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zh-CN" alt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深圳</a:t>
                      </a:r>
                      <a:endParaRPr lang="zh-CN" altLang="en-US" sz="110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2467</a:t>
                      </a:r>
                      <a:endParaRPr lang="en-US" altLang="en-US" sz="110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marL="71755" algn="l" defTabSz="914400" rtl="0" eaLnBrk="1" fontAlgn="ctr" latinLnBrk="0" hangingPunct="1">
                        <a:buNone/>
                      </a:pPr>
                      <a:r>
                        <a:rPr lang="zh-CN" altLang="en-US" sz="1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高频商务直航</a:t>
                      </a:r>
                      <a:endParaRPr lang="zh-CN" altLang="en-US" sz="110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71755" algn="l" defTabSz="914400" rtl="0" eaLnBrk="1" fontAlgn="ctr" latinLnBrk="0" hangingPunct="1">
                        <a:buNone/>
                      </a:pPr>
                      <a:endParaRPr lang="zh-CN" altLang="en-US" sz="110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marL="71755" algn="l" defTabSz="914400" rtl="0" eaLnBrk="1" fontAlgn="ctr" latinLnBrk="0" hangingPunct="1">
                        <a:buNone/>
                      </a:pPr>
                      <a:endParaRPr lang="zh-CN" altLang="en-US" sz="110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marL="0" algn="ctr" defTabSz="914400" rtl="0" eaLnBrk="1" fontAlgn="ctr" latinLnBrk="0" hangingPunct="1">
                        <a:buNone/>
                      </a:pPr>
                      <a:endParaRPr lang="en-US" altLang="zh-CN" sz="110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marL="0" algn="ctr" defTabSz="914400" rtl="0" eaLnBrk="1" fontAlgn="ctr" latinLnBrk="0" hangingPunct="1">
                        <a:buNone/>
                      </a:pPr>
                      <a:endParaRPr lang="en-US" altLang="zh-CN" sz="110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02920">
                <a:tc vMerge="1">
                  <a:tcPr marL="0" marR="0" marT="0" marB="0"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西安</a:t>
                      </a:r>
                      <a:endParaRPr lang="zh-CN" altLang="en-US" sz="110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</a:t>
                      </a:r>
                      <a:endParaRPr lang="en-US" sz="110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algn="l" defTabSz="914400" rtl="0" eaLnBrk="1" fontAlgn="ctr" latinLnBrk="0" hangingPunct="1"/>
                      <a:r>
                        <a:rPr lang="zh-CN" alt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可直接通达国内西北、华北地区</a:t>
                      </a:r>
                      <a:r>
                        <a:rPr lang="en-US" altLang="zh-CN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</a:t>
                      </a:r>
                      <a:r>
                        <a:rPr lang="zh-CN" alt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个航点，其中</a:t>
                      </a:r>
                      <a:r>
                        <a:rPr lang="en-US" altLang="zh-CN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</a:t>
                      </a:r>
                      <a:r>
                        <a:rPr lang="zh-CN" alt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个为干线航点</a:t>
                      </a:r>
                      <a:endParaRPr lang="zh-CN" altLang="en-US" sz="110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algn="l" defTabSz="914400" rtl="0" eaLnBrk="1" fontAlgn="ctr" latinLnBrk="0" hangingPunct="1"/>
                      <a:r>
                        <a:rPr lang="zh-CN" altLang="en-US" sz="1100" u="none" strike="noStrike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北京、上海、杭州、南京、天津、石家庄、太原、沈阳、长春、哈尔滨、济南、青岛、乌鲁木齐、银川、西宁、呼和浩特</a:t>
                      </a:r>
                      <a:r>
                        <a:rPr lang="zh-CN" alt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、拉萨、榆林、包头</a:t>
                      </a:r>
                      <a:endParaRPr lang="zh-CN" altLang="en-US" sz="110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</a:t>
                      </a:r>
                      <a:endParaRPr lang="en-US" altLang="zh-CN" sz="110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286</a:t>
                      </a:r>
                      <a:endParaRPr lang="en-US" altLang="zh-CN" sz="110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6358">
                <a:tc vMerge="1">
                  <a:tcPr marL="0" marR="0" marT="0" marB="0"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天津</a:t>
                      </a:r>
                      <a:endParaRPr lang="zh-CN" altLang="en-US" sz="110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</a:t>
                      </a:r>
                      <a:endParaRPr lang="en-US" sz="110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algn="l" defTabSz="914400" rtl="0" eaLnBrk="1" fontAlgn="ctr" latinLnBrk="0" hangingPunct="1"/>
                      <a:r>
                        <a:rPr lang="zh-CN" alt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可直接通达国内华北、华东地区</a:t>
                      </a:r>
                      <a:r>
                        <a:rPr lang="en-US" altLang="zh-CN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</a:t>
                      </a:r>
                      <a:r>
                        <a:rPr lang="zh-CN" alt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个航点，其中</a:t>
                      </a:r>
                      <a:r>
                        <a:rPr lang="en-US" altLang="zh-CN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</a:t>
                      </a:r>
                      <a:r>
                        <a:rPr lang="zh-CN" alt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个为干线航点</a:t>
                      </a:r>
                      <a:endParaRPr lang="zh-CN" altLang="en-US" sz="110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algn="l" defTabSz="914400" rtl="0" eaLnBrk="1" fontAlgn="ctr" latinLnBrk="0" hangingPunct="1"/>
                      <a:r>
                        <a:rPr lang="zh-CN" altLang="en-US" sz="1100" u="none" strike="noStrike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呼和浩特</a:t>
                      </a:r>
                      <a:r>
                        <a:rPr lang="zh-CN" alt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、鄂尔多斯、</a:t>
                      </a:r>
                      <a:r>
                        <a:rPr lang="zh-CN" altLang="en-US" sz="1100" u="none" strike="noStrike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烟台</a:t>
                      </a:r>
                      <a:r>
                        <a:rPr lang="zh-CN" alt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、</a:t>
                      </a:r>
                      <a:r>
                        <a:rPr lang="zh-CN" altLang="en-US" sz="1100" u="none" strike="noStrike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大连</a:t>
                      </a:r>
                      <a:r>
                        <a:rPr lang="zh-CN" alt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、哈尔滨、</a:t>
                      </a:r>
                      <a:r>
                        <a:rPr lang="zh-CN" altLang="en-US" sz="1100" u="none" strike="noStrike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长春</a:t>
                      </a:r>
                      <a:r>
                        <a:rPr lang="zh-CN" alt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、</a:t>
                      </a:r>
                      <a:r>
                        <a:rPr lang="zh-CN" altLang="en-US" sz="1100" u="none" strike="noStrike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包头、齐齐哈尔</a:t>
                      </a:r>
                      <a:endParaRPr lang="zh-CN" altLang="en-US" sz="110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</a:t>
                      </a:r>
                      <a:endParaRPr lang="en-US" altLang="zh-CN" sz="110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64</a:t>
                      </a:r>
                      <a:endParaRPr lang="en-US" altLang="zh-CN" sz="110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6358">
                <a:tc vMerge="1">
                  <a:tcPr marL="0" marR="0" marT="0" marB="0"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贵阳</a:t>
                      </a:r>
                      <a:endParaRPr lang="zh-CN" altLang="en-US" sz="1100" u="none" strike="noStrike" kern="12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</a:t>
                      </a:r>
                      <a:endParaRPr lang="en-US" sz="110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algn="l" defTabSz="914400" rtl="0" eaLnBrk="1" fontAlgn="ctr" latinLnBrk="0" hangingPunct="1"/>
                      <a:r>
                        <a:rPr lang="zh-CN" alt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可直接通达国内西南、华南、华东地区</a:t>
                      </a:r>
                      <a:r>
                        <a:rPr lang="en-US" altLang="zh-CN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</a:t>
                      </a:r>
                      <a:r>
                        <a:rPr lang="zh-CN" alt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个干线航点</a:t>
                      </a:r>
                      <a:endParaRPr lang="zh-CN" altLang="en-US" sz="110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algn="l" defTabSz="914400" rtl="0" eaLnBrk="1" fontAlgn="ctr" latinLnBrk="0" hangingPunct="1"/>
                      <a:r>
                        <a:rPr lang="zh-CN" alt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丽江、版纳、南宁、</a:t>
                      </a:r>
                      <a:r>
                        <a:rPr lang="zh-CN" altLang="en-US" sz="1100" u="none" strike="noStrike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海口</a:t>
                      </a:r>
                      <a:r>
                        <a:rPr lang="zh-CN" alt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、三亚、</a:t>
                      </a:r>
                      <a:r>
                        <a:rPr lang="zh-CN" altLang="en-US" sz="1100" u="none" strike="noStrike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广州</a:t>
                      </a:r>
                      <a:r>
                        <a:rPr lang="zh-CN" alt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、</a:t>
                      </a:r>
                      <a:r>
                        <a:rPr lang="zh-CN" altLang="en-US" sz="1100" u="none" strike="noStrike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珠海</a:t>
                      </a:r>
                      <a:r>
                        <a:rPr lang="zh-CN" alt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、</a:t>
                      </a:r>
                      <a:r>
                        <a:rPr lang="zh-CN" altLang="en-US" sz="1100" u="none" strike="noStrike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深圳</a:t>
                      </a:r>
                      <a:r>
                        <a:rPr lang="zh-CN" alt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、福州、厦门</a:t>
                      </a:r>
                      <a:endParaRPr lang="zh-CN" altLang="en-US" sz="110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</a:t>
                      </a:r>
                      <a:endParaRPr lang="en-US" altLang="zh-CN" sz="110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126</a:t>
                      </a:r>
                      <a:endParaRPr lang="en-US" altLang="zh-CN" sz="110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6358">
                <a:tc vMerge="1">
                  <a:tcPr marL="0" marR="0" marT="0" marB="0"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重庆</a:t>
                      </a:r>
                      <a:endParaRPr lang="zh-CN" altLang="en-US" sz="1100" u="none" strike="noStrike" kern="12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</a:t>
                      </a:r>
                      <a:endParaRPr lang="en-US" sz="110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algn="l" defTabSz="914400" rtl="0" eaLnBrk="1" fontAlgn="ctr" latinLnBrk="0" hangingPunct="1"/>
                      <a:r>
                        <a:rPr lang="zh-CN" alt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可直接通达国内西南、华南、华东地区</a:t>
                      </a:r>
                      <a:r>
                        <a:rPr lang="en-US" altLang="zh-CN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lang="zh-CN" alt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个干线航点</a:t>
                      </a:r>
                      <a:endParaRPr lang="zh-CN" altLang="en-US" sz="110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algn="l" defTabSz="914400" rtl="0" eaLnBrk="1" fontAlgn="ctr" latinLnBrk="0" hangingPunct="1"/>
                      <a:r>
                        <a:rPr lang="zh-CN" altLang="en-US" sz="1100" u="none" strike="noStrike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拉萨</a:t>
                      </a:r>
                      <a:r>
                        <a:rPr lang="zh-CN" alt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、</a:t>
                      </a:r>
                      <a:r>
                        <a:rPr lang="zh-CN" altLang="en-US" sz="1100" u="none" strike="noStrike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昆明</a:t>
                      </a:r>
                      <a:r>
                        <a:rPr lang="zh-CN" alt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、九寨沟、丽江、</a:t>
                      </a:r>
                      <a:r>
                        <a:rPr lang="zh-CN" altLang="en-US" sz="1100" u="none" strike="noStrike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南宁</a:t>
                      </a:r>
                      <a:r>
                        <a:rPr lang="zh-CN" alt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、桂林、</a:t>
                      </a:r>
                      <a:r>
                        <a:rPr lang="zh-CN" altLang="en-US" sz="1100" u="none" strike="noStrike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海口</a:t>
                      </a:r>
                      <a:r>
                        <a:rPr lang="zh-CN" alt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、三亚、</a:t>
                      </a:r>
                      <a:r>
                        <a:rPr lang="zh-CN" altLang="en-US" sz="1100" u="none" strike="noStrike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广州</a:t>
                      </a:r>
                      <a:r>
                        <a:rPr lang="zh-CN" alt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、</a:t>
                      </a:r>
                      <a:r>
                        <a:rPr lang="zh-CN" altLang="en-US" sz="1100" u="none" strike="noStrike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珠海</a:t>
                      </a:r>
                      <a:r>
                        <a:rPr lang="zh-CN" alt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、</a:t>
                      </a:r>
                      <a:r>
                        <a:rPr lang="zh-CN" altLang="en-US" sz="1100" u="none" strike="noStrike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深圳</a:t>
                      </a:r>
                      <a:r>
                        <a:rPr lang="zh-CN" alt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、</a:t>
                      </a:r>
                      <a:r>
                        <a:rPr lang="zh-CN" altLang="en-US" sz="1100" u="none" strike="noStrike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福州、厦门</a:t>
                      </a:r>
                      <a:r>
                        <a:rPr lang="zh-CN" alt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、惠州、</a:t>
                      </a:r>
                      <a:r>
                        <a:rPr lang="zh-CN" altLang="en-US" sz="1100" u="none" strike="noStrike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南昌、合肥、杭州、南京</a:t>
                      </a:r>
                      <a:endParaRPr lang="zh-CN" altLang="en-US" sz="1100" u="none" strike="noStrike" kern="12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</a:t>
                      </a:r>
                      <a:endParaRPr lang="en-US" altLang="zh-CN" sz="110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258</a:t>
                      </a:r>
                      <a:endParaRPr lang="en-US" altLang="zh-CN" sz="110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6358">
                <a:tc vMerge="1">
                  <a:tcPr marL="0" marR="0" marT="0" marB="0"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武汉</a:t>
                      </a:r>
                      <a:endParaRPr lang="zh-CN" altLang="en-US" sz="1100" u="none" strike="noStrike" kern="12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</a:t>
                      </a:r>
                      <a:endParaRPr lang="en-US" sz="110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algn="l" defTabSz="914400" rtl="0" eaLnBrk="1" fontAlgn="ctr" latinLnBrk="0" hangingPunct="1"/>
                      <a:r>
                        <a:rPr lang="zh-CN" alt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可直接通达国内华东、华中、华南地区</a:t>
                      </a:r>
                      <a:r>
                        <a:rPr lang="en-US" altLang="zh-CN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</a:t>
                      </a:r>
                      <a:r>
                        <a:rPr lang="zh-CN" alt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个航点，其中</a:t>
                      </a:r>
                      <a:r>
                        <a:rPr lang="en-US" altLang="zh-CN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lang="zh-CN" alt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个干线航点</a:t>
                      </a:r>
                      <a:endParaRPr lang="zh-CN" altLang="en-US" sz="110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algn="l" defTabSz="914400" rtl="0" eaLnBrk="1" fontAlgn="ctr" latinLnBrk="0" hangingPunct="1"/>
                      <a:r>
                        <a:rPr lang="zh-CN" altLang="en-US" sz="1100" u="none" strike="noStrike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合肥</a:t>
                      </a:r>
                      <a:r>
                        <a:rPr lang="zh-CN" alt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、上海、南通、</a:t>
                      </a:r>
                      <a:r>
                        <a:rPr lang="zh-CN" altLang="en-US" sz="1100" u="none" strike="noStrike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杭州</a:t>
                      </a:r>
                      <a:r>
                        <a:rPr lang="zh-CN" alt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、</a:t>
                      </a:r>
                      <a:r>
                        <a:rPr lang="zh-CN" altLang="en-US" sz="1100" u="none" strike="noStrike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福州</a:t>
                      </a:r>
                      <a:r>
                        <a:rPr lang="zh-CN" alt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、厦门、</a:t>
                      </a:r>
                      <a:r>
                        <a:rPr lang="zh-CN" altLang="en-US" sz="1100" u="none" strike="noStrike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贵阳</a:t>
                      </a:r>
                      <a:r>
                        <a:rPr lang="zh-CN" alt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、</a:t>
                      </a:r>
                      <a:r>
                        <a:rPr lang="zh-CN" altLang="en-US" sz="1100" u="none" strike="noStrike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南宁</a:t>
                      </a:r>
                      <a:r>
                        <a:rPr lang="zh-CN" alt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、海口、三亚、</a:t>
                      </a:r>
                      <a:r>
                        <a:rPr lang="zh-CN" altLang="en-US" sz="1100" u="none" strike="noStrike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广州</a:t>
                      </a:r>
                      <a:r>
                        <a:rPr lang="zh-CN" alt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、</a:t>
                      </a:r>
                      <a:r>
                        <a:rPr lang="zh-CN" altLang="en-US" sz="1100" u="none" strike="noStrike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深圳</a:t>
                      </a:r>
                      <a:endParaRPr lang="zh-CN" altLang="en-US" sz="1100" u="none" strike="noStrike" kern="12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</a:t>
                      </a:r>
                      <a:endParaRPr lang="en-US" altLang="zh-CN" sz="110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234</a:t>
                      </a:r>
                      <a:endParaRPr lang="en-US" altLang="zh-CN" sz="110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矩形 101"/>
          <p:cNvSpPr/>
          <p:nvPr/>
        </p:nvSpPr>
        <p:spPr>
          <a:xfrm>
            <a:off x="785157" y="1030300"/>
            <a:ext cx="10621686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3B3C51"/>
              </a:buClr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一线城市通达性提升预期效果</a:t>
            </a:r>
            <a:r>
              <a:rPr lang="en-US" altLang="zh-CN" sz="2400" b="1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----</a:t>
            </a:r>
            <a:r>
              <a:rPr lang="zh-CN" altLang="en-US" sz="2400" b="1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以北京为例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67"/>
          <p:cNvSpPr txBox="1"/>
          <p:nvPr/>
        </p:nvSpPr>
        <p:spPr>
          <a:xfrm>
            <a:off x="21757" y="351689"/>
            <a:ext cx="2503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汉中通达性设计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68254" y="1655171"/>
            <a:ext cx="109413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SzPct val="80000"/>
              <a:buFont typeface="Wingdings" panose="05000000000000000000" pitchFamily="2" charset="2"/>
              <a:buChar char="n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一线城市通达性得到显著增强。以北京为例，“汉中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北京”日均有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班进出港航班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，其中一班通过直飞通达，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班通过西安、重庆枢纽以通程方式通达。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737607" y="2411610"/>
          <a:ext cx="6116955" cy="3646170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765960"/>
                <a:gridCol w="765961"/>
                <a:gridCol w="742512"/>
                <a:gridCol w="719066"/>
                <a:gridCol w="828486"/>
                <a:gridCol w="687801"/>
                <a:gridCol w="640906"/>
                <a:gridCol w="966025"/>
              </a:tblGrid>
              <a:tr h="313447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规划设计后</a:t>
                      </a:r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“汉中</a:t>
                      </a:r>
                      <a:r>
                        <a:rPr lang="en-US" altLang="zh-CN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=</a:t>
                      </a:r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北京”</a:t>
                      </a:r>
                      <a:r>
                        <a:rPr lang="zh-CN" alt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当日到达</a:t>
                      </a:r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的班期情况</a:t>
                      </a:r>
                      <a:endParaRPr lang="zh-CN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344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进出港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起飞时刻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落地时刻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周班期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每天总班次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当日到达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当日往返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类型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191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汉中</a:t>
                      </a:r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北京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7:00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10:45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1234567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班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通程（西安）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0191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汉中</a:t>
                      </a:r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lang="zh-CN" alt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北京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7:00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11:45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1234567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班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通程（西安）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0191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汉中</a:t>
                      </a:r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lang="zh-CN" alt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北京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7:00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12:40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1234567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班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通程（西安）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0191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汉中</a:t>
                      </a:r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北京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7:00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13:45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1234567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班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通程（西安）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0191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汉中</a:t>
                      </a:r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北京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12:10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17:00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1234567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班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通程（重庆）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301917">
                <a:tc>
                  <a:txBody>
                    <a:bodyPr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汉中</a:t>
                      </a:r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北京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12:10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18:00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1234567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班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endParaRPr lang="zh-CN" alt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通程（重庆）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301917">
                <a:tc>
                  <a:txBody>
                    <a:bodyPr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汉中</a:t>
                      </a:r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北京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12:10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19:00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1234567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班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endParaRPr lang="zh-CN" alt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通程（重庆）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30191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汉中</a:t>
                      </a:r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lang="zh-CN" alt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北京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20:15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22:15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1234567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班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直飞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191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汉中</a:t>
                      </a:r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lang="zh-CN" alt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北京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17:30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23:00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1234567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班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通程（武汉）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531"/>
                    </a:solidFill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5161502" y="4047077"/>
            <a:ext cx="750277" cy="536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VS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62995" y="2411609"/>
          <a:ext cx="4970145" cy="3398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8355"/>
                <a:gridCol w="782320"/>
                <a:gridCol w="737870"/>
                <a:gridCol w="738505"/>
                <a:gridCol w="570865"/>
                <a:gridCol w="395605"/>
                <a:gridCol w="327660"/>
                <a:gridCol w="608965"/>
              </a:tblGrid>
              <a:tr h="420370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当前</a:t>
                      </a:r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“汉中</a:t>
                      </a:r>
                      <a:r>
                        <a:rPr lang="en-US" altLang="zh-CN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=</a:t>
                      </a:r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北京”</a:t>
                      </a:r>
                      <a:r>
                        <a:rPr lang="zh-CN" alt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当日到达</a:t>
                      </a:r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及</a:t>
                      </a:r>
                      <a:r>
                        <a:rPr lang="zh-CN" alt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当日往返</a:t>
                      </a:r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的班期情况</a:t>
                      </a:r>
                      <a:endParaRPr lang="zh-CN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 marL="0" marR="0" marT="0" marB="0" anchor="ctr"/>
                </a:tc>
                <a:tc hMerge="1">
                  <a:tcPr marL="0" marR="0" marT="0" marB="0" anchor="ctr"/>
                </a:tc>
                <a:tc hMerge="1">
                  <a:tcPr marL="0" marR="0" marT="0" marB="0" anchor="ctr"/>
                </a:tc>
                <a:tc hMerge="1">
                  <a:tcPr marL="0" marR="0" marT="0" marB="0" anchor="ctr"/>
                </a:tc>
                <a:tc hMerge="1">
                  <a:tcPr marL="0" marR="0" marT="0" marB="0" anchor="ctr"/>
                </a:tc>
                <a:tc hMerge="1">
                  <a:tcPr marL="0" marR="0" marT="0" marB="0" anchor="ctr"/>
                </a:tc>
                <a:tc hMerge="1">
                  <a:tcPr marL="0" marR="0" marT="0" marB="0" anchor="ctr"/>
                </a:tc>
              </a:tr>
              <a:tr h="72326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进出港</a:t>
                      </a:r>
                      <a:endParaRPr lang="zh-CN" altLang="en-US" sz="1200" b="1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起飞时刻</a:t>
                      </a:r>
                      <a:endParaRPr lang="zh-CN" altLang="en-US" sz="1200" b="1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落地时刻</a:t>
                      </a:r>
                      <a:endParaRPr lang="zh-CN" altLang="en-US" sz="1200" b="1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周班期</a:t>
                      </a:r>
                      <a:endParaRPr lang="zh-CN" altLang="en-US" sz="1200" b="1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每天总班次</a:t>
                      </a:r>
                      <a:endParaRPr lang="zh-CN" altLang="en-US" sz="1200" b="1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2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当日到达</a:t>
                      </a:r>
                      <a:endParaRPr lang="zh-CN" altLang="en-US" sz="1200" b="1" u="none" strike="noStrike" kern="12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2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当日往返</a:t>
                      </a:r>
                      <a:endParaRPr lang="zh-CN" altLang="en-US" sz="1200" b="1" u="none" strike="noStrike" kern="12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类型</a:t>
                      </a:r>
                      <a:endParaRPr lang="zh-CN" altLang="en-US" sz="1200" b="1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0835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汉中</a:t>
                      </a:r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=</a:t>
                      </a:r>
                      <a:r>
                        <a:rPr lang="zh-CN" alt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北京</a:t>
                      </a:r>
                      <a:endParaRPr lang="zh-CN" altLang="en-US" sz="120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20:15</a:t>
                      </a:r>
                      <a:endParaRPr lang="en-US" altLang="zh-CN" sz="120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22:15</a:t>
                      </a:r>
                      <a:endParaRPr lang="en-US" altLang="zh-CN" sz="120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1234567</a:t>
                      </a:r>
                      <a:endParaRPr lang="en-US" altLang="zh-CN" sz="120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r>
                        <a:rPr lang="zh-CN" alt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班</a:t>
                      </a:r>
                      <a:endParaRPr lang="en-US" altLang="zh-CN" sz="120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200" u="none" strike="noStrike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√</a:t>
                      </a:r>
                      <a:endParaRPr lang="zh-CN" altLang="en-US" sz="1200" u="none" strike="noStrike" kern="12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20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直飞</a:t>
                      </a:r>
                      <a:endParaRPr lang="zh-CN" altLang="en-US" sz="120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72326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进出港</a:t>
                      </a:r>
                      <a:endParaRPr lang="zh-CN" altLang="en-US" sz="1200" b="1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起飞时刻</a:t>
                      </a:r>
                      <a:endParaRPr lang="zh-CN" altLang="en-US" sz="1200" b="1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落地时刻</a:t>
                      </a:r>
                      <a:endParaRPr lang="zh-CN" altLang="en-US" sz="1200" b="1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周班期</a:t>
                      </a:r>
                      <a:endParaRPr lang="zh-CN" altLang="en-US" sz="1200" b="1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每周总班次</a:t>
                      </a:r>
                      <a:endParaRPr lang="zh-CN" altLang="en-US" sz="1200" b="1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当日到达</a:t>
                      </a:r>
                      <a:endParaRPr lang="zh-CN" altLang="en-US" sz="1200" b="1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当日往返</a:t>
                      </a:r>
                      <a:endParaRPr lang="zh-CN" altLang="en-US" sz="1200" b="1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类型</a:t>
                      </a:r>
                      <a:endParaRPr lang="zh-CN" altLang="en-US" sz="1200" b="1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2326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北京</a:t>
                      </a:r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=</a:t>
                      </a:r>
                      <a:r>
                        <a:rPr lang="zh-CN" alt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汉中</a:t>
                      </a:r>
                      <a:endParaRPr lang="zh-CN" altLang="en-US" sz="120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16:45</a:t>
                      </a:r>
                      <a:endParaRPr lang="en-US" altLang="zh-CN" sz="120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19:10</a:t>
                      </a:r>
                      <a:endParaRPr lang="en-US" altLang="zh-CN" sz="120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1357</a:t>
                      </a:r>
                      <a:endParaRPr lang="en-US" altLang="zh-CN" sz="120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</a:t>
                      </a:r>
                      <a:endParaRPr lang="en-US" altLang="zh-CN" sz="120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√</a:t>
                      </a:r>
                      <a:endParaRPr lang="zh-CN" altLang="en-US" sz="1200" u="none" strike="noStrike" kern="12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endParaRPr lang="zh-CN" altLang="en-US" sz="120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√</a:t>
                      </a:r>
                      <a:endParaRPr lang="zh-CN" altLang="en-US" sz="1200" u="none" strike="noStrike" kern="12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endParaRPr lang="zh-CN" altLang="en-US" sz="120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直飞</a:t>
                      </a:r>
                      <a:endParaRPr lang="zh-CN" altLang="en-US" sz="120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矩形 101"/>
          <p:cNvSpPr/>
          <p:nvPr/>
        </p:nvSpPr>
        <p:spPr>
          <a:xfrm>
            <a:off x="785157" y="1030300"/>
            <a:ext cx="10621686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3B3C51"/>
              </a:buClr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汉中网络化运营后与高铁的通达时间比较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67"/>
          <p:cNvSpPr txBox="1"/>
          <p:nvPr/>
        </p:nvSpPr>
        <p:spPr>
          <a:xfrm>
            <a:off x="21757" y="351689"/>
            <a:ext cx="2503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汉中通达性设计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087593" y="1611357"/>
          <a:ext cx="7809691" cy="50800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42457"/>
                <a:gridCol w="1167165"/>
                <a:gridCol w="1321913"/>
                <a:gridCol w="1244539"/>
                <a:gridCol w="1244539"/>
                <a:gridCol w="1244539"/>
                <a:gridCol w="1244539"/>
              </a:tblGrid>
              <a:tr h="27146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城市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机场</a:t>
                      </a:r>
                      <a:endParaRPr lang="zh-CN" altLang="en-US" sz="11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地面时间（高铁）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规划后空中时间</a:t>
                      </a:r>
                      <a:endParaRPr lang="zh-CN" altLang="en-US" sz="11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航空通达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空中时长优势</a:t>
                      </a:r>
                      <a:endParaRPr lang="zh-CN" altLang="en-US" sz="11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</a:tr>
              <a:tr h="3434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西安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西安咸阳机场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1.25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1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直飞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0.25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</a:tr>
              <a:tr h="3434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重庆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重庆江北国际机场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3.5 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1.5</a:t>
                      </a:r>
                      <a:endParaRPr lang="en-US" altLang="zh-CN" sz="11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直飞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</a:tr>
              <a:tr h="3434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贵阳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贵阳龙洞堡国际机场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11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直飞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</a:tr>
              <a:tr h="3434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武汉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武汉天河国际机场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7.0 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2.2</a:t>
                      </a:r>
                      <a:endParaRPr lang="en-US" altLang="zh-CN" sz="11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直飞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4.8 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</a:tr>
              <a:tr h="3434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天津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天津滨海国际机场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7.5 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2.7</a:t>
                      </a:r>
                      <a:endParaRPr lang="en-US" altLang="zh-CN" sz="11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直飞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4.8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</a:tr>
              <a:tr h="3434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长沙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长沙黄花国际机场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7.3 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3.5</a:t>
                      </a:r>
                      <a:endParaRPr lang="en-US" altLang="zh-CN" sz="11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通程（西安）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3.8 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</a:tr>
              <a:tr h="3434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合肥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合肥新桥国际机场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7.2 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3.3</a:t>
                      </a:r>
                      <a:endParaRPr lang="en-US" altLang="zh-CN" sz="11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通程（武汉）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3.8 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</a:tr>
              <a:tr h="3434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温州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温州永强国际机场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21.1 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4.5</a:t>
                      </a:r>
                      <a:endParaRPr lang="en-US" altLang="zh-CN" sz="11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通程（武汉）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16.6 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</a:tr>
              <a:tr h="3434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沈阳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沈阳桃仙国际机场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11.6 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4.8</a:t>
                      </a:r>
                      <a:endParaRPr lang="en-US" altLang="zh-CN" sz="11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通程（天津）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6.8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</a:tr>
              <a:tr h="3434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长春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长春龙嘉国际机场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19.1 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5.2</a:t>
                      </a:r>
                      <a:endParaRPr lang="en-US" altLang="zh-CN" sz="11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通程（天津）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13.9 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</a:tr>
              <a:tr h="3434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福州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福州长乐国际机场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12.1 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3.9</a:t>
                      </a:r>
                      <a:endParaRPr lang="en-US" altLang="zh-CN" sz="11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通程（武汉）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8.2 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</a:tr>
              <a:tr h="3434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青岛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青岛流亭国际机场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10.7 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3.8</a:t>
                      </a:r>
                      <a:endParaRPr lang="en-US" altLang="zh-CN" sz="11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通程（西安）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6.9 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</a:tr>
              <a:tr h="3434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三亚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三亚凤凰国际机场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40.1 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4.3</a:t>
                      </a:r>
                      <a:endParaRPr lang="en-US" altLang="zh-CN" sz="11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通程（贵阳）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35.7 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</a:tr>
              <a:tr h="3434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宁波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宁波栎社国际机场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19.5 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4.3</a:t>
                      </a:r>
                      <a:endParaRPr lang="en-US" altLang="zh-CN" sz="11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通程（武汉）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15.2 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190" y="1675765"/>
            <a:ext cx="6308090" cy="4489450"/>
          </a:xfrm>
          <a:prstGeom prst="rect">
            <a:avLst/>
          </a:prstGeom>
        </p:spPr>
      </p:pic>
      <p:sp>
        <p:nvSpPr>
          <p:cNvPr id="102" name="矩形 101"/>
          <p:cNvSpPr/>
          <p:nvPr/>
        </p:nvSpPr>
        <p:spPr>
          <a:xfrm>
            <a:off x="785157" y="1030300"/>
            <a:ext cx="10621686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3B3C51"/>
              </a:buClr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汉中机场整体通达性效果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67"/>
          <p:cNvSpPr txBox="1"/>
          <p:nvPr/>
        </p:nvSpPr>
        <p:spPr>
          <a:xfrm>
            <a:off x="21757" y="351689"/>
            <a:ext cx="2503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汉中通达性设计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内容占位符 14"/>
          <p:cNvSpPr txBox="1"/>
          <p:nvPr/>
        </p:nvSpPr>
        <p:spPr>
          <a:xfrm>
            <a:off x="6945630" y="1599565"/>
            <a:ext cx="4393565" cy="495427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54330" indent="-35433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p"/>
              <a:defRPr sz="2400" kern="12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  <a:lvl2pPr marL="806450" indent="-3492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lnSpc>
                <a:spcPct val="200000"/>
              </a:lnSpc>
              <a:spcBef>
                <a:spcPts val="0"/>
              </a:spcBef>
              <a:buSzPct val="80000"/>
              <a:buNone/>
              <a:defRPr/>
            </a:pPr>
            <a:r>
              <a:rPr lang="zh-CN" altLang="en-US" sz="1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预期效果：</a:t>
            </a:r>
            <a:endParaRPr lang="en-US" altLang="zh-CN" sz="18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1755" lvl="1" indent="0" algn="just" defTabSz="457200">
              <a:lnSpc>
                <a:spcPct val="20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None/>
              <a:defRPr/>
            </a:pP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57505" lvl="1" indent="-285750" algn="just" defTabSz="457200">
              <a:lnSpc>
                <a:spcPct val="20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覆盖航点增加至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36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：包含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30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省会城市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直辖市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重点城市、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OD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需求排名靠前的非省会重点城市及其他旅游城市和支线城市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57505" lvl="1" indent="-285750" algn="just" defTabSz="457200">
              <a:lnSpc>
                <a:spcPct val="20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实现到全国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86%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以上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的重点城市每天至少一班的航线网络，北上广深一线城市日均频次超过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班；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57505" lvl="1" indent="-285750" algn="just" defTabSz="457200">
              <a:lnSpc>
                <a:spcPct val="20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预计一年为汉中贡献有效吞吐量</a:t>
            </a: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55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人次，整体吞吐量达到</a:t>
            </a: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120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万人次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增幅超过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80%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57505" lvl="1" indent="-285750" algn="just" defTabSz="457200">
              <a:lnSpc>
                <a:spcPct val="20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  <a:defRPr/>
            </a:pP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1755" lvl="1" indent="0" algn="just" defTabSz="457200">
              <a:lnSpc>
                <a:spcPct val="20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None/>
              <a:defRPr/>
            </a:pPr>
            <a:endParaRPr lang="en-US" altLang="zh-CN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-2" y="2586901"/>
            <a:ext cx="12206607" cy="1150709"/>
            <a:chOff x="-14605" y="2824133"/>
            <a:chExt cx="12206607" cy="1150709"/>
          </a:xfrm>
        </p:grpSpPr>
        <p:sp>
          <p:nvSpPr>
            <p:cNvPr id="6" name="TextBox 24"/>
            <p:cNvSpPr txBox="1"/>
            <p:nvPr/>
          </p:nvSpPr>
          <p:spPr>
            <a:xfrm>
              <a:off x="1201208" y="2824133"/>
              <a:ext cx="5856651" cy="74898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43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经典特宋简" panose="02010609010101010101" pitchFamily="49" charset="-122"/>
                </a:rPr>
                <a:t>Thank you</a:t>
              </a:r>
              <a:endParaRPr kumimoji="0" lang="zh-CN" alt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经典特宋简" panose="02010609010101010101" pitchFamily="49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785583" y="3572305"/>
              <a:ext cx="2687901" cy="384163"/>
            </a:xfrm>
            <a:prstGeom prst="rect">
              <a:avLst/>
            </a:prstGeom>
            <a:effectLst/>
          </p:spPr>
          <p:txBody>
            <a:bodyPr wrap="none" lIns="91428" tIns="45714" rIns="91428" bIns="45714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华夏航空股份有限公司 </a:t>
              </a:r>
              <a:endPara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-14605" y="2824133"/>
              <a:ext cx="2366010" cy="1150620"/>
            </a:xfrm>
            <a:prstGeom prst="rect">
              <a:avLst/>
            </a:prstGeom>
            <a:solidFill>
              <a:srgbClr val="005D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724203" y="2824133"/>
              <a:ext cx="6467799" cy="1150709"/>
            </a:xfrm>
            <a:prstGeom prst="rect">
              <a:avLst/>
            </a:prstGeom>
            <a:solidFill>
              <a:srgbClr val="005D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67"/>
          <p:cNvSpPr txBox="1"/>
          <p:nvPr/>
        </p:nvSpPr>
        <p:spPr>
          <a:xfrm>
            <a:off x="21757" y="351689"/>
            <a:ext cx="222171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行业现状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605790" y="1341120"/>
            <a:ext cx="5269230" cy="2091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3B3C51"/>
              </a:buClr>
              <a:buFont typeface="Wingdings" panose="05000000000000000000" pitchFamily="2" charset="2"/>
              <a:buChar char="p"/>
            </a:pPr>
            <a:r>
              <a:rPr lang="zh-CN" altLang="en-US" sz="2000" b="1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上半年民航旅客运输量</a:t>
            </a:r>
            <a:r>
              <a:rPr lang="en-US" altLang="zh-CN" sz="2000" b="1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1.47</a:t>
            </a:r>
            <a:r>
              <a:rPr lang="zh-CN" altLang="en-US" sz="2000" b="1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亿人次，同比下降</a:t>
            </a:r>
            <a:r>
              <a:rPr lang="en-US" altLang="zh-CN" sz="2000" b="1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54.2%</a:t>
            </a:r>
            <a:endParaRPr lang="en-US" altLang="zh-CN" sz="2000" b="1" dirty="0">
              <a:solidFill>
                <a:srgbClr val="215A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3B3C51"/>
              </a:buClr>
              <a:buFont typeface="Wingdings" panose="05000000000000000000" pitchFamily="2" charset="2"/>
              <a:buChar char="p"/>
            </a:pPr>
            <a:r>
              <a:rPr lang="zh-CN" altLang="en-US" sz="2000" b="1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上半年民航航班量</a:t>
            </a:r>
            <a:r>
              <a:rPr lang="en-US" altLang="zh-CN" sz="2000" b="1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143876</a:t>
            </a:r>
            <a:r>
              <a:rPr lang="zh-CN" altLang="en-US" sz="2000" b="1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架次，同比下降</a:t>
            </a:r>
            <a:r>
              <a:rPr lang="en-US" altLang="zh-CN" sz="2000" b="1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45.5%</a:t>
            </a:r>
            <a:endParaRPr lang="zh-CN" altLang="en-US" sz="2000" b="1" dirty="0">
              <a:solidFill>
                <a:srgbClr val="215A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156325" y="1341120"/>
            <a:ext cx="5254625" cy="2091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3B3C51"/>
              </a:buClr>
              <a:buFont typeface="Wingdings" panose="05000000000000000000" pitchFamily="2" charset="2"/>
              <a:buChar char="p"/>
            </a:pPr>
            <a:r>
              <a:rPr lang="zh-CN" altLang="en-US" sz="2000" b="1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上半年中国民航业共亏损</a:t>
            </a:r>
            <a:r>
              <a:rPr lang="en-US" altLang="zh-CN" sz="2000" b="1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740.7</a:t>
            </a:r>
            <a:r>
              <a:rPr lang="zh-CN" altLang="en-US" sz="2000" b="1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亿元，是</a:t>
            </a:r>
            <a:r>
              <a:rPr lang="en-US" altLang="zh-CN" sz="2000" b="1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2003</a:t>
            </a:r>
            <a:r>
              <a:rPr lang="zh-CN" altLang="en-US" sz="2000" b="1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年“非典”全年亏损的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</a:t>
            </a:r>
            <a:endParaRPr lang="en-US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3B3C51"/>
              </a:buClr>
              <a:buFont typeface="Wingdings" panose="05000000000000000000" pitchFamily="2" charset="2"/>
              <a:buChar char="p"/>
            </a:pPr>
            <a:r>
              <a:rPr lang="zh-CN" altLang="en-US" sz="2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根据国际航协（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IATA</a:t>
            </a:r>
            <a:r>
              <a:rPr lang="zh-CN" altLang="en-US" sz="2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）预测，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 </a:t>
            </a:r>
            <a:r>
              <a:rPr lang="zh-CN" altLang="en-US" sz="2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年全球航空业预计亏损 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843 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亿美元</a:t>
            </a:r>
            <a:r>
              <a:rPr lang="zh-CN" altLang="en-US" sz="2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b="1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41875" y="3834130"/>
            <a:ext cx="1988820" cy="15684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9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略</a:t>
            </a:r>
            <a:endParaRPr lang="zh-CN" altLang="en-US" sz="96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3752126" y="279718"/>
            <a:ext cx="4687747" cy="60769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2800" b="1" dirty="0">
                <a:solidFill>
                  <a:srgbClr val="2059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受疫情影响严重下滑</a:t>
            </a:r>
            <a:endParaRPr lang="zh-CN" altLang="en-US" sz="2800" b="1" dirty="0">
              <a:solidFill>
                <a:srgbClr val="20599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0184130" y="2529840"/>
            <a:ext cx="1140460" cy="1903095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文本框 67"/>
          <p:cNvSpPr txBox="1"/>
          <p:nvPr/>
        </p:nvSpPr>
        <p:spPr>
          <a:xfrm>
            <a:off x="21757" y="351689"/>
            <a:ext cx="222171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行业现状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833755" y="1268730"/>
            <a:ext cx="5533390" cy="4477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buClr>
                <a:srgbClr val="3B3C51"/>
              </a:buClr>
              <a:buFont typeface="Wingdings" panose="05000000000000000000" pitchFamily="2" charset="2"/>
              <a:buChar char="p"/>
            </a:pPr>
            <a:r>
              <a:rPr lang="en-US" altLang="zh-CN" sz="2000" b="1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2000" b="1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b="1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b="1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至</a:t>
            </a:r>
            <a:r>
              <a:rPr lang="en-US" altLang="zh-CN" sz="2000" b="1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000" b="1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月，全国民航支线市场恢复速度明显快于干线市场；</a:t>
            </a:r>
            <a:endParaRPr lang="zh-CN" altLang="en-US" sz="2000" b="1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buClr>
                <a:srgbClr val="3B3C51"/>
              </a:buClr>
              <a:buFont typeface="Wingdings" panose="05000000000000000000" pitchFamily="2" charset="2"/>
              <a:buChar char="p"/>
            </a:pPr>
            <a:r>
              <a:rPr lang="zh-CN" altLang="en-US" sz="2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其中西北地区支线市场上半年累计同比降幅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-33.76%</a:t>
            </a:r>
            <a:r>
              <a:rPr lang="zh-CN" altLang="en-US" sz="2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，为各区域同比降幅最低；</a:t>
            </a:r>
            <a:endParaRPr lang="zh-CN" altLang="en-US" sz="2000" b="1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buClr>
                <a:srgbClr val="3B3C51"/>
              </a:buClr>
              <a:buFont typeface="Wingdings" panose="05000000000000000000" pitchFamily="2" charset="2"/>
              <a:buChar char="p"/>
            </a:pPr>
            <a:r>
              <a:rPr lang="zh-CN" altLang="en-US" sz="2000" b="1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上半年华夏航空西北区域航线整体执行率</a:t>
            </a:r>
            <a:r>
              <a:rPr lang="en-US" altLang="zh-CN" sz="2000" b="1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85%</a:t>
            </a:r>
            <a:r>
              <a:rPr lang="zh-CN" altLang="en-US" sz="2000" b="1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000" b="1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000" b="1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月份华夏航空整体已恢复到</a:t>
            </a:r>
            <a:r>
              <a:rPr lang="en-US" altLang="zh-CN" sz="2000" b="1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95%</a:t>
            </a:r>
            <a:r>
              <a:rPr lang="zh-CN" altLang="en-US" sz="2000" b="1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以上，远高于行业平均水平。</a:t>
            </a:r>
            <a:endParaRPr lang="en-US" altLang="zh-CN" sz="2000" b="1" dirty="0">
              <a:solidFill>
                <a:srgbClr val="215A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just">
              <a:lnSpc>
                <a:spcPct val="150000"/>
              </a:lnSpc>
              <a:spcBef>
                <a:spcPts val="600"/>
              </a:spcBef>
              <a:buClr>
                <a:srgbClr val="3B3C51"/>
              </a:buClr>
              <a:buFont typeface="Wingdings" panose="05000000000000000000" pitchFamily="2" charset="2"/>
              <a:buNone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结论：西北市场和支线航空市场更代表民生，是刚需，具有更旺盛的生命力。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3752126" y="279718"/>
            <a:ext cx="4687747" cy="60769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2800" b="1" dirty="0">
                <a:solidFill>
                  <a:srgbClr val="2059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支线市场恢复较快</a:t>
            </a:r>
            <a:endParaRPr lang="zh-CN" altLang="en-US" sz="2800" b="1" dirty="0">
              <a:solidFill>
                <a:srgbClr val="20599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图表 2"/>
          <p:cNvGraphicFramePr/>
          <p:nvPr/>
        </p:nvGraphicFramePr>
        <p:xfrm>
          <a:off x="6948170" y="1348105"/>
          <a:ext cx="4538980" cy="4304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1688123"/>
            <a:ext cx="12192000" cy="3376246"/>
            <a:chOff x="-152400" y="3847432"/>
            <a:chExt cx="12192000" cy="1860884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-152400" y="3847432"/>
              <a:ext cx="12192000" cy="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-152400" y="5708316"/>
              <a:ext cx="12192000" cy="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KSO_Shape"/>
          <p:cNvSpPr/>
          <p:nvPr/>
        </p:nvSpPr>
        <p:spPr bwMode="auto">
          <a:xfrm>
            <a:off x="1835731" y="1426186"/>
            <a:ext cx="551810" cy="523874"/>
          </a:xfrm>
          <a:custGeom>
            <a:avLst/>
            <a:gdLst>
              <a:gd name="T0" fmla="*/ 686385 w 13624"/>
              <a:gd name="T1" fmla="*/ 84727 h 15172"/>
              <a:gd name="T2" fmla="*/ 669887 w 13624"/>
              <a:gd name="T3" fmla="*/ 64792 h 15172"/>
              <a:gd name="T4" fmla="*/ 653508 w 13624"/>
              <a:gd name="T5" fmla="*/ 47585 h 15172"/>
              <a:gd name="T6" fmla="*/ 637366 w 13624"/>
              <a:gd name="T7" fmla="*/ 33108 h 15172"/>
              <a:gd name="T8" fmla="*/ 621224 w 13624"/>
              <a:gd name="T9" fmla="*/ 21241 h 15172"/>
              <a:gd name="T10" fmla="*/ 605201 w 13624"/>
              <a:gd name="T11" fmla="*/ 11985 h 15172"/>
              <a:gd name="T12" fmla="*/ 589415 w 13624"/>
              <a:gd name="T13" fmla="*/ 5221 h 15172"/>
              <a:gd name="T14" fmla="*/ 573748 w 13624"/>
              <a:gd name="T15" fmla="*/ 1305 h 15172"/>
              <a:gd name="T16" fmla="*/ 558200 w 13624"/>
              <a:gd name="T17" fmla="*/ 0 h 15172"/>
              <a:gd name="T18" fmla="*/ 149431 w 13624"/>
              <a:gd name="T19" fmla="*/ 580988 h 15172"/>
              <a:gd name="T20" fmla="*/ 149668 w 13624"/>
              <a:gd name="T21" fmla="*/ 1215612 h 15172"/>
              <a:gd name="T22" fmla="*/ 558200 w 13624"/>
              <a:gd name="T23" fmla="*/ 1800397 h 15172"/>
              <a:gd name="T24" fmla="*/ 569831 w 13624"/>
              <a:gd name="T25" fmla="*/ 1799685 h 15172"/>
              <a:gd name="T26" fmla="*/ 585380 w 13624"/>
              <a:gd name="T27" fmla="*/ 1796244 h 15172"/>
              <a:gd name="T28" fmla="*/ 601165 w 13624"/>
              <a:gd name="T29" fmla="*/ 1790310 h 15172"/>
              <a:gd name="T30" fmla="*/ 617189 w 13624"/>
              <a:gd name="T31" fmla="*/ 1781766 h 15172"/>
              <a:gd name="T32" fmla="*/ 633212 w 13624"/>
              <a:gd name="T33" fmla="*/ 1770493 h 15172"/>
              <a:gd name="T34" fmla="*/ 649472 w 13624"/>
              <a:gd name="T35" fmla="*/ 1756609 h 15172"/>
              <a:gd name="T36" fmla="*/ 665733 w 13624"/>
              <a:gd name="T37" fmla="*/ 1739996 h 15172"/>
              <a:gd name="T38" fmla="*/ 682231 w 13624"/>
              <a:gd name="T39" fmla="*/ 1720772 h 15172"/>
              <a:gd name="T40" fmla="*/ 1344403 w 13624"/>
              <a:gd name="T41" fmla="*/ 1051379 h 15172"/>
              <a:gd name="T42" fmla="*/ 1414786 w 13624"/>
              <a:gd name="T43" fmla="*/ 1042360 h 15172"/>
              <a:gd name="T44" fmla="*/ 1449918 w 13624"/>
              <a:gd name="T45" fmla="*/ 1035952 h 15172"/>
              <a:gd name="T46" fmla="*/ 1481965 w 13624"/>
              <a:gd name="T47" fmla="*/ 1028358 h 15172"/>
              <a:gd name="T48" fmla="*/ 1504634 w 13624"/>
              <a:gd name="T49" fmla="*/ 1021119 h 15172"/>
              <a:gd name="T50" fmla="*/ 1527423 w 13624"/>
              <a:gd name="T51" fmla="*/ 1010795 h 15172"/>
              <a:gd name="T52" fmla="*/ 1549855 w 13624"/>
              <a:gd name="T53" fmla="*/ 997148 h 15172"/>
              <a:gd name="T54" fmla="*/ 1572407 w 13624"/>
              <a:gd name="T55" fmla="*/ 980417 h 15172"/>
              <a:gd name="T56" fmla="*/ 1587599 w 13624"/>
              <a:gd name="T57" fmla="*/ 966414 h 15172"/>
              <a:gd name="T58" fmla="*/ 1602910 w 13624"/>
              <a:gd name="T59" fmla="*/ 947071 h 15172"/>
              <a:gd name="T60" fmla="*/ 1610743 w 13624"/>
              <a:gd name="T61" fmla="*/ 931882 h 15172"/>
              <a:gd name="T62" fmla="*/ 1614304 w 13624"/>
              <a:gd name="T63" fmla="*/ 921440 h 15172"/>
              <a:gd name="T64" fmla="*/ 1616322 w 13624"/>
              <a:gd name="T65" fmla="*/ 910878 h 15172"/>
              <a:gd name="T66" fmla="*/ 1617034 w 13624"/>
              <a:gd name="T67" fmla="*/ 900080 h 15172"/>
              <a:gd name="T68" fmla="*/ 1616441 w 13624"/>
              <a:gd name="T69" fmla="*/ 888332 h 15172"/>
              <a:gd name="T70" fmla="*/ 1613711 w 13624"/>
              <a:gd name="T71" fmla="*/ 873380 h 15172"/>
              <a:gd name="T72" fmla="*/ 1609082 w 13624"/>
              <a:gd name="T73" fmla="*/ 859140 h 15172"/>
              <a:gd name="T74" fmla="*/ 1602079 w 13624"/>
              <a:gd name="T75" fmla="*/ 845850 h 15172"/>
              <a:gd name="T76" fmla="*/ 1592940 w 13624"/>
              <a:gd name="T77" fmla="*/ 833271 h 15172"/>
              <a:gd name="T78" fmla="*/ 1581902 w 13624"/>
              <a:gd name="T79" fmla="*/ 821642 h 15172"/>
              <a:gd name="T80" fmla="*/ 1568490 w 13624"/>
              <a:gd name="T81" fmla="*/ 810725 h 15172"/>
              <a:gd name="T82" fmla="*/ 1553060 w 13624"/>
              <a:gd name="T83" fmla="*/ 800638 h 15172"/>
              <a:gd name="T84" fmla="*/ 1535494 w 13624"/>
              <a:gd name="T85" fmla="*/ 791382 h 15172"/>
              <a:gd name="T86" fmla="*/ 1515791 w 13624"/>
              <a:gd name="T87" fmla="*/ 782957 h 15172"/>
              <a:gd name="T88" fmla="*/ 1493952 w 13624"/>
              <a:gd name="T89" fmla="*/ 775481 h 15172"/>
              <a:gd name="T90" fmla="*/ 1463686 w 13624"/>
              <a:gd name="T91" fmla="*/ 767056 h 15172"/>
              <a:gd name="T92" fmla="*/ 1408258 w 13624"/>
              <a:gd name="T93" fmla="*/ 756376 h 15172"/>
              <a:gd name="T94" fmla="*/ 1344403 w 13624"/>
              <a:gd name="T95" fmla="*/ 749018 h 1517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3624" h="15172">
                <a:moveTo>
                  <a:pt x="11327" y="6312"/>
                </a:moveTo>
                <a:lnTo>
                  <a:pt x="10515" y="6254"/>
                </a:lnTo>
                <a:lnTo>
                  <a:pt x="5783" y="714"/>
                </a:lnTo>
                <a:lnTo>
                  <a:pt x="5748" y="670"/>
                </a:lnTo>
                <a:lnTo>
                  <a:pt x="5714" y="628"/>
                </a:lnTo>
                <a:lnTo>
                  <a:pt x="5679" y="586"/>
                </a:lnTo>
                <a:lnTo>
                  <a:pt x="5644" y="546"/>
                </a:lnTo>
                <a:lnTo>
                  <a:pt x="5609" y="508"/>
                </a:lnTo>
                <a:lnTo>
                  <a:pt x="5576" y="471"/>
                </a:lnTo>
                <a:lnTo>
                  <a:pt x="5541" y="436"/>
                </a:lnTo>
                <a:lnTo>
                  <a:pt x="5506" y="401"/>
                </a:lnTo>
                <a:lnTo>
                  <a:pt x="5472" y="369"/>
                </a:lnTo>
                <a:lnTo>
                  <a:pt x="5438" y="338"/>
                </a:lnTo>
                <a:lnTo>
                  <a:pt x="5403" y="308"/>
                </a:lnTo>
                <a:lnTo>
                  <a:pt x="5370" y="279"/>
                </a:lnTo>
                <a:lnTo>
                  <a:pt x="5335" y="252"/>
                </a:lnTo>
                <a:lnTo>
                  <a:pt x="5301" y="225"/>
                </a:lnTo>
                <a:lnTo>
                  <a:pt x="5268" y="201"/>
                </a:lnTo>
                <a:lnTo>
                  <a:pt x="5234" y="179"/>
                </a:lnTo>
                <a:lnTo>
                  <a:pt x="5200" y="157"/>
                </a:lnTo>
                <a:lnTo>
                  <a:pt x="5166" y="137"/>
                </a:lnTo>
                <a:lnTo>
                  <a:pt x="5132" y="117"/>
                </a:lnTo>
                <a:lnTo>
                  <a:pt x="5099" y="101"/>
                </a:lnTo>
                <a:lnTo>
                  <a:pt x="5065" y="84"/>
                </a:lnTo>
                <a:lnTo>
                  <a:pt x="5033" y="69"/>
                </a:lnTo>
                <a:lnTo>
                  <a:pt x="4999" y="56"/>
                </a:lnTo>
                <a:lnTo>
                  <a:pt x="4966" y="44"/>
                </a:lnTo>
                <a:lnTo>
                  <a:pt x="4932" y="34"/>
                </a:lnTo>
                <a:lnTo>
                  <a:pt x="4900" y="25"/>
                </a:lnTo>
                <a:lnTo>
                  <a:pt x="4866" y="17"/>
                </a:lnTo>
                <a:lnTo>
                  <a:pt x="4834" y="11"/>
                </a:lnTo>
                <a:lnTo>
                  <a:pt x="4801" y="6"/>
                </a:lnTo>
                <a:lnTo>
                  <a:pt x="4768" y="2"/>
                </a:lnTo>
                <a:lnTo>
                  <a:pt x="4736" y="0"/>
                </a:lnTo>
                <a:lnTo>
                  <a:pt x="4703" y="0"/>
                </a:lnTo>
                <a:lnTo>
                  <a:pt x="4047" y="0"/>
                </a:lnTo>
                <a:lnTo>
                  <a:pt x="7045" y="6405"/>
                </a:lnTo>
                <a:lnTo>
                  <a:pt x="2884" y="6714"/>
                </a:lnTo>
                <a:lnTo>
                  <a:pt x="1259" y="4896"/>
                </a:lnTo>
                <a:lnTo>
                  <a:pt x="0" y="4896"/>
                </a:lnTo>
                <a:lnTo>
                  <a:pt x="1667" y="7445"/>
                </a:lnTo>
                <a:lnTo>
                  <a:pt x="2" y="10244"/>
                </a:lnTo>
                <a:lnTo>
                  <a:pt x="1261" y="10244"/>
                </a:lnTo>
                <a:lnTo>
                  <a:pt x="2886" y="8425"/>
                </a:lnTo>
                <a:lnTo>
                  <a:pt x="7045" y="8734"/>
                </a:lnTo>
                <a:lnTo>
                  <a:pt x="4047" y="15172"/>
                </a:lnTo>
                <a:lnTo>
                  <a:pt x="4703" y="15172"/>
                </a:lnTo>
                <a:lnTo>
                  <a:pt x="4736" y="15171"/>
                </a:lnTo>
                <a:lnTo>
                  <a:pt x="4768" y="15170"/>
                </a:lnTo>
                <a:lnTo>
                  <a:pt x="4801" y="15166"/>
                </a:lnTo>
                <a:lnTo>
                  <a:pt x="4834" y="15161"/>
                </a:lnTo>
                <a:lnTo>
                  <a:pt x="4866" y="15154"/>
                </a:lnTo>
                <a:lnTo>
                  <a:pt x="4900" y="15147"/>
                </a:lnTo>
                <a:lnTo>
                  <a:pt x="4932" y="15137"/>
                </a:lnTo>
                <a:lnTo>
                  <a:pt x="4966" y="15128"/>
                </a:lnTo>
                <a:lnTo>
                  <a:pt x="4999" y="15116"/>
                </a:lnTo>
                <a:lnTo>
                  <a:pt x="5033" y="15103"/>
                </a:lnTo>
                <a:lnTo>
                  <a:pt x="5065" y="15087"/>
                </a:lnTo>
                <a:lnTo>
                  <a:pt x="5099" y="15071"/>
                </a:lnTo>
                <a:lnTo>
                  <a:pt x="5132" y="15053"/>
                </a:lnTo>
                <a:lnTo>
                  <a:pt x="5166" y="15035"/>
                </a:lnTo>
                <a:lnTo>
                  <a:pt x="5200" y="15015"/>
                </a:lnTo>
                <a:lnTo>
                  <a:pt x="5234" y="14993"/>
                </a:lnTo>
                <a:lnTo>
                  <a:pt x="5268" y="14971"/>
                </a:lnTo>
                <a:lnTo>
                  <a:pt x="5301" y="14946"/>
                </a:lnTo>
                <a:lnTo>
                  <a:pt x="5335" y="14920"/>
                </a:lnTo>
                <a:lnTo>
                  <a:pt x="5370" y="14893"/>
                </a:lnTo>
                <a:lnTo>
                  <a:pt x="5403" y="14864"/>
                </a:lnTo>
                <a:lnTo>
                  <a:pt x="5438" y="14834"/>
                </a:lnTo>
                <a:lnTo>
                  <a:pt x="5472" y="14803"/>
                </a:lnTo>
                <a:lnTo>
                  <a:pt x="5506" y="14769"/>
                </a:lnTo>
                <a:lnTo>
                  <a:pt x="5541" y="14736"/>
                </a:lnTo>
                <a:lnTo>
                  <a:pt x="5576" y="14700"/>
                </a:lnTo>
                <a:lnTo>
                  <a:pt x="5609" y="14663"/>
                </a:lnTo>
                <a:lnTo>
                  <a:pt x="5644" y="14624"/>
                </a:lnTo>
                <a:lnTo>
                  <a:pt x="5679" y="14585"/>
                </a:lnTo>
                <a:lnTo>
                  <a:pt x="5714" y="14544"/>
                </a:lnTo>
                <a:lnTo>
                  <a:pt x="5748" y="14501"/>
                </a:lnTo>
                <a:lnTo>
                  <a:pt x="5783" y="14458"/>
                </a:lnTo>
                <a:lnTo>
                  <a:pt x="10515" y="8918"/>
                </a:lnTo>
                <a:lnTo>
                  <a:pt x="11327" y="8860"/>
                </a:lnTo>
                <a:lnTo>
                  <a:pt x="11604" y="8823"/>
                </a:lnTo>
                <a:lnTo>
                  <a:pt x="11858" y="8792"/>
                </a:lnTo>
                <a:lnTo>
                  <a:pt x="11920" y="8784"/>
                </a:lnTo>
                <a:lnTo>
                  <a:pt x="11987" y="8774"/>
                </a:lnTo>
                <a:lnTo>
                  <a:pt x="12059" y="8761"/>
                </a:lnTo>
                <a:lnTo>
                  <a:pt x="12136" y="8746"/>
                </a:lnTo>
                <a:lnTo>
                  <a:pt x="12216" y="8730"/>
                </a:lnTo>
                <a:lnTo>
                  <a:pt x="12301" y="8710"/>
                </a:lnTo>
                <a:lnTo>
                  <a:pt x="12391" y="8690"/>
                </a:lnTo>
                <a:lnTo>
                  <a:pt x="12486" y="8666"/>
                </a:lnTo>
                <a:lnTo>
                  <a:pt x="12533" y="8654"/>
                </a:lnTo>
                <a:lnTo>
                  <a:pt x="12581" y="8640"/>
                </a:lnTo>
                <a:lnTo>
                  <a:pt x="12629" y="8623"/>
                </a:lnTo>
                <a:lnTo>
                  <a:pt x="12677" y="8605"/>
                </a:lnTo>
                <a:lnTo>
                  <a:pt x="12725" y="8586"/>
                </a:lnTo>
                <a:lnTo>
                  <a:pt x="12773" y="8564"/>
                </a:lnTo>
                <a:lnTo>
                  <a:pt x="12821" y="8542"/>
                </a:lnTo>
                <a:lnTo>
                  <a:pt x="12869" y="8518"/>
                </a:lnTo>
                <a:lnTo>
                  <a:pt x="12916" y="8491"/>
                </a:lnTo>
                <a:lnTo>
                  <a:pt x="12964" y="8464"/>
                </a:lnTo>
                <a:lnTo>
                  <a:pt x="13012" y="8434"/>
                </a:lnTo>
                <a:lnTo>
                  <a:pt x="13058" y="8403"/>
                </a:lnTo>
                <a:lnTo>
                  <a:pt x="13106" y="8370"/>
                </a:lnTo>
                <a:lnTo>
                  <a:pt x="13153" y="8335"/>
                </a:lnTo>
                <a:lnTo>
                  <a:pt x="13201" y="8299"/>
                </a:lnTo>
                <a:lnTo>
                  <a:pt x="13248" y="8262"/>
                </a:lnTo>
                <a:lnTo>
                  <a:pt x="13293" y="8223"/>
                </a:lnTo>
                <a:lnTo>
                  <a:pt x="13336" y="8183"/>
                </a:lnTo>
                <a:lnTo>
                  <a:pt x="13376" y="8144"/>
                </a:lnTo>
                <a:lnTo>
                  <a:pt x="13413" y="8104"/>
                </a:lnTo>
                <a:lnTo>
                  <a:pt x="13447" y="8063"/>
                </a:lnTo>
                <a:lnTo>
                  <a:pt x="13478" y="8022"/>
                </a:lnTo>
                <a:lnTo>
                  <a:pt x="13505" y="7981"/>
                </a:lnTo>
                <a:lnTo>
                  <a:pt x="13530" y="7939"/>
                </a:lnTo>
                <a:lnTo>
                  <a:pt x="13552" y="7896"/>
                </a:lnTo>
                <a:lnTo>
                  <a:pt x="13563" y="7874"/>
                </a:lnTo>
                <a:lnTo>
                  <a:pt x="13571" y="7853"/>
                </a:lnTo>
                <a:lnTo>
                  <a:pt x="13580" y="7831"/>
                </a:lnTo>
                <a:lnTo>
                  <a:pt x="13588" y="7809"/>
                </a:lnTo>
                <a:lnTo>
                  <a:pt x="13595" y="7788"/>
                </a:lnTo>
                <a:lnTo>
                  <a:pt x="13601" y="7765"/>
                </a:lnTo>
                <a:lnTo>
                  <a:pt x="13606" y="7744"/>
                </a:lnTo>
                <a:lnTo>
                  <a:pt x="13611" y="7721"/>
                </a:lnTo>
                <a:lnTo>
                  <a:pt x="13616" y="7699"/>
                </a:lnTo>
                <a:lnTo>
                  <a:pt x="13618" y="7676"/>
                </a:lnTo>
                <a:lnTo>
                  <a:pt x="13622" y="7654"/>
                </a:lnTo>
                <a:lnTo>
                  <a:pt x="13623" y="7631"/>
                </a:lnTo>
                <a:lnTo>
                  <a:pt x="13624" y="7608"/>
                </a:lnTo>
                <a:lnTo>
                  <a:pt x="13624" y="7585"/>
                </a:lnTo>
                <a:lnTo>
                  <a:pt x="13624" y="7552"/>
                </a:lnTo>
                <a:lnTo>
                  <a:pt x="13622" y="7520"/>
                </a:lnTo>
                <a:lnTo>
                  <a:pt x="13619" y="7486"/>
                </a:lnTo>
                <a:lnTo>
                  <a:pt x="13616" y="7454"/>
                </a:lnTo>
                <a:lnTo>
                  <a:pt x="13611" y="7422"/>
                </a:lnTo>
                <a:lnTo>
                  <a:pt x="13604" y="7391"/>
                </a:lnTo>
                <a:lnTo>
                  <a:pt x="13596" y="7360"/>
                </a:lnTo>
                <a:lnTo>
                  <a:pt x="13588" y="7329"/>
                </a:lnTo>
                <a:lnTo>
                  <a:pt x="13578" y="7299"/>
                </a:lnTo>
                <a:lnTo>
                  <a:pt x="13569" y="7270"/>
                </a:lnTo>
                <a:lnTo>
                  <a:pt x="13557" y="7240"/>
                </a:lnTo>
                <a:lnTo>
                  <a:pt x="13544" y="7212"/>
                </a:lnTo>
                <a:lnTo>
                  <a:pt x="13529" y="7183"/>
                </a:lnTo>
                <a:lnTo>
                  <a:pt x="13515" y="7155"/>
                </a:lnTo>
                <a:lnTo>
                  <a:pt x="13498" y="7128"/>
                </a:lnTo>
                <a:lnTo>
                  <a:pt x="13481" y="7101"/>
                </a:lnTo>
                <a:lnTo>
                  <a:pt x="13462" y="7074"/>
                </a:lnTo>
                <a:lnTo>
                  <a:pt x="13443" y="7049"/>
                </a:lnTo>
                <a:lnTo>
                  <a:pt x="13421" y="7022"/>
                </a:lnTo>
                <a:lnTo>
                  <a:pt x="13400" y="6997"/>
                </a:lnTo>
                <a:lnTo>
                  <a:pt x="13377" y="6972"/>
                </a:lnTo>
                <a:lnTo>
                  <a:pt x="13353" y="6948"/>
                </a:lnTo>
                <a:lnTo>
                  <a:pt x="13328" y="6924"/>
                </a:lnTo>
                <a:lnTo>
                  <a:pt x="13302" y="6900"/>
                </a:lnTo>
                <a:lnTo>
                  <a:pt x="13274" y="6877"/>
                </a:lnTo>
                <a:lnTo>
                  <a:pt x="13245" y="6855"/>
                </a:lnTo>
                <a:lnTo>
                  <a:pt x="13215" y="6832"/>
                </a:lnTo>
                <a:lnTo>
                  <a:pt x="13184" y="6810"/>
                </a:lnTo>
                <a:lnTo>
                  <a:pt x="13153" y="6789"/>
                </a:lnTo>
                <a:lnTo>
                  <a:pt x="13119" y="6768"/>
                </a:lnTo>
                <a:lnTo>
                  <a:pt x="13085" y="6747"/>
                </a:lnTo>
                <a:lnTo>
                  <a:pt x="13050" y="6728"/>
                </a:lnTo>
                <a:lnTo>
                  <a:pt x="13014" y="6707"/>
                </a:lnTo>
                <a:lnTo>
                  <a:pt x="12976" y="6688"/>
                </a:lnTo>
                <a:lnTo>
                  <a:pt x="12937" y="6669"/>
                </a:lnTo>
                <a:lnTo>
                  <a:pt x="12898" y="6651"/>
                </a:lnTo>
                <a:lnTo>
                  <a:pt x="12857" y="6633"/>
                </a:lnTo>
                <a:lnTo>
                  <a:pt x="12814" y="6615"/>
                </a:lnTo>
                <a:lnTo>
                  <a:pt x="12771" y="6598"/>
                </a:lnTo>
                <a:lnTo>
                  <a:pt x="12726" y="6581"/>
                </a:lnTo>
                <a:lnTo>
                  <a:pt x="12681" y="6566"/>
                </a:lnTo>
                <a:lnTo>
                  <a:pt x="12635" y="6549"/>
                </a:lnTo>
                <a:lnTo>
                  <a:pt x="12587" y="6535"/>
                </a:lnTo>
                <a:lnTo>
                  <a:pt x="12538" y="6519"/>
                </a:lnTo>
                <a:lnTo>
                  <a:pt x="12488" y="6505"/>
                </a:lnTo>
                <a:lnTo>
                  <a:pt x="12438" y="6490"/>
                </a:lnTo>
                <a:lnTo>
                  <a:pt x="12332" y="6464"/>
                </a:lnTo>
                <a:lnTo>
                  <a:pt x="12222" y="6439"/>
                </a:lnTo>
                <a:lnTo>
                  <a:pt x="12108" y="6416"/>
                </a:lnTo>
                <a:lnTo>
                  <a:pt x="11988" y="6393"/>
                </a:lnTo>
                <a:lnTo>
                  <a:pt x="11865" y="6374"/>
                </a:lnTo>
                <a:lnTo>
                  <a:pt x="11738" y="6356"/>
                </a:lnTo>
                <a:lnTo>
                  <a:pt x="11605" y="6339"/>
                </a:lnTo>
                <a:lnTo>
                  <a:pt x="11468" y="6325"/>
                </a:lnTo>
                <a:lnTo>
                  <a:pt x="11327" y="63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anchorCtr="1"/>
          <a:lstStyle/>
          <a:p>
            <a:endParaRPr lang="zh-CN" altLang="en-US" sz="1600"/>
          </a:p>
        </p:txBody>
      </p:sp>
      <p:sp>
        <p:nvSpPr>
          <p:cNvPr id="13" name="KSO_Shape"/>
          <p:cNvSpPr/>
          <p:nvPr/>
        </p:nvSpPr>
        <p:spPr bwMode="auto">
          <a:xfrm flipH="1">
            <a:off x="9951925" y="4802432"/>
            <a:ext cx="551810" cy="523874"/>
          </a:xfrm>
          <a:custGeom>
            <a:avLst/>
            <a:gdLst>
              <a:gd name="T0" fmla="*/ 686385 w 13624"/>
              <a:gd name="T1" fmla="*/ 84727 h 15172"/>
              <a:gd name="T2" fmla="*/ 669887 w 13624"/>
              <a:gd name="T3" fmla="*/ 64792 h 15172"/>
              <a:gd name="T4" fmla="*/ 653508 w 13624"/>
              <a:gd name="T5" fmla="*/ 47585 h 15172"/>
              <a:gd name="T6" fmla="*/ 637366 w 13624"/>
              <a:gd name="T7" fmla="*/ 33108 h 15172"/>
              <a:gd name="T8" fmla="*/ 621224 w 13624"/>
              <a:gd name="T9" fmla="*/ 21241 h 15172"/>
              <a:gd name="T10" fmla="*/ 605201 w 13624"/>
              <a:gd name="T11" fmla="*/ 11985 h 15172"/>
              <a:gd name="T12" fmla="*/ 589415 w 13624"/>
              <a:gd name="T13" fmla="*/ 5221 h 15172"/>
              <a:gd name="T14" fmla="*/ 573748 w 13624"/>
              <a:gd name="T15" fmla="*/ 1305 h 15172"/>
              <a:gd name="T16" fmla="*/ 558200 w 13624"/>
              <a:gd name="T17" fmla="*/ 0 h 15172"/>
              <a:gd name="T18" fmla="*/ 149431 w 13624"/>
              <a:gd name="T19" fmla="*/ 580988 h 15172"/>
              <a:gd name="T20" fmla="*/ 149668 w 13624"/>
              <a:gd name="T21" fmla="*/ 1215612 h 15172"/>
              <a:gd name="T22" fmla="*/ 558200 w 13624"/>
              <a:gd name="T23" fmla="*/ 1800397 h 15172"/>
              <a:gd name="T24" fmla="*/ 569831 w 13624"/>
              <a:gd name="T25" fmla="*/ 1799685 h 15172"/>
              <a:gd name="T26" fmla="*/ 585380 w 13624"/>
              <a:gd name="T27" fmla="*/ 1796244 h 15172"/>
              <a:gd name="T28" fmla="*/ 601165 w 13624"/>
              <a:gd name="T29" fmla="*/ 1790310 h 15172"/>
              <a:gd name="T30" fmla="*/ 617189 w 13624"/>
              <a:gd name="T31" fmla="*/ 1781766 h 15172"/>
              <a:gd name="T32" fmla="*/ 633212 w 13624"/>
              <a:gd name="T33" fmla="*/ 1770493 h 15172"/>
              <a:gd name="T34" fmla="*/ 649472 w 13624"/>
              <a:gd name="T35" fmla="*/ 1756609 h 15172"/>
              <a:gd name="T36" fmla="*/ 665733 w 13624"/>
              <a:gd name="T37" fmla="*/ 1739996 h 15172"/>
              <a:gd name="T38" fmla="*/ 682231 w 13624"/>
              <a:gd name="T39" fmla="*/ 1720772 h 15172"/>
              <a:gd name="T40" fmla="*/ 1344403 w 13624"/>
              <a:gd name="T41" fmla="*/ 1051379 h 15172"/>
              <a:gd name="T42" fmla="*/ 1414786 w 13624"/>
              <a:gd name="T43" fmla="*/ 1042360 h 15172"/>
              <a:gd name="T44" fmla="*/ 1449918 w 13624"/>
              <a:gd name="T45" fmla="*/ 1035952 h 15172"/>
              <a:gd name="T46" fmla="*/ 1481965 w 13624"/>
              <a:gd name="T47" fmla="*/ 1028358 h 15172"/>
              <a:gd name="T48" fmla="*/ 1504634 w 13624"/>
              <a:gd name="T49" fmla="*/ 1021119 h 15172"/>
              <a:gd name="T50" fmla="*/ 1527423 w 13624"/>
              <a:gd name="T51" fmla="*/ 1010795 h 15172"/>
              <a:gd name="T52" fmla="*/ 1549855 w 13624"/>
              <a:gd name="T53" fmla="*/ 997148 h 15172"/>
              <a:gd name="T54" fmla="*/ 1572407 w 13624"/>
              <a:gd name="T55" fmla="*/ 980417 h 15172"/>
              <a:gd name="T56" fmla="*/ 1587599 w 13624"/>
              <a:gd name="T57" fmla="*/ 966414 h 15172"/>
              <a:gd name="T58" fmla="*/ 1602910 w 13624"/>
              <a:gd name="T59" fmla="*/ 947071 h 15172"/>
              <a:gd name="T60" fmla="*/ 1610743 w 13624"/>
              <a:gd name="T61" fmla="*/ 931882 h 15172"/>
              <a:gd name="T62" fmla="*/ 1614304 w 13624"/>
              <a:gd name="T63" fmla="*/ 921440 h 15172"/>
              <a:gd name="T64" fmla="*/ 1616322 w 13624"/>
              <a:gd name="T65" fmla="*/ 910878 h 15172"/>
              <a:gd name="T66" fmla="*/ 1617034 w 13624"/>
              <a:gd name="T67" fmla="*/ 900080 h 15172"/>
              <a:gd name="T68" fmla="*/ 1616441 w 13624"/>
              <a:gd name="T69" fmla="*/ 888332 h 15172"/>
              <a:gd name="T70" fmla="*/ 1613711 w 13624"/>
              <a:gd name="T71" fmla="*/ 873380 h 15172"/>
              <a:gd name="T72" fmla="*/ 1609082 w 13624"/>
              <a:gd name="T73" fmla="*/ 859140 h 15172"/>
              <a:gd name="T74" fmla="*/ 1602079 w 13624"/>
              <a:gd name="T75" fmla="*/ 845850 h 15172"/>
              <a:gd name="T76" fmla="*/ 1592940 w 13624"/>
              <a:gd name="T77" fmla="*/ 833271 h 15172"/>
              <a:gd name="T78" fmla="*/ 1581902 w 13624"/>
              <a:gd name="T79" fmla="*/ 821642 h 15172"/>
              <a:gd name="T80" fmla="*/ 1568490 w 13624"/>
              <a:gd name="T81" fmla="*/ 810725 h 15172"/>
              <a:gd name="T82" fmla="*/ 1553060 w 13624"/>
              <a:gd name="T83" fmla="*/ 800638 h 15172"/>
              <a:gd name="T84" fmla="*/ 1535494 w 13624"/>
              <a:gd name="T85" fmla="*/ 791382 h 15172"/>
              <a:gd name="T86" fmla="*/ 1515791 w 13624"/>
              <a:gd name="T87" fmla="*/ 782957 h 15172"/>
              <a:gd name="T88" fmla="*/ 1493952 w 13624"/>
              <a:gd name="T89" fmla="*/ 775481 h 15172"/>
              <a:gd name="T90" fmla="*/ 1463686 w 13624"/>
              <a:gd name="T91" fmla="*/ 767056 h 15172"/>
              <a:gd name="T92" fmla="*/ 1408258 w 13624"/>
              <a:gd name="T93" fmla="*/ 756376 h 15172"/>
              <a:gd name="T94" fmla="*/ 1344403 w 13624"/>
              <a:gd name="T95" fmla="*/ 749018 h 1517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3624" h="15172">
                <a:moveTo>
                  <a:pt x="11327" y="6312"/>
                </a:moveTo>
                <a:lnTo>
                  <a:pt x="10515" y="6254"/>
                </a:lnTo>
                <a:lnTo>
                  <a:pt x="5783" y="714"/>
                </a:lnTo>
                <a:lnTo>
                  <a:pt x="5748" y="670"/>
                </a:lnTo>
                <a:lnTo>
                  <a:pt x="5714" y="628"/>
                </a:lnTo>
                <a:lnTo>
                  <a:pt x="5679" y="586"/>
                </a:lnTo>
                <a:lnTo>
                  <a:pt x="5644" y="546"/>
                </a:lnTo>
                <a:lnTo>
                  <a:pt x="5609" y="508"/>
                </a:lnTo>
                <a:lnTo>
                  <a:pt x="5576" y="471"/>
                </a:lnTo>
                <a:lnTo>
                  <a:pt x="5541" y="436"/>
                </a:lnTo>
                <a:lnTo>
                  <a:pt x="5506" y="401"/>
                </a:lnTo>
                <a:lnTo>
                  <a:pt x="5472" y="369"/>
                </a:lnTo>
                <a:lnTo>
                  <a:pt x="5438" y="338"/>
                </a:lnTo>
                <a:lnTo>
                  <a:pt x="5403" y="308"/>
                </a:lnTo>
                <a:lnTo>
                  <a:pt x="5370" y="279"/>
                </a:lnTo>
                <a:lnTo>
                  <a:pt x="5335" y="252"/>
                </a:lnTo>
                <a:lnTo>
                  <a:pt x="5301" y="225"/>
                </a:lnTo>
                <a:lnTo>
                  <a:pt x="5268" y="201"/>
                </a:lnTo>
                <a:lnTo>
                  <a:pt x="5234" y="179"/>
                </a:lnTo>
                <a:lnTo>
                  <a:pt x="5200" y="157"/>
                </a:lnTo>
                <a:lnTo>
                  <a:pt x="5166" y="137"/>
                </a:lnTo>
                <a:lnTo>
                  <a:pt x="5132" y="117"/>
                </a:lnTo>
                <a:lnTo>
                  <a:pt x="5099" y="101"/>
                </a:lnTo>
                <a:lnTo>
                  <a:pt x="5065" y="84"/>
                </a:lnTo>
                <a:lnTo>
                  <a:pt x="5033" y="69"/>
                </a:lnTo>
                <a:lnTo>
                  <a:pt x="4999" y="56"/>
                </a:lnTo>
                <a:lnTo>
                  <a:pt x="4966" y="44"/>
                </a:lnTo>
                <a:lnTo>
                  <a:pt x="4932" y="34"/>
                </a:lnTo>
                <a:lnTo>
                  <a:pt x="4900" y="25"/>
                </a:lnTo>
                <a:lnTo>
                  <a:pt x="4866" y="17"/>
                </a:lnTo>
                <a:lnTo>
                  <a:pt x="4834" y="11"/>
                </a:lnTo>
                <a:lnTo>
                  <a:pt x="4801" y="6"/>
                </a:lnTo>
                <a:lnTo>
                  <a:pt x="4768" y="2"/>
                </a:lnTo>
                <a:lnTo>
                  <a:pt x="4736" y="0"/>
                </a:lnTo>
                <a:lnTo>
                  <a:pt x="4703" y="0"/>
                </a:lnTo>
                <a:lnTo>
                  <a:pt x="4047" y="0"/>
                </a:lnTo>
                <a:lnTo>
                  <a:pt x="7045" y="6405"/>
                </a:lnTo>
                <a:lnTo>
                  <a:pt x="2884" y="6714"/>
                </a:lnTo>
                <a:lnTo>
                  <a:pt x="1259" y="4896"/>
                </a:lnTo>
                <a:lnTo>
                  <a:pt x="0" y="4896"/>
                </a:lnTo>
                <a:lnTo>
                  <a:pt x="1667" y="7445"/>
                </a:lnTo>
                <a:lnTo>
                  <a:pt x="2" y="10244"/>
                </a:lnTo>
                <a:lnTo>
                  <a:pt x="1261" y="10244"/>
                </a:lnTo>
                <a:lnTo>
                  <a:pt x="2886" y="8425"/>
                </a:lnTo>
                <a:lnTo>
                  <a:pt x="7045" y="8734"/>
                </a:lnTo>
                <a:lnTo>
                  <a:pt x="4047" y="15172"/>
                </a:lnTo>
                <a:lnTo>
                  <a:pt x="4703" y="15172"/>
                </a:lnTo>
                <a:lnTo>
                  <a:pt x="4736" y="15171"/>
                </a:lnTo>
                <a:lnTo>
                  <a:pt x="4768" y="15170"/>
                </a:lnTo>
                <a:lnTo>
                  <a:pt x="4801" y="15166"/>
                </a:lnTo>
                <a:lnTo>
                  <a:pt x="4834" y="15161"/>
                </a:lnTo>
                <a:lnTo>
                  <a:pt x="4866" y="15154"/>
                </a:lnTo>
                <a:lnTo>
                  <a:pt x="4900" y="15147"/>
                </a:lnTo>
                <a:lnTo>
                  <a:pt x="4932" y="15137"/>
                </a:lnTo>
                <a:lnTo>
                  <a:pt x="4966" y="15128"/>
                </a:lnTo>
                <a:lnTo>
                  <a:pt x="4999" y="15116"/>
                </a:lnTo>
                <a:lnTo>
                  <a:pt x="5033" y="15103"/>
                </a:lnTo>
                <a:lnTo>
                  <a:pt x="5065" y="15087"/>
                </a:lnTo>
                <a:lnTo>
                  <a:pt x="5099" y="15071"/>
                </a:lnTo>
                <a:lnTo>
                  <a:pt x="5132" y="15053"/>
                </a:lnTo>
                <a:lnTo>
                  <a:pt x="5166" y="15035"/>
                </a:lnTo>
                <a:lnTo>
                  <a:pt x="5200" y="15015"/>
                </a:lnTo>
                <a:lnTo>
                  <a:pt x="5234" y="14993"/>
                </a:lnTo>
                <a:lnTo>
                  <a:pt x="5268" y="14971"/>
                </a:lnTo>
                <a:lnTo>
                  <a:pt x="5301" y="14946"/>
                </a:lnTo>
                <a:lnTo>
                  <a:pt x="5335" y="14920"/>
                </a:lnTo>
                <a:lnTo>
                  <a:pt x="5370" y="14893"/>
                </a:lnTo>
                <a:lnTo>
                  <a:pt x="5403" y="14864"/>
                </a:lnTo>
                <a:lnTo>
                  <a:pt x="5438" y="14834"/>
                </a:lnTo>
                <a:lnTo>
                  <a:pt x="5472" y="14803"/>
                </a:lnTo>
                <a:lnTo>
                  <a:pt x="5506" y="14769"/>
                </a:lnTo>
                <a:lnTo>
                  <a:pt x="5541" y="14736"/>
                </a:lnTo>
                <a:lnTo>
                  <a:pt x="5576" y="14700"/>
                </a:lnTo>
                <a:lnTo>
                  <a:pt x="5609" y="14663"/>
                </a:lnTo>
                <a:lnTo>
                  <a:pt x="5644" y="14624"/>
                </a:lnTo>
                <a:lnTo>
                  <a:pt x="5679" y="14585"/>
                </a:lnTo>
                <a:lnTo>
                  <a:pt x="5714" y="14544"/>
                </a:lnTo>
                <a:lnTo>
                  <a:pt x="5748" y="14501"/>
                </a:lnTo>
                <a:lnTo>
                  <a:pt x="5783" y="14458"/>
                </a:lnTo>
                <a:lnTo>
                  <a:pt x="10515" y="8918"/>
                </a:lnTo>
                <a:lnTo>
                  <a:pt x="11327" y="8860"/>
                </a:lnTo>
                <a:lnTo>
                  <a:pt x="11604" y="8823"/>
                </a:lnTo>
                <a:lnTo>
                  <a:pt x="11858" y="8792"/>
                </a:lnTo>
                <a:lnTo>
                  <a:pt x="11920" y="8784"/>
                </a:lnTo>
                <a:lnTo>
                  <a:pt x="11987" y="8774"/>
                </a:lnTo>
                <a:lnTo>
                  <a:pt x="12059" y="8761"/>
                </a:lnTo>
                <a:lnTo>
                  <a:pt x="12136" y="8746"/>
                </a:lnTo>
                <a:lnTo>
                  <a:pt x="12216" y="8730"/>
                </a:lnTo>
                <a:lnTo>
                  <a:pt x="12301" y="8710"/>
                </a:lnTo>
                <a:lnTo>
                  <a:pt x="12391" y="8690"/>
                </a:lnTo>
                <a:lnTo>
                  <a:pt x="12486" y="8666"/>
                </a:lnTo>
                <a:lnTo>
                  <a:pt x="12533" y="8654"/>
                </a:lnTo>
                <a:lnTo>
                  <a:pt x="12581" y="8640"/>
                </a:lnTo>
                <a:lnTo>
                  <a:pt x="12629" y="8623"/>
                </a:lnTo>
                <a:lnTo>
                  <a:pt x="12677" y="8605"/>
                </a:lnTo>
                <a:lnTo>
                  <a:pt x="12725" y="8586"/>
                </a:lnTo>
                <a:lnTo>
                  <a:pt x="12773" y="8564"/>
                </a:lnTo>
                <a:lnTo>
                  <a:pt x="12821" y="8542"/>
                </a:lnTo>
                <a:lnTo>
                  <a:pt x="12869" y="8518"/>
                </a:lnTo>
                <a:lnTo>
                  <a:pt x="12916" y="8491"/>
                </a:lnTo>
                <a:lnTo>
                  <a:pt x="12964" y="8464"/>
                </a:lnTo>
                <a:lnTo>
                  <a:pt x="13012" y="8434"/>
                </a:lnTo>
                <a:lnTo>
                  <a:pt x="13058" y="8403"/>
                </a:lnTo>
                <a:lnTo>
                  <a:pt x="13106" y="8370"/>
                </a:lnTo>
                <a:lnTo>
                  <a:pt x="13153" y="8335"/>
                </a:lnTo>
                <a:lnTo>
                  <a:pt x="13201" y="8299"/>
                </a:lnTo>
                <a:lnTo>
                  <a:pt x="13248" y="8262"/>
                </a:lnTo>
                <a:lnTo>
                  <a:pt x="13293" y="8223"/>
                </a:lnTo>
                <a:lnTo>
                  <a:pt x="13336" y="8183"/>
                </a:lnTo>
                <a:lnTo>
                  <a:pt x="13376" y="8144"/>
                </a:lnTo>
                <a:lnTo>
                  <a:pt x="13413" y="8104"/>
                </a:lnTo>
                <a:lnTo>
                  <a:pt x="13447" y="8063"/>
                </a:lnTo>
                <a:lnTo>
                  <a:pt x="13478" y="8022"/>
                </a:lnTo>
                <a:lnTo>
                  <a:pt x="13505" y="7981"/>
                </a:lnTo>
                <a:lnTo>
                  <a:pt x="13530" y="7939"/>
                </a:lnTo>
                <a:lnTo>
                  <a:pt x="13552" y="7896"/>
                </a:lnTo>
                <a:lnTo>
                  <a:pt x="13563" y="7874"/>
                </a:lnTo>
                <a:lnTo>
                  <a:pt x="13571" y="7853"/>
                </a:lnTo>
                <a:lnTo>
                  <a:pt x="13580" y="7831"/>
                </a:lnTo>
                <a:lnTo>
                  <a:pt x="13588" y="7809"/>
                </a:lnTo>
                <a:lnTo>
                  <a:pt x="13595" y="7788"/>
                </a:lnTo>
                <a:lnTo>
                  <a:pt x="13601" y="7765"/>
                </a:lnTo>
                <a:lnTo>
                  <a:pt x="13606" y="7744"/>
                </a:lnTo>
                <a:lnTo>
                  <a:pt x="13611" y="7721"/>
                </a:lnTo>
                <a:lnTo>
                  <a:pt x="13616" y="7699"/>
                </a:lnTo>
                <a:lnTo>
                  <a:pt x="13618" y="7676"/>
                </a:lnTo>
                <a:lnTo>
                  <a:pt x="13622" y="7654"/>
                </a:lnTo>
                <a:lnTo>
                  <a:pt x="13623" y="7631"/>
                </a:lnTo>
                <a:lnTo>
                  <a:pt x="13624" y="7608"/>
                </a:lnTo>
                <a:lnTo>
                  <a:pt x="13624" y="7585"/>
                </a:lnTo>
                <a:lnTo>
                  <a:pt x="13624" y="7552"/>
                </a:lnTo>
                <a:lnTo>
                  <a:pt x="13622" y="7520"/>
                </a:lnTo>
                <a:lnTo>
                  <a:pt x="13619" y="7486"/>
                </a:lnTo>
                <a:lnTo>
                  <a:pt x="13616" y="7454"/>
                </a:lnTo>
                <a:lnTo>
                  <a:pt x="13611" y="7422"/>
                </a:lnTo>
                <a:lnTo>
                  <a:pt x="13604" y="7391"/>
                </a:lnTo>
                <a:lnTo>
                  <a:pt x="13596" y="7360"/>
                </a:lnTo>
                <a:lnTo>
                  <a:pt x="13588" y="7329"/>
                </a:lnTo>
                <a:lnTo>
                  <a:pt x="13578" y="7299"/>
                </a:lnTo>
                <a:lnTo>
                  <a:pt x="13569" y="7270"/>
                </a:lnTo>
                <a:lnTo>
                  <a:pt x="13557" y="7240"/>
                </a:lnTo>
                <a:lnTo>
                  <a:pt x="13544" y="7212"/>
                </a:lnTo>
                <a:lnTo>
                  <a:pt x="13529" y="7183"/>
                </a:lnTo>
                <a:lnTo>
                  <a:pt x="13515" y="7155"/>
                </a:lnTo>
                <a:lnTo>
                  <a:pt x="13498" y="7128"/>
                </a:lnTo>
                <a:lnTo>
                  <a:pt x="13481" y="7101"/>
                </a:lnTo>
                <a:lnTo>
                  <a:pt x="13462" y="7074"/>
                </a:lnTo>
                <a:lnTo>
                  <a:pt x="13443" y="7049"/>
                </a:lnTo>
                <a:lnTo>
                  <a:pt x="13421" y="7022"/>
                </a:lnTo>
                <a:lnTo>
                  <a:pt x="13400" y="6997"/>
                </a:lnTo>
                <a:lnTo>
                  <a:pt x="13377" y="6972"/>
                </a:lnTo>
                <a:lnTo>
                  <a:pt x="13353" y="6948"/>
                </a:lnTo>
                <a:lnTo>
                  <a:pt x="13328" y="6924"/>
                </a:lnTo>
                <a:lnTo>
                  <a:pt x="13302" y="6900"/>
                </a:lnTo>
                <a:lnTo>
                  <a:pt x="13274" y="6877"/>
                </a:lnTo>
                <a:lnTo>
                  <a:pt x="13245" y="6855"/>
                </a:lnTo>
                <a:lnTo>
                  <a:pt x="13215" y="6832"/>
                </a:lnTo>
                <a:lnTo>
                  <a:pt x="13184" y="6810"/>
                </a:lnTo>
                <a:lnTo>
                  <a:pt x="13153" y="6789"/>
                </a:lnTo>
                <a:lnTo>
                  <a:pt x="13119" y="6768"/>
                </a:lnTo>
                <a:lnTo>
                  <a:pt x="13085" y="6747"/>
                </a:lnTo>
                <a:lnTo>
                  <a:pt x="13050" y="6728"/>
                </a:lnTo>
                <a:lnTo>
                  <a:pt x="13014" y="6707"/>
                </a:lnTo>
                <a:lnTo>
                  <a:pt x="12976" y="6688"/>
                </a:lnTo>
                <a:lnTo>
                  <a:pt x="12937" y="6669"/>
                </a:lnTo>
                <a:lnTo>
                  <a:pt x="12898" y="6651"/>
                </a:lnTo>
                <a:lnTo>
                  <a:pt x="12857" y="6633"/>
                </a:lnTo>
                <a:lnTo>
                  <a:pt x="12814" y="6615"/>
                </a:lnTo>
                <a:lnTo>
                  <a:pt x="12771" y="6598"/>
                </a:lnTo>
                <a:lnTo>
                  <a:pt x="12726" y="6581"/>
                </a:lnTo>
                <a:lnTo>
                  <a:pt x="12681" y="6566"/>
                </a:lnTo>
                <a:lnTo>
                  <a:pt x="12635" y="6549"/>
                </a:lnTo>
                <a:lnTo>
                  <a:pt x="12587" y="6535"/>
                </a:lnTo>
                <a:lnTo>
                  <a:pt x="12538" y="6519"/>
                </a:lnTo>
                <a:lnTo>
                  <a:pt x="12488" y="6505"/>
                </a:lnTo>
                <a:lnTo>
                  <a:pt x="12438" y="6490"/>
                </a:lnTo>
                <a:lnTo>
                  <a:pt x="12332" y="6464"/>
                </a:lnTo>
                <a:lnTo>
                  <a:pt x="12222" y="6439"/>
                </a:lnTo>
                <a:lnTo>
                  <a:pt x="12108" y="6416"/>
                </a:lnTo>
                <a:lnTo>
                  <a:pt x="11988" y="6393"/>
                </a:lnTo>
                <a:lnTo>
                  <a:pt x="11865" y="6374"/>
                </a:lnTo>
                <a:lnTo>
                  <a:pt x="11738" y="6356"/>
                </a:lnTo>
                <a:lnTo>
                  <a:pt x="11605" y="6339"/>
                </a:lnTo>
                <a:lnTo>
                  <a:pt x="11468" y="6325"/>
                </a:lnTo>
                <a:lnTo>
                  <a:pt x="11327" y="63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anchorCtr="1"/>
          <a:lstStyle/>
          <a:p>
            <a:endParaRPr lang="zh-CN" altLang="en-US" sz="1600"/>
          </a:p>
        </p:txBody>
      </p:sp>
      <p:sp>
        <p:nvSpPr>
          <p:cNvPr id="3" name="直角三角形 2"/>
          <p:cNvSpPr/>
          <p:nvPr/>
        </p:nvSpPr>
        <p:spPr>
          <a:xfrm rot="16200000">
            <a:off x="9249816" y="3910510"/>
            <a:ext cx="3010486" cy="2884494"/>
          </a:xfrm>
          <a:prstGeom prst="rtTriangle">
            <a:avLst/>
          </a:prstGeom>
          <a:solidFill>
            <a:srgbClr val="215A9D"/>
          </a:solidFill>
          <a:ln>
            <a:solidFill>
              <a:srgbClr val="215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直角三角形 14"/>
          <p:cNvSpPr/>
          <p:nvPr/>
        </p:nvSpPr>
        <p:spPr>
          <a:xfrm rot="5400000">
            <a:off x="-62996" y="62996"/>
            <a:ext cx="3010486" cy="2884494"/>
          </a:xfrm>
          <a:prstGeom prst="rtTriangle">
            <a:avLst/>
          </a:prstGeom>
          <a:solidFill>
            <a:srgbClr val="215A9D"/>
          </a:solidFill>
          <a:ln>
            <a:solidFill>
              <a:srgbClr val="215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内容占位符 2"/>
          <p:cNvSpPr txBox="1"/>
          <p:nvPr/>
        </p:nvSpPr>
        <p:spPr>
          <a:xfrm>
            <a:off x="0" y="2467492"/>
            <a:ext cx="12192000" cy="25098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4330" indent="-35433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p"/>
              <a:defRPr sz="24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806450" indent="-349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zh-CN" altLang="en-US" sz="3600" b="1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二、后疫情时代支线航空市场发展的思考</a:t>
            </a:r>
            <a:endParaRPr lang="zh-CN" altLang="en-US" sz="3600" b="1" dirty="0">
              <a:solidFill>
                <a:srgbClr val="215A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b="1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两个挑战、三个机遇</a:t>
            </a:r>
            <a:endParaRPr lang="zh-CN" altLang="en-US" b="1" dirty="0">
              <a:solidFill>
                <a:srgbClr val="215A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矩形 101"/>
          <p:cNvSpPr/>
          <p:nvPr/>
        </p:nvSpPr>
        <p:spPr>
          <a:xfrm>
            <a:off x="843428" y="990600"/>
            <a:ext cx="10505143" cy="5323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3B3C51"/>
              </a:buClr>
              <a:buFont typeface="Wingdings" panose="05000000000000000000" pitchFamily="2" charset="2"/>
              <a:buChar char="p"/>
            </a:pPr>
            <a:r>
              <a:rPr lang="zh-CN" altLang="en-US" sz="2000" b="1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传统支线发展模式是以自我为中心构建网络，没有有效利用干线网络红利</a:t>
            </a:r>
            <a:endParaRPr lang="zh-CN" altLang="en-US" sz="2400" b="1" dirty="0">
              <a:solidFill>
                <a:srgbClr val="215A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3B3C51"/>
              </a:buClr>
              <a:buFont typeface="Wingdings" panose="05000000000000000000" pitchFamily="2" charset="2"/>
              <a:buChar char="ü"/>
            </a:pPr>
            <a:r>
              <a:rPr lang="zh-CN" altLang="en-US" sz="2000" dirty="0">
                <a:solidFill>
                  <a:srgbClr val="487A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机场通航后优先开通北上广深，点对点开通热点城市，以航线开通实现城市通达性</a:t>
            </a:r>
            <a:endParaRPr lang="zh-CN" altLang="en-US" sz="2000" dirty="0">
              <a:solidFill>
                <a:srgbClr val="487AB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3B3C51"/>
              </a:buClr>
              <a:buFont typeface="Wingdings" panose="05000000000000000000" pitchFamily="2" charset="2"/>
              <a:buChar char="ü"/>
            </a:pPr>
            <a:r>
              <a:rPr lang="zh-CN" altLang="en-US" sz="2000" dirty="0">
                <a:solidFill>
                  <a:srgbClr val="487A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目前支线机场航线平均航距约</a:t>
            </a:r>
            <a:r>
              <a:rPr lang="en-US" altLang="zh-CN" sz="2000" dirty="0">
                <a:solidFill>
                  <a:srgbClr val="487A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1000KM</a:t>
            </a:r>
            <a:r>
              <a:rPr lang="zh-CN" altLang="en-US" sz="2000" dirty="0">
                <a:solidFill>
                  <a:srgbClr val="487A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，其中通达周边</a:t>
            </a:r>
            <a:r>
              <a:rPr lang="en-US" altLang="zh-CN" sz="2000" dirty="0">
                <a:solidFill>
                  <a:srgbClr val="487A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600KM</a:t>
            </a:r>
            <a:r>
              <a:rPr lang="zh-CN" altLang="en-US" sz="2000" dirty="0">
                <a:solidFill>
                  <a:srgbClr val="487A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以内区域枢纽航线占比偏低，仅占总航线数的</a:t>
            </a:r>
            <a:r>
              <a:rPr lang="en-US" altLang="zh-CN" sz="2000" dirty="0">
                <a:solidFill>
                  <a:srgbClr val="487A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1/4</a:t>
            </a:r>
            <a:endParaRPr lang="zh-CN" altLang="en-US" sz="2000" dirty="0">
              <a:solidFill>
                <a:srgbClr val="487AB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3B3C51"/>
              </a:buClr>
              <a:buFont typeface="Wingdings" panose="05000000000000000000" pitchFamily="2" charset="2"/>
              <a:buChar char="ü"/>
            </a:pPr>
            <a:r>
              <a:rPr lang="zh-CN" altLang="en-US" sz="2000" dirty="0">
                <a:solidFill>
                  <a:srgbClr val="487A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现有支线机场航线类型包含以下：</a:t>
            </a:r>
            <a:endParaRPr lang="zh-CN" altLang="en-US" sz="2000" dirty="0">
              <a:solidFill>
                <a:srgbClr val="487AB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3B3C51"/>
              </a:buClr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487A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模式一：支线</a:t>
            </a:r>
            <a:r>
              <a:rPr lang="en-US" altLang="zh-CN" sz="2000" dirty="0">
                <a:solidFill>
                  <a:srgbClr val="487A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----</a:t>
            </a:r>
            <a:r>
              <a:rPr lang="zh-CN" altLang="en-US" sz="2000" dirty="0">
                <a:solidFill>
                  <a:srgbClr val="487A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干线热点城市；</a:t>
            </a:r>
            <a:endParaRPr lang="zh-CN" altLang="en-US" sz="2000" dirty="0">
              <a:solidFill>
                <a:srgbClr val="487AB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3B3C51"/>
              </a:buClr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487A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模式二：干线</a:t>
            </a:r>
            <a:r>
              <a:rPr lang="en-US" altLang="zh-CN" sz="2000" dirty="0">
                <a:solidFill>
                  <a:srgbClr val="487A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----</a:t>
            </a:r>
            <a:r>
              <a:rPr lang="zh-CN" altLang="en-US" sz="2000" dirty="0">
                <a:solidFill>
                  <a:srgbClr val="487A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支线</a:t>
            </a:r>
            <a:r>
              <a:rPr lang="en-US" altLang="zh-CN" sz="2000" dirty="0">
                <a:solidFill>
                  <a:srgbClr val="487A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----</a:t>
            </a:r>
            <a:r>
              <a:rPr lang="zh-CN" altLang="en-US" sz="2000" dirty="0">
                <a:solidFill>
                  <a:srgbClr val="487A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干线</a:t>
            </a:r>
            <a:endParaRPr lang="zh-CN" altLang="en-US" sz="2000" dirty="0">
              <a:solidFill>
                <a:srgbClr val="487AB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3B3C51"/>
              </a:buClr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487A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模式三：干线</a:t>
            </a:r>
            <a:r>
              <a:rPr lang="en-US" altLang="zh-CN" sz="2000" dirty="0">
                <a:solidFill>
                  <a:srgbClr val="487A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----</a:t>
            </a:r>
            <a:r>
              <a:rPr lang="zh-CN" altLang="en-US" sz="2000" dirty="0">
                <a:solidFill>
                  <a:srgbClr val="487A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干线</a:t>
            </a:r>
            <a:r>
              <a:rPr lang="en-US" altLang="zh-CN" sz="2000" dirty="0">
                <a:solidFill>
                  <a:srgbClr val="487A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----</a:t>
            </a:r>
            <a:r>
              <a:rPr lang="zh-CN" altLang="en-US" sz="2000" dirty="0">
                <a:solidFill>
                  <a:srgbClr val="487A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支线</a:t>
            </a:r>
            <a:endParaRPr lang="zh-CN" altLang="en-US" sz="2000" b="1" dirty="0">
              <a:solidFill>
                <a:srgbClr val="487AB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3B3C51"/>
              </a:buClr>
              <a:buFont typeface="Wingdings" panose="05000000000000000000" pitchFamily="2" charset="2"/>
              <a:buNone/>
            </a:pPr>
            <a:r>
              <a:rPr lang="zh-CN" altLang="en-US" sz="2000" b="1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疫情影响下政府的支付能力下降，同时干线市场有待恢复，造成上述模式难以为继</a:t>
            </a:r>
            <a:endParaRPr lang="zh-CN" altLang="en-US" sz="2000" b="1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67"/>
          <p:cNvSpPr txBox="1"/>
          <p:nvPr/>
        </p:nvSpPr>
        <p:spPr>
          <a:xfrm>
            <a:off x="21757" y="351689"/>
            <a:ext cx="217918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挑战之一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3752126" y="279718"/>
            <a:ext cx="4687747" cy="60769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b="1" dirty="0">
                <a:solidFill>
                  <a:srgbClr val="2059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现有支线发展模式面临挑战</a:t>
            </a:r>
            <a:endParaRPr lang="zh-CN" altLang="en-US" sz="2800" b="1" dirty="0">
              <a:solidFill>
                <a:srgbClr val="20599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67"/>
          <p:cNvSpPr txBox="1"/>
          <p:nvPr/>
        </p:nvSpPr>
        <p:spPr>
          <a:xfrm>
            <a:off x="0" y="338435"/>
            <a:ext cx="217918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挑战之二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99241" y="5637229"/>
            <a:ext cx="4798244" cy="461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77500"/>
          </a:bodyPr>
          <a:lstStyle/>
          <a:p>
            <a:pPr algn="l">
              <a:lnSpc>
                <a:spcPct val="100000"/>
              </a:lnSpc>
            </a:pPr>
            <a:endParaRPr lang="zh-CN" altLang="en-US" sz="2800" b="1" dirty="0">
              <a:solidFill>
                <a:srgbClr val="20599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967166" y="5367969"/>
            <a:ext cx="2292402" cy="15868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25000" lnSpcReduction="20000"/>
          </a:bodyPr>
          <a:lstStyle/>
          <a:p>
            <a:pPr algn="l">
              <a:lnSpc>
                <a:spcPct val="100000"/>
              </a:lnSpc>
            </a:pPr>
            <a:endParaRPr lang="zh-CN" altLang="en-US" sz="2800" b="1" dirty="0">
              <a:solidFill>
                <a:srgbClr val="20599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143126" y="2082478"/>
            <a:ext cx="703332" cy="3533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68960" y="1586865"/>
            <a:ext cx="4806315" cy="378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l">
              <a:lnSpc>
                <a:spcPct val="200000"/>
              </a:lnSpc>
              <a:buFont typeface="Wingdings" panose="05000000000000000000" pitchFamily="2" charset="2"/>
              <a:buNone/>
            </a:pPr>
            <a:endParaRPr lang="en-US" altLang="zh-CN" sz="2000" b="1" dirty="0">
              <a:solidFill>
                <a:srgbClr val="20599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b="0" i="0" dirty="0">
                <a:solidFill>
                  <a:srgbClr val="215A9D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在高铁运行</a:t>
            </a:r>
            <a:r>
              <a:rPr lang="en-US" altLang="zh-CN" sz="2000" b="0" i="0" dirty="0">
                <a:solidFill>
                  <a:srgbClr val="215A9D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b="0" i="0" dirty="0">
                <a:solidFill>
                  <a:srgbClr val="215A9D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小时以内的市场上，高铁具有优势；</a:t>
            </a:r>
            <a:endParaRPr lang="zh-CN" altLang="en-US" sz="2000" b="0" i="0" dirty="0">
              <a:solidFill>
                <a:srgbClr val="215A9D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2059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伴随高铁开通，“八横八纵”基本成型，短距离航线受影响严重，部分航线出现不同程度的减班及停飞；</a:t>
            </a:r>
            <a:endParaRPr lang="en-US" altLang="zh-CN" sz="2000" dirty="0">
              <a:solidFill>
                <a:srgbClr val="20599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表格 7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999480" y="1414145"/>
          <a:ext cx="5793105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50"/>
                <a:gridCol w="2471420"/>
                <a:gridCol w="1892935"/>
              </a:tblGrid>
              <a:tr h="304800">
                <a:tc>
                  <a:txBody>
                    <a:bodyPr/>
                    <a:p>
                      <a:pPr algn="ctr"/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地区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航线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高铁运行时间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304800">
                <a:tc rowSpan="3">
                  <a:txBody>
                    <a:bodyPr/>
                    <a:p>
                      <a:pPr algn="ctr"/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西北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西安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=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延安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2.5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小时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304800">
                <a:tc vMerge="1">
                  <a:tcPr anchor="ctr"/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西安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=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天水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小时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304800">
                <a:tc vMerge="1"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西安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=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汉中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1.5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小时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304800">
                <a:tc rowSpan="4">
                  <a:txBody>
                    <a:bodyPr/>
                    <a:p>
                      <a:pPr algn="ctr"/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西南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重庆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=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万州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小时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304800">
                <a:tc vMerge="1"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成都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=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广元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1.5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小时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304800">
                <a:tc vMerge="1"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贵阳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=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铜仁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小时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304800">
                <a:tc vMerge="1"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贵阳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=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桂林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小时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304800">
                <a:tc>
                  <a:txBody>
                    <a:bodyPr/>
                    <a:p>
                      <a:pPr algn="ctr"/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华南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广州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=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桂林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2.5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小时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304800">
                <a:tc rowSpan="2">
                  <a:txBody>
                    <a:bodyPr/>
                    <a:p>
                      <a:pPr algn="ctr"/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华中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武汉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=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宜昌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小时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304800">
                <a:tc vMerge="1"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武汉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=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襄阳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1.5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小时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304800">
                <a:tc rowSpan="2">
                  <a:txBody>
                    <a:bodyPr/>
                    <a:p>
                      <a:pPr algn="ctr"/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华东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福州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=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黄山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2.5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小时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304800">
                <a:tc vMerge="1"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上海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=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徐州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2.5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小时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304800">
                <a:tc>
                  <a:txBody>
                    <a:bodyPr/>
                    <a:p>
                      <a:pPr algn="ctr"/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华北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北京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=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徐州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小时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304800">
                <a:tc rowSpan="3">
                  <a:txBody>
                    <a:bodyPr/>
                    <a:p>
                      <a:pPr algn="ctr"/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东北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哈尔滨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=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齐齐哈尔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1.5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小时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304800">
                <a:tc vMerge="1">
                  <a:tcPr anchor="ctr"/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哈尔滨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=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牡丹江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小时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304800">
                <a:tc vMerge="1">
                  <a:tcPr anchor="ctr"/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长春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=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延吉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2.5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小时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999490" y="887730"/>
            <a:ext cx="9463405" cy="521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marL="457200" indent="-457200" algn="l">
              <a:lnSpc>
                <a:spcPct val="100000"/>
              </a:lnSpc>
              <a:buFont typeface="Wingdings" panose="05000000000000000000" charset="0"/>
              <a:buChar char="p"/>
            </a:pP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2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高铁对部分支线航线的冲击较大</a:t>
            </a:r>
            <a:endParaRPr lang="zh-CN" altLang="en-US" sz="2000" b="1" dirty="0" smtClean="0">
              <a:solidFill>
                <a:srgbClr val="20599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3752126" y="279718"/>
            <a:ext cx="4687747" cy="60769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2800" b="1" dirty="0">
                <a:solidFill>
                  <a:srgbClr val="2059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现有支线发展模式面临挑战</a:t>
            </a:r>
            <a:endParaRPr lang="zh-CN" altLang="en-US" sz="2800" b="1" dirty="0">
              <a:solidFill>
                <a:srgbClr val="20599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矩形 101"/>
          <p:cNvSpPr/>
          <p:nvPr/>
        </p:nvSpPr>
        <p:spPr>
          <a:xfrm>
            <a:off x="785157" y="1030300"/>
            <a:ext cx="10621686" cy="1353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3B3C51"/>
              </a:buClr>
              <a:buFont typeface="Wingdings" panose="05000000000000000000" pitchFamily="2" charset="2"/>
              <a:buChar char="p"/>
            </a:pPr>
            <a:r>
              <a:rPr lang="zh-CN" altLang="en-US" sz="2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借助区域枢纽发展支线市场的网络运营模式已得到越来越多的验证；</a:t>
            </a:r>
            <a:endParaRPr lang="zh-CN" altLang="en-US" sz="2000" b="1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3B3C51"/>
              </a:buClr>
              <a:buFont typeface="Wingdings" panose="05000000000000000000" pitchFamily="2" charset="2"/>
              <a:buChar char="p"/>
            </a:pPr>
            <a:r>
              <a:rPr lang="zh-CN" altLang="en-US" sz="2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支撑干支结合网络化运营的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通程航班</a:t>
            </a:r>
            <a:r>
              <a:rPr lang="zh-CN" altLang="en-US" sz="2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模式日臻成熟。</a:t>
            </a:r>
            <a:endParaRPr lang="zh-CN" altLang="en-US" sz="2000" b="1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67"/>
          <p:cNvSpPr txBox="1"/>
          <p:nvPr/>
        </p:nvSpPr>
        <p:spPr>
          <a:xfrm>
            <a:off x="21757" y="351689"/>
            <a:ext cx="217918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机遇之一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99241" y="5637229"/>
            <a:ext cx="4798244" cy="461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7500" lnSpcReduction="10000"/>
          </a:bodyPr>
          <a:lstStyle/>
          <a:p>
            <a:pPr algn="l">
              <a:lnSpc>
                <a:spcPct val="100000"/>
              </a:lnSpc>
            </a:pPr>
            <a:endParaRPr lang="zh-CN" altLang="en-US" sz="2800" b="1" dirty="0">
              <a:solidFill>
                <a:srgbClr val="20599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967166" y="5367969"/>
            <a:ext cx="2292402" cy="15868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25000" lnSpcReduction="20000"/>
          </a:bodyPr>
          <a:lstStyle/>
          <a:p>
            <a:pPr algn="l">
              <a:lnSpc>
                <a:spcPct val="100000"/>
              </a:lnSpc>
            </a:pPr>
            <a:endParaRPr lang="zh-CN" altLang="en-US" sz="2800" b="1" dirty="0">
              <a:solidFill>
                <a:srgbClr val="20599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66060" y="199073"/>
            <a:ext cx="7426325" cy="60769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b="1" dirty="0">
                <a:solidFill>
                  <a:srgbClr val="2059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支线市场网络化运营模式逐步成熟</a:t>
            </a:r>
            <a:endParaRPr lang="zh-CN" altLang="en-US" sz="2800" b="1" dirty="0">
              <a:solidFill>
                <a:srgbClr val="20599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369820" y="2305685"/>
            <a:ext cx="6911975" cy="3884930"/>
            <a:chOff x="275766" y="1603717"/>
            <a:chExt cx="5753181" cy="4400275"/>
          </a:xfrm>
        </p:grpSpPr>
        <p:grpSp>
          <p:nvGrpSpPr>
            <p:cNvPr id="16" name="组合 15"/>
            <p:cNvGrpSpPr/>
            <p:nvPr/>
          </p:nvGrpSpPr>
          <p:grpSpPr>
            <a:xfrm>
              <a:off x="275766" y="1603717"/>
              <a:ext cx="5753181" cy="4400275"/>
              <a:chOff x="0" y="1141779"/>
              <a:chExt cx="7173732" cy="4862213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194198" y="1141779"/>
                <a:ext cx="6979534" cy="4862213"/>
                <a:chOff x="227868" y="1049633"/>
                <a:chExt cx="6716096" cy="4898345"/>
              </a:xfrm>
            </p:grpSpPr>
            <p:sp>
              <p:nvSpPr>
                <p:cNvPr id="20" name="KSO_Shape"/>
                <p:cNvSpPr/>
                <p:nvPr/>
              </p:nvSpPr>
              <p:spPr bwMode="auto">
                <a:xfrm flipH="1">
                  <a:off x="227868" y="3194799"/>
                  <a:ext cx="679831" cy="917475"/>
                </a:xfrm>
                <a:custGeom>
                  <a:avLst/>
                  <a:gdLst>
                    <a:gd name="T0" fmla="*/ 1291198 w 1025525"/>
                    <a:gd name="T1" fmla="*/ 1151135 h 1466850"/>
                    <a:gd name="T2" fmla="*/ 1324490 w 1025525"/>
                    <a:gd name="T3" fmla="*/ 1186970 h 1466850"/>
                    <a:gd name="T4" fmla="*/ 1328953 w 1025525"/>
                    <a:gd name="T5" fmla="*/ 1576342 h 1466850"/>
                    <a:gd name="T6" fmla="*/ 1302524 w 1025525"/>
                    <a:gd name="T7" fmla="*/ 1619758 h 1466850"/>
                    <a:gd name="T8" fmla="*/ 1257563 w 1025525"/>
                    <a:gd name="T9" fmla="*/ 1634919 h 1466850"/>
                    <a:gd name="T10" fmla="*/ 1016689 w 1025525"/>
                    <a:gd name="T11" fmla="*/ 1084253 h 1466850"/>
                    <a:gd name="T12" fmla="*/ 997481 w 1025525"/>
                    <a:gd name="T13" fmla="*/ 1104522 h 1466850"/>
                    <a:gd name="T14" fmla="*/ 972441 w 1025525"/>
                    <a:gd name="T15" fmla="*/ 1113799 h 1466850"/>
                    <a:gd name="T16" fmla="*/ 946028 w 1025525"/>
                    <a:gd name="T17" fmla="*/ 1111394 h 1466850"/>
                    <a:gd name="T18" fmla="*/ 923047 w 1025525"/>
                    <a:gd name="T19" fmla="*/ 1097652 h 1466850"/>
                    <a:gd name="T20" fmla="*/ 858217 w 1025525"/>
                    <a:gd name="T21" fmla="*/ 1144374 h 1466850"/>
                    <a:gd name="T22" fmla="*/ 866793 w 1025525"/>
                    <a:gd name="T23" fmla="*/ 1068105 h 1466850"/>
                    <a:gd name="T24" fmla="*/ 886345 w 1025525"/>
                    <a:gd name="T25" fmla="*/ 1050929 h 1466850"/>
                    <a:gd name="T26" fmla="*/ 858217 w 1025525"/>
                    <a:gd name="T27" fmla="*/ 603622 h 1466850"/>
                    <a:gd name="T28" fmla="*/ 698155 w 1025525"/>
                    <a:gd name="T29" fmla="*/ 17165 h 1466850"/>
                    <a:gd name="T30" fmla="*/ 746732 w 1025525"/>
                    <a:gd name="T31" fmla="*/ 39084 h 1466850"/>
                    <a:gd name="T32" fmla="*/ 784705 w 1025525"/>
                    <a:gd name="T33" fmla="*/ 75045 h 1466850"/>
                    <a:gd name="T34" fmla="*/ 808652 w 1025525"/>
                    <a:gd name="T35" fmla="*/ 122652 h 1466850"/>
                    <a:gd name="T36" fmla="*/ 815152 w 1025525"/>
                    <a:gd name="T37" fmla="*/ 176765 h 1466850"/>
                    <a:gd name="T38" fmla="*/ 803520 w 1025525"/>
                    <a:gd name="T39" fmla="*/ 230194 h 1466850"/>
                    <a:gd name="T40" fmla="*/ 775127 w 1025525"/>
                    <a:gd name="T41" fmla="*/ 274374 h 1466850"/>
                    <a:gd name="T42" fmla="*/ 733733 w 1025525"/>
                    <a:gd name="T43" fmla="*/ 306568 h 1466850"/>
                    <a:gd name="T44" fmla="*/ 683102 w 1025525"/>
                    <a:gd name="T45" fmla="*/ 324035 h 1466850"/>
                    <a:gd name="T46" fmla="*/ 627683 w 1025525"/>
                    <a:gd name="T47" fmla="*/ 322322 h 1466850"/>
                    <a:gd name="T48" fmla="*/ 577737 w 1025525"/>
                    <a:gd name="T49" fmla="*/ 302800 h 1466850"/>
                    <a:gd name="T50" fmla="*/ 538396 w 1025525"/>
                    <a:gd name="T51" fmla="*/ 268552 h 1466850"/>
                    <a:gd name="T52" fmla="*/ 512054 w 1025525"/>
                    <a:gd name="T53" fmla="*/ 222658 h 1466850"/>
                    <a:gd name="T54" fmla="*/ 502476 w 1025525"/>
                    <a:gd name="T55" fmla="*/ 169230 h 1466850"/>
                    <a:gd name="T56" fmla="*/ 512054 w 1025525"/>
                    <a:gd name="T57" fmla="*/ 115117 h 1466850"/>
                    <a:gd name="T58" fmla="*/ 538396 w 1025525"/>
                    <a:gd name="T59" fmla="*/ 69223 h 1466850"/>
                    <a:gd name="T60" fmla="*/ 577737 w 1025525"/>
                    <a:gd name="T61" fmla="*/ 34974 h 1466850"/>
                    <a:gd name="T62" fmla="*/ 627683 w 1025525"/>
                    <a:gd name="T63" fmla="*/ 15453 h 1466850"/>
                    <a:gd name="T64" fmla="*/ 93986 w 1025525"/>
                    <a:gd name="T65" fmla="*/ 2749 h 1466850"/>
                    <a:gd name="T66" fmla="*/ 827690 w 1025525"/>
                    <a:gd name="T67" fmla="*/ 358326 h 1466850"/>
                    <a:gd name="T68" fmla="*/ 912756 w 1025525"/>
                    <a:gd name="T69" fmla="*/ 364853 h 1466850"/>
                    <a:gd name="T70" fmla="*/ 972098 w 1025525"/>
                    <a:gd name="T71" fmla="*/ 387871 h 1466850"/>
                    <a:gd name="T72" fmla="*/ 1008456 w 1025525"/>
                    <a:gd name="T73" fmla="*/ 433221 h 1466850"/>
                    <a:gd name="T74" fmla="*/ 1025607 w 1025525"/>
                    <a:gd name="T75" fmla="*/ 506053 h 1466850"/>
                    <a:gd name="T76" fmla="*/ 1032124 w 1025525"/>
                    <a:gd name="T77" fmla="*/ 1047149 h 1466850"/>
                    <a:gd name="T78" fmla="*/ 1055793 w 1025525"/>
                    <a:gd name="T79" fmla="*/ 1059517 h 1466850"/>
                    <a:gd name="T80" fmla="*/ 1066769 w 1025525"/>
                    <a:gd name="T81" fmla="*/ 1082535 h 1466850"/>
                    <a:gd name="T82" fmla="*/ 858217 w 1025525"/>
                    <a:gd name="T83" fmla="*/ 1817738 h 1466850"/>
                    <a:gd name="T84" fmla="*/ 851014 w 1025525"/>
                    <a:gd name="T85" fmla="*/ 1852781 h 1466850"/>
                    <a:gd name="T86" fmla="*/ 834549 w 1025525"/>
                    <a:gd name="T87" fmla="*/ 1879234 h 1466850"/>
                    <a:gd name="T88" fmla="*/ 788929 w 1025525"/>
                    <a:gd name="T89" fmla="*/ 1903283 h 1466850"/>
                    <a:gd name="T90" fmla="*/ 733704 w 1025525"/>
                    <a:gd name="T91" fmla="*/ 1895381 h 1466850"/>
                    <a:gd name="T92" fmla="*/ 700432 w 1025525"/>
                    <a:gd name="T93" fmla="*/ 1864461 h 1466850"/>
                    <a:gd name="T94" fmla="*/ 688426 w 1025525"/>
                    <a:gd name="T95" fmla="*/ 1833542 h 1466850"/>
                    <a:gd name="T96" fmla="*/ 631144 w 1025525"/>
                    <a:gd name="T97" fmla="*/ 1812242 h 1466850"/>
                    <a:gd name="T98" fmla="*/ 625311 w 1025525"/>
                    <a:gd name="T99" fmla="*/ 1847627 h 1466850"/>
                    <a:gd name="T100" fmla="*/ 609876 w 1025525"/>
                    <a:gd name="T101" fmla="*/ 1874768 h 1466850"/>
                    <a:gd name="T102" fmla="*/ 561168 w 1025525"/>
                    <a:gd name="T103" fmla="*/ 1902939 h 1466850"/>
                    <a:gd name="T104" fmla="*/ 506287 w 1025525"/>
                    <a:gd name="T105" fmla="*/ 1896068 h 1466850"/>
                    <a:gd name="T106" fmla="*/ 475072 w 1025525"/>
                    <a:gd name="T107" fmla="*/ 1869270 h 1466850"/>
                    <a:gd name="T108" fmla="*/ 462381 w 1025525"/>
                    <a:gd name="T109" fmla="*/ 1839382 h 1466850"/>
                    <a:gd name="T110" fmla="*/ 24011 w 1025525"/>
                    <a:gd name="T111" fmla="*/ 129864 h 1466850"/>
                    <a:gd name="T112" fmla="*/ 0 w 1025525"/>
                    <a:gd name="T113" fmla="*/ 79705 h 1466850"/>
                    <a:gd name="T114" fmla="*/ 13721 w 1025525"/>
                    <a:gd name="T115" fmla="*/ 33325 h 1466850"/>
                    <a:gd name="T116" fmla="*/ 51795 w 1025525"/>
                    <a:gd name="T117" fmla="*/ 4123 h 1466850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1025525" h="1466850">
                      <a:moveTo>
                        <a:pt x="892175" y="879475"/>
                      </a:moveTo>
                      <a:lnTo>
                        <a:pt x="969434" y="879475"/>
                      </a:lnTo>
                      <a:lnTo>
                        <a:pt x="974725" y="879741"/>
                      </a:lnTo>
                      <a:lnTo>
                        <a:pt x="980017" y="880537"/>
                      </a:lnTo>
                      <a:lnTo>
                        <a:pt x="985309" y="881863"/>
                      </a:lnTo>
                      <a:lnTo>
                        <a:pt x="990336" y="883720"/>
                      </a:lnTo>
                      <a:lnTo>
                        <a:pt x="995363" y="886374"/>
                      </a:lnTo>
                      <a:lnTo>
                        <a:pt x="999861" y="888762"/>
                      </a:lnTo>
                      <a:lnTo>
                        <a:pt x="1004094" y="892211"/>
                      </a:lnTo>
                      <a:lnTo>
                        <a:pt x="1008327" y="895925"/>
                      </a:lnTo>
                      <a:lnTo>
                        <a:pt x="1012296" y="899905"/>
                      </a:lnTo>
                      <a:lnTo>
                        <a:pt x="1015471" y="904416"/>
                      </a:lnTo>
                      <a:lnTo>
                        <a:pt x="1018381" y="909192"/>
                      </a:lnTo>
                      <a:lnTo>
                        <a:pt x="1021027" y="913967"/>
                      </a:lnTo>
                      <a:lnTo>
                        <a:pt x="1023144" y="919539"/>
                      </a:lnTo>
                      <a:lnTo>
                        <a:pt x="1024467" y="924846"/>
                      </a:lnTo>
                      <a:lnTo>
                        <a:pt x="1025261" y="930948"/>
                      </a:lnTo>
                      <a:lnTo>
                        <a:pt x="1025525" y="937051"/>
                      </a:lnTo>
                      <a:lnTo>
                        <a:pt x="1025525" y="1200782"/>
                      </a:lnTo>
                      <a:lnTo>
                        <a:pt x="1025261" y="1207681"/>
                      </a:lnTo>
                      <a:lnTo>
                        <a:pt x="1024467" y="1213783"/>
                      </a:lnTo>
                      <a:lnTo>
                        <a:pt x="1022615" y="1219886"/>
                      </a:lnTo>
                      <a:lnTo>
                        <a:pt x="1020763" y="1225457"/>
                      </a:lnTo>
                      <a:lnTo>
                        <a:pt x="1018117" y="1230499"/>
                      </a:lnTo>
                      <a:lnTo>
                        <a:pt x="1015206" y="1235274"/>
                      </a:lnTo>
                      <a:lnTo>
                        <a:pt x="1011767" y="1239785"/>
                      </a:lnTo>
                      <a:lnTo>
                        <a:pt x="1008063" y="1243765"/>
                      </a:lnTo>
                      <a:lnTo>
                        <a:pt x="1004094" y="1247214"/>
                      </a:lnTo>
                      <a:lnTo>
                        <a:pt x="999596" y="1250133"/>
                      </a:lnTo>
                      <a:lnTo>
                        <a:pt x="995098" y="1252786"/>
                      </a:lnTo>
                      <a:lnTo>
                        <a:pt x="990071" y="1254908"/>
                      </a:lnTo>
                      <a:lnTo>
                        <a:pt x="985044" y="1256500"/>
                      </a:lnTo>
                      <a:lnTo>
                        <a:pt x="980017" y="1257827"/>
                      </a:lnTo>
                      <a:lnTo>
                        <a:pt x="974461" y="1258623"/>
                      </a:lnTo>
                      <a:lnTo>
                        <a:pt x="969434" y="1258888"/>
                      </a:lnTo>
                      <a:lnTo>
                        <a:pt x="892175" y="1258888"/>
                      </a:lnTo>
                      <a:lnTo>
                        <a:pt x="892175" y="879475"/>
                      </a:lnTo>
                      <a:close/>
                      <a:moveTo>
                        <a:pt x="692523" y="834875"/>
                      </a:moveTo>
                      <a:lnTo>
                        <a:pt x="692523" y="881168"/>
                      </a:lnTo>
                      <a:lnTo>
                        <a:pt x="793797" y="881168"/>
                      </a:lnTo>
                      <a:lnTo>
                        <a:pt x="793797" y="834875"/>
                      </a:lnTo>
                      <a:lnTo>
                        <a:pt x="783748" y="834875"/>
                      </a:lnTo>
                      <a:lnTo>
                        <a:pt x="782162" y="837785"/>
                      </a:lnTo>
                      <a:lnTo>
                        <a:pt x="780047" y="840430"/>
                      </a:lnTo>
                      <a:lnTo>
                        <a:pt x="778196" y="842811"/>
                      </a:lnTo>
                      <a:lnTo>
                        <a:pt x="776080" y="845192"/>
                      </a:lnTo>
                      <a:lnTo>
                        <a:pt x="773965" y="847043"/>
                      </a:lnTo>
                      <a:lnTo>
                        <a:pt x="771321" y="848895"/>
                      </a:lnTo>
                      <a:lnTo>
                        <a:pt x="768941" y="850482"/>
                      </a:lnTo>
                      <a:lnTo>
                        <a:pt x="766561" y="852334"/>
                      </a:lnTo>
                      <a:lnTo>
                        <a:pt x="763652" y="853657"/>
                      </a:lnTo>
                      <a:lnTo>
                        <a:pt x="761008" y="854979"/>
                      </a:lnTo>
                      <a:lnTo>
                        <a:pt x="758100" y="855773"/>
                      </a:lnTo>
                      <a:lnTo>
                        <a:pt x="755191" y="856567"/>
                      </a:lnTo>
                      <a:lnTo>
                        <a:pt x="752547" y="857096"/>
                      </a:lnTo>
                      <a:lnTo>
                        <a:pt x="749638" y="857625"/>
                      </a:lnTo>
                      <a:lnTo>
                        <a:pt x="746729" y="857889"/>
                      </a:lnTo>
                      <a:lnTo>
                        <a:pt x="743821" y="857889"/>
                      </a:lnTo>
                      <a:lnTo>
                        <a:pt x="741176" y="857889"/>
                      </a:lnTo>
                      <a:lnTo>
                        <a:pt x="738003" y="857625"/>
                      </a:lnTo>
                      <a:lnTo>
                        <a:pt x="735095" y="857096"/>
                      </a:lnTo>
                      <a:lnTo>
                        <a:pt x="732186" y="856567"/>
                      </a:lnTo>
                      <a:lnTo>
                        <a:pt x="729277" y="855773"/>
                      </a:lnTo>
                      <a:lnTo>
                        <a:pt x="726898" y="854979"/>
                      </a:lnTo>
                      <a:lnTo>
                        <a:pt x="723989" y="853657"/>
                      </a:lnTo>
                      <a:lnTo>
                        <a:pt x="721345" y="852334"/>
                      </a:lnTo>
                      <a:lnTo>
                        <a:pt x="718701" y="850482"/>
                      </a:lnTo>
                      <a:lnTo>
                        <a:pt x="716321" y="848895"/>
                      </a:lnTo>
                      <a:lnTo>
                        <a:pt x="713941" y="847043"/>
                      </a:lnTo>
                      <a:lnTo>
                        <a:pt x="711561" y="845192"/>
                      </a:lnTo>
                      <a:lnTo>
                        <a:pt x="709446" y="842811"/>
                      </a:lnTo>
                      <a:lnTo>
                        <a:pt x="707330" y="840430"/>
                      </a:lnTo>
                      <a:lnTo>
                        <a:pt x="705479" y="837785"/>
                      </a:lnTo>
                      <a:lnTo>
                        <a:pt x="703628" y="834875"/>
                      </a:lnTo>
                      <a:lnTo>
                        <a:pt x="692523" y="834875"/>
                      </a:lnTo>
                      <a:close/>
                      <a:moveTo>
                        <a:pt x="661585" y="464789"/>
                      </a:moveTo>
                      <a:lnTo>
                        <a:pt x="661585" y="881168"/>
                      </a:lnTo>
                      <a:lnTo>
                        <a:pt x="664758" y="881168"/>
                      </a:lnTo>
                      <a:lnTo>
                        <a:pt x="664758" y="836726"/>
                      </a:lnTo>
                      <a:lnTo>
                        <a:pt x="664758" y="833552"/>
                      </a:lnTo>
                      <a:lnTo>
                        <a:pt x="665287" y="830642"/>
                      </a:lnTo>
                      <a:lnTo>
                        <a:pt x="666080" y="827732"/>
                      </a:lnTo>
                      <a:lnTo>
                        <a:pt x="667138" y="824822"/>
                      </a:lnTo>
                      <a:lnTo>
                        <a:pt x="668196" y="822441"/>
                      </a:lnTo>
                      <a:lnTo>
                        <a:pt x="670047" y="820061"/>
                      </a:lnTo>
                      <a:lnTo>
                        <a:pt x="671633" y="817680"/>
                      </a:lnTo>
                      <a:lnTo>
                        <a:pt x="673749" y="815828"/>
                      </a:lnTo>
                      <a:lnTo>
                        <a:pt x="675600" y="813712"/>
                      </a:lnTo>
                      <a:lnTo>
                        <a:pt x="678244" y="812125"/>
                      </a:lnTo>
                      <a:lnTo>
                        <a:pt x="680624" y="810537"/>
                      </a:lnTo>
                      <a:lnTo>
                        <a:pt x="683268" y="809215"/>
                      </a:lnTo>
                      <a:lnTo>
                        <a:pt x="686177" y="808157"/>
                      </a:lnTo>
                      <a:lnTo>
                        <a:pt x="689085" y="806834"/>
                      </a:lnTo>
                      <a:lnTo>
                        <a:pt x="692258" y="806040"/>
                      </a:lnTo>
                      <a:lnTo>
                        <a:pt x="695431" y="805511"/>
                      </a:lnTo>
                      <a:lnTo>
                        <a:pt x="695167" y="804718"/>
                      </a:lnTo>
                      <a:lnTo>
                        <a:pt x="686705" y="464789"/>
                      </a:lnTo>
                      <a:lnTo>
                        <a:pt x="661585" y="464789"/>
                      </a:lnTo>
                      <a:close/>
                      <a:moveTo>
                        <a:pt x="501803" y="9525"/>
                      </a:moveTo>
                      <a:lnTo>
                        <a:pt x="508132" y="9525"/>
                      </a:lnTo>
                      <a:lnTo>
                        <a:pt x="514198" y="9525"/>
                      </a:lnTo>
                      <a:lnTo>
                        <a:pt x="520263" y="10053"/>
                      </a:lnTo>
                      <a:lnTo>
                        <a:pt x="526592" y="10844"/>
                      </a:lnTo>
                      <a:lnTo>
                        <a:pt x="532130" y="11899"/>
                      </a:lnTo>
                      <a:lnTo>
                        <a:pt x="538196" y="13217"/>
                      </a:lnTo>
                      <a:lnTo>
                        <a:pt x="543997" y="14800"/>
                      </a:lnTo>
                      <a:lnTo>
                        <a:pt x="549535" y="16909"/>
                      </a:lnTo>
                      <a:lnTo>
                        <a:pt x="555074" y="18755"/>
                      </a:lnTo>
                      <a:lnTo>
                        <a:pt x="560348" y="21392"/>
                      </a:lnTo>
                      <a:lnTo>
                        <a:pt x="565622" y="24030"/>
                      </a:lnTo>
                      <a:lnTo>
                        <a:pt x="570633" y="26930"/>
                      </a:lnTo>
                      <a:lnTo>
                        <a:pt x="575643" y="30095"/>
                      </a:lnTo>
                      <a:lnTo>
                        <a:pt x="580390" y="33523"/>
                      </a:lnTo>
                      <a:lnTo>
                        <a:pt x="584873" y="37215"/>
                      </a:lnTo>
                      <a:lnTo>
                        <a:pt x="589093" y="40907"/>
                      </a:lnTo>
                      <a:lnTo>
                        <a:pt x="593576" y="44863"/>
                      </a:lnTo>
                      <a:lnTo>
                        <a:pt x="597532" y="49083"/>
                      </a:lnTo>
                      <a:lnTo>
                        <a:pt x="601224" y="53302"/>
                      </a:lnTo>
                      <a:lnTo>
                        <a:pt x="604916" y="57785"/>
                      </a:lnTo>
                      <a:lnTo>
                        <a:pt x="608080" y="62796"/>
                      </a:lnTo>
                      <a:lnTo>
                        <a:pt x="610981" y="67543"/>
                      </a:lnTo>
                      <a:lnTo>
                        <a:pt x="614146" y="72553"/>
                      </a:lnTo>
                      <a:lnTo>
                        <a:pt x="616783" y="77828"/>
                      </a:lnTo>
                      <a:lnTo>
                        <a:pt x="619420" y="83102"/>
                      </a:lnTo>
                      <a:lnTo>
                        <a:pt x="621266" y="88640"/>
                      </a:lnTo>
                      <a:lnTo>
                        <a:pt x="623376" y="94442"/>
                      </a:lnTo>
                      <a:lnTo>
                        <a:pt x="624695" y="99980"/>
                      </a:lnTo>
                      <a:lnTo>
                        <a:pt x="626277" y="105782"/>
                      </a:lnTo>
                      <a:lnTo>
                        <a:pt x="627332" y="111583"/>
                      </a:lnTo>
                      <a:lnTo>
                        <a:pt x="628123" y="117649"/>
                      </a:lnTo>
                      <a:lnTo>
                        <a:pt x="628387" y="123978"/>
                      </a:lnTo>
                      <a:lnTo>
                        <a:pt x="628650" y="130307"/>
                      </a:lnTo>
                      <a:lnTo>
                        <a:pt x="628387" y="136109"/>
                      </a:lnTo>
                      <a:lnTo>
                        <a:pt x="628123" y="142438"/>
                      </a:lnTo>
                      <a:lnTo>
                        <a:pt x="627332" y="148503"/>
                      </a:lnTo>
                      <a:lnTo>
                        <a:pt x="626277" y="154305"/>
                      </a:lnTo>
                      <a:lnTo>
                        <a:pt x="624695" y="160371"/>
                      </a:lnTo>
                      <a:lnTo>
                        <a:pt x="623376" y="166172"/>
                      </a:lnTo>
                      <a:lnTo>
                        <a:pt x="621266" y="171447"/>
                      </a:lnTo>
                      <a:lnTo>
                        <a:pt x="619420" y="177249"/>
                      </a:lnTo>
                      <a:lnTo>
                        <a:pt x="616783" y="182259"/>
                      </a:lnTo>
                      <a:lnTo>
                        <a:pt x="614146" y="187797"/>
                      </a:lnTo>
                      <a:lnTo>
                        <a:pt x="610981" y="192808"/>
                      </a:lnTo>
                      <a:lnTo>
                        <a:pt x="608080" y="197555"/>
                      </a:lnTo>
                      <a:lnTo>
                        <a:pt x="604916" y="202302"/>
                      </a:lnTo>
                      <a:lnTo>
                        <a:pt x="601224" y="206785"/>
                      </a:lnTo>
                      <a:lnTo>
                        <a:pt x="597532" y="211268"/>
                      </a:lnTo>
                      <a:lnTo>
                        <a:pt x="593576" y="215224"/>
                      </a:lnTo>
                      <a:lnTo>
                        <a:pt x="589093" y="219179"/>
                      </a:lnTo>
                      <a:lnTo>
                        <a:pt x="584873" y="223135"/>
                      </a:lnTo>
                      <a:lnTo>
                        <a:pt x="580390" y="226563"/>
                      </a:lnTo>
                      <a:lnTo>
                        <a:pt x="575643" y="229992"/>
                      </a:lnTo>
                      <a:lnTo>
                        <a:pt x="570633" y="233156"/>
                      </a:lnTo>
                      <a:lnTo>
                        <a:pt x="565622" y="236057"/>
                      </a:lnTo>
                      <a:lnTo>
                        <a:pt x="560348" y="238958"/>
                      </a:lnTo>
                      <a:lnTo>
                        <a:pt x="555074" y="241068"/>
                      </a:lnTo>
                      <a:lnTo>
                        <a:pt x="549535" y="243441"/>
                      </a:lnTo>
                      <a:lnTo>
                        <a:pt x="543997" y="245551"/>
                      </a:lnTo>
                      <a:lnTo>
                        <a:pt x="538196" y="246870"/>
                      </a:lnTo>
                      <a:lnTo>
                        <a:pt x="532130" y="248188"/>
                      </a:lnTo>
                      <a:lnTo>
                        <a:pt x="526592" y="249507"/>
                      </a:lnTo>
                      <a:lnTo>
                        <a:pt x="520263" y="250034"/>
                      </a:lnTo>
                      <a:lnTo>
                        <a:pt x="514198" y="250562"/>
                      </a:lnTo>
                      <a:lnTo>
                        <a:pt x="508132" y="250825"/>
                      </a:lnTo>
                      <a:lnTo>
                        <a:pt x="501803" y="250562"/>
                      </a:lnTo>
                      <a:lnTo>
                        <a:pt x="495737" y="250034"/>
                      </a:lnTo>
                      <a:lnTo>
                        <a:pt x="489672" y="249507"/>
                      </a:lnTo>
                      <a:lnTo>
                        <a:pt x="483870" y="248188"/>
                      </a:lnTo>
                      <a:lnTo>
                        <a:pt x="477805" y="246870"/>
                      </a:lnTo>
                      <a:lnTo>
                        <a:pt x="472267" y="245551"/>
                      </a:lnTo>
                      <a:lnTo>
                        <a:pt x="466465" y="243441"/>
                      </a:lnTo>
                      <a:lnTo>
                        <a:pt x="461191" y="241068"/>
                      </a:lnTo>
                      <a:lnTo>
                        <a:pt x="455653" y="238958"/>
                      </a:lnTo>
                      <a:lnTo>
                        <a:pt x="450642" y="236057"/>
                      </a:lnTo>
                      <a:lnTo>
                        <a:pt x="445368" y="233156"/>
                      </a:lnTo>
                      <a:lnTo>
                        <a:pt x="440621" y="229992"/>
                      </a:lnTo>
                      <a:lnTo>
                        <a:pt x="435874" y="226563"/>
                      </a:lnTo>
                      <a:lnTo>
                        <a:pt x="431127" y="223135"/>
                      </a:lnTo>
                      <a:lnTo>
                        <a:pt x="426908" y="219179"/>
                      </a:lnTo>
                      <a:lnTo>
                        <a:pt x="422688" y="215224"/>
                      </a:lnTo>
                      <a:lnTo>
                        <a:pt x="418732" y="211268"/>
                      </a:lnTo>
                      <a:lnTo>
                        <a:pt x="415040" y="206785"/>
                      </a:lnTo>
                      <a:lnTo>
                        <a:pt x="411348" y="202302"/>
                      </a:lnTo>
                      <a:lnTo>
                        <a:pt x="408184" y="197555"/>
                      </a:lnTo>
                      <a:lnTo>
                        <a:pt x="405019" y="192808"/>
                      </a:lnTo>
                      <a:lnTo>
                        <a:pt x="401855" y="187797"/>
                      </a:lnTo>
                      <a:lnTo>
                        <a:pt x="399217" y="182259"/>
                      </a:lnTo>
                      <a:lnTo>
                        <a:pt x="396844" y="177249"/>
                      </a:lnTo>
                      <a:lnTo>
                        <a:pt x="394734" y="171447"/>
                      </a:lnTo>
                      <a:lnTo>
                        <a:pt x="392888" y="166172"/>
                      </a:lnTo>
                      <a:lnTo>
                        <a:pt x="391042" y="160371"/>
                      </a:lnTo>
                      <a:lnTo>
                        <a:pt x="389987" y="154305"/>
                      </a:lnTo>
                      <a:lnTo>
                        <a:pt x="388933" y="148503"/>
                      </a:lnTo>
                      <a:lnTo>
                        <a:pt x="387878" y="142438"/>
                      </a:lnTo>
                      <a:lnTo>
                        <a:pt x="387614" y="136109"/>
                      </a:lnTo>
                      <a:lnTo>
                        <a:pt x="387350" y="130307"/>
                      </a:lnTo>
                      <a:lnTo>
                        <a:pt x="387614" y="123978"/>
                      </a:lnTo>
                      <a:lnTo>
                        <a:pt x="387878" y="117649"/>
                      </a:lnTo>
                      <a:lnTo>
                        <a:pt x="388933" y="111583"/>
                      </a:lnTo>
                      <a:lnTo>
                        <a:pt x="389987" y="105782"/>
                      </a:lnTo>
                      <a:lnTo>
                        <a:pt x="391042" y="99980"/>
                      </a:lnTo>
                      <a:lnTo>
                        <a:pt x="392888" y="94442"/>
                      </a:lnTo>
                      <a:lnTo>
                        <a:pt x="394734" y="88640"/>
                      </a:lnTo>
                      <a:lnTo>
                        <a:pt x="396844" y="83102"/>
                      </a:lnTo>
                      <a:lnTo>
                        <a:pt x="399217" y="77828"/>
                      </a:lnTo>
                      <a:lnTo>
                        <a:pt x="401855" y="72553"/>
                      </a:lnTo>
                      <a:lnTo>
                        <a:pt x="405019" y="67543"/>
                      </a:lnTo>
                      <a:lnTo>
                        <a:pt x="408184" y="62796"/>
                      </a:lnTo>
                      <a:lnTo>
                        <a:pt x="411348" y="57785"/>
                      </a:lnTo>
                      <a:lnTo>
                        <a:pt x="415040" y="53302"/>
                      </a:lnTo>
                      <a:lnTo>
                        <a:pt x="418732" y="49083"/>
                      </a:lnTo>
                      <a:lnTo>
                        <a:pt x="422688" y="44863"/>
                      </a:lnTo>
                      <a:lnTo>
                        <a:pt x="426908" y="40907"/>
                      </a:lnTo>
                      <a:lnTo>
                        <a:pt x="431127" y="37215"/>
                      </a:lnTo>
                      <a:lnTo>
                        <a:pt x="435874" y="33523"/>
                      </a:lnTo>
                      <a:lnTo>
                        <a:pt x="440621" y="30095"/>
                      </a:lnTo>
                      <a:lnTo>
                        <a:pt x="445368" y="26930"/>
                      </a:lnTo>
                      <a:lnTo>
                        <a:pt x="450642" y="24030"/>
                      </a:lnTo>
                      <a:lnTo>
                        <a:pt x="455653" y="21392"/>
                      </a:lnTo>
                      <a:lnTo>
                        <a:pt x="461191" y="18755"/>
                      </a:lnTo>
                      <a:lnTo>
                        <a:pt x="466465" y="16909"/>
                      </a:lnTo>
                      <a:lnTo>
                        <a:pt x="472267" y="14800"/>
                      </a:lnTo>
                      <a:lnTo>
                        <a:pt x="477805" y="13217"/>
                      </a:lnTo>
                      <a:lnTo>
                        <a:pt x="483870" y="11899"/>
                      </a:lnTo>
                      <a:lnTo>
                        <a:pt x="489672" y="10844"/>
                      </a:lnTo>
                      <a:lnTo>
                        <a:pt x="495737" y="10053"/>
                      </a:lnTo>
                      <a:lnTo>
                        <a:pt x="501803" y="9525"/>
                      </a:lnTo>
                      <a:close/>
                      <a:moveTo>
                        <a:pt x="55529" y="0"/>
                      </a:moveTo>
                      <a:lnTo>
                        <a:pt x="61346" y="0"/>
                      </a:lnTo>
                      <a:lnTo>
                        <a:pt x="66635" y="529"/>
                      </a:lnTo>
                      <a:lnTo>
                        <a:pt x="72452" y="2117"/>
                      </a:lnTo>
                      <a:lnTo>
                        <a:pt x="77740" y="3704"/>
                      </a:lnTo>
                      <a:lnTo>
                        <a:pt x="83558" y="6349"/>
                      </a:lnTo>
                      <a:lnTo>
                        <a:pt x="88846" y="9788"/>
                      </a:lnTo>
                      <a:lnTo>
                        <a:pt x="94399" y="13756"/>
                      </a:lnTo>
                      <a:lnTo>
                        <a:pt x="99688" y="18518"/>
                      </a:lnTo>
                      <a:lnTo>
                        <a:pt x="353269" y="275911"/>
                      </a:lnTo>
                      <a:lnTo>
                        <a:pt x="638052" y="275911"/>
                      </a:lnTo>
                      <a:lnTo>
                        <a:pt x="648629" y="275911"/>
                      </a:lnTo>
                      <a:lnTo>
                        <a:pt x="658941" y="276175"/>
                      </a:lnTo>
                      <a:lnTo>
                        <a:pt x="668460" y="276704"/>
                      </a:lnTo>
                      <a:lnTo>
                        <a:pt x="677979" y="277234"/>
                      </a:lnTo>
                      <a:lnTo>
                        <a:pt x="687234" y="278292"/>
                      </a:lnTo>
                      <a:lnTo>
                        <a:pt x="695431" y="279614"/>
                      </a:lnTo>
                      <a:lnTo>
                        <a:pt x="703628" y="280937"/>
                      </a:lnTo>
                      <a:lnTo>
                        <a:pt x="711297" y="282524"/>
                      </a:lnTo>
                      <a:lnTo>
                        <a:pt x="718436" y="284376"/>
                      </a:lnTo>
                      <a:lnTo>
                        <a:pt x="725311" y="286757"/>
                      </a:lnTo>
                      <a:lnTo>
                        <a:pt x="731922" y="289138"/>
                      </a:lnTo>
                      <a:lnTo>
                        <a:pt x="738268" y="292048"/>
                      </a:lnTo>
                      <a:lnTo>
                        <a:pt x="743821" y="295222"/>
                      </a:lnTo>
                      <a:lnTo>
                        <a:pt x="749374" y="298661"/>
                      </a:lnTo>
                      <a:lnTo>
                        <a:pt x="754133" y="302629"/>
                      </a:lnTo>
                      <a:lnTo>
                        <a:pt x="759157" y="306597"/>
                      </a:lnTo>
                      <a:lnTo>
                        <a:pt x="763388" y="311359"/>
                      </a:lnTo>
                      <a:lnTo>
                        <a:pt x="767354" y="316385"/>
                      </a:lnTo>
                      <a:lnTo>
                        <a:pt x="771056" y="321676"/>
                      </a:lnTo>
                      <a:lnTo>
                        <a:pt x="774494" y="327495"/>
                      </a:lnTo>
                      <a:lnTo>
                        <a:pt x="777402" y="333580"/>
                      </a:lnTo>
                      <a:lnTo>
                        <a:pt x="780047" y="340458"/>
                      </a:lnTo>
                      <a:lnTo>
                        <a:pt x="782426" y="347336"/>
                      </a:lnTo>
                      <a:lnTo>
                        <a:pt x="784806" y="355007"/>
                      </a:lnTo>
                      <a:lnTo>
                        <a:pt x="786657" y="362943"/>
                      </a:lnTo>
                      <a:lnTo>
                        <a:pt x="788244" y="371144"/>
                      </a:lnTo>
                      <a:lnTo>
                        <a:pt x="789566" y="380402"/>
                      </a:lnTo>
                      <a:lnTo>
                        <a:pt x="790623" y="389661"/>
                      </a:lnTo>
                      <a:lnTo>
                        <a:pt x="791681" y="399714"/>
                      </a:lnTo>
                      <a:lnTo>
                        <a:pt x="792210" y="410295"/>
                      </a:lnTo>
                      <a:lnTo>
                        <a:pt x="792474" y="421405"/>
                      </a:lnTo>
                      <a:lnTo>
                        <a:pt x="792474" y="432781"/>
                      </a:lnTo>
                      <a:lnTo>
                        <a:pt x="792474" y="804718"/>
                      </a:lnTo>
                      <a:lnTo>
                        <a:pt x="792210" y="805511"/>
                      </a:lnTo>
                      <a:lnTo>
                        <a:pt x="795647" y="806305"/>
                      </a:lnTo>
                      <a:lnTo>
                        <a:pt x="798292" y="806834"/>
                      </a:lnTo>
                      <a:lnTo>
                        <a:pt x="801465" y="808157"/>
                      </a:lnTo>
                      <a:lnTo>
                        <a:pt x="804109" y="809215"/>
                      </a:lnTo>
                      <a:lnTo>
                        <a:pt x="807018" y="810537"/>
                      </a:lnTo>
                      <a:lnTo>
                        <a:pt x="809133" y="812125"/>
                      </a:lnTo>
                      <a:lnTo>
                        <a:pt x="811777" y="813976"/>
                      </a:lnTo>
                      <a:lnTo>
                        <a:pt x="813893" y="815828"/>
                      </a:lnTo>
                      <a:lnTo>
                        <a:pt x="815744" y="817680"/>
                      </a:lnTo>
                      <a:lnTo>
                        <a:pt x="817595" y="820061"/>
                      </a:lnTo>
                      <a:lnTo>
                        <a:pt x="818917" y="822441"/>
                      </a:lnTo>
                      <a:lnTo>
                        <a:pt x="820503" y="824822"/>
                      </a:lnTo>
                      <a:lnTo>
                        <a:pt x="821296" y="827732"/>
                      </a:lnTo>
                      <a:lnTo>
                        <a:pt x="822090" y="830642"/>
                      </a:lnTo>
                      <a:lnTo>
                        <a:pt x="822354" y="833552"/>
                      </a:lnTo>
                      <a:lnTo>
                        <a:pt x="822619" y="836726"/>
                      </a:lnTo>
                      <a:lnTo>
                        <a:pt x="822619" y="881168"/>
                      </a:lnTo>
                      <a:lnTo>
                        <a:pt x="869950" y="881168"/>
                      </a:lnTo>
                      <a:lnTo>
                        <a:pt x="869950" y="1259454"/>
                      </a:lnTo>
                      <a:lnTo>
                        <a:pt x="661585" y="1259454"/>
                      </a:lnTo>
                      <a:lnTo>
                        <a:pt x="661585" y="1395426"/>
                      </a:lnTo>
                      <a:lnTo>
                        <a:pt x="661585" y="1399658"/>
                      </a:lnTo>
                      <a:lnTo>
                        <a:pt x="661321" y="1403891"/>
                      </a:lnTo>
                      <a:lnTo>
                        <a:pt x="660792" y="1408123"/>
                      </a:lnTo>
                      <a:lnTo>
                        <a:pt x="660263" y="1412091"/>
                      </a:lnTo>
                      <a:lnTo>
                        <a:pt x="659470" y="1416324"/>
                      </a:lnTo>
                      <a:lnTo>
                        <a:pt x="658677" y="1420027"/>
                      </a:lnTo>
                      <a:lnTo>
                        <a:pt x="657355" y="1423466"/>
                      </a:lnTo>
                      <a:lnTo>
                        <a:pt x="656032" y="1426641"/>
                      </a:lnTo>
                      <a:lnTo>
                        <a:pt x="654446" y="1430080"/>
                      </a:lnTo>
                      <a:lnTo>
                        <a:pt x="653124" y="1433254"/>
                      </a:lnTo>
                      <a:lnTo>
                        <a:pt x="651537" y="1436164"/>
                      </a:lnTo>
                      <a:lnTo>
                        <a:pt x="649686" y="1439338"/>
                      </a:lnTo>
                      <a:lnTo>
                        <a:pt x="647835" y="1441984"/>
                      </a:lnTo>
                      <a:lnTo>
                        <a:pt x="645456" y="1444365"/>
                      </a:lnTo>
                      <a:lnTo>
                        <a:pt x="643340" y="1447010"/>
                      </a:lnTo>
                      <a:lnTo>
                        <a:pt x="641225" y="1449391"/>
                      </a:lnTo>
                      <a:lnTo>
                        <a:pt x="636201" y="1453359"/>
                      </a:lnTo>
                      <a:lnTo>
                        <a:pt x="631177" y="1457062"/>
                      </a:lnTo>
                      <a:lnTo>
                        <a:pt x="625624" y="1459972"/>
                      </a:lnTo>
                      <a:lnTo>
                        <a:pt x="620071" y="1462353"/>
                      </a:lnTo>
                      <a:lnTo>
                        <a:pt x="613989" y="1464469"/>
                      </a:lnTo>
                      <a:lnTo>
                        <a:pt x="608172" y="1465528"/>
                      </a:lnTo>
                      <a:lnTo>
                        <a:pt x="601826" y="1466586"/>
                      </a:lnTo>
                      <a:lnTo>
                        <a:pt x="595480" y="1466850"/>
                      </a:lnTo>
                      <a:lnTo>
                        <a:pt x="589398" y="1466586"/>
                      </a:lnTo>
                      <a:lnTo>
                        <a:pt x="583316" y="1465263"/>
                      </a:lnTo>
                      <a:lnTo>
                        <a:pt x="577235" y="1463940"/>
                      </a:lnTo>
                      <a:lnTo>
                        <a:pt x="571153" y="1461824"/>
                      </a:lnTo>
                      <a:lnTo>
                        <a:pt x="565600" y="1459443"/>
                      </a:lnTo>
                      <a:lnTo>
                        <a:pt x="560047" y="1456269"/>
                      </a:lnTo>
                      <a:lnTo>
                        <a:pt x="555023" y="1452830"/>
                      </a:lnTo>
                      <a:lnTo>
                        <a:pt x="549999" y="1448597"/>
                      </a:lnTo>
                      <a:lnTo>
                        <a:pt x="545504" y="1443571"/>
                      </a:lnTo>
                      <a:lnTo>
                        <a:pt x="543653" y="1440926"/>
                      </a:lnTo>
                      <a:lnTo>
                        <a:pt x="541537" y="1438545"/>
                      </a:lnTo>
                      <a:lnTo>
                        <a:pt x="539951" y="1435635"/>
                      </a:lnTo>
                      <a:lnTo>
                        <a:pt x="538100" y="1432461"/>
                      </a:lnTo>
                      <a:lnTo>
                        <a:pt x="536513" y="1429286"/>
                      </a:lnTo>
                      <a:lnTo>
                        <a:pt x="534927" y="1426112"/>
                      </a:lnTo>
                      <a:lnTo>
                        <a:pt x="533869" y="1422673"/>
                      </a:lnTo>
                      <a:lnTo>
                        <a:pt x="532812" y="1419234"/>
                      </a:lnTo>
                      <a:lnTo>
                        <a:pt x="531489" y="1415530"/>
                      </a:lnTo>
                      <a:lnTo>
                        <a:pt x="530696" y="1411827"/>
                      </a:lnTo>
                      <a:lnTo>
                        <a:pt x="530167" y="1407859"/>
                      </a:lnTo>
                      <a:lnTo>
                        <a:pt x="529903" y="1403891"/>
                      </a:lnTo>
                      <a:lnTo>
                        <a:pt x="529638" y="1399658"/>
                      </a:lnTo>
                      <a:lnTo>
                        <a:pt x="529374" y="1395426"/>
                      </a:lnTo>
                      <a:lnTo>
                        <a:pt x="520913" y="855244"/>
                      </a:lnTo>
                      <a:lnTo>
                        <a:pt x="494735" y="855244"/>
                      </a:lnTo>
                      <a:lnTo>
                        <a:pt x="486538" y="1395426"/>
                      </a:lnTo>
                      <a:lnTo>
                        <a:pt x="486538" y="1399658"/>
                      </a:lnTo>
                      <a:lnTo>
                        <a:pt x="486273" y="1403891"/>
                      </a:lnTo>
                      <a:lnTo>
                        <a:pt x="485744" y="1407859"/>
                      </a:lnTo>
                      <a:lnTo>
                        <a:pt x="484951" y="1411827"/>
                      </a:lnTo>
                      <a:lnTo>
                        <a:pt x="484158" y="1415530"/>
                      </a:lnTo>
                      <a:lnTo>
                        <a:pt x="483100" y="1419234"/>
                      </a:lnTo>
                      <a:lnTo>
                        <a:pt x="482042" y="1422673"/>
                      </a:lnTo>
                      <a:lnTo>
                        <a:pt x="480720" y="1426112"/>
                      </a:lnTo>
                      <a:lnTo>
                        <a:pt x="479398" y="1429286"/>
                      </a:lnTo>
                      <a:lnTo>
                        <a:pt x="477547" y="1432461"/>
                      </a:lnTo>
                      <a:lnTo>
                        <a:pt x="475961" y="1435635"/>
                      </a:lnTo>
                      <a:lnTo>
                        <a:pt x="474110" y="1438545"/>
                      </a:lnTo>
                      <a:lnTo>
                        <a:pt x="472259" y="1440926"/>
                      </a:lnTo>
                      <a:lnTo>
                        <a:pt x="470143" y="1443571"/>
                      </a:lnTo>
                      <a:lnTo>
                        <a:pt x="465648" y="1448597"/>
                      </a:lnTo>
                      <a:lnTo>
                        <a:pt x="460889" y="1452830"/>
                      </a:lnTo>
                      <a:lnTo>
                        <a:pt x="455600" y="1456269"/>
                      </a:lnTo>
                      <a:lnTo>
                        <a:pt x="450312" y="1459443"/>
                      </a:lnTo>
                      <a:lnTo>
                        <a:pt x="444494" y="1461824"/>
                      </a:lnTo>
                      <a:lnTo>
                        <a:pt x="438413" y="1463940"/>
                      </a:lnTo>
                      <a:lnTo>
                        <a:pt x="432595" y="1465263"/>
                      </a:lnTo>
                      <a:lnTo>
                        <a:pt x="426514" y="1466586"/>
                      </a:lnTo>
                      <a:lnTo>
                        <a:pt x="420168" y="1466850"/>
                      </a:lnTo>
                      <a:lnTo>
                        <a:pt x="414086" y="1466586"/>
                      </a:lnTo>
                      <a:lnTo>
                        <a:pt x="408004" y="1465528"/>
                      </a:lnTo>
                      <a:lnTo>
                        <a:pt x="401658" y="1464469"/>
                      </a:lnTo>
                      <a:lnTo>
                        <a:pt x="396105" y="1462353"/>
                      </a:lnTo>
                      <a:lnTo>
                        <a:pt x="390288" y="1459972"/>
                      </a:lnTo>
                      <a:lnTo>
                        <a:pt x="384471" y="1457062"/>
                      </a:lnTo>
                      <a:lnTo>
                        <a:pt x="379447" y="1453359"/>
                      </a:lnTo>
                      <a:lnTo>
                        <a:pt x="374687" y="1449391"/>
                      </a:lnTo>
                      <a:lnTo>
                        <a:pt x="372307" y="1447010"/>
                      </a:lnTo>
                      <a:lnTo>
                        <a:pt x="370456" y="1444365"/>
                      </a:lnTo>
                      <a:lnTo>
                        <a:pt x="368076" y="1441984"/>
                      </a:lnTo>
                      <a:lnTo>
                        <a:pt x="366225" y="1439338"/>
                      </a:lnTo>
                      <a:lnTo>
                        <a:pt x="364374" y="1436164"/>
                      </a:lnTo>
                      <a:lnTo>
                        <a:pt x="362523" y="1433254"/>
                      </a:lnTo>
                      <a:lnTo>
                        <a:pt x="361201" y="1430080"/>
                      </a:lnTo>
                      <a:lnTo>
                        <a:pt x="359879" y="1426641"/>
                      </a:lnTo>
                      <a:lnTo>
                        <a:pt x="358293" y="1423466"/>
                      </a:lnTo>
                      <a:lnTo>
                        <a:pt x="357235" y="1420027"/>
                      </a:lnTo>
                      <a:lnTo>
                        <a:pt x="356442" y="1416324"/>
                      </a:lnTo>
                      <a:lnTo>
                        <a:pt x="355384" y="1412091"/>
                      </a:lnTo>
                      <a:lnTo>
                        <a:pt x="354855" y="1408123"/>
                      </a:lnTo>
                      <a:lnTo>
                        <a:pt x="354326" y="1403891"/>
                      </a:lnTo>
                      <a:lnTo>
                        <a:pt x="354062" y="1399658"/>
                      </a:lnTo>
                      <a:lnTo>
                        <a:pt x="354062" y="1395426"/>
                      </a:lnTo>
                      <a:lnTo>
                        <a:pt x="354062" y="464789"/>
                      </a:lnTo>
                      <a:lnTo>
                        <a:pt x="18510" y="99995"/>
                      </a:lnTo>
                      <a:lnTo>
                        <a:pt x="13486" y="94439"/>
                      </a:lnTo>
                      <a:lnTo>
                        <a:pt x="9519" y="89149"/>
                      </a:lnTo>
                      <a:lnTo>
                        <a:pt x="6082" y="83594"/>
                      </a:lnTo>
                      <a:lnTo>
                        <a:pt x="3702" y="78303"/>
                      </a:lnTo>
                      <a:lnTo>
                        <a:pt x="1587" y="72483"/>
                      </a:lnTo>
                      <a:lnTo>
                        <a:pt x="529" y="66928"/>
                      </a:lnTo>
                      <a:lnTo>
                        <a:pt x="0" y="61373"/>
                      </a:lnTo>
                      <a:lnTo>
                        <a:pt x="0" y="56082"/>
                      </a:lnTo>
                      <a:lnTo>
                        <a:pt x="265" y="50527"/>
                      </a:lnTo>
                      <a:lnTo>
                        <a:pt x="1322" y="45236"/>
                      </a:lnTo>
                      <a:lnTo>
                        <a:pt x="2909" y="39945"/>
                      </a:lnTo>
                      <a:lnTo>
                        <a:pt x="5024" y="34919"/>
                      </a:lnTo>
                      <a:lnTo>
                        <a:pt x="7404" y="30422"/>
                      </a:lnTo>
                      <a:lnTo>
                        <a:pt x="10577" y="25660"/>
                      </a:lnTo>
                      <a:lnTo>
                        <a:pt x="13486" y="21428"/>
                      </a:lnTo>
                      <a:lnTo>
                        <a:pt x="17188" y="17460"/>
                      </a:lnTo>
                      <a:lnTo>
                        <a:pt x="21418" y="13756"/>
                      </a:lnTo>
                      <a:lnTo>
                        <a:pt x="25649" y="10582"/>
                      </a:lnTo>
                      <a:lnTo>
                        <a:pt x="30144" y="7672"/>
                      </a:lnTo>
                      <a:lnTo>
                        <a:pt x="34640" y="5291"/>
                      </a:lnTo>
                      <a:lnTo>
                        <a:pt x="39928" y="3175"/>
                      </a:lnTo>
                      <a:lnTo>
                        <a:pt x="44952" y="1323"/>
                      </a:lnTo>
                      <a:lnTo>
                        <a:pt x="50241" y="529"/>
                      </a:lnTo>
                      <a:lnTo>
                        <a:pt x="5552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>
                  <a:scene3d>
                    <a:camera prst="orthographicFront"/>
                    <a:lightRig rig="threePt" dir="t"/>
                  </a:scene3d>
                  <a:sp3d>
                    <a:contourClr>
                      <a:srgbClr val="FFFFFF"/>
                    </a:contourClr>
                  </a:sp3d>
                </a:bodyPr>
                <a:lstStyle/>
                <a:p>
                  <a:pPr algn="ctr"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Freeform 18"/>
                <p:cNvSpPr/>
                <p:nvPr/>
              </p:nvSpPr>
              <p:spPr bwMode="auto">
                <a:xfrm>
                  <a:off x="1521690" y="3142912"/>
                  <a:ext cx="880729" cy="394157"/>
                </a:xfrm>
                <a:custGeom>
                  <a:avLst/>
                  <a:gdLst>
                    <a:gd name="T0" fmla="*/ 223 w 296"/>
                    <a:gd name="T1" fmla="*/ 53 h 248"/>
                    <a:gd name="T2" fmla="*/ 247 w 296"/>
                    <a:gd name="T3" fmla="*/ 111 h 248"/>
                    <a:gd name="T4" fmla="*/ 205 w 296"/>
                    <a:gd name="T5" fmla="*/ 128 h 248"/>
                    <a:gd name="T6" fmla="*/ 204 w 296"/>
                    <a:gd name="T7" fmla="*/ 156 h 248"/>
                    <a:gd name="T8" fmla="*/ 204 w 296"/>
                    <a:gd name="T9" fmla="*/ 170 h 248"/>
                    <a:gd name="T10" fmla="*/ 202 w 296"/>
                    <a:gd name="T11" fmla="*/ 229 h 248"/>
                    <a:gd name="T12" fmla="*/ 178 w 296"/>
                    <a:gd name="T13" fmla="*/ 248 h 248"/>
                    <a:gd name="T14" fmla="*/ 155 w 296"/>
                    <a:gd name="T15" fmla="*/ 142 h 248"/>
                    <a:gd name="T16" fmla="*/ 59 w 296"/>
                    <a:gd name="T17" fmla="*/ 173 h 248"/>
                    <a:gd name="T18" fmla="*/ 58 w 296"/>
                    <a:gd name="T19" fmla="*/ 203 h 248"/>
                    <a:gd name="T20" fmla="*/ 35 w 296"/>
                    <a:gd name="T21" fmla="*/ 215 h 248"/>
                    <a:gd name="T22" fmla="*/ 31 w 296"/>
                    <a:gd name="T23" fmla="*/ 166 h 248"/>
                    <a:gd name="T24" fmla="*/ 0 w 296"/>
                    <a:gd name="T25" fmla="*/ 130 h 248"/>
                    <a:gd name="T26" fmla="*/ 25 w 296"/>
                    <a:gd name="T27" fmla="*/ 123 h 248"/>
                    <a:gd name="T28" fmla="*/ 46 w 296"/>
                    <a:gd name="T29" fmla="*/ 141 h 248"/>
                    <a:gd name="T30" fmla="*/ 136 w 296"/>
                    <a:gd name="T31" fmla="*/ 96 h 248"/>
                    <a:gd name="T32" fmla="*/ 78 w 296"/>
                    <a:gd name="T33" fmla="*/ 3 h 248"/>
                    <a:gd name="T34" fmla="*/ 108 w 296"/>
                    <a:gd name="T35" fmla="*/ 0 h 248"/>
                    <a:gd name="T36" fmla="*/ 181 w 296"/>
                    <a:gd name="T37" fmla="*/ 70 h 248"/>
                    <a:gd name="T38" fmla="*/ 223 w 296"/>
                    <a:gd name="T39" fmla="*/ 53 h 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96" h="248">
                      <a:moveTo>
                        <a:pt x="223" y="53"/>
                      </a:moveTo>
                      <a:cubicBezTo>
                        <a:pt x="269" y="34"/>
                        <a:pt x="296" y="91"/>
                        <a:pt x="247" y="111"/>
                      </a:cubicBezTo>
                      <a:cubicBezTo>
                        <a:pt x="219" y="123"/>
                        <a:pt x="205" y="128"/>
                        <a:pt x="205" y="128"/>
                      </a:cubicBezTo>
                      <a:cubicBezTo>
                        <a:pt x="204" y="156"/>
                        <a:pt x="204" y="156"/>
                        <a:pt x="204" y="156"/>
                      </a:cubicBezTo>
                      <a:cubicBezTo>
                        <a:pt x="204" y="170"/>
                        <a:pt x="204" y="170"/>
                        <a:pt x="204" y="170"/>
                      </a:cubicBezTo>
                      <a:cubicBezTo>
                        <a:pt x="202" y="229"/>
                        <a:pt x="202" y="229"/>
                        <a:pt x="202" y="229"/>
                      </a:cubicBezTo>
                      <a:cubicBezTo>
                        <a:pt x="178" y="248"/>
                        <a:pt x="178" y="248"/>
                        <a:pt x="178" y="248"/>
                      </a:cubicBezTo>
                      <a:cubicBezTo>
                        <a:pt x="155" y="142"/>
                        <a:pt x="155" y="142"/>
                        <a:pt x="155" y="142"/>
                      </a:cubicBezTo>
                      <a:cubicBezTo>
                        <a:pt x="59" y="173"/>
                        <a:pt x="59" y="173"/>
                        <a:pt x="59" y="173"/>
                      </a:cubicBezTo>
                      <a:cubicBezTo>
                        <a:pt x="58" y="203"/>
                        <a:pt x="58" y="203"/>
                        <a:pt x="58" y="203"/>
                      </a:cubicBezTo>
                      <a:cubicBezTo>
                        <a:pt x="35" y="215"/>
                        <a:pt x="35" y="215"/>
                        <a:pt x="35" y="215"/>
                      </a:cubicBezTo>
                      <a:cubicBezTo>
                        <a:pt x="31" y="166"/>
                        <a:pt x="31" y="166"/>
                        <a:pt x="31" y="166"/>
                      </a:cubicBezTo>
                      <a:cubicBezTo>
                        <a:pt x="0" y="130"/>
                        <a:pt x="0" y="130"/>
                        <a:pt x="0" y="130"/>
                      </a:cubicBezTo>
                      <a:cubicBezTo>
                        <a:pt x="25" y="123"/>
                        <a:pt x="25" y="123"/>
                        <a:pt x="25" y="123"/>
                      </a:cubicBezTo>
                      <a:cubicBezTo>
                        <a:pt x="46" y="141"/>
                        <a:pt x="46" y="141"/>
                        <a:pt x="46" y="141"/>
                      </a:cubicBezTo>
                      <a:cubicBezTo>
                        <a:pt x="136" y="96"/>
                        <a:pt x="136" y="96"/>
                        <a:pt x="136" y="96"/>
                      </a:cubicBezTo>
                      <a:cubicBezTo>
                        <a:pt x="78" y="3"/>
                        <a:pt x="78" y="3"/>
                        <a:pt x="78" y="3"/>
                      </a:cubicBezTo>
                      <a:cubicBezTo>
                        <a:pt x="108" y="0"/>
                        <a:pt x="108" y="0"/>
                        <a:pt x="108" y="0"/>
                      </a:cubicBezTo>
                      <a:cubicBezTo>
                        <a:pt x="181" y="70"/>
                        <a:pt x="181" y="70"/>
                        <a:pt x="181" y="70"/>
                      </a:cubicBezTo>
                      <a:cubicBezTo>
                        <a:pt x="181" y="70"/>
                        <a:pt x="195" y="64"/>
                        <a:pt x="223" y="53"/>
                      </a:cubicBezTo>
                      <a:close/>
                    </a:path>
                  </a:pathLst>
                </a:custGeom>
                <a:solidFill>
                  <a:srgbClr val="00A0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grpSp>
              <p:nvGrpSpPr>
                <p:cNvPr id="22" name="组合 21"/>
                <p:cNvGrpSpPr/>
                <p:nvPr/>
              </p:nvGrpSpPr>
              <p:grpSpPr>
                <a:xfrm>
                  <a:off x="2747077" y="3274001"/>
                  <a:ext cx="777503" cy="721348"/>
                  <a:chOff x="2927706" y="3839922"/>
                  <a:chExt cx="751883" cy="697578"/>
                </a:xfrm>
              </p:grpSpPr>
              <p:sp>
                <p:nvSpPr>
                  <p:cNvPr id="51" name="MH_Other_3"/>
                  <p:cNvSpPr/>
                  <p:nvPr>
                    <p:custDataLst>
                      <p:tags r:id="rId1"/>
                    </p:custDataLst>
                  </p:nvPr>
                </p:nvSpPr>
                <p:spPr>
                  <a:xfrm>
                    <a:off x="2990412" y="3887517"/>
                    <a:ext cx="626570" cy="581315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anchor="ctr">
                    <a:normAutofit fontScale="30000" lnSpcReduction="20000"/>
                  </a:bodyPr>
                  <a:lstStyle/>
                  <a:p>
                    <a:pPr algn="ctr">
                      <a:defRPr/>
                    </a:pPr>
                    <a:r>
                      <a:rPr lang="zh-CN" altLang="en-US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临近枢纽</a:t>
                    </a:r>
                    <a:endParaRPr lang="zh-CN" altLang="en-US" sz="2400" b="1" dirty="0">
                      <a:solidFill>
                        <a:schemeClr val="accent1">
                          <a:lumMod val="7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" name="MH_Other_4"/>
                  <p:cNvSpPr/>
                  <p:nvPr>
                    <p:custDataLst>
                      <p:tags r:id="rId2"/>
                    </p:custDataLst>
                  </p:nvPr>
                </p:nvSpPr>
                <p:spPr>
                  <a:xfrm>
                    <a:off x="2927706" y="3839922"/>
                    <a:ext cx="751883" cy="697578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bg1">
                        <a:lumMod val="75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normAutofit fontScale="80000"/>
                  </a:bodyPr>
                  <a:lstStyle/>
                  <a:p>
                    <a:pPr algn="ctr">
                      <a:defRPr/>
                    </a:pPr>
                    <a:endParaRPr lang="zh-CN" altLang="en-US" sz="2400"/>
                  </a:p>
                </p:txBody>
              </p:sp>
            </p:grpSp>
            <p:cxnSp>
              <p:nvCxnSpPr>
                <p:cNvPr id="23" name="直接箭头连接符 22"/>
                <p:cNvCxnSpPr/>
                <p:nvPr/>
              </p:nvCxnSpPr>
              <p:spPr>
                <a:xfrm flipV="1">
                  <a:off x="694280" y="3627189"/>
                  <a:ext cx="2052795" cy="32512"/>
                </a:xfrm>
                <a:prstGeom prst="straightConnector1">
                  <a:avLst/>
                </a:prstGeom>
                <a:ln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4" name="组合 23"/>
                <p:cNvGrpSpPr/>
                <p:nvPr/>
              </p:nvGrpSpPr>
              <p:grpSpPr>
                <a:xfrm>
                  <a:off x="3459839" y="1415552"/>
                  <a:ext cx="2903011" cy="2219122"/>
                  <a:chOff x="3459839" y="1415552"/>
                  <a:chExt cx="2903011" cy="2219122"/>
                </a:xfrm>
              </p:grpSpPr>
              <p:cxnSp>
                <p:nvCxnSpPr>
                  <p:cNvPr id="48" name="直接箭头连接符 47"/>
                  <p:cNvCxnSpPr>
                    <a:stCxn id="52" idx="6"/>
                    <a:endCxn id="47" idx="2"/>
                  </p:cNvCxnSpPr>
                  <p:nvPr/>
                </p:nvCxnSpPr>
                <p:spPr>
                  <a:xfrm flipV="1">
                    <a:off x="3524579" y="1415552"/>
                    <a:ext cx="2687546" cy="2219122"/>
                  </a:xfrm>
                  <a:prstGeom prst="straightConnector1">
                    <a:avLst/>
                  </a:prstGeom>
                  <a:ln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直接箭头连接符 48"/>
                  <p:cNvCxnSpPr>
                    <a:stCxn id="52" idx="6"/>
                    <a:endCxn id="41" idx="2"/>
                  </p:cNvCxnSpPr>
                  <p:nvPr/>
                </p:nvCxnSpPr>
                <p:spPr>
                  <a:xfrm flipV="1">
                    <a:off x="3524579" y="2457179"/>
                    <a:ext cx="2687546" cy="1177495"/>
                  </a:xfrm>
                  <a:prstGeom prst="straightConnector1">
                    <a:avLst/>
                  </a:prstGeom>
                  <a:ln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直接箭头连接符 49"/>
                  <p:cNvCxnSpPr>
                    <a:stCxn id="51" idx="6"/>
                    <a:endCxn id="42" idx="1"/>
                  </p:cNvCxnSpPr>
                  <p:nvPr/>
                </p:nvCxnSpPr>
                <p:spPr>
                  <a:xfrm flipV="1">
                    <a:off x="3459839" y="3283609"/>
                    <a:ext cx="2903011" cy="340169"/>
                  </a:xfrm>
                  <a:prstGeom prst="straightConnector1">
                    <a:avLst/>
                  </a:prstGeom>
                  <a:ln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5" name="直接箭头连接符 24"/>
                <p:cNvCxnSpPr>
                  <a:stCxn id="52" idx="6"/>
                  <a:endCxn id="44" idx="2"/>
                </p:cNvCxnSpPr>
                <p:nvPr/>
              </p:nvCxnSpPr>
              <p:spPr>
                <a:xfrm>
                  <a:off x="3524580" y="3634674"/>
                  <a:ext cx="2749462" cy="904965"/>
                </a:xfrm>
                <a:prstGeom prst="straightConnector1">
                  <a:avLst/>
                </a:prstGeom>
                <a:ln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6" name="组合 25"/>
                <p:cNvGrpSpPr/>
                <p:nvPr/>
              </p:nvGrpSpPr>
              <p:grpSpPr>
                <a:xfrm>
                  <a:off x="6212126" y="1049633"/>
                  <a:ext cx="731838" cy="4898345"/>
                  <a:chOff x="6307855" y="1049633"/>
                  <a:chExt cx="731838" cy="4898345"/>
                </a:xfrm>
              </p:grpSpPr>
              <p:grpSp>
                <p:nvGrpSpPr>
                  <p:cNvPr id="33" name="组合 32"/>
                  <p:cNvGrpSpPr/>
                  <p:nvPr/>
                </p:nvGrpSpPr>
                <p:grpSpPr>
                  <a:xfrm>
                    <a:off x="6307855" y="1049633"/>
                    <a:ext cx="731838" cy="731837"/>
                    <a:chOff x="3741555" y="2743202"/>
                    <a:chExt cx="731838" cy="731837"/>
                  </a:xfrm>
                </p:grpSpPr>
                <p:sp>
                  <p:nvSpPr>
                    <p:cNvPr id="46" name="MH_Other_3"/>
                    <p:cNvSpPr/>
                    <p:nvPr>
                      <p:custDataLst>
                        <p:tags r:id="rId3"/>
                      </p:custDataLst>
                    </p:nvPr>
                  </p:nvSpPr>
                  <p:spPr>
                    <a:xfrm>
                      <a:off x="3803468" y="2805114"/>
                      <a:ext cx="606425" cy="606425"/>
                    </a:xfrm>
                    <a:prstGeom prst="ellipse">
                      <a:avLst/>
                    </a:prstGeom>
                    <a:noFill/>
                  </p:spPr>
                  <p:style>
                    <a:lnRef idx="2">
                      <a:schemeClr val="accent4"/>
                    </a:lnRef>
                    <a:fillRef idx="1">
                      <a:schemeClr val="lt1"/>
                    </a:fillRef>
                    <a:effectRef idx="0">
                      <a:schemeClr val="accent4"/>
                    </a:effectRef>
                    <a:fontRef idx="minor">
                      <a:schemeClr val="dk1"/>
                    </a:fontRef>
                  </p:style>
                  <p:txBody>
                    <a:bodyPr lIns="0" rIns="0" anchor="ctr">
                      <a:normAutofit fontScale="30000" lnSpcReduction="20000"/>
                    </a:bodyPr>
                    <a:lstStyle/>
                    <a:p>
                      <a:pPr algn="ctr">
                        <a:defRPr/>
                      </a:pPr>
                      <a:r>
                        <a:rPr lang="zh-CN" altLang="en-US" sz="2400" b="1" dirty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中心城市</a:t>
                      </a:r>
                      <a:r>
                        <a:rPr lang="en-US" altLang="zh-CN" sz="2400" b="1" dirty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2400" b="1" dirty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7" name="MH_Other_4"/>
                    <p:cNvSpPr/>
                    <p:nvPr>
                      <p:custDataLst>
                        <p:tags r:id="rId4"/>
                      </p:custDataLst>
                    </p:nvPr>
                  </p:nvSpPr>
                  <p:spPr>
                    <a:xfrm>
                      <a:off x="3741555" y="2743202"/>
                      <a:ext cx="731838" cy="731837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normAutofit fontScale="80000"/>
                    </a:bodyPr>
                    <a:lstStyle/>
                    <a:p>
                      <a:pPr algn="ctr">
                        <a:defRPr/>
                      </a:pPr>
                      <a:endParaRPr lang="zh-CN" altLang="en-US" sz="2400"/>
                    </a:p>
                  </p:txBody>
                </p:sp>
              </p:grpSp>
              <p:grpSp>
                <p:nvGrpSpPr>
                  <p:cNvPr id="34" name="组合 33"/>
                  <p:cNvGrpSpPr/>
                  <p:nvPr/>
                </p:nvGrpSpPr>
                <p:grpSpPr>
                  <a:xfrm>
                    <a:off x="6307855" y="4174514"/>
                    <a:ext cx="731838" cy="731837"/>
                    <a:chOff x="3741555" y="2743202"/>
                    <a:chExt cx="731838" cy="731837"/>
                  </a:xfrm>
                </p:grpSpPr>
                <p:sp>
                  <p:nvSpPr>
                    <p:cNvPr id="44" name="MH_Other_3"/>
                    <p:cNvSpPr/>
                    <p:nvPr>
                      <p:custDataLst>
                        <p:tags r:id="rId5"/>
                      </p:custDataLst>
                    </p:nvPr>
                  </p:nvSpPr>
                  <p:spPr>
                    <a:xfrm>
                      <a:off x="3803470" y="2805114"/>
                      <a:ext cx="606425" cy="606425"/>
                    </a:xfrm>
                    <a:prstGeom prst="ellipse">
                      <a:avLst/>
                    </a:prstGeom>
                    <a:noFill/>
                  </p:spPr>
                  <p:style>
                    <a:lnRef idx="2">
                      <a:schemeClr val="accent4"/>
                    </a:lnRef>
                    <a:fillRef idx="1">
                      <a:schemeClr val="lt1"/>
                    </a:fillRef>
                    <a:effectRef idx="0">
                      <a:schemeClr val="accent4"/>
                    </a:effectRef>
                    <a:fontRef idx="minor">
                      <a:schemeClr val="dk1"/>
                    </a:fontRef>
                  </p:style>
                  <p:txBody>
                    <a:bodyPr lIns="0" rIns="0" anchor="ctr">
                      <a:normAutofit fontScale="30000" lnSpcReduction="20000"/>
                    </a:bodyPr>
                    <a:lstStyle/>
                    <a:p>
                      <a:pPr algn="ctr">
                        <a:defRPr/>
                      </a:pPr>
                      <a:r>
                        <a:rPr lang="zh-CN" altLang="en-US" sz="2400" b="1" dirty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中心城市</a:t>
                      </a:r>
                      <a:r>
                        <a:rPr lang="en-US" altLang="zh-CN" sz="2400" b="1" dirty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zh-CN" altLang="en-US" sz="2400" b="1" dirty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5" name="MH_Other_4"/>
                    <p:cNvSpPr/>
                    <p:nvPr>
                      <p:custDataLst>
                        <p:tags r:id="rId6"/>
                      </p:custDataLst>
                    </p:nvPr>
                  </p:nvSpPr>
                  <p:spPr>
                    <a:xfrm>
                      <a:off x="3741555" y="2743202"/>
                      <a:ext cx="731838" cy="731837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normAutofit fontScale="80000"/>
                    </a:bodyPr>
                    <a:lstStyle/>
                    <a:p>
                      <a:pPr algn="ctr">
                        <a:defRPr/>
                      </a:pPr>
                      <a:endParaRPr lang="zh-CN" altLang="en-US" sz="2400"/>
                    </a:p>
                  </p:txBody>
                </p:sp>
              </p:grpSp>
              <p:grpSp>
                <p:nvGrpSpPr>
                  <p:cNvPr id="35" name="组合 34"/>
                  <p:cNvGrpSpPr/>
                  <p:nvPr/>
                </p:nvGrpSpPr>
                <p:grpSpPr>
                  <a:xfrm>
                    <a:off x="6307855" y="3132887"/>
                    <a:ext cx="731838" cy="731837"/>
                    <a:chOff x="3741555" y="2743202"/>
                    <a:chExt cx="731838" cy="731837"/>
                  </a:xfrm>
                </p:grpSpPr>
                <p:sp>
                  <p:nvSpPr>
                    <p:cNvPr id="42" name="MH_Other_3"/>
                    <p:cNvSpPr/>
                    <p:nvPr>
                      <p:custDataLst>
                        <p:tags r:id="rId7"/>
                      </p:custDataLst>
                    </p:nvPr>
                  </p:nvSpPr>
                  <p:spPr>
                    <a:xfrm>
                      <a:off x="3803470" y="2805114"/>
                      <a:ext cx="606425" cy="606425"/>
                    </a:xfrm>
                    <a:prstGeom prst="ellipse">
                      <a:avLst/>
                    </a:prstGeom>
                    <a:noFill/>
                  </p:spPr>
                  <p:style>
                    <a:lnRef idx="2">
                      <a:schemeClr val="accent4"/>
                    </a:lnRef>
                    <a:fillRef idx="1">
                      <a:schemeClr val="lt1"/>
                    </a:fillRef>
                    <a:effectRef idx="0">
                      <a:schemeClr val="accent4"/>
                    </a:effectRef>
                    <a:fontRef idx="minor">
                      <a:schemeClr val="dk1"/>
                    </a:fontRef>
                  </p:style>
                  <p:txBody>
                    <a:bodyPr lIns="0" rIns="0" anchor="ctr">
                      <a:normAutofit fontScale="30000" lnSpcReduction="20000"/>
                    </a:bodyPr>
                    <a:lstStyle/>
                    <a:p>
                      <a:pPr algn="ctr">
                        <a:defRPr/>
                      </a:pPr>
                      <a:r>
                        <a:rPr lang="zh-CN" altLang="en-US" sz="2400" b="1" dirty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中心城市</a:t>
                      </a:r>
                      <a:r>
                        <a:rPr lang="en-US" altLang="zh-CN" sz="2400" b="1" dirty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zh-CN" altLang="en-US" sz="2400" b="1" dirty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3" name="MH_Other_4"/>
                    <p:cNvSpPr/>
                    <p:nvPr>
                      <p:custDataLst>
                        <p:tags r:id="rId8"/>
                      </p:custDataLst>
                    </p:nvPr>
                  </p:nvSpPr>
                  <p:spPr>
                    <a:xfrm>
                      <a:off x="3741555" y="2743202"/>
                      <a:ext cx="731838" cy="731837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normAutofit fontScale="80000"/>
                    </a:bodyPr>
                    <a:lstStyle/>
                    <a:p>
                      <a:pPr algn="ctr">
                        <a:defRPr/>
                      </a:pPr>
                      <a:endParaRPr lang="zh-CN" altLang="en-US" sz="2400"/>
                    </a:p>
                  </p:txBody>
                </p:sp>
              </p:grpSp>
              <p:grpSp>
                <p:nvGrpSpPr>
                  <p:cNvPr id="36" name="组合 35"/>
                  <p:cNvGrpSpPr/>
                  <p:nvPr/>
                </p:nvGrpSpPr>
                <p:grpSpPr>
                  <a:xfrm>
                    <a:off x="6307855" y="2091260"/>
                    <a:ext cx="731838" cy="731837"/>
                    <a:chOff x="3741555" y="2743202"/>
                    <a:chExt cx="731838" cy="731837"/>
                  </a:xfrm>
                </p:grpSpPr>
                <p:sp>
                  <p:nvSpPr>
                    <p:cNvPr id="40" name="MH_Other_3"/>
                    <p:cNvSpPr/>
                    <p:nvPr>
                      <p:custDataLst>
                        <p:tags r:id="rId9"/>
                      </p:custDataLst>
                    </p:nvPr>
                  </p:nvSpPr>
                  <p:spPr>
                    <a:xfrm>
                      <a:off x="3803470" y="2805114"/>
                      <a:ext cx="606425" cy="606425"/>
                    </a:xfrm>
                    <a:prstGeom prst="ellipse">
                      <a:avLst/>
                    </a:prstGeom>
                    <a:noFill/>
                  </p:spPr>
                  <p:style>
                    <a:lnRef idx="2">
                      <a:schemeClr val="accent4"/>
                    </a:lnRef>
                    <a:fillRef idx="1">
                      <a:schemeClr val="lt1"/>
                    </a:fillRef>
                    <a:effectRef idx="0">
                      <a:schemeClr val="accent4"/>
                    </a:effectRef>
                    <a:fontRef idx="minor">
                      <a:schemeClr val="dk1"/>
                    </a:fontRef>
                  </p:style>
                  <p:txBody>
                    <a:bodyPr lIns="0" rIns="0" anchor="ctr">
                      <a:normAutofit fontScale="30000" lnSpcReduction="20000"/>
                    </a:bodyPr>
                    <a:lstStyle/>
                    <a:p>
                      <a:pPr algn="ctr">
                        <a:defRPr/>
                      </a:pPr>
                      <a:r>
                        <a:rPr lang="zh-CN" altLang="en-US" sz="2400" b="1" dirty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中心城市</a:t>
                      </a:r>
                      <a:r>
                        <a:rPr lang="en-US" altLang="zh-CN" sz="2400" b="1" dirty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altLang="en-US" sz="2400" b="1" dirty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1" name="MH_Other_4"/>
                    <p:cNvSpPr/>
                    <p:nvPr>
                      <p:custDataLst>
                        <p:tags r:id="rId10"/>
                      </p:custDataLst>
                    </p:nvPr>
                  </p:nvSpPr>
                  <p:spPr>
                    <a:xfrm>
                      <a:off x="3741555" y="2743202"/>
                      <a:ext cx="731838" cy="731837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normAutofit fontScale="80000"/>
                    </a:bodyPr>
                    <a:lstStyle/>
                    <a:p>
                      <a:pPr algn="ctr">
                        <a:defRPr/>
                      </a:pPr>
                      <a:endParaRPr lang="zh-CN" altLang="en-US" sz="2400"/>
                    </a:p>
                  </p:txBody>
                </p:sp>
              </p:grpSp>
              <p:grpSp>
                <p:nvGrpSpPr>
                  <p:cNvPr id="37" name="组合 36"/>
                  <p:cNvGrpSpPr/>
                  <p:nvPr/>
                </p:nvGrpSpPr>
                <p:grpSpPr>
                  <a:xfrm>
                    <a:off x="6307855" y="5216141"/>
                    <a:ext cx="731838" cy="731837"/>
                    <a:chOff x="3741555" y="2743202"/>
                    <a:chExt cx="731838" cy="731837"/>
                  </a:xfrm>
                </p:grpSpPr>
                <p:sp>
                  <p:nvSpPr>
                    <p:cNvPr id="38" name="MH_Other_3"/>
                    <p:cNvSpPr/>
                    <p:nvPr>
                      <p:custDataLst>
                        <p:tags r:id="rId11"/>
                      </p:custDataLst>
                    </p:nvPr>
                  </p:nvSpPr>
                  <p:spPr>
                    <a:xfrm>
                      <a:off x="3803470" y="2805114"/>
                      <a:ext cx="606425" cy="606425"/>
                    </a:xfrm>
                    <a:prstGeom prst="ellipse">
                      <a:avLst/>
                    </a:prstGeom>
                    <a:noFill/>
                  </p:spPr>
                  <p:style>
                    <a:lnRef idx="2">
                      <a:schemeClr val="accent4"/>
                    </a:lnRef>
                    <a:fillRef idx="1">
                      <a:schemeClr val="lt1"/>
                    </a:fillRef>
                    <a:effectRef idx="0">
                      <a:schemeClr val="accent4"/>
                    </a:effectRef>
                    <a:fontRef idx="minor">
                      <a:schemeClr val="dk1"/>
                    </a:fontRef>
                  </p:style>
                  <p:txBody>
                    <a:bodyPr lIns="0" rIns="0" anchor="ctr">
                      <a:normAutofit fontScale="55000" lnSpcReduction="20000"/>
                    </a:bodyPr>
                    <a:lstStyle/>
                    <a:p>
                      <a:pPr algn="ctr">
                        <a:defRPr/>
                      </a:pPr>
                      <a:r>
                        <a:rPr lang="en-US" altLang="zh-CN" sz="2400" b="1" dirty="0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  <a:endParaRPr lang="zh-CN" altLang="en-US" sz="2400" b="1" dirty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9" name="MH_Other_4"/>
                    <p:cNvSpPr/>
                    <p:nvPr>
                      <p:custDataLst>
                        <p:tags r:id="rId12"/>
                      </p:custDataLst>
                    </p:nvPr>
                  </p:nvSpPr>
                  <p:spPr>
                    <a:xfrm>
                      <a:off x="3741555" y="2743202"/>
                      <a:ext cx="731838" cy="731837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normAutofit fontScale="80000"/>
                    </a:bodyPr>
                    <a:lstStyle/>
                    <a:p>
                      <a:pPr algn="ctr">
                        <a:defRPr/>
                      </a:pPr>
                      <a:endParaRPr lang="zh-CN" altLang="en-US" sz="2400"/>
                    </a:p>
                  </p:txBody>
                </p:sp>
              </p:grpSp>
            </p:grpSp>
            <p:sp>
              <p:nvSpPr>
                <p:cNvPr id="27" name="Freeform 18"/>
                <p:cNvSpPr/>
                <p:nvPr/>
              </p:nvSpPr>
              <p:spPr bwMode="auto">
                <a:xfrm>
                  <a:off x="4696302" y="2994408"/>
                  <a:ext cx="880729" cy="394156"/>
                </a:xfrm>
                <a:custGeom>
                  <a:avLst/>
                  <a:gdLst>
                    <a:gd name="T0" fmla="*/ 223 w 296"/>
                    <a:gd name="T1" fmla="*/ 53 h 248"/>
                    <a:gd name="T2" fmla="*/ 247 w 296"/>
                    <a:gd name="T3" fmla="*/ 111 h 248"/>
                    <a:gd name="T4" fmla="*/ 205 w 296"/>
                    <a:gd name="T5" fmla="*/ 128 h 248"/>
                    <a:gd name="T6" fmla="*/ 204 w 296"/>
                    <a:gd name="T7" fmla="*/ 156 h 248"/>
                    <a:gd name="T8" fmla="*/ 204 w 296"/>
                    <a:gd name="T9" fmla="*/ 170 h 248"/>
                    <a:gd name="T10" fmla="*/ 202 w 296"/>
                    <a:gd name="T11" fmla="*/ 229 h 248"/>
                    <a:gd name="T12" fmla="*/ 178 w 296"/>
                    <a:gd name="T13" fmla="*/ 248 h 248"/>
                    <a:gd name="T14" fmla="*/ 155 w 296"/>
                    <a:gd name="T15" fmla="*/ 142 h 248"/>
                    <a:gd name="T16" fmla="*/ 59 w 296"/>
                    <a:gd name="T17" fmla="*/ 173 h 248"/>
                    <a:gd name="T18" fmla="*/ 58 w 296"/>
                    <a:gd name="T19" fmla="*/ 203 h 248"/>
                    <a:gd name="T20" fmla="*/ 35 w 296"/>
                    <a:gd name="T21" fmla="*/ 215 h 248"/>
                    <a:gd name="T22" fmla="*/ 31 w 296"/>
                    <a:gd name="T23" fmla="*/ 166 h 248"/>
                    <a:gd name="T24" fmla="*/ 0 w 296"/>
                    <a:gd name="T25" fmla="*/ 130 h 248"/>
                    <a:gd name="T26" fmla="*/ 25 w 296"/>
                    <a:gd name="T27" fmla="*/ 123 h 248"/>
                    <a:gd name="T28" fmla="*/ 46 w 296"/>
                    <a:gd name="T29" fmla="*/ 141 h 248"/>
                    <a:gd name="T30" fmla="*/ 136 w 296"/>
                    <a:gd name="T31" fmla="*/ 96 h 248"/>
                    <a:gd name="T32" fmla="*/ 78 w 296"/>
                    <a:gd name="T33" fmla="*/ 3 h 248"/>
                    <a:gd name="T34" fmla="*/ 108 w 296"/>
                    <a:gd name="T35" fmla="*/ 0 h 248"/>
                    <a:gd name="T36" fmla="*/ 181 w 296"/>
                    <a:gd name="T37" fmla="*/ 70 h 248"/>
                    <a:gd name="T38" fmla="*/ 223 w 296"/>
                    <a:gd name="T39" fmla="*/ 53 h 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96" h="248">
                      <a:moveTo>
                        <a:pt x="223" y="53"/>
                      </a:moveTo>
                      <a:cubicBezTo>
                        <a:pt x="269" y="34"/>
                        <a:pt x="296" y="91"/>
                        <a:pt x="247" y="111"/>
                      </a:cubicBezTo>
                      <a:cubicBezTo>
                        <a:pt x="219" y="123"/>
                        <a:pt x="205" y="128"/>
                        <a:pt x="205" y="128"/>
                      </a:cubicBezTo>
                      <a:cubicBezTo>
                        <a:pt x="204" y="156"/>
                        <a:pt x="204" y="156"/>
                        <a:pt x="204" y="156"/>
                      </a:cubicBezTo>
                      <a:cubicBezTo>
                        <a:pt x="204" y="170"/>
                        <a:pt x="204" y="170"/>
                        <a:pt x="204" y="170"/>
                      </a:cubicBezTo>
                      <a:cubicBezTo>
                        <a:pt x="202" y="229"/>
                        <a:pt x="202" y="229"/>
                        <a:pt x="202" y="229"/>
                      </a:cubicBezTo>
                      <a:cubicBezTo>
                        <a:pt x="178" y="248"/>
                        <a:pt x="178" y="248"/>
                        <a:pt x="178" y="248"/>
                      </a:cubicBezTo>
                      <a:cubicBezTo>
                        <a:pt x="155" y="142"/>
                        <a:pt x="155" y="142"/>
                        <a:pt x="155" y="142"/>
                      </a:cubicBezTo>
                      <a:cubicBezTo>
                        <a:pt x="59" y="173"/>
                        <a:pt x="59" y="173"/>
                        <a:pt x="59" y="173"/>
                      </a:cubicBezTo>
                      <a:cubicBezTo>
                        <a:pt x="58" y="203"/>
                        <a:pt x="58" y="203"/>
                        <a:pt x="58" y="203"/>
                      </a:cubicBezTo>
                      <a:cubicBezTo>
                        <a:pt x="35" y="215"/>
                        <a:pt x="35" y="215"/>
                        <a:pt x="35" y="215"/>
                      </a:cubicBezTo>
                      <a:cubicBezTo>
                        <a:pt x="31" y="166"/>
                        <a:pt x="31" y="166"/>
                        <a:pt x="31" y="166"/>
                      </a:cubicBezTo>
                      <a:cubicBezTo>
                        <a:pt x="0" y="130"/>
                        <a:pt x="0" y="130"/>
                        <a:pt x="0" y="130"/>
                      </a:cubicBezTo>
                      <a:cubicBezTo>
                        <a:pt x="25" y="123"/>
                        <a:pt x="25" y="123"/>
                        <a:pt x="25" y="123"/>
                      </a:cubicBezTo>
                      <a:cubicBezTo>
                        <a:pt x="46" y="141"/>
                        <a:pt x="46" y="141"/>
                        <a:pt x="46" y="141"/>
                      </a:cubicBezTo>
                      <a:cubicBezTo>
                        <a:pt x="136" y="96"/>
                        <a:pt x="136" y="96"/>
                        <a:pt x="136" y="96"/>
                      </a:cubicBezTo>
                      <a:cubicBezTo>
                        <a:pt x="78" y="3"/>
                        <a:pt x="78" y="3"/>
                        <a:pt x="78" y="3"/>
                      </a:cubicBezTo>
                      <a:cubicBezTo>
                        <a:pt x="108" y="0"/>
                        <a:pt x="108" y="0"/>
                        <a:pt x="108" y="0"/>
                      </a:cubicBezTo>
                      <a:cubicBezTo>
                        <a:pt x="181" y="70"/>
                        <a:pt x="181" y="70"/>
                        <a:pt x="181" y="70"/>
                      </a:cubicBezTo>
                      <a:cubicBezTo>
                        <a:pt x="181" y="70"/>
                        <a:pt x="195" y="64"/>
                        <a:pt x="223" y="5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cxnSp>
              <p:nvCxnSpPr>
                <p:cNvPr id="28" name="直接箭头连接符 27"/>
                <p:cNvCxnSpPr/>
                <p:nvPr/>
              </p:nvCxnSpPr>
              <p:spPr>
                <a:xfrm>
                  <a:off x="665036" y="3662175"/>
                  <a:ext cx="2143954" cy="181109"/>
                </a:xfrm>
                <a:prstGeom prst="straightConnector1">
                  <a:avLst/>
                </a:prstGeom>
                <a:ln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箭头连接符 28"/>
                <p:cNvCxnSpPr>
                  <a:endCxn id="52" idx="1"/>
                </p:cNvCxnSpPr>
                <p:nvPr/>
              </p:nvCxnSpPr>
              <p:spPr>
                <a:xfrm flipV="1">
                  <a:off x="603255" y="3379640"/>
                  <a:ext cx="2257684" cy="309750"/>
                </a:xfrm>
                <a:prstGeom prst="straightConnector1">
                  <a:avLst/>
                </a:prstGeom>
                <a:ln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箭头连接符 29"/>
                <p:cNvCxnSpPr/>
                <p:nvPr/>
              </p:nvCxnSpPr>
              <p:spPr>
                <a:xfrm>
                  <a:off x="685760" y="3653536"/>
                  <a:ext cx="2090022" cy="115399"/>
                </a:xfrm>
                <a:prstGeom prst="straightConnector1">
                  <a:avLst/>
                </a:prstGeom>
                <a:ln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箭头连接符 30"/>
                <p:cNvCxnSpPr/>
                <p:nvPr/>
              </p:nvCxnSpPr>
              <p:spPr>
                <a:xfrm flipV="1">
                  <a:off x="694282" y="3493320"/>
                  <a:ext cx="2090065" cy="168854"/>
                </a:xfrm>
                <a:prstGeom prst="straightConnector1">
                  <a:avLst/>
                </a:prstGeom>
                <a:ln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箭头连接符 31"/>
                <p:cNvCxnSpPr/>
                <p:nvPr/>
              </p:nvCxnSpPr>
              <p:spPr>
                <a:xfrm>
                  <a:off x="685759" y="3678006"/>
                  <a:ext cx="2196962" cy="245774"/>
                </a:xfrm>
                <a:prstGeom prst="straightConnector1">
                  <a:avLst/>
                </a:prstGeom>
                <a:ln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" name="文本框 18"/>
              <p:cNvSpPr txBox="1"/>
              <p:nvPr/>
            </p:nvSpPr>
            <p:spPr>
              <a:xfrm>
                <a:off x="0" y="4177374"/>
                <a:ext cx="1344572" cy="422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b="1" dirty="0">
                    <a:solidFill>
                      <a:srgbClr val="215A9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旅客</a:t>
                </a:r>
                <a:endParaRPr lang="zh-CN" altLang="en-US" sz="1600" b="1" dirty="0">
                  <a:solidFill>
                    <a:srgbClr val="215A9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7" name="矩形: 圆角 16"/>
            <p:cNvSpPr/>
            <p:nvPr/>
          </p:nvSpPr>
          <p:spPr>
            <a:xfrm>
              <a:off x="1591469" y="4307026"/>
              <a:ext cx="2712967" cy="73898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solidFill>
                    <a:srgbClr val="215A9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基于干支合作</a:t>
              </a:r>
              <a:endParaRPr lang="en-US" altLang="zh-CN" b="1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solidFill>
                    <a:srgbClr val="215A9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的通程航班</a:t>
              </a:r>
              <a:endParaRPr lang="zh-CN" altLang="en-US" b="1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67"/>
          <p:cNvSpPr txBox="1"/>
          <p:nvPr/>
        </p:nvSpPr>
        <p:spPr>
          <a:xfrm>
            <a:off x="21757" y="351689"/>
            <a:ext cx="250372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机遇之一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87284" y="310743"/>
            <a:ext cx="37388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2059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案例一：“兴义模式”</a:t>
            </a:r>
            <a:endParaRPr lang="zh-CN" altLang="en-US" sz="2800" b="1" dirty="0">
              <a:solidFill>
                <a:srgbClr val="20599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6729934" y="1130524"/>
            <a:ext cx="5605840" cy="4709559"/>
            <a:chOff x="5907024" y="1089073"/>
            <a:chExt cx="6369338" cy="5360320"/>
          </a:xfrm>
        </p:grpSpPr>
        <p:grpSp>
          <p:nvGrpSpPr>
            <p:cNvPr id="75" name="组合 74"/>
            <p:cNvGrpSpPr/>
            <p:nvPr/>
          </p:nvGrpSpPr>
          <p:grpSpPr>
            <a:xfrm>
              <a:off x="5907024" y="1089073"/>
              <a:ext cx="6369338" cy="5360320"/>
              <a:chOff x="3176845" y="873482"/>
              <a:chExt cx="5670632" cy="4746053"/>
            </a:xfrm>
          </p:grpSpPr>
          <p:grpSp>
            <p:nvGrpSpPr>
              <p:cNvPr id="81" name="组合 57"/>
              <p:cNvGrpSpPr/>
              <p:nvPr/>
            </p:nvGrpSpPr>
            <p:grpSpPr>
              <a:xfrm>
                <a:off x="3176845" y="873482"/>
                <a:ext cx="5670632" cy="4746053"/>
                <a:chOff x="3248260" y="1447058"/>
                <a:chExt cx="5774475" cy="4832965"/>
              </a:xfrm>
            </p:grpSpPr>
            <p:grpSp>
              <p:nvGrpSpPr>
                <p:cNvPr id="84" name="组合 1"/>
                <p:cNvGrpSpPr/>
                <p:nvPr/>
              </p:nvGrpSpPr>
              <p:grpSpPr bwMode="auto">
                <a:xfrm>
                  <a:off x="3248260" y="1447058"/>
                  <a:ext cx="5529689" cy="4830099"/>
                  <a:chOff x="0" y="6756"/>
                  <a:chExt cx="5403815" cy="4749811"/>
                </a:xfrm>
              </p:grpSpPr>
              <p:sp>
                <p:nvSpPr>
                  <p:cNvPr id="98" name="Freeform 4"/>
                  <p:cNvSpPr>
                    <a:spLocks noChangeArrowheads="1"/>
                  </p:cNvSpPr>
                  <p:nvPr/>
                </p:nvSpPr>
                <p:spPr bwMode="auto">
                  <a:xfrm>
                    <a:off x="4218409" y="6756"/>
                    <a:ext cx="1185406" cy="1190682"/>
                  </a:xfrm>
                  <a:custGeom>
                    <a:avLst/>
                    <a:gdLst>
                      <a:gd name="T0" fmla="*/ 41 w 705"/>
                      <a:gd name="T1" fmla="*/ 107 h 697"/>
                      <a:gd name="T2" fmla="*/ 79 w 705"/>
                      <a:gd name="T3" fmla="*/ 173 h 697"/>
                      <a:gd name="T4" fmla="*/ 179 w 705"/>
                      <a:gd name="T5" fmla="*/ 173 h 697"/>
                      <a:gd name="T6" fmla="*/ 259 w 705"/>
                      <a:gd name="T7" fmla="*/ 294 h 697"/>
                      <a:gd name="T8" fmla="*/ 397 w 705"/>
                      <a:gd name="T9" fmla="*/ 266 h 697"/>
                      <a:gd name="T10" fmla="*/ 577 w 705"/>
                      <a:gd name="T11" fmla="*/ 280 h 697"/>
                      <a:gd name="T12" fmla="*/ 538 w 705"/>
                      <a:gd name="T13" fmla="*/ 521 h 697"/>
                      <a:gd name="T14" fmla="*/ 476 w 705"/>
                      <a:gd name="T15" fmla="*/ 653 h 697"/>
                      <a:gd name="T16" fmla="*/ 259 w 705"/>
                      <a:gd name="T17" fmla="*/ 773 h 697"/>
                      <a:gd name="T18" fmla="*/ 377 w 705"/>
                      <a:gd name="T19" fmla="*/ 813 h 697"/>
                      <a:gd name="T20" fmla="*/ 338 w 705"/>
                      <a:gd name="T21" fmla="*/ 867 h 697"/>
                      <a:gd name="T22" fmla="*/ 438 w 705"/>
                      <a:gd name="T23" fmla="*/ 908 h 697"/>
                      <a:gd name="T24" fmla="*/ 476 w 705"/>
                      <a:gd name="T25" fmla="*/ 960 h 697"/>
                      <a:gd name="T26" fmla="*/ 718 w 705"/>
                      <a:gd name="T27" fmla="*/ 974 h 697"/>
                      <a:gd name="T28" fmla="*/ 797 w 705"/>
                      <a:gd name="T29" fmla="*/ 988 h 697"/>
                      <a:gd name="T30" fmla="*/ 956 w 705"/>
                      <a:gd name="T31" fmla="*/ 1067 h 697"/>
                      <a:gd name="T32" fmla="*/ 1056 w 705"/>
                      <a:gd name="T33" fmla="*/ 1106 h 697"/>
                      <a:gd name="T34" fmla="*/ 1074 w 705"/>
                      <a:gd name="T35" fmla="*/ 1039 h 697"/>
                      <a:gd name="T36" fmla="*/ 1194 w 705"/>
                      <a:gd name="T37" fmla="*/ 1161 h 697"/>
                      <a:gd name="T38" fmla="*/ 1234 w 705"/>
                      <a:gd name="T39" fmla="*/ 1133 h 697"/>
                      <a:gd name="T40" fmla="*/ 1373 w 705"/>
                      <a:gd name="T41" fmla="*/ 1133 h 697"/>
                      <a:gd name="T42" fmla="*/ 1471 w 705"/>
                      <a:gd name="T43" fmla="*/ 1052 h 697"/>
                      <a:gd name="T44" fmla="*/ 1493 w 705"/>
                      <a:gd name="T45" fmla="*/ 881 h 697"/>
                      <a:gd name="T46" fmla="*/ 1651 w 705"/>
                      <a:gd name="T47" fmla="*/ 894 h 697"/>
                      <a:gd name="T48" fmla="*/ 1692 w 705"/>
                      <a:gd name="T49" fmla="*/ 573 h 697"/>
                      <a:gd name="T50" fmla="*/ 1730 w 705"/>
                      <a:gd name="T51" fmla="*/ 493 h 697"/>
                      <a:gd name="T52" fmla="*/ 1752 w 705"/>
                      <a:gd name="T53" fmla="*/ 429 h 697"/>
                      <a:gd name="T54" fmla="*/ 1513 w 705"/>
                      <a:gd name="T55" fmla="*/ 533 h 697"/>
                      <a:gd name="T56" fmla="*/ 1392 w 705"/>
                      <a:gd name="T57" fmla="*/ 601 h 697"/>
                      <a:gd name="T58" fmla="*/ 1216 w 705"/>
                      <a:gd name="T59" fmla="*/ 506 h 697"/>
                      <a:gd name="T60" fmla="*/ 1096 w 705"/>
                      <a:gd name="T61" fmla="*/ 466 h 697"/>
                      <a:gd name="T62" fmla="*/ 935 w 705"/>
                      <a:gd name="T63" fmla="*/ 429 h 697"/>
                      <a:gd name="T64" fmla="*/ 895 w 705"/>
                      <a:gd name="T65" fmla="*/ 401 h 697"/>
                      <a:gd name="T66" fmla="*/ 836 w 705"/>
                      <a:gd name="T67" fmla="*/ 414 h 697"/>
                      <a:gd name="T68" fmla="*/ 656 w 705"/>
                      <a:gd name="T69" fmla="*/ 214 h 697"/>
                      <a:gd name="T70" fmla="*/ 619 w 705"/>
                      <a:gd name="T71" fmla="*/ 146 h 697"/>
                      <a:gd name="T72" fmla="*/ 360 w 705"/>
                      <a:gd name="T73" fmla="*/ 41 h 697"/>
                      <a:gd name="T74" fmla="*/ 41 w 705"/>
                      <a:gd name="T75" fmla="*/ 27 h 697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705"/>
                      <a:gd name="T115" fmla="*/ 0 h 697"/>
                      <a:gd name="T116" fmla="*/ 705 w 705"/>
                      <a:gd name="T117" fmla="*/ 697 h 697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705" h="697">
                        <a:moveTo>
                          <a:pt x="8" y="32"/>
                        </a:moveTo>
                        <a:lnTo>
                          <a:pt x="16" y="64"/>
                        </a:lnTo>
                        <a:lnTo>
                          <a:pt x="0" y="96"/>
                        </a:lnTo>
                        <a:lnTo>
                          <a:pt x="32" y="104"/>
                        </a:lnTo>
                        <a:lnTo>
                          <a:pt x="48" y="88"/>
                        </a:lnTo>
                        <a:lnTo>
                          <a:pt x="72" y="104"/>
                        </a:lnTo>
                        <a:lnTo>
                          <a:pt x="88" y="152"/>
                        </a:lnTo>
                        <a:lnTo>
                          <a:pt x="104" y="176"/>
                        </a:lnTo>
                        <a:lnTo>
                          <a:pt x="144" y="160"/>
                        </a:lnTo>
                        <a:lnTo>
                          <a:pt x="160" y="160"/>
                        </a:lnTo>
                        <a:lnTo>
                          <a:pt x="192" y="128"/>
                        </a:lnTo>
                        <a:lnTo>
                          <a:pt x="232" y="168"/>
                        </a:lnTo>
                        <a:lnTo>
                          <a:pt x="208" y="248"/>
                        </a:lnTo>
                        <a:lnTo>
                          <a:pt x="216" y="312"/>
                        </a:lnTo>
                        <a:lnTo>
                          <a:pt x="192" y="336"/>
                        </a:lnTo>
                        <a:lnTo>
                          <a:pt x="192" y="392"/>
                        </a:lnTo>
                        <a:lnTo>
                          <a:pt x="176" y="368"/>
                        </a:lnTo>
                        <a:lnTo>
                          <a:pt x="104" y="464"/>
                        </a:lnTo>
                        <a:lnTo>
                          <a:pt x="128" y="504"/>
                        </a:lnTo>
                        <a:lnTo>
                          <a:pt x="152" y="488"/>
                        </a:lnTo>
                        <a:lnTo>
                          <a:pt x="160" y="504"/>
                        </a:lnTo>
                        <a:lnTo>
                          <a:pt x="136" y="520"/>
                        </a:lnTo>
                        <a:lnTo>
                          <a:pt x="136" y="544"/>
                        </a:lnTo>
                        <a:lnTo>
                          <a:pt x="176" y="544"/>
                        </a:lnTo>
                        <a:lnTo>
                          <a:pt x="192" y="536"/>
                        </a:lnTo>
                        <a:lnTo>
                          <a:pt x="192" y="576"/>
                        </a:lnTo>
                        <a:lnTo>
                          <a:pt x="232" y="600"/>
                        </a:lnTo>
                        <a:lnTo>
                          <a:pt x="288" y="584"/>
                        </a:lnTo>
                        <a:lnTo>
                          <a:pt x="288" y="608"/>
                        </a:lnTo>
                        <a:lnTo>
                          <a:pt x="320" y="592"/>
                        </a:lnTo>
                        <a:lnTo>
                          <a:pt x="368" y="640"/>
                        </a:lnTo>
                        <a:lnTo>
                          <a:pt x="384" y="640"/>
                        </a:lnTo>
                        <a:lnTo>
                          <a:pt x="400" y="672"/>
                        </a:lnTo>
                        <a:lnTo>
                          <a:pt x="424" y="664"/>
                        </a:lnTo>
                        <a:lnTo>
                          <a:pt x="424" y="632"/>
                        </a:lnTo>
                        <a:lnTo>
                          <a:pt x="432" y="624"/>
                        </a:lnTo>
                        <a:lnTo>
                          <a:pt x="432" y="664"/>
                        </a:lnTo>
                        <a:lnTo>
                          <a:pt x="480" y="696"/>
                        </a:lnTo>
                        <a:lnTo>
                          <a:pt x="488" y="672"/>
                        </a:lnTo>
                        <a:lnTo>
                          <a:pt x="496" y="680"/>
                        </a:lnTo>
                        <a:lnTo>
                          <a:pt x="528" y="648"/>
                        </a:lnTo>
                        <a:lnTo>
                          <a:pt x="552" y="680"/>
                        </a:lnTo>
                        <a:lnTo>
                          <a:pt x="600" y="680"/>
                        </a:lnTo>
                        <a:lnTo>
                          <a:pt x="592" y="632"/>
                        </a:lnTo>
                        <a:lnTo>
                          <a:pt x="568" y="576"/>
                        </a:lnTo>
                        <a:lnTo>
                          <a:pt x="600" y="528"/>
                        </a:lnTo>
                        <a:lnTo>
                          <a:pt x="632" y="520"/>
                        </a:lnTo>
                        <a:lnTo>
                          <a:pt x="664" y="536"/>
                        </a:lnTo>
                        <a:lnTo>
                          <a:pt x="688" y="424"/>
                        </a:lnTo>
                        <a:lnTo>
                          <a:pt x="680" y="344"/>
                        </a:lnTo>
                        <a:lnTo>
                          <a:pt x="696" y="328"/>
                        </a:lnTo>
                        <a:lnTo>
                          <a:pt x="696" y="296"/>
                        </a:lnTo>
                        <a:lnTo>
                          <a:pt x="680" y="288"/>
                        </a:lnTo>
                        <a:lnTo>
                          <a:pt x="704" y="256"/>
                        </a:lnTo>
                        <a:lnTo>
                          <a:pt x="680" y="256"/>
                        </a:lnTo>
                        <a:lnTo>
                          <a:pt x="608" y="320"/>
                        </a:lnTo>
                        <a:lnTo>
                          <a:pt x="608" y="336"/>
                        </a:lnTo>
                        <a:lnTo>
                          <a:pt x="560" y="360"/>
                        </a:lnTo>
                        <a:lnTo>
                          <a:pt x="520" y="360"/>
                        </a:lnTo>
                        <a:lnTo>
                          <a:pt x="488" y="304"/>
                        </a:lnTo>
                        <a:lnTo>
                          <a:pt x="488" y="280"/>
                        </a:lnTo>
                        <a:lnTo>
                          <a:pt x="440" y="280"/>
                        </a:lnTo>
                        <a:lnTo>
                          <a:pt x="416" y="256"/>
                        </a:lnTo>
                        <a:lnTo>
                          <a:pt x="376" y="256"/>
                        </a:lnTo>
                        <a:lnTo>
                          <a:pt x="376" y="240"/>
                        </a:lnTo>
                        <a:lnTo>
                          <a:pt x="360" y="240"/>
                        </a:lnTo>
                        <a:lnTo>
                          <a:pt x="360" y="256"/>
                        </a:lnTo>
                        <a:lnTo>
                          <a:pt x="336" y="248"/>
                        </a:lnTo>
                        <a:lnTo>
                          <a:pt x="296" y="176"/>
                        </a:lnTo>
                        <a:lnTo>
                          <a:pt x="264" y="128"/>
                        </a:lnTo>
                        <a:lnTo>
                          <a:pt x="248" y="104"/>
                        </a:lnTo>
                        <a:lnTo>
                          <a:pt x="248" y="88"/>
                        </a:lnTo>
                        <a:lnTo>
                          <a:pt x="200" y="24"/>
                        </a:lnTo>
                        <a:lnTo>
                          <a:pt x="144" y="24"/>
                        </a:lnTo>
                        <a:lnTo>
                          <a:pt x="104" y="0"/>
                        </a:lnTo>
                        <a:lnTo>
                          <a:pt x="16" y="16"/>
                        </a:lnTo>
                        <a:lnTo>
                          <a:pt x="8" y="32"/>
                        </a:lnTo>
                      </a:path>
                    </a:pathLst>
                  </a:custGeom>
                  <a:solidFill>
                    <a:schemeClr val="accent5">
                      <a:lumMod val="20000"/>
                      <a:lumOff val="80000"/>
                    </a:schemeClr>
                  </a:solidFill>
                  <a:ln w="3175">
                    <a:prstDash val="dash"/>
                  </a:ln>
                </p:spPr>
                <p:style>
                  <a:lnRef idx="1">
                    <a:schemeClr val="accent3"/>
                  </a:lnRef>
                  <a:fillRef idx="0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zh-CN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0599C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微软雅黑" panose="020B0503020204020204" pitchFamily="34" charset="-122"/>
                    </a:endParaRPr>
                  </a:p>
                </p:txBody>
              </p:sp>
              <p:sp>
                <p:nvSpPr>
                  <p:cNvPr id="99" name="Freeform 3"/>
                  <p:cNvSpPr>
                    <a:spLocks noChangeArrowheads="1"/>
                  </p:cNvSpPr>
                  <p:nvPr/>
                </p:nvSpPr>
                <p:spPr bwMode="auto">
                  <a:xfrm>
                    <a:off x="3148473" y="4482387"/>
                    <a:ext cx="297052" cy="274180"/>
                  </a:xfrm>
                  <a:custGeom>
                    <a:avLst/>
                    <a:gdLst>
                      <a:gd name="T0" fmla="*/ 116 w 177"/>
                      <a:gd name="T1" fmla="*/ 27 h 161"/>
                      <a:gd name="T2" fmla="*/ 158 w 177"/>
                      <a:gd name="T3" fmla="*/ 27 h 161"/>
                      <a:gd name="T4" fmla="*/ 198 w 177"/>
                      <a:gd name="T5" fmla="*/ 13 h 161"/>
                      <a:gd name="T6" fmla="*/ 237 w 177"/>
                      <a:gd name="T7" fmla="*/ 27 h 161"/>
                      <a:gd name="T8" fmla="*/ 296 w 177"/>
                      <a:gd name="T9" fmla="*/ 0 h 161"/>
                      <a:gd name="T10" fmla="*/ 375 w 177"/>
                      <a:gd name="T11" fmla="*/ 13 h 161"/>
                      <a:gd name="T12" fmla="*/ 414 w 177"/>
                      <a:gd name="T13" fmla="*/ 0 h 161"/>
                      <a:gd name="T14" fmla="*/ 435 w 177"/>
                      <a:gd name="T15" fmla="*/ 53 h 161"/>
                      <a:gd name="T16" fmla="*/ 375 w 177"/>
                      <a:gd name="T17" fmla="*/ 80 h 161"/>
                      <a:gd name="T18" fmla="*/ 355 w 177"/>
                      <a:gd name="T19" fmla="*/ 171 h 161"/>
                      <a:gd name="T20" fmla="*/ 314 w 177"/>
                      <a:gd name="T21" fmla="*/ 199 h 161"/>
                      <a:gd name="T22" fmla="*/ 314 w 177"/>
                      <a:gd name="T23" fmla="*/ 239 h 161"/>
                      <a:gd name="T24" fmla="*/ 259 w 177"/>
                      <a:gd name="T25" fmla="*/ 224 h 161"/>
                      <a:gd name="T26" fmla="*/ 237 w 177"/>
                      <a:gd name="T27" fmla="*/ 239 h 161"/>
                      <a:gd name="T28" fmla="*/ 237 w 177"/>
                      <a:gd name="T29" fmla="*/ 265 h 161"/>
                      <a:gd name="T30" fmla="*/ 198 w 177"/>
                      <a:gd name="T31" fmla="*/ 265 h 161"/>
                      <a:gd name="T32" fmla="*/ 116 w 177"/>
                      <a:gd name="T33" fmla="*/ 239 h 161"/>
                      <a:gd name="T34" fmla="*/ 20 w 177"/>
                      <a:gd name="T35" fmla="*/ 224 h 161"/>
                      <a:gd name="T36" fmla="*/ 0 w 177"/>
                      <a:gd name="T37" fmla="*/ 144 h 161"/>
                      <a:gd name="T38" fmla="*/ 0 w 177"/>
                      <a:gd name="T39" fmla="*/ 105 h 161"/>
                      <a:gd name="T40" fmla="*/ 97 w 177"/>
                      <a:gd name="T41" fmla="*/ 53 h 161"/>
                      <a:gd name="T42" fmla="*/ 116 w 177"/>
                      <a:gd name="T43" fmla="*/ 27 h 161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77"/>
                      <a:gd name="T67" fmla="*/ 0 h 161"/>
                      <a:gd name="T68" fmla="*/ 177 w 177"/>
                      <a:gd name="T69" fmla="*/ 161 h 161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77" h="161">
                        <a:moveTo>
                          <a:pt x="48" y="16"/>
                        </a:moveTo>
                        <a:lnTo>
                          <a:pt x="64" y="16"/>
                        </a:lnTo>
                        <a:lnTo>
                          <a:pt x="80" y="8"/>
                        </a:lnTo>
                        <a:lnTo>
                          <a:pt x="96" y="16"/>
                        </a:lnTo>
                        <a:lnTo>
                          <a:pt x="120" y="0"/>
                        </a:lnTo>
                        <a:lnTo>
                          <a:pt x="152" y="8"/>
                        </a:lnTo>
                        <a:lnTo>
                          <a:pt x="168" y="0"/>
                        </a:lnTo>
                        <a:lnTo>
                          <a:pt x="176" y="32"/>
                        </a:lnTo>
                        <a:lnTo>
                          <a:pt x="152" y="48"/>
                        </a:lnTo>
                        <a:lnTo>
                          <a:pt x="144" y="104"/>
                        </a:lnTo>
                        <a:lnTo>
                          <a:pt x="128" y="120"/>
                        </a:lnTo>
                        <a:lnTo>
                          <a:pt x="128" y="144"/>
                        </a:lnTo>
                        <a:lnTo>
                          <a:pt x="104" y="136"/>
                        </a:lnTo>
                        <a:lnTo>
                          <a:pt x="96" y="144"/>
                        </a:lnTo>
                        <a:lnTo>
                          <a:pt x="96" y="160"/>
                        </a:lnTo>
                        <a:lnTo>
                          <a:pt x="80" y="160"/>
                        </a:lnTo>
                        <a:lnTo>
                          <a:pt x="48" y="144"/>
                        </a:lnTo>
                        <a:lnTo>
                          <a:pt x="8" y="136"/>
                        </a:lnTo>
                        <a:lnTo>
                          <a:pt x="0" y="88"/>
                        </a:lnTo>
                        <a:lnTo>
                          <a:pt x="0" y="64"/>
                        </a:lnTo>
                        <a:lnTo>
                          <a:pt x="40" y="32"/>
                        </a:lnTo>
                        <a:lnTo>
                          <a:pt x="48" y="16"/>
                        </a:lnTo>
                      </a:path>
                    </a:pathLst>
                  </a:custGeom>
                  <a:solidFill>
                    <a:schemeClr val="accent5">
                      <a:lumMod val="20000"/>
                      <a:lumOff val="80000"/>
                    </a:schemeClr>
                  </a:solidFill>
                  <a:ln w="3175">
                    <a:prstDash val="dash"/>
                  </a:ln>
                </p:spPr>
                <p:style>
                  <a:lnRef idx="1">
                    <a:schemeClr val="accent3"/>
                  </a:lnRef>
                  <a:fillRef idx="0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zh-CN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0599C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00" name="Freeform 5"/>
                  <p:cNvSpPr>
                    <a:spLocks noChangeArrowheads="1"/>
                  </p:cNvSpPr>
                  <p:nvPr/>
                </p:nvSpPr>
                <p:spPr bwMode="auto">
                  <a:xfrm>
                    <a:off x="4335281" y="921123"/>
                    <a:ext cx="889755" cy="685451"/>
                  </a:xfrm>
                  <a:custGeom>
                    <a:avLst/>
                    <a:gdLst>
                      <a:gd name="T0" fmla="*/ 1316 w 529"/>
                      <a:gd name="T1" fmla="*/ 244 h 401"/>
                      <a:gd name="T2" fmla="*/ 1194 w 529"/>
                      <a:gd name="T3" fmla="*/ 244 h 401"/>
                      <a:gd name="T4" fmla="*/ 1137 w 529"/>
                      <a:gd name="T5" fmla="*/ 202 h 401"/>
                      <a:gd name="T6" fmla="*/ 1056 w 529"/>
                      <a:gd name="T7" fmla="*/ 257 h 401"/>
                      <a:gd name="T8" fmla="*/ 1036 w 529"/>
                      <a:gd name="T9" fmla="*/ 229 h 401"/>
                      <a:gd name="T10" fmla="*/ 1017 w 529"/>
                      <a:gd name="T11" fmla="*/ 271 h 401"/>
                      <a:gd name="T12" fmla="*/ 898 w 529"/>
                      <a:gd name="T13" fmla="*/ 215 h 401"/>
                      <a:gd name="T14" fmla="*/ 898 w 529"/>
                      <a:gd name="T15" fmla="*/ 149 h 401"/>
                      <a:gd name="T16" fmla="*/ 857 w 529"/>
                      <a:gd name="T17" fmla="*/ 162 h 401"/>
                      <a:gd name="T18" fmla="*/ 879 w 529"/>
                      <a:gd name="T19" fmla="*/ 215 h 401"/>
                      <a:gd name="T20" fmla="*/ 819 w 529"/>
                      <a:gd name="T21" fmla="*/ 215 h 401"/>
                      <a:gd name="T22" fmla="*/ 778 w 529"/>
                      <a:gd name="T23" fmla="*/ 175 h 401"/>
                      <a:gd name="T24" fmla="*/ 736 w 529"/>
                      <a:gd name="T25" fmla="*/ 175 h 401"/>
                      <a:gd name="T26" fmla="*/ 619 w 529"/>
                      <a:gd name="T27" fmla="*/ 94 h 401"/>
                      <a:gd name="T28" fmla="*/ 538 w 529"/>
                      <a:gd name="T29" fmla="*/ 122 h 401"/>
                      <a:gd name="T30" fmla="*/ 538 w 529"/>
                      <a:gd name="T31" fmla="*/ 94 h 401"/>
                      <a:gd name="T32" fmla="*/ 397 w 529"/>
                      <a:gd name="T33" fmla="*/ 109 h 401"/>
                      <a:gd name="T34" fmla="*/ 300 w 529"/>
                      <a:gd name="T35" fmla="*/ 67 h 401"/>
                      <a:gd name="T36" fmla="*/ 300 w 529"/>
                      <a:gd name="T37" fmla="*/ 0 h 401"/>
                      <a:gd name="T38" fmla="*/ 259 w 529"/>
                      <a:gd name="T39" fmla="*/ 13 h 401"/>
                      <a:gd name="T40" fmla="*/ 158 w 529"/>
                      <a:gd name="T41" fmla="*/ 13 h 401"/>
                      <a:gd name="T42" fmla="*/ 179 w 529"/>
                      <a:gd name="T43" fmla="*/ 94 h 401"/>
                      <a:gd name="T44" fmla="*/ 121 w 529"/>
                      <a:gd name="T45" fmla="*/ 94 h 401"/>
                      <a:gd name="T46" fmla="*/ 20 w 529"/>
                      <a:gd name="T47" fmla="*/ 54 h 401"/>
                      <a:gd name="T48" fmla="*/ 0 w 529"/>
                      <a:gd name="T49" fmla="*/ 94 h 401"/>
                      <a:gd name="T50" fmla="*/ 79 w 529"/>
                      <a:gd name="T51" fmla="*/ 149 h 401"/>
                      <a:gd name="T52" fmla="*/ 60 w 529"/>
                      <a:gd name="T53" fmla="*/ 202 h 401"/>
                      <a:gd name="T54" fmla="*/ 121 w 529"/>
                      <a:gd name="T55" fmla="*/ 271 h 401"/>
                      <a:gd name="T56" fmla="*/ 218 w 529"/>
                      <a:gd name="T57" fmla="*/ 229 h 401"/>
                      <a:gd name="T58" fmla="*/ 278 w 529"/>
                      <a:gd name="T59" fmla="*/ 310 h 401"/>
                      <a:gd name="T60" fmla="*/ 278 w 529"/>
                      <a:gd name="T61" fmla="*/ 377 h 401"/>
                      <a:gd name="T62" fmla="*/ 377 w 529"/>
                      <a:gd name="T63" fmla="*/ 377 h 401"/>
                      <a:gd name="T64" fmla="*/ 418 w 529"/>
                      <a:gd name="T65" fmla="*/ 445 h 401"/>
                      <a:gd name="T66" fmla="*/ 438 w 529"/>
                      <a:gd name="T67" fmla="*/ 390 h 401"/>
                      <a:gd name="T68" fmla="*/ 519 w 529"/>
                      <a:gd name="T69" fmla="*/ 472 h 401"/>
                      <a:gd name="T70" fmla="*/ 577 w 529"/>
                      <a:gd name="T71" fmla="*/ 538 h 401"/>
                      <a:gd name="T72" fmla="*/ 577 w 529"/>
                      <a:gd name="T73" fmla="*/ 580 h 401"/>
                      <a:gd name="T74" fmla="*/ 659 w 529"/>
                      <a:gd name="T75" fmla="*/ 674 h 401"/>
                      <a:gd name="T76" fmla="*/ 718 w 529"/>
                      <a:gd name="T77" fmla="*/ 633 h 401"/>
                      <a:gd name="T78" fmla="*/ 757 w 529"/>
                      <a:gd name="T79" fmla="*/ 552 h 401"/>
                      <a:gd name="T80" fmla="*/ 797 w 529"/>
                      <a:gd name="T81" fmla="*/ 538 h 401"/>
                      <a:gd name="T82" fmla="*/ 837 w 529"/>
                      <a:gd name="T83" fmla="*/ 552 h 401"/>
                      <a:gd name="T84" fmla="*/ 819 w 529"/>
                      <a:gd name="T85" fmla="*/ 580 h 401"/>
                      <a:gd name="T86" fmla="*/ 935 w 529"/>
                      <a:gd name="T87" fmla="*/ 580 h 401"/>
                      <a:gd name="T88" fmla="*/ 977 w 529"/>
                      <a:gd name="T89" fmla="*/ 552 h 401"/>
                      <a:gd name="T90" fmla="*/ 977 w 529"/>
                      <a:gd name="T91" fmla="*/ 525 h 401"/>
                      <a:gd name="T92" fmla="*/ 957 w 529"/>
                      <a:gd name="T93" fmla="*/ 497 h 401"/>
                      <a:gd name="T94" fmla="*/ 1078 w 529"/>
                      <a:gd name="T95" fmla="*/ 458 h 401"/>
                      <a:gd name="T96" fmla="*/ 1096 w 529"/>
                      <a:gd name="T97" fmla="*/ 445 h 401"/>
                      <a:gd name="T98" fmla="*/ 1096 w 529"/>
                      <a:gd name="T99" fmla="*/ 416 h 401"/>
                      <a:gd name="T100" fmla="*/ 1137 w 529"/>
                      <a:gd name="T101" fmla="*/ 403 h 401"/>
                      <a:gd name="T102" fmla="*/ 1137 w 529"/>
                      <a:gd name="T103" fmla="*/ 323 h 401"/>
                      <a:gd name="T104" fmla="*/ 1178 w 529"/>
                      <a:gd name="T105" fmla="*/ 323 h 401"/>
                      <a:gd name="T106" fmla="*/ 1194 w 529"/>
                      <a:gd name="T107" fmla="*/ 363 h 401"/>
                      <a:gd name="T108" fmla="*/ 1256 w 529"/>
                      <a:gd name="T109" fmla="*/ 390 h 401"/>
                      <a:gd name="T110" fmla="*/ 1277 w 529"/>
                      <a:gd name="T111" fmla="*/ 377 h 401"/>
                      <a:gd name="T112" fmla="*/ 1256 w 529"/>
                      <a:gd name="T113" fmla="*/ 350 h 401"/>
                      <a:gd name="T114" fmla="*/ 1256 w 529"/>
                      <a:gd name="T115" fmla="*/ 323 h 401"/>
                      <a:gd name="T116" fmla="*/ 1316 w 529"/>
                      <a:gd name="T117" fmla="*/ 310 h 401"/>
                      <a:gd name="T118" fmla="*/ 1316 w 529"/>
                      <a:gd name="T119" fmla="*/ 244 h 401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529"/>
                      <a:gd name="T181" fmla="*/ 0 h 401"/>
                      <a:gd name="T182" fmla="*/ 529 w 529"/>
                      <a:gd name="T183" fmla="*/ 401 h 401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529" h="401">
                        <a:moveTo>
                          <a:pt x="528" y="144"/>
                        </a:moveTo>
                        <a:lnTo>
                          <a:pt x="480" y="144"/>
                        </a:lnTo>
                        <a:lnTo>
                          <a:pt x="456" y="120"/>
                        </a:lnTo>
                        <a:lnTo>
                          <a:pt x="424" y="152"/>
                        </a:lnTo>
                        <a:lnTo>
                          <a:pt x="416" y="136"/>
                        </a:lnTo>
                        <a:lnTo>
                          <a:pt x="408" y="160"/>
                        </a:lnTo>
                        <a:lnTo>
                          <a:pt x="360" y="128"/>
                        </a:lnTo>
                        <a:lnTo>
                          <a:pt x="360" y="88"/>
                        </a:lnTo>
                        <a:lnTo>
                          <a:pt x="344" y="96"/>
                        </a:lnTo>
                        <a:lnTo>
                          <a:pt x="352" y="128"/>
                        </a:lnTo>
                        <a:lnTo>
                          <a:pt x="328" y="128"/>
                        </a:lnTo>
                        <a:lnTo>
                          <a:pt x="312" y="104"/>
                        </a:lnTo>
                        <a:lnTo>
                          <a:pt x="296" y="104"/>
                        </a:lnTo>
                        <a:lnTo>
                          <a:pt x="248" y="56"/>
                        </a:lnTo>
                        <a:lnTo>
                          <a:pt x="216" y="72"/>
                        </a:lnTo>
                        <a:lnTo>
                          <a:pt x="216" y="56"/>
                        </a:lnTo>
                        <a:lnTo>
                          <a:pt x="160" y="64"/>
                        </a:lnTo>
                        <a:lnTo>
                          <a:pt x="120" y="40"/>
                        </a:lnTo>
                        <a:lnTo>
                          <a:pt x="120" y="0"/>
                        </a:lnTo>
                        <a:lnTo>
                          <a:pt x="104" y="8"/>
                        </a:lnTo>
                        <a:lnTo>
                          <a:pt x="64" y="8"/>
                        </a:lnTo>
                        <a:lnTo>
                          <a:pt x="72" y="56"/>
                        </a:lnTo>
                        <a:lnTo>
                          <a:pt x="48" y="56"/>
                        </a:lnTo>
                        <a:lnTo>
                          <a:pt x="8" y="32"/>
                        </a:lnTo>
                        <a:lnTo>
                          <a:pt x="0" y="56"/>
                        </a:lnTo>
                        <a:lnTo>
                          <a:pt x="32" y="88"/>
                        </a:lnTo>
                        <a:lnTo>
                          <a:pt x="24" y="120"/>
                        </a:lnTo>
                        <a:lnTo>
                          <a:pt x="48" y="160"/>
                        </a:lnTo>
                        <a:lnTo>
                          <a:pt x="88" y="136"/>
                        </a:lnTo>
                        <a:lnTo>
                          <a:pt x="112" y="184"/>
                        </a:lnTo>
                        <a:lnTo>
                          <a:pt x="112" y="224"/>
                        </a:lnTo>
                        <a:lnTo>
                          <a:pt x="152" y="224"/>
                        </a:lnTo>
                        <a:lnTo>
                          <a:pt x="168" y="264"/>
                        </a:lnTo>
                        <a:lnTo>
                          <a:pt x="176" y="232"/>
                        </a:lnTo>
                        <a:lnTo>
                          <a:pt x="208" y="280"/>
                        </a:lnTo>
                        <a:lnTo>
                          <a:pt x="232" y="320"/>
                        </a:lnTo>
                        <a:lnTo>
                          <a:pt x="232" y="344"/>
                        </a:lnTo>
                        <a:lnTo>
                          <a:pt x="264" y="400"/>
                        </a:lnTo>
                        <a:lnTo>
                          <a:pt x="288" y="376"/>
                        </a:lnTo>
                        <a:lnTo>
                          <a:pt x="304" y="328"/>
                        </a:lnTo>
                        <a:lnTo>
                          <a:pt x="320" y="320"/>
                        </a:lnTo>
                        <a:lnTo>
                          <a:pt x="336" y="328"/>
                        </a:lnTo>
                        <a:lnTo>
                          <a:pt x="328" y="344"/>
                        </a:lnTo>
                        <a:lnTo>
                          <a:pt x="376" y="344"/>
                        </a:lnTo>
                        <a:lnTo>
                          <a:pt x="392" y="328"/>
                        </a:lnTo>
                        <a:lnTo>
                          <a:pt x="392" y="312"/>
                        </a:lnTo>
                        <a:lnTo>
                          <a:pt x="384" y="296"/>
                        </a:lnTo>
                        <a:lnTo>
                          <a:pt x="432" y="272"/>
                        </a:lnTo>
                        <a:lnTo>
                          <a:pt x="440" y="264"/>
                        </a:lnTo>
                        <a:lnTo>
                          <a:pt x="440" y="248"/>
                        </a:lnTo>
                        <a:lnTo>
                          <a:pt x="456" y="240"/>
                        </a:lnTo>
                        <a:lnTo>
                          <a:pt x="456" y="192"/>
                        </a:lnTo>
                        <a:lnTo>
                          <a:pt x="472" y="192"/>
                        </a:lnTo>
                        <a:lnTo>
                          <a:pt x="480" y="216"/>
                        </a:lnTo>
                        <a:lnTo>
                          <a:pt x="504" y="232"/>
                        </a:lnTo>
                        <a:lnTo>
                          <a:pt x="512" y="224"/>
                        </a:lnTo>
                        <a:lnTo>
                          <a:pt x="504" y="208"/>
                        </a:lnTo>
                        <a:lnTo>
                          <a:pt x="504" y="192"/>
                        </a:lnTo>
                        <a:lnTo>
                          <a:pt x="528" y="184"/>
                        </a:lnTo>
                        <a:lnTo>
                          <a:pt x="528" y="144"/>
                        </a:lnTo>
                      </a:path>
                    </a:pathLst>
                  </a:custGeom>
                  <a:ln w="3175">
                    <a:prstDash val="dash"/>
                  </a:ln>
                </p:spPr>
                <p:style>
                  <a:lnRef idx="1">
                    <a:schemeClr val="accent3"/>
                  </a:lnRef>
                  <a:fillRef idx="0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zh-CN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0599C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01" name="Freeform 6"/>
                  <p:cNvSpPr>
                    <a:spLocks noChangeArrowheads="1"/>
                  </p:cNvSpPr>
                  <p:nvPr/>
                </p:nvSpPr>
                <p:spPr bwMode="auto">
                  <a:xfrm>
                    <a:off x="4147521" y="1301587"/>
                    <a:ext cx="634739" cy="673128"/>
                  </a:xfrm>
                  <a:custGeom>
                    <a:avLst/>
                    <a:gdLst>
                      <a:gd name="T0" fmla="*/ 941 w 377"/>
                      <a:gd name="T1" fmla="*/ 299 h 393"/>
                      <a:gd name="T2" fmla="*/ 842 w 377"/>
                      <a:gd name="T3" fmla="*/ 203 h 393"/>
                      <a:gd name="T4" fmla="*/ 860 w 377"/>
                      <a:gd name="T5" fmla="*/ 163 h 393"/>
                      <a:gd name="T6" fmla="*/ 782 w 377"/>
                      <a:gd name="T7" fmla="*/ 67 h 393"/>
                      <a:gd name="T8" fmla="*/ 722 w 377"/>
                      <a:gd name="T9" fmla="*/ 13 h 393"/>
                      <a:gd name="T10" fmla="*/ 701 w 377"/>
                      <a:gd name="T11" fmla="*/ 67 h 393"/>
                      <a:gd name="T12" fmla="*/ 661 w 377"/>
                      <a:gd name="T13" fmla="*/ 0 h 393"/>
                      <a:gd name="T14" fmla="*/ 582 w 377"/>
                      <a:gd name="T15" fmla="*/ 0 h 393"/>
                      <a:gd name="T16" fmla="*/ 601 w 377"/>
                      <a:gd name="T17" fmla="*/ 41 h 393"/>
                      <a:gd name="T18" fmla="*/ 500 w 377"/>
                      <a:gd name="T19" fmla="*/ 96 h 393"/>
                      <a:gd name="T20" fmla="*/ 440 w 377"/>
                      <a:gd name="T21" fmla="*/ 96 h 393"/>
                      <a:gd name="T22" fmla="*/ 121 w 377"/>
                      <a:gd name="T23" fmla="*/ 245 h 393"/>
                      <a:gd name="T24" fmla="*/ 60 w 377"/>
                      <a:gd name="T25" fmla="*/ 191 h 393"/>
                      <a:gd name="T26" fmla="*/ 20 w 377"/>
                      <a:gd name="T27" fmla="*/ 191 h 393"/>
                      <a:gd name="T28" fmla="*/ 41 w 377"/>
                      <a:gd name="T29" fmla="*/ 231 h 393"/>
                      <a:gd name="T30" fmla="*/ 41 w 377"/>
                      <a:gd name="T31" fmla="*/ 272 h 393"/>
                      <a:gd name="T32" fmla="*/ 60 w 377"/>
                      <a:gd name="T33" fmla="*/ 314 h 393"/>
                      <a:gd name="T34" fmla="*/ 20 w 377"/>
                      <a:gd name="T35" fmla="*/ 314 h 393"/>
                      <a:gd name="T36" fmla="*/ 20 w 377"/>
                      <a:gd name="T37" fmla="*/ 367 h 393"/>
                      <a:gd name="T38" fmla="*/ 0 w 377"/>
                      <a:gd name="T39" fmla="*/ 395 h 393"/>
                      <a:gd name="T40" fmla="*/ 79 w 377"/>
                      <a:gd name="T41" fmla="*/ 408 h 393"/>
                      <a:gd name="T42" fmla="*/ 162 w 377"/>
                      <a:gd name="T43" fmla="*/ 504 h 393"/>
                      <a:gd name="T44" fmla="*/ 260 w 377"/>
                      <a:gd name="T45" fmla="*/ 408 h 393"/>
                      <a:gd name="T46" fmla="*/ 300 w 377"/>
                      <a:gd name="T47" fmla="*/ 354 h 393"/>
                      <a:gd name="T48" fmla="*/ 401 w 377"/>
                      <a:gd name="T49" fmla="*/ 340 h 393"/>
                      <a:gd name="T50" fmla="*/ 463 w 377"/>
                      <a:gd name="T51" fmla="*/ 367 h 393"/>
                      <a:gd name="T52" fmla="*/ 463 w 377"/>
                      <a:gd name="T53" fmla="*/ 380 h 393"/>
                      <a:gd name="T54" fmla="*/ 482 w 377"/>
                      <a:gd name="T55" fmla="*/ 380 h 393"/>
                      <a:gd name="T56" fmla="*/ 422 w 377"/>
                      <a:gd name="T57" fmla="*/ 476 h 393"/>
                      <a:gd name="T58" fmla="*/ 381 w 377"/>
                      <a:gd name="T59" fmla="*/ 476 h 393"/>
                      <a:gd name="T60" fmla="*/ 401 w 377"/>
                      <a:gd name="T61" fmla="*/ 530 h 393"/>
                      <a:gd name="T62" fmla="*/ 381 w 377"/>
                      <a:gd name="T63" fmla="*/ 544 h 393"/>
                      <a:gd name="T64" fmla="*/ 422 w 377"/>
                      <a:gd name="T65" fmla="*/ 544 h 393"/>
                      <a:gd name="T66" fmla="*/ 341 w 377"/>
                      <a:gd name="T67" fmla="*/ 639 h 393"/>
                      <a:gd name="T68" fmla="*/ 360 w 377"/>
                      <a:gd name="T69" fmla="*/ 666 h 393"/>
                      <a:gd name="T70" fmla="*/ 401 w 377"/>
                      <a:gd name="T71" fmla="*/ 639 h 393"/>
                      <a:gd name="T72" fmla="*/ 422 w 377"/>
                      <a:gd name="T73" fmla="*/ 598 h 393"/>
                      <a:gd name="T74" fmla="*/ 463 w 377"/>
                      <a:gd name="T75" fmla="*/ 598 h 393"/>
                      <a:gd name="T76" fmla="*/ 500 w 377"/>
                      <a:gd name="T77" fmla="*/ 573 h 393"/>
                      <a:gd name="T78" fmla="*/ 500 w 377"/>
                      <a:gd name="T79" fmla="*/ 530 h 393"/>
                      <a:gd name="T80" fmla="*/ 643 w 377"/>
                      <a:gd name="T81" fmla="*/ 476 h 393"/>
                      <a:gd name="T82" fmla="*/ 761 w 377"/>
                      <a:gd name="T83" fmla="*/ 450 h 393"/>
                      <a:gd name="T84" fmla="*/ 782 w 377"/>
                      <a:gd name="T85" fmla="*/ 380 h 393"/>
                      <a:gd name="T86" fmla="*/ 860 w 377"/>
                      <a:gd name="T87" fmla="*/ 340 h 393"/>
                      <a:gd name="T88" fmla="*/ 922 w 377"/>
                      <a:gd name="T89" fmla="*/ 327 h 393"/>
                      <a:gd name="T90" fmla="*/ 941 w 377"/>
                      <a:gd name="T91" fmla="*/ 299 h 393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377"/>
                      <a:gd name="T139" fmla="*/ 0 h 393"/>
                      <a:gd name="T140" fmla="*/ 377 w 377"/>
                      <a:gd name="T141" fmla="*/ 393 h 393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377" h="393">
                        <a:moveTo>
                          <a:pt x="376" y="176"/>
                        </a:moveTo>
                        <a:lnTo>
                          <a:pt x="336" y="120"/>
                        </a:lnTo>
                        <a:lnTo>
                          <a:pt x="344" y="96"/>
                        </a:lnTo>
                        <a:lnTo>
                          <a:pt x="312" y="40"/>
                        </a:lnTo>
                        <a:lnTo>
                          <a:pt x="288" y="8"/>
                        </a:lnTo>
                        <a:lnTo>
                          <a:pt x="280" y="40"/>
                        </a:lnTo>
                        <a:lnTo>
                          <a:pt x="264" y="0"/>
                        </a:lnTo>
                        <a:lnTo>
                          <a:pt x="232" y="0"/>
                        </a:lnTo>
                        <a:lnTo>
                          <a:pt x="240" y="24"/>
                        </a:lnTo>
                        <a:lnTo>
                          <a:pt x="200" y="56"/>
                        </a:lnTo>
                        <a:lnTo>
                          <a:pt x="176" y="56"/>
                        </a:lnTo>
                        <a:lnTo>
                          <a:pt x="48" y="144"/>
                        </a:lnTo>
                        <a:lnTo>
                          <a:pt x="24" y="112"/>
                        </a:lnTo>
                        <a:lnTo>
                          <a:pt x="8" y="112"/>
                        </a:lnTo>
                        <a:lnTo>
                          <a:pt x="16" y="136"/>
                        </a:lnTo>
                        <a:lnTo>
                          <a:pt x="16" y="160"/>
                        </a:lnTo>
                        <a:lnTo>
                          <a:pt x="24" y="184"/>
                        </a:lnTo>
                        <a:lnTo>
                          <a:pt x="8" y="184"/>
                        </a:lnTo>
                        <a:lnTo>
                          <a:pt x="8" y="216"/>
                        </a:lnTo>
                        <a:lnTo>
                          <a:pt x="0" y="232"/>
                        </a:lnTo>
                        <a:lnTo>
                          <a:pt x="32" y="240"/>
                        </a:lnTo>
                        <a:lnTo>
                          <a:pt x="64" y="296"/>
                        </a:lnTo>
                        <a:lnTo>
                          <a:pt x="104" y="240"/>
                        </a:lnTo>
                        <a:lnTo>
                          <a:pt x="120" y="208"/>
                        </a:lnTo>
                        <a:lnTo>
                          <a:pt x="160" y="200"/>
                        </a:lnTo>
                        <a:lnTo>
                          <a:pt x="184" y="216"/>
                        </a:lnTo>
                        <a:lnTo>
                          <a:pt x="184" y="224"/>
                        </a:lnTo>
                        <a:lnTo>
                          <a:pt x="192" y="224"/>
                        </a:lnTo>
                        <a:lnTo>
                          <a:pt x="168" y="280"/>
                        </a:lnTo>
                        <a:lnTo>
                          <a:pt x="152" y="280"/>
                        </a:lnTo>
                        <a:lnTo>
                          <a:pt x="160" y="312"/>
                        </a:lnTo>
                        <a:lnTo>
                          <a:pt x="152" y="320"/>
                        </a:lnTo>
                        <a:lnTo>
                          <a:pt x="168" y="320"/>
                        </a:lnTo>
                        <a:lnTo>
                          <a:pt x="136" y="376"/>
                        </a:lnTo>
                        <a:lnTo>
                          <a:pt x="144" y="392"/>
                        </a:lnTo>
                        <a:lnTo>
                          <a:pt x="160" y="376"/>
                        </a:lnTo>
                        <a:lnTo>
                          <a:pt x="168" y="352"/>
                        </a:lnTo>
                        <a:lnTo>
                          <a:pt x="184" y="352"/>
                        </a:lnTo>
                        <a:lnTo>
                          <a:pt x="200" y="336"/>
                        </a:lnTo>
                        <a:lnTo>
                          <a:pt x="200" y="312"/>
                        </a:lnTo>
                        <a:lnTo>
                          <a:pt x="256" y="280"/>
                        </a:lnTo>
                        <a:lnTo>
                          <a:pt x="304" y="264"/>
                        </a:lnTo>
                        <a:lnTo>
                          <a:pt x="312" y="224"/>
                        </a:lnTo>
                        <a:lnTo>
                          <a:pt x="344" y="200"/>
                        </a:lnTo>
                        <a:lnTo>
                          <a:pt x="368" y="192"/>
                        </a:lnTo>
                        <a:lnTo>
                          <a:pt x="376" y="176"/>
                        </a:lnTo>
                      </a:path>
                    </a:pathLst>
                  </a:custGeom>
                  <a:ln w="3175">
                    <a:prstDash val="dash"/>
                  </a:ln>
                </p:spPr>
                <p:style>
                  <a:lnRef idx="1">
                    <a:schemeClr val="accent3"/>
                  </a:lnRef>
                  <a:fillRef idx="0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zh-CN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0599C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02" name="Freeform 7"/>
                  <p:cNvSpPr>
                    <a:spLocks noChangeArrowheads="1"/>
                  </p:cNvSpPr>
                  <p:nvPr/>
                </p:nvSpPr>
                <p:spPr bwMode="auto">
                  <a:xfrm>
                    <a:off x="3664111" y="1454080"/>
                    <a:ext cx="592703" cy="916502"/>
                  </a:xfrm>
                  <a:custGeom>
                    <a:avLst/>
                    <a:gdLst>
                      <a:gd name="T0" fmla="*/ 790 w 353"/>
                      <a:gd name="T1" fmla="*/ 266 h 537"/>
                      <a:gd name="T2" fmla="*/ 731 w 353"/>
                      <a:gd name="T3" fmla="*/ 160 h 537"/>
                      <a:gd name="T4" fmla="*/ 614 w 353"/>
                      <a:gd name="T5" fmla="*/ 148 h 537"/>
                      <a:gd name="T6" fmla="*/ 552 w 353"/>
                      <a:gd name="T7" fmla="*/ 0 h 537"/>
                      <a:gd name="T8" fmla="*/ 435 w 353"/>
                      <a:gd name="T9" fmla="*/ 109 h 537"/>
                      <a:gd name="T10" fmla="*/ 336 w 353"/>
                      <a:gd name="T11" fmla="*/ 135 h 537"/>
                      <a:gd name="T12" fmla="*/ 198 w 353"/>
                      <a:gd name="T13" fmla="*/ 173 h 537"/>
                      <a:gd name="T14" fmla="*/ 79 w 353"/>
                      <a:gd name="T15" fmla="*/ 122 h 537"/>
                      <a:gd name="T16" fmla="*/ 20 w 353"/>
                      <a:gd name="T17" fmla="*/ 201 h 537"/>
                      <a:gd name="T18" fmla="*/ 138 w 353"/>
                      <a:gd name="T19" fmla="*/ 335 h 537"/>
                      <a:gd name="T20" fmla="*/ 60 w 353"/>
                      <a:gd name="T21" fmla="*/ 388 h 537"/>
                      <a:gd name="T22" fmla="*/ 158 w 353"/>
                      <a:gd name="T23" fmla="*/ 454 h 537"/>
                      <a:gd name="T24" fmla="*/ 79 w 353"/>
                      <a:gd name="T25" fmla="*/ 480 h 537"/>
                      <a:gd name="T26" fmla="*/ 41 w 353"/>
                      <a:gd name="T27" fmla="*/ 546 h 537"/>
                      <a:gd name="T28" fmla="*/ 79 w 353"/>
                      <a:gd name="T29" fmla="*/ 668 h 537"/>
                      <a:gd name="T30" fmla="*/ 60 w 353"/>
                      <a:gd name="T31" fmla="*/ 854 h 537"/>
                      <a:gd name="T32" fmla="*/ 217 w 353"/>
                      <a:gd name="T33" fmla="*/ 882 h 537"/>
                      <a:gd name="T34" fmla="*/ 277 w 353"/>
                      <a:gd name="T35" fmla="*/ 854 h 537"/>
                      <a:gd name="T36" fmla="*/ 375 w 353"/>
                      <a:gd name="T37" fmla="*/ 708 h 537"/>
                      <a:gd name="T38" fmla="*/ 573 w 353"/>
                      <a:gd name="T39" fmla="*/ 628 h 537"/>
                      <a:gd name="T40" fmla="*/ 593 w 353"/>
                      <a:gd name="T41" fmla="*/ 575 h 537"/>
                      <a:gd name="T42" fmla="*/ 476 w 353"/>
                      <a:gd name="T43" fmla="*/ 534 h 537"/>
                      <a:gd name="T44" fmla="*/ 454 w 353"/>
                      <a:gd name="T45" fmla="*/ 480 h 537"/>
                      <a:gd name="T46" fmla="*/ 397 w 353"/>
                      <a:gd name="T47" fmla="*/ 442 h 537"/>
                      <a:gd name="T48" fmla="*/ 259 w 353"/>
                      <a:gd name="T49" fmla="*/ 429 h 537"/>
                      <a:gd name="T50" fmla="*/ 336 w 353"/>
                      <a:gd name="T51" fmla="*/ 280 h 537"/>
                      <a:gd name="T52" fmla="*/ 397 w 353"/>
                      <a:gd name="T53" fmla="*/ 227 h 537"/>
                      <a:gd name="T54" fmla="*/ 476 w 353"/>
                      <a:gd name="T55" fmla="*/ 253 h 537"/>
                      <a:gd name="T56" fmla="*/ 513 w 353"/>
                      <a:gd name="T57" fmla="*/ 307 h 537"/>
                      <a:gd name="T58" fmla="*/ 552 w 353"/>
                      <a:gd name="T59" fmla="*/ 335 h 537"/>
                      <a:gd name="T60" fmla="*/ 633 w 353"/>
                      <a:gd name="T61" fmla="*/ 429 h 537"/>
                      <a:gd name="T62" fmla="*/ 673 w 353"/>
                      <a:gd name="T63" fmla="*/ 480 h 537"/>
                      <a:gd name="T64" fmla="*/ 810 w 353"/>
                      <a:gd name="T65" fmla="*/ 361 h 537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353"/>
                      <a:gd name="T100" fmla="*/ 0 h 537"/>
                      <a:gd name="T101" fmla="*/ 353 w 353"/>
                      <a:gd name="T102" fmla="*/ 537 h 537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353" h="537">
                        <a:moveTo>
                          <a:pt x="352" y="208"/>
                        </a:moveTo>
                        <a:lnTo>
                          <a:pt x="320" y="160"/>
                        </a:lnTo>
                        <a:lnTo>
                          <a:pt x="288" y="152"/>
                        </a:lnTo>
                        <a:lnTo>
                          <a:pt x="296" y="96"/>
                        </a:lnTo>
                        <a:lnTo>
                          <a:pt x="264" y="104"/>
                        </a:lnTo>
                        <a:lnTo>
                          <a:pt x="248" y="88"/>
                        </a:lnTo>
                        <a:lnTo>
                          <a:pt x="248" y="48"/>
                        </a:lnTo>
                        <a:lnTo>
                          <a:pt x="224" y="0"/>
                        </a:lnTo>
                        <a:lnTo>
                          <a:pt x="176" y="24"/>
                        </a:lnTo>
                        <a:lnTo>
                          <a:pt x="176" y="64"/>
                        </a:lnTo>
                        <a:lnTo>
                          <a:pt x="144" y="56"/>
                        </a:lnTo>
                        <a:lnTo>
                          <a:pt x="136" y="80"/>
                        </a:lnTo>
                        <a:lnTo>
                          <a:pt x="112" y="72"/>
                        </a:lnTo>
                        <a:lnTo>
                          <a:pt x="80" y="104"/>
                        </a:lnTo>
                        <a:lnTo>
                          <a:pt x="56" y="56"/>
                        </a:lnTo>
                        <a:lnTo>
                          <a:pt x="32" y="72"/>
                        </a:lnTo>
                        <a:lnTo>
                          <a:pt x="24" y="112"/>
                        </a:lnTo>
                        <a:lnTo>
                          <a:pt x="8" y="120"/>
                        </a:lnTo>
                        <a:lnTo>
                          <a:pt x="32" y="184"/>
                        </a:lnTo>
                        <a:lnTo>
                          <a:pt x="56" y="200"/>
                        </a:lnTo>
                        <a:lnTo>
                          <a:pt x="32" y="216"/>
                        </a:lnTo>
                        <a:lnTo>
                          <a:pt x="24" y="232"/>
                        </a:lnTo>
                        <a:lnTo>
                          <a:pt x="56" y="232"/>
                        </a:lnTo>
                        <a:lnTo>
                          <a:pt x="64" y="272"/>
                        </a:lnTo>
                        <a:lnTo>
                          <a:pt x="48" y="304"/>
                        </a:lnTo>
                        <a:lnTo>
                          <a:pt x="32" y="288"/>
                        </a:lnTo>
                        <a:lnTo>
                          <a:pt x="16" y="304"/>
                        </a:lnTo>
                        <a:lnTo>
                          <a:pt x="16" y="328"/>
                        </a:lnTo>
                        <a:lnTo>
                          <a:pt x="0" y="344"/>
                        </a:lnTo>
                        <a:lnTo>
                          <a:pt x="32" y="400"/>
                        </a:lnTo>
                        <a:lnTo>
                          <a:pt x="8" y="488"/>
                        </a:lnTo>
                        <a:lnTo>
                          <a:pt x="24" y="512"/>
                        </a:lnTo>
                        <a:lnTo>
                          <a:pt x="72" y="512"/>
                        </a:lnTo>
                        <a:lnTo>
                          <a:pt x="88" y="528"/>
                        </a:lnTo>
                        <a:lnTo>
                          <a:pt x="128" y="536"/>
                        </a:lnTo>
                        <a:lnTo>
                          <a:pt x="112" y="512"/>
                        </a:lnTo>
                        <a:lnTo>
                          <a:pt x="120" y="480"/>
                        </a:lnTo>
                        <a:lnTo>
                          <a:pt x="152" y="424"/>
                        </a:lnTo>
                        <a:lnTo>
                          <a:pt x="192" y="384"/>
                        </a:lnTo>
                        <a:lnTo>
                          <a:pt x="232" y="376"/>
                        </a:lnTo>
                        <a:lnTo>
                          <a:pt x="248" y="360"/>
                        </a:lnTo>
                        <a:lnTo>
                          <a:pt x="240" y="344"/>
                        </a:lnTo>
                        <a:lnTo>
                          <a:pt x="224" y="312"/>
                        </a:lnTo>
                        <a:lnTo>
                          <a:pt x="192" y="320"/>
                        </a:lnTo>
                        <a:lnTo>
                          <a:pt x="176" y="312"/>
                        </a:lnTo>
                        <a:lnTo>
                          <a:pt x="184" y="288"/>
                        </a:lnTo>
                        <a:lnTo>
                          <a:pt x="184" y="248"/>
                        </a:lnTo>
                        <a:lnTo>
                          <a:pt x="160" y="264"/>
                        </a:lnTo>
                        <a:lnTo>
                          <a:pt x="128" y="256"/>
                        </a:lnTo>
                        <a:lnTo>
                          <a:pt x="104" y="256"/>
                        </a:lnTo>
                        <a:lnTo>
                          <a:pt x="104" y="224"/>
                        </a:lnTo>
                        <a:lnTo>
                          <a:pt x="136" y="168"/>
                        </a:lnTo>
                        <a:lnTo>
                          <a:pt x="152" y="168"/>
                        </a:lnTo>
                        <a:lnTo>
                          <a:pt x="160" y="136"/>
                        </a:lnTo>
                        <a:lnTo>
                          <a:pt x="176" y="136"/>
                        </a:lnTo>
                        <a:lnTo>
                          <a:pt x="192" y="152"/>
                        </a:lnTo>
                        <a:lnTo>
                          <a:pt x="216" y="152"/>
                        </a:lnTo>
                        <a:lnTo>
                          <a:pt x="208" y="184"/>
                        </a:lnTo>
                        <a:lnTo>
                          <a:pt x="208" y="200"/>
                        </a:lnTo>
                        <a:lnTo>
                          <a:pt x="224" y="200"/>
                        </a:lnTo>
                        <a:lnTo>
                          <a:pt x="224" y="232"/>
                        </a:lnTo>
                        <a:lnTo>
                          <a:pt x="256" y="256"/>
                        </a:lnTo>
                        <a:lnTo>
                          <a:pt x="264" y="280"/>
                        </a:lnTo>
                        <a:lnTo>
                          <a:pt x="272" y="288"/>
                        </a:lnTo>
                        <a:lnTo>
                          <a:pt x="312" y="256"/>
                        </a:lnTo>
                        <a:lnTo>
                          <a:pt x="328" y="216"/>
                        </a:lnTo>
                        <a:lnTo>
                          <a:pt x="352" y="208"/>
                        </a:lnTo>
                      </a:path>
                    </a:pathLst>
                  </a:custGeom>
                  <a:ln w="3175">
                    <a:prstDash val="dash"/>
                  </a:ln>
                </p:spPr>
                <p:style>
                  <a:lnRef idx="1">
                    <a:schemeClr val="accent3"/>
                  </a:lnRef>
                  <a:fillRef idx="0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zh-CN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0599C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03" name="Freeform 8"/>
                  <p:cNvSpPr>
                    <a:spLocks noChangeArrowheads="1"/>
                  </p:cNvSpPr>
                  <p:nvPr/>
                </p:nvSpPr>
                <p:spPr bwMode="auto">
                  <a:xfrm>
                    <a:off x="3836457" y="1686671"/>
                    <a:ext cx="190562" cy="218728"/>
                  </a:xfrm>
                  <a:custGeom>
                    <a:avLst/>
                    <a:gdLst>
                      <a:gd name="T0" fmla="*/ 283 w 113"/>
                      <a:gd name="T1" fmla="*/ 103 h 129"/>
                      <a:gd name="T2" fmla="*/ 243 w 113"/>
                      <a:gd name="T3" fmla="*/ 64 h 129"/>
                      <a:gd name="T4" fmla="*/ 283 w 113"/>
                      <a:gd name="T5" fmla="*/ 26 h 129"/>
                      <a:gd name="T6" fmla="*/ 202 w 113"/>
                      <a:gd name="T7" fmla="*/ 26 h 129"/>
                      <a:gd name="T8" fmla="*/ 183 w 113"/>
                      <a:gd name="T9" fmla="*/ 0 h 129"/>
                      <a:gd name="T10" fmla="*/ 141 w 113"/>
                      <a:gd name="T11" fmla="*/ 0 h 129"/>
                      <a:gd name="T12" fmla="*/ 122 w 113"/>
                      <a:gd name="T13" fmla="*/ 52 h 129"/>
                      <a:gd name="T14" fmla="*/ 83 w 113"/>
                      <a:gd name="T15" fmla="*/ 52 h 129"/>
                      <a:gd name="T16" fmla="*/ 0 w 113"/>
                      <a:gd name="T17" fmla="*/ 143 h 129"/>
                      <a:gd name="T18" fmla="*/ 0 w 113"/>
                      <a:gd name="T19" fmla="*/ 194 h 129"/>
                      <a:gd name="T20" fmla="*/ 83 w 113"/>
                      <a:gd name="T21" fmla="*/ 194 h 129"/>
                      <a:gd name="T22" fmla="*/ 122 w 113"/>
                      <a:gd name="T23" fmla="*/ 207 h 129"/>
                      <a:gd name="T24" fmla="*/ 202 w 113"/>
                      <a:gd name="T25" fmla="*/ 181 h 129"/>
                      <a:gd name="T26" fmla="*/ 202 w 113"/>
                      <a:gd name="T27" fmla="*/ 156 h 129"/>
                      <a:gd name="T28" fmla="*/ 183 w 113"/>
                      <a:gd name="T29" fmla="*/ 130 h 129"/>
                      <a:gd name="T30" fmla="*/ 243 w 113"/>
                      <a:gd name="T31" fmla="*/ 130 h 129"/>
                      <a:gd name="T32" fmla="*/ 283 w 113"/>
                      <a:gd name="T33" fmla="*/ 103 h 129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13"/>
                      <a:gd name="T52" fmla="*/ 0 h 129"/>
                      <a:gd name="T53" fmla="*/ 113 w 113"/>
                      <a:gd name="T54" fmla="*/ 129 h 129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13" h="129">
                        <a:moveTo>
                          <a:pt x="112" y="64"/>
                        </a:moveTo>
                        <a:lnTo>
                          <a:pt x="96" y="40"/>
                        </a:lnTo>
                        <a:lnTo>
                          <a:pt x="112" y="16"/>
                        </a:lnTo>
                        <a:lnTo>
                          <a:pt x="80" y="16"/>
                        </a:lnTo>
                        <a:lnTo>
                          <a:pt x="72" y="0"/>
                        </a:lnTo>
                        <a:lnTo>
                          <a:pt x="56" y="0"/>
                        </a:lnTo>
                        <a:lnTo>
                          <a:pt x="48" y="32"/>
                        </a:lnTo>
                        <a:lnTo>
                          <a:pt x="32" y="32"/>
                        </a:lnTo>
                        <a:lnTo>
                          <a:pt x="0" y="88"/>
                        </a:lnTo>
                        <a:lnTo>
                          <a:pt x="0" y="120"/>
                        </a:lnTo>
                        <a:lnTo>
                          <a:pt x="32" y="120"/>
                        </a:lnTo>
                        <a:lnTo>
                          <a:pt x="48" y="128"/>
                        </a:lnTo>
                        <a:lnTo>
                          <a:pt x="80" y="112"/>
                        </a:lnTo>
                        <a:lnTo>
                          <a:pt x="80" y="96"/>
                        </a:lnTo>
                        <a:lnTo>
                          <a:pt x="72" y="80"/>
                        </a:lnTo>
                        <a:lnTo>
                          <a:pt x="96" y="80"/>
                        </a:lnTo>
                        <a:lnTo>
                          <a:pt x="112" y="64"/>
                        </a:lnTo>
                      </a:path>
                    </a:pathLst>
                  </a:custGeom>
                  <a:ln w="3175">
                    <a:prstDash val="dash"/>
                  </a:ln>
                </p:spPr>
                <p:style>
                  <a:lnRef idx="1">
                    <a:schemeClr val="accent3"/>
                  </a:lnRef>
                  <a:fillRef idx="0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zh-CN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0599C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04" name="Freeform 9"/>
                  <p:cNvSpPr>
                    <a:spLocks noChangeArrowheads="1"/>
                  </p:cNvSpPr>
                  <p:nvPr/>
                </p:nvSpPr>
                <p:spPr bwMode="auto">
                  <a:xfrm>
                    <a:off x="3958361" y="1794495"/>
                    <a:ext cx="149927" cy="206405"/>
                  </a:xfrm>
                  <a:custGeom>
                    <a:avLst/>
                    <a:gdLst>
                      <a:gd name="T0" fmla="*/ 221 w 89"/>
                      <a:gd name="T1" fmla="*/ 135 h 121"/>
                      <a:gd name="T2" fmla="*/ 200 w 89"/>
                      <a:gd name="T3" fmla="*/ 93 h 121"/>
                      <a:gd name="T4" fmla="*/ 141 w 89"/>
                      <a:gd name="T5" fmla="*/ 66 h 121"/>
                      <a:gd name="T6" fmla="*/ 121 w 89"/>
                      <a:gd name="T7" fmla="*/ 13 h 121"/>
                      <a:gd name="T8" fmla="*/ 79 w 89"/>
                      <a:gd name="T9" fmla="*/ 0 h 121"/>
                      <a:gd name="T10" fmla="*/ 60 w 89"/>
                      <a:gd name="T11" fmla="*/ 13 h 121"/>
                      <a:gd name="T12" fmla="*/ 79 w 89"/>
                      <a:gd name="T13" fmla="*/ 80 h 121"/>
                      <a:gd name="T14" fmla="*/ 20 w 89"/>
                      <a:gd name="T15" fmla="*/ 80 h 121"/>
                      <a:gd name="T16" fmla="*/ 0 w 89"/>
                      <a:gd name="T17" fmla="*/ 186 h 121"/>
                      <a:gd name="T18" fmla="*/ 41 w 89"/>
                      <a:gd name="T19" fmla="*/ 200 h 121"/>
                      <a:gd name="T20" fmla="*/ 141 w 89"/>
                      <a:gd name="T21" fmla="*/ 186 h 121"/>
                      <a:gd name="T22" fmla="*/ 141 w 89"/>
                      <a:gd name="T23" fmla="*/ 135 h 121"/>
                      <a:gd name="T24" fmla="*/ 221 w 89"/>
                      <a:gd name="T25" fmla="*/ 135 h 121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89"/>
                      <a:gd name="T40" fmla="*/ 0 h 121"/>
                      <a:gd name="T41" fmla="*/ 89 w 89"/>
                      <a:gd name="T42" fmla="*/ 121 h 121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89" h="121">
                        <a:moveTo>
                          <a:pt x="88" y="80"/>
                        </a:moveTo>
                        <a:lnTo>
                          <a:pt x="80" y="56"/>
                        </a:lnTo>
                        <a:lnTo>
                          <a:pt x="56" y="40"/>
                        </a:lnTo>
                        <a:lnTo>
                          <a:pt x="48" y="8"/>
                        </a:lnTo>
                        <a:lnTo>
                          <a:pt x="32" y="0"/>
                        </a:lnTo>
                        <a:lnTo>
                          <a:pt x="24" y="8"/>
                        </a:lnTo>
                        <a:lnTo>
                          <a:pt x="32" y="48"/>
                        </a:lnTo>
                        <a:lnTo>
                          <a:pt x="8" y="48"/>
                        </a:lnTo>
                        <a:lnTo>
                          <a:pt x="0" y="112"/>
                        </a:lnTo>
                        <a:lnTo>
                          <a:pt x="16" y="120"/>
                        </a:lnTo>
                        <a:lnTo>
                          <a:pt x="56" y="112"/>
                        </a:lnTo>
                        <a:lnTo>
                          <a:pt x="56" y="80"/>
                        </a:lnTo>
                        <a:lnTo>
                          <a:pt x="88" y="80"/>
                        </a:lnTo>
                      </a:path>
                    </a:pathLst>
                  </a:custGeom>
                  <a:ln w="3175">
                    <a:prstDash val="dash"/>
                  </a:ln>
                </p:spPr>
                <p:style>
                  <a:lnRef idx="1">
                    <a:schemeClr val="accent3"/>
                  </a:lnRef>
                  <a:fillRef idx="0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zh-CN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0599C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05" name="Freeform 10"/>
                  <p:cNvSpPr>
                    <a:spLocks noChangeArrowheads="1"/>
                  </p:cNvSpPr>
                  <p:nvPr/>
                </p:nvSpPr>
                <p:spPr bwMode="auto">
                  <a:xfrm>
                    <a:off x="3958361" y="1808358"/>
                    <a:ext cx="57449" cy="69315"/>
                  </a:xfrm>
                  <a:custGeom>
                    <a:avLst/>
                    <a:gdLst>
                      <a:gd name="T0" fmla="*/ 96 w 33"/>
                      <a:gd name="T1" fmla="*/ 64 h 41"/>
                      <a:gd name="T2" fmla="*/ 24 w 33"/>
                      <a:gd name="T3" fmla="*/ 64 h 41"/>
                      <a:gd name="T4" fmla="*/ 24 w 33"/>
                      <a:gd name="T5" fmla="*/ 38 h 41"/>
                      <a:gd name="T6" fmla="*/ 0 w 33"/>
                      <a:gd name="T7" fmla="*/ 0 h 41"/>
                      <a:gd name="T8" fmla="*/ 71 w 33"/>
                      <a:gd name="T9" fmla="*/ 13 h 41"/>
                      <a:gd name="T10" fmla="*/ 96 w 33"/>
                      <a:gd name="T11" fmla="*/ 64 h 4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3"/>
                      <a:gd name="T19" fmla="*/ 0 h 41"/>
                      <a:gd name="T20" fmla="*/ 33 w 33"/>
                      <a:gd name="T21" fmla="*/ 41 h 4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3" h="41">
                        <a:moveTo>
                          <a:pt x="32" y="40"/>
                        </a:moveTo>
                        <a:lnTo>
                          <a:pt x="8" y="40"/>
                        </a:lnTo>
                        <a:lnTo>
                          <a:pt x="8" y="24"/>
                        </a:lnTo>
                        <a:lnTo>
                          <a:pt x="0" y="0"/>
                        </a:lnTo>
                        <a:lnTo>
                          <a:pt x="24" y="8"/>
                        </a:lnTo>
                        <a:lnTo>
                          <a:pt x="32" y="40"/>
                        </a:lnTo>
                      </a:path>
                    </a:pathLst>
                  </a:custGeom>
                  <a:ln w="3175">
                    <a:prstDash val="dash"/>
                  </a:ln>
                </p:spPr>
                <p:style>
                  <a:lnRef idx="1">
                    <a:schemeClr val="accent3"/>
                  </a:lnRef>
                  <a:fillRef idx="0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zh-CN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0599C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06" name="Freeform 11"/>
                  <p:cNvSpPr>
                    <a:spLocks noChangeArrowheads="1"/>
                  </p:cNvSpPr>
                  <p:nvPr/>
                </p:nvSpPr>
                <p:spPr bwMode="auto">
                  <a:xfrm>
                    <a:off x="3823847" y="2054812"/>
                    <a:ext cx="730020" cy="494449"/>
                  </a:xfrm>
                  <a:custGeom>
                    <a:avLst/>
                    <a:gdLst>
                      <a:gd name="T0" fmla="*/ 384 w 433"/>
                      <a:gd name="T1" fmla="*/ 13 h 289"/>
                      <a:gd name="T2" fmla="*/ 343 w 433"/>
                      <a:gd name="T3" fmla="*/ 41 h 289"/>
                      <a:gd name="T4" fmla="*/ 243 w 433"/>
                      <a:gd name="T5" fmla="*/ 54 h 289"/>
                      <a:gd name="T6" fmla="*/ 141 w 433"/>
                      <a:gd name="T7" fmla="*/ 122 h 289"/>
                      <a:gd name="T8" fmla="*/ 41 w 433"/>
                      <a:gd name="T9" fmla="*/ 215 h 289"/>
                      <a:gd name="T10" fmla="*/ 41 w 433"/>
                      <a:gd name="T11" fmla="*/ 271 h 289"/>
                      <a:gd name="T12" fmla="*/ 83 w 433"/>
                      <a:gd name="T13" fmla="*/ 311 h 289"/>
                      <a:gd name="T14" fmla="*/ 122 w 433"/>
                      <a:gd name="T15" fmla="*/ 298 h 289"/>
                      <a:gd name="T16" fmla="*/ 162 w 433"/>
                      <a:gd name="T17" fmla="*/ 298 h 289"/>
                      <a:gd name="T18" fmla="*/ 20 w 433"/>
                      <a:gd name="T19" fmla="*/ 380 h 289"/>
                      <a:gd name="T20" fmla="*/ 0 w 433"/>
                      <a:gd name="T21" fmla="*/ 419 h 289"/>
                      <a:gd name="T22" fmla="*/ 41 w 433"/>
                      <a:gd name="T23" fmla="*/ 432 h 289"/>
                      <a:gd name="T24" fmla="*/ 122 w 433"/>
                      <a:gd name="T25" fmla="*/ 486 h 289"/>
                      <a:gd name="T26" fmla="*/ 202 w 433"/>
                      <a:gd name="T27" fmla="*/ 486 h 289"/>
                      <a:gd name="T28" fmla="*/ 243 w 433"/>
                      <a:gd name="T29" fmla="*/ 459 h 289"/>
                      <a:gd name="T30" fmla="*/ 243 w 433"/>
                      <a:gd name="T31" fmla="*/ 432 h 289"/>
                      <a:gd name="T32" fmla="*/ 283 w 433"/>
                      <a:gd name="T33" fmla="*/ 445 h 289"/>
                      <a:gd name="T34" fmla="*/ 301 w 433"/>
                      <a:gd name="T35" fmla="*/ 459 h 289"/>
                      <a:gd name="T36" fmla="*/ 384 w 433"/>
                      <a:gd name="T37" fmla="*/ 486 h 289"/>
                      <a:gd name="T38" fmla="*/ 422 w 433"/>
                      <a:gd name="T39" fmla="*/ 459 h 289"/>
                      <a:gd name="T40" fmla="*/ 484 w 433"/>
                      <a:gd name="T41" fmla="*/ 459 h 289"/>
                      <a:gd name="T42" fmla="*/ 484 w 433"/>
                      <a:gd name="T43" fmla="*/ 486 h 289"/>
                      <a:gd name="T44" fmla="*/ 525 w 433"/>
                      <a:gd name="T45" fmla="*/ 472 h 289"/>
                      <a:gd name="T46" fmla="*/ 606 w 433"/>
                      <a:gd name="T47" fmla="*/ 393 h 289"/>
                      <a:gd name="T48" fmla="*/ 646 w 433"/>
                      <a:gd name="T49" fmla="*/ 393 h 289"/>
                      <a:gd name="T50" fmla="*/ 746 w 433"/>
                      <a:gd name="T51" fmla="*/ 285 h 289"/>
                      <a:gd name="T52" fmla="*/ 746 w 433"/>
                      <a:gd name="T53" fmla="*/ 244 h 289"/>
                      <a:gd name="T54" fmla="*/ 766 w 433"/>
                      <a:gd name="T55" fmla="*/ 231 h 289"/>
                      <a:gd name="T56" fmla="*/ 786 w 433"/>
                      <a:gd name="T57" fmla="*/ 258 h 289"/>
                      <a:gd name="T58" fmla="*/ 868 w 433"/>
                      <a:gd name="T59" fmla="*/ 163 h 289"/>
                      <a:gd name="T60" fmla="*/ 948 w 433"/>
                      <a:gd name="T61" fmla="*/ 136 h 289"/>
                      <a:gd name="T62" fmla="*/ 948 w 433"/>
                      <a:gd name="T63" fmla="*/ 149 h 289"/>
                      <a:gd name="T64" fmla="*/ 1010 w 433"/>
                      <a:gd name="T65" fmla="*/ 109 h 289"/>
                      <a:gd name="T66" fmla="*/ 1052 w 433"/>
                      <a:gd name="T67" fmla="*/ 122 h 289"/>
                      <a:gd name="T68" fmla="*/ 1090 w 433"/>
                      <a:gd name="T69" fmla="*/ 41 h 289"/>
                      <a:gd name="T70" fmla="*/ 1070 w 433"/>
                      <a:gd name="T71" fmla="*/ 27 h 289"/>
                      <a:gd name="T72" fmla="*/ 1010 w 433"/>
                      <a:gd name="T73" fmla="*/ 27 h 289"/>
                      <a:gd name="T74" fmla="*/ 969 w 433"/>
                      <a:gd name="T75" fmla="*/ 41 h 289"/>
                      <a:gd name="T76" fmla="*/ 868 w 433"/>
                      <a:gd name="T77" fmla="*/ 41 h 289"/>
                      <a:gd name="T78" fmla="*/ 828 w 433"/>
                      <a:gd name="T79" fmla="*/ 0 h 289"/>
                      <a:gd name="T80" fmla="*/ 685 w 433"/>
                      <a:gd name="T81" fmla="*/ 67 h 289"/>
                      <a:gd name="T82" fmla="*/ 668 w 433"/>
                      <a:gd name="T83" fmla="*/ 109 h 289"/>
                      <a:gd name="T84" fmla="*/ 626 w 433"/>
                      <a:gd name="T85" fmla="*/ 109 h 289"/>
                      <a:gd name="T86" fmla="*/ 505 w 433"/>
                      <a:gd name="T87" fmla="*/ 109 h 289"/>
                      <a:gd name="T88" fmla="*/ 505 w 433"/>
                      <a:gd name="T89" fmla="*/ 81 h 289"/>
                      <a:gd name="T90" fmla="*/ 546 w 433"/>
                      <a:gd name="T91" fmla="*/ 54 h 289"/>
                      <a:gd name="T92" fmla="*/ 505 w 433"/>
                      <a:gd name="T93" fmla="*/ 0 h 289"/>
                      <a:gd name="T94" fmla="*/ 444 w 433"/>
                      <a:gd name="T95" fmla="*/ 0 h 289"/>
                      <a:gd name="T96" fmla="*/ 422 w 433"/>
                      <a:gd name="T97" fmla="*/ 0 h 289"/>
                      <a:gd name="T98" fmla="*/ 404 w 433"/>
                      <a:gd name="T99" fmla="*/ 27 h 289"/>
                      <a:gd name="T100" fmla="*/ 384 w 433"/>
                      <a:gd name="T101" fmla="*/ 13 h 289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433"/>
                      <a:gd name="T154" fmla="*/ 0 h 289"/>
                      <a:gd name="T155" fmla="*/ 433 w 433"/>
                      <a:gd name="T156" fmla="*/ 289 h 289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433" h="289">
                        <a:moveTo>
                          <a:pt x="152" y="8"/>
                        </a:moveTo>
                        <a:lnTo>
                          <a:pt x="136" y="24"/>
                        </a:lnTo>
                        <a:lnTo>
                          <a:pt x="96" y="32"/>
                        </a:lnTo>
                        <a:lnTo>
                          <a:pt x="56" y="72"/>
                        </a:lnTo>
                        <a:lnTo>
                          <a:pt x="16" y="128"/>
                        </a:lnTo>
                        <a:lnTo>
                          <a:pt x="16" y="160"/>
                        </a:lnTo>
                        <a:lnTo>
                          <a:pt x="32" y="184"/>
                        </a:lnTo>
                        <a:lnTo>
                          <a:pt x="48" y="176"/>
                        </a:lnTo>
                        <a:lnTo>
                          <a:pt x="64" y="176"/>
                        </a:lnTo>
                        <a:lnTo>
                          <a:pt x="8" y="224"/>
                        </a:lnTo>
                        <a:lnTo>
                          <a:pt x="0" y="248"/>
                        </a:lnTo>
                        <a:lnTo>
                          <a:pt x="16" y="256"/>
                        </a:lnTo>
                        <a:lnTo>
                          <a:pt x="48" y="288"/>
                        </a:lnTo>
                        <a:lnTo>
                          <a:pt x="80" y="288"/>
                        </a:lnTo>
                        <a:lnTo>
                          <a:pt x="96" y="272"/>
                        </a:lnTo>
                        <a:lnTo>
                          <a:pt x="96" y="256"/>
                        </a:lnTo>
                        <a:lnTo>
                          <a:pt x="112" y="264"/>
                        </a:lnTo>
                        <a:lnTo>
                          <a:pt x="120" y="272"/>
                        </a:lnTo>
                        <a:lnTo>
                          <a:pt x="152" y="288"/>
                        </a:lnTo>
                        <a:lnTo>
                          <a:pt x="168" y="272"/>
                        </a:lnTo>
                        <a:lnTo>
                          <a:pt x="192" y="272"/>
                        </a:lnTo>
                        <a:lnTo>
                          <a:pt x="192" y="288"/>
                        </a:lnTo>
                        <a:lnTo>
                          <a:pt x="208" y="280"/>
                        </a:lnTo>
                        <a:lnTo>
                          <a:pt x="240" y="232"/>
                        </a:lnTo>
                        <a:lnTo>
                          <a:pt x="256" y="232"/>
                        </a:lnTo>
                        <a:lnTo>
                          <a:pt x="296" y="168"/>
                        </a:lnTo>
                        <a:lnTo>
                          <a:pt x="296" y="144"/>
                        </a:lnTo>
                        <a:lnTo>
                          <a:pt x="304" y="136"/>
                        </a:lnTo>
                        <a:lnTo>
                          <a:pt x="312" y="152"/>
                        </a:lnTo>
                        <a:lnTo>
                          <a:pt x="344" y="96"/>
                        </a:lnTo>
                        <a:lnTo>
                          <a:pt x="376" y="80"/>
                        </a:lnTo>
                        <a:lnTo>
                          <a:pt x="376" y="88"/>
                        </a:lnTo>
                        <a:lnTo>
                          <a:pt x="400" y="64"/>
                        </a:lnTo>
                        <a:lnTo>
                          <a:pt x="416" y="72"/>
                        </a:lnTo>
                        <a:lnTo>
                          <a:pt x="432" y="24"/>
                        </a:lnTo>
                        <a:lnTo>
                          <a:pt x="424" y="16"/>
                        </a:lnTo>
                        <a:lnTo>
                          <a:pt x="400" y="16"/>
                        </a:lnTo>
                        <a:lnTo>
                          <a:pt x="384" y="24"/>
                        </a:lnTo>
                        <a:lnTo>
                          <a:pt x="344" y="24"/>
                        </a:lnTo>
                        <a:lnTo>
                          <a:pt x="328" y="0"/>
                        </a:lnTo>
                        <a:lnTo>
                          <a:pt x="272" y="40"/>
                        </a:lnTo>
                        <a:lnTo>
                          <a:pt x="264" y="64"/>
                        </a:lnTo>
                        <a:lnTo>
                          <a:pt x="248" y="64"/>
                        </a:lnTo>
                        <a:lnTo>
                          <a:pt x="200" y="64"/>
                        </a:lnTo>
                        <a:lnTo>
                          <a:pt x="200" y="48"/>
                        </a:lnTo>
                        <a:lnTo>
                          <a:pt x="216" y="32"/>
                        </a:lnTo>
                        <a:lnTo>
                          <a:pt x="200" y="0"/>
                        </a:lnTo>
                        <a:lnTo>
                          <a:pt x="176" y="0"/>
                        </a:lnTo>
                        <a:lnTo>
                          <a:pt x="168" y="0"/>
                        </a:lnTo>
                        <a:lnTo>
                          <a:pt x="160" y="16"/>
                        </a:lnTo>
                        <a:lnTo>
                          <a:pt x="152" y="8"/>
                        </a:lnTo>
                      </a:path>
                    </a:pathLst>
                  </a:custGeom>
                  <a:ln w="3175">
                    <a:prstDash val="dash"/>
                  </a:ln>
                </p:spPr>
                <p:style>
                  <a:lnRef idx="1">
                    <a:schemeClr val="accent3"/>
                  </a:lnRef>
                  <a:fillRef idx="0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zh-CN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0599C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07" name="Freeform 12"/>
                  <p:cNvSpPr>
                    <a:spLocks noChangeArrowheads="1"/>
                  </p:cNvSpPr>
                  <p:nvPr/>
                </p:nvSpPr>
                <p:spPr bwMode="auto">
                  <a:xfrm>
                    <a:off x="3973774" y="2450679"/>
                    <a:ext cx="605314" cy="546820"/>
                  </a:xfrm>
                  <a:custGeom>
                    <a:avLst/>
                    <a:gdLst>
                      <a:gd name="T0" fmla="*/ 413 w 361"/>
                      <a:gd name="T1" fmla="*/ 0 h 321"/>
                      <a:gd name="T2" fmla="*/ 373 w 361"/>
                      <a:gd name="T3" fmla="*/ 0 h 321"/>
                      <a:gd name="T4" fmla="*/ 296 w 361"/>
                      <a:gd name="T5" fmla="*/ 80 h 321"/>
                      <a:gd name="T6" fmla="*/ 236 w 361"/>
                      <a:gd name="T7" fmla="*/ 93 h 321"/>
                      <a:gd name="T8" fmla="*/ 236 w 361"/>
                      <a:gd name="T9" fmla="*/ 66 h 321"/>
                      <a:gd name="T10" fmla="*/ 197 w 361"/>
                      <a:gd name="T11" fmla="*/ 66 h 321"/>
                      <a:gd name="T12" fmla="*/ 158 w 361"/>
                      <a:gd name="T13" fmla="*/ 93 h 321"/>
                      <a:gd name="T14" fmla="*/ 78 w 361"/>
                      <a:gd name="T15" fmla="*/ 66 h 321"/>
                      <a:gd name="T16" fmla="*/ 60 w 361"/>
                      <a:gd name="T17" fmla="*/ 53 h 321"/>
                      <a:gd name="T18" fmla="*/ 20 w 361"/>
                      <a:gd name="T19" fmla="*/ 40 h 321"/>
                      <a:gd name="T20" fmla="*/ 20 w 361"/>
                      <a:gd name="T21" fmla="*/ 66 h 321"/>
                      <a:gd name="T22" fmla="*/ 0 w 361"/>
                      <a:gd name="T23" fmla="*/ 80 h 321"/>
                      <a:gd name="T24" fmla="*/ 78 w 361"/>
                      <a:gd name="T25" fmla="*/ 93 h 321"/>
                      <a:gd name="T26" fmla="*/ 97 w 361"/>
                      <a:gd name="T27" fmla="*/ 130 h 321"/>
                      <a:gd name="T28" fmla="*/ 138 w 361"/>
                      <a:gd name="T29" fmla="*/ 130 h 321"/>
                      <a:gd name="T30" fmla="*/ 197 w 361"/>
                      <a:gd name="T31" fmla="*/ 186 h 321"/>
                      <a:gd name="T32" fmla="*/ 254 w 361"/>
                      <a:gd name="T33" fmla="*/ 171 h 321"/>
                      <a:gd name="T34" fmla="*/ 254 w 361"/>
                      <a:gd name="T35" fmla="*/ 239 h 321"/>
                      <a:gd name="T36" fmla="*/ 334 w 361"/>
                      <a:gd name="T37" fmla="*/ 304 h 321"/>
                      <a:gd name="T38" fmla="*/ 373 w 361"/>
                      <a:gd name="T39" fmla="*/ 304 h 321"/>
                      <a:gd name="T40" fmla="*/ 393 w 361"/>
                      <a:gd name="T41" fmla="*/ 279 h 321"/>
                      <a:gd name="T42" fmla="*/ 451 w 361"/>
                      <a:gd name="T43" fmla="*/ 316 h 321"/>
                      <a:gd name="T44" fmla="*/ 413 w 361"/>
                      <a:gd name="T45" fmla="*/ 344 h 321"/>
                      <a:gd name="T46" fmla="*/ 393 w 361"/>
                      <a:gd name="T47" fmla="*/ 331 h 321"/>
                      <a:gd name="T48" fmla="*/ 354 w 361"/>
                      <a:gd name="T49" fmla="*/ 316 h 321"/>
                      <a:gd name="T50" fmla="*/ 354 w 361"/>
                      <a:gd name="T51" fmla="*/ 370 h 321"/>
                      <a:gd name="T52" fmla="*/ 334 w 361"/>
                      <a:gd name="T53" fmla="*/ 396 h 321"/>
                      <a:gd name="T54" fmla="*/ 393 w 361"/>
                      <a:gd name="T55" fmla="*/ 450 h 321"/>
                      <a:gd name="T56" fmla="*/ 393 w 361"/>
                      <a:gd name="T57" fmla="*/ 489 h 321"/>
                      <a:gd name="T58" fmla="*/ 489 w 361"/>
                      <a:gd name="T59" fmla="*/ 489 h 321"/>
                      <a:gd name="T60" fmla="*/ 530 w 361"/>
                      <a:gd name="T61" fmla="*/ 516 h 321"/>
                      <a:gd name="T62" fmla="*/ 588 w 361"/>
                      <a:gd name="T63" fmla="*/ 503 h 321"/>
                      <a:gd name="T64" fmla="*/ 668 w 361"/>
                      <a:gd name="T65" fmla="*/ 529 h 321"/>
                      <a:gd name="T66" fmla="*/ 726 w 361"/>
                      <a:gd name="T67" fmla="*/ 489 h 321"/>
                      <a:gd name="T68" fmla="*/ 785 w 361"/>
                      <a:gd name="T69" fmla="*/ 424 h 321"/>
                      <a:gd name="T70" fmla="*/ 707 w 361"/>
                      <a:gd name="T71" fmla="*/ 396 h 321"/>
                      <a:gd name="T72" fmla="*/ 785 w 361"/>
                      <a:gd name="T73" fmla="*/ 384 h 321"/>
                      <a:gd name="T74" fmla="*/ 805 w 361"/>
                      <a:gd name="T75" fmla="*/ 396 h 321"/>
                      <a:gd name="T76" fmla="*/ 883 w 361"/>
                      <a:gd name="T77" fmla="*/ 384 h 321"/>
                      <a:gd name="T78" fmla="*/ 883 w 361"/>
                      <a:gd name="T79" fmla="*/ 370 h 321"/>
                      <a:gd name="T80" fmla="*/ 785 w 361"/>
                      <a:gd name="T81" fmla="*/ 331 h 321"/>
                      <a:gd name="T82" fmla="*/ 785 w 361"/>
                      <a:gd name="T83" fmla="*/ 304 h 321"/>
                      <a:gd name="T84" fmla="*/ 748 w 361"/>
                      <a:gd name="T85" fmla="*/ 292 h 321"/>
                      <a:gd name="T86" fmla="*/ 707 w 361"/>
                      <a:gd name="T87" fmla="*/ 279 h 321"/>
                      <a:gd name="T88" fmla="*/ 668 w 361"/>
                      <a:gd name="T89" fmla="*/ 212 h 321"/>
                      <a:gd name="T90" fmla="*/ 570 w 361"/>
                      <a:gd name="T91" fmla="*/ 106 h 321"/>
                      <a:gd name="T92" fmla="*/ 570 w 361"/>
                      <a:gd name="T93" fmla="*/ 66 h 321"/>
                      <a:gd name="T94" fmla="*/ 471 w 361"/>
                      <a:gd name="T95" fmla="*/ 53 h 321"/>
                      <a:gd name="T96" fmla="*/ 432 w 361"/>
                      <a:gd name="T97" fmla="*/ 40 h 321"/>
                      <a:gd name="T98" fmla="*/ 413 w 361"/>
                      <a:gd name="T99" fmla="*/ 0 h 321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361"/>
                      <a:gd name="T151" fmla="*/ 0 h 321"/>
                      <a:gd name="T152" fmla="*/ 361 w 361"/>
                      <a:gd name="T153" fmla="*/ 321 h 321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361" h="321">
                        <a:moveTo>
                          <a:pt x="168" y="0"/>
                        </a:moveTo>
                        <a:lnTo>
                          <a:pt x="152" y="0"/>
                        </a:lnTo>
                        <a:lnTo>
                          <a:pt x="120" y="48"/>
                        </a:lnTo>
                        <a:lnTo>
                          <a:pt x="96" y="56"/>
                        </a:lnTo>
                        <a:lnTo>
                          <a:pt x="96" y="40"/>
                        </a:lnTo>
                        <a:lnTo>
                          <a:pt x="80" y="40"/>
                        </a:lnTo>
                        <a:lnTo>
                          <a:pt x="64" y="56"/>
                        </a:lnTo>
                        <a:lnTo>
                          <a:pt x="32" y="40"/>
                        </a:lnTo>
                        <a:lnTo>
                          <a:pt x="24" y="32"/>
                        </a:lnTo>
                        <a:lnTo>
                          <a:pt x="8" y="24"/>
                        </a:lnTo>
                        <a:lnTo>
                          <a:pt x="8" y="40"/>
                        </a:lnTo>
                        <a:lnTo>
                          <a:pt x="0" y="48"/>
                        </a:lnTo>
                        <a:lnTo>
                          <a:pt x="32" y="56"/>
                        </a:lnTo>
                        <a:lnTo>
                          <a:pt x="40" y="80"/>
                        </a:lnTo>
                        <a:lnTo>
                          <a:pt x="56" y="80"/>
                        </a:lnTo>
                        <a:lnTo>
                          <a:pt x="80" y="112"/>
                        </a:lnTo>
                        <a:lnTo>
                          <a:pt x="104" y="104"/>
                        </a:lnTo>
                        <a:lnTo>
                          <a:pt x="104" y="144"/>
                        </a:lnTo>
                        <a:lnTo>
                          <a:pt x="136" y="184"/>
                        </a:lnTo>
                        <a:lnTo>
                          <a:pt x="152" y="184"/>
                        </a:lnTo>
                        <a:lnTo>
                          <a:pt x="160" y="168"/>
                        </a:lnTo>
                        <a:lnTo>
                          <a:pt x="184" y="192"/>
                        </a:lnTo>
                        <a:lnTo>
                          <a:pt x="168" y="208"/>
                        </a:lnTo>
                        <a:lnTo>
                          <a:pt x="160" y="200"/>
                        </a:lnTo>
                        <a:lnTo>
                          <a:pt x="144" y="192"/>
                        </a:lnTo>
                        <a:lnTo>
                          <a:pt x="144" y="224"/>
                        </a:lnTo>
                        <a:lnTo>
                          <a:pt x="136" y="240"/>
                        </a:lnTo>
                        <a:lnTo>
                          <a:pt x="160" y="272"/>
                        </a:lnTo>
                        <a:lnTo>
                          <a:pt x="160" y="296"/>
                        </a:lnTo>
                        <a:lnTo>
                          <a:pt x="200" y="296"/>
                        </a:lnTo>
                        <a:lnTo>
                          <a:pt x="216" y="312"/>
                        </a:lnTo>
                        <a:lnTo>
                          <a:pt x="240" y="304"/>
                        </a:lnTo>
                        <a:lnTo>
                          <a:pt x="272" y="320"/>
                        </a:lnTo>
                        <a:lnTo>
                          <a:pt x="296" y="296"/>
                        </a:lnTo>
                        <a:lnTo>
                          <a:pt x="320" y="256"/>
                        </a:lnTo>
                        <a:lnTo>
                          <a:pt x="288" y="240"/>
                        </a:lnTo>
                        <a:lnTo>
                          <a:pt x="320" y="232"/>
                        </a:lnTo>
                        <a:lnTo>
                          <a:pt x="328" y="240"/>
                        </a:lnTo>
                        <a:lnTo>
                          <a:pt x="360" y="232"/>
                        </a:lnTo>
                        <a:lnTo>
                          <a:pt x="360" y="224"/>
                        </a:lnTo>
                        <a:lnTo>
                          <a:pt x="320" y="200"/>
                        </a:lnTo>
                        <a:lnTo>
                          <a:pt x="320" y="184"/>
                        </a:lnTo>
                        <a:lnTo>
                          <a:pt x="304" y="176"/>
                        </a:lnTo>
                        <a:lnTo>
                          <a:pt x="288" y="168"/>
                        </a:lnTo>
                        <a:lnTo>
                          <a:pt x="272" y="128"/>
                        </a:lnTo>
                        <a:lnTo>
                          <a:pt x="232" y="64"/>
                        </a:lnTo>
                        <a:lnTo>
                          <a:pt x="232" y="40"/>
                        </a:lnTo>
                        <a:lnTo>
                          <a:pt x="192" y="32"/>
                        </a:lnTo>
                        <a:lnTo>
                          <a:pt x="176" y="24"/>
                        </a:lnTo>
                        <a:lnTo>
                          <a:pt x="168" y="0"/>
                        </a:lnTo>
                      </a:path>
                    </a:pathLst>
                  </a:custGeom>
                  <a:ln w="3175">
                    <a:prstDash val="dash"/>
                  </a:ln>
                </p:spPr>
                <p:style>
                  <a:lnRef idx="1">
                    <a:schemeClr val="accent3"/>
                  </a:lnRef>
                  <a:fillRef idx="0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zh-CN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0599C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08" name="Freeform 13"/>
                  <p:cNvSpPr>
                    <a:spLocks noChangeArrowheads="1"/>
                  </p:cNvSpPr>
                  <p:nvPr/>
                </p:nvSpPr>
                <p:spPr bwMode="auto">
                  <a:xfrm>
                    <a:off x="4471196" y="2888136"/>
                    <a:ext cx="107892" cy="93961"/>
                  </a:xfrm>
                  <a:custGeom>
                    <a:avLst/>
                    <a:gdLst>
                      <a:gd name="T0" fmla="*/ 54 w 65"/>
                      <a:gd name="T1" fmla="*/ 0 h 57"/>
                      <a:gd name="T2" fmla="*/ 0 w 65"/>
                      <a:gd name="T3" fmla="*/ 56 h 57"/>
                      <a:gd name="T4" fmla="*/ 54 w 65"/>
                      <a:gd name="T5" fmla="*/ 78 h 57"/>
                      <a:gd name="T6" fmla="*/ 150 w 65"/>
                      <a:gd name="T7" fmla="*/ 56 h 57"/>
                      <a:gd name="T8" fmla="*/ 150 w 65"/>
                      <a:gd name="T9" fmla="*/ 34 h 57"/>
                      <a:gd name="T10" fmla="*/ 54 w 65"/>
                      <a:gd name="T11" fmla="*/ 0 h 5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5"/>
                      <a:gd name="T19" fmla="*/ 0 h 57"/>
                      <a:gd name="T20" fmla="*/ 65 w 65"/>
                      <a:gd name="T21" fmla="*/ 57 h 5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5" h="57">
                        <a:moveTo>
                          <a:pt x="24" y="0"/>
                        </a:moveTo>
                        <a:lnTo>
                          <a:pt x="0" y="40"/>
                        </a:lnTo>
                        <a:lnTo>
                          <a:pt x="24" y="56"/>
                        </a:lnTo>
                        <a:lnTo>
                          <a:pt x="64" y="40"/>
                        </a:lnTo>
                        <a:lnTo>
                          <a:pt x="64" y="24"/>
                        </a:lnTo>
                        <a:lnTo>
                          <a:pt x="24" y="0"/>
                        </a:lnTo>
                      </a:path>
                    </a:pathLst>
                  </a:custGeom>
                  <a:ln w="3175">
                    <a:prstDash val="dash"/>
                  </a:ln>
                </p:spPr>
                <p:style>
                  <a:lnRef idx="1">
                    <a:schemeClr val="accent3"/>
                  </a:lnRef>
                  <a:fillRef idx="0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zh-CN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0599C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09" name="Freeform 14"/>
                  <p:cNvSpPr>
                    <a:spLocks noChangeArrowheads="1"/>
                  </p:cNvSpPr>
                  <p:nvPr/>
                </p:nvSpPr>
                <p:spPr bwMode="auto">
                  <a:xfrm>
                    <a:off x="4202168" y="2954370"/>
                    <a:ext cx="403543" cy="506772"/>
                  </a:xfrm>
                  <a:custGeom>
                    <a:avLst/>
                    <a:gdLst>
                      <a:gd name="T0" fmla="*/ 448 w 241"/>
                      <a:gd name="T1" fmla="*/ 27 h 297"/>
                      <a:gd name="T2" fmla="*/ 388 w 241"/>
                      <a:gd name="T3" fmla="*/ 0 h 297"/>
                      <a:gd name="T4" fmla="*/ 332 w 241"/>
                      <a:gd name="T5" fmla="*/ 41 h 297"/>
                      <a:gd name="T6" fmla="*/ 253 w 241"/>
                      <a:gd name="T7" fmla="*/ 13 h 297"/>
                      <a:gd name="T8" fmla="*/ 196 w 241"/>
                      <a:gd name="T9" fmla="*/ 27 h 297"/>
                      <a:gd name="T10" fmla="*/ 176 w 241"/>
                      <a:gd name="T11" fmla="*/ 53 h 297"/>
                      <a:gd name="T12" fmla="*/ 155 w 241"/>
                      <a:gd name="T13" fmla="*/ 80 h 297"/>
                      <a:gd name="T14" fmla="*/ 176 w 241"/>
                      <a:gd name="T15" fmla="*/ 122 h 297"/>
                      <a:gd name="T16" fmla="*/ 137 w 241"/>
                      <a:gd name="T17" fmla="*/ 122 h 297"/>
                      <a:gd name="T18" fmla="*/ 116 w 241"/>
                      <a:gd name="T19" fmla="*/ 107 h 297"/>
                      <a:gd name="T20" fmla="*/ 97 w 241"/>
                      <a:gd name="T21" fmla="*/ 107 h 297"/>
                      <a:gd name="T22" fmla="*/ 97 w 241"/>
                      <a:gd name="T23" fmla="*/ 135 h 297"/>
                      <a:gd name="T24" fmla="*/ 97 w 241"/>
                      <a:gd name="T25" fmla="*/ 160 h 297"/>
                      <a:gd name="T26" fmla="*/ 97 w 241"/>
                      <a:gd name="T27" fmla="*/ 160 h 297"/>
                      <a:gd name="T28" fmla="*/ 97 w 241"/>
                      <a:gd name="T29" fmla="*/ 186 h 297"/>
                      <a:gd name="T30" fmla="*/ 20 w 241"/>
                      <a:gd name="T31" fmla="*/ 227 h 297"/>
                      <a:gd name="T32" fmla="*/ 0 w 241"/>
                      <a:gd name="T33" fmla="*/ 240 h 297"/>
                      <a:gd name="T34" fmla="*/ 0 w 241"/>
                      <a:gd name="T35" fmla="*/ 294 h 297"/>
                      <a:gd name="T36" fmla="*/ 60 w 241"/>
                      <a:gd name="T37" fmla="*/ 320 h 297"/>
                      <a:gd name="T38" fmla="*/ 60 w 241"/>
                      <a:gd name="T39" fmla="*/ 388 h 297"/>
                      <a:gd name="T40" fmla="*/ 116 w 241"/>
                      <a:gd name="T41" fmla="*/ 388 h 297"/>
                      <a:gd name="T42" fmla="*/ 116 w 241"/>
                      <a:gd name="T43" fmla="*/ 414 h 297"/>
                      <a:gd name="T44" fmla="*/ 137 w 241"/>
                      <a:gd name="T45" fmla="*/ 440 h 297"/>
                      <a:gd name="T46" fmla="*/ 155 w 241"/>
                      <a:gd name="T47" fmla="*/ 480 h 297"/>
                      <a:gd name="T48" fmla="*/ 213 w 241"/>
                      <a:gd name="T49" fmla="*/ 480 h 297"/>
                      <a:gd name="T50" fmla="*/ 253 w 241"/>
                      <a:gd name="T51" fmla="*/ 440 h 297"/>
                      <a:gd name="T52" fmla="*/ 272 w 241"/>
                      <a:gd name="T53" fmla="*/ 440 h 297"/>
                      <a:gd name="T54" fmla="*/ 272 w 241"/>
                      <a:gd name="T55" fmla="*/ 466 h 297"/>
                      <a:gd name="T56" fmla="*/ 292 w 241"/>
                      <a:gd name="T57" fmla="*/ 480 h 297"/>
                      <a:gd name="T58" fmla="*/ 332 w 241"/>
                      <a:gd name="T59" fmla="*/ 480 h 297"/>
                      <a:gd name="T60" fmla="*/ 332 w 241"/>
                      <a:gd name="T61" fmla="*/ 466 h 297"/>
                      <a:gd name="T62" fmla="*/ 370 w 241"/>
                      <a:gd name="T63" fmla="*/ 466 h 297"/>
                      <a:gd name="T64" fmla="*/ 370 w 241"/>
                      <a:gd name="T65" fmla="*/ 480 h 297"/>
                      <a:gd name="T66" fmla="*/ 388 w 241"/>
                      <a:gd name="T67" fmla="*/ 493 h 297"/>
                      <a:gd name="T68" fmla="*/ 429 w 241"/>
                      <a:gd name="T69" fmla="*/ 480 h 297"/>
                      <a:gd name="T70" fmla="*/ 448 w 241"/>
                      <a:gd name="T71" fmla="*/ 429 h 297"/>
                      <a:gd name="T72" fmla="*/ 448 w 241"/>
                      <a:gd name="T73" fmla="*/ 374 h 297"/>
                      <a:gd name="T74" fmla="*/ 489 w 241"/>
                      <a:gd name="T75" fmla="*/ 374 h 297"/>
                      <a:gd name="T76" fmla="*/ 489 w 241"/>
                      <a:gd name="T77" fmla="*/ 361 h 297"/>
                      <a:gd name="T78" fmla="*/ 489 w 241"/>
                      <a:gd name="T79" fmla="*/ 335 h 297"/>
                      <a:gd name="T80" fmla="*/ 526 w 241"/>
                      <a:gd name="T81" fmla="*/ 361 h 297"/>
                      <a:gd name="T82" fmla="*/ 565 w 241"/>
                      <a:gd name="T83" fmla="*/ 320 h 297"/>
                      <a:gd name="T84" fmla="*/ 526 w 241"/>
                      <a:gd name="T85" fmla="*/ 294 h 297"/>
                      <a:gd name="T86" fmla="*/ 526 w 241"/>
                      <a:gd name="T87" fmla="*/ 280 h 297"/>
                      <a:gd name="T88" fmla="*/ 565 w 241"/>
                      <a:gd name="T89" fmla="*/ 266 h 297"/>
                      <a:gd name="T90" fmla="*/ 545 w 241"/>
                      <a:gd name="T91" fmla="*/ 227 h 297"/>
                      <a:gd name="T92" fmla="*/ 526 w 241"/>
                      <a:gd name="T93" fmla="*/ 214 h 297"/>
                      <a:gd name="T94" fmla="*/ 586 w 241"/>
                      <a:gd name="T95" fmla="*/ 227 h 297"/>
                      <a:gd name="T96" fmla="*/ 586 w 241"/>
                      <a:gd name="T97" fmla="*/ 173 h 297"/>
                      <a:gd name="T98" fmla="*/ 526 w 241"/>
                      <a:gd name="T99" fmla="*/ 201 h 297"/>
                      <a:gd name="T100" fmla="*/ 586 w 241"/>
                      <a:gd name="T101" fmla="*/ 135 h 297"/>
                      <a:gd name="T102" fmla="*/ 489 w 241"/>
                      <a:gd name="T103" fmla="*/ 93 h 297"/>
                      <a:gd name="T104" fmla="*/ 429 w 241"/>
                      <a:gd name="T105" fmla="*/ 93 h 297"/>
                      <a:gd name="T106" fmla="*/ 388 w 241"/>
                      <a:gd name="T107" fmla="*/ 122 h 297"/>
                      <a:gd name="T108" fmla="*/ 370 w 241"/>
                      <a:gd name="T109" fmla="*/ 80 h 297"/>
                      <a:gd name="T110" fmla="*/ 388 w 241"/>
                      <a:gd name="T111" fmla="*/ 66 h 297"/>
                      <a:gd name="T112" fmla="*/ 448 w 241"/>
                      <a:gd name="T113" fmla="*/ 27 h 297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241"/>
                      <a:gd name="T172" fmla="*/ 0 h 297"/>
                      <a:gd name="T173" fmla="*/ 241 w 241"/>
                      <a:gd name="T174" fmla="*/ 297 h 297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241" h="297">
                        <a:moveTo>
                          <a:pt x="184" y="16"/>
                        </a:moveTo>
                        <a:lnTo>
                          <a:pt x="160" y="0"/>
                        </a:lnTo>
                        <a:lnTo>
                          <a:pt x="136" y="24"/>
                        </a:lnTo>
                        <a:lnTo>
                          <a:pt x="104" y="8"/>
                        </a:lnTo>
                        <a:lnTo>
                          <a:pt x="80" y="16"/>
                        </a:lnTo>
                        <a:lnTo>
                          <a:pt x="72" y="32"/>
                        </a:lnTo>
                        <a:lnTo>
                          <a:pt x="64" y="48"/>
                        </a:lnTo>
                        <a:lnTo>
                          <a:pt x="72" y="72"/>
                        </a:lnTo>
                        <a:lnTo>
                          <a:pt x="56" y="72"/>
                        </a:lnTo>
                        <a:lnTo>
                          <a:pt x="48" y="64"/>
                        </a:lnTo>
                        <a:lnTo>
                          <a:pt x="40" y="64"/>
                        </a:lnTo>
                        <a:lnTo>
                          <a:pt x="40" y="80"/>
                        </a:lnTo>
                        <a:lnTo>
                          <a:pt x="40" y="96"/>
                        </a:lnTo>
                        <a:lnTo>
                          <a:pt x="40" y="112"/>
                        </a:lnTo>
                        <a:lnTo>
                          <a:pt x="8" y="136"/>
                        </a:lnTo>
                        <a:lnTo>
                          <a:pt x="0" y="144"/>
                        </a:lnTo>
                        <a:lnTo>
                          <a:pt x="0" y="176"/>
                        </a:lnTo>
                        <a:lnTo>
                          <a:pt x="24" y="192"/>
                        </a:lnTo>
                        <a:lnTo>
                          <a:pt x="24" y="232"/>
                        </a:lnTo>
                        <a:lnTo>
                          <a:pt x="48" y="232"/>
                        </a:lnTo>
                        <a:lnTo>
                          <a:pt x="48" y="248"/>
                        </a:lnTo>
                        <a:lnTo>
                          <a:pt x="56" y="264"/>
                        </a:lnTo>
                        <a:lnTo>
                          <a:pt x="64" y="288"/>
                        </a:lnTo>
                        <a:lnTo>
                          <a:pt x="88" y="288"/>
                        </a:lnTo>
                        <a:lnTo>
                          <a:pt x="104" y="264"/>
                        </a:lnTo>
                        <a:lnTo>
                          <a:pt x="112" y="264"/>
                        </a:lnTo>
                        <a:lnTo>
                          <a:pt x="112" y="280"/>
                        </a:lnTo>
                        <a:lnTo>
                          <a:pt x="120" y="288"/>
                        </a:lnTo>
                        <a:lnTo>
                          <a:pt x="136" y="288"/>
                        </a:lnTo>
                        <a:lnTo>
                          <a:pt x="136" y="280"/>
                        </a:lnTo>
                        <a:lnTo>
                          <a:pt x="152" y="280"/>
                        </a:lnTo>
                        <a:lnTo>
                          <a:pt x="152" y="288"/>
                        </a:lnTo>
                        <a:lnTo>
                          <a:pt x="160" y="296"/>
                        </a:lnTo>
                        <a:lnTo>
                          <a:pt x="176" y="288"/>
                        </a:lnTo>
                        <a:lnTo>
                          <a:pt x="184" y="256"/>
                        </a:lnTo>
                        <a:lnTo>
                          <a:pt x="184" y="224"/>
                        </a:lnTo>
                        <a:lnTo>
                          <a:pt x="200" y="224"/>
                        </a:lnTo>
                        <a:lnTo>
                          <a:pt x="200" y="216"/>
                        </a:lnTo>
                        <a:lnTo>
                          <a:pt x="200" y="200"/>
                        </a:lnTo>
                        <a:lnTo>
                          <a:pt x="216" y="216"/>
                        </a:lnTo>
                        <a:lnTo>
                          <a:pt x="232" y="192"/>
                        </a:lnTo>
                        <a:lnTo>
                          <a:pt x="216" y="176"/>
                        </a:lnTo>
                        <a:lnTo>
                          <a:pt x="216" y="168"/>
                        </a:lnTo>
                        <a:lnTo>
                          <a:pt x="232" y="160"/>
                        </a:lnTo>
                        <a:lnTo>
                          <a:pt x="224" y="136"/>
                        </a:lnTo>
                        <a:lnTo>
                          <a:pt x="216" y="128"/>
                        </a:lnTo>
                        <a:lnTo>
                          <a:pt x="240" y="136"/>
                        </a:lnTo>
                        <a:lnTo>
                          <a:pt x="240" y="104"/>
                        </a:lnTo>
                        <a:lnTo>
                          <a:pt x="216" y="120"/>
                        </a:lnTo>
                        <a:lnTo>
                          <a:pt x="240" y="80"/>
                        </a:lnTo>
                        <a:lnTo>
                          <a:pt x="200" y="56"/>
                        </a:lnTo>
                        <a:lnTo>
                          <a:pt x="176" y="56"/>
                        </a:lnTo>
                        <a:lnTo>
                          <a:pt x="160" y="72"/>
                        </a:lnTo>
                        <a:lnTo>
                          <a:pt x="152" y="48"/>
                        </a:lnTo>
                        <a:lnTo>
                          <a:pt x="160" y="40"/>
                        </a:lnTo>
                        <a:lnTo>
                          <a:pt x="184" y="16"/>
                        </a:lnTo>
                      </a:path>
                    </a:pathLst>
                  </a:custGeom>
                  <a:ln w="3175">
                    <a:prstDash val="dash"/>
                  </a:ln>
                </p:spPr>
                <p:style>
                  <a:lnRef idx="1">
                    <a:schemeClr val="accent3"/>
                  </a:lnRef>
                  <a:fillRef idx="0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zh-CN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0599C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10" name="Freeform 15"/>
                  <p:cNvSpPr>
                    <a:spLocks noChangeArrowheads="1"/>
                  </p:cNvSpPr>
                  <p:nvPr/>
                </p:nvSpPr>
                <p:spPr bwMode="auto">
                  <a:xfrm>
                    <a:off x="3998995" y="3351778"/>
                    <a:ext cx="459590" cy="629999"/>
                  </a:xfrm>
                  <a:custGeom>
                    <a:avLst/>
                    <a:gdLst>
                      <a:gd name="T0" fmla="*/ 681 w 273"/>
                      <a:gd name="T1" fmla="*/ 93 h 369"/>
                      <a:gd name="T2" fmla="*/ 681 w 273"/>
                      <a:gd name="T3" fmla="*/ 80 h 369"/>
                      <a:gd name="T4" fmla="*/ 643 w 273"/>
                      <a:gd name="T5" fmla="*/ 80 h 369"/>
                      <a:gd name="T6" fmla="*/ 643 w 273"/>
                      <a:gd name="T7" fmla="*/ 93 h 369"/>
                      <a:gd name="T8" fmla="*/ 601 w 273"/>
                      <a:gd name="T9" fmla="*/ 93 h 369"/>
                      <a:gd name="T10" fmla="*/ 580 w 273"/>
                      <a:gd name="T11" fmla="*/ 93 h 369"/>
                      <a:gd name="T12" fmla="*/ 580 w 273"/>
                      <a:gd name="T13" fmla="*/ 53 h 369"/>
                      <a:gd name="T14" fmla="*/ 560 w 273"/>
                      <a:gd name="T15" fmla="*/ 53 h 369"/>
                      <a:gd name="T16" fmla="*/ 520 w 273"/>
                      <a:gd name="T17" fmla="*/ 93 h 369"/>
                      <a:gd name="T18" fmla="*/ 461 w 273"/>
                      <a:gd name="T19" fmla="*/ 93 h 369"/>
                      <a:gd name="T20" fmla="*/ 440 w 273"/>
                      <a:gd name="T21" fmla="*/ 53 h 369"/>
                      <a:gd name="T22" fmla="*/ 422 w 273"/>
                      <a:gd name="T23" fmla="*/ 27 h 369"/>
                      <a:gd name="T24" fmla="*/ 401 w 273"/>
                      <a:gd name="T25" fmla="*/ 0 h 369"/>
                      <a:gd name="T26" fmla="*/ 360 w 273"/>
                      <a:gd name="T27" fmla="*/ 0 h 369"/>
                      <a:gd name="T28" fmla="*/ 360 w 273"/>
                      <a:gd name="T29" fmla="*/ 13 h 369"/>
                      <a:gd name="T30" fmla="*/ 281 w 273"/>
                      <a:gd name="T31" fmla="*/ 27 h 369"/>
                      <a:gd name="T32" fmla="*/ 281 w 273"/>
                      <a:gd name="T33" fmla="*/ 53 h 369"/>
                      <a:gd name="T34" fmla="*/ 199 w 273"/>
                      <a:gd name="T35" fmla="*/ 53 h 369"/>
                      <a:gd name="T36" fmla="*/ 162 w 273"/>
                      <a:gd name="T37" fmla="*/ 80 h 369"/>
                      <a:gd name="T38" fmla="*/ 162 w 273"/>
                      <a:gd name="T39" fmla="*/ 122 h 369"/>
                      <a:gd name="T40" fmla="*/ 181 w 273"/>
                      <a:gd name="T41" fmla="*/ 149 h 369"/>
                      <a:gd name="T42" fmla="*/ 121 w 273"/>
                      <a:gd name="T43" fmla="*/ 186 h 369"/>
                      <a:gd name="T44" fmla="*/ 101 w 273"/>
                      <a:gd name="T45" fmla="*/ 186 h 369"/>
                      <a:gd name="T46" fmla="*/ 79 w 273"/>
                      <a:gd name="T47" fmla="*/ 241 h 369"/>
                      <a:gd name="T48" fmla="*/ 79 w 273"/>
                      <a:gd name="T49" fmla="*/ 267 h 369"/>
                      <a:gd name="T50" fmla="*/ 79 w 273"/>
                      <a:gd name="T51" fmla="*/ 294 h 369"/>
                      <a:gd name="T52" fmla="*/ 41 w 273"/>
                      <a:gd name="T53" fmla="*/ 336 h 369"/>
                      <a:gd name="T54" fmla="*/ 20 w 273"/>
                      <a:gd name="T55" fmla="*/ 361 h 369"/>
                      <a:gd name="T56" fmla="*/ 0 w 273"/>
                      <a:gd name="T57" fmla="*/ 429 h 369"/>
                      <a:gd name="T58" fmla="*/ 20 w 273"/>
                      <a:gd name="T59" fmla="*/ 454 h 369"/>
                      <a:gd name="T60" fmla="*/ 138 w 273"/>
                      <a:gd name="T61" fmla="*/ 454 h 369"/>
                      <a:gd name="T62" fmla="*/ 199 w 273"/>
                      <a:gd name="T63" fmla="*/ 549 h 369"/>
                      <a:gd name="T64" fmla="*/ 221 w 273"/>
                      <a:gd name="T65" fmla="*/ 615 h 369"/>
                      <a:gd name="T66" fmla="*/ 281 w 273"/>
                      <a:gd name="T67" fmla="*/ 549 h 369"/>
                      <a:gd name="T68" fmla="*/ 300 w 273"/>
                      <a:gd name="T69" fmla="*/ 562 h 369"/>
                      <a:gd name="T70" fmla="*/ 381 w 273"/>
                      <a:gd name="T71" fmla="*/ 510 h 369"/>
                      <a:gd name="T72" fmla="*/ 381 w 273"/>
                      <a:gd name="T73" fmla="*/ 468 h 369"/>
                      <a:gd name="T74" fmla="*/ 461 w 273"/>
                      <a:gd name="T75" fmla="*/ 454 h 369"/>
                      <a:gd name="T76" fmla="*/ 500 w 273"/>
                      <a:gd name="T77" fmla="*/ 388 h 369"/>
                      <a:gd name="T78" fmla="*/ 542 w 273"/>
                      <a:gd name="T79" fmla="*/ 375 h 369"/>
                      <a:gd name="T80" fmla="*/ 542 w 273"/>
                      <a:gd name="T81" fmla="*/ 336 h 369"/>
                      <a:gd name="T82" fmla="*/ 601 w 273"/>
                      <a:gd name="T83" fmla="*/ 336 h 369"/>
                      <a:gd name="T84" fmla="*/ 621 w 273"/>
                      <a:gd name="T85" fmla="*/ 267 h 369"/>
                      <a:gd name="T86" fmla="*/ 601 w 273"/>
                      <a:gd name="T87" fmla="*/ 214 h 369"/>
                      <a:gd name="T88" fmla="*/ 621 w 273"/>
                      <a:gd name="T89" fmla="*/ 201 h 369"/>
                      <a:gd name="T90" fmla="*/ 580 w 273"/>
                      <a:gd name="T91" fmla="*/ 173 h 369"/>
                      <a:gd name="T92" fmla="*/ 621 w 273"/>
                      <a:gd name="T93" fmla="*/ 160 h 369"/>
                      <a:gd name="T94" fmla="*/ 643 w 273"/>
                      <a:gd name="T95" fmla="*/ 173 h 369"/>
                      <a:gd name="T96" fmla="*/ 681 w 273"/>
                      <a:gd name="T97" fmla="*/ 135 h 369"/>
                      <a:gd name="T98" fmla="*/ 681 w 273"/>
                      <a:gd name="T99" fmla="*/ 93 h 369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3"/>
                      <a:gd name="T151" fmla="*/ 0 h 369"/>
                      <a:gd name="T152" fmla="*/ 273 w 273"/>
                      <a:gd name="T153" fmla="*/ 369 h 369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3" h="369">
                        <a:moveTo>
                          <a:pt x="272" y="56"/>
                        </a:moveTo>
                        <a:lnTo>
                          <a:pt x="272" y="48"/>
                        </a:lnTo>
                        <a:lnTo>
                          <a:pt x="256" y="48"/>
                        </a:lnTo>
                        <a:lnTo>
                          <a:pt x="256" y="56"/>
                        </a:lnTo>
                        <a:lnTo>
                          <a:pt x="240" y="56"/>
                        </a:lnTo>
                        <a:lnTo>
                          <a:pt x="232" y="56"/>
                        </a:lnTo>
                        <a:lnTo>
                          <a:pt x="232" y="32"/>
                        </a:lnTo>
                        <a:lnTo>
                          <a:pt x="224" y="32"/>
                        </a:lnTo>
                        <a:lnTo>
                          <a:pt x="208" y="56"/>
                        </a:lnTo>
                        <a:lnTo>
                          <a:pt x="184" y="56"/>
                        </a:lnTo>
                        <a:lnTo>
                          <a:pt x="176" y="32"/>
                        </a:lnTo>
                        <a:lnTo>
                          <a:pt x="168" y="16"/>
                        </a:lnTo>
                        <a:lnTo>
                          <a:pt x="160" y="0"/>
                        </a:lnTo>
                        <a:lnTo>
                          <a:pt x="144" y="0"/>
                        </a:lnTo>
                        <a:lnTo>
                          <a:pt x="144" y="8"/>
                        </a:lnTo>
                        <a:lnTo>
                          <a:pt x="112" y="16"/>
                        </a:lnTo>
                        <a:lnTo>
                          <a:pt x="112" y="32"/>
                        </a:lnTo>
                        <a:lnTo>
                          <a:pt x="80" y="32"/>
                        </a:lnTo>
                        <a:lnTo>
                          <a:pt x="64" y="48"/>
                        </a:lnTo>
                        <a:lnTo>
                          <a:pt x="64" y="72"/>
                        </a:lnTo>
                        <a:lnTo>
                          <a:pt x="72" y="88"/>
                        </a:lnTo>
                        <a:lnTo>
                          <a:pt x="48" y="112"/>
                        </a:lnTo>
                        <a:lnTo>
                          <a:pt x="40" y="112"/>
                        </a:lnTo>
                        <a:lnTo>
                          <a:pt x="32" y="144"/>
                        </a:lnTo>
                        <a:lnTo>
                          <a:pt x="32" y="160"/>
                        </a:lnTo>
                        <a:lnTo>
                          <a:pt x="32" y="176"/>
                        </a:lnTo>
                        <a:lnTo>
                          <a:pt x="16" y="200"/>
                        </a:lnTo>
                        <a:lnTo>
                          <a:pt x="8" y="216"/>
                        </a:lnTo>
                        <a:lnTo>
                          <a:pt x="0" y="256"/>
                        </a:lnTo>
                        <a:lnTo>
                          <a:pt x="8" y="272"/>
                        </a:lnTo>
                        <a:lnTo>
                          <a:pt x="56" y="272"/>
                        </a:lnTo>
                        <a:lnTo>
                          <a:pt x="80" y="328"/>
                        </a:lnTo>
                        <a:lnTo>
                          <a:pt x="88" y="368"/>
                        </a:lnTo>
                        <a:lnTo>
                          <a:pt x="112" y="328"/>
                        </a:lnTo>
                        <a:lnTo>
                          <a:pt x="120" y="336"/>
                        </a:lnTo>
                        <a:lnTo>
                          <a:pt x="152" y="304"/>
                        </a:lnTo>
                        <a:lnTo>
                          <a:pt x="152" y="280"/>
                        </a:lnTo>
                        <a:lnTo>
                          <a:pt x="184" y="272"/>
                        </a:lnTo>
                        <a:lnTo>
                          <a:pt x="200" y="232"/>
                        </a:lnTo>
                        <a:lnTo>
                          <a:pt x="216" y="224"/>
                        </a:lnTo>
                        <a:lnTo>
                          <a:pt x="216" y="200"/>
                        </a:lnTo>
                        <a:lnTo>
                          <a:pt x="240" y="200"/>
                        </a:lnTo>
                        <a:lnTo>
                          <a:pt x="248" y="160"/>
                        </a:lnTo>
                        <a:lnTo>
                          <a:pt x="240" y="128"/>
                        </a:lnTo>
                        <a:lnTo>
                          <a:pt x="248" y="120"/>
                        </a:lnTo>
                        <a:lnTo>
                          <a:pt x="232" y="104"/>
                        </a:lnTo>
                        <a:lnTo>
                          <a:pt x="248" y="96"/>
                        </a:lnTo>
                        <a:lnTo>
                          <a:pt x="256" y="104"/>
                        </a:lnTo>
                        <a:lnTo>
                          <a:pt x="272" y="80"/>
                        </a:lnTo>
                        <a:lnTo>
                          <a:pt x="272" y="56"/>
                        </a:lnTo>
                      </a:path>
                    </a:pathLst>
                  </a:custGeom>
                  <a:ln w="3175">
                    <a:prstDash val="dash"/>
                  </a:ln>
                </p:spPr>
                <p:style>
                  <a:lnRef idx="1">
                    <a:schemeClr val="accent3"/>
                  </a:lnRef>
                  <a:fillRef idx="0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zh-CN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0599C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11" name="Freeform 16"/>
                  <p:cNvSpPr>
                    <a:spLocks noChangeArrowheads="1"/>
                  </p:cNvSpPr>
                  <p:nvPr/>
                </p:nvSpPr>
                <p:spPr bwMode="auto">
                  <a:xfrm>
                    <a:off x="3298401" y="3747645"/>
                    <a:ext cx="850522" cy="656184"/>
                  </a:xfrm>
                  <a:custGeom>
                    <a:avLst/>
                    <a:gdLst>
                      <a:gd name="T0" fmla="*/ 1244 w 505"/>
                      <a:gd name="T1" fmla="*/ 158 h 385"/>
                      <a:gd name="T2" fmla="*/ 1065 w 505"/>
                      <a:gd name="T3" fmla="*/ 66 h 385"/>
                      <a:gd name="T4" fmla="*/ 1023 w 505"/>
                      <a:gd name="T5" fmla="*/ 93 h 385"/>
                      <a:gd name="T6" fmla="*/ 944 w 505"/>
                      <a:gd name="T7" fmla="*/ 66 h 385"/>
                      <a:gd name="T8" fmla="*/ 782 w 505"/>
                      <a:gd name="T9" fmla="*/ 93 h 385"/>
                      <a:gd name="T10" fmla="*/ 782 w 505"/>
                      <a:gd name="T11" fmla="*/ 0 h 385"/>
                      <a:gd name="T12" fmla="*/ 703 w 505"/>
                      <a:gd name="T13" fmla="*/ 0 h 385"/>
                      <a:gd name="T14" fmla="*/ 543 w 505"/>
                      <a:gd name="T15" fmla="*/ 13 h 385"/>
                      <a:gd name="T16" fmla="*/ 522 w 505"/>
                      <a:gd name="T17" fmla="*/ 66 h 385"/>
                      <a:gd name="T18" fmla="*/ 422 w 505"/>
                      <a:gd name="T19" fmla="*/ 41 h 385"/>
                      <a:gd name="T20" fmla="*/ 361 w 505"/>
                      <a:gd name="T21" fmla="*/ 80 h 385"/>
                      <a:gd name="T22" fmla="*/ 381 w 505"/>
                      <a:gd name="T23" fmla="*/ 145 h 385"/>
                      <a:gd name="T24" fmla="*/ 361 w 505"/>
                      <a:gd name="T25" fmla="*/ 186 h 385"/>
                      <a:gd name="T26" fmla="*/ 281 w 505"/>
                      <a:gd name="T27" fmla="*/ 279 h 385"/>
                      <a:gd name="T28" fmla="*/ 181 w 505"/>
                      <a:gd name="T29" fmla="*/ 371 h 385"/>
                      <a:gd name="T30" fmla="*/ 79 w 505"/>
                      <a:gd name="T31" fmla="*/ 450 h 385"/>
                      <a:gd name="T32" fmla="*/ 0 w 505"/>
                      <a:gd name="T33" fmla="*/ 492 h 385"/>
                      <a:gd name="T34" fmla="*/ 20 w 505"/>
                      <a:gd name="T35" fmla="*/ 518 h 385"/>
                      <a:gd name="T36" fmla="*/ 41 w 505"/>
                      <a:gd name="T37" fmla="*/ 596 h 385"/>
                      <a:gd name="T38" fmla="*/ 141 w 505"/>
                      <a:gd name="T39" fmla="*/ 636 h 385"/>
                      <a:gd name="T40" fmla="*/ 101 w 505"/>
                      <a:gd name="T41" fmla="*/ 572 h 385"/>
                      <a:gd name="T42" fmla="*/ 200 w 505"/>
                      <a:gd name="T43" fmla="*/ 505 h 385"/>
                      <a:gd name="T44" fmla="*/ 381 w 505"/>
                      <a:gd name="T45" fmla="*/ 465 h 385"/>
                      <a:gd name="T46" fmla="*/ 482 w 505"/>
                      <a:gd name="T47" fmla="*/ 492 h 385"/>
                      <a:gd name="T48" fmla="*/ 601 w 505"/>
                      <a:gd name="T49" fmla="*/ 411 h 385"/>
                      <a:gd name="T50" fmla="*/ 662 w 505"/>
                      <a:gd name="T51" fmla="*/ 398 h 385"/>
                      <a:gd name="T52" fmla="*/ 662 w 505"/>
                      <a:gd name="T53" fmla="*/ 357 h 385"/>
                      <a:gd name="T54" fmla="*/ 703 w 505"/>
                      <a:gd name="T55" fmla="*/ 344 h 385"/>
                      <a:gd name="T56" fmla="*/ 844 w 505"/>
                      <a:gd name="T57" fmla="*/ 384 h 385"/>
                      <a:gd name="T58" fmla="*/ 844 w 505"/>
                      <a:gd name="T59" fmla="*/ 332 h 385"/>
                      <a:gd name="T60" fmla="*/ 944 w 505"/>
                      <a:gd name="T61" fmla="*/ 319 h 385"/>
                      <a:gd name="T62" fmla="*/ 982 w 505"/>
                      <a:gd name="T63" fmla="*/ 332 h 385"/>
                      <a:gd name="T64" fmla="*/ 1004 w 505"/>
                      <a:gd name="T65" fmla="*/ 306 h 385"/>
                      <a:gd name="T66" fmla="*/ 1124 w 505"/>
                      <a:gd name="T67" fmla="*/ 292 h 385"/>
                      <a:gd name="T68" fmla="*/ 1204 w 505"/>
                      <a:gd name="T69" fmla="*/ 226 h 385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505"/>
                      <a:gd name="T106" fmla="*/ 0 h 385"/>
                      <a:gd name="T107" fmla="*/ 505 w 505"/>
                      <a:gd name="T108" fmla="*/ 385 h 385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505" h="385">
                        <a:moveTo>
                          <a:pt x="504" y="128"/>
                        </a:moveTo>
                        <a:lnTo>
                          <a:pt x="496" y="96"/>
                        </a:lnTo>
                        <a:lnTo>
                          <a:pt x="472" y="40"/>
                        </a:lnTo>
                        <a:lnTo>
                          <a:pt x="424" y="40"/>
                        </a:lnTo>
                        <a:lnTo>
                          <a:pt x="416" y="32"/>
                        </a:lnTo>
                        <a:lnTo>
                          <a:pt x="408" y="56"/>
                        </a:lnTo>
                        <a:lnTo>
                          <a:pt x="392" y="56"/>
                        </a:lnTo>
                        <a:lnTo>
                          <a:pt x="376" y="40"/>
                        </a:lnTo>
                        <a:lnTo>
                          <a:pt x="320" y="64"/>
                        </a:lnTo>
                        <a:lnTo>
                          <a:pt x="312" y="56"/>
                        </a:lnTo>
                        <a:lnTo>
                          <a:pt x="336" y="8"/>
                        </a:lnTo>
                        <a:lnTo>
                          <a:pt x="312" y="0"/>
                        </a:lnTo>
                        <a:lnTo>
                          <a:pt x="296" y="16"/>
                        </a:lnTo>
                        <a:lnTo>
                          <a:pt x="280" y="0"/>
                        </a:lnTo>
                        <a:lnTo>
                          <a:pt x="272" y="8"/>
                        </a:lnTo>
                        <a:lnTo>
                          <a:pt x="216" y="8"/>
                        </a:lnTo>
                        <a:lnTo>
                          <a:pt x="224" y="40"/>
                        </a:lnTo>
                        <a:lnTo>
                          <a:pt x="208" y="40"/>
                        </a:lnTo>
                        <a:lnTo>
                          <a:pt x="176" y="16"/>
                        </a:lnTo>
                        <a:lnTo>
                          <a:pt x="168" y="24"/>
                        </a:lnTo>
                        <a:lnTo>
                          <a:pt x="168" y="48"/>
                        </a:lnTo>
                        <a:lnTo>
                          <a:pt x="144" y="48"/>
                        </a:lnTo>
                        <a:lnTo>
                          <a:pt x="144" y="72"/>
                        </a:lnTo>
                        <a:lnTo>
                          <a:pt x="152" y="88"/>
                        </a:lnTo>
                        <a:lnTo>
                          <a:pt x="144" y="96"/>
                        </a:lnTo>
                        <a:lnTo>
                          <a:pt x="144" y="112"/>
                        </a:lnTo>
                        <a:lnTo>
                          <a:pt x="112" y="144"/>
                        </a:lnTo>
                        <a:lnTo>
                          <a:pt x="112" y="168"/>
                        </a:lnTo>
                        <a:lnTo>
                          <a:pt x="104" y="200"/>
                        </a:lnTo>
                        <a:lnTo>
                          <a:pt x="72" y="224"/>
                        </a:lnTo>
                        <a:lnTo>
                          <a:pt x="48" y="256"/>
                        </a:lnTo>
                        <a:lnTo>
                          <a:pt x="32" y="272"/>
                        </a:lnTo>
                        <a:lnTo>
                          <a:pt x="8" y="280"/>
                        </a:lnTo>
                        <a:lnTo>
                          <a:pt x="0" y="296"/>
                        </a:lnTo>
                        <a:lnTo>
                          <a:pt x="16" y="304"/>
                        </a:lnTo>
                        <a:lnTo>
                          <a:pt x="8" y="312"/>
                        </a:lnTo>
                        <a:lnTo>
                          <a:pt x="8" y="352"/>
                        </a:lnTo>
                        <a:lnTo>
                          <a:pt x="16" y="360"/>
                        </a:lnTo>
                        <a:lnTo>
                          <a:pt x="16" y="384"/>
                        </a:lnTo>
                        <a:lnTo>
                          <a:pt x="56" y="384"/>
                        </a:lnTo>
                        <a:lnTo>
                          <a:pt x="56" y="360"/>
                        </a:lnTo>
                        <a:lnTo>
                          <a:pt x="40" y="344"/>
                        </a:lnTo>
                        <a:lnTo>
                          <a:pt x="48" y="312"/>
                        </a:lnTo>
                        <a:lnTo>
                          <a:pt x="80" y="304"/>
                        </a:lnTo>
                        <a:lnTo>
                          <a:pt x="104" y="304"/>
                        </a:lnTo>
                        <a:lnTo>
                          <a:pt x="152" y="280"/>
                        </a:lnTo>
                        <a:lnTo>
                          <a:pt x="184" y="280"/>
                        </a:lnTo>
                        <a:lnTo>
                          <a:pt x="192" y="296"/>
                        </a:lnTo>
                        <a:lnTo>
                          <a:pt x="208" y="264"/>
                        </a:lnTo>
                        <a:lnTo>
                          <a:pt x="240" y="248"/>
                        </a:lnTo>
                        <a:lnTo>
                          <a:pt x="248" y="224"/>
                        </a:lnTo>
                        <a:lnTo>
                          <a:pt x="264" y="240"/>
                        </a:lnTo>
                        <a:lnTo>
                          <a:pt x="272" y="240"/>
                        </a:lnTo>
                        <a:lnTo>
                          <a:pt x="264" y="216"/>
                        </a:lnTo>
                        <a:lnTo>
                          <a:pt x="264" y="184"/>
                        </a:lnTo>
                        <a:lnTo>
                          <a:pt x="280" y="208"/>
                        </a:lnTo>
                        <a:lnTo>
                          <a:pt x="288" y="232"/>
                        </a:lnTo>
                        <a:lnTo>
                          <a:pt x="336" y="232"/>
                        </a:lnTo>
                        <a:lnTo>
                          <a:pt x="320" y="216"/>
                        </a:lnTo>
                        <a:lnTo>
                          <a:pt x="336" y="200"/>
                        </a:lnTo>
                        <a:lnTo>
                          <a:pt x="360" y="208"/>
                        </a:lnTo>
                        <a:lnTo>
                          <a:pt x="376" y="192"/>
                        </a:lnTo>
                        <a:lnTo>
                          <a:pt x="392" y="192"/>
                        </a:lnTo>
                        <a:lnTo>
                          <a:pt x="392" y="200"/>
                        </a:lnTo>
                        <a:lnTo>
                          <a:pt x="400" y="200"/>
                        </a:lnTo>
                        <a:lnTo>
                          <a:pt x="400" y="184"/>
                        </a:lnTo>
                        <a:lnTo>
                          <a:pt x="424" y="192"/>
                        </a:lnTo>
                        <a:lnTo>
                          <a:pt x="448" y="176"/>
                        </a:lnTo>
                        <a:lnTo>
                          <a:pt x="472" y="168"/>
                        </a:lnTo>
                        <a:lnTo>
                          <a:pt x="480" y="136"/>
                        </a:lnTo>
                        <a:lnTo>
                          <a:pt x="504" y="128"/>
                        </a:lnTo>
                      </a:path>
                    </a:pathLst>
                  </a:custGeom>
                  <a:ln w="3175">
                    <a:prstDash val="dash"/>
                  </a:ln>
                </p:spPr>
                <p:style>
                  <a:lnRef idx="1">
                    <a:schemeClr val="accent3"/>
                  </a:lnRef>
                  <a:fillRef idx="0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zh-CN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0599C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12" name="Freeform 17"/>
                  <p:cNvSpPr>
                    <a:spLocks noChangeArrowheads="1"/>
                  </p:cNvSpPr>
                  <p:nvPr/>
                </p:nvSpPr>
                <p:spPr bwMode="auto">
                  <a:xfrm>
                    <a:off x="2732320" y="3624418"/>
                    <a:ext cx="837911" cy="656184"/>
                  </a:xfrm>
                  <a:custGeom>
                    <a:avLst/>
                    <a:gdLst>
                      <a:gd name="T0" fmla="*/ 868 w 497"/>
                      <a:gd name="T1" fmla="*/ 572 h 385"/>
                      <a:gd name="T2" fmla="*/ 1052 w 497"/>
                      <a:gd name="T3" fmla="*/ 492 h 385"/>
                      <a:gd name="T4" fmla="*/ 1131 w 497"/>
                      <a:gd name="T5" fmla="*/ 398 h 385"/>
                      <a:gd name="T6" fmla="*/ 1210 w 497"/>
                      <a:gd name="T7" fmla="*/ 306 h 385"/>
                      <a:gd name="T8" fmla="*/ 1251 w 497"/>
                      <a:gd name="T9" fmla="*/ 266 h 385"/>
                      <a:gd name="T10" fmla="*/ 1210 w 497"/>
                      <a:gd name="T11" fmla="*/ 214 h 385"/>
                      <a:gd name="T12" fmla="*/ 1151 w 497"/>
                      <a:gd name="T13" fmla="*/ 158 h 385"/>
                      <a:gd name="T14" fmla="*/ 1109 w 497"/>
                      <a:gd name="T15" fmla="*/ 186 h 385"/>
                      <a:gd name="T16" fmla="*/ 1070 w 497"/>
                      <a:gd name="T17" fmla="*/ 173 h 385"/>
                      <a:gd name="T18" fmla="*/ 1109 w 497"/>
                      <a:gd name="T19" fmla="*/ 93 h 385"/>
                      <a:gd name="T20" fmla="*/ 1109 w 497"/>
                      <a:gd name="T21" fmla="*/ 27 h 385"/>
                      <a:gd name="T22" fmla="*/ 1029 w 497"/>
                      <a:gd name="T23" fmla="*/ 13 h 385"/>
                      <a:gd name="T24" fmla="*/ 948 w 497"/>
                      <a:gd name="T25" fmla="*/ 41 h 385"/>
                      <a:gd name="T26" fmla="*/ 907 w 497"/>
                      <a:gd name="T27" fmla="*/ 41 h 385"/>
                      <a:gd name="T28" fmla="*/ 806 w 497"/>
                      <a:gd name="T29" fmla="*/ 53 h 385"/>
                      <a:gd name="T30" fmla="*/ 728 w 497"/>
                      <a:gd name="T31" fmla="*/ 106 h 385"/>
                      <a:gd name="T32" fmla="*/ 668 w 497"/>
                      <a:gd name="T33" fmla="*/ 120 h 385"/>
                      <a:gd name="T34" fmla="*/ 566 w 497"/>
                      <a:gd name="T35" fmla="*/ 158 h 385"/>
                      <a:gd name="T36" fmla="*/ 463 w 497"/>
                      <a:gd name="T37" fmla="*/ 145 h 385"/>
                      <a:gd name="T38" fmla="*/ 404 w 497"/>
                      <a:gd name="T39" fmla="*/ 120 h 385"/>
                      <a:gd name="T40" fmla="*/ 362 w 497"/>
                      <a:gd name="T41" fmla="*/ 145 h 385"/>
                      <a:gd name="T42" fmla="*/ 243 w 497"/>
                      <a:gd name="T43" fmla="*/ 214 h 385"/>
                      <a:gd name="T44" fmla="*/ 83 w 497"/>
                      <a:gd name="T45" fmla="*/ 186 h 385"/>
                      <a:gd name="T46" fmla="*/ 0 w 497"/>
                      <a:gd name="T47" fmla="*/ 214 h 385"/>
                      <a:gd name="T48" fmla="*/ 83 w 497"/>
                      <a:gd name="T49" fmla="*/ 239 h 385"/>
                      <a:gd name="T50" fmla="*/ 223 w 497"/>
                      <a:gd name="T51" fmla="*/ 279 h 385"/>
                      <a:gd name="T52" fmla="*/ 261 w 497"/>
                      <a:gd name="T53" fmla="*/ 344 h 385"/>
                      <a:gd name="T54" fmla="*/ 141 w 497"/>
                      <a:gd name="T55" fmla="*/ 371 h 385"/>
                      <a:gd name="T56" fmla="*/ 223 w 497"/>
                      <a:gd name="T57" fmla="*/ 411 h 385"/>
                      <a:gd name="T58" fmla="*/ 343 w 497"/>
                      <a:gd name="T59" fmla="*/ 465 h 385"/>
                      <a:gd name="T60" fmla="*/ 343 w 497"/>
                      <a:gd name="T61" fmla="*/ 505 h 385"/>
                      <a:gd name="T62" fmla="*/ 525 w 497"/>
                      <a:gd name="T63" fmla="*/ 596 h 385"/>
                      <a:gd name="T64" fmla="*/ 626 w 497"/>
                      <a:gd name="T65" fmla="*/ 596 h 385"/>
                      <a:gd name="T66" fmla="*/ 646 w 497"/>
                      <a:gd name="T67" fmla="*/ 572 h 385"/>
                      <a:gd name="T68" fmla="*/ 746 w 497"/>
                      <a:gd name="T69" fmla="*/ 623 h 385"/>
                      <a:gd name="T70" fmla="*/ 847 w 497"/>
                      <a:gd name="T71" fmla="*/ 610 h 385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497"/>
                      <a:gd name="T109" fmla="*/ 0 h 385"/>
                      <a:gd name="T110" fmla="*/ 497 w 497"/>
                      <a:gd name="T111" fmla="*/ 385 h 385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497" h="385">
                        <a:moveTo>
                          <a:pt x="336" y="368"/>
                        </a:moveTo>
                        <a:lnTo>
                          <a:pt x="344" y="344"/>
                        </a:lnTo>
                        <a:lnTo>
                          <a:pt x="368" y="344"/>
                        </a:lnTo>
                        <a:lnTo>
                          <a:pt x="416" y="296"/>
                        </a:lnTo>
                        <a:lnTo>
                          <a:pt x="440" y="272"/>
                        </a:lnTo>
                        <a:lnTo>
                          <a:pt x="448" y="240"/>
                        </a:lnTo>
                        <a:lnTo>
                          <a:pt x="448" y="216"/>
                        </a:lnTo>
                        <a:lnTo>
                          <a:pt x="480" y="184"/>
                        </a:lnTo>
                        <a:lnTo>
                          <a:pt x="480" y="168"/>
                        </a:lnTo>
                        <a:lnTo>
                          <a:pt x="496" y="160"/>
                        </a:lnTo>
                        <a:lnTo>
                          <a:pt x="480" y="152"/>
                        </a:lnTo>
                        <a:lnTo>
                          <a:pt x="480" y="128"/>
                        </a:lnTo>
                        <a:lnTo>
                          <a:pt x="456" y="128"/>
                        </a:lnTo>
                        <a:lnTo>
                          <a:pt x="456" y="96"/>
                        </a:lnTo>
                        <a:lnTo>
                          <a:pt x="440" y="96"/>
                        </a:lnTo>
                        <a:lnTo>
                          <a:pt x="440" y="112"/>
                        </a:lnTo>
                        <a:lnTo>
                          <a:pt x="424" y="112"/>
                        </a:lnTo>
                        <a:lnTo>
                          <a:pt x="424" y="104"/>
                        </a:lnTo>
                        <a:lnTo>
                          <a:pt x="432" y="64"/>
                        </a:lnTo>
                        <a:lnTo>
                          <a:pt x="440" y="56"/>
                        </a:lnTo>
                        <a:lnTo>
                          <a:pt x="440" y="40"/>
                        </a:lnTo>
                        <a:lnTo>
                          <a:pt x="440" y="16"/>
                        </a:lnTo>
                        <a:lnTo>
                          <a:pt x="432" y="0"/>
                        </a:lnTo>
                        <a:lnTo>
                          <a:pt x="408" y="8"/>
                        </a:lnTo>
                        <a:lnTo>
                          <a:pt x="392" y="8"/>
                        </a:lnTo>
                        <a:lnTo>
                          <a:pt x="376" y="24"/>
                        </a:lnTo>
                        <a:lnTo>
                          <a:pt x="360" y="32"/>
                        </a:lnTo>
                        <a:lnTo>
                          <a:pt x="360" y="24"/>
                        </a:lnTo>
                        <a:lnTo>
                          <a:pt x="344" y="32"/>
                        </a:lnTo>
                        <a:lnTo>
                          <a:pt x="320" y="32"/>
                        </a:lnTo>
                        <a:lnTo>
                          <a:pt x="304" y="40"/>
                        </a:lnTo>
                        <a:lnTo>
                          <a:pt x="288" y="64"/>
                        </a:lnTo>
                        <a:lnTo>
                          <a:pt x="272" y="56"/>
                        </a:lnTo>
                        <a:lnTo>
                          <a:pt x="264" y="72"/>
                        </a:lnTo>
                        <a:lnTo>
                          <a:pt x="232" y="72"/>
                        </a:lnTo>
                        <a:lnTo>
                          <a:pt x="224" y="96"/>
                        </a:lnTo>
                        <a:lnTo>
                          <a:pt x="200" y="104"/>
                        </a:lnTo>
                        <a:lnTo>
                          <a:pt x="184" y="88"/>
                        </a:lnTo>
                        <a:lnTo>
                          <a:pt x="176" y="64"/>
                        </a:lnTo>
                        <a:lnTo>
                          <a:pt x="160" y="72"/>
                        </a:lnTo>
                        <a:lnTo>
                          <a:pt x="160" y="88"/>
                        </a:lnTo>
                        <a:lnTo>
                          <a:pt x="144" y="88"/>
                        </a:lnTo>
                        <a:lnTo>
                          <a:pt x="104" y="112"/>
                        </a:lnTo>
                        <a:lnTo>
                          <a:pt x="96" y="128"/>
                        </a:lnTo>
                        <a:lnTo>
                          <a:pt x="48" y="112"/>
                        </a:lnTo>
                        <a:lnTo>
                          <a:pt x="32" y="112"/>
                        </a:lnTo>
                        <a:lnTo>
                          <a:pt x="24" y="120"/>
                        </a:lnTo>
                        <a:lnTo>
                          <a:pt x="0" y="128"/>
                        </a:lnTo>
                        <a:lnTo>
                          <a:pt x="0" y="144"/>
                        </a:lnTo>
                        <a:lnTo>
                          <a:pt x="32" y="144"/>
                        </a:lnTo>
                        <a:lnTo>
                          <a:pt x="40" y="160"/>
                        </a:lnTo>
                        <a:lnTo>
                          <a:pt x="88" y="168"/>
                        </a:lnTo>
                        <a:lnTo>
                          <a:pt x="96" y="176"/>
                        </a:lnTo>
                        <a:lnTo>
                          <a:pt x="104" y="208"/>
                        </a:lnTo>
                        <a:lnTo>
                          <a:pt x="64" y="208"/>
                        </a:lnTo>
                        <a:lnTo>
                          <a:pt x="56" y="224"/>
                        </a:lnTo>
                        <a:lnTo>
                          <a:pt x="64" y="240"/>
                        </a:lnTo>
                        <a:lnTo>
                          <a:pt x="88" y="248"/>
                        </a:lnTo>
                        <a:lnTo>
                          <a:pt x="136" y="264"/>
                        </a:lnTo>
                        <a:lnTo>
                          <a:pt x="136" y="280"/>
                        </a:lnTo>
                        <a:lnTo>
                          <a:pt x="120" y="288"/>
                        </a:lnTo>
                        <a:lnTo>
                          <a:pt x="136" y="304"/>
                        </a:lnTo>
                        <a:lnTo>
                          <a:pt x="136" y="328"/>
                        </a:lnTo>
                        <a:lnTo>
                          <a:pt x="208" y="360"/>
                        </a:lnTo>
                        <a:lnTo>
                          <a:pt x="224" y="360"/>
                        </a:lnTo>
                        <a:lnTo>
                          <a:pt x="248" y="360"/>
                        </a:lnTo>
                        <a:lnTo>
                          <a:pt x="256" y="368"/>
                        </a:lnTo>
                        <a:lnTo>
                          <a:pt x="256" y="344"/>
                        </a:lnTo>
                        <a:lnTo>
                          <a:pt x="288" y="352"/>
                        </a:lnTo>
                        <a:lnTo>
                          <a:pt x="296" y="376"/>
                        </a:lnTo>
                        <a:lnTo>
                          <a:pt x="312" y="384"/>
                        </a:lnTo>
                        <a:lnTo>
                          <a:pt x="336" y="368"/>
                        </a:lnTo>
                      </a:path>
                    </a:pathLst>
                  </a:custGeom>
                  <a:ln w="3175">
                    <a:prstDash val="dash"/>
                  </a:ln>
                </p:spPr>
                <p:style>
                  <a:lnRef idx="1">
                    <a:schemeClr val="accent3"/>
                  </a:lnRef>
                  <a:fillRef idx="0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zh-CN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0599C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13" name="Freeform 18"/>
                  <p:cNvSpPr>
                    <a:spLocks noChangeArrowheads="1"/>
                  </p:cNvSpPr>
                  <p:nvPr/>
                </p:nvSpPr>
                <p:spPr bwMode="auto">
                  <a:xfrm>
                    <a:off x="2652452" y="3256277"/>
                    <a:ext cx="622128" cy="603813"/>
                  </a:xfrm>
                  <a:custGeom>
                    <a:avLst/>
                    <a:gdLst>
                      <a:gd name="T0" fmla="*/ 122 w 369"/>
                      <a:gd name="T1" fmla="*/ 540 h 353"/>
                      <a:gd name="T2" fmla="*/ 83 w 369"/>
                      <a:gd name="T3" fmla="*/ 445 h 353"/>
                      <a:gd name="T4" fmla="*/ 141 w 369"/>
                      <a:gd name="T5" fmla="*/ 324 h 353"/>
                      <a:gd name="T6" fmla="*/ 20 w 369"/>
                      <a:gd name="T7" fmla="*/ 271 h 353"/>
                      <a:gd name="T8" fmla="*/ 41 w 369"/>
                      <a:gd name="T9" fmla="*/ 231 h 353"/>
                      <a:gd name="T10" fmla="*/ 122 w 369"/>
                      <a:gd name="T11" fmla="*/ 231 h 353"/>
                      <a:gd name="T12" fmla="*/ 261 w 369"/>
                      <a:gd name="T13" fmla="*/ 202 h 353"/>
                      <a:gd name="T14" fmla="*/ 422 w 369"/>
                      <a:gd name="T15" fmla="*/ 189 h 353"/>
                      <a:gd name="T16" fmla="*/ 343 w 369"/>
                      <a:gd name="T17" fmla="*/ 135 h 353"/>
                      <a:gd name="T18" fmla="*/ 362 w 369"/>
                      <a:gd name="T19" fmla="*/ 67 h 353"/>
                      <a:gd name="T20" fmla="*/ 463 w 369"/>
                      <a:gd name="T21" fmla="*/ 67 h 353"/>
                      <a:gd name="T22" fmla="*/ 525 w 369"/>
                      <a:gd name="T23" fmla="*/ 81 h 353"/>
                      <a:gd name="T24" fmla="*/ 585 w 369"/>
                      <a:gd name="T25" fmla="*/ 67 h 353"/>
                      <a:gd name="T26" fmla="*/ 626 w 369"/>
                      <a:gd name="T27" fmla="*/ 0 h 353"/>
                      <a:gd name="T28" fmla="*/ 728 w 369"/>
                      <a:gd name="T29" fmla="*/ 27 h 353"/>
                      <a:gd name="T30" fmla="*/ 806 w 369"/>
                      <a:gd name="T31" fmla="*/ 122 h 353"/>
                      <a:gd name="T32" fmla="*/ 868 w 369"/>
                      <a:gd name="T33" fmla="*/ 149 h 353"/>
                      <a:gd name="T34" fmla="*/ 907 w 369"/>
                      <a:gd name="T35" fmla="*/ 109 h 353"/>
                      <a:gd name="T36" fmla="*/ 907 w 369"/>
                      <a:gd name="T37" fmla="*/ 163 h 353"/>
                      <a:gd name="T38" fmla="*/ 907 w 369"/>
                      <a:gd name="T39" fmla="*/ 215 h 353"/>
                      <a:gd name="T40" fmla="*/ 847 w 369"/>
                      <a:gd name="T41" fmla="*/ 285 h 353"/>
                      <a:gd name="T42" fmla="*/ 928 w 369"/>
                      <a:gd name="T43" fmla="*/ 311 h 353"/>
                      <a:gd name="T44" fmla="*/ 907 w 369"/>
                      <a:gd name="T45" fmla="*/ 351 h 353"/>
                      <a:gd name="T46" fmla="*/ 928 w 369"/>
                      <a:gd name="T47" fmla="*/ 393 h 353"/>
                      <a:gd name="T48" fmla="*/ 868 w 369"/>
                      <a:gd name="T49" fmla="*/ 432 h 353"/>
                      <a:gd name="T50" fmla="*/ 868 w 369"/>
                      <a:gd name="T51" fmla="*/ 472 h 353"/>
                      <a:gd name="T52" fmla="*/ 786 w 369"/>
                      <a:gd name="T53" fmla="*/ 486 h 353"/>
                      <a:gd name="T54" fmla="*/ 685 w 369"/>
                      <a:gd name="T55" fmla="*/ 525 h 353"/>
                      <a:gd name="T56" fmla="*/ 585 w 369"/>
                      <a:gd name="T57" fmla="*/ 513 h 353"/>
                      <a:gd name="T58" fmla="*/ 525 w 369"/>
                      <a:gd name="T59" fmla="*/ 486 h 353"/>
                      <a:gd name="T60" fmla="*/ 485 w 369"/>
                      <a:gd name="T61" fmla="*/ 513 h 353"/>
                      <a:gd name="T62" fmla="*/ 362 w 369"/>
                      <a:gd name="T63" fmla="*/ 594 h 353"/>
                      <a:gd name="T64" fmla="*/ 202 w 369"/>
                      <a:gd name="T65" fmla="*/ 554 h 35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369"/>
                      <a:gd name="T100" fmla="*/ 0 h 353"/>
                      <a:gd name="T101" fmla="*/ 369 w 369"/>
                      <a:gd name="T102" fmla="*/ 353 h 353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369" h="353">
                        <a:moveTo>
                          <a:pt x="48" y="344"/>
                        </a:moveTo>
                        <a:lnTo>
                          <a:pt x="48" y="320"/>
                        </a:lnTo>
                        <a:lnTo>
                          <a:pt x="64" y="296"/>
                        </a:lnTo>
                        <a:lnTo>
                          <a:pt x="32" y="264"/>
                        </a:lnTo>
                        <a:lnTo>
                          <a:pt x="56" y="224"/>
                        </a:lnTo>
                        <a:lnTo>
                          <a:pt x="56" y="192"/>
                        </a:lnTo>
                        <a:lnTo>
                          <a:pt x="8" y="200"/>
                        </a:lnTo>
                        <a:lnTo>
                          <a:pt x="8" y="160"/>
                        </a:lnTo>
                        <a:lnTo>
                          <a:pt x="0" y="152"/>
                        </a:lnTo>
                        <a:lnTo>
                          <a:pt x="16" y="136"/>
                        </a:lnTo>
                        <a:lnTo>
                          <a:pt x="32" y="144"/>
                        </a:lnTo>
                        <a:lnTo>
                          <a:pt x="48" y="136"/>
                        </a:lnTo>
                        <a:lnTo>
                          <a:pt x="96" y="136"/>
                        </a:lnTo>
                        <a:lnTo>
                          <a:pt x="104" y="120"/>
                        </a:lnTo>
                        <a:lnTo>
                          <a:pt x="112" y="112"/>
                        </a:lnTo>
                        <a:lnTo>
                          <a:pt x="168" y="112"/>
                        </a:lnTo>
                        <a:lnTo>
                          <a:pt x="160" y="80"/>
                        </a:lnTo>
                        <a:lnTo>
                          <a:pt x="136" y="80"/>
                        </a:lnTo>
                        <a:lnTo>
                          <a:pt x="128" y="56"/>
                        </a:lnTo>
                        <a:lnTo>
                          <a:pt x="144" y="40"/>
                        </a:lnTo>
                        <a:lnTo>
                          <a:pt x="168" y="48"/>
                        </a:lnTo>
                        <a:lnTo>
                          <a:pt x="184" y="40"/>
                        </a:lnTo>
                        <a:lnTo>
                          <a:pt x="192" y="56"/>
                        </a:lnTo>
                        <a:lnTo>
                          <a:pt x="208" y="48"/>
                        </a:lnTo>
                        <a:lnTo>
                          <a:pt x="208" y="24"/>
                        </a:lnTo>
                        <a:lnTo>
                          <a:pt x="232" y="40"/>
                        </a:lnTo>
                        <a:lnTo>
                          <a:pt x="240" y="8"/>
                        </a:lnTo>
                        <a:lnTo>
                          <a:pt x="248" y="0"/>
                        </a:lnTo>
                        <a:lnTo>
                          <a:pt x="264" y="16"/>
                        </a:lnTo>
                        <a:lnTo>
                          <a:pt x="288" y="16"/>
                        </a:lnTo>
                        <a:lnTo>
                          <a:pt x="312" y="72"/>
                        </a:lnTo>
                        <a:lnTo>
                          <a:pt x="320" y="72"/>
                        </a:lnTo>
                        <a:lnTo>
                          <a:pt x="328" y="88"/>
                        </a:lnTo>
                        <a:lnTo>
                          <a:pt x="344" y="88"/>
                        </a:lnTo>
                        <a:lnTo>
                          <a:pt x="352" y="72"/>
                        </a:lnTo>
                        <a:lnTo>
                          <a:pt x="360" y="64"/>
                        </a:lnTo>
                        <a:lnTo>
                          <a:pt x="368" y="88"/>
                        </a:lnTo>
                        <a:lnTo>
                          <a:pt x="360" y="96"/>
                        </a:lnTo>
                        <a:lnTo>
                          <a:pt x="360" y="112"/>
                        </a:lnTo>
                        <a:lnTo>
                          <a:pt x="360" y="128"/>
                        </a:lnTo>
                        <a:lnTo>
                          <a:pt x="336" y="152"/>
                        </a:lnTo>
                        <a:lnTo>
                          <a:pt x="336" y="168"/>
                        </a:lnTo>
                        <a:lnTo>
                          <a:pt x="360" y="168"/>
                        </a:lnTo>
                        <a:lnTo>
                          <a:pt x="368" y="184"/>
                        </a:lnTo>
                        <a:lnTo>
                          <a:pt x="360" y="192"/>
                        </a:lnTo>
                        <a:lnTo>
                          <a:pt x="360" y="208"/>
                        </a:lnTo>
                        <a:lnTo>
                          <a:pt x="360" y="232"/>
                        </a:lnTo>
                        <a:lnTo>
                          <a:pt x="368" y="232"/>
                        </a:lnTo>
                        <a:lnTo>
                          <a:pt x="368" y="248"/>
                        </a:lnTo>
                        <a:lnTo>
                          <a:pt x="344" y="256"/>
                        </a:lnTo>
                        <a:lnTo>
                          <a:pt x="344" y="272"/>
                        </a:lnTo>
                        <a:lnTo>
                          <a:pt x="344" y="280"/>
                        </a:lnTo>
                        <a:lnTo>
                          <a:pt x="320" y="272"/>
                        </a:lnTo>
                        <a:lnTo>
                          <a:pt x="312" y="288"/>
                        </a:lnTo>
                        <a:lnTo>
                          <a:pt x="280" y="288"/>
                        </a:lnTo>
                        <a:lnTo>
                          <a:pt x="272" y="312"/>
                        </a:lnTo>
                        <a:lnTo>
                          <a:pt x="248" y="320"/>
                        </a:lnTo>
                        <a:lnTo>
                          <a:pt x="232" y="304"/>
                        </a:lnTo>
                        <a:lnTo>
                          <a:pt x="224" y="280"/>
                        </a:lnTo>
                        <a:lnTo>
                          <a:pt x="208" y="288"/>
                        </a:lnTo>
                        <a:lnTo>
                          <a:pt x="208" y="304"/>
                        </a:lnTo>
                        <a:lnTo>
                          <a:pt x="192" y="304"/>
                        </a:lnTo>
                        <a:lnTo>
                          <a:pt x="152" y="328"/>
                        </a:lnTo>
                        <a:lnTo>
                          <a:pt x="144" y="352"/>
                        </a:lnTo>
                        <a:lnTo>
                          <a:pt x="96" y="328"/>
                        </a:lnTo>
                        <a:lnTo>
                          <a:pt x="80" y="328"/>
                        </a:lnTo>
                        <a:lnTo>
                          <a:pt x="48" y="344"/>
                        </a:lnTo>
                      </a:path>
                    </a:pathLst>
                  </a:custGeom>
                  <a:ln w="3175">
                    <a:prstDash val="dash"/>
                  </a:ln>
                </p:spPr>
                <p:style>
                  <a:lnRef idx="1">
                    <a:schemeClr val="accent3"/>
                  </a:lnRef>
                  <a:fillRef idx="0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zh-CN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0599C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14" name="Freeform 19"/>
                  <p:cNvSpPr>
                    <a:spLocks noChangeArrowheads="1"/>
                  </p:cNvSpPr>
                  <p:nvPr/>
                </p:nvSpPr>
                <p:spPr bwMode="auto">
                  <a:xfrm>
                    <a:off x="1950456" y="3214688"/>
                    <a:ext cx="958414" cy="1052052"/>
                  </a:xfrm>
                  <a:custGeom>
                    <a:avLst/>
                    <a:gdLst>
                      <a:gd name="T0" fmla="*/ 1325 w 569"/>
                      <a:gd name="T1" fmla="*/ 745 h 617"/>
                      <a:gd name="T2" fmla="*/ 1406 w 569"/>
                      <a:gd name="T3" fmla="*/ 690 h 617"/>
                      <a:gd name="T4" fmla="*/ 1325 w 569"/>
                      <a:gd name="T5" fmla="*/ 677 h 617"/>
                      <a:gd name="T6" fmla="*/ 1244 w 569"/>
                      <a:gd name="T7" fmla="*/ 638 h 617"/>
                      <a:gd name="T8" fmla="*/ 1166 w 569"/>
                      <a:gd name="T9" fmla="*/ 599 h 617"/>
                      <a:gd name="T10" fmla="*/ 1206 w 569"/>
                      <a:gd name="T11" fmla="*/ 531 h 617"/>
                      <a:gd name="T12" fmla="*/ 1185 w 569"/>
                      <a:gd name="T13" fmla="*/ 413 h 617"/>
                      <a:gd name="T14" fmla="*/ 1065 w 569"/>
                      <a:gd name="T15" fmla="*/ 373 h 617"/>
                      <a:gd name="T16" fmla="*/ 1043 w 569"/>
                      <a:gd name="T17" fmla="*/ 293 h 617"/>
                      <a:gd name="T18" fmla="*/ 1125 w 569"/>
                      <a:gd name="T19" fmla="*/ 279 h 617"/>
                      <a:gd name="T20" fmla="*/ 1283 w 569"/>
                      <a:gd name="T21" fmla="*/ 266 h 617"/>
                      <a:gd name="T22" fmla="*/ 1283 w 569"/>
                      <a:gd name="T23" fmla="*/ 186 h 617"/>
                      <a:gd name="T24" fmla="*/ 1166 w 569"/>
                      <a:gd name="T25" fmla="*/ 186 h 617"/>
                      <a:gd name="T26" fmla="*/ 1084 w 569"/>
                      <a:gd name="T27" fmla="*/ 106 h 617"/>
                      <a:gd name="T28" fmla="*/ 1023 w 569"/>
                      <a:gd name="T29" fmla="*/ 159 h 617"/>
                      <a:gd name="T30" fmla="*/ 964 w 569"/>
                      <a:gd name="T31" fmla="*/ 239 h 617"/>
                      <a:gd name="T32" fmla="*/ 922 w 569"/>
                      <a:gd name="T33" fmla="*/ 399 h 617"/>
                      <a:gd name="T34" fmla="*/ 844 w 569"/>
                      <a:gd name="T35" fmla="*/ 373 h 617"/>
                      <a:gd name="T36" fmla="*/ 722 w 569"/>
                      <a:gd name="T37" fmla="*/ 399 h 617"/>
                      <a:gd name="T38" fmla="*/ 682 w 569"/>
                      <a:gd name="T39" fmla="*/ 373 h 617"/>
                      <a:gd name="T40" fmla="*/ 582 w 569"/>
                      <a:gd name="T41" fmla="*/ 173 h 617"/>
                      <a:gd name="T42" fmla="*/ 543 w 569"/>
                      <a:gd name="T43" fmla="*/ 186 h 617"/>
                      <a:gd name="T44" fmla="*/ 523 w 569"/>
                      <a:gd name="T45" fmla="*/ 122 h 617"/>
                      <a:gd name="T46" fmla="*/ 402 w 569"/>
                      <a:gd name="T47" fmla="*/ 66 h 617"/>
                      <a:gd name="T48" fmla="*/ 341 w 569"/>
                      <a:gd name="T49" fmla="*/ 135 h 617"/>
                      <a:gd name="T50" fmla="*/ 341 w 569"/>
                      <a:gd name="T51" fmla="*/ 0 h 617"/>
                      <a:gd name="T52" fmla="*/ 281 w 569"/>
                      <a:gd name="T53" fmla="*/ 0 h 617"/>
                      <a:gd name="T54" fmla="*/ 240 w 569"/>
                      <a:gd name="T55" fmla="*/ 53 h 617"/>
                      <a:gd name="T56" fmla="*/ 221 w 569"/>
                      <a:gd name="T57" fmla="*/ 106 h 617"/>
                      <a:gd name="T58" fmla="*/ 200 w 569"/>
                      <a:gd name="T59" fmla="*/ 159 h 617"/>
                      <a:gd name="T60" fmla="*/ 260 w 569"/>
                      <a:gd name="T61" fmla="*/ 186 h 617"/>
                      <a:gd name="T62" fmla="*/ 221 w 569"/>
                      <a:gd name="T63" fmla="*/ 399 h 617"/>
                      <a:gd name="T64" fmla="*/ 60 w 569"/>
                      <a:gd name="T65" fmla="*/ 466 h 617"/>
                      <a:gd name="T66" fmla="*/ 20 w 569"/>
                      <a:gd name="T67" fmla="*/ 518 h 617"/>
                      <a:gd name="T68" fmla="*/ 0 w 569"/>
                      <a:gd name="T69" fmla="*/ 623 h 617"/>
                      <a:gd name="T70" fmla="*/ 121 w 569"/>
                      <a:gd name="T71" fmla="*/ 611 h 617"/>
                      <a:gd name="T72" fmla="*/ 200 w 569"/>
                      <a:gd name="T73" fmla="*/ 651 h 617"/>
                      <a:gd name="T74" fmla="*/ 221 w 569"/>
                      <a:gd name="T75" fmla="*/ 677 h 617"/>
                      <a:gd name="T76" fmla="*/ 240 w 569"/>
                      <a:gd name="T77" fmla="*/ 745 h 617"/>
                      <a:gd name="T78" fmla="*/ 301 w 569"/>
                      <a:gd name="T79" fmla="*/ 772 h 617"/>
                      <a:gd name="T80" fmla="*/ 281 w 569"/>
                      <a:gd name="T81" fmla="*/ 838 h 617"/>
                      <a:gd name="T82" fmla="*/ 260 w 569"/>
                      <a:gd name="T83" fmla="*/ 876 h 617"/>
                      <a:gd name="T84" fmla="*/ 362 w 569"/>
                      <a:gd name="T85" fmla="*/ 930 h 617"/>
                      <a:gd name="T86" fmla="*/ 501 w 569"/>
                      <a:gd name="T87" fmla="*/ 959 h 617"/>
                      <a:gd name="T88" fmla="*/ 560 w 569"/>
                      <a:gd name="T89" fmla="*/ 943 h 617"/>
                      <a:gd name="T90" fmla="*/ 582 w 569"/>
                      <a:gd name="T91" fmla="*/ 997 h 617"/>
                      <a:gd name="T92" fmla="*/ 662 w 569"/>
                      <a:gd name="T93" fmla="*/ 984 h 617"/>
                      <a:gd name="T94" fmla="*/ 682 w 569"/>
                      <a:gd name="T95" fmla="*/ 851 h 617"/>
                      <a:gd name="T96" fmla="*/ 823 w 569"/>
                      <a:gd name="T97" fmla="*/ 838 h 617"/>
                      <a:gd name="T98" fmla="*/ 882 w 569"/>
                      <a:gd name="T99" fmla="*/ 851 h 617"/>
                      <a:gd name="T100" fmla="*/ 964 w 569"/>
                      <a:gd name="T101" fmla="*/ 851 h 617"/>
                      <a:gd name="T102" fmla="*/ 1043 w 569"/>
                      <a:gd name="T103" fmla="*/ 866 h 617"/>
                      <a:gd name="T104" fmla="*/ 1106 w 569"/>
                      <a:gd name="T105" fmla="*/ 838 h 617"/>
                      <a:gd name="T106" fmla="*/ 1227 w 569"/>
                      <a:gd name="T107" fmla="*/ 784 h 617"/>
                      <a:gd name="T108" fmla="*/ 1305 w 569"/>
                      <a:gd name="T109" fmla="*/ 772 h 617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569"/>
                      <a:gd name="T166" fmla="*/ 0 h 617"/>
                      <a:gd name="T167" fmla="*/ 569 w 569"/>
                      <a:gd name="T168" fmla="*/ 617 h 617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569" h="617">
                        <a:moveTo>
                          <a:pt x="520" y="464"/>
                        </a:moveTo>
                        <a:lnTo>
                          <a:pt x="528" y="448"/>
                        </a:lnTo>
                        <a:lnTo>
                          <a:pt x="568" y="448"/>
                        </a:lnTo>
                        <a:lnTo>
                          <a:pt x="560" y="416"/>
                        </a:lnTo>
                        <a:lnTo>
                          <a:pt x="552" y="400"/>
                        </a:lnTo>
                        <a:lnTo>
                          <a:pt x="528" y="408"/>
                        </a:lnTo>
                        <a:lnTo>
                          <a:pt x="504" y="400"/>
                        </a:lnTo>
                        <a:lnTo>
                          <a:pt x="496" y="384"/>
                        </a:lnTo>
                        <a:lnTo>
                          <a:pt x="464" y="384"/>
                        </a:lnTo>
                        <a:lnTo>
                          <a:pt x="464" y="360"/>
                        </a:lnTo>
                        <a:lnTo>
                          <a:pt x="464" y="344"/>
                        </a:lnTo>
                        <a:lnTo>
                          <a:pt x="480" y="320"/>
                        </a:lnTo>
                        <a:lnTo>
                          <a:pt x="448" y="288"/>
                        </a:lnTo>
                        <a:lnTo>
                          <a:pt x="472" y="248"/>
                        </a:lnTo>
                        <a:lnTo>
                          <a:pt x="472" y="216"/>
                        </a:lnTo>
                        <a:lnTo>
                          <a:pt x="424" y="224"/>
                        </a:lnTo>
                        <a:lnTo>
                          <a:pt x="424" y="184"/>
                        </a:lnTo>
                        <a:lnTo>
                          <a:pt x="416" y="176"/>
                        </a:lnTo>
                        <a:lnTo>
                          <a:pt x="432" y="160"/>
                        </a:lnTo>
                        <a:lnTo>
                          <a:pt x="448" y="168"/>
                        </a:lnTo>
                        <a:lnTo>
                          <a:pt x="464" y="152"/>
                        </a:lnTo>
                        <a:lnTo>
                          <a:pt x="512" y="160"/>
                        </a:lnTo>
                        <a:lnTo>
                          <a:pt x="528" y="136"/>
                        </a:lnTo>
                        <a:lnTo>
                          <a:pt x="512" y="112"/>
                        </a:lnTo>
                        <a:lnTo>
                          <a:pt x="488" y="128"/>
                        </a:lnTo>
                        <a:lnTo>
                          <a:pt x="464" y="112"/>
                        </a:lnTo>
                        <a:lnTo>
                          <a:pt x="464" y="64"/>
                        </a:lnTo>
                        <a:lnTo>
                          <a:pt x="432" y="64"/>
                        </a:lnTo>
                        <a:lnTo>
                          <a:pt x="424" y="96"/>
                        </a:lnTo>
                        <a:lnTo>
                          <a:pt x="408" y="96"/>
                        </a:lnTo>
                        <a:lnTo>
                          <a:pt x="408" y="120"/>
                        </a:lnTo>
                        <a:lnTo>
                          <a:pt x="384" y="144"/>
                        </a:lnTo>
                        <a:lnTo>
                          <a:pt x="368" y="144"/>
                        </a:lnTo>
                        <a:lnTo>
                          <a:pt x="368" y="240"/>
                        </a:lnTo>
                        <a:lnTo>
                          <a:pt x="344" y="240"/>
                        </a:lnTo>
                        <a:lnTo>
                          <a:pt x="336" y="224"/>
                        </a:lnTo>
                        <a:lnTo>
                          <a:pt x="320" y="240"/>
                        </a:lnTo>
                        <a:lnTo>
                          <a:pt x="288" y="240"/>
                        </a:lnTo>
                        <a:lnTo>
                          <a:pt x="288" y="232"/>
                        </a:lnTo>
                        <a:lnTo>
                          <a:pt x="272" y="224"/>
                        </a:lnTo>
                        <a:lnTo>
                          <a:pt x="272" y="192"/>
                        </a:lnTo>
                        <a:lnTo>
                          <a:pt x="232" y="104"/>
                        </a:lnTo>
                        <a:lnTo>
                          <a:pt x="216" y="104"/>
                        </a:lnTo>
                        <a:lnTo>
                          <a:pt x="216" y="112"/>
                        </a:lnTo>
                        <a:lnTo>
                          <a:pt x="200" y="88"/>
                        </a:lnTo>
                        <a:lnTo>
                          <a:pt x="208" y="72"/>
                        </a:lnTo>
                        <a:lnTo>
                          <a:pt x="176" y="32"/>
                        </a:lnTo>
                        <a:lnTo>
                          <a:pt x="160" y="40"/>
                        </a:lnTo>
                        <a:lnTo>
                          <a:pt x="152" y="80"/>
                        </a:lnTo>
                        <a:lnTo>
                          <a:pt x="136" y="80"/>
                        </a:lnTo>
                        <a:lnTo>
                          <a:pt x="136" y="64"/>
                        </a:lnTo>
                        <a:lnTo>
                          <a:pt x="136" y="0"/>
                        </a:lnTo>
                        <a:lnTo>
                          <a:pt x="120" y="16"/>
                        </a:lnTo>
                        <a:lnTo>
                          <a:pt x="112" y="0"/>
                        </a:lnTo>
                        <a:lnTo>
                          <a:pt x="96" y="16"/>
                        </a:lnTo>
                        <a:lnTo>
                          <a:pt x="96" y="32"/>
                        </a:lnTo>
                        <a:lnTo>
                          <a:pt x="104" y="64"/>
                        </a:lnTo>
                        <a:lnTo>
                          <a:pt x="88" y="64"/>
                        </a:lnTo>
                        <a:lnTo>
                          <a:pt x="72" y="64"/>
                        </a:lnTo>
                        <a:lnTo>
                          <a:pt x="80" y="96"/>
                        </a:lnTo>
                        <a:lnTo>
                          <a:pt x="80" y="112"/>
                        </a:lnTo>
                        <a:lnTo>
                          <a:pt x="104" y="112"/>
                        </a:lnTo>
                        <a:lnTo>
                          <a:pt x="104" y="168"/>
                        </a:lnTo>
                        <a:lnTo>
                          <a:pt x="88" y="240"/>
                        </a:lnTo>
                        <a:lnTo>
                          <a:pt x="40" y="272"/>
                        </a:lnTo>
                        <a:lnTo>
                          <a:pt x="24" y="280"/>
                        </a:lnTo>
                        <a:lnTo>
                          <a:pt x="16" y="288"/>
                        </a:lnTo>
                        <a:lnTo>
                          <a:pt x="8" y="312"/>
                        </a:lnTo>
                        <a:lnTo>
                          <a:pt x="8" y="360"/>
                        </a:lnTo>
                        <a:lnTo>
                          <a:pt x="0" y="376"/>
                        </a:lnTo>
                        <a:lnTo>
                          <a:pt x="32" y="376"/>
                        </a:lnTo>
                        <a:lnTo>
                          <a:pt x="48" y="368"/>
                        </a:lnTo>
                        <a:lnTo>
                          <a:pt x="88" y="376"/>
                        </a:lnTo>
                        <a:lnTo>
                          <a:pt x="80" y="392"/>
                        </a:lnTo>
                        <a:lnTo>
                          <a:pt x="72" y="392"/>
                        </a:lnTo>
                        <a:lnTo>
                          <a:pt x="88" y="408"/>
                        </a:lnTo>
                        <a:lnTo>
                          <a:pt x="80" y="432"/>
                        </a:lnTo>
                        <a:lnTo>
                          <a:pt x="96" y="448"/>
                        </a:lnTo>
                        <a:lnTo>
                          <a:pt x="120" y="448"/>
                        </a:lnTo>
                        <a:lnTo>
                          <a:pt x="120" y="464"/>
                        </a:lnTo>
                        <a:lnTo>
                          <a:pt x="112" y="472"/>
                        </a:lnTo>
                        <a:lnTo>
                          <a:pt x="112" y="504"/>
                        </a:lnTo>
                        <a:lnTo>
                          <a:pt x="96" y="504"/>
                        </a:lnTo>
                        <a:lnTo>
                          <a:pt x="104" y="528"/>
                        </a:lnTo>
                        <a:lnTo>
                          <a:pt x="144" y="528"/>
                        </a:lnTo>
                        <a:lnTo>
                          <a:pt x="144" y="560"/>
                        </a:lnTo>
                        <a:lnTo>
                          <a:pt x="160" y="568"/>
                        </a:lnTo>
                        <a:lnTo>
                          <a:pt x="200" y="576"/>
                        </a:lnTo>
                        <a:lnTo>
                          <a:pt x="216" y="560"/>
                        </a:lnTo>
                        <a:lnTo>
                          <a:pt x="224" y="568"/>
                        </a:lnTo>
                        <a:lnTo>
                          <a:pt x="216" y="592"/>
                        </a:lnTo>
                        <a:lnTo>
                          <a:pt x="232" y="600"/>
                        </a:lnTo>
                        <a:lnTo>
                          <a:pt x="264" y="616"/>
                        </a:lnTo>
                        <a:lnTo>
                          <a:pt x="264" y="592"/>
                        </a:lnTo>
                        <a:lnTo>
                          <a:pt x="264" y="520"/>
                        </a:lnTo>
                        <a:lnTo>
                          <a:pt x="272" y="512"/>
                        </a:lnTo>
                        <a:lnTo>
                          <a:pt x="320" y="512"/>
                        </a:lnTo>
                        <a:lnTo>
                          <a:pt x="328" y="504"/>
                        </a:lnTo>
                        <a:lnTo>
                          <a:pt x="344" y="504"/>
                        </a:lnTo>
                        <a:lnTo>
                          <a:pt x="352" y="512"/>
                        </a:lnTo>
                        <a:lnTo>
                          <a:pt x="376" y="504"/>
                        </a:lnTo>
                        <a:lnTo>
                          <a:pt x="384" y="512"/>
                        </a:lnTo>
                        <a:lnTo>
                          <a:pt x="392" y="504"/>
                        </a:lnTo>
                        <a:lnTo>
                          <a:pt x="416" y="520"/>
                        </a:lnTo>
                        <a:lnTo>
                          <a:pt x="416" y="504"/>
                        </a:lnTo>
                        <a:lnTo>
                          <a:pt x="440" y="504"/>
                        </a:lnTo>
                        <a:lnTo>
                          <a:pt x="480" y="496"/>
                        </a:lnTo>
                        <a:lnTo>
                          <a:pt x="488" y="472"/>
                        </a:lnTo>
                        <a:lnTo>
                          <a:pt x="504" y="464"/>
                        </a:lnTo>
                        <a:lnTo>
                          <a:pt x="520" y="464"/>
                        </a:lnTo>
                      </a:path>
                    </a:pathLst>
                  </a:custGeom>
                  <a:ln w="3175">
                    <a:prstDash val="dash"/>
                  </a:ln>
                </p:spPr>
                <p:style>
                  <a:lnRef idx="1">
                    <a:schemeClr val="accent3"/>
                  </a:lnRef>
                  <a:fillRef idx="0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zh-CN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0599C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15" name="Freeform 20"/>
                  <p:cNvSpPr>
                    <a:spLocks noChangeArrowheads="1"/>
                  </p:cNvSpPr>
                  <p:nvPr/>
                </p:nvSpPr>
                <p:spPr bwMode="auto">
                  <a:xfrm>
                    <a:off x="161137" y="1997820"/>
                    <a:ext cx="2037330" cy="1340095"/>
                  </a:xfrm>
                  <a:custGeom>
                    <a:avLst/>
                    <a:gdLst>
                      <a:gd name="T0" fmla="*/ 2979 w 1209"/>
                      <a:gd name="T1" fmla="*/ 1217 h 785"/>
                      <a:gd name="T2" fmla="*/ 2919 w 1209"/>
                      <a:gd name="T3" fmla="*/ 1217 h 785"/>
                      <a:gd name="T4" fmla="*/ 2919 w 1209"/>
                      <a:gd name="T5" fmla="*/ 1311 h 785"/>
                      <a:gd name="T6" fmla="*/ 2797 w 1209"/>
                      <a:gd name="T7" fmla="*/ 1270 h 785"/>
                      <a:gd name="T8" fmla="*/ 2736 w 1209"/>
                      <a:gd name="T9" fmla="*/ 1257 h 785"/>
                      <a:gd name="T10" fmla="*/ 2577 w 1209"/>
                      <a:gd name="T11" fmla="*/ 1204 h 785"/>
                      <a:gd name="T12" fmla="*/ 2618 w 1209"/>
                      <a:gd name="T13" fmla="*/ 1161 h 785"/>
                      <a:gd name="T14" fmla="*/ 2595 w 1209"/>
                      <a:gd name="T15" fmla="*/ 1138 h 785"/>
                      <a:gd name="T16" fmla="*/ 2517 w 1209"/>
                      <a:gd name="T17" fmla="*/ 1110 h 785"/>
                      <a:gd name="T18" fmla="*/ 2456 w 1209"/>
                      <a:gd name="T19" fmla="*/ 1138 h 785"/>
                      <a:gd name="T20" fmla="*/ 2334 w 1209"/>
                      <a:gd name="T21" fmla="*/ 1084 h 785"/>
                      <a:gd name="T22" fmla="*/ 2094 w 1209"/>
                      <a:gd name="T23" fmla="*/ 1161 h 785"/>
                      <a:gd name="T24" fmla="*/ 2034 w 1209"/>
                      <a:gd name="T25" fmla="*/ 1204 h 785"/>
                      <a:gd name="T26" fmla="*/ 1834 w 1209"/>
                      <a:gd name="T27" fmla="*/ 1230 h 785"/>
                      <a:gd name="T28" fmla="*/ 1650 w 1209"/>
                      <a:gd name="T29" fmla="*/ 1190 h 785"/>
                      <a:gd name="T30" fmla="*/ 1590 w 1209"/>
                      <a:gd name="T31" fmla="*/ 1138 h 785"/>
                      <a:gd name="T32" fmla="*/ 1468 w 1209"/>
                      <a:gd name="T33" fmla="*/ 1177 h 785"/>
                      <a:gd name="T34" fmla="*/ 1349 w 1209"/>
                      <a:gd name="T35" fmla="*/ 1217 h 785"/>
                      <a:gd name="T36" fmla="*/ 1147 w 1209"/>
                      <a:gd name="T37" fmla="*/ 1124 h 785"/>
                      <a:gd name="T38" fmla="*/ 1027 w 1209"/>
                      <a:gd name="T39" fmla="*/ 1069 h 785"/>
                      <a:gd name="T40" fmla="*/ 907 w 1209"/>
                      <a:gd name="T41" fmla="*/ 1044 h 785"/>
                      <a:gd name="T42" fmla="*/ 806 w 1209"/>
                      <a:gd name="T43" fmla="*/ 990 h 785"/>
                      <a:gd name="T44" fmla="*/ 684 w 1209"/>
                      <a:gd name="T45" fmla="*/ 869 h 785"/>
                      <a:gd name="T46" fmla="*/ 623 w 1209"/>
                      <a:gd name="T47" fmla="*/ 854 h 785"/>
                      <a:gd name="T48" fmla="*/ 523 w 1209"/>
                      <a:gd name="T49" fmla="*/ 762 h 785"/>
                      <a:gd name="T50" fmla="*/ 402 w 1209"/>
                      <a:gd name="T51" fmla="*/ 643 h 785"/>
                      <a:gd name="T52" fmla="*/ 301 w 1209"/>
                      <a:gd name="T53" fmla="*/ 682 h 785"/>
                      <a:gd name="T54" fmla="*/ 162 w 1209"/>
                      <a:gd name="T55" fmla="*/ 549 h 785"/>
                      <a:gd name="T56" fmla="*/ 79 w 1209"/>
                      <a:gd name="T57" fmla="*/ 454 h 785"/>
                      <a:gd name="T58" fmla="*/ 0 w 1209"/>
                      <a:gd name="T59" fmla="*/ 429 h 785"/>
                      <a:gd name="T60" fmla="*/ 41 w 1209"/>
                      <a:gd name="T61" fmla="*/ 294 h 785"/>
                      <a:gd name="T62" fmla="*/ 121 w 1209"/>
                      <a:gd name="T63" fmla="*/ 321 h 785"/>
                      <a:gd name="T64" fmla="*/ 200 w 1209"/>
                      <a:gd name="T65" fmla="*/ 307 h 785"/>
                      <a:gd name="T66" fmla="*/ 200 w 1209"/>
                      <a:gd name="T67" fmla="*/ 214 h 785"/>
                      <a:gd name="T68" fmla="*/ 141 w 1209"/>
                      <a:gd name="T69" fmla="*/ 160 h 785"/>
                      <a:gd name="T70" fmla="*/ 200 w 1209"/>
                      <a:gd name="T71" fmla="*/ 80 h 785"/>
                      <a:gd name="T72" fmla="*/ 384 w 1209"/>
                      <a:gd name="T73" fmla="*/ 66 h 785"/>
                      <a:gd name="T74" fmla="*/ 523 w 1209"/>
                      <a:gd name="T75" fmla="*/ 13 h 785"/>
                      <a:gd name="T76" fmla="*/ 723 w 1209"/>
                      <a:gd name="T77" fmla="*/ 27 h 785"/>
                      <a:gd name="T78" fmla="*/ 866 w 1209"/>
                      <a:gd name="T79" fmla="*/ 93 h 785"/>
                      <a:gd name="T80" fmla="*/ 1087 w 1209"/>
                      <a:gd name="T81" fmla="*/ 93 h 785"/>
                      <a:gd name="T82" fmla="*/ 1329 w 1209"/>
                      <a:gd name="T83" fmla="*/ 66 h 785"/>
                      <a:gd name="T84" fmla="*/ 1672 w 1209"/>
                      <a:gd name="T85" fmla="*/ 93 h 785"/>
                      <a:gd name="T86" fmla="*/ 1791 w 1209"/>
                      <a:gd name="T87" fmla="*/ 122 h 785"/>
                      <a:gd name="T88" fmla="*/ 1771 w 1209"/>
                      <a:gd name="T89" fmla="*/ 160 h 785"/>
                      <a:gd name="T90" fmla="*/ 1834 w 1209"/>
                      <a:gd name="T91" fmla="*/ 227 h 785"/>
                      <a:gd name="T92" fmla="*/ 1791 w 1209"/>
                      <a:gd name="T93" fmla="*/ 307 h 785"/>
                      <a:gd name="T94" fmla="*/ 1751 w 1209"/>
                      <a:gd name="T95" fmla="*/ 416 h 785"/>
                      <a:gd name="T96" fmla="*/ 1851 w 1209"/>
                      <a:gd name="T97" fmla="*/ 535 h 785"/>
                      <a:gd name="T98" fmla="*/ 2094 w 1209"/>
                      <a:gd name="T99" fmla="*/ 615 h 785"/>
                      <a:gd name="T100" fmla="*/ 2355 w 1209"/>
                      <a:gd name="T101" fmla="*/ 695 h 785"/>
                      <a:gd name="T102" fmla="*/ 2497 w 1209"/>
                      <a:gd name="T103" fmla="*/ 708 h 785"/>
                      <a:gd name="T104" fmla="*/ 2535 w 1209"/>
                      <a:gd name="T105" fmla="*/ 804 h 785"/>
                      <a:gd name="T106" fmla="*/ 2618 w 1209"/>
                      <a:gd name="T107" fmla="*/ 830 h 785"/>
                      <a:gd name="T108" fmla="*/ 2655 w 1209"/>
                      <a:gd name="T109" fmla="*/ 790 h 785"/>
                      <a:gd name="T110" fmla="*/ 2718 w 1209"/>
                      <a:gd name="T111" fmla="*/ 804 h 785"/>
                      <a:gd name="T112" fmla="*/ 2756 w 1209"/>
                      <a:gd name="T113" fmla="*/ 776 h 785"/>
                      <a:gd name="T114" fmla="*/ 2857 w 1209"/>
                      <a:gd name="T115" fmla="*/ 737 h 785"/>
                      <a:gd name="T116" fmla="*/ 2960 w 1209"/>
                      <a:gd name="T117" fmla="*/ 762 h 785"/>
                      <a:gd name="T118" fmla="*/ 3039 w 1209"/>
                      <a:gd name="T119" fmla="*/ 895 h 785"/>
                      <a:gd name="T120" fmla="*/ 3039 w 1209"/>
                      <a:gd name="T121" fmla="*/ 963 h 785"/>
                      <a:gd name="T122" fmla="*/ 3019 w 1209"/>
                      <a:gd name="T123" fmla="*/ 1190 h 785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w 1209"/>
                      <a:gd name="T187" fmla="*/ 0 h 785"/>
                      <a:gd name="T188" fmla="*/ 1209 w 1209"/>
                      <a:gd name="T189" fmla="*/ 785 h 785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T186" t="T187" r="T188" b="T189"/>
                    <a:pathLst>
                      <a:path w="1209" h="785">
                        <a:moveTo>
                          <a:pt x="1200" y="712"/>
                        </a:moveTo>
                        <a:lnTo>
                          <a:pt x="1184" y="728"/>
                        </a:lnTo>
                        <a:lnTo>
                          <a:pt x="1176" y="712"/>
                        </a:lnTo>
                        <a:lnTo>
                          <a:pt x="1160" y="728"/>
                        </a:lnTo>
                        <a:lnTo>
                          <a:pt x="1168" y="776"/>
                        </a:lnTo>
                        <a:lnTo>
                          <a:pt x="1160" y="784"/>
                        </a:lnTo>
                        <a:lnTo>
                          <a:pt x="1136" y="776"/>
                        </a:lnTo>
                        <a:lnTo>
                          <a:pt x="1112" y="760"/>
                        </a:lnTo>
                        <a:lnTo>
                          <a:pt x="1112" y="744"/>
                        </a:lnTo>
                        <a:lnTo>
                          <a:pt x="1088" y="752"/>
                        </a:lnTo>
                        <a:lnTo>
                          <a:pt x="1024" y="728"/>
                        </a:lnTo>
                        <a:lnTo>
                          <a:pt x="1024" y="720"/>
                        </a:lnTo>
                        <a:lnTo>
                          <a:pt x="1040" y="712"/>
                        </a:lnTo>
                        <a:lnTo>
                          <a:pt x="1040" y="696"/>
                        </a:lnTo>
                        <a:lnTo>
                          <a:pt x="1024" y="688"/>
                        </a:lnTo>
                        <a:lnTo>
                          <a:pt x="1032" y="680"/>
                        </a:lnTo>
                        <a:lnTo>
                          <a:pt x="1016" y="656"/>
                        </a:lnTo>
                        <a:lnTo>
                          <a:pt x="1000" y="664"/>
                        </a:lnTo>
                        <a:lnTo>
                          <a:pt x="984" y="672"/>
                        </a:lnTo>
                        <a:lnTo>
                          <a:pt x="976" y="680"/>
                        </a:lnTo>
                        <a:lnTo>
                          <a:pt x="960" y="680"/>
                        </a:lnTo>
                        <a:lnTo>
                          <a:pt x="928" y="648"/>
                        </a:lnTo>
                        <a:lnTo>
                          <a:pt x="864" y="696"/>
                        </a:lnTo>
                        <a:lnTo>
                          <a:pt x="832" y="696"/>
                        </a:lnTo>
                        <a:lnTo>
                          <a:pt x="824" y="720"/>
                        </a:lnTo>
                        <a:lnTo>
                          <a:pt x="808" y="720"/>
                        </a:lnTo>
                        <a:lnTo>
                          <a:pt x="760" y="744"/>
                        </a:lnTo>
                        <a:lnTo>
                          <a:pt x="728" y="736"/>
                        </a:lnTo>
                        <a:lnTo>
                          <a:pt x="712" y="712"/>
                        </a:lnTo>
                        <a:lnTo>
                          <a:pt x="656" y="712"/>
                        </a:lnTo>
                        <a:lnTo>
                          <a:pt x="664" y="688"/>
                        </a:lnTo>
                        <a:lnTo>
                          <a:pt x="632" y="680"/>
                        </a:lnTo>
                        <a:lnTo>
                          <a:pt x="600" y="680"/>
                        </a:lnTo>
                        <a:lnTo>
                          <a:pt x="584" y="704"/>
                        </a:lnTo>
                        <a:lnTo>
                          <a:pt x="552" y="728"/>
                        </a:lnTo>
                        <a:lnTo>
                          <a:pt x="536" y="728"/>
                        </a:lnTo>
                        <a:lnTo>
                          <a:pt x="544" y="680"/>
                        </a:lnTo>
                        <a:lnTo>
                          <a:pt x="456" y="672"/>
                        </a:lnTo>
                        <a:lnTo>
                          <a:pt x="424" y="640"/>
                        </a:lnTo>
                        <a:lnTo>
                          <a:pt x="408" y="640"/>
                        </a:lnTo>
                        <a:lnTo>
                          <a:pt x="392" y="648"/>
                        </a:lnTo>
                        <a:lnTo>
                          <a:pt x="360" y="624"/>
                        </a:lnTo>
                        <a:lnTo>
                          <a:pt x="336" y="600"/>
                        </a:lnTo>
                        <a:lnTo>
                          <a:pt x="320" y="592"/>
                        </a:lnTo>
                        <a:lnTo>
                          <a:pt x="280" y="544"/>
                        </a:lnTo>
                        <a:lnTo>
                          <a:pt x="272" y="520"/>
                        </a:lnTo>
                        <a:lnTo>
                          <a:pt x="264" y="512"/>
                        </a:lnTo>
                        <a:lnTo>
                          <a:pt x="248" y="512"/>
                        </a:lnTo>
                        <a:lnTo>
                          <a:pt x="224" y="464"/>
                        </a:lnTo>
                        <a:lnTo>
                          <a:pt x="208" y="456"/>
                        </a:lnTo>
                        <a:lnTo>
                          <a:pt x="192" y="424"/>
                        </a:lnTo>
                        <a:lnTo>
                          <a:pt x="160" y="384"/>
                        </a:lnTo>
                        <a:lnTo>
                          <a:pt x="144" y="384"/>
                        </a:lnTo>
                        <a:lnTo>
                          <a:pt x="120" y="408"/>
                        </a:lnTo>
                        <a:lnTo>
                          <a:pt x="96" y="376"/>
                        </a:lnTo>
                        <a:lnTo>
                          <a:pt x="64" y="328"/>
                        </a:lnTo>
                        <a:lnTo>
                          <a:pt x="40" y="304"/>
                        </a:lnTo>
                        <a:lnTo>
                          <a:pt x="32" y="272"/>
                        </a:lnTo>
                        <a:lnTo>
                          <a:pt x="8" y="280"/>
                        </a:lnTo>
                        <a:lnTo>
                          <a:pt x="0" y="256"/>
                        </a:lnTo>
                        <a:lnTo>
                          <a:pt x="8" y="248"/>
                        </a:lnTo>
                        <a:lnTo>
                          <a:pt x="16" y="176"/>
                        </a:lnTo>
                        <a:lnTo>
                          <a:pt x="32" y="168"/>
                        </a:lnTo>
                        <a:lnTo>
                          <a:pt x="48" y="192"/>
                        </a:lnTo>
                        <a:lnTo>
                          <a:pt x="64" y="184"/>
                        </a:lnTo>
                        <a:lnTo>
                          <a:pt x="80" y="184"/>
                        </a:lnTo>
                        <a:lnTo>
                          <a:pt x="72" y="144"/>
                        </a:lnTo>
                        <a:lnTo>
                          <a:pt x="80" y="128"/>
                        </a:lnTo>
                        <a:lnTo>
                          <a:pt x="56" y="120"/>
                        </a:lnTo>
                        <a:lnTo>
                          <a:pt x="56" y="96"/>
                        </a:lnTo>
                        <a:lnTo>
                          <a:pt x="64" y="56"/>
                        </a:lnTo>
                        <a:lnTo>
                          <a:pt x="80" y="48"/>
                        </a:lnTo>
                        <a:lnTo>
                          <a:pt x="120" y="56"/>
                        </a:lnTo>
                        <a:lnTo>
                          <a:pt x="152" y="40"/>
                        </a:lnTo>
                        <a:lnTo>
                          <a:pt x="176" y="0"/>
                        </a:lnTo>
                        <a:lnTo>
                          <a:pt x="208" y="8"/>
                        </a:lnTo>
                        <a:lnTo>
                          <a:pt x="272" y="32"/>
                        </a:lnTo>
                        <a:lnTo>
                          <a:pt x="288" y="16"/>
                        </a:lnTo>
                        <a:lnTo>
                          <a:pt x="336" y="24"/>
                        </a:lnTo>
                        <a:lnTo>
                          <a:pt x="344" y="56"/>
                        </a:lnTo>
                        <a:lnTo>
                          <a:pt x="408" y="72"/>
                        </a:lnTo>
                        <a:lnTo>
                          <a:pt x="432" y="56"/>
                        </a:lnTo>
                        <a:lnTo>
                          <a:pt x="504" y="56"/>
                        </a:lnTo>
                        <a:lnTo>
                          <a:pt x="528" y="40"/>
                        </a:lnTo>
                        <a:lnTo>
                          <a:pt x="640" y="32"/>
                        </a:lnTo>
                        <a:lnTo>
                          <a:pt x="664" y="56"/>
                        </a:lnTo>
                        <a:lnTo>
                          <a:pt x="696" y="64"/>
                        </a:lnTo>
                        <a:lnTo>
                          <a:pt x="712" y="72"/>
                        </a:lnTo>
                        <a:lnTo>
                          <a:pt x="720" y="88"/>
                        </a:lnTo>
                        <a:lnTo>
                          <a:pt x="704" y="96"/>
                        </a:lnTo>
                        <a:lnTo>
                          <a:pt x="728" y="104"/>
                        </a:lnTo>
                        <a:lnTo>
                          <a:pt x="728" y="136"/>
                        </a:lnTo>
                        <a:lnTo>
                          <a:pt x="704" y="168"/>
                        </a:lnTo>
                        <a:lnTo>
                          <a:pt x="712" y="184"/>
                        </a:lnTo>
                        <a:lnTo>
                          <a:pt x="704" y="232"/>
                        </a:lnTo>
                        <a:lnTo>
                          <a:pt x="696" y="248"/>
                        </a:lnTo>
                        <a:lnTo>
                          <a:pt x="712" y="296"/>
                        </a:lnTo>
                        <a:lnTo>
                          <a:pt x="736" y="320"/>
                        </a:lnTo>
                        <a:lnTo>
                          <a:pt x="784" y="320"/>
                        </a:lnTo>
                        <a:lnTo>
                          <a:pt x="832" y="368"/>
                        </a:lnTo>
                        <a:lnTo>
                          <a:pt x="864" y="376"/>
                        </a:lnTo>
                        <a:lnTo>
                          <a:pt x="936" y="416"/>
                        </a:lnTo>
                        <a:lnTo>
                          <a:pt x="968" y="400"/>
                        </a:lnTo>
                        <a:lnTo>
                          <a:pt x="992" y="424"/>
                        </a:lnTo>
                        <a:lnTo>
                          <a:pt x="1016" y="448"/>
                        </a:lnTo>
                        <a:lnTo>
                          <a:pt x="1008" y="480"/>
                        </a:lnTo>
                        <a:lnTo>
                          <a:pt x="1040" y="480"/>
                        </a:lnTo>
                        <a:lnTo>
                          <a:pt x="1040" y="496"/>
                        </a:lnTo>
                        <a:lnTo>
                          <a:pt x="1064" y="496"/>
                        </a:lnTo>
                        <a:lnTo>
                          <a:pt x="1056" y="472"/>
                        </a:lnTo>
                        <a:lnTo>
                          <a:pt x="1072" y="472"/>
                        </a:lnTo>
                        <a:lnTo>
                          <a:pt x="1080" y="480"/>
                        </a:lnTo>
                        <a:lnTo>
                          <a:pt x="1096" y="480"/>
                        </a:lnTo>
                        <a:lnTo>
                          <a:pt x="1096" y="464"/>
                        </a:lnTo>
                        <a:lnTo>
                          <a:pt x="1120" y="464"/>
                        </a:lnTo>
                        <a:lnTo>
                          <a:pt x="1136" y="440"/>
                        </a:lnTo>
                        <a:lnTo>
                          <a:pt x="1152" y="432"/>
                        </a:lnTo>
                        <a:lnTo>
                          <a:pt x="1176" y="456"/>
                        </a:lnTo>
                        <a:lnTo>
                          <a:pt x="1176" y="480"/>
                        </a:lnTo>
                        <a:lnTo>
                          <a:pt x="1208" y="536"/>
                        </a:lnTo>
                        <a:lnTo>
                          <a:pt x="1192" y="544"/>
                        </a:lnTo>
                        <a:lnTo>
                          <a:pt x="1208" y="576"/>
                        </a:lnTo>
                        <a:lnTo>
                          <a:pt x="1208" y="608"/>
                        </a:lnTo>
                        <a:lnTo>
                          <a:pt x="1200" y="712"/>
                        </a:lnTo>
                      </a:path>
                    </a:pathLst>
                  </a:custGeom>
                  <a:ln w="3175">
                    <a:prstDash val="dash"/>
                  </a:ln>
                </p:spPr>
                <p:style>
                  <a:lnRef idx="1">
                    <a:schemeClr val="accent3"/>
                  </a:lnRef>
                  <a:fillRef idx="0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zh-CN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0599C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16" name="Freeform 21"/>
                  <p:cNvSpPr>
                    <a:spLocks noChangeArrowheads="1"/>
                  </p:cNvSpPr>
                  <p:nvPr/>
                </p:nvSpPr>
                <p:spPr bwMode="auto">
                  <a:xfrm>
                    <a:off x="2075162" y="2546180"/>
                    <a:ext cx="1279286" cy="1079778"/>
                  </a:xfrm>
                  <a:custGeom>
                    <a:avLst/>
                    <a:gdLst>
                      <a:gd name="T0" fmla="*/ 1730 w 761"/>
                      <a:gd name="T1" fmla="*/ 812 h 633"/>
                      <a:gd name="T2" fmla="*/ 1670 w 761"/>
                      <a:gd name="T3" fmla="*/ 838 h 633"/>
                      <a:gd name="T4" fmla="*/ 1630 w 761"/>
                      <a:gd name="T5" fmla="*/ 812 h 633"/>
                      <a:gd name="T6" fmla="*/ 1512 w 761"/>
                      <a:gd name="T7" fmla="*/ 719 h 633"/>
                      <a:gd name="T8" fmla="*/ 1453 w 761"/>
                      <a:gd name="T9" fmla="*/ 707 h 633"/>
                      <a:gd name="T10" fmla="*/ 1371 w 761"/>
                      <a:gd name="T11" fmla="*/ 732 h 633"/>
                      <a:gd name="T12" fmla="*/ 1332 w 761"/>
                      <a:gd name="T13" fmla="*/ 786 h 633"/>
                      <a:gd name="T14" fmla="*/ 1273 w 761"/>
                      <a:gd name="T15" fmla="*/ 773 h 633"/>
                      <a:gd name="T16" fmla="*/ 1173 w 761"/>
                      <a:gd name="T17" fmla="*/ 786 h 633"/>
                      <a:gd name="T18" fmla="*/ 1254 w 761"/>
                      <a:gd name="T19" fmla="*/ 825 h 633"/>
                      <a:gd name="T20" fmla="*/ 1133 w 761"/>
                      <a:gd name="T21" fmla="*/ 880 h 633"/>
                      <a:gd name="T22" fmla="*/ 1035 w 761"/>
                      <a:gd name="T23" fmla="*/ 867 h 633"/>
                      <a:gd name="T24" fmla="*/ 974 w 761"/>
                      <a:gd name="T25" fmla="*/ 759 h 633"/>
                      <a:gd name="T26" fmla="*/ 894 w 761"/>
                      <a:gd name="T27" fmla="*/ 812 h 633"/>
                      <a:gd name="T28" fmla="*/ 834 w 761"/>
                      <a:gd name="T29" fmla="*/ 838 h 633"/>
                      <a:gd name="T30" fmla="*/ 735 w 761"/>
                      <a:gd name="T31" fmla="*/ 894 h 633"/>
                      <a:gd name="T32" fmla="*/ 675 w 761"/>
                      <a:gd name="T33" fmla="*/ 1052 h 633"/>
                      <a:gd name="T34" fmla="*/ 619 w 761"/>
                      <a:gd name="T35" fmla="*/ 1052 h 633"/>
                      <a:gd name="T36" fmla="*/ 537 w 761"/>
                      <a:gd name="T37" fmla="*/ 1039 h 633"/>
                      <a:gd name="T38" fmla="*/ 498 w 761"/>
                      <a:gd name="T39" fmla="*/ 960 h 633"/>
                      <a:gd name="T40" fmla="*/ 360 w 761"/>
                      <a:gd name="T41" fmla="*/ 825 h 633"/>
                      <a:gd name="T42" fmla="*/ 319 w 761"/>
                      <a:gd name="T43" fmla="*/ 800 h 633"/>
                      <a:gd name="T44" fmla="*/ 259 w 761"/>
                      <a:gd name="T45" fmla="*/ 707 h 633"/>
                      <a:gd name="T46" fmla="*/ 199 w 761"/>
                      <a:gd name="T47" fmla="*/ 773 h 633"/>
                      <a:gd name="T48" fmla="*/ 179 w 761"/>
                      <a:gd name="T49" fmla="*/ 414 h 633"/>
                      <a:gd name="T50" fmla="*/ 179 w 761"/>
                      <a:gd name="T51" fmla="*/ 359 h 633"/>
                      <a:gd name="T52" fmla="*/ 101 w 761"/>
                      <a:gd name="T53" fmla="*/ 227 h 633"/>
                      <a:gd name="T54" fmla="*/ 0 w 761"/>
                      <a:gd name="T55" fmla="*/ 173 h 633"/>
                      <a:gd name="T56" fmla="*/ 20 w 761"/>
                      <a:gd name="T57" fmla="*/ 106 h 633"/>
                      <a:gd name="T58" fmla="*/ 41 w 761"/>
                      <a:gd name="T59" fmla="*/ 53 h 633"/>
                      <a:gd name="T60" fmla="*/ 79 w 761"/>
                      <a:gd name="T61" fmla="*/ 0 h 633"/>
                      <a:gd name="T62" fmla="*/ 158 w 761"/>
                      <a:gd name="T63" fmla="*/ 27 h 633"/>
                      <a:gd name="T64" fmla="*/ 218 w 761"/>
                      <a:gd name="T65" fmla="*/ 135 h 633"/>
                      <a:gd name="T66" fmla="*/ 319 w 761"/>
                      <a:gd name="T67" fmla="*/ 200 h 633"/>
                      <a:gd name="T68" fmla="*/ 377 w 761"/>
                      <a:gd name="T69" fmla="*/ 173 h 633"/>
                      <a:gd name="T70" fmla="*/ 438 w 761"/>
                      <a:gd name="T71" fmla="*/ 214 h 633"/>
                      <a:gd name="T72" fmla="*/ 558 w 761"/>
                      <a:gd name="T73" fmla="*/ 159 h 633"/>
                      <a:gd name="T74" fmla="*/ 716 w 761"/>
                      <a:gd name="T75" fmla="*/ 159 h 633"/>
                      <a:gd name="T76" fmla="*/ 735 w 761"/>
                      <a:gd name="T77" fmla="*/ 66 h 633"/>
                      <a:gd name="T78" fmla="*/ 795 w 761"/>
                      <a:gd name="T79" fmla="*/ 53 h 633"/>
                      <a:gd name="T80" fmla="*/ 855 w 761"/>
                      <a:gd name="T81" fmla="*/ 80 h 633"/>
                      <a:gd name="T82" fmla="*/ 995 w 761"/>
                      <a:gd name="T83" fmla="*/ 122 h 633"/>
                      <a:gd name="T84" fmla="*/ 1035 w 761"/>
                      <a:gd name="T85" fmla="*/ 227 h 633"/>
                      <a:gd name="T86" fmla="*/ 1173 w 761"/>
                      <a:gd name="T87" fmla="*/ 266 h 633"/>
                      <a:gd name="T88" fmla="*/ 1273 w 761"/>
                      <a:gd name="T89" fmla="*/ 227 h 633"/>
                      <a:gd name="T90" fmla="*/ 1371 w 761"/>
                      <a:gd name="T91" fmla="*/ 239 h 633"/>
                      <a:gd name="T92" fmla="*/ 1554 w 761"/>
                      <a:gd name="T93" fmla="*/ 307 h 633"/>
                      <a:gd name="T94" fmla="*/ 1752 w 761"/>
                      <a:gd name="T95" fmla="*/ 374 h 633"/>
                      <a:gd name="T96" fmla="*/ 1890 w 761"/>
                      <a:gd name="T97" fmla="*/ 427 h 633"/>
                      <a:gd name="T98" fmla="*/ 1850 w 761"/>
                      <a:gd name="T99" fmla="*/ 493 h 633"/>
                      <a:gd name="T100" fmla="*/ 1651 w 761"/>
                      <a:gd name="T101" fmla="*/ 520 h 633"/>
                      <a:gd name="T102" fmla="*/ 1609 w 761"/>
                      <a:gd name="T103" fmla="*/ 559 h 633"/>
                      <a:gd name="T104" fmla="*/ 1630 w 761"/>
                      <a:gd name="T105" fmla="*/ 600 h 633"/>
                      <a:gd name="T106" fmla="*/ 1630 w 761"/>
                      <a:gd name="T107" fmla="*/ 627 h 633"/>
                      <a:gd name="T108" fmla="*/ 1752 w 761"/>
                      <a:gd name="T109" fmla="*/ 759 h 633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761"/>
                      <a:gd name="T166" fmla="*/ 0 h 633"/>
                      <a:gd name="T167" fmla="*/ 761 w 761"/>
                      <a:gd name="T168" fmla="*/ 633 h 633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761" h="633">
                        <a:moveTo>
                          <a:pt x="696" y="480"/>
                        </a:moveTo>
                        <a:lnTo>
                          <a:pt x="696" y="488"/>
                        </a:lnTo>
                        <a:lnTo>
                          <a:pt x="688" y="504"/>
                        </a:lnTo>
                        <a:lnTo>
                          <a:pt x="672" y="504"/>
                        </a:lnTo>
                        <a:lnTo>
                          <a:pt x="664" y="488"/>
                        </a:lnTo>
                        <a:lnTo>
                          <a:pt x="656" y="488"/>
                        </a:lnTo>
                        <a:lnTo>
                          <a:pt x="632" y="432"/>
                        </a:lnTo>
                        <a:lnTo>
                          <a:pt x="608" y="432"/>
                        </a:lnTo>
                        <a:lnTo>
                          <a:pt x="592" y="416"/>
                        </a:lnTo>
                        <a:lnTo>
                          <a:pt x="584" y="424"/>
                        </a:lnTo>
                        <a:lnTo>
                          <a:pt x="576" y="456"/>
                        </a:lnTo>
                        <a:lnTo>
                          <a:pt x="552" y="440"/>
                        </a:lnTo>
                        <a:lnTo>
                          <a:pt x="552" y="464"/>
                        </a:lnTo>
                        <a:lnTo>
                          <a:pt x="536" y="472"/>
                        </a:lnTo>
                        <a:lnTo>
                          <a:pt x="528" y="464"/>
                        </a:lnTo>
                        <a:lnTo>
                          <a:pt x="512" y="464"/>
                        </a:lnTo>
                        <a:lnTo>
                          <a:pt x="488" y="456"/>
                        </a:lnTo>
                        <a:lnTo>
                          <a:pt x="472" y="472"/>
                        </a:lnTo>
                        <a:lnTo>
                          <a:pt x="480" y="496"/>
                        </a:lnTo>
                        <a:lnTo>
                          <a:pt x="504" y="496"/>
                        </a:lnTo>
                        <a:lnTo>
                          <a:pt x="512" y="528"/>
                        </a:lnTo>
                        <a:lnTo>
                          <a:pt x="456" y="528"/>
                        </a:lnTo>
                        <a:lnTo>
                          <a:pt x="440" y="504"/>
                        </a:lnTo>
                        <a:lnTo>
                          <a:pt x="416" y="520"/>
                        </a:lnTo>
                        <a:lnTo>
                          <a:pt x="392" y="504"/>
                        </a:lnTo>
                        <a:lnTo>
                          <a:pt x="392" y="456"/>
                        </a:lnTo>
                        <a:lnTo>
                          <a:pt x="360" y="456"/>
                        </a:lnTo>
                        <a:lnTo>
                          <a:pt x="360" y="488"/>
                        </a:lnTo>
                        <a:lnTo>
                          <a:pt x="336" y="496"/>
                        </a:lnTo>
                        <a:lnTo>
                          <a:pt x="336" y="504"/>
                        </a:lnTo>
                        <a:lnTo>
                          <a:pt x="312" y="536"/>
                        </a:lnTo>
                        <a:lnTo>
                          <a:pt x="296" y="536"/>
                        </a:lnTo>
                        <a:lnTo>
                          <a:pt x="296" y="632"/>
                        </a:lnTo>
                        <a:lnTo>
                          <a:pt x="272" y="632"/>
                        </a:lnTo>
                        <a:lnTo>
                          <a:pt x="264" y="616"/>
                        </a:lnTo>
                        <a:lnTo>
                          <a:pt x="248" y="632"/>
                        </a:lnTo>
                        <a:lnTo>
                          <a:pt x="216" y="632"/>
                        </a:lnTo>
                        <a:lnTo>
                          <a:pt x="216" y="624"/>
                        </a:lnTo>
                        <a:lnTo>
                          <a:pt x="200" y="616"/>
                        </a:lnTo>
                        <a:lnTo>
                          <a:pt x="200" y="576"/>
                        </a:lnTo>
                        <a:lnTo>
                          <a:pt x="160" y="496"/>
                        </a:lnTo>
                        <a:lnTo>
                          <a:pt x="144" y="496"/>
                        </a:lnTo>
                        <a:lnTo>
                          <a:pt x="144" y="504"/>
                        </a:lnTo>
                        <a:lnTo>
                          <a:pt x="128" y="480"/>
                        </a:lnTo>
                        <a:lnTo>
                          <a:pt x="136" y="472"/>
                        </a:lnTo>
                        <a:lnTo>
                          <a:pt x="104" y="424"/>
                        </a:lnTo>
                        <a:lnTo>
                          <a:pt x="88" y="432"/>
                        </a:lnTo>
                        <a:lnTo>
                          <a:pt x="80" y="464"/>
                        </a:lnTo>
                        <a:lnTo>
                          <a:pt x="64" y="472"/>
                        </a:lnTo>
                        <a:lnTo>
                          <a:pt x="72" y="248"/>
                        </a:lnTo>
                        <a:lnTo>
                          <a:pt x="56" y="224"/>
                        </a:lnTo>
                        <a:lnTo>
                          <a:pt x="72" y="216"/>
                        </a:lnTo>
                        <a:lnTo>
                          <a:pt x="40" y="160"/>
                        </a:lnTo>
                        <a:lnTo>
                          <a:pt x="40" y="136"/>
                        </a:lnTo>
                        <a:lnTo>
                          <a:pt x="16" y="112"/>
                        </a:lnTo>
                        <a:lnTo>
                          <a:pt x="0" y="104"/>
                        </a:lnTo>
                        <a:lnTo>
                          <a:pt x="0" y="96"/>
                        </a:lnTo>
                        <a:lnTo>
                          <a:pt x="8" y="64"/>
                        </a:lnTo>
                        <a:lnTo>
                          <a:pt x="24" y="48"/>
                        </a:lnTo>
                        <a:lnTo>
                          <a:pt x="16" y="32"/>
                        </a:lnTo>
                        <a:lnTo>
                          <a:pt x="16" y="0"/>
                        </a:lnTo>
                        <a:lnTo>
                          <a:pt x="32" y="0"/>
                        </a:lnTo>
                        <a:lnTo>
                          <a:pt x="40" y="16"/>
                        </a:lnTo>
                        <a:lnTo>
                          <a:pt x="64" y="16"/>
                        </a:lnTo>
                        <a:lnTo>
                          <a:pt x="88" y="40"/>
                        </a:lnTo>
                        <a:lnTo>
                          <a:pt x="88" y="80"/>
                        </a:lnTo>
                        <a:lnTo>
                          <a:pt x="104" y="80"/>
                        </a:lnTo>
                        <a:lnTo>
                          <a:pt x="128" y="120"/>
                        </a:lnTo>
                        <a:lnTo>
                          <a:pt x="152" y="112"/>
                        </a:lnTo>
                        <a:lnTo>
                          <a:pt x="152" y="104"/>
                        </a:lnTo>
                        <a:lnTo>
                          <a:pt x="160" y="112"/>
                        </a:lnTo>
                        <a:lnTo>
                          <a:pt x="176" y="128"/>
                        </a:lnTo>
                        <a:lnTo>
                          <a:pt x="216" y="128"/>
                        </a:lnTo>
                        <a:lnTo>
                          <a:pt x="224" y="96"/>
                        </a:lnTo>
                        <a:lnTo>
                          <a:pt x="256" y="88"/>
                        </a:lnTo>
                        <a:lnTo>
                          <a:pt x="288" y="96"/>
                        </a:lnTo>
                        <a:lnTo>
                          <a:pt x="304" y="72"/>
                        </a:lnTo>
                        <a:lnTo>
                          <a:pt x="296" y="40"/>
                        </a:lnTo>
                        <a:lnTo>
                          <a:pt x="296" y="32"/>
                        </a:lnTo>
                        <a:lnTo>
                          <a:pt x="320" y="32"/>
                        </a:lnTo>
                        <a:lnTo>
                          <a:pt x="336" y="24"/>
                        </a:lnTo>
                        <a:lnTo>
                          <a:pt x="344" y="48"/>
                        </a:lnTo>
                        <a:lnTo>
                          <a:pt x="384" y="72"/>
                        </a:lnTo>
                        <a:lnTo>
                          <a:pt x="400" y="72"/>
                        </a:lnTo>
                        <a:lnTo>
                          <a:pt x="400" y="88"/>
                        </a:lnTo>
                        <a:lnTo>
                          <a:pt x="416" y="136"/>
                        </a:lnTo>
                        <a:lnTo>
                          <a:pt x="432" y="152"/>
                        </a:lnTo>
                        <a:lnTo>
                          <a:pt x="472" y="160"/>
                        </a:lnTo>
                        <a:lnTo>
                          <a:pt x="496" y="128"/>
                        </a:lnTo>
                        <a:lnTo>
                          <a:pt x="512" y="136"/>
                        </a:lnTo>
                        <a:lnTo>
                          <a:pt x="520" y="152"/>
                        </a:lnTo>
                        <a:lnTo>
                          <a:pt x="552" y="144"/>
                        </a:lnTo>
                        <a:lnTo>
                          <a:pt x="592" y="176"/>
                        </a:lnTo>
                        <a:lnTo>
                          <a:pt x="624" y="184"/>
                        </a:lnTo>
                        <a:lnTo>
                          <a:pt x="656" y="192"/>
                        </a:lnTo>
                        <a:lnTo>
                          <a:pt x="704" y="224"/>
                        </a:lnTo>
                        <a:lnTo>
                          <a:pt x="728" y="232"/>
                        </a:lnTo>
                        <a:lnTo>
                          <a:pt x="760" y="256"/>
                        </a:lnTo>
                        <a:lnTo>
                          <a:pt x="760" y="296"/>
                        </a:lnTo>
                        <a:lnTo>
                          <a:pt x="744" y="296"/>
                        </a:lnTo>
                        <a:lnTo>
                          <a:pt x="712" y="312"/>
                        </a:lnTo>
                        <a:lnTo>
                          <a:pt x="664" y="312"/>
                        </a:lnTo>
                        <a:lnTo>
                          <a:pt x="648" y="328"/>
                        </a:lnTo>
                        <a:lnTo>
                          <a:pt x="648" y="336"/>
                        </a:lnTo>
                        <a:lnTo>
                          <a:pt x="656" y="352"/>
                        </a:lnTo>
                        <a:lnTo>
                          <a:pt x="656" y="360"/>
                        </a:lnTo>
                        <a:lnTo>
                          <a:pt x="648" y="376"/>
                        </a:lnTo>
                        <a:lnTo>
                          <a:pt x="656" y="376"/>
                        </a:lnTo>
                        <a:lnTo>
                          <a:pt x="696" y="424"/>
                        </a:lnTo>
                        <a:lnTo>
                          <a:pt x="704" y="456"/>
                        </a:lnTo>
                        <a:lnTo>
                          <a:pt x="696" y="480"/>
                        </a:lnTo>
                      </a:path>
                    </a:pathLst>
                  </a:custGeom>
                  <a:ln w="3175">
                    <a:prstDash val="dash"/>
                  </a:ln>
                </p:spPr>
                <p:style>
                  <a:lnRef idx="1">
                    <a:schemeClr val="accent3"/>
                  </a:lnRef>
                  <a:fillRef idx="0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zh-CN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0599C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17" name="Freeform 22"/>
                  <p:cNvSpPr>
                    <a:spLocks noChangeArrowheads="1"/>
                  </p:cNvSpPr>
                  <p:nvPr/>
                </p:nvSpPr>
                <p:spPr bwMode="auto">
                  <a:xfrm>
                    <a:off x="1333933" y="1794495"/>
                    <a:ext cx="1321322" cy="1053592"/>
                  </a:xfrm>
                  <a:custGeom>
                    <a:avLst/>
                    <a:gdLst>
                      <a:gd name="T0" fmla="*/ 1679 w 785"/>
                      <a:gd name="T1" fmla="*/ 898 h 617"/>
                      <a:gd name="T2" fmla="*/ 1541 w 785"/>
                      <a:gd name="T3" fmla="*/ 951 h 617"/>
                      <a:gd name="T4" fmla="*/ 1481 w 785"/>
                      <a:gd name="T5" fmla="*/ 910 h 617"/>
                      <a:gd name="T6" fmla="*/ 1420 w 785"/>
                      <a:gd name="T7" fmla="*/ 938 h 617"/>
                      <a:gd name="T8" fmla="*/ 1320 w 785"/>
                      <a:gd name="T9" fmla="*/ 870 h 617"/>
                      <a:gd name="T10" fmla="*/ 1260 w 785"/>
                      <a:gd name="T11" fmla="*/ 765 h 617"/>
                      <a:gd name="T12" fmla="*/ 1181 w 785"/>
                      <a:gd name="T13" fmla="*/ 737 h 617"/>
                      <a:gd name="T14" fmla="*/ 1140 w 785"/>
                      <a:gd name="T15" fmla="*/ 765 h 617"/>
                      <a:gd name="T16" fmla="*/ 1160 w 785"/>
                      <a:gd name="T17" fmla="*/ 804 h 617"/>
                      <a:gd name="T18" fmla="*/ 1102 w 785"/>
                      <a:gd name="T19" fmla="*/ 898 h 617"/>
                      <a:gd name="T20" fmla="*/ 1140 w 785"/>
                      <a:gd name="T21" fmla="*/ 925 h 617"/>
                      <a:gd name="T22" fmla="*/ 1060 w 785"/>
                      <a:gd name="T23" fmla="*/ 977 h 617"/>
                      <a:gd name="T24" fmla="*/ 1002 w 785"/>
                      <a:gd name="T25" fmla="*/ 1004 h 617"/>
                      <a:gd name="T26" fmla="*/ 941 w 785"/>
                      <a:gd name="T27" fmla="*/ 991 h 617"/>
                      <a:gd name="T28" fmla="*/ 920 w 785"/>
                      <a:gd name="T29" fmla="*/ 1018 h 617"/>
                      <a:gd name="T30" fmla="*/ 841 w 785"/>
                      <a:gd name="T31" fmla="*/ 1004 h 617"/>
                      <a:gd name="T32" fmla="*/ 800 w 785"/>
                      <a:gd name="T33" fmla="*/ 951 h 617"/>
                      <a:gd name="T34" fmla="*/ 580 w 785"/>
                      <a:gd name="T35" fmla="*/ 898 h 617"/>
                      <a:gd name="T36" fmla="*/ 339 w 785"/>
                      <a:gd name="T37" fmla="*/ 830 h 617"/>
                      <a:gd name="T38" fmla="*/ 101 w 785"/>
                      <a:gd name="T39" fmla="*/ 737 h 617"/>
                      <a:gd name="T40" fmla="*/ 0 w 785"/>
                      <a:gd name="T41" fmla="*/ 615 h 617"/>
                      <a:gd name="T42" fmla="*/ 41 w 785"/>
                      <a:gd name="T43" fmla="*/ 510 h 617"/>
                      <a:gd name="T44" fmla="*/ 79 w 785"/>
                      <a:gd name="T45" fmla="*/ 416 h 617"/>
                      <a:gd name="T46" fmla="*/ 20 w 785"/>
                      <a:gd name="T47" fmla="*/ 361 h 617"/>
                      <a:gd name="T48" fmla="*/ 121 w 785"/>
                      <a:gd name="T49" fmla="*/ 349 h 617"/>
                      <a:gd name="T50" fmla="*/ 259 w 785"/>
                      <a:gd name="T51" fmla="*/ 375 h 617"/>
                      <a:gd name="T52" fmla="*/ 239 w 785"/>
                      <a:gd name="T53" fmla="*/ 308 h 617"/>
                      <a:gd name="T54" fmla="*/ 321 w 785"/>
                      <a:gd name="T55" fmla="*/ 227 h 617"/>
                      <a:gd name="T56" fmla="*/ 221 w 785"/>
                      <a:gd name="T57" fmla="*/ 122 h 617"/>
                      <a:gd name="T58" fmla="*/ 381 w 785"/>
                      <a:gd name="T59" fmla="*/ 27 h 617"/>
                      <a:gd name="T60" fmla="*/ 722 w 785"/>
                      <a:gd name="T61" fmla="*/ 0 h 617"/>
                      <a:gd name="T62" fmla="*/ 961 w 785"/>
                      <a:gd name="T63" fmla="*/ 67 h 617"/>
                      <a:gd name="T64" fmla="*/ 1140 w 785"/>
                      <a:gd name="T65" fmla="*/ 173 h 617"/>
                      <a:gd name="T66" fmla="*/ 1181 w 785"/>
                      <a:gd name="T67" fmla="*/ 80 h 617"/>
                      <a:gd name="T68" fmla="*/ 1320 w 785"/>
                      <a:gd name="T69" fmla="*/ 122 h 617"/>
                      <a:gd name="T70" fmla="*/ 1481 w 785"/>
                      <a:gd name="T71" fmla="*/ 161 h 617"/>
                      <a:gd name="T72" fmla="*/ 1642 w 785"/>
                      <a:gd name="T73" fmla="*/ 201 h 617"/>
                      <a:gd name="T74" fmla="*/ 1822 w 785"/>
                      <a:gd name="T75" fmla="*/ 294 h 617"/>
                      <a:gd name="T76" fmla="*/ 1922 w 785"/>
                      <a:gd name="T77" fmla="*/ 388 h 617"/>
                      <a:gd name="T78" fmla="*/ 1963 w 785"/>
                      <a:gd name="T79" fmla="*/ 562 h 617"/>
                      <a:gd name="T80" fmla="*/ 1880 w 785"/>
                      <a:gd name="T81" fmla="*/ 602 h 617"/>
                      <a:gd name="T82" fmla="*/ 1780 w 785"/>
                      <a:gd name="T83" fmla="*/ 682 h 617"/>
                      <a:gd name="T84" fmla="*/ 1842 w 785"/>
                      <a:gd name="T85" fmla="*/ 724 h 617"/>
                      <a:gd name="T86" fmla="*/ 1761 w 785"/>
                      <a:gd name="T87" fmla="*/ 765 h 617"/>
                      <a:gd name="T88" fmla="*/ 1642 w 785"/>
                      <a:gd name="T89" fmla="*/ 751 h 617"/>
                      <a:gd name="T90" fmla="*/ 1663 w 785"/>
                      <a:gd name="T91" fmla="*/ 817 h 617"/>
                      <a:gd name="T92" fmla="*/ 1780 w 785"/>
                      <a:gd name="T93" fmla="*/ 845 h 617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785"/>
                      <a:gd name="T142" fmla="*/ 0 h 617"/>
                      <a:gd name="T143" fmla="*/ 785 w 785"/>
                      <a:gd name="T144" fmla="*/ 617 h 617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785" h="617">
                        <a:moveTo>
                          <a:pt x="704" y="528"/>
                        </a:moveTo>
                        <a:lnTo>
                          <a:pt x="672" y="536"/>
                        </a:lnTo>
                        <a:lnTo>
                          <a:pt x="656" y="568"/>
                        </a:lnTo>
                        <a:lnTo>
                          <a:pt x="616" y="568"/>
                        </a:lnTo>
                        <a:lnTo>
                          <a:pt x="608" y="552"/>
                        </a:lnTo>
                        <a:lnTo>
                          <a:pt x="592" y="544"/>
                        </a:lnTo>
                        <a:lnTo>
                          <a:pt x="592" y="552"/>
                        </a:lnTo>
                        <a:lnTo>
                          <a:pt x="568" y="560"/>
                        </a:lnTo>
                        <a:lnTo>
                          <a:pt x="544" y="520"/>
                        </a:lnTo>
                        <a:lnTo>
                          <a:pt x="528" y="520"/>
                        </a:lnTo>
                        <a:lnTo>
                          <a:pt x="528" y="480"/>
                        </a:lnTo>
                        <a:lnTo>
                          <a:pt x="504" y="456"/>
                        </a:lnTo>
                        <a:lnTo>
                          <a:pt x="488" y="456"/>
                        </a:lnTo>
                        <a:lnTo>
                          <a:pt x="472" y="440"/>
                        </a:lnTo>
                        <a:lnTo>
                          <a:pt x="456" y="440"/>
                        </a:lnTo>
                        <a:lnTo>
                          <a:pt x="456" y="456"/>
                        </a:lnTo>
                        <a:lnTo>
                          <a:pt x="456" y="472"/>
                        </a:lnTo>
                        <a:lnTo>
                          <a:pt x="464" y="480"/>
                        </a:lnTo>
                        <a:lnTo>
                          <a:pt x="448" y="496"/>
                        </a:lnTo>
                        <a:lnTo>
                          <a:pt x="440" y="536"/>
                        </a:lnTo>
                        <a:lnTo>
                          <a:pt x="448" y="552"/>
                        </a:lnTo>
                        <a:lnTo>
                          <a:pt x="456" y="552"/>
                        </a:lnTo>
                        <a:lnTo>
                          <a:pt x="440" y="560"/>
                        </a:lnTo>
                        <a:lnTo>
                          <a:pt x="424" y="584"/>
                        </a:lnTo>
                        <a:lnTo>
                          <a:pt x="400" y="584"/>
                        </a:lnTo>
                        <a:lnTo>
                          <a:pt x="400" y="600"/>
                        </a:lnTo>
                        <a:lnTo>
                          <a:pt x="384" y="608"/>
                        </a:lnTo>
                        <a:lnTo>
                          <a:pt x="376" y="592"/>
                        </a:lnTo>
                        <a:lnTo>
                          <a:pt x="360" y="592"/>
                        </a:lnTo>
                        <a:lnTo>
                          <a:pt x="368" y="608"/>
                        </a:lnTo>
                        <a:lnTo>
                          <a:pt x="352" y="616"/>
                        </a:lnTo>
                        <a:lnTo>
                          <a:pt x="336" y="600"/>
                        </a:lnTo>
                        <a:lnTo>
                          <a:pt x="312" y="600"/>
                        </a:lnTo>
                        <a:lnTo>
                          <a:pt x="320" y="568"/>
                        </a:lnTo>
                        <a:lnTo>
                          <a:pt x="264" y="520"/>
                        </a:lnTo>
                        <a:lnTo>
                          <a:pt x="232" y="536"/>
                        </a:lnTo>
                        <a:lnTo>
                          <a:pt x="168" y="496"/>
                        </a:lnTo>
                        <a:lnTo>
                          <a:pt x="136" y="496"/>
                        </a:lnTo>
                        <a:lnTo>
                          <a:pt x="88" y="440"/>
                        </a:lnTo>
                        <a:lnTo>
                          <a:pt x="40" y="440"/>
                        </a:lnTo>
                        <a:lnTo>
                          <a:pt x="16" y="416"/>
                        </a:lnTo>
                        <a:lnTo>
                          <a:pt x="0" y="368"/>
                        </a:lnTo>
                        <a:lnTo>
                          <a:pt x="8" y="352"/>
                        </a:lnTo>
                        <a:lnTo>
                          <a:pt x="16" y="304"/>
                        </a:lnTo>
                        <a:lnTo>
                          <a:pt x="8" y="280"/>
                        </a:lnTo>
                        <a:lnTo>
                          <a:pt x="32" y="248"/>
                        </a:lnTo>
                        <a:lnTo>
                          <a:pt x="32" y="224"/>
                        </a:lnTo>
                        <a:lnTo>
                          <a:pt x="8" y="216"/>
                        </a:lnTo>
                        <a:lnTo>
                          <a:pt x="16" y="208"/>
                        </a:lnTo>
                        <a:lnTo>
                          <a:pt x="48" y="208"/>
                        </a:lnTo>
                        <a:lnTo>
                          <a:pt x="56" y="200"/>
                        </a:lnTo>
                        <a:lnTo>
                          <a:pt x="104" y="224"/>
                        </a:lnTo>
                        <a:lnTo>
                          <a:pt x="104" y="192"/>
                        </a:lnTo>
                        <a:lnTo>
                          <a:pt x="96" y="184"/>
                        </a:lnTo>
                        <a:lnTo>
                          <a:pt x="96" y="160"/>
                        </a:lnTo>
                        <a:lnTo>
                          <a:pt x="128" y="136"/>
                        </a:lnTo>
                        <a:lnTo>
                          <a:pt x="120" y="112"/>
                        </a:lnTo>
                        <a:lnTo>
                          <a:pt x="88" y="72"/>
                        </a:lnTo>
                        <a:lnTo>
                          <a:pt x="96" y="32"/>
                        </a:lnTo>
                        <a:lnTo>
                          <a:pt x="152" y="16"/>
                        </a:lnTo>
                        <a:lnTo>
                          <a:pt x="256" y="8"/>
                        </a:lnTo>
                        <a:lnTo>
                          <a:pt x="288" y="0"/>
                        </a:lnTo>
                        <a:lnTo>
                          <a:pt x="344" y="24"/>
                        </a:lnTo>
                        <a:lnTo>
                          <a:pt x="384" y="40"/>
                        </a:lnTo>
                        <a:lnTo>
                          <a:pt x="424" y="64"/>
                        </a:lnTo>
                        <a:lnTo>
                          <a:pt x="456" y="104"/>
                        </a:lnTo>
                        <a:lnTo>
                          <a:pt x="472" y="56"/>
                        </a:lnTo>
                        <a:lnTo>
                          <a:pt x="472" y="48"/>
                        </a:lnTo>
                        <a:lnTo>
                          <a:pt x="504" y="64"/>
                        </a:lnTo>
                        <a:lnTo>
                          <a:pt x="528" y="72"/>
                        </a:lnTo>
                        <a:lnTo>
                          <a:pt x="584" y="64"/>
                        </a:lnTo>
                        <a:lnTo>
                          <a:pt x="592" y="96"/>
                        </a:lnTo>
                        <a:lnTo>
                          <a:pt x="640" y="128"/>
                        </a:lnTo>
                        <a:lnTo>
                          <a:pt x="656" y="120"/>
                        </a:lnTo>
                        <a:lnTo>
                          <a:pt x="728" y="192"/>
                        </a:lnTo>
                        <a:lnTo>
                          <a:pt x="728" y="176"/>
                        </a:lnTo>
                        <a:lnTo>
                          <a:pt x="760" y="208"/>
                        </a:lnTo>
                        <a:lnTo>
                          <a:pt x="768" y="232"/>
                        </a:lnTo>
                        <a:lnTo>
                          <a:pt x="776" y="288"/>
                        </a:lnTo>
                        <a:lnTo>
                          <a:pt x="784" y="336"/>
                        </a:lnTo>
                        <a:lnTo>
                          <a:pt x="776" y="360"/>
                        </a:lnTo>
                        <a:lnTo>
                          <a:pt x="752" y="360"/>
                        </a:lnTo>
                        <a:lnTo>
                          <a:pt x="744" y="392"/>
                        </a:lnTo>
                        <a:lnTo>
                          <a:pt x="712" y="408"/>
                        </a:lnTo>
                        <a:lnTo>
                          <a:pt x="712" y="424"/>
                        </a:lnTo>
                        <a:lnTo>
                          <a:pt x="736" y="432"/>
                        </a:lnTo>
                        <a:lnTo>
                          <a:pt x="728" y="440"/>
                        </a:lnTo>
                        <a:lnTo>
                          <a:pt x="704" y="456"/>
                        </a:lnTo>
                        <a:lnTo>
                          <a:pt x="672" y="448"/>
                        </a:lnTo>
                        <a:lnTo>
                          <a:pt x="656" y="448"/>
                        </a:lnTo>
                        <a:lnTo>
                          <a:pt x="648" y="464"/>
                        </a:lnTo>
                        <a:lnTo>
                          <a:pt x="664" y="488"/>
                        </a:lnTo>
                        <a:lnTo>
                          <a:pt x="696" y="496"/>
                        </a:lnTo>
                        <a:lnTo>
                          <a:pt x="712" y="504"/>
                        </a:lnTo>
                        <a:lnTo>
                          <a:pt x="704" y="528"/>
                        </a:lnTo>
                      </a:path>
                    </a:pathLst>
                  </a:custGeom>
                  <a:ln w="3175">
                    <a:prstDash val="dash"/>
                  </a:ln>
                </p:spPr>
                <p:style>
                  <a:lnRef idx="1">
                    <a:schemeClr val="accent3"/>
                  </a:lnRef>
                  <a:fillRef idx="0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zh-CN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0599C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18" name="Freeform 23"/>
                  <p:cNvSpPr>
                    <a:spLocks noChangeArrowheads="1"/>
                  </p:cNvSpPr>
                  <p:nvPr/>
                </p:nvSpPr>
                <p:spPr bwMode="auto">
                  <a:xfrm>
                    <a:off x="3729967" y="3131509"/>
                    <a:ext cx="514237" cy="728580"/>
                  </a:xfrm>
                  <a:custGeom>
                    <a:avLst/>
                    <a:gdLst>
                      <a:gd name="T0" fmla="*/ 685 w 305"/>
                      <a:gd name="T1" fmla="*/ 69 h 425"/>
                      <a:gd name="T2" fmla="*/ 708 w 305"/>
                      <a:gd name="T3" fmla="*/ 122 h 425"/>
                      <a:gd name="T4" fmla="*/ 766 w 305"/>
                      <a:gd name="T5" fmla="*/ 150 h 425"/>
                      <a:gd name="T6" fmla="*/ 766 w 305"/>
                      <a:gd name="T7" fmla="*/ 231 h 425"/>
                      <a:gd name="T8" fmla="*/ 685 w 305"/>
                      <a:gd name="T9" fmla="*/ 259 h 425"/>
                      <a:gd name="T10" fmla="*/ 685 w 305"/>
                      <a:gd name="T11" fmla="*/ 273 h 425"/>
                      <a:gd name="T12" fmla="*/ 606 w 305"/>
                      <a:gd name="T13" fmla="*/ 273 h 425"/>
                      <a:gd name="T14" fmla="*/ 566 w 305"/>
                      <a:gd name="T15" fmla="*/ 300 h 425"/>
                      <a:gd name="T16" fmla="*/ 566 w 305"/>
                      <a:gd name="T17" fmla="*/ 342 h 425"/>
                      <a:gd name="T18" fmla="*/ 585 w 305"/>
                      <a:gd name="T19" fmla="*/ 354 h 425"/>
                      <a:gd name="T20" fmla="*/ 525 w 305"/>
                      <a:gd name="T21" fmla="*/ 410 h 425"/>
                      <a:gd name="T22" fmla="*/ 485 w 305"/>
                      <a:gd name="T23" fmla="*/ 410 h 425"/>
                      <a:gd name="T24" fmla="*/ 485 w 305"/>
                      <a:gd name="T25" fmla="*/ 464 h 425"/>
                      <a:gd name="T26" fmla="*/ 485 w 305"/>
                      <a:gd name="T27" fmla="*/ 479 h 425"/>
                      <a:gd name="T28" fmla="*/ 485 w 305"/>
                      <a:gd name="T29" fmla="*/ 518 h 425"/>
                      <a:gd name="T30" fmla="*/ 444 w 305"/>
                      <a:gd name="T31" fmla="*/ 546 h 425"/>
                      <a:gd name="T32" fmla="*/ 422 w 305"/>
                      <a:gd name="T33" fmla="*/ 614 h 425"/>
                      <a:gd name="T34" fmla="*/ 404 w 305"/>
                      <a:gd name="T35" fmla="*/ 656 h 425"/>
                      <a:gd name="T36" fmla="*/ 404 w 305"/>
                      <a:gd name="T37" fmla="*/ 669 h 425"/>
                      <a:gd name="T38" fmla="*/ 384 w 305"/>
                      <a:gd name="T39" fmla="*/ 710 h 425"/>
                      <a:gd name="T40" fmla="*/ 343 w 305"/>
                      <a:gd name="T41" fmla="*/ 710 h 425"/>
                      <a:gd name="T42" fmla="*/ 322 w 305"/>
                      <a:gd name="T43" fmla="*/ 696 h 425"/>
                      <a:gd name="T44" fmla="*/ 162 w 305"/>
                      <a:gd name="T45" fmla="*/ 723 h 425"/>
                      <a:gd name="T46" fmla="*/ 141 w 305"/>
                      <a:gd name="T47" fmla="*/ 710 h 425"/>
                      <a:gd name="T48" fmla="*/ 202 w 305"/>
                      <a:gd name="T49" fmla="*/ 629 h 425"/>
                      <a:gd name="T50" fmla="*/ 141 w 305"/>
                      <a:gd name="T51" fmla="*/ 614 h 425"/>
                      <a:gd name="T52" fmla="*/ 101 w 305"/>
                      <a:gd name="T53" fmla="*/ 629 h 425"/>
                      <a:gd name="T54" fmla="*/ 61 w 305"/>
                      <a:gd name="T55" fmla="*/ 614 h 425"/>
                      <a:gd name="T56" fmla="*/ 61 w 305"/>
                      <a:gd name="T57" fmla="*/ 546 h 425"/>
                      <a:gd name="T58" fmla="*/ 101 w 305"/>
                      <a:gd name="T59" fmla="*/ 533 h 425"/>
                      <a:gd name="T60" fmla="*/ 122 w 305"/>
                      <a:gd name="T61" fmla="*/ 533 h 425"/>
                      <a:gd name="T62" fmla="*/ 122 w 305"/>
                      <a:gd name="T63" fmla="*/ 492 h 425"/>
                      <a:gd name="T64" fmla="*/ 83 w 305"/>
                      <a:gd name="T65" fmla="*/ 492 h 425"/>
                      <a:gd name="T66" fmla="*/ 83 w 305"/>
                      <a:gd name="T67" fmla="*/ 464 h 425"/>
                      <a:gd name="T68" fmla="*/ 41 w 305"/>
                      <a:gd name="T69" fmla="*/ 451 h 425"/>
                      <a:gd name="T70" fmla="*/ 41 w 305"/>
                      <a:gd name="T71" fmla="*/ 368 h 425"/>
                      <a:gd name="T72" fmla="*/ 0 w 305"/>
                      <a:gd name="T73" fmla="*/ 342 h 425"/>
                      <a:gd name="T74" fmla="*/ 20 w 305"/>
                      <a:gd name="T75" fmla="*/ 300 h 425"/>
                      <a:gd name="T76" fmla="*/ 83 w 305"/>
                      <a:gd name="T77" fmla="*/ 259 h 425"/>
                      <a:gd name="T78" fmla="*/ 83 w 305"/>
                      <a:gd name="T79" fmla="*/ 218 h 425"/>
                      <a:gd name="T80" fmla="*/ 61 w 305"/>
                      <a:gd name="T81" fmla="*/ 206 h 425"/>
                      <a:gd name="T82" fmla="*/ 83 w 305"/>
                      <a:gd name="T83" fmla="*/ 178 h 425"/>
                      <a:gd name="T84" fmla="*/ 41 w 305"/>
                      <a:gd name="T85" fmla="*/ 136 h 425"/>
                      <a:gd name="T86" fmla="*/ 83 w 305"/>
                      <a:gd name="T87" fmla="*/ 109 h 425"/>
                      <a:gd name="T88" fmla="*/ 141 w 305"/>
                      <a:gd name="T89" fmla="*/ 96 h 425"/>
                      <a:gd name="T90" fmla="*/ 283 w 305"/>
                      <a:gd name="T91" fmla="*/ 41 h 425"/>
                      <a:gd name="T92" fmla="*/ 362 w 305"/>
                      <a:gd name="T93" fmla="*/ 13 h 425"/>
                      <a:gd name="T94" fmla="*/ 422 w 305"/>
                      <a:gd name="T95" fmla="*/ 13 h 425"/>
                      <a:gd name="T96" fmla="*/ 463 w 305"/>
                      <a:gd name="T97" fmla="*/ 0 h 425"/>
                      <a:gd name="T98" fmla="*/ 485 w 305"/>
                      <a:gd name="T99" fmla="*/ 13 h 425"/>
                      <a:gd name="T100" fmla="*/ 463 w 305"/>
                      <a:gd name="T101" fmla="*/ 27 h 425"/>
                      <a:gd name="T102" fmla="*/ 463 w 305"/>
                      <a:gd name="T103" fmla="*/ 56 h 425"/>
                      <a:gd name="T104" fmla="*/ 525 w 305"/>
                      <a:gd name="T105" fmla="*/ 56 h 425"/>
                      <a:gd name="T106" fmla="*/ 525 w 305"/>
                      <a:gd name="T107" fmla="*/ 27 h 425"/>
                      <a:gd name="T108" fmla="*/ 546 w 305"/>
                      <a:gd name="T109" fmla="*/ 0 h 425"/>
                      <a:gd name="T110" fmla="*/ 585 w 305"/>
                      <a:gd name="T111" fmla="*/ 27 h 425"/>
                      <a:gd name="T112" fmla="*/ 606 w 305"/>
                      <a:gd name="T113" fmla="*/ 56 h 425"/>
                      <a:gd name="T114" fmla="*/ 685 w 305"/>
                      <a:gd name="T115" fmla="*/ 56 h 425"/>
                      <a:gd name="T116" fmla="*/ 685 w 305"/>
                      <a:gd name="T117" fmla="*/ 69 h 425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305"/>
                      <a:gd name="T178" fmla="*/ 0 h 425"/>
                      <a:gd name="T179" fmla="*/ 305 w 305"/>
                      <a:gd name="T180" fmla="*/ 425 h 425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305" h="425">
                        <a:moveTo>
                          <a:pt x="272" y="40"/>
                        </a:moveTo>
                        <a:lnTo>
                          <a:pt x="280" y="72"/>
                        </a:lnTo>
                        <a:lnTo>
                          <a:pt x="304" y="88"/>
                        </a:lnTo>
                        <a:lnTo>
                          <a:pt x="304" y="136"/>
                        </a:lnTo>
                        <a:lnTo>
                          <a:pt x="272" y="152"/>
                        </a:lnTo>
                        <a:lnTo>
                          <a:pt x="272" y="160"/>
                        </a:lnTo>
                        <a:lnTo>
                          <a:pt x="240" y="160"/>
                        </a:lnTo>
                        <a:lnTo>
                          <a:pt x="224" y="176"/>
                        </a:lnTo>
                        <a:lnTo>
                          <a:pt x="224" y="200"/>
                        </a:lnTo>
                        <a:lnTo>
                          <a:pt x="232" y="208"/>
                        </a:lnTo>
                        <a:lnTo>
                          <a:pt x="208" y="240"/>
                        </a:lnTo>
                        <a:lnTo>
                          <a:pt x="192" y="240"/>
                        </a:lnTo>
                        <a:lnTo>
                          <a:pt x="192" y="272"/>
                        </a:lnTo>
                        <a:lnTo>
                          <a:pt x="192" y="280"/>
                        </a:lnTo>
                        <a:lnTo>
                          <a:pt x="192" y="304"/>
                        </a:lnTo>
                        <a:lnTo>
                          <a:pt x="176" y="320"/>
                        </a:lnTo>
                        <a:lnTo>
                          <a:pt x="168" y="360"/>
                        </a:lnTo>
                        <a:lnTo>
                          <a:pt x="160" y="384"/>
                        </a:lnTo>
                        <a:lnTo>
                          <a:pt x="160" y="392"/>
                        </a:lnTo>
                        <a:lnTo>
                          <a:pt x="152" y="416"/>
                        </a:lnTo>
                        <a:lnTo>
                          <a:pt x="136" y="416"/>
                        </a:lnTo>
                        <a:lnTo>
                          <a:pt x="128" y="408"/>
                        </a:lnTo>
                        <a:lnTo>
                          <a:pt x="64" y="424"/>
                        </a:lnTo>
                        <a:lnTo>
                          <a:pt x="56" y="416"/>
                        </a:lnTo>
                        <a:lnTo>
                          <a:pt x="80" y="368"/>
                        </a:lnTo>
                        <a:lnTo>
                          <a:pt x="56" y="360"/>
                        </a:lnTo>
                        <a:lnTo>
                          <a:pt x="40" y="368"/>
                        </a:lnTo>
                        <a:lnTo>
                          <a:pt x="24" y="360"/>
                        </a:lnTo>
                        <a:lnTo>
                          <a:pt x="24" y="320"/>
                        </a:lnTo>
                        <a:lnTo>
                          <a:pt x="40" y="312"/>
                        </a:lnTo>
                        <a:lnTo>
                          <a:pt x="48" y="312"/>
                        </a:lnTo>
                        <a:lnTo>
                          <a:pt x="48" y="288"/>
                        </a:lnTo>
                        <a:lnTo>
                          <a:pt x="32" y="288"/>
                        </a:lnTo>
                        <a:lnTo>
                          <a:pt x="32" y="272"/>
                        </a:lnTo>
                        <a:lnTo>
                          <a:pt x="16" y="264"/>
                        </a:lnTo>
                        <a:lnTo>
                          <a:pt x="16" y="216"/>
                        </a:lnTo>
                        <a:lnTo>
                          <a:pt x="0" y="200"/>
                        </a:lnTo>
                        <a:lnTo>
                          <a:pt x="8" y="176"/>
                        </a:lnTo>
                        <a:lnTo>
                          <a:pt x="32" y="152"/>
                        </a:lnTo>
                        <a:lnTo>
                          <a:pt x="32" y="128"/>
                        </a:lnTo>
                        <a:lnTo>
                          <a:pt x="24" y="120"/>
                        </a:lnTo>
                        <a:lnTo>
                          <a:pt x="32" y="104"/>
                        </a:lnTo>
                        <a:lnTo>
                          <a:pt x="16" y="80"/>
                        </a:lnTo>
                        <a:lnTo>
                          <a:pt x="32" y="64"/>
                        </a:lnTo>
                        <a:lnTo>
                          <a:pt x="56" y="56"/>
                        </a:lnTo>
                        <a:lnTo>
                          <a:pt x="112" y="24"/>
                        </a:lnTo>
                        <a:lnTo>
                          <a:pt x="144" y="8"/>
                        </a:lnTo>
                        <a:lnTo>
                          <a:pt x="168" y="8"/>
                        </a:lnTo>
                        <a:lnTo>
                          <a:pt x="184" y="0"/>
                        </a:lnTo>
                        <a:lnTo>
                          <a:pt x="192" y="8"/>
                        </a:lnTo>
                        <a:lnTo>
                          <a:pt x="184" y="16"/>
                        </a:lnTo>
                        <a:lnTo>
                          <a:pt x="184" y="32"/>
                        </a:lnTo>
                        <a:lnTo>
                          <a:pt x="208" y="32"/>
                        </a:lnTo>
                        <a:lnTo>
                          <a:pt x="208" y="16"/>
                        </a:lnTo>
                        <a:lnTo>
                          <a:pt x="216" y="0"/>
                        </a:lnTo>
                        <a:lnTo>
                          <a:pt x="232" y="16"/>
                        </a:lnTo>
                        <a:lnTo>
                          <a:pt x="240" y="32"/>
                        </a:lnTo>
                        <a:lnTo>
                          <a:pt x="272" y="32"/>
                        </a:lnTo>
                        <a:lnTo>
                          <a:pt x="272" y="40"/>
                        </a:lnTo>
                      </a:path>
                    </a:pathLst>
                  </a:custGeom>
                  <a:ln w="3175">
                    <a:prstDash val="dash"/>
                  </a:ln>
                </p:spPr>
                <p:style>
                  <a:lnRef idx="1">
                    <a:schemeClr val="accent3"/>
                  </a:lnRef>
                  <a:fillRef idx="0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zh-CN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0599C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19" name="Freeform 24"/>
                  <p:cNvSpPr>
                    <a:spLocks noChangeArrowheads="1"/>
                  </p:cNvSpPr>
                  <p:nvPr/>
                </p:nvSpPr>
                <p:spPr bwMode="auto">
                  <a:xfrm>
                    <a:off x="3217132" y="3131509"/>
                    <a:ext cx="594104" cy="714717"/>
                  </a:xfrm>
                  <a:custGeom>
                    <a:avLst/>
                    <a:gdLst>
                      <a:gd name="T0" fmla="*/ 841 w 353"/>
                      <a:gd name="T1" fmla="*/ 178 h 417"/>
                      <a:gd name="T2" fmla="*/ 860 w 353"/>
                      <a:gd name="T3" fmla="*/ 218 h 417"/>
                      <a:gd name="T4" fmla="*/ 781 w 353"/>
                      <a:gd name="T5" fmla="*/ 300 h 417"/>
                      <a:gd name="T6" fmla="*/ 799 w 353"/>
                      <a:gd name="T7" fmla="*/ 367 h 417"/>
                      <a:gd name="T8" fmla="*/ 799 w 353"/>
                      <a:gd name="T9" fmla="*/ 451 h 417"/>
                      <a:gd name="T10" fmla="*/ 819 w 353"/>
                      <a:gd name="T11" fmla="*/ 491 h 417"/>
                      <a:gd name="T12" fmla="*/ 880 w 353"/>
                      <a:gd name="T13" fmla="*/ 532 h 417"/>
                      <a:gd name="T14" fmla="*/ 819 w 353"/>
                      <a:gd name="T15" fmla="*/ 546 h 417"/>
                      <a:gd name="T16" fmla="*/ 799 w 353"/>
                      <a:gd name="T17" fmla="*/ 626 h 417"/>
                      <a:gd name="T18" fmla="*/ 681 w 353"/>
                      <a:gd name="T19" fmla="*/ 682 h 417"/>
                      <a:gd name="T20" fmla="*/ 560 w 353"/>
                      <a:gd name="T21" fmla="*/ 640 h 417"/>
                      <a:gd name="T22" fmla="*/ 539 w 353"/>
                      <a:gd name="T23" fmla="*/ 695 h 417"/>
                      <a:gd name="T24" fmla="*/ 480 w 353"/>
                      <a:gd name="T25" fmla="*/ 710 h 417"/>
                      <a:gd name="T26" fmla="*/ 422 w 353"/>
                      <a:gd name="T27" fmla="*/ 655 h 417"/>
                      <a:gd name="T28" fmla="*/ 381 w 353"/>
                      <a:gd name="T29" fmla="*/ 682 h 417"/>
                      <a:gd name="T30" fmla="*/ 360 w 353"/>
                      <a:gd name="T31" fmla="*/ 601 h 417"/>
                      <a:gd name="T32" fmla="*/ 381 w 353"/>
                      <a:gd name="T33" fmla="*/ 532 h 417"/>
                      <a:gd name="T34" fmla="*/ 360 w 353"/>
                      <a:gd name="T35" fmla="*/ 491 h 417"/>
                      <a:gd name="T36" fmla="*/ 239 w 353"/>
                      <a:gd name="T37" fmla="*/ 532 h 417"/>
                      <a:gd name="T38" fmla="*/ 160 w 353"/>
                      <a:gd name="T39" fmla="*/ 517 h 417"/>
                      <a:gd name="T40" fmla="*/ 79 w 353"/>
                      <a:gd name="T41" fmla="*/ 532 h 417"/>
                      <a:gd name="T42" fmla="*/ 60 w 353"/>
                      <a:gd name="T43" fmla="*/ 517 h 417"/>
                      <a:gd name="T44" fmla="*/ 41 w 353"/>
                      <a:gd name="T45" fmla="*/ 451 h 417"/>
                      <a:gd name="T46" fmla="*/ 60 w 353"/>
                      <a:gd name="T47" fmla="*/ 408 h 417"/>
                      <a:gd name="T48" fmla="*/ 0 w 353"/>
                      <a:gd name="T49" fmla="*/ 382 h 417"/>
                      <a:gd name="T50" fmla="*/ 60 w 353"/>
                      <a:gd name="T51" fmla="*/ 286 h 417"/>
                      <a:gd name="T52" fmla="*/ 60 w 353"/>
                      <a:gd name="T53" fmla="*/ 231 h 417"/>
                      <a:gd name="T54" fmla="*/ 60 w 353"/>
                      <a:gd name="T55" fmla="*/ 206 h 417"/>
                      <a:gd name="T56" fmla="*/ 121 w 353"/>
                      <a:gd name="T57" fmla="*/ 56 h 417"/>
                      <a:gd name="T58" fmla="*/ 259 w 353"/>
                      <a:gd name="T59" fmla="*/ 69 h 417"/>
                      <a:gd name="T60" fmla="*/ 281 w 353"/>
                      <a:gd name="T61" fmla="*/ 0 h 417"/>
                      <a:gd name="T62" fmla="*/ 459 w 353"/>
                      <a:gd name="T63" fmla="*/ 27 h 417"/>
                      <a:gd name="T64" fmla="*/ 620 w 353"/>
                      <a:gd name="T65" fmla="*/ 69 h 417"/>
                      <a:gd name="T66" fmla="*/ 722 w 353"/>
                      <a:gd name="T67" fmla="*/ 56 h 417"/>
                      <a:gd name="T68" fmla="*/ 759 w 353"/>
                      <a:gd name="T69" fmla="*/ 136 h 417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353"/>
                      <a:gd name="T106" fmla="*/ 0 h 417"/>
                      <a:gd name="T107" fmla="*/ 353 w 353"/>
                      <a:gd name="T108" fmla="*/ 417 h 417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353" h="417">
                        <a:moveTo>
                          <a:pt x="320" y="80"/>
                        </a:moveTo>
                        <a:lnTo>
                          <a:pt x="336" y="104"/>
                        </a:lnTo>
                        <a:lnTo>
                          <a:pt x="328" y="120"/>
                        </a:lnTo>
                        <a:lnTo>
                          <a:pt x="344" y="128"/>
                        </a:lnTo>
                        <a:lnTo>
                          <a:pt x="328" y="152"/>
                        </a:lnTo>
                        <a:lnTo>
                          <a:pt x="312" y="176"/>
                        </a:lnTo>
                        <a:lnTo>
                          <a:pt x="304" y="200"/>
                        </a:lnTo>
                        <a:lnTo>
                          <a:pt x="320" y="216"/>
                        </a:lnTo>
                        <a:lnTo>
                          <a:pt x="320" y="248"/>
                        </a:lnTo>
                        <a:lnTo>
                          <a:pt x="320" y="264"/>
                        </a:lnTo>
                        <a:lnTo>
                          <a:pt x="336" y="272"/>
                        </a:lnTo>
                        <a:lnTo>
                          <a:pt x="328" y="288"/>
                        </a:lnTo>
                        <a:lnTo>
                          <a:pt x="352" y="288"/>
                        </a:lnTo>
                        <a:lnTo>
                          <a:pt x="352" y="312"/>
                        </a:lnTo>
                        <a:lnTo>
                          <a:pt x="344" y="312"/>
                        </a:lnTo>
                        <a:lnTo>
                          <a:pt x="328" y="320"/>
                        </a:lnTo>
                        <a:lnTo>
                          <a:pt x="328" y="360"/>
                        </a:lnTo>
                        <a:lnTo>
                          <a:pt x="320" y="368"/>
                        </a:lnTo>
                        <a:lnTo>
                          <a:pt x="264" y="368"/>
                        </a:lnTo>
                        <a:lnTo>
                          <a:pt x="272" y="400"/>
                        </a:lnTo>
                        <a:lnTo>
                          <a:pt x="248" y="400"/>
                        </a:lnTo>
                        <a:lnTo>
                          <a:pt x="224" y="376"/>
                        </a:lnTo>
                        <a:lnTo>
                          <a:pt x="216" y="384"/>
                        </a:lnTo>
                        <a:lnTo>
                          <a:pt x="216" y="408"/>
                        </a:lnTo>
                        <a:lnTo>
                          <a:pt x="200" y="408"/>
                        </a:lnTo>
                        <a:lnTo>
                          <a:pt x="192" y="416"/>
                        </a:lnTo>
                        <a:lnTo>
                          <a:pt x="168" y="416"/>
                        </a:lnTo>
                        <a:lnTo>
                          <a:pt x="168" y="384"/>
                        </a:lnTo>
                        <a:lnTo>
                          <a:pt x="152" y="384"/>
                        </a:lnTo>
                        <a:lnTo>
                          <a:pt x="152" y="400"/>
                        </a:lnTo>
                        <a:lnTo>
                          <a:pt x="136" y="400"/>
                        </a:lnTo>
                        <a:lnTo>
                          <a:pt x="144" y="352"/>
                        </a:lnTo>
                        <a:lnTo>
                          <a:pt x="152" y="336"/>
                        </a:lnTo>
                        <a:lnTo>
                          <a:pt x="152" y="312"/>
                        </a:lnTo>
                        <a:lnTo>
                          <a:pt x="152" y="296"/>
                        </a:lnTo>
                        <a:lnTo>
                          <a:pt x="144" y="288"/>
                        </a:lnTo>
                        <a:lnTo>
                          <a:pt x="96" y="296"/>
                        </a:lnTo>
                        <a:lnTo>
                          <a:pt x="96" y="312"/>
                        </a:lnTo>
                        <a:lnTo>
                          <a:pt x="72" y="320"/>
                        </a:lnTo>
                        <a:lnTo>
                          <a:pt x="64" y="304"/>
                        </a:lnTo>
                        <a:lnTo>
                          <a:pt x="56" y="320"/>
                        </a:lnTo>
                        <a:lnTo>
                          <a:pt x="32" y="312"/>
                        </a:lnTo>
                        <a:lnTo>
                          <a:pt x="32" y="304"/>
                        </a:lnTo>
                        <a:lnTo>
                          <a:pt x="24" y="304"/>
                        </a:lnTo>
                        <a:lnTo>
                          <a:pt x="24" y="288"/>
                        </a:lnTo>
                        <a:lnTo>
                          <a:pt x="16" y="264"/>
                        </a:lnTo>
                        <a:lnTo>
                          <a:pt x="32" y="256"/>
                        </a:lnTo>
                        <a:lnTo>
                          <a:pt x="24" y="240"/>
                        </a:lnTo>
                        <a:lnTo>
                          <a:pt x="0" y="240"/>
                        </a:lnTo>
                        <a:lnTo>
                          <a:pt x="0" y="224"/>
                        </a:lnTo>
                        <a:lnTo>
                          <a:pt x="24" y="192"/>
                        </a:lnTo>
                        <a:lnTo>
                          <a:pt x="24" y="168"/>
                        </a:lnTo>
                        <a:lnTo>
                          <a:pt x="32" y="160"/>
                        </a:lnTo>
                        <a:lnTo>
                          <a:pt x="24" y="136"/>
                        </a:lnTo>
                        <a:lnTo>
                          <a:pt x="16" y="136"/>
                        </a:lnTo>
                        <a:lnTo>
                          <a:pt x="24" y="120"/>
                        </a:lnTo>
                        <a:lnTo>
                          <a:pt x="16" y="80"/>
                        </a:lnTo>
                        <a:lnTo>
                          <a:pt x="48" y="32"/>
                        </a:lnTo>
                        <a:lnTo>
                          <a:pt x="80" y="32"/>
                        </a:lnTo>
                        <a:lnTo>
                          <a:pt x="104" y="40"/>
                        </a:lnTo>
                        <a:lnTo>
                          <a:pt x="96" y="8"/>
                        </a:lnTo>
                        <a:lnTo>
                          <a:pt x="112" y="0"/>
                        </a:lnTo>
                        <a:lnTo>
                          <a:pt x="152" y="16"/>
                        </a:lnTo>
                        <a:lnTo>
                          <a:pt x="184" y="16"/>
                        </a:lnTo>
                        <a:lnTo>
                          <a:pt x="208" y="40"/>
                        </a:lnTo>
                        <a:lnTo>
                          <a:pt x="248" y="40"/>
                        </a:lnTo>
                        <a:lnTo>
                          <a:pt x="256" y="48"/>
                        </a:lnTo>
                        <a:lnTo>
                          <a:pt x="288" y="32"/>
                        </a:lnTo>
                        <a:lnTo>
                          <a:pt x="304" y="32"/>
                        </a:lnTo>
                        <a:lnTo>
                          <a:pt x="304" y="80"/>
                        </a:lnTo>
                        <a:lnTo>
                          <a:pt x="320" y="80"/>
                        </a:lnTo>
                      </a:path>
                    </a:pathLst>
                  </a:custGeom>
                  <a:ln w="3175">
                    <a:prstDash val="dash"/>
                  </a:ln>
                </p:spPr>
                <p:style>
                  <a:lnRef idx="1">
                    <a:schemeClr val="accent3"/>
                  </a:lnRef>
                  <a:fillRef idx="0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zh-CN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0599C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20" name="Freeform 25"/>
                  <p:cNvSpPr>
                    <a:spLocks noChangeArrowheads="1"/>
                  </p:cNvSpPr>
                  <p:nvPr/>
                </p:nvSpPr>
                <p:spPr bwMode="auto">
                  <a:xfrm>
                    <a:off x="3165288" y="2724860"/>
                    <a:ext cx="822498" cy="545280"/>
                  </a:xfrm>
                  <a:custGeom>
                    <a:avLst/>
                    <a:gdLst>
                      <a:gd name="T0" fmla="*/ 1216 w 489"/>
                      <a:gd name="T1" fmla="*/ 404 h 321"/>
                      <a:gd name="T2" fmla="*/ 1116 w 489"/>
                      <a:gd name="T3" fmla="*/ 430 h 321"/>
                      <a:gd name="T4" fmla="*/ 977 w 489"/>
                      <a:gd name="T5" fmla="*/ 483 h 321"/>
                      <a:gd name="T6" fmla="*/ 918 w 489"/>
                      <a:gd name="T7" fmla="*/ 495 h 321"/>
                      <a:gd name="T8" fmla="*/ 879 w 489"/>
                      <a:gd name="T9" fmla="*/ 522 h 321"/>
                      <a:gd name="T10" fmla="*/ 819 w 489"/>
                      <a:gd name="T11" fmla="*/ 522 h 321"/>
                      <a:gd name="T12" fmla="*/ 837 w 489"/>
                      <a:gd name="T13" fmla="*/ 444 h 321"/>
                      <a:gd name="T14" fmla="*/ 797 w 489"/>
                      <a:gd name="T15" fmla="*/ 444 h 321"/>
                      <a:gd name="T16" fmla="*/ 718 w 489"/>
                      <a:gd name="T17" fmla="*/ 471 h 321"/>
                      <a:gd name="T18" fmla="*/ 697 w 489"/>
                      <a:gd name="T19" fmla="*/ 458 h 321"/>
                      <a:gd name="T20" fmla="*/ 598 w 489"/>
                      <a:gd name="T21" fmla="*/ 458 h 321"/>
                      <a:gd name="T22" fmla="*/ 559 w 489"/>
                      <a:gd name="T23" fmla="*/ 417 h 321"/>
                      <a:gd name="T24" fmla="*/ 459 w 489"/>
                      <a:gd name="T25" fmla="*/ 417 h 321"/>
                      <a:gd name="T26" fmla="*/ 360 w 489"/>
                      <a:gd name="T27" fmla="*/ 391 h 321"/>
                      <a:gd name="T28" fmla="*/ 319 w 489"/>
                      <a:gd name="T29" fmla="*/ 404 h 321"/>
                      <a:gd name="T30" fmla="*/ 339 w 489"/>
                      <a:gd name="T31" fmla="*/ 458 h 321"/>
                      <a:gd name="T32" fmla="*/ 278 w 489"/>
                      <a:gd name="T33" fmla="*/ 444 h 321"/>
                      <a:gd name="T34" fmla="*/ 199 w 489"/>
                      <a:gd name="T35" fmla="*/ 444 h 321"/>
                      <a:gd name="T36" fmla="*/ 121 w 489"/>
                      <a:gd name="T37" fmla="*/ 522 h 321"/>
                      <a:gd name="T38" fmla="*/ 20 w 489"/>
                      <a:gd name="T39" fmla="*/ 444 h 321"/>
                      <a:gd name="T40" fmla="*/ 0 w 489"/>
                      <a:gd name="T41" fmla="*/ 444 h 321"/>
                      <a:gd name="T42" fmla="*/ 20 w 489"/>
                      <a:gd name="T43" fmla="*/ 417 h 321"/>
                      <a:gd name="T44" fmla="*/ 41 w 489"/>
                      <a:gd name="T45" fmla="*/ 404 h 321"/>
                      <a:gd name="T46" fmla="*/ 0 w 489"/>
                      <a:gd name="T47" fmla="*/ 378 h 321"/>
                      <a:gd name="T48" fmla="*/ 0 w 489"/>
                      <a:gd name="T49" fmla="*/ 365 h 321"/>
                      <a:gd name="T50" fmla="*/ 41 w 489"/>
                      <a:gd name="T51" fmla="*/ 340 h 321"/>
                      <a:gd name="T52" fmla="*/ 179 w 489"/>
                      <a:gd name="T53" fmla="*/ 340 h 321"/>
                      <a:gd name="T54" fmla="*/ 239 w 489"/>
                      <a:gd name="T55" fmla="*/ 314 h 321"/>
                      <a:gd name="T56" fmla="*/ 278 w 489"/>
                      <a:gd name="T57" fmla="*/ 300 h 321"/>
                      <a:gd name="T58" fmla="*/ 278 w 489"/>
                      <a:gd name="T59" fmla="*/ 260 h 321"/>
                      <a:gd name="T60" fmla="*/ 199 w 489"/>
                      <a:gd name="T61" fmla="*/ 196 h 321"/>
                      <a:gd name="T62" fmla="*/ 179 w 489"/>
                      <a:gd name="T63" fmla="*/ 130 h 321"/>
                      <a:gd name="T64" fmla="*/ 218 w 489"/>
                      <a:gd name="T65" fmla="*/ 92 h 321"/>
                      <a:gd name="T66" fmla="*/ 218 w 489"/>
                      <a:gd name="T67" fmla="*/ 66 h 321"/>
                      <a:gd name="T68" fmla="*/ 179 w 489"/>
                      <a:gd name="T69" fmla="*/ 13 h 321"/>
                      <a:gd name="T70" fmla="*/ 319 w 489"/>
                      <a:gd name="T71" fmla="*/ 13 h 321"/>
                      <a:gd name="T72" fmla="*/ 360 w 489"/>
                      <a:gd name="T73" fmla="*/ 26 h 321"/>
                      <a:gd name="T74" fmla="*/ 418 w 489"/>
                      <a:gd name="T75" fmla="*/ 0 h 321"/>
                      <a:gd name="T76" fmla="*/ 519 w 489"/>
                      <a:gd name="T77" fmla="*/ 117 h 321"/>
                      <a:gd name="T78" fmla="*/ 697 w 489"/>
                      <a:gd name="T79" fmla="*/ 117 h 321"/>
                      <a:gd name="T80" fmla="*/ 736 w 489"/>
                      <a:gd name="T81" fmla="*/ 130 h 321"/>
                      <a:gd name="T82" fmla="*/ 778 w 489"/>
                      <a:gd name="T83" fmla="*/ 117 h 321"/>
                      <a:gd name="T84" fmla="*/ 837 w 489"/>
                      <a:gd name="T85" fmla="*/ 143 h 321"/>
                      <a:gd name="T86" fmla="*/ 837 w 489"/>
                      <a:gd name="T87" fmla="*/ 184 h 321"/>
                      <a:gd name="T88" fmla="*/ 879 w 489"/>
                      <a:gd name="T89" fmla="*/ 208 h 321"/>
                      <a:gd name="T90" fmla="*/ 898 w 489"/>
                      <a:gd name="T91" fmla="*/ 184 h 321"/>
                      <a:gd name="T92" fmla="*/ 935 w 489"/>
                      <a:gd name="T93" fmla="*/ 208 h 321"/>
                      <a:gd name="T94" fmla="*/ 1017 w 489"/>
                      <a:gd name="T95" fmla="*/ 208 h 321"/>
                      <a:gd name="T96" fmla="*/ 1036 w 489"/>
                      <a:gd name="T97" fmla="*/ 196 h 321"/>
                      <a:gd name="T98" fmla="*/ 1157 w 489"/>
                      <a:gd name="T99" fmla="*/ 248 h 321"/>
                      <a:gd name="T100" fmla="*/ 1178 w 489"/>
                      <a:gd name="T101" fmla="*/ 314 h 321"/>
                      <a:gd name="T102" fmla="*/ 1178 w 489"/>
                      <a:gd name="T103" fmla="*/ 352 h 321"/>
                      <a:gd name="T104" fmla="*/ 1216 w 489"/>
                      <a:gd name="T105" fmla="*/ 404 h 321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489"/>
                      <a:gd name="T160" fmla="*/ 0 h 321"/>
                      <a:gd name="T161" fmla="*/ 489 w 489"/>
                      <a:gd name="T162" fmla="*/ 321 h 321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489" h="321">
                        <a:moveTo>
                          <a:pt x="488" y="248"/>
                        </a:moveTo>
                        <a:lnTo>
                          <a:pt x="448" y="264"/>
                        </a:lnTo>
                        <a:lnTo>
                          <a:pt x="392" y="296"/>
                        </a:lnTo>
                        <a:lnTo>
                          <a:pt x="368" y="304"/>
                        </a:lnTo>
                        <a:lnTo>
                          <a:pt x="352" y="320"/>
                        </a:lnTo>
                        <a:lnTo>
                          <a:pt x="328" y="320"/>
                        </a:lnTo>
                        <a:lnTo>
                          <a:pt x="336" y="272"/>
                        </a:lnTo>
                        <a:lnTo>
                          <a:pt x="320" y="272"/>
                        </a:lnTo>
                        <a:lnTo>
                          <a:pt x="288" y="288"/>
                        </a:lnTo>
                        <a:lnTo>
                          <a:pt x="280" y="280"/>
                        </a:lnTo>
                        <a:lnTo>
                          <a:pt x="240" y="280"/>
                        </a:lnTo>
                        <a:lnTo>
                          <a:pt x="224" y="256"/>
                        </a:lnTo>
                        <a:lnTo>
                          <a:pt x="184" y="256"/>
                        </a:lnTo>
                        <a:lnTo>
                          <a:pt x="144" y="240"/>
                        </a:lnTo>
                        <a:lnTo>
                          <a:pt x="128" y="248"/>
                        </a:lnTo>
                        <a:lnTo>
                          <a:pt x="136" y="280"/>
                        </a:lnTo>
                        <a:lnTo>
                          <a:pt x="112" y="272"/>
                        </a:lnTo>
                        <a:lnTo>
                          <a:pt x="80" y="272"/>
                        </a:lnTo>
                        <a:lnTo>
                          <a:pt x="48" y="320"/>
                        </a:lnTo>
                        <a:lnTo>
                          <a:pt x="8" y="272"/>
                        </a:lnTo>
                        <a:lnTo>
                          <a:pt x="0" y="272"/>
                        </a:lnTo>
                        <a:lnTo>
                          <a:pt x="8" y="256"/>
                        </a:lnTo>
                        <a:lnTo>
                          <a:pt x="16" y="248"/>
                        </a:lnTo>
                        <a:lnTo>
                          <a:pt x="0" y="232"/>
                        </a:lnTo>
                        <a:lnTo>
                          <a:pt x="0" y="224"/>
                        </a:lnTo>
                        <a:lnTo>
                          <a:pt x="16" y="208"/>
                        </a:lnTo>
                        <a:lnTo>
                          <a:pt x="72" y="208"/>
                        </a:lnTo>
                        <a:lnTo>
                          <a:pt x="96" y="192"/>
                        </a:lnTo>
                        <a:lnTo>
                          <a:pt x="112" y="184"/>
                        </a:lnTo>
                        <a:lnTo>
                          <a:pt x="112" y="160"/>
                        </a:lnTo>
                        <a:lnTo>
                          <a:pt x="80" y="120"/>
                        </a:lnTo>
                        <a:lnTo>
                          <a:pt x="72" y="80"/>
                        </a:lnTo>
                        <a:lnTo>
                          <a:pt x="88" y="56"/>
                        </a:lnTo>
                        <a:lnTo>
                          <a:pt x="88" y="40"/>
                        </a:lnTo>
                        <a:lnTo>
                          <a:pt x="72" y="8"/>
                        </a:lnTo>
                        <a:lnTo>
                          <a:pt x="128" y="8"/>
                        </a:lnTo>
                        <a:lnTo>
                          <a:pt x="144" y="16"/>
                        </a:lnTo>
                        <a:lnTo>
                          <a:pt x="168" y="0"/>
                        </a:lnTo>
                        <a:lnTo>
                          <a:pt x="208" y="72"/>
                        </a:lnTo>
                        <a:lnTo>
                          <a:pt x="280" y="72"/>
                        </a:lnTo>
                        <a:lnTo>
                          <a:pt x="296" y="80"/>
                        </a:lnTo>
                        <a:lnTo>
                          <a:pt x="312" y="72"/>
                        </a:lnTo>
                        <a:lnTo>
                          <a:pt x="336" y="88"/>
                        </a:lnTo>
                        <a:lnTo>
                          <a:pt x="336" y="112"/>
                        </a:lnTo>
                        <a:lnTo>
                          <a:pt x="352" y="128"/>
                        </a:lnTo>
                        <a:lnTo>
                          <a:pt x="360" y="112"/>
                        </a:lnTo>
                        <a:lnTo>
                          <a:pt x="376" y="128"/>
                        </a:lnTo>
                        <a:lnTo>
                          <a:pt x="408" y="128"/>
                        </a:lnTo>
                        <a:lnTo>
                          <a:pt x="416" y="120"/>
                        </a:lnTo>
                        <a:lnTo>
                          <a:pt x="464" y="152"/>
                        </a:lnTo>
                        <a:lnTo>
                          <a:pt x="472" y="192"/>
                        </a:lnTo>
                        <a:lnTo>
                          <a:pt x="472" y="216"/>
                        </a:lnTo>
                        <a:lnTo>
                          <a:pt x="488" y="248"/>
                        </a:lnTo>
                      </a:path>
                    </a:pathLst>
                  </a:custGeom>
                  <a:ln w="3175">
                    <a:prstDash val="dash"/>
                  </a:ln>
                </p:spPr>
                <p:style>
                  <a:lnRef idx="1">
                    <a:schemeClr val="accent3"/>
                  </a:lnRef>
                  <a:fillRef idx="0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zh-CN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0599C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21" name="Freeform 26"/>
                  <p:cNvSpPr>
                    <a:spLocks noChangeArrowheads="1"/>
                  </p:cNvSpPr>
                  <p:nvPr/>
                </p:nvSpPr>
                <p:spPr bwMode="auto">
                  <a:xfrm>
                    <a:off x="3823847" y="2532317"/>
                    <a:ext cx="512835" cy="657725"/>
                  </a:xfrm>
                  <a:custGeom>
                    <a:avLst/>
                    <a:gdLst>
                      <a:gd name="T0" fmla="*/ 218 w 305"/>
                      <a:gd name="T1" fmla="*/ 0 h 385"/>
                      <a:gd name="T2" fmla="*/ 319 w 305"/>
                      <a:gd name="T3" fmla="*/ 53 h 385"/>
                      <a:gd name="T4" fmla="*/ 438 w 305"/>
                      <a:gd name="T5" fmla="*/ 109 h 385"/>
                      <a:gd name="T6" fmla="*/ 498 w 305"/>
                      <a:gd name="T7" fmla="*/ 161 h 385"/>
                      <a:gd name="T8" fmla="*/ 598 w 305"/>
                      <a:gd name="T9" fmla="*/ 227 h 385"/>
                      <a:gd name="T10" fmla="*/ 676 w 305"/>
                      <a:gd name="T11" fmla="*/ 241 h 385"/>
                      <a:gd name="T12" fmla="*/ 619 w 305"/>
                      <a:gd name="T13" fmla="*/ 241 h 385"/>
                      <a:gd name="T14" fmla="*/ 577 w 305"/>
                      <a:gd name="T15" fmla="*/ 295 h 385"/>
                      <a:gd name="T16" fmla="*/ 619 w 305"/>
                      <a:gd name="T17" fmla="*/ 375 h 385"/>
                      <a:gd name="T18" fmla="*/ 718 w 305"/>
                      <a:gd name="T19" fmla="*/ 416 h 385"/>
                      <a:gd name="T20" fmla="*/ 718 w 305"/>
                      <a:gd name="T21" fmla="*/ 497 h 385"/>
                      <a:gd name="T22" fmla="*/ 697 w 305"/>
                      <a:gd name="T23" fmla="*/ 538 h 385"/>
                      <a:gd name="T24" fmla="*/ 656 w 305"/>
                      <a:gd name="T25" fmla="*/ 523 h 385"/>
                      <a:gd name="T26" fmla="*/ 676 w 305"/>
                      <a:gd name="T27" fmla="*/ 578 h 385"/>
                      <a:gd name="T28" fmla="*/ 656 w 305"/>
                      <a:gd name="T29" fmla="*/ 604 h 385"/>
                      <a:gd name="T30" fmla="*/ 559 w 305"/>
                      <a:gd name="T31" fmla="*/ 643 h 385"/>
                      <a:gd name="T32" fmla="*/ 458 w 305"/>
                      <a:gd name="T33" fmla="*/ 643 h 385"/>
                      <a:gd name="T34" fmla="*/ 377 w 305"/>
                      <a:gd name="T35" fmla="*/ 618 h 385"/>
                      <a:gd name="T36" fmla="*/ 319 w 305"/>
                      <a:gd name="T37" fmla="*/ 643 h 385"/>
                      <a:gd name="T38" fmla="*/ 338 w 305"/>
                      <a:gd name="T39" fmla="*/ 604 h 385"/>
                      <a:gd name="T40" fmla="*/ 300 w 305"/>
                      <a:gd name="T41" fmla="*/ 618 h 385"/>
                      <a:gd name="T42" fmla="*/ 199 w 305"/>
                      <a:gd name="T43" fmla="*/ 523 h 385"/>
                      <a:gd name="T44" fmla="*/ 179 w 305"/>
                      <a:gd name="T45" fmla="*/ 443 h 385"/>
                      <a:gd name="T46" fmla="*/ 179 w 305"/>
                      <a:gd name="T47" fmla="*/ 363 h 385"/>
                      <a:gd name="T48" fmla="*/ 179 w 305"/>
                      <a:gd name="T49" fmla="*/ 267 h 385"/>
                      <a:gd name="T50" fmla="*/ 60 w 305"/>
                      <a:gd name="T51" fmla="*/ 255 h 385"/>
                      <a:gd name="T52" fmla="*/ 0 w 305"/>
                      <a:gd name="T53" fmla="*/ 227 h 385"/>
                      <a:gd name="T54" fmla="*/ 79 w 305"/>
                      <a:gd name="T55" fmla="*/ 202 h 385"/>
                      <a:gd name="T56" fmla="*/ 101 w 305"/>
                      <a:gd name="T57" fmla="*/ 67 h 385"/>
                      <a:gd name="T58" fmla="*/ 179 w 305"/>
                      <a:gd name="T59" fmla="*/ 94 h 385"/>
                      <a:gd name="T60" fmla="*/ 259 w 305"/>
                      <a:gd name="T61" fmla="*/ 80 h 385"/>
                      <a:gd name="T62" fmla="*/ 199 w 305"/>
                      <a:gd name="T63" fmla="*/ 27 h 38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305"/>
                      <a:gd name="T97" fmla="*/ 0 h 385"/>
                      <a:gd name="T98" fmla="*/ 305 w 305"/>
                      <a:gd name="T99" fmla="*/ 385 h 38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305" h="385">
                        <a:moveTo>
                          <a:pt x="80" y="8"/>
                        </a:moveTo>
                        <a:lnTo>
                          <a:pt x="88" y="0"/>
                        </a:lnTo>
                        <a:lnTo>
                          <a:pt x="120" y="8"/>
                        </a:lnTo>
                        <a:lnTo>
                          <a:pt x="128" y="32"/>
                        </a:lnTo>
                        <a:lnTo>
                          <a:pt x="152" y="32"/>
                        </a:lnTo>
                        <a:lnTo>
                          <a:pt x="176" y="64"/>
                        </a:lnTo>
                        <a:lnTo>
                          <a:pt x="184" y="56"/>
                        </a:lnTo>
                        <a:lnTo>
                          <a:pt x="200" y="96"/>
                        </a:lnTo>
                        <a:lnTo>
                          <a:pt x="224" y="136"/>
                        </a:lnTo>
                        <a:lnTo>
                          <a:pt x="240" y="136"/>
                        </a:lnTo>
                        <a:lnTo>
                          <a:pt x="256" y="120"/>
                        </a:lnTo>
                        <a:lnTo>
                          <a:pt x="272" y="144"/>
                        </a:lnTo>
                        <a:lnTo>
                          <a:pt x="256" y="160"/>
                        </a:lnTo>
                        <a:lnTo>
                          <a:pt x="248" y="144"/>
                        </a:lnTo>
                        <a:lnTo>
                          <a:pt x="232" y="144"/>
                        </a:lnTo>
                        <a:lnTo>
                          <a:pt x="232" y="176"/>
                        </a:lnTo>
                        <a:lnTo>
                          <a:pt x="224" y="192"/>
                        </a:lnTo>
                        <a:lnTo>
                          <a:pt x="248" y="224"/>
                        </a:lnTo>
                        <a:lnTo>
                          <a:pt x="248" y="248"/>
                        </a:lnTo>
                        <a:lnTo>
                          <a:pt x="288" y="248"/>
                        </a:lnTo>
                        <a:lnTo>
                          <a:pt x="304" y="264"/>
                        </a:lnTo>
                        <a:lnTo>
                          <a:pt x="288" y="296"/>
                        </a:lnTo>
                        <a:lnTo>
                          <a:pt x="296" y="320"/>
                        </a:lnTo>
                        <a:lnTo>
                          <a:pt x="280" y="320"/>
                        </a:lnTo>
                        <a:lnTo>
                          <a:pt x="280" y="312"/>
                        </a:lnTo>
                        <a:lnTo>
                          <a:pt x="264" y="312"/>
                        </a:lnTo>
                        <a:lnTo>
                          <a:pt x="264" y="328"/>
                        </a:lnTo>
                        <a:lnTo>
                          <a:pt x="272" y="344"/>
                        </a:lnTo>
                        <a:lnTo>
                          <a:pt x="264" y="344"/>
                        </a:lnTo>
                        <a:lnTo>
                          <a:pt x="264" y="360"/>
                        </a:lnTo>
                        <a:lnTo>
                          <a:pt x="232" y="384"/>
                        </a:lnTo>
                        <a:lnTo>
                          <a:pt x="224" y="384"/>
                        </a:lnTo>
                        <a:lnTo>
                          <a:pt x="216" y="376"/>
                        </a:lnTo>
                        <a:lnTo>
                          <a:pt x="184" y="384"/>
                        </a:lnTo>
                        <a:lnTo>
                          <a:pt x="168" y="352"/>
                        </a:lnTo>
                        <a:lnTo>
                          <a:pt x="152" y="368"/>
                        </a:lnTo>
                        <a:lnTo>
                          <a:pt x="152" y="384"/>
                        </a:lnTo>
                        <a:lnTo>
                          <a:pt x="128" y="384"/>
                        </a:lnTo>
                        <a:lnTo>
                          <a:pt x="128" y="368"/>
                        </a:lnTo>
                        <a:lnTo>
                          <a:pt x="136" y="360"/>
                        </a:lnTo>
                        <a:lnTo>
                          <a:pt x="128" y="352"/>
                        </a:lnTo>
                        <a:lnTo>
                          <a:pt x="120" y="368"/>
                        </a:lnTo>
                        <a:lnTo>
                          <a:pt x="88" y="360"/>
                        </a:lnTo>
                        <a:lnTo>
                          <a:pt x="80" y="312"/>
                        </a:lnTo>
                        <a:lnTo>
                          <a:pt x="80" y="296"/>
                        </a:lnTo>
                        <a:lnTo>
                          <a:pt x="72" y="264"/>
                        </a:lnTo>
                        <a:lnTo>
                          <a:pt x="32" y="240"/>
                        </a:lnTo>
                        <a:lnTo>
                          <a:pt x="72" y="216"/>
                        </a:lnTo>
                        <a:lnTo>
                          <a:pt x="80" y="216"/>
                        </a:lnTo>
                        <a:lnTo>
                          <a:pt x="72" y="160"/>
                        </a:lnTo>
                        <a:lnTo>
                          <a:pt x="48" y="168"/>
                        </a:lnTo>
                        <a:lnTo>
                          <a:pt x="24" y="152"/>
                        </a:lnTo>
                        <a:lnTo>
                          <a:pt x="16" y="136"/>
                        </a:lnTo>
                        <a:lnTo>
                          <a:pt x="0" y="136"/>
                        </a:lnTo>
                        <a:lnTo>
                          <a:pt x="8" y="120"/>
                        </a:lnTo>
                        <a:lnTo>
                          <a:pt x="32" y="120"/>
                        </a:lnTo>
                        <a:lnTo>
                          <a:pt x="40" y="88"/>
                        </a:lnTo>
                        <a:lnTo>
                          <a:pt x="40" y="40"/>
                        </a:lnTo>
                        <a:lnTo>
                          <a:pt x="48" y="40"/>
                        </a:lnTo>
                        <a:lnTo>
                          <a:pt x="72" y="56"/>
                        </a:lnTo>
                        <a:lnTo>
                          <a:pt x="80" y="72"/>
                        </a:lnTo>
                        <a:lnTo>
                          <a:pt x="104" y="48"/>
                        </a:lnTo>
                        <a:lnTo>
                          <a:pt x="104" y="32"/>
                        </a:lnTo>
                        <a:lnTo>
                          <a:pt x="80" y="16"/>
                        </a:lnTo>
                        <a:lnTo>
                          <a:pt x="80" y="8"/>
                        </a:lnTo>
                      </a:path>
                    </a:pathLst>
                  </a:custGeom>
                  <a:ln w="3175">
                    <a:prstDash val="dash"/>
                  </a:ln>
                </p:spPr>
                <p:style>
                  <a:lnRef idx="1">
                    <a:schemeClr val="accent3"/>
                  </a:lnRef>
                  <a:fillRef idx="0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zh-CN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0599C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22" name="Freeform 27"/>
                  <p:cNvSpPr>
                    <a:spLocks noChangeArrowheads="1"/>
                  </p:cNvSpPr>
                  <p:nvPr/>
                </p:nvSpPr>
                <p:spPr bwMode="auto">
                  <a:xfrm>
                    <a:off x="3367059" y="2327452"/>
                    <a:ext cx="634739" cy="614595"/>
                  </a:xfrm>
                  <a:custGeom>
                    <a:avLst/>
                    <a:gdLst>
                      <a:gd name="T0" fmla="*/ 500 w 377"/>
                      <a:gd name="T1" fmla="*/ 13 h 361"/>
                      <a:gd name="T2" fmla="*/ 621 w 377"/>
                      <a:gd name="T3" fmla="*/ 0 h 361"/>
                      <a:gd name="T4" fmla="*/ 661 w 377"/>
                      <a:gd name="T5" fmla="*/ 27 h 361"/>
                      <a:gd name="T6" fmla="*/ 761 w 377"/>
                      <a:gd name="T7" fmla="*/ 40 h 361"/>
                      <a:gd name="T8" fmla="*/ 803 w 377"/>
                      <a:gd name="T9" fmla="*/ 27 h 361"/>
                      <a:gd name="T10" fmla="*/ 842 w 377"/>
                      <a:gd name="T11" fmla="*/ 27 h 361"/>
                      <a:gd name="T12" fmla="*/ 701 w 377"/>
                      <a:gd name="T13" fmla="*/ 105 h 361"/>
                      <a:gd name="T14" fmla="*/ 681 w 377"/>
                      <a:gd name="T15" fmla="*/ 144 h 361"/>
                      <a:gd name="T16" fmla="*/ 701 w 377"/>
                      <a:gd name="T17" fmla="*/ 158 h 361"/>
                      <a:gd name="T18" fmla="*/ 722 w 377"/>
                      <a:gd name="T19" fmla="*/ 158 h 361"/>
                      <a:gd name="T20" fmla="*/ 803 w 377"/>
                      <a:gd name="T21" fmla="*/ 210 h 361"/>
                      <a:gd name="T22" fmla="*/ 881 w 377"/>
                      <a:gd name="T23" fmla="*/ 210 h 361"/>
                      <a:gd name="T24" fmla="*/ 881 w 377"/>
                      <a:gd name="T25" fmla="*/ 239 h 361"/>
                      <a:gd name="T26" fmla="*/ 941 w 377"/>
                      <a:gd name="T27" fmla="*/ 252 h 361"/>
                      <a:gd name="T28" fmla="*/ 941 w 377"/>
                      <a:gd name="T29" fmla="*/ 279 h 361"/>
                      <a:gd name="T30" fmla="*/ 881 w 377"/>
                      <a:gd name="T31" fmla="*/ 316 h 361"/>
                      <a:gd name="T32" fmla="*/ 881 w 377"/>
                      <a:gd name="T33" fmla="*/ 292 h 361"/>
                      <a:gd name="T34" fmla="*/ 821 w 377"/>
                      <a:gd name="T35" fmla="*/ 265 h 361"/>
                      <a:gd name="T36" fmla="*/ 782 w 377"/>
                      <a:gd name="T37" fmla="*/ 265 h 361"/>
                      <a:gd name="T38" fmla="*/ 782 w 377"/>
                      <a:gd name="T39" fmla="*/ 344 h 361"/>
                      <a:gd name="T40" fmla="*/ 761 w 377"/>
                      <a:gd name="T41" fmla="*/ 396 h 361"/>
                      <a:gd name="T42" fmla="*/ 701 w 377"/>
                      <a:gd name="T43" fmla="*/ 396 h 361"/>
                      <a:gd name="T44" fmla="*/ 681 w 377"/>
                      <a:gd name="T45" fmla="*/ 409 h 361"/>
                      <a:gd name="T46" fmla="*/ 722 w 377"/>
                      <a:gd name="T47" fmla="*/ 422 h 361"/>
                      <a:gd name="T48" fmla="*/ 743 w 377"/>
                      <a:gd name="T49" fmla="*/ 450 h 361"/>
                      <a:gd name="T50" fmla="*/ 803 w 377"/>
                      <a:gd name="T51" fmla="*/ 474 h 361"/>
                      <a:gd name="T52" fmla="*/ 860 w 377"/>
                      <a:gd name="T53" fmla="*/ 462 h 361"/>
                      <a:gd name="T54" fmla="*/ 881 w 377"/>
                      <a:gd name="T55" fmla="*/ 554 h 361"/>
                      <a:gd name="T56" fmla="*/ 761 w 377"/>
                      <a:gd name="T57" fmla="*/ 594 h 361"/>
                      <a:gd name="T58" fmla="*/ 743 w 377"/>
                      <a:gd name="T59" fmla="*/ 580 h 361"/>
                      <a:gd name="T60" fmla="*/ 722 w 377"/>
                      <a:gd name="T61" fmla="*/ 594 h 361"/>
                      <a:gd name="T62" fmla="*/ 643 w 377"/>
                      <a:gd name="T63" fmla="*/ 594 h 361"/>
                      <a:gd name="T64" fmla="*/ 601 w 377"/>
                      <a:gd name="T65" fmla="*/ 567 h 361"/>
                      <a:gd name="T66" fmla="*/ 582 w 377"/>
                      <a:gd name="T67" fmla="*/ 594 h 361"/>
                      <a:gd name="T68" fmla="*/ 542 w 377"/>
                      <a:gd name="T69" fmla="*/ 567 h 361"/>
                      <a:gd name="T70" fmla="*/ 542 w 377"/>
                      <a:gd name="T71" fmla="*/ 527 h 361"/>
                      <a:gd name="T72" fmla="*/ 482 w 377"/>
                      <a:gd name="T73" fmla="*/ 501 h 361"/>
                      <a:gd name="T74" fmla="*/ 440 w 377"/>
                      <a:gd name="T75" fmla="*/ 514 h 361"/>
                      <a:gd name="T76" fmla="*/ 401 w 377"/>
                      <a:gd name="T77" fmla="*/ 501 h 361"/>
                      <a:gd name="T78" fmla="*/ 221 w 377"/>
                      <a:gd name="T79" fmla="*/ 487 h 361"/>
                      <a:gd name="T80" fmla="*/ 121 w 377"/>
                      <a:gd name="T81" fmla="*/ 382 h 361"/>
                      <a:gd name="T82" fmla="*/ 41 w 377"/>
                      <a:gd name="T83" fmla="*/ 303 h 361"/>
                      <a:gd name="T84" fmla="*/ 0 w 377"/>
                      <a:gd name="T85" fmla="*/ 210 h 361"/>
                      <a:gd name="T86" fmla="*/ 79 w 377"/>
                      <a:gd name="T87" fmla="*/ 210 h 361"/>
                      <a:gd name="T88" fmla="*/ 281 w 377"/>
                      <a:gd name="T89" fmla="*/ 130 h 361"/>
                      <a:gd name="T90" fmla="*/ 341 w 377"/>
                      <a:gd name="T91" fmla="*/ 130 h 361"/>
                      <a:gd name="T92" fmla="*/ 422 w 377"/>
                      <a:gd name="T93" fmla="*/ 130 h 361"/>
                      <a:gd name="T94" fmla="*/ 482 w 377"/>
                      <a:gd name="T95" fmla="*/ 80 h 361"/>
                      <a:gd name="T96" fmla="*/ 500 w 377"/>
                      <a:gd name="T97" fmla="*/ 13 h 361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377"/>
                      <a:gd name="T148" fmla="*/ 0 h 361"/>
                      <a:gd name="T149" fmla="*/ 377 w 377"/>
                      <a:gd name="T150" fmla="*/ 361 h 361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377" h="361">
                        <a:moveTo>
                          <a:pt x="200" y="8"/>
                        </a:moveTo>
                        <a:lnTo>
                          <a:pt x="248" y="0"/>
                        </a:lnTo>
                        <a:lnTo>
                          <a:pt x="264" y="16"/>
                        </a:lnTo>
                        <a:lnTo>
                          <a:pt x="304" y="24"/>
                        </a:lnTo>
                        <a:lnTo>
                          <a:pt x="320" y="16"/>
                        </a:lnTo>
                        <a:lnTo>
                          <a:pt x="336" y="16"/>
                        </a:lnTo>
                        <a:lnTo>
                          <a:pt x="280" y="64"/>
                        </a:lnTo>
                        <a:lnTo>
                          <a:pt x="272" y="88"/>
                        </a:lnTo>
                        <a:lnTo>
                          <a:pt x="280" y="96"/>
                        </a:lnTo>
                        <a:lnTo>
                          <a:pt x="288" y="96"/>
                        </a:lnTo>
                        <a:lnTo>
                          <a:pt x="320" y="128"/>
                        </a:lnTo>
                        <a:lnTo>
                          <a:pt x="352" y="128"/>
                        </a:lnTo>
                        <a:lnTo>
                          <a:pt x="352" y="144"/>
                        </a:lnTo>
                        <a:lnTo>
                          <a:pt x="376" y="152"/>
                        </a:lnTo>
                        <a:lnTo>
                          <a:pt x="376" y="168"/>
                        </a:lnTo>
                        <a:lnTo>
                          <a:pt x="352" y="192"/>
                        </a:lnTo>
                        <a:lnTo>
                          <a:pt x="352" y="176"/>
                        </a:lnTo>
                        <a:lnTo>
                          <a:pt x="328" y="160"/>
                        </a:lnTo>
                        <a:lnTo>
                          <a:pt x="312" y="160"/>
                        </a:lnTo>
                        <a:lnTo>
                          <a:pt x="312" y="208"/>
                        </a:lnTo>
                        <a:lnTo>
                          <a:pt x="304" y="240"/>
                        </a:lnTo>
                        <a:lnTo>
                          <a:pt x="280" y="240"/>
                        </a:lnTo>
                        <a:lnTo>
                          <a:pt x="272" y="248"/>
                        </a:lnTo>
                        <a:lnTo>
                          <a:pt x="288" y="256"/>
                        </a:lnTo>
                        <a:lnTo>
                          <a:pt x="296" y="272"/>
                        </a:lnTo>
                        <a:lnTo>
                          <a:pt x="320" y="288"/>
                        </a:lnTo>
                        <a:lnTo>
                          <a:pt x="344" y="280"/>
                        </a:lnTo>
                        <a:lnTo>
                          <a:pt x="352" y="336"/>
                        </a:lnTo>
                        <a:lnTo>
                          <a:pt x="304" y="360"/>
                        </a:lnTo>
                        <a:lnTo>
                          <a:pt x="296" y="352"/>
                        </a:lnTo>
                        <a:lnTo>
                          <a:pt x="288" y="360"/>
                        </a:lnTo>
                        <a:lnTo>
                          <a:pt x="256" y="360"/>
                        </a:lnTo>
                        <a:lnTo>
                          <a:pt x="240" y="344"/>
                        </a:lnTo>
                        <a:lnTo>
                          <a:pt x="232" y="360"/>
                        </a:lnTo>
                        <a:lnTo>
                          <a:pt x="216" y="344"/>
                        </a:lnTo>
                        <a:lnTo>
                          <a:pt x="216" y="320"/>
                        </a:lnTo>
                        <a:lnTo>
                          <a:pt x="192" y="304"/>
                        </a:lnTo>
                        <a:lnTo>
                          <a:pt x="176" y="312"/>
                        </a:lnTo>
                        <a:lnTo>
                          <a:pt x="160" y="304"/>
                        </a:lnTo>
                        <a:lnTo>
                          <a:pt x="88" y="296"/>
                        </a:lnTo>
                        <a:lnTo>
                          <a:pt x="48" y="232"/>
                        </a:lnTo>
                        <a:lnTo>
                          <a:pt x="16" y="184"/>
                        </a:lnTo>
                        <a:lnTo>
                          <a:pt x="0" y="128"/>
                        </a:lnTo>
                        <a:lnTo>
                          <a:pt x="32" y="128"/>
                        </a:lnTo>
                        <a:lnTo>
                          <a:pt x="112" y="80"/>
                        </a:lnTo>
                        <a:lnTo>
                          <a:pt x="136" y="80"/>
                        </a:lnTo>
                        <a:lnTo>
                          <a:pt x="168" y="80"/>
                        </a:lnTo>
                        <a:lnTo>
                          <a:pt x="192" y="48"/>
                        </a:lnTo>
                        <a:lnTo>
                          <a:pt x="200" y="8"/>
                        </a:lnTo>
                      </a:path>
                    </a:pathLst>
                  </a:custGeom>
                  <a:ln w="3175">
                    <a:prstDash val="dash"/>
                  </a:ln>
                </p:spPr>
                <p:style>
                  <a:lnRef idx="1">
                    <a:schemeClr val="accent3"/>
                  </a:lnRef>
                  <a:fillRef idx="0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zh-CN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0599C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23" name="Freeform 28"/>
                  <p:cNvSpPr>
                    <a:spLocks noChangeArrowheads="1"/>
                  </p:cNvSpPr>
                  <p:nvPr/>
                </p:nvSpPr>
                <p:spPr bwMode="auto">
                  <a:xfrm>
                    <a:off x="3354448" y="1775065"/>
                    <a:ext cx="418956" cy="780952"/>
                  </a:xfrm>
                  <a:custGeom>
                    <a:avLst/>
                    <a:gdLst>
                      <a:gd name="T0" fmla="*/ 519 w 249"/>
                      <a:gd name="T1" fmla="*/ 565 h 457"/>
                      <a:gd name="T2" fmla="*/ 498 w 249"/>
                      <a:gd name="T3" fmla="*/ 632 h 457"/>
                      <a:gd name="T4" fmla="*/ 438 w 249"/>
                      <a:gd name="T5" fmla="*/ 687 h 457"/>
                      <a:gd name="T6" fmla="*/ 339 w 249"/>
                      <a:gd name="T7" fmla="*/ 673 h 457"/>
                      <a:gd name="T8" fmla="*/ 199 w 249"/>
                      <a:gd name="T9" fmla="*/ 724 h 457"/>
                      <a:gd name="T10" fmla="*/ 101 w 249"/>
                      <a:gd name="T11" fmla="*/ 765 h 457"/>
                      <a:gd name="T12" fmla="*/ 20 w 249"/>
                      <a:gd name="T13" fmla="*/ 765 h 457"/>
                      <a:gd name="T14" fmla="*/ 0 w 249"/>
                      <a:gd name="T15" fmla="*/ 752 h 457"/>
                      <a:gd name="T16" fmla="*/ 41 w 249"/>
                      <a:gd name="T17" fmla="*/ 646 h 457"/>
                      <a:gd name="T18" fmla="*/ 60 w 249"/>
                      <a:gd name="T19" fmla="*/ 619 h 457"/>
                      <a:gd name="T20" fmla="*/ 20 w 249"/>
                      <a:gd name="T21" fmla="*/ 551 h 457"/>
                      <a:gd name="T22" fmla="*/ 41 w 249"/>
                      <a:gd name="T23" fmla="*/ 444 h 457"/>
                      <a:gd name="T24" fmla="*/ 60 w 249"/>
                      <a:gd name="T25" fmla="*/ 376 h 457"/>
                      <a:gd name="T26" fmla="*/ 79 w 249"/>
                      <a:gd name="T27" fmla="*/ 349 h 457"/>
                      <a:gd name="T28" fmla="*/ 41 w 249"/>
                      <a:gd name="T29" fmla="*/ 323 h 457"/>
                      <a:gd name="T30" fmla="*/ 79 w 249"/>
                      <a:gd name="T31" fmla="*/ 270 h 457"/>
                      <a:gd name="T32" fmla="*/ 138 w 249"/>
                      <a:gd name="T33" fmla="*/ 189 h 457"/>
                      <a:gd name="T34" fmla="*/ 138 w 249"/>
                      <a:gd name="T35" fmla="*/ 135 h 457"/>
                      <a:gd name="T36" fmla="*/ 179 w 249"/>
                      <a:gd name="T37" fmla="*/ 135 h 457"/>
                      <a:gd name="T38" fmla="*/ 300 w 249"/>
                      <a:gd name="T39" fmla="*/ 41 h 457"/>
                      <a:gd name="T40" fmla="*/ 360 w 249"/>
                      <a:gd name="T41" fmla="*/ 27 h 457"/>
                      <a:gd name="T42" fmla="*/ 421 w 249"/>
                      <a:gd name="T43" fmla="*/ 0 h 457"/>
                      <a:gd name="T44" fmla="*/ 438 w 249"/>
                      <a:gd name="T45" fmla="*/ 13 h 457"/>
                      <a:gd name="T46" fmla="*/ 538 w 249"/>
                      <a:gd name="T47" fmla="*/ 0 h 457"/>
                      <a:gd name="T48" fmla="*/ 598 w 249"/>
                      <a:gd name="T49" fmla="*/ 41 h 457"/>
                      <a:gd name="T50" fmla="*/ 538 w 249"/>
                      <a:gd name="T51" fmla="*/ 54 h 457"/>
                      <a:gd name="T52" fmla="*/ 519 w 249"/>
                      <a:gd name="T53" fmla="*/ 80 h 457"/>
                      <a:gd name="T54" fmla="*/ 598 w 249"/>
                      <a:gd name="T55" fmla="*/ 80 h 457"/>
                      <a:gd name="T56" fmla="*/ 620 w 249"/>
                      <a:gd name="T57" fmla="*/ 149 h 457"/>
                      <a:gd name="T58" fmla="*/ 580 w 249"/>
                      <a:gd name="T59" fmla="*/ 202 h 457"/>
                      <a:gd name="T60" fmla="*/ 538 w 249"/>
                      <a:gd name="T61" fmla="*/ 175 h 457"/>
                      <a:gd name="T62" fmla="*/ 480 w 249"/>
                      <a:gd name="T63" fmla="*/ 202 h 457"/>
                      <a:gd name="T64" fmla="*/ 498 w 249"/>
                      <a:gd name="T65" fmla="*/ 229 h 457"/>
                      <a:gd name="T66" fmla="*/ 459 w 249"/>
                      <a:gd name="T67" fmla="*/ 270 h 457"/>
                      <a:gd name="T68" fmla="*/ 560 w 249"/>
                      <a:gd name="T69" fmla="*/ 363 h 457"/>
                      <a:gd name="T70" fmla="*/ 480 w 249"/>
                      <a:gd name="T71" fmla="*/ 510 h 457"/>
                      <a:gd name="T72" fmla="*/ 519 w 249"/>
                      <a:gd name="T73" fmla="*/ 565 h 457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249"/>
                      <a:gd name="T112" fmla="*/ 0 h 457"/>
                      <a:gd name="T113" fmla="*/ 249 w 249"/>
                      <a:gd name="T114" fmla="*/ 457 h 457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249" h="457">
                        <a:moveTo>
                          <a:pt x="208" y="336"/>
                        </a:moveTo>
                        <a:lnTo>
                          <a:pt x="200" y="376"/>
                        </a:lnTo>
                        <a:lnTo>
                          <a:pt x="176" y="408"/>
                        </a:lnTo>
                        <a:lnTo>
                          <a:pt x="136" y="400"/>
                        </a:lnTo>
                        <a:lnTo>
                          <a:pt x="80" y="432"/>
                        </a:lnTo>
                        <a:lnTo>
                          <a:pt x="40" y="456"/>
                        </a:lnTo>
                        <a:lnTo>
                          <a:pt x="8" y="456"/>
                        </a:lnTo>
                        <a:lnTo>
                          <a:pt x="0" y="448"/>
                        </a:lnTo>
                        <a:lnTo>
                          <a:pt x="16" y="384"/>
                        </a:lnTo>
                        <a:lnTo>
                          <a:pt x="24" y="368"/>
                        </a:lnTo>
                        <a:lnTo>
                          <a:pt x="8" y="328"/>
                        </a:lnTo>
                        <a:lnTo>
                          <a:pt x="16" y="264"/>
                        </a:lnTo>
                        <a:lnTo>
                          <a:pt x="24" y="224"/>
                        </a:lnTo>
                        <a:lnTo>
                          <a:pt x="32" y="208"/>
                        </a:lnTo>
                        <a:lnTo>
                          <a:pt x="16" y="192"/>
                        </a:lnTo>
                        <a:lnTo>
                          <a:pt x="32" y="160"/>
                        </a:lnTo>
                        <a:lnTo>
                          <a:pt x="56" y="112"/>
                        </a:lnTo>
                        <a:lnTo>
                          <a:pt x="56" y="80"/>
                        </a:lnTo>
                        <a:lnTo>
                          <a:pt x="72" y="80"/>
                        </a:lnTo>
                        <a:lnTo>
                          <a:pt x="120" y="24"/>
                        </a:lnTo>
                        <a:lnTo>
                          <a:pt x="144" y="16"/>
                        </a:lnTo>
                        <a:lnTo>
                          <a:pt x="168" y="0"/>
                        </a:lnTo>
                        <a:lnTo>
                          <a:pt x="176" y="8"/>
                        </a:lnTo>
                        <a:lnTo>
                          <a:pt x="216" y="0"/>
                        </a:lnTo>
                        <a:lnTo>
                          <a:pt x="240" y="24"/>
                        </a:lnTo>
                        <a:lnTo>
                          <a:pt x="216" y="32"/>
                        </a:lnTo>
                        <a:lnTo>
                          <a:pt x="208" y="48"/>
                        </a:lnTo>
                        <a:lnTo>
                          <a:pt x="240" y="48"/>
                        </a:lnTo>
                        <a:lnTo>
                          <a:pt x="248" y="88"/>
                        </a:lnTo>
                        <a:lnTo>
                          <a:pt x="232" y="120"/>
                        </a:lnTo>
                        <a:lnTo>
                          <a:pt x="216" y="104"/>
                        </a:lnTo>
                        <a:lnTo>
                          <a:pt x="192" y="120"/>
                        </a:lnTo>
                        <a:lnTo>
                          <a:pt x="200" y="136"/>
                        </a:lnTo>
                        <a:lnTo>
                          <a:pt x="184" y="160"/>
                        </a:lnTo>
                        <a:lnTo>
                          <a:pt x="224" y="216"/>
                        </a:lnTo>
                        <a:lnTo>
                          <a:pt x="192" y="304"/>
                        </a:lnTo>
                        <a:lnTo>
                          <a:pt x="208" y="336"/>
                        </a:lnTo>
                      </a:path>
                    </a:pathLst>
                  </a:custGeom>
                  <a:ln w="3175">
                    <a:prstDash val="dash"/>
                  </a:ln>
                </p:spPr>
                <p:style>
                  <a:lnRef idx="1">
                    <a:schemeClr val="accent3"/>
                  </a:lnRef>
                  <a:fillRef idx="0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zh-CN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0599C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24" name="Freeform 29"/>
                  <p:cNvSpPr>
                    <a:spLocks noChangeArrowheads="1"/>
                  </p:cNvSpPr>
                  <p:nvPr/>
                </p:nvSpPr>
                <p:spPr bwMode="auto">
                  <a:xfrm>
                    <a:off x="2908870" y="1903859"/>
                    <a:ext cx="540859" cy="1038189"/>
                  </a:xfrm>
                  <a:custGeom>
                    <a:avLst/>
                    <a:gdLst>
                      <a:gd name="T0" fmla="*/ 806 w 321"/>
                      <a:gd name="T1" fmla="*/ 797 h 609"/>
                      <a:gd name="T2" fmla="*/ 744 w 321"/>
                      <a:gd name="T3" fmla="*/ 825 h 609"/>
                      <a:gd name="T4" fmla="*/ 705 w 321"/>
                      <a:gd name="T5" fmla="*/ 811 h 609"/>
                      <a:gd name="T6" fmla="*/ 562 w 321"/>
                      <a:gd name="T7" fmla="*/ 811 h 609"/>
                      <a:gd name="T8" fmla="*/ 605 w 321"/>
                      <a:gd name="T9" fmla="*/ 863 h 609"/>
                      <a:gd name="T10" fmla="*/ 562 w 321"/>
                      <a:gd name="T11" fmla="*/ 930 h 609"/>
                      <a:gd name="T12" fmla="*/ 583 w 321"/>
                      <a:gd name="T13" fmla="*/ 1010 h 609"/>
                      <a:gd name="T14" fmla="*/ 503 w 321"/>
                      <a:gd name="T15" fmla="*/ 996 h 609"/>
                      <a:gd name="T16" fmla="*/ 384 w 321"/>
                      <a:gd name="T17" fmla="*/ 943 h 609"/>
                      <a:gd name="T18" fmla="*/ 240 w 321"/>
                      <a:gd name="T19" fmla="*/ 916 h 609"/>
                      <a:gd name="T20" fmla="*/ 141 w 321"/>
                      <a:gd name="T21" fmla="*/ 863 h 609"/>
                      <a:gd name="T22" fmla="*/ 41 w 321"/>
                      <a:gd name="T23" fmla="*/ 863 h 609"/>
                      <a:gd name="T24" fmla="*/ 41 w 321"/>
                      <a:gd name="T25" fmla="*/ 851 h 609"/>
                      <a:gd name="T26" fmla="*/ 0 w 321"/>
                      <a:gd name="T27" fmla="*/ 838 h 609"/>
                      <a:gd name="T28" fmla="*/ 20 w 321"/>
                      <a:gd name="T29" fmla="*/ 825 h 609"/>
                      <a:gd name="T30" fmla="*/ 20 w 321"/>
                      <a:gd name="T31" fmla="*/ 784 h 609"/>
                      <a:gd name="T32" fmla="*/ 0 w 321"/>
                      <a:gd name="T33" fmla="*/ 771 h 609"/>
                      <a:gd name="T34" fmla="*/ 41 w 321"/>
                      <a:gd name="T35" fmla="*/ 758 h 609"/>
                      <a:gd name="T36" fmla="*/ 121 w 321"/>
                      <a:gd name="T37" fmla="*/ 758 h 609"/>
                      <a:gd name="T38" fmla="*/ 121 w 321"/>
                      <a:gd name="T39" fmla="*/ 572 h 609"/>
                      <a:gd name="T40" fmla="*/ 221 w 321"/>
                      <a:gd name="T41" fmla="*/ 572 h 609"/>
                      <a:gd name="T42" fmla="*/ 221 w 321"/>
                      <a:gd name="T43" fmla="*/ 597 h 609"/>
                      <a:gd name="T44" fmla="*/ 281 w 321"/>
                      <a:gd name="T45" fmla="*/ 597 h 609"/>
                      <a:gd name="T46" fmla="*/ 281 w 321"/>
                      <a:gd name="T47" fmla="*/ 545 h 609"/>
                      <a:gd name="T48" fmla="*/ 402 w 321"/>
                      <a:gd name="T49" fmla="*/ 545 h 609"/>
                      <a:gd name="T50" fmla="*/ 422 w 321"/>
                      <a:gd name="T51" fmla="*/ 466 h 609"/>
                      <a:gd name="T52" fmla="*/ 422 w 321"/>
                      <a:gd name="T53" fmla="*/ 411 h 609"/>
                      <a:gd name="T54" fmla="*/ 362 w 321"/>
                      <a:gd name="T55" fmla="*/ 385 h 609"/>
                      <a:gd name="T56" fmla="*/ 281 w 321"/>
                      <a:gd name="T57" fmla="*/ 345 h 609"/>
                      <a:gd name="T58" fmla="*/ 240 w 321"/>
                      <a:gd name="T59" fmla="*/ 307 h 609"/>
                      <a:gd name="T60" fmla="*/ 260 w 321"/>
                      <a:gd name="T61" fmla="*/ 239 h 609"/>
                      <a:gd name="T62" fmla="*/ 301 w 321"/>
                      <a:gd name="T63" fmla="*/ 214 h 609"/>
                      <a:gd name="T64" fmla="*/ 362 w 321"/>
                      <a:gd name="T65" fmla="*/ 239 h 609"/>
                      <a:gd name="T66" fmla="*/ 444 w 321"/>
                      <a:gd name="T67" fmla="*/ 239 h 609"/>
                      <a:gd name="T68" fmla="*/ 463 w 321"/>
                      <a:gd name="T69" fmla="*/ 199 h 609"/>
                      <a:gd name="T70" fmla="*/ 503 w 321"/>
                      <a:gd name="T71" fmla="*/ 199 h 609"/>
                      <a:gd name="T72" fmla="*/ 483 w 321"/>
                      <a:gd name="T73" fmla="*/ 145 h 609"/>
                      <a:gd name="T74" fmla="*/ 622 w 321"/>
                      <a:gd name="T75" fmla="*/ 53 h 609"/>
                      <a:gd name="T76" fmla="*/ 622 w 321"/>
                      <a:gd name="T77" fmla="*/ 27 h 609"/>
                      <a:gd name="T78" fmla="*/ 705 w 321"/>
                      <a:gd name="T79" fmla="*/ 27 h 609"/>
                      <a:gd name="T80" fmla="*/ 723 w 321"/>
                      <a:gd name="T81" fmla="*/ 41 h 609"/>
                      <a:gd name="T82" fmla="*/ 744 w 321"/>
                      <a:gd name="T83" fmla="*/ 13 h 609"/>
                      <a:gd name="T84" fmla="*/ 765 w 321"/>
                      <a:gd name="T85" fmla="*/ 0 h 609"/>
                      <a:gd name="T86" fmla="*/ 806 w 321"/>
                      <a:gd name="T87" fmla="*/ 41 h 609"/>
                      <a:gd name="T88" fmla="*/ 806 w 321"/>
                      <a:gd name="T89" fmla="*/ 53 h 609"/>
                      <a:gd name="T90" fmla="*/ 705 w 321"/>
                      <a:gd name="T91" fmla="*/ 186 h 609"/>
                      <a:gd name="T92" fmla="*/ 744 w 321"/>
                      <a:gd name="T93" fmla="*/ 214 h 609"/>
                      <a:gd name="T94" fmla="*/ 705 w 321"/>
                      <a:gd name="T95" fmla="*/ 307 h 609"/>
                      <a:gd name="T96" fmla="*/ 684 w 321"/>
                      <a:gd name="T97" fmla="*/ 411 h 609"/>
                      <a:gd name="T98" fmla="*/ 723 w 321"/>
                      <a:gd name="T99" fmla="*/ 479 h 609"/>
                      <a:gd name="T100" fmla="*/ 663 w 321"/>
                      <a:gd name="T101" fmla="*/ 597 h 609"/>
                      <a:gd name="T102" fmla="*/ 684 w 321"/>
                      <a:gd name="T103" fmla="*/ 623 h 609"/>
                      <a:gd name="T104" fmla="*/ 723 w 321"/>
                      <a:gd name="T105" fmla="*/ 716 h 609"/>
                      <a:gd name="T106" fmla="*/ 806 w 321"/>
                      <a:gd name="T107" fmla="*/ 797 h 609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321"/>
                      <a:gd name="T163" fmla="*/ 0 h 609"/>
                      <a:gd name="T164" fmla="*/ 321 w 321"/>
                      <a:gd name="T165" fmla="*/ 609 h 609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321" h="609">
                        <a:moveTo>
                          <a:pt x="320" y="480"/>
                        </a:moveTo>
                        <a:lnTo>
                          <a:pt x="296" y="496"/>
                        </a:lnTo>
                        <a:lnTo>
                          <a:pt x="280" y="488"/>
                        </a:lnTo>
                        <a:lnTo>
                          <a:pt x="224" y="488"/>
                        </a:lnTo>
                        <a:lnTo>
                          <a:pt x="240" y="520"/>
                        </a:lnTo>
                        <a:lnTo>
                          <a:pt x="224" y="560"/>
                        </a:lnTo>
                        <a:lnTo>
                          <a:pt x="232" y="608"/>
                        </a:lnTo>
                        <a:lnTo>
                          <a:pt x="200" y="600"/>
                        </a:lnTo>
                        <a:lnTo>
                          <a:pt x="152" y="568"/>
                        </a:lnTo>
                        <a:lnTo>
                          <a:pt x="96" y="552"/>
                        </a:lnTo>
                        <a:lnTo>
                          <a:pt x="56" y="520"/>
                        </a:lnTo>
                        <a:lnTo>
                          <a:pt x="16" y="520"/>
                        </a:lnTo>
                        <a:lnTo>
                          <a:pt x="16" y="512"/>
                        </a:lnTo>
                        <a:lnTo>
                          <a:pt x="0" y="504"/>
                        </a:lnTo>
                        <a:lnTo>
                          <a:pt x="8" y="496"/>
                        </a:lnTo>
                        <a:lnTo>
                          <a:pt x="8" y="472"/>
                        </a:lnTo>
                        <a:lnTo>
                          <a:pt x="0" y="464"/>
                        </a:lnTo>
                        <a:lnTo>
                          <a:pt x="16" y="456"/>
                        </a:lnTo>
                        <a:lnTo>
                          <a:pt x="48" y="456"/>
                        </a:lnTo>
                        <a:lnTo>
                          <a:pt x="48" y="344"/>
                        </a:lnTo>
                        <a:lnTo>
                          <a:pt x="88" y="344"/>
                        </a:lnTo>
                        <a:lnTo>
                          <a:pt x="88" y="360"/>
                        </a:lnTo>
                        <a:lnTo>
                          <a:pt x="112" y="360"/>
                        </a:lnTo>
                        <a:lnTo>
                          <a:pt x="112" y="328"/>
                        </a:lnTo>
                        <a:lnTo>
                          <a:pt x="160" y="328"/>
                        </a:lnTo>
                        <a:lnTo>
                          <a:pt x="168" y="280"/>
                        </a:lnTo>
                        <a:lnTo>
                          <a:pt x="168" y="248"/>
                        </a:lnTo>
                        <a:lnTo>
                          <a:pt x="144" y="232"/>
                        </a:lnTo>
                        <a:lnTo>
                          <a:pt x="112" y="208"/>
                        </a:lnTo>
                        <a:lnTo>
                          <a:pt x="96" y="184"/>
                        </a:lnTo>
                        <a:lnTo>
                          <a:pt x="104" y="144"/>
                        </a:lnTo>
                        <a:lnTo>
                          <a:pt x="120" y="128"/>
                        </a:lnTo>
                        <a:lnTo>
                          <a:pt x="144" y="144"/>
                        </a:lnTo>
                        <a:lnTo>
                          <a:pt x="176" y="144"/>
                        </a:lnTo>
                        <a:lnTo>
                          <a:pt x="184" y="120"/>
                        </a:lnTo>
                        <a:lnTo>
                          <a:pt x="200" y="120"/>
                        </a:lnTo>
                        <a:lnTo>
                          <a:pt x="192" y="88"/>
                        </a:lnTo>
                        <a:lnTo>
                          <a:pt x="248" y="32"/>
                        </a:lnTo>
                        <a:lnTo>
                          <a:pt x="248" y="16"/>
                        </a:lnTo>
                        <a:lnTo>
                          <a:pt x="280" y="16"/>
                        </a:lnTo>
                        <a:lnTo>
                          <a:pt x="288" y="24"/>
                        </a:lnTo>
                        <a:lnTo>
                          <a:pt x="296" y="8"/>
                        </a:lnTo>
                        <a:lnTo>
                          <a:pt x="304" y="0"/>
                        </a:lnTo>
                        <a:lnTo>
                          <a:pt x="320" y="24"/>
                        </a:lnTo>
                        <a:lnTo>
                          <a:pt x="320" y="32"/>
                        </a:lnTo>
                        <a:lnTo>
                          <a:pt x="280" y="112"/>
                        </a:lnTo>
                        <a:lnTo>
                          <a:pt x="296" y="128"/>
                        </a:lnTo>
                        <a:lnTo>
                          <a:pt x="280" y="184"/>
                        </a:lnTo>
                        <a:lnTo>
                          <a:pt x="272" y="248"/>
                        </a:lnTo>
                        <a:lnTo>
                          <a:pt x="288" y="288"/>
                        </a:lnTo>
                        <a:lnTo>
                          <a:pt x="264" y="360"/>
                        </a:lnTo>
                        <a:lnTo>
                          <a:pt x="272" y="376"/>
                        </a:lnTo>
                        <a:lnTo>
                          <a:pt x="288" y="432"/>
                        </a:lnTo>
                        <a:lnTo>
                          <a:pt x="320" y="480"/>
                        </a:lnTo>
                      </a:path>
                    </a:pathLst>
                  </a:custGeom>
                  <a:ln w="3175">
                    <a:prstDash val="dash"/>
                  </a:ln>
                </p:spPr>
                <p:style>
                  <a:lnRef idx="1">
                    <a:schemeClr val="accent3"/>
                  </a:lnRef>
                  <a:fillRef idx="0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zh-CN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0599C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25" name="Freeform 30"/>
                  <p:cNvSpPr>
                    <a:spLocks noChangeArrowheads="1"/>
                  </p:cNvSpPr>
                  <p:nvPr/>
                </p:nvSpPr>
                <p:spPr bwMode="auto">
                  <a:xfrm>
                    <a:off x="2807984" y="1917722"/>
                    <a:ext cx="295651" cy="534498"/>
                  </a:xfrm>
                  <a:custGeom>
                    <a:avLst/>
                    <a:gdLst>
                      <a:gd name="T0" fmla="*/ 423 w 177"/>
                      <a:gd name="T1" fmla="*/ 201 h 313"/>
                      <a:gd name="T2" fmla="*/ 386 w 177"/>
                      <a:gd name="T3" fmla="*/ 173 h 313"/>
                      <a:gd name="T4" fmla="*/ 288 w 177"/>
                      <a:gd name="T5" fmla="*/ 149 h 313"/>
                      <a:gd name="T6" fmla="*/ 327 w 177"/>
                      <a:gd name="T7" fmla="*/ 53 h 313"/>
                      <a:gd name="T8" fmla="*/ 309 w 177"/>
                      <a:gd name="T9" fmla="*/ 0 h 313"/>
                      <a:gd name="T10" fmla="*/ 175 w 177"/>
                      <a:gd name="T11" fmla="*/ 93 h 313"/>
                      <a:gd name="T12" fmla="*/ 154 w 177"/>
                      <a:gd name="T13" fmla="*/ 187 h 313"/>
                      <a:gd name="T14" fmla="*/ 97 w 177"/>
                      <a:gd name="T15" fmla="*/ 201 h 313"/>
                      <a:gd name="T16" fmla="*/ 20 w 177"/>
                      <a:gd name="T17" fmla="*/ 241 h 313"/>
                      <a:gd name="T18" fmla="*/ 0 w 177"/>
                      <a:gd name="T19" fmla="*/ 280 h 313"/>
                      <a:gd name="T20" fmla="*/ 97 w 177"/>
                      <a:gd name="T21" fmla="*/ 322 h 313"/>
                      <a:gd name="T22" fmla="*/ 97 w 177"/>
                      <a:gd name="T23" fmla="*/ 375 h 313"/>
                      <a:gd name="T24" fmla="*/ 116 w 177"/>
                      <a:gd name="T25" fmla="*/ 402 h 313"/>
                      <a:gd name="T26" fmla="*/ 97 w 177"/>
                      <a:gd name="T27" fmla="*/ 442 h 313"/>
                      <a:gd name="T28" fmla="*/ 116 w 177"/>
                      <a:gd name="T29" fmla="*/ 468 h 313"/>
                      <a:gd name="T30" fmla="*/ 230 w 177"/>
                      <a:gd name="T31" fmla="*/ 523 h 313"/>
                      <a:gd name="T32" fmla="*/ 272 w 177"/>
                      <a:gd name="T33" fmla="*/ 523 h 313"/>
                      <a:gd name="T34" fmla="*/ 272 w 177"/>
                      <a:gd name="T35" fmla="*/ 497 h 313"/>
                      <a:gd name="T36" fmla="*/ 309 w 177"/>
                      <a:gd name="T37" fmla="*/ 456 h 313"/>
                      <a:gd name="T38" fmla="*/ 288 w 177"/>
                      <a:gd name="T39" fmla="*/ 402 h 313"/>
                      <a:gd name="T40" fmla="*/ 272 w 177"/>
                      <a:gd name="T41" fmla="*/ 402 h 313"/>
                      <a:gd name="T42" fmla="*/ 250 w 177"/>
                      <a:gd name="T43" fmla="*/ 349 h 313"/>
                      <a:gd name="T44" fmla="*/ 288 w 177"/>
                      <a:gd name="T45" fmla="*/ 349 h 313"/>
                      <a:gd name="T46" fmla="*/ 288 w 177"/>
                      <a:gd name="T47" fmla="*/ 294 h 313"/>
                      <a:gd name="T48" fmla="*/ 327 w 177"/>
                      <a:gd name="T49" fmla="*/ 294 h 313"/>
                      <a:gd name="T50" fmla="*/ 365 w 177"/>
                      <a:gd name="T51" fmla="*/ 308 h 313"/>
                      <a:gd name="T52" fmla="*/ 386 w 177"/>
                      <a:gd name="T53" fmla="*/ 227 h 313"/>
                      <a:gd name="T54" fmla="*/ 423 w 177"/>
                      <a:gd name="T55" fmla="*/ 201 h 313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77"/>
                      <a:gd name="T85" fmla="*/ 0 h 313"/>
                      <a:gd name="T86" fmla="*/ 177 w 177"/>
                      <a:gd name="T87" fmla="*/ 313 h 313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77" h="313">
                        <a:moveTo>
                          <a:pt x="176" y="120"/>
                        </a:moveTo>
                        <a:lnTo>
                          <a:pt x="160" y="104"/>
                        </a:lnTo>
                        <a:lnTo>
                          <a:pt x="120" y="88"/>
                        </a:lnTo>
                        <a:lnTo>
                          <a:pt x="136" y="32"/>
                        </a:lnTo>
                        <a:lnTo>
                          <a:pt x="128" y="0"/>
                        </a:lnTo>
                        <a:lnTo>
                          <a:pt x="72" y="56"/>
                        </a:lnTo>
                        <a:lnTo>
                          <a:pt x="64" y="112"/>
                        </a:lnTo>
                        <a:lnTo>
                          <a:pt x="40" y="120"/>
                        </a:lnTo>
                        <a:lnTo>
                          <a:pt x="8" y="144"/>
                        </a:lnTo>
                        <a:lnTo>
                          <a:pt x="0" y="168"/>
                        </a:lnTo>
                        <a:lnTo>
                          <a:pt x="40" y="192"/>
                        </a:lnTo>
                        <a:lnTo>
                          <a:pt x="40" y="224"/>
                        </a:lnTo>
                        <a:lnTo>
                          <a:pt x="48" y="240"/>
                        </a:lnTo>
                        <a:lnTo>
                          <a:pt x="40" y="264"/>
                        </a:lnTo>
                        <a:lnTo>
                          <a:pt x="48" y="280"/>
                        </a:lnTo>
                        <a:lnTo>
                          <a:pt x="96" y="312"/>
                        </a:lnTo>
                        <a:lnTo>
                          <a:pt x="112" y="312"/>
                        </a:lnTo>
                        <a:lnTo>
                          <a:pt x="112" y="296"/>
                        </a:lnTo>
                        <a:lnTo>
                          <a:pt x="128" y="272"/>
                        </a:lnTo>
                        <a:lnTo>
                          <a:pt x="120" y="240"/>
                        </a:lnTo>
                        <a:lnTo>
                          <a:pt x="112" y="240"/>
                        </a:lnTo>
                        <a:lnTo>
                          <a:pt x="104" y="208"/>
                        </a:lnTo>
                        <a:lnTo>
                          <a:pt x="120" y="208"/>
                        </a:lnTo>
                        <a:lnTo>
                          <a:pt x="120" y="176"/>
                        </a:lnTo>
                        <a:lnTo>
                          <a:pt x="136" y="176"/>
                        </a:lnTo>
                        <a:lnTo>
                          <a:pt x="152" y="184"/>
                        </a:lnTo>
                        <a:lnTo>
                          <a:pt x="160" y="136"/>
                        </a:lnTo>
                        <a:lnTo>
                          <a:pt x="176" y="120"/>
                        </a:lnTo>
                      </a:path>
                    </a:pathLst>
                  </a:custGeom>
                  <a:ln w="3175">
                    <a:prstDash val="dash"/>
                  </a:ln>
                </p:spPr>
                <p:style>
                  <a:lnRef idx="1">
                    <a:schemeClr val="accent3"/>
                  </a:lnRef>
                  <a:fillRef idx="0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zh-CN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0599C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26" name="Freeform 31"/>
                  <p:cNvSpPr>
                    <a:spLocks noChangeArrowheads="1"/>
                  </p:cNvSpPr>
                  <p:nvPr/>
                </p:nvSpPr>
                <p:spPr bwMode="auto">
                  <a:xfrm>
                    <a:off x="1750086" y="1386305"/>
                    <a:ext cx="1443225" cy="1434056"/>
                  </a:xfrm>
                  <a:custGeom>
                    <a:avLst/>
                    <a:gdLst>
                      <a:gd name="T0" fmla="*/ 1584 w 857"/>
                      <a:gd name="T1" fmla="*/ 798 h 841"/>
                      <a:gd name="T2" fmla="*/ 1686 w 857"/>
                      <a:gd name="T3" fmla="*/ 890 h 841"/>
                      <a:gd name="T4" fmla="*/ 1686 w 857"/>
                      <a:gd name="T5" fmla="*/ 943 h 841"/>
                      <a:gd name="T6" fmla="*/ 1847 w 857"/>
                      <a:gd name="T7" fmla="*/ 1038 h 841"/>
                      <a:gd name="T8" fmla="*/ 1865 w 857"/>
                      <a:gd name="T9" fmla="*/ 997 h 841"/>
                      <a:gd name="T10" fmla="*/ 1885 w 857"/>
                      <a:gd name="T11" fmla="*/ 917 h 841"/>
                      <a:gd name="T12" fmla="*/ 1847 w 857"/>
                      <a:gd name="T13" fmla="*/ 866 h 841"/>
                      <a:gd name="T14" fmla="*/ 1885 w 857"/>
                      <a:gd name="T15" fmla="*/ 811 h 841"/>
                      <a:gd name="T16" fmla="*/ 2005 w 857"/>
                      <a:gd name="T17" fmla="*/ 851 h 841"/>
                      <a:gd name="T18" fmla="*/ 2148 w 857"/>
                      <a:gd name="T19" fmla="*/ 917 h 841"/>
                      <a:gd name="T20" fmla="*/ 2005 w 857"/>
                      <a:gd name="T21" fmla="*/ 1052 h 841"/>
                      <a:gd name="T22" fmla="*/ 1946 w 857"/>
                      <a:gd name="T23" fmla="*/ 1104 h 841"/>
                      <a:gd name="T24" fmla="*/ 1847 w 857"/>
                      <a:gd name="T25" fmla="*/ 1077 h 841"/>
                      <a:gd name="T26" fmla="*/ 1766 w 857"/>
                      <a:gd name="T27" fmla="*/ 1250 h 841"/>
                      <a:gd name="T28" fmla="*/ 1745 w 857"/>
                      <a:gd name="T29" fmla="*/ 1291 h 841"/>
                      <a:gd name="T30" fmla="*/ 1726 w 857"/>
                      <a:gd name="T31" fmla="*/ 1343 h 841"/>
                      <a:gd name="T32" fmla="*/ 1584 w 857"/>
                      <a:gd name="T33" fmla="*/ 1397 h 841"/>
                      <a:gd name="T34" fmla="*/ 1487 w 857"/>
                      <a:gd name="T35" fmla="*/ 1263 h 841"/>
                      <a:gd name="T36" fmla="*/ 1445 w 857"/>
                      <a:gd name="T37" fmla="*/ 1250 h 841"/>
                      <a:gd name="T38" fmla="*/ 1324 w 857"/>
                      <a:gd name="T39" fmla="*/ 1156 h 841"/>
                      <a:gd name="T40" fmla="*/ 1244 w 857"/>
                      <a:gd name="T41" fmla="*/ 1182 h 841"/>
                      <a:gd name="T42" fmla="*/ 1224 w 857"/>
                      <a:gd name="T43" fmla="*/ 1210 h 841"/>
                      <a:gd name="T44" fmla="*/ 1203 w 857"/>
                      <a:gd name="T45" fmla="*/ 1291 h 841"/>
                      <a:gd name="T46" fmla="*/ 1165 w 857"/>
                      <a:gd name="T47" fmla="*/ 1238 h 841"/>
                      <a:gd name="T48" fmla="*/ 1043 w 857"/>
                      <a:gd name="T49" fmla="*/ 1210 h 841"/>
                      <a:gd name="T50" fmla="*/ 1023 w 857"/>
                      <a:gd name="T51" fmla="*/ 1145 h 841"/>
                      <a:gd name="T52" fmla="*/ 1144 w 857"/>
                      <a:gd name="T53" fmla="*/ 1156 h 841"/>
                      <a:gd name="T54" fmla="*/ 1224 w 857"/>
                      <a:gd name="T55" fmla="*/ 1118 h 841"/>
                      <a:gd name="T56" fmla="*/ 1165 w 857"/>
                      <a:gd name="T57" fmla="*/ 1064 h 841"/>
                      <a:gd name="T58" fmla="*/ 1264 w 857"/>
                      <a:gd name="T59" fmla="*/ 997 h 841"/>
                      <a:gd name="T60" fmla="*/ 1344 w 857"/>
                      <a:gd name="T61" fmla="*/ 943 h 841"/>
                      <a:gd name="T62" fmla="*/ 1203 w 857"/>
                      <a:gd name="T63" fmla="*/ 679 h 841"/>
                      <a:gd name="T64" fmla="*/ 1023 w 857"/>
                      <a:gd name="T65" fmla="*/ 599 h 841"/>
                      <a:gd name="T66" fmla="*/ 861 w 857"/>
                      <a:gd name="T67" fmla="*/ 559 h 841"/>
                      <a:gd name="T68" fmla="*/ 703 w 857"/>
                      <a:gd name="T69" fmla="*/ 518 h 841"/>
                      <a:gd name="T70" fmla="*/ 522 w 857"/>
                      <a:gd name="T71" fmla="*/ 559 h 841"/>
                      <a:gd name="T72" fmla="*/ 121 w 857"/>
                      <a:gd name="T73" fmla="*/ 399 h 841"/>
                      <a:gd name="T74" fmla="*/ 20 w 857"/>
                      <a:gd name="T75" fmla="*/ 266 h 841"/>
                      <a:gd name="T76" fmla="*/ 121 w 857"/>
                      <a:gd name="T77" fmla="*/ 252 h 841"/>
                      <a:gd name="T78" fmla="*/ 281 w 857"/>
                      <a:gd name="T79" fmla="*/ 159 h 841"/>
                      <a:gd name="T80" fmla="*/ 341 w 857"/>
                      <a:gd name="T81" fmla="*/ 106 h 841"/>
                      <a:gd name="T82" fmla="*/ 542 w 857"/>
                      <a:gd name="T83" fmla="*/ 53 h 841"/>
                      <a:gd name="T84" fmla="*/ 582 w 857"/>
                      <a:gd name="T85" fmla="*/ 0 h 841"/>
                      <a:gd name="T86" fmla="*/ 722 w 857"/>
                      <a:gd name="T87" fmla="*/ 122 h 841"/>
                      <a:gd name="T88" fmla="*/ 743 w 857"/>
                      <a:gd name="T89" fmla="*/ 214 h 841"/>
                      <a:gd name="T90" fmla="*/ 782 w 857"/>
                      <a:gd name="T91" fmla="*/ 293 h 841"/>
                      <a:gd name="T92" fmla="*/ 844 w 857"/>
                      <a:gd name="T93" fmla="*/ 320 h 841"/>
                      <a:gd name="T94" fmla="*/ 1023 w 857"/>
                      <a:gd name="T95" fmla="*/ 293 h 841"/>
                      <a:gd name="T96" fmla="*/ 1023 w 857"/>
                      <a:gd name="T97" fmla="*/ 359 h 841"/>
                      <a:gd name="T98" fmla="*/ 964 w 857"/>
                      <a:gd name="T99" fmla="*/ 424 h 841"/>
                      <a:gd name="T100" fmla="*/ 1083 w 857"/>
                      <a:gd name="T101" fmla="*/ 546 h 841"/>
                      <a:gd name="T102" fmla="*/ 1244 w 857"/>
                      <a:gd name="T103" fmla="*/ 572 h 841"/>
                      <a:gd name="T104" fmla="*/ 1324 w 857"/>
                      <a:gd name="T105" fmla="*/ 531 h 841"/>
                      <a:gd name="T106" fmla="*/ 1465 w 857"/>
                      <a:gd name="T107" fmla="*/ 531 h 841"/>
                      <a:gd name="T108" fmla="*/ 1565 w 857"/>
                      <a:gd name="T109" fmla="*/ 559 h 841"/>
                      <a:gd name="T110" fmla="*/ 1445 w 857"/>
                      <a:gd name="T111" fmla="*/ 651 h 841"/>
                      <a:gd name="T112" fmla="*/ 1505 w 857"/>
                      <a:gd name="T113" fmla="*/ 758 h 841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857"/>
                      <a:gd name="T172" fmla="*/ 0 h 841"/>
                      <a:gd name="T173" fmla="*/ 857 w 857"/>
                      <a:gd name="T174" fmla="*/ 841 h 841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857" h="841">
                        <a:moveTo>
                          <a:pt x="640" y="456"/>
                        </a:moveTo>
                        <a:lnTo>
                          <a:pt x="632" y="480"/>
                        </a:lnTo>
                        <a:lnTo>
                          <a:pt x="680" y="504"/>
                        </a:lnTo>
                        <a:lnTo>
                          <a:pt x="672" y="536"/>
                        </a:lnTo>
                        <a:lnTo>
                          <a:pt x="680" y="544"/>
                        </a:lnTo>
                        <a:lnTo>
                          <a:pt x="672" y="568"/>
                        </a:lnTo>
                        <a:lnTo>
                          <a:pt x="680" y="592"/>
                        </a:lnTo>
                        <a:lnTo>
                          <a:pt x="736" y="624"/>
                        </a:lnTo>
                        <a:lnTo>
                          <a:pt x="744" y="624"/>
                        </a:lnTo>
                        <a:lnTo>
                          <a:pt x="744" y="600"/>
                        </a:lnTo>
                        <a:lnTo>
                          <a:pt x="760" y="584"/>
                        </a:lnTo>
                        <a:lnTo>
                          <a:pt x="752" y="552"/>
                        </a:lnTo>
                        <a:lnTo>
                          <a:pt x="736" y="544"/>
                        </a:lnTo>
                        <a:lnTo>
                          <a:pt x="736" y="520"/>
                        </a:lnTo>
                        <a:lnTo>
                          <a:pt x="752" y="520"/>
                        </a:lnTo>
                        <a:lnTo>
                          <a:pt x="752" y="488"/>
                        </a:lnTo>
                        <a:lnTo>
                          <a:pt x="784" y="496"/>
                        </a:lnTo>
                        <a:lnTo>
                          <a:pt x="800" y="512"/>
                        </a:lnTo>
                        <a:lnTo>
                          <a:pt x="840" y="536"/>
                        </a:lnTo>
                        <a:lnTo>
                          <a:pt x="856" y="552"/>
                        </a:lnTo>
                        <a:lnTo>
                          <a:pt x="848" y="632"/>
                        </a:lnTo>
                        <a:lnTo>
                          <a:pt x="800" y="632"/>
                        </a:lnTo>
                        <a:lnTo>
                          <a:pt x="800" y="664"/>
                        </a:lnTo>
                        <a:lnTo>
                          <a:pt x="776" y="664"/>
                        </a:lnTo>
                        <a:lnTo>
                          <a:pt x="776" y="648"/>
                        </a:lnTo>
                        <a:lnTo>
                          <a:pt x="736" y="648"/>
                        </a:lnTo>
                        <a:lnTo>
                          <a:pt x="736" y="760"/>
                        </a:lnTo>
                        <a:lnTo>
                          <a:pt x="704" y="752"/>
                        </a:lnTo>
                        <a:lnTo>
                          <a:pt x="688" y="768"/>
                        </a:lnTo>
                        <a:lnTo>
                          <a:pt x="696" y="776"/>
                        </a:lnTo>
                        <a:lnTo>
                          <a:pt x="704" y="800"/>
                        </a:lnTo>
                        <a:lnTo>
                          <a:pt x="688" y="808"/>
                        </a:lnTo>
                        <a:lnTo>
                          <a:pt x="664" y="840"/>
                        </a:lnTo>
                        <a:lnTo>
                          <a:pt x="632" y="840"/>
                        </a:lnTo>
                        <a:lnTo>
                          <a:pt x="608" y="816"/>
                        </a:lnTo>
                        <a:lnTo>
                          <a:pt x="592" y="760"/>
                        </a:lnTo>
                        <a:lnTo>
                          <a:pt x="592" y="752"/>
                        </a:lnTo>
                        <a:lnTo>
                          <a:pt x="576" y="752"/>
                        </a:lnTo>
                        <a:lnTo>
                          <a:pt x="544" y="736"/>
                        </a:lnTo>
                        <a:lnTo>
                          <a:pt x="528" y="696"/>
                        </a:lnTo>
                        <a:lnTo>
                          <a:pt x="512" y="704"/>
                        </a:lnTo>
                        <a:lnTo>
                          <a:pt x="496" y="712"/>
                        </a:lnTo>
                        <a:lnTo>
                          <a:pt x="488" y="712"/>
                        </a:lnTo>
                        <a:lnTo>
                          <a:pt x="488" y="728"/>
                        </a:lnTo>
                        <a:lnTo>
                          <a:pt x="496" y="752"/>
                        </a:lnTo>
                        <a:lnTo>
                          <a:pt x="480" y="776"/>
                        </a:lnTo>
                        <a:lnTo>
                          <a:pt x="448" y="768"/>
                        </a:lnTo>
                        <a:lnTo>
                          <a:pt x="464" y="744"/>
                        </a:lnTo>
                        <a:lnTo>
                          <a:pt x="448" y="736"/>
                        </a:lnTo>
                        <a:lnTo>
                          <a:pt x="416" y="728"/>
                        </a:lnTo>
                        <a:lnTo>
                          <a:pt x="400" y="704"/>
                        </a:lnTo>
                        <a:lnTo>
                          <a:pt x="408" y="688"/>
                        </a:lnTo>
                        <a:lnTo>
                          <a:pt x="424" y="688"/>
                        </a:lnTo>
                        <a:lnTo>
                          <a:pt x="456" y="696"/>
                        </a:lnTo>
                        <a:lnTo>
                          <a:pt x="480" y="680"/>
                        </a:lnTo>
                        <a:lnTo>
                          <a:pt x="488" y="672"/>
                        </a:lnTo>
                        <a:lnTo>
                          <a:pt x="464" y="664"/>
                        </a:lnTo>
                        <a:lnTo>
                          <a:pt x="464" y="640"/>
                        </a:lnTo>
                        <a:lnTo>
                          <a:pt x="496" y="632"/>
                        </a:lnTo>
                        <a:lnTo>
                          <a:pt x="504" y="600"/>
                        </a:lnTo>
                        <a:lnTo>
                          <a:pt x="528" y="600"/>
                        </a:lnTo>
                        <a:lnTo>
                          <a:pt x="536" y="568"/>
                        </a:lnTo>
                        <a:lnTo>
                          <a:pt x="520" y="480"/>
                        </a:lnTo>
                        <a:lnTo>
                          <a:pt x="480" y="408"/>
                        </a:lnTo>
                        <a:lnTo>
                          <a:pt x="480" y="432"/>
                        </a:lnTo>
                        <a:lnTo>
                          <a:pt x="408" y="360"/>
                        </a:lnTo>
                        <a:lnTo>
                          <a:pt x="392" y="368"/>
                        </a:lnTo>
                        <a:lnTo>
                          <a:pt x="344" y="336"/>
                        </a:lnTo>
                        <a:lnTo>
                          <a:pt x="336" y="304"/>
                        </a:lnTo>
                        <a:lnTo>
                          <a:pt x="280" y="312"/>
                        </a:lnTo>
                        <a:lnTo>
                          <a:pt x="224" y="288"/>
                        </a:lnTo>
                        <a:lnTo>
                          <a:pt x="208" y="336"/>
                        </a:lnTo>
                        <a:lnTo>
                          <a:pt x="136" y="280"/>
                        </a:lnTo>
                        <a:lnTo>
                          <a:pt x="48" y="240"/>
                        </a:lnTo>
                        <a:lnTo>
                          <a:pt x="0" y="248"/>
                        </a:lnTo>
                        <a:lnTo>
                          <a:pt x="8" y="160"/>
                        </a:lnTo>
                        <a:lnTo>
                          <a:pt x="24" y="144"/>
                        </a:lnTo>
                        <a:lnTo>
                          <a:pt x="48" y="152"/>
                        </a:lnTo>
                        <a:lnTo>
                          <a:pt x="72" y="112"/>
                        </a:lnTo>
                        <a:lnTo>
                          <a:pt x="112" y="96"/>
                        </a:lnTo>
                        <a:lnTo>
                          <a:pt x="136" y="80"/>
                        </a:lnTo>
                        <a:lnTo>
                          <a:pt x="136" y="64"/>
                        </a:lnTo>
                        <a:lnTo>
                          <a:pt x="200" y="64"/>
                        </a:lnTo>
                        <a:lnTo>
                          <a:pt x="216" y="32"/>
                        </a:lnTo>
                        <a:lnTo>
                          <a:pt x="216" y="8"/>
                        </a:lnTo>
                        <a:lnTo>
                          <a:pt x="232" y="0"/>
                        </a:lnTo>
                        <a:lnTo>
                          <a:pt x="272" y="8"/>
                        </a:lnTo>
                        <a:lnTo>
                          <a:pt x="288" y="72"/>
                        </a:lnTo>
                        <a:lnTo>
                          <a:pt x="288" y="104"/>
                        </a:lnTo>
                        <a:lnTo>
                          <a:pt x="296" y="128"/>
                        </a:lnTo>
                        <a:lnTo>
                          <a:pt x="312" y="152"/>
                        </a:lnTo>
                        <a:lnTo>
                          <a:pt x="312" y="176"/>
                        </a:lnTo>
                        <a:lnTo>
                          <a:pt x="320" y="192"/>
                        </a:lnTo>
                        <a:lnTo>
                          <a:pt x="336" y="192"/>
                        </a:lnTo>
                        <a:lnTo>
                          <a:pt x="336" y="168"/>
                        </a:lnTo>
                        <a:lnTo>
                          <a:pt x="408" y="176"/>
                        </a:lnTo>
                        <a:lnTo>
                          <a:pt x="408" y="200"/>
                        </a:lnTo>
                        <a:lnTo>
                          <a:pt x="408" y="216"/>
                        </a:lnTo>
                        <a:lnTo>
                          <a:pt x="384" y="240"/>
                        </a:lnTo>
                        <a:lnTo>
                          <a:pt x="384" y="256"/>
                        </a:lnTo>
                        <a:lnTo>
                          <a:pt x="432" y="304"/>
                        </a:lnTo>
                        <a:lnTo>
                          <a:pt x="432" y="328"/>
                        </a:lnTo>
                        <a:lnTo>
                          <a:pt x="488" y="352"/>
                        </a:lnTo>
                        <a:lnTo>
                          <a:pt x="496" y="344"/>
                        </a:lnTo>
                        <a:lnTo>
                          <a:pt x="488" y="312"/>
                        </a:lnTo>
                        <a:lnTo>
                          <a:pt x="528" y="320"/>
                        </a:lnTo>
                        <a:lnTo>
                          <a:pt x="536" y="320"/>
                        </a:lnTo>
                        <a:lnTo>
                          <a:pt x="584" y="320"/>
                        </a:lnTo>
                        <a:lnTo>
                          <a:pt x="608" y="312"/>
                        </a:lnTo>
                        <a:lnTo>
                          <a:pt x="624" y="336"/>
                        </a:lnTo>
                        <a:lnTo>
                          <a:pt x="584" y="368"/>
                        </a:lnTo>
                        <a:lnTo>
                          <a:pt x="576" y="392"/>
                        </a:lnTo>
                        <a:lnTo>
                          <a:pt x="568" y="416"/>
                        </a:lnTo>
                        <a:lnTo>
                          <a:pt x="600" y="456"/>
                        </a:lnTo>
                        <a:lnTo>
                          <a:pt x="640" y="456"/>
                        </a:lnTo>
                      </a:path>
                    </a:pathLst>
                  </a:custGeom>
                  <a:ln w="3175">
                    <a:prstDash val="dash"/>
                  </a:ln>
                </p:spPr>
                <p:style>
                  <a:lnRef idx="1">
                    <a:schemeClr val="accent3"/>
                  </a:lnRef>
                  <a:fillRef idx="0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zh-CN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0599C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27" name="Freeform 32"/>
                  <p:cNvSpPr>
                    <a:spLocks noChangeArrowheads="1"/>
                  </p:cNvSpPr>
                  <p:nvPr/>
                </p:nvSpPr>
                <p:spPr bwMode="auto">
                  <a:xfrm>
                    <a:off x="2208275" y="61614"/>
                    <a:ext cx="2397436" cy="2117966"/>
                  </a:xfrm>
                  <a:custGeom>
                    <a:avLst/>
                    <a:gdLst>
                      <a:gd name="T0" fmla="*/ 41 w 1425"/>
                      <a:gd name="T1" fmla="*/ 1497 h 1241"/>
                      <a:gd name="T2" fmla="*/ 158 w 1425"/>
                      <a:gd name="T3" fmla="*/ 1617 h 1241"/>
                      <a:gd name="T4" fmla="*/ 339 w 1425"/>
                      <a:gd name="T5" fmla="*/ 1629 h 1241"/>
                      <a:gd name="T6" fmla="*/ 279 w 1425"/>
                      <a:gd name="T7" fmla="*/ 1722 h 1241"/>
                      <a:gd name="T8" fmla="*/ 538 w 1425"/>
                      <a:gd name="T9" fmla="*/ 1885 h 1241"/>
                      <a:gd name="T10" fmla="*/ 639 w 1425"/>
                      <a:gd name="T11" fmla="*/ 1829 h 1241"/>
                      <a:gd name="T12" fmla="*/ 879 w 1425"/>
                      <a:gd name="T13" fmla="*/ 1843 h 1241"/>
                      <a:gd name="T14" fmla="*/ 819 w 1425"/>
                      <a:gd name="T15" fmla="*/ 2070 h 1241"/>
                      <a:gd name="T16" fmla="*/ 1058 w 1425"/>
                      <a:gd name="T17" fmla="*/ 2004 h 1241"/>
                      <a:gd name="T18" fmla="*/ 1240 w 1425"/>
                      <a:gd name="T19" fmla="*/ 1856 h 1241"/>
                      <a:gd name="T20" fmla="*/ 1396 w 1425"/>
                      <a:gd name="T21" fmla="*/ 2043 h 1241"/>
                      <a:gd name="T22" fmla="*/ 1498 w 1425"/>
                      <a:gd name="T23" fmla="*/ 2004 h 1241"/>
                      <a:gd name="T24" fmla="*/ 1657 w 1425"/>
                      <a:gd name="T25" fmla="*/ 1856 h 1241"/>
                      <a:gd name="T26" fmla="*/ 1758 w 1425"/>
                      <a:gd name="T27" fmla="*/ 1829 h 1241"/>
                      <a:gd name="T28" fmla="*/ 1837 w 1425"/>
                      <a:gd name="T29" fmla="*/ 1829 h 1241"/>
                      <a:gd name="T30" fmla="*/ 1998 w 1425"/>
                      <a:gd name="T31" fmla="*/ 1712 h 1241"/>
                      <a:gd name="T32" fmla="*/ 2155 w 1425"/>
                      <a:gd name="T33" fmla="*/ 1684 h 1241"/>
                      <a:gd name="T34" fmla="*/ 2236 w 1425"/>
                      <a:gd name="T35" fmla="*/ 1536 h 1241"/>
                      <a:gd name="T36" fmla="*/ 2355 w 1425"/>
                      <a:gd name="T37" fmla="*/ 1522 h 1241"/>
                      <a:gd name="T38" fmla="*/ 2515 w 1425"/>
                      <a:gd name="T39" fmla="*/ 1456 h 1241"/>
                      <a:gd name="T40" fmla="*/ 2715 w 1425"/>
                      <a:gd name="T41" fmla="*/ 1376 h 1241"/>
                      <a:gd name="T42" fmla="*/ 2814 w 1425"/>
                      <a:gd name="T43" fmla="*/ 1536 h 1241"/>
                      <a:gd name="T44" fmla="*/ 2933 w 1425"/>
                      <a:gd name="T45" fmla="*/ 1482 h 1241"/>
                      <a:gd name="T46" fmla="*/ 2933 w 1425"/>
                      <a:gd name="T47" fmla="*/ 1403 h 1241"/>
                      <a:gd name="T48" fmla="*/ 3374 w 1425"/>
                      <a:gd name="T49" fmla="*/ 1310 h 1241"/>
                      <a:gd name="T50" fmla="*/ 3434 w 1425"/>
                      <a:gd name="T51" fmla="*/ 1217 h 1241"/>
                      <a:gd name="T52" fmla="*/ 3274 w 1425"/>
                      <a:gd name="T53" fmla="*/ 1122 h 1241"/>
                      <a:gd name="T54" fmla="*/ 3155 w 1425"/>
                      <a:gd name="T55" fmla="*/ 934 h 1241"/>
                      <a:gd name="T56" fmla="*/ 3334 w 1425"/>
                      <a:gd name="T57" fmla="*/ 934 h 1241"/>
                      <a:gd name="T58" fmla="*/ 3374 w 1425"/>
                      <a:gd name="T59" fmla="*/ 788 h 1241"/>
                      <a:gd name="T60" fmla="*/ 3233 w 1425"/>
                      <a:gd name="T61" fmla="*/ 721 h 1241"/>
                      <a:gd name="T62" fmla="*/ 3472 w 1425"/>
                      <a:gd name="T63" fmla="*/ 493 h 1241"/>
                      <a:gd name="T64" fmla="*/ 3554 w 1425"/>
                      <a:gd name="T65" fmla="*/ 214 h 1241"/>
                      <a:gd name="T66" fmla="*/ 3355 w 1425"/>
                      <a:gd name="T67" fmla="*/ 214 h 1241"/>
                      <a:gd name="T68" fmla="*/ 3155 w 1425"/>
                      <a:gd name="T69" fmla="*/ 122 h 1241"/>
                      <a:gd name="T70" fmla="*/ 2974 w 1425"/>
                      <a:gd name="T71" fmla="*/ 109 h 1241"/>
                      <a:gd name="T72" fmla="*/ 2914 w 1425"/>
                      <a:gd name="T73" fmla="*/ 0 h 1241"/>
                      <a:gd name="T74" fmla="*/ 2896 w 1425"/>
                      <a:gd name="T75" fmla="*/ 109 h 1241"/>
                      <a:gd name="T76" fmla="*/ 2814 w 1425"/>
                      <a:gd name="T77" fmla="*/ 280 h 1241"/>
                      <a:gd name="T78" fmla="*/ 2795 w 1425"/>
                      <a:gd name="T79" fmla="*/ 401 h 1241"/>
                      <a:gd name="T80" fmla="*/ 2476 w 1425"/>
                      <a:gd name="T81" fmla="*/ 466 h 1241"/>
                      <a:gd name="T82" fmla="*/ 2476 w 1425"/>
                      <a:gd name="T83" fmla="*/ 721 h 1241"/>
                      <a:gd name="T84" fmla="*/ 2634 w 1425"/>
                      <a:gd name="T85" fmla="*/ 695 h 1241"/>
                      <a:gd name="T86" fmla="*/ 2836 w 1425"/>
                      <a:gd name="T87" fmla="*/ 748 h 1241"/>
                      <a:gd name="T88" fmla="*/ 2836 w 1425"/>
                      <a:gd name="T89" fmla="*/ 841 h 1241"/>
                      <a:gd name="T90" fmla="*/ 2596 w 1425"/>
                      <a:gd name="T91" fmla="*/ 895 h 1241"/>
                      <a:gd name="T92" fmla="*/ 2476 w 1425"/>
                      <a:gd name="T93" fmla="*/ 988 h 1241"/>
                      <a:gd name="T94" fmla="*/ 2155 w 1425"/>
                      <a:gd name="T95" fmla="*/ 1109 h 1241"/>
                      <a:gd name="T96" fmla="*/ 1897 w 1425"/>
                      <a:gd name="T97" fmla="*/ 1082 h 1241"/>
                      <a:gd name="T98" fmla="*/ 1916 w 1425"/>
                      <a:gd name="T99" fmla="*/ 1255 h 1241"/>
                      <a:gd name="T100" fmla="*/ 1596 w 1425"/>
                      <a:gd name="T101" fmla="*/ 1415 h 1241"/>
                      <a:gd name="T102" fmla="*/ 1139 w 1425"/>
                      <a:gd name="T103" fmla="*/ 1469 h 1241"/>
                      <a:gd name="T104" fmla="*/ 879 w 1425"/>
                      <a:gd name="T105" fmla="*/ 1482 h 1241"/>
                      <a:gd name="T106" fmla="*/ 620 w 1425"/>
                      <a:gd name="T107" fmla="*/ 1441 h 1241"/>
                      <a:gd name="T108" fmla="*/ 239 w 1425"/>
                      <a:gd name="T109" fmla="*/ 1363 h 1241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1425"/>
                      <a:gd name="T166" fmla="*/ 0 h 1241"/>
                      <a:gd name="T167" fmla="*/ 1425 w 1425"/>
                      <a:gd name="T168" fmla="*/ 1241 h 1241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1425" h="1241">
                        <a:moveTo>
                          <a:pt x="0" y="784"/>
                        </a:moveTo>
                        <a:lnTo>
                          <a:pt x="16" y="848"/>
                        </a:lnTo>
                        <a:lnTo>
                          <a:pt x="16" y="896"/>
                        </a:lnTo>
                        <a:lnTo>
                          <a:pt x="40" y="928"/>
                        </a:lnTo>
                        <a:lnTo>
                          <a:pt x="48" y="968"/>
                        </a:lnTo>
                        <a:lnTo>
                          <a:pt x="64" y="968"/>
                        </a:lnTo>
                        <a:lnTo>
                          <a:pt x="64" y="944"/>
                        </a:lnTo>
                        <a:lnTo>
                          <a:pt x="136" y="952"/>
                        </a:lnTo>
                        <a:lnTo>
                          <a:pt x="136" y="976"/>
                        </a:lnTo>
                        <a:lnTo>
                          <a:pt x="136" y="992"/>
                        </a:lnTo>
                        <a:lnTo>
                          <a:pt x="112" y="1016"/>
                        </a:lnTo>
                        <a:lnTo>
                          <a:pt x="112" y="1032"/>
                        </a:lnTo>
                        <a:lnTo>
                          <a:pt x="160" y="1080"/>
                        </a:lnTo>
                        <a:lnTo>
                          <a:pt x="160" y="1104"/>
                        </a:lnTo>
                        <a:lnTo>
                          <a:pt x="216" y="1128"/>
                        </a:lnTo>
                        <a:lnTo>
                          <a:pt x="224" y="1120"/>
                        </a:lnTo>
                        <a:lnTo>
                          <a:pt x="216" y="1088"/>
                        </a:lnTo>
                        <a:lnTo>
                          <a:pt x="256" y="1096"/>
                        </a:lnTo>
                        <a:lnTo>
                          <a:pt x="264" y="1096"/>
                        </a:lnTo>
                        <a:lnTo>
                          <a:pt x="336" y="1088"/>
                        </a:lnTo>
                        <a:lnTo>
                          <a:pt x="352" y="1104"/>
                        </a:lnTo>
                        <a:lnTo>
                          <a:pt x="312" y="1144"/>
                        </a:lnTo>
                        <a:lnTo>
                          <a:pt x="296" y="1192"/>
                        </a:lnTo>
                        <a:lnTo>
                          <a:pt x="328" y="1240"/>
                        </a:lnTo>
                        <a:lnTo>
                          <a:pt x="376" y="1232"/>
                        </a:lnTo>
                        <a:lnTo>
                          <a:pt x="400" y="1208"/>
                        </a:lnTo>
                        <a:lnTo>
                          <a:pt x="424" y="1200"/>
                        </a:lnTo>
                        <a:lnTo>
                          <a:pt x="432" y="1136"/>
                        </a:lnTo>
                        <a:lnTo>
                          <a:pt x="488" y="1088"/>
                        </a:lnTo>
                        <a:lnTo>
                          <a:pt x="496" y="1112"/>
                        </a:lnTo>
                        <a:lnTo>
                          <a:pt x="480" y="1176"/>
                        </a:lnTo>
                        <a:lnTo>
                          <a:pt x="520" y="1192"/>
                        </a:lnTo>
                        <a:lnTo>
                          <a:pt x="560" y="1224"/>
                        </a:lnTo>
                        <a:lnTo>
                          <a:pt x="576" y="1224"/>
                        </a:lnTo>
                        <a:lnTo>
                          <a:pt x="592" y="1224"/>
                        </a:lnTo>
                        <a:lnTo>
                          <a:pt x="600" y="1200"/>
                        </a:lnTo>
                        <a:lnTo>
                          <a:pt x="616" y="1200"/>
                        </a:lnTo>
                        <a:lnTo>
                          <a:pt x="608" y="1168"/>
                        </a:lnTo>
                        <a:lnTo>
                          <a:pt x="664" y="1112"/>
                        </a:lnTo>
                        <a:lnTo>
                          <a:pt x="664" y="1096"/>
                        </a:lnTo>
                        <a:lnTo>
                          <a:pt x="696" y="1096"/>
                        </a:lnTo>
                        <a:lnTo>
                          <a:pt x="704" y="1096"/>
                        </a:lnTo>
                        <a:lnTo>
                          <a:pt x="712" y="1080"/>
                        </a:lnTo>
                        <a:lnTo>
                          <a:pt x="720" y="1080"/>
                        </a:lnTo>
                        <a:lnTo>
                          <a:pt x="736" y="1096"/>
                        </a:lnTo>
                        <a:lnTo>
                          <a:pt x="736" y="1072"/>
                        </a:lnTo>
                        <a:lnTo>
                          <a:pt x="760" y="1080"/>
                        </a:lnTo>
                        <a:lnTo>
                          <a:pt x="800" y="1024"/>
                        </a:lnTo>
                        <a:lnTo>
                          <a:pt x="832" y="1016"/>
                        </a:lnTo>
                        <a:lnTo>
                          <a:pt x="848" y="1000"/>
                        </a:lnTo>
                        <a:lnTo>
                          <a:pt x="864" y="1008"/>
                        </a:lnTo>
                        <a:lnTo>
                          <a:pt x="896" y="1000"/>
                        </a:lnTo>
                        <a:lnTo>
                          <a:pt x="872" y="928"/>
                        </a:lnTo>
                        <a:lnTo>
                          <a:pt x="896" y="920"/>
                        </a:lnTo>
                        <a:lnTo>
                          <a:pt x="896" y="888"/>
                        </a:lnTo>
                        <a:lnTo>
                          <a:pt x="928" y="872"/>
                        </a:lnTo>
                        <a:lnTo>
                          <a:pt x="944" y="912"/>
                        </a:lnTo>
                        <a:lnTo>
                          <a:pt x="984" y="888"/>
                        </a:lnTo>
                        <a:lnTo>
                          <a:pt x="1000" y="896"/>
                        </a:lnTo>
                        <a:lnTo>
                          <a:pt x="1008" y="872"/>
                        </a:lnTo>
                        <a:lnTo>
                          <a:pt x="1040" y="880"/>
                        </a:lnTo>
                        <a:lnTo>
                          <a:pt x="1040" y="840"/>
                        </a:lnTo>
                        <a:lnTo>
                          <a:pt x="1088" y="824"/>
                        </a:lnTo>
                        <a:lnTo>
                          <a:pt x="1112" y="864"/>
                        </a:lnTo>
                        <a:lnTo>
                          <a:pt x="1112" y="904"/>
                        </a:lnTo>
                        <a:lnTo>
                          <a:pt x="1128" y="920"/>
                        </a:lnTo>
                        <a:lnTo>
                          <a:pt x="1160" y="912"/>
                        </a:lnTo>
                        <a:lnTo>
                          <a:pt x="1176" y="912"/>
                        </a:lnTo>
                        <a:lnTo>
                          <a:pt x="1176" y="888"/>
                        </a:lnTo>
                        <a:lnTo>
                          <a:pt x="1176" y="864"/>
                        </a:lnTo>
                        <a:lnTo>
                          <a:pt x="1160" y="832"/>
                        </a:lnTo>
                        <a:lnTo>
                          <a:pt x="1176" y="840"/>
                        </a:lnTo>
                        <a:lnTo>
                          <a:pt x="1200" y="872"/>
                        </a:lnTo>
                        <a:lnTo>
                          <a:pt x="1328" y="776"/>
                        </a:lnTo>
                        <a:lnTo>
                          <a:pt x="1352" y="784"/>
                        </a:lnTo>
                        <a:lnTo>
                          <a:pt x="1392" y="752"/>
                        </a:lnTo>
                        <a:lnTo>
                          <a:pt x="1392" y="728"/>
                        </a:lnTo>
                        <a:lnTo>
                          <a:pt x="1376" y="728"/>
                        </a:lnTo>
                        <a:lnTo>
                          <a:pt x="1376" y="688"/>
                        </a:lnTo>
                        <a:lnTo>
                          <a:pt x="1352" y="640"/>
                        </a:lnTo>
                        <a:lnTo>
                          <a:pt x="1312" y="672"/>
                        </a:lnTo>
                        <a:lnTo>
                          <a:pt x="1288" y="616"/>
                        </a:lnTo>
                        <a:lnTo>
                          <a:pt x="1296" y="592"/>
                        </a:lnTo>
                        <a:lnTo>
                          <a:pt x="1264" y="560"/>
                        </a:lnTo>
                        <a:lnTo>
                          <a:pt x="1272" y="536"/>
                        </a:lnTo>
                        <a:lnTo>
                          <a:pt x="1312" y="560"/>
                        </a:lnTo>
                        <a:lnTo>
                          <a:pt x="1336" y="560"/>
                        </a:lnTo>
                        <a:lnTo>
                          <a:pt x="1328" y="512"/>
                        </a:lnTo>
                        <a:lnTo>
                          <a:pt x="1328" y="488"/>
                        </a:lnTo>
                        <a:lnTo>
                          <a:pt x="1352" y="472"/>
                        </a:lnTo>
                        <a:lnTo>
                          <a:pt x="1352" y="456"/>
                        </a:lnTo>
                        <a:lnTo>
                          <a:pt x="1320" y="472"/>
                        </a:lnTo>
                        <a:lnTo>
                          <a:pt x="1296" y="432"/>
                        </a:lnTo>
                        <a:lnTo>
                          <a:pt x="1368" y="336"/>
                        </a:lnTo>
                        <a:lnTo>
                          <a:pt x="1384" y="360"/>
                        </a:lnTo>
                        <a:lnTo>
                          <a:pt x="1392" y="296"/>
                        </a:lnTo>
                        <a:lnTo>
                          <a:pt x="1408" y="272"/>
                        </a:lnTo>
                        <a:lnTo>
                          <a:pt x="1400" y="216"/>
                        </a:lnTo>
                        <a:lnTo>
                          <a:pt x="1424" y="128"/>
                        </a:lnTo>
                        <a:lnTo>
                          <a:pt x="1384" y="88"/>
                        </a:lnTo>
                        <a:lnTo>
                          <a:pt x="1360" y="120"/>
                        </a:lnTo>
                        <a:lnTo>
                          <a:pt x="1344" y="128"/>
                        </a:lnTo>
                        <a:lnTo>
                          <a:pt x="1296" y="144"/>
                        </a:lnTo>
                        <a:lnTo>
                          <a:pt x="1280" y="120"/>
                        </a:lnTo>
                        <a:lnTo>
                          <a:pt x="1264" y="72"/>
                        </a:lnTo>
                        <a:lnTo>
                          <a:pt x="1240" y="56"/>
                        </a:lnTo>
                        <a:lnTo>
                          <a:pt x="1224" y="72"/>
                        </a:lnTo>
                        <a:lnTo>
                          <a:pt x="1192" y="64"/>
                        </a:lnTo>
                        <a:lnTo>
                          <a:pt x="1208" y="32"/>
                        </a:lnTo>
                        <a:lnTo>
                          <a:pt x="1200" y="0"/>
                        </a:lnTo>
                        <a:lnTo>
                          <a:pt x="1168" y="0"/>
                        </a:lnTo>
                        <a:lnTo>
                          <a:pt x="1128" y="40"/>
                        </a:lnTo>
                        <a:lnTo>
                          <a:pt x="1128" y="56"/>
                        </a:lnTo>
                        <a:lnTo>
                          <a:pt x="1160" y="64"/>
                        </a:lnTo>
                        <a:lnTo>
                          <a:pt x="1168" y="88"/>
                        </a:lnTo>
                        <a:lnTo>
                          <a:pt x="1136" y="136"/>
                        </a:lnTo>
                        <a:lnTo>
                          <a:pt x="1128" y="168"/>
                        </a:lnTo>
                        <a:lnTo>
                          <a:pt x="1112" y="200"/>
                        </a:lnTo>
                        <a:lnTo>
                          <a:pt x="1112" y="232"/>
                        </a:lnTo>
                        <a:lnTo>
                          <a:pt x="1120" y="240"/>
                        </a:lnTo>
                        <a:lnTo>
                          <a:pt x="1056" y="288"/>
                        </a:lnTo>
                        <a:lnTo>
                          <a:pt x="1016" y="280"/>
                        </a:lnTo>
                        <a:lnTo>
                          <a:pt x="992" y="280"/>
                        </a:lnTo>
                        <a:lnTo>
                          <a:pt x="944" y="416"/>
                        </a:lnTo>
                        <a:lnTo>
                          <a:pt x="960" y="432"/>
                        </a:lnTo>
                        <a:lnTo>
                          <a:pt x="992" y="432"/>
                        </a:lnTo>
                        <a:lnTo>
                          <a:pt x="1032" y="432"/>
                        </a:lnTo>
                        <a:lnTo>
                          <a:pt x="1040" y="440"/>
                        </a:lnTo>
                        <a:lnTo>
                          <a:pt x="1056" y="416"/>
                        </a:lnTo>
                        <a:lnTo>
                          <a:pt x="1080" y="408"/>
                        </a:lnTo>
                        <a:lnTo>
                          <a:pt x="1104" y="416"/>
                        </a:lnTo>
                        <a:lnTo>
                          <a:pt x="1136" y="448"/>
                        </a:lnTo>
                        <a:lnTo>
                          <a:pt x="1160" y="480"/>
                        </a:lnTo>
                        <a:lnTo>
                          <a:pt x="1160" y="512"/>
                        </a:lnTo>
                        <a:lnTo>
                          <a:pt x="1136" y="504"/>
                        </a:lnTo>
                        <a:lnTo>
                          <a:pt x="1088" y="520"/>
                        </a:lnTo>
                        <a:lnTo>
                          <a:pt x="1048" y="520"/>
                        </a:lnTo>
                        <a:lnTo>
                          <a:pt x="1040" y="536"/>
                        </a:lnTo>
                        <a:lnTo>
                          <a:pt x="1016" y="536"/>
                        </a:lnTo>
                        <a:lnTo>
                          <a:pt x="992" y="560"/>
                        </a:lnTo>
                        <a:lnTo>
                          <a:pt x="992" y="592"/>
                        </a:lnTo>
                        <a:lnTo>
                          <a:pt x="968" y="608"/>
                        </a:lnTo>
                        <a:lnTo>
                          <a:pt x="912" y="616"/>
                        </a:lnTo>
                        <a:lnTo>
                          <a:pt x="864" y="664"/>
                        </a:lnTo>
                        <a:lnTo>
                          <a:pt x="800" y="664"/>
                        </a:lnTo>
                        <a:lnTo>
                          <a:pt x="784" y="648"/>
                        </a:lnTo>
                        <a:lnTo>
                          <a:pt x="760" y="648"/>
                        </a:lnTo>
                        <a:lnTo>
                          <a:pt x="752" y="680"/>
                        </a:lnTo>
                        <a:lnTo>
                          <a:pt x="728" y="704"/>
                        </a:lnTo>
                        <a:lnTo>
                          <a:pt x="768" y="752"/>
                        </a:lnTo>
                        <a:lnTo>
                          <a:pt x="720" y="784"/>
                        </a:lnTo>
                        <a:lnTo>
                          <a:pt x="696" y="824"/>
                        </a:lnTo>
                        <a:lnTo>
                          <a:pt x="640" y="848"/>
                        </a:lnTo>
                        <a:lnTo>
                          <a:pt x="560" y="856"/>
                        </a:lnTo>
                        <a:lnTo>
                          <a:pt x="496" y="864"/>
                        </a:lnTo>
                        <a:lnTo>
                          <a:pt x="456" y="880"/>
                        </a:lnTo>
                        <a:lnTo>
                          <a:pt x="408" y="912"/>
                        </a:lnTo>
                        <a:lnTo>
                          <a:pt x="384" y="912"/>
                        </a:lnTo>
                        <a:lnTo>
                          <a:pt x="352" y="888"/>
                        </a:lnTo>
                        <a:lnTo>
                          <a:pt x="312" y="888"/>
                        </a:lnTo>
                        <a:lnTo>
                          <a:pt x="280" y="864"/>
                        </a:lnTo>
                        <a:lnTo>
                          <a:pt x="248" y="864"/>
                        </a:lnTo>
                        <a:lnTo>
                          <a:pt x="224" y="824"/>
                        </a:lnTo>
                        <a:lnTo>
                          <a:pt x="160" y="816"/>
                        </a:lnTo>
                        <a:lnTo>
                          <a:pt x="96" y="816"/>
                        </a:lnTo>
                        <a:lnTo>
                          <a:pt x="64" y="792"/>
                        </a:lnTo>
                        <a:lnTo>
                          <a:pt x="0" y="784"/>
                        </a:lnTo>
                      </a:path>
                    </a:pathLst>
                  </a:custGeom>
                  <a:ln w="3175">
                    <a:prstDash val="dash"/>
                  </a:ln>
                </p:spPr>
                <p:style>
                  <a:lnRef idx="1">
                    <a:schemeClr val="accent3"/>
                  </a:lnRef>
                  <a:fillRef idx="0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zh-CN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0599C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28" name="Freeform 3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17432"/>
                    <a:ext cx="2142419" cy="1762148"/>
                  </a:xfrm>
                  <a:custGeom>
                    <a:avLst/>
                    <a:gdLst>
                      <a:gd name="T0" fmla="*/ 3140 w 1273"/>
                      <a:gd name="T1" fmla="*/ 960 h 1033"/>
                      <a:gd name="T2" fmla="*/ 3099 w 1273"/>
                      <a:gd name="T3" fmla="*/ 1052 h 1033"/>
                      <a:gd name="T4" fmla="*/ 2939 w 1273"/>
                      <a:gd name="T5" fmla="*/ 1052 h 1033"/>
                      <a:gd name="T6" fmla="*/ 2879 w 1273"/>
                      <a:gd name="T7" fmla="*/ 1105 h 1033"/>
                      <a:gd name="T8" fmla="*/ 2699 w 1273"/>
                      <a:gd name="T9" fmla="*/ 1199 h 1033"/>
                      <a:gd name="T10" fmla="*/ 2620 w 1273"/>
                      <a:gd name="T11" fmla="*/ 1213 h 1033"/>
                      <a:gd name="T12" fmla="*/ 2339 w 1273"/>
                      <a:gd name="T13" fmla="*/ 1373 h 1033"/>
                      <a:gd name="T14" fmla="*/ 2200 w 1273"/>
                      <a:gd name="T15" fmla="*/ 1467 h 1033"/>
                      <a:gd name="T16" fmla="*/ 2300 w 1273"/>
                      <a:gd name="T17" fmla="*/ 1571 h 1033"/>
                      <a:gd name="T18" fmla="*/ 2222 w 1273"/>
                      <a:gd name="T19" fmla="*/ 1653 h 1033"/>
                      <a:gd name="T20" fmla="*/ 2239 w 1273"/>
                      <a:gd name="T21" fmla="*/ 1720 h 1033"/>
                      <a:gd name="T22" fmla="*/ 2101 w 1273"/>
                      <a:gd name="T23" fmla="*/ 1692 h 1033"/>
                      <a:gd name="T24" fmla="*/ 2018 w 1273"/>
                      <a:gd name="T25" fmla="*/ 1666 h 1033"/>
                      <a:gd name="T26" fmla="*/ 1841 w 1273"/>
                      <a:gd name="T27" fmla="*/ 1598 h 1033"/>
                      <a:gd name="T28" fmla="*/ 1500 w 1273"/>
                      <a:gd name="T29" fmla="*/ 1640 h 1033"/>
                      <a:gd name="T30" fmla="*/ 1282 w 1273"/>
                      <a:gd name="T31" fmla="*/ 1653 h 1033"/>
                      <a:gd name="T32" fmla="*/ 1079 w 1273"/>
                      <a:gd name="T33" fmla="*/ 1585 h 1033"/>
                      <a:gd name="T34" fmla="*/ 920 w 1273"/>
                      <a:gd name="T35" fmla="*/ 1598 h 1033"/>
                      <a:gd name="T36" fmla="*/ 681 w 1273"/>
                      <a:gd name="T37" fmla="*/ 1545 h 1033"/>
                      <a:gd name="T38" fmla="*/ 539 w 1273"/>
                      <a:gd name="T39" fmla="*/ 1640 h 1033"/>
                      <a:gd name="T40" fmla="*/ 381 w 1273"/>
                      <a:gd name="T41" fmla="*/ 1571 h 1033"/>
                      <a:gd name="T42" fmla="*/ 259 w 1273"/>
                      <a:gd name="T43" fmla="*/ 1440 h 1033"/>
                      <a:gd name="T44" fmla="*/ 138 w 1273"/>
                      <a:gd name="T45" fmla="*/ 1332 h 1033"/>
                      <a:gd name="T46" fmla="*/ 160 w 1273"/>
                      <a:gd name="T47" fmla="*/ 1291 h 1033"/>
                      <a:gd name="T48" fmla="*/ 101 w 1273"/>
                      <a:gd name="T49" fmla="*/ 1187 h 1033"/>
                      <a:gd name="T50" fmla="*/ 0 w 1273"/>
                      <a:gd name="T51" fmla="*/ 1146 h 1033"/>
                      <a:gd name="T52" fmla="*/ 79 w 1273"/>
                      <a:gd name="T53" fmla="*/ 1146 h 1033"/>
                      <a:gd name="T54" fmla="*/ 79 w 1273"/>
                      <a:gd name="T55" fmla="*/ 1026 h 1033"/>
                      <a:gd name="T56" fmla="*/ 60 w 1273"/>
                      <a:gd name="T57" fmla="*/ 947 h 1033"/>
                      <a:gd name="T58" fmla="*/ 0 w 1273"/>
                      <a:gd name="T59" fmla="*/ 867 h 1033"/>
                      <a:gd name="T60" fmla="*/ 221 w 1273"/>
                      <a:gd name="T61" fmla="*/ 773 h 1033"/>
                      <a:gd name="T62" fmla="*/ 339 w 1273"/>
                      <a:gd name="T63" fmla="*/ 760 h 1033"/>
                      <a:gd name="T64" fmla="*/ 381 w 1273"/>
                      <a:gd name="T65" fmla="*/ 800 h 1033"/>
                      <a:gd name="T66" fmla="*/ 500 w 1273"/>
                      <a:gd name="T67" fmla="*/ 800 h 1033"/>
                      <a:gd name="T68" fmla="*/ 759 w 1273"/>
                      <a:gd name="T69" fmla="*/ 760 h 1033"/>
                      <a:gd name="T70" fmla="*/ 1041 w 1273"/>
                      <a:gd name="T71" fmla="*/ 708 h 1033"/>
                      <a:gd name="T72" fmla="*/ 1059 w 1273"/>
                      <a:gd name="T73" fmla="*/ 627 h 1033"/>
                      <a:gd name="T74" fmla="*/ 1179 w 1273"/>
                      <a:gd name="T75" fmla="*/ 388 h 1033"/>
                      <a:gd name="T76" fmla="*/ 1140 w 1273"/>
                      <a:gd name="T77" fmla="*/ 332 h 1033"/>
                      <a:gd name="T78" fmla="*/ 1480 w 1273"/>
                      <a:gd name="T79" fmla="*/ 374 h 1033"/>
                      <a:gd name="T80" fmla="*/ 1660 w 1273"/>
                      <a:gd name="T81" fmla="*/ 159 h 1033"/>
                      <a:gd name="T82" fmla="*/ 1959 w 1273"/>
                      <a:gd name="T83" fmla="*/ 214 h 1033"/>
                      <a:gd name="T84" fmla="*/ 1959 w 1273"/>
                      <a:gd name="T85" fmla="*/ 135 h 1033"/>
                      <a:gd name="T86" fmla="*/ 2101 w 1273"/>
                      <a:gd name="T87" fmla="*/ 66 h 1033"/>
                      <a:gd name="T88" fmla="*/ 2200 w 1273"/>
                      <a:gd name="T89" fmla="*/ 0 h 1033"/>
                      <a:gd name="T90" fmla="*/ 2319 w 1273"/>
                      <a:gd name="T91" fmla="*/ 27 h 1033"/>
                      <a:gd name="T92" fmla="*/ 2319 w 1273"/>
                      <a:gd name="T93" fmla="*/ 80 h 1033"/>
                      <a:gd name="T94" fmla="*/ 2401 w 1273"/>
                      <a:gd name="T95" fmla="*/ 186 h 1033"/>
                      <a:gd name="T96" fmla="*/ 2560 w 1273"/>
                      <a:gd name="T97" fmla="*/ 239 h 1033"/>
                      <a:gd name="T98" fmla="*/ 2599 w 1273"/>
                      <a:gd name="T99" fmla="*/ 414 h 1033"/>
                      <a:gd name="T100" fmla="*/ 2539 w 1273"/>
                      <a:gd name="T101" fmla="*/ 559 h 1033"/>
                      <a:gd name="T102" fmla="*/ 2782 w 1273"/>
                      <a:gd name="T103" fmla="*/ 615 h 1033"/>
                      <a:gd name="T104" fmla="*/ 3021 w 1273"/>
                      <a:gd name="T105" fmla="*/ 732 h 1033"/>
                      <a:gd name="T106" fmla="*/ 3082 w 1273"/>
                      <a:gd name="T107" fmla="*/ 800 h 1033"/>
                      <a:gd name="T108" fmla="*/ 3179 w 1273"/>
                      <a:gd name="T109" fmla="*/ 947 h 1033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1273"/>
                      <a:gd name="T166" fmla="*/ 0 h 1033"/>
                      <a:gd name="T167" fmla="*/ 1273 w 1273"/>
                      <a:gd name="T168" fmla="*/ 1033 h 1033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1273" h="1033">
                        <a:moveTo>
                          <a:pt x="1272" y="568"/>
                        </a:moveTo>
                        <a:lnTo>
                          <a:pt x="1256" y="576"/>
                        </a:lnTo>
                        <a:lnTo>
                          <a:pt x="1256" y="600"/>
                        </a:lnTo>
                        <a:lnTo>
                          <a:pt x="1240" y="632"/>
                        </a:lnTo>
                        <a:lnTo>
                          <a:pt x="1208" y="632"/>
                        </a:lnTo>
                        <a:lnTo>
                          <a:pt x="1176" y="632"/>
                        </a:lnTo>
                        <a:lnTo>
                          <a:pt x="1176" y="648"/>
                        </a:lnTo>
                        <a:lnTo>
                          <a:pt x="1152" y="664"/>
                        </a:lnTo>
                        <a:lnTo>
                          <a:pt x="1112" y="680"/>
                        </a:lnTo>
                        <a:lnTo>
                          <a:pt x="1080" y="720"/>
                        </a:lnTo>
                        <a:lnTo>
                          <a:pt x="1064" y="712"/>
                        </a:lnTo>
                        <a:lnTo>
                          <a:pt x="1048" y="728"/>
                        </a:lnTo>
                        <a:lnTo>
                          <a:pt x="1040" y="816"/>
                        </a:lnTo>
                        <a:lnTo>
                          <a:pt x="936" y="824"/>
                        </a:lnTo>
                        <a:lnTo>
                          <a:pt x="888" y="840"/>
                        </a:lnTo>
                        <a:lnTo>
                          <a:pt x="880" y="880"/>
                        </a:lnTo>
                        <a:lnTo>
                          <a:pt x="920" y="928"/>
                        </a:lnTo>
                        <a:lnTo>
                          <a:pt x="920" y="944"/>
                        </a:lnTo>
                        <a:lnTo>
                          <a:pt x="888" y="968"/>
                        </a:lnTo>
                        <a:lnTo>
                          <a:pt x="888" y="992"/>
                        </a:lnTo>
                        <a:lnTo>
                          <a:pt x="896" y="1000"/>
                        </a:lnTo>
                        <a:lnTo>
                          <a:pt x="896" y="1032"/>
                        </a:lnTo>
                        <a:lnTo>
                          <a:pt x="840" y="1008"/>
                        </a:lnTo>
                        <a:lnTo>
                          <a:pt x="840" y="1016"/>
                        </a:lnTo>
                        <a:lnTo>
                          <a:pt x="816" y="1016"/>
                        </a:lnTo>
                        <a:lnTo>
                          <a:pt x="808" y="1000"/>
                        </a:lnTo>
                        <a:lnTo>
                          <a:pt x="760" y="976"/>
                        </a:lnTo>
                        <a:lnTo>
                          <a:pt x="736" y="960"/>
                        </a:lnTo>
                        <a:lnTo>
                          <a:pt x="624" y="968"/>
                        </a:lnTo>
                        <a:lnTo>
                          <a:pt x="600" y="984"/>
                        </a:lnTo>
                        <a:lnTo>
                          <a:pt x="528" y="984"/>
                        </a:lnTo>
                        <a:lnTo>
                          <a:pt x="512" y="992"/>
                        </a:lnTo>
                        <a:lnTo>
                          <a:pt x="440" y="984"/>
                        </a:lnTo>
                        <a:lnTo>
                          <a:pt x="432" y="952"/>
                        </a:lnTo>
                        <a:lnTo>
                          <a:pt x="384" y="944"/>
                        </a:lnTo>
                        <a:lnTo>
                          <a:pt x="368" y="960"/>
                        </a:lnTo>
                        <a:lnTo>
                          <a:pt x="296" y="928"/>
                        </a:lnTo>
                        <a:lnTo>
                          <a:pt x="272" y="928"/>
                        </a:lnTo>
                        <a:lnTo>
                          <a:pt x="248" y="968"/>
                        </a:lnTo>
                        <a:lnTo>
                          <a:pt x="216" y="984"/>
                        </a:lnTo>
                        <a:lnTo>
                          <a:pt x="176" y="976"/>
                        </a:lnTo>
                        <a:lnTo>
                          <a:pt x="152" y="944"/>
                        </a:lnTo>
                        <a:lnTo>
                          <a:pt x="152" y="872"/>
                        </a:lnTo>
                        <a:lnTo>
                          <a:pt x="104" y="864"/>
                        </a:lnTo>
                        <a:lnTo>
                          <a:pt x="72" y="816"/>
                        </a:lnTo>
                        <a:lnTo>
                          <a:pt x="56" y="800"/>
                        </a:lnTo>
                        <a:lnTo>
                          <a:pt x="48" y="784"/>
                        </a:lnTo>
                        <a:lnTo>
                          <a:pt x="64" y="776"/>
                        </a:lnTo>
                        <a:lnTo>
                          <a:pt x="64" y="752"/>
                        </a:lnTo>
                        <a:lnTo>
                          <a:pt x="40" y="712"/>
                        </a:lnTo>
                        <a:lnTo>
                          <a:pt x="16" y="704"/>
                        </a:lnTo>
                        <a:lnTo>
                          <a:pt x="0" y="688"/>
                        </a:lnTo>
                        <a:lnTo>
                          <a:pt x="16" y="680"/>
                        </a:lnTo>
                        <a:lnTo>
                          <a:pt x="32" y="688"/>
                        </a:lnTo>
                        <a:lnTo>
                          <a:pt x="40" y="672"/>
                        </a:lnTo>
                        <a:lnTo>
                          <a:pt x="32" y="616"/>
                        </a:lnTo>
                        <a:lnTo>
                          <a:pt x="48" y="592"/>
                        </a:lnTo>
                        <a:lnTo>
                          <a:pt x="24" y="568"/>
                        </a:lnTo>
                        <a:lnTo>
                          <a:pt x="0" y="568"/>
                        </a:lnTo>
                        <a:lnTo>
                          <a:pt x="0" y="520"/>
                        </a:lnTo>
                        <a:lnTo>
                          <a:pt x="48" y="464"/>
                        </a:lnTo>
                        <a:lnTo>
                          <a:pt x="88" y="464"/>
                        </a:lnTo>
                        <a:lnTo>
                          <a:pt x="112" y="448"/>
                        </a:lnTo>
                        <a:lnTo>
                          <a:pt x="136" y="456"/>
                        </a:lnTo>
                        <a:lnTo>
                          <a:pt x="144" y="448"/>
                        </a:lnTo>
                        <a:lnTo>
                          <a:pt x="152" y="480"/>
                        </a:lnTo>
                        <a:lnTo>
                          <a:pt x="168" y="472"/>
                        </a:lnTo>
                        <a:lnTo>
                          <a:pt x="200" y="480"/>
                        </a:lnTo>
                        <a:lnTo>
                          <a:pt x="208" y="456"/>
                        </a:lnTo>
                        <a:lnTo>
                          <a:pt x="304" y="456"/>
                        </a:lnTo>
                        <a:lnTo>
                          <a:pt x="320" y="432"/>
                        </a:lnTo>
                        <a:lnTo>
                          <a:pt x="416" y="424"/>
                        </a:lnTo>
                        <a:lnTo>
                          <a:pt x="424" y="408"/>
                        </a:lnTo>
                        <a:lnTo>
                          <a:pt x="424" y="376"/>
                        </a:lnTo>
                        <a:lnTo>
                          <a:pt x="464" y="352"/>
                        </a:lnTo>
                        <a:lnTo>
                          <a:pt x="472" y="232"/>
                        </a:lnTo>
                        <a:lnTo>
                          <a:pt x="456" y="224"/>
                        </a:lnTo>
                        <a:lnTo>
                          <a:pt x="456" y="200"/>
                        </a:lnTo>
                        <a:lnTo>
                          <a:pt x="576" y="208"/>
                        </a:lnTo>
                        <a:lnTo>
                          <a:pt x="592" y="224"/>
                        </a:lnTo>
                        <a:lnTo>
                          <a:pt x="608" y="176"/>
                        </a:lnTo>
                        <a:lnTo>
                          <a:pt x="664" y="96"/>
                        </a:lnTo>
                        <a:lnTo>
                          <a:pt x="744" y="136"/>
                        </a:lnTo>
                        <a:lnTo>
                          <a:pt x="784" y="128"/>
                        </a:lnTo>
                        <a:lnTo>
                          <a:pt x="792" y="104"/>
                        </a:lnTo>
                        <a:lnTo>
                          <a:pt x="784" y="80"/>
                        </a:lnTo>
                        <a:lnTo>
                          <a:pt x="816" y="48"/>
                        </a:lnTo>
                        <a:lnTo>
                          <a:pt x="840" y="40"/>
                        </a:lnTo>
                        <a:lnTo>
                          <a:pt x="872" y="24"/>
                        </a:lnTo>
                        <a:lnTo>
                          <a:pt x="880" y="0"/>
                        </a:lnTo>
                        <a:lnTo>
                          <a:pt x="928" y="8"/>
                        </a:lnTo>
                        <a:lnTo>
                          <a:pt x="928" y="16"/>
                        </a:lnTo>
                        <a:lnTo>
                          <a:pt x="912" y="32"/>
                        </a:lnTo>
                        <a:lnTo>
                          <a:pt x="928" y="48"/>
                        </a:lnTo>
                        <a:lnTo>
                          <a:pt x="936" y="72"/>
                        </a:lnTo>
                        <a:lnTo>
                          <a:pt x="960" y="112"/>
                        </a:lnTo>
                        <a:lnTo>
                          <a:pt x="984" y="120"/>
                        </a:lnTo>
                        <a:lnTo>
                          <a:pt x="1024" y="144"/>
                        </a:lnTo>
                        <a:lnTo>
                          <a:pt x="1024" y="200"/>
                        </a:lnTo>
                        <a:lnTo>
                          <a:pt x="1040" y="248"/>
                        </a:lnTo>
                        <a:lnTo>
                          <a:pt x="1008" y="304"/>
                        </a:lnTo>
                        <a:lnTo>
                          <a:pt x="1016" y="336"/>
                        </a:lnTo>
                        <a:lnTo>
                          <a:pt x="1048" y="360"/>
                        </a:lnTo>
                        <a:lnTo>
                          <a:pt x="1112" y="368"/>
                        </a:lnTo>
                        <a:lnTo>
                          <a:pt x="1160" y="392"/>
                        </a:lnTo>
                        <a:lnTo>
                          <a:pt x="1208" y="440"/>
                        </a:lnTo>
                        <a:lnTo>
                          <a:pt x="1232" y="440"/>
                        </a:lnTo>
                        <a:lnTo>
                          <a:pt x="1232" y="480"/>
                        </a:lnTo>
                        <a:lnTo>
                          <a:pt x="1248" y="520"/>
                        </a:lnTo>
                        <a:lnTo>
                          <a:pt x="1272" y="568"/>
                        </a:lnTo>
                      </a:path>
                    </a:pathLst>
                  </a:custGeom>
                  <a:solidFill>
                    <a:schemeClr val="accent5">
                      <a:lumMod val="20000"/>
                      <a:lumOff val="80000"/>
                    </a:schemeClr>
                  </a:solidFill>
                  <a:ln w="3175">
                    <a:prstDash val="dash"/>
                  </a:ln>
                </p:spPr>
                <p:style>
                  <a:lnRef idx="1">
                    <a:schemeClr val="accent3"/>
                  </a:lnRef>
                  <a:fillRef idx="0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zh-CN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0599C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29" name="Freeform 34"/>
                  <p:cNvSpPr>
                    <a:spLocks noChangeArrowheads="1"/>
                  </p:cNvSpPr>
                  <p:nvPr/>
                </p:nvSpPr>
                <p:spPr bwMode="auto">
                  <a:xfrm>
                    <a:off x="4458586" y="3652144"/>
                    <a:ext cx="214382" cy="440537"/>
                  </a:xfrm>
                  <a:custGeom>
                    <a:avLst/>
                    <a:gdLst>
                      <a:gd name="T0" fmla="*/ 55 w 129"/>
                      <a:gd name="T1" fmla="*/ 395 h 257"/>
                      <a:gd name="T2" fmla="*/ 75 w 129"/>
                      <a:gd name="T3" fmla="*/ 424 h 257"/>
                      <a:gd name="T4" fmla="*/ 130 w 129"/>
                      <a:gd name="T5" fmla="*/ 437 h 257"/>
                      <a:gd name="T6" fmla="*/ 151 w 129"/>
                      <a:gd name="T7" fmla="*/ 382 h 257"/>
                      <a:gd name="T8" fmla="*/ 243 w 129"/>
                      <a:gd name="T9" fmla="*/ 315 h 257"/>
                      <a:gd name="T10" fmla="*/ 243 w 129"/>
                      <a:gd name="T11" fmla="*/ 218 h 257"/>
                      <a:gd name="T12" fmla="*/ 280 w 129"/>
                      <a:gd name="T13" fmla="*/ 164 h 257"/>
                      <a:gd name="T14" fmla="*/ 300 w 129"/>
                      <a:gd name="T15" fmla="*/ 122 h 257"/>
                      <a:gd name="T16" fmla="*/ 263 w 129"/>
                      <a:gd name="T17" fmla="*/ 96 h 257"/>
                      <a:gd name="T18" fmla="*/ 243 w 129"/>
                      <a:gd name="T19" fmla="*/ 0 h 257"/>
                      <a:gd name="T20" fmla="*/ 151 w 129"/>
                      <a:gd name="T21" fmla="*/ 41 h 257"/>
                      <a:gd name="T22" fmla="*/ 114 w 129"/>
                      <a:gd name="T23" fmla="*/ 41 h 257"/>
                      <a:gd name="T24" fmla="*/ 130 w 129"/>
                      <a:gd name="T25" fmla="*/ 69 h 257"/>
                      <a:gd name="T26" fmla="*/ 55 w 129"/>
                      <a:gd name="T27" fmla="*/ 122 h 257"/>
                      <a:gd name="T28" fmla="*/ 55 w 129"/>
                      <a:gd name="T29" fmla="*/ 191 h 257"/>
                      <a:gd name="T30" fmla="*/ 0 w 129"/>
                      <a:gd name="T31" fmla="*/ 231 h 257"/>
                      <a:gd name="T32" fmla="*/ 18 w 129"/>
                      <a:gd name="T33" fmla="*/ 286 h 257"/>
                      <a:gd name="T34" fmla="*/ 38 w 129"/>
                      <a:gd name="T35" fmla="*/ 382 h 257"/>
                      <a:gd name="T36" fmla="*/ 55 w 129"/>
                      <a:gd name="T37" fmla="*/ 395 h 257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29"/>
                      <a:gd name="T58" fmla="*/ 0 h 257"/>
                      <a:gd name="T59" fmla="*/ 129 w 129"/>
                      <a:gd name="T60" fmla="*/ 257 h 257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29" h="257">
                        <a:moveTo>
                          <a:pt x="24" y="232"/>
                        </a:moveTo>
                        <a:lnTo>
                          <a:pt x="32" y="248"/>
                        </a:lnTo>
                        <a:lnTo>
                          <a:pt x="56" y="256"/>
                        </a:lnTo>
                        <a:lnTo>
                          <a:pt x="64" y="224"/>
                        </a:lnTo>
                        <a:lnTo>
                          <a:pt x="104" y="184"/>
                        </a:lnTo>
                        <a:lnTo>
                          <a:pt x="104" y="128"/>
                        </a:lnTo>
                        <a:lnTo>
                          <a:pt x="120" y="96"/>
                        </a:lnTo>
                        <a:lnTo>
                          <a:pt x="128" y="72"/>
                        </a:lnTo>
                        <a:lnTo>
                          <a:pt x="112" y="56"/>
                        </a:lnTo>
                        <a:lnTo>
                          <a:pt x="104" y="0"/>
                        </a:lnTo>
                        <a:lnTo>
                          <a:pt x="64" y="24"/>
                        </a:lnTo>
                        <a:lnTo>
                          <a:pt x="48" y="24"/>
                        </a:lnTo>
                        <a:lnTo>
                          <a:pt x="56" y="40"/>
                        </a:lnTo>
                        <a:lnTo>
                          <a:pt x="24" y="72"/>
                        </a:lnTo>
                        <a:lnTo>
                          <a:pt x="24" y="112"/>
                        </a:lnTo>
                        <a:lnTo>
                          <a:pt x="0" y="136"/>
                        </a:lnTo>
                        <a:lnTo>
                          <a:pt x="8" y="168"/>
                        </a:lnTo>
                        <a:lnTo>
                          <a:pt x="16" y="224"/>
                        </a:lnTo>
                        <a:lnTo>
                          <a:pt x="24" y="232"/>
                        </a:lnTo>
                      </a:path>
                    </a:pathLst>
                  </a:custGeom>
                  <a:ln>
                    <a:prstDash val="dash"/>
                  </a:ln>
                </p:spPr>
                <p:style>
                  <a:lnRef idx="1">
                    <a:schemeClr val="accent3"/>
                  </a:lnRef>
                  <a:fillRef idx="0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zh-CN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0599C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85" name="流程图: 联系 16"/>
                <p:cNvSpPr/>
                <p:nvPr/>
              </p:nvSpPr>
              <p:spPr bwMode="auto">
                <a:xfrm>
                  <a:off x="6121652" y="5251181"/>
                  <a:ext cx="457200" cy="457200"/>
                </a:xfrm>
                <a:prstGeom prst="flowChartConnector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342900" marR="0" lvl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20599C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86" name="TextBox 18"/>
                <p:cNvSpPr txBox="1"/>
                <p:nvPr/>
              </p:nvSpPr>
              <p:spPr>
                <a:xfrm>
                  <a:off x="5860730" y="5219348"/>
                  <a:ext cx="931590" cy="2507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0599C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87" name="TextBox 20"/>
                <p:cNvSpPr txBox="1"/>
                <p:nvPr/>
              </p:nvSpPr>
              <p:spPr>
                <a:xfrm>
                  <a:off x="6404611" y="5081860"/>
                  <a:ext cx="556340" cy="2897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0599C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贵阳</a:t>
                  </a:r>
                  <a:endParaRPr kumimoji="0" lang="zh-CN" alt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0599C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88" name="TextBox 24"/>
                <p:cNvSpPr txBox="1"/>
                <p:nvPr/>
              </p:nvSpPr>
              <p:spPr>
                <a:xfrm>
                  <a:off x="4681490" y="2396086"/>
                  <a:ext cx="1070518" cy="2507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0599C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乌鲁木齐</a:t>
                  </a:r>
                  <a:endParaRPr kumimoji="0" lang="zh-CN" alt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0599C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90" name="流程图: 联系 25"/>
                <p:cNvSpPr/>
                <p:nvPr/>
              </p:nvSpPr>
              <p:spPr bwMode="auto">
                <a:xfrm>
                  <a:off x="4707014" y="2528899"/>
                  <a:ext cx="73318" cy="73319"/>
                </a:xfrm>
                <a:prstGeom prst="flowChartConnector">
                  <a:avLst/>
                </a:prstGeom>
                <a:solidFill>
                  <a:srgbClr val="C00000"/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342900" marR="0" lvl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20599C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91" name="TextBox 26"/>
                <p:cNvSpPr txBox="1"/>
                <p:nvPr/>
              </p:nvSpPr>
              <p:spPr>
                <a:xfrm>
                  <a:off x="6597225" y="6029293"/>
                  <a:ext cx="647468" cy="2507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0599C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三亚</a:t>
                  </a:r>
                  <a:endParaRPr kumimoji="0" lang="zh-CN" alt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0599C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92" name="流程图: 联系 27"/>
                <p:cNvSpPr/>
                <p:nvPr/>
              </p:nvSpPr>
              <p:spPr bwMode="auto">
                <a:xfrm>
                  <a:off x="6596510" y="6129298"/>
                  <a:ext cx="73318" cy="73319"/>
                </a:xfrm>
                <a:prstGeom prst="flowChartConnector">
                  <a:avLst/>
                </a:prstGeom>
                <a:solidFill>
                  <a:srgbClr val="C00000"/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342900" marR="0" lvl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/>
                  </a:pPr>
                  <a:endPara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0599C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93" name="TextBox 28"/>
                <p:cNvSpPr txBox="1"/>
                <p:nvPr/>
              </p:nvSpPr>
              <p:spPr>
                <a:xfrm>
                  <a:off x="7839966" y="4310699"/>
                  <a:ext cx="647468" cy="2507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0599C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上海</a:t>
                  </a:r>
                  <a:endParaRPr kumimoji="0" lang="zh-CN" alt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0599C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94" name="流程图: 联系 29"/>
                <p:cNvSpPr/>
                <p:nvPr/>
              </p:nvSpPr>
              <p:spPr bwMode="auto">
                <a:xfrm>
                  <a:off x="7857364" y="4417906"/>
                  <a:ext cx="73318" cy="73319"/>
                </a:xfrm>
                <a:prstGeom prst="flowChartConnector">
                  <a:avLst/>
                </a:prstGeom>
                <a:solidFill>
                  <a:srgbClr val="C00000"/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342900" marR="0" lvl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20599C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95" name="TextBox 30"/>
                <p:cNvSpPr txBox="1"/>
                <p:nvPr/>
              </p:nvSpPr>
              <p:spPr>
                <a:xfrm>
                  <a:off x="8127396" y="2282678"/>
                  <a:ext cx="895339" cy="2507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0599C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哈尔滨</a:t>
                  </a:r>
                  <a:endParaRPr kumimoji="0" lang="zh-CN" alt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0599C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96" name="流程图: 联系 31"/>
                <p:cNvSpPr/>
                <p:nvPr/>
              </p:nvSpPr>
              <p:spPr bwMode="auto">
                <a:xfrm>
                  <a:off x="8171685" y="2392681"/>
                  <a:ext cx="73318" cy="73319"/>
                </a:xfrm>
                <a:prstGeom prst="flowChartConnector">
                  <a:avLst/>
                </a:prstGeom>
                <a:solidFill>
                  <a:srgbClr val="C00000"/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342900" marR="0" lvl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20599C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97" name="TextBox 20"/>
                <p:cNvSpPr txBox="1"/>
                <p:nvPr/>
              </p:nvSpPr>
              <p:spPr>
                <a:xfrm>
                  <a:off x="5751395" y="5245500"/>
                  <a:ext cx="608272" cy="2897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0599C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兴义</a:t>
                  </a:r>
                  <a:endParaRPr kumimoji="0" lang="zh-CN" alt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0599C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cxnSp>
            <p:nvCxnSpPr>
              <p:cNvPr id="82" name="直接连接符 81"/>
              <p:cNvCxnSpPr>
                <a:endCxn id="79" idx="0"/>
              </p:cNvCxnSpPr>
              <p:nvPr/>
            </p:nvCxnSpPr>
            <p:spPr bwMode="auto">
              <a:xfrm flipV="1">
                <a:off x="6004586" y="4362089"/>
                <a:ext cx="212439" cy="247108"/>
              </a:xfrm>
              <a:prstGeom prst="line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/>
            </p:nvCxnSpPr>
            <p:spPr bwMode="auto">
              <a:xfrm>
                <a:off x="6216312" y="4419152"/>
                <a:ext cx="888196" cy="885677"/>
              </a:xfrm>
              <a:prstGeom prst="line">
                <a:avLst/>
              </a:prstGeom>
              <a:noFill/>
              <a:ln>
                <a:noFill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6" name="组合 75"/>
            <p:cNvGrpSpPr/>
            <p:nvPr/>
          </p:nvGrpSpPr>
          <p:grpSpPr>
            <a:xfrm>
              <a:off x="7564120" y="2179320"/>
              <a:ext cx="3815080" cy="4160520"/>
              <a:chOff x="7564120" y="2179320"/>
              <a:chExt cx="3815080" cy="4160520"/>
            </a:xfrm>
          </p:grpSpPr>
          <p:sp>
            <p:nvSpPr>
              <p:cNvPr id="77" name="任意多边形 61"/>
              <p:cNvSpPr/>
              <p:nvPr/>
            </p:nvSpPr>
            <p:spPr>
              <a:xfrm>
                <a:off x="7564120" y="2336800"/>
                <a:ext cx="1752600" cy="2687320"/>
              </a:xfrm>
              <a:custGeom>
                <a:avLst/>
                <a:gdLst>
                  <a:gd name="connsiteX0" fmla="*/ 1752600 w 1752600"/>
                  <a:gd name="connsiteY0" fmla="*/ 2687320 h 2687320"/>
                  <a:gd name="connsiteX1" fmla="*/ 1285240 w 1752600"/>
                  <a:gd name="connsiteY1" fmla="*/ 1056640 h 2687320"/>
                  <a:gd name="connsiteX2" fmla="*/ 0 w 1752600"/>
                  <a:gd name="connsiteY2" fmla="*/ 0 h 2687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52600" h="2687320">
                    <a:moveTo>
                      <a:pt x="1752600" y="2687320"/>
                    </a:moveTo>
                    <a:cubicBezTo>
                      <a:pt x="1664970" y="2095923"/>
                      <a:pt x="1577340" y="1504527"/>
                      <a:pt x="1285240" y="1056640"/>
                    </a:cubicBezTo>
                    <a:cubicBezTo>
                      <a:pt x="993140" y="608753"/>
                      <a:pt x="187960" y="154940"/>
                      <a:pt x="0" y="0"/>
                    </a:cubicBezTo>
                  </a:path>
                </a:pathLst>
              </a:cu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8" name="任意多边形 62"/>
              <p:cNvSpPr/>
              <p:nvPr/>
            </p:nvSpPr>
            <p:spPr>
              <a:xfrm>
                <a:off x="9316720" y="2179320"/>
                <a:ext cx="2062480" cy="2839720"/>
              </a:xfrm>
              <a:custGeom>
                <a:avLst/>
                <a:gdLst>
                  <a:gd name="connsiteX0" fmla="*/ 0 w 2062480"/>
                  <a:gd name="connsiteY0" fmla="*/ 2839720 h 2839720"/>
                  <a:gd name="connsiteX1" fmla="*/ 1021080 w 2062480"/>
                  <a:gd name="connsiteY1" fmla="*/ 772160 h 2839720"/>
                  <a:gd name="connsiteX2" fmla="*/ 2062480 w 2062480"/>
                  <a:gd name="connsiteY2" fmla="*/ 0 h 2839720"/>
                  <a:gd name="connsiteX3" fmla="*/ 2062480 w 2062480"/>
                  <a:gd name="connsiteY3" fmla="*/ 0 h 2839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62480" h="2839720">
                    <a:moveTo>
                      <a:pt x="0" y="2839720"/>
                    </a:moveTo>
                    <a:cubicBezTo>
                      <a:pt x="338666" y="2042583"/>
                      <a:pt x="677333" y="1245447"/>
                      <a:pt x="1021080" y="772160"/>
                    </a:cubicBezTo>
                    <a:cubicBezTo>
                      <a:pt x="1364827" y="298873"/>
                      <a:pt x="2062480" y="0"/>
                      <a:pt x="2062480" y="0"/>
                    </a:cubicBezTo>
                    <a:lnTo>
                      <a:pt x="2062480" y="0"/>
                    </a:lnTo>
                  </a:path>
                </a:pathLst>
              </a:cu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9" name="任意多边形 63"/>
              <p:cNvSpPr/>
              <p:nvPr/>
            </p:nvSpPr>
            <p:spPr>
              <a:xfrm>
                <a:off x="9321800" y="4424680"/>
                <a:ext cx="1701800" cy="604520"/>
              </a:xfrm>
              <a:custGeom>
                <a:avLst/>
                <a:gdLst>
                  <a:gd name="connsiteX0" fmla="*/ 0 w 1701800"/>
                  <a:gd name="connsiteY0" fmla="*/ 636752 h 636752"/>
                  <a:gd name="connsiteX1" fmla="*/ 883920 w 1701800"/>
                  <a:gd name="connsiteY1" fmla="*/ 67792 h 636752"/>
                  <a:gd name="connsiteX2" fmla="*/ 1701800 w 1701800"/>
                  <a:gd name="connsiteY2" fmla="*/ 32232 h 636752"/>
                  <a:gd name="connsiteX0-1" fmla="*/ 0 w 1701800"/>
                  <a:gd name="connsiteY0-2" fmla="*/ 604520 h 604520"/>
                  <a:gd name="connsiteX1-3" fmla="*/ 1701800 w 1701800"/>
                  <a:gd name="connsiteY1-4" fmla="*/ 0 h 604520"/>
                  <a:gd name="connsiteX0-5" fmla="*/ 0 w 1701800"/>
                  <a:gd name="connsiteY0-6" fmla="*/ 604520 h 604520"/>
                  <a:gd name="connsiteX1-7" fmla="*/ 1701800 w 1701800"/>
                  <a:gd name="connsiteY1-8" fmla="*/ 0 h 604520"/>
                  <a:gd name="connsiteX0-9" fmla="*/ 0 w 1701800"/>
                  <a:gd name="connsiteY0-10" fmla="*/ 604520 h 604520"/>
                  <a:gd name="connsiteX1-11" fmla="*/ 1701800 w 1701800"/>
                  <a:gd name="connsiteY1-12" fmla="*/ 0 h 60452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701800" h="604520">
                    <a:moveTo>
                      <a:pt x="0" y="604520"/>
                    </a:moveTo>
                    <a:cubicBezTo>
                      <a:pt x="709507" y="535093"/>
                      <a:pt x="1185333" y="353907"/>
                      <a:pt x="1701800" y="0"/>
                    </a:cubicBezTo>
                  </a:path>
                </a:pathLst>
              </a:cu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0" name="任意多边形 64"/>
              <p:cNvSpPr/>
              <p:nvPr/>
            </p:nvSpPr>
            <p:spPr>
              <a:xfrm>
                <a:off x="9316720" y="5039360"/>
                <a:ext cx="325120" cy="1300480"/>
              </a:xfrm>
              <a:custGeom>
                <a:avLst/>
                <a:gdLst>
                  <a:gd name="connsiteX0" fmla="*/ 0 w 325120"/>
                  <a:gd name="connsiteY0" fmla="*/ 0 h 1300480"/>
                  <a:gd name="connsiteX1" fmla="*/ 223520 w 325120"/>
                  <a:gd name="connsiteY1" fmla="*/ 513080 h 1300480"/>
                  <a:gd name="connsiteX2" fmla="*/ 325120 w 325120"/>
                  <a:gd name="connsiteY2" fmla="*/ 1300480 h 130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120" h="1300480">
                    <a:moveTo>
                      <a:pt x="0" y="0"/>
                    </a:moveTo>
                    <a:cubicBezTo>
                      <a:pt x="84666" y="148166"/>
                      <a:pt x="169333" y="296333"/>
                      <a:pt x="223520" y="513080"/>
                    </a:cubicBezTo>
                    <a:cubicBezTo>
                      <a:pt x="277707" y="729827"/>
                      <a:pt x="301413" y="1015153"/>
                      <a:pt x="325120" y="1300480"/>
                    </a:cubicBezTo>
                  </a:path>
                </a:pathLst>
              </a:cu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5085" y="921385"/>
            <a:ext cx="6248400" cy="5454650"/>
          </a:xfrm>
          <a:prstGeom prst="rect">
            <a:avLst/>
          </a:prstGeom>
          <a:noFill/>
          <a:ln w="6350">
            <a:noFill/>
            <a:prstDash val="sysDot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marL="800100" lvl="1" indent="-533400" defTabSz="685165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zh-CN" altLang="en-US" sz="2000" b="1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“兴义模式”的实践路径</a:t>
            </a:r>
            <a:endParaRPr lang="en-US" altLang="zh-CN" sz="2000" b="1" dirty="0">
              <a:solidFill>
                <a:srgbClr val="215A9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723900" lvl="2" indent="0" defTabSz="685165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在兴义投放运力，通过开辟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兴义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=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贵阳每日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班</a:t>
            </a:r>
            <a:r>
              <a:rPr lang="zh-CN" altLang="en-US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，时刻分布均匀，点对点的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快线航班</a:t>
            </a:r>
            <a:r>
              <a:rPr lang="zh-CN" altLang="en-US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形式，以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干支结合</a:t>
            </a:r>
            <a:r>
              <a:rPr lang="zh-CN" altLang="en-US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的方式，实现兴义到全国主要中心城市的快速通达。</a:t>
            </a:r>
            <a:endParaRPr lang="en-US" altLang="zh-CN" dirty="0">
              <a:solidFill>
                <a:srgbClr val="215A9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800100" lvl="1" indent="-533400" defTabSz="685165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zh-CN" altLang="en-US" sz="2000" b="1" dirty="0">
                <a:solidFill>
                  <a:srgbClr val="215A9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“兴义模式”的实际成果</a:t>
            </a:r>
            <a:endParaRPr lang="en-US" altLang="zh-CN" sz="2000" b="1" dirty="0">
              <a:solidFill>
                <a:srgbClr val="215A9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通航城市达到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41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个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zh-CN" b="1" dirty="0">
                <a:solidFill>
                  <a:srgbClr val="2059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en-US" b="1" dirty="0">
                <a:solidFill>
                  <a:srgbClr val="2059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机场吞吐量提升</a:t>
            </a:r>
            <a:r>
              <a:rPr lang="en-US" altLang="zh-CN" b="1" dirty="0">
                <a:solidFill>
                  <a:srgbClr val="2059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40%</a:t>
            </a:r>
            <a:endParaRPr lang="en-US" altLang="zh-CN" b="1" dirty="0">
              <a:solidFill>
                <a:srgbClr val="20599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zh-CN" b="1" dirty="0">
                <a:solidFill>
                  <a:srgbClr val="2059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en-US" b="1" dirty="0">
                <a:solidFill>
                  <a:srgbClr val="2059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政府补贴效能明显提升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内容占位符 10"/>
          <p:cNvSpPr txBox="1"/>
          <p:nvPr/>
        </p:nvSpPr>
        <p:spPr>
          <a:xfrm>
            <a:off x="375894" y="3182920"/>
            <a:ext cx="5031988" cy="355645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1" indent="-361950" defTabSz="685165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p"/>
            </a:pPr>
            <a:endParaRPr lang="en-US" altLang="zh-CN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TextBox 2"/>
          <p:cNvSpPr txBox="1"/>
          <p:nvPr/>
        </p:nvSpPr>
        <p:spPr>
          <a:xfrm>
            <a:off x="6765433" y="4410819"/>
            <a:ext cx="1557960" cy="340519"/>
          </a:xfrm>
          <a:prstGeom prst="roundRect">
            <a:avLst/>
          </a:prstGeom>
          <a:noFill/>
          <a:ln w="3175">
            <a:solidFill>
              <a:schemeClr val="bg2">
                <a:lumMod val="90000"/>
              </a:schemeClr>
            </a:solidFill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20599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6+1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0599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家合作单位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20599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4" name="TextBox 3"/>
          <p:cNvSpPr txBox="1"/>
          <p:nvPr/>
        </p:nvSpPr>
        <p:spPr>
          <a:xfrm>
            <a:off x="6763852" y="6036457"/>
            <a:ext cx="3177606" cy="340519"/>
          </a:xfrm>
          <a:prstGeom prst="roundRect">
            <a:avLst/>
          </a:prstGeom>
          <a:noFill/>
          <a:ln w="3175">
            <a:solidFill>
              <a:schemeClr val="bg2">
                <a:lumMod val="90000"/>
              </a:schemeClr>
            </a:solidFill>
          </a:ln>
          <a:effectLst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0599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通达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20599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41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0599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个城市，包含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20599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30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0599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多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0599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个中心城市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20599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6" name="TextBox 4"/>
          <p:cNvSpPr txBox="1"/>
          <p:nvPr/>
        </p:nvSpPr>
        <p:spPr>
          <a:xfrm>
            <a:off x="6775349" y="5255236"/>
            <a:ext cx="1980345" cy="340519"/>
          </a:xfrm>
          <a:prstGeom prst="roundRect">
            <a:avLst/>
          </a:prstGeom>
          <a:noFill/>
          <a:ln w="3175">
            <a:solidFill>
              <a:schemeClr val="bg2">
                <a:lumMod val="90000"/>
              </a:schemeClr>
            </a:solidFill>
          </a:ln>
          <a:effectLst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0599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每周提供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20599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476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0599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个产品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20599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b4efc46d-e0c5-4021-9875-c5f8a0160b94}"/>
</p:tagLst>
</file>

<file path=ppt/tags/tag10.xml><?xml version="1.0" encoding="utf-8"?>
<p:tagLst xmlns:p="http://schemas.openxmlformats.org/presentationml/2006/main">
  <p:tag name="MH" val="20150919230544"/>
  <p:tag name="MH_LIBRARY" val="GRAPHIC"/>
  <p:tag name="MH_TYPE" val="Other"/>
  <p:tag name="MH_ORDER" val="3"/>
</p:tagLst>
</file>

<file path=ppt/tags/tag11.xml><?xml version="1.0" encoding="utf-8"?>
<p:tagLst xmlns:p="http://schemas.openxmlformats.org/presentationml/2006/main">
  <p:tag name="MH" val="20150919230544"/>
  <p:tag name="MH_LIBRARY" val="GRAPHIC"/>
  <p:tag name="MH_TYPE" val="Other"/>
  <p:tag name="MH_ORDER" val="4"/>
</p:tagLst>
</file>

<file path=ppt/tags/tag12.xml><?xml version="1.0" encoding="utf-8"?>
<p:tagLst xmlns:p="http://schemas.openxmlformats.org/presentationml/2006/main">
  <p:tag name="MH" val="20150919230544"/>
  <p:tag name="MH_LIBRARY" val="GRAPHIC"/>
  <p:tag name="MH_TYPE" val="Other"/>
  <p:tag name="MH_ORDER" val="3"/>
</p:tagLst>
</file>

<file path=ppt/tags/tag13.xml><?xml version="1.0" encoding="utf-8"?>
<p:tagLst xmlns:p="http://schemas.openxmlformats.org/presentationml/2006/main">
  <p:tag name="MH" val="20150919230544"/>
  <p:tag name="MH_LIBRARY" val="GRAPHIC"/>
  <p:tag name="MH_TYPE" val="Other"/>
  <p:tag name="MH_ORDER" val="4"/>
</p:tagLst>
</file>

<file path=ppt/tags/tag14.xml><?xml version="1.0" encoding="utf-8"?>
<p:tagLst xmlns:p="http://schemas.openxmlformats.org/presentationml/2006/main">
  <p:tag name="KSO_WM_UNIT_PLACING_PICTURE_USER_VIEWPORT" val="{&quot;height&quot;:8100,&quot;width&quot;:8100}"/>
</p:tagLst>
</file>

<file path=ppt/tags/tag15.xml><?xml version="1.0" encoding="utf-8"?>
<p:tagLst xmlns:p="http://schemas.openxmlformats.org/presentationml/2006/main">
  <p:tag name="KSO_WM_UNIT_TABLE_BEAUTIFY" val="smartTable{fa499f8e-f0e8-4eb6-8b53-25e2114a576b}"/>
</p:tagLst>
</file>

<file path=ppt/tags/tag16.xml><?xml version="1.0" encoding="utf-8"?>
<p:tagLst xmlns:p="http://schemas.openxmlformats.org/presentationml/2006/main">
  <p:tag name="KSO_WM_UNIT_TABLE_BEAUTIFY" val="smartTable{236521be-425e-42e7-b4d5-d16f773cf5b3}"/>
</p:tagLst>
</file>

<file path=ppt/tags/tag17.xml><?xml version="1.0" encoding="utf-8"?>
<p:tagLst xmlns:p="http://schemas.openxmlformats.org/presentationml/2006/main">
  <p:tag name="KSO_WM_UNIT_TABLE_BEAUTIFY" val="smartTable{84209049-01f3-41d0-8ba9-ffe7047c9b75}"/>
</p:tagLst>
</file>

<file path=ppt/tags/tag18.xml><?xml version="1.0" encoding="utf-8"?>
<p:tagLst xmlns:p="http://schemas.openxmlformats.org/presentationml/2006/main">
  <p:tag name="KSO_WM_UNIT_TABLE_BEAUTIFY" val="smartTable{dd7c3fdf-4808-4d12-af58-4ec4a311c090}"/>
</p:tagLst>
</file>

<file path=ppt/tags/tag19.xml><?xml version="1.0" encoding="utf-8"?>
<p:tagLst xmlns:p="http://schemas.openxmlformats.org/presentationml/2006/main">
  <p:tag name="KSO_WM_UNIT_TABLE_BEAUTIFY" val="smartTable{7b37d130-aa55-4680-8bbb-f4aa4526e1b5}"/>
</p:tagLst>
</file>

<file path=ppt/tags/tag2.xml><?xml version="1.0" encoding="utf-8"?>
<p:tagLst xmlns:p="http://schemas.openxmlformats.org/presentationml/2006/main">
  <p:tag name="MH" val="20150919230544"/>
  <p:tag name="MH_LIBRARY" val="GRAPHIC"/>
  <p:tag name="MH_TYPE" val="Other"/>
  <p:tag name="MH_ORDER" val="3"/>
</p:tagLst>
</file>

<file path=ppt/tags/tag20.xml><?xml version="1.0" encoding="utf-8"?>
<p:tagLst xmlns:p="http://schemas.openxmlformats.org/presentationml/2006/main">
  <p:tag name="KSO_WM_UNIT_TABLE_BEAUTIFY" val="smartTable{fb2a4da7-e700-483c-a227-e0cfeb637a5f}"/>
</p:tagLst>
</file>

<file path=ppt/tags/tag21.xml><?xml version="1.0" encoding="utf-8"?>
<p:tagLst xmlns:p="http://schemas.openxmlformats.org/presentationml/2006/main">
  <p:tag name="KSO_WM_UNIT_TABLE_BEAUTIFY" val="smartTable{625c93b6-5729-4e71-88a3-cb7820e932f2}"/>
</p:tagLst>
</file>

<file path=ppt/tags/tag3.xml><?xml version="1.0" encoding="utf-8"?>
<p:tagLst xmlns:p="http://schemas.openxmlformats.org/presentationml/2006/main">
  <p:tag name="MH" val="20150919230544"/>
  <p:tag name="MH_LIBRARY" val="GRAPHIC"/>
  <p:tag name="MH_TYPE" val="Other"/>
  <p:tag name="MH_ORDER" val="4"/>
</p:tagLst>
</file>

<file path=ppt/tags/tag4.xml><?xml version="1.0" encoding="utf-8"?>
<p:tagLst xmlns:p="http://schemas.openxmlformats.org/presentationml/2006/main">
  <p:tag name="MH" val="20150919230544"/>
  <p:tag name="MH_LIBRARY" val="GRAPHIC"/>
  <p:tag name="MH_TYPE" val="Other"/>
  <p:tag name="MH_ORDER" val="3"/>
</p:tagLst>
</file>

<file path=ppt/tags/tag5.xml><?xml version="1.0" encoding="utf-8"?>
<p:tagLst xmlns:p="http://schemas.openxmlformats.org/presentationml/2006/main">
  <p:tag name="MH" val="20150919230544"/>
  <p:tag name="MH_LIBRARY" val="GRAPHIC"/>
  <p:tag name="MH_TYPE" val="Other"/>
  <p:tag name="MH_ORDER" val="4"/>
</p:tagLst>
</file>

<file path=ppt/tags/tag6.xml><?xml version="1.0" encoding="utf-8"?>
<p:tagLst xmlns:p="http://schemas.openxmlformats.org/presentationml/2006/main">
  <p:tag name="MH" val="20150919230544"/>
  <p:tag name="MH_LIBRARY" val="GRAPHIC"/>
  <p:tag name="MH_TYPE" val="Other"/>
  <p:tag name="MH_ORDER" val="3"/>
</p:tagLst>
</file>

<file path=ppt/tags/tag7.xml><?xml version="1.0" encoding="utf-8"?>
<p:tagLst xmlns:p="http://schemas.openxmlformats.org/presentationml/2006/main">
  <p:tag name="MH" val="20150919230544"/>
  <p:tag name="MH_LIBRARY" val="GRAPHIC"/>
  <p:tag name="MH_TYPE" val="Other"/>
  <p:tag name="MH_ORDER" val="4"/>
</p:tagLst>
</file>

<file path=ppt/tags/tag8.xml><?xml version="1.0" encoding="utf-8"?>
<p:tagLst xmlns:p="http://schemas.openxmlformats.org/presentationml/2006/main">
  <p:tag name="MH" val="20150919230544"/>
  <p:tag name="MH_LIBRARY" val="GRAPHIC"/>
  <p:tag name="MH_TYPE" val="Other"/>
  <p:tag name="MH_ORDER" val="3"/>
</p:tagLst>
</file>

<file path=ppt/tags/tag9.xml><?xml version="1.0" encoding="utf-8"?>
<p:tagLst xmlns:p="http://schemas.openxmlformats.org/presentationml/2006/main">
  <p:tag name="MH" val="20150919230544"/>
  <p:tag name="MH_LIBRARY" val="GRAPHIC"/>
  <p:tag name="MH_TYPE" val="Other"/>
  <p:tag name="MH_ORDER" val="4"/>
</p:tagLst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 fontScale="97500"/>
      </a:bodyPr>
      <a:lstStyle>
        <a:defPPr algn="l">
          <a:lnSpc>
            <a:spcPct val="100000"/>
          </a:lnSpc>
          <a:defRPr sz="2800" b="1" dirty="0" smtClean="0">
            <a:solidFill>
              <a:srgbClr val="20599C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演示文稿(经营委员会）</Template>
  <TotalTime>0</TotalTime>
  <Words>6915</Words>
  <Application>WPS 演示</Application>
  <PresentationFormat>宽屏</PresentationFormat>
  <Paragraphs>2014</Paragraphs>
  <Slides>26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42" baseType="lpstr">
      <vt:lpstr>Arial</vt:lpstr>
      <vt:lpstr>宋体</vt:lpstr>
      <vt:lpstr>Wingdings</vt:lpstr>
      <vt:lpstr>微软雅黑</vt:lpstr>
      <vt:lpstr>黑体</vt:lpstr>
      <vt:lpstr>Calibri</vt:lpstr>
      <vt:lpstr>Times New Roman</vt:lpstr>
      <vt:lpstr>Wingdings</vt:lpstr>
      <vt:lpstr>Arial Unicode MS</vt:lpstr>
      <vt:lpstr>Calibri Light</vt:lpstr>
      <vt:lpstr>等线</vt:lpstr>
      <vt:lpstr>Wingdings</vt:lpstr>
      <vt:lpstr>Arial</vt:lpstr>
      <vt:lpstr>经典特宋简</vt:lpstr>
      <vt:lpstr>webwppDefTheme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发展思考之二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 qing</dc:creator>
  <cp:lastModifiedBy>席佳力</cp:lastModifiedBy>
  <cp:revision>2098</cp:revision>
  <cp:lastPrinted>2020-07-22T08:50:00Z</cp:lastPrinted>
  <dcterms:created xsi:type="dcterms:W3CDTF">2020-07-22T08:50:00Z</dcterms:created>
  <dcterms:modified xsi:type="dcterms:W3CDTF">2020-07-23T04:39:44Z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