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2" r:id="rId2"/>
    <p:sldId id="279" r:id="rId3"/>
    <p:sldId id="272" r:id="rId4"/>
    <p:sldId id="280" r:id="rId5"/>
    <p:sldId id="265" r:id="rId6"/>
    <p:sldId id="275" r:id="rId7"/>
    <p:sldId id="295" r:id="rId8"/>
    <p:sldId id="301" r:id="rId9"/>
    <p:sldId id="273" r:id="rId10"/>
    <p:sldId id="317" r:id="rId11"/>
    <p:sldId id="267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616161"/>
    <a:srgbClr val="234B91"/>
    <a:srgbClr val="2F5597"/>
    <a:srgbClr val="FFFFFF"/>
    <a:srgbClr val="5A7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1519" autoAdjust="0"/>
  </p:normalViewPr>
  <p:slideViewPr>
    <p:cSldViewPr snapToGrid="0">
      <p:cViewPr varScale="1">
        <p:scale>
          <a:sx n="91" d="100"/>
          <a:sy n="91" d="100"/>
        </p:scale>
        <p:origin x="496" y="5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F2BDE-2FDF-4934-90F7-1F5F90A8EA8F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C16E1-9FB5-433C-84C8-97A4F297D3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62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C16E1-9FB5-433C-84C8-97A4F297D3B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39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C16E1-9FB5-433C-84C8-97A4F297D3B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465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C16E1-9FB5-433C-84C8-97A4F297D3B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762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C16E1-9FB5-433C-84C8-97A4F297D3B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450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C16E1-9FB5-433C-84C8-97A4F297D3B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38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6CE8-2436-44CD-B2AC-483C75C3173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CCB4-E38A-4E86-9AD7-927BEC31E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43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6CE8-2436-44CD-B2AC-483C75C3173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CCB4-E38A-4E86-9AD7-927BEC31E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86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6CE8-2436-44CD-B2AC-483C75C3173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CCB4-E38A-4E86-9AD7-927BEC31E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707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BFA9296-EAF3-4E11-A332-BA45B69B2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559" y="393824"/>
            <a:ext cx="9604131" cy="645990"/>
          </a:xfrm>
        </p:spPr>
        <p:txBody>
          <a:bodyPr>
            <a:normAutofit/>
          </a:bodyPr>
          <a:lstStyle>
            <a:lvl1pPr>
              <a:defRPr sz="4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81B37E-F529-47A2-AFDD-D4EF38525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257" y="1324463"/>
            <a:ext cx="10515600" cy="457391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74C0FF5-2DA9-46EC-BC10-8C0570A19803}"/>
              </a:ext>
            </a:extLst>
          </p:cNvPr>
          <p:cNvSpPr/>
          <p:nvPr userDrawn="1"/>
        </p:nvSpPr>
        <p:spPr>
          <a:xfrm>
            <a:off x="772257" y="376239"/>
            <a:ext cx="131885" cy="645990"/>
          </a:xfrm>
          <a:prstGeom prst="rect">
            <a:avLst/>
          </a:prstGeom>
          <a:solidFill>
            <a:srgbClr val="E84B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5">
            <a:extLst>
              <a:ext uri="{FF2B5EF4-FFF2-40B4-BE49-F238E27FC236}">
                <a16:creationId xmlns:a16="http://schemas.microsoft.com/office/drawing/2014/main" id="{29F82C4B-BF30-41B5-9618-201100880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4790" y="6173786"/>
            <a:ext cx="46013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79FE03-512B-4985-A1B9-84D599305F92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0" name="副标题 2">
            <a:extLst>
              <a:ext uri="{FF2B5EF4-FFF2-40B4-BE49-F238E27FC236}">
                <a16:creationId xmlns:a16="http://schemas.microsoft.com/office/drawing/2014/main" id="{44A2E8B5-2EC6-425B-9705-08DBD0E4C0AF}"/>
              </a:ext>
            </a:extLst>
          </p:cNvPr>
          <p:cNvSpPr txBox="1">
            <a:spLocks/>
          </p:cNvSpPr>
          <p:nvPr userDrawn="1"/>
        </p:nvSpPr>
        <p:spPr>
          <a:xfrm>
            <a:off x="970094" y="6200164"/>
            <a:ext cx="6600092" cy="3563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050" b="0" kern="1200" spc="12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©2018 </a:t>
            </a:r>
            <a:r>
              <a:rPr lang="en-IN" altLang="zh-CN" sz="1050" b="0" kern="1200" spc="12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CADAS Advisory | Research | Analytics</a:t>
            </a:r>
            <a:endParaRPr lang="en-GB" altLang="zh-CN" sz="1050" b="0" kern="1200" spc="120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05B57FF-B2E5-47FD-835D-DFBA969FBC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306" y="5915962"/>
            <a:ext cx="1879279" cy="7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60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3" b="31193"/>
          <a:stretch/>
        </p:blipFill>
        <p:spPr>
          <a:xfrm>
            <a:off x="9649812" y="628650"/>
            <a:ext cx="1870676" cy="361950"/>
          </a:xfrm>
          <a:prstGeom prst="rect">
            <a:avLst/>
          </a:prstGeom>
        </p:spPr>
      </p:pic>
      <p:cxnSp>
        <p:nvCxnSpPr>
          <p:cNvPr id="14" name="直接连接符 13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669924" y="331788"/>
            <a:ext cx="10515600" cy="839561"/>
          </a:xfrm>
        </p:spPr>
        <p:txBody>
          <a:bodyPr>
            <a:normAutofit/>
          </a:bodyPr>
          <a:lstStyle>
            <a:lvl1pPr>
              <a:defRPr kumimoji="0" lang="zh-CN" altLang="en-US" sz="3200" b="1" i="0" u="none" strike="noStrike" kern="1200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微软雅黑"/>
                <a:ea typeface="微软雅黑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339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6CE8-2436-44CD-B2AC-483C75C3173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CCB4-E38A-4E86-9AD7-927BEC31E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78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6CE8-2436-44CD-B2AC-483C75C3173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CCB4-E38A-4E86-9AD7-927BEC31E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8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6CE8-2436-44CD-B2AC-483C75C3173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CCB4-E38A-4E86-9AD7-927BEC31E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147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6CE8-2436-44CD-B2AC-483C75C3173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CCB4-E38A-4E86-9AD7-927BEC31E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78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6CE8-2436-44CD-B2AC-483C75C3173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CCB4-E38A-4E86-9AD7-927BEC31E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54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6CE8-2436-44CD-B2AC-483C75C3173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CCB4-E38A-4E86-9AD7-927BEC31E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1125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6CE8-2436-44CD-B2AC-483C75C3173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9CCB4-E38A-4E86-9AD7-927BEC31E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58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76CE8-2436-44CD-B2AC-483C75C31738}" type="datetimeFigureOut">
              <a:rPr lang="zh-CN" altLang="en-US" smtClean="0"/>
              <a:t>2020/7/23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9CCB4-E38A-4E86-9AD7-927BEC31E0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63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552353" y="1459929"/>
            <a:ext cx="100325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携程机票大数据</a:t>
            </a:r>
            <a:endParaRPr lang="en-US" altLang="zh-CN" sz="5400" b="1" dirty="0">
              <a:solidFill>
                <a:schemeClr val="accent5">
                  <a:lumMod val="75000"/>
                </a:schemeClr>
              </a:solidFill>
              <a:latin typeface="+mn-ea"/>
            </a:endParaRPr>
          </a:p>
          <a:p>
            <a:pPr algn="ctr"/>
            <a:r>
              <a:rPr lang="zh-CN" altLang="en-US" sz="54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助力中小机场疫情后恢复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3" b="31193"/>
          <a:stretch/>
        </p:blipFill>
        <p:spPr>
          <a:xfrm>
            <a:off x="9992693" y="299703"/>
            <a:ext cx="1870676" cy="3619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218920"/>
            <a:ext cx="12200384" cy="378040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8910" y="3632156"/>
            <a:ext cx="1980029" cy="9687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携程机票大数据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</a:rPr>
              <a:t>罗石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4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携程机票部门还在通过多种营销帮助机场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824243" y="1586653"/>
            <a:ext cx="10543515" cy="4214790"/>
            <a:chOff x="1505020" y="2248056"/>
            <a:chExt cx="6920777" cy="2697528"/>
          </a:xfrm>
        </p:grpSpPr>
        <p:sp>
          <p:nvSpPr>
            <p:cNvPr id="4" name="五边形 3"/>
            <p:cNvSpPr/>
            <p:nvPr/>
          </p:nvSpPr>
          <p:spPr>
            <a:xfrm>
              <a:off x="1505020" y="2252297"/>
              <a:ext cx="2108226" cy="648072"/>
            </a:xfrm>
            <a:prstGeom prst="homePlat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五边形 4"/>
            <p:cNvSpPr/>
            <p:nvPr/>
          </p:nvSpPr>
          <p:spPr>
            <a:xfrm>
              <a:off x="1505020" y="3009217"/>
              <a:ext cx="2108226" cy="648072"/>
            </a:xfrm>
            <a:prstGeom prst="homePlat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五边形 5"/>
            <p:cNvSpPr/>
            <p:nvPr/>
          </p:nvSpPr>
          <p:spPr>
            <a:xfrm>
              <a:off x="1505020" y="3766137"/>
              <a:ext cx="2108226" cy="648072"/>
            </a:xfrm>
            <a:prstGeom prst="homePlat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363144" y="2248056"/>
              <a:ext cx="5062653" cy="648072"/>
              <a:chOff x="3363144" y="1379377"/>
              <a:chExt cx="5062653" cy="648072"/>
            </a:xfrm>
          </p:grpSpPr>
          <p:sp>
            <p:nvSpPr>
              <p:cNvPr id="9" name="矩形 17"/>
              <p:cNvSpPr/>
              <p:nvPr/>
            </p:nvSpPr>
            <p:spPr>
              <a:xfrm>
                <a:off x="3363144" y="1379377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" name="TextBox 13"/>
              <p:cNvSpPr txBox="1"/>
              <p:nvPr/>
            </p:nvSpPr>
            <p:spPr>
              <a:xfrm>
                <a:off x="3732680" y="1492606"/>
                <a:ext cx="4573679" cy="3892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dirty="0"/>
                  <a:t>在机票频道不定期做营销广告推广，推介本地机场和航线。</a:t>
                </a:r>
                <a:endParaRPr lang="en-US" altLang="zh-CN" sz="1400" dirty="0"/>
              </a:p>
              <a:p>
                <a:pPr>
                  <a:lnSpc>
                    <a:spcPct val="150000"/>
                  </a:lnSpc>
                </a:pPr>
                <a:r>
                  <a:rPr lang="zh-CN" altLang="en-US" sz="1400" dirty="0"/>
                  <a:t>使用携程丰富的机票产品，针对不同市场的不同用户，定向推广。</a:t>
                </a:r>
                <a:endParaRPr lang="en-US" altLang="zh-CN" sz="1400" dirty="0"/>
              </a:p>
            </p:txBody>
          </p:sp>
        </p:grpSp>
        <p:sp>
          <p:nvSpPr>
            <p:cNvPr id="11" name="TextBox 18"/>
            <p:cNvSpPr txBox="1"/>
            <p:nvPr/>
          </p:nvSpPr>
          <p:spPr>
            <a:xfrm>
              <a:off x="1865059" y="2422445"/>
              <a:ext cx="1357738" cy="1969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dirty="0"/>
                <a:t>携程推介</a:t>
              </a:r>
            </a:p>
          </p:txBody>
        </p:sp>
        <p:sp>
          <p:nvSpPr>
            <p:cNvPr id="12" name="TextBox 41"/>
            <p:cNvSpPr txBox="1"/>
            <p:nvPr/>
          </p:nvSpPr>
          <p:spPr>
            <a:xfrm>
              <a:off x="1798906" y="3234761"/>
              <a:ext cx="1423892" cy="1969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dirty="0"/>
                <a:t>市场拓展</a:t>
              </a:r>
            </a:p>
          </p:txBody>
        </p:sp>
        <p:sp>
          <p:nvSpPr>
            <p:cNvPr id="13" name="TextBox 42"/>
            <p:cNvSpPr txBox="1"/>
            <p:nvPr/>
          </p:nvSpPr>
          <p:spPr>
            <a:xfrm>
              <a:off x="1878004" y="4013067"/>
              <a:ext cx="1230096" cy="1969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dirty="0"/>
                <a:t>周边市场拉动</a:t>
              </a:r>
            </a:p>
          </p:txBody>
        </p:sp>
        <p:sp>
          <p:nvSpPr>
            <p:cNvPr id="14" name="TextBox 43"/>
            <p:cNvSpPr txBox="1"/>
            <p:nvPr/>
          </p:nvSpPr>
          <p:spPr>
            <a:xfrm>
              <a:off x="1790868" y="4748602"/>
              <a:ext cx="1498084" cy="1969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defRPr sz="20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/>
              <a:r>
                <a:rPr lang="zh-CN" altLang="en-US" dirty="0"/>
                <a:t>机场竞争力分析</a:t>
              </a: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363144" y="3009217"/>
              <a:ext cx="5062653" cy="668605"/>
              <a:chOff x="3363144" y="2140538"/>
              <a:chExt cx="5062653" cy="668605"/>
            </a:xfrm>
          </p:grpSpPr>
          <p:sp>
            <p:nvSpPr>
              <p:cNvPr id="16" name="矩形 17"/>
              <p:cNvSpPr/>
              <p:nvPr/>
            </p:nvSpPr>
            <p:spPr>
              <a:xfrm>
                <a:off x="3363144" y="2140538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TextBox 48"/>
              <p:cNvSpPr txBox="1"/>
              <p:nvPr/>
            </p:nvSpPr>
            <p:spPr>
              <a:xfrm>
                <a:off x="3732680" y="2193575"/>
                <a:ext cx="4617587" cy="6155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 lvl="0" algn="just"/>
                <a:r>
                  <a:rPr lang="zh-CN" altLang="zh-CN" sz="1400" kern="100" dirty="0">
                    <a:effectLst/>
                    <a:cs typeface="Times New Roman" panose="02020603050405020304" pitchFamily="18" charset="0"/>
                  </a:rPr>
                  <a:t>通过携程大数据分析，定向给比价用户（多次搜索但未下单）发放机票优惠券，刺激下单意愿。</a:t>
                </a:r>
                <a:endParaRPr lang="en-US" altLang="zh-CN" sz="1400" kern="100" dirty="0">
                  <a:cs typeface="Times New Roman" panose="02020603050405020304" pitchFamily="18" charset="0"/>
                </a:endParaRPr>
              </a:p>
              <a:p>
                <a:pPr lvl="0" algn="just"/>
                <a:r>
                  <a:rPr lang="zh-CN" altLang="zh-CN" sz="1400" kern="100" dirty="0">
                    <a:effectLst/>
                    <a:cs typeface="Times New Roman" panose="02020603050405020304" pitchFamily="18" charset="0"/>
                  </a:rPr>
                  <a:t>火车票用户：通过携程火车票频道、携程合作伙伴的火车票频道等渠道投放超低运价，吸引火车票用户直接购买与高铁二等票价持平的机票。</a:t>
                </a:r>
              </a:p>
              <a:p>
                <a:pPr lvl="0" algn="just"/>
                <a:r>
                  <a:rPr lang="zh-CN" altLang="zh-CN" sz="1400" kern="100" dirty="0">
                    <a:effectLst/>
                    <a:cs typeface="Times New Roman" panose="02020603050405020304" pitchFamily="18" charset="0"/>
                  </a:rPr>
                  <a:t>自由行用户：通过携程机酒产品、度假频道等销售多人小团运价，吸引自由行用户。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363144" y="3766137"/>
              <a:ext cx="5062653" cy="648072"/>
              <a:chOff x="3363144" y="2897458"/>
              <a:chExt cx="5062653" cy="648072"/>
            </a:xfrm>
          </p:grpSpPr>
          <p:sp>
            <p:nvSpPr>
              <p:cNvPr id="19" name="矩形 17"/>
              <p:cNvSpPr/>
              <p:nvPr/>
            </p:nvSpPr>
            <p:spPr>
              <a:xfrm>
                <a:off x="3363144" y="2897458"/>
                <a:ext cx="5062653" cy="648072"/>
              </a:xfrm>
              <a:custGeom>
                <a:avLst/>
                <a:gdLst/>
                <a:ahLst/>
                <a:cxnLst/>
                <a:rect l="l" t="t" r="r" b="b"/>
                <a:pathLst>
                  <a:path w="5062653" h="648072">
                    <a:moveTo>
                      <a:pt x="0" y="0"/>
                    </a:moveTo>
                    <a:lnTo>
                      <a:pt x="704800" y="0"/>
                    </a:lnTo>
                    <a:lnTo>
                      <a:pt x="4357853" y="0"/>
                    </a:lnTo>
                    <a:lnTo>
                      <a:pt x="5062653" y="0"/>
                    </a:lnTo>
                    <a:lnTo>
                      <a:pt x="5062653" y="648072"/>
                    </a:lnTo>
                    <a:lnTo>
                      <a:pt x="4357853" y="648072"/>
                    </a:lnTo>
                    <a:lnTo>
                      <a:pt x="704800" y="648072"/>
                    </a:lnTo>
                    <a:lnTo>
                      <a:pt x="0" y="648072"/>
                    </a:lnTo>
                    <a:lnTo>
                      <a:pt x="324036" y="32403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TextBox 49"/>
              <p:cNvSpPr txBox="1"/>
              <p:nvPr/>
            </p:nvSpPr>
            <p:spPr>
              <a:xfrm>
                <a:off x="3732681" y="2923436"/>
                <a:ext cx="4617587" cy="5961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zh-CN"/>
                </a:defPPr>
                <a:lvl1pPr algn="just">
                  <a:lnSpc>
                    <a:spcPts val="1500"/>
                  </a:lnSpc>
                  <a:defRPr sz="10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 sz="1400" b="1" dirty="0"/>
                  <a:t>价格补贴：</a:t>
                </a:r>
                <a:r>
                  <a:rPr lang="zh-CN" altLang="en-US" sz="1400" dirty="0"/>
                  <a:t>定向周边旅客发布特惠价格</a:t>
                </a:r>
                <a:r>
                  <a:rPr lang="zh-CN" altLang="en-US" sz="1400" b="1" dirty="0"/>
                  <a:t>。服务支持：</a:t>
                </a:r>
                <a:r>
                  <a:rPr lang="zh-CN" altLang="en-US" sz="1400" dirty="0"/>
                  <a:t>针对周边旅客赠送免费机场接驳、安排专属值机柜台、赠送快速安检通道和专属休息室等服务。</a:t>
                </a:r>
                <a:r>
                  <a:rPr lang="zh-CN" altLang="en-US" sz="1400" b="1" dirty="0"/>
                  <a:t>空铁产品推荐：</a:t>
                </a:r>
                <a:r>
                  <a:rPr lang="zh-CN" altLang="en-US" sz="1400" dirty="0"/>
                  <a:t>在携程机票渠道投放空铁联运产品，增加周边用户引导，提升航班展示。</a:t>
                </a:r>
              </a:p>
            </p:txBody>
          </p:sp>
        </p:grpSp>
      </p:grpSp>
      <p:sp>
        <p:nvSpPr>
          <p:cNvPr id="3" name="五边形 5">
            <a:extLst>
              <a:ext uri="{FF2B5EF4-FFF2-40B4-BE49-F238E27FC236}">
                <a16:creationId xmlns:a16="http://schemas.microsoft.com/office/drawing/2014/main" id="{2AA26B4D-E4A6-4036-8999-9D55432A65F8}"/>
              </a:ext>
            </a:extLst>
          </p:cNvPr>
          <p:cNvSpPr/>
          <p:nvPr/>
        </p:nvSpPr>
        <p:spPr>
          <a:xfrm>
            <a:off x="824243" y="5141260"/>
            <a:ext cx="3211794" cy="1012589"/>
          </a:xfrm>
          <a:prstGeom prst="homePlat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17">
            <a:extLst>
              <a:ext uri="{FF2B5EF4-FFF2-40B4-BE49-F238E27FC236}">
                <a16:creationId xmlns:a16="http://schemas.microsoft.com/office/drawing/2014/main" id="{BB43C368-D33F-4A78-AC96-552431239584}"/>
              </a:ext>
            </a:extLst>
          </p:cNvPr>
          <p:cNvSpPr/>
          <p:nvPr/>
        </p:nvSpPr>
        <p:spPr>
          <a:xfrm>
            <a:off x="3655017" y="5141260"/>
            <a:ext cx="7712741" cy="1012589"/>
          </a:xfrm>
          <a:custGeom>
            <a:avLst/>
            <a:gdLst/>
            <a:ahLst/>
            <a:cxnLst/>
            <a:rect l="l" t="t" r="r" b="b"/>
            <a:pathLst>
              <a:path w="5062653" h="648072">
                <a:moveTo>
                  <a:pt x="0" y="0"/>
                </a:moveTo>
                <a:lnTo>
                  <a:pt x="704800" y="0"/>
                </a:lnTo>
                <a:lnTo>
                  <a:pt x="4357853" y="0"/>
                </a:lnTo>
                <a:lnTo>
                  <a:pt x="5062653" y="0"/>
                </a:lnTo>
                <a:lnTo>
                  <a:pt x="5062653" y="648072"/>
                </a:lnTo>
                <a:lnTo>
                  <a:pt x="4357853" y="648072"/>
                </a:lnTo>
                <a:lnTo>
                  <a:pt x="704800" y="648072"/>
                </a:lnTo>
                <a:lnTo>
                  <a:pt x="0" y="648072"/>
                </a:lnTo>
                <a:lnTo>
                  <a:pt x="324036" y="3240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49">
            <a:extLst>
              <a:ext uri="{FF2B5EF4-FFF2-40B4-BE49-F238E27FC236}">
                <a16:creationId xmlns:a16="http://schemas.microsoft.com/office/drawing/2014/main" id="{329A5C67-2A02-4364-97C0-661AB2A87699}"/>
              </a:ext>
            </a:extLst>
          </p:cNvPr>
          <p:cNvSpPr txBox="1"/>
          <p:nvPr/>
        </p:nvSpPr>
        <p:spPr>
          <a:xfrm>
            <a:off x="4217989" y="5152693"/>
            <a:ext cx="7034701" cy="961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5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lvl="0" algn="just"/>
            <a:r>
              <a:rPr lang="zh-CN" altLang="zh-CN" sz="1400" kern="100" dirty="0">
                <a:effectLst/>
                <a:cs typeface="Times New Roman" panose="02020603050405020304" pitchFamily="18" charset="0"/>
              </a:rPr>
              <a:t>中转航班拼接：结合航司现有运价、自行拼接，将经本地的航线尽可能多的组合起来。</a:t>
            </a:r>
            <a:endParaRPr lang="en-US" altLang="zh-CN" sz="1400" kern="100" dirty="0">
              <a:effectLst/>
              <a:cs typeface="Times New Roman" panose="02020603050405020304" pitchFamily="18" charset="0"/>
            </a:endParaRPr>
          </a:p>
          <a:p>
            <a:pPr lvl="0" algn="just"/>
            <a:r>
              <a:rPr lang="zh-CN" altLang="zh-CN" sz="1400" kern="100" dirty="0">
                <a:effectLst/>
                <a:cs typeface="Times New Roman" panose="02020603050405020304" pitchFamily="18" charset="0"/>
              </a:rPr>
              <a:t>中转服务支持：有条件的情况下，给中转旅客安排专属值机</a:t>
            </a:r>
            <a:r>
              <a:rPr lang="en-US" altLang="zh-CN" sz="1400" kern="100" dirty="0">
                <a:effectLst/>
                <a:cs typeface="Times New Roman" panose="02020603050405020304" pitchFamily="18" charset="0"/>
              </a:rPr>
              <a:t>/</a:t>
            </a:r>
            <a:r>
              <a:rPr lang="zh-CN" altLang="zh-CN" sz="1400" kern="100" dirty="0">
                <a:effectLst/>
                <a:cs typeface="Times New Roman" panose="02020603050405020304" pitchFamily="18" charset="0"/>
              </a:rPr>
              <a:t>托运柜台、赠送快速安检通道和专属休息室等服务。</a:t>
            </a:r>
            <a:r>
              <a:rPr lang="zh-CN" altLang="en-US" sz="1400" kern="100" dirty="0">
                <a:cs typeface="Times New Roman" panose="02020603050405020304" pitchFamily="18" charset="0"/>
              </a:rPr>
              <a:t>同时尝试用机场压缩</a:t>
            </a:r>
            <a:r>
              <a:rPr lang="en-US" altLang="zh-CN" sz="1400" kern="100" dirty="0" err="1">
                <a:cs typeface="Times New Roman" panose="02020603050405020304" pitchFamily="18" charset="0"/>
              </a:rPr>
              <a:t>MCT</a:t>
            </a:r>
            <a:endParaRPr lang="en-US" altLang="zh-CN" sz="1400" kern="100" dirty="0">
              <a:effectLst/>
              <a:cs typeface="Times New Roman" panose="02020603050405020304" pitchFamily="18" charset="0"/>
            </a:endParaRPr>
          </a:p>
          <a:p>
            <a:pPr lvl="0" algn="just"/>
            <a:r>
              <a:rPr lang="zh-CN" altLang="zh-CN" sz="1400" kern="100" dirty="0">
                <a:effectLst/>
                <a:cs typeface="Times New Roman" panose="02020603050405020304" pitchFamily="18" charset="0"/>
              </a:rPr>
              <a:t>中转价格优惠：与航司沟通来投放专属中转运价，或者以中转现金红包等形式，降低中转总价格，吸引更多人来本场中转。</a:t>
            </a:r>
          </a:p>
        </p:txBody>
      </p:sp>
      <p:sp>
        <p:nvSpPr>
          <p:cNvPr id="27" name="TextBox 42">
            <a:extLst>
              <a:ext uri="{FF2B5EF4-FFF2-40B4-BE49-F238E27FC236}">
                <a16:creationId xmlns:a16="http://schemas.microsoft.com/office/drawing/2014/main" id="{FE0A41CE-E67A-4299-87F1-64C74F00EBC4}"/>
              </a:ext>
            </a:extLst>
          </p:cNvPr>
          <p:cNvSpPr txBox="1"/>
          <p:nvPr/>
        </p:nvSpPr>
        <p:spPr>
          <a:xfrm>
            <a:off x="1351453" y="5525414"/>
            <a:ext cx="18740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 algn="ctr"/>
            <a:r>
              <a:rPr lang="zh-CN" altLang="en-US" dirty="0"/>
              <a:t>中转市场开拓</a:t>
            </a:r>
          </a:p>
        </p:txBody>
      </p:sp>
    </p:spTree>
    <p:extLst>
      <p:ext uri="{BB962C8B-B14F-4D97-AF65-F5344CB8AC3E}">
        <p14:creationId xmlns:p14="http://schemas.microsoft.com/office/powerpoint/2010/main" val="777718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51"/>
          <p:cNvSpPr/>
          <p:nvPr/>
        </p:nvSpPr>
        <p:spPr>
          <a:xfrm rot="5400000" flipV="1">
            <a:off x="2667000" y="-2667000"/>
            <a:ext cx="6858000" cy="12192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46277" y="1304497"/>
            <a:ext cx="9144000" cy="2387600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感谢聆听 欢迎提问</a:t>
            </a:r>
          </a:p>
        </p:txBody>
      </p:sp>
      <p:sp>
        <p:nvSpPr>
          <p:cNvPr id="8" name="矩形 7"/>
          <p:cNvSpPr/>
          <p:nvPr/>
        </p:nvSpPr>
        <p:spPr>
          <a:xfrm>
            <a:off x="4206281" y="3692097"/>
            <a:ext cx="5109091" cy="1144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携程旅游网络技术（上海）有限公司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月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58966" y="2964275"/>
            <a:ext cx="2744820" cy="1589791"/>
            <a:chOff x="242220" y="2352727"/>
            <a:chExt cx="3354419" cy="1696688"/>
          </a:xfrm>
        </p:grpSpPr>
        <p:grpSp>
          <p:nvGrpSpPr>
            <p:cNvPr id="10" name="Group 55"/>
            <p:cNvGrpSpPr/>
            <p:nvPr/>
          </p:nvGrpSpPr>
          <p:grpSpPr>
            <a:xfrm>
              <a:off x="242220" y="2352727"/>
              <a:ext cx="3354419" cy="1696688"/>
              <a:chOff x="5898415" y="1976415"/>
              <a:chExt cx="5654530" cy="3255020"/>
            </a:xfrm>
          </p:grpSpPr>
          <p:sp>
            <p:nvSpPr>
              <p:cNvPr id="11" name="Freeform 45"/>
              <p:cNvSpPr>
                <a:spLocks/>
              </p:cNvSpPr>
              <p:nvPr/>
            </p:nvSpPr>
            <p:spPr bwMode="auto">
              <a:xfrm>
                <a:off x="5898415" y="5105745"/>
                <a:ext cx="2848207" cy="125690"/>
              </a:xfrm>
              <a:custGeom>
                <a:avLst/>
                <a:gdLst>
                  <a:gd name="T0" fmla="*/ 0 w 885"/>
                  <a:gd name="T1" fmla="*/ 16 h 39"/>
                  <a:gd name="T2" fmla="*/ 78 w 885"/>
                  <a:gd name="T3" fmla="*/ 39 h 39"/>
                  <a:gd name="T4" fmla="*/ 885 w 885"/>
                  <a:gd name="T5" fmla="*/ 39 h 39"/>
                  <a:gd name="T6" fmla="*/ 885 w 885"/>
                  <a:gd name="T7" fmla="*/ 0 h 39"/>
                  <a:gd name="T8" fmla="*/ 0 w 885"/>
                  <a:gd name="T9" fmla="*/ 0 h 39"/>
                  <a:gd name="T10" fmla="*/ 0 w 885"/>
                  <a:gd name="T11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5" h="39">
                    <a:moveTo>
                      <a:pt x="0" y="16"/>
                    </a:moveTo>
                    <a:cubicBezTo>
                      <a:pt x="0" y="23"/>
                      <a:pt x="30" y="39"/>
                      <a:pt x="78" y="39"/>
                    </a:cubicBezTo>
                    <a:cubicBezTo>
                      <a:pt x="126" y="39"/>
                      <a:pt x="885" y="39"/>
                      <a:pt x="885" y="39"/>
                    </a:cubicBezTo>
                    <a:cubicBezTo>
                      <a:pt x="885" y="0"/>
                      <a:pt x="885" y="0"/>
                      <a:pt x="88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  <p:sp>
            <p:nvSpPr>
              <p:cNvPr id="12" name="Freeform 46"/>
              <p:cNvSpPr>
                <a:spLocks/>
              </p:cNvSpPr>
              <p:nvPr/>
            </p:nvSpPr>
            <p:spPr bwMode="auto">
              <a:xfrm>
                <a:off x="8704736" y="5105745"/>
                <a:ext cx="2848207" cy="125690"/>
              </a:xfrm>
              <a:custGeom>
                <a:avLst/>
                <a:gdLst>
                  <a:gd name="T0" fmla="*/ 884 w 884"/>
                  <a:gd name="T1" fmla="*/ 16 h 39"/>
                  <a:gd name="T2" fmla="*/ 806 w 884"/>
                  <a:gd name="T3" fmla="*/ 39 h 39"/>
                  <a:gd name="T4" fmla="*/ 0 w 884"/>
                  <a:gd name="T5" fmla="*/ 39 h 39"/>
                  <a:gd name="T6" fmla="*/ 0 w 884"/>
                  <a:gd name="T7" fmla="*/ 0 h 39"/>
                  <a:gd name="T8" fmla="*/ 884 w 884"/>
                  <a:gd name="T9" fmla="*/ 0 h 39"/>
                  <a:gd name="T10" fmla="*/ 884 w 884"/>
                  <a:gd name="T11" fmla="*/ 1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4" h="39">
                    <a:moveTo>
                      <a:pt x="884" y="16"/>
                    </a:moveTo>
                    <a:cubicBezTo>
                      <a:pt x="884" y="23"/>
                      <a:pt x="854" y="39"/>
                      <a:pt x="806" y="39"/>
                    </a:cubicBezTo>
                    <a:cubicBezTo>
                      <a:pt x="758" y="39"/>
                      <a:pt x="0" y="39"/>
                      <a:pt x="0" y="3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884" y="0"/>
                      <a:pt x="884" y="0"/>
                      <a:pt x="884" y="0"/>
                    </a:cubicBezTo>
                    <a:lnTo>
                      <a:pt x="884" y="16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  <p:sp>
            <p:nvSpPr>
              <p:cNvPr id="13" name="Freeform 47"/>
              <p:cNvSpPr>
                <a:spLocks/>
              </p:cNvSpPr>
              <p:nvPr/>
            </p:nvSpPr>
            <p:spPr bwMode="auto">
              <a:xfrm>
                <a:off x="6455812" y="1976415"/>
                <a:ext cx="4581618" cy="3138999"/>
              </a:xfrm>
              <a:custGeom>
                <a:avLst/>
                <a:gdLst>
                  <a:gd name="T0" fmla="*/ 1378 w 1423"/>
                  <a:gd name="T1" fmla="*/ 0 h 974"/>
                  <a:gd name="T2" fmla="*/ 45 w 1423"/>
                  <a:gd name="T3" fmla="*/ 0 h 974"/>
                  <a:gd name="T4" fmla="*/ 0 w 1423"/>
                  <a:gd name="T5" fmla="*/ 45 h 974"/>
                  <a:gd name="T6" fmla="*/ 0 w 1423"/>
                  <a:gd name="T7" fmla="*/ 218 h 974"/>
                  <a:gd name="T8" fmla="*/ 0 w 1423"/>
                  <a:gd name="T9" fmla="*/ 929 h 974"/>
                  <a:gd name="T10" fmla="*/ 45 w 1423"/>
                  <a:gd name="T11" fmla="*/ 974 h 974"/>
                  <a:gd name="T12" fmla="*/ 1378 w 1423"/>
                  <a:gd name="T13" fmla="*/ 974 h 974"/>
                  <a:gd name="T14" fmla="*/ 1423 w 1423"/>
                  <a:gd name="T15" fmla="*/ 929 h 974"/>
                  <a:gd name="T16" fmla="*/ 1423 w 1423"/>
                  <a:gd name="T17" fmla="*/ 45 h 974"/>
                  <a:gd name="T18" fmla="*/ 1378 w 1423"/>
                  <a:gd name="T19" fmla="*/ 0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23" h="974">
                    <a:moveTo>
                      <a:pt x="1378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218"/>
                      <a:pt x="0" y="218"/>
                      <a:pt x="0" y="218"/>
                    </a:cubicBezTo>
                    <a:cubicBezTo>
                      <a:pt x="0" y="929"/>
                      <a:pt x="0" y="929"/>
                      <a:pt x="0" y="929"/>
                    </a:cubicBezTo>
                    <a:cubicBezTo>
                      <a:pt x="0" y="954"/>
                      <a:pt x="20" y="974"/>
                      <a:pt x="45" y="974"/>
                    </a:cubicBezTo>
                    <a:cubicBezTo>
                      <a:pt x="1378" y="974"/>
                      <a:pt x="1378" y="974"/>
                      <a:pt x="1378" y="974"/>
                    </a:cubicBezTo>
                    <a:cubicBezTo>
                      <a:pt x="1403" y="974"/>
                      <a:pt x="1423" y="954"/>
                      <a:pt x="1423" y="929"/>
                    </a:cubicBezTo>
                    <a:cubicBezTo>
                      <a:pt x="1423" y="45"/>
                      <a:pt x="1423" y="45"/>
                      <a:pt x="1423" y="45"/>
                    </a:cubicBezTo>
                    <a:cubicBezTo>
                      <a:pt x="1423" y="20"/>
                      <a:pt x="1403" y="0"/>
                      <a:pt x="1378" y="0"/>
                    </a:cubicBezTo>
                    <a:close/>
                  </a:path>
                </a:pathLst>
              </a:custGeom>
              <a:solidFill>
                <a:srgbClr val="D2D3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  <p:sp>
            <p:nvSpPr>
              <p:cNvPr id="14" name="Freeform 48"/>
              <p:cNvSpPr>
                <a:spLocks/>
              </p:cNvSpPr>
              <p:nvPr/>
            </p:nvSpPr>
            <p:spPr bwMode="auto">
              <a:xfrm>
                <a:off x="6471923" y="1992528"/>
                <a:ext cx="4552622" cy="3106772"/>
              </a:xfrm>
              <a:custGeom>
                <a:avLst/>
                <a:gdLst>
                  <a:gd name="T0" fmla="*/ 40 w 1414"/>
                  <a:gd name="T1" fmla="*/ 964 h 964"/>
                  <a:gd name="T2" fmla="*/ 0 w 1414"/>
                  <a:gd name="T3" fmla="*/ 924 h 964"/>
                  <a:gd name="T4" fmla="*/ 0 w 1414"/>
                  <a:gd name="T5" fmla="*/ 40 h 964"/>
                  <a:gd name="T6" fmla="*/ 40 w 1414"/>
                  <a:gd name="T7" fmla="*/ 0 h 964"/>
                  <a:gd name="T8" fmla="*/ 1373 w 1414"/>
                  <a:gd name="T9" fmla="*/ 0 h 964"/>
                  <a:gd name="T10" fmla="*/ 1414 w 1414"/>
                  <a:gd name="T11" fmla="*/ 40 h 964"/>
                  <a:gd name="T12" fmla="*/ 1414 w 1414"/>
                  <a:gd name="T13" fmla="*/ 924 h 964"/>
                  <a:gd name="T14" fmla="*/ 1373 w 1414"/>
                  <a:gd name="T15" fmla="*/ 964 h 964"/>
                  <a:gd name="T16" fmla="*/ 40 w 1414"/>
                  <a:gd name="T17" fmla="*/ 964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4" h="964">
                    <a:moveTo>
                      <a:pt x="40" y="964"/>
                    </a:moveTo>
                    <a:cubicBezTo>
                      <a:pt x="18" y="964"/>
                      <a:pt x="0" y="946"/>
                      <a:pt x="0" y="924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8" y="0"/>
                      <a:pt x="40" y="0"/>
                    </a:cubicBezTo>
                    <a:cubicBezTo>
                      <a:pt x="1373" y="0"/>
                      <a:pt x="1373" y="0"/>
                      <a:pt x="1373" y="0"/>
                    </a:cubicBezTo>
                    <a:cubicBezTo>
                      <a:pt x="1396" y="0"/>
                      <a:pt x="1414" y="18"/>
                      <a:pt x="1414" y="40"/>
                    </a:cubicBezTo>
                    <a:cubicBezTo>
                      <a:pt x="1414" y="924"/>
                      <a:pt x="1414" y="924"/>
                      <a:pt x="1414" y="924"/>
                    </a:cubicBezTo>
                    <a:cubicBezTo>
                      <a:pt x="1414" y="946"/>
                      <a:pt x="1396" y="964"/>
                      <a:pt x="1373" y="964"/>
                    </a:cubicBezTo>
                    <a:lnTo>
                      <a:pt x="40" y="964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  <p:sp>
            <p:nvSpPr>
              <p:cNvPr id="15" name="Rectangle 50"/>
              <p:cNvSpPr>
                <a:spLocks noChangeArrowheads="1"/>
              </p:cNvSpPr>
              <p:nvPr/>
            </p:nvSpPr>
            <p:spPr bwMode="auto">
              <a:xfrm>
                <a:off x="5898415" y="5054180"/>
                <a:ext cx="5654530" cy="103129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8318101" y="5054180"/>
                <a:ext cx="811932" cy="58010"/>
              </a:xfrm>
              <a:custGeom>
                <a:avLst/>
                <a:gdLst>
                  <a:gd name="T0" fmla="*/ 0 w 252"/>
                  <a:gd name="T1" fmla="*/ 0 h 18"/>
                  <a:gd name="T2" fmla="*/ 22 w 252"/>
                  <a:gd name="T3" fmla="*/ 18 h 18"/>
                  <a:gd name="T4" fmla="*/ 230 w 252"/>
                  <a:gd name="T5" fmla="*/ 18 h 18"/>
                  <a:gd name="T6" fmla="*/ 252 w 252"/>
                  <a:gd name="T7" fmla="*/ 0 h 18"/>
                  <a:gd name="T8" fmla="*/ 0 w 252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2" h="18">
                    <a:moveTo>
                      <a:pt x="0" y="0"/>
                    </a:moveTo>
                    <a:cubicBezTo>
                      <a:pt x="2" y="10"/>
                      <a:pt x="11" y="18"/>
                      <a:pt x="22" y="18"/>
                    </a:cubicBezTo>
                    <a:cubicBezTo>
                      <a:pt x="230" y="18"/>
                      <a:pt x="230" y="18"/>
                      <a:pt x="230" y="18"/>
                    </a:cubicBezTo>
                    <a:cubicBezTo>
                      <a:pt x="241" y="18"/>
                      <a:pt x="250" y="10"/>
                      <a:pt x="25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3B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  <p:sp>
            <p:nvSpPr>
              <p:cNvPr id="17" name="Rectangle 52"/>
              <p:cNvSpPr>
                <a:spLocks noChangeArrowheads="1"/>
              </p:cNvSpPr>
              <p:nvPr/>
            </p:nvSpPr>
            <p:spPr bwMode="auto">
              <a:xfrm>
                <a:off x="6623354" y="2189119"/>
                <a:ext cx="4249758" cy="26845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  <p:sp>
            <p:nvSpPr>
              <p:cNvPr id="18" name="Oval 54"/>
              <p:cNvSpPr>
                <a:spLocks noChangeArrowheads="1"/>
              </p:cNvSpPr>
              <p:nvPr/>
            </p:nvSpPr>
            <p:spPr bwMode="auto">
              <a:xfrm>
                <a:off x="8720847" y="2076321"/>
                <a:ext cx="48330" cy="48343"/>
              </a:xfrm>
              <a:prstGeom prst="ellipse">
                <a:avLst/>
              </a:prstGeom>
              <a:solidFill>
                <a:srgbClr val="2C2C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  <p:sp>
            <p:nvSpPr>
              <p:cNvPr id="19" name="Oval 55"/>
              <p:cNvSpPr>
                <a:spLocks noChangeArrowheads="1"/>
              </p:cNvSpPr>
              <p:nvPr/>
            </p:nvSpPr>
            <p:spPr bwMode="auto">
              <a:xfrm>
                <a:off x="8720847" y="2073099"/>
                <a:ext cx="48330" cy="45119"/>
              </a:xfrm>
              <a:prstGeom prst="ellipse">
                <a:avLst/>
              </a:prstGeom>
              <a:solidFill>
                <a:srgbClr val="0A0A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  <p:sp>
            <p:nvSpPr>
              <p:cNvPr id="20" name="Oval 56"/>
              <p:cNvSpPr>
                <a:spLocks noChangeArrowheads="1"/>
              </p:cNvSpPr>
              <p:nvPr/>
            </p:nvSpPr>
            <p:spPr bwMode="auto">
              <a:xfrm>
                <a:off x="8730511" y="2079544"/>
                <a:ext cx="28999" cy="32228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  <p:sp>
            <p:nvSpPr>
              <p:cNvPr id="21" name="Oval 57"/>
              <p:cNvSpPr>
                <a:spLocks noChangeArrowheads="1"/>
              </p:cNvSpPr>
              <p:nvPr/>
            </p:nvSpPr>
            <p:spPr bwMode="auto">
              <a:xfrm>
                <a:off x="8736955" y="2089212"/>
                <a:ext cx="16111" cy="16115"/>
              </a:xfrm>
              <a:prstGeom prst="ellipse">
                <a:avLst/>
              </a:prstGeom>
              <a:solidFill>
                <a:srgbClr val="2C99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  <p:sp>
            <p:nvSpPr>
              <p:cNvPr id="22" name="Freeform 58"/>
              <p:cNvSpPr>
                <a:spLocks/>
              </p:cNvSpPr>
              <p:nvPr/>
            </p:nvSpPr>
            <p:spPr bwMode="auto">
              <a:xfrm>
                <a:off x="8743399" y="2092436"/>
                <a:ext cx="3223" cy="6446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2 h 2"/>
                  <a:gd name="T4" fmla="*/ 0 w 1"/>
                  <a:gd name="T5" fmla="*/ 1 h 2"/>
                  <a:gd name="T6" fmla="*/ 1 w 1"/>
                  <a:gd name="T7" fmla="*/ 0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>
                  <a:latin typeface="Roboto Light"/>
                </a:endParaRPr>
              </a:p>
            </p:txBody>
          </p:sp>
        </p:grp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628" y="2464309"/>
              <a:ext cx="2557543" cy="13986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489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" y="-13308"/>
            <a:ext cx="9171050" cy="6844696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2655263" y="-3978"/>
            <a:ext cx="9386251" cy="6910484"/>
            <a:chOff x="2655263" y="-13308"/>
            <a:chExt cx="9386251" cy="6910484"/>
          </a:xfrm>
        </p:grpSpPr>
        <p:sp>
          <p:nvSpPr>
            <p:cNvPr id="39" name="等腰三角形 38"/>
            <p:cNvSpPr/>
            <p:nvPr/>
          </p:nvSpPr>
          <p:spPr>
            <a:xfrm>
              <a:off x="2655263" y="0"/>
              <a:ext cx="6251125" cy="6831388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8906388" y="-13308"/>
              <a:ext cx="3135126" cy="6910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159173" y="2354850"/>
            <a:ext cx="723900" cy="723900"/>
            <a:chOff x="5973659" y="2455119"/>
            <a:chExt cx="723900" cy="723900"/>
          </a:xfrm>
          <a:solidFill>
            <a:schemeClr val="accent5"/>
          </a:solidFill>
        </p:grpSpPr>
        <p:sp>
          <p:nvSpPr>
            <p:cNvPr id="28" name="矩形 27"/>
            <p:cNvSpPr/>
            <p:nvPr/>
          </p:nvSpPr>
          <p:spPr>
            <a:xfrm rot="2700000">
              <a:off x="5973659" y="2455119"/>
              <a:ext cx="723900" cy="723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6002234" y="2463126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4000" dirty="0">
                <a:solidFill>
                  <a:srgbClr val="F1F5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195818" y="3438157"/>
            <a:ext cx="723900" cy="723900"/>
            <a:chOff x="4725240" y="3712543"/>
            <a:chExt cx="723900" cy="723900"/>
          </a:xfrm>
          <a:solidFill>
            <a:schemeClr val="accent5"/>
          </a:solidFill>
        </p:grpSpPr>
        <p:sp>
          <p:nvSpPr>
            <p:cNvPr id="26" name="矩形 25"/>
            <p:cNvSpPr/>
            <p:nvPr/>
          </p:nvSpPr>
          <p:spPr>
            <a:xfrm rot="2700000">
              <a:off x="4725240" y="3712543"/>
              <a:ext cx="723900" cy="723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753815" y="3720550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4000" dirty="0">
                <a:solidFill>
                  <a:srgbClr val="F1F5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246709" y="4461907"/>
            <a:ext cx="723900" cy="728593"/>
            <a:chOff x="3481424" y="4898199"/>
            <a:chExt cx="723900" cy="728593"/>
          </a:xfrm>
          <a:solidFill>
            <a:schemeClr val="accent5"/>
          </a:solidFill>
        </p:grpSpPr>
        <p:sp>
          <p:nvSpPr>
            <p:cNvPr id="24" name="矩形 23"/>
            <p:cNvSpPr/>
            <p:nvPr/>
          </p:nvSpPr>
          <p:spPr>
            <a:xfrm rot="2700000">
              <a:off x="3481424" y="4898199"/>
              <a:ext cx="723900" cy="723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484599" y="4918906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4000" dirty="0">
                <a:solidFill>
                  <a:srgbClr val="F1F5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686814" y="1260817"/>
            <a:ext cx="2881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公司介绍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36301" y="3381733"/>
            <a:ext cx="352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疫情后携程机票大数据在行动</a:t>
            </a:r>
            <a:endParaRPr lang="en-US" altLang="zh-CN" sz="2000" b="1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656206" y="2284494"/>
            <a:ext cx="2346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数据资源及案例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557768" y="4436225"/>
            <a:ext cx="2597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大数据支持机场恢复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7170529" y="1287458"/>
            <a:ext cx="4269261" cy="723900"/>
            <a:chOff x="6826428" y="1989520"/>
            <a:chExt cx="4269261" cy="723900"/>
          </a:xfrm>
        </p:grpSpPr>
        <p:grpSp>
          <p:nvGrpSpPr>
            <p:cNvPr id="13" name="组合 12"/>
            <p:cNvGrpSpPr/>
            <p:nvPr/>
          </p:nvGrpSpPr>
          <p:grpSpPr>
            <a:xfrm>
              <a:off x="6826428" y="1989520"/>
              <a:ext cx="723900" cy="723900"/>
              <a:chOff x="7221194" y="1193276"/>
              <a:chExt cx="723900" cy="723900"/>
            </a:xfrm>
            <a:solidFill>
              <a:schemeClr val="accent5"/>
            </a:solidFill>
          </p:grpSpPr>
          <p:sp>
            <p:nvSpPr>
              <p:cNvPr id="30" name="矩形 29"/>
              <p:cNvSpPr/>
              <p:nvPr/>
            </p:nvSpPr>
            <p:spPr>
              <a:xfrm rot="2700000">
                <a:off x="7221194" y="1193276"/>
                <a:ext cx="723900" cy="7239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7261340" y="1201283"/>
                <a:ext cx="66675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dirty="0">
                    <a:solidFill>
                      <a:srgbClr val="F1F5EF"/>
                    </a:solidFill>
                    <a:latin typeface="微软雅黑" pitchFamily="34" charset="-122"/>
                    <a:ea typeface="微软雅黑" pitchFamily="34" charset="-122"/>
                  </a:rPr>
                  <a:t>1</a:t>
                </a:r>
                <a:endParaRPr lang="zh-CN" altLang="en-US" sz="4000" dirty="0">
                  <a:solidFill>
                    <a:srgbClr val="F1F5EF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cxnSp>
          <p:nvCxnSpPr>
            <p:cNvPr id="21" name="直接连接符 20"/>
            <p:cNvCxnSpPr/>
            <p:nvPr/>
          </p:nvCxnSpPr>
          <p:spPr>
            <a:xfrm>
              <a:off x="7639373" y="2354809"/>
              <a:ext cx="3456316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/>
        </p:nvCxnSpPr>
        <p:spPr>
          <a:xfrm>
            <a:off x="6950119" y="2707254"/>
            <a:ext cx="3523832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5065038" y="4821385"/>
            <a:ext cx="3469362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5984891" y="3781843"/>
            <a:ext cx="3472618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548845" y="613219"/>
            <a:ext cx="1712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F1F5EF"/>
                </a:solidFill>
                <a:latin typeface="微软雅黑" pitchFamily="34" charset="-122"/>
                <a:ea typeface="微软雅黑" pitchFamily="34" charset="-122"/>
              </a:rPr>
              <a:t>目 录</a:t>
            </a:r>
          </a:p>
        </p:txBody>
      </p:sp>
      <p:sp>
        <p:nvSpPr>
          <p:cNvPr id="35" name="矩形 34"/>
          <p:cNvSpPr/>
          <p:nvPr/>
        </p:nvSpPr>
        <p:spPr>
          <a:xfrm>
            <a:off x="650698" y="1628195"/>
            <a:ext cx="25281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bg1"/>
                </a:solidFill>
                <a:latin typeface="BatangChe" panose="02030609000101010101" pitchFamily="49" charset="-127"/>
                <a:ea typeface="BatangChe" panose="02030609000101010101" pitchFamily="49" charset="-127"/>
              </a:rPr>
              <a:t>CONTENTS</a:t>
            </a:r>
            <a:endParaRPr lang="zh-CN" altLang="en-US" dirty="0">
              <a:solidFill>
                <a:schemeClr val="bg1"/>
              </a:solidFill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241186" y="5558495"/>
            <a:ext cx="723900" cy="728593"/>
            <a:chOff x="3481424" y="4898199"/>
            <a:chExt cx="723900" cy="728593"/>
          </a:xfrm>
          <a:solidFill>
            <a:schemeClr val="accent5"/>
          </a:solidFill>
        </p:grpSpPr>
        <p:sp>
          <p:nvSpPr>
            <p:cNvPr id="42" name="矩形 41"/>
            <p:cNvSpPr/>
            <p:nvPr/>
          </p:nvSpPr>
          <p:spPr>
            <a:xfrm rot="2700000">
              <a:off x="3481424" y="4898199"/>
              <a:ext cx="723900" cy="7239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484599" y="4918906"/>
              <a:ext cx="6667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dirty="0">
                  <a:solidFill>
                    <a:srgbClr val="F1F5EF"/>
                  </a:solidFill>
                  <a:latin typeface="微软雅黑" pitchFamily="34" charset="-122"/>
                  <a:ea typeface="微软雅黑" pitchFamily="34" charset="-122"/>
                </a:rPr>
                <a:t>5</a:t>
              </a:r>
              <a:endParaRPr lang="zh-CN" altLang="en-US" sz="4000" dirty="0">
                <a:solidFill>
                  <a:srgbClr val="F1F5E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4313035" y="5499848"/>
            <a:ext cx="28246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十四五趋势展望</a:t>
            </a:r>
          </a:p>
        </p:txBody>
      </p:sp>
      <p:cxnSp>
        <p:nvCxnSpPr>
          <p:cNvPr id="45" name="直接连接符 44"/>
          <p:cNvCxnSpPr/>
          <p:nvPr/>
        </p:nvCxnSpPr>
        <p:spPr>
          <a:xfrm>
            <a:off x="4059515" y="5917973"/>
            <a:ext cx="3472964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3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携程介绍</a:t>
            </a:r>
          </a:p>
        </p:txBody>
      </p:sp>
      <p:sp>
        <p:nvSpPr>
          <p:cNvPr id="7" name="矩形 6"/>
          <p:cNvSpPr/>
          <p:nvPr/>
        </p:nvSpPr>
        <p:spPr>
          <a:xfrm>
            <a:off x="335214" y="1201977"/>
            <a:ext cx="8152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携程旅行网创立于</a:t>
            </a:r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1999</a:t>
            </a: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，是携程旅游集团的主体成员企业，总部设在中国上海，员工超过</a:t>
            </a:r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31,000</a:t>
            </a: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，在全球</a:t>
            </a:r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120</a:t>
            </a: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多个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城市设有分支机构。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中国最大的在线旅行社（OTA），集团品牌用户超过</a:t>
            </a:r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市场份额约</a:t>
            </a:r>
            <a:r>
              <a:rPr lang="en-US" altLang="zh-CN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0％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13" y="1402375"/>
            <a:ext cx="2910671" cy="1301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756" y="3694014"/>
            <a:ext cx="1279954" cy="56786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955" y="4821561"/>
            <a:ext cx="1776676" cy="553005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6890" y="3710401"/>
            <a:ext cx="1257340" cy="498152"/>
          </a:xfrm>
          <a:prstGeom prst="rect">
            <a:avLst/>
          </a:prstGeom>
        </p:spPr>
      </p:pic>
      <p:sp>
        <p:nvSpPr>
          <p:cNvPr id="31" name="矩形 30"/>
          <p:cNvSpPr/>
          <p:nvPr/>
        </p:nvSpPr>
        <p:spPr>
          <a:xfrm>
            <a:off x="620094" y="5298767"/>
            <a:ext cx="214884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全球领先的旅游搜索平台</a:t>
            </a:r>
            <a:r>
              <a:rPr lang="zh-CN" altLang="en-US" sz="11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，提供对全球航空公司以及汽车租赁和酒店的即时在线比较。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203" y="3844659"/>
            <a:ext cx="1742526" cy="409044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5381351" y="4269814"/>
            <a:ext cx="200342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全球领先的在线旅游服务公司</a:t>
            </a:r>
          </a:p>
        </p:txBody>
      </p:sp>
      <p:sp>
        <p:nvSpPr>
          <p:cNvPr id="34" name="矩形 33"/>
          <p:cNvSpPr/>
          <p:nvPr/>
        </p:nvSpPr>
        <p:spPr>
          <a:xfrm>
            <a:off x="3193201" y="4252634"/>
            <a:ext cx="183491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中国领先的在线旅游平台</a:t>
            </a:r>
          </a:p>
        </p:txBody>
      </p:sp>
      <p:sp>
        <p:nvSpPr>
          <p:cNvPr id="35" name="矩形 34"/>
          <p:cNvSpPr/>
          <p:nvPr/>
        </p:nvSpPr>
        <p:spPr>
          <a:xfrm>
            <a:off x="620094" y="4262829"/>
            <a:ext cx="215956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中国领先的综合性旅行服务公司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3442567" y="3001707"/>
            <a:ext cx="14747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集团成员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9328017" y="3001707"/>
            <a:ext cx="1341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核心业务</a:t>
            </a:r>
          </a:p>
        </p:txBody>
      </p:sp>
      <p:cxnSp>
        <p:nvCxnSpPr>
          <p:cNvPr id="40" name="直接连接符 39"/>
          <p:cNvCxnSpPr/>
          <p:nvPr/>
        </p:nvCxnSpPr>
        <p:spPr>
          <a:xfrm>
            <a:off x="7659086" y="3127614"/>
            <a:ext cx="0" cy="3474047"/>
          </a:xfrm>
          <a:prstGeom prst="line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prstDash val="dash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airplane-ticket_181723"/>
          <p:cNvSpPr>
            <a:spLocks noChangeAspect="1"/>
          </p:cNvSpPr>
          <p:nvPr/>
        </p:nvSpPr>
        <p:spPr bwMode="auto">
          <a:xfrm>
            <a:off x="8157582" y="3804282"/>
            <a:ext cx="808128" cy="579157"/>
          </a:xfrm>
          <a:custGeom>
            <a:avLst/>
            <a:gdLst>
              <a:gd name="connsiteX0" fmla="*/ 145091 w 604745"/>
              <a:gd name="connsiteY0" fmla="*/ 364426 h 433400"/>
              <a:gd name="connsiteX1" fmla="*/ 145091 w 604745"/>
              <a:gd name="connsiteY1" fmla="*/ 400703 h 433400"/>
              <a:gd name="connsiteX2" fmla="*/ 187399 w 604745"/>
              <a:gd name="connsiteY2" fmla="*/ 400703 h 433400"/>
              <a:gd name="connsiteX3" fmla="*/ 187399 w 604745"/>
              <a:gd name="connsiteY3" fmla="*/ 364426 h 433400"/>
              <a:gd name="connsiteX4" fmla="*/ 145091 w 604745"/>
              <a:gd name="connsiteY4" fmla="*/ 292110 h 433400"/>
              <a:gd name="connsiteX5" fmla="*/ 145091 w 604745"/>
              <a:gd name="connsiteY5" fmla="*/ 328148 h 433400"/>
              <a:gd name="connsiteX6" fmla="*/ 187399 w 604745"/>
              <a:gd name="connsiteY6" fmla="*/ 328148 h 433400"/>
              <a:gd name="connsiteX7" fmla="*/ 187399 w 604745"/>
              <a:gd name="connsiteY7" fmla="*/ 292110 h 433400"/>
              <a:gd name="connsiteX8" fmla="*/ 145091 w 604745"/>
              <a:gd name="connsiteY8" fmla="*/ 219555 h 433400"/>
              <a:gd name="connsiteX9" fmla="*/ 145091 w 604745"/>
              <a:gd name="connsiteY9" fmla="*/ 255832 h 433400"/>
              <a:gd name="connsiteX10" fmla="*/ 187399 w 604745"/>
              <a:gd name="connsiteY10" fmla="*/ 255832 h 433400"/>
              <a:gd name="connsiteX11" fmla="*/ 187399 w 604745"/>
              <a:gd name="connsiteY11" fmla="*/ 219555 h 433400"/>
              <a:gd name="connsiteX12" fmla="*/ 482422 w 604745"/>
              <a:gd name="connsiteY12" fmla="*/ 189483 h 433400"/>
              <a:gd name="connsiteX13" fmla="*/ 466586 w 604745"/>
              <a:gd name="connsiteY13" fmla="*/ 196404 h 433400"/>
              <a:gd name="connsiteX14" fmla="*/ 435990 w 604745"/>
              <a:gd name="connsiteY14" fmla="*/ 229102 h 433400"/>
              <a:gd name="connsiteX15" fmla="*/ 338944 w 604745"/>
              <a:gd name="connsiteY15" fmla="*/ 199984 h 433400"/>
              <a:gd name="connsiteX16" fmla="*/ 322451 w 604745"/>
              <a:gd name="connsiteY16" fmla="*/ 216452 h 433400"/>
              <a:gd name="connsiteX17" fmla="*/ 322690 w 604745"/>
              <a:gd name="connsiteY17" fmla="*/ 222896 h 433400"/>
              <a:gd name="connsiteX18" fmla="*/ 401092 w 604745"/>
              <a:gd name="connsiteY18" fmla="*/ 266095 h 433400"/>
              <a:gd name="connsiteX19" fmla="*/ 361652 w 604745"/>
              <a:gd name="connsiteY19" fmla="*/ 306191 h 433400"/>
              <a:gd name="connsiteX20" fmla="*/ 331056 w 604745"/>
              <a:gd name="connsiteY20" fmla="*/ 299986 h 433400"/>
              <a:gd name="connsiteX21" fmla="*/ 320778 w 604745"/>
              <a:gd name="connsiteY21" fmla="*/ 310248 h 433400"/>
              <a:gd name="connsiteX22" fmla="*/ 320778 w 604745"/>
              <a:gd name="connsiteY22" fmla="*/ 315022 h 433400"/>
              <a:gd name="connsiteX23" fmla="*/ 378623 w 604745"/>
              <a:gd name="connsiteY23" fmla="*/ 372779 h 433400"/>
              <a:gd name="connsiteX24" fmla="*/ 383404 w 604745"/>
              <a:gd name="connsiteY24" fmla="*/ 372779 h 433400"/>
              <a:gd name="connsiteX25" fmla="*/ 393682 w 604745"/>
              <a:gd name="connsiteY25" fmla="*/ 362516 h 433400"/>
              <a:gd name="connsiteX26" fmla="*/ 387228 w 604745"/>
              <a:gd name="connsiteY26" fmla="*/ 331490 h 433400"/>
              <a:gd name="connsiteX27" fmla="*/ 427385 w 604745"/>
              <a:gd name="connsiteY27" fmla="*/ 292110 h 433400"/>
              <a:gd name="connsiteX28" fmla="*/ 470888 w 604745"/>
              <a:gd name="connsiteY28" fmla="*/ 371108 h 433400"/>
              <a:gd name="connsiteX29" fmla="*/ 477342 w 604745"/>
              <a:gd name="connsiteY29" fmla="*/ 371108 h 433400"/>
              <a:gd name="connsiteX30" fmla="*/ 493835 w 604745"/>
              <a:gd name="connsiteY30" fmla="*/ 354640 h 433400"/>
              <a:gd name="connsiteX31" fmla="*/ 464674 w 604745"/>
              <a:gd name="connsiteY31" fmla="*/ 257264 h 433400"/>
              <a:gd name="connsiteX32" fmla="*/ 496943 w 604745"/>
              <a:gd name="connsiteY32" fmla="*/ 226954 h 433400"/>
              <a:gd name="connsiteX33" fmla="*/ 497899 w 604745"/>
              <a:gd name="connsiteY33" fmla="*/ 195450 h 433400"/>
              <a:gd name="connsiteX34" fmla="*/ 482422 w 604745"/>
              <a:gd name="connsiteY34" fmla="*/ 189483 h 433400"/>
              <a:gd name="connsiteX35" fmla="*/ 145091 w 604745"/>
              <a:gd name="connsiteY35" fmla="*/ 147001 h 433400"/>
              <a:gd name="connsiteX36" fmla="*/ 145091 w 604745"/>
              <a:gd name="connsiteY36" fmla="*/ 183278 h 433400"/>
              <a:gd name="connsiteX37" fmla="*/ 187399 w 604745"/>
              <a:gd name="connsiteY37" fmla="*/ 183278 h 433400"/>
              <a:gd name="connsiteX38" fmla="*/ 187399 w 604745"/>
              <a:gd name="connsiteY38" fmla="*/ 147001 h 433400"/>
              <a:gd name="connsiteX39" fmla="*/ 39918 w 604745"/>
              <a:gd name="connsiteY39" fmla="*/ 114303 h 433400"/>
              <a:gd name="connsiteX40" fmla="*/ 565066 w 604745"/>
              <a:gd name="connsiteY40" fmla="*/ 114303 h 433400"/>
              <a:gd name="connsiteX41" fmla="*/ 604745 w 604745"/>
              <a:gd name="connsiteY41" fmla="*/ 146523 h 433400"/>
              <a:gd name="connsiteX42" fmla="*/ 604745 w 604745"/>
              <a:gd name="connsiteY42" fmla="*/ 401180 h 433400"/>
              <a:gd name="connsiteX43" fmla="*/ 565066 w 604745"/>
              <a:gd name="connsiteY43" fmla="*/ 433400 h 433400"/>
              <a:gd name="connsiteX44" fmla="*/ 39918 w 604745"/>
              <a:gd name="connsiteY44" fmla="*/ 433400 h 433400"/>
              <a:gd name="connsiteX45" fmla="*/ 0 w 604745"/>
              <a:gd name="connsiteY45" fmla="*/ 401180 h 433400"/>
              <a:gd name="connsiteX46" fmla="*/ 0 w 604745"/>
              <a:gd name="connsiteY46" fmla="*/ 146523 h 433400"/>
              <a:gd name="connsiteX47" fmla="*/ 39918 w 604745"/>
              <a:gd name="connsiteY47" fmla="*/ 114303 h 433400"/>
              <a:gd name="connsiteX48" fmla="*/ 511251 w 604745"/>
              <a:gd name="connsiteY48" fmla="*/ 932 h 433400"/>
              <a:gd name="connsiteX49" fmla="*/ 576259 w 604745"/>
              <a:gd name="connsiteY49" fmla="*/ 40299 h 433400"/>
              <a:gd name="connsiteX50" fmla="*/ 582234 w 604745"/>
              <a:gd name="connsiteY50" fmla="*/ 73940 h 433400"/>
              <a:gd name="connsiteX51" fmla="*/ 565026 w 604745"/>
              <a:gd name="connsiteY51" fmla="*/ 72270 h 433400"/>
              <a:gd name="connsiteX52" fmla="*/ 106624 w 604745"/>
              <a:gd name="connsiteY52" fmla="*/ 72270 h 4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4745" h="433400">
                <a:moveTo>
                  <a:pt x="145091" y="364426"/>
                </a:moveTo>
                <a:lnTo>
                  <a:pt x="145091" y="400703"/>
                </a:lnTo>
                <a:lnTo>
                  <a:pt x="187399" y="400703"/>
                </a:lnTo>
                <a:lnTo>
                  <a:pt x="187399" y="364426"/>
                </a:lnTo>
                <a:close/>
                <a:moveTo>
                  <a:pt x="145091" y="292110"/>
                </a:moveTo>
                <a:lnTo>
                  <a:pt x="145091" y="328148"/>
                </a:lnTo>
                <a:lnTo>
                  <a:pt x="187399" y="328148"/>
                </a:lnTo>
                <a:lnTo>
                  <a:pt x="187399" y="292110"/>
                </a:lnTo>
                <a:close/>
                <a:moveTo>
                  <a:pt x="145091" y="219555"/>
                </a:moveTo>
                <a:lnTo>
                  <a:pt x="145091" y="255832"/>
                </a:lnTo>
                <a:lnTo>
                  <a:pt x="187399" y="255832"/>
                </a:lnTo>
                <a:lnTo>
                  <a:pt x="187399" y="219555"/>
                </a:lnTo>
                <a:close/>
                <a:moveTo>
                  <a:pt x="482422" y="189483"/>
                </a:moveTo>
                <a:cubicBezTo>
                  <a:pt x="476745" y="189662"/>
                  <a:pt x="471008" y="191989"/>
                  <a:pt x="466586" y="196404"/>
                </a:cubicBezTo>
                <a:lnTo>
                  <a:pt x="435990" y="229102"/>
                </a:lnTo>
                <a:lnTo>
                  <a:pt x="338944" y="199984"/>
                </a:lnTo>
                <a:lnTo>
                  <a:pt x="322451" y="216452"/>
                </a:lnTo>
                <a:cubicBezTo>
                  <a:pt x="320778" y="218123"/>
                  <a:pt x="320778" y="221226"/>
                  <a:pt x="322690" y="222896"/>
                </a:cubicBezTo>
                <a:lnTo>
                  <a:pt x="401092" y="266095"/>
                </a:lnTo>
                <a:lnTo>
                  <a:pt x="361652" y="306191"/>
                </a:lnTo>
                <a:lnTo>
                  <a:pt x="331056" y="299986"/>
                </a:lnTo>
                <a:lnTo>
                  <a:pt x="320778" y="310248"/>
                </a:lnTo>
                <a:cubicBezTo>
                  <a:pt x="319583" y="311680"/>
                  <a:pt x="319583" y="313828"/>
                  <a:pt x="320778" y="315022"/>
                </a:cubicBezTo>
                <a:lnTo>
                  <a:pt x="378623" y="372779"/>
                </a:lnTo>
                <a:cubicBezTo>
                  <a:pt x="380057" y="374211"/>
                  <a:pt x="382208" y="374211"/>
                  <a:pt x="383404" y="372779"/>
                </a:cubicBezTo>
                <a:lnTo>
                  <a:pt x="393682" y="362516"/>
                </a:lnTo>
                <a:lnTo>
                  <a:pt x="387228" y="331490"/>
                </a:lnTo>
                <a:lnTo>
                  <a:pt x="427385" y="292110"/>
                </a:lnTo>
                <a:lnTo>
                  <a:pt x="470888" y="371108"/>
                </a:lnTo>
                <a:cubicBezTo>
                  <a:pt x="472801" y="372779"/>
                  <a:pt x="475669" y="372779"/>
                  <a:pt x="477342" y="371108"/>
                </a:cubicBezTo>
                <a:lnTo>
                  <a:pt x="493835" y="354640"/>
                </a:lnTo>
                <a:lnTo>
                  <a:pt x="464674" y="257264"/>
                </a:lnTo>
                <a:lnTo>
                  <a:pt x="496943" y="226954"/>
                </a:lnTo>
                <a:cubicBezTo>
                  <a:pt x="506026" y="218123"/>
                  <a:pt x="506265" y="204042"/>
                  <a:pt x="497899" y="195450"/>
                </a:cubicBezTo>
                <a:cubicBezTo>
                  <a:pt x="493716" y="191273"/>
                  <a:pt x="488099" y="189304"/>
                  <a:pt x="482422" y="189483"/>
                </a:cubicBezTo>
                <a:close/>
                <a:moveTo>
                  <a:pt x="145091" y="147001"/>
                </a:moveTo>
                <a:lnTo>
                  <a:pt x="145091" y="183278"/>
                </a:lnTo>
                <a:lnTo>
                  <a:pt x="187399" y="183278"/>
                </a:lnTo>
                <a:lnTo>
                  <a:pt x="187399" y="147001"/>
                </a:lnTo>
                <a:close/>
                <a:moveTo>
                  <a:pt x="39918" y="114303"/>
                </a:moveTo>
                <a:lnTo>
                  <a:pt x="565066" y="114303"/>
                </a:lnTo>
                <a:cubicBezTo>
                  <a:pt x="587057" y="114303"/>
                  <a:pt x="604745" y="128862"/>
                  <a:pt x="604745" y="146523"/>
                </a:cubicBezTo>
                <a:lnTo>
                  <a:pt x="604745" y="401180"/>
                </a:lnTo>
                <a:cubicBezTo>
                  <a:pt x="604745" y="419080"/>
                  <a:pt x="587057" y="433400"/>
                  <a:pt x="565066" y="433400"/>
                </a:cubicBezTo>
                <a:lnTo>
                  <a:pt x="39918" y="433400"/>
                </a:lnTo>
                <a:cubicBezTo>
                  <a:pt x="17927" y="433400"/>
                  <a:pt x="0" y="419080"/>
                  <a:pt x="0" y="401180"/>
                </a:cubicBezTo>
                <a:lnTo>
                  <a:pt x="0" y="146523"/>
                </a:lnTo>
                <a:cubicBezTo>
                  <a:pt x="0" y="128862"/>
                  <a:pt x="17927" y="114303"/>
                  <a:pt x="39918" y="114303"/>
                </a:cubicBezTo>
                <a:close/>
                <a:moveTo>
                  <a:pt x="511251" y="932"/>
                </a:moveTo>
                <a:cubicBezTo>
                  <a:pt x="542321" y="-4317"/>
                  <a:pt x="571479" y="13100"/>
                  <a:pt x="576259" y="40299"/>
                </a:cubicBezTo>
                <a:lnTo>
                  <a:pt x="582234" y="73940"/>
                </a:lnTo>
                <a:cubicBezTo>
                  <a:pt x="576498" y="72985"/>
                  <a:pt x="570762" y="72270"/>
                  <a:pt x="565026" y="72270"/>
                </a:cubicBezTo>
                <a:lnTo>
                  <a:pt x="106624" y="7227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rade-center_89006"/>
          <p:cNvSpPr>
            <a:spLocks noChangeAspect="1"/>
          </p:cNvSpPr>
          <p:nvPr/>
        </p:nvSpPr>
        <p:spPr bwMode="auto">
          <a:xfrm>
            <a:off x="9550889" y="3742453"/>
            <a:ext cx="715883" cy="689425"/>
          </a:xfrm>
          <a:custGeom>
            <a:avLst/>
            <a:gdLst>
              <a:gd name="connsiteX0" fmla="*/ 216243 w 609050"/>
              <a:gd name="connsiteY0" fmla="*/ 412730 h 586540"/>
              <a:gd name="connsiteX1" fmla="*/ 216243 w 609050"/>
              <a:gd name="connsiteY1" fmla="*/ 456594 h 586540"/>
              <a:gd name="connsiteX2" fmla="*/ 293953 w 609050"/>
              <a:gd name="connsiteY2" fmla="*/ 456594 h 586540"/>
              <a:gd name="connsiteX3" fmla="*/ 293953 w 609050"/>
              <a:gd name="connsiteY3" fmla="*/ 412730 h 586540"/>
              <a:gd name="connsiteX4" fmla="*/ 69884 w 609050"/>
              <a:gd name="connsiteY4" fmla="*/ 412730 h 586540"/>
              <a:gd name="connsiteX5" fmla="*/ 69884 w 609050"/>
              <a:gd name="connsiteY5" fmla="*/ 456594 h 586540"/>
              <a:gd name="connsiteX6" fmla="*/ 147595 w 609050"/>
              <a:gd name="connsiteY6" fmla="*/ 456594 h 586540"/>
              <a:gd name="connsiteX7" fmla="*/ 147595 w 609050"/>
              <a:gd name="connsiteY7" fmla="*/ 412730 h 586540"/>
              <a:gd name="connsiteX8" fmla="*/ 460769 w 609050"/>
              <a:gd name="connsiteY8" fmla="*/ 376268 h 586540"/>
              <a:gd name="connsiteX9" fmla="*/ 460769 w 609050"/>
              <a:gd name="connsiteY9" fmla="*/ 414786 h 586540"/>
              <a:gd name="connsiteX10" fmla="*/ 555916 w 609050"/>
              <a:gd name="connsiteY10" fmla="*/ 414786 h 586540"/>
              <a:gd name="connsiteX11" fmla="*/ 555916 w 609050"/>
              <a:gd name="connsiteY11" fmla="*/ 376268 h 586540"/>
              <a:gd name="connsiteX12" fmla="*/ 216243 w 609050"/>
              <a:gd name="connsiteY12" fmla="*/ 339670 h 586540"/>
              <a:gd name="connsiteX13" fmla="*/ 216243 w 609050"/>
              <a:gd name="connsiteY13" fmla="*/ 383533 h 586540"/>
              <a:gd name="connsiteX14" fmla="*/ 293953 w 609050"/>
              <a:gd name="connsiteY14" fmla="*/ 383533 h 586540"/>
              <a:gd name="connsiteX15" fmla="*/ 293953 w 609050"/>
              <a:gd name="connsiteY15" fmla="*/ 339670 h 586540"/>
              <a:gd name="connsiteX16" fmla="*/ 69884 w 609050"/>
              <a:gd name="connsiteY16" fmla="*/ 339670 h 586540"/>
              <a:gd name="connsiteX17" fmla="*/ 69884 w 609050"/>
              <a:gd name="connsiteY17" fmla="*/ 383533 h 586540"/>
              <a:gd name="connsiteX18" fmla="*/ 147595 w 609050"/>
              <a:gd name="connsiteY18" fmla="*/ 383533 h 586540"/>
              <a:gd name="connsiteX19" fmla="*/ 147595 w 609050"/>
              <a:gd name="connsiteY19" fmla="*/ 339670 h 586540"/>
              <a:gd name="connsiteX20" fmla="*/ 460769 w 609050"/>
              <a:gd name="connsiteY20" fmla="*/ 303071 h 586540"/>
              <a:gd name="connsiteX21" fmla="*/ 460769 w 609050"/>
              <a:gd name="connsiteY21" fmla="*/ 341726 h 586540"/>
              <a:gd name="connsiteX22" fmla="*/ 555916 w 609050"/>
              <a:gd name="connsiteY22" fmla="*/ 341726 h 586540"/>
              <a:gd name="connsiteX23" fmla="*/ 555916 w 609050"/>
              <a:gd name="connsiteY23" fmla="*/ 303071 h 586540"/>
              <a:gd name="connsiteX24" fmla="*/ 216243 w 609050"/>
              <a:gd name="connsiteY24" fmla="*/ 266609 h 586540"/>
              <a:gd name="connsiteX25" fmla="*/ 216243 w 609050"/>
              <a:gd name="connsiteY25" fmla="*/ 310473 h 586540"/>
              <a:gd name="connsiteX26" fmla="*/ 293953 w 609050"/>
              <a:gd name="connsiteY26" fmla="*/ 310473 h 586540"/>
              <a:gd name="connsiteX27" fmla="*/ 293953 w 609050"/>
              <a:gd name="connsiteY27" fmla="*/ 266609 h 586540"/>
              <a:gd name="connsiteX28" fmla="*/ 69884 w 609050"/>
              <a:gd name="connsiteY28" fmla="*/ 266609 h 586540"/>
              <a:gd name="connsiteX29" fmla="*/ 69884 w 609050"/>
              <a:gd name="connsiteY29" fmla="*/ 310473 h 586540"/>
              <a:gd name="connsiteX30" fmla="*/ 147595 w 609050"/>
              <a:gd name="connsiteY30" fmla="*/ 310473 h 586540"/>
              <a:gd name="connsiteX31" fmla="*/ 147595 w 609050"/>
              <a:gd name="connsiteY31" fmla="*/ 266609 h 586540"/>
              <a:gd name="connsiteX32" fmla="*/ 460769 w 609050"/>
              <a:gd name="connsiteY32" fmla="*/ 230010 h 586540"/>
              <a:gd name="connsiteX33" fmla="*/ 460769 w 609050"/>
              <a:gd name="connsiteY33" fmla="*/ 268528 h 586540"/>
              <a:gd name="connsiteX34" fmla="*/ 555916 w 609050"/>
              <a:gd name="connsiteY34" fmla="*/ 268528 h 586540"/>
              <a:gd name="connsiteX35" fmla="*/ 555916 w 609050"/>
              <a:gd name="connsiteY35" fmla="*/ 230010 h 586540"/>
              <a:gd name="connsiteX36" fmla="*/ 216243 w 609050"/>
              <a:gd name="connsiteY36" fmla="*/ 193549 h 586540"/>
              <a:gd name="connsiteX37" fmla="*/ 216243 w 609050"/>
              <a:gd name="connsiteY37" fmla="*/ 237412 h 586540"/>
              <a:gd name="connsiteX38" fmla="*/ 293953 w 609050"/>
              <a:gd name="connsiteY38" fmla="*/ 237412 h 586540"/>
              <a:gd name="connsiteX39" fmla="*/ 293953 w 609050"/>
              <a:gd name="connsiteY39" fmla="*/ 193549 h 586540"/>
              <a:gd name="connsiteX40" fmla="*/ 69884 w 609050"/>
              <a:gd name="connsiteY40" fmla="*/ 193549 h 586540"/>
              <a:gd name="connsiteX41" fmla="*/ 69884 w 609050"/>
              <a:gd name="connsiteY41" fmla="*/ 237412 h 586540"/>
              <a:gd name="connsiteX42" fmla="*/ 147595 w 609050"/>
              <a:gd name="connsiteY42" fmla="*/ 237412 h 586540"/>
              <a:gd name="connsiteX43" fmla="*/ 147595 w 609050"/>
              <a:gd name="connsiteY43" fmla="*/ 193549 h 586540"/>
              <a:gd name="connsiteX44" fmla="*/ 460769 w 609050"/>
              <a:gd name="connsiteY44" fmla="*/ 156950 h 586540"/>
              <a:gd name="connsiteX45" fmla="*/ 460769 w 609050"/>
              <a:gd name="connsiteY45" fmla="*/ 195468 h 586540"/>
              <a:gd name="connsiteX46" fmla="*/ 555916 w 609050"/>
              <a:gd name="connsiteY46" fmla="*/ 195468 h 586540"/>
              <a:gd name="connsiteX47" fmla="*/ 555916 w 609050"/>
              <a:gd name="connsiteY47" fmla="*/ 156950 h 586540"/>
              <a:gd name="connsiteX48" fmla="*/ 192926 w 609050"/>
              <a:gd name="connsiteY48" fmla="*/ 96251 h 586540"/>
              <a:gd name="connsiteX49" fmla="*/ 361366 w 609050"/>
              <a:gd name="connsiteY49" fmla="*/ 96251 h 586540"/>
              <a:gd name="connsiteX50" fmla="*/ 361366 w 609050"/>
              <a:gd name="connsiteY50" fmla="*/ 114880 h 586540"/>
              <a:gd name="connsiteX51" fmla="*/ 192926 w 609050"/>
              <a:gd name="connsiteY51" fmla="*/ 114880 h 586540"/>
              <a:gd name="connsiteX52" fmla="*/ 192926 w 609050"/>
              <a:gd name="connsiteY52" fmla="*/ 49819 h 586540"/>
              <a:gd name="connsiteX53" fmla="*/ 361366 w 609050"/>
              <a:gd name="connsiteY53" fmla="*/ 49819 h 586540"/>
              <a:gd name="connsiteX54" fmla="*/ 361366 w 609050"/>
              <a:gd name="connsiteY54" fmla="*/ 68307 h 586540"/>
              <a:gd name="connsiteX55" fmla="*/ 192926 w 609050"/>
              <a:gd name="connsiteY55" fmla="*/ 68307 h 586540"/>
              <a:gd name="connsiteX56" fmla="*/ 166130 w 609050"/>
              <a:gd name="connsiteY56" fmla="*/ 25222 h 586540"/>
              <a:gd name="connsiteX57" fmla="*/ 166130 w 609050"/>
              <a:gd name="connsiteY57" fmla="*/ 155716 h 586540"/>
              <a:gd name="connsiteX58" fmla="*/ 338987 w 609050"/>
              <a:gd name="connsiteY58" fmla="*/ 155716 h 586540"/>
              <a:gd name="connsiteX59" fmla="*/ 338987 w 609050"/>
              <a:gd name="connsiteY59" fmla="*/ 341040 h 586540"/>
              <a:gd name="connsiteX60" fmla="*/ 338987 w 609050"/>
              <a:gd name="connsiteY60" fmla="*/ 531710 h 586540"/>
              <a:gd name="connsiteX61" fmla="*/ 366721 w 609050"/>
              <a:gd name="connsiteY61" fmla="*/ 531710 h 586540"/>
              <a:gd name="connsiteX62" fmla="*/ 366721 w 609050"/>
              <a:gd name="connsiteY62" fmla="*/ 341040 h 586540"/>
              <a:gd name="connsiteX63" fmla="*/ 366721 w 609050"/>
              <a:gd name="connsiteY63" fmla="*/ 155305 h 586540"/>
              <a:gd name="connsiteX64" fmla="*/ 388002 w 609050"/>
              <a:gd name="connsiteY64" fmla="*/ 143517 h 586540"/>
              <a:gd name="connsiteX65" fmla="*/ 388002 w 609050"/>
              <a:gd name="connsiteY65" fmla="*/ 25222 h 586540"/>
              <a:gd name="connsiteX66" fmla="*/ 140867 w 609050"/>
              <a:gd name="connsiteY66" fmla="*/ 0 h 586540"/>
              <a:gd name="connsiteX67" fmla="*/ 413402 w 609050"/>
              <a:gd name="connsiteY67" fmla="*/ 0 h 586540"/>
              <a:gd name="connsiteX68" fmla="*/ 413402 w 609050"/>
              <a:gd name="connsiteY68" fmla="*/ 129398 h 586540"/>
              <a:gd name="connsiteX69" fmla="*/ 432486 w 609050"/>
              <a:gd name="connsiteY69" fmla="*/ 118843 h 586540"/>
              <a:gd name="connsiteX70" fmla="*/ 584199 w 609050"/>
              <a:gd name="connsiteY70" fmla="*/ 118843 h 586540"/>
              <a:gd name="connsiteX71" fmla="*/ 584199 w 609050"/>
              <a:gd name="connsiteY71" fmla="*/ 531710 h 586540"/>
              <a:gd name="connsiteX72" fmla="*/ 609050 w 609050"/>
              <a:gd name="connsiteY72" fmla="*/ 531710 h 586540"/>
              <a:gd name="connsiteX73" fmla="*/ 609050 w 609050"/>
              <a:gd name="connsiteY73" fmla="*/ 586540 h 586540"/>
              <a:gd name="connsiteX74" fmla="*/ 0 w 609050"/>
              <a:gd name="connsiteY74" fmla="*/ 586540 h 586540"/>
              <a:gd name="connsiteX75" fmla="*/ 0 w 609050"/>
              <a:gd name="connsiteY75" fmla="*/ 531710 h 586540"/>
              <a:gd name="connsiteX76" fmla="*/ 24851 w 609050"/>
              <a:gd name="connsiteY76" fmla="*/ 531710 h 586540"/>
              <a:gd name="connsiteX77" fmla="*/ 24851 w 609050"/>
              <a:gd name="connsiteY77" fmla="*/ 155716 h 586540"/>
              <a:gd name="connsiteX78" fmla="*/ 140867 w 609050"/>
              <a:gd name="connsiteY78" fmla="*/ 155716 h 586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609050" h="586540">
                <a:moveTo>
                  <a:pt x="216243" y="412730"/>
                </a:moveTo>
                <a:lnTo>
                  <a:pt x="216243" y="456594"/>
                </a:lnTo>
                <a:lnTo>
                  <a:pt x="293953" y="456594"/>
                </a:lnTo>
                <a:lnTo>
                  <a:pt x="293953" y="412730"/>
                </a:lnTo>
                <a:close/>
                <a:moveTo>
                  <a:pt x="69884" y="412730"/>
                </a:moveTo>
                <a:lnTo>
                  <a:pt x="69884" y="456594"/>
                </a:lnTo>
                <a:lnTo>
                  <a:pt x="147595" y="456594"/>
                </a:lnTo>
                <a:lnTo>
                  <a:pt x="147595" y="412730"/>
                </a:lnTo>
                <a:close/>
                <a:moveTo>
                  <a:pt x="460769" y="376268"/>
                </a:moveTo>
                <a:lnTo>
                  <a:pt x="460769" y="414786"/>
                </a:lnTo>
                <a:lnTo>
                  <a:pt x="555916" y="414786"/>
                </a:lnTo>
                <a:lnTo>
                  <a:pt x="555916" y="376268"/>
                </a:lnTo>
                <a:close/>
                <a:moveTo>
                  <a:pt x="216243" y="339670"/>
                </a:moveTo>
                <a:lnTo>
                  <a:pt x="216243" y="383533"/>
                </a:lnTo>
                <a:lnTo>
                  <a:pt x="293953" y="383533"/>
                </a:lnTo>
                <a:lnTo>
                  <a:pt x="293953" y="339670"/>
                </a:lnTo>
                <a:close/>
                <a:moveTo>
                  <a:pt x="69884" y="339670"/>
                </a:moveTo>
                <a:lnTo>
                  <a:pt x="69884" y="383533"/>
                </a:lnTo>
                <a:lnTo>
                  <a:pt x="147595" y="383533"/>
                </a:lnTo>
                <a:lnTo>
                  <a:pt x="147595" y="339670"/>
                </a:lnTo>
                <a:close/>
                <a:moveTo>
                  <a:pt x="460769" y="303071"/>
                </a:moveTo>
                <a:lnTo>
                  <a:pt x="460769" y="341726"/>
                </a:lnTo>
                <a:lnTo>
                  <a:pt x="555916" y="341726"/>
                </a:lnTo>
                <a:lnTo>
                  <a:pt x="555916" y="303071"/>
                </a:lnTo>
                <a:close/>
                <a:moveTo>
                  <a:pt x="216243" y="266609"/>
                </a:moveTo>
                <a:lnTo>
                  <a:pt x="216243" y="310473"/>
                </a:lnTo>
                <a:lnTo>
                  <a:pt x="293953" y="310473"/>
                </a:lnTo>
                <a:lnTo>
                  <a:pt x="293953" y="266609"/>
                </a:lnTo>
                <a:close/>
                <a:moveTo>
                  <a:pt x="69884" y="266609"/>
                </a:moveTo>
                <a:lnTo>
                  <a:pt x="69884" y="310473"/>
                </a:lnTo>
                <a:lnTo>
                  <a:pt x="147595" y="310473"/>
                </a:lnTo>
                <a:lnTo>
                  <a:pt x="147595" y="266609"/>
                </a:lnTo>
                <a:close/>
                <a:moveTo>
                  <a:pt x="460769" y="230010"/>
                </a:moveTo>
                <a:lnTo>
                  <a:pt x="460769" y="268528"/>
                </a:lnTo>
                <a:lnTo>
                  <a:pt x="555916" y="268528"/>
                </a:lnTo>
                <a:lnTo>
                  <a:pt x="555916" y="230010"/>
                </a:lnTo>
                <a:close/>
                <a:moveTo>
                  <a:pt x="216243" y="193549"/>
                </a:moveTo>
                <a:lnTo>
                  <a:pt x="216243" y="237412"/>
                </a:lnTo>
                <a:lnTo>
                  <a:pt x="293953" y="237412"/>
                </a:lnTo>
                <a:lnTo>
                  <a:pt x="293953" y="193549"/>
                </a:lnTo>
                <a:close/>
                <a:moveTo>
                  <a:pt x="69884" y="193549"/>
                </a:moveTo>
                <a:lnTo>
                  <a:pt x="69884" y="237412"/>
                </a:lnTo>
                <a:lnTo>
                  <a:pt x="147595" y="237412"/>
                </a:lnTo>
                <a:lnTo>
                  <a:pt x="147595" y="193549"/>
                </a:lnTo>
                <a:close/>
                <a:moveTo>
                  <a:pt x="460769" y="156950"/>
                </a:moveTo>
                <a:lnTo>
                  <a:pt x="460769" y="195468"/>
                </a:lnTo>
                <a:lnTo>
                  <a:pt x="555916" y="195468"/>
                </a:lnTo>
                <a:lnTo>
                  <a:pt x="555916" y="156950"/>
                </a:lnTo>
                <a:close/>
                <a:moveTo>
                  <a:pt x="192926" y="96251"/>
                </a:moveTo>
                <a:lnTo>
                  <a:pt x="361366" y="96251"/>
                </a:lnTo>
                <a:lnTo>
                  <a:pt x="361366" y="114880"/>
                </a:lnTo>
                <a:lnTo>
                  <a:pt x="192926" y="114880"/>
                </a:lnTo>
                <a:close/>
                <a:moveTo>
                  <a:pt x="192926" y="49819"/>
                </a:moveTo>
                <a:lnTo>
                  <a:pt x="361366" y="49819"/>
                </a:lnTo>
                <a:lnTo>
                  <a:pt x="361366" y="68307"/>
                </a:lnTo>
                <a:lnTo>
                  <a:pt x="192926" y="68307"/>
                </a:lnTo>
                <a:close/>
                <a:moveTo>
                  <a:pt x="166130" y="25222"/>
                </a:moveTo>
                <a:lnTo>
                  <a:pt x="166130" y="155716"/>
                </a:lnTo>
                <a:lnTo>
                  <a:pt x="338987" y="155716"/>
                </a:lnTo>
                <a:lnTo>
                  <a:pt x="338987" y="341040"/>
                </a:lnTo>
                <a:lnTo>
                  <a:pt x="338987" y="531710"/>
                </a:lnTo>
                <a:lnTo>
                  <a:pt x="366721" y="531710"/>
                </a:lnTo>
                <a:lnTo>
                  <a:pt x="366721" y="341040"/>
                </a:lnTo>
                <a:lnTo>
                  <a:pt x="366721" y="155305"/>
                </a:lnTo>
                <a:lnTo>
                  <a:pt x="388002" y="143517"/>
                </a:lnTo>
                <a:lnTo>
                  <a:pt x="388002" y="25222"/>
                </a:lnTo>
                <a:close/>
                <a:moveTo>
                  <a:pt x="140867" y="0"/>
                </a:moveTo>
                <a:lnTo>
                  <a:pt x="413402" y="0"/>
                </a:lnTo>
                <a:lnTo>
                  <a:pt x="413402" y="129398"/>
                </a:lnTo>
                <a:lnTo>
                  <a:pt x="432486" y="118843"/>
                </a:lnTo>
                <a:lnTo>
                  <a:pt x="584199" y="118843"/>
                </a:lnTo>
                <a:lnTo>
                  <a:pt x="584199" y="531710"/>
                </a:lnTo>
                <a:lnTo>
                  <a:pt x="609050" y="531710"/>
                </a:lnTo>
                <a:lnTo>
                  <a:pt x="609050" y="586540"/>
                </a:lnTo>
                <a:lnTo>
                  <a:pt x="0" y="586540"/>
                </a:lnTo>
                <a:lnTo>
                  <a:pt x="0" y="531710"/>
                </a:lnTo>
                <a:lnTo>
                  <a:pt x="24851" y="531710"/>
                </a:lnTo>
                <a:lnTo>
                  <a:pt x="24851" y="155716"/>
                </a:lnTo>
                <a:lnTo>
                  <a:pt x="140867" y="1557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rain_88696"/>
          <p:cNvSpPr>
            <a:spLocks noChangeAspect="1"/>
          </p:cNvSpPr>
          <p:nvPr/>
        </p:nvSpPr>
        <p:spPr bwMode="auto">
          <a:xfrm>
            <a:off x="8275525" y="5252764"/>
            <a:ext cx="508776" cy="692171"/>
          </a:xfrm>
          <a:custGeom>
            <a:avLst/>
            <a:gdLst>
              <a:gd name="connsiteX0" fmla="*/ 49277 w 444774"/>
              <a:gd name="connsiteY0" fmla="*/ 475963 h 605098"/>
              <a:gd name="connsiteX1" fmla="*/ 51093 w 444774"/>
              <a:gd name="connsiteY1" fmla="*/ 476154 h 605098"/>
              <a:gd name="connsiteX2" fmla="*/ 111887 w 444774"/>
              <a:gd name="connsiteY2" fmla="*/ 476154 h 605098"/>
              <a:gd name="connsiteX3" fmla="*/ 100034 w 444774"/>
              <a:gd name="connsiteY3" fmla="*/ 512614 h 605098"/>
              <a:gd name="connsiteX4" fmla="*/ 344740 w 444774"/>
              <a:gd name="connsiteY4" fmla="*/ 512614 h 605098"/>
              <a:gd name="connsiteX5" fmla="*/ 332888 w 444774"/>
              <a:gd name="connsiteY5" fmla="*/ 476154 h 605098"/>
              <a:gd name="connsiteX6" fmla="*/ 393586 w 444774"/>
              <a:gd name="connsiteY6" fmla="*/ 476154 h 605098"/>
              <a:gd name="connsiteX7" fmla="*/ 395498 w 444774"/>
              <a:gd name="connsiteY7" fmla="*/ 475963 h 605098"/>
              <a:gd name="connsiteX8" fmla="*/ 424748 w 444774"/>
              <a:gd name="connsiteY8" fmla="*/ 566157 h 605098"/>
              <a:gd name="connsiteX9" fmla="*/ 405535 w 444774"/>
              <a:gd name="connsiteY9" fmla="*/ 603667 h 605098"/>
              <a:gd name="connsiteX10" fmla="*/ 396358 w 444774"/>
              <a:gd name="connsiteY10" fmla="*/ 605098 h 605098"/>
              <a:gd name="connsiteX11" fmla="*/ 367968 w 444774"/>
              <a:gd name="connsiteY11" fmla="*/ 584482 h 605098"/>
              <a:gd name="connsiteX12" fmla="*/ 357549 w 444774"/>
              <a:gd name="connsiteY12" fmla="*/ 552318 h 605098"/>
              <a:gd name="connsiteX13" fmla="*/ 87130 w 444774"/>
              <a:gd name="connsiteY13" fmla="*/ 552318 h 605098"/>
              <a:gd name="connsiteX14" fmla="*/ 76710 w 444774"/>
              <a:gd name="connsiteY14" fmla="*/ 584482 h 605098"/>
              <a:gd name="connsiteX15" fmla="*/ 48416 w 444774"/>
              <a:gd name="connsiteY15" fmla="*/ 605098 h 605098"/>
              <a:gd name="connsiteX16" fmla="*/ 39144 w 444774"/>
              <a:gd name="connsiteY16" fmla="*/ 603667 h 605098"/>
              <a:gd name="connsiteX17" fmla="*/ 20026 w 444774"/>
              <a:gd name="connsiteY17" fmla="*/ 566157 h 605098"/>
              <a:gd name="connsiteX18" fmla="*/ 222387 w 444774"/>
              <a:gd name="connsiteY18" fmla="*/ 332227 h 605098"/>
              <a:gd name="connsiteX19" fmla="*/ 186629 w 444774"/>
              <a:gd name="connsiteY19" fmla="*/ 367921 h 605098"/>
              <a:gd name="connsiteX20" fmla="*/ 222387 w 444774"/>
              <a:gd name="connsiteY20" fmla="*/ 403616 h 605098"/>
              <a:gd name="connsiteX21" fmla="*/ 258049 w 444774"/>
              <a:gd name="connsiteY21" fmla="*/ 367921 h 605098"/>
              <a:gd name="connsiteX22" fmla="*/ 222387 w 444774"/>
              <a:gd name="connsiteY22" fmla="*/ 332227 h 605098"/>
              <a:gd name="connsiteX23" fmla="*/ 242274 w 444774"/>
              <a:gd name="connsiteY23" fmla="*/ 60414 h 605098"/>
              <a:gd name="connsiteX24" fmla="*/ 242274 w 444774"/>
              <a:gd name="connsiteY24" fmla="*/ 291569 h 605098"/>
              <a:gd name="connsiteX25" fmla="*/ 353181 w 444774"/>
              <a:gd name="connsiteY25" fmla="*/ 291569 h 605098"/>
              <a:gd name="connsiteX26" fmla="*/ 373641 w 444774"/>
              <a:gd name="connsiteY26" fmla="*/ 271145 h 605098"/>
              <a:gd name="connsiteX27" fmla="*/ 373641 w 444774"/>
              <a:gd name="connsiteY27" fmla="*/ 111379 h 605098"/>
              <a:gd name="connsiteX28" fmla="*/ 322586 w 444774"/>
              <a:gd name="connsiteY28" fmla="*/ 60414 h 605098"/>
              <a:gd name="connsiteX29" fmla="*/ 122189 w 444774"/>
              <a:gd name="connsiteY29" fmla="*/ 60414 h 605098"/>
              <a:gd name="connsiteX30" fmla="*/ 71133 w 444774"/>
              <a:gd name="connsiteY30" fmla="*/ 111379 h 605098"/>
              <a:gd name="connsiteX31" fmla="*/ 71133 w 444774"/>
              <a:gd name="connsiteY31" fmla="*/ 271145 h 605098"/>
              <a:gd name="connsiteX32" fmla="*/ 91594 w 444774"/>
              <a:gd name="connsiteY32" fmla="*/ 291569 h 605098"/>
              <a:gd name="connsiteX33" fmla="*/ 202501 w 444774"/>
              <a:gd name="connsiteY33" fmla="*/ 291569 h 605098"/>
              <a:gd name="connsiteX34" fmla="*/ 202501 w 444774"/>
              <a:gd name="connsiteY34" fmla="*/ 60414 h 605098"/>
              <a:gd name="connsiteX35" fmla="*/ 113488 w 444774"/>
              <a:gd name="connsiteY35" fmla="*/ 0 h 605098"/>
              <a:gd name="connsiteX36" fmla="*/ 331286 w 444774"/>
              <a:gd name="connsiteY36" fmla="*/ 0 h 605098"/>
              <a:gd name="connsiteX37" fmla="*/ 444774 w 444774"/>
              <a:gd name="connsiteY37" fmla="*/ 113287 h 605098"/>
              <a:gd name="connsiteX38" fmla="*/ 444774 w 444774"/>
              <a:gd name="connsiteY38" fmla="*/ 385482 h 605098"/>
              <a:gd name="connsiteX39" fmla="*/ 393623 w 444774"/>
              <a:gd name="connsiteY39" fmla="*/ 436447 h 605098"/>
              <a:gd name="connsiteX40" fmla="*/ 51056 w 444774"/>
              <a:gd name="connsiteY40" fmla="*/ 436447 h 605098"/>
              <a:gd name="connsiteX41" fmla="*/ 0 w 444774"/>
              <a:gd name="connsiteY41" fmla="*/ 385482 h 605098"/>
              <a:gd name="connsiteX42" fmla="*/ 0 w 444774"/>
              <a:gd name="connsiteY42" fmla="*/ 113287 h 605098"/>
              <a:gd name="connsiteX43" fmla="*/ 113488 w 444774"/>
              <a:gd name="connsiteY43" fmla="*/ 0 h 6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444774" h="605098">
                <a:moveTo>
                  <a:pt x="49277" y="475963"/>
                </a:moveTo>
                <a:cubicBezTo>
                  <a:pt x="49850" y="475963"/>
                  <a:pt x="50519" y="476154"/>
                  <a:pt x="51093" y="476154"/>
                </a:cubicBezTo>
                <a:lnTo>
                  <a:pt x="111887" y="476154"/>
                </a:lnTo>
                <a:lnTo>
                  <a:pt x="100034" y="512614"/>
                </a:lnTo>
                <a:lnTo>
                  <a:pt x="344740" y="512614"/>
                </a:lnTo>
                <a:lnTo>
                  <a:pt x="332888" y="476154"/>
                </a:lnTo>
                <a:lnTo>
                  <a:pt x="393586" y="476154"/>
                </a:lnTo>
                <a:cubicBezTo>
                  <a:pt x="394255" y="476154"/>
                  <a:pt x="394829" y="475963"/>
                  <a:pt x="395498" y="475963"/>
                </a:cubicBezTo>
                <a:lnTo>
                  <a:pt x="424748" y="566157"/>
                </a:lnTo>
                <a:cubicBezTo>
                  <a:pt x="429814" y="581810"/>
                  <a:pt x="421211" y="598608"/>
                  <a:pt x="405535" y="603667"/>
                </a:cubicBezTo>
                <a:cubicBezTo>
                  <a:pt x="402476" y="604621"/>
                  <a:pt x="399417" y="605098"/>
                  <a:pt x="396358" y="605098"/>
                </a:cubicBezTo>
                <a:cubicBezTo>
                  <a:pt x="383836" y="605098"/>
                  <a:pt x="372079" y="597081"/>
                  <a:pt x="367968" y="584482"/>
                </a:cubicBezTo>
                <a:lnTo>
                  <a:pt x="357549" y="552318"/>
                </a:lnTo>
                <a:lnTo>
                  <a:pt x="87130" y="552318"/>
                </a:lnTo>
                <a:lnTo>
                  <a:pt x="76710" y="584482"/>
                </a:lnTo>
                <a:cubicBezTo>
                  <a:pt x="72696" y="597081"/>
                  <a:pt x="60938" y="605098"/>
                  <a:pt x="48416" y="605098"/>
                </a:cubicBezTo>
                <a:cubicBezTo>
                  <a:pt x="45357" y="605098"/>
                  <a:pt x="42203" y="604621"/>
                  <a:pt x="39144" y="603667"/>
                </a:cubicBezTo>
                <a:cubicBezTo>
                  <a:pt x="23563" y="598608"/>
                  <a:pt x="14960" y="581810"/>
                  <a:pt x="20026" y="566157"/>
                </a:cubicBezTo>
                <a:close/>
                <a:moveTo>
                  <a:pt x="222387" y="332227"/>
                </a:moveTo>
                <a:cubicBezTo>
                  <a:pt x="202692" y="332227"/>
                  <a:pt x="186629" y="348165"/>
                  <a:pt x="186629" y="367921"/>
                </a:cubicBezTo>
                <a:cubicBezTo>
                  <a:pt x="186629" y="387582"/>
                  <a:pt x="202692" y="403616"/>
                  <a:pt x="222387" y="403616"/>
                </a:cubicBezTo>
                <a:cubicBezTo>
                  <a:pt x="242083" y="403616"/>
                  <a:pt x="258049" y="387582"/>
                  <a:pt x="258049" y="367921"/>
                </a:cubicBezTo>
                <a:cubicBezTo>
                  <a:pt x="258049" y="348165"/>
                  <a:pt x="242083" y="332227"/>
                  <a:pt x="222387" y="332227"/>
                </a:cubicBezTo>
                <a:close/>
                <a:moveTo>
                  <a:pt x="242274" y="60414"/>
                </a:moveTo>
                <a:lnTo>
                  <a:pt x="242274" y="291569"/>
                </a:lnTo>
                <a:lnTo>
                  <a:pt x="353181" y="291569"/>
                </a:lnTo>
                <a:cubicBezTo>
                  <a:pt x="364463" y="291569"/>
                  <a:pt x="373641" y="282407"/>
                  <a:pt x="373641" y="271145"/>
                </a:cubicBezTo>
                <a:lnTo>
                  <a:pt x="373641" y="111379"/>
                </a:lnTo>
                <a:cubicBezTo>
                  <a:pt x="373641" y="83224"/>
                  <a:pt x="350790" y="60414"/>
                  <a:pt x="322586" y="60414"/>
                </a:cubicBezTo>
                <a:close/>
                <a:moveTo>
                  <a:pt x="122189" y="60414"/>
                </a:moveTo>
                <a:cubicBezTo>
                  <a:pt x="93984" y="60414"/>
                  <a:pt x="71133" y="83224"/>
                  <a:pt x="71133" y="111379"/>
                </a:cubicBezTo>
                <a:lnTo>
                  <a:pt x="71133" y="271145"/>
                </a:lnTo>
                <a:cubicBezTo>
                  <a:pt x="71133" y="282407"/>
                  <a:pt x="80312" y="291569"/>
                  <a:pt x="91594" y="291569"/>
                </a:cubicBezTo>
                <a:lnTo>
                  <a:pt x="202501" y="291569"/>
                </a:lnTo>
                <a:lnTo>
                  <a:pt x="202501" y="60414"/>
                </a:lnTo>
                <a:close/>
                <a:moveTo>
                  <a:pt x="113488" y="0"/>
                </a:moveTo>
                <a:lnTo>
                  <a:pt x="331286" y="0"/>
                </a:lnTo>
                <a:cubicBezTo>
                  <a:pt x="393910" y="0"/>
                  <a:pt x="444774" y="50679"/>
                  <a:pt x="444774" y="113287"/>
                </a:cubicBezTo>
                <a:lnTo>
                  <a:pt x="444774" y="385482"/>
                </a:lnTo>
                <a:cubicBezTo>
                  <a:pt x="444774" y="413637"/>
                  <a:pt x="421924" y="436447"/>
                  <a:pt x="393623" y="436447"/>
                </a:cubicBezTo>
                <a:lnTo>
                  <a:pt x="51056" y="436447"/>
                </a:lnTo>
                <a:cubicBezTo>
                  <a:pt x="22851" y="436447"/>
                  <a:pt x="0" y="413637"/>
                  <a:pt x="0" y="385482"/>
                </a:cubicBezTo>
                <a:lnTo>
                  <a:pt x="0" y="113287"/>
                </a:lnTo>
                <a:cubicBezTo>
                  <a:pt x="0" y="50679"/>
                  <a:pt x="50864" y="0"/>
                  <a:pt x="11348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beach_119371"/>
          <p:cNvSpPr>
            <a:spLocks noChangeAspect="1"/>
          </p:cNvSpPr>
          <p:nvPr/>
        </p:nvSpPr>
        <p:spPr bwMode="auto">
          <a:xfrm>
            <a:off x="10931994" y="3694014"/>
            <a:ext cx="731066" cy="732769"/>
          </a:xfrm>
          <a:custGeom>
            <a:avLst/>
            <a:gdLst>
              <a:gd name="connsiteX0" fmla="*/ 314125 w 605099"/>
              <a:gd name="connsiteY0" fmla="*/ 487819 h 606510"/>
              <a:gd name="connsiteX1" fmla="*/ 330066 w 605099"/>
              <a:gd name="connsiteY1" fmla="*/ 503735 h 606510"/>
              <a:gd name="connsiteX2" fmla="*/ 400189 w 605099"/>
              <a:gd name="connsiteY2" fmla="*/ 542007 h 606510"/>
              <a:gd name="connsiteX3" fmla="*/ 470311 w 605099"/>
              <a:gd name="connsiteY3" fmla="*/ 503735 h 606510"/>
              <a:gd name="connsiteX4" fmla="*/ 486252 w 605099"/>
              <a:gd name="connsiteY4" fmla="*/ 487819 h 606510"/>
              <a:gd name="connsiteX5" fmla="*/ 502193 w 605099"/>
              <a:gd name="connsiteY5" fmla="*/ 503735 h 606510"/>
              <a:gd name="connsiteX6" fmla="*/ 572221 w 605099"/>
              <a:gd name="connsiteY6" fmla="*/ 542007 h 606510"/>
              <a:gd name="connsiteX7" fmla="*/ 588162 w 605099"/>
              <a:gd name="connsiteY7" fmla="*/ 557923 h 606510"/>
              <a:gd name="connsiteX8" fmla="*/ 572221 w 605099"/>
              <a:gd name="connsiteY8" fmla="*/ 573838 h 606510"/>
              <a:gd name="connsiteX9" fmla="*/ 502763 w 605099"/>
              <a:gd name="connsiteY9" fmla="*/ 554797 h 606510"/>
              <a:gd name="connsiteX10" fmla="*/ 486252 w 605099"/>
              <a:gd name="connsiteY10" fmla="*/ 540965 h 606510"/>
              <a:gd name="connsiteX11" fmla="*/ 469647 w 605099"/>
              <a:gd name="connsiteY11" fmla="*/ 554797 h 606510"/>
              <a:gd name="connsiteX12" fmla="*/ 400189 w 605099"/>
              <a:gd name="connsiteY12" fmla="*/ 573838 h 606510"/>
              <a:gd name="connsiteX13" fmla="*/ 330730 w 605099"/>
              <a:gd name="connsiteY13" fmla="*/ 554797 h 606510"/>
              <a:gd name="connsiteX14" fmla="*/ 314125 w 605099"/>
              <a:gd name="connsiteY14" fmla="*/ 540965 h 606510"/>
              <a:gd name="connsiteX15" fmla="*/ 297614 w 605099"/>
              <a:gd name="connsiteY15" fmla="*/ 554797 h 606510"/>
              <a:gd name="connsiteX16" fmla="*/ 264973 w 605099"/>
              <a:gd name="connsiteY16" fmla="*/ 569007 h 606510"/>
              <a:gd name="connsiteX17" fmla="*/ 264973 w 605099"/>
              <a:gd name="connsiteY17" fmla="*/ 535565 h 606510"/>
              <a:gd name="connsiteX18" fmla="*/ 298184 w 605099"/>
              <a:gd name="connsiteY18" fmla="*/ 503735 h 606510"/>
              <a:gd name="connsiteX19" fmla="*/ 314125 w 605099"/>
              <a:gd name="connsiteY19" fmla="*/ 487819 h 606510"/>
              <a:gd name="connsiteX20" fmla="*/ 142073 w 605099"/>
              <a:gd name="connsiteY20" fmla="*/ 487678 h 606510"/>
              <a:gd name="connsiteX21" fmla="*/ 158012 w 605099"/>
              <a:gd name="connsiteY21" fmla="*/ 503602 h 606510"/>
              <a:gd name="connsiteX22" fmla="*/ 195678 w 605099"/>
              <a:gd name="connsiteY22" fmla="*/ 536967 h 606510"/>
              <a:gd name="connsiteX23" fmla="*/ 195678 w 605099"/>
              <a:gd name="connsiteY23" fmla="*/ 570047 h 606510"/>
              <a:gd name="connsiteX24" fmla="*/ 158676 w 605099"/>
              <a:gd name="connsiteY24" fmla="*/ 554786 h 606510"/>
              <a:gd name="connsiteX25" fmla="*/ 142073 w 605099"/>
              <a:gd name="connsiteY25" fmla="*/ 540948 h 606510"/>
              <a:gd name="connsiteX26" fmla="*/ 125470 w 605099"/>
              <a:gd name="connsiteY26" fmla="*/ 554786 h 606510"/>
              <a:gd name="connsiteX27" fmla="*/ 56020 w 605099"/>
              <a:gd name="connsiteY27" fmla="*/ 573838 h 606510"/>
              <a:gd name="connsiteX28" fmla="*/ 40081 w 605099"/>
              <a:gd name="connsiteY28" fmla="*/ 557820 h 606510"/>
              <a:gd name="connsiteX29" fmla="*/ 56020 w 605099"/>
              <a:gd name="connsiteY29" fmla="*/ 541896 h 606510"/>
              <a:gd name="connsiteX30" fmla="*/ 126134 w 605099"/>
              <a:gd name="connsiteY30" fmla="*/ 503602 h 606510"/>
              <a:gd name="connsiteX31" fmla="*/ 142073 w 605099"/>
              <a:gd name="connsiteY31" fmla="*/ 487678 h 606510"/>
              <a:gd name="connsiteX32" fmla="*/ 314298 w 605099"/>
              <a:gd name="connsiteY32" fmla="*/ 398342 h 606510"/>
              <a:gd name="connsiteX33" fmla="*/ 330241 w 605099"/>
              <a:gd name="connsiteY33" fmla="*/ 414258 h 606510"/>
              <a:gd name="connsiteX34" fmla="*/ 400279 w 605099"/>
              <a:gd name="connsiteY34" fmla="*/ 452530 h 606510"/>
              <a:gd name="connsiteX35" fmla="*/ 470411 w 605099"/>
              <a:gd name="connsiteY35" fmla="*/ 414258 h 606510"/>
              <a:gd name="connsiteX36" fmla="*/ 486355 w 605099"/>
              <a:gd name="connsiteY36" fmla="*/ 398342 h 606510"/>
              <a:gd name="connsiteX37" fmla="*/ 502298 w 605099"/>
              <a:gd name="connsiteY37" fmla="*/ 414258 h 606510"/>
              <a:gd name="connsiteX38" fmla="*/ 572431 w 605099"/>
              <a:gd name="connsiteY38" fmla="*/ 452530 h 606510"/>
              <a:gd name="connsiteX39" fmla="*/ 588374 w 605099"/>
              <a:gd name="connsiteY39" fmla="*/ 468446 h 606510"/>
              <a:gd name="connsiteX40" fmla="*/ 572431 w 605099"/>
              <a:gd name="connsiteY40" fmla="*/ 484361 h 606510"/>
              <a:gd name="connsiteX41" fmla="*/ 502962 w 605099"/>
              <a:gd name="connsiteY41" fmla="*/ 465320 h 606510"/>
              <a:gd name="connsiteX42" fmla="*/ 486355 w 605099"/>
              <a:gd name="connsiteY42" fmla="*/ 451488 h 606510"/>
              <a:gd name="connsiteX43" fmla="*/ 469747 w 605099"/>
              <a:gd name="connsiteY43" fmla="*/ 465320 h 606510"/>
              <a:gd name="connsiteX44" fmla="*/ 400279 w 605099"/>
              <a:gd name="connsiteY44" fmla="*/ 484361 h 606510"/>
              <a:gd name="connsiteX45" fmla="*/ 330811 w 605099"/>
              <a:gd name="connsiteY45" fmla="*/ 465320 h 606510"/>
              <a:gd name="connsiteX46" fmla="*/ 314298 w 605099"/>
              <a:gd name="connsiteY46" fmla="*/ 451488 h 606510"/>
              <a:gd name="connsiteX47" fmla="*/ 297690 w 605099"/>
              <a:gd name="connsiteY47" fmla="*/ 465320 h 606510"/>
              <a:gd name="connsiteX48" fmla="*/ 265044 w 605099"/>
              <a:gd name="connsiteY48" fmla="*/ 479530 h 606510"/>
              <a:gd name="connsiteX49" fmla="*/ 265044 w 605099"/>
              <a:gd name="connsiteY49" fmla="*/ 446088 h 606510"/>
              <a:gd name="connsiteX50" fmla="*/ 298354 w 605099"/>
              <a:gd name="connsiteY50" fmla="*/ 414258 h 606510"/>
              <a:gd name="connsiteX51" fmla="*/ 314298 w 605099"/>
              <a:gd name="connsiteY51" fmla="*/ 398342 h 606510"/>
              <a:gd name="connsiteX52" fmla="*/ 142073 w 605099"/>
              <a:gd name="connsiteY52" fmla="*/ 398271 h 606510"/>
              <a:gd name="connsiteX53" fmla="*/ 158012 w 605099"/>
              <a:gd name="connsiteY53" fmla="*/ 414182 h 606510"/>
              <a:gd name="connsiteX54" fmla="*/ 195678 w 605099"/>
              <a:gd name="connsiteY54" fmla="*/ 447520 h 606510"/>
              <a:gd name="connsiteX55" fmla="*/ 195678 w 605099"/>
              <a:gd name="connsiteY55" fmla="*/ 480573 h 606510"/>
              <a:gd name="connsiteX56" fmla="*/ 158676 w 605099"/>
              <a:gd name="connsiteY56" fmla="*/ 465325 h 606510"/>
              <a:gd name="connsiteX57" fmla="*/ 142073 w 605099"/>
              <a:gd name="connsiteY57" fmla="*/ 451497 h 606510"/>
              <a:gd name="connsiteX58" fmla="*/ 125470 w 605099"/>
              <a:gd name="connsiteY58" fmla="*/ 465325 h 606510"/>
              <a:gd name="connsiteX59" fmla="*/ 56020 w 605099"/>
              <a:gd name="connsiteY59" fmla="*/ 484361 h 606510"/>
              <a:gd name="connsiteX60" fmla="*/ 40081 w 605099"/>
              <a:gd name="connsiteY60" fmla="*/ 468356 h 606510"/>
              <a:gd name="connsiteX61" fmla="*/ 56020 w 605099"/>
              <a:gd name="connsiteY61" fmla="*/ 452444 h 606510"/>
              <a:gd name="connsiteX62" fmla="*/ 126134 w 605099"/>
              <a:gd name="connsiteY62" fmla="*/ 414182 h 606510"/>
              <a:gd name="connsiteX63" fmla="*/ 142073 w 605099"/>
              <a:gd name="connsiteY63" fmla="*/ 398271 h 606510"/>
              <a:gd name="connsiteX64" fmla="*/ 209015 w 605099"/>
              <a:gd name="connsiteY64" fmla="*/ 290024 h 606510"/>
              <a:gd name="connsiteX65" fmla="*/ 251707 w 605099"/>
              <a:gd name="connsiteY65" fmla="*/ 290024 h 606510"/>
              <a:gd name="connsiteX66" fmla="*/ 251707 w 605099"/>
              <a:gd name="connsiteY66" fmla="*/ 449973 h 606510"/>
              <a:gd name="connsiteX67" fmla="*/ 251707 w 605099"/>
              <a:gd name="connsiteY67" fmla="*/ 482474 h 606510"/>
              <a:gd name="connsiteX68" fmla="*/ 251707 w 605099"/>
              <a:gd name="connsiteY68" fmla="*/ 539328 h 606510"/>
              <a:gd name="connsiteX69" fmla="*/ 251707 w 605099"/>
              <a:gd name="connsiteY69" fmla="*/ 571829 h 606510"/>
              <a:gd name="connsiteX70" fmla="*/ 251707 w 605099"/>
              <a:gd name="connsiteY70" fmla="*/ 579789 h 606510"/>
              <a:gd name="connsiteX71" fmla="*/ 230266 w 605099"/>
              <a:gd name="connsiteY71" fmla="*/ 606510 h 606510"/>
              <a:gd name="connsiteX72" fmla="*/ 209015 w 605099"/>
              <a:gd name="connsiteY72" fmla="*/ 579978 h 606510"/>
              <a:gd name="connsiteX73" fmla="*/ 209015 w 605099"/>
              <a:gd name="connsiteY73" fmla="*/ 572682 h 606510"/>
              <a:gd name="connsiteX74" fmla="*/ 209015 w 605099"/>
              <a:gd name="connsiteY74" fmla="*/ 540370 h 606510"/>
              <a:gd name="connsiteX75" fmla="*/ 209015 w 605099"/>
              <a:gd name="connsiteY75" fmla="*/ 483232 h 606510"/>
              <a:gd name="connsiteX76" fmla="*/ 209015 w 605099"/>
              <a:gd name="connsiteY76" fmla="*/ 450920 h 606510"/>
              <a:gd name="connsiteX77" fmla="*/ 555209 w 605099"/>
              <a:gd name="connsiteY77" fmla="*/ 80092 h 606510"/>
              <a:gd name="connsiteX78" fmla="*/ 605099 w 605099"/>
              <a:gd name="connsiteY78" fmla="*/ 129876 h 606510"/>
              <a:gd name="connsiteX79" fmla="*/ 555209 w 605099"/>
              <a:gd name="connsiteY79" fmla="*/ 179660 h 606510"/>
              <a:gd name="connsiteX80" fmla="*/ 505319 w 605099"/>
              <a:gd name="connsiteY80" fmla="*/ 129876 h 606510"/>
              <a:gd name="connsiteX81" fmla="*/ 555209 w 605099"/>
              <a:gd name="connsiteY81" fmla="*/ 80092 h 606510"/>
              <a:gd name="connsiteX82" fmla="*/ 230431 w 605099"/>
              <a:gd name="connsiteY82" fmla="*/ 46714 h 606510"/>
              <a:gd name="connsiteX83" fmla="*/ 251690 w 605099"/>
              <a:gd name="connsiteY83" fmla="*/ 47756 h 606510"/>
              <a:gd name="connsiteX84" fmla="*/ 258333 w 605099"/>
              <a:gd name="connsiteY84" fmla="*/ 48514 h 606510"/>
              <a:gd name="connsiteX85" fmla="*/ 265071 w 605099"/>
              <a:gd name="connsiteY85" fmla="*/ 49367 h 606510"/>
              <a:gd name="connsiteX86" fmla="*/ 460862 w 605099"/>
              <a:gd name="connsiteY86" fmla="*/ 276757 h 606510"/>
              <a:gd name="connsiteX87" fmla="*/ 265071 w 605099"/>
              <a:gd name="connsiteY87" fmla="*/ 276757 h 606510"/>
              <a:gd name="connsiteX88" fmla="*/ 258333 w 605099"/>
              <a:gd name="connsiteY88" fmla="*/ 276757 h 606510"/>
              <a:gd name="connsiteX89" fmla="*/ 251690 w 605099"/>
              <a:gd name="connsiteY89" fmla="*/ 276757 h 606510"/>
              <a:gd name="connsiteX90" fmla="*/ 209172 w 605099"/>
              <a:gd name="connsiteY90" fmla="*/ 276757 h 606510"/>
              <a:gd name="connsiteX91" fmla="*/ 202434 w 605099"/>
              <a:gd name="connsiteY91" fmla="*/ 276757 h 606510"/>
              <a:gd name="connsiteX92" fmla="*/ 195695 w 605099"/>
              <a:gd name="connsiteY92" fmla="*/ 276757 h 606510"/>
              <a:gd name="connsiteX93" fmla="*/ 0 w 605099"/>
              <a:gd name="connsiteY93" fmla="*/ 276757 h 606510"/>
              <a:gd name="connsiteX94" fmla="*/ 195695 w 605099"/>
              <a:gd name="connsiteY94" fmla="*/ 49367 h 606510"/>
              <a:gd name="connsiteX95" fmla="*/ 202434 w 605099"/>
              <a:gd name="connsiteY95" fmla="*/ 48514 h 606510"/>
              <a:gd name="connsiteX96" fmla="*/ 209172 w 605099"/>
              <a:gd name="connsiteY96" fmla="*/ 47756 h 606510"/>
              <a:gd name="connsiteX97" fmla="*/ 230431 w 605099"/>
              <a:gd name="connsiteY97" fmla="*/ 46714 h 606510"/>
              <a:gd name="connsiteX98" fmla="*/ 230431 w 605099"/>
              <a:gd name="connsiteY98" fmla="*/ 0 h 606510"/>
              <a:gd name="connsiteX99" fmla="*/ 251707 w 605099"/>
              <a:gd name="connsiteY99" fmla="*/ 26544 h 606510"/>
              <a:gd name="connsiteX100" fmla="*/ 251707 w 605099"/>
              <a:gd name="connsiteY100" fmla="*/ 34507 h 606510"/>
              <a:gd name="connsiteX101" fmla="*/ 230431 w 605099"/>
              <a:gd name="connsiteY101" fmla="*/ 33654 h 606510"/>
              <a:gd name="connsiteX102" fmla="*/ 209156 w 605099"/>
              <a:gd name="connsiteY102" fmla="*/ 34507 h 606510"/>
              <a:gd name="connsiteX103" fmla="*/ 209156 w 605099"/>
              <a:gd name="connsiteY103" fmla="*/ 26544 h 606510"/>
              <a:gd name="connsiteX104" fmla="*/ 230431 w 605099"/>
              <a:gd name="connsiteY104" fmla="*/ 0 h 60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</a:cxnLst>
            <a:rect l="l" t="t" r="r" b="b"/>
            <a:pathLst>
              <a:path w="605099" h="606510">
                <a:moveTo>
                  <a:pt x="314125" y="487819"/>
                </a:moveTo>
                <a:cubicBezTo>
                  <a:pt x="322855" y="487819"/>
                  <a:pt x="330066" y="494924"/>
                  <a:pt x="330066" y="503735"/>
                </a:cubicBezTo>
                <a:cubicBezTo>
                  <a:pt x="330066" y="521450"/>
                  <a:pt x="360715" y="542007"/>
                  <a:pt x="400189" y="542007"/>
                </a:cubicBezTo>
                <a:cubicBezTo>
                  <a:pt x="439662" y="542007"/>
                  <a:pt x="470311" y="521450"/>
                  <a:pt x="470311" y="503735"/>
                </a:cubicBezTo>
                <a:cubicBezTo>
                  <a:pt x="470311" y="495019"/>
                  <a:pt x="477522" y="487819"/>
                  <a:pt x="486252" y="487819"/>
                </a:cubicBezTo>
                <a:cubicBezTo>
                  <a:pt x="494982" y="487819"/>
                  <a:pt x="502193" y="494924"/>
                  <a:pt x="502193" y="503735"/>
                </a:cubicBezTo>
                <a:cubicBezTo>
                  <a:pt x="502193" y="521450"/>
                  <a:pt x="532747" y="542007"/>
                  <a:pt x="572221" y="542007"/>
                </a:cubicBezTo>
                <a:cubicBezTo>
                  <a:pt x="580951" y="542007"/>
                  <a:pt x="588162" y="549207"/>
                  <a:pt x="588162" y="557923"/>
                </a:cubicBezTo>
                <a:cubicBezTo>
                  <a:pt x="588162" y="566638"/>
                  <a:pt x="581140" y="573838"/>
                  <a:pt x="572221" y="573838"/>
                </a:cubicBezTo>
                <a:cubicBezTo>
                  <a:pt x="546601" y="573838"/>
                  <a:pt x="521930" y="567017"/>
                  <a:pt x="502763" y="554797"/>
                </a:cubicBezTo>
                <a:cubicBezTo>
                  <a:pt x="496310" y="550628"/>
                  <a:pt x="490807" y="546081"/>
                  <a:pt x="486252" y="540965"/>
                </a:cubicBezTo>
                <a:cubicBezTo>
                  <a:pt x="481508" y="546081"/>
                  <a:pt x="476099" y="550628"/>
                  <a:pt x="469647" y="554797"/>
                </a:cubicBezTo>
                <a:cubicBezTo>
                  <a:pt x="450574" y="567017"/>
                  <a:pt x="425903" y="573838"/>
                  <a:pt x="400189" y="573838"/>
                </a:cubicBezTo>
                <a:cubicBezTo>
                  <a:pt x="374474" y="573838"/>
                  <a:pt x="349803" y="567017"/>
                  <a:pt x="330730" y="554797"/>
                </a:cubicBezTo>
                <a:cubicBezTo>
                  <a:pt x="324278" y="550628"/>
                  <a:pt x="318680" y="546081"/>
                  <a:pt x="314125" y="540965"/>
                </a:cubicBezTo>
                <a:cubicBezTo>
                  <a:pt x="309475" y="546081"/>
                  <a:pt x="304067" y="550628"/>
                  <a:pt x="297614" y="554797"/>
                </a:cubicBezTo>
                <a:cubicBezTo>
                  <a:pt x="287936" y="561049"/>
                  <a:pt x="276834" y="565786"/>
                  <a:pt x="264973" y="569007"/>
                </a:cubicBezTo>
                <a:lnTo>
                  <a:pt x="264973" y="535565"/>
                </a:lnTo>
                <a:cubicBezTo>
                  <a:pt x="285089" y="528081"/>
                  <a:pt x="298184" y="515387"/>
                  <a:pt x="298184" y="503735"/>
                </a:cubicBezTo>
                <a:cubicBezTo>
                  <a:pt x="298184" y="495019"/>
                  <a:pt x="305395" y="487819"/>
                  <a:pt x="314125" y="487819"/>
                </a:cubicBezTo>
                <a:close/>
                <a:moveTo>
                  <a:pt x="142073" y="487678"/>
                </a:moveTo>
                <a:cubicBezTo>
                  <a:pt x="150801" y="487678"/>
                  <a:pt x="158012" y="494692"/>
                  <a:pt x="158012" y="503602"/>
                </a:cubicBezTo>
                <a:cubicBezTo>
                  <a:pt x="158012" y="515924"/>
                  <a:pt x="173097" y="529763"/>
                  <a:pt x="195678" y="536967"/>
                </a:cubicBezTo>
                <a:lnTo>
                  <a:pt x="195678" y="570047"/>
                </a:lnTo>
                <a:cubicBezTo>
                  <a:pt x="182206" y="566919"/>
                  <a:pt x="169492" y="561706"/>
                  <a:pt x="158676" y="554786"/>
                </a:cubicBezTo>
                <a:cubicBezTo>
                  <a:pt x="152225" y="550616"/>
                  <a:pt x="146627" y="546066"/>
                  <a:pt x="142073" y="540948"/>
                </a:cubicBezTo>
                <a:cubicBezTo>
                  <a:pt x="137424" y="546066"/>
                  <a:pt x="131921" y="550616"/>
                  <a:pt x="125470" y="554786"/>
                </a:cubicBezTo>
                <a:cubicBezTo>
                  <a:pt x="106399" y="567014"/>
                  <a:pt x="81732" y="573838"/>
                  <a:pt x="56020" y="573838"/>
                </a:cubicBezTo>
                <a:cubicBezTo>
                  <a:pt x="47292" y="573838"/>
                  <a:pt x="40081" y="566540"/>
                  <a:pt x="40081" y="557820"/>
                </a:cubicBezTo>
                <a:cubicBezTo>
                  <a:pt x="40081" y="549099"/>
                  <a:pt x="47197" y="541896"/>
                  <a:pt x="56020" y="541896"/>
                </a:cubicBezTo>
                <a:cubicBezTo>
                  <a:pt x="95489" y="541896"/>
                  <a:pt x="126134" y="521232"/>
                  <a:pt x="126134" y="503602"/>
                </a:cubicBezTo>
                <a:cubicBezTo>
                  <a:pt x="126134" y="494882"/>
                  <a:pt x="133249" y="487678"/>
                  <a:pt x="142073" y="487678"/>
                </a:cubicBezTo>
                <a:close/>
                <a:moveTo>
                  <a:pt x="314298" y="398342"/>
                </a:moveTo>
                <a:cubicBezTo>
                  <a:pt x="323029" y="398342"/>
                  <a:pt x="330241" y="405447"/>
                  <a:pt x="330241" y="414258"/>
                </a:cubicBezTo>
                <a:cubicBezTo>
                  <a:pt x="330241" y="431973"/>
                  <a:pt x="360800" y="452436"/>
                  <a:pt x="400279" y="452530"/>
                </a:cubicBezTo>
                <a:cubicBezTo>
                  <a:pt x="439758" y="452530"/>
                  <a:pt x="470411" y="431973"/>
                  <a:pt x="470411" y="414258"/>
                </a:cubicBezTo>
                <a:cubicBezTo>
                  <a:pt x="470411" y="405542"/>
                  <a:pt x="477624" y="398342"/>
                  <a:pt x="486355" y="398342"/>
                </a:cubicBezTo>
                <a:cubicBezTo>
                  <a:pt x="495086" y="398342"/>
                  <a:pt x="502298" y="405447"/>
                  <a:pt x="502298" y="414258"/>
                </a:cubicBezTo>
                <a:cubicBezTo>
                  <a:pt x="502298" y="431973"/>
                  <a:pt x="532952" y="452530"/>
                  <a:pt x="572431" y="452530"/>
                </a:cubicBezTo>
                <a:cubicBezTo>
                  <a:pt x="581162" y="452530"/>
                  <a:pt x="588374" y="459730"/>
                  <a:pt x="588374" y="468446"/>
                </a:cubicBezTo>
                <a:cubicBezTo>
                  <a:pt x="588374" y="477161"/>
                  <a:pt x="581256" y="484361"/>
                  <a:pt x="572431" y="484361"/>
                </a:cubicBezTo>
                <a:cubicBezTo>
                  <a:pt x="546712" y="484361"/>
                  <a:pt x="522038" y="477540"/>
                  <a:pt x="502962" y="465320"/>
                </a:cubicBezTo>
                <a:cubicBezTo>
                  <a:pt x="496509" y="461151"/>
                  <a:pt x="490910" y="456604"/>
                  <a:pt x="486355" y="451488"/>
                </a:cubicBezTo>
                <a:cubicBezTo>
                  <a:pt x="481704" y="456604"/>
                  <a:pt x="476200" y="461151"/>
                  <a:pt x="469747" y="465320"/>
                </a:cubicBezTo>
                <a:cubicBezTo>
                  <a:pt x="450672" y="477540"/>
                  <a:pt x="425997" y="484361"/>
                  <a:pt x="400279" y="484361"/>
                </a:cubicBezTo>
                <a:cubicBezTo>
                  <a:pt x="374655" y="484361"/>
                  <a:pt x="349981" y="477540"/>
                  <a:pt x="330811" y="465320"/>
                </a:cubicBezTo>
                <a:cubicBezTo>
                  <a:pt x="324357" y="461151"/>
                  <a:pt x="318853" y="456604"/>
                  <a:pt x="314298" y="451488"/>
                </a:cubicBezTo>
                <a:cubicBezTo>
                  <a:pt x="309553" y="456604"/>
                  <a:pt x="304143" y="461151"/>
                  <a:pt x="297690" y="465320"/>
                </a:cubicBezTo>
                <a:cubicBezTo>
                  <a:pt x="288105" y="471572"/>
                  <a:pt x="276907" y="476309"/>
                  <a:pt x="265044" y="479530"/>
                </a:cubicBezTo>
                <a:lnTo>
                  <a:pt x="265044" y="446088"/>
                </a:lnTo>
                <a:cubicBezTo>
                  <a:pt x="285163" y="438604"/>
                  <a:pt x="298354" y="425910"/>
                  <a:pt x="298354" y="414258"/>
                </a:cubicBezTo>
                <a:cubicBezTo>
                  <a:pt x="298354" y="405542"/>
                  <a:pt x="305567" y="398342"/>
                  <a:pt x="314298" y="398342"/>
                </a:cubicBezTo>
                <a:close/>
                <a:moveTo>
                  <a:pt x="142073" y="398271"/>
                </a:moveTo>
                <a:cubicBezTo>
                  <a:pt x="150801" y="398271"/>
                  <a:pt x="158012" y="405280"/>
                  <a:pt x="158012" y="414182"/>
                </a:cubicBezTo>
                <a:cubicBezTo>
                  <a:pt x="158012" y="426494"/>
                  <a:pt x="173097" y="440322"/>
                  <a:pt x="195678" y="447520"/>
                </a:cubicBezTo>
                <a:lnTo>
                  <a:pt x="195678" y="480573"/>
                </a:lnTo>
                <a:cubicBezTo>
                  <a:pt x="182206" y="477448"/>
                  <a:pt x="169492" y="472239"/>
                  <a:pt x="158676" y="465325"/>
                </a:cubicBezTo>
                <a:cubicBezTo>
                  <a:pt x="152225" y="461158"/>
                  <a:pt x="146627" y="456612"/>
                  <a:pt x="142073" y="451497"/>
                </a:cubicBezTo>
                <a:cubicBezTo>
                  <a:pt x="137424" y="456612"/>
                  <a:pt x="131921" y="461158"/>
                  <a:pt x="125470" y="465325"/>
                </a:cubicBezTo>
                <a:cubicBezTo>
                  <a:pt x="106399" y="477542"/>
                  <a:pt x="81732" y="484361"/>
                  <a:pt x="56020" y="484361"/>
                </a:cubicBezTo>
                <a:cubicBezTo>
                  <a:pt x="47292" y="484361"/>
                  <a:pt x="40081" y="477069"/>
                  <a:pt x="40081" y="468356"/>
                </a:cubicBezTo>
                <a:cubicBezTo>
                  <a:pt x="40081" y="459642"/>
                  <a:pt x="47197" y="452444"/>
                  <a:pt x="56020" y="452444"/>
                </a:cubicBezTo>
                <a:cubicBezTo>
                  <a:pt x="95489" y="452444"/>
                  <a:pt x="126134" y="431798"/>
                  <a:pt x="126134" y="414182"/>
                </a:cubicBezTo>
                <a:cubicBezTo>
                  <a:pt x="126134" y="405469"/>
                  <a:pt x="133249" y="398271"/>
                  <a:pt x="142073" y="398271"/>
                </a:cubicBezTo>
                <a:close/>
                <a:moveTo>
                  <a:pt x="209015" y="290024"/>
                </a:moveTo>
                <a:lnTo>
                  <a:pt x="251707" y="290024"/>
                </a:lnTo>
                <a:lnTo>
                  <a:pt x="251707" y="449973"/>
                </a:lnTo>
                <a:lnTo>
                  <a:pt x="251707" y="482474"/>
                </a:lnTo>
                <a:lnTo>
                  <a:pt x="251707" y="539328"/>
                </a:lnTo>
                <a:lnTo>
                  <a:pt x="251707" y="571829"/>
                </a:lnTo>
                <a:lnTo>
                  <a:pt x="251707" y="579789"/>
                </a:lnTo>
                <a:cubicBezTo>
                  <a:pt x="251707" y="594381"/>
                  <a:pt x="242220" y="606415"/>
                  <a:pt x="230266" y="606510"/>
                </a:cubicBezTo>
                <a:cubicBezTo>
                  <a:pt x="218502" y="606510"/>
                  <a:pt x="209015" y="594666"/>
                  <a:pt x="209015" y="579978"/>
                </a:cubicBezTo>
                <a:lnTo>
                  <a:pt x="209015" y="572682"/>
                </a:lnTo>
                <a:lnTo>
                  <a:pt x="209015" y="540370"/>
                </a:lnTo>
                <a:lnTo>
                  <a:pt x="209015" y="483232"/>
                </a:lnTo>
                <a:lnTo>
                  <a:pt x="209015" y="450920"/>
                </a:lnTo>
                <a:close/>
                <a:moveTo>
                  <a:pt x="555209" y="80092"/>
                </a:moveTo>
                <a:cubicBezTo>
                  <a:pt x="582762" y="80092"/>
                  <a:pt x="605099" y="102381"/>
                  <a:pt x="605099" y="129876"/>
                </a:cubicBezTo>
                <a:cubicBezTo>
                  <a:pt x="605099" y="157371"/>
                  <a:pt x="582762" y="179660"/>
                  <a:pt x="555209" y="179660"/>
                </a:cubicBezTo>
                <a:cubicBezTo>
                  <a:pt x="527656" y="179660"/>
                  <a:pt x="505319" y="157371"/>
                  <a:pt x="505319" y="129876"/>
                </a:cubicBezTo>
                <a:cubicBezTo>
                  <a:pt x="505319" y="102381"/>
                  <a:pt x="527656" y="80092"/>
                  <a:pt x="555209" y="80092"/>
                </a:cubicBezTo>
                <a:close/>
                <a:moveTo>
                  <a:pt x="230431" y="46714"/>
                </a:moveTo>
                <a:cubicBezTo>
                  <a:pt x="237454" y="46714"/>
                  <a:pt x="244667" y="47093"/>
                  <a:pt x="251690" y="47756"/>
                </a:cubicBezTo>
                <a:cubicBezTo>
                  <a:pt x="253968" y="48040"/>
                  <a:pt x="256245" y="48230"/>
                  <a:pt x="258333" y="48514"/>
                </a:cubicBezTo>
                <a:cubicBezTo>
                  <a:pt x="260611" y="48798"/>
                  <a:pt x="262889" y="48988"/>
                  <a:pt x="265071" y="49367"/>
                </a:cubicBezTo>
                <a:cubicBezTo>
                  <a:pt x="375921" y="66042"/>
                  <a:pt x="460862" y="161546"/>
                  <a:pt x="460862" y="276757"/>
                </a:cubicBezTo>
                <a:lnTo>
                  <a:pt x="265071" y="276757"/>
                </a:lnTo>
                <a:lnTo>
                  <a:pt x="258333" y="276757"/>
                </a:lnTo>
                <a:lnTo>
                  <a:pt x="251690" y="276757"/>
                </a:lnTo>
                <a:lnTo>
                  <a:pt x="209172" y="276757"/>
                </a:lnTo>
                <a:lnTo>
                  <a:pt x="202434" y="276757"/>
                </a:lnTo>
                <a:lnTo>
                  <a:pt x="195695" y="276757"/>
                </a:lnTo>
                <a:lnTo>
                  <a:pt x="0" y="276757"/>
                </a:lnTo>
                <a:cubicBezTo>
                  <a:pt x="0" y="161452"/>
                  <a:pt x="85035" y="66042"/>
                  <a:pt x="195695" y="49367"/>
                </a:cubicBezTo>
                <a:cubicBezTo>
                  <a:pt x="197973" y="48988"/>
                  <a:pt x="200156" y="48798"/>
                  <a:pt x="202434" y="48514"/>
                </a:cubicBezTo>
                <a:cubicBezTo>
                  <a:pt x="204711" y="48135"/>
                  <a:pt x="206894" y="48040"/>
                  <a:pt x="209172" y="47756"/>
                </a:cubicBezTo>
                <a:cubicBezTo>
                  <a:pt x="216100" y="47093"/>
                  <a:pt x="223313" y="46714"/>
                  <a:pt x="230431" y="46714"/>
                </a:cubicBezTo>
                <a:close/>
                <a:moveTo>
                  <a:pt x="230431" y="0"/>
                </a:moveTo>
                <a:cubicBezTo>
                  <a:pt x="242209" y="0"/>
                  <a:pt x="251707" y="11850"/>
                  <a:pt x="251707" y="26544"/>
                </a:cubicBezTo>
                <a:lnTo>
                  <a:pt x="251707" y="34507"/>
                </a:lnTo>
                <a:cubicBezTo>
                  <a:pt x="244678" y="34033"/>
                  <a:pt x="237460" y="33654"/>
                  <a:pt x="230431" y="33654"/>
                </a:cubicBezTo>
                <a:cubicBezTo>
                  <a:pt x="223308" y="33654"/>
                  <a:pt x="216184" y="33843"/>
                  <a:pt x="209156" y="34507"/>
                </a:cubicBezTo>
                <a:lnTo>
                  <a:pt x="209156" y="26544"/>
                </a:lnTo>
                <a:cubicBezTo>
                  <a:pt x="209156" y="11850"/>
                  <a:pt x="218654" y="0"/>
                  <a:pt x="230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8244015" y="4495306"/>
            <a:ext cx="80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653759" y="4543745"/>
            <a:ext cx="80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酒店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176398" y="6030513"/>
            <a:ext cx="882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火车票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0973211" y="4495306"/>
            <a:ext cx="80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度假</a:t>
            </a:r>
          </a:p>
        </p:txBody>
      </p:sp>
      <p:sp>
        <p:nvSpPr>
          <p:cNvPr id="26" name="Freeform 15"/>
          <p:cNvSpPr>
            <a:spLocks noEditPoints="1"/>
          </p:cNvSpPr>
          <p:nvPr/>
        </p:nvSpPr>
        <p:spPr bwMode="auto">
          <a:xfrm>
            <a:off x="10901694" y="5246039"/>
            <a:ext cx="745638" cy="592256"/>
          </a:xfrm>
          <a:custGeom>
            <a:avLst/>
            <a:gdLst>
              <a:gd name="T0" fmla="*/ 327 w 593"/>
              <a:gd name="T1" fmla="*/ 317 h 472"/>
              <a:gd name="T2" fmla="*/ 277 w 593"/>
              <a:gd name="T3" fmla="*/ 325 h 472"/>
              <a:gd name="T4" fmla="*/ 270 w 593"/>
              <a:gd name="T5" fmla="*/ 309 h 472"/>
              <a:gd name="T6" fmla="*/ 277 w 593"/>
              <a:gd name="T7" fmla="*/ 235 h 472"/>
              <a:gd name="T8" fmla="*/ 327 w 593"/>
              <a:gd name="T9" fmla="*/ 243 h 472"/>
              <a:gd name="T10" fmla="*/ 338 w 593"/>
              <a:gd name="T11" fmla="*/ 241 h 472"/>
              <a:gd name="T12" fmla="*/ 277 w 593"/>
              <a:gd name="T13" fmla="*/ 224 h 472"/>
              <a:gd name="T14" fmla="*/ 259 w 593"/>
              <a:gd name="T15" fmla="*/ 263 h 472"/>
              <a:gd name="T16" fmla="*/ 10 w 593"/>
              <a:gd name="T17" fmla="*/ 268 h 472"/>
              <a:gd name="T18" fmla="*/ 0 w 593"/>
              <a:gd name="T19" fmla="*/ 133 h 472"/>
              <a:gd name="T20" fmla="*/ 199 w 593"/>
              <a:gd name="T21" fmla="*/ 88 h 472"/>
              <a:gd name="T22" fmla="*/ 205 w 593"/>
              <a:gd name="T23" fmla="*/ 29 h 472"/>
              <a:gd name="T24" fmla="*/ 359 w 593"/>
              <a:gd name="T25" fmla="*/ 0 h 472"/>
              <a:gd name="T26" fmla="*/ 388 w 593"/>
              <a:gd name="T27" fmla="*/ 82 h 472"/>
              <a:gd name="T28" fmla="*/ 490 w 593"/>
              <a:gd name="T29" fmla="*/ 88 h 472"/>
              <a:gd name="T30" fmla="*/ 593 w 593"/>
              <a:gd name="T31" fmla="*/ 133 h 472"/>
              <a:gd name="T32" fmla="*/ 584 w 593"/>
              <a:gd name="T33" fmla="*/ 268 h 472"/>
              <a:gd name="T34" fmla="*/ 338 w 593"/>
              <a:gd name="T35" fmla="*/ 263 h 472"/>
              <a:gd name="T36" fmla="*/ 338 w 593"/>
              <a:gd name="T37" fmla="*/ 241 h 472"/>
              <a:gd name="T38" fmla="*/ 277 w 593"/>
              <a:gd name="T39" fmla="*/ 336 h 472"/>
              <a:gd name="T40" fmla="*/ 338 w 593"/>
              <a:gd name="T41" fmla="*/ 317 h 472"/>
              <a:gd name="T42" fmla="*/ 343 w 593"/>
              <a:gd name="T43" fmla="*/ 284 h 472"/>
              <a:gd name="T44" fmla="*/ 593 w 593"/>
              <a:gd name="T45" fmla="*/ 293 h 472"/>
              <a:gd name="T46" fmla="*/ 549 w 593"/>
              <a:gd name="T47" fmla="*/ 472 h 472"/>
              <a:gd name="T48" fmla="*/ 45 w 593"/>
              <a:gd name="T49" fmla="*/ 472 h 472"/>
              <a:gd name="T50" fmla="*/ 0 w 593"/>
              <a:gd name="T51" fmla="*/ 293 h 472"/>
              <a:gd name="T52" fmla="*/ 253 w 593"/>
              <a:gd name="T53" fmla="*/ 284 h 472"/>
              <a:gd name="T54" fmla="*/ 259 w 593"/>
              <a:gd name="T55" fmla="*/ 317 h 472"/>
              <a:gd name="T56" fmla="*/ 229 w 593"/>
              <a:gd name="T57" fmla="*/ 88 h 472"/>
              <a:gd name="T58" fmla="*/ 370 w 593"/>
              <a:gd name="T59" fmla="*/ 82 h 472"/>
              <a:gd name="T60" fmla="*/ 359 w 593"/>
              <a:gd name="T61" fmla="*/ 19 h 472"/>
              <a:gd name="T62" fmla="*/ 224 w 593"/>
              <a:gd name="T63" fmla="*/ 29 h 472"/>
              <a:gd name="T64" fmla="*/ 229 w 593"/>
              <a:gd name="T65" fmla="*/ 88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3" h="472">
                <a:moveTo>
                  <a:pt x="327" y="251"/>
                </a:moveTo>
                <a:cubicBezTo>
                  <a:pt x="327" y="317"/>
                  <a:pt x="327" y="317"/>
                  <a:pt x="327" y="317"/>
                </a:cubicBezTo>
                <a:cubicBezTo>
                  <a:pt x="327" y="321"/>
                  <a:pt x="323" y="325"/>
                  <a:pt x="319" y="325"/>
                </a:cubicBezTo>
                <a:cubicBezTo>
                  <a:pt x="277" y="325"/>
                  <a:pt x="277" y="325"/>
                  <a:pt x="277" y="325"/>
                </a:cubicBezTo>
                <a:cubicBezTo>
                  <a:pt x="273" y="325"/>
                  <a:pt x="270" y="321"/>
                  <a:pt x="270" y="317"/>
                </a:cubicBezTo>
                <a:cubicBezTo>
                  <a:pt x="270" y="309"/>
                  <a:pt x="270" y="309"/>
                  <a:pt x="270" y="309"/>
                </a:cubicBezTo>
                <a:cubicBezTo>
                  <a:pt x="270" y="243"/>
                  <a:pt x="270" y="243"/>
                  <a:pt x="270" y="243"/>
                </a:cubicBezTo>
                <a:cubicBezTo>
                  <a:pt x="270" y="238"/>
                  <a:pt x="273" y="235"/>
                  <a:pt x="277" y="235"/>
                </a:cubicBezTo>
                <a:cubicBezTo>
                  <a:pt x="319" y="235"/>
                  <a:pt x="319" y="235"/>
                  <a:pt x="319" y="235"/>
                </a:cubicBezTo>
                <a:cubicBezTo>
                  <a:pt x="323" y="235"/>
                  <a:pt x="327" y="238"/>
                  <a:pt x="327" y="243"/>
                </a:cubicBezTo>
                <a:lnTo>
                  <a:pt x="327" y="251"/>
                </a:lnTo>
                <a:close/>
                <a:moveTo>
                  <a:pt x="338" y="241"/>
                </a:moveTo>
                <a:cubicBezTo>
                  <a:pt x="337" y="231"/>
                  <a:pt x="329" y="224"/>
                  <a:pt x="319" y="224"/>
                </a:cubicBezTo>
                <a:cubicBezTo>
                  <a:pt x="277" y="224"/>
                  <a:pt x="277" y="224"/>
                  <a:pt x="277" y="224"/>
                </a:cubicBezTo>
                <a:cubicBezTo>
                  <a:pt x="267" y="224"/>
                  <a:pt x="259" y="233"/>
                  <a:pt x="259" y="243"/>
                </a:cubicBezTo>
                <a:cubicBezTo>
                  <a:pt x="259" y="263"/>
                  <a:pt x="259" y="263"/>
                  <a:pt x="259" y="263"/>
                </a:cubicBezTo>
                <a:cubicBezTo>
                  <a:pt x="259" y="266"/>
                  <a:pt x="256" y="268"/>
                  <a:pt x="253" y="268"/>
                </a:cubicBezTo>
                <a:cubicBezTo>
                  <a:pt x="10" y="268"/>
                  <a:pt x="10" y="268"/>
                  <a:pt x="10" y="268"/>
                </a:cubicBezTo>
                <a:cubicBezTo>
                  <a:pt x="5" y="268"/>
                  <a:pt x="0" y="264"/>
                  <a:pt x="0" y="258"/>
                </a:cubicBezTo>
                <a:cubicBezTo>
                  <a:pt x="0" y="133"/>
                  <a:pt x="0" y="133"/>
                  <a:pt x="0" y="133"/>
                </a:cubicBezTo>
                <a:cubicBezTo>
                  <a:pt x="0" y="108"/>
                  <a:pt x="20" y="88"/>
                  <a:pt x="45" y="88"/>
                </a:cubicBezTo>
                <a:cubicBezTo>
                  <a:pt x="199" y="88"/>
                  <a:pt x="199" y="88"/>
                  <a:pt x="199" y="88"/>
                </a:cubicBezTo>
                <a:cubicBezTo>
                  <a:pt x="203" y="88"/>
                  <a:pt x="205" y="85"/>
                  <a:pt x="205" y="82"/>
                </a:cubicBezTo>
                <a:cubicBezTo>
                  <a:pt x="205" y="29"/>
                  <a:pt x="205" y="29"/>
                  <a:pt x="205" y="29"/>
                </a:cubicBezTo>
                <a:cubicBezTo>
                  <a:pt x="205" y="13"/>
                  <a:pt x="218" y="0"/>
                  <a:pt x="234" y="0"/>
                </a:cubicBezTo>
                <a:cubicBezTo>
                  <a:pt x="359" y="0"/>
                  <a:pt x="359" y="0"/>
                  <a:pt x="359" y="0"/>
                </a:cubicBezTo>
                <a:cubicBezTo>
                  <a:pt x="376" y="0"/>
                  <a:pt x="388" y="13"/>
                  <a:pt x="388" y="29"/>
                </a:cubicBezTo>
                <a:cubicBezTo>
                  <a:pt x="388" y="82"/>
                  <a:pt x="388" y="82"/>
                  <a:pt x="388" y="82"/>
                </a:cubicBezTo>
                <a:cubicBezTo>
                  <a:pt x="388" y="85"/>
                  <a:pt x="391" y="88"/>
                  <a:pt x="394" y="88"/>
                </a:cubicBezTo>
                <a:cubicBezTo>
                  <a:pt x="490" y="88"/>
                  <a:pt x="490" y="88"/>
                  <a:pt x="490" y="88"/>
                </a:cubicBezTo>
                <a:cubicBezTo>
                  <a:pt x="549" y="88"/>
                  <a:pt x="549" y="88"/>
                  <a:pt x="549" y="88"/>
                </a:cubicBezTo>
                <a:cubicBezTo>
                  <a:pt x="573" y="88"/>
                  <a:pt x="593" y="108"/>
                  <a:pt x="593" y="133"/>
                </a:cubicBezTo>
                <a:cubicBezTo>
                  <a:pt x="593" y="258"/>
                  <a:pt x="593" y="258"/>
                  <a:pt x="593" y="258"/>
                </a:cubicBezTo>
                <a:cubicBezTo>
                  <a:pt x="593" y="264"/>
                  <a:pt x="589" y="268"/>
                  <a:pt x="584" y="268"/>
                </a:cubicBezTo>
                <a:cubicBezTo>
                  <a:pt x="343" y="268"/>
                  <a:pt x="343" y="268"/>
                  <a:pt x="343" y="268"/>
                </a:cubicBezTo>
                <a:cubicBezTo>
                  <a:pt x="340" y="268"/>
                  <a:pt x="338" y="266"/>
                  <a:pt x="338" y="263"/>
                </a:cubicBezTo>
                <a:cubicBezTo>
                  <a:pt x="338" y="243"/>
                  <a:pt x="338" y="243"/>
                  <a:pt x="338" y="243"/>
                </a:cubicBezTo>
                <a:cubicBezTo>
                  <a:pt x="338" y="242"/>
                  <a:pt x="338" y="241"/>
                  <a:pt x="338" y="241"/>
                </a:cubicBezTo>
                <a:close/>
                <a:moveTo>
                  <a:pt x="259" y="319"/>
                </a:moveTo>
                <a:cubicBezTo>
                  <a:pt x="260" y="329"/>
                  <a:pt x="268" y="336"/>
                  <a:pt x="277" y="336"/>
                </a:cubicBezTo>
                <a:cubicBezTo>
                  <a:pt x="319" y="336"/>
                  <a:pt x="319" y="336"/>
                  <a:pt x="319" y="336"/>
                </a:cubicBezTo>
                <a:cubicBezTo>
                  <a:pt x="329" y="336"/>
                  <a:pt x="338" y="327"/>
                  <a:pt x="338" y="317"/>
                </a:cubicBezTo>
                <a:cubicBezTo>
                  <a:pt x="338" y="289"/>
                  <a:pt x="338" y="289"/>
                  <a:pt x="338" y="289"/>
                </a:cubicBezTo>
                <a:cubicBezTo>
                  <a:pt x="338" y="286"/>
                  <a:pt x="340" y="284"/>
                  <a:pt x="343" y="284"/>
                </a:cubicBezTo>
                <a:cubicBezTo>
                  <a:pt x="584" y="284"/>
                  <a:pt x="584" y="284"/>
                  <a:pt x="584" y="284"/>
                </a:cubicBezTo>
                <a:cubicBezTo>
                  <a:pt x="589" y="284"/>
                  <a:pt x="593" y="288"/>
                  <a:pt x="593" y="293"/>
                </a:cubicBezTo>
                <a:cubicBezTo>
                  <a:pt x="593" y="427"/>
                  <a:pt x="593" y="427"/>
                  <a:pt x="593" y="427"/>
                </a:cubicBezTo>
                <a:cubicBezTo>
                  <a:pt x="593" y="451"/>
                  <a:pt x="573" y="472"/>
                  <a:pt x="549" y="472"/>
                </a:cubicBezTo>
                <a:cubicBezTo>
                  <a:pt x="107" y="472"/>
                  <a:pt x="107" y="472"/>
                  <a:pt x="107" y="472"/>
                </a:cubicBezTo>
                <a:cubicBezTo>
                  <a:pt x="45" y="472"/>
                  <a:pt x="45" y="472"/>
                  <a:pt x="45" y="472"/>
                </a:cubicBezTo>
                <a:cubicBezTo>
                  <a:pt x="20" y="472"/>
                  <a:pt x="0" y="451"/>
                  <a:pt x="0" y="427"/>
                </a:cubicBezTo>
                <a:cubicBezTo>
                  <a:pt x="0" y="293"/>
                  <a:pt x="0" y="293"/>
                  <a:pt x="0" y="293"/>
                </a:cubicBezTo>
                <a:cubicBezTo>
                  <a:pt x="0" y="288"/>
                  <a:pt x="5" y="284"/>
                  <a:pt x="10" y="284"/>
                </a:cubicBezTo>
                <a:cubicBezTo>
                  <a:pt x="253" y="284"/>
                  <a:pt x="253" y="284"/>
                  <a:pt x="253" y="284"/>
                </a:cubicBezTo>
                <a:cubicBezTo>
                  <a:pt x="256" y="284"/>
                  <a:pt x="259" y="286"/>
                  <a:pt x="259" y="289"/>
                </a:cubicBezTo>
                <a:cubicBezTo>
                  <a:pt x="259" y="317"/>
                  <a:pt x="259" y="317"/>
                  <a:pt x="259" y="317"/>
                </a:cubicBezTo>
                <a:cubicBezTo>
                  <a:pt x="259" y="318"/>
                  <a:pt x="259" y="319"/>
                  <a:pt x="259" y="319"/>
                </a:cubicBezTo>
                <a:close/>
                <a:moveTo>
                  <a:pt x="229" y="88"/>
                </a:moveTo>
                <a:cubicBezTo>
                  <a:pt x="364" y="88"/>
                  <a:pt x="364" y="88"/>
                  <a:pt x="364" y="88"/>
                </a:cubicBezTo>
                <a:cubicBezTo>
                  <a:pt x="367" y="88"/>
                  <a:pt x="370" y="85"/>
                  <a:pt x="370" y="82"/>
                </a:cubicBezTo>
                <a:cubicBezTo>
                  <a:pt x="370" y="29"/>
                  <a:pt x="370" y="29"/>
                  <a:pt x="370" y="29"/>
                </a:cubicBezTo>
                <a:cubicBezTo>
                  <a:pt x="370" y="23"/>
                  <a:pt x="365" y="19"/>
                  <a:pt x="359" y="19"/>
                </a:cubicBezTo>
                <a:cubicBezTo>
                  <a:pt x="234" y="19"/>
                  <a:pt x="234" y="19"/>
                  <a:pt x="234" y="19"/>
                </a:cubicBezTo>
                <a:cubicBezTo>
                  <a:pt x="228" y="19"/>
                  <a:pt x="224" y="23"/>
                  <a:pt x="224" y="29"/>
                </a:cubicBezTo>
                <a:cubicBezTo>
                  <a:pt x="224" y="82"/>
                  <a:pt x="224" y="82"/>
                  <a:pt x="224" y="82"/>
                </a:cubicBezTo>
                <a:cubicBezTo>
                  <a:pt x="224" y="85"/>
                  <a:pt x="226" y="88"/>
                  <a:pt x="229" y="8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1067157" y="6030513"/>
            <a:ext cx="80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商旅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01163" y="4849921"/>
            <a:ext cx="1401455" cy="42043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947713" y="5302723"/>
            <a:ext cx="216736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总部位于英国的低成本航空整合分销平台及对接技术提供商</a:t>
            </a:r>
          </a:p>
        </p:txBody>
      </p:sp>
      <p:sp>
        <p:nvSpPr>
          <p:cNvPr id="9" name="矩形 8"/>
          <p:cNvSpPr/>
          <p:nvPr/>
        </p:nvSpPr>
        <p:spPr>
          <a:xfrm>
            <a:off x="5398520" y="5324488"/>
            <a:ext cx="201850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1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印度最大的线上旅游服务平台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3119" y="4880730"/>
            <a:ext cx="1433320" cy="4346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71300" y="5894977"/>
            <a:ext cx="1406398" cy="41027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862531" y="6305247"/>
            <a:ext cx="229749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总部位于荷兰的在线旅游商务网站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9465370" y="5298767"/>
            <a:ext cx="858755" cy="549741"/>
            <a:chOff x="2579688" y="4618038"/>
            <a:chExt cx="995363" cy="603250"/>
          </a:xfrm>
          <a:solidFill>
            <a:schemeClr val="accent5"/>
          </a:solidFill>
        </p:grpSpPr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2579688" y="4618038"/>
              <a:ext cx="954088" cy="593725"/>
            </a:xfrm>
            <a:custGeom>
              <a:avLst/>
              <a:gdLst>
                <a:gd name="T0" fmla="*/ 288 w 321"/>
                <a:gd name="T1" fmla="*/ 17 h 200"/>
                <a:gd name="T2" fmla="*/ 192 w 321"/>
                <a:gd name="T3" fmla="*/ 4 h 200"/>
                <a:gd name="T4" fmla="*/ 147 w 321"/>
                <a:gd name="T5" fmla="*/ 16 h 200"/>
                <a:gd name="T6" fmla="*/ 0 w 321"/>
                <a:gd name="T7" fmla="*/ 70 h 200"/>
                <a:gd name="T8" fmla="*/ 6 w 321"/>
                <a:gd name="T9" fmla="*/ 155 h 200"/>
                <a:gd name="T10" fmla="*/ 15 w 321"/>
                <a:gd name="T11" fmla="*/ 154 h 200"/>
                <a:gd name="T12" fmla="*/ 47 w 321"/>
                <a:gd name="T13" fmla="*/ 150 h 200"/>
                <a:gd name="T14" fmla="*/ 112 w 321"/>
                <a:gd name="T15" fmla="*/ 179 h 200"/>
                <a:gd name="T16" fmla="*/ 129 w 321"/>
                <a:gd name="T17" fmla="*/ 140 h 200"/>
                <a:gd name="T18" fmla="*/ 154 w 321"/>
                <a:gd name="T19" fmla="*/ 188 h 200"/>
                <a:gd name="T20" fmla="*/ 194 w 321"/>
                <a:gd name="T21" fmla="*/ 197 h 200"/>
                <a:gd name="T22" fmla="*/ 300 w 321"/>
                <a:gd name="T23" fmla="*/ 190 h 200"/>
                <a:gd name="T24" fmla="*/ 315 w 321"/>
                <a:gd name="T25" fmla="*/ 87 h 200"/>
                <a:gd name="T26" fmla="*/ 83 w 321"/>
                <a:gd name="T27" fmla="*/ 104 h 200"/>
                <a:gd name="T28" fmla="*/ 51 w 321"/>
                <a:gd name="T29" fmla="*/ 51 h 200"/>
                <a:gd name="T30" fmla="*/ 83 w 321"/>
                <a:gd name="T31" fmla="*/ 76 h 200"/>
                <a:gd name="T32" fmla="*/ 4 w 321"/>
                <a:gd name="T33" fmla="*/ 68 h 200"/>
                <a:gd name="T34" fmla="*/ 21 w 321"/>
                <a:gd name="T35" fmla="*/ 60 h 200"/>
                <a:gd name="T36" fmla="*/ 7 w 321"/>
                <a:gd name="T37" fmla="*/ 105 h 200"/>
                <a:gd name="T38" fmla="*/ 26 w 321"/>
                <a:gd name="T39" fmla="*/ 58 h 200"/>
                <a:gd name="T40" fmla="*/ 46 w 321"/>
                <a:gd name="T41" fmla="*/ 105 h 200"/>
                <a:gd name="T42" fmla="*/ 89 w 321"/>
                <a:gd name="T43" fmla="*/ 104 h 200"/>
                <a:gd name="T44" fmla="*/ 131 w 321"/>
                <a:gd name="T45" fmla="*/ 28 h 200"/>
                <a:gd name="T46" fmla="*/ 134 w 321"/>
                <a:gd name="T47" fmla="*/ 102 h 200"/>
                <a:gd name="T48" fmla="*/ 171 w 321"/>
                <a:gd name="T49" fmla="*/ 155 h 200"/>
                <a:gd name="T50" fmla="*/ 139 w 321"/>
                <a:gd name="T51" fmla="*/ 27 h 200"/>
                <a:gd name="T52" fmla="*/ 182 w 321"/>
                <a:gd name="T53" fmla="*/ 146 h 200"/>
                <a:gd name="T54" fmla="*/ 220 w 321"/>
                <a:gd name="T55" fmla="*/ 182 h 200"/>
                <a:gd name="T56" fmla="*/ 213 w 321"/>
                <a:gd name="T57" fmla="*/ 164 h 200"/>
                <a:gd name="T58" fmla="*/ 220 w 321"/>
                <a:gd name="T59" fmla="*/ 182 h 200"/>
                <a:gd name="T60" fmla="*/ 196 w 321"/>
                <a:gd name="T61" fmla="*/ 120 h 200"/>
                <a:gd name="T62" fmla="*/ 197 w 321"/>
                <a:gd name="T63" fmla="*/ 33 h 200"/>
                <a:gd name="T64" fmla="*/ 215 w 321"/>
                <a:gd name="T65" fmla="*/ 55 h 200"/>
                <a:gd name="T66" fmla="*/ 217 w 321"/>
                <a:gd name="T67" fmla="*/ 29 h 200"/>
                <a:gd name="T68" fmla="*/ 193 w 321"/>
                <a:gd name="T69" fmla="*/ 27 h 200"/>
                <a:gd name="T70" fmla="*/ 193 w 321"/>
                <a:gd name="T71" fmla="*/ 22 h 200"/>
                <a:gd name="T72" fmla="*/ 206 w 321"/>
                <a:gd name="T73" fmla="*/ 8 h 200"/>
                <a:gd name="T74" fmla="*/ 284 w 321"/>
                <a:gd name="T75" fmla="*/ 23 h 200"/>
                <a:gd name="T76" fmla="*/ 311 w 321"/>
                <a:gd name="T77" fmla="*/ 120 h 200"/>
                <a:gd name="T78" fmla="*/ 221 w 321"/>
                <a:gd name="T79" fmla="*/ 146 h 200"/>
                <a:gd name="T80" fmla="*/ 303 w 321"/>
                <a:gd name="T81" fmla="*/ 171 h 200"/>
                <a:gd name="T82" fmla="*/ 310 w 321"/>
                <a:gd name="T83" fmla="*/ 15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1" h="200">
                  <a:moveTo>
                    <a:pt x="315" y="87"/>
                  </a:moveTo>
                  <a:cubicBezTo>
                    <a:pt x="309" y="39"/>
                    <a:pt x="300" y="26"/>
                    <a:pt x="288" y="17"/>
                  </a:cubicBezTo>
                  <a:cubicBezTo>
                    <a:pt x="275" y="8"/>
                    <a:pt x="210" y="1"/>
                    <a:pt x="210" y="1"/>
                  </a:cubicBezTo>
                  <a:cubicBezTo>
                    <a:pt x="201" y="0"/>
                    <a:pt x="196" y="1"/>
                    <a:pt x="192" y="4"/>
                  </a:cubicBezTo>
                  <a:cubicBezTo>
                    <a:pt x="192" y="3"/>
                    <a:pt x="192" y="3"/>
                    <a:pt x="192" y="3"/>
                  </a:cubicBezTo>
                  <a:cubicBezTo>
                    <a:pt x="192" y="3"/>
                    <a:pt x="156" y="13"/>
                    <a:pt x="147" y="16"/>
                  </a:cubicBezTo>
                  <a:cubicBezTo>
                    <a:pt x="105" y="28"/>
                    <a:pt x="5" y="60"/>
                    <a:pt x="5" y="60"/>
                  </a:cubicBezTo>
                  <a:cubicBezTo>
                    <a:pt x="5" y="60"/>
                    <a:pt x="1" y="61"/>
                    <a:pt x="0" y="70"/>
                  </a:cubicBezTo>
                  <a:cubicBezTo>
                    <a:pt x="0" y="79"/>
                    <a:pt x="1" y="148"/>
                    <a:pt x="1" y="148"/>
                  </a:cubicBezTo>
                  <a:cubicBezTo>
                    <a:pt x="1" y="148"/>
                    <a:pt x="1" y="154"/>
                    <a:pt x="6" y="155"/>
                  </a:cubicBezTo>
                  <a:cubicBezTo>
                    <a:pt x="7" y="155"/>
                    <a:pt x="10" y="156"/>
                    <a:pt x="15" y="157"/>
                  </a:cubicBezTo>
                  <a:cubicBezTo>
                    <a:pt x="15" y="156"/>
                    <a:pt x="15" y="155"/>
                    <a:pt x="15" y="154"/>
                  </a:cubicBezTo>
                  <a:cubicBezTo>
                    <a:pt x="13" y="141"/>
                    <a:pt x="19" y="130"/>
                    <a:pt x="28" y="128"/>
                  </a:cubicBezTo>
                  <a:cubicBezTo>
                    <a:pt x="37" y="127"/>
                    <a:pt x="45" y="137"/>
                    <a:pt x="47" y="150"/>
                  </a:cubicBezTo>
                  <a:cubicBezTo>
                    <a:pt x="48" y="155"/>
                    <a:pt x="47" y="160"/>
                    <a:pt x="46" y="164"/>
                  </a:cubicBezTo>
                  <a:cubicBezTo>
                    <a:pt x="65" y="168"/>
                    <a:pt x="89" y="173"/>
                    <a:pt x="112" y="179"/>
                  </a:cubicBezTo>
                  <a:cubicBezTo>
                    <a:pt x="111" y="177"/>
                    <a:pt x="111" y="176"/>
                    <a:pt x="111" y="175"/>
                  </a:cubicBezTo>
                  <a:cubicBezTo>
                    <a:pt x="109" y="157"/>
                    <a:pt x="117" y="141"/>
                    <a:pt x="129" y="140"/>
                  </a:cubicBezTo>
                  <a:cubicBezTo>
                    <a:pt x="141" y="138"/>
                    <a:pt x="153" y="151"/>
                    <a:pt x="156" y="169"/>
                  </a:cubicBezTo>
                  <a:cubicBezTo>
                    <a:pt x="157" y="176"/>
                    <a:pt x="156" y="183"/>
                    <a:pt x="154" y="188"/>
                  </a:cubicBezTo>
                  <a:cubicBezTo>
                    <a:pt x="178" y="193"/>
                    <a:pt x="194" y="197"/>
                    <a:pt x="194" y="197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98" y="200"/>
                    <a:pt x="205" y="200"/>
                    <a:pt x="219" y="200"/>
                  </a:cubicBezTo>
                  <a:cubicBezTo>
                    <a:pt x="249" y="200"/>
                    <a:pt x="271" y="198"/>
                    <a:pt x="300" y="190"/>
                  </a:cubicBezTo>
                  <a:cubicBezTo>
                    <a:pt x="321" y="184"/>
                    <a:pt x="320" y="183"/>
                    <a:pt x="320" y="175"/>
                  </a:cubicBezTo>
                  <a:cubicBezTo>
                    <a:pt x="320" y="163"/>
                    <a:pt x="320" y="135"/>
                    <a:pt x="315" y="87"/>
                  </a:cubicBezTo>
                  <a:close/>
                  <a:moveTo>
                    <a:pt x="83" y="76"/>
                  </a:moveTo>
                  <a:cubicBezTo>
                    <a:pt x="83" y="104"/>
                    <a:pt x="83" y="104"/>
                    <a:pt x="83" y="104"/>
                  </a:cubicBezTo>
                  <a:cubicBezTo>
                    <a:pt x="73" y="104"/>
                    <a:pt x="62" y="104"/>
                    <a:pt x="51" y="104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82" y="42"/>
                    <a:pt x="82" y="42"/>
                    <a:pt x="82" y="42"/>
                  </a:cubicBezTo>
                  <a:lnTo>
                    <a:pt x="83" y="76"/>
                  </a:lnTo>
                  <a:close/>
                  <a:moveTo>
                    <a:pt x="7" y="105"/>
                  </a:moveTo>
                  <a:cubicBezTo>
                    <a:pt x="3" y="105"/>
                    <a:pt x="4" y="88"/>
                    <a:pt x="4" y="68"/>
                  </a:cubicBezTo>
                  <a:cubicBezTo>
                    <a:pt x="4" y="68"/>
                    <a:pt x="5" y="64"/>
                    <a:pt x="9" y="63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105"/>
                    <a:pt x="21" y="105"/>
                    <a:pt x="21" y="105"/>
                  </a:cubicBezTo>
                  <a:cubicBezTo>
                    <a:pt x="12" y="105"/>
                    <a:pt x="7" y="105"/>
                    <a:pt x="7" y="105"/>
                  </a:cubicBezTo>
                  <a:close/>
                  <a:moveTo>
                    <a:pt x="26" y="105"/>
                  </a:moveTo>
                  <a:cubicBezTo>
                    <a:pt x="26" y="58"/>
                    <a:pt x="26" y="58"/>
                    <a:pt x="26" y="58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105"/>
                    <a:pt x="46" y="105"/>
                    <a:pt x="46" y="105"/>
                  </a:cubicBezTo>
                  <a:cubicBezTo>
                    <a:pt x="39" y="105"/>
                    <a:pt x="32" y="105"/>
                    <a:pt x="26" y="105"/>
                  </a:cubicBezTo>
                  <a:close/>
                  <a:moveTo>
                    <a:pt x="89" y="104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131" y="28"/>
                    <a:pt x="131" y="28"/>
                    <a:pt x="131" y="28"/>
                  </a:cubicBezTo>
                  <a:cubicBezTo>
                    <a:pt x="131" y="28"/>
                    <a:pt x="131" y="28"/>
                    <a:pt x="132" y="28"/>
                  </a:cubicBezTo>
                  <a:cubicBezTo>
                    <a:pt x="134" y="102"/>
                    <a:pt x="134" y="102"/>
                    <a:pt x="134" y="102"/>
                  </a:cubicBezTo>
                  <a:cubicBezTo>
                    <a:pt x="127" y="103"/>
                    <a:pt x="109" y="103"/>
                    <a:pt x="89" y="104"/>
                  </a:cubicBezTo>
                  <a:close/>
                  <a:moveTo>
                    <a:pt x="171" y="155"/>
                  </a:moveTo>
                  <a:cubicBezTo>
                    <a:pt x="160" y="135"/>
                    <a:pt x="147" y="118"/>
                    <a:pt x="144" y="109"/>
                  </a:cubicBezTo>
                  <a:cubicBezTo>
                    <a:pt x="140" y="97"/>
                    <a:pt x="139" y="27"/>
                    <a:pt x="139" y="27"/>
                  </a:cubicBezTo>
                  <a:cubicBezTo>
                    <a:pt x="139" y="27"/>
                    <a:pt x="174" y="15"/>
                    <a:pt x="176" y="21"/>
                  </a:cubicBezTo>
                  <a:cubicBezTo>
                    <a:pt x="177" y="30"/>
                    <a:pt x="182" y="146"/>
                    <a:pt x="182" y="146"/>
                  </a:cubicBezTo>
                  <a:cubicBezTo>
                    <a:pt x="183" y="151"/>
                    <a:pt x="185" y="178"/>
                    <a:pt x="171" y="155"/>
                  </a:cubicBezTo>
                  <a:close/>
                  <a:moveTo>
                    <a:pt x="220" y="182"/>
                  </a:moveTo>
                  <a:cubicBezTo>
                    <a:pt x="217" y="183"/>
                    <a:pt x="213" y="180"/>
                    <a:pt x="211" y="175"/>
                  </a:cubicBezTo>
                  <a:cubicBezTo>
                    <a:pt x="209" y="170"/>
                    <a:pt x="210" y="165"/>
                    <a:pt x="213" y="164"/>
                  </a:cubicBezTo>
                  <a:cubicBezTo>
                    <a:pt x="216" y="162"/>
                    <a:pt x="220" y="165"/>
                    <a:pt x="222" y="170"/>
                  </a:cubicBezTo>
                  <a:cubicBezTo>
                    <a:pt x="224" y="175"/>
                    <a:pt x="223" y="180"/>
                    <a:pt x="220" y="182"/>
                  </a:cubicBezTo>
                  <a:close/>
                  <a:moveTo>
                    <a:pt x="221" y="146"/>
                  </a:moveTo>
                  <a:cubicBezTo>
                    <a:pt x="201" y="146"/>
                    <a:pt x="197" y="139"/>
                    <a:pt x="196" y="120"/>
                  </a:cubicBezTo>
                  <a:cubicBezTo>
                    <a:pt x="195" y="88"/>
                    <a:pt x="194" y="52"/>
                    <a:pt x="193" y="34"/>
                  </a:cubicBezTo>
                  <a:cubicBezTo>
                    <a:pt x="194" y="34"/>
                    <a:pt x="196" y="34"/>
                    <a:pt x="197" y="33"/>
                  </a:cubicBezTo>
                  <a:cubicBezTo>
                    <a:pt x="204" y="31"/>
                    <a:pt x="201" y="42"/>
                    <a:pt x="202" y="50"/>
                  </a:cubicBezTo>
                  <a:cubicBezTo>
                    <a:pt x="203" y="58"/>
                    <a:pt x="207" y="57"/>
                    <a:pt x="215" y="55"/>
                  </a:cubicBezTo>
                  <a:cubicBezTo>
                    <a:pt x="223" y="53"/>
                    <a:pt x="220" y="46"/>
                    <a:pt x="220" y="46"/>
                  </a:cubicBezTo>
                  <a:cubicBezTo>
                    <a:pt x="220" y="46"/>
                    <a:pt x="219" y="39"/>
                    <a:pt x="217" y="29"/>
                  </a:cubicBezTo>
                  <a:cubicBezTo>
                    <a:pt x="214" y="19"/>
                    <a:pt x="205" y="22"/>
                    <a:pt x="205" y="22"/>
                  </a:cubicBezTo>
                  <a:cubicBezTo>
                    <a:pt x="193" y="27"/>
                    <a:pt x="193" y="27"/>
                    <a:pt x="193" y="27"/>
                  </a:cubicBezTo>
                  <a:cubicBezTo>
                    <a:pt x="193" y="25"/>
                    <a:pt x="193" y="23"/>
                    <a:pt x="193" y="23"/>
                  </a:cubicBezTo>
                  <a:cubicBezTo>
                    <a:pt x="193" y="22"/>
                    <a:pt x="193" y="22"/>
                    <a:pt x="193" y="22"/>
                  </a:cubicBezTo>
                  <a:cubicBezTo>
                    <a:pt x="193" y="20"/>
                    <a:pt x="193" y="15"/>
                    <a:pt x="196" y="12"/>
                  </a:cubicBezTo>
                  <a:cubicBezTo>
                    <a:pt x="198" y="9"/>
                    <a:pt x="201" y="8"/>
                    <a:pt x="206" y="8"/>
                  </a:cubicBezTo>
                  <a:cubicBezTo>
                    <a:pt x="207" y="8"/>
                    <a:pt x="209" y="8"/>
                    <a:pt x="211" y="9"/>
                  </a:cubicBezTo>
                  <a:cubicBezTo>
                    <a:pt x="237" y="11"/>
                    <a:pt x="276" y="17"/>
                    <a:pt x="284" y="23"/>
                  </a:cubicBezTo>
                  <a:cubicBezTo>
                    <a:pt x="293" y="29"/>
                    <a:pt x="302" y="40"/>
                    <a:pt x="308" y="88"/>
                  </a:cubicBezTo>
                  <a:cubicBezTo>
                    <a:pt x="309" y="100"/>
                    <a:pt x="310" y="111"/>
                    <a:pt x="311" y="120"/>
                  </a:cubicBezTo>
                  <a:cubicBezTo>
                    <a:pt x="313" y="137"/>
                    <a:pt x="307" y="136"/>
                    <a:pt x="298" y="138"/>
                  </a:cubicBezTo>
                  <a:cubicBezTo>
                    <a:pt x="270" y="144"/>
                    <a:pt x="221" y="146"/>
                    <a:pt x="221" y="146"/>
                  </a:cubicBezTo>
                  <a:close/>
                  <a:moveTo>
                    <a:pt x="312" y="164"/>
                  </a:moveTo>
                  <a:cubicBezTo>
                    <a:pt x="310" y="169"/>
                    <a:pt x="306" y="172"/>
                    <a:pt x="303" y="171"/>
                  </a:cubicBezTo>
                  <a:cubicBezTo>
                    <a:pt x="300" y="170"/>
                    <a:pt x="299" y="165"/>
                    <a:pt x="301" y="160"/>
                  </a:cubicBezTo>
                  <a:cubicBezTo>
                    <a:pt x="303" y="155"/>
                    <a:pt x="307" y="152"/>
                    <a:pt x="310" y="153"/>
                  </a:cubicBezTo>
                  <a:cubicBezTo>
                    <a:pt x="313" y="154"/>
                    <a:pt x="314" y="159"/>
                    <a:pt x="312" y="1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7"/>
            <p:cNvSpPr>
              <a:spLocks noEditPoints="1"/>
            </p:cNvSpPr>
            <p:nvPr/>
          </p:nvSpPr>
          <p:spPr bwMode="auto">
            <a:xfrm>
              <a:off x="2913063" y="5040313"/>
              <a:ext cx="109538" cy="180975"/>
            </a:xfrm>
            <a:custGeom>
              <a:avLst/>
              <a:gdLst>
                <a:gd name="T0" fmla="*/ 17 w 37"/>
                <a:gd name="T1" fmla="*/ 0 h 61"/>
                <a:gd name="T2" fmla="*/ 1 w 37"/>
                <a:gd name="T3" fmla="*/ 31 h 61"/>
                <a:gd name="T4" fmla="*/ 20 w 37"/>
                <a:gd name="T5" fmla="*/ 60 h 61"/>
                <a:gd name="T6" fmla="*/ 36 w 37"/>
                <a:gd name="T7" fmla="*/ 29 h 61"/>
                <a:gd name="T8" fmla="*/ 17 w 37"/>
                <a:gd name="T9" fmla="*/ 0 h 61"/>
                <a:gd name="T10" fmla="*/ 19 w 37"/>
                <a:gd name="T11" fmla="*/ 42 h 61"/>
                <a:gd name="T12" fmla="*/ 12 w 37"/>
                <a:gd name="T13" fmla="*/ 31 h 61"/>
                <a:gd name="T14" fmla="*/ 18 w 37"/>
                <a:gd name="T15" fmla="*/ 19 h 61"/>
                <a:gd name="T16" fmla="*/ 25 w 37"/>
                <a:gd name="T17" fmla="*/ 30 h 61"/>
                <a:gd name="T18" fmla="*/ 19 w 37"/>
                <a:gd name="T19" fmla="*/ 4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61">
                  <a:moveTo>
                    <a:pt x="17" y="0"/>
                  </a:moveTo>
                  <a:cubicBezTo>
                    <a:pt x="7" y="1"/>
                    <a:pt x="0" y="15"/>
                    <a:pt x="1" y="31"/>
                  </a:cubicBezTo>
                  <a:cubicBezTo>
                    <a:pt x="2" y="48"/>
                    <a:pt x="10" y="61"/>
                    <a:pt x="20" y="60"/>
                  </a:cubicBezTo>
                  <a:cubicBezTo>
                    <a:pt x="30" y="60"/>
                    <a:pt x="37" y="46"/>
                    <a:pt x="36" y="29"/>
                  </a:cubicBezTo>
                  <a:cubicBezTo>
                    <a:pt x="35" y="13"/>
                    <a:pt x="26" y="0"/>
                    <a:pt x="17" y="0"/>
                  </a:cubicBezTo>
                  <a:close/>
                  <a:moveTo>
                    <a:pt x="19" y="42"/>
                  </a:moveTo>
                  <a:cubicBezTo>
                    <a:pt x="15" y="42"/>
                    <a:pt x="12" y="37"/>
                    <a:pt x="12" y="31"/>
                  </a:cubicBezTo>
                  <a:cubicBezTo>
                    <a:pt x="11" y="24"/>
                    <a:pt x="14" y="19"/>
                    <a:pt x="18" y="19"/>
                  </a:cubicBezTo>
                  <a:cubicBezTo>
                    <a:pt x="21" y="19"/>
                    <a:pt x="25" y="24"/>
                    <a:pt x="25" y="30"/>
                  </a:cubicBezTo>
                  <a:cubicBezTo>
                    <a:pt x="25" y="36"/>
                    <a:pt x="22" y="41"/>
                    <a:pt x="1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8"/>
            <p:cNvSpPr>
              <a:spLocks noEditPoints="1"/>
            </p:cNvSpPr>
            <p:nvPr/>
          </p:nvSpPr>
          <p:spPr bwMode="auto">
            <a:xfrm>
              <a:off x="2624138" y="5003800"/>
              <a:ext cx="80963" cy="130175"/>
            </a:xfrm>
            <a:custGeom>
              <a:avLst/>
              <a:gdLst>
                <a:gd name="T0" fmla="*/ 12 w 27"/>
                <a:gd name="T1" fmla="*/ 0 h 44"/>
                <a:gd name="T2" fmla="*/ 1 w 27"/>
                <a:gd name="T3" fmla="*/ 23 h 44"/>
                <a:gd name="T4" fmla="*/ 15 w 27"/>
                <a:gd name="T5" fmla="*/ 44 h 44"/>
                <a:gd name="T6" fmla="*/ 26 w 27"/>
                <a:gd name="T7" fmla="*/ 22 h 44"/>
                <a:gd name="T8" fmla="*/ 12 w 27"/>
                <a:gd name="T9" fmla="*/ 0 h 44"/>
                <a:gd name="T10" fmla="*/ 14 w 27"/>
                <a:gd name="T11" fmla="*/ 30 h 44"/>
                <a:gd name="T12" fmla="*/ 9 w 27"/>
                <a:gd name="T13" fmla="*/ 22 h 44"/>
                <a:gd name="T14" fmla="*/ 13 w 27"/>
                <a:gd name="T15" fmla="*/ 14 h 44"/>
                <a:gd name="T16" fmla="*/ 18 w 27"/>
                <a:gd name="T17" fmla="*/ 22 h 44"/>
                <a:gd name="T18" fmla="*/ 14 w 27"/>
                <a:gd name="T19" fmla="*/ 3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2" y="0"/>
                  </a:moveTo>
                  <a:cubicBezTo>
                    <a:pt x="5" y="1"/>
                    <a:pt x="0" y="11"/>
                    <a:pt x="1" y="23"/>
                  </a:cubicBezTo>
                  <a:cubicBezTo>
                    <a:pt x="1" y="35"/>
                    <a:pt x="8" y="44"/>
                    <a:pt x="15" y="44"/>
                  </a:cubicBezTo>
                  <a:cubicBezTo>
                    <a:pt x="22" y="44"/>
                    <a:pt x="27" y="33"/>
                    <a:pt x="26" y="22"/>
                  </a:cubicBezTo>
                  <a:cubicBezTo>
                    <a:pt x="26" y="10"/>
                    <a:pt x="19" y="0"/>
                    <a:pt x="12" y="0"/>
                  </a:cubicBezTo>
                  <a:close/>
                  <a:moveTo>
                    <a:pt x="14" y="30"/>
                  </a:moveTo>
                  <a:cubicBezTo>
                    <a:pt x="11" y="31"/>
                    <a:pt x="9" y="27"/>
                    <a:pt x="9" y="22"/>
                  </a:cubicBezTo>
                  <a:cubicBezTo>
                    <a:pt x="9" y="18"/>
                    <a:pt x="10" y="14"/>
                    <a:pt x="13" y="14"/>
                  </a:cubicBezTo>
                  <a:cubicBezTo>
                    <a:pt x="16" y="14"/>
                    <a:pt x="18" y="17"/>
                    <a:pt x="18" y="22"/>
                  </a:cubicBezTo>
                  <a:cubicBezTo>
                    <a:pt x="19" y="26"/>
                    <a:pt x="17" y="30"/>
                    <a:pt x="1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9"/>
            <p:cNvSpPr>
              <a:spLocks/>
            </p:cNvSpPr>
            <p:nvPr/>
          </p:nvSpPr>
          <p:spPr bwMode="auto">
            <a:xfrm>
              <a:off x="3482976" y="4697413"/>
              <a:ext cx="92075" cy="95250"/>
            </a:xfrm>
            <a:custGeom>
              <a:avLst/>
              <a:gdLst>
                <a:gd name="T0" fmla="*/ 23 w 31"/>
                <a:gd name="T1" fmla="*/ 2 h 32"/>
                <a:gd name="T2" fmla="*/ 0 w 31"/>
                <a:gd name="T3" fmla="*/ 5 h 32"/>
                <a:gd name="T4" fmla="*/ 7 w 31"/>
                <a:gd name="T5" fmla="*/ 10 h 32"/>
                <a:gd name="T6" fmla="*/ 17 w 31"/>
                <a:gd name="T7" fmla="*/ 10 h 32"/>
                <a:gd name="T8" fmla="*/ 20 w 31"/>
                <a:gd name="T9" fmla="*/ 28 h 32"/>
                <a:gd name="T10" fmla="*/ 30 w 31"/>
                <a:gd name="T11" fmla="*/ 20 h 32"/>
                <a:gd name="T12" fmla="*/ 23 w 31"/>
                <a:gd name="T1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2">
                  <a:moveTo>
                    <a:pt x="23" y="2"/>
                  </a:moveTo>
                  <a:cubicBezTo>
                    <a:pt x="18" y="0"/>
                    <a:pt x="0" y="5"/>
                    <a:pt x="0" y="5"/>
                  </a:cubicBezTo>
                  <a:cubicBezTo>
                    <a:pt x="3" y="9"/>
                    <a:pt x="3" y="11"/>
                    <a:pt x="7" y="10"/>
                  </a:cubicBezTo>
                  <a:cubicBezTo>
                    <a:pt x="10" y="10"/>
                    <a:pt x="15" y="8"/>
                    <a:pt x="17" y="10"/>
                  </a:cubicBezTo>
                  <a:cubicBezTo>
                    <a:pt x="21" y="12"/>
                    <a:pt x="15" y="23"/>
                    <a:pt x="20" y="28"/>
                  </a:cubicBezTo>
                  <a:cubicBezTo>
                    <a:pt x="25" y="32"/>
                    <a:pt x="29" y="32"/>
                    <a:pt x="30" y="20"/>
                  </a:cubicBezTo>
                  <a:cubicBezTo>
                    <a:pt x="31" y="4"/>
                    <a:pt x="27" y="3"/>
                    <a:pt x="2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5" name="文本框 44"/>
          <p:cNvSpPr txBox="1"/>
          <p:nvPr/>
        </p:nvSpPr>
        <p:spPr>
          <a:xfrm>
            <a:off x="9557689" y="6006706"/>
            <a:ext cx="88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汽车票船票</a:t>
            </a:r>
          </a:p>
        </p:txBody>
      </p:sp>
    </p:spTree>
    <p:extLst>
      <p:ext uri="{BB962C8B-B14F-4D97-AF65-F5344CB8AC3E}">
        <p14:creationId xmlns:p14="http://schemas.microsoft.com/office/powerpoint/2010/main" val="381028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携程机票发展历程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95218" y="1899792"/>
            <a:ext cx="11288607" cy="4100958"/>
            <a:chOff x="301228" y="2339124"/>
            <a:chExt cx="11376024" cy="4001102"/>
          </a:xfrm>
        </p:grpSpPr>
        <p:grpSp>
          <p:nvGrpSpPr>
            <p:cNvPr id="4" name="Group 102"/>
            <p:cNvGrpSpPr/>
            <p:nvPr/>
          </p:nvGrpSpPr>
          <p:grpSpPr>
            <a:xfrm rot="5400000" flipV="1">
              <a:off x="10427887" y="3867695"/>
              <a:ext cx="709377" cy="83343"/>
              <a:chOff x="2057400" y="2800350"/>
              <a:chExt cx="822960" cy="91440"/>
            </a:xfrm>
            <a:solidFill>
              <a:schemeClr val="bg1"/>
            </a:solidFill>
          </p:grpSpPr>
          <p:sp>
            <p:nvSpPr>
              <p:cNvPr id="84" name="Oval 103"/>
              <p:cNvSpPr/>
              <p:nvPr/>
            </p:nvSpPr>
            <p:spPr>
              <a:xfrm rot="5400000">
                <a:off x="2057400" y="2800350"/>
                <a:ext cx="91440" cy="9144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85" name="Straight Connector 104"/>
              <p:cNvCxnSpPr/>
              <p:nvPr/>
            </p:nvCxnSpPr>
            <p:spPr>
              <a:xfrm flipV="1">
                <a:off x="2148840" y="2846070"/>
                <a:ext cx="731520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文本框 4"/>
            <p:cNvSpPr txBox="1"/>
            <p:nvPr/>
          </p:nvSpPr>
          <p:spPr>
            <a:xfrm>
              <a:off x="397764" y="2735348"/>
              <a:ext cx="1805322" cy="32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携程旅行网正式上线</a:t>
              </a:r>
            </a:p>
          </p:txBody>
        </p:sp>
        <p:sp>
          <p:nvSpPr>
            <p:cNvPr id="6" name="AutoShape 11"/>
            <p:cNvSpPr>
              <a:spLocks/>
            </p:cNvSpPr>
            <p:nvPr/>
          </p:nvSpPr>
          <p:spPr bwMode="auto">
            <a:xfrm>
              <a:off x="489276" y="4493165"/>
              <a:ext cx="10922436" cy="8015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25400" cap="flat" cmpd="sng">
              <a:solidFill>
                <a:srgbClr val="000000">
                  <a:alpha val="0"/>
                </a:srgbClr>
              </a:solidFill>
              <a:prstDash val="solid"/>
              <a:miter lim="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>
                <a:defRPr/>
              </a:pPr>
              <a:endParaRPr lang="es-ES" sz="5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Lato"/>
                <a:sym typeface="Gill Sans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453802" y="4210447"/>
              <a:ext cx="356714" cy="501278"/>
              <a:chOff x="604212" y="3266511"/>
              <a:chExt cx="392876" cy="583931"/>
            </a:xfrm>
          </p:grpSpPr>
          <p:sp>
            <p:nvSpPr>
              <p:cNvPr id="81" name="AutoShape 13"/>
              <p:cNvSpPr>
                <a:spLocks/>
              </p:cNvSpPr>
              <p:nvPr/>
            </p:nvSpPr>
            <p:spPr bwMode="auto">
              <a:xfrm>
                <a:off x="604212" y="3457464"/>
                <a:ext cx="392876" cy="39297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82" name="AutoShape 14"/>
              <p:cNvSpPr>
                <a:spLocks/>
              </p:cNvSpPr>
              <p:nvPr/>
            </p:nvSpPr>
            <p:spPr bwMode="auto">
              <a:xfrm>
                <a:off x="715930" y="3569211"/>
                <a:ext cx="169439" cy="16948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chemeClr val="bg1">
                    <a:alpha val="0"/>
                  </a:scheme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83" name="AutoShape 54"/>
              <p:cNvSpPr>
                <a:spLocks/>
              </p:cNvSpPr>
              <p:nvPr/>
            </p:nvSpPr>
            <p:spPr bwMode="auto">
              <a:xfrm rot="21599989">
                <a:off x="700682" y="3266511"/>
                <a:ext cx="203906" cy="1364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6" y="21599"/>
                    </a:moveTo>
                    <a:cubicBezTo>
                      <a:pt x="969" y="21599"/>
                      <a:pt x="657" y="21365"/>
                      <a:pt x="392" y="20890"/>
                    </a:cubicBezTo>
                    <a:cubicBezTo>
                      <a:pt x="132" y="20401"/>
                      <a:pt x="0" y="19835"/>
                      <a:pt x="0" y="19171"/>
                    </a:cubicBezTo>
                    <a:cubicBezTo>
                      <a:pt x="0" y="18480"/>
                      <a:pt x="135" y="17907"/>
                      <a:pt x="403" y="17419"/>
                    </a:cubicBezTo>
                    <a:lnTo>
                      <a:pt x="9821" y="716"/>
                    </a:lnTo>
                    <a:cubicBezTo>
                      <a:pt x="10089" y="240"/>
                      <a:pt x="10412" y="0"/>
                      <a:pt x="10790" y="0"/>
                    </a:cubicBezTo>
                    <a:cubicBezTo>
                      <a:pt x="11176" y="0"/>
                      <a:pt x="11503" y="240"/>
                      <a:pt x="11774" y="716"/>
                    </a:cubicBezTo>
                    <a:lnTo>
                      <a:pt x="21196" y="17419"/>
                    </a:lnTo>
                    <a:cubicBezTo>
                      <a:pt x="21464" y="17907"/>
                      <a:pt x="21600" y="18480"/>
                      <a:pt x="21600" y="19171"/>
                    </a:cubicBezTo>
                    <a:cubicBezTo>
                      <a:pt x="21600" y="19815"/>
                      <a:pt x="21467" y="20375"/>
                      <a:pt x="21203" y="20870"/>
                    </a:cubicBezTo>
                    <a:cubicBezTo>
                      <a:pt x="20942" y="21359"/>
                      <a:pt x="20626" y="21599"/>
                      <a:pt x="20263" y="21599"/>
                    </a:cubicBezTo>
                    <a:lnTo>
                      <a:pt x="1336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38092" tIns="38092" rIns="38092" bIns="38092" anchor="ctr"/>
              <a:lstStyle/>
              <a:p>
                <a:pPr defTabSz="457109">
                  <a:defRPr/>
                </a:pPr>
                <a:endParaRPr lang="es-ES" sz="3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105456" y="4223731"/>
              <a:ext cx="356714" cy="491834"/>
              <a:chOff x="2096315" y="4450638"/>
              <a:chExt cx="392876" cy="572929"/>
            </a:xfrm>
          </p:grpSpPr>
          <p:sp>
            <p:nvSpPr>
              <p:cNvPr id="78" name="AutoShape 13"/>
              <p:cNvSpPr>
                <a:spLocks/>
              </p:cNvSpPr>
              <p:nvPr/>
            </p:nvSpPr>
            <p:spPr bwMode="auto">
              <a:xfrm>
                <a:off x="2096315" y="4630589"/>
                <a:ext cx="392876" cy="39297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79" name="AutoShape 14"/>
              <p:cNvSpPr>
                <a:spLocks/>
              </p:cNvSpPr>
              <p:nvPr/>
            </p:nvSpPr>
            <p:spPr bwMode="auto">
              <a:xfrm>
                <a:off x="2208033" y="4742337"/>
                <a:ext cx="169439" cy="16948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chemeClr val="bg1">
                    <a:alpha val="0"/>
                  </a:scheme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80" name="AutoShape 54"/>
              <p:cNvSpPr>
                <a:spLocks/>
              </p:cNvSpPr>
              <p:nvPr/>
            </p:nvSpPr>
            <p:spPr bwMode="auto">
              <a:xfrm rot="21599989">
                <a:off x="2190798" y="4450638"/>
                <a:ext cx="203906" cy="1364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6" y="21599"/>
                    </a:moveTo>
                    <a:cubicBezTo>
                      <a:pt x="969" y="21599"/>
                      <a:pt x="657" y="21365"/>
                      <a:pt x="392" y="20890"/>
                    </a:cubicBezTo>
                    <a:cubicBezTo>
                      <a:pt x="132" y="20401"/>
                      <a:pt x="0" y="19835"/>
                      <a:pt x="0" y="19171"/>
                    </a:cubicBezTo>
                    <a:cubicBezTo>
                      <a:pt x="0" y="18480"/>
                      <a:pt x="135" y="17907"/>
                      <a:pt x="403" y="17419"/>
                    </a:cubicBezTo>
                    <a:lnTo>
                      <a:pt x="9821" y="716"/>
                    </a:lnTo>
                    <a:cubicBezTo>
                      <a:pt x="10089" y="240"/>
                      <a:pt x="10412" y="0"/>
                      <a:pt x="10790" y="0"/>
                    </a:cubicBezTo>
                    <a:cubicBezTo>
                      <a:pt x="11176" y="0"/>
                      <a:pt x="11503" y="240"/>
                      <a:pt x="11774" y="716"/>
                    </a:cubicBezTo>
                    <a:lnTo>
                      <a:pt x="21196" y="17419"/>
                    </a:lnTo>
                    <a:cubicBezTo>
                      <a:pt x="21464" y="17907"/>
                      <a:pt x="21600" y="18480"/>
                      <a:pt x="21600" y="19171"/>
                    </a:cubicBezTo>
                    <a:cubicBezTo>
                      <a:pt x="21600" y="19815"/>
                      <a:pt x="21467" y="20375"/>
                      <a:pt x="21203" y="20870"/>
                    </a:cubicBezTo>
                    <a:cubicBezTo>
                      <a:pt x="20942" y="21359"/>
                      <a:pt x="20626" y="21599"/>
                      <a:pt x="20263" y="21599"/>
                    </a:cubicBezTo>
                    <a:lnTo>
                      <a:pt x="1336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38092" tIns="38092" rIns="38092" bIns="38092" anchor="ctr"/>
              <a:lstStyle/>
              <a:p>
                <a:pPr defTabSz="457109">
                  <a:defRPr/>
                </a:pPr>
                <a:endParaRPr lang="es-ES" sz="3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785605" y="4214435"/>
              <a:ext cx="356714" cy="491834"/>
              <a:chOff x="2096315" y="4450638"/>
              <a:chExt cx="392876" cy="572929"/>
            </a:xfrm>
          </p:grpSpPr>
          <p:sp>
            <p:nvSpPr>
              <p:cNvPr id="75" name="AutoShape 13"/>
              <p:cNvSpPr>
                <a:spLocks/>
              </p:cNvSpPr>
              <p:nvPr/>
            </p:nvSpPr>
            <p:spPr bwMode="auto">
              <a:xfrm>
                <a:off x="2096315" y="4630589"/>
                <a:ext cx="392876" cy="39297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76" name="AutoShape 14"/>
              <p:cNvSpPr>
                <a:spLocks/>
              </p:cNvSpPr>
              <p:nvPr/>
            </p:nvSpPr>
            <p:spPr bwMode="auto">
              <a:xfrm>
                <a:off x="2208033" y="4742337"/>
                <a:ext cx="169439" cy="16948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77" name="AutoShape 54"/>
              <p:cNvSpPr>
                <a:spLocks/>
              </p:cNvSpPr>
              <p:nvPr/>
            </p:nvSpPr>
            <p:spPr bwMode="auto">
              <a:xfrm rot="21599989">
                <a:off x="2190798" y="4450638"/>
                <a:ext cx="203906" cy="1364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6" y="21599"/>
                    </a:moveTo>
                    <a:cubicBezTo>
                      <a:pt x="969" y="21599"/>
                      <a:pt x="657" y="21365"/>
                      <a:pt x="392" y="20890"/>
                    </a:cubicBezTo>
                    <a:cubicBezTo>
                      <a:pt x="132" y="20401"/>
                      <a:pt x="0" y="19835"/>
                      <a:pt x="0" y="19171"/>
                    </a:cubicBezTo>
                    <a:cubicBezTo>
                      <a:pt x="0" y="18480"/>
                      <a:pt x="135" y="17907"/>
                      <a:pt x="403" y="17419"/>
                    </a:cubicBezTo>
                    <a:lnTo>
                      <a:pt x="9821" y="716"/>
                    </a:lnTo>
                    <a:cubicBezTo>
                      <a:pt x="10089" y="240"/>
                      <a:pt x="10412" y="0"/>
                      <a:pt x="10790" y="0"/>
                    </a:cubicBezTo>
                    <a:cubicBezTo>
                      <a:pt x="11176" y="0"/>
                      <a:pt x="11503" y="240"/>
                      <a:pt x="11774" y="716"/>
                    </a:cubicBezTo>
                    <a:lnTo>
                      <a:pt x="21196" y="17419"/>
                    </a:lnTo>
                    <a:cubicBezTo>
                      <a:pt x="21464" y="17907"/>
                      <a:pt x="21600" y="18480"/>
                      <a:pt x="21600" y="19171"/>
                    </a:cubicBezTo>
                    <a:cubicBezTo>
                      <a:pt x="21600" y="19815"/>
                      <a:pt x="21467" y="20375"/>
                      <a:pt x="21203" y="20870"/>
                    </a:cubicBezTo>
                    <a:cubicBezTo>
                      <a:pt x="20942" y="21359"/>
                      <a:pt x="20626" y="21599"/>
                      <a:pt x="20263" y="21599"/>
                    </a:cubicBezTo>
                    <a:lnTo>
                      <a:pt x="1336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38092" tIns="38092" rIns="38092" bIns="38092" anchor="ctr"/>
              <a:lstStyle/>
              <a:p>
                <a:pPr defTabSz="457109">
                  <a:defRPr/>
                </a:pPr>
                <a:endParaRPr lang="es-ES" sz="3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7726179" y="4247323"/>
              <a:ext cx="356714" cy="491834"/>
              <a:chOff x="2096315" y="4450638"/>
              <a:chExt cx="392876" cy="572929"/>
            </a:xfrm>
          </p:grpSpPr>
          <p:sp>
            <p:nvSpPr>
              <p:cNvPr id="72" name="AutoShape 13"/>
              <p:cNvSpPr>
                <a:spLocks/>
              </p:cNvSpPr>
              <p:nvPr/>
            </p:nvSpPr>
            <p:spPr bwMode="auto">
              <a:xfrm>
                <a:off x="2096315" y="4630589"/>
                <a:ext cx="392876" cy="39297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73" name="AutoShape 14"/>
              <p:cNvSpPr>
                <a:spLocks/>
              </p:cNvSpPr>
              <p:nvPr/>
            </p:nvSpPr>
            <p:spPr bwMode="auto">
              <a:xfrm>
                <a:off x="2208033" y="4742337"/>
                <a:ext cx="169439" cy="16948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74" name="AutoShape 54"/>
              <p:cNvSpPr>
                <a:spLocks/>
              </p:cNvSpPr>
              <p:nvPr/>
            </p:nvSpPr>
            <p:spPr bwMode="auto">
              <a:xfrm rot="21599989">
                <a:off x="2190798" y="4450638"/>
                <a:ext cx="203906" cy="1364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6" y="21599"/>
                    </a:moveTo>
                    <a:cubicBezTo>
                      <a:pt x="969" y="21599"/>
                      <a:pt x="657" y="21365"/>
                      <a:pt x="392" y="20890"/>
                    </a:cubicBezTo>
                    <a:cubicBezTo>
                      <a:pt x="132" y="20401"/>
                      <a:pt x="0" y="19835"/>
                      <a:pt x="0" y="19171"/>
                    </a:cubicBezTo>
                    <a:cubicBezTo>
                      <a:pt x="0" y="18480"/>
                      <a:pt x="135" y="17907"/>
                      <a:pt x="403" y="17419"/>
                    </a:cubicBezTo>
                    <a:lnTo>
                      <a:pt x="9821" y="716"/>
                    </a:lnTo>
                    <a:cubicBezTo>
                      <a:pt x="10089" y="240"/>
                      <a:pt x="10412" y="0"/>
                      <a:pt x="10790" y="0"/>
                    </a:cubicBezTo>
                    <a:cubicBezTo>
                      <a:pt x="11176" y="0"/>
                      <a:pt x="11503" y="240"/>
                      <a:pt x="11774" y="716"/>
                    </a:cubicBezTo>
                    <a:lnTo>
                      <a:pt x="21196" y="17419"/>
                    </a:lnTo>
                    <a:cubicBezTo>
                      <a:pt x="21464" y="17907"/>
                      <a:pt x="21600" y="18480"/>
                      <a:pt x="21600" y="19171"/>
                    </a:cubicBezTo>
                    <a:cubicBezTo>
                      <a:pt x="21600" y="19815"/>
                      <a:pt x="21467" y="20375"/>
                      <a:pt x="21203" y="20870"/>
                    </a:cubicBezTo>
                    <a:cubicBezTo>
                      <a:pt x="20942" y="21359"/>
                      <a:pt x="20626" y="21599"/>
                      <a:pt x="20263" y="21599"/>
                    </a:cubicBezTo>
                    <a:lnTo>
                      <a:pt x="1336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38092" tIns="38092" rIns="38092" bIns="38092" anchor="ctr"/>
              <a:lstStyle/>
              <a:p>
                <a:pPr defTabSz="457109">
                  <a:defRPr/>
                </a:pPr>
                <a:endParaRPr lang="es-ES" sz="3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426719" y="4227948"/>
              <a:ext cx="356714" cy="491834"/>
              <a:chOff x="2096315" y="4450638"/>
              <a:chExt cx="392876" cy="572929"/>
            </a:xfrm>
          </p:grpSpPr>
          <p:sp>
            <p:nvSpPr>
              <p:cNvPr id="69" name="AutoShape 13"/>
              <p:cNvSpPr>
                <a:spLocks/>
              </p:cNvSpPr>
              <p:nvPr/>
            </p:nvSpPr>
            <p:spPr bwMode="auto">
              <a:xfrm>
                <a:off x="2096315" y="4630589"/>
                <a:ext cx="392876" cy="39297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70" name="AutoShape 14"/>
              <p:cNvSpPr>
                <a:spLocks/>
              </p:cNvSpPr>
              <p:nvPr/>
            </p:nvSpPr>
            <p:spPr bwMode="auto">
              <a:xfrm>
                <a:off x="2208033" y="4742337"/>
                <a:ext cx="169439" cy="16948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71" name="AutoShape 54"/>
              <p:cNvSpPr>
                <a:spLocks/>
              </p:cNvSpPr>
              <p:nvPr/>
            </p:nvSpPr>
            <p:spPr bwMode="auto">
              <a:xfrm rot="21599989">
                <a:off x="2190798" y="4450638"/>
                <a:ext cx="203906" cy="1364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6" y="21599"/>
                    </a:moveTo>
                    <a:cubicBezTo>
                      <a:pt x="969" y="21599"/>
                      <a:pt x="657" y="21365"/>
                      <a:pt x="392" y="20890"/>
                    </a:cubicBezTo>
                    <a:cubicBezTo>
                      <a:pt x="132" y="20401"/>
                      <a:pt x="0" y="19835"/>
                      <a:pt x="0" y="19171"/>
                    </a:cubicBezTo>
                    <a:cubicBezTo>
                      <a:pt x="0" y="18480"/>
                      <a:pt x="135" y="17907"/>
                      <a:pt x="403" y="17419"/>
                    </a:cubicBezTo>
                    <a:lnTo>
                      <a:pt x="9821" y="716"/>
                    </a:lnTo>
                    <a:cubicBezTo>
                      <a:pt x="10089" y="240"/>
                      <a:pt x="10412" y="0"/>
                      <a:pt x="10790" y="0"/>
                    </a:cubicBezTo>
                    <a:cubicBezTo>
                      <a:pt x="11176" y="0"/>
                      <a:pt x="11503" y="240"/>
                      <a:pt x="11774" y="716"/>
                    </a:cubicBezTo>
                    <a:lnTo>
                      <a:pt x="21196" y="17419"/>
                    </a:lnTo>
                    <a:cubicBezTo>
                      <a:pt x="21464" y="17907"/>
                      <a:pt x="21600" y="18480"/>
                      <a:pt x="21600" y="19171"/>
                    </a:cubicBezTo>
                    <a:cubicBezTo>
                      <a:pt x="21600" y="19815"/>
                      <a:pt x="21467" y="20375"/>
                      <a:pt x="21203" y="20870"/>
                    </a:cubicBezTo>
                    <a:cubicBezTo>
                      <a:pt x="20942" y="21359"/>
                      <a:pt x="20626" y="21599"/>
                      <a:pt x="20263" y="21599"/>
                    </a:cubicBezTo>
                    <a:lnTo>
                      <a:pt x="1336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38092" tIns="38092" rIns="38092" bIns="38092" anchor="ctr"/>
              <a:lstStyle/>
              <a:p>
                <a:pPr defTabSz="457109">
                  <a:defRPr/>
                </a:pPr>
                <a:endParaRPr lang="es-ES" sz="3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9826114" y="4214435"/>
              <a:ext cx="356714" cy="491834"/>
              <a:chOff x="2096315" y="4450638"/>
              <a:chExt cx="392876" cy="572929"/>
            </a:xfrm>
          </p:grpSpPr>
          <p:sp>
            <p:nvSpPr>
              <p:cNvPr id="66" name="AutoShape 13"/>
              <p:cNvSpPr>
                <a:spLocks/>
              </p:cNvSpPr>
              <p:nvPr/>
            </p:nvSpPr>
            <p:spPr bwMode="auto">
              <a:xfrm>
                <a:off x="2096315" y="4630589"/>
                <a:ext cx="392876" cy="39297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67" name="AutoShape 14"/>
              <p:cNvSpPr>
                <a:spLocks/>
              </p:cNvSpPr>
              <p:nvPr/>
            </p:nvSpPr>
            <p:spPr bwMode="auto">
              <a:xfrm>
                <a:off x="2208033" y="4742337"/>
                <a:ext cx="169439" cy="16948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68" name="AutoShape 54"/>
              <p:cNvSpPr>
                <a:spLocks/>
              </p:cNvSpPr>
              <p:nvPr/>
            </p:nvSpPr>
            <p:spPr bwMode="auto">
              <a:xfrm rot="21599989">
                <a:off x="2190798" y="4450638"/>
                <a:ext cx="203906" cy="1364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6" y="21599"/>
                    </a:moveTo>
                    <a:cubicBezTo>
                      <a:pt x="969" y="21599"/>
                      <a:pt x="657" y="21365"/>
                      <a:pt x="392" y="20890"/>
                    </a:cubicBezTo>
                    <a:cubicBezTo>
                      <a:pt x="132" y="20401"/>
                      <a:pt x="0" y="19835"/>
                      <a:pt x="0" y="19171"/>
                    </a:cubicBezTo>
                    <a:cubicBezTo>
                      <a:pt x="0" y="18480"/>
                      <a:pt x="135" y="17907"/>
                      <a:pt x="403" y="17419"/>
                    </a:cubicBezTo>
                    <a:lnTo>
                      <a:pt x="9821" y="716"/>
                    </a:lnTo>
                    <a:cubicBezTo>
                      <a:pt x="10089" y="240"/>
                      <a:pt x="10412" y="0"/>
                      <a:pt x="10790" y="0"/>
                    </a:cubicBezTo>
                    <a:cubicBezTo>
                      <a:pt x="11176" y="0"/>
                      <a:pt x="11503" y="240"/>
                      <a:pt x="11774" y="716"/>
                    </a:cubicBezTo>
                    <a:lnTo>
                      <a:pt x="21196" y="17419"/>
                    </a:lnTo>
                    <a:cubicBezTo>
                      <a:pt x="21464" y="17907"/>
                      <a:pt x="21600" y="18480"/>
                      <a:pt x="21600" y="19171"/>
                    </a:cubicBezTo>
                    <a:cubicBezTo>
                      <a:pt x="21600" y="19815"/>
                      <a:pt x="21467" y="20375"/>
                      <a:pt x="21203" y="20870"/>
                    </a:cubicBezTo>
                    <a:cubicBezTo>
                      <a:pt x="20942" y="21359"/>
                      <a:pt x="20626" y="21599"/>
                      <a:pt x="20263" y="21599"/>
                    </a:cubicBezTo>
                    <a:lnTo>
                      <a:pt x="1336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38092" tIns="38092" rIns="38092" bIns="38092" anchor="ctr"/>
              <a:lstStyle/>
              <a:p>
                <a:pPr defTabSz="457109">
                  <a:defRPr/>
                </a:pPr>
                <a:endParaRPr lang="es-ES" sz="3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</p:grpSp>
        <p:grpSp>
          <p:nvGrpSpPr>
            <p:cNvPr id="13" name="Group 102"/>
            <p:cNvGrpSpPr/>
            <p:nvPr/>
          </p:nvGrpSpPr>
          <p:grpSpPr>
            <a:xfrm rot="5400000" flipV="1">
              <a:off x="277471" y="3790674"/>
              <a:ext cx="709377" cy="83343"/>
              <a:chOff x="2057400" y="2800350"/>
              <a:chExt cx="822960" cy="91440"/>
            </a:xfrm>
            <a:solidFill>
              <a:schemeClr val="bg1"/>
            </a:solidFill>
          </p:grpSpPr>
          <p:sp>
            <p:nvSpPr>
              <p:cNvPr id="64" name="Oval 103"/>
              <p:cNvSpPr/>
              <p:nvPr/>
            </p:nvSpPr>
            <p:spPr>
              <a:xfrm rot="5400000">
                <a:off x="2057400" y="2800350"/>
                <a:ext cx="91440" cy="9144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65" name="Straight Connector 104"/>
              <p:cNvCxnSpPr/>
              <p:nvPr/>
            </p:nvCxnSpPr>
            <p:spPr>
              <a:xfrm flipV="1">
                <a:off x="2148840" y="2846070"/>
                <a:ext cx="731520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文本框 13"/>
            <p:cNvSpPr txBox="1"/>
            <p:nvPr/>
          </p:nvSpPr>
          <p:spPr>
            <a:xfrm>
              <a:off x="301228" y="4908442"/>
              <a:ext cx="11110484" cy="630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1999                      2003    2004                  2010                     2014          2016   2017   2018   2019    2020</a:t>
              </a:r>
              <a:endPara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 rot="10800000">
              <a:off x="2398785" y="4364422"/>
              <a:ext cx="356714" cy="491834"/>
              <a:chOff x="2096315" y="4450638"/>
              <a:chExt cx="392876" cy="572929"/>
            </a:xfrm>
          </p:grpSpPr>
          <p:sp>
            <p:nvSpPr>
              <p:cNvPr id="61" name="AutoShape 13"/>
              <p:cNvSpPr>
                <a:spLocks/>
              </p:cNvSpPr>
              <p:nvPr/>
            </p:nvSpPr>
            <p:spPr bwMode="auto">
              <a:xfrm>
                <a:off x="2096315" y="4630589"/>
                <a:ext cx="392876" cy="39297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62" name="AutoShape 14"/>
              <p:cNvSpPr>
                <a:spLocks/>
              </p:cNvSpPr>
              <p:nvPr/>
            </p:nvSpPr>
            <p:spPr bwMode="auto">
              <a:xfrm>
                <a:off x="2208033" y="4742337"/>
                <a:ext cx="169439" cy="16948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63" name="AutoShape 54"/>
              <p:cNvSpPr>
                <a:spLocks/>
              </p:cNvSpPr>
              <p:nvPr/>
            </p:nvSpPr>
            <p:spPr bwMode="auto">
              <a:xfrm rot="21599989">
                <a:off x="2190798" y="4450638"/>
                <a:ext cx="203906" cy="1364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6" y="21599"/>
                    </a:moveTo>
                    <a:cubicBezTo>
                      <a:pt x="969" y="21599"/>
                      <a:pt x="657" y="21365"/>
                      <a:pt x="392" y="20890"/>
                    </a:cubicBezTo>
                    <a:cubicBezTo>
                      <a:pt x="132" y="20401"/>
                      <a:pt x="0" y="19835"/>
                      <a:pt x="0" y="19171"/>
                    </a:cubicBezTo>
                    <a:cubicBezTo>
                      <a:pt x="0" y="18480"/>
                      <a:pt x="135" y="17907"/>
                      <a:pt x="403" y="17419"/>
                    </a:cubicBezTo>
                    <a:lnTo>
                      <a:pt x="9821" y="716"/>
                    </a:lnTo>
                    <a:cubicBezTo>
                      <a:pt x="10089" y="240"/>
                      <a:pt x="10412" y="0"/>
                      <a:pt x="10790" y="0"/>
                    </a:cubicBezTo>
                    <a:cubicBezTo>
                      <a:pt x="11176" y="0"/>
                      <a:pt x="11503" y="240"/>
                      <a:pt x="11774" y="716"/>
                    </a:cubicBezTo>
                    <a:lnTo>
                      <a:pt x="21196" y="17419"/>
                    </a:lnTo>
                    <a:cubicBezTo>
                      <a:pt x="21464" y="17907"/>
                      <a:pt x="21600" y="18480"/>
                      <a:pt x="21600" y="19171"/>
                    </a:cubicBezTo>
                    <a:cubicBezTo>
                      <a:pt x="21600" y="19815"/>
                      <a:pt x="21467" y="20375"/>
                      <a:pt x="21203" y="20870"/>
                    </a:cubicBezTo>
                    <a:cubicBezTo>
                      <a:pt x="20942" y="21359"/>
                      <a:pt x="20626" y="21599"/>
                      <a:pt x="20263" y="21599"/>
                    </a:cubicBezTo>
                    <a:lnTo>
                      <a:pt x="1336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38092" tIns="38092" rIns="38092" bIns="38092" anchor="ctr"/>
              <a:lstStyle/>
              <a:p>
                <a:pPr defTabSz="457109">
                  <a:defRPr/>
                </a:pPr>
                <a:endParaRPr lang="es-ES" sz="3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 rot="10800000">
              <a:off x="6644140" y="4346635"/>
              <a:ext cx="356714" cy="469072"/>
              <a:chOff x="2096315" y="4450638"/>
              <a:chExt cx="392876" cy="546413"/>
            </a:xfrm>
          </p:grpSpPr>
          <p:sp>
            <p:nvSpPr>
              <p:cNvPr id="58" name="AutoShape 13"/>
              <p:cNvSpPr>
                <a:spLocks/>
              </p:cNvSpPr>
              <p:nvPr/>
            </p:nvSpPr>
            <p:spPr bwMode="auto">
              <a:xfrm>
                <a:off x="2096315" y="4604072"/>
                <a:ext cx="392876" cy="392979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59" name="AutoShape 14"/>
              <p:cNvSpPr>
                <a:spLocks/>
              </p:cNvSpPr>
              <p:nvPr/>
            </p:nvSpPr>
            <p:spPr bwMode="auto">
              <a:xfrm>
                <a:off x="2208035" y="4702562"/>
                <a:ext cx="169439" cy="169483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chemeClr val="bg1">
                    <a:alpha val="0"/>
                  </a:scheme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60" name="AutoShape 54"/>
              <p:cNvSpPr>
                <a:spLocks/>
              </p:cNvSpPr>
              <p:nvPr/>
            </p:nvSpPr>
            <p:spPr bwMode="auto">
              <a:xfrm rot="21599989">
                <a:off x="2190798" y="4450638"/>
                <a:ext cx="203906" cy="1364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6" y="21599"/>
                    </a:moveTo>
                    <a:cubicBezTo>
                      <a:pt x="969" y="21599"/>
                      <a:pt x="657" y="21365"/>
                      <a:pt x="392" y="20890"/>
                    </a:cubicBezTo>
                    <a:cubicBezTo>
                      <a:pt x="132" y="20401"/>
                      <a:pt x="0" y="19835"/>
                      <a:pt x="0" y="19171"/>
                    </a:cubicBezTo>
                    <a:cubicBezTo>
                      <a:pt x="0" y="18480"/>
                      <a:pt x="135" y="17907"/>
                      <a:pt x="403" y="17419"/>
                    </a:cubicBezTo>
                    <a:lnTo>
                      <a:pt x="9821" y="716"/>
                    </a:lnTo>
                    <a:cubicBezTo>
                      <a:pt x="10089" y="240"/>
                      <a:pt x="10412" y="0"/>
                      <a:pt x="10790" y="0"/>
                    </a:cubicBezTo>
                    <a:cubicBezTo>
                      <a:pt x="11176" y="0"/>
                      <a:pt x="11503" y="240"/>
                      <a:pt x="11774" y="716"/>
                    </a:cubicBezTo>
                    <a:lnTo>
                      <a:pt x="21196" y="17419"/>
                    </a:lnTo>
                    <a:cubicBezTo>
                      <a:pt x="21464" y="17907"/>
                      <a:pt x="21600" y="18480"/>
                      <a:pt x="21600" y="19171"/>
                    </a:cubicBezTo>
                    <a:cubicBezTo>
                      <a:pt x="21600" y="19815"/>
                      <a:pt x="21467" y="20375"/>
                      <a:pt x="21203" y="20870"/>
                    </a:cubicBezTo>
                    <a:cubicBezTo>
                      <a:pt x="20942" y="21359"/>
                      <a:pt x="20626" y="21599"/>
                      <a:pt x="20263" y="21599"/>
                    </a:cubicBezTo>
                    <a:lnTo>
                      <a:pt x="1336" y="215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38092" tIns="38092" rIns="38092" bIns="38092" anchor="ctr"/>
              <a:lstStyle/>
              <a:p>
                <a:pPr defTabSz="457109">
                  <a:defRPr/>
                </a:pPr>
                <a:endParaRPr lang="es-ES" sz="3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10800000">
              <a:off x="9106224" y="4382428"/>
              <a:ext cx="356714" cy="491834"/>
              <a:chOff x="2096315" y="4450638"/>
              <a:chExt cx="392876" cy="572929"/>
            </a:xfrm>
          </p:grpSpPr>
          <p:sp>
            <p:nvSpPr>
              <p:cNvPr id="55" name="AutoShape 13"/>
              <p:cNvSpPr>
                <a:spLocks/>
              </p:cNvSpPr>
              <p:nvPr/>
            </p:nvSpPr>
            <p:spPr bwMode="auto">
              <a:xfrm>
                <a:off x="2096315" y="4630589"/>
                <a:ext cx="392876" cy="39297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56" name="AutoShape 14"/>
              <p:cNvSpPr>
                <a:spLocks/>
              </p:cNvSpPr>
              <p:nvPr/>
            </p:nvSpPr>
            <p:spPr bwMode="auto">
              <a:xfrm>
                <a:off x="2208033" y="4742337"/>
                <a:ext cx="169439" cy="16948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57" name="AutoShape 54"/>
              <p:cNvSpPr>
                <a:spLocks/>
              </p:cNvSpPr>
              <p:nvPr/>
            </p:nvSpPr>
            <p:spPr bwMode="auto">
              <a:xfrm rot="21599989">
                <a:off x="2190798" y="4450638"/>
                <a:ext cx="203906" cy="1364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6" y="21599"/>
                    </a:moveTo>
                    <a:cubicBezTo>
                      <a:pt x="969" y="21599"/>
                      <a:pt x="657" y="21365"/>
                      <a:pt x="392" y="20890"/>
                    </a:cubicBezTo>
                    <a:cubicBezTo>
                      <a:pt x="132" y="20401"/>
                      <a:pt x="0" y="19835"/>
                      <a:pt x="0" y="19171"/>
                    </a:cubicBezTo>
                    <a:cubicBezTo>
                      <a:pt x="0" y="18480"/>
                      <a:pt x="135" y="17907"/>
                      <a:pt x="403" y="17419"/>
                    </a:cubicBezTo>
                    <a:lnTo>
                      <a:pt x="9821" y="716"/>
                    </a:lnTo>
                    <a:cubicBezTo>
                      <a:pt x="10089" y="240"/>
                      <a:pt x="10412" y="0"/>
                      <a:pt x="10790" y="0"/>
                    </a:cubicBezTo>
                    <a:cubicBezTo>
                      <a:pt x="11176" y="0"/>
                      <a:pt x="11503" y="240"/>
                      <a:pt x="11774" y="716"/>
                    </a:cubicBezTo>
                    <a:lnTo>
                      <a:pt x="21196" y="17419"/>
                    </a:lnTo>
                    <a:cubicBezTo>
                      <a:pt x="21464" y="17907"/>
                      <a:pt x="21600" y="18480"/>
                      <a:pt x="21600" y="19171"/>
                    </a:cubicBezTo>
                    <a:cubicBezTo>
                      <a:pt x="21600" y="19815"/>
                      <a:pt x="21467" y="20375"/>
                      <a:pt x="21203" y="20870"/>
                    </a:cubicBezTo>
                    <a:cubicBezTo>
                      <a:pt x="20942" y="21359"/>
                      <a:pt x="20626" y="21599"/>
                      <a:pt x="20263" y="21599"/>
                    </a:cubicBezTo>
                    <a:lnTo>
                      <a:pt x="1336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38092" tIns="38092" rIns="38092" bIns="38092" anchor="ctr"/>
              <a:lstStyle/>
              <a:p>
                <a:pPr defTabSz="457109">
                  <a:defRPr/>
                </a:pPr>
                <a:endParaRPr lang="es-ES" sz="3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2195078" y="2715350"/>
              <a:ext cx="1918601" cy="598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推出国内首个国际机票预订平台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189414" y="2681039"/>
              <a:ext cx="2468443" cy="598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zh-CN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启用新标识并发布无线战略，</a:t>
              </a:r>
              <a:endParaRPr lang="en-US" altLang="zh-CN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zh-CN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大规模进军手机在线预订</a:t>
              </a:r>
              <a:endParaRPr lang="zh-CN" altLang="en-US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759235" y="2681039"/>
              <a:ext cx="1183752" cy="598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收购英国机票搜索平台天巡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7930962" y="2687676"/>
              <a:ext cx="907552" cy="598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收购</a:t>
              </a:r>
              <a:endParaRPr lang="en-US" altLang="zh-CN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Trip.com</a:t>
              </a:r>
              <a:endParaRPr lang="zh-CN" altLang="en-US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8783432" y="2339124"/>
              <a:ext cx="1753338" cy="11711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战略投资印度最大旅游企业 </a:t>
              </a:r>
              <a:r>
                <a:rPr lang="en-US" altLang="zh-CN" sz="1200" dirty="0" err="1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MakeMyTrip</a:t>
              </a:r>
              <a:r>
                <a:rPr lang="en-US" altLang="zh-CN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公司改名为</a:t>
              </a:r>
              <a:r>
                <a:rPr lang="en-US" altLang="zh-CN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"Trip.com Group Limited"</a:t>
              </a:r>
              <a:endParaRPr lang="zh-CN" altLang="en-US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1869113" y="5923119"/>
              <a:ext cx="1755874" cy="328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在美国</a:t>
              </a:r>
              <a:r>
                <a:rPr lang="en-US" altLang="zh-CN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NASDAQ</a:t>
              </a: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上市</a:t>
              </a:r>
              <a:endParaRPr lang="en-US" altLang="zh-CN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5695644" y="5906384"/>
              <a:ext cx="2310604" cy="3420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60000"/>
                </a:lnSpc>
                <a:defRPr/>
              </a:pP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成为中国最大旅游集团</a:t>
              </a:r>
            </a:p>
          </p:txBody>
        </p:sp>
        <p:sp>
          <p:nvSpPr>
            <p:cNvPr id="25" name="TextBox 88"/>
            <p:cNvSpPr txBox="1"/>
            <p:nvPr/>
          </p:nvSpPr>
          <p:spPr>
            <a:xfrm>
              <a:off x="8180219" y="5829283"/>
              <a:ext cx="2781861" cy="510943"/>
            </a:xfrm>
            <a:prstGeom prst="rect">
              <a:avLst/>
            </a:prstGeom>
            <a:noFill/>
          </p:spPr>
          <p:txBody>
            <a:bodyPr wrap="none">
              <a:noAutofit/>
            </a:bodyPr>
            <a:lstStyle/>
            <a:p>
              <a:pPr lvl="0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携程</a:t>
              </a:r>
              <a:r>
                <a:rPr lang="en-US" altLang="zh-CN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GMV</a:t>
              </a: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超越</a:t>
              </a:r>
              <a:r>
                <a:rPr lang="en-US" altLang="zh-CN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Booking</a:t>
              </a: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Expedia</a:t>
              </a: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，</a:t>
              </a:r>
              <a:endParaRPr lang="en-US" altLang="zh-CN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排名全球第一</a:t>
              </a:r>
            </a:p>
          </p:txBody>
        </p:sp>
        <p:grpSp>
          <p:nvGrpSpPr>
            <p:cNvPr id="26" name="Group 102"/>
            <p:cNvGrpSpPr/>
            <p:nvPr/>
          </p:nvGrpSpPr>
          <p:grpSpPr>
            <a:xfrm rot="5400000" flipV="1">
              <a:off x="2929094" y="3831918"/>
              <a:ext cx="709377" cy="83343"/>
              <a:chOff x="2057400" y="2800350"/>
              <a:chExt cx="822960" cy="91440"/>
            </a:xfrm>
            <a:solidFill>
              <a:schemeClr val="bg1"/>
            </a:solidFill>
          </p:grpSpPr>
          <p:sp>
            <p:nvSpPr>
              <p:cNvPr id="53" name="Oval 103"/>
              <p:cNvSpPr/>
              <p:nvPr/>
            </p:nvSpPr>
            <p:spPr>
              <a:xfrm rot="5400000">
                <a:off x="2057400" y="2800350"/>
                <a:ext cx="91440" cy="9144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4" name="Straight Connector 104"/>
              <p:cNvCxnSpPr/>
              <p:nvPr/>
            </p:nvCxnSpPr>
            <p:spPr>
              <a:xfrm flipV="1">
                <a:off x="2148840" y="2846070"/>
                <a:ext cx="731520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102"/>
            <p:cNvGrpSpPr/>
            <p:nvPr/>
          </p:nvGrpSpPr>
          <p:grpSpPr>
            <a:xfrm rot="5400000" flipV="1">
              <a:off x="4609272" y="3804144"/>
              <a:ext cx="709377" cy="83343"/>
              <a:chOff x="2057400" y="2800350"/>
              <a:chExt cx="822960" cy="91440"/>
            </a:xfrm>
            <a:solidFill>
              <a:schemeClr val="bg1"/>
            </a:solidFill>
          </p:grpSpPr>
          <p:sp>
            <p:nvSpPr>
              <p:cNvPr id="51" name="Oval 103"/>
              <p:cNvSpPr/>
              <p:nvPr/>
            </p:nvSpPr>
            <p:spPr>
              <a:xfrm rot="5400000">
                <a:off x="2057400" y="2800350"/>
                <a:ext cx="91440" cy="9144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2" name="Straight Connector 104"/>
              <p:cNvCxnSpPr/>
              <p:nvPr/>
            </p:nvCxnSpPr>
            <p:spPr>
              <a:xfrm flipV="1">
                <a:off x="2148840" y="2846070"/>
                <a:ext cx="731520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102"/>
            <p:cNvGrpSpPr/>
            <p:nvPr/>
          </p:nvGrpSpPr>
          <p:grpSpPr>
            <a:xfrm rot="5400000" flipV="1">
              <a:off x="7542190" y="3845285"/>
              <a:ext cx="709377" cy="83343"/>
              <a:chOff x="2057400" y="2800350"/>
              <a:chExt cx="822960" cy="91440"/>
            </a:xfrm>
            <a:solidFill>
              <a:schemeClr val="bg1"/>
            </a:solidFill>
          </p:grpSpPr>
          <p:sp>
            <p:nvSpPr>
              <p:cNvPr id="49" name="Oval 103"/>
              <p:cNvSpPr/>
              <p:nvPr/>
            </p:nvSpPr>
            <p:spPr>
              <a:xfrm rot="5400000">
                <a:off x="2057400" y="2800350"/>
                <a:ext cx="91440" cy="9144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50" name="Straight Connector 104"/>
              <p:cNvCxnSpPr/>
              <p:nvPr/>
            </p:nvCxnSpPr>
            <p:spPr>
              <a:xfrm flipV="1">
                <a:off x="2148840" y="2846070"/>
                <a:ext cx="731520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102"/>
            <p:cNvGrpSpPr/>
            <p:nvPr/>
          </p:nvGrpSpPr>
          <p:grpSpPr>
            <a:xfrm rot="5400000" flipV="1">
              <a:off x="8241242" y="3860868"/>
              <a:ext cx="709377" cy="83343"/>
              <a:chOff x="2057400" y="2800350"/>
              <a:chExt cx="822960" cy="91440"/>
            </a:xfrm>
            <a:solidFill>
              <a:schemeClr val="bg1"/>
            </a:solidFill>
          </p:grpSpPr>
          <p:sp>
            <p:nvSpPr>
              <p:cNvPr id="47" name="Oval 103"/>
              <p:cNvSpPr/>
              <p:nvPr/>
            </p:nvSpPr>
            <p:spPr>
              <a:xfrm rot="5400000">
                <a:off x="2057400" y="2800350"/>
                <a:ext cx="91440" cy="9144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8" name="Straight Connector 104"/>
              <p:cNvCxnSpPr/>
              <p:nvPr/>
            </p:nvCxnSpPr>
            <p:spPr>
              <a:xfrm flipV="1">
                <a:off x="2148840" y="2846070"/>
                <a:ext cx="731520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102"/>
            <p:cNvGrpSpPr/>
            <p:nvPr/>
          </p:nvGrpSpPr>
          <p:grpSpPr>
            <a:xfrm rot="5400000" flipV="1">
              <a:off x="9621242" y="3860869"/>
              <a:ext cx="709377" cy="83343"/>
              <a:chOff x="2057400" y="2800350"/>
              <a:chExt cx="822960" cy="91440"/>
            </a:xfrm>
            <a:solidFill>
              <a:schemeClr val="bg1"/>
            </a:solidFill>
          </p:grpSpPr>
          <p:sp>
            <p:nvSpPr>
              <p:cNvPr id="45" name="Oval 103"/>
              <p:cNvSpPr/>
              <p:nvPr/>
            </p:nvSpPr>
            <p:spPr>
              <a:xfrm rot="5400000">
                <a:off x="2057400" y="2800350"/>
                <a:ext cx="91440" cy="9144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6" name="Straight Connector 104"/>
              <p:cNvCxnSpPr/>
              <p:nvPr/>
            </p:nvCxnSpPr>
            <p:spPr>
              <a:xfrm flipV="1">
                <a:off x="2148840" y="2846070"/>
                <a:ext cx="731520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Group 102"/>
            <p:cNvGrpSpPr/>
            <p:nvPr/>
          </p:nvGrpSpPr>
          <p:grpSpPr>
            <a:xfrm rot="16200000" flipV="1">
              <a:off x="2243628" y="5535223"/>
              <a:ext cx="709377" cy="83343"/>
              <a:chOff x="2057400" y="2800350"/>
              <a:chExt cx="822960" cy="91440"/>
            </a:xfrm>
            <a:solidFill>
              <a:schemeClr val="bg1"/>
            </a:solidFill>
          </p:grpSpPr>
          <p:sp>
            <p:nvSpPr>
              <p:cNvPr id="43" name="Oval 103"/>
              <p:cNvSpPr/>
              <p:nvPr/>
            </p:nvSpPr>
            <p:spPr>
              <a:xfrm rot="5400000">
                <a:off x="2057400" y="2800350"/>
                <a:ext cx="91440" cy="9144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4" name="Straight Connector 104"/>
              <p:cNvCxnSpPr/>
              <p:nvPr/>
            </p:nvCxnSpPr>
            <p:spPr>
              <a:xfrm flipV="1">
                <a:off x="2148840" y="2846070"/>
                <a:ext cx="731520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102"/>
            <p:cNvGrpSpPr/>
            <p:nvPr/>
          </p:nvGrpSpPr>
          <p:grpSpPr>
            <a:xfrm rot="16200000" flipV="1">
              <a:off x="6468283" y="5549434"/>
              <a:ext cx="709377" cy="83343"/>
              <a:chOff x="2057400" y="2800350"/>
              <a:chExt cx="822960" cy="91440"/>
            </a:xfrm>
            <a:solidFill>
              <a:schemeClr val="bg1"/>
            </a:solidFill>
          </p:grpSpPr>
          <p:sp>
            <p:nvSpPr>
              <p:cNvPr id="41" name="Oval 103"/>
              <p:cNvSpPr/>
              <p:nvPr/>
            </p:nvSpPr>
            <p:spPr>
              <a:xfrm rot="5400000">
                <a:off x="2057400" y="2800350"/>
                <a:ext cx="91440" cy="9144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2" name="Straight Connector 104"/>
              <p:cNvCxnSpPr/>
              <p:nvPr/>
            </p:nvCxnSpPr>
            <p:spPr>
              <a:xfrm flipV="1">
                <a:off x="2148840" y="2846070"/>
                <a:ext cx="731520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102"/>
            <p:cNvGrpSpPr/>
            <p:nvPr/>
          </p:nvGrpSpPr>
          <p:grpSpPr>
            <a:xfrm rot="16200000" flipV="1">
              <a:off x="8966852" y="5526759"/>
              <a:ext cx="709377" cy="83343"/>
              <a:chOff x="2057400" y="2800350"/>
              <a:chExt cx="822960" cy="91440"/>
            </a:xfrm>
            <a:solidFill>
              <a:schemeClr val="bg1"/>
            </a:solidFill>
          </p:grpSpPr>
          <p:sp>
            <p:nvSpPr>
              <p:cNvPr id="39" name="Oval 103"/>
              <p:cNvSpPr/>
              <p:nvPr/>
            </p:nvSpPr>
            <p:spPr>
              <a:xfrm rot="5400000">
                <a:off x="2057400" y="2800350"/>
                <a:ext cx="91440" cy="91440"/>
              </a:xfrm>
              <a:prstGeom prst="ellips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x-none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40" name="Straight Connector 104"/>
              <p:cNvCxnSpPr/>
              <p:nvPr/>
            </p:nvCxnSpPr>
            <p:spPr>
              <a:xfrm flipV="1">
                <a:off x="2148840" y="2846070"/>
                <a:ext cx="731520" cy="0"/>
              </a:xfrm>
              <a:prstGeom prst="line">
                <a:avLst/>
              </a:prstGeom>
              <a:grpFill/>
              <a:ln w="12700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组合 33"/>
            <p:cNvGrpSpPr/>
            <p:nvPr/>
          </p:nvGrpSpPr>
          <p:grpSpPr>
            <a:xfrm>
              <a:off x="10605366" y="4198517"/>
              <a:ext cx="356714" cy="491834"/>
              <a:chOff x="2096315" y="4450638"/>
              <a:chExt cx="392876" cy="572929"/>
            </a:xfrm>
          </p:grpSpPr>
          <p:sp>
            <p:nvSpPr>
              <p:cNvPr id="36" name="AutoShape 13"/>
              <p:cNvSpPr>
                <a:spLocks/>
              </p:cNvSpPr>
              <p:nvPr/>
            </p:nvSpPr>
            <p:spPr bwMode="auto">
              <a:xfrm>
                <a:off x="2096315" y="4630589"/>
                <a:ext cx="392876" cy="392978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8" y="6724"/>
                      <a:pt x="20638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accent5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37" name="AutoShape 14"/>
              <p:cNvSpPr>
                <a:spLocks/>
              </p:cNvSpPr>
              <p:nvPr/>
            </p:nvSpPr>
            <p:spPr bwMode="auto">
              <a:xfrm>
                <a:off x="2208033" y="4742337"/>
                <a:ext cx="169439" cy="169482"/>
              </a:xfrm>
              <a:custGeom>
                <a:avLst/>
                <a:gdLst>
                  <a:gd name="T0" fmla="+- 0 10800 961"/>
                  <a:gd name="T1" fmla="*/ T0 w 19679"/>
                  <a:gd name="T2" fmla="+- 0 10800 961"/>
                  <a:gd name="T3" fmla="*/ 10800 h 19679"/>
                  <a:gd name="T4" fmla="+- 0 10800 961"/>
                  <a:gd name="T5" fmla="*/ T4 w 19679"/>
                  <a:gd name="T6" fmla="+- 0 10800 961"/>
                  <a:gd name="T7" fmla="*/ 10800 h 19679"/>
                  <a:gd name="T8" fmla="+- 0 10800 961"/>
                  <a:gd name="T9" fmla="*/ T8 w 19679"/>
                  <a:gd name="T10" fmla="+- 0 10800 961"/>
                  <a:gd name="T11" fmla="*/ 10800 h 19679"/>
                  <a:gd name="T12" fmla="+- 0 10800 961"/>
                  <a:gd name="T13" fmla="*/ T12 w 19679"/>
                  <a:gd name="T14" fmla="+- 0 10800 961"/>
                  <a:gd name="T15" fmla="*/ 10800 h 1967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679" h="19679">
                    <a:moveTo>
                      <a:pt x="16796" y="2881"/>
                    </a:moveTo>
                    <a:cubicBezTo>
                      <a:pt x="20639" y="6724"/>
                      <a:pt x="20639" y="12953"/>
                      <a:pt x="16796" y="16796"/>
                    </a:cubicBezTo>
                    <a:cubicBezTo>
                      <a:pt x="12953" y="20639"/>
                      <a:pt x="6724" y="20639"/>
                      <a:pt x="2881" y="16796"/>
                    </a:cubicBezTo>
                    <a:cubicBezTo>
                      <a:pt x="-961" y="12953"/>
                      <a:pt x="-961" y="6724"/>
                      <a:pt x="2881" y="2881"/>
                    </a:cubicBezTo>
                    <a:cubicBezTo>
                      <a:pt x="6724" y="-961"/>
                      <a:pt x="12953" y="-961"/>
                      <a:pt x="16796" y="2881"/>
                    </a:cubicBezTo>
                  </a:path>
                </a:pathLst>
              </a:custGeom>
              <a:solidFill>
                <a:schemeClr val="bg1"/>
              </a:solidFill>
              <a:ln w="25400" cap="flat" cmpd="sng">
                <a:solidFill>
                  <a:srgbClr val="000000">
                    <a:alpha val="0"/>
                  </a:srgbClr>
                </a:solidFill>
                <a:prstDash val="solid"/>
                <a:miter lim="0"/>
                <a:headEnd/>
                <a:tailEnd/>
              </a:ln>
              <a:effectLst/>
            </p:spPr>
            <p:txBody>
              <a:bodyPr lIns="0" tIns="0" rIns="0" bIns="0" anchor="ctr"/>
              <a:lstStyle/>
              <a:p>
                <a:pPr>
                  <a:defRPr/>
                </a:pPr>
                <a:endParaRPr lang="es-ES" sz="56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  <p:sp>
            <p:nvSpPr>
              <p:cNvPr id="38" name="AutoShape 54"/>
              <p:cNvSpPr>
                <a:spLocks/>
              </p:cNvSpPr>
              <p:nvPr/>
            </p:nvSpPr>
            <p:spPr bwMode="auto">
              <a:xfrm rot="21599989">
                <a:off x="2190798" y="4450638"/>
                <a:ext cx="203906" cy="13640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336" y="21599"/>
                    </a:moveTo>
                    <a:cubicBezTo>
                      <a:pt x="969" y="21599"/>
                      <a:pt x="657" y="21365"/>
                      <a:pt x="392" y="20890"/>
                    </a:cubicBezTo>
                    <a:cubicBezTo>
                      <a:pt x="132" y="20401"/>
                      <a:pt x="0" y="19835"/>
                      <a:pt x="0" y="19171"/>
                    </a:cubicBezTo>
                    <a:cubicBezTo>
                      <a:pt x="0" y="18480"/>
                      <a:pt x="135" y="17907"/>
                      <a:pt x="403" y="17419"/>
                    </a:cubicBezTo>
                    <a:lnTo>
                      <a:pt x="9821" y="716"/>
                    </a:lnTo>
                    <a:cubicBezTo>
                      <a:pt x="10089" y="240"/>
                      <a:pt x="10412" y="0"/>
                      <a:pt x="10790" y="0"/>
                    </a:cubicBezTo>
                    <a:cubicBezTo>
                      <a:pt x="11176" y="0"/>
                      <a:pt x="11503" y="240"/>
                      <a:pt x="11774" y="716"/>
                    </a:cubicBezTo>
                    <a:lnTo>
                      <a:pt x="21196" y="17419"/>
                    </a:lnTo>
                    <a:cubicBezTo>
                      <a:pt x="21464" y="17907"/>
                      <a:pt x="21600" y="18480"/>
                      <a:pt x="21600" y="19171"/>
                    </a:cubicBezTo>
                    <a:cubicBezTo>
                      <a:pt x="21600" y="19815"/>
                      <a:pt x="21467" y="20375"/>
                      <a:pt x="21203" y="20870"/>
                    </a:cubicBezTo>
                    <a:cubicBezTo>
                      <a:pt x="20942" y="21359"/>
                      <a:pt x="20626" y="21599"/>
                      <a:pt x="20263" y="21599"/>
                    </a:cubicBezTo>
                    <a:lnTo>
                      <a:pt x="1336" y="2159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lIns="38092" tIns="38092" rIns="38092" bIns="38092" anchor="ctr"/>
              <a:lstStyle/>
              <a:p>
                <a:pPr defTabSz="457109">
                  <a:defRPr/>
                </a:pPr>
                <a:endParaRPr lang="es-ES" sz="3000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Lato"/>
                  <a:sym typeface="Gill Sans" charset="0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10521002" y="2749676"/>
              <a:ext cx="1156250" cy="5987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收购欧洲 </a:t>
              </a:r>
              <a:r>
                <a:rPr lang="en-US" altLang="zh-CN" sz="1200" dirty="0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OTA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1200" dirty="0" err="1">
                  <a:solidFill>
                    <a:schemeClr val="accent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Travix</a:t>
              </a:r>
              <a:endParaRPr lang="zh-CN" altLang="en-US" sz="1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402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携程机票大数据优势</a:t>
            </a:r>
            <a:r>
              <a:rPr lang="en-US" altLang="zh-CN" dirty="0"/>
              <a:t>	</a:t>
            </a:r>
            <a:endParaRPr lang="zh-CN" altLang="en-US" dirty="0"/>
          </a:p>
        </p:txBody>
      </p:sp>
      <p:sp>
        <p:nvSpPr>
          <p:cNvPr id="5" name="íṩ1ïḋé">
            <a:extLst>
              <a:ext uri="{FF2B5EF4-FFF2-40B4-BE49-F238E27FC236}">
                <a16:creationId xmlns:a16="http://schemas.microsoft.com/office/drawing/2014/main" id="{3EFD3184-CAC3-40CB-BB98-CD1434DD7572}"/>
              </a:ext>
            </a:extLst>
          </p:cNvPr>
          <p:cNvSpPr/>
          <p:nvPr/>
        </p:nvSpPr>
        <p:spPr>
          <a:xfrm>
            <a:off x="596033" y="2919847"/>
            <a:ext cx="3124200" cy="3124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iṣḻïḓé">
            <a:extLst>
              <a:ext uri="{FF2B5EF4-FFF2-40B4-BE49-F238E27FC236}">
                <a16:creationId xmlns:a16="http://schemas.microsoft.com/office/drawing/2014/main" id="{ECF86687-09A9-4C6B-A9BA-33047FBED4F6}"/>
              </a:ext>
            </a:extLst>
          </p:cNvPr>
          <p:cNvGrpSpPr/>
          <p:nvPr/>
        </p:nvGrpSpPr>
        <p:grpSpPr>
          <a:xfrm>
            <a:off x="604691" y="3395517"/>
            <a:ext cx="3047894" cy="2780731"/>
            <a:chOff x="1839996" y="2384881"/>
            <a:chExt cx="3378619" cy="3082466"/>
          </a:xfrm>
        </p:grpSpPr>
        <p:sp>
          <p:nvSpPr>
            <p:cNvPr id="35" name="ïṡḷidê">
              <a:extLst>
                <a:ext uri="{FF2B5EF4-FFF2-40B4-BE49-F238E27FC236}">
                  <a16:creationId xmlns:a16="http://schemas.microsoft.com/office/drawing/2014/main" id="{6260B7FA-CC83-4001-98E0-2AFC93559409}"/>
                </a:ext>
              </a:extLst>
            </p:cNvPr>
            <p:cNvSpPr/>
            <p:nvPr/>
          </p:nvSpPr>
          <p:spPr bwMode="auto">
            <a:xfrm>
              <a:off x="3077558" y="2384881"/>
              <a:ext cx="903494" cy="3082466"/>
            </a:xfrm>
            <a:custGeom>
              <a:avLst/>
              <a:gdLst>
                <a:gd name="T0" fmla="*/ 1764 w 4053"/>
                <a:gd name="T1" fmla="*/ 0 h 16197"/>
                <a:gd name="T2" fmla="*/ 2323 w 4053"/>
                <a:gd name="T3" fmla="*/ 0 h 16197"/>
                <a:gd name="T4" fmla="*/ 2323 w 4053"/>
                <a:gd name="T5" fmla="*/ 892 h 16197"/>
                <a:gd name="T6" fmla="*/ 1764 w 4053"/>
                <a:gd name="T7" fmla="*/ 892 h 16197"/>
                <a:gd name="T8" fmla="*/ 1764 w 4053"/>
                <a:gd name="T9" fmla="*/ 0 h 16197"/>
                <a:gd name="T10" fmla="*/ 1831 w 4053"/>
                <a:gd name="T11" fmla="*/ 11317 h 16197"/>
                <a:gd name="T12" fmla="*/ 2256 w 4053"/>
                <a:gd name="T13" fmla="*/ 11317 h 16197"/>
                <a:gd name="T14" fmla="*/ 2256 w 4053"/>
                <a:gd name="T15" fmla="*/ 13709 h 16197"/>
                <a:gd name="T16" fmla="*/ 4053 w 4053"/>
                <a:gd name="T17" fmla="*/ 15988 h 16197"/>
                <a:gd name="T18" fmla="*/ 3787 w 4053"/>
                <a:gd name="T19" fmla="*/ 16197 h 16197"/>
                <a:gd name="T20" fmla="*/ 2256 w 4053"/>
                <a:gd name="T21" fmla="*/ 14256 h 16197"/>
                <a:gd name="T22" fmla="*/ 2256 w 4053"/>
                <a:gd name="T23" fmla="*/ 16151 h 16197"/>
                <a:gd name="T24" fmla="*/ 1831 w 4053"/>
                <a:gd name="T25" fmla="*/ 16151 h 16197"/>
                <a:gd name="T26" fmla="*/ 1831 w 4053"/>
                <a:gd name="T27" fmla="*/ 14215 h 16197"/>
                <a:gd name="T28" fmla="*/ 266 w 4053"/>
                <a:gd name="T29" fmla="*/ 16197 h 16197"/>
                <a:gd name="T30" fmla="*/ 0 w 4053"/>
                <a:gd name="T31" fmla="*/ 15988 h 16197"/>
                <a:gd name="T32" fmla="*/ 1831 w 4053"/>
                <a:gd name="T33" fmla="*/ 13668 h 16197"/>
                <a:gd name="T34" fmla="*/ 1831 w 4053"/>
                <a:gd name="T35" fmla="*/ 11317 h 1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53" h="16197">
                  <a:moveTo>
                    <a:pt x="1764" y="0"/>
                  </a:moveTo>
                  <a:lnTo>
                    <a:pt x="2323" y="0"/>
                  </a:lnTo>
                  <a:lnTo>
                    <a:pt x="2323" y="892"/>
                  </a:lnTo>
                  <a:lnTo>
                    <a:pt x="1764" y="892"/>
                  </a:lnTo>
                  <a:lnTo>
                    <a:pt x="1764" y="0"/>
                  </a:lnTo>
                  <a:close/>
                  <a:moveTo>
                    <a:pt x="1831" y="11317"/>
                  </a:moveTo>
                  <a:lnTo>
                    <a:pt x="2256" y="11317"/>
                  </a:lnTo>
                  <a:lnTo>
                    <a:pt x="2256" y="13709"/>
                  </a:lnTo>
                  <a:lnTo>
                    <a:pt x="4053" y="15988"/>
                  </a:lnTo>
                  <a:lnTo>
                    <a:pt x="3787" y="16197"/>
                  </a:lnTo>
                  <a:lnTo>
                    <a:pt x="2256" y="14256"/>
                  </a:lnTo>
                  <a:lnTo>
                    <a:pt x="2256" y="16151"/>
                  </a:lnTo>
                  <a:lnTo>
                    <a:pt x="1831" y="16151"/>
                  </a:lnTo>
                  <a:lnTo>
                    <a:pt x="1831" y="14215"/>
                  </a:lnTo>
                  <a:lnTo>
                    <a:pt x="266" y="16197"/>
                  </a:lnTo>
                  <a:lnTo>
                    <a:pt x="0" y="15988"/>
                  </a:lnTo>
                  <a:lnTo>
                    <a:pt x="1831" y="13668"/>
                  </a:lnTo>
                  <a:lnTo>
                    <a:pt x="1831" y="11317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iṩľîḍê">
              <a:extLst>
                <a:ext uri="{FF2B5EF4-FFF2-40B4-BE49-F238E27FC236}">
                  <a16:creationId xmlns:a16="http://schemas.microsoft.com/office/drawing/2014/main" id="{4AA2A378-39E9-4AE8-8CA0-2D6E87BBB14C}"/>
                </a:ext>
              </a:extLst>
            </p:cNvPr>
            <p:cNvSpPr/>
            <p:nvPr/>
          </p:nvSpPr>
          <p:spPr bwMode="auto">
            <a:xfrm>
              <a:off x="1839996" y="2471816"/>
              <a:ext cx="3378619" cy="2325660"/>
            </a:xfrm>
            <a:custGeom>
              <a:avLst/>
              <a:gdLst>
                <a:gd name="T0" fmla="*/ 233 w 15146"/>
                <a:gd name="T1" fmla="*/ 466 h 10425"/>
                <a:gd name="T2" fmla="*/ 186 w 15146"/>
                <a:gd name="T3" fmla="*/ 460 h 10425"/>
                <a:gd name="T4" fmla="*/ 142 w 15146"/>
                <a:gd name="T5" fmla="*/ 447 h 10425"/>
                <a:gd name="T6" fmla="*/ 68 w 15146"/>
                <a:gd name="T7" fmla="*/ 397 h 10425"/>
                <a:gd name="T8" fmla="*/ 19 w 15146"/>
                <a:gd name="T9" fmla="*/ 323 h 10425"/>
                <a:gd name="T10" fmla="*/ 5 w 15146"/>
                <a:gd name="T11" fmla="*/ 279 h 10425"/>
                <a:gd name="T12" fmla="*/ 0 w 15146"/>
                <a:gd name="T13" fmla="*/ 233 h 10425"/>
                <a:gd name="T14" fmla="*/ 3 w 15146"/>
                <a:gd name="T15" fmla="*/ 197 h 10425"/>
                <a:gd name="T16" fmla="*/ 15 w 15146"/>
                <a:gd name="T17" fmla="*/ 154 h 10425"/>
                <a:gd name="T18" fmla="*/ 54 w 15146"/>
                <a:gd name="T19" fmla="*/ 85 h 10425"/>
                <a:gd name="T20" fmla="*/ 123 w 15146"/>
                <a:gd name="T21" fmla="*/ 28 h 10425"/>
                <a:gd name="T22" fmla="*/ 175 w 15146"/>
                <a:gd name="T23" fmla="*/ 8 h 10425"/>
                <a:gd name="T24" fmla="*/ 221 w 15146"/>
                <a:gd name="T25" fmla="*/ 1 h 10425"/>
                <a:gd name="T26" fmla="*/ 14938 w 15146"/>
                <a:gd name="T27" fmla="*/ 2 h 10425"/>
                <a:gd name="T28" fmla="*/ 14983 w 15146"/>
                <a:gd name="T29" fmla="*/ 11 h 10425"/>
                <a:gd name="T30" fmla="*/ 15044 w 15146"/>
                <a:gd name="T31" fmla="*/ 40 h 10425"/>
                <a:gd name="T32" fmla="*/ 15106 w 15146"/>
                <a:gd name="T33" fmla="*/ 104 h 10425"/>
                <a:gd name="T34" fmla="*/ 15135 w 15146"/>
                <a:gd name="T35" fmla="*/ 164 h 10425"/>
                <a:gd name="T36" fmla="*/ 15145 w 15146"/>
                <a:gd name="T37" fmla="*/ 209 h 10425"/>
                <a:gd name="T38" fmla="*/ 15146 w 15146"/>
                <a:gd name="T39" fmla="*/ 245 h 10425"/>
                <a:gd name="T40" fmla="*/ 15138 w 15146"/>
                <a:gd name="T41" fmla="*/ 291 h 10425"/>
                <a:gd name="T42" fmla="*/ 15118 w 15146"/>
                <a:gd name="T43" fmla="*/ 343 h 10425"/>
                <a:gd name="T44" fmla="*/ 15061 w 15146"/>
                <a:gd name="T45" fmla="*/ 412 h 10425"/>
                <a:gd name="T46" fmla="*/ 14993 w 15146"/>
                <a:gd name="T47" fmla="*/ 451 h 10425"/>
                <a:gd name="T48" fmla="*/ 14949 w 15146"/>
                <a:gd name="T49" fmla="*/ 462 h 10425"/>
                <a:gd name="T50" fmla="*/ 14729 w 15146"/>
                <a:gd name="T51" fmla="*/ 466 h 10425"/>
                <a:gd name="T52" fmla="*/ 14938 w 15146"/>
                <a:gd name="T53" fmla="*/ 9960 h 10425"/>
                <a:gd name="T54" fmla="*/ 14983 w 15146"/>
                <a:gd name="T55" fmla="*/ 9970 h 10425"/>
                <a:gd name="T56" fmla="*/ 15044 w 15146"/>
                <a:gd name="T57" fmla="*/ 9999 h 10425"/>
                <a:gd name="T58" fmla="*/ 15106 w 15146"/>
                <a:gd name="T59" fmla="*/ 10062 h 10425"/>
                <a:gd name="T60" fmla="*/ 15135 w 15146"/>
                <a:gd name="T61" fmla="*/ 10123 h 10425"/>
                <a:gd name="T62" fmla="*/ 15145 w 15146"/>
                <a:gd name="T63" fmla="*/ 10168 h 10425"/>
                <a:gd name="T64" fmla="*/ 15146 w 15146"/>
                <a:gd name="T65" fmla="*/ 10203 h 10425"/>
                <a:gd name="T66" fmla="*/ 15138 w 15146"/>
                <a:gd name="T67" fmla="*/ 10249 h 10425"/>
                <a:gd name="T68" fmla="*/ 15118 w 15146"/>
                <a:gd name="T69" fmla="*/ 10303 h 10425"/>
                <a:gd name="T70" fmla="*/ 15061 w 15146"/>
                <a:gd name="T71" fmla="*/ 10371 h 10425"/>
                <a:gd name="T72" fmla="*/ 14993 w 15146"/>
                <a:gd name="T73" fmla="*/ 10410 h 10425"/>
                <a:gd name="T74" fmla="*/ 14949 w 15146"/>
                <a:gd name="T75" fmla="*/ 10421 h 10425"/>
                <a:gd name="T76" fmla="*/ 233 w 15146"/>
                <a:gd name="T77" fmla="*/ 10425 h 10425"/>
                <a:gd name="T78" fmla="*/ 186 w 15146"/>
                <a:gd name="T79" fmla="*/ 10419 h 10425"/>
                <a:gd name="T80" fmla="*/ 142 w 15146"/>
                <a:gd name="T81" fmla="*/ 10406 h 10425"/>
                <a:gd name="T82" fmla="*/ 68 w 15146"/>
                <a:gd name="T83" fmla="*/ 10356 h 10425"/>
                <a:gd name="T84" fmla="*/ 19 w 15146"/>
                <a:gd name="T85" fmla="*/ 10282 h 10425"/>
                <a:gd name="T86" fmla="*/ 5 w 15146"/>
                <a:gd name="T87" fmla="*/ 10238 h 10425"/>
                <a:gd name="T88" fmla="*/ 0 w 15146"/>
                <a:gd name="T89" fmla="*/ 10191 h 10425"/>
                <a:gd name="T90" fmla="*/ 3 w 15146"/>
                <a:gd name="T91" fmla="*/ 10156 h 10425"/>
                <a:gd name="T92" fmla="*/ 15 w 15146"/>
                <a:gd name="T93" fmla="*/ 10112 h 10425"/>
                <a:gd name="T94" fmla="*/ 54 w 15146"/>
                <a:gd name="T95" fmla="*/ 10044 h 10425"/>
                <a:gd name="T96" fmla="*/ 123 w 15146"/>
                <a:gd name="T97" fmla="*/ 9987 h 10425"/>
                <a:gd name="T98" fmla="*/ 175 w 15146"/>
                <a:gd name="T99" fmla="*/ 9967 h 10425"/>
                <a:gd name="T100" fmla="*/ 221 w 15146"/>
                <a:gd name="T101" fmla="*/ 9959 h 1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46" h="10425">
                  <a:moveTo>
                    <a:pt x="233" y="9959"/>
                  </a:moveTo>
                  <a:lnTo>
                    <a:pt x="418" y="9959"/>
                  </a:lnTo>
                  <a:lnTo>
                    <a:pt x="418" y="466"/>
                  </a:lnTo>
                  <a:lnTo>
                    <a:pt x="233" y="466"/>
                  </a:lnTo>
                  <a:lnTo>
                    <a:pt x="221" y="466"/>
                  </a:lnTo>
                  <a:lnTo>
                    <a:pt x="209" y="465"/>
                  </a:lnTo>
                  <a:lnTo>
                    <a:pt x="198" y="462"/>
                  </a:lnTo>
                  <a:lnTo>
                    <a:pt x="186" y="460"/>
                  </a:lnTo>
                  <a:lnTo>
                    <a:pt x="175" y="458"/>
                  </a:lnTo>
                  <a:lnTo>
                    <a:pt x="164" y="455"/>
                  </a:lnTo>
                  <a:lnTo>
                    <a:pt x="153" y="451"/>
                  </a:lnTo>
                  <a:lnTo>
                    <a:pt x="142" y="447"/>
                  </a:lnTo>
                  <a:lnTo>
                    <a:pt x="123" y="437"/>
                  </a:lnTo>
                  <a:lnTo>
                    <a:pt x="103" y="425"/>
                  </a:lnTo>
                  <a:lnTo>
                    <a:pt x="85" y="412"/>
                  </a:lnTo>
                  <a:lnTo>
                    <a:pt x="68" y="397"/>
                  </a:lnTo>
                  <a:lnTo>
                    <a:pt x="54" y="381"/>
                  </a:lnTo>
                  <a:lnTo>
                    <a:pt x="40" y="363"/>
                  </a:lnTo>
                  <a:lnTo>
                    <a:pt x="29" y="343"/>
                  </a:lnTo>
                  <a:lnTo>
                    <a:pt x="19" y="323"/>
                  </a:lnTo>
                  <a:lnTo>
                    <a:pt x="15" y="313"/>
                  </a:lnTo>
                  <a:lnTo>
                    <a:pt x="10" y="302"/>
                  </a:lnTo>
                  <a:lnTo>
                    <a:pt x="8" y="291"/>
                  </a:lnTo>
                  <a:lnTo>
                    <a:pt x="5" y="279"/>
                  </a:lnTo>
                  <a:lnTo>
                    <a:pt x="3" y="268"/>
                  </a:lnTo>
                  <a:lnTo>
                    <a:pt x="2" y="256"/>
                  </a:lnTo>
                  <a:lnTo>
                    <a:pt x="0" y="245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21"/>
                  </a:lnTo>
                  <a:lnTo>
                    <a:pt x="2" y="209"/>
                  </a:lnTo>
                  <a:lnTo>
                    <a:pt x="3" y="197"/>
                  </a:lnTo>
                  <a:lnTo>
                    <a:pt x="5" y="186"/>
                  </a:lnTo>
                  <a:lnTo>
                    <a:pt x="8" y="174"/>
                  </a:lnTo>
                  <a:lnTo>
                    <a:pt x="10" y="164"/>
                  </a:lnTo>
                  <a:lnTo>
                    <a:pt x="15" y="154"/>
                  </a:lnTo>
                  <a:lnTo>
                    <a:pt x="19" y="143"/>
                  </a:lnTo>
                  <a:lnTo>
                    <a:pt x="29" y="122"/>
                  </a:lnTo>
                  <a:lnTo>
                    <a:pt x="40" y="104"/>
                  </a:lnTo>
                  <a:lnTo>
                    <a:pt x="54" y="85"/>
                  </a:lnTo>
                  <a:lnTo>
                    <a:pt x="68" y="69"/>
                  </a:lnTo>
                  <a:lnTo>
                    <a:pt x="85" y="53"/>
                  </a:lnTo>
                  <a:lnTo>
                    <a:pt x="103" y="40"/>
                  </a:lnTo>
                  <a:lnTo>
                    <a:pt x="123" y="28"/>
                  </a:lnTo>
                  <a:lnTo>
                    <a:pt x="142" y="19"/>
                  </a:lnTo>
                  <a:lnTo>
                    <a:pt x="153" y="14"/>
                  </a:lnTo>
                  <a:lnTo>
                    <a:pt x="164" y="11"/>
                  </a:lnTo>
                  <a:lnTo>
                    <a:pt x="175" y="8"/>
                  </a:lnTo>
                  <a:lnTo>
                    <a:pt x="186" y="5"/>
                  </a:lnTo>
                  <a:lnTo>
                    <a:pt x="198" y="3"/>
                  </a:lnTo>
                  <a:lnTo>
                    <a:pt x="209" y="2"/>
                  </a:lnTo>
                  <a:lnTo>
                    <a:pt x="221" y="1"/>
                  </a:lnTo>
                  <a:lnTo>
                    <a:pt x="233" y="0"/>
                  </a:lnTo>
                  <a:lnTo>
                    <a:pt x="14914" y="0"/>
                  </a:lnTo>
                  <a:lnTo>
                    <a:pt x="14926" y="1"/>
                  </a:lnTo>
                  <a:lnTo>
                    <a:pt x="14938" y="2"/>
                  </a:lnTo>
                  <a:lnTo>
                    <a:pt x="14949" y="3"/>
                  </a:lnTo>
                  <a:lnTo>
                    <a:pt x="14961" y="5"/>
                  </a:lnTo>
                  <a:lnTo>
                    <a:pt x="14972" y="8"/>
                  </a:lnTo>
                  <a:lnTo>
                    <a:pt x="14983" y="11"/>
                  </a:lnTo>
                  <a:lnTo>
                    <a:pt x="14993" y="14"/>
                  </a:lnTo>
                  <a:lnTo>
                    <a:pt x="15004" y="19"/>
                  </a:lnTo>
                  <a:lnTo>
                    <a:pt x="15024" y="28"/>
                  </a:lnTo>
                  <a:lnTo>
                    <a:pt x="15044" y="40"/>
                  </a:lnTo>
                  <a:lnTo>
                    <a:pt x="15061" y="53"/>
                  </a:lnTo>
                  <a:lnTo>
                    <a:pt x="15077" y="69"/>
                  </a:lnTo>
                  <a:lnTo>
                    <a:pt x="15093" y="85"/>
                  </a:lnTo>
                  <a:lnTo>
                    <a:pt x="15106" y="104"/>
                  </a:lnTo>
                  <a:lnTo>
                    <a:pt x="15118" y="122"/>
                  </a:lnTo>
                  <a:lnTo>
                    <a:pt x="15127" y="143"/>
                  </a:lnTo>
                  <a:lnTo>
                    <a:pt x="15132" y="154"/>
                  </a:lnTo>
                  <a:lnTo>
                    <a:pt x="15135" y="164"/>
                  </a:lnTo>
                  <a:lnTo>
                    <a:pt x="15138" y="174"/>
                  </a:lnTo>
                  <a:lnTo>
                    <a:pt x="15142" y="186"/>
                  </a:lnTo>
                  <a:lnTo>
                    <a:pt x="15144" y="197"/>
                  </a:lnTo>
                  <a:lnTo>
                    <a:pt x="15145" y="209"/>
                  </a:lnTo>
                  <a:lnTo>
                    <a:pt x="15146" y="221"/>
                  </a:lnTo>
                  <a:lnTo>
                    <a:pt x="15146" y="233"/>
                  </a:lnTo>
                  <a:lnTo>
                    <a:pt x="15146" y="233"/>
                  </a:lnTo>
                  <a:lnTo>
                    <a:pt x="15146" y="245"/>
                  </a:lnTo>
                  <a:lnTo>
                    <a:pt x="15145" y="256"/>
                  </a:lnTo>
                  <a:lnTo>
                    <a:pt x="15144" y="268"/>
                  </a:lnTo>
                  <a:lnTo>
                    <a:pt x="15142" y="279"/>
                  </a:lnTo>
                  <a:lnTo>
                    <a:pt x="15138" y="291"/>
                  </a:lnTo>
                  <a:lnTo>
                    <a:pt x="15135" y="302"/>
                  </a:lnTo>
                  <a:lnTo>
                    <a:pt x="15132" y="313"/>
                  </a:lnTo>
                  <a:lnTo>
                    <a:pt x="15127" y="323"/>
                  </a:lnTo>
                  <a:lnTo>
                    <a:pt x="15118" y="343"/>
                  </a:lnTo>
                  <a:lnTo>
                    <a:pt x="15106" y="363"/>
                  </a:lnTo>
                  <a:lnTo>
                    <a:pt x="15093" y="381"/>
                  </a:lnTo>
                  <a:lnTo>
                    <a:pt x="15077" y="397"/>
                  </a:lnTo>
                  <a:lnTo>
                    <a:pt x="15061" y="412"/>
                  </a:lnTo>
                  <a:lnTo>
                    <a:pt x="15044" y="425"/>
                  </a:lnTo>
                  <a:lnTo>
                    <a:pt x="15024" y="437"/>
                  </a:lnTo>
                  <a:lnTo>
                    <a:pt x="15004" y="447"/>
                  </a:lnTo>
                  <a:lnTo>
                    <a:pt x="14993" y="451"/>
                  </a:lnTo>
                  <a:lnTo>
                    <a:pt x="14983" y="455"/>
                  </a:lnTo>
                  <a:lnTo>
                    <a:pt x="14972" y="458"/>
                  </a:lnTo>
                  <a:lnTo>
                    <a:pt x="14961" y="460"/>
                  </a:lnTo>
                  <a:lnTo>
                    <a:pt x="14949" y="462"/>
                  </a:lnTo>
                  <a:lnTo>
                    <a:pt x="14938" y="465"/>
                  </a:lnTo>
                  <a:lnTo>
                    <a:pt x="14926" y="466"/>
                  </a:lnTo>
                  <a:lnTo>
                    <a:pt x="14914" y="466"/>
                  </a:lnTo>
                  <a:lnTo>
                    <a:pt x="14729" y="466"/>
                  </a:lnTo>
                  <a:lnTo>
                    <a:pt x="14729" y="9959"/>
                  </a:lnTo>
                  <a:lnTo>
                    <a:pt x="14914" y="9959"/>
                  </a:lnTo>
                  <a:lnTo>
                    <a:pt x="14926" y="9959"/>
                  </a:lnTo>
                  <a:lnTo>
                    <a:pt x="14938" y="9960"/>
                  </a:lnTo>
                  <a:lnTo>
                    <a:pt x="14949" y="9962"/>
                  </a:lnTo>
                  <a:lnTo>
                    <a:pt x="14961" y="9964"/>
                  </a:lnTo>
                  <a:lnTo>
                    <a:pt x="14972" y="9967"/>
                  </a:lnTo>
                  <a:lnTo>
                    <a:pt x="14983" y="9970"/>
                  </a:lnTo>
                  <a:lnTo>
                    <a:pt x="14993" y="9973"/>
                  </a:lnTo>
                  <a:lnTo>
                    <a:pt x="15004" y="9978"/>
                  </a:lnTo>
                  <a:lnTo>
                    <a:pt x="15024" y="9987"/>
                  </a:lnTo>
                  <a:lnTo>
                    <a:pt x="15044" y="9999"/>
                  </a:lnTo>
                  <a:lnTo>
                    <a:pt x="15061" y="10012"/>
                  </a:lnTo>
                  <a:lnTo>
                    <a:pt x="15077" y="10028"/>
                  </a:lnTo>
                  <a:lnTo>
                    <a:pt x="15093" y="10044"/>
                  </a:lnTo>
                  <a:lnTo>
                    <a:pt x="15106" y="10062"/>
                  </a:lnTo>
                  <a:lnTo>
                    <a:pt x="15118" y="10081"/>
                  </a:lnTo>
                  <a:lnTo>
                    <a:pt x="15127" y="10102"/>
                  </a:lnTo>
                  <a:lnTo>
                    <a:pt x="15132" y="10112"/>
                  </a:lnTo>
                  <a:lnTo>
                    <a:pt x="15135" y="10123"/>
                  </a:lnTo>
                  <a:lnTo>
                    <a:pt x="15138" y="10133"/>
                  </a:lnTo>
                  <a:lnTo>
                    <a:pt x="15142" y="10145"/>
                  </a:lnTo>
                  <a:lnTo>
                    <a:pt x="15144" y="10156"/>
                  </a:lnTo>
                  <a:lnTo>
                    <a:pt x="15145" y="10168"/>
                  </a:lnTo>
                  <a:lnTo>
                    <a:pt x="15146" y="10179"/>
                  </a:lnTo>
                  <a:lnTo>
                    <a:pt x="15146" y="10191"/>
                  </a:lnTo>
                  <a:lnTo>
                    <a:pt x="15146" y="10191"/>
                  </a:lnTo>
                  <a:lnTo>
                    <a:pt x="15146" y="10203"/>
                  </a:lnTo>
                  <a:lnTo>
                    <a:pt x="15145" y="10215"/>
                  </a:lnTo>
                  <a:lnTo>
                    <a:pt x="15144" y="10227"/>
                  </a:lnTo>
                  <a:lnTo>
                    <a:pt x="15142" y="10238"/>
                  </a:lnTo>
                  <a:lnTo>
                    <a:pt x="15138" y="10249"/>
                  </a:lnTo>
                  <a:lnTo>
                    <a:pt x="15135" y="10261"/>
                  </a:lnTo>
                  <a:lnTo>
                    <a:pt x="15132" y="10271"/>
                  </a:lnTo>
                  <a:lnTo>
                    <a:pt x="15127" y="10282"/>
                  </a:lnTo>
                  <a:lnTo>
                    <a:pt x="15118" y="10303"/>
                  </a:lnTo>
                  <a:lnTo>
                    <a:pt x="15106" y="10321"/>
                  </a:lnTo>
                  <a:lnTo>
                    <a:pt x="15093" y="10340"/>
                  </a:lnTo>
                  <a:lnTo>
                    <a:pt x="15077" y="10356"/>
                  </a:lnTo>
                  <a:lnTo>
                    <a:pt x="15061" y="10371"/>
                  </a:lnTo>
                  <a:lnTo>
                    <a:pt x="15044" y="10384"/>
                  </a:lnTo>
                  <a:lnTo>
                    <a:pt x="15024" y="10396"/>
                  </a:lnTo>
                  <a:lnTo>
                    <a:pt x="15004" y="10406"/>
                  </a:lnTo>
                  <a:lnTo>
                    <a:pt x="14993" y="10410"/>
                  </a:lnTo>
                  <a:lnTo>
                    <a:pt x="14983" y="10414"/>
                  </a:lnTo>
                  <a:lnTo>
                    <a:pt x="14972" y="10417"/>
                  </a:lnTo>
                  <a:lnTo>
                    <a:pt x="14961" y="10419"/>
                  </a:lnTo>
                  <a:lnTo>
                    <a:pt x="14949" y="10421"/>
                  </a:lnTo>
                  <a:lnTo>
                    <a:pt x="14938" y="10422"/>
                  </a:lnTo>
                  <a:lnTo>
                    <a:pt x="14926" y="10424"/>
                  </a:lnTo>
                  <a:lnTo>
                    <a:pt x="14914" y="10425"/>
                  </a:lnTo>
                  <a:lnTo>
                    <a:pt x="233" y="10425"/>
                  </a:lnTo>
                  <a:lnTo>
                    <a:pt x="221" y="10424"/>
                  </a:lnTo>
                  <a:lnTo>
                    <a:pt x="209" y="10422"/>
                  </a:lnTo>
                  <a:lnTo>
                    <a:pt x="198" y="10421"/>
                  </a:lnTo>
                  <a:lnTo>
                    <a:pt x="186" y="10419"/>
                  </a:lnTo>
                  <a:lnTo>
                    <a:pt x="175" y="10417"/>
                  </a:lnTo>
                  <a:lnTo>
                    <a:pt x="164" y="10414"/>
                  </a:lnTo>
                  <a:lnTo>
                    <a:pt x="153" y="10410"/>
                  </a:lnTo>
                  <a:lnTo>
                    <a:pt x="142" y="10406"/>
                  </a:lnTo>
                  <a:lnTo>
                    <a:pt x="123" y="10396"/>
                  </a:lnTo>
                  <a:lnTo>
                    <a:pt x="103" y="10384"/>
                  </a:lnTo>
                  <a:lnTo>
                    <a:pt x="85" y="10371"/>
                  </a:lnTo>
                  <a:lnTo>
                    <a:pt x="68" y="10356"/>
                  </a:lnTo>
                  <a:lnTo>
                    <a:pt x="54" y="10340"/>
                  </a:lnTo>
                  <a:lnTo>
                    <a:pt x="40" y="10321"/>
                  </a:lnTo>
                  <a:lnTo>
                    <a:pt x="29" y="10303"/>
                  </a:lnTo>
                  <a:lnTo>
                    <a:pt x="19" y="10282"/>
                  </a:lnTo>
                  <a:lnTo>
                    <a:pt x="15" y="10271"/>
                  </a:lnTo>
                  <a:lnTo>
                    <a:pt x="10" y="10261"/>
                  </a:lnTo>
                  <a:lnTo>
                    <a:pt x="8" y="10249"/>
                  </a:lnTo>
                  <a:lnTo>
                    <a:pt x="5" y="10238"/>
                  </a:lnTo>
                  <a:lnTo>
                    <a:pt x="3" y="10227"/>
                  </a:lnTo>
                  <a:lnTo>
                    <a:pt x="2" y="10215"/>
                  </a:lnTo>
                  <a:lnTo>
                    <a:pt x="0" y="10203"/>
                  </a:lnTo>
                  <a:lnTo>
                    <a:pt x="0" y="10191"/>
                  </a:lnTo>
                  <a:lnTo>
                    <a:pt x="0" y="10191"/>
                  </a:lnTo>
                  <a:lnTo>
                    <a:pt x="0" y="10179"/>
                  </a:lnTo>
                  <a:lnTo>
                    <a:pt x="2" y="10168"/>
                  </a:lnTo>
                  <a:lnTo>
                    <a:pt x="3" y="10156"/>
                  </a:lnTo>
                  <a:lnTo>
                    <a:pt x="5" y="10145"/>
                  </a:lnTo>
                  <a:lnTo>
                    <a:pt x="8" y="10133"/>
                  </a:lnTo>
                  <a:lnTo>
                    <a:pt x="10" y="10123"/>
                  </a:lnTo>
                  <a:lnTo>
                    <a:pt x="15" y="10112"/>
                  </a:lnTo>
                  <a:lnTo>
                    <a:pt x="19" y="10102"/>
                  </a:lnTo>
                  <a:lnTo>
                    <a:pt x="29" y="10081"/>
                  </a:lnTo>
                  <a:lnTo>
                    <a:pt x="40" y="10062"/>
                  </a:lnTo>
                  <a:lnTo>
                    <a:pt x="54" y="10044"/>
                  </a:lnTo>
                  <a:lnTo>
                    <a:pt x="68" y="10028"/>
                  </a:lnTo>
                  <a:lnTo>
                    <a:pt x="85" y="10012"/>
                  </a:lnTo>
                  <a:lnTo>
                    <a:pt x="103" y="9999"/>
                  </a:lnTo>
                  <a:lnTo>
                    <a:pt x="123" y="9987"/>
                  </a:lnTo>
                  <a:lnTo>
                    <a:pt x="142" y="9978"/>
                  </a:lnTo>
                  <a:lnTo>
                    <a:pt x="153" y="9973"/>
                  </a:lnTo>
                  <a:lnTo>
                    <a:pt x="164" y="9970"/>
                  </a:lnTo>
                  <a:lnTo>
                    <a:pt x="175" y="9967"/>
                  </a:lnTo>
                  <a:lnTo>
                    <a:pt x="186" y="9964"/>
                  </a:lnTo>
                  <a:lnTo>
                    <a:pt x="198" y="9962"/>
                  </a:lnTo>
                  <a:lnTo>
                    <a:pt x="209" y="9960"/>
                  </a:lnTo>
                  <a:lnTo>
                    <a:pt x="221" y="9959"/>
                  </a:lnTo>
                  <a:lnTo>
                    <a:pt x="233" y="99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ïSḷiďè">
              <a:extLst>
                <a:ext uri="{FF2B5EF4-FFF2-40B4-BE49-F238E27FC236}">
                  <a16:creationId xmlns:a16="http://schemas.microsoft.com/office/drawing/2014/main" id="{C1577DA3-633E-4CCA-B7D4-D36AB874D824}"/>
                </a:ext>
              </a:extLst>
            </p:cNvPr>
            <p:cNvSpPr/>
            <p:nvPr/>
          </p:nvSpPr>
          <p:spPr bwMode="auto">
            <a:xfrm>
              <a:off x="1961412" y="2576665"/>
              <a:ext cx="3122072" cy="2115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işḷîďè">
              <a:extLst>
                <a:ext uri="{FF2B5EF4-FFF2-40B4-BE49-F238E27FC236}">
                  <a16:creationId xmlns:a16="http://schemas.microsoft.com/office/drawing/2014/main" id="{E2795DA3-229A-4229-8933-C20DA190F61F}"/>
                </a:ext>
              </a:extLst>
            </p:cNvPr>
            <p:cNvGrpSpPr/>
            <p:nvPr/>
          </p:nvGrpSpPr>
          <p:grpSpPr>
            <a:xfrm>
              <a:off x="2418067" y="2836163"/>
              <a:ext cx="2293647" cy="1608845"/>
              <a:chOff x="4775741" y="2025519"/>
              <a:chExt cx="1839889" cy="1290566"/>
            </a:xfrm>
          </p:grpSpPr>
          <p:sp>
            <p:nvSpPr>
              <p:cNvPr id="39" name="íṧ1ïḓê">
                <a:extLst>
                  <a:ext uri="{FF2B5EF4-FFF2-40B4-BE49-F238E27FC236}">
                    <a16:creationId xmlns:a16="http://schemas.microsoft.com/office/drawing/2014/main" id="{BF44A4EF-77D5-4379-92A0-A85A1CCA5C2E}"/>
                  </a:ext>
                </a:extLst>
              </p:cNvPr>
              <p:cNvSpPr/>
              <p:nvPr/>
            </p:nvSpPr>
            <p:spPr bwMode="auto">
              <a:xfrm>
                <a:off x="5954680" y="2163584"/>
                <a:ext cx="660950" cy="3427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ïśľîḓé">
                <a:extLst>
                  <a:ext uri="{FF2B5EF4-FFF2-40B4-BE49-F238E27FC236}">
                    <a16:creationId xmlns:a16="http://schemas.microsoft.com/office/drawing/2014/main" id="{339DC281-F76C-4014-919A-CEF0F6A12BAF}"/>
                  </a:ext>
                </a:extLst>
              </p:cNvPr>
              <p:cNvSpPr/>
              <p:nvPr/>
            </p:nvSpPr>
            <p:spPr bwMode="auto">
              <a:xfrm>
                <a:off x="5954680" y="2260523"/>
                <a:ext cx="660950" cy="3525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íSlïḓè">
                <a:extLst>
                  <a:ext uri="{FF2B5EF4-FFF2-40B4-BE49-F238E27FC236}">
                    <a16:creationId xmlns:a16="http://schemas.microsoft.com/office/drawing/2014/main" id="{CBBC0751-565A-48C8-8643-94350E90434F}"/>
                  </a:ext>
                </a:extLst>
              </p:cNvPr>
              <p:cNvSpPr/>
              <p:nvPr/>
            </p:nvSpPr>
            <p:spPr bwMode="auto">
              <a:xfrm>
                <a:off x="5954680" y="2358442"/>
                <a:ext cx="660950" cy="3427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îsľîḑe">
                <a:extLst>
                  <a:ext uri="{FF2B5EF4-FFF2-40B4-BE49-F238E27FC236}">
                    <a16:creationId xmlns:a16="http://schemas.microsoft.com/office/drawing/2014/main" id="{5375F847-2D13-4CFA-8BF8-2C5A51431BFF}"/>
                  </a:ext>
                </a:extLst>
              </p:cNvPr>
              <p:cNvSpPr/>
              <p:nvPr/>
            </p:nvSpPr>
            <p:spPr bwMode="auto">
              <a:xfrm>
                <a:off x="5954680" y="2455381"/>
                <a:ext cx="660950" cy="3525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iśľïḑê">
                <a:extLst>
                  <a:ext uri="{FF2B5EF4-FFF2-40B4-BE49-F238E27FC236}">
                    <a16:creationId xmlns:a16="http://schemas.microsoft.com/office/drawing/2014/main" id="{7851B08A-53F9-4E31-B763-1C171F63D230}"/>
                  </a:ext>
                </a:extLst>
              </p:cNvPr>
              <p:cNvSpPr/>
              <p:nvPr/>
            </p:nvSpPr>
            <p:spPr bwMode="auto">
              <a:xfrm>
                <a:off x="5954680" y="2553300"/>
                <a:ext cx="660950" cy="3427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iśļîḍè">
                <a:extLst>
                  <a:ext uri="{FF2B5EF4-FFF2-40B4-BE49-F238E27FC236}">
                    <a16:creationId xmlns:a16="http://schemas.microsoft.com/office/drawing/2014/main" id="{F80329E1-EA1B-4AB2-8F4E-28723DE63B03}"/>
                  </a:ext>
                </a:extLst>
              </p:cNvPr>
              <p:cNvSpPr/>
              <p:nvPr/>
            </p:nvSpPr>
            <p:spPr bwMode="auto">
              <a:xfrm>
                <a:off x="5954680" y="2650239"/>
                <a:ext cx="660950" cy="3427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îsļïḍé">
                <a:extLst>
                  <a:ext uri="{FF2B5EF4-FFF2-40B4-BE49-F238E27FC236}">
                    <a16:creationId xmlns:a16="http://schemas.microsoft.com/office/drawing/2014/main" id="{F098F63B-0C5D-4FE3-934E-E4C823503A20}"/>
                  </a:ext>
                </a:extLst>
              </p:cNvPr>
              <p:cNvSpPr/>
              <p:nvPr/>
            </p:nvSpPr>
            <p:spPr bwMode="auto">
              <a:xfrm>
                <a:off x="5954680" y="2747178"/>
                <a:ext cx="660950" cy="3525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íśļïḋè">
                <a:extLst>
                  <a:ext uri="{FF2B5EF4-FFF2-40B4-BE49-F238E27FC236}">
                    <a16:creationId xmlns:a16="http://schemas.microsoft.com/office/drawing/2014/main" id="{DE0F20D9-3371-4EEF-8C2E-D4F287FE1214}"/>
                  </a:ext>
                </a:extLst>
              </p:cNvPr>
              <p:cNvSpPr/>
              <p:nvPr/>
            </p:nvSpPr>
            <p:spPr bwMode="auto">
              <a:xfrm>
                <a:off x="5954680" y="2845097"/>
                <a:ext cx="660950" cy="3427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ïšlíḑê">
                <a:extLst>
                  <a:ext uri="{FF2B5EF4-FFF2-40B4-BE49-F238E27FC236}">
                    <a16:creationId xmlns:a16="http://schemas.microsoft.com/office/drawing/2014/main" id="{213C5B14-6AC7-4DEB-8E32-4FAE77FA0C08}"/>
                  </a:ext>
                </a:extLst>
              </p:cNvPr>
              <p:cNvSpPr/>
              <p:nvPr/>
            </p:nvSpPr>
            <p:spPr bwMode="auto">
              <a:xfrm>
                <a:off x="5954680" y="2942036"/>
                <a:ext cx="660950" cy="3525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iṣlïḑè">
                <a:extLst>
                  <a:ext uri="{FF2B5EF4-FFF2-40B4-BE49-F238E27FC236}">
                    <a16:creationId xmlns:a16="http://schemas.microsoft.com/office/drawing/2014/main" id="{65850712-9070-4161-8583-E50C74F713CC}"/>
                  </a:ext>
                </a:extLst>
              </p:cNvPr>
              <p:cNvSpPr/>
              <p:nvPr/>
            </p:nvSpPr>
            <p:spPr bwMode="auto">
              <a:xfrm>
                <a:off x="5954680" y="3039955"/>
                <a:ext cx="660950" cy="3427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îšḷíḑé">
                <a:extLst>
                  <a:ext uri="{FF2B5EF4-FFF2-40B4-BE49-F238E27FC236}">
                    <a16:creationId xmlns:a16="http://schemas.microsoft.com/office/drawing/2014/main" id="{E567C071-4D13-4DD0-86E6-EC59771A9382}"/>
                  </a:ext>
                </a:extLst>
              </p:cNvPr>
              <p:cNvSpPr/>
              <p:nvPr/>
            </p:nvSpPr>
            <p:spPr bwMode="auto">
              <a:xfrm>
                <a:off x="5954680" y="3136894"/>
                <a:ext cx="660950" cy="3427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iṧļîḍé">
                <a:extLst>
                  <a:ext uri="{FF2B5EF4-FFF2-40B4-BE49-F238E27FC236}">
                    <a16:creationId xmlns:a16="http://schemas.microsoft.com/office/drawing/2014/main" id="{60A4E2B4-0083-428B-9BCB-4AA0EBEF2380}"/>
                  </a:ext>
                </a:extLst>
              </p:cNvPr>
              <p:cNvSpPr/>
              <p:nvPr/>
            </p:nvSpPr>
            <p:spPr bwMode="auto">
              <a:xfrm>
                <a:off x="5954680" y="3234813"/>
                <a:ext cx="660950" cy="34271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ïŝḷîḋè">
                <a:extLst>
                  <a:ext uri="{FF2B5EF4-FFF2-40B4-BE49-F238E27FC236}">
                    <a16:creationId xmlns:a16="http://schemas.microsoft.com/office/drawing/2014/main" id="{90EF2A3C-99BD-49E4-AF49-1A9EA1ED618C}"/>
                  </a:ext>
                </a:extLst>
              </p:cNvPr>
              <p:cNvSpPr/>
              <p:nvPr/>
            </p:nvSpPr>
            <p:spPr bwMode="auto">
              <a:xfrm>
                <a:off x="4783574" y="2418172"/>
                <a:ext cx="118481" cy="897913"/>
              </a:xfrm>
              <a:prstGeom prst="rect">
                <a:avLst/>
              </a:prstGeom>
              <a:solidFill>
                <a:srgbClr val="FF81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íṩ1idé">
                <a:extLst>
                  <a:ext uri="{FF2B5EF4-FFF2-40B4-BE49-F238E27FC236}">
                    <a16:creationId xmlns:a16="http://schemas.microsoft.com/office/drawing/2014/main" id="{F1ED1066-EDDF-4E92-9FDB-24ACF9B510CA}"/>
                  </a:ext>
                </a:extLst>
              </p:cNvPr>
              <p:cNvSpPr/>
              <p:nvPr/>
            </p:nvSpPr>
            <p:spPr bwMode="auto">
              <a:xfrm>
                <a:off x="5065579" y="2700177"/>
                <a:ext cx="119461" cy="615908"/>
              </a:xfrm>
              <a:prstGeom prst="rect">
                <a:avLst/>
              </a:prstGeom>
              <a:solidFill>
                <a:srgbClr val="FFE7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îšḷïḍê">
                <a:extLst>
                  <a:ext uri="{FF2B5EF4-FFF2-40B4-BE49-F238E27FC236}">
                    <a16:creationId xmlns:a16="http://schemas.microsoft.com/office/drawing/2014/main" id="{16B1658F-4156-4B45-B187-5521524313D7}"/>
                  </a:ext>
                </a:extLst>
              </p:cNvPr>
              <p:cNvSpPr/>
              <p:nvPr/>
            </p:nvSpPr>
            <p:spPr bwMode="auto">
              <a:xfrm>
                <a:off x="5352481" y="2568967"/>
                <a:ext cx="118481" cy="747118"/>
              </a:xfrm>
              <a:prstGeom prst="rect">
                <a:avLst/>
              </a:prstGeom>
              <a:solidFill>
                <a:srgbClr val="8887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íṣļiḋé">
                <a:extLst>
                  <a:ext uri="{FF2B5EF4-FFF2-40B4-BE49-F238E27FC236}">
                    <a16:creationId xmlns:a16="http://schemas.microsoft.com/office/drawing/2014/main" id="{EA02FDD6-0711-4ABD-A5DF-00837A33DED9}"/>
                  </a:ext>
                </a:extLst>
              </p:cNvPr>
              <p:cNvSpPr/>
              <p:nvPr/>
            </p:nvSpPr>
            <p:spPr bwMode="auto">
              <a:xfrm>
                <a:off x="5650153" y="2233106"/>
                <a:ext cx="119461" cy="1082979"/>
              </a:xfrm>
              <a:prstGeom prst="rect">
                <a:avLst/>
              </a:prstGeom>
              <a:solidFill>
                <a:srgbClr val="9C98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ïşḷiḓè">
                <a:extLst>
                  <a:ext uri="{FF2B5EF4-FFF2-40B4-BE49-F238E27FC236}">
                    <a16:creationId xmlns:a16="http://schemas.microsoft.com/office/drawing/2014/main" id="{74895A60-80A4-4F79-95FD-36C4443FE201}"/>
                  </a:ext>
                </a:extLst>
              </p:cNvPr>
              <p:cNvSpPr/>
              <p:nvPr/>
            </p:nvSpPr>
            <p:spPr bwMode="auto">
              <a:xfrm>
                <a:off x="4775741" y="2051957"/>
                <a:ext cx="937080" cy="450425"/>
              </a:xfrm>
              <a:custGeom>
                <a:avLst/>
                <a:gdLst>
                  <a:gd name="T0" fmla="*/ 353 w 957"/>
                  <a:gd name="T1" fmla="*/ 460 h 460"/>
                  <a:gd name="T2" fmla="*/ 143 w 957"/>
                  <a:gd name="T3" fmla="*/ 83 h 460"/>
                  <a:gd name="T4" fmla="*/ 16 w 957"/>
                  <a:gd name="T5" fmla="*/ 287 h 460"/>
                  <a:gd name="T6" fmla="*/ 0 w 957"/>
                  <a:gd name="T7" fmla="*/ 278 h 460"/>
                  <a:gd name="T8" fmla="*/ 143 w 957"/>
                  <a:gd name="T9" fmla="*/ 43 h 460"/>
                  <a:gd name="T10" fmla="*/ 358 w 957"/>
                  <a:gd name="T11" fmla="*/ 425 h 460"/>
                  <a:gd name="T12" fmla="*/ 644 w 957"/>
                  <a:gd name="T13" fmla="*/ 114 h 460"/>
                  <a:gd name="T14" fmla="*/ 949 w 957"/>
                  <a:gd name="T15" fmla="*/ 0 h 460"/>
                  <a:gd name="T16" fmla="*/ 957 w 957"/>
                  <a:gd name="T17" fmla="*/ 19 h 460"/>
                  <a:gd name="T18" fmla="*/ 655 w 957"/>
                  <a:gd name="T19" fmla="*/ 132 h 460"/>
                  <a:gd name="T20" fmla="*/ 353 w 957"/>
                  <a:gd name="T21" fmla="*/ 460 h 4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7" h="460">
                    <a:moveTo>
                      <a:pt x="353" y="460"/>
                    </a:moveTo>
                    <a:lnTo>
                      <a:pt x="143" y="83"/>
                    </a:lnTo>
                    <a:lnTo>
                      <a:pt x="16" y="287"/>
                    </a:lnTo>
                    <a:lnTo>
                      <a:pt x="0" y="278"/>
                    </a:lnTo>
                    <a:lnTo>
                      <a:pt x="143" y="43"/>
                    </a:lnTo>
                    <a:lnTo>
                      <a:pt x="358" y="425"/>
                    </a:lnTo>
                    <a:lnTo>
                      <a:pt x="644" y="114"/>
                    </a:lnTo>
                    <a:lnTo>
                      <a:pt x="949" y="0"/>
                    </a:lnTo>
                    <a:lnTo>
                      <a:pt x="957" y="19"/>
                    </a:lnTo>
                    <a:lnTo>
                      <a:pt x="655" y="132"/>
                    </a:lnTo>
                    <a:lnTo>
                      <a:pt x="353" y="460"/>
                    </a:lnTo>
                    <a:close/>
                  </a:path>
                </a:pathLst>
              </a:custGeom>
              <a:solidFill>
                <a:srgbClr val="99C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ïsľîḍê">
                <a:extLst>
                  <a:ext uri="{FF2B5EF4-FFF2-40B4-BE49-F238E27FC236}">
                    <a16:creationId xmlns:a16="http://schemas.microsoft.com/office/drawing/2014/main" id="{12479667-A327-467A-92E2-A4E6CFCE3B42}"/>
                  </a:ext>
                </a:extLst>
              </p:cNvPr>
              <p:cNvSpPr/>
              <p:nvPr/>
            </p:nvSpPr>
            <p:spPr bwMode="auto">
              <a:xfrm>
                <a:off x="5678550" y="2025519"/>
                <a:ext cx="103794" cy="89106"/>
              </a:xfrm>
              <a:custGeom>
                <a:avLst/>
                <a:gdLst>
                  <a:gd name="T0" fmla="*/ 106 w 106"/>
                  <a:gd name="T1" fmla="*/ 0 h 91"/>
                  <a:gd name="T2" fmla="*/ 78 w 106"/>
                  <a:gd name="T3" fmla="*/ 46 h 91"/>
                  <a:gd name="T4" fmla="*/ 53 w 106"/>
                  <a:gd name="T5" fmla="*/ 91 h 91"/>
                  <a:gd name="T6" fmla="*/ 27 w 106"/>
                  <a:gd name="T7" fmla="*/ 45 h 91"/>
                  <a:gd name="T8" fmla="*/ 0 w 106"/>
                  <a:gd name="T9" fmla="*/ 0 h 91"/>
                  <a:gd name="T10" fmla="*/ 53 w 106"/>
                  <a:gd name="T11" fmla="*/ 0 h 91"/>
                  <a:gd name="T12" fmla="*/ 106 w 106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91">
                    <a:moveTo>
                      <a:pt x="106" y="0"/>
                    </a:moveTo>
                    <a:lnTo>
                      <a:pt x="78" y="46"/>
                    </a:lnTo>
                    <a:lnTo>
                      <a:pt x="53" y="91"/>
                    </a:lnTo>
                    <a:lnTo>
                      <a:pt x="27" y="45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99C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iṡľïḍe">
                <a:extLst>
                  <a:ext uri="{FF2B5EF4-FFF2-40B4-BE49-F238E27FC236}">
                    <a16:creationId xmlns:a16="http://schemas.microsoft.com/office/drawing/2014/main" id="{95E98E46-D83E-4B6A-AE65-D09A8940605B}"/>
                  </a:ext>
                </a:extLst>
              </p:cNvPr>
              <p:cNvSpPr/>
              <p:nvPr/>
            </p:nvSpPr>
            <p:spPr bwMode="auto">
              <a:xfrm>
                <a:off x="4885409" y="2069582"/>
                <a:ext cx="63647" cy="62668"/>
              </a:xfrm>
              <a:prstGeom prst="ellipse">
                <a:avLst/>
              </a:prstGeom>
              <a:solidFill>
                <a:srgbClr val="99C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íṩḷiḓé">
                <a:extLst>
                  <a:ext uri="{FF2B5EF4-FFF2-40B4-BE49-F238E27FC236}">
                    <a16:creationId xmlns:a16="http://schemas.microsoft.com/office/drawing/2014/main" id="{2EB79B46-1E32-43AF-8A0D-41B6EEA71E5C}"/>
                  </a:ext>
                </a:extLst>
              </p:cNvPr>
              <p:cNvSpPr/>
              <p:nvPr/>
            </p:nvSpPr>
            <p:spPr bwMode="auto">
              <a:xfrm>
                <a:off x="5092017" y="2454402"/>
                <a:ext cx="62668" cy="62668"/>
              </a:xfrm>
              <a:prstGeom prst="ellipse">
                <a:avLst/>
              </a:prstGeom>
              <a:solidFill>
                <a:srgbClr val="99C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îślîḍê">
                <a:extLst>
                  <a:ext uri="{FF2B5EF4-FFF2-40B4-BE49-F238E27FC236}">
                    <a16:creationId xmlns:a16="http://schemas.microsoft.com/office/drawing/2014/main" id="{0D4C6305-A1ED-4E1F-8260-10CD91378E22}"/>
                  </a:ext>
                </a:extLst>
              </p:cNvPr>
              <p:cNvSpPr/>
              <p:nvPr/>
            </p:nvSpPr>
            <p:spPr bwMode="auto">
              <a:xfrm>
                <a:off x="5380877" y="2132250"/>
                <a:ext cx="62668" cy="62668"/>
              </a:xfrm>
              <a:prstGeom prst="ellipse">
                <a:avLst/>
              </a:prstGeom>
              <a:solidFill>
                <a:srgbClr val="99C9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ctr">
                <a:normAutofit fontScale="250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7" name="肘形连接符 6">
            <a:extLst>
              <a:ext uri="{FF2B5EF4-FFF2-40B4-BE49-F238E27FC236}">
                <a16:creationId xmlns:a16="http://schemas.microsoft.com/office/drawing/2014/main" id="{7E5839B8-341E-48F8-B5DA-C91CC2530A08}"/>
              </a:ext>
            </a:extLst>
          </p:cNvPr>
          <p:cNvCxnSpPr>
            <a:stCxn id="5" idx="6"/>
            <a:endCxn id="15" idx="1"/>
          </p:cNvCxnSpPr>
          <p:nvPr/>
        </p:nvCxnSpPr>
        <p:spPr>
          <a:xfrm flipV="1">
            <a:off x="3720233" y="2740016"/>
            <a:ext cx="1932594" cy="1741931"/>
          </a:xfrm>
          <a:prstGeom prst="bentConnector3">
            <a:avLst>
              <a:gd name="adj1" fmla="val 26343"/>
            </a:avLst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连接符 7">
            <a:extLst>
              <a:ext uri="{FF2B5EF4-FFF2-40B4-BE49-F238E27FC236}">
                <a16:creationId xmlns:a16="http://schemas.microsoft.com/office/drawing/2014/main" id="{B5D20A01-5908-4D3A-9D4D-A486CD14269D}"/>
              </a:ext>
            </a:extLst>
          </p:cNvPr>
          <p:cNvCxnSpPr>
            <a:stCxn id="5" idx="6"/>
            <a:endCxn id="19" idx="1"/>
          </p:cNvCxnSpPr>
          <p:nvPr/>
        </p:nvCxnSpPr>
        <p:spPr>
          <a:xfrm>
            <a:off x="3720233" y="4481947"/>
            <a:ext cx="1932594" cy="1741928"/>
          </a:xfrm>
          <a:prstGeom prst="bentConnector3">
            <a:avLst>
              <a:gd name="adj1" fmla="val 26343"/>
            </a:avLst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>
            <a:extLst>
              <a:ext uri="{FF2B5EF4-FFF2-40B4-BE49-F238E27FC236}">
                <a16:creationId xmlns:a16="http://schemas.microsoft.com/office/drawing/2014/main" id="{4757CC50-AB1C-47D2-8A9C-2A9E7A6EBE1F}"/>
              </a:ext>
            </a:extLst>
          </p:cNvPr>
          <p:cNvCxnSpPr>
            <a:stCxn id="5" idx="6"/>
            <a:endCxn id="16" idx="1"/>
          </p:cNvCxnSpPr>
          <p:nvPr/>
        </p:nvCxnSpPr>
        <p:spPr>
          <a:xfrm flipV="1">
            <a:off x="3720233" y="3610980"/>
            <a:ext cx="1932594" cy="870967"/>
          </a:xfrm>
          <a:prstGeom prst="bentConnector3">
            <a:avLst>
              <a:gd name="adj1" fmla="val 26343"/>
            </a:avLst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肘形连接符 9">
            <a:extLst>
              <a:ext uri="{FF2B5EF4-FFF2-40B4-BE49-F238E27FC236}">
                <a16:creationId xmlns:a16="http://schemas.microsoft.com/office/drawing/2014/main" id="{5A9480DB-88A1-476C-B863-72D39DE81C2E}"/>
              </a:ext>
            </a:extLst>
          </p:cNvPr>
          <p:cNvCxnSpPr>
            <a:stCxn id="5" idx="6"/>
            <a:endCxn id="18" idx="1"/>
          </p:cNvCxnSpPr>
          <p:nvPr/>
        </p:nvCxnSpPr>
        <p:spPr>
          <a:xfrm>
            <a:off x="3720233" y="4481947"/>
            <a:ext cx="1932594" cy="870963"/>
          </a:xfrm>
          <a:prstGeom prst="bentConnector3">
            <a:avLst>
              <a:gd name="adj1" fmla="val 26343"/>
            </a:avLst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A658B172-7853-4AEF-AF41-5498E7F7D13C}"/>
              </a:ext>
            </a:extLst>
          </p:cNvPr>
          <p:cNvCxnSpPr>
            <a:stCxn id="5" idx="6"/>
            <a:endCxn id="28" idx="2"/>
          </p:cNvCxnSpPr>
          <p:nvPr/>
        </p:nvCxnSpPr>
        <p:spPr>
          <a:xfrm>
            <a:off x="3720233" y="4481947"/>
            <a:ext cx="969178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iṣľiḓe">
            <a:extLst>
              <a:ext uri="{FF2B5EF4-FFF2-40B4-BE49-F238E27FC236}">
                <a16:creationId xmlns:a16="http://schemas.microsoft.com/office/drawing/2014/main" id="{A637F048-CC4A-4CB0-9CAA-C1AD2EC6444D}"/>
              </a:ext>
            </a:extLst>
          </p:cNvPr>
          <p:cNvSpPr txBox="1"/>
          <p:nvPr/>
        </p:nvSpPr>
        <p:spPr>
          <a:xfrm>
            <a:off x="7111123" y="5857134"/>
            <a:ext cx="4351940" cy="73348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包含航班计划、机型、座位数等运力相关数据，提供市场供给趋势参考。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îśḷîḋe">
            <a:extLst>
              <a:ext uri="{FF2B5EF4-FFF2-40B4-BE49-F238E27FC236}">
                <a16:creationId xmlns:a16="http://schemas.microsoft.com/office/drawing/2014/main" id="{C76D24E1-F18D-47BC-AF97-AD821B7F3E09}"/>
              </a:ext>
            </a:extLst>
          </p:cNvPr>
          <p:cNvSpPr/>
          <p:nvPr/>
        </p:nvSpPr>
        <p:spPr>
          <a:xfrm>
            <a:off x="5652827" y="2530466"/>
            <a:ext cx="1285367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搜索数据</a:t>
            </a:r>
          </a:p>
        </p:txBody>
      </p:sp>
      <p:sp>
        <p:nvSpPr>
          <p:cNvPr id="16" name="i$ľïḑe">
            <a:extLst>
              <a:ext uri="{FF2B5EF4-FFF2-40B4-BE49-F238E27FC236}">
                <a16:creationId xmlns:a16="http://schemas.microsoft.com/office/drawing/2014/main" id="{DB44602D-E270-4FB1-90FB-7FF62DC28EAC}"/>
              </a:ext>
            </a:extLst>
          </p:cNvPr>
          <p:cNvSpPr/>
          <p:nvPr/>
        </p:nvSpPr>
        <p:spPr>
          <a:xfrm>
            <a:off x="5652827" y="3401430"/>
            <a:ext cx="1285367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旅客画像</a:t>
            </a:r>
          </a:p>
        </p:txBody>
      </p:sp>
      <p:sp>
        <p:nvSpPr>
          <p:cNvPr id="17" name="íślíďê">
            <a:extLst>
              <a:ext uri="{FF2B5EF4-FFF2-40B4-BE49-F238E27FC236}">
                <a16:creationId xmlns:a16="http://schemas.microsoft.com/office/drawing/2014/main" id="{75AC62FB-5FAA-465F-807D-5D2693C2ED5A}"/>
              </a:ext>
            </a:extLst>
          </p:cNvPr>
          <p:cNvSpPr/>
          <p:nvPr/>
        </p:nvSpPr>
        <p:spPr>
          <a:xfrm>
            <a:off x="5652827" y="4272396"/>
            <a:ext cx="1285367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预订数据</a:t>
            </a:r>
          </a:p>
        </p:txBody>
      </p:sp>
      <p:sp>
        <p:nvSpPr>
          <p:cNvPr id="18" name="ïšliḍè">
            <a:extLst>
              <a:ext uri="{FF2B5EF4-FFF2-40B4-BE49-F238E27FC236}">
                <a16:creationId xmlns:a16="http://schemas.microsoft.com/office/drawing/2014/main" id="{B0D1C821-A302-4B9B-97AF-3B4C6C3E3DC5}"/>
              </a:ext>
            </a:extLst>
          </p:cNvPr>
          <p:cNvSpPr/>
          <p:nvPr/>
        </p:nvSpPr>
        <p:spPr>
          <a:xfrm>
            <a:off x="5652827" y="5143360"/>
            <a:ext cx="1285367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价格数据</a:t>
            </a:r>
          </a:p>
        </p:txBody>
      </p:sp>
      <p:sp>
        <p:nvSpPr>
          <p:cNvPr id="19" name="iSļîḍê">
            <a:extLst>
              <a:ext uri="{FF2B5EF4-FFF2-40B4-BE49-F238E27FC236}">
                <a16:creationId xmlns:a16="http://schemas.microsoft.com/office/drawing/2014/main" id="{68DDB469-21AD-4FB9-B7F2-682C2D038F5E}"/>
              </a:ext>
            </a:extLst>
          </p:cNvPr>
          <p:cNvSpPr/>
          <p:nvPr/>
        </p:nvSpPr>
        <p:spPr>
          <a:xfrm>
            <a:off x="5652827" y="6014325"/>
            <a:ext cx="1285367" cy="4191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运力数据</a:t>
            </a:r>
          </a:p>
        </p:txBody>
      </p:sp>
      <p:sp>
        <p:nvSpPr>
          <p:cNvPr id="20" name="íşļiḍe">
            <a:extLst>
              <a:ext uri="{FF2B5EF4-FFF2-40B4-BE49-F238E27FC236}">
                <a16:creationId xmlns:a16="http://schemas.microsoft.com/office/drawing/2014/main" id="{DD6BEA7E-E881-4A97-8F42-157C5BAA45E3}"/>
              </a:ext>
            </a:extLst>
          </p:cNvPr>
          <p:cNvSpPr txBox="1"/>
          <p:nvPr/>
        </p:nvSpPr>
        <p:spPr>
          <a:xfrm>
            <a:off x="7111123" y="4970294"/>
            <a:ext cx="4351940" cy="7111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提供搜索维度价格数据和成交维度价格数据，研究市场价格对客源的影响。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íŝ1îďé">
            <a:extLst>
              <a:ext uri="{FF2B5EF4-FFF2-40B4-BE49-F238E27FC236}">
                <a16:creationId xmlns:a16="http://schemas.microsoft.com/office/drawing/2014/main" id="{DB09627C-79E3-4832-A7D3-6AD33C1A17DA}"/>
              </a:ext>
            </a:extLst>
          </p:cNvPr>
          <p:cNvSpPr txBox="1"/>
          <p:nvPr/>
        </p:nvSpPr>
        <p:spPr>
          <a:xfrm>
            <a:off x="7111123" y="2537928"/>
            <a:ext cx="4351940" cy="38191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记录用户提前搜索行为数据，用于提前预知市场需求。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iṧļiḋe">
            <a:extLst>
              <a:ext uri="{FF2B5EF4-FFF2-40B4-BE49-F238E27FC236}">
                <a16:creationId xmlns:a16="http://schemas.microsoft.com/office/drawing/2014/main" id="{2E59800B-1EF7-4B2D-87AE-A9445D5AA39E}"/>
              </a:ext>
            </a:extLst>
          </p:cNvPr>
          <p:cNvSpPr txBox="1"/>
          <p:nvPr/>
        </p:nvSpPr>
        <p:spPr>
          <a:xfrm>
            <a:off x="7111123" y="4263109"/>
            <a:ext cx="4351940" cy="38191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丰富的用户预订数据，全方位了解用户预订偏好。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îŝḷîḍê">
            <a:extLst>
              <a:ext uri="{FF2B5EF4-FFF2-40B4-BE49-F238E27FC236}">
                <a16:creationId xmlns:a16="http://schemas.microsoft.com/office/drawing/2014/main" id="{025E303A-596B-464B-88BC-F34A28D36A31}"/>
              </a:ext>
            </a:extLst>
          </p:cNvPr>
          <p:cNvSpPr txBox="1"/>
          <p:nvPr/>
        </p:nvSpPr>
        <p:spPr>
          <a:xfrm>
            <a:off x="7111123" y="3063087"/>
            <a:ext cx="4351940" cy="955708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利用旅客画像对旅客进行合理分群，了解细分市场旅客特征，为产品设计及精准营销提供数据支持。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ïṡḻiḑè">
            <a:extLst>
              <a:ext uri="{FF2B5EF4-FFF2-40B4-BE49-F238E27FC236}">
                <a16:creationId xmlns:a16="http://schemas.microsoft.com/office/drawing/2014/main" id="{98A6897C-660E-458F-90B1-E34A0F538B09}"/>
              </a:ext>
            </a:extLst>
          </p:cNvPr>
          <p:cNvSpPr/>
          <p:nvPr/>
        </p:nvSpPr>
        <p:spPr>
          <a:xfrm>
            <a:off x="4689411" y="2414292"/>
            <a:ext cx="651451" cy="65145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í$ḻiďè">
            <a:extLst>
              <a:ext uri="{FF2B5EF4-FFF2-40B4-BE49-F238E27FC236}">
                <a16:creationId xmlns:a16="http://schemas.microsoft.com/office/drawing/2014/main" id="{3C47F8DE-D453-4274-BB97-1672C21DDBD9}"/>
              </a:ext>
            </a:extLst>
          </p:cNvPr>
          <p:cNvSpPr/>
          <p:nvPr/>
        </p:nvSpPr>
        <p:spPr>
          <a:xfrm>
            <a:off x="4689411" y="3285257"/>
            <a:ext cx="651451" cy="65145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ïSḻîďé">
            <a:extLst>
              <a:ext uri="{FF2B5EF4-FFF2-40B4-BE49-F238E27FC236}">
                <a16:creationId xmlns:a16="http://schemas.microsoft.com/office/drawing/2014/main" id="{AC208905-BEB6-4B33-A931-D1D20295482A}"/>
              </a:ext>
            </a:extLst>
          </p:cNvPr>
          <p:cNvSpPr/>
          <p:nvPr/>
        </p:nvSpPr>
        <p:spPr>
          <a:xfrm>
            <a:off x="4689411" y="4156221"/>
            <a:ext cx="651451" cy="65145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ïšḷîdé">
            <a:extLst>
              <a:ext uri="{FF2B5EF4-FFF2-40B4-BE49-F238E27FC236}">
                <a16:creationId xmlns:a16="http://schemas.microsoft.com/office/drawing/2014/main" id="{593D8251-5EFC-476F-8014-32741BDE07DD}"/>
              </a:ext>
            </a:extLst>
          </p:cNvPr>
          <p:cNvSpPr/>
          <p:nvPr/>
        </p:nvSpPr>
        <p:spPr>
          <a:xfrm>
            <a:off x="4689411" y="5027186"/>
            <a:ext cx="651451" cy="65145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işļïḋe">
            <a:extLst>
              <a:ext uri="{FF2B5EF4-FFF2-40B4-BE49-F238E27FC236}">
                <a16:creationId xmlns:a16="http://schemas.microsoft.com/office/drawing/2014/main" id="{14A701DF-F72C-4FCD-8144-5CA364DA0D99}"/>
              </a:ext>
            </a:extLst>
          </p:cNvPr>
          <p:cNvSpPr/>
          <p:nvPr/>
        </p:nvSpPr>
        <p:spPr>
          <a:xfrm>
            <a:off x="4689411" y="5898151"/>
            <a:ext cx="651451" cy="651451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í$1ïḍè">
            <a:extLst>
              <a:ext uri="{FF2B5EF4-FFF2-40B4-BE49-F238E27FC236}">
                <a16:creationId xmlns:a16="http://schemas.microsoft.com/office/drawing/2014/main" id="{553625A2-4033-48E2-BEE9-9E96DF22C35B}"/>
              </a:ext>
            </a:extLst>
          </p:cNvPr>
          <p:cNvSpPr/>
          <p:nvPr/>
        </p:nvSpPr>
        <p:spPr bwMode="auto">
          <a:xfrm>
            <a:off x="4870229" y="5235180"/>
            <a:ext cx="292140" cy="284453"/>
          </a:xfrm>
          <a:custGeom>
            <a:avLst/>
            <a:gdLst>
              <a:gd name="connsiteX0" fmla="*/ 273036 w 604794"/>
              <a:gd name="connsiteY0" fmla="*/ 333515 h 588882"/>
              <a:gd name="connsiteX1" fmla="*/ 279576 w 604794"/>
              <a:gd name="connsiteY1" fmla="*/ 357553 h 588882"/>
              <a:gd name="connsiteX2" fmla="*/ 270627 w 604794"/>
              <a:gd name="connsiteY2" fmla="*/ 375753 h 588882"/>
              <a:gd name="connsiteX3" fmla="*/ 249633 w 604794"/>
              <a:gd name="connsiteY3" fmla="*/ 385540 h 588882"/>
              <a:gd name="connsiteX4" fmla="*/ 226917 w 604794"/>
              <a:gd name="connsiteY4" fmla="*/ 379531 h 588882"/>
              <a:gd name="connsiteX5" fmla="*/ 316346 w 604794"/>
              <a:gd name="connsiteY5" fmla="*/ 233848 h 588882"/>
              <a:gd name="connsiteX6" fmla="*/ 335446 w 604794"/>
              <a:gd name="connsiteY6" fmla="*/ 236938 h 588882"/>
              <a:gd name="connsiteX7" fmla="*/ 294494 w 604794"/>
              <a:gd name="connsiteY7" fmla="*/ 277627 h 588882"/>
              <a:gd name="connsiteX8" fmla="*/ 291740 w 604794"/>
              <a:gd name="connsiteY8" fmla="*/ 257540 h 588882"/>
              <a:gd name="connsiteX9" fmla="*/ 299656 w 604794"/>
              <a:gd name="connsiteY9" fmla="*/ 242261 h 588882"/>
              <a:gd name="connsiteX10" fmla="*/ 316346 w 604794"/>
              <a:gd name="connsiteY10" fmla="*/ 233848 h 588882"/>
              <a:gd name="connsiteX11" fmla="*/ 313468 w 604794"/>
              <a:gd name="connsiteY11" fmla="*/ 193979 h 588882"/>
              <a:gd name="connsiteX12" fmla="*/ 268900 w 604794"/>
              <a:gd name="connsiteY12" fmla="*/ 214083 h 588882"/>
              <a:gd name="connsiteX13" fmla="*/ 247046 w 604794"/>
              <a:gd name="connsiteY13" fmla="*/ 257384 h 588882"/>
              <a:gd name="connsiteX14" fmla="*/ 260984 w 604794"/>
              <a:gd name="connsiteY14" fmla="*/ 311338 h 588882"/>
              <a:gd name="connsiteX15" fmla="*/ 211598 w 604794"/>
              <a:gd name="connsiteY15" fmla="*/ 360653 h 588882"/>
              <a:gd name="connsiteX16" fmla="*/ 209877 w 604794"/>
              <a:gd name="connsiteY16" fmla="*/ 339174 h 588882"/>
              <a:gd name="connsiteX17" fmla="*/ 218997 w 604794"/>
              <a:gd name="connsiteY17" fmla="*/ 315806 h 588882"/>
              <a:gd name="connsiteX18" fmla="*/ 184926 w 604794"/>
              <a:gd name="connsiteY18" fmla="*/ 288485 h 588882"/>
              <a:gd name="connsiteX19" fmla="*/ 165309 w 604794"/>
              <a:gd name="connsiteY19" fmla="*/ 340721 h 588882"/>
              <a:gd name="connsiteX20" fmla="*/ 183205 w 604794"/>
              <a:gd name="connsiteY20" fmla="*/ 389004 h 588882"/>
              <a:gd name="connsiteX21" fmla="*/ 161696 w 604794"/>
              <a:gd name="connsiteY21" fmla="*/ 410483 h 588882"/>
              <a:gd name="connsiteX22" fmla="*/ 178903 w 604794"/>
              <a:gd name="connsiteY22" fmla="*/ 427666 h 588882"/>
              <a:gd name="connsiteX23" fmla="*/ 200929 w 604794"/>
              <a:gd name="connsiteY23" fmla="*/ 405500 h 588882"/>
              <a:gd name="connsiteX24" fmla="*/ 254789 w 604794"/>
              <a:gd name="connsiteY24" fmla="*/ 423542 h 588882"/>
              <a:gd name="connsiteX25" fmla="*/ 303831 w 604794"/>
              <a:gd name="connsiteY25" fmla="*/ 400345 h 588882"/>
              <a:gd name="connsiteX26" fmla="*/ 324825 w 604794"/>
              <a:gd name="connsiteY26" fmla="*/ 358934 h 588882"/>
              <a:gd name="connsiteX27" fmla="*/ 306068 w 604794"/>
              <a:gd name="connsiteY27" fmla="*/ 300513 h 588882"/>
              <a:gd name="connsiteX28" fmla="*/ 352357 w 604794"/>
              <a:gd name="connsiteY28" fmla="*/ 254463 h 588882"/>
              <a:gd name="connsiteX29" fmla="*/ 347539 w 604794"/>
              <a:gd name="connsiteY29" fmla="*/ 287454 h 588882"/>
              <a:gd name="connsiteX30" fmla="*/ 381266 w 604794"/>
              <a:gd name="connsiteY30" fmla="*/ 313400 h 588882"/>
              <a:gd name="connsiteX31" fmla="*/ 395376 w 604794"/>
              <a:gd name="connsiteY31" fmla="*/ 270958 h 588882"/>
              <a:gd name="connsiteX32" fmla="*/ 378341 w 604794"/>
              <a:gd name="connsiteY32" fmla="*/ 228345 h 588882"/>
              <a:gd name="connsiteX33" fmla="*/ 390042 w 604794"/>
              <a:gd name="connsiteY33" fmla="*/ 216661 h 588882"/>
              <a:gd name="connsiteX34" fmla="*/ 373006 w 604794"/>
              <a:gd name="connsiteY34" fmla="*/ 199478 h 588882"/>
              <a:gd name="connsiteX35" fmla="*/ 361305 w 604794"/>
              <a:gd name="connsiteY35" fmla="*/ 211162 h 588882"/>
              <a:gd name="connsiteX36" fmla="*/ 313468 w 604794"/>
              <a:gd name="connsiteY36" fmla="*/ 193979 h 588882"/>
              <a:gd name="connsiteX37" fmla="*/ 517486 w 604794"/>
              <a:gd name="connsiteY37" fmla="*/ 50374 h 588882"/>
              <a:gd name="connsiteX38" fmla="*/ 490879 w 604794"/>
              <a:gd name="connsiteY38" fmla="*/ 61328 h 588882"/>
              <a:gd name="connsiteX39" fmla="*/ 490879 w 604794"/>
              <a:gd name="connsiteY39" fmla="*/ 114595 h 588882"/>
              <a:gd name="connsiteX40" fmla="*/ 544223 w 604794"/>
              <a:gd name="connsiteY40" fmla="*/ 114595 h 588882"/>
              <a:gd name="connsiteX41" fmla="*/ 544223 w 604794"/>
              <a:gd name="connsiteY41" fmla="*/ 61328 h 588882"/>
              <a:gd name="connsiteX42" fmla="*/ 517486 w 604794"/>
              <a:gd name="connsiteY42" fmla="*/ 50374 h 588882"/>
              <a:gd name="connsiteX43" fmla="*/ 406970 w 604794"/>
              <a:gd name="connsiteY43" fmla="*/ 29 h 588882"/>
              <a:gd name="connsiteX44" fmla="*/ 444590 w 604794"/>
              <a:gd name="connsiteY44" fmla="*/ 673 h 588882"/>
              <a:gd name="connsiteX45" fmla="*/ 544223 w 604794"/>
              <a:gd name="connsiteY45" fmla="*/ 845 h 588882"/>
              <a:gd name="connsiteX46" fmla="*/ 598771 w 604794"/>
              <a:gd name="connsiteY46" fmla="*/ 5140 h 588882"/>
              <a:gd name="connsiteX47" fmla="*/ 604794 w 604794"/>
              <a:gd name="connsiteY47" fmla="*/ 59266 h 588882"/>
              <a:gd name="connsiteX48" fmla="*/ 604794 w 604794"/>
              <a:gd name="connsiteY48" fmla="*/ 183670 h 588882"/>
              <a:gd name="connsiteX49" fmla="*/ 579327 w 604794"/>
              <a:gd name="connsiteY49" fmla="*/ 238655 h 588882"/>
              <a:gd name="connsiteX50" fmla="*/ 244465 w 604794"/>
              <a:gd name="connsiteY50" fmla="*/ 573032 h 588882"/>
              <a:gd name="connsiteX51" fmla="*/ 175118 w 604794"/>
              <a:gd name="connsiteY51" fmla="*/ 574063 h 588882"/>
              <a:gd name="connsiteX52" fmla="*/ 17495 w 604794"/>
              <a:gd name="connsiteY52" fmla="*/ 416497 h 588882"/>
              <a:gd name="connsiteX53" fmla="*/ 16119 w 604794"/>
              <a:gd name="connsiteY53" fmla="*/ 344157 h 588882"/>
              <a:gd name="connsiteX54" fmla="*/ 353562 w 604794"/>
              <a:gd name="connsiteY54" fmla="*/ 13388 h 588882"/>
              <a:gd name="connsiteX55" fmla="*/ 376448 w 604794"/>
              <a:gd name="connsiteY55" fmla="*/ 1704 h 588882"/>
              <a:gd name="connsiteX56" fmla="*/ 406970 w 604794"/>
              <a:gd name="connsiteY56" fmla="*/ 29 h 58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04794" h="588882">
                <a:moveTo>
                  <a:pt x="273036" y="333515"/>
                </a:moveTo>
                <a:cubicBezTo>
                  <a:pt x="278027" y="342615"/>
                  <a:pt x="280264" y="350685"/>
                  <a:pt x="279576" y="357553"/>
                </a:cubicBezTo>
                <a:cubicBezTo>
                  <a:pt x="278715" y="364421"/>
                  <a:pt x="275790" y="370602"/>
                  <a:pt x="270627" y="375753"/>
                </a:cubicBezTo>
                <a:cubicBezTo>
                  <a:pt x="264604" y="381763"/>
                  <a:pt x="257721" y="385025"/>
                  <a:pt x="249633" y="385540"/>
                </a:cubicBezTo>
                <a:cubicBezTo>
                  <a:pt x="241544" y="386227"/>
                  <a:pt x="233973" y="384167"/>
                  <a:pt x="226917" y="379531"/>
                </a:cubicBezTo>
                <a:close/>
                <a:moveTo>
                  <a:pt x="316346" y="233848"/>
                </a:moveTo>
                <a:cubicBezTo>
                  <a:pt x="322885" y="232818"/>
                  <a:pt x="329252" y="233848"/>
                  <a:pt x="335446" y="236938"/>
                </a:cubicBezTo>
                <a:lnTo>
                  <a:pt x="294494" y="277627"/>
                </a:lnTo>
                <a:cubicBezTo>
                  <a:pt x="291740" y="270416"/>
                  <a:pt x="290708" y="263721"/>
                  <a:pt x="291740" y="257540"/>
                </a:cubicBezTo>
                <a:cubicBezTo>
                  <a:pt x="292945" y="251531"/>
                  <a:pt x="295526" y="246381"/>
                  <a:pt x="299656" y="242261"/>
                </a:cubicBezTo>
                <a:cubicBezTo>
                  <a:pt x="304302" y="237625"/>
                  <a:pt x="309808" y="234878"/>
                  <a:pt x="316346" y="233848"/>
                </a:cubicBezTo>
                <a:close/>
                <a:moveTo>
                  <a:pt x="313468" y="193979"/>
                </a:moveTo>
                <a:cubicBezTo>
                  <a:pt x="296604" y="194495"/>
                  <a:pt x="281806" y="201196"/>
                  <a:pt x="268900" y="214083"/>
                </a:cubicBezTo>
                <a:cubicBezTo>
                  <a:pt x="255994" y="226799"/>
                  <a:pt x="248767" y="241232"/>
                  <a:pt x="247046" y="257384"/>
                </a:cubicBezTo>
                <a:cubicBezTo>
                  <a:pt x="245325" y="273536"/>
                  <a:pt x="249971" y="291578"/>
                  <a:pt x="260984" y="311338"/>
                </a:cubicBezTo>
                <a:lnTo>
                  <a:pt x="211598" y="360653"/>
                </a:lnTo>
                <a:cubicBezTo>
                  <a:pt x="209361" y="354467"/>
                  <a:pt x="208673" y="347250"/>
                  <a:pt x="209877" y="339174"/>
                </a:cubicBezTo>
                <a:cubicBezTo>
                  <a:pt x="210910" y="331270"/>
                  <a:pt x="214007" y="323366"/>
                  <a:pt x="218997" y="315806"/>
                </a:cubicBezTo>
                <a:lnTo>
                  <a:pt x="184926" y="288485"/>
                </a:lnTo>
                <a:cubicBezTo>
                  <a:pt x="171848" y="306183"/>
                  <a:pt x="165309" y="323710"/>
                  <a:pt x="165309" y="340721"/>
                </a:cubicBezTo>
                <a:cubicBezTo>
                  <a:pt x="165309" y="357732"/>
                  <a:pt x="171160" y="373712"/>
                  <a:pt x="183205" y="389004"/>
                </a:cubicBezTo>
                <a:lnTo>
                  <a:pt x="161696" y="410483"/>
                </a:lnTo>
                <a:lnTo>
                  <a:pt x="178903" y="427666"/>
                </a:lnTo>
                <a:lnTo>
                  <a:pt x="200929" y="405500"/>
                </a:lnTo>
                <a:cubicBezTo>
                  <a:pt x="218481" y="418559"/>
                  <a:pt x="236377" y="424573"/>
                  <a:pt x="254789" y="423542"/>
                </a:cubicBezTo>
                <a:cubicBezTo>
                  <a:pt x="273202" y="422339"/>
                  <a:pt x="289377" y="414778"/>
                  <a:pt x="303831" y="400345"/>
                </a:cubicBezTo>
                <a:cubicBezTo>
                  <a:pt x="316393" y="387801"/>
                  <a:pt x="323620" y="373883"/>
                  <a:pt x="324825" y="358934"/>
                </a:cubicBezTo>
                <a:cubicBezTo>
                  <a:pt x="326201" y="343814"/>
                  <a:pt x="319835" y="324397"/>
                  <a:pt x="306068" y="300513"/>
                </a:cubicBezTo>
                <a:lnTo>
                  <a:pt x="352357" y="254463"/>
                </a:lnTo>
                <a:cubicBezTo>
                  <a:pt x="356659" y="265288"/>
                  <a:pt x="354938" y="276285"/>
                  <a:pt x="347539" y="287454"/>
                </a:cubicBezTo>
                <a:lnTo>
                  <a:pt x="381266" y="313400"/>
                </a:lnTo>
                <a:cubicBezTo>
                  <a:pt x="391074" y="299482"/>
                  <a:pt x="395721" y="285392"/>
                  <a:pt x="395376" y="270958"/>
                </a:cubicBezTo>
                <a:cubicBezTo>
                  <a:pt x="395032" y="256525"/>
                  <a:pt x="389354" y="242263"/>
                  <a:pt x="378341" y="228345"/>
                </a:cubicBezTo>
                <a:lnTo>
                  <a:pt x="390042" y="216661"/>
                </a:lnTo>
                <a:lnTo>
                  <a:pt x="373006" y="199478"/>
                </a:lnTo>
                <a:lnTo>
                  <a:pt x="361305" y="211162"/>
                </a:lnTo>
                <a:cubicBezTo>
                  <a:pt x="346334" y="199134"/>
                  <a:pt x="330503" y="193292"/>
                  <a:pt x="313468" y="193979"/>
                </a:cubicBezTo>
                <a:close/>
                <a:moveTo>
                  <a:pt x="517486" y="50374"/>
                </a:moveTo>
                <a:cubicBezTo>
                  <a:pt x="507829" y="50374"/>
                  <a:pt x="498192" y="54026"/>
                  <a:pt x="490879" y="61328"/>
                </a:cubicBezTo>
                <a:cubicBezTo>
                  <a:pt x="476080" y="76105"/>
                  <a:pt x="476080" y="99990"/>
                  <a:pt x="490879" y="114595"/>
                </a:cubicBezTo>
                <a:cubicBezTo>
                  <a:pt x="505506" y="129372"/>
                  <a:pt x="529424" y="129372"/>
                  <a:pt x="544223" y="114595"/>
                </a:cubicBezTo>
                <a:cubicBezTo>
                  <a:pt x="558850" y="99990"/>
                  <a:pt x="558850" y="76105"/>
                  <a:pt x="544223" y="61328"/>
                </a:cubicBezTo>
                <a:cubicBezTo>
                  <a:pt x="536824" y="54026"/>
                  <a:pt x="527144" y="50374"/>
                  <a:pt x="517486" y="50374"/>
                </a:cubicBezTo>
                <a:close/>
                <a:moveTo>
                  <a:pt x="406970" y="29"/>
                </a:moveTo>
                <a:cubicBezTo>
                  <a:pt x="419338" y="157"/>
                  <a:pt x="432889" y="673"/>
                  <a:pt x="444590" y="673"/>
                </a:cubicBezTo>
                <a:lnTo>
                  <a:pt x="544223" y="845"/>
                </a:lnTo>
                <a:cubicBezTo>
                  <a:pt x="567625" y="845"/>
                  <a:pt x="593609" y="-186"/>
                  <a:pt x="598771" y="5140"/>
                </a:cubicBezTo>
                <a:cubicBezTo>
                  <a:pt x="603934" y="10467"/>
                  <a:pt x="604794" y="35898"/>
                  <a:pt x="604794" y="59266"/>
                </a:cubicBezTo>
                <a:lnTo>
                  <a:pt x="604794" y="183670"/>
                </a:lnTo>
                <a:cubicBezTo>
                  <a:pt x="604794" y="207898"/>
                  <a:pt x="579327" y="238655"/>
                  <a:pt x="579327" y="238655"/>
                </a:cubicBezTo>
                <a:lnTo>
                  <a:pt x="244465" y="573032"/>
                </a:lnTo>
                <a:cubicBezTo>
                  <a:pt x="209361" y="608085"/>
                  <a:pt x="175118" y="574063"/>
                  <a:pt x="175118" y="574063"/>
                </a:cubicBezTo>
                <a:lnTo>
                  <a:pt x="17495" y="416497"/>
                </a:lnTo>
                <a:cubicBezTo>
                  <a:pt x="-21050" y="378007"/>
                  <a:pt x="16119" y="344157"/>
                  <a:pt x="16119" y="344157"/>
                </a:cubicBezTo>
                <a:lnTo>
                  <a:pt x="353562" y="13388"/>
                </a:lnTo>
                <a:cubicBezTo>
                  <a:pt x="360101" y="7031"/>
                  <a:pt x="368360" y="3594"/>
                  <a:pt x="376448" y="1704"/>
                </a:cubicBezTo>
                <a:cubicBezTo>
                  <a:pt x="383417" y="157"/>
                  <a:pt x="394602" y="-100"/>
                  <a:pt x="406970" y="29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91440" tIns="45720" rIns="91440" bIns="45720">
            <a:normAutofit fontScale="8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ïṥlïḓe">
            <a:extLst>
              <a:ext uri="{FF2B5EF4-FFF2-40B4-BE49-F238E27FC236}">
                <a16:creationId xmlns:a16="http://schemas.microsoft.com/office/drawing/2014/main" id="{B3CFAFA7-33A9-4E25-AD65-181953A22DD2}"/>
              </a:ext>
            </a:extLst>
          </p:cNvPr>
          <p:cNvSpPr/>
          <p:nvPr/>
        </p:nvSpPr>
        <p:spPr bwMode="auto">
          <a:xfrm>
            <a:off x="4868902" y="2570853"/>
            <a:ext cx="317962" cy="316067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88862 h 440259"/>
              <a:gd name="T25" fmla="*/ 88862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88862 h 440259"/>
              <a:gd name="T35" fmla="*/ 88862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  <a:gd name="T50" fmla="*/ 88862 h 440259"/>
              <a:gd name="T51" fmla="*/ 88862 h 440259"/>
              <a:gd name="T52" fmla="*/ 278945 h 440259"/>
              <a:gd name="T53" fmla="*/ 278945 h 440259"/>
              <a:gd name="T54" fmla="*/ 278945 h 440259"/>
              <a:gd name="T55" fmla="*/ 278945 h 440259"/>
              <a:gd name="T56" fmla="*/ 278945 h 440259"/>
              <a:gd name="T57" fmla="*/ 278945 h 440259"/>
              <a:gd name="T58" fmla="*/ 278945 h 440259"/>
              <a:gd name="T59" fmla="*/ 278945 h 440259"/>
              <a:gd name="T60" fmla="*/ 278945 h 440259"/>
              <a:gd name="T61" fmla="*/ 278945 h 440259"/>
              <a:gd name="T62" fmla="*/ 278945 h 440259"/>
              <a:gd name="T63" fmla="*/ 278945 h 440259"/>
              <a:gd name="T64" fmla="*/ 278945 h 440259"/>
              <a:gd name="T65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14" h="2702">
                <a:moveTo>
                  <a:pt x="1588" y="0"/>
                </a:moveTo>
                <a:cubicBezTo>
                  <a:pt x="967" y="0"/>
                  <a:pt x="462" y="505"/>
                  <a:pt x="462" y="1126"/>
                </a:cubicBezTo>
                <a:cubicBezTo>
                  <a:pt x="462" y="1337"/>
                  <a:pt x="520" y="1534"/>
                  <a:pt x="621" y="1703"/>
                </a:cubicBezTo>
                <a:lnTo>
                  <a:pt x="78" y="2246"/>
                </a:lnTo>
                <a:cubicBezTo>
                  <a:pt x="28" y="2296"/>
                  <a:pt x="0" y="2364"/>
                  <a:pt x="0" y="2435"/>
                </a:cubicBezTo>
                <a:cubicBezTo>
                  <a:pt x="0" y="2506"/>
                  <a:pt x="28" y="2573"/>
                  <a:pt x="78" y="2624"/>
                </a:cubicBezTo>
                <a:cubicBezTo>
                  <a:pt x="129" y="2674"/>
                  <a:pt x="196" y="2702"/>
                  <a:pt x="267" y="2702"/>
                </a:cubicBezTo>
                <a:cubicBezTo>
                  <a:pt x="339" y="2702"/>
                  <a:pt x="406" y="2674"/>
                  <a:pt x="456" y="2624"/>
                </a:cubicBezTo>
                <a:lnTo>
                  <a:pt x="996" y="2084"/>
                </a:lnTo>
                <a:cubicBezTo>
                  <a:pt x="1168" y="2190"/>
                  <a:pt x="1371" y="2252"/>
                  <a:pt x="1588" y="2252"/>
                </a:cubicBezTo>
                <a:cubicBezTo>
                  <a:pt x="2209" y="2252"/>
                  <a:pt x="2714" y="1747"/>
                  <a:pt x="2714" y="1126"/>
                </a:cubicBezTo>
                <a:cubicBezTo>
                  <a:pt x="2714" y="505"/>
                  <a:pt x="2209" y="0"/>
                  <a:pt x="1588" y="0"/>
                </a:cubicBezTo>
                <a:close/>
                <a:moveTo>
                  <a:pt x="1588" y="1894"/>
                </a:moveTo>
                <a:cubicBezTo>
                  <a:pt x="1164" y="1894"/>
                  <a:pt x="820" y="1550"/>
                  <a:pt x="820" y="1126"/>
                </a:cubicBezTo>
                <a:cubicBezTo>
                  <a:pt x="820" y="702"/>
                  <a:pt x="1164" y="358"/>
                  <a:pt x="1588" y="358"/>
                </a:cubicBezTo>
                <a:cubicBezTo>
                  <a:pt x="2011" y="358"/>
                  <a:pt x="2356" y="702"/>
                  <a:pt x="2356" y="1126"/>
                </a:cubicBezTo>
                <a:cubicBezTo>
                  <a:pt x="2356" y="1550"/>
                  <a:pt x="2011" y="1894"/>
                  <a:pt x="1588" y="1894"/>
                </a:cubicBezTo>
                <a:close/>
                <a:moveTo>
                  <a:pt x="1149" y="982"/>
                </a:moveTo>
                <a:cubicBezTo>
                  <a:pt x="1123" y="982"/>
                  <a:pt x="1097" y="973"/>
                  <a:pt x="1078" y="953"/>
                </a:cubicBezTo>
                <a:cubicBezTo>
                  <a:pt x="1039" y="914"/>
                  <a:pt x="1039" y="851"/>
                  <a:pt x="1078" y="812"/>
                </a:cubicBezTo>
                <a:lnTo>
                  <a:pt x="1340" y="549"/>
                </a:lnTo>
                <a:cubicBezTo>
                  <a:pt x="1379" y="510"/>
                  <a:pt x="1442" y="510"/>
                  <a:pt x="1481" y="549"/>
                </a:cubicBezTo>
                <a:cubicBezTo>
                  <a:pt x="1521" y="588"/>
                  <a:pt x="1521" y="652"/>
                  <a:pt x="1481" y="691"/>
                </a:cubicBezTo>
                <a:lnTo>
                  <a:pt x="1219" y="953"/>
                </a:lnTo>
                <a:cubicBezTo>
                  <a:pt x="1200" y="973"/>
                  <a:pt x="1174" y="982"/>
                  <a:pt x="1149" y="982"/>
                </a:cubicBezTo>
                <a:close/>
                <a:moveTo>
                  <a:pt x="1233" y="1473"/>
                </a:moveTo>
                <a:cubicBezTo>
                  <a:pt x="1207" y="1473"/>
                  <a:pt x="1182" y="1463"/>
                  <a:pt x="1162" y="1443"/>
                </a:cubicBezTo>
                <a:cubicBezTo>
                  <a:pt x="1123" y="1404"/>
                  <a:pt x="1123" y="1341"/>
                  <a:pt x="1162" y="1302"/>
                </a:cubicBezTo>
                <a:lnTo>
                  <a:pt x="1831" y="634"/>
                </a:lnTo>
                <a:cubicBezTo>
                  <a:pt x="1870" y="595"/>
                  <a:pt x="1933" y="595"/>
                  <a:pt x="1972" y="634"/>
                </a:cubicBezTo>
                <a:cubicBezTo>
                  <a:pt x="2011" y="673"/>
                  <a:pt x="2011" y="736"/>
                  <a:pt x="1972" y="775"/>
                </a:cubicBezTo>
                <a:lnTo>
                  <a:pt x="1304" y="1443"/>
                </a:lnTo>
                <a:cubicBezTo>
                  <a:pt x="1284" y="1463"/>
                  <a:pt x="1259" y="1473"/>
                  <a:pt x="1233" y="147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91440" tIns="45720" rIns="91440" bIns="45720"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iṣḷíḓè">
            <a:extLst>
              <a:ext uri="{FF2B5EF4-FFF2-40B4-BE49-F238E27FC236}">
                <a16:creationId xmlns:a16="http://schemas.microsoft.com/office/drawing/2014/main" id="{0C6CB34C-E15F-4370-ABB7-F0D3592BCC7B}"/>
              </a:ext>
            </a:extLst>
          </p:cNvPr>
          <p:cNvSpPr/>
          <p:nvPr/>
        </p:nvSpPr>
        <p:spPr bwMode="auto">
          <a:xfrm>
            <a:off x="4868902" y="4352647"/>
            <a:ext cx="317962" cy="227872"/>
          </a:xfrm>
          <a:custGeom>
            <a:avLst/>
            <a:gdLst>
              <a:gd name="connsiteX0" fmla="*/ 145091 w 604745"/>
              <a:gd name="connsiteY0" fmla="*/ 364426 h 433400"/>
              <a:gd name="connsiteX1" fmla="*/ 145091 w 604745"/>
              <a:gd name="connsiteY1" fmla="*/ 400703 h 433400"/>
              <a:gd name="connsiteX2" fmla="*/ 187399 w 604745"/>
              <a:gd name="connsiteY2" fmla="*/ 400703 h 433400"/>
              <a:gd name="connsiteX3" fmla="*/ 187399 w 604745"/>
              <a:gd name="connsiteY3" fmla="*/ 364426 h 433400"/>
              <a:gd name="connsiteX4" fmla="*/ 145091 w 604745"/>
              <a:gd name="connsiteY4" fmla="*/ 292110 h 433400"/>
              <a:gd name="connsiteX5" fmla="*/ 145091 w 604745"/>
              <a:gd name="connsiteY5" fmla="*/ 328148 h 433400"/>
              <a:gd name="connsiteX6" fmla="*/ 187399 w 604745"/>
              <a:gd name="connsiteY6" fmla="*/ 328148 h 433400"/>
              <a:gd name="connsiteX7" fmla="*/ 187399 w 604745"/>
              <a:gd name="connsiteY7" fmla="*/ 292110 h 433400"/>
              <a:gd name="connsiteX8" fmla="*/ 145091 w 604745"/>
              <a:gd name="connsiteY8" fmla="*/ 219555 h 433400"/>
              <a:gd name="connsiteX9" fmla="*/ 145091 w 604745"/>
              <a:gd name="connsiteY9" fmla="*/ 255832 h 433400"/>
              <a:gd name="connsiteX10" fmla="*/ 187399 w 604745"/>
              <a:gd name="connsiteY10" fmla="*/ 255832 h 433400"/>
              <a:gd name="connsiteX11" fmla="*/ 187399 w 604745"/>
              <a:gd name="connsiteY11" fmla="*/ 219555 h 433400"/>
              <a:gd name="connsiteX12" fmla="*/ 482422 w 604745"/>
              <a:gd name="connsiteY12" fmla="*/ 189483 h 433400"/>
              <a:gd name="connsiteX13" fmla="*/ 466586 w 604745"/>
              <a:gd name="connsiteY13" fmla="*/ 196404 h 433400"/>
              <a:gd name="connsiteX14" fmla="*/ 435990 w 604745"/>
              <a:gd name="connsiteY14" fmla="*/ 229102 h 433400"/>
              <a:gd name="connsiteX15" fmla="*/ 338944 w 604745"/>
              <a:gd name="connsiteY15" fmla="*/ 199984 h 433400"/>
              <a:gd name="connsiteX16" fmla="*/ 322451 w 604745"/>
              <a:gd name="connsiteY16" fmla="*/ 216452 h 433400"/>
              <a:gd name="connsiteX17" fmla="*/ 322690 w 604745"/>
              <a:gd name="connsiteY17" fmla="*/ 222896 h 433400"/>
              <a:gd name="connsiteX18" fmla="*/ 401092 w 604745"/>
              <a:gd name="connsiteY18" fmla="*/ 266095 h 433400"/>
              <a:gd name="connsiteX19" fmla="*/ 361652 w 604745"/>
              <a:gd name="connsiteY19" fmla="*/ 306191 h 433400"/>
              <a:gd name="connsiteX20" fmla="*/ 331056 w 604745"/>
              <a:gd name="connsiteY20" fmla="*/ 299986 h 433400"/>
              <a:gd name="connsiteX21" fmla="*/ 320778 w 604745"/>
              <a:gd name="connsiteY21" fmla="*/ 310248 h 433400"/>
              <a:gd name="connsiteX22" fmla="*/ 320778 w 604745"/>
              <a:gd name="connsiteY22" fmla="*/ 315022 h 433400"/>
              <a:gd name="connsiteX23" fmla="*/ 378623 w 604745"/>
              <a:gd name="connsiteY23" fmla="*/ 372779 h 433400"/>
              <a:gd name="connsiteX24" fmla="*/ 383404 w 604745"/>
              <a:gd name="connsiteY24" fmla="*/ 372779 h 433400"/>
              <a:gd name="connsiteX25" fmla="*/ 393682 w 604745"/>
              <a:gd name="connsiteY25" fmla="*/ 362516 h 433400"/>
              <a:gd name="connsiteX26" fmla="*/ 387228 w 604745"/>
              <a:gd name="connsiteY26" fmla="*/ 331490 h 433400"/>
              <a:gd name="connsiteX27" fmla="*/ 427385 w 604745"/>
              <a:gd name="connsiteY27" fmla="*/ 292110 h 433400"/>
              <a:gd name="connsiteX28" fmla="*/ 470888 w 604745"/>
              <a:gd name="connsiteY28" fmla="*/ 371108 h 433400"/>
              <a:gd name="connsiteX29" fmla="*/ 477342 w 604745"/>
              <a:gd name="connsiteY29" fmla="*/ 371108 h 433400"/>
              <a:gd name="connsiteX30" fmla="*/ 493835 w 604745"/>
              <a:gd name="connsiteY30" fmla="*/ 354640 h 433400"/>
              <a:gd name="connsiteX31" fmla="*/ 464674 w 604745"/>
              <a:gd name="connsiteY31" fmla="*/ 257264 h 433400"/>
              <a:gd name="connsiteX32" fmla="*/ 496943 w 604745"/>
              <a:gd name="connsiteY32" fmla="*/ 226954 h 433400"/>
              <a:gd name="connsiteX33" fmla="*/ 497899 w 604745"/>
              <a:gd name="connsiteY33" fmla="*/ 195450 h 433400"/>
              <a:gd name="connsiteX34" fmla="*/ 482422 w 604745"/>
              <a:gd name="connsiteY34" fmla="*/ 189483 h 433400"/>
              <a:gd name="connsiteX35" fmla="*/ 145091 w 604745"/>
              <a:gd name="connsiteY35" fmla="*/ 147001 h 433400"/>
              <a:gd name="connsiteX36" fmla="*/ 145091 w 604745"/>
              <a:gd name="connsiteY36" fmla="*/ 183278 h 433400"/>
              <a:gd name="connsiteX37" fmla="*/ 187399 w 604745"/>
              <a:gd name="connsiteY37" fmla="*/ 183278 h 433400"/>
              <a:gd name="connsiteX38" fmla="*/ 187399 w 604745"/>
              <a:gd name="connsiteY38" fmla="*/ 147001 h 433400"/>
              <a:gd name="connsiteX39" fmla="*/ 39918 w 604745"/>
              <a:gd name="connsiteY39" fmla="*/ 114303 h 433400"/>
              <a:gd name="connsiteX40" fmla="*/ 565066 w 604745"/>
              <a:gd name="connsiteY40" fmla="*/ 114303 h 433400"/>
              <a:gd name="connsiteX41" fmla="*/ 604745 w 604745"/>
              <a:gd name="connsiteY41" fmla="*/ 146523 h 433400"/>
              <a:gd name="connsiteX42" fmla="*/ 604745 w 604745"/>
              <a:gd name="connsiteY42" fmla="*/ 401180 h 433400"/>
              <a:gd name="connsiteX43" fmla="*/ 565066 w 604745"/>
              <a:gd name="connsiteY43" fmla="*/ 433400 h 433400"/>
              <a:gd name="connsiteX44" fmla="*/ 39918 w 604745"/>
              <a:gd name="connsiteY44" fmla="*/ 433400 h 433400"/>
              <a:gd name="connsiteX45" fmla="*/ 0 w 604745"/>
              <a:gd name="connsiteY45" fmla="*/ 401180 h 433400"/>
              <a:gd name="connsiteX46" fmla="*/ 0 w 604745"/>
              <a:gd name="connsiteY46" fmla="*/ 146523 h 433400"/>
              <a:gd name="connsiteX47" fmla="*/ 39918 w 604745"/>
              <a:gd name="connsiteY47" fmla="*/ 114303 h 433400"/>
              <a:gd name="connsiteX48" fmla="*/ 511251 w 604745"/>
              <a:gd name="connsiteY48" fmla="*/ 932 h 433400"/>
              <a:gd name="connsiteX49" fmla="*/ 576259 w 604745"/>
              <a:gd name="connsiteY49" fmla="*/ 40299 h 433400"/>
              <a:gd name="connsiteX50" fmla="*/ 582234 w 604745"/>
              <a:gd name="connsiteY50" fmla="*/ 73940 h 433400"/>
              <a:gd name="connsiteX51" fmla="*/ 565026 w 604745"/>
              <a:gd name="connsiteY51" fmla="*/ 72270 h 433400"/>
              <a:gd name="connsiteX52" fmla="*/ 106624 w 604745"/>
              <a:gd name="connsiteY52" fmla="*/ 72270 h 4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04745" h="433400">
                <a:moveTo>
                  <a:pt x="145091" y="364426"/>
                </a:moveTo>
                <a:lnTo>
                  <a:pt x="145091" y="400703"/>
                </a:lnTo>
                <a:lnTo>
                  <a:pt x="187399" y="400703"/>
                </a:lnTo>
                <a:lnTo>
                  <a:pt x="187399" y="364426"/>
                </a:lnTo>
                <a:close/>
                <a:moveTo>
                  <a:pt x="145091" y="292110"/>
                </a:moveTo>
                <a:lnTo>
                  <a:pt x="145091" y="328148"/>
                </a:lnTo>
                <a:lnTo>
                  <a:pt x="187399" y="328148"/>
                </a:lnTo>
                <a:lnTo>
                  <a:pt x="187399" y="292110"/>
                </a:lnTo>
                <a:close/>
                <a:moveTo>
                  <a:pt x="145091" y="219555"/>
                </a:moveTo>
                <a:lnTo>
                  <a:pt x="145091" y="255832"/>
                </a:lnTo>
                <a:lnTo>
                  <a:pt x="187399" y="255832"/>
                </a:lnTo>
                <a:lnTo>
                  <a:pt x="187399" y="219555"/>
                </a:lnTo>
                <a:close/>
                <a:moveTo>
                  <a:pt x="482422" y="189483"/>
                </a:moveTo>
                <a:cubicBezTo>
                  <a:pt x="476745" y="189662"/>
                  <a:pt x="471008" y="191989"/>
                  <a:pt x="466586" y="196404"/>
                </a:cubicBezTo>
                <a:lnTo>
                  <a:pt x="435990" y="229102"/>
                </a:lnTo>
                <a:lnTo>
                  <a:pt x="338944" y="199984"/>
                </a:lnTo>
                <a:lnTo>
                  <a:pt x="322451" y="216452"/>
                </a:lnTo>
                <a:cubicBezTo>
                  <a:pt x="320778" y="218123"/>
                  <a:pt x="320778" y="221226"/>
                  <a:pt x="322690" y="222896"/>
                </a:cubicBezTo>
                <a:lnTo>
                  <a:pt x="401092" y="266095"/>
                </a:lnTo>
                <a:lnTo>
                  <a:pt x="361652" y="306191"/>
                </a:lnTo>
                <a:lnTo>
                  <a:pt x="331056" y="299986"/>
                </a:lnTo>
                <a:lnTo>
                  <a:pt x="320778" y="310248"/>
                </a:lnTo>
                <a:cubicBezTo>
                  <a:pt x="319583" y="311680"/>
                  <a:pt x="319583" y="313828"/>
                  <a:pt x="320778" y="315022"/>
                </a:cubicBezTo>
                <a:lnTo>
                  <a:pt x="378623" y="372779"/>
                </a:lnTo>
                <a:cubicBezTo>
                  <a:pt x="380057" y="374211"/>
                  <a:pt x="382208" y="374211"/>
                  <a:pt x="383404" y="372779"/>
                </a:cubicBezTo>
                <a:lnTo>
                  <a:pt x="393682" y="362516"/>
                </a:lnTo>
                <a:lnTo>
                  <a:pt x="387228" y="331490"/>
                </a:lnTo>
                <a:lnTo>
                  <a:pt x="427385" y="292110"/>
                </a:lnTo>
                <a:lnTo>
                  <a:pt x="470888" y="371108"/>
                </a:lnTo>
                <a:cubicBezTo>
                  <a:pt x="472801" y="372779"/>
                  <a:pt x="475669" y="372779"/>
                  <a:pt x="477342" y="371108"/>
                </a:cubicBezTo>
                <a:lnTo>
                  <a:pt x="493835" y="354640"/>
                </a:lnTo>
                <a:lnTo>
                  <a:pt x="464674" y="257264"/>
                </a:lnTo>
                <a:lnTo>
                  <a:pt x="496943" y="226954"/>
                </a:lnTo>
                <a:cubicBezTo>
                  <a:pt x="506026" y="218123"/>
                  <a:pt x="506265" y="204042"/>
                  <a:pt x="497899" y="195450"/>
                </a:cubicBezTo>
                <a:cubicBezTo>
                  <a:pt x="493716" y="191273"/>
                  <a:pt x="488099" y="189304"/>
                  <a:pt x="482422" y="189483"/>
                </a:cubicBezTo>
                <a:close/>
                <a:moveTo>
                  <a:pt x="145091" y="147001"/>
                </a:moveTo>
                <a:lnTo>
                  <a:pt x="145091" y="183278"/>
                </a:lnTo>
                <a:lnTo>
                  <a:pt x="187399" y="183278"/>
                </a:lnTo>
                <a:lnTo>
                  <a:pt x="187399" y="147001"/>
                </a:lnTo>
                <a:close/>
                <a:moveTo>
                  <a:pt x="39918" y="114303"/>
                </a:moveTo>
                <a:lnTo>
                  <a:pt x="565066" y="114303"/>
                </a:lnTo>
                <a:cubicBezTo>
                  <a:pt x="587057" y="114303"/>
                  <a:pt x="604745" y="128862"/>
                  <a:pt x="604745" y="146523"/>
                </a:cubicBezTo>
                <a:lnTo>
                  <a:pt x="604745" y="401180"/>
                </a:lnTo>
                <a:cubicBezTo>
                  <a:pt x="604745" y="419080"/>
                  <a:pt x="587057" y="433400"/>
                  <a:pt x="565066" y="433400"/>
                </a:cubicBezTo>
                <a:lnTo>
                  <a:pt x="39918" y="433400"/>
                </a:lnTo>
                <a:cubicBezTo>
                  <a:pt x="17927" y="433400"/>
                  <a:pt x="0" y="419080"/>
                  <a:pt x="0" y="401180"/>
                </a:cubicBezTo>
                <a:lnTo>
                  <a:pt x="0" y="146523"/>
                </a:lnTo>
                <a:cubicBezTo>
                  <a:pt x="0" y="128862"/>
                  <a:pt x="17927" y="114303"/>
                  <a:pt x="39918" y="114303"/>
                </a:cubicBezTo>
                <a:close/>
                <a:moveTo>
                  <a:pt x="511251" y="932"/>
                </a:moveTo>
                <a:cubicBezTo>
                  <a:pt x="542321" y="-4317"/>
                  <a:pt x="571479" y="13100"/>
                  <a:pt x="576259" y="40299"/>
                </a:cubicBezTo>
                <a:lnTo>
                  <a:pt x="582234" y="73940"/>
                </a:lnTo>
                <a:cubicBezTo>
                  <a:pt x="576498" y="72985"/>
                  <a:pt x="570762" y="72270"/>
                  <a:pt x="565026" y="72270"/>
                </a:cubicBezTo>
                <a:lnTo>
                  <a:pt x="106624" y="7227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91440" tIns="45720" rIns="91440" bIns="45720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ïśľíḍé">
            <a:extLst>
              <a:ext uri="{FF2B5EF4-FFF2-40B4-BE49-F238E27FC236}">
                <a16:creationId xmlns:a16="http://schemas.microsoft.com/office/drawing/2014/main" id="{17B9B0B6-41DD-4E24-BE1F-C4EAADF271D1}"/>
              </a:ext>
            </a:extLst>
          </p:cNvPr>
          <p:cNvSpPr/>
          <p:nvPr/>
        </p:nvSpPr>
        <p:spPr bwMode="auto">
          <a:xfrm>
            <a:off x="4845311" y="3480208"/>
            <a:ext cx="317962" cy="246949"/>
          </a:xfrm>
          <a:custGeom>
            <a:avLst/>
            <a:gdLst>
              <a:gd name="T0" fmla="*/ 654 w 1183"/>
              <a:gd name="T1" fmla="*/ 196 h 920"/>
              <a:gd name="T2" fmla="*/ 849 w 1183"/>
              <a:gd name="T3" fmla="*/ 0 h 920"/>
              <a:gd name="T4" fmla="*/ 1045 w 1183"/>
              <a:gd name="T5" fmla="*/ 196 h 920"/>
              <a:gd name="T6" fmla="*/ 849 w 1183"/>
              <a:gd name="T7" fmla="*/ 391 h 920"/>
              <a:gd name="T8" fmla="*/ 654 w 1183"/>
              <a:gd name="T9" fmla="*/ 196 h 920"/>
              <a:gd name="T10" fmla="*/ 932 w 1183"/>
              <a:gd name="T11" fmla="*/ 405 h 920"/>
              <a:gd name="T12" fmla="*/ 767 w 1183"/>
              <a:gd name="T13" fmla="*/ 405 h 920"/>
              <a:gd name="T14" fmla="*/ 516 w 1183"/>
              <a:gd name="T15" fmla="*/ 655 h 920"/>
              <a:gd name="T16" fmla="*/ 516 w 1183"/>
              <a:gd name="T17" fmla="*/ 858 h 920"/>
              <a:gd name="T18" fmla="*/ 517 w 1183"/>
              <a:gd name="T19" fmla="*/ 861 h 920"/>
              <a:gd name="T20" fmla="*/ 531 w 1183"/>
              <a:gd name="T21" fmla="*/ 866 h 920"/>
              <a:gd name="T22" fmla="*/ 871 w 1183"/>
              <a:gd name="T23" fmla="*/ 920 h 920"/>
              <a:gd name="T24" fmla="*/ 1168 w 1183"/>
              <a:gd name="T25" fmla="*/ 865 h 920"/>
              <a:gd name="T26" fmla="*/ 1181 w 1183"/>
              <a:gd name="T27" fmla="*/ 858 h 920"/>
              <a:gd name="T28" fmla="*/ 1183 w 1183"/>
              <a:gd name="T29" fmla="*/ 858 h 920"/>
              <a:gd name="T30" fmla="*/ 1183 w 1183"/>
              <a:gd name="T31" fmla="*/ 655 h 920"/>
              <a:gd name="T32" fmla="*/ 932 w 1183"/>
              <a:gd name="T33" fmla="*/ 405 h 920"/>
              <a:gd name="T34" fmla="*/ 333 w 1183"/>
              <a:gd name="T35" fmla="*/ 391 h 920"/>
              <a:gd name="T36" fmla="*/ 529 w 1183"/>
              <a:gd name="T37" fmla="*/ 196 h 920"/>
              <a:gd name="T38" fmla="*/ 333 w 1183"/>
              <a:gd name="T39" fmla="*/ 0 h 920"/>
              <a:gd name="T40" fmla="*/ 138 w 1183"/>
              <a:gd name="T41" fmla="*/ 196 h 920"/>
              <a:gd name="T42" fmla="*/ 333 w 1183"/>
              <a:gd name="T43" fmla="*/ 391 h 920"/>
              <a:gd name="T44" fmla="*/ 471 w 1183"/>
              <a:gd name="T45" fmla="*/ 858 h 920"/>
              <a:gd name="T46" fmla="*/ 471 w 1183"/>
              <a:gd name="T47" fmla="*/ 655 h 920"/>
              <a:gd name="T48" fmla="*/ 556 w 1183"/>
              <a:gd name="T49" fmla="*/ 448 h 920"/>
              <a:gd name="T50" fmla="*/ 416 w 1183"/>
              <a:gd name="T51" fmla="*/ 405 h 920"/>
              <a:gd name="T52" fmla="*/ 250 w 1183"/>
              <a:gd name="T53" fmla="*/ 405 h 920"/>
              <a:gd name="T54" fmla="*/ 0 w 1183"/>
              <a:gd name="T55" fmla="*/ 655 h 920"/>
              <a:gd name="T56" fmla="*/ 0 w 1183"/>
              <a:gd name="T57" fmla="*/ 858 h 920"/>
              <a:gd name="T58" fmla="*/ 1 w 1183"/>
              <a:gd name="T59" fmla="*/ 861 h 920"/>
              <a:gd name="T60" fmla="*/ 15 w 1183"/>
              <a:gd name="T61" fmla="*/ 866 h 920"/>
              <a:gd name="T62" fmla="*/ 355 w 1183"/>
              <a:gd name="T63" fmla="*/ 920 h 920"/>
              <a:gd name="T64" fmla="*/ 509 w 1183"/>
              <a:gd name="T65" fmla="*/ 907 h 920"/>
              <a:gd name="T66" fmla="*/ 477 w 1183"/>
              <a:gd name="T67" fmla="*/ 897 h 920"/>
              <a:gd name="T68" fmla="*/ 471 w 1183"/>
              <a:gd name="T69" fmla="*/ 858 h 9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183" h="920">
                <a:moveTo>
                  <a:pt x="654" y="196"/>
                </a:moveTo>
                <a:cubicBezTo>
                  <a:pt x="654" y="88"/>
                  <a:pt x="741" y="0"/>
                  <a:pt x="849" y="0"/>
                </a:cubicBezTo>
                <a:cubicBezTo>
                  <a:pt x="957" y="0"/>
                  <a:pt x="1045" y="88"/>
                  <a:pt x="1045" y="196"/>
                </a:cubicBezTo>
                <a:cubicBezTo>
                  <a:pt x="1045" y="304"/>
                  <a:pt x="957" y="391"/>
                  <a:pt x="849" y="391"/>
                </a:cubicBezTo>
                <a:cubicBezTo>
                  <a:pt x="741" y="391"/>
                  <a:pt x="654" y="304"/>
                  <a:pt x="654" y="196"/>
                </a:cubicBezTo>
                <a:close/>
                <a:moveTo>
                  <a:pt x="932" y="405"/>
                </a:moveTo>
                <a:lnTo>
                  <a:pt x="767" y="405"/>
                </a:lnTo>
                <a:cubicBezTo>
                  <a:pt x="628" y="405"/>
                  <a:pt x="516" y="517"/>
                  <a:pt x="516" y="655"/>
                </a:cubicBezTo>
                <a:lnTo>
                  <a:pt x="516" y="858"/>
                </a:lnTo>
                <a:lnTo>
                  <a:pt x="517" y="861"/>
                </a:lnTo>
                <a:lnTo>
                  <a:pt x="531" y="866"/>
                </a:lnTo>
                <a:cubicBezTo>
                  <a:pt x="662" y="907"/>
                  <a:pt x="777" y="920"/>
                  <a:pt x="871" y="920"/>
                </a:cubicBezTo>
                <a:cubicBezTo>
                  <a:pt x="1055" y="920"/>
                  <a:pt x="1162" y="868"/>
                  <a:pt x="1168" y="865"/>
                </a:cubicBezTo>
                <a:lnTo>
                  <a:pt x="1181" y="858"/>
                </a:lnTo>
                <a:lnTo>
                  <a:pt x="1183" y="858"/>
                </a:lnTo>
                <a:lnTo>
                  <a:pt x="1183" y="655"/>
                </a:lnTo>
                <a:cubicBezTo>
                  <a:pt x="1183" y="517"/>
                  <a:pt x="1070" y="405"/>
                  <a:pt x="932" y="405"/>
                </a:cubicBezTo>
                <a:close/>
                <a:moveTo>
                  <a:pt x="333" y="391"/>
                </a:moveTo>
                <a:cubicBezTo>
                  <a:pt x="441" y="391"/>
                  <a:pt x="529" y="304"/>
                  <a:pt x="529" y="196"/>
                </a:cubicBezTo>
                <a:cubicBezTo>
                  <a:pt x="529" y="88"/>
                  <a:pt x="441" y="0"/>
                  <a:pt x="333" y="0"/>
                </a:cubicBezTo>
                <a:cubicBezTo>
                  <a:pt x="225" y="0"/>
                  <a:pt x="138" y="88"/>
                  <a:pt x="138" y="196"/>
                </a:cubicBezTo>
                <a:cubicBezTo>
                  <a:pt x="138" y="304"/>
                  <a:pt x="225" y="391"/>
                  <a:pt x="333" y="391"/>
                </a:cubicBezTo>
                <a:close/>
                <a:moveTo>
                  <a:pt x="471" y="858"/>
                </a:moveTo>
                <a:lnTo>
                  <a:pt x="471" y="655"/>
                </a:lnTo>
                <a:cubicBezTo>
                  <a:pt x="471" y="574"/>
                  <a:pt x="504" y="501"/>
                  <a:pt x="556" y="448"/>
                </a:cubicBezTo>
                <a:cubicBezTo>
                  <a:pt x="516" y="421"/>
                  <a:pt x="468" y="405"/>
                  <a:pt x="416" y="405"/>
                </a:cubicBezTo>
                <a:lnTo>
                  <a:pt x="250" y="405"/>
                </a:lnTo>
                <a:cubicBezTo>
                  <a:pt x="112" y="405"/>
                  <a:pt x="0" y="517"/>
                  <a:pt x="0" y="655"/>
                </a:cubicBezTo>
                <a:lnTo>
                  <a:pt x="0" y="858"/>
                </a:lnTo>
                <a:lnTo>
                  <a:pt x="1" y="861"/>
                </a:lnTo>
                <a:lnTo>
                  <a:pt x="15" y="866"/>
                </a:lnTo>
                <a:cubicBezTo>
                  <a:pt x="146" y="907"/>
                  <a:pt x="261" y="920"/>
                  <a:pt x="355" y="920"/>
                </a:cubicBezTo>
                <a:cubicBezTo>
                  <a:pt x="415" y="920"/>
                  <a:pt x="466" y="915"/>
                  <a:pt x="509" y="907"/>
                </a:cubicBezTo>
                <a:lnTo>
                  <a:pt x="477" y="897"/>
                </a:lnTo>
                <a:lnTo>
                  <a:pt x="471" y="858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91440" tIns="45720" rIns="91440" bIns="45720">
            <a:normAutofit fontScale="6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íṧļiḍé">
            <a:extLst>
              <a:ext uri="{FF2B5EF4-FFF2-40B4-BE49-F238E27FC236}">
                <a16:creationId xmlns:a16="http://schemas.microsoft.com/office/drawing/2014/main" id="{D2A52BD3-1669-4979-8E06-F658371B4E75}"/>
              </a:ext>
            </a:extLst>
          </p:cNvPr>
          <p:cNvSpPr/>
          <p:nvPr/>
        </p:nvSpPr>
        <p:spPr>
          <a:xfrm>
            <a:off x="3620509" y="4372415"/>
            <a:ext cx="199446" cy="199446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 fontScale="25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b="1" i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9903" y="3610979"/>
            <a:ext cx="2729991" cy="1846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00" y="3833490"/>
            <a:ext cx="1200150" cy="409575"/>
          </a:xfrm>
          <a:prstGeom prst="rect">
            <a:avLst/>
          </a:prstGeom>
        </p:spPr>
      </p:pic>
      <p:pic>
        <p:nvPicPr>
          <p:cNvPr id="64" name="图片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54" y="4844054"/>
            <a:ext cx="1249801" cy="358985"/>
          </a:xfrm>
          <a:prstGeom prst="rect">
            <a:avLst/>
          </a:prstGeom>
        </p:spPr>
      </p:pic>
      <p:pic>
        <p:nvPicPr>
          <p:cNvPr id="65" name="图片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790" y="3759752"/>
            <a:ext cx="1379467" cy="538559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52" y="4529289"/>
            <a:ext cx="1035586" cy="79660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43006" y="1101462"/>
            <a:ext cx="10920057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在航空领域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发展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近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20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年，携程在相关领域已经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积累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了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丰富的数据资产和</a:t>
            </a:r>
            <a:r>
              <a:rPr lang="zh-CN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雄厚的技术实力。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携程数据具有</a:t>
            </a:r>
            <a:r>
              <a:rPr lang="zh-CN" altLang="en-US" sz="16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数量大、维度广、准确性高、结构化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等特点。同时，携程在航空领域大数据应用功能方面已有多项专利发明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7" name="íṥḷîḑé">
            <a:extLst>
              <a:ext uri="{FF2B5EF4-FFF2-40B4-BE49-F238E27FC236}">
                <a16:creationId xmlns:a16="http://schemas.microsoft.com/office/drawing/2014/main" id="{E59B3D2F-4026-4050-97C2-4E8D4587661D}"/>
              </a:ext>
            </a:extLst>
          </p:cNvPr>
          <p:cNvSpPr/>
          <p:nvPr/>
        </p:nvSpPr>
        <p:spPr bwMode="auto">
          <a:xfrm rot="10800000" flipH="1" flipV="1">
            <a:off x="4874776" y="6118662"/>
            <a:ext cx="312088" cy="251889"/>
          </a:xfrm>
          <a:custGeom>
            <a:avLst/>
            <a:gdLst>
              <a:gd name="T0" fmla="*/ 8170 w 8170"/>
              <a:gd name="T1" fmla="*/ 6404 h 6604"/>
              <a:gd name="T2" fmla="*/ 7970 w 8170"/>
              <a:gd name="T3" fmla="*/ 6604 h 6604"/>
              <a:gd name="T4" fmla="*/ 538 w 8170"/>
              <a:gd name="T5" fmla="*/ 6604 h 6604"/>
              <a:gd name="T6" fmla="*/ 338 w 8170"/>
              <a:gd name="T7" fmla="*/ 6404 h 6604"/>
              <a:gd name="T8" fmla="*/ 538 w 8170"/>
              <a:gd name="T9" fmla="*/ 6203 h 6604"/>
              <a:gd name="T10" fmla="*/ 7970 w 8170"/>
              <a:gd name="T11" fmla="*/ 6203 h 6604"/>
              <a:gd name="T12" fmla="*/ 8170 w 8170"/>
              <a:gd name="T13" fmla="*/ 6404 h 6604"/>
              <a:gd name="T14" fmla="*/ 2362 w 8170"/>
              <a:gd name="T15" fmla="*/ 865 h 6604"/>
              <a:gd name="T16" fmla="*/ 3107 w 8170"/>
              <a:gd name="T17" fmla="*/ 1374 h 6604"/>
              <a:gd name="T18" fmla="*/ 4946 w 8170"/>
              <a:gd name="T19" fmla="*/ 644 h 6604"/>
              <a:gd name="T20" fmla="*/ 3041 w 8170"/>
              <a:gd name="T21" fmla="*/ 293 h 6604"/>
              <a:gd name="T22" fmla="*/ 2931 w 8170"/>
              <a:gd name="T23" fmla="*/ 304 h 6604"/>
              <a:gd name="T24" fmla="*/ 2401 w 8170"/>
              <a:gd name="T25" fmla="*/ 514 h 6604"/>
              <a:gd name="T26" fmla="*/ 2276 w 8170"/>
              <a:gd name="T27" fmla="*/ 678 h 6604"/>
              <a:gd name="T28" fmla="*/ 2362 w 8170"/>
              <a:gd name="T29" fmla="*/ 865 h 6604"/>
              <a:gd name="T30" fmla="*/ 7722 w 8170"/>
              <a:gd name="T31" fmla="*/ 312 h 6604"/>
              <a:gd name="T32" fmla="*/ 7219 w 8170"/>
              <a:gd name="T33" fmla="*/ 0 h 6604"/>
              <a:gd name="T34" fmla="*/ 7008 w 8170"/>
              <a:gd name="T35" fmla="*/ 41 h 6604"/>
              <a:gd name="T36" fmla="*/ 5317 w 8170"/>
              <a:gd name="T37" fmla="*/ 712 h 6604"/>
              <a:gd name="T38" fmla="*/ 5317 w 8170"/>
              <a:gd name="T39" fmla="*/ 712 h 6604"/>
              <a:gd name="T40" fmla="*/ 3307 w 8170"/>
              <a:gd name="T41" fmla="*/ 1510 h 6604"/>
              <a:gd name="T42" fmla="*/ 3307 w 8170"/>
              <a:gd name="T43" fmla="*/ 1510 h 6604"/>
              <a:gd name="T44" fmla="*/ 1247 w 8170"/>
              <a:gd name="T45" fmla="*/ 2328 h 6604"/>
              <a:gd name="T46" fmla="*/ 761 w 8170"/>
              <a:gd name="T47" fmla="*/ 2074 h 6604"/>
              <a:gd name="T48" fmla="*/ 136 w 8170"/>
              <a:gd name="T49" fmla="*/ 2042 h 6604"/>
              <a:gd name="T50" fmla="*/ 16 w 8170"/>
              <a:gd name="T51" fmla="*/ 2180 h 6604"/>
              <a:gd name="T52" fmla="*/ 57 w 8170"/>
              <a:gd name="T53" fmla="*/ 2358 h 6604"/>
              <a:gd name="T54" fmla="*/ 788 w 8170"/>
              <a:gd name="T55" fmla="*/ 3223 h 6604"/>
              <a:gd name="T56" fmla="*/ 633 w 8170"/>
              <a:gd name="T57" fmla="*/ 3800 h 6604"/>
              <a:gd name="T58" fmla="*/ 693 w 8170"/>
              <a:gd name="T59" fmla="*/ 4002 h 6604"/>
              <a:gd name="T60" fmla="*/ 900 w 8170"/>
              <a:gd name="T61" fmla="*/ 4038 h 6604"/>
              <a:gd name="T62" fmla="*/ 1158 w 8170"/>
              <a:gd name="T63" fmla="*/ 3936 h 6604"/>
              <a:gd name="T64" fmla="*/ 1241 w 8170"/>
              <a:gd name="T65" fmla="*/ 3875 h 6604"/>
              <a:gd name="T66" fmla="*/ 1660 w 8170"/>
              <a:gd name="T67" fmla="*/ 3352 h 6604"/>
              <a:gd name="T68" fmla="*/ 3695 w 8170"/>
              <a:gd name="T69" fmla="*/ 2545 h 6604"/>
              <a:gd name="T70" fmla="*/ 3779 w 8170"/>
              <a:gd name="T71" fmla="*/ 4550 h 6604"/>
              <a:gd name="T72" fmla="*/ 3870 w 8170"/>
              <a:gd name="T73" fmla="*/ 4710 h 6604"/>
              <a:gd name="T74" fmla="*/ 3979 w 8170"/>
              <a:gd name="T75" fmla="*/ 4742 h 6604"/>
              <a:gd name="T76" fmla="*/ 4053 w 8170"/>
              <a:gd name="T77" fmla="*/ 4728 h 6604"/>
              <a:gd name="T78" fmla="*/ 4626 w 8170"/>
              <a:gd name="T79" fmla="*/ 4500 h 6604"/>
              <a:gd name="T80" fmla="*/ 4738 w 8170"/>
              <a:gd name="T81" fmla="*/ 4388 h 6604"/>
              <a:gd name="T82" fmla="*/ 5797 w 8170"/>
              <a:gd name="T83" fmla="*/ 1710 h 6604"/>
              <a:gd name="T84" fmla="*/ 7427 w 8170"/>
              <a:gd name="T85" fmla="*/ 1063 h 6604"/>
              <a:gd name="T86" fmla="*/ 7737 w 8170"/>
              <a:gd name="T87" fmla="*/ 752 h 6604"/>
              <a:gd name="T88" fmla="*/ 7722 w 8170"/>
              <a:gd name="T89" fmla="*/ 312 h 6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170" h="6604">
                <a:moveTo>
                  <a:pt x="8170" y="6404"/>
                </a:moveTo>
                <a:cubicBezTo>
                  <a:pt x="8170" y="6514"/>
                  <a:pt x="8080" y="6604"/>
                  <a:pt x="7970" y="6604"/>
                </a:cubicBezTo>
                <a:lnTo>
                  <a:pt x="538" y="6604"/>
                </a:lnTo>
                <a:cubicBezTo>
                  <a:pt x="427" y="6604"/>
                  <a:pt x="338" y="6514"/>
                  <a:pt x="338" y="6404"/>
                </a:cubicBezTo>
                <a:cubicBezTo>
                  <a:pt x="338" y="6293"/>
                  <a:pt x="427" y="6203"/>
                  <a:pt x="538" y="6203"/>
                </a:cubicBezTo>
                <a:lnTo>
                  <a:pt x="7970" y="6203"/>
                </a:lnTo>
                <a:cubicBezTo>
                  <a:pt x="8080" y="6203"/>
                  <a:pt x="8170" y="6293"/>
                  <a:pt x="8170" y="6404"/>
                </a:cubicBezTo>
                <a:close/>
                <a:moveTo>
                  <a:pt x="2362" y="865"/>
                </a:moveTo>
                <a:lnTo>
                  <a:pt x="3107" y="1374"/>
                </a:lnTo>
                <a:lnTo>
                  <a:pt x="4946" y="644"/>
                </a:lnTo>
                <a:lnTo>
                  <a:pt x="3041" y="293"/>
                </a:lnTo>
                <a:cubicBezTo>
                  <a:pt x="3004" y="286"/>
                  <a:pt x="2966" y="290"/>
                  <a:pt x="2931" y="304"/>
                </a:cubicBezTo>
                <a:lnTo>
                  <a:pt x="2401" y="514"/>
                </a:lnTo>
                <a:cubicBezTo>
                  <a:pt x="2332" y="541"/>
                  <a:pt x="2284" y="604"/>
                  <a:pt x="2276" y="678"/>
                </a:cubicBezTo>
                <a:cubicBezTo>
                  <a:pt x="2268" y="752"/>
                  <a:pt x="2301" y="824"/>
                  <a:pt x="2362" y="865"/>
                </a:cubicBezTo>
                <a:close/>
                <a:moveTo>
                  <a:pt x="7722" y="312"/>
                </a:moveTo>
                <a:cubicBezTo>
                  <a:pt x="7632" y="123"/>
                  <a:pt x="7435" y="0"/>
                  <a:pt x="7219" y="0"/>
                </a:cubicBezTo>
                <a:cubicBezTo>
                  <a:pt x="7147" y="0"/>
                  <a:pt x="7076" y="14"/>
                  <a:pt x="7008" y="41"/>
                </a:cubicBezTo>
                <a:lnTo>
                  <a:pt x="5317" y="712"/>
                </a:lnTo>
                <a:lnTo>
                  <a:pt x="5317" y="712"/>
                </a:lnTo>
                <a:lnTo>
                  <a:pt x="3307" y="1510"/>
                </a:lnTo>
                <a:lnTo>
                  <a:pt x="3307" y="1510"/>
                </a:lnTo>
                <a:lnTo>
                  <a:pt x="1247" y="2328"/>
                </a:lnTo>
                <a:lnTo>
                  <a:pt x="761" y="2074"/>
                </a:lnTo>
                <a:cubicBezTo>
                  <a:pt x="570" y="1975"/>
                  <a:pt x="337" y="1963"/>
                  <a:pt x="136" y="2042"/>
                </a:cubicBezTo>
                <a:cubicBezTo>
                  <a:pt x="76" y="2066"/>
                  <a:pt x="32" y="2117"/>
                  <a:pt x="16" y="2180"/>
                </a:cubicBezTo>
                <a:cubicBezTo>
                  <a:pt x="0" y="2242"/>
                  <a:pt x="16" y="2308"/>
                  <a:pt x="57" y="2358"/>
                </a:cubicBezTo>
                <a:lnTo>
                  <a:pt x="788" y="3223"/>
                </a:lnTo>
                <a:lnTo>
                  <a:pt x="633" y="3800"/>
                </a:lnTo>
                <a:cubicBezTo>
                  <a:pt x="613" y="3873"/>
                  <a:pt x="637" y="3951"/>
                  <a:pt x="693" y="4002"/>
                </a:cubicBezTo>
                <a:cubicBezTo>
                  <a:pt x="750" y="4052"/>
                  <a:pt x="830" y="4066"/>
                  <a:pt x="900" y="4038"/>
                </a:cubicBezTo>
                <a:lnTo>
                  <a:pt x="1158" y="3936"/>
                </a:lnTo>
                <a:cubicBezTo>
                  <a:pt x="1191" y="3923"/>
                  <a:pt x="1219" y="3902"/>
                  <a:pt x="1241" y="3875"/>
                </a:cubicBezTo>
                <a:lnTo>
                  <a:pt x="1660" y="3352"/>
                </a:lnTo>
                <a:lnTo>
                  <a:pt x="3695" y="2545"/>
                </a:lnTo>
                <a:lnTo>
                  <a:pt x="3779" y="4550"/>
                </a:lnTo>
                <a:cubicBezTo>
                  <a:pt x="3782" y="4615"/>
                  <a:pt x="3815" y="4674"/>
                  <a:pt x="3870" y="4710"/>
                </a:cubicBezTo>
                <a:cubicBezTo>
                  <a:pt x="3903" y="4731"/>
                  <a:pt x="3941" y="4742"/>
                  <a:pt x="3979" y="4742"/>
                </a:cubicBezTo>
                <a:cubicBezTo>
                  <a:pt x="4004" y="4742"/>
                  <a:pt x="4029" y="4737"/>
                  <a:pt x="4053" y="4728"/>
                </a:cubicBezTo>
                <a:lnTo>
                  <a:pt x="4626" y="4500"/>
                </a:lnTo>
                <a:cubicBezTo>
                  <a:pt x="4677" y="4480"/>
                  <a:pt x="4718" y="4439"/>
                  <a:pt x="4738" y="4388"/>
                </a:cubicBezTo>
                <a:lnTo>
                  <a:pt x="5797" y="1710"/>
                </a:lnTo>
                <a:lnTo>
                  <a:pt x="7427" y="1063"/>
                </a:lnTo>
                <a:cubicBezTo>
                  <a:pt x="7568" y="1007"/>
                  <a:pt x="7681" y="893"/>
                  <a:pt x="7737" y="752"/>
                </a:cubicBezTo>
                <a:cubicBezTo>
                  <a:pt x="7793" y="610"/>
                  <a:pt x="7787" y="450"/>
                  <a:pt x="7722" y="312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wrap="square" lIns="91440" tIns="45720" rIns="91440" bIns="45720" anchor="ctr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9266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参与计划司行业监测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779" b="892"/>
          <a:stretch/>
        </p:blipFill>
        <p:spPr>
          <a:xfrm>
            <a:off x="8237512" y="2091790"/>
            <a:ext cx="3298343" cy="4544291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69924" y="1230670"/>
            <a:ext cx="10623927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基于携程机票数据进行疫情期间航空市场需求变化研究，分析报告发表在民航局经济运行监测月报。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158" y="2091790"/>
            <a:ext cx="3782352" cy="47662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/>
          <a:srcRect t="5396"/>
          <a:stretch/>
        </p:blipFill>
        <p:spPr>
          <a:xfrm>
            <a:off x="669924" y="2091790"/>
            <a:ext cx="3543232" cy="47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13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与国际航空运输协会合作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66" y="2722571"/>
            <a:ext cx="5455833" cy="29989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886" y="2708722"/>
            <a:ext cx="5455833" cy="30266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9924" y="1331951"/>
            <a:ext cx="10980795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与国际航空运输协会（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IATA)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进行数据合作，在疫情期间发布中国民航市场复苏模型，总</a:t>
            </a:r>
            <a:r>
              <a:rPr lang="zh-CN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结疫情期间市场发展规律与经验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991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331788"/>
            <a:ext cx="10342633" cy="839561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推出航线复苏工具</a:t>
            </a:r>
          </a:p>
        </p:txBody>
      </p:sp>
      <p:sp>
        <p:nvSpPr>
          <p:cNvPr id="11" name="矩形 10"/>
          <p:cNvSpPr/>
          <p:nvPr/>
        </p:nvSpPr>
        <p:spPr>
          <a:xfrm>
            <a:off x="669925" y="1171349"/>
            <a:ext cx="10873818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为更好地支持航空公司及相关方科学决策，</a:t>
            </a:r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FlightAI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疫情期间开发了</a:t>
            </a:r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境内民航市场趋势查询工具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，供查询近期境内市场的全局观察和航线走势，并对部分航线进行未来客座率预测。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75C59DC-D504-4CB8-99EC-A5F4EDD14F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884" b="19842"/>
          <a:stretch/>
        </p:blipFill>
        <p:spPr>
          <a:xfrm>
            <a:off x="4100548" y="2427462"/>
            <a:ext cx="3990904" cy="794045"/>
          </a:xfrm>
          <a:prstGeom prst="rect">
            <a:avLst/>
          </a:prstGeom>
          <a:ln w="19050">
            <a:solidFill>
              <a:srgbClr val="234B91"/>
            </a:solidFill>
          </a:ln>
        </p:spPr>
      </p:pic>
      <p:pic>
        <p:nvPicPr>
          <p:cNvPr id="12" name="图片 11" descr="图片包含 游戏机, 文字, 地图&#10;&#10;描述已自动生成">
            <a:extLst>
              <a:ext uri="{FF2B5EF4-FFF2-40B4-BE49-F238E27FC236}">
                <a16:creationId xmlns:a16="http://schemas.microsoft.com/office/drawing/2014/main" id="{FCCD54D5-2A9F-4C1F-8276-9D2635FEDF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22" y="3557896"/>
            <a:ext cx="3087686" cy="2849167"/>
          </a:xfrm>
          <a:prstGeom prst="rect">
            <a:avLst/>
          </a:prstGeom>
        </p:spPr>
      </p:pic>
      <p:pic>
        <p:nvPicPr>
          <p:cNvPr id="14" name="图片 13" descr="图片包含 游戏机, 截图&#10;&#10;描述已自动生成">
            <a:extLst>
              <a:ext uri="{FF2B5EF4-FFF2-40B4-BE49-F238E27FC236}">
                <a16:creationId xmlns:a16="http://schemas.microsoft.com/office/drawing/2014/main" id="{E8C85105-B3D0-4C09-AD44-3C42A651F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48" y="3557896"/>
            <a:ext cx="2136241" cy="302402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8A6B31B-1DCE-4CF6-A201-DE0BF719B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648" y="3652911"/>
            <a:ext cx="4345677" cy="236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98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FlightAI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民航大数据市场洞察平台 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机场版</a:t>
            </a:r>
          </a:p>
        </p:txBody>
      </p:sp>
      <p:sp>
        <p:nvSpPr>
          <p:cNvPr id="3" name="矩形 2"/>
          <p:cNvSpPr/>
          <p:nvPr/>
        </p:nvSpPr>
        <p:spPr>
          <a:xfrm>
            <a:off x="1469985" y="2627453"/>
            <a:ext cx="3524120" cy="1939492"/>
          </a:xfrm>
          <a:prstGeom prst="rect">
            <a:avLst/>
          </a:prstGeom>
          <a:solidFill>
            <a:srgbClr val="6B74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765578" y="2627453"/>
            <a:ext cx="3524120" cy="1939492"/>
          </a:xfrm>
          <a:prstGeom prst="rect">
            <a:avLst/>
          </a:prstGeom>
          <a:solidFill>
            <a:srgbClr val="2AA4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cs typeface="+mn-ea"/>
              <a:sym typeface="+mn-lt"/>
            </a:endParaRPr>
          </a:p>
        </p:txBody>
      </p:sp>
      <p:sp>
        <p:nvSpPr>
          <p:cNvPr id="5" name="P)"/>
          <p:cNvSpPr txBox="1">
            <a:spLocks noChangeArrowheads="1"/>
          </p:cNvSpPr>
          <p:nvPr/>
        </p:nvSpPr>
        <p:spPr bwMode="auto">
          <a:xfrm>
            <a:off x="6732885" y="5024885"/>
            <a:ext cx="4804799" cy="78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600" dirty="0"/>
              <a:t>随时登录，即可满足日常监测和专题分析需求。</a:t>
            </a:r>
            <a:endParaRPr lang="en-US" altLang="zh-CN" sz="1600" dirty="0"/>
          </a:p>
          <a:p>
            <a:pPr algn="just">
              <a:lnSpc>
                <a:spcPct val="150000"/>
              </a:lnSpc>
            </a:pPr>
            <a:r>
              <a:rPr lang="zh-CN" altLang="en-US" sz="1600" dirty="0"/>
              <a:t>旨在帮助行业合作伙伴多维分析各项核心指标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21" y="2823470"/>
            <a:ext cx="3683473" cy="19781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3761" y="2826120"/>
            <a:ext cx="3704702" cy="200009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125602" y="5278218"/>
            <a:ext cx="3724547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基于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</a:rPr>
              <a:t>携程机票大数据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Arial" panose="020B0604020202020204" pitchFamily="34" charset="0"/>
                <a:ea typeface="微软雅黑" panose="020B0503020204020204" charset="-122"/>
              </a:rPr>
              <a:t>打造的数据</a:t>
            </a:r>
            <a:r>
              <a:rPr lang="zh-CN" altLang="en-US" sz="1600" b="1" dirty="0">
                <a:latin typeface="Arial" panose="020B0604020202020204" pitchFamily="34" charset="0"/>
                <a:ea typeface="微软雅黑" panose="020B0503020204020204" charset="-122"/>
              </a:rPr>
              <a:t>可视化自助分析平台</a:t>
            </a:r>
          </a:p>
        </p:txBody>
      </p:sp>
      <p:sp>
        <p:nvSpPr>
          <p:cNvPr id="9" name="矩形 8"/>
          <p:cNvSpPr/>
          <p:nvPr/>
        </p:nvSpPr>
        <p:spPr>
          <a:xfrm>
            <a:off x="669924" y="1258721"/>
            <a:ext cx="1051560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为机场提供高效专业的数据服务，充分挖掘市场需求和用户偏好，进行更加有效的营销和决策。</a:t>
            </a:r>
          </a:p>
        </p:txBody>
      </p:sp>
    </p:spTree>
    <p:extLst>
      <p:ext uri="{BB962C8B-B14F-4D97-AF65-F5344CB8AC3E}">
        <p14:creationId xmlns:p14="http://schemas.microsoft.com/office/powerpoint/2010/main" val="3653474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9970</TotalTime>
  <Words>973</Words>
  <Application>Microsoft Office PowerPoint</Application>
  <PresentationFormat>宽屏</PresentationFormat>
  <Paragraphs>99</Paragraphs>
  <Slides>11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BatangChe</vt:lpstr>
      <vt:lpstr>Microsoft YaHei UI</vt:lpstr>
      <vt:lpstr>Roboto Light</vt:lpstr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携程介绍</vt:lpstr>
      <vt:lpstr>携程机票发展历程</vt:lpstr>
      <vt:lpstr>携程机票大数据优势 </vt:lpstr>
      <vt:lpstr>参与计划司行业监测</vt:lpstr>
      <vt:lpstr>与国际航空运输协会合作</vt:lpstr>
      <vt:lpstr>推出航线复苏工具</vt:lpstr>
      <vt:lpstr>FlightAI 民航大数据市场洞察平台 – 机场版</vt:lpstr>
      <vt:lpstr>携程机票部门还在通过多种营销帮助机场</vt:lpstr>
      <vt:lpstr>感谢聆听 欢迎提问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Joey Chen （陈佳艺）</dc:creator>
  <cp:lastModifiedBy>罗 石</cp:lastModifiedBy>
  <cp:revision>312</cp:revision>
  <dcterms:created xsi:type="dcterms:W3CDTF">2020-06-11T09:24:01Z</dcterms:created>
  <dcterms:modified xsi:type="dcterms:W3CDTF">2020-07-23T06:28:35Z</dcterms:modified>
</cp:coreProperties>
</file>