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42" r:id="rId2"/>
    <p:sldId id="333" r:id="rId3"/>
    <p:sldId id="349" r:id="rId4"/>
    <p:sldId id="258" r:id="rId5"/>
    <p:sldId id="265" r:id="rId6"/>
    <p:sldId id="335" r:id="rId7"/>
    <p:sldId id="257" r:id="rId8"/>
    <p:sldId id="350" r:id="rId9"/>
    <p:sldId id="336" r:id="rId10"/>
    <p:sldId id="337" r:id="rId11"/>
    <p:sldId id="338" r:id="rId12"/>
    <p:sldId id="339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41" r:id="rId21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刘思蜀" initials="刘思蜀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6E50"/>
    <a:srgbClr val="97B344"/>
    <a:srgbClr val="077F5D"/>
    <a:srgbClr val="F3365C"/>
    <a:srgbClr val="3B6D50"/>
    <a:srgbClr val="D5FEEE"/>
    <a:srgbClr val="FE7D7C"/>
    <a:srgbClr val="EE73A9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54" autoAdjust="0"/>
    <p:restoredTop sz="95646"/>
  </p:normalViewPr>
  <p:slideViewPr>
    <p:cSldViewPr snapToGrid="0">
      <p:cViewPr>
        <p:scale>
          <a:sx n="60" d="100"/>
          <a:sy n="60" d="100"/>
        </p:scale>
        <p:origin x="1132" y="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2020/2/26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0631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593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7BF67-7636-4A7A-A884-6CECAA13BCB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895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005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005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005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005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005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005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80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132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132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993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652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363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005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005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08080"/>
                </a:solidFill>
                <a:latin typeface="Trebuchet MS"/>
                <a:cs typeface="Trebuchet MS"/>
              </a:defRPr>
            </a:lvl1pPr>
          </a:lstStyle>
          <a:p>
            <a:pPr marL="92075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253394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-6350" y="6613525"/>
            <a:ext cx="12239625" cy="257175"/>
          </a:xfrm>
          <a:prstGeom prst="rect">
            <a:avLst/>
          </a:prstGeom>
          <a:gradFill rotWithShape="0">
            <a:gsLst>
              <a:gs pos="0">
                <a:srgbClr val="D7010E"/>
              </a:gs>
              <a:gs pos="100000">
                <a:srgbClr val="A1010B"/>
              </a:gs>
            </a:gsLst>
            <a:lin ang="0"/>
          </a:gra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灯片编号占位符 5"/>
          <p:cNvSpPr txBox="1"/>
          <p:nvPr/>
        </p:nvSpPr>
        <p:spPr>
          <a:xfrm>
            <a:off x="9064625" y="65595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BD803A-10F3-0C43-9D17-E5BC19FC446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1"/>
          <p:cNvSpPr txBox="1"/>
          <p:nvPr/>
        </p:nvSpPr>
        <p:spPr>
          <a:xfrm>
            <a:off x="392113" y="6572250"/>
            <a:ext cx="1947863" cy="296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eaLnBrk="1" hangingPunct="1">
              <a:lnSpc>
                <a:spcPct val="150000"/>
              </a:lnSpc>
              <a:buNone/>
            </a:pPr>
            <a:r>
              <a:rPr lang="zh-CN" altLang="en-US" sz="1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云和大数据服务国家队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982C218-AB7B-644D-932A-B6FE0C0E12F2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2020/2/26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AFE88E-B892-4D40-A678-51FDBEA7B93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任意多边形: 形状 59">
            <a:extLst>
              <a:ext uri="{FF2B5EF4-FFF2-40B4-BE49-F238E27FC236}">
                <a16:creationId xmlns:a16="http://schemas.microsoft.com/office/drawing/2014/main" id="{DADC7E0C-E135-9B49-A09F-09F22F1FF743}"/>
              </a:ext>
            </a:extLst>
          </p:cNvPr>
          <p:cNvSpPr/>
          <p:nvPr userDrawn="1"/>
        </p:nvSpPr>
        <p:spPr>
          <a:xfrm flipH="1">
            <a:off x="0" y="0"/>
            <a:ext cx="12192000" cy="723900"/>
          </a:xfrm>
          <a:custGeom>
            <a:avLst/>
            <a:gdLst>
              <a:gd name="connsiteX0" fmla="*/ 12192000 w 12192000"/>
              <a:gd name="connsiteY0" fmla="*/ 0 h 723900"/>
              <a:gd name="connsiteX1" fmla="*/ 2755900 w 12192000"/>
              <a:gd name="connsiteY1" fmla="*/ 0 h 723900"/>
              <a:gd name="connsiteX2" fmla="*/ 4 w 12192000"/>
              <a:gd name="connsiteY2" fmla="*/ 0 h 723900"/>
              <a:gd name="connsiteX3" fmla="*/ 0 w 12192000"/>
              <a:gd name="connsiteY3" fmla="*/ 0 h 723900"/>
              <a:gd name="connsiteX4" fmla="*/ 0 w 12192000"/>
              <a:gd name="connsiteY4" fmla="*/ 723900 h 723900"/>
              <a:gd name="connsiteX5" fmla="*/ 1987354 w 12192000"/>
              <a:gd name="connsiteY5" fmla="*/ 723900 h 723900"/>
              <a:gd name="connsiteX6" fmla="*/ 2038350 w 12192000"/>
              <a:gd name="connsiteY6" fmla="*/ 717550 h 723900"/>
              <a:gd name="connsiteX7" fmla="*/ 2753650 w 12192000"/>
              <a:gd name="connsiteY7" fmla="*/ 288000 h 723900"/>
              <a:gd name="connsiteX8" fmla="*/ 12192000 w 12192000"/>
              <a:gd name="connsiteY8" fmla="*/ 288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23900">
                <a:moveTo>
                  <a:pt x="12192000" y="0"/>
                </a:moveTo>
                <a:lnTo>
                  <a:pt x="2755900" y="0"/>
                </a:lnTo>
                <a:lnTo>
                  <a:pt x="4" y="0"/>
                </a:lnTo>
                <a:lnTo>
                  <a:pt x="0" y="0"/>
                </a:lnTo>
                <a:lnTo>
                  <a:pt x="0" y="723900"/>
                </a:lnTo>
                <a:lnTo>
                  <a:pt x="1987354" y="723900"/>
                </a:lnTo>
                <a:lnTo>
                  <a:pt x="2038350" y="717550"/>
                </a:lnTo>
                <a:cubicBezTo>
                  <a:pt x="2497291" y="642783"/>
                  <a:pt x="2432975" y="321492"/>
                  <a:pt x="2753650" y="288000"/>
                </a:cubicBezTo>
                <a:cubicBezTo>
                  <a:pt x="3074325" y="254508"/>
                  <a:pt x="9045883" y="288000"/>
                  <a:pt x="12192000" y="288000"/>
                </a:cubicBezTo>
                <a:close/>
              </a:path>
            </a:pathLst>
          </a:custGeom>
          <a:gradFill>
            <a:gsLst>
              <a:gs pos="0">
                <a:srgbClr val="D7010E"/>
              </a:gs>
              <a:gs pos="100000">
                <a:srgbClr val="D7010E">
                  <a:lumMod val="7500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792082ED-2C95-4C48-894E-80AEE5C85D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1042" y="139583"/>
            <a:ext cx="1889801" cy="44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3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2020/2/26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803C3371-0C98-A942-B87A-6C92E059FF64}"/>
              </a:ext>
            </a:extLst>
          </p:cNvPr>
          <p:cNvSpPr txBox="1"/>
          <p:nvPr userDrawn="1"/>
        </p:nvSpPr>
        <p:spPr>
          <a:xfrm rot="5400000">
            <a:off x="10822957" y="4974590"/>
            <a:ext cx="107722" cy="30143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dirty="0">
                <a:solidFill>
                  <a:srgbClr val="808080"/>
                </a:solidFill>
                <a:latin typeface="Trebuchet MS"/>
                <a:cs typeface="Trebuchet MS"/>
              </a:rPr>
              <a:t>C</a:t>
            </a:r>
            <a:r>
              <a:rPr sz="700" spc="-5" dirty="0">
                <a:solidFill>
                  <a:srgbClr val="808080"/>
                </a:solidFill>
                <a:latin typeface="Trebuchet MS"/>
                <a:cs typeface="Trebuchet MS"/>
              </a:rPr>
              <a:t>op</a:t>
            </a:r>
            <a:r>
              <a:rPr sz="700" dirty="0">
                <a:solidFill>
                  <a:srgbClr val="808080"/>
                </a:solidFill>
                <a:latin typeface="Trebuchet MS"/>
                <a:cs typeface="Trebuchet MS"/>
              </a:rPr>
              <a:t>y</a:t>
            </a:r>
            <a:r>
              <a:rPr sz="700" spc="5" dirty="0">
                <a:solidFill>
                  <a:srgbClr val="808080"/>
                </a:solidFill>
                <a:latin typeface="Trebuchet MS"/>
                <a:cs typeface="Trebuchet MS"/>
              </a:rPr>
              <a:t>ri</a:t>
            </a:r>
            <a:r>
              <a:rPr sz="700" spc="-5" dirty="0">
                <a:solidFill>
                  <a:srgbClr val="808080"/>
                </a:solidFill>
                <a:latin typeface="Trebuchet MS"/>
                <a:cs typeface="Trebuchet MS"/>
              </a:rPr>
              <a:t>g</a:t>
            </a:r>
            <a:r>
              <a:rPr sz="700" dirty="0">
                <a:solidFill>
                  <a:srgbClr val="808080"/>
                </a:solidFill>
                <a:latin typeface="Trebuchet MS"/>
                <a:cs typeface="Trebuchet MS"/>
              </a:rPr>
              <a:t>ht</a:t>
            </a:r>
            <a:r>
              <a:rPr sz="700" spc="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808080"/>
                </a:solidFill>
                <a:latin typeface="Trebuchet MS"/>
                <a:cs typeface="Trebuchet MS"/>
              </a:rPr>
              <a:t>© </a:t>
            </a:r>
            <a:r>
              <a:rPr sz="700" spc="-5" dirty="0">
                <a:solidFill>
                  <a:srgbClr val="808080"/>
                </a:solidFill>
                <a:latin typeface="Trebuchet MS"/>
                <a:cs typeface="Trebuchet MS"/>
              </a:rPr>
              <a:t>201</a:t>
            </a:r>
            <a:r>
              <a:rPr lang="en-US" altLang="zh-CN" sz="700" spc="-5" dirty="0">
                <a:solidFill>
                  <a:srgbClr val="808080"/>
                </a:solidFill>
                <a:latin typeface="Trebuchet MS"/>
                <a:cs typeface="Trebuchet MS"/>
              </a:rPr>
              <a:t>3</a:t>
            </a:r>
            <a:r>
              <a:rPr sz="700" spc="1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700" spc="-5" dirty="0">
                <a:solidFill>
                  <a:srgbClr val="808080"/>
                </a:solidFill>
                <a:latin typeface="Trebuchet MS"/>
                <a:cs typeface="Trebuchet MS"/>
              </a:rPr>
              <a:t>b</a:t>
            </a:r>
            <a:r>
              <a:rPr sz="700" dirty="0">
                <a:solidFill>
                  <a:srgbClr val="808080"/>
                </a:solidFill>
                <a:latin typeface="Trebuchet MS"/>
                <a:cs typeface="Trebuchet MS"/>
              </a:rPr>
              <a:t>y</a:t>
            </a:r>
            <a:r>
              <a:rPr sz="700" spc="1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lang="en-US" altLang="zh-CN" sz="700" spc="10" dirty="0">
                <a:solidFill>
                  <a:srgbClr val="808080"/>
                </a:solidFill>
                <a:latin typeface="Trebuchet MS"/>
                <a:cs typeface="Trebuchet MS"/>
              </a:rPr>
              <a:t>CETC</a:t>
            </a:r>
            <a:r>
              <a:rPr lang="zh-CN" altLang="en-US" sz="700" spc="1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700" spc="-5" dirty="0">
                <a:solidFill>
                  <a:srgbClr val="808080"/>
                </a:solidFill>
                <a:latin typeface="Trebuchet MS"/>
                <a:cs typeface="Trebuchet MS"/>
              </a:rPr>
              <a:t>G</a:t>
            </a:r>
            <a:r>
              <a:rPr sz="700" spc="5" dirty="0">
                <a:solidFill>
                  <a:srgbClr val="808080"/>
                </a:solidFill>
                <a:latin typeface="Trebuchet MS"/>
                <a:cs typeface="Trebuchet MS"/>
              </a:rPr>
              <a:t>r</a:t>
            </a:r>
            <a:r>
              <a:rPr sz="700" spc="-5" dirty="0">
                <a:solidFill>
                  <a:srgbClr val="808080"/>
                </a:solidFill>
                <a:latin typeface="Trebuchet MS"/>
                <a:cs typeface="Trebuchet MS"/>
              </a:rPr>
              <a:t>o</a:t>
            </a:r>
            <a:r>
              <a:rPr sz="700" dirty="0">
                <a:solidFill>
                  <a:srgbClr val="808080"/>
                </a:solidFill>
                <a:latin typeface="Trebuchet MS"/>
                <a:cs typeface="Trebuchet MS"/>
              </a:rPr>
              <a:t>u</a:t>
            </a:r>
            <a:r>
              <a:rPr sz="700" spc="-5" dirty="0">
                <a:solidFill>
                  <a:srgbClr val="808080"/>
                </a:solidFill>
                <a:latin typeface="Trebuchet MS"/>
                <a:cs typeface="Trebuchet MS"/>
              </a:rPr>
              <a:t>p</a:t>
            </a:r>
            <a:r>
              <a:rPr sz="700" dirty="0">
                <a:solidFill>
                  <a:srgbClr val="808080"/>
                </a:solidFill>
                <a:latin typeface="Trebuchet MS"/>
                <a:cs typeface="Trebuchet MS"/>
              </a:rPr>
              <a:t>,</a:t>
            </a:r>
            <a:r>
              <a:rPr sz="700" spc="2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700" spc="-5" dirty="0">
                <a:solidFill>
                  <a:srgbClr val="808080"/>
                </a:solidFill>
                <a:latin typeface="Trebuchet MS"/>
                <a:cs typeface="Trebuchet MS"/>
              </a:rPr>
              <a:t>I</a:t>
            </a:r>
            <a:r>
              <a:rPr sz="700" dirty="0">
                <a:solidFill>
                  <a:srgbClr val="808080"/>
                </a:solidFill>
                <a:latin typeface="Trebuchet MS"/>
                <a:cs typeface="Trebuchet MS"/>
              </a:rPr>
              <a:t>nc.</a:t>
            </a:r>
            <a:r>
              <a:rPr sz="700" spc="1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700" spc="-5" dirty="0">
                <a:solidFill>
                  <a:srgbClr val="808080"/>
                </a:solidFill>
                <a:latin typeface="Trebuchet MS"/>
                <a:cs typeface="Trebuchet MS"/>
              </a:rPr>
              <a:t>Al</a:t>
            </a:r>
            <a:r>
              <a:rPr sz="700" dirty="0">
                <a:solidFill>
                  <a:srgbClr val="808080"/>
                </a:solidFill>
                <a:latin typeface="Trebuchet MS"/>
                <a:cs typeface="Trebuchet MS"/>
              </a:rPr>
              <a:t>l</a:t>
            </a:r>
            <a:r>
              <a:rPr sz="700" spc="25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700" spc="5" dirty="0">
                <a:solidFill>
                  <a:srgbClr val="808080"/>
                </a:solidFill>
                <a:latin typeface="Trebuchet MS"/>
                <a:cs typeface="Trebuchet MS"/>
              </a:rPr>
              <a:t>ri</a:t>
            </a:r>
            <a:r>
              <a:rPr sz="700" spc="-5" dirty="0">
                <a:solidFill>
                  <a:srgbClr val="808080"/>
                </a:solidFill>
                <a:latin typeface="Trebuchet MS"/>
                <a:cs typeface="Trebuchet MS"/>
              </a:rPr>
              <a:t>g</a:t>
            </a:r>
            <a:r>
              <a:rPr sz="700" dirty="0">
                <a:solidFill>
                  <a:srgbClr val="808080"/>
                </a:solidFill>
                <a:latin typeface="Trebuchet MS"/>
                <a:cs typeface="Trebuchet MS"/>
              </a:rPr>
              <a:t>hts</a:t>
            </a:r>
            <a:r>
              <a:rPr sz="700" spc="10" dirty="0">
                <a:solidFill>
                  <a:srgbClr val="808080"/>
                </a:solidFill>
                <a:latin typeface="Trebuchet MS"/>
                <a:cs typeface="Trebuchet MS"/>
              </a:rPr>
              <a:t> </a:t>
            </a:r>
            <a:r>
              <a:rPr sz="700" spc="5" dirty="0">
                <a:solidFill>
                  <a:srgbClr val="808080"/>
                </a:solidFill>
                <a:latin typeface="Trebuchet MS"/>
                <a:cs typeface="Trebuchet MS"/>
              </a:rPr>
              <a:t>r</a:t>
            </a:r>
            <a:r>
              <a:rPr sz="700" dirty="0">
                <a:solidFill>
                  <a:srgbClr val="808080"/>
                </a:solidFill>
                <a:latin typeface="Trebuchet MS"/>
                <a:cs typeface="Trebuchet MS"/>
              </a:rPr>
              <a:t>e</a:t>
            </a:r>
            <a:r>
              <a:rPr sz="700" spc="-10" dirty="0">
                <a:solidFill>
                  <a:srgbClr val="808080"/>
                </a:solidFill>
                <a:latin typeface="Trebuchet MS"/>
                <a:cs typeface="Trebuchet MS"/>
              </a:rPr>
              <a:t>s</a:t>
            </a:r>
            <a:r>
              <a:rPr sz="700" dirty="0">
                <a:solidFill>
                  <a:srgbClr val="808080"/>
                </a:solidFill>
                <a:latin typeface="Trebuchet MS"/>
                <a:cs typeface="Trebuchet MS"/>
              </a:rPr>
              <a:t>e</a:t>
            </a:r>
            <a:r>
              <a:rPr sz="700" spc="5" dirty="0">
                <a:solidFill>
                  <a:srgbClr val="808080"/>
                </a:solidFill>
                <a:latin typeface="Trebuchet MS"/>
                <a:cs typeface="Trebuchet MS"/>
              </a:rPr>
              <a:t>r</a:t>
            </a:r>
            <a:r>
              <a:rPr sz="700" spc="-5" dirty="0">
                <a:solidFill>
                  <a:srgbClr val="808080"/>
                </a:solidFill>
                <a:latin typeface="Trebuchet MS"/>
                <a:cs typeface="Trebuchet MS"/>
              </a:rPr>
              <a:t>v</a:t>
            </a:r>
            <a:r>
              <a:rPr sz="700" dirty="0">
                <a:solidFill>
                  <a:srgbClr val="808080"/>
                </a:solidFill>
                <a:latin typeface="Trebuchet MS"/>
                <a:cs typeface="Trebuchet MS"/>
              </a:rPr>
              <a:t>e</a:t>
            </a:r>
            <a:r>
              <a:rPr sz="700" spc="-5" dirty="0">
                <a:solidFill>
                  <a:srgbClr val="808080"/>
                </a:solidFill>
                <a:latin typeface="Trebuchet MS"/>
                <a:cs typeface="Trebuchet MS"/>
              </a:rPr>
              <a:t>d</a:t>
            </a:r>
            <a:r>
              <a:rPr sz="700" dirty="0">
                <a:solidFill>
                  <a:srgbClr val="808080"/>
                </a:solidFill>
                <a:latin typeface="Trebuchet MS"/>
                <a:cs typeface="Trebuchet MS"/>
              </a:rPr>
              <a:t>.</a:t>
            </a:r>
            <a:endParaRPr sz="700" dirty="0">
              <a:latin typeface="Trebuchet MS"/>
              <a:cs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tccloud.com/default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94010"/>
            <a:ext cx="12196032" cy="397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4F4C608-7E91-4381-9897-AE449474A079}"/>
              </a:ext>
            </a:extLst>
          </p:cNvPr>
          <p:cNvSpPr txBox="1"/>
          <p:nvPr/>
        </p:nvSpPr>
        <p:spPr>
          <a:xfrm>
            <a:off x="1341120" y="2111390"/>
            <a:ext cx="9702800" cy="3019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b="1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中国电科“一网畅行”产品体系介绍</a:t>
            </a:r>
            <a:endParaRPr lang="en-US" altLang="zh-CN" sz="4400" b="1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4400" b="1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疫情防控大数据平台</a:t>
            </a:r>
            <a:endParaRPr kumimoji="0" lang="zh-CN" altLang="en-US" sz="4400" b="1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0B52447-2782-4BC7-A905-18DE4BC69924}"/>
              </a:ext>
            </a:extLst>
          </p:cNvPr>
          <p:cNvSpPr txBox="1"/>
          <p:nvPr/>
        </p:nvSpPr>
        <p:spPr>
          <a:xfrm>
            <a:off x="8991600" y="4760225"/>
            <a:ext cx="2428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中国电科云</a:t>
            </a:r>
          </a:p>
        </p:txBody>
      </p:sp>
    </p:spTree>
    <p:extLst>
      <p:ext uri="{BB962C8B-B14F-4D97-AF65-F5344CB8AC3E}">
        <p14:creationId xmlns:p14="http://schemas.microsoft.com/office/powerpoint/2010/main" val="1520824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8"/>
          <p:cNvSpPr txBox="1"/>
          <p:nvPr/>
        </p:nvSpPr>
        <p:spPr>
          <a:xfrm>
            <a:off x="-659745" y="373072"/>
            <a:ext cx="5390635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spc="-5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+mj-cs"/>
                <a:sym typeface="Arial" panose="020B0604020202020204" pitchFamily="34" charset="0"/>
              </a:rPr>
              <a:t>小应用       </a:t>
            </a:r>
            <a:r>
              <a:rPr lang="zh-CN" altLang="en-US" sz="2800" spc="-5" dirty="0">
                <a:solidFill>
                  <a:srgbClr val="00B05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+mj-cs"/>
                <a:sym typeface="Arial" panose="020B0604020202020204" pitchFamily="34" charset="0"/>
              </a:rPr>
              <a:t>小战士</a:t>
            </a:r>
            <a:endParaRPr lang="en-US" altLang="zh-CN" sz="2800" spc="-5" dirty="0">
              <a:solidFill>
                <a:srgbClr val="00B050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393849" y="1035446"/>
            <a:ext cx="12397642" cy="5337092"/>
            <a:chOff x="-393849" y="813483"/>
            <a:chExt cx="12397642" cy="5337092"/>
          </a:xfrm>
        </p:grpSpPr>
        <p:sp>
          <p:nvSpPr>
            <p:cNvPr id="57" name="TextBox 8">
              <a:extLst>
                <a:ext uri="{FF2B5EF4-FFF2-40B4-BE49-F238E27FC236}">
                  <a16:creationId xmlns:a16="http://schemas.microsoft.com/office/drawing/2014/main" id="{69F4D63D-FAA7-BB40-9D68-773E1F3E2B89}"/>
                </a:ext>
              </a:extLst>
            </p:cNvPr>
            <p:cNvSpPr txBox="1"/>
            <p:nvPr/>
          </p:nvSpPr>
          <p:spPr>
            <a:xfrm>
              <a:off x="-393849" y="813483"/>
              <a:ext cx="3604550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sym typeface="Arial" panose="020B0604020202020204" pitchFamily="34" charset="0"/>
                </a:rPr>
                <a:t>APPLICATIONS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object 15">
              <a:extLst>
                <a:ext uri="{FF2B5EF4-FFF2-40B4-BE49-F238E27FC236}">
                  <a16:creationId xmlns:a16="http://schemas.microsoft.com/office/drawing/2014/main" id="{E32FCDA1-2466-1A41-93B9-FCB30025BD53}"/>
                </a:ext>
              </a:extLst>
            </p:cNvPr>
            <p:cNvSpPr txBox="1"/>
            <p:nvPr/>
          </p:nvSpPr>
          <p:spPr>
            <a:xfrm>
              <a:off x="5140044" y="2119284"/>
              <a:ext cx="1242060" cy="369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r>
                <a:rPr lang="zh-CN" altLang="en-US" sz="2400" b="1" spc="-5" dirty="0">
                  <a:solidFill>
                    <a:srgbClr val="29BA74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Heiti SC"/>
                </a:rPr>
                <a:t>主要功能</a:t>
              </a:r>
              <a:endParaRPr sz="2400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Heiti SC"/>
              </a:endParaRPr>
            </a:p>
          </p:txBody>
        </p:sp>
        <p:sp>
          <p:nvSpPr>
            <p:cNvPr id="27" name="object 17">
              <a:extLst>
                <a:ext uri="{FF2B5EF4-FFF2-40B4-BE49-F238E27FC236}">
                  <a16:creationId xmlns:a16="http://schemas.microsoft.com/office/drawing/2014/main" id="{FB890072-8FC4-B045-B2E5-879FF4A421EA}"/>
                </a:ext>
              </a:extLst>
            </p:cNvPr>
            <p:cNvSpPr txBox="1"/>
            <p:nvPr/>
          </p:nvSpPr>
          <p:spPr>
            <a:xfrm>
              <a:off x="5203932" y="4536067"/>
              <a:ext cx="1242060" cy="369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zh-CN" altLang="en-US" sz="2400" b="1" spc="-5" dirty="0">
                  <a:solidFill>
                    <a:srgbClr val="29BA74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产品特色</a:t>
              </a:r>
              <a:endParaRPr sz="2400" b="1" spc="-5" dirty="0">
                <a:solidFill>
                  <a:srgbClr val="29BA74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48" name="object 35">
              <a:extLst>
                <a:ext uri="{FF2B5EF4-FFF2-40B4-BE49-F238E27FC236}">
                  <a16:creationId xmlns:a16="http://schemas.microsoft.com/office/drawing/2014/main" id="{764FA120-E32F-8F4D-90EC-544743415C29}"/>
                </a:ext>
              </a:extLst>
            </p:cNvPr>
            <p:cNvSpPr txBox="1"/>
            <p:nvPr/>
          </p:nvSpPr>
          <p:spPr>
            <a:xfrm>
              <a:off x="7033674" y="1905251"/>
              <a:ext cx="4630900" cy="1292662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/>
            <a:p>
              <a:pPr marL="297815" marR="117475" indent="-285750">
                <a:spcBef>
                  <a:spcPts val="1200"/>
                </a:spcBef>
                <a:buClr>
                  <a:srgbClr val="00B050"/>
                </a:buClr>
                <a:buFont typeface="Wingdings" pitchFamily="2" charset="2"/>
                <a:buChar char="l"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Arial Unicode MS"/>
                </a:rPr>
                <a:t>扫描或输入身份证，一键生成个人健康卡</a:t>
              </a:r>
              <a:endParaRPr lang="en-US" altLang="zh-CN" sz="1600" dirty="0">
                <a:solidFill>
                  <a:schemeClr val="bg2">
                    <a:lumMod val="2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endParaRPr>
            </a:p>
            <a:p>
              <a:pPr marL="297815" marR="117475" indent="-285750">
                <a:spcBef>
                  <a:spcPts val="1200"/>
                </a:spcBef>
                <a:buClr>
                  <a:srgbClr val="00B050"/>
                </a:buClr>
                <a:buFont typeface="Wingdings" pitchFamily="2" charset="2"/>
                <a:buChar char="l"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Arial Unicode MS"/>
                </a:rPr>
                <a:t>有效识别确诊、疑似、密切接触者、可能接触者</a:t>
              </a:r>
              <a:endParaRPr lang="en-US" altLang="zh-CN" sz="1600" dirty="0">
                <a:solidFill>
                  <a:schemeClr val="bg2">
                    <a:lumMod val="2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endParaRPr>
            </a:p>
            <a:p>
              <a:pPr marL="297815" marR="117475" indent="-285750">
                <a:spcBef>
                  <a:spcPts val="1200"/>
                </a:spcBef>
                <a:buClr>
                  <a:srgbClr val="00B050"/>
                </a:buClr>
                <a:buFont typeface="Wingdings" pitchFamily="2" charset="2"/>
                <a:buChar char="l"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Arial Unicode MS"/>
                </a:rPr>
                <a:t>让健康的人有序流动，让风险的人受到关心</a:t>
              </a:r>
            </a:p>
          </p:txBody>
        </p:sp>
        <p:sp>
          <p:nvSpPr>
            <p:cNvPr id="50" name="object 39">
              <a:extLst>
                <a:ext uri="{FF2B5EF4-FFF2-40B4-BE49-F238E27FC236}">
                  <a16:creationId xmlns:a16="http://schemas.microsoft.com/office/drawing/2014/main" id="{8BB57386-0047-5440-9DF9-620C5FE4D166}"/>
                </a:ext>
              </a:extLst>
            </p:cNvPr>
            <p:cNvSpPr/>
            <p:nvPr/>
          </p:nvSpPr>
          <p:spPr>
            <a:xfrm>
              <a:off x="5118420" y="3669996"/>
              <a:ext cx="6528148" cy="45719"/>
            </a:xfrm>
            <a:custGeom>
              <a:avLst/>
              <a:gdLst/>
              <a:ahLst/>
              <a:cxnLst/>
              <a:rect l="l" t="t" r="r" b="b"/>
              <a:pathLst>
                <a:path w="5835015">
                  <a:moveTo>
                    <a:pt x="0" y="0"/>
                  </a:moveTo>
                  <a:lnTo>
                    <a:pt x="5834608" y="0"/>
                  </a:lnTo>
                </a:path>
              </a:pathLst>
            </a:custGeom>
            <a:ln w="9144">
              <a:solidFill>
                <a:srgbClr val="9B9B9B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51" name="object 40">
              <a:extLst>
                <a:ext uri="{FF2B5EF4-FFF2-40B4-BE49-F238E27FC236}">
                  <a16:creationId xmlns:a16="http://schemas.microsoft.com/office/drawing/2014/main" id="{910FD09B-06D1-0741-AF76-F57A7CA36A42}"/>
                </a:ext>
              </a:extLst>
            </p:cNvPr>
            <p:cNvSpPr/>
            <p:nvPr/>
          </p:nvSpPr>
          <p:spPr>
            <a:xfrm>
              <a:off x="5075744" y="6104856"/>
              <a:ext cx="6549772" cy="45719"/>
            </a:xfrm>
            <a:custGeom>
              <a:avLst/>
              <a:gdLst/>
              <a:ahLst/>
              <a:cxnLst/>
              <a:rect l="l" t="t" r="r" b="b"/>
              <a:pathLst>
                <a:path w="5835015">
                  <a:moveTo>
                    <a:pt x="0" y="0"/>
                  </a:moveTo>
                  <a:lnTo>
                    <a:pt x="5834608" y="0"/>
                  </a:lnTo>
                </a:path>
              </a:pathLst>
            </a:custGeom>
            <a:ln w="9144">
              <a:solidFill>
                <a:srgbClr val="9B9B9B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60" name="object 35">
              <a:extLst>
                <a:ext uri="{FF2B5EF4-FFF2-40B4-BE49-F238E27FC236}">
                  <a16:creationId xmlns:a16="http://schemas.microsoft.com/office/drawing/2014/main" id="{369C251E-5D8C-AA4F-94F3-74BCAFE8CC0D}"/>
                </a:ext>
              </a:extLst>
            </p:cNvPr>
            <p:cNvSpPr txBox="1"/>
            <p:nvPr/>
          </p:nvSpPr>
          <p:spPr>
            <a:xfrm>
              <a:off x="7033674" y="4195466"/>
              <a:ext cx="4970119" cy="1292662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/>
            <a:p>
              <a:pPr marL="297815" marR="117475" indent="-285750">
                <a:spcBef>
                  <a:spcPts val="1200"/>
                </a:spcBef>
                <a:buClr>
                  <a:srgbClr val="00B050"/>
                </a:buClr>
                <a:buFont typeface="Wingdings" pitchFamily="2" charset="2"/>
                <a:buChar char="l"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Arial Unicode MS"/>
                </a:rPr>
                <a:t>数据权威：卫生健康、铁路、民航等部门多方权威来源</a:t>
              </a:r>
              <a:endParaRPr lang="en-US" altLang="zh-CN" sz="1600" dirty="0">
                <a:solidFill>
                  <a:schemeClr val="bg2">
                    <a:lumMod val="2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endParaRPr>
            </a:p>
            <a:p>
              <a:pPr marL="297815" marR="117475" indent="-285750">
                <a:spcBef>
                  <a:spcPts val="1200"/>
                </a:spcBef>
                <a:buClr>
                  <a:srgbClr val="00B050"/>
                </a:buClr>
                <a:buFont typeface="Wingdings" pitchFamily="2" charset="2"/>
                <a:buChar char="l"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Arial Unicode MS"/>
                </a:rPr>
                <a:t>模型专业：大数据手段实现多维数据实时查询比对</a:t>
              </a:r>
              <a:endParaRPr lang="en-US" altLang="zh-CN" sz="1600" dirty="0">
                <a:solidFill>
                  <a:schemeClr val="bg2">
                    <a:lumMod val="2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endParaRPr>
            </a:p>
            <a:p>
              <a:pPr marL="297815" marR="117475" indent="-285750">
                <a:spcBef>
                  <a:spcPts val="1200"/>
                </a:spcBef>
                <a:buClr>
                  <a:srgbClr val="00B050"/>
                </a:buClr>
                <a:buFont typeface="Wingdings" pitchFamily="2" charset="2"/>
                <a:buChar char="l"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Arial Unicode MS"/>
                </a:rPr>
                <a:t>操作便捷：只需扫描身份证，即可获取通行证</a:t>
              </a:r>
              <a:endParaRPr lang="en-US" altLang="zh-CN" sz="1600" dirty="0">
                <a:solidFill>
                  <a:schemeClr val="bg2">
                    <a:lumMod val="2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endParaRPr>
            </a:p>
          </p:txBody>
        </p:sp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F5219804-DC1F-B448-A216-E858DAE5EA2A}"/>
                </a:ext>
              </a:extLst>
            </p:cNvPr>
            <p:cNvGrpSpPr/>
            <p:nvPr/>
          </p:nvGrpSpPr>
          <p:grpSpPr>
            <a:xfrm>
              <a:off x="6552300" y="1766166"/>
              <a:ext cx="293172" cy="1688372"/>
              <a:chOff x="6872543" y="3492550"/>
              <a:chExt cx="205740" cy="963294"/>
            </a:xfrm>
          </p:grpSpPr>
          <p:sp>
            <p:nvSpPr>
              <p:cNvPr id="65" name="object 31">
                <a:extLst>
                  <a:ext uri="{FF2B5EF4-FFF2-40B4-BE49-F238E27FC236}">
                    <a16:creationId xmlns:a16="http://schemas.microsoft.com/office/drawing/2014/main" id="{18923DE0-2354-4643-98F7-B39EB387A0E6}"/>
                  </a:ext>
                </a:extLst>
              </p:cNvPr>
              <p:cNvSpPr/>
              <p:nvPr/>
            </p:nvSpPr>
            <p:spPr>
              <a:xfrm>
                <a:off x="6872543" y="3492550"/>
                <a:ext cx="205740" cy="963294"/>
              </a:xfrm>
              <a:custGeom>
                <a:avLst/>
                <a:gdLst/>
                <a:ahLst/>
                <a:cxnLst/>
                <a:rect l="l" t="t" r="r" b="b"/>
                <a:pathLst>
                  <a:path w="205739" h="963295">
                    <a:moveTo>
                      <a:pt x="24752" y="0"/>
                    </a:moveTo>
                    <a:lnTo>
                      <a:pt x="0" y="0"/>
                    </a:lnTo>
                    <a:lnTo>
                      <a:pt x="180987" y="481584"/>
                    </a:lnTo>
                    <a:lnTo>
                      <a:pt x="0" y="963168"/>
                    </a:lnTo>
                    <a:lnTo>
                      <a:pt x="24752" y="963168"/>
                    </a:lnTo>
                    <a:lnTo>
                      <a:pt x="205740" y="481584"/>
                    </a:lnTo>
                    <a:lnTo>
                      <a:pt x="24752" y="0"/>
                    </a:lnTo>
                    <a:close/>
                  </a:path>
                </a:pathLst>
              </a:custGeom>
              <a:solidFill>
                <a:srgbClr val="29BA7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Microsoft YaHei Light" panose="020B0502040204020203" pitchFamily="34" charset="-122"/>
                  <a:ea typeface="Microsoft YaHei Light" panose="020B0502040204020203" pitchFamily="34" charset="-122"/>
                </a:endParaRPr>
              </a:p>
            </p:txBody>
          </p:sp>
          <p:sp>
            <p:nvSpPr>
              <p:cNvPr id="66" name="object 32">
                <a:extLst>
                  <a:ext uri="{FF2B5EF4-FFF2-40B4-BE49-F238E27FC236}">
                    <a16:creationId xmlns:a16="http://schemas.microsoft.com/office/drawing/2014/main" id="{CB8C3ECA-D4BB-B848-80FF-641DDF528452}"/>
                  </a:ext>
                </a:extLst>
              </p:cNvPr>
              <p:cNvSpPr/>
              <p:nvPr/>
            </p:nvSpPr>
            <p:spPr>
              <a:xfrm>
                <a:off x="6872543" y="3492550"/>
                <a:ext cx="205740" cy="963294"/>
              </a:xfrm>
              <a:custGeom>
                <a:avLst/>
                <a:gdLst/>
                <a:ahLst/>
                <a:cxnLst/>
                <a:rect l="l" t="t" r="r" b="b"/>
                <a:pathLst>
                  <a:path w="205739" h="963295">
                    <a:moveTo>
                      <a:pt x="0" y="0"/>
                    </a:moveTo>
                    <a:lnTo>
                      <a:pt x="24752" y="0"/>
                    </a:lnTo>
                    <a:lnTo>
                      <a:pt x="205740" y="481584"/>
                    </a:lnTo>
                    <a:lnTo>
                      <a:pt x="24752" y="963168"/>
                    </a:lnTo>
                    <a:lnTo>
                      <a:pt x="0" y="963168"/>
                    </a:lnTo>
                    <a:lnTo>
                      <a:pt x="180987" y="481584"/>
                    </a:lnTo>
                    <a:lnTo>
                      <a:pt x="0" y="0"/>
                    </a:lnTo>
                    <a:close/>
                  </a:path>
                </a:pathLst>
              </a:custGeom>
              <a:ln w="9144">
                <a:solidFill>
                  <a:srgbClr val="29BA7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Microsoft YaHei Light" panose="020B0502040204020203" pitchFamily="34" charset="-122"/>
                  <a:ea typeface="Microsoft YaHei Light" panose="020B0502040204020203" pitchFamily="34" charset="-122"/>
                </a:endParaRPr>
              </a:p>
            </p:txBody>
          </p:sp>
        </p:grpSp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BFC18E25-72BC-AB47-9527-2B0B8BD64978}"/>
                </a:ext>
              </a:extLst>
            </p:cNvPr>
            <p:cNvGrpSpPr/>
            <p:nvPr/>
          </p:nvGrpSpPr>
          <p:grpSpPr>
            <a:xfrm>
              <a:off x="6537683" y="4070986"/>
              <a:ext cx="293172" cy="1688372"/>
              <a:chOff x="6872543" y="3492550"/>
              <a:chExt cx="205740" cy="963294"/>
            </a:xfrm>
          </p:grpSpPr>
          <p:sp>
            <p:nvSpPr>
              <p:cNvPr id="70" name="object 31">
                <a:extLst>
                  <a:ext uri="{FF2B5EF4-FFF2-40B4-BE49-F238E27FC236}">
                    <a16:creationId xmlns:a16="http://schemas.microsoft.com/office/drawing/2014/main" id="{06EFCF3D-C9B4-A54D-B90B-500EFA2E11C9}"/>
                  </a:ext>
                </a:extLst>
              </p:cNvPr>
              <p:cNvSpPr/>
              <p:nvPr/>
            </p:nvSpPr>
            <p:spPr>
              <a:xfrm>
                <a:off x="6872543" y="3492550"/>
                <a:ext cx="205740" cy="963294"/>
              </a:xfrm>
              <a:custGeom>
                <a:avLst/>
                <a:gdLst/>
                <a:ahLst/>
                <a:cxnLst/>
                <a:rect l="l" t="t" r="r" b="b"/>
                <a:pathLst>
                  <a:path w="205739" h="963295">
                    <a:moveTo>
                      <a:pt x="24752" y="0"/>
                    </a:moveTo>
                    <a:lnTo>
                      <a:pt x="0" y="0"/>
                    </a:lnTo>
                    <a:lnTo>
                      <a:pt x="180987" y="481584"/>
                    </a:lnTo>
                    <a:lnTo>
                      <a:pt x="0" y="963168"/>
                    </a:lnTo>
                    <a:lnTo>
                      <a:pt x="24752" y="963168"/>
                    </a:lnTo>
                    <a:lnTo>
                      <a:pt x="205740" y="481584"/>
                    </a:lnTo>
                    <a:lnTo>
                      <a:pt x="24752" y="0"/>
                    </a:lnTo>
                    <a:close/>
                  </a:path>
                </a:pathLst>
              </a:custGeom>
              <a:solidFill>
                <a:srgbClr val="29BA7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Microsoft YaHei Light" panose="020B0502040204020203" pitchFamily="34" charset="-122"/>
                  <a:ea typeface="Microsoft YaHei Light" panose="020B0502040204020203" pitchFamily="34" charset="-122"/>
                </a:endParaRPr>
              </a:p>
            </p:txBody>
          </p:sp>
          <p:sp>
            <p:nvSpPr>
              <p:cNvPr id="71" name="object 32">
                <a:extLst>
                  <a:ext uri="{FF2B5EF4-FFF2-40B4-BE49-F238E27FC236}">
                    <a16:creationId xmlns:a16="http://schemas.microsoft.com/office/drawing/2014/main" id="{DBCD641C-33C9-B14A-A1C1-C0B393ADE508}"/>
                  </a:ext>
                </a:extLst>
              </p:cNvPr>
              <p:cNvSpPr/>
              <p:nvPr/>
            </p:nvSpPr>
            <p:spPr>
              <a:xfrm>
                <a:off x="6872543" y="3492550"/>
                <a:ext cx="205740" cy="963294"/>
              </a:xfrm>
              <a:custGeom>
                <a:avLst/>
                <a:gdLst/>
                <a:ahLst/>
                <a:cxnLst/>
                <a:rect l="l" t="t" r="r" b="b"/>
                <a:pathLst>
                  <a:path w="205739" h="963295">
                    <a:moveTo>
                      <a:pt x="0" y="0"/>
                    </a:moveTo>
                    <a:lnTo>
                      <a:pt x="24752" y="0"/>
                    </a:lnTo>
                    <a:lnTo>
                      <a:pt x="205740" y="481584"/>
                    </a:lnTo>
                    <a:lnTo>
                      <a:pt x="24752" y="963168"/>
                    </a:lnTo>
                    <a:lnTo>
                      <a:pt x="0" y="963168"/>
                    </a:lnTo>
                    <a:lnTo>
                      <a:pt x="180987" y="481584"/>
                    </a:lnTo>
                    <a:lnTo>
                      <a:pt x="0" y="0"/>
                    </a:lnTo>
                    <a:close/>
                  </a:path>
                </a:pathLst>
              </a:custGeom>
              <a:ln w="9144">
                <a:solidFill>
                  <a:srgbClr val="29BA7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Microsoft YaHei Light" panose="020B0502040204020203" pitchFamily="34" charset="-122"/>
                  <a:ea typeface="Microsoft YaHei Light" panose="020B0502040204020203" pitchFamily="34" charset="-122"/>
                </a:endParaRPr>
              </a:p>
            </p:txBody>
          </p:sp>
        </p:grp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27F8B504-8F54-49CA-814F-9FA441C1C8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74" y="1237678"/>
            <a:ext cx="381756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57170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8"/>
          <p:cNvSpPr txBox="1"/>
          <p:nvPr/>
        </p:nvSpPr>
        <p:spPr>
          <a:xfrm>
            <a:off x="-659745" y="364134"/>
            <a:ext cx="5390635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spc="-5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+mj-cs"/>
                <a:sym typeface="Arial" panose="020B0604020202020204" pitchFamily="34" charset="0"/>
              </a:rPr>
              <a:t>小应用       </a:t>
            </a:r>
            <a:r>
              <a:rPr lang="zh-CN" altLang="en-US" sz="2800" spc="-5" dirty="0">
                <a:solidFill>
                  <a:srgbClr val="00B05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+mj-cs"/>
                <a:sym typeface="Arial" panose="020B0604020202020204" pitchFamily="34" charset="0"/>
              </a:rPr>
              <a:t>小帮手</a:t>
            </a:r>
            <a:endParaRPr lang="en-US" altLang="zh-CN" sz="2800" spc="-5" dirty="0">
              <a:solidFill>
                <a:srgbClr val="00B050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393849" y="924464"/>
            <a:ext cx="12397642" cy="5337092"/>
            <a:chOff x="-393849" y="813483"/>
            <a:chExt cx="12397642" cy="5337092"/>
          </a:xfrm>
        </p:grpSpPr>
        <p:sp>
          <p:nvSpPr>
            <p:cNvPr id="57" name="TextBox 8">
              <a:extLst>
                <a:ext uri="{FF2B5EF4-FFF2-40B4-BE49-F238E27FC236}">
                  <a16:creationId xmlns:a16="http://schemas.microsoft.com/office/drawing/2014/main" id="{69F4D63D-FAA7-BB40-9D68-773E1F3E2B89}"/>
                </a:ext>
              </a:extLst>
            </p:cNvPr>
            <p:cNvSpPr txBox="1"/>
            <p:nvPr/>
          </p:nvSpPr>
          <p:spPr>
            <a:xfrm>
              <a:off x="-393849" y="813483"/>
              <a:ext cx="3604550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sym typeface="Arial" panose="020B0604020202020204" pitchFamily="34" charset="0"/>
                </a:rPr>
                <a:t>APPLICATIONS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object 15">
              <a:extLst>
                <a:ext uri="{FF2B5EF4-FFF2-40B4-BE49-F238E27FC236}">
                  <a16:creationId xmlns:a16="http://schemas.microsoft.com/office/drawing/2014/main" id="{E32FCDA1-2466-1A41-93B9-FCB30025BD53}"/>
                </a:ext>
              </a:extLst>
            </p:cNvPr>
            <p:cNvSpPr txBox="1"/>
            <p:nvPr/>
          </p:nvSpPr>
          <p:spPr>
            <a:xfrm>
              <a:off x="5140044" y="2119284"/>
              <a:ext cx="1242060" cy="369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r>
                <a:rPr lang="zh-CN" altLang="en-US" sz="2400" b="1" spc="-5" dirty="0">
                  <a:solidFill>
                    <a:srgbClr val="29BA74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Heiti SC"/>
                </a:rPr>
                <a:t>主要功能</a:t>
              </a:r>
              <a:endParaRPr sz="2400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Heiti SC"/>
              </a:endParaRPr>
            </a:p>
          </p:txBody>
        </p:sp>
        <p:sp>
          <p:nvSpPr>
            <p:cNvPr id="27" name="object 17">
              <a:extLst>
                <a:ext uri="{FF2B5EF4-FFF2-40B4-BE49-F238E27FC236}">
                  <a16:creationId xmlns:a16="http://schemas.microsoft.com/office/drawing/2014/main" id="{FB890072-8FC4-B045-B2E5-879FF4A421EA}"/>
                </a:ext>
              </a:extLst>
            </p:cNvPr>
            <p:cNvSpPr txBox="1"/>
            <p:nvPr/>
          </p:nvSpPr>
          <p:spPr>
            <a:xfrm>
              <a:off x="5203932" y="4536067"/>
              <a:ext cx="1242060" cy="369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zh-CN" altLang="en-US" sz="2400" b="1" spc="-5" dirty="0">
                  <a:solidFill>
                    <a:srgbClr val="29BA74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产品特色</a:t>
              </a:r>
              <a:endParaRPr sz="2400" b="1" spc="-5" dirty="0">
                <a:solidFill>
                  <a:srgbClr val="29BA74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48" name="object 35">
              <a:extLst>
                <a:ext uri="{FF2B5EF4-FFF2-40B4-BE49-F238E27FC236}">
                  <a16:creationId xmlns:a16="http://schemas.microsoft.com/office/drawing/2014/main" id="{764FA120-E32F-8F4D-90EC-544743415C29}"/>
                </a:ext>
              </a:extLst>
            </p:cNvPr>
            <p:cNvSpPr txBox="1"/>
            <p:nvPr/>
          </p:nvSpPr>
          <p:spPr>
            <a:xfrm>
              <a:off x="7015669" y="1724327"/>
              <a:ext cx="4630900" cy="1631216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/>
            <a:p>
              <a:pPr marL="297815" marR="117475" indent="-285750">
                <a:spcBef>
                  <a:spcPts val="600"/>
                </a:spcBef>
                <a:buClr>
                  <a:srgbClr val="00B050"/>
                </a:buClr>
                <a:buFont typeface="Wingdings" pitchFamily="2" charset="2"/>
                <a:buChar char="l"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Arial Unicode MS"/>
                </a:rPr>
                <a:t>每日打卡：员工每日网上打卡，填报出行与健康状态</a:t>
              </a:r>
              <a:endParaRPr lang="en-US" altLang="zh-CN" sz="1600" dirty="0">
                <a:solidFill>
                  <a:schemeClr val="bg2">
                    <a:lumMod val="2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endParaRPr>
            </a:p>
            <a:p>
              <a:pPr marL="297815" marR="117475" indent="-285750">
                <a:spcBef>
                  <a:spcPts val="600"/>
                </a:spcBef>
                <a:buClr>
                  <a:srgbClr val="00B050"/>
                </a:buClr>
                <a:buFont typeface="Wingdings" pitchFamily="2" charset="2"/>
                <a:buChar char="l"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Arial Unicode MS"/>
                </a:rPr>
                <a:t>健康通行：绿、橙、红三色通行证，一键展示，安全快捷</a:t>
              </a:r>
              <a:endParaRPr lang="en-US" altLang="zh-CN" sz="1600" dirty="0">
                <a:solidFill>
                  <a:schemeClr val="bg2">
                    <a:lumMod val="2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endParaRPr>
            </a:p>
            <a:p>
              <a:pPr marL="297815" marR="117475" indent="-285750">
                <a:spcBef>
                  <a:spcPts val="600"/>
                </a:spcBef>
                <a:buClr>
                  <a:srgbClr val="00B050"/>
                </a:buClr>
                <a:buFont typeface="Wingdings" pitchFamily="2" charset="2"/>
                <a:buChar char="l"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Arial Unicode MS"/>
                </a:rPr>
                <a:t>员工状态：实时掌握员工健康，有效制定复工计划</a:t>
              </a:r>
            </a:p>
          </p:txBody>
        </p:sp>
        <p:sp>
          <p:nvSpPr>
            <p:cNvPr id="50" name="object 39">
              <a:extLst>
                <a:ext uri="{FF2B5EF4-FFF2-40B4-BE49-F238E27FC236}">
                  <a16:creationId xmlns:a16="http://schemas.microsoft.com/office/drawing/2014/main" id="{8BB57386-0047-5440-9DF9-620C5FE4D166}"/>
                </a:ext>
              </a:extLst>
            </p:cNvPr>
            <p:cNvSpPr/>
            <p:nvPr/>
          </p:nvSpPr>
          <p:spPr>
            <a:xfrm>
              <a:off x="5118420" y="3669996"/>
              <a:ext cx="6528148" cy="45719"/>
            </a:xfrm>
            <a:custGeom>
              <a:avLst/>
              <a:gdLst/>
              <a:ahLst/>
              <a:cxnLst/>
              <a:rect l="l" t="t" r="r" b="b"/>
              <a:pathLst>
                <a:path w="5835015">
                  <a:moveTo>
                    <a:pt x="0" y="0"/>
                  </a:moveTo>
                  <a:lnTo>
                    <a:pt x="5834608" y="0"/>
                  </a:lnTo>
                </a:path>
              </a:pathLst>
            </a:custGeom>
            <a:ln w="9144">
              <a:solidFill>
                <a:srgbClr val="9B9B9B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51" name="object 40">
              <a:extLst>
                <a:ext uri="{FF2B5EF4-FFF2-40B4-BE49-F238E27FC236}">
                  <a16:creationId xmlns:a16="http://schemas.microsoft.com/office/drawing/2014/main" id="{910FD09B-06D1-0741-AF76-F57A7CA36A42}"/>
                </a:ext>
              </a:extLst>
            </p:cNvPr>
            <p:cNvSpPr/>
            <p:nvPr/>
          </p:nvSpPr>
          <p:spPr>
            <a:xfrm>
              <a:off x="5075744" y="6104856"/>
              <a:ext cx="6549772" cy="45719"/>
            </a:xfrm>
            <a:custGeom>
              <a:avLst/>
              <a:gdLst/>
              <a:ahLst/>
              <a:cxnLst/>
              <a:rect l="l" t="t" r="r" b="b"/>
              <a:pathLst>
                <a:path w="5835015">
                  <a:moveTo>
                    <a:pt x="0" y="0"/>
                  </a:moveTo>
                  <a:lnTo>
                    <a:pt x="5834608" y="0"/>
                  </a:lnTo>
                </a:path>
              </a:pathLst>
            </a:custGeom>
            <a:ln w="9144">
              <a:solidFill>
                <a:srgbClr val="9B9B9B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60" name="object 35">
              <a:extLst>
                <a:ext uri="{FF2B5EF4-FFF2-40B4-BE49-F238E27FC236}">
                  <a16:creationId xmlns:a16="http://schemas.microsoft.com/office/drawing/2014/main" id="{369C251E-5D8C-AA4F-94F3-74BCAFE8CC0D}"/>
                </a:ext>
              </a:extLst>
            </p:cNvPr>
            <p:cNvSpPr txBox="1"/>
            <p:nvPr/>
          </p:nvSpPr>
          <p:spPr>
            <a:xfrm>
              <a:off x="7033674" y="4135958"/>
              <a:ext cx="4970119" cy="1538883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/>
            <a:p>
              <a:pPr marL="297815" marR="117475" indent="-285750">
                <a:spcBef>
                  <a:spcPts val="1200"/>
                </a:spcBef>
                <a:buClr>
                  <a:srgbClr val="00B050"/>
                </a:buClr>
                <a:buFont typeface="Wingdings" pitchFamily="2" charset="2"/>
                <a:buChar char="l"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Arial Unicode MS"/>
                </a:rPr>
                <a:t>领导安心：实时感知每一位员工健康，实现健康员工优先返工</a:t>
              </a:r>
              <a:endParaRPr lang="en-US" altLang="zh-CN" sz="1600" dirty="0">
                <a:solidFill>
                  <a:schemeClr val="bg2">
                    <a:lumMod val="2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endParaRPr>
            </a:p>
            <a:p>
              <a:pPr marL="297815" marR="117475" indent="-285750">
                <a:spcBef>
                  <a:spcPts val="1200"/>
                </a:spcBef>
                <a:buClr>
                  <a:srgbClr val="00B050"/>
                </a:buClr>
                <a:buFont typeface="Wingdings" pitchFamily="2" charset="2"/>
                <a:buChar char="l"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Arial Unicode MS"/>
                </a:rPr>
                <a:t>员工放心：持证入园，红、橙劝返隔离</a:t>
              </a:r>
              <a:endParaRPr lang="en-US" altLang="zh-CN" sz="1600" dirty="0">
                <a:solidFill>
                  <a:schemeClr val="bg2">
                    <a:lumMod val="2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endParaRPr>
            </a:p>
            <a:p>
              <a:pPr marL="297815" marR="117475" indent="-285750">
                <a:spcBef>
                  <a:spcPts val="1200"/>
                </a:spcBef>
                <a:buClr>
                  <a:srgbClr val="00B050"/>
                </a:buClr>
                <a:buFont typeface="Wingdings" pitchFamily="2" charset="2"/>
                <a:buChar char="l"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Arial Unicode MS"/>
                </a:rPr>
                <a:t>管理高效：代替纸质表格，每日及时打卡，每日实时统计</a:t>
              </a:r>
            </a:p>
          </p:txBody>
        </p:sp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F5219804-DC1F-B448-A216-E858DAE5EA2A}"/>
                </a:ext>
              </a:extLst>
            </p:cNvPr>
            <p:cNvGrpSpPr/>
            <p:nvPr/>
          </p:nvGrpSpPr>
          <p:grpSpPr>
            <a:xfrm>
              <a:off x="6552300" y="1766166"/>
              <a:ext cx="293172" cy="1688372"/>
              <a:chOff x="6872543" y="3492550"/>
              <a:chExt cx="205740" cy="963294"/>
            </a:xfrm>
          </p:grpSpPr>
          <p:sp>
            <p:nvSpPr>
              <p:cNvPr id="65" name="object 31">
                <a:extLst>
                  <a:ext uri="{FF2B5EF4-FFF2-40B4-BE49-F238E27FC236}">
                    <a16:creationId xmlns:a16="http://schemas.microsoft.com/office/drawing/2014/main" id="{18923DE0-2354-4643-98F7-B39EB387A0E6}"/>
                  </a:ext>
                </a:extLst>
              </p:cNvPr>
              <p:cNvSpPr/>
              <p:nvPr/>
            </p:nvSpPr>
            <p:spPr>
              <a:xfrm>
                <a:off x="6872543" y="3492550"/>
                <a:ext cx="205740" cy="963294"/>
              </a:xfrm>
              <a:custGeom>
                <a:avLst/>
                <a:gdLst/>
                <a:ahLst/>
                <a:cxnLst/>
                <a:rect l="l" t="t" r="r" b="b"/>
                <a:pathLst>
                  <a:path w="205739" h="963295">
                    <a:moveTo>
                      <a:pt x="24752" y="0"/>
                    </a:moveTo>
                    <a:lnTo>
                      <a:pt x="0" y="0"/>
                    </a:lnTo>
                    <a:lnTo>
                      <a:pt x="180987" y="481584"/>
                    </a:lnTo>
                    <a:lnTo>
                      <a:pt x="0" y="963168"/>
                    </a:lnTo>
                    <a:lnTo>
                      <a:pt x="24752" y="963168"/>
                    </a:lnTo>
                    <a:lnTo>
                      <a:pt x="205740" y="481584"/>
                    </a:lnTo>
                    <a:lnTo>
                      <a:pt x="24752" y="0"/>
                    </a:lnTo>
                    <a:close/>
                  </a:path>
                </a:pathLst>
              </a:custGeom>
              <a:solidFill>
                <a:srgbClr val="29BA7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Microsoft YaHei Light" panose="020B0502040204020203" pitchFamily="34" charset="-122"/>
                  <a:ea typeface="Microsoft YaHei Light" panose="020B0502040204020203" pitchFamily="34" charset="-122"/>
                </a:endParaRPr>
              </a:p>
            </p:txBody>
          </p:sp>
          <p:sp>
            <p:nvSpPr>
              <p:cNvPr id="66" name="object 32">
                <a:extLst>
                  <a:ext uri="{FF2B5EF4-FFF2-40B4-BE49-F238E27FC236}">
                    <a16:creationId xmlns:a16="http://schemas.microsoft.com/office/drawing/2014/main" id="{CB8C3ECA-D4BB-B848-80FF-641DDF528452}"/>
                  </a:ext>
                </a:extLst>
              </p:cNvPr>
              <p:cNvSpPr/>
              <p:nvPr/>
            </p:nvSpPr>
            <p:spPr>
              <a:xfrm>
                <a:off x="6872543" y="3492550"/>
                <a:ext cx="205740" cy="963294"/>
              </a:xfrm>
              <a:custGeom>
                <a:avLst/>
                <a:gdLst/>
                <a:ahLst/>
                <a:cxnLst/>
                <a:rect l="l" t="t" r="r" b="b"/>
                <a:pathLst>
                  <a:path w="205739" h="963295">
                    <a:moveTo>
                      <a:pt x="0" y="0"/>
                    </a:moveTo>
                    <a:lnTo>
                      <a:pt x="24752" y="0"/>
                    </a:lnTo>
                    <a:lnTo>
                      <a:pt x="205740" y="481584"/>
                    </a:lnTo>
                    <a:lnTo>
                      <a:pt x="24752" y="963168"/>
                    </a:lnTo>
                    <a:lnTo>
                      <a:pt x="0" y="963168"/>
                    </a:lnTo>
                    <a:lnTo>
                      <a:pt x="180987" y="481584"/>
                    </a:lnTo>
                    <a:lnTo>
                      <a:pt x="0" y="0"/>
                    </a:lnTo>
                    <a:close/>
                  </a:path>
                </a:pathLst>
              </a:custGeom>
              <a:ln w="9144">
                <a:solidFill>
                  <a:srgbClr val="29BA7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Microsoft YaHei Light" panose="020B0502040204020203" pitchFamily="34" charset="-122"/>
                  <a:ea typeface="Microsoft YaHei Light" panose="020B0502040204020203" pitchFamily="34" charset="-122"/>
                </a:endParaRPr>
              </a:p>
            </p:txBody>
          </p:sp>
        </p:grpSp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BFC18E25-72BC-AB47-9527-2B0B8BD64978}"/>
                </a:ext>
              </a:extLst>
            </p:cNvPr>
            <p:cNvGrpSpPr/>
            <p:nvPr/>
          </p:nvGrpSpPr>
          <p:grpSpPr>
            <a:xfrm>
              <a:off x="6537683" y="4070986"/>
              <a:ext cx="293172" cy="1688372"/>
              <a:chOff x="6872543" y="3492550"/>
              <a:chExt cx="205740" cy="963294"/>
            </a:xfrm>
          </p:grpSpPr>
          <p:sp>
            <p:nvSpPr>
              <p:cNvPr id="70" name="object 31">
                <a:extLst>
                  <a:ext uri="{FF2B5EF4-FFF2-40B4-BE49-F238E27FC236}">
                    <a16:creationId xmlns:a16="http://schemas.microsoft.com/office/drawing/2014/main" id="{06EFCF3D-C9B4-A54D-B90B-500EFA2E11C9}"/>
                  </a:ext>
                </a:extLst>
              </p:cNvPr>
              <p:cNvSpPr/>
              <p:nvPr/>
            </p:nvSpPr>
            <p:spPr>
              <a:xfrm>
                <a:off x="6872543" y="3492550"/>
                <a:ext cx="205740" cy="963294"/>
              </a:xfrm>
              <a:custGeom>
                <a:avLst/>
                <a:gdLst/>
                <a:ahLst/>
                <a:cxnLst/>
                <a:rect l="l" t="t" r="r" b="b"/>
                <a:pathLst>
                  <a:path w="205739" h="963295">
                    <a:moveTo>
                      <a:pt x="24752" y="0"/>
                    </a:moveTo>
                    <a:lnTo>
                      <a:pt x="0" y="0"/>
                    </a:lnTo>
                    <a:lnTo>
                      <a:pt x="180987" y="481584"/>
                    </a:lnTo>
                    <a:lnTo>
                      <a:pt x="0" y="963168"/>
                    </a:lnTo>
                    <a:lnTo>
                      <a:pt x="24752" y="963168"/>
                    </a:lnTo>
                    <a:lnTo>
                      <a:pt x="205740" y="481584"/>
                    </a:lnTo>
                    <a:lnTo>
                      <a:pt x="24752" y="0"/>
                    </a:lnTo>
                    <a:close/>
                  </a:path>
                </a:pathLst>
              </a:custGeom>
              <a:solidFill>
                <a:srgbClr val="29BA7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Microsoft YaHei Light" panose="020B0502040204020203" pitchFamily="34" charset="-122"/>
                  <a:ea typeface="Microsoft YaHei Light" panose="020B0502040204020203" pitchFamily="34" charset="-122"/>
                </a:endParaRPr>
              </a:p>
            </p:txBody>
          </p:sp>
          <p:sp>
            <p:nvSpPr>
              <p:cNvPr id="71" name="object 32">
                <a:extLst>
                  <a:ext uri="{FF2B5EF4-FFF2-40B4-BE49-F238E27FC236}">
                    <a16:creationId xmlns:a16="http://schemas.microsoft.com/office/drawing/2014/main" id="{DBCD641C-33C9-B14A-A1C1-C0B393ADE508}"/>
                  </a:ext>
                </a:extLst>
              </p:cNvPr>
              <p:cNvSpPr/>
              <p:nvPr/>
            </p:nvSpPr>
            <p:spPr>
              <a:xfrm>
                <a:off x="6872543" y="3492550"/>
                <a:ext cx="205740" cy="963294"/>
              </a:xfrm>
              <a:custGeom>
                <a:avLst/>
                <a:gdLst/>
                <a:ahLst/>
                <a:cxnLst/>
                <a:rect l="l" t="t" r="r" b="b"/>
                <a:pathLst>
                  <a:path w="205739" h="963295">
                    <a:moveTo>
                      <a:pt x="0" y="0"/>
                    </a:moveTo>
                    <a:lnTo>
                      <a:pt x="24752" y="0"/>
                    </a:lnTo>
                    <a:lnTo>
                      <a:pt x="205740" y="481584"/>
                    </a:lnTo>
                    <a:lnTo>
                      <a:pt x="24752" y="963168"/>
                    </a:lnTo>
                    <a:lnTo>
                      <a:pt x="0" y="963168"/>
                    </a:lnTo>
                    <a:lnTo>
                      <a:pt x="180987" y="481584"/>
                    </a:lnTo>
                    <a:lnTo>
                      <a:pt x="0" y="0"/>
                    </a:lnTo>
                    <a:close/>
                  </a:path>
                </a:pathLst>
              </a:custGeom>
              <a:ln w="9144">
                <a:solidFill>
                  <a:srgbClr val="29BA7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Microsoft YaHei Light" panose="020B0502040204020203" pitchFamily="34" charset="-122"/>
                  <a:ea typeface="Microsoft YaHei Light" panose="020B0502040204020203" pitchFamily="34" charset="-122"/>
                </a:endParaRPr>
              </a:p>
            </p:txBody>
          </p:sp>
        </p:grp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8F183848-4FC9-47A4-9037-CDB0586F4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58" y="1223184"/>
            <a:ext cx="3767661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85392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8"/>
          <p:cNvSpPr txBox="1"/>
          <p:nvPr/>
        </p:nvSpPr>
        <p:spPr>
          <a:xfrm>
            <a:off x="-659745" y="398001"/>
            <a:ext cx="5390635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spc="-5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+mj-cs"/>
                <a:sym typeface="Arial" panose="020B0604020202020204" pitchFamily="34" charset="0"/>
              </a:rPr>
              <a:t>小应用       </a:t>
            </a:r>
            <a:r>
              <a:rPr lang="zh-CN" altLang="en-US" sz="2800" spc="-5" dirty="0">
                <a:solidFill>
                  <a:srgbClr val="00B05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+mj-cs"/>
                <a:sym typeface="Arial" panose="020B0604020202020204" pitchFamily="34" charset="0"/>
              </a:rPr>
              <a:t>小达人</a:t>
            </a:r>
            <a:endParaRPr lang="en-US" altLang="zh-CN" sz="2800" spc="-5" dirty="0">
              <a:solidFill>
                <a:srgbClr val="00B050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393849" y="947323"/>
            <a:ext cx="12397642" cy="5337092"/>
            <a:chOff x="-393849" y="813483"/>
            <a:chExt cx="12397642" cy="5337092"/>
          </a:xfrm>
        </p:grpSpPr>
        <p:sp>
          <p:nvSpPr>
            <p:cNvPr id="57" name="TextBox 8">
              <a:extLst>
                <a:ext uri="{FF2B5EF4-FFF2-40B4-BE49-F238E27FC236}">
                  <a16:creationId xmlns:a16="http://schemas.microsoft.com/office/drawing/2014/main" id="{69F4D63D-FAA7-BB40-9D68-773E1F3E2B89}"/>
                </a:ext>
              </a:extLst>
            </p:cNvPr>
            <p:cNvSpPr txBox="1"/>
            <p:nvPr/>
          </p:nvSpPr>
          <p:spPr>
            <a:xfrm>
              <a:off x="-393849" y="813483"/>
              <a:ext cx="3604550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sym typeface="Arial" panose="020B0604020202020204" pitchFamily="34" charset="0"/>
                </a:rPr>
                <a:t>APPLICATIONS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object 15">
              <a:extLst>
                <a:ext uri="{FF2B5EF4-FFF2-40B4-BE49-F238E27FC236}">
                  <a16:creationId xmlns:a16="http://schemas.microsoft.com/office/drawing/2014/main" id="{E32FCDA1-2466-1A41-93B9-FCB30025BD53}"/>
                </a:ext>
              </a:extLst>
            </p:cNvPr>
            <p:cNvSpPr txBox="1"/>
            <p:nvPr/>
          </p:nvSpPr>
          <p:spPr>
            <a:xfrm>
              <a:off x="5140044" y="2119284"/>
              <a:ext cx="1242060" cy="369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r>
                <a:rPr lang="zh-CN" altLang="en-US" sz="2400" b="1" spc="-5" dirty="0">
                  <a:solidFill>
                    <a:srgbClr val="29BA74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Heiti SC"/>
                </a:rPr>
                <a:t>主要功能</a:t>
              </a:r>
              <a:endParaRPr sz="2400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Heiti SC"/>
              </a:endParaRPr>
            </a:p>
          </p:txBody>
        </p:sp>
        <p:sp>
          <p:nvSpPr>
            <p:cNvPr id="27" name="object 17">
              <a:extLst>
                <a:ext uri="{FF2B5EF4-FFF2-40B4-BE49-F238E27FC236}">
                  <a16:creationId xmlns:a16="http://schemas.microsoft.com/office/drawing/2014/main" id="{FB890072-8FC4-B045-B2E5-879FF4A421EA}"/>
                </a:ext>
              </a:extLst>
            </p:cNvPr>
            <p:cNvSpPr txBox="1"/>
            <p:nvPr/>
          </p:nvSpPr>
          <p:spPr>
            <a:xfrm>
              <a:off x="5203932" y="4536067"/>
              <a:ext cx="1242060" cy="369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zh-CN" altLang="en-US" sz="2400" b="1" spc="-5" dirty="0">
                  <a:solidFill>
                    <a:srgbClr val="29BA74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产品特色</a:t>
              </a:r>
              <a:endParaRPr sz="2400" b="1" spc="-5" dirty="0">
                <a:solidFill>
                  <a:srgbClr val="29BA74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48" name="object 35">
              <a:extLst>
                <a:ext uri="{FF2B5EF4-FFF2-40B4-BE49-F238E27FC236}">
                  <a16:creationId xmlns:a16="http://schemas.microsoft.com/office/drawing/2014/main" id="{764FA120-E32F-8F4D-90EC-544743415C29}"/>
                </a:ext>
              </a:extLst>
            </p:cNvPr>
            <p:cNvSpPr txBox="1"/>
            <p:nvPr/>
          </p:nvSpPr>
          <p:spPr>
            <a:xfrm>
              <a:off x="7015668" y="1825369"/>
              <a:ext cx="4630900" cy="1461939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/>
            <a:p>
              <a:pPr marL="297815" marR="117475" indent="-285750">
                <a:spcBef>
                  <a:spcPts val="600"/>
                </a:spcBef>
                <a:buClr>
                  <a:srgbClr val="00B050"/>
                </a:buClr>
                <a:buFont typeface="Wingdings" pitchFamily="2" charset="2"/>
                <a:buChar char="l"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Arial Unicode MS"/>
                </a:rPr>
                <a:t>绿色县域，劳动输出与用工需求登记</a:t>
              </a:r>
              <a:endParaRPr lang="en-US" altLang="zh-CN" sz="1600" dirty="0">
                <a:solidFill>
                  <a:schemeClr val="bg2">
                    <a:lumMod val="2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endParaRPr>
            </a:p>
            <a:p>
              <a:pPr marL="297815" marR="117475" indent="-285750">
                <a:spcBef>
                  <a:spcPts val="600"/>
                </a:spcBef>
                <a:buClr>
                  <a:srgbClr val="00B050"/>
                </a:buClr>
                <a:buFont typeface="Wingdings" pitchFamily="2" charset="2"/>
                <a:buChar char="l"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Arial Unicode MS"/>
                </a:rPr>
                <a:t>劳务输入地，发布用工岗位、数量、待遇</a:t>
              </a:r>
              <a:endParaRPr lang="en-US" altLang="zh-CN" sz="1600" dirty="0">
                <a:solidFill>
                  <a:schemeClr val="bg2">
                    <a:lumMod val="2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endParaRPr>
            </a:p>
            <a:p>
              <a:pPr marL="297815" marR="117475" indent="-285750">
                <a:spcBef>
                  <a:spcPts val="600"/>
                </a:spcBef>
                <a:buClr>
                  <a:srgbClr val="00B050"/>
                </a:buClr>
                <a:buFont typeface="Wingdings" pitchFamily="2" charset="2"/>
                <a:buChar char="l"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Arial Unicode MS"/>
                </a:rPr>
                <a:t>劳务输出地，发布人员健康信息、职业技能、数量</a:t>
              </a:r>
              <a:endParaRPr lang="en-US" altLang="zh-CN" sz="1600" dirty="0">
                <a:solidFill>
                  <a:schemeClr val="bg2">
                    <a:lumMod val="2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endParaRPr>
            </a:p>
            <a:p>
              <a:pPr marL="297815" marR="117475" indent="-285750">
                <a:spcBef>
                  <a:spcPts val="600"/>
                </a:spcBef>
                <a:buClr>
                  <a:srgbClr val="00B050"/>
                </a:buClr>
                <a:buFont typeface="Wingdings" pitchFamily="2" charset="2"/>
                <a:buChar char="l"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Arial Unicode MS"/>
                </a:rPr>
                <a:t>两地对接，多种方式组织运输</a:t>
              </a:r>
            </a:p>
          </p:txBody>
        </p:sp>
        <p:sp>
          <p:nvSpPr>
            <p:cNvPr id="50" name="object 39">
              <a:extLst>
                <a:ext uri="{FF2B5EF4-FFF2-40B4-BE49-F238E27FC236}">
                  <a16:creationId xmlns:a16="http://schemas.microsoft.com/office/drawing/2014/main" id="{8BB57386-0047-5440-9DF9-620C5FE4D166}"/>
                </a:ext>
              </a:extLst>
            </p:cNvPr>
            <p:cNvSpPr/>
            <p:nvPr/>
          </p:nvSpPr>
          <p:spPr>
            <a:xfrm>
              <a:off x="5118420" y="3669996"/>
              <a:ext cx="6528148" cy="45719"/>
            </a:xfrm>
            <a:custGeom>
              <a:avLst/>
              <a:gdLst/>
              <a:ahLst/>
              <a:cxnLst/>
              <a:rect l="l" t="t" r="r" b="b"/>
              <a:pathLst>
                <a:path w="5835015">
                  <a:moveTo>
                    <a:pt x="0" y="0"/>
                  </a:moveTo>
                  <a:lnTo>
                    <a:pt x="5834608" y="0"/>
                  </a:lnTo>
                </a:path>
              </a:pathLst>
            </a:custGeom>
            <a:ln w="9144">
              <a:solidFill>
                <a:srgbClr val="9B9B9B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51" name="object 40">
              <a:extLst>
                <a:ext uri="{FF2B5EF4-FFF2-40B4-BE49-F238E27FC236}">
                  <a16:creationId xmlns:a16="http://schemas.microsoft.com/office/drawing/2014/main" id="{910FD09B-06D1-0741-AF76-F57A7CA36A42}"/>
                </a:ext>
              </a:extLst>
            </p:cNvPr>
            <p:cNvSpPr/>
            <p:nvPr/>
          </p:nvSpPr>
          <p:spPr>
            <a:xfrm>
              <a:off x="5075744" y="6104856"/>
              <a:ext cx="6549772" cy="45719"/>
            </a:xfrm>
            <a:custGeom>
              <a:avLst/>
              <a:gdLst/>
              <a:ahLst/>
              <a:cxnLst/>
              <a:rect l="l" t="t" r="r" b="b"/>
              <a:pathLst>
                <a:path w="5835015">
                  <a:moveTo>
                    <a:pt x="0" y="0"/>
                  </a:moveTo>
                  <a:lnTo>
                    <a:pt x="5834608" y="0"/>
                  </a:lnTo>
                </a:path>
              </a:pathLst>
            </a:custGeom>
            <a:ln w="9144">
              <a:solidFill>
                <a:srgbClr val="9B9B9B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60" name="object 35">
              <a:extLst>
                <a:ext uri="{FF2B5EF4-FFF2-40B4-BE49-F238E27FC236}">
                  <a16:creationId xmlns:a16="http://schemas.microsoft.com/office/drawing/2014/main" id="{369C251E-5D8C-AA4F-94F3-74BCAFE8CC0D}"/>
                </a:ext>
              </a:extLst>
            </p:cNvPr>
            <p:cNvSpPr txBox="1"/>
            <p:nvPr/>
          </p:nvSpPr>
          <p:spPr>
            <a:xfrm>
              <a:off x="7033674" y="4297541"/>
              <a:ext cx="4970119" cy="1215717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/>
            <a:p>
              <a:pPr marL="297815" marR="117475" indent="-285750">
                <a:spcBef>
                  <a:spcPts val="600"/>
                </a:spcBef>
                <a:buClr>
                  <a:srgbClr val="00B050"/>
                </a:buClr>
                <a:buFont typeface="Wingdings" pitchFamily="2" charset="2"/>
                <a:buChar char="l"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Arial Unicode MS"/>
                </a:rPr>
                <a:t>用工放心，安全分级</a:t>
              </a:r>
              <a:endParaRPr lang="en-US" altLang="zh-CN" sz="1600" dirty="0">
                <a:solidFill>
                  <a:schemeClr val="bg2">
                    <a:lumMod val="2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endParaRPr>
            </a:p>
            <a:p>
              <a:pPr marL="297815" marR="117475" indent="-285750">
                <a:spcBef>
                  <a:spcPts val="600"/>
                </a:spcBef>
                <a:buClr>
                  <a:srgbClr val="00B050"/>
                </a:buClr>
                <a:buFont typeface="Wingdings" pitchFamily="2" charset="2"/>
                <a:buChar char="l"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Arial Unicode MS"/>
                </a:rPr>
                <a:t>打工称心，信息透明</a:t>
              </a:r>
              <a:endParaRPr lang="en-US" altLang="zh-CN" sz="1600" dirty="0">
                <a:solidFill>
                  <a:schemeClr val="bg2">
                    <a:lumMod val="2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endParaRPr>
            </a:p>
            <a:p>
              <a:pPr marL="297815" marR="117475" indent="-285750">
                <a:spcBef>
                  <a:spcPts val="600"/>
                </a:spcBef>
                <a:buClr>
                  <a:srgbClr val="00B050"/>
                </a:buClr>
                <a:buFont typeface="Wingdings" pitchFamily="2" charset="2"/>
                <a:buChar char="l"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Arial Unicode MS"/>
                </a:rPr>
                <a:t>政府宽心，生产渐进</a:t>
              </a:r>
              <a:endParaRPr lang="en-US" altLang="zh-CN" sz="1600" dirty="0">
                <a:solidFill>
                  <a:schemeClr val="bg2">
                    <a:lumMod val="2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endParaRPr>
            </a:p>
            <a:p>
              <a:pPr marL="297815" marR="117475" indent="-285750">
                <a:spcBef>
                  <a:spcPts val="600"/>
                </a:spcBef>
                <a:buClr>
                  <a:srgbClr val="00B050"/>
                </a:buClr>
                <a:buFont typeface="Wingdings" pitchFamily="2" charset="2"/>
                <a:buChar char="l"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Arial Unicode MS"/>
                </a:rPr>
                <a:t>家人安心，包车专行</a:t>
              </a:r>
            </a:p>
          </p:txBody>
        </p:sp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F5219804-DC1F-B448-A216-E858DAE5EA2A}"/>
                </a:ext>
              </a:extLst>
            </p:cNvPr>
            <p:cNvGrpSpPr/>
            <p:nvPr/>
          </p:nvGrpSpPr>
          <p:grpSpPr>
            <a:xfrm>
              <a:off x="6552300" y="1766166"/>
              <a:ext cx="293172" cy="1688372"/>
              <a:chOff x="6872543" y="3492550"/>
              <a:chExt cx="205740" cy="963294"/>
            </a:xfrm>
          </p:grpSpPr>
          <p:sp>
            <p:nvSpPr>
              <p:cNvPr id="65" name="object 31">
                <a:extLst>
                  <a:ext uri="{FF2B5EF4-FFF2-40B4-BE49-F238E27FC236}">
                    <a16:creationId xmlns:a16="http://schemas.microsoft.com/office/drawing/2014/main" id="{18923DE0-2354-4643-98F7-B39EB387A0E6}"/>
                  </a:ext>
                </a:extLst>
              </p:cNvPr>
              <p:cNvSpPr/>
              <p:nvPr/>
            </p:nvSpPr>
            <p:spPr>
              <a:xfrm>
                <a:off x="6872543" y="3492550"/>
                <a:ext cx="205740" cy="963294"/>
              </a:xfrm>
              <a:custGeom>
                <a:avLst/>
                <a:gdLst/>
                <a:ahLst/>
                <a:cxnLst/>
                <a:rect l="l" t="t" r="r" b="b"/>
                <a:pathLst>
                  <a:path w="205739" h="963295">
                    <a:moveTo>
                      <a:pt x="24752" y="0"/>
                    </a:moveTo>
                    <a:lnTo>
                      <a:pt x="0" y="0"/>
                    </a:lnTo>
                    <a:lnTo>
                      <a:pt x="180987" y="481584"/>
                    </a:lnTo>
                    <a:lnTo>
                      <a:pt x="0" y="963168"/>
                    </a:lnTo>
                    <a:lnTo>
                      <a:pt x="24752" y="963168"/>
                    </a:lnTo>
                    <a:lnTo>
                      <a:pt x="205740" y="481584"/>
                    </a:lnTo>
                    <a:lnTo>
                      <a:pt x="24752" y="0"/>
                    </a:lnTo>
                    <a:close/>
                  </a:path>
                </a:pathLst>
              </a:custGeom>
              <a:solidFill>
                <a:srgbClr val="29BA7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Microsoft YaHei Light" panose="020B0502040204020203" pitchFamily="34" charset="-122"/>
                  <a:ea typeface="Microsoft YaHei Light" panose="020B0502040204020203" pitchFamily="34" charset="-122"/>
                </a:endParaRPr>
              </a:p>
            </p:txBody>
          </p:sp>
          <p:sp>
            <p:nvSpPr>
              <p:cNvPr id="66" name="object 32">
                <a:extLst>
                  <a:ext uri="{FF2B5EF4-FFF2-40B4-BE49-F238E27FC236}">
                    <a16:creationId xmlns:a16="http://schemas.microsoft.com/office/drawing/2014/main" id="{CB8C3ECA-D4BB-B848-80FF-641DDF528452}"/>
                  </a:ext>
                </a:extLst>
              </p:cNvPr>
              <p:cNvSpPr/>
              <p:nvPr/>
            </p:nvSpPr>
            <p:spPr>
              <a:xfrm>
                <a:off x="6872543" y="3492550"/>
                <a:ext cx="205740" cy="963294"/>
              </a:xfrm>
              <a:custGeom>
                <a:avLst/>
                <a:gdLst/>
                <a:ahLst/>
                <a:cxnLst/>
                <a:rect l="l" t="t" r="r" b="b"/>
                <a:pathLst>
                  <a:path w="205739" h="963295">
                    <a:moveTo>
                      <a:pt x="0" y="0"/>
                    </a:moveTo>
                    <a:lnTo>
                      <a:pt x="24752" y="0"/>
                    </a:lnTo>
                    <a:lnTo>
                      <a:pt x="205740" y="481584"/>
                    </a:lnTo>
                    <a:lnTo>
                      <a:pt x="24752" y="963168"/>
                    </a:lnTo>
                    <a:lnTo>
                      <a:pt x="0" y="963168"/>
                    </a:lnTo>
                    <a:lnTo>
                      <a:pt x="180987" y="481584"/>
                    </a:lnTo>
                    <a:lnTo>
                      <a:pt x="0" y="0"/>
                    </a:lnTo>
                    <a:close/>
                  </a:path>
                </a:pathLst>
              </a:custGeom>
              <a:ln w="9144">
                <a:solidFill>
                  <a:srgbClr val="29BA7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Microsoft YaHei Light" panose="020B0502040204020203" pitchFamily="34" charset="-122"/>
                  <a:ea typeface="Microsoft YaHei Light" panose="020B0502040204020203" pitchFamily="34" charset="-122"/>
                </a:endParaRPr>
              </a:p>
            </p:txBody>
          </p:sp>
        </p:grpSp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BFC18E25-72BC-AB47-9527-2B0B8BD64978}"/>
                </a:ext>
              </a:extLst>
            </p:cNvPr>
            <p:cNvGrpSpPr/>
            <p:nvPr/>
          </p:nvGrpSpPr>
          <p:grpSpPr>
            <a:xfrm>
              <a:off x="6537683" y="4070986"/>
              <a:ext cx="293172" cy="1688372"/>
              <a:chOff x="6872543" y="3492550"/>
              <a:chExt cx="205740" cy="963294"/>
            </a:xfrm>
          </p:grpSpPr>
          <p:sp>
            <p:nvSpPr>
              <p:cNvPr id="70" name="object 31">
                <a:extLst>
                  <a:ext uri="{FF2B5EF4-FFF2-40B4-BE49-F238E27FC236}">
                    <a16:creationId xmlns:a16="http://schemas.microsoft.com/office/drawing/2014/main" id="{06EFCF3D-C9B4-A54D-B90B-500EFA2E11C9}"/>
                  </a:ext>
                </a:extLst>
              </p:cNvPr>
              <p:cNvSpPr/>
              <p:nvPr/>
            </p:nvSpPr>
            <p:spPr>
              <a:xfrm>
                <a:off x="6872543" y="3492550"/>
                <a:ext cx="205740" cy="963294"/>
              </a:xfrm>
              <a:custGeom>
                <a:avLst/>
                <a:gdLst/>
                <a:ahLst/>
                <a:cxnLst/>
                <a:rect l="l" t="t" r="r" b="b"/>
                <a:pathLst>
                  <a:path w="205739" h="963295">
                    <a:moveTo>
                      <a:pt x="24752" y="0"/>
                    </a:moveTo>
                    <a:lnTo>
                      <a:pt x="0" y="0"/>
                    </a:lnTo>
                    <a:lnTo>
                      <a:pt x="180987" y="481584"/>
                    </a:lnTo>
                    <a:lnTo>
                      <a:pt x="0" y="963168"/>
                    </a:lnTo>
                    <a:lnTo>
                      <a:pt x="24752" y="963168"/>
                    </a:lnTo>
                    <a:lnTo>
                      <a:pt x="205740" y="481584"/>
                    </a:lnTo>
                    <a:lnTo>
                      <a:pt x="24752" y="0"/>
                    </a:lnTo>
                    <a:close/>
                  </a:path>
                </a:pathLst>
              </a:custGeom>
              <a:solidFill>
                <a:srgbClr val="29BA7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Microsoft YaHei Light" panose="020B0502040204020203" pitchFamily="34" charset="-122"/>
                  <a:ea typeface="Microsoft YaHei Light" panose="020B0502040204020203" pitchFamily="34" charset="-122"/>
                </a:endParaRPr>
              </a:p>
            </p:txBody>
          </p:sp>
          <p:sp>
            <p:nvSpPr>
              <p:cNvPr id="71" name="object 32">
                <a:extLst>
                  <a:ext uri="{FF2B5EF4-FFF2-40B4-BE49-F238E27FC236}">
                    <a16:creationId xmlns:a16="http://schemas.microsoft.com/office/drawing/2014/main" id="{DBCD641C-33C9-B14A-A1C1-C0B393ADE508}"/>
                  </a:ext>
                </a:extLst>
              </p:cNvPr>
              <p:cNvSpPr/>
              <p:nvPr/>
            </p:nvSpPr>
            <p:spPr>
              <a:xfrm>
                <a:off x="6872543" y="3492550"/>
                <a:ext cx="205740" cy="963294"/>
              </a:xfrm>
              <a:custGeom>
                <a:avLst/>
                <a:gdLst/>
                <a:ahLst/>
                <a:cxnLst/>
                <a:rect l="l" t="t" r="r" b="b"/>
                <a:pathLst>
                  <a:path w="205739" h="963295">
                    <a:moveTo>
                      <a:pt x="0" y="0"/>
                    </a:moveTo>
                    <a:lnTo>
                      <a:pt x="24752" y="0"/>
                    </a:lnTo>
                    <a:lnTo>
                      <a:pt x="205740" y="481584"/>
                    </a:lnTo>
                    <a:lnTo>
                      <a:pt x="24752" y="963168"/>
                    </a:lnTo>
                    <a:lnTo>
                      <a:pt x="0" y="963168"/>
                    </a:lnTo>
                    <a:lnTo>
                      <a:pt x="180987" y="481584"/>
                    </a:lnTo>
                    <a:lnTo>
                      <a:pt x="0" y="0"/>
                    </a:lnTo>
                    <a:close/>
                  </a:path>
                </a:pathLst>
              </a:custGeom>
              <a:ln w="9144">
                <a:solidFill>
                  <a:srgbClr val="29BA7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Microsoft YaHei Light" panose="020B0502040204020203" pitchFamily="34" charset="-122"/>
                  <a:ea typeface="Microsoft YaHei Light" panose="020B0502040204020203" pitchFamily="34" charset="-122"/>
                </a:endParaRPr>
              </a:p>
            </p:txBody>
          </p:sp>
        </p:grp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12D1DC28-6605-4B1E-A20A-3D30821BB6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16" y="1235035"/>
            <a:ext cx="3817556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866229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8"/>
          <p:cNvSpPr txBox="1"/>
          <p:nvPr/>
        </p:nvSpPr>
        <p:spPr>
          <a:xfrm>
            <a:off x="-659745" y="398001"/>
            <a:ext cx="5390635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spc="-5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+mj-cs"/>
                <a:sym typeface="Arial" panose="020B0604020202020204" pitchFamily="34" charset="0"/>
              </a:rPr>
              <a:t>小应用       </a:t>
            </a:r>
            <a:r>
              <a:rPr lang="zh-CN" altLang="en-US" sz="2800" spc="-5" dirty="0">
                <a:solidFill>
                  <a:srgbClr val="00B05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+mj-cs"/>
                <a:sym typeface="Arial" panose="020B0604020202020204" pitchFamily="34" charset="0"/>
              </a:rPr>
              <a:t>小班长</a:t>
            </a:r>
            <a:endParaRPr lang="en-US" altLang="zh-CN" sz="2800" spc="-5" dirty="0">
              <a:solidFill>
                <a:srgbClr val="00B050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393849" y="947323"/>
            <a:ext cx="12397642" cy="5337092"/>
            <a:chOff x="-393849" y="813483"/>
            <a:chExt cx="12397642" cy="5337092"/>
          </a:xfrm>
        </p:grpSpPr>
        <p:sp>
          <p:nvSpPr>
            <p:cNvPr id="57" name="TextBox 8">
              <a:extLst>
                <a:ext uri="{FF2B5EF4-FFF2-40B4-BE49-F238E27FC236}">
                  <a16:creationId xmlns:a16="http://schemas.microsoft.com/office/drawing/2014/main" id="{69F4D63D-FAA7-BB40-9D68-773E1F3E2B89}"/>
                </a:ext>
              </a:extLst>
            </p:cNvPr>
            <p:cNvSpPr txBox="1"/>
            <p:nvPr/>
          </p:nvSpPr>
          <p:spPr>
            <a:xfrm>
              <a:off x="-393849" y="813483"/>
              <a:ext cx="3604550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sym typeface="Arial" panose="020B0604020202020204" pitchFamily="34" charset="0"/>
                </a:rPr>
                <a:t>APPLICATIONS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object 15">
              <a:extLst>
                <a:ext uri="{FF2B5EF4-FFF2-40B4-BE49-F238E27FC236}">
                  <a16:creationId xmlns:a16="http://schemas.microsoft.com/office/drawing/2014/main" id="{E32FCDA1-2466-1A41-93B9-FCB30025BD53}"/>
                </a:ext>
              </a:extLst>
            </p:cNvPr>
            <p:cNvSpPr txBox="1"/>
            <p:nvPr/>
          </p:nvSpPr>
          <p:spPr>
            <a:xfrm>
              <a:off x="5140044" y="2119284"/>
              <a:ext cx="1242060" cy="369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r>
                <a:rPr lang="zh-CN" altLang="en-US" sz="2400" b="1" spc="-5" dirty="0">
                  <a:solidFill>
                    <a:srgbClr val="29BA74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Heiti SC"/>
                </a:rPr>
                <a:t>主要功能</a:t>
              </a:r>
              <a:endParaRPr sz="2400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Heiti SC"/>
              </a:endParaRPr>
            </a:p>
          </p:txBody>
        </p:sp>
        <p:sp>
          <p:nvSpPr>
            <p:cNvPr id="27" name="object 17">
              <a:extLst>
                <a:ext uri="{FF2B5EF4-FFF2-40B4-BE49-F238E27FC236}">
                  <a16:creationId xmlns:a16="http://schemas.microsoft.com/office/drawing/2014/main" id="{FB890072-8FC4-B045-B2E5-879FF4A421EA}"/>
                </a:ext>
              </a:extLst>
            </p:cNvPr>
            <p:cNvSpPr txBox="1"/>
            <p:nvPr/>
          </p:nvSpPr>
          <p:spPr>
            <a:xfrm>
              <a:off x="5203932" y="4536067"/>
              <a:ext cx="1242060" cy="369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zh-CN" altLang="en-US" sz="2400" b="1" spc="-5" dirty="0">
                  <a:solidFill>
                    <a:srgbClr val="29BA74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产品特色</a:t>
              </a:r>
              <a:endParaRPr sz="2400" b="1" spc="-5" dirty="0">
                <a:solidFill>
                  <a:srgbClr val="29BA74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48" name="object 35">
              <a:extLst>
                <a:ext uri="{FF2B5EF4-FFF2-40B4-BE49-F238E27FC236}">
                  <a16:creationId xmlns:a16="http://schemas.microsoft.com/office/drawing/2014/main" id="{764FA120-E32F-8F4D-90EC-544743415C29}"/>
                </a:ext>
              </a:extLst>
            </p:cNvPr>
            <p:cNvSpPr txBox="1"/>
            <p:nvPr/>
          </p:nvSpPr>
          <p:spPr>
            <a:xfrm>
              <a:off x="7015668" y="1702258"/>
              <a:ext cx="4630900" cy="1708160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/>
            <a:p>
              <a:pPr marL="297815" marR="117475" indent="-285750">
                <a:spcBef>
                  <a:spcPts val="600"/>
                </a:spcBef>
                <a:buClr>
                  <a:srgbClr val="00B050"/>
                </a:buClr>
                <a:buFont typeface="Wingdings" pitchFamily="2" charset="2"/>
                <a:buChar char="l"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Arial Unicode MS"/>
                </a:rPr>
                <a:t>每日打卡：学生每日打卡填报出行与健康状态；</a:t>
              </a:r>
            </a:p>
            <a:p>
              <a:pPr marL="297815" marR="117475" indent="-285750">
                <a:spcBef>
                  <a:spcPts val="600"/>
                </a:spcBef>
                <a:buClr>
                  <a:srgbClr val="00B050"/>
                </a:buClr>
                <a:buFont typeface="Wingdings" pitchFamily="2" charset="2"/>
                <a:buChar char="l"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Arial Unicode MS"/>
                </a:rPr>
                <a:t>我的颜值：自动生成绿色、黄色、橙色、红色四色颜值。</a:t>
              </a:r>
              <a:endParaRPr lang="en-US" altLang="zh-CN" sz="1600" dirty="0">
                <a:solidFill>
                  <a:schemeClr val="bg2">
                    <a:lumMod val="2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endParaRPr>
            </a:p>
            <a:p>
              <a:pPr marL="297815" marR="117475" indent="-285750">
                <a:spcBef>
                  <a:spcPts val="600"/>
                </a:spcBef>
                <a:buClr>
                  <a:srgbClr val="00B050"/>
                </a:buClr>
                <a:buFont typeface="Wingdings" pitchFamily="2" charset="2"/>
                <a:buChar char="l"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Arial Unicode MS"/>
                </a:rPr>
                <a:t>学生状态：实时掌握学生健康状态，帮助学校制定开学计划。 </a:t>
              </a:r>
            </a:p>
            <a:p>
              <a:pPr marL="297815" marR="117475" indent="-285750">
                <a:spcBef>
                  <a:spcPts val="600"/>
                </a:spcBef>
                <a:buClr>
                  <a:srgbClr val="00B050"/>
                </a:buClr>
                <a:buFont typeface="Wingdings" pitchFamily="2" charset="2"/>
                <a:buChar char="l"/>
              </a:pPr>
              <a:endParaRPr lang="zh-CN" altLang="en-US" sz="1600" dirty="0">
                <a:solidFill>
                  <a:schemeClr val="bg2">
                    <a:lumMod val="2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endParaRPr>
            </a:p>
          </p:txBody>
        </p:sp>
        <p:sp>
          <p:nvSpPr>
            <p:cNvPr id="50" name="object 39">
              <a:extLst>
                <a:ext uri="{FF2B5EF4-FFF2-40B4-BE49-F238E27FC236}">
                  <a16:creationId xmlns:a16="http://schemas.microsoft.com/office/drawing/2014/main" id="{8BB57386-0047-5440-9DF9-620C5FE4D166}"/>
                </a:ext>
              </a:extLst>
            </p:cNvPr>
            <p:cNvSpPr/>
            <p:nvPr/>
          </p:nvSpPr>
          <p:spPr>
            <a:xfrm>
              <a:off x="5118420" y="3669996"/>
              <a:ext cx="6528148" cy="45719"/>
            </a:xfrm>
            <a:custGeom>
              <a:avLst/>
              <a:gdLst/>
              <a:ahLst/>
              <a:cxnLst/>
              <a:rect l="l" t="t" r="r" b="b"/>
              <a:pathLst>
                <a:path w="5835015">
                  <a:moveTo>
                    <a:pt x="0" y="0"/>
                  </a:moveTo>
                  <a:lnTo>
                    <a:pt x="5834608" y="0"/>
                  </a:lnTo>
                </a:path>
              </a:pathLst>
            </a:custGeom>
            <a:ln w="9144">
              <a:solidFill>
                <a:srgbClr val="9B9B9B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51" name="object 40">
              <a:extLst>
                <a:ext uri="{FF2B5EF4-FFF2-40B4-BE49-F238E27FC236}">
                  <a16:creationId xmlns:a16="http://schemas.microsoft.com/office/drawing/2014/main" id="{910FD09B-06D1-0741-AF76-F57A7CA36A42}"/>
                </a:ext>
              </a:extLst>
            </p:cNvPr>
            <p:cNvSpPr/>
            <p:nvPr/>
          </p:nvSpPr>
          <p:spPr>
            <a:xfrm>
              <a:off x="5075744" y="6104856"/>
              <a:ext cx="6549772" cy="45719"/>
            </a:xfrm>
            <a:custGeom>
              <a:avLst/>
              <a:gdLst/>
              <a:ahLst/>
              <a:cxnLst/>
              <a:rect l="l" t="t" r="r" b="b"/>
              <a:pathLst>
                <a:path w="5835015">
                  <a:moveTo>
                    <a:pt x="0" y="0"/>
                  </a:moveTo>
                  <a:lnTo>
                    <a:pt x="5834608" y="0"/>
                  </a:lnTo>
                </a:path>
              </a:pathLst>
            </a:custGeom>
            <a:ln w="9144">
              <a:solidFill>
                <a:srgbClr val="9B9B9B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60" name="object 35">
              <a:extLst>
                <a:ext uri="{FF2B5EF4-FFF2-40B4-BE49-F238E27FC236}">
                  <a16:creationId xmlns:a16="http://schemas.microsoft.com/office/drawing/2014/main" id="{369C251E-5D8C-AA4F-94F3-74BCAFE8CC0D}"/>
                </a:ext>
              </a:extLst>
            </p:cNvPr>
            <p:cNvSpPr txBox="1"/>
            <p:nvPr/>
          </p:nvSpPr>
          <p:spPr>
            <a:xfrm>
              <a:off x="7033674" y="4135958"/>
              <a:ext cx="4970119" cy="1538883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/>
            <a:p>
              <a:pPr marL="297815" marR="117475" indent="-285750">
                <a:spcBef>
                  <a:spcPts val="1200"/>
                </a:spcBef>
                <a:buClr>
                  <a:srgbClr val="00B050"/>
                </a:buClr>
                <a:buFont typeface="Wingdings" pitchFamily="2" charset="2"/>
                <a:buChar char="l"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Arial Unicode MS"/>
                </a:rPr>
                <a:t>领导安心：实时感知每一位学生和教职工健康，实现健康人员优先复学复工</a:t>
              </a:r>
              <a:endParaRPr lang="en-US" altLang="zh-CN" sz="1600" dirty="0">
                <a:solidFill>
                  <a:schemeClr val="bg2">
                    <a:lumMod val="2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endParaRPr>
            </a:p>
            <a:p>
              <a:pPr marL="297815" marR="117475" indent="-285750">
                <a:spcBef>
                  <a:spcPts val="1200"/>
                </a:spcBef>
                <a:buClr>
                  <a:srgbClr val="00B050"/>
                </a:buClr>
                <a:buFont typeface="Wingdings" pitchFamily="2" charset="2"/>
                <a:buChar char="l"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Arial Unicode MS"/>
                </a:rPr>
                <a:t>学生放心：持证入学，红、橙劝返隔离</a:t>
              </a:r>
              <a:endParaRPr lang="en-US" altLang="zh-CN" sz="1600" dirty="0">
                <a:solidFill>
                  <a:schemeClr val="bg2">
                    <a:lumMod val="2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endParaRPr>
            </a:p>
            <a:p>
              <a:pPr marL="297815" marR="117475" indent="-285750">
                <a:spcBef>
                  <a:spcPts val="1200"/>
                </a:spcBef>
                <a:buClr>
                  <a:srgbClr val="00B050"/>
                </a:buClr>
                <a:buFont typeface="Wingdings" pitchFamily="2" charset="2"/>
                <a:buChar char="l"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Arial Unicode MS"/>
                </a:rPr>
                <a:t>管理高效：代替纸质表格，每日及时打卡，每日实时统计</a:t>
              </a:r>
            </a:p>
          </p:txBody>
        </p:sp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F5219804-DC1F-B448-A216-E858DAE5EA2A}"/>
                </a:ext>
              </a:extLst>
            </p:cNvPr>
            <p:cNvGrpSpPr/>
            <p:nvPr/>
          </p:nvGrpSpPr>
          <p:grpSpPr>
            <a:xfrm>
              <a:off x="6552300" y="1766166"/>
              <a:ext cx="293172" cy="1688372"/>
              <a:chOff x="6872543" y="3492550"/>
              <a:chExt cx="205740" cy="963294"/>
            </a:xfrm>
          </p:grpSpPr>
          <p:sp>
            <p:nvSpPr>
              <p:cNvPr id="65" name="object 31">
                <a:extLst>
                  <a:ext uri="{FF2B5EF4-FFF2-40B4-BE49-F238E27FC236}">
                    <a16:creationId xmlns:a16="http://schemas.microsoft.com/office/drawing/2014/main" id="{18923DE0-2354-4643-98F7-B39EB387A0E6}"/>
                  </a:ext>
                </a:extLst>
              </p:cNvPr>
              <p:cNvSpPr/>
              <p:nvPr/>
            </p:nvSpPr>
            <p:spPr>
              <a:xfrm>
                <a:off x="6872543" y="3492550"/>
                <a:ext cx="205740" cy="963294"/>
              </a:xfrm>
              <a:custGeom>
                <a:avLst/>
                <a:gdLst/>
                <a:ahLst/>
                <a:cxnLst/>
                <a:rect l="l" t="t" r="r" b="b"/>
                <a:pathLst>
                  <a:path w="205739" h="963295">
                    <a:moveTo>
                      <a:pt x="24752" y="0"/>
                    </a:moveTo>
                    <a:lnTo>
                      <a:pt x="0" y="0"/>
                    </a:lnTo>
                    <a:lnTo>
                      <a:pt x="180987" y="481584"/>
                    </a:lnTo>
                    <a:lnTo>
                      <a:pt x="0" y="963168"/>
                    </a:lnTo>
                    <a:lnTo>
                      <a:pt x="24752" y="963168"/>
                    </a:lnTo>
                    <a:lnTo>
                      <a:pt x="205740" y="481584"/>
                    </a:lnTo>
                    <a:lnTo>
                      <a:pt x="24752" y="0"/>
                    </a:lnTo>
                    <a:close/>
                  </a:path>
                </a:pathLst>
              </a:custGeom>
              <a:solidFill>
                <a:srgbClr val="29BA7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Microsoft YaHei Light" panose="020B0502040204020203" pitchFamily="34" charset="-122"/>
                  <a:ea typeface="Microsoft YaHei Light" panose="020B0502040204020203" pitchFamily="34" charset="-122"/>
                </a:endParaRPr>
              </a:p>
            </p:txBody>
          </p:sp>
          <p:sp>
            <p:nvSpPr>
              <p:cNvPr id="66" name="object 32">
                <a:extLst>
                  <a:ext uri="{FF2B5EF4-FFF2-40B4-BE49-F238E27FC236}">
                    <a16:creationId xmlns:a16="http://schemas.microsoft.com/office/drawing/2014/main" id="{CB8C3ECA-D4BB-B848-80FF-641DDF528452}"/>
                  </a:ext>
                </a:extLst>
              </p:cNvPr>
              <p:cNvSpPr/>
              <p:nvPr/>
            </p:nvSpPr>
            <p:spPr>
              <a:xfrm>
                <a:off x="6872543" y="3492550"/>
                <a:ext cx="205740" cy="963294"/>
              </a:xfrm>
              <a:custGeom>
                <a:avLst/>
                <a:gdLst/>
                <a:ahLst/>
                <a:cxnLst/>
                <a:rect l="l" t="t" r="r" b="b"/>
                <a:pathLst>
                  <a:path w="205739" h="963295">
                    <a:moveTo>
                      <a:pt x="0" y="0"/>
                    </a:moveTo>
                    <a:lnTo>
                      <a:pt x="24752" y="0"/>
                    </a:lnTo>
                    <a:lnTo>
                      <a:pt x="205740" y="481584"/>
                    </a:lnTo>
                    <a:lnTo>
                      <a:pt x="24752" y="963168"/>
                    </a:lnTo>
                    <a:lnTo>
                      <a:pt x="0" y="963168"/>
                    </a:lnTo>
                    <a:lnTo>
                      <a:pt x="180987" y="481584"/>
                    </a:lnTo>
                    <a:lnTo>
                      <a:pt x="0" y="0"/>
                    </a:lnTo>
                    <a:close/>
                  </a:path>
                </a:pathLst>
              </a:custGeom>
              <a:ln w="9144">
                <a:solidFill>
                  <a:srgbClr val="29BA7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Microsoft YaHei Light" panose="020B0502040204020203" pitchFamily="34" charset="-122"/>
                  <a:ea typeface="Microsoft YaHei Light" panose="020B0502040204020203" pitchFamily="34" charset="-122"/>
                </a:endParaRPr>
              </a:p>
            </p:txBody>
          </p:sp>
        </p:grpSp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BFC18E25-72BC-AB47-9527-2B0B8BD64978}"/>
                </a:ext>
              </a:extLst>
            </p:cNvPr>
            <p:cNvGrpSpPr/>
            <p:nvPr/>
          </p:nvGrpSpPr>
          <p:grpSpPr>
            <a:xfrm>
              <a:off x="6537683" y="4070986"/>
              <a:ext cx="293172" cy="1688372"/>
              <a:chOff x="6872543" y="3492550"/>
              <a:chExt cx="205740" cy="963294"/>
            </a:xfrm>
          </p:grpSpPr>
          <p:sp>
            <p:nvSpPr>
              <p:cNvPr id="70" name="object 31">
                <a:extLst>
                  <a:ext uri="{FF2B5EF4-FFF2-40B4-BE49-F238E27FC236}">
                    <a16:creationId xmlns:a16="http://schemas.microsoft.com/office/drawing/2014/main" id="{06EFCF3D-C9B4-A54D-B90B-500EFA2E11C9}"/>
                  </a:ext>
                </a:extLst>
              </p:cNvPr>
              <p:cNvSpPr/>
              <p:nvPr/>
            </p:nvSpPr>
            <p:spPr>
              <a:xfrm>
                <a:off x="6872543" y="3492550"/>
                <a:ext cx="205740" cy="963294"/>
              </a:xfrm>
              <a:custGeom>
                <a:avLst/>
                <a:gdLst/>
                <a:ahLst/>
                <a:cxnLst/>
                <a:rect l="l" t="t" r="r" b="b"/>
                <a:pathLst>
                  <a:path w="205739" h="963295">
                    <a:moveTo>
                      <a:pt x="24752" y="0"/>
                    </a:moveTo>
                    <a:lnTo>
                      <a:pt x="0" y="0"/>
                    </a:lnTo>
                    <a:lnTo>
                      <a:pt x="180987" y="481584"/>
                    </a:lnTo>
                    <a:lnTo>
                      <a:pt x="0" y="963168"/>
                    </a:lnTo>
                    <a:lnTo>
                      <a:pt x="24752" y="963168"/>
                    </a:lnTo>
                    <a:lnTo>
                      <a:pt x="205740" y="481584"/>
                    </a:lnTo>
                    <a:lnTo>
                      <a:pt x="24752" y="0"/>
                    </a:lnTo>
                    <a:close/>
                  </a:path>
                </a:pathLst>
              </a:custGeom>
              <a:solidFill>
                <a:srgbClr val="29BA7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Microsoft YaHei Light" panose="020B0502040204020203" pitchFamily="34" charset="-122"/>
                  <a:ea typeface="Microsoft YaHei Light" panose="020B0502040204020203" pitchFamily="34" charset="-122"/>
                </a:endParaRPr>
              </a:p>
            </p:txBody>
          </p:sp>
          <p:sp>
            <p:nvSpPr>
              <p:cNvPr id="71" name="object 32">
                <a:extLst>
                  <a:ext uri="{FF2B5EF4-FFF2-40B4-BE49-F238E27FC236}">
                    <a16:creationId xmlns:a16="http://schemas.microsoft.com/office/drawing/2014/main" id="{DBCD641C-33C9-B14A-A1C1-C0B393ADE508}"/>
                  </a:ext>
                </a:extLst>
              </p:cNvPr>
              <p:cNvSpPr/>
              <p:nvPr/>
            </p:nvSpPr>
            <p:spPr>
              <a:xfrm>
                <a:off x="6872543" y="3492550"/>
                <a:ext cx="205740" cy="963294"/>
              </a:xfrm>
              <a:custGeom>
                <a:avLst/>
                <a:gdLst/>
                <a:ahLst/>
                <a:cxnLst/>
                <a:rect l="l" t="t" r="r" b="b"/>
                <a:pathLst>
                  <a:path w="205739" h="963295">
                    <a:moveTo>
                      <a:pt x="0" y="0"/>
                    </a:moveTo>
                    <a:lnTo>
                      <a:pt x="24752" y="0"/>
                    </a:lnTo>
                    <a:lnTo>
                      <a:pt x="205740" y="481584"/>
                    </a:lnTo>
                    <a:lnTo>
                      <a:pt x="24752" y="963168"/>
                    </a:lnTo>
                    <a:lnTo>
                      <a:pt x="0" y="963168"/>
                    </a:lnTo>
                    <a:lnTo>
                      <a:pt x="180987" y="481584"/>
                    </a:lnTo>
                    <a:lnTo>
                      <a:pt x="0" y="0"/>
                    </a:lnTo>
                    <a:close/>
                  </a:path>
                </a:pathLst>
              </a:custGeom>
              <a:ln w="9144">
                <a:solidFill>
                  <a:srgbClr val="29BA7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Microsoft YaHei Light" panose="020B0502040204020203" pitchFamily="34" charset="-122"/>
                  <a:ea typeface="Microsoft YaHei Light" panose="020B0502040204020203" pitchFamily="34" charset="-122"/>
                </a:endParaRPr>
              </a:p>
            </p:txBody>
          </p:sp>
        </p:grp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148C293A-BDF0-47F0-A52A-877AC42EC5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89" y="1157921"/>
            <a:ext cx="3817559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3916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8"/>
          <p:cNvSpPr txBox="1"/>
          <p:nvPr/>
        </p:nvSpPr>
        <p:spPr>
          <a:xfrm>
            <a:off x="-659745" y="398001"/>
            <a:ext cx="5390635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spc="-5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+mj-cs"/>
                <a:sym typeface="Arial" panose="020B0604020202020204" pitchFamily="34" charset="0"/>
              </a:rPr>
              <a:t>小应用       </a:t>
            </a:r>
            <a:r>
              <a:rPr lang="zh-CN" altLang="en-US" sz="2800" spc="-5" dirty="0">
                <a:solidFill>
                  <a:srgbClr val="00B05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+mj-cs"/>
                <a:sym typeface="Arial" panose="020B0604020202020204" pitchFamily="34" charset="0"/>
              </a:rPr>
              <a:t>小雷达</a:t>
            </a:r>
            <a:endParaRPr lang="en-US" altLang="zh-CN" sz="2800" spc="-5" dirty="0">
              <a:solidFill>
                <a:srgbClr val="00B050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393849" y="947323"/>
            <a:ext cx="12397642" cy="5337092"/>
            <a:chOff x="-393849" y="813483"/>
            <a:chExt cx="12397642" cy="5337092"/>
          </a:xfrm>
        </p:grpSpPr>
        <p:sp>
          <p:nvSpPr>
            <p:cNvPr id="57" name="TextBox 8">
              <a:extLst>
                <a:ext uri="{FF2B5EF4-FFF2-40B4-BE49-F238E27FC236}">
                  <a16:creationId xmlns:a16="http://schemas.microsoft.com/office/drawing/2014/main" id="{69F4D63D-FAA7-BB40-9D68-773E1F3E2B89}"/>
                </a:ext>
              </a:extLst>
            </p:cNvPr>
            <p:cNvSpPr txBox="1"/>
            <p:nvPr/>
          </p:nvSpPr>
          <p:spPr>
            <a:xfrm>
              <a:off x="-393849" y="813483"/>
              <a:ext cx="3604550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sym typeface="Arial" panose="020B0604020202020204" pitchFamily="34" charset="0"/>
                </a:rPr>
                <a:t>APPLICATIONS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object 15">
              <a:extLst>
                <a:ext uri="{FF2B5EF4-FFF2-40B4-BE49-F238E27FC236}">
                  <a16:creationId xmlns:a16="http://schemas.microsoft.com/office/drawing/2014/main" id="{E32FCDA1-2466-1A41-93B9-FCB30025BD53}"/>
                </a:ext>
              </a:extLst>
            </p:cNvPr>
            <p:cNvSpPr txBox="1"/>
            <p:nvPr/>
          </p:nvSpPr>
          <p:spPr>
            <a:xfrm>
              <a:off x="5140044" y="2119284"/>
              <a:ext cx="1242060" cy="369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r>
                <a:rPr lang="zh-CN" altLang="en-US" sz="2400" b="1" spc="-5" dirty="0">
                  <a:solidFill>
                    <a:srgbClr val="29BA74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Heiti SC"/>
                </a:rPr>
                <a:t>主要功能</a:t>
              </a:r>
              <a:endParaRPr sz="2400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Heiti SC"/>
              </a:endParaRPr>
            </a:p>
          </p:txBody>
        </p:sp>
        <p:sp>
          <p:nvSpPr>
            <p:cNvPr id="27" name="object 17">
              <a:extLst>
                <a:ext uri="{FF2B5EF4-FFF2-40B4-BE49-F238E27FC236}">
                  <a16:creationId xmlns:a16="http://schemas.microsoft.com/office/drawing/2014/main" id="{FB890072-8FC4-B045-B2E5-879FF4A421EA}"/>
                </a:ext>
              </a:extLst>
            </p:cNvPr>
            <p:cNvSpPr txBox="1"/>
            <p:nvPr/>
          </p:nvSpPr>
          <p:spPr>
            <a:xfrm>
              <a:off x="5203932" y="4536067"/>
              <a:ext cx="1242060" cy="369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zh-CN" altLang="en-US" sz="2400" b="1" spc="-5" dirty="0">
                  <a:solidFill>
                    <a:srgbClr val="29BA74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产品特色</a:t>
              </a:r>
              <a:endParaRPr sz="2400" b="1" spc="-5" dirty="0">
                <a:solidFill>
                  <a:srgbClr val="29BA74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48" name="object 35">
              <a:extLst>
                <a:ext uri="{FF2B5EF4-FFF2-40B4-BE49-F238E27FC236}">
                  <a16:creationId xmlns:a16="http://schemas.microsoft.com/office/drawing/2014/main" id="{764FA120-E32F-8F4D-90EC-544743415C29}"/>
                </a:ext>
              </a:extLst>
            </p:cNvPr>
            <p:cNvSpPr txBox="1"/>
            <p:nvPr/>
          </p:nvSpPr>
          <p:spPr>
            <a:xfrm>
              <a:off x="7015668" y="1863841"/>
              <a:ext cx="4630900" cy="1384995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/>
            <a:p>
              <a:pPr marL="297815" marR="117475" indent="-285750">
                <a:spcBef>
                  <a:spcPts val="600"/>
                </a:spcBef>
                <a:buClr>
                  <a:srgbClr val="00B050"/>
                </a:buClr>
                <a:buFont typeface="Wingdings" pitchFamily="2" charset="2"/>
                <a:buChar char="l"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Arial Unicode MS"/>
                </a:rPr>
                <a:t>身边风险：实时掌握周边疫情分布，评估小区风险等级；</a:t>
              </a:r>
            </a:p>
            <a:p>
              <a:pPr marL="297815" marR="117475" indent="-285750">
                <a:spcBef>
                  <a:spcPts val="600"/>
                </a:spcBef>
                <a:buClr>
                  <a:srgbClr val="00B050"/>
                </a:buClr>
                <a:buFont typeface="Wingdings" pitchFamily="2" charset="2"/>
                <a:buChar char="l"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Arial Unicode MS"/>
                </a:rPr>
                <a:t>出行风险：搜索目的地疫情状况，合理规划出行路线；</a:t>
              </a:r>
            </a:p>
            <a:p>
              <a:pPr marL="297815" marR="117475" indent="-285750">
                <a:spcBef>
                  <a:spcPts val="600"/>
                </a:spcBef>
                <a:buClr>
                  <a:srgbClr val="00B050"/>
                </a:buClr>
                <a:buFont typeface="Wingdings" pitchFamily="2" charset="2"/>
                <a:buChar char="l"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Arial Unicode MS"/>
                </a:rPr>
                <a:t>疫情举报：主动举报疫情线索。</a:t>
              </a:r>
            </a:p>
          </p:txBody>
        </p:sp>
        <p:sp>
          <p:nvSpPr>
            <p:cNvPr id="50" name="object 39">
              <a:extLst>
                <a:ext uri="{FF2B5EF4-FFF2-40B4-BE49-F238E27FC236}">
                  <a16:creationId xmlns:a16="http://schemas.microsoft.com/office/drawing/2014/main" id="{8BB57386-0047-5440-9DF9-620C5FE4D166}"/>
                </a:ext>
              </a:extLst>
            </p:cNvPr>
            <p:cNvSpPr/>
            <p:nvPr/>
          </p:nvSpPr>
          <p:spPr>
            <a:xfrm>
              <a:off x="5118420" y="3669996"/>
              <a:ext cx="6528148" cy="45719"/>
            </a:xfrm>
            <a:custGeom>
              <a:avLst/>
              <a:gdLst/>
              <a:ahLst/>
              <a:cxnLst/>
              <a:rect l="l" t="t" r="r" b="b"/>
              <a:pathLst>
                <a:path w="5835015">
                  <a:moveTo>
                    <a:pt x="0" y="0"/>
                  </a:moveTo>
                  <a:lnTo>
                    <a:pt x="5834608" y="0"/>
                  </a:lnTo>
                </a:path>
              </a:pathLst>
            </a:custGeom>
            <a:ln w="9144">
              <a:solidFill>
                <a:srgbClr val="9B9B9B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51" name="object 40">
              <a:extLst>
                <a:ext uri="{FF2B5EF4-FFF2-40B4-BE49-F238E27FC236}">
                  <a16:creationId xmlns:a16="http://schemas.microsoft.com/office/drawing/2014/main" id="{910FD09B-06D1-0741-AF76-F57A7CA36A42}"/>
                </a:ext>
              </a:extLst>
            </p:cNvPr>
            <p:cNvSpPr/>
            <p:nvPr/>
          </p:nvSpPr>
          <p:spPr>
            <a:xfrm>
              <a:off x="5075744" y="6104856"/>
              <a:ext cx="6549772" cy="45719"/>
            </a:xfrm>
            <a:custGeom>
              <a:avLst/>
              <a:gdLst/>
              <a:ahLst/>
              <a:cxnLst/>
              <a:rect l="l" t="t" r="r" b="b"/>
              <a:pathLst>
                <a:path w="5835015">
                  <a:moveTo>
                    <a:pt x="0" y="0"/>
                  </a:moveTo>
                  <a:lnTo>
                    <a:pt x="5834608" y="0"/>
                  </a:lnTo>
                </a:path>
              </a:pathLst>
            </a:custGeom>
            <a:ln w="9144">
              <a:solidFill>
                <a:srgbClr val="9B9B9B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60" name="object 35">
              <a:extLst>
                <a:ext uri="{FF2B5EF4-FFF2-40B4-BE49-F238E27FC236}">
                  <a16:creationId xmlns:a16="http://schemas.microsoft.com/office/drawing/2014/main" id="{369C251E-5D8C-AA4F-94F3-74BCAFE8CC0D}"/>
                </a:ext>
              </a:extLst>
            </p:cNvPr>
            <p:cNvSpPr txBox="1"/>
            <p:nvPr/>
          </p:nvSpPr>
          <p:spPr>
            <a:xfrm>
              <a:off x="7033674" y="4212902"/>
              <a:ext cx="4970119" cy="1384995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/>
            <a:p>
              <a:pPr marL="297815" marR="117475" indent="-285750">
                <a:spcBef>
                  <a:spcPts val="600"/>
                </a:spcBef>
                <a:buClr>
                  <a:srgbClr val="00B050"/>
                </a:buClr>
                <a:buFont typeface="Wingdings" pitchFamily="2" charset="2"/>
                <a:buChar char="l"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Arial Unicode MS"/>
                </a:rPr>
                <a:t>数据权威：汇聚了卫生健康、民政、铁路、民航等部门的权威数据；</a:t>
              </a:r>
            </a:p>
            <a:p>
              <a:pPr marL="297815" marR="117475" indent="-285750">
                <a:spcBef>
                  <a:spcPts val="600"/>
                </a:spcBef>
                <a:buClr>
                  <a:srgbClr val="00B050"/>
                </a:buClr>
                <a:buFont typeface="Wingdings" pitchFamily="2" charset="2"/>
                <a:buChar char="l"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Arial Unicode MS"/>
                </a:rPr>
                <a:t>模型专业：全面考虑周边疫情分布情况，构建风险等级评估模型；</a:t>
              </a:r>
            </a:p>
            <a:p>
              <a:pPr marL="297815" marR="117475" indent="-285750">
                <a:spcBef>
                  <a:spcPts val="600"/>
                </a:spcBef>
                <a:buClr>
                  <a:srgbClr val="00B050"/>
                </a:buClr>
                <a:buFont typeface="Wingdings" pitchFamily="2" charset="2"/>
                <a:buChar char="l"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Arial Unicode MS"/>
                </a:rPr>
                <a:t>操作便捷：基于地图实现所有操作，明了便捷。</a:t>
              </a:r>
            </a:p>
          </p:txBody>
        </p:sp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F5219804-DC1F-B448-A216-E858DAE5EA2A}"/>
                </a:ext>
              </a:extLst>
            </p:cNvPr>
            <p:cNvGrpSpPr/>
            <p:nvPr/>
          </p:nvGrpSpPr>
          <p:grpSpPr>
            <a:xfrm>
              <a:off x="6552300" y="1766166"/>
              <a:ext cx="293172" cy="1688372"/>
              <a:chOff x="6872543" y="3492550"/>
              <a:chExt cx="205740" cy="963294"/>
            </a:xfrm>
          </p:grpSpPr>
          <p:sp>
            <p:nvSpPr>
              <p:cNvPr id="65" name="object 31">
                <a:extLst>
                  <a:ext uri="{FF2B5EF4-FFF2-40B4-BE49-F238E27FC236}">
                    <a16:creationId xmlns:a16="http://schemas.microsoft.com/office/drawing/2014/main" id="{18923DE0-2354-4643-98F7-B39EB387A0E6}"/>
                  </a:ext>
                </a:extLst>
              </p:cNvPr>
              <p:cNvSpPr/>
              <p:nvPr/>
            </p:nvSpPr>
            <p:spPr>
              <a:xfrm>
                <a:off x="6872543" y="3492550"/>
                <a:ext cx="205740" cy="963294"/>
              </a:xfrm>
              <a:custGeom>
                <a:avLst/>
                <a:gdLst/>
                <a:ahLst/>
                <a:cxnLst/>
                <a:rect l="l" t="t" r="r" b="b"/>
                <a:pathLst>
                  <a:path w="205739" h="963295">
                    <a:moveTo>
                      <a:pt x="24752" y="0"/>
                    </a:moveTo>
                    <a:lnTo>
                      <a:pt x="0" y="0"/>
                    </a:lnTo>
                    <a:lnTo>
                      <a:pt x="180987" y="481584"/>
                    </a:lnTo>
                    <a:lnTo>
                      <a:pt x="0" y="963168"/>
                    </a:lnTo>
                    <a:lnTo>
                      <a:pt x="24752" y="963168"/>
                    </a:lnTo>
                    <a:lnTo>
                      <a:pt x="205740" y="481584"/>
                    </a:lnTo>
                    <a:lnTo>
                      <a:pt x="24752" y="0"/>
                    </a:lnTo>
                    <a:close/>
                  </a:path>
                </a:pathLst>
              </a:custGeom>
              <a:solidFill>
                <a:srgbClr val="29BA7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Microsoft YaHei Light" panose="020B0502040204020203" pitchFamily="34" charset="-122"/>
                  <a:ea typeface="Microsoft YaHei Light" panose="020B0502040204020203" pitchFamily="34" charset="-122"/>
                </a:endParaRPr>
              </a:p>
            </p:txBody>
          </p:sp>
          <p:sp>
            <p:nvSpPr>
              <p:cNvPr id="66" name="object 32">
                <a:extLst>
                  <a:ext uri="{FF2B5EF4-FFF2-40B4-BE49-F238E27FC236}">
                    <a16:creationId xmlns:a16="http://schemas.microsoft.com/office/drawing/2014/main" id="{CB8C3ECA-D4BB-B848-80FF-641DDF528452}"/>
                  </a:ext>
                </a:extLst>
              </p:cNvPr>
              <p:cNvSpPr/>
              <p:nvPr/>
            </p:nvSpPr>
            <p:spPr>
              <a:xfrm>
                <a:off x="6872543" y="3492550"/>
                <a:ext cx="205740" cy="963294"/>
              </a:xfrm>
              <a:custGeom>
                <a:avLst/>
                <a:gdLst/>
                <a:ahLst/>
                <a:cxnLst/>
                <a:rect l="l" t="t" r="r" b="b"/>
                <a:pathLst>
                  <a:path w="205739" h="963295">
                    <a:moveTo>
                      <a:pt x="0" y="0"/>
                    </a:moveTo>
                    <a:lnTo>
                      <a:pt x="24752" y="0"/>
                    </a:lnTo>
                    <a:lnTo>
                      <a:pt x="205740" y="481584"/>
                    </a:lnTo>
                    <a:lnTo>
                      <a:pt x="24752" y="963168"/>
                    </a:lnTo>
                    <a:lnTo>
                      <a:pt x="0" y="963168"/>
                    </a:lnTo>
                    <a:lnTo>
                      <a:pt x="180987" y="481584"/>
                    </a:lnTo>
                    <a:lnTo>
                      <a:pt x="0" y="0"/>
                    </a:lnTo>
                    <a:close/>
                  </a:path>
                </a:pathLst>
              </a:custGeom>
              <a:ln w="9144">
                <a:solidFill>
                  <a:srgbClr val="29BA7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Microsoft YaHei Light" panose="020B0502040204020203" pitchFamily="34" charset="-122"/>
                  <a:ea typeface="Microsoft YaHei Light" panose="020B0502040204020203" pitchFamily="34" charset="-122"/>
                </a:endParaRPr>
              </a:p>
            </p:txBody>
          </p:sp>
        </p:grpSp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BFC18E25-72BC-AB47-9527-2B0B8BD64978}"/>
                </a:ext>
              </a:extLst>
            </p:cNvPr>
            <p:cNvGrpSpPr/>
            <p:nvPr/>
          </p:nvGrpSpPr>
          <p:grpSpPr>
            <a:xfrm>
              <a:off x="6537683" y="4070986"/>
              <a:ext cx="293172" cy="1688372"/>
              <a:chOff x="6872543" y="3492550"/>
              <a:chExt cx="205740" cy="963294"/>
            </a:xfrm>
          </p:grpSpPr>
          <p:sp>
            <p:nvSpPr>
              <p:cNvPr id="70" name="object 31">
                <a:extLst>
                  <a:ext uri="{FF2B5EF4-FFF2-40B4-BE49-F238E27FC236}">
                    <a16:creationId xmlns:a16="http://schemas.microsoft.com/office/drawing/2014/main" id="{06EFCF3D-C9B4-A54D-B90B-500EFA2E11C9}"/>
                  </a:ext>
                </a:extLst>
              </p:cNvPr>
              <p:cNvSpPr/>
              <p:nvPr/>
            </p:nvSpPr>
            <p:spPr>
              <a:xfrm>
                <a:off x="6872543" y="3492550"/>
                <a:ext cx="205740" cy="963294"/>
              </a:xfrm>
              <a:custGeom>
                <a:avLst/>
                <a:gdLst/>
                <a:ahLst/>
                <a:cxnLst/>
                <a:rect l="l" t="t" r="r" b="b"/>
                <a:pathLst>
                  <a:path w="205739" h="963295">
                    <a:moveTo>
                      <a:pt x="24752" y="0"/>
                    </a:moveTo>
                    <a:lnTo>
                      <a:pt x="0" y="0"/>
                    </a:lnTo>
                    <a:lnTo>
                      <a:pt x="180987" y="481584"/>
                    </a:lnTo>
                    <a:lnTo>
                      <a:pt x="0" y="963168"/>
                    </a:lnTo>
                    <a:lnTo>
                      <a:pt x="24752" y="963168"/>
                    </a:lnTo>
                    <a:lnTo>
                      <a:pt x="205740" y="481584"/>
                    </a:lnTo>
                    <a:lnTo>
                      <a:pt x="24752" y="0"/>
                    </a:lnTo>
                    <a:close/>
                  </a:path>
                </a:pathLst>
              </a:custGeom>
              <a:solidFill>
                <a:srgbClr val="29BA7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Microsoft YaHei Light" panose="020B0502040204020203" pitchFamily="34" charset="-122"/>
                  <a:ea typeface="Microsoft YaHei Light" panose="020B0502040204020203" pitchFamily="34" charset="-122"/>
                </a:endParaRPr>
              </a:p>
            </p:txBody>
          </p:sp>
          <p:sp>
            <p:nvSpPr>
              <p:cNvPr id="71" name="object 32">
                <a:extLst>
                  <a:ext uri="{FF2B5EF4-FFF2-40B4-BE49-F238E27FC236}">
                    <a16:creationId xmlns:a16="http://schemas.microsoft.com/office/drawing/2014/main" id="{DBCD641C-33C9-B14A-A1C1-C0B393ADE508}"/>
                  </a:ext>
                </a:extLst>
              </p:cNvPr>
              <p:cNvSpPr/>
              <p:nvPr/>
            </p:nvSpPr>
            <p:spPr>
              <a:xfrm>
                <a:off x="6872543" y="3492550"/>
                <a:ext cx="205740" cy="963294"/>
              </a:xfrm>
              <a:custGeom>
                <a:avLst/>
                <a:gdLst/>
                <a:ahLst/>
                <a:cxnLst/>
                <a:rect l="l" t="t" r="r" b="b"/>
                <a:pathLst>
                  <a:path w="205739" h="963295">
                    <a:moveTo>
                      <a:pt x="0" y="0"/>
                    </a:moveTo>
                    <a:lnTo>
                      <a:pt x="24752" y="0"/>
                    </a:lnTo>
                    <a:lnTo>
                      <a:pt x="205740" y="481584"/>
                    </a:lnTo>
                    <a:lnTo>
                      <a:pt x="24752" y="963168"/>
                    </a:lnTo>
                    <a:lnTo>
                      <a:pt x="0" y="963168"/>
                    </a:lnTo>
                    <a:lnTo>
                      <a:pt x="180987" y="481584"/>
                    </a:lnTo>
                    <a:lnTo>
                      <a:pt x="0" y="0"/>
                    </a:lnTo>
                    <a:close/>
                  </a:path>
                </a:pathLst>
              </a:custGeom>
              <a:ln w="9144">
                <a:solidFill>
                  <a:srgbClr val="29BA7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Microsoft YaHei Light" panose="020B0502040204020203" pitchFamily="34" charset="-122"/>
                  <a:ea typeface="Microsoft YaHei Light" panose="020B0502040204020203" pitchFamily="34" charset="-122"/>
                </a:endParaRPr>
              </a:p>
            </p:txBody>
          </p:sp>
        </p:grp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3477A233-6208-4695-AF83-FAE12D44EBB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77506" y="1176446"/>
            <a:ext cx="352868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3838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91069C13-CE76-4CFF-B235-B1B5103891AA}"/>
              </a:ext>
            </a:extLst>
          </p:cNvPr>
          <p:cNvSpPr txBox="1"/>
          <p:nvPr/>
        </p:nvSpPr>
        <p:spPr>
          <a:xfrm>
            <a:off x="810961" y="1294874"/>
            <a:ext cx="1056372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zh-CN" altLang="zh-CN" sz="2400" b="1" kern="100" dirty="0">
                <a:effectLst/>
                <a:latin typeface="华文细黑" panose="02010600040101010101" pitchFamily="2" charset="-122"/>
                <a:ea typeface="华文细黑" panose="02010600040101010101" pitchFamily="2" charset="-122"/>
                <a:cs typeface="仿宋_GB2312"/>
              </a:rPr>
              <a:t>（一）</a:t>
            </a:r>
            <a:r>
              <a:rPr lang="zh-CN" altLang="zh-CN" sz="2400" b="1" kern="100" dirty="0">
                <a:effectLst/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数据可信，排查有效。</a:t>
            </a:r>
            <a:r>
              <a:rPr lang="zh-CN" altLang="zh-CN" sz="2400" kern="100" dirty="0">
                <a:effectLst/>
                <a:latin typeface="华文细黑" panose="02010600040101010101" pitchFamily="2" charset="-122"/>
                <a:ea typeface="华文细黑" panose="02010600040101010101" pitchFamily="2" charset="-122"/>
                <a:cs typeface="仿宋_GB2312"/>
              </a:rPr>
              <a:t>数据来自国家卫健委、铁路、公安、民航、交通等部门实时数据，可有效识别出风险人员。</a:t>
            </a:r>
            <a:r>
              <a:rPr lang="zh-CN" altLang="en-US" sz="2400" kern="100" dirty="0">
                <a:effectLst/>
                <a:latin typeface="华文细黑" panose="02010600040101010101" pitchFamily="2" charset="-122"/>
                <a:ea typeface="华文细黑" panose="02010600040101010101" pitchFamily="2" charset="-122"/>
                <a:cs typeface="仿宋_GB2312"/>
              </a:rPr>
              <a:t>互联网企业健康码是靠个人填报数据评判给出风险等级，而我们是用权威数据、</a:t>
            </a:r>
            <a:r>
              <a:rPr lang="en-US" altLang="zh-CN" sz="2400" kern="100" dirty="0">
                <a:effectLst/>
                <a:latin typeface="华文细黑" panose="02010600040101010101" pitchFamily="2" charset="-122"/>
                <a:ea typeface="华文细黑" panose="02010600040101010101" pitchFamily="2" charset="-122"/>
                <a:cs typeface="仿宋_GB2312"/>
              </a:rPr>
              <a:t>WTO</a:t>
            </a:r>
            <a:r>
              <a:rPr lang="zh-CN" altLang="en-US" sz="2400" kern="100" dirty="0">
                <a:effectLst/>
                <a:latin typeface="华文细黑" panose="02010600040101010101" pitchFamily="2" charset="-122"/>
                <a:ea typeface="华文细黑" panose="02010600040101010101" pitchFamily="2" charset="-122"/>
                <a:cs typeface="仿宋_GB2312"/>
              </a:rPr>
              <a:t>国际标准确认的风险人群。</a:t>
            </a:r>
            <a:endParaRPr lang="zh-CN" altLang="zh-CN" sz="2400" kern="100" dirty="0"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zh-CN" altLang="zh-CN" sz="2400" b="1" kern="100" dirty="0">
                <a:effectLst/>
                <a:latin typeface="华文细黑" panose="02010600040101010101" pitchFamily="2" charset="-122"/>
                <a:ea typeface="华文细黑" panose="02010600040101010101" pitchFamily="2" charset="-122"/>
                <a:cs typeface="仿宋_GB2312"/>
              </a:rPr>
              <a:t>（二）</a:t>
            </a:r>
            <a:r>
              <a:rPr lang="zh-CN" altLang="zh-CN" sz="2400" b="1" kern="100" dirty="0">
                <a:effectLst/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标准权威，辅助决策。</a:t>
            </a:r>
            <a:r>
              <a:rPr lang="zh-CN" altLang="zh-CN" sz="2400" kern="100" dirty="0">
                <a:effectLst/>
                <a:latin typeface="华文细黑" panose="02010600040101010101" pitchFamily="2" charset="-122"/>
                <a:ea typeface="华文细黑" panose="02010600040101010101" pitchFamily="2" charset="-122"/>
                <a:cs typeface="仿宋_GB2312"/>
              </a:rPr>
              <a:t>中国电科向国务院联防联控机制提出的风险人群分类标准，已被国家卫健委采纳，并</a:t>
            </a:r>
            <a:r>
              <a:rPr lang="zh-CN" altLang="en-US" sz="2400" kern="100" dirty="0">
                <a:effectLst/>
                <a:latin typeface="华文细黑" panose="02010600040101010101" pitchFamily="2" charset="-122"/>
                <a:ea typeface="华文细黑" panose="02010600040101010101" pitchFamily="2" charset="-122"/>
                <a:cs typeface="仿宋_GB2312"/>
              </a:rPr>
              <a:t>拟于近期</a:t>
            </a:r>
            <a:r>
              <a:rPr lang="zh-CN" altLang="zh-CN" sz="2400" kern="100" dirty="0">
                <a:effectLst/>
                <a:latin typeface="华文细黑" panose="02010600040101010101" pitchFamily="2" charset="-122"/>
                <a:ea typeface="华文细黑" panose="02010600040101010101" pitchFamily="2" charset="-122"/>
                <a:cs typeface="仿宋_GB2312"/>
              </a:rPr>
              <a:t>在全国推广使用，为相关部门决策提供数据支撑。</a:t>
            </a:r>
            <a:endParaRPr lang="zh-CN" altLang="zh-CN" sz="2400" kern="100" dirty="0"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zh-CN" altLang="zh-CN" sz="2400" b="1" kern="100" dirty="0">
                <a:effectLst/>
                <a:latin typeface="华文细黑" panose="02010600040101010101" pitchFamily="2" charset="-122"/>
                <a:ea typeface="华文细黑" panose="02010600040101010101" pitchFamily="2" charset="-122"/>
                <a:cs typeface="仿宋_GB2312"/>
              </a:rPr>
              <a:t>（三）</a:t>
            </a:r>
            <a:r>
              <a:rPr lang="zh-CN" altLang="zh-CN" sz="2400" b="1" kern="100" dirty="0">
                <a:effectLst/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操作简单，场景全面。</a:t>
            </a:r>
            <a:r>
              <a:rPr lang="zh-CN" altLang="zh-CN" sz="2400" kern="100" dirty="0">
                <a:effectLst/>
                <a:latin typeface="华文细黑" panose="02010600040101010101" pitchFamily="2" charset="-122"/>
                <a:ea typeface="华文细黑" panose="02010600040101010101" pitchFamily="2" charset="-122"/>
                <a:cs typeface="仿宋_GB2312"/>
              </a:rPr>
              <a:t>手机扫码后，无需下载安装，即可免费使用，个人、企事业单位、交通卡口、站点等都有对应产品，针对性强。</a:t>
            </a:r>
            <a:endParaRPr lang="en-US" altLang="zh-CN" sz="2400" kern="100" dirty="0">
              <a:effectLst/>
              <a:latin typeface="华文细黑" panose="02010600040101010101" pitchFamily="2" charset="-122"/>
              <a:ea typeface="华文细黑" panose="02010600040101010101" pitchFamily="2" charset="-122"/>
              <a:cs typeface="仿宋_GB231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DD174CC-2D22-4466-9102-20FFCB169E3C}"/>
              </a:ext>
            </a:extLst>
          </p:cNvPr>
          <p:cNvSpPr/>
          <p:nvPr/>
        </p:nvSpPr>
        <p:spPr>
          <a:xfrm>
            <a:off x="1232567" y="392469"/>
            <a:ext cx="28287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2E32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产品特点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EE2EE68-5F87-43F9-8F6A-2E122871F60C}"/>
              </a:ext>
            </a:extLst>
          </p:cNvPr>
          <p:cNvSpPr/>
          <p:nvPr/>
        </p:nvSpPr>
        <p:spPr>
          <a:xfrm>
            <a:off x="888683" y="1010921"/>
            <a:ext cx="2260918" cy="45719"/>
          </a:xfrm>
          <a:prstGeom prst="rect">
            <a:avLst/>
          </a:prstGeom>
          <a:gradFill>
            <a:gsLst>
              <a:gs pos="0">
                <a:srgbClr val="D7010E"/>
              </a:gs>
              <a:gs pos="100000">
                <a:srgbClr val="D7010E">
                  <a:lumMod val="7500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26930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FDD174CC-2D22-4466-9102-20FFCB169E3C}"/>
              </a:ext>
            </a:extLst>
          </p:cNvPr>
          <p:cNvSpPr/>
          <p:nvPr/>
        </p:nvSpPr>
        <p:spPr>
          <a:xfrm>
            <a:off x="1232567" y="392469"/>
            <a:ext cx="28287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2E32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产品效果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EE2EE68-5F87-43F9-8F6A-2E122871F60C}"/>
              </a:ext>
            </a:extLst>
          </p:cNvPr>
          <p:cNvSpPr/>
          <p:nvPr/>
        </p:nvSpPr>
        <p:spPr>
          <a:xfrm>
            <a:off x="888683" y="1010921"/>
            <a:ext cx="2260918" cy="45719"/>
          </a:xfrm>
          <a:prstGeom prst="rect">
            <a:avLst/>
          </a:prstGeom>
          <a:gradFill>
            <a:gsLst>
              <a:gs pos="0">
                <a:srgbClr val="D7010E"/>
              </a:gs>
              <a:gs pos="100000">
                <a:srgbClr val="D7010E">
                  <a:lumMod val="7500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E6CD8350-24C7-4F48-A9EB-31522AF8943A}"/>
              </a:ext>
            </a:extLst>
          </p:cNvPr>
          <p:cNvSpPr/>
          <p:nvPr/>
        </p:nvSpPr>
        <p:spPr>
          <a:xfrm>
            <a:off x="830179" y="2063068"/>
            <a:ext cx="2117558" cy="2024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2.21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/753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FB0244C-324A-4E65-AC2D-385D78FAE9D1}"/>
              </a:ext>
            </a:extLst>
          </p:cNvPr>
          <p:cNvSpPr txBox="1"/>
          <p:nvPr/>
        </p:nvSpPr>
        <p:spPr>
          <a:xfrm>
            <a:off x="338585" y="4846990"/>
            <a:ext cx="2779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小护士：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查询次数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发现密接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A3DFB0FD-9AE0-471B-B939-1F95255F62D3}"/>
              </a:ext>
            </a:extLst>
          </p:cNvPr>
          <p:cNvSpPr/>
          <p:nvPr/>
        </p:nvSpPr>
        <p:spPr>
          <a:xfrm>
            <a:off x="3727252" y="2063068"/>
            <a:ext cx="2117558" cy="2024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514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/10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5EDFEA1-149D-4298-8122-AE54587D04A9}"/>
              </a:ext>
            </a:extLst>
          </p:cNvPr>
          <p:cNvSpPr txBox="1"/>
          <p:nvPr/>
        </p:nvSpPr>
        <p:spPr>
          <a:xfrm>
            <a:off x="3533325" y="4846990"/>
            <a:ext cx="2779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小管家：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社区数量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居民使用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1B71D1D5-2209-4E27-A71A-0EE7E9B74EB8}"/>
              </a:ext>
            </a:extLst>
          </p:cNvPr>
          <p:cNvSpPr/>
          <p:nvPr/>
        </p:nvSpPr>
        <p:spPr>
          <a:xfrm>
            <a:off x="6483116" y="2083868"/>
            <a:ext cx="2117558" cy="2024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471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/1265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821CD6B-4543-4A69-B684-CEB7C8DF2A7E}"/>
              </a:ext>
            </a:extLst>
          </p:cNvPr>
          <p:cNvSpPr txBox="1"/>
          <p:nvPr/>
        </p:nvSpPr>
        <p:spPr>
          <a:xfrm>
            <a:off x="6258335" y="4857822"/>
            <a:ext cx="2779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小帮手：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企业数量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员工数量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76F4246E-E9E2-499A-AE23-1829DD533C55}"/>
              </a:ext>
            </a:extLst>
          </p:cNvPr>
          <p:cNvSpPr/>
          <p:nvPr/>
        </p:nvSpPr>
        <p:spPr>
          <a:xfrm>
            <a:off x="9238981" y="2071836"/>
            <a:ext cx="2117558" cy="2024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11.6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/1.77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/521.8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40F60D9-CAD4-4349-86CC-0C36CE309097}"/>
              </a:ext>
            </a:extLst>
          </p:cNvPr>
          <p:cNvSpPr txBox="1"/>
          <p:nvPr/>
        </p:nvSpPr>
        <p:spPr>
          <a:xfrm>
            <a:off x="8983345" y="4852523"/>
            <a:ext cx="2953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小战士：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民警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查询人次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预警</a:t>
            </a:r>
          </a:p>
        </p:txBody>
      </p:sp>
    </p:spTree>
    <p:extLst>
      <p:ext uri="{BB962C8B-B14F-4D97-AF65-F5344CB8AC3E}">
        <p14:creationId xmlns:p14="http://schemas.microsoft.com/office/powerpoint/2010/main" val="1335076501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FDD174CC-2D22-4466-9102-20FFCB169E3C}"/>
              </a:ext>
            </a:extLst>
          </p:cNvPr>
          <p:cNvSpPr/>
          <p:nvPr/>
        </p:nvSpPr>
        <p:spPr>
          <a:xfrm>
            <a:off x="1232567" y="392469"/>
            <a:ext cx="28287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srgbClr val="2A2E3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典型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2E32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案例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EE2EE68-5F87-43F9-8F6A-2E122871F60C}"/>
              </a:ext>
            </a:extLst>
          </p:cNvPr>
          <p:cNvSpPr/>
          <p:nvPr/>
        </p:nvSpPr>
        <p:spPr>
          <a:xfrm>
            <a:off x="888683" y="1010921"/>
            <a:ext cx="2260918" cy="45719"/>
          </a:xfrm>
          <a:prstGeom prst="rect">
            <a:avLst/>
          </a:prstGeom>
          <a:gradFill>
            <a:gsLst>
              <a:gs pos="0">
                <a:srgbClr val="D7010E"/>
              </a:gs>
              <a:gs pos="100000">
                <a:srgbClr val="D7010E">
                  <a:lumMod val="7500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BF508F5-16EB-4685-B4EA-239D66384F25}"/>
              </a:ext>
            </a:extLst>
          </p:cNvPr>
          <p:cNvSpPr txBox="1"/>
          <p:nvPr/>
        </p:nvSpPr>
        <p:spPr>
          <a:xfrm>
            <a:off x="1005641" y="1449369"/>
            <a:ext cx="10358482" cy="4461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目前全国已有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家政府、企事业单位使用了我公司的一网畅行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复工复产用户管理系统，典型案例包括：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1.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海南省，于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日全省推出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2.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湖南省，于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日在省会城市长沙进行推广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3.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上海市，在嘉定区进行推广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4.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四川省，在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27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个省办局、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个地市和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个重点行业推广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5.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深圳，与深圳市大数据局合作，近期将在爱深圳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上上线使用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6.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雄安新区，已在全区管委会组织推广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6327268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FDD174CC-2D22-4466-9102-20FFCB169E3C}"/>
              </a:ext>
            </a:extLst>
          </p:cNvPr>
          <p:cNvSpPr/>
          <p:nvPr/>
        </p:nvSpPr>
        <p:spPr>
          <a:xfrm>
            <a:off x="1232567" y="392469"/>
            <a:ext cx="28287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srgbClr val="2A2E3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典型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2E32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案例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EE2EE68-5F87-43F9-8F6A-2E122871F60C}"/>
              </a:ext>
            </a:extLst>
          </p:cNvPr>
          <p:cNvSpPr/>
          <p:nvPr/>
        </p:nvSpPr>
        <p:spPr>
          <a:xfrm>
            <a:off x="888683" y="1010921"/>
            <a:ext cx="2260918" cy="45719"/>
          </a:xfrm>
          <a:prstGeom prst="rect">
            <a:avLst/>
          </a:prstGeom>
          <a:gradFill>
            <a:gsLst>
              <a:gs pos="0">
                <a:srgbClr val="D7010E"/>
              </a:gs>
              <a:gs pos="100000">
                <a:srgbClr val="D7010E">
                  <a:lumMod val="7500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118AFF8-AF5A-4291-B0FC-ACDA43992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18" y="1322763"/>
            <a:ext cx="3329910" cy="339952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6BC6232-4230-4E2D-906A-09ADA2A5E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4273" y="915689"/>
            <a:ext cx="2954379" cy="427329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304845C-46F4-48F0-AD16-3DBB6473F3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1458" y="1056640"/>
            <a:ext cx="3778133" cy="365163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FD95F6D-4139-4DF8-AD91-C8F908CEFA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548" y="3462293"/>
            <a:ext cx="5164452" cy="295976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6425D0A-B54F-4207-B7A8-43CB4CD287C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8" b="11010"/>
          <a:stretch/>
        </p:blipFill>
        <p:spPr>
          <a:xfrm>
            <a:off x="7300414" y="3052338"/>
            <a:ext cx="3000516" cy="34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25715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FDD174CC-2D22-4466-9102-20FFCB169E3C}"/>
              </a:ext>
            </a:extLst>
          </p:cNvPr>
          <p:cNvSpPr/>
          <p:nvPr/>
        </p:nvSpPr>
        <p:spPr>
          <a:xfrm>
            <a:off x="722201" y="392469"/>
            <a:ext cx="28287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srgbClr val="2A2E3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国家及公众认可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2A2E32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C117167-A730-47AE-8171-8BB69DD13D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096" y="915689"/>
            <a:ext cx="2625243" cy="568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622B540-9DE6-433A-9F3C-DA1E606061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512" y="915689"/>
            <a:ext cx="2625243" cy="568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09FD05B-D0AB-481E-B737-99231CCC5E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711" y="915689"/>
            <a:ext cx="2625233" cy="568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F920A0F-9E00-478A-A6AF-39D0C9D73F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86" y="915689"/>
            <a:ext cx="2625231" cy="56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62317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5802981" y="2535267"/>
            <a:ext cx="1493931" cy="5078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806390" y="1886036"/>
            <a:ext cx="1470992" cy="5078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816756" y="3184497"/>
            <a:ext cx="1493931" cy="4650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54343" y="1011638"/>
            <a:ext cx="4621622" cy="710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0">
              <a:lnSpc>
                <a:spcPct val="100000"/>
              </a:lnSpc>
              <a:tabLst>
                <a:tab pos="6075680" algn="l"/>
              </a:tabLst>
            </a:pPr>
            <a:r>
              <a:rPr dirty="0" err="1">
                <a:solidFill>
                  <a:srgbClr val="077F5D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+mn-ea"/>
              </a:rPr>
              <a:t>三种可能场景对经济带来不同程度影响</a:t>
            </a:r>
            <a:endParaRPr dirty="0">
              <a:solidFill>
                <a:srgbClr val="077F5D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ea"/>
            </a:endParaRPr>
          </a:p>
          <a:p>
            <a:pPr marL="12700">
              <a:lnSpc>
                <a:spcPct val="100000"/>
              </a:lnSpc>
              <a:spcBef>
                <a:spcPts val="1725"/>
              </a:spcBef>
            </a:pPr>
            <a:r>
              <a:rPr lang="zh-CN" altLang="en-US" sz="1400" spc="-5" dirty="0">
                <a:solidFill>
                  <a:srgbClr val="565656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rebuchet MS"/>
              </a:rPr>
              <a:t>   </a:t>
            </a:r>
            <a:r>
              <a:rPr sz="1200" spc="-5" dirty="0" err="1">
                <a:solidFill>
                  <a:srgbClr val="565656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rebuchet MS"/>
              </a:rPr>
              <a:t>GD</a:t>
            </a:r>
            <a:r>
              <a:rPr sz="1200" dirty="0" err="1">
                <a:solidFill>
                  <a:srgbClr val="565656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rebuchet MS"/>
              </a:rPr>
              <a:t>P</a:t>
            </a:r>
            <a:r>
              <a:rPr sz="1200" dirty="0" err="1">
                <a:solidFill>
                  <a:srgbClr val="565656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rPr>
              <a:t>历年增长率</a:t>
            </a:r>
            <a:endParaRPr sz="1400" dirty="0">
              <a:latin typeface="Microsoft YaHei Light" panose="020B0502040204020203" pitchFamily="34" charset="-122"/>
              <a:ea typeface="Microsoft YaHei Light" panose="020B0502040204020203" pitchFamily="34" charset="-122"/>
              <a:cs typeface="Arial Unicode MS"/>
            </a:endParaRP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2ACC56E5-0178-5C44-802B-C409B534FAAD}"/>
              </a:ext>
            </a:extLst>
          </p:cNvPr>
          <p:cNvGrpSpPr/>
          <p:nvPr/>
        </p:nvGrpSpPr>
        <p:grpSpPr>
          <a:xfrm>
            <a:off x="1028007" y="1913136"/>
            <a:ext cx="3504741" cy="1732259"/>
            <a:chOff x="858837" y="2659903"/>
            <a:chExt cx="5648762" cy="3568255"/>
          </a:xfrm>
        </p:grpSpPr>
        <p:sp>
          <p:nvSpPr>
            <p:cNvPr id="3" name="object 3"/>
            <p:cNvSpPr/>
            <p:nvPr/>
          </p:nvSpPr>
          <p:spPr>
            <a:xfrm>
              <a:off x="1082039" y="4625340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0" y="0"/>
                  </a:moveTo>
                  <a:lnTo>
                    <a:pt x="58737" y="0"/>
                  </a:lnTo>
                </a:path>
              </a:pathLst>
            </a:custGeom>
            <a:ln w="914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082039" y="5864352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0" y="0"/>
                  </a:moveTo>
                  <a:lnTo>
                    <a:pt x="58737" y="0"/>
                  </a:lnTo>
                </a:path>
              </a:pathLst>
            </a:custGeom>
            <a:ln w="914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082039" y="2763011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0" y="0"/>
                  </a:moveTo>
                  <a:lnTo>
                    <a:pt x="58737" y="0"/>
                  </a:lnTo>
                </a:path>
              </a:pathLst>
            </a:custGeom>
            <a:ln w="914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082039" y="3694176"/>
              <a:ext cx="59055" cy="0"/>
            </a:xfrm>
            <a:custGeom>
              <a:avLst/>
              <a:gdLst/>
              <a:ahLst/>
              <a:cxnLst/>
              <a:rect l="l" t="t" r="r" b="b"/>
              <a:pathLst>
                <a:path w="59055">
                  <a:moveTo>
                    <a:pt x="0" y="0"/>
                  </a:moveTo>
                  <a:lnTo>
                    <a:pt x="58737" y="0"/>
                  </a:lnTo>
                </a:path>
              </a:pathLst>
            </a:custGeom>
            <a:ln w="914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141475" y="2763011"/>
              <a:ext cx="0" cy="3101340"/>
            </a:xfrm>
            <a:custGeom>
              <a:avLst/>
              <a:gdLst/>
              <a:ahLst/>
              <a:cxnLst/>
              <a:rect l="l" t="t" r="r" b="b"/>
              <a:pathLst>
                <a:path h="3101340">
                  <a:moveTo>
                    <a:pt x="0" y="310134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141475" y="5864352"/>
              <a:ext cx="5175885" cy="0"/>
            </a:xfrm>
            <a:custGeom>
              <a:avLst/>
              <a:gdLst/>
              <a:ahLst/>
              <a:cxnLst/>
              <a:rect l="l" t="t" r="r" b="b"/>
              <a:pathLst>
                <a:path w="5175885">
                  <a:moveTo>
                    <a:pt x="0" y="0"/>
                  </a:moveTo>
                  <a:lnTo>
                    <a:pt x="5175504" y="0"/>
                  </a:lnTo>
                </a:path>
              </a:pathLst>
            </a:custGeom>
            <a:ln w="914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659635" y="2948939"/>
              <a:ext cx="4139565" cy="838200"/>
            </a:xfrm>
            <a:custGeom>
              <a:avLst/>
              <a:gdLst/>
              <a:ahLst/>
              <a:cxnLst/>
              <a:rect l="l" t="t" r="r" b="b"/>
              <a:pathLst>
                <a:path w="4139565" h="838200">
                  <a:moveTo>
                    <a:pt x="0" y="92963"/>
                  </a:moveTo>
                  <a:lnTo>
                    <a:pt x="1034796" y="0"/>
                  </a:lnTo>
                  <a:lnTo>
                    <a:pt x="2069592" y="185927"/>
                  </a:lnTo>
                  <a:lnTo>
                    <a:pt x="3104388" y="652271"/>
                  </a:lnTo>
                  <a:lnTo>
                    <a:pt x="4139184" y="838200"/>
                  </a:lnTo>
                </a:path>
              </a:pathLst>
            </a:custGeom>
            <a:ln w="27432">
              <a:solidFill>
                <a:srgbClr val="6E6F73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764023" y="3601211"/>
              <a:ext cx="1035050" cy="372110"/>
            </a:xfrm>
            <a:custGeom>
              <a:avLst/>
              <a:gdLst/>
              <a:ahLst/>
              <a:cxnLst/>
              <a:rect l="l" t="t" r="r" b="b"/>
              <a:pathLst>
                <a:path w="1035050" h="372110">
                  <a:moveTo>
                    <a:pt x="0" y="0"/>
                  </a:moveTo>
                  <a:lnTo>
                    <a:pt x="1034796" y="371856"/>
                  </a:lnTo>
                </a:path>
              </a:pathLst>
            </a:custGeom>
            <a:ln w="27432">
              <a:solidFill>
                <a:srgbClr val="318C46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4764023" y="3601211"/>
              <a:ext cx="1035050" cy="652780"/>
            </a:xfrm>
            <a:custGeom>
              <a:avLst/>
              <a:gdLst/>
              <a:ahLst/>
              <a:cxnLst/>
              <a:rect l="l" t="t" r="r" b="b"/>
              <a:pathLst>
                <a:path w="1035050" h="652779">
                  <a:moveTo>
                    <a:pt x="0" y="0"/>
                  </a:moveTo>
                  <a:lnTo>
                    <a:pt x="1034796" y="652272"/>
                  </a:lnTo>
                </a:path>
              </a:pathLst>
            </a:custGeom>
            <a:ln w="27432">
              <a:solidFill>
                <a:srgbClr val="A8B21C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4764023" y="3601211"/>
              <a:ext cx="1035050" cy="1490980"/>
            </a:xfrm>
            <a:custGeom>
              <a:avLst/>
              <a:gdLst/>
              <a:ahLst/>
              <a:cxnLst/>
              <a:rect l="l" t="t" r="r" b="b"/>
              <a:pathLst>
                <a:path w="1035050" h="1490979">
                  <a:moveTo>
                    <a:pt x="0" y="0"/>
                  </a:moveTo>
                  <a:lnTo>
                    <a:pt x="1034796" y="1490472"/>
                  </a:lnTo>
                </a:path>
              </a:pathLst>
            </a:custGeom>
            <a:ln w="27432">
              <a:solidFill>
                <a:srgbClr val="E71C57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858837" y="4523758"/>
              <a:ext cx="119381" cy="28529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900" dirty="0">
                  <a:solidFill>
                    <a:srgbClr val="565656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Trebuchet MS"/>
                </a:rPr>
                <a:t>5</a:t>
              </a:r>
              <a:endParaRPr sz="900">
                <a:latin typeface="Microsoft YaHei Light" panose="020B0502040204020203" pitchFamily="34" charset="-122"/>
                <a:ea typeface="Microsoft YaHei Light" panose="020B0502040204020203" pitchFamily="34" charset="-122"/>
                <a:cs typeface="Trebuchet MS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858837" y="5761926"/>
              <a:ext cx="119381" cy="28529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900" dirty="0">
                  <a:solidFill>
                    <a:srgbClr val="565656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Trebuchet MS"/>
                </a:rPr>
                <a:t>0</a:t>
              </a:r>
              <a:endParaRPr sz="900">
                <a:latin typeface="Microsoft YaHei Light" panose="020B0502040204020203" pitchFamily="34" charset="-122"/>
                <a:ea typeface="Microsoft YaHei Light" panose="020B0502040204020203" pitchFamily="34" charset="-122"/>
                <a:cs typeface="Trebuchet MS"/>
              </a:endParaRPr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858837" y="3591742"/>
              <a:ext cx="119381" cy="28529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900" dirty="0">
                  <a:solidFill>
                    <a:srgbClr val="565656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Trebuchet MS"/>
                </a:rPr>
                <a:t>6</a:t>
              </a:r>
              <a:endParaRPr sz="900">
                <a:latin typeface="Microsoft YaHei Light" panose="020B0502040204020203" pitchFamily="34" charset="-122"/>
                <a:ea typeface="Microsoft YaHei Light" panose="020B0502040204020203" pitchFamily="34" charset="-122"/>
                <a:cs typeface="Trebuchet MS"/>
              </a:endParaRPr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858837" y="2659903"/>
              <a:ext cx="119381" cy="28529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900" dirty="0">
                  <a:solidFill>
                    <a:srgbClr val="565656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Trebuchet MS"/>
                </a:rPr>
                <a:t>7</a:t>
              </a:r>
              <a:endParaRPr sz="900">
                <a:latin typeface="Microsoft YaHei Light" panose="020B0502040204020203" pitchFamily="34" charset="-122"/>
                <a:ea typeface="Microsoft YaHei Light" panose="020B0502040204020203" pitchFamily="34" charset="-122"/>
                <a:cs typeface="Trebuchet M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068324" y="5431539"/>
              <a:ext cx="146685" cy="96520"/>
            </a:xfrm>
            <a:custGeom>
              <a:avLst/>
              <a:gdLst/>
              <a:ahLst/>
              <a:cxnLst/>
              <a:rect l="l" t="t" r="r" b="b"/>
              <a:pathLst>
                <a:path w="146684" h="96520">
                  <a:moveTo>
                    <a:pt x="146304" y="0"/>
                  </a:moveTo>
                  <a:lnTo>
                    <a:pt x="0" y="39344"/>
                  </a:lnTo>
                  <a:lnTo>
                    <a:pt x="0" y="96012"/>
                  </a:lnTo>
                  <a:lnTo>
                    <a:pt x="146304" y="56654"/>
                  </a:lnTo>
                  <a:lnTo>
                    <a:pt x="146304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 sz="1050"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068324" y="5487922"/>
              <a:ext cx="146685" cy="40005"/>
            </a:xfrm>
            <a:custGeom>
              <a:avLst/>
              <a:gdLst/>
              <a:ahLst/>
              <a:cxnLst/>
              <a:rect l="l" t="t" r="r" b="b"/>
              <a:pathLst>
                <a:path w="146684" h="40004">
                  <a:moveTo>
                    <a:pt x="0" y="39623"/>
                  </a:moveTo>
                  <a:lnTo>
                    <a:pt x="146304" y="0"/>
                  </a:lnTo>
                </a:path>
              </a:pathLst>
            </a:custGeom>
            <a:ln w="914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068324" y="5431534"/>
              <a:ext cx="146685" cy="40005"/>
            </a:xfrm>
            <a:custGeom>
              <a:avLst/>
              <a:gdLst/>
              <a:ahLst/>
              <a:cxnLst/>
              <a:rect l="l" t="t" r="r" b="b"/>
              <a:pathLst>
                <a:path w="146684" h="40004">
                  <a:moveTo>
                    <a:pt x="0" y="39624"/>
                  </a:moveTo>
                  <a:lnTo>
                    <a:pt x="146304" y="0"/>
                  </a:lnTo>
                </a:path>
              </a:pathLst>
            </a:custGeom>
            <a:ln w="914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5422581" y="5942842"/>
              <a:ext cx="892873" cy="28529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900" spc="-5" dirty="0">
                  <a:solidFill>
                    <a:srgbClr val="565656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Trebuchet MS"/>
                </a:rPr>
                <a:t>2020</a:t>
              </a:r>
              <a:r>
                <a:rPr sz="900" dirty="0">
                  <a:solidFill>
                    <a:srgbClr val="565656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Arial Unicode MS"/>
                </a:rPr>
                <a:t>预测</a:t>
              </a:r>
              <a:endParaRPr sz="900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3530282" y="5942854"/>
              <a:ext cx="578009" cy="28529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900" spc="-5" dirty="0">
                  <a:solidFill>
                    <a:srgbClr val="565656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Trebuchet MS"/>
                </a:rPr>
                <a:t>2018</a:t>
              </a:r>
              <a:endParaRPr sz="900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Trebuchet MS"/>
              </a:endParaRPr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2555830" y="2674468"/>
              <a:ext cx="276225" cy="28529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900" spc="-5" dirty="0">
                  <a:solidFill>
                    <a:srgbClr val="565656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Trebuchet MS"/>
                </a:rPr>
                <a:t>6.8</a:t>
              </a:r>
              <a:endParaRPr sz="900">
                <a:latin typeface="Microsoft YaHei Light" panose="020B0502040204020203" pitchFamily="34" charset="-122"/>
                <a:ea typeface="Microsoft YaHei Light" panose="020B0502040204020203" pitchFamily="34" charset="-122"/>
                <a:cs typeface="Trebuchet M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1510523" y="3341552"/>
              <a:ext cx="695228" cy="4643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50"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1633726" y="4732019"/>
              <a:ext cx="3074983" cy="8092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50"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1692538" y="4798089"/>
              <a:ext cx="2975968" cy="689832"/>
            </a:xfrm>
            <a:custGeom>
              <a:avLst/>
              <a:gdLst/>
              <a:ahLst/>
              <a:cxnLst/>
              <a:rect l="l" t="t" r="r" b="b"/>
              <a:pathLst>
                <a:path w="2662554" h="702945">
                  <a:moveTo>
                    <a:pt x="0" y="0"/>
                  </a:moveTo>
                  <a:lnTo>
                    <a:pt x="2662428" y="0"/>
                  </a:lnTo>
                  <a:lnTo>
                    <a:pt x="2662428" y="702563"/>
                  </a:lnTo>
                  <a:lnTo>
                    <a:pt x="0" y="702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 sz="1050"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1808226" y="5031485"/>
              <a:ext cx="678180" cy="0"/>
            </a:xfrm>
            <a:custGeom>
              <a:avLst/>
              <a:gdLst/>
              <a:ahLst/>
              <a:cxnLst/>
              <a:rect l="l" t="t" r="r" b="b"/>
              <a:pathLst>
                <a:path w="678180">
                  <a:moveTo>
                    <a:pt x="0" y="0"/>
                  </a:moveTo>
                  <a:lnTo>
                    <a:pt x="677862" y="0"/>
                  </a:lnTo>
                </a:path>
              </a:pathLst>
            </a:custGeom>
            <a:ln w="38100">
              <a:solidFill>
                <a:srgbClr val="9B9B9B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35" name="object 35"/>
            <p:cNvSpPr txBox="1"/>
            <p:nvPr/>
          </p:nvSpPr>
          <p:spPr>
            <a:xfrm>
              <a:off x="3590896" y="2861704"/>
              <a:ext cx="276225" cy="28529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900" spc="-5" dirty="0">
                  <a:solidFill>
                    <a:srgbClr val="565656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Trebuchet MS"/>
                </a:rPr>
                <a:t>6.6</a:t>
              </a:r>
              <a:endParaRPr sz="900">
                <a:latin typeface="Microsoft YaHei Light" panose="020B0502040204020203" pitchFamily="34" charset="-122"/>
                <a:ea typeface="Microsoft YaHei Light" panose="020B0502040204020203" pitchFamily="34" charset="-122"/>
                <a:cs typeface="Trebuchet MS"/>
              </a:endParaRPr>
            </a:p>
          </p:txBody>
        </p:sp>
        <p:sp>
          <p:nvSpPr>
            <p:cNvPr id="36" name="object 36"/>
            <p:cNvSpPr txBox="1"/>
            <p:nvPr/>
          </p:nvSpPr>
          <p:spPr>
            <a:xfrm>
              <a:off x="1520740" y="2768092"/>
              <a:ext cx="276225" cy="28529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900" spc="-5" dirty="0">
                  <a:solidFill>
                    <a:srgbClr val="565656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Trebuchet MS"/>
                </a:rPr>
                <a:t>6.7</a:t>
              </a:r>
              <a:endParaRPr sz="900">
                <a:latin typeface="Microsoft YaHei Light" panose="020B0502040204020203" pitchFamily="34" charset="-122"/>
                <a:ea typeface="Microsoft YaHei Light" panose="020B0502040204020203" pitchFamily="34" charset="-122"/>
                <a:cs typeface="Trebuchet MS"/>
              </a:endParaRPr>
            </a:p>
          </p:txBody>
        </p:sp>
        <p:sp>
          <p:nvSpPr>
            <p:cNvPr id="37" name="object 37"/>
            <p:cNvSpPr txBox="1"/>
            <p:nvPr/>
          </p:nvSpPr>
          <p:spPr>
            <a:xfrm>
              <a:off x="1460116" y="5942866"/>
              <a:ext cx="721303" cy="28529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900" spc="-5" dirty="0">
                  <a:solidFill>
                    <a:srgbClr val="565656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Trebuchet MS"/>
                </a:rPr>
                <a:t>2016</a:t>
              </a:r>
              <a:endParaRPr sz="900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Trebuchet MS"/>
              </a:endParaRPr>
            </a:p>
          </p:txBody>
        </p:sp>
        <p:sp>
          <p:nvSpPr>
            <p:cNvPr id="38" name="object 38"/>
            <p:cNvSpPr txBox="1"/>
            <p:nvPr/>
          </p:nvSpPr>
          <p:spPr>
            <a:xfrm>
              <a:off x="2495194" y="5942866"/>
              <a:ext cx="543456" cy="28529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900" spc="-5" dirty="0">
                  <a:solidFill>
                    <a:srgbClr val="565656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Trebuchet MS"/>
                </a:rPr>
                <a:t>2017</a:t>
              </a:r>
              <a:endParaRPr sz="900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Trebuchet MS"/>
              </a:endParaRPr>
            </a:p>
          </p:txBody>
        </p:sp>
        <p:sp>
          <p:nvSpPr>
            <p:cNvPr id="39" name="object 39"/>
            <p:cNvSpPr txBox="1"/>
            <p:nvPr/>
          </p:nvSpPr>
          <p:spPr>
            <a:xfrm>
              <a:off x="4625976" y="3326908"/>
              <a:ext cx="276225" cy="28529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900" spc="-5" dirty="0">
                  <a:solidFill>
                    <a:srgbClr val="565656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Trebuchet MS"/>
                </a:rPr>
                <a:t>6.1</a:t>
              </a:r>
              <a:endParaRPr sz="900">
                <a:latin typeface="Microsoft YaHei Light" panose="020B0502040204020203" pitchFamily="34" charset="-122"/>
                <a:ea typeface="Microsoft YaHei Light" panose="020B0502040204020203" pitchFamily="34" charset="-122"/>
                <a:cs typeface="Trebuchet MS"/>
              </a:endParaRPr>
            </a:p>
          </p:txBody>
        </p:sp>
        <p:sp>
          <p:nvSpPr>
            <p:cNvPr id="40" name="object 40"/>
            <p:cNvSpPr txBox="1"/>
            <p:nvPr/>
          </p:nvSpPr>
          <p:spPr>
            <a:xfrm>
              <a:off x="4565350" y="5942866"/>
              <a:ext cx="543456" cy="28529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900" spc="-5" dirty="0">
                  <a:solidFill>
                    <a:srgbClr val="565656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Trebuchet MS"/>
                </a:rPr>
                <a:t>2019</a:t>
              </a:r>
              <a:endParaRPr sz="900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Trebuchet MS"/>
              </a:endParaRPr>
            </a:p>
          </p:txBody>
        </p:sp>
        <p:sp>
          <p:nvSpPr>
            <p:cNvPr id="41" name="object 41"/>
            <p:cNvSpPr txBox="1"/>
            <p:nvPr/>
          </p:nvSpPr>
          <p:spPr>
            <a:xfrm>
              <a:off x="5589916" y="3481906"/>
              <a:ext cx="917683" cy="120985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3020" marR="5080" indent="-20955">
                <a:lnSpc>
                  <a:spcPts val="1470"/>
                </a:lnSpc>
              </a:pPr>
              <a:r>
                <a:rPr lang="zh-CN" altLang="en-US" sz="900" spc="-5" dirty="0">
                  <a:solidFill>
                    <a:srgbClr val="565656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Trebuchet MS"/>
                </a:rPr>
                <a:t>     </a:t>
              </a:r>
              <a:r>
                <a:rPr sz="900" spc="-5" dirty="0">
                  <a:solidFill>
                    <a:srgbClr val="565656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Trebuchet MS"/>
                </a:rPr>
                <a:t>6 </a:t>
              </a:r>
              <a:endParaRPr lang="en-US" altLang="zh-CN" sz="900" spc="-5" dirty="0">
                <a:solidFill>
                  <a:srgbClr val="565656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rebuchet MS"/>
              </a:endParaRPr>
            </a:p>
            <a:p>
              <a:pPr marL="33020" marR="5080" indent="-20955">
                <a:lnSpc>
                  <a:spcPts val="1470"/>
                </a:lnSpc>
              </a:pPr>
              <a:r>
                <a:rPr lang="zh-CN" altLang="en-US" sz="900" spc="-5" dirty="0">
                  <a:solidFill>
                    <a:srgbClr val="29BA74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Trebuchet MS"/>
                </a:rPr>
                <a:t>     </a:t>
              </a:r>
              <a:r>
                <a:rPr sz="900" spc="-5" dirty="0">
                  <a:solidFill>
                    <a:srgbClr val="29BA74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Trebuchet MS"/>
                </a:rPr>
                <a:t>5.7</a:t>
              </a:r>
              <a:endParaRPr sz="900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Trebuchet MS"/>
              </a:endParaRPr>
            </a:p>
            <a:p>
              <a:pPr marL="33020">
                <a:lnSpc>
                  <a:spcPct val="100000"/>
                </a:lnSpc>
                <a:spcBef>
                  <a:spcPts val="505"/>
                </a:spcBef>
              </a:pPr>
              <a:r>
                <a:rPr lang="zh-CN" altLang="en-US" sz="900" spc="-5" dirty="0">
                  <a:solidFill>
                    <a:srgbClr val="A8B21C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Trebuchet MS"/>
                </a:rPr>
                <a:t>    </a:t>
              </a:r>
              <a:r>
                <a:rPr sz="900" spc="-5" dirty="0">
                  <a:solidFill>
                    <a:srgbClr val="A8B21C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Trebuchet MS"/>
                </a:rPr>
                <a:t>5.4</a:t>
              </a:r>
              <a:endParaRPr sz="900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Trebuchet MS"/>
              </a:endParaRPr>
            </a:p>
          </p:txBody>
        </p:sp>
        <p:sp>
          <p:nvSpPr>
            <p:cNvPr id="42" name="object 42"/>
            <p:cNvSpPr txBox="1"/>
            <p:nvPr/>
          </p:nvSpPr>
          <p:spPr>
            <a:xfrm>
              <a:off x="5854385" y="4912653"/>
              <a:ext cx="461070" cy="28529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900" spc="-5" dirty="0">
                  <a:solidFill>
                    <a:srgbClr val="E71C57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Trebuchet MS"/>
                </a:rPr>
                <a:t>4.5</a:t>
              </a:r>
              <a:endParaRPr sz="900">
                <a:latin typeface="Microsoft YaHei Light" panose="020B0502040204020203" pitchFamily="34" charset="-122"/>
                <a:ea typeface="Microsoft YaHei Light" panose="020B0502040204020203" pitchFamily="34" charset="-122"/>
                <a:cs typeface="Trebuchet MS"/>
              </a:endParaRPr>
            </a:p>
          </p:txBody>
        </p:sp>
        <p:sp>
          <p:nvSpPr>
            <p:cNvPr id="43" name="object 43"/>
            <p:cNvSpPr txBox="1"/>
            <p:nvPr/>
          </p:nvSpPr>
          <p:spPr>
            <a:xfrm>
              <a:off x="2616807" y="4920485"/>
              <a:ext cx="1833440" cy="57058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r>
                <a:rPr sz="900" spc="-5" dirty="0">
                  <a:solidFill>
                    <a:srgbClr val="565656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Trebuchet MS"/>
                </a:rPr>
                <a:t>G</a:t>
              </a:r>
              <a:r>
                <a:rPr sz="900" dirty="0">
                  <a:solidFill>
                    <a:srgbClr val="565656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Trebuchet MS"/>
                </a:rPr>
                <a:t>D</a:t>
              </a:r>
              <a:r>
                <a:rPr sz="900" spc="-5" dirty="0">
                  <a:solidFill>
                    <a:srgbClr val="565656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Trebuchet MS"/>
                </a:rPr>
                <a:t>P</a:t>
              </a:r>
              <a:r>
                <a:rPr sz="900" dirty="0">
                  <a:solidFill>
                    <a:srgbClr val="565656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Arial Unicode MS"/>
                </a:rPr>
                <a:t>历史趋势及疫情 爆发前</a:t>
              </a:r>
              <a:r>
                <a:rPr sz="900" spc="-5" dirty="0">
                  <a:solidFill>
                    <a:srgbClr val="565656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Trebuchet MS"/>
                </a:rPr>
                <a:t>2020</a:t>
              </a:r>
              <a:r>
                <a:rPr sz="900" dirty="0">
                  <a:solidFill>
                    <a:srgbClr val="565656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Arial Unicode MS"/>
                </a:rPr>
                <a:t>年预测</a:t>
              </a:r>
              <a:endParaRPr sz="900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endParaRPr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6112143" y="2682201"/>
            <a:ext cx="16462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marL="12700">
              <a:lnSpc>
                <a:spcPct val="100000"/>
              </a:lnSpc>
              <a:defRPr sz="14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iti SC"/>
              </a:defRPr>
            </a:lvl1pPr>
          </a:lstStyle>
          <a:p>
            <a:r>
              <a:rPr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基线预测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6112143" y="2032229"/>
            <a:ext cx="133603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Heiti SC"/>
              </a:rPr>
              <a:t>乐观预测</a:t>
            </a:r>
            <a:endParaRPr sz="1400" dirty="0">
              <a:latin typeface="Microsoft YaHei Light" panose="020B0502040204020203" pitchFamily="34" charset="-122"/>
              <a:ea typeface="Microsoft YaHei Light" panose="020B0502040204020203" pitchFamily="34" charset="-122"/>
              <a:cs typeface="Heiti SC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116001" y="3300480"/>
            <a:ext cx="16462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悲观预测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7526271" y="1886035"/>
            <a:ext cx="3104931" cy="484748"/>
          </a:xfrm>
          <a:prstGeom prst="rect">
            <a:avLst/>
          </a:prstGeom>
          <a:solidFill>
            <a:srgbClr val="C9E7C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144145">
              <a:lnSpc>
                <a:spcPct val="100000"/>
              </a:lnSpc>
            </a:pPr>
            <a:r>
              <a:rPr sz="1050" dirty="0">
                <a:solidFill>
                  <a:srgbClr val="29BA74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rebuchet MS"/>
              </a:rPr>
              <a:t>• </a:t>
            </a:r>
            <a:r>
              <a:rPr sz="1050" spc="125" dirty="0">
                <a:solidFill>
                  <a:srgbClr val="29BA74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rebuchet MS"/>
              </a:rPr>
              <a:t> </a:t>
            </a:r>
            <a:r>
              <a:rPr sz="1050" dirty="0">
                <a:solidFill>
                  <a:srgbClr val="565656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rPr>
              <a:t>测试中的抗病毒疗法被</a:t>
            </a:r>
            <a:r>
              <a:rPr sz="1050" spc="-15" dirty="0">
                <a:solidFill>
                  <a:srgbClr val="565656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rPr>
              <a:t>证</a:t>
            </a:r>
            <a:r>
              <a:rPr sz="1050" dirty="0">
                <a:solidFill>
                  <a:srgbClr val="565656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rPr>
              <a:t>明高</a:t>
            </a:r>
            <a:r>
              <a:rPr sz="1050" spc="-15" dirty="0">
                <a:solidFill>
                  <a:srgbClr val="565656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rPr>
              <a:t>度</a:t>
            </a:r>
            <a:r>
              <a:rPr sz="1050" dirty="0">
                <a:solidFill>
                  <a:srgbClr val="565656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rPr>
              <a:t>有效</a:t>
            </a:r>
            <a:endParaRPr sz="1050" dirty="0">
              <a:latin typeface="Microsoft YaHei Light" panose="020B0502040204020203" pitchFamily="34" charset="-122"/>
              <a:ea typeface="Microsoft YaHei Light" panose="020B0502040204020203" pitchFamily="34" charset="-122"/>
              <a:cs typeface="Arial Unicode MS"/>
            </a:endParaRPr>
          </a:p>
          <a:p>
            <a:pPr marL="360680" marR="95885" indent="-216535">
              <a:lnSpc>
                <a:spcPct val="100000"/>
              </a:lnSpc>
            </a:pPr>
            <a:r>
              <a:rPr sz="1050" dirty="0">
                <a:solidFill>
                  <a:srgbClr val="29BA74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rebuchet MS"/>
              </a:rPr>
              <a:t>• </a:t>
            </a:r>
            <a:r>
              <a:rPr sz="1050" spc="125" dirty="0">
                <a:solidFill>
                  <a:srgbClr val="29BA74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rebuchet MS"/>
              </a:rPr>
              <a:t> </a:t>
            </a:r>
            <a:r>
              <a:rPr sz="1050" dirty="0" err="1">
                <a:solidFill>
                  <a:srgbClr val="565656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rPr>
              <a:t>各地区疾控措施执行得</a:t>
            </a:r>
            <a:r>
              <a:rPr sz="1050" spc="-15" dirty="0" err="1">
                <a:solidFill>
                  <a:srgbClr val="565656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rPr>
              <a:t>力</a:t>
            </a:r>
            <a:endParaRPr sz="1050" dirty="0">
              <a:latin typeface="Microsoft YaHei Light" panose="020B0502040204020203" pitchFamily="34" charset="-122"/>
              <a:ea typeface="Microsoft YaHei Light" panose="020B0502040204020203" pitchFamily="34" charset="-122"/>
              <a:cs typeface="Arial Unicode MS"/>
            </a:endParaRPr>
          </a:p>
          <a:p>
            <a:pPr marL="144145">
              <a:lnSpc>
                <a:spcPct val="100000"/>
              </a:lnSpc>
            </a:pPr>
            <a:r>
              <a:rPr sz="1050" dirty="0">
                <a:solidFill>
                  <a:srgbClr val="29BA74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rebuchet MS"/>
              </a:rPr>
              <a:t>• </a:t>
            </a:r>
            <a:r>
              <a:rPr sz="1050" spc="125" dirty="0">
                <a:solidFill>
                  <a:srgbClr val="29BA74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rebuchet MS"/>
              </a:rPr>
              <a:t> </a:t>
            </a:r>
            <a:r>
              <a:rPr sz="1050" dirty="0">
                <a:solidFill>
                  <a:srgbClr val="565656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rPr>
              <a:t>疫情在</a:t>
            </a:r>
            <a:r>
              <a:rPr sz="1050" spc="-5" dirty="0">
                <a:solidFill>
                  <a:srgbClr val="565656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rebuchet MS"/>
              </a:rPr>
              <a:t>2</a:t>
            </a:r>
            <a:r>
              <a:rPr sz="1050" dirty="0">
                <a:solidFill>
                  <a:srgbClr val="565656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rPr>
              <a:t>月底得到有效控制</a:t>
            </a:r>
            <a:endParaRPr lang="en-US" altLang="zh-CN" sz="1050" dirty="0">
              <a:solidFill>
                <a:srgbClr val="565656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Arial Unicode MS"/>
            </a:endParaRPr>
          </a:p>
        </p:txBody>
      </p:sp>
      <p:sp>
        <p:nvSpPr>
          <p:cNvPr id="48" name="object 48"/>
          <p:cNvSpPr/>
          <p:nvPr/>
        </p:nvSpPr>
        <p:spPr>
          <a:xfrm rot="1511236">
            <a:off x="4491313" y="2132532"/>
            <a:ext cx="823109" cy="737923"/>
          </a:xfrm>
          <a:custGeom>
            <a:avLst/>
            <a:gdLst/>
            <a:ahLst/>
            <a:cxnLst/>
            <a:rect l="l" t="t" r="r" b="b"/>
            <a:pathLst>
              <a:path w="727075" h="835660">
                <a:moveTo>
                  <a:pt x="0" y="835520"/>
                </a:moveTo>
                <a:lnTo>
                  <a:pt x="726973" y="0"/>
                </a:lnTo>
              </a:path>
            </a:pathLst>
          </a:custGeom>
          <a:ln w="9144">
            <a:solidFill>
              <a:srgbClr val="9B9B9B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531908" y="2539506"/>
            <a:ext cx="3104931" cy="484748"/>
          </a:xfrm>
          <a:prstGeom prst="rect">
            <a:avLst/>
          </a:prstGeom>
          <a:solidFill>
            <a:srgbClr val="C9E7C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144145">
              <a:lnSpc>
                <a:spcPct val="100000"/>
              </a:lnSpc>
            </a:pPr>
            <a:r>
              <a:rPr sz="1050" dirty="0">
                <a:solidFill>
                  <a:srgbClr val="29BA74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rebuchet MS"/>
              </a:rPr>
              <a:t>• </a:t>
            </a:r>
            <a:r>
              <a:rPr sz="1050" spc="125" dirty="0">
                <a:solidFill>
                  <a:srgbClr val="29BA74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rebuchet MS"/>
              </a:rPr>
              <a:t> </a:t>
            </a:r>
            <a:r>
              <a:rPr sz="1050" dirty="0">
                <a:solidFill>
                  <a:srgbClr val="565656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rPr>
              <a:t>测试中的抗病毒疗法被</a:t>
            </a:r>
            <a:r>
              <a:rPr sz="1050" spc="-15" dirty="0">
                <a:solidFill>
                  <a:srgbClr val="565656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rPr>
              <a:t>证</a:t>
            </a:r>
            <a:r>
              <a:rPr sz="1050" dirty="0">
                <a:solidFill>
                  <a:srgbClr val="565656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rPr>
              <a:t>明有效</a:t>
            </a:r>
            <a:endParaRPr sz="1050" dirty="0">
              <a:latin typeface="Microsoft YaHei Light" panose="020B0502040204020203" pitchFamily="34" charset="-122"/>
              <a:ea typeface="Microsoft YaHei Light" panose="020B0502040204020203" pitchFamily="34" charset="-122"/>
              <a:cs typeface="Arial Unicode MS"/>
            </a:endParaRPr>
          </a:p>
          <a:p>
            <a:pPr marL="144145">
              <a:lnSpc>
                <a:spcPct val="100000"/>
              </a:lnSpc>
            </a:pPr>
            <a:r>
              <a:rPr sz="1050" dirty="0">
                <a:solidFill>
                  <a:srgbClr val="29BA74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rebuchet MS"/>
              </a:rPr>
              <a:t>• </a:t>
            </a:r>
            <a:r>
              <a:rPr sz="1050" spc="125" dirty="0">
                <a:solidFill>
                  <a:srgbClr val="29BA74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rebuchet MS"/>
              </a:rPr>
              <a:t> </a:t>
            </a:r>
            <a:r>
              <a:rPr sz="1050" dirty="0">
                <a:solidFill>
                  <a:srgbClr val="565656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rPr>
              <a:t>节后复工带来一定程度</a:t>
            </a:r>
            <a:r>
              <a:rPr sz="1050" spc="-15" dirty="0">
                <a:solidFill>
                  <a:srgbClr val="565656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rPr>
              <a:t>的</a:t>
            </a:r>
            <a:r>
              <a:rPr sz="1050" dirty="0">
                <a:solidFill>
                  <a:srgbClr val="565656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rPr>
              <a:t>二次</a:t>
            </a:r>
            <a:r>
              <a:rPr sz="1050" spc="-15" dirty="0">
                <a:solidFill>
                  <a:srgbClr val="565656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rPr>
              <a:t>传</a:t>
            </a:r>
            <a:r>
              <a:rPr sz="1050" dirty="0">
                <a:solidFill>
                  <a:srgbClr val="565656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rPr>
              <a:t>播</a:t>
            </a:r>
            <a:endParaRPr sz="1050" dirty="0">
              <a:latin typeface="Microsoft YaHei Light" panose="020B0502040204020203" pitchFamily="34" charset="-122"/>
              <a:ea typeface="Microsoft YaHei Light" panose="020B0502040204020203" pitchFamily="34" charset="-122"/>
              <a:cs typeface="Arial Unicode MS"/>
            </a:endParaRPr>
          </a:p>
          <a:p>
            <a:pPr marL="144145">
              <a:lnSpc>
                <a:spcPct val="100000"/>
              </a:lnSpc>
            </a:pPr>
            <a:r>
              <a:rPr sz="1050" dirty="0">
                <a:solidFill>
                  <a:srgbClr val="29BA74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rebuchet MS"/>
              </a:rPr>
              <a:t>• </a:t>
            </a:r>
            <a:r>
              <a:rPr sz="1050" spc="125" dirty="0">
                <a:solidFill>
                  <a:srgbClr val="29BA74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rebuchet MS"/>
              </a:rPr>
              <a:t> </a:t>
            </a:r>
            <a:r>
              <a:rPr sz="1050" dirty="0">
                <a:solidFill>
                  <a:srgbClr val="565656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rPr>
              <a:t>疫情在</a:t>
            </a:r>
            <a:r>
              <a:rPr sz="1050" spc="-5" dirty="0">
                <a:solidFill>
                  <a:srgbClr val="565656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rebuchet MS"/>
              </a:rPr>
              <a:t>3</a:t>
            </a:r>
            <a:r>
              <a:rPr sz="1050" dirty="0">
                <a:solidFill>
                  <a:srgbClr val="565656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rPr>
              <a:t>月底得到有效控制</a:t>
            </a:r>
            <a:endParaRPr sz="1050" dirty="0">
              <a:latin typeface="Microsoft YaHei Light" panose="020B0502040204020203" pitchFamily="34" charset="-122"/>
              <a:ea typeface="Microsoft YaHei Light" panose="020B0502040204020203" pitchFamily="34" charset="-122"/>
              <a:cs typeface="Arial Unicode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541797" y="3154715"/>
            <a:ext cx="3104931" cy="484748"/>
          </a:xfrm>
          <a:prstGeom prst="rect">
            <a:avLst/>
          </a:prstGeom>
          <a:solidFill>
            <a:srgbClr val="C9E7C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144145">
              <a:lnSpc>
                <a:spcPct val="100000"/>
              </a:lnSpc>
            </a:pPr>
            <a:r>
              <a:rPr sz="1050" dirty="0">
                <a:solidFill>
                  <a:srgbClr val="29BA74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rebuchet MS"/>
              </a:rPr>
              <a:t>• </a:t>
            </a:r>
            <a:r>
              <a:rPr sz="1050" spc="125" dirty="0">
                <a:solidFill>
                  <a:srgbClr val="29BA74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rebuchet MS"/>
              </a:rPr>
              <a:t> </a:t>
            </a:r>
            <a:r>
              <a:rPr sz="1050" dirty="0">
                <a:solidFill>
                  <a:srgbClr val="565656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rPr>
              <a:t>短期内仍缺乏有效治疗</a:t>
            </a:r>
            <a:r>
              <a:rPr sz="1050" spc="-15" dirty="0">
                <a:solidFill>
                  <a:srgbClr val="565656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rPr>
              <a:t>手</a:t>
            </a:r>
            <a:r>
              <a:rPr sz="1050" dirty="0">
                <a:solidFill>
                  <a:srgbClr val="565656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rPr>
              <a:t>段</a:t>
            </a:r>
            <a:endParaRPr sz="1050" dirty="0">
              <a:latin typeface="Microsoft YaHei Light" panose="020B0502040204020203" pitchFamily="34" charset="-122"/>
              <a:ea typeface="Microsoft YaHei Light" panose="020B0502040204020203" pitchFamily="34" charset="-122"/>
              <a:cs typeface="Arial Unicode MS"/>
            </a:endParaRPr>
          </a:p>
          <a:p>
            <a:pPr marL="144145">
              <a:lnSpc>
                <a:spcPct val="100000"/>
              </a:lnSpc>
            </a:pPr>
            <a:r>
              <a:rPr sz="1050" dirty="0">
                <a:solidFill>
                  <a:srgbClr val="29BA74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rebuchet MS"/>
              </a:rPr>
              <a:t>• </a:t>
            </a:r>
            <a:r>
              <a:rPr sz="1050" spc="125" dirty="0">
                <a:solidFill>
                  <a:srgbClr val="29BA74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rebuchet MS"/>
              </a:rPr>
              <a:t> </a:t>
            </a:r>
            <a:r>
              <a:rPr sz="1050" dirty="0">
                <a:solidFill>
                  <a:srgbClr val="565656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rPr>
              <a:t>节后复工扩散感染范围</a:t>
            </a:r>
            <a:r>
              <a:rPr sz="1050" spc="-15" dirty="0">
                <a:solidFill>
                  <a:srgbClr val="565656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rPr>
              <a:t>，</a:t>
            </a:r>
            <a:r>
              <a:rPr sz="1050" dirty="0">
                <a:solidFill>
                  <a:srgbClr val="565656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rPr>
              <a:t>形成</a:t>
            </a:r>
            <a:r>
              <a:rPr sz="1050" spc="-15" dirty="0">
                <a:solidFill>
                  <a:srgbClr val="565656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rPr>
              <a:t>新</a:t>
            </a:r>
            <a:r>
              <a:rPr sz="1050" dirty="0">
                <a:solidFill>
                  <a:srgbClr val="565656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rPr>
              <a:t>疫区</a:t>
            </a:r>
            <a:endParaRPr sz="1050" dirty="0">
              <a:latin typeface="Microsoft YaHei Light" panose="020B0502040204020203" pitchFamily="34" charset="-122"/>
              <a:ea typeface="Microsoft YaHei Light" panose="020B0502040204020203" pitchFamily="34" charset="-122"/>
              <a:cs typeface="Arial Unicode MS"/>
            </a:endParaRPr>
          </a:p>
          <a:p>
            <a:pPr marL="144145">
              <a:lnSpc>
                <a:spcPct val="100000"/>
              </a:lnSpc>
            </a:pPr>
            <a:r>
              <a:rPr sz="1050" dirty="0">
                <a:solidFill>
                  <a:srgbClr val="29BA74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rebuchet MS"/>
              </a:rPr>
              <a:t>• </a:t>
            </a:r>
            <a:r>
              <a:rPr sz="1050" spc="125" dirty="0">
                <a:solidFill>
                  <a:srgbClr val="29BA74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rebuchet MS"/>
              </a:rPr>
              <a:t> </a:t>
            </a:r>
            <a:r>
              <a:rPr sz="1050" dirty="0" err="1">
                <a:solidFill>
                  <a:srgbClr val="565656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rPr>
              <a:t>病毒存在变异</a:t>
            </a:r>
            <a:r>
              <a:rPr lang="zh-CN" altLang="en-US" sz="1050" dirty="0">
                <a:solidFill>
                  <a:srgbClr val="565656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rPr>
              <a:t>，</a:t>
            </a:r>
            <a:r>
              <a:rPr sz="1050" dirty="0">
                <a:solidFill>
                  <a:srgbClr val="565656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rPr>
              <a:t>疫情在</a:t>
            </a:r>
            <a:r>
              <a:rPr sz="1050" spc="-5" dirty="0">
                <a:solidFill>
                  <a:srgbClr val="565656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rebuchet MS"/>
              </a:rPr>
              <a:t>6</a:t>
            </a:r>
            <a:r>
              <a:rPr sz="1050" dirty="0">
                <a:solidFill>
                  <a:srgbClr val="565656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rPr>
              <a:t>月前后得到有效控制</a:t>
            </a:r>
            <a:endParaRPr sz="1050" dirty="0">
              <a:latin typeface="Microsoft YaHei Light" panose="020B0502040204020203" pitchFamily="34" charset="-122"/>
              <a:ea typeface="Microsoft YaHei Light" panose="020B0502040204020203" pitchFamily="34" charset="-122"/>
              <a:cs typeface="Arial Unicode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185318" y="3726405"/>
            <a:ext cx="141732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80808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rPr>
              <a:t>数据来源：经济学人智库</a:t>
            </a:r>
            <a:endParaRPr sz="800" dirty="0">
              <a:latin typeface="Microsoft YaHei Light" panose="020B0502040204020203" pitchFamily="34" charset="-122"/>
              <a:ea typeface="Microsoft YaHei Light" panose="020B0502040204020203" pitchFamily="34" charset="-122"/>
              <a:cs typeface="Arial Unicode MS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title" idx="4294967295"/>
          </p:nvPr>
        </p:nvSpPr>
        <p:spPr>
          <a:xfrm>
            <a:off x="766780" y="396699"/>
            <a:ext cx="10515600" cy="4429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670"/>
              </a:lnSpc>
            </a:pPr>
            <a:r>
              <a:rPr lang="zh-CN" altLang="en-US" sz="2800" spc="-5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新冠</a:t>
            </a:r>
            <a:r>
              <a:rPr sz="2800" spc="-5" dirty="0" err="1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疫情对宏观经济影响</a:t>
            </a:r>
            <a:r>
              <a:rPr sz="2800" spc="0" dirty="0" err="1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较</a:t>
            </a:r>
            <a:r>
              <a:rPr sz="2800" spc="-5" dirty="0" err="1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大</a:t>
            </a:r>
            <a:r>
              <a:rPr lang="zh-CN" altLang="en-US" sz="2800" spc="-5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， 稳增长压力大</a:t>
            </a:r>
            <a:endParaRPr sz="2800" spc="-5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09" name="object 22">
            <a:extLst>
              <a:ext uri="{FF2B5EF4-FFF2-40B4-BE49-F238E27FC236}">
                <a16:creationId xmlns:a16="http://schemas.microsoft.com/office/drawing/2014/main" id="{61654561-093F-FD4A-A29D-4368BEF57AC1}"/>
              </a:ext>
            </a:extLst>
          </p:cNvPr>
          <p:cNvSpPr txBox="1"/>
          <p:nvPr/>
        </p:nvSpPr>
        <p:spPr>
          <a:xfrm>
            <a:off x="1016241" y="3990959"/>
            <a:ext cx="453751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err="1">
                <a:solidFill>
                  <a:srgbClr val="077F5D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+mn-ea"/>
              </a:rPr>
              <a:t>预计本次疫情对行业的影响将更加显著</a:t>
            </a:r>
            <a:endParaRPr lang="en-US" altLang="zh-CN" dirty="0">
              <a:solidFill>
                <a:srgbClr val="077F5D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03389" y="4434520"/>
            <a:ext cx="9934294" cy="2131844"/>
            <a:chOff x="1003389" y="4434519"/>
            <a:chExt cx="9934294" cy="2385491"/>
          </a:xfrm>
        </p:grpSpPr>
        <p:sp>
          <p:nvSpPr>
            <p:cNvPr id="110" name="object 26">
              <a:extLst>
                <a:ext uri="{FF2B5EF4-FFF2-40B4-BE49-F238E27FC236}">
                  <a16:creationId xmlns:a16="http://schemas.microsoft.com/office/drawing/2014/main" id="{614DA328-C521-C348-85B5-377044F1A109}"/>
                </a:ext>
              </a:extLst>
            </p:cNvPr>
            <p:cNvSpPr/>
            <p:nvPr/>
          </p:nvSpPr>
          <p:spPr>
            <a:xfrm>
              <a:off x="1097984" y="4434519"/>
              <a:ext cx="750611" cy="7500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00"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111" name="object 29">
              <a:extLst>
                <a:ext uri="{FF2B5EF4-FFF2-40B4-BE49-F238E27FC236}">
                  <a16:creationId xmlns:a16="http://schemas.microsoft.com/office/drawing/2014/main" id="{B8D1D49E-9321-CE48-B7C0-70F469D54EF8}"/>
                </a:ext>
              </a:extLst>
            </p:cNvPr>
            <p:cNvSpPr txBox="1"/>
            <p:nvPr/>
          </p:nvSpPr>
          <p:spPr>
            <a:xfrm>
              <a:off x="1254317" y="4549701"/>
              <a:ext cx="787400" cy="51296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50165">
                <a:lnSpc>
                  <a:spcPct val="100000"/>
                </a:lnSpc>
              </a:pPr>
              <a:r>
                <a:rPr sz="1100" b="1" spc="-10" dirty="0">
                  <a:solidFill>
                    <a:srgbClr val="29BA74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Trebuchet MS"/>
                </a:rPr>
                <a:t>&gt;1</a:t>
              </a:r>
              <a:r>
                <a:rPr sz="1100" b="1" spc="-5" dirty="0">
                  <a:solidFill>
                    <a:srgbClr val="29BA74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Heiti SC"/>
                </a:rPr>
                <a:t>亿</a:t>
              </a:r>
              <a:endParaRPr sz="1100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Heiti SC"/>
              </a:endParaRPr>
            </a:p>
            <a:p>
              <a:pPr marL="88900" marR="5080" indent="-76200">
                <a:lnSpc>
                  <a:spcPct val="100000"/>
                </a:lnSpc>
                <a:spcBef>
                  <a:spcPts val="520"/>
                </a:spcBef>
              </a:pPr>
              <a:r>
                <a:rPr sz="700" b="1" dirty="0" err="1">
                  <a:solidFill>
                    <a:srgbClr val="565656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Heiti SC"/>
                </a:rPr>
                <a:t>人口被严格</a:t>
              </a:r>
              <a:endParaRPr lang="en-US" altLang="zh-CN" sz="700" b="1" dirty="0">
                <a:solidFill>
                  <a:srgbClr val="565656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Heiti SC"/>
              </a:endParaRPr>
            </a:p>
            <a:p>
              <a:pPr marL="88900" marR="5080" indent="-76200">
                <a:lnSpc>
                  <a:spcPct val="100000"/>
                </a:lnSpc>
                <a:spcBef>
                  <a:spcPts val="520"/>
                </a:spcBef>
              </a:pPr>
              <a:r>
                <a:rPr sz="700" b="1" dirty="0">
                  <a:solidFill>
                    <a:srgbClr val="565656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Heiti SC"/>
                </a:rPr>
                <a:t> 限制外出</a:t>
              </a:r>
              <a:endParaRPr sz="700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Heiti SC"/>
              </a:endParaRPr>
            </a:p>
          </p:txBody>
        </p:sp>
        <p:sp>
          <p:nvSpPr>
            <p:cNvPr id="112" name="object 22">
              <a:extLst>
                <a:ext uri="{FF2B5EF4-FFF2-40B4-BE49-F238E27FC236}">
                  <a16:creationId xmlns:a16="http://schemas.microsoft.com/office/drawing/2014/main" id="{725C283D-8E66-4545-A077-A9BE21DBFEFB}"/>
                </a:ext>
              </a:extLst>
            </p:cNvPr>
            <p:cNvSpPr txBox="1"/>
            <p:nvPr/>
          </p:nvSpPr>
          <p:spPr>
            <a:xfrm>
              <a:off x="2077877" y="4622803"/>
              <a:ext cx="8859806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b="1" dirty="0" err="1">
                  <a:solidFill>
                    <a:srgbClr val="565656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Heiti SC"/>
                </a:rPr>
                <a:t>时间长、覆盖面广：</a:t>
              </a:r>
              <a:r>
                <a:rPr sz="1400" spc="-5" dirty="0" err="1">
                  <a:solidFill>
                    <a:srgbClr val="565656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Arial Unicode MS"/>
                </a:rPr>
                <a:t>对比</a:t>
              </a:r>
              <a:r>
                <a:rPr lang="zh-CN" altLang="en-US" sz="1400" spc="-5" dirty="0">
                  <a:solidFill>
                    <a:srgbClr val="565656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Arial Unicode MS"/>
                </a:rPr>
                <a:t> </a:t>
              </a:r>
              <a:r>
                <a:rPr sz="1400" spc="-5" dirty="0">
                  <a:solidFill>
                    <a:srgbClr val="565656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Trebuchet MS"/>
                </a:rPr>
                <a:t>2003</a:t>
              </a:r>
              <a:r>
                <a:rPr lang="zh-CN" altLang="en-US" sz="1400" spc="-5" dirty="0">
                  <a:solidFill>
                    <a:srgbClr val="565656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Trebuchet MS"/>
                </a:rPr>
                <a:t> 非典</a:t>
              </a:r>
              <a:r>
                <a:rPr sz="1400" spc="-5" dirty="0">
                  <a:solidFill>
                    <a:srgbClr val="565656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Arial Unicode MS"/>
                </a:rPr>
                <a:t>年，城市化比例已超过</a:t>
              </a:r>
              <a:r>
                <a:rPr sz="1400" spc="-5" dirty="0">
                  <a:solidFill>
                    <a:srgbClr val="565656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Trebuchet MS"/>
                </a:rPr>
                <a:t>60%</a:t>
              </a:r>
              <a:r>
                <a:rPr sz="1400" spc="-5" dirty="0">
                  <a:solidFill>
                    <a:srgbClr val="565656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Arial Unicode MS"/>
                </a:rPr>
                <a:t>；</a:t>
              </a:r>
              <a:r>
                <a:rPr sz="1400" spc="-5" dirty="0" err="1">
                  <a:solidFill>
                    <a:srgbClr val="565656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Arial Unicode MS"/>
                </a:rPr>
                <a:t>且湖北、深圳、宁波、温州等多地严格进出</a:t>
              </a:r>
              <a:endParaRPr sz="1400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endParaRPr>
            </a:p>
          </p:txBody>
        </p:sp>
        <p:sp>
          <p:nvSpPr>
            <p:cNvPr id="113" name="object 24">
              <a:extLst>
                <a:ext uri="{FF2B5EF4-FFF2-40B4-BE49-F238E27FC236}">
                  <a16:creationId xmlns:a16="http://schemas.microsoft.com/office/drawing/2014/main" id="{3F4D78D5-DA07-EC44-B4B4-76F06441EE26}"/>
                </a:ext>
              </a:extLst>
            </p:cNvPr>
            <p:cNvSpPr txBox="1"/>
            <p:nvPr/>
          </p:nvSpPr>
          <p:spPr>
            <a:xfrm>
              <a:off x="2039186" y="5440465"/>
              <a:ext cx="8608996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just">
                <a:lnSpc>
                  <a:spcPct val="100000"/>
                </a:lnSpc>
              </a:pPr>
              <a:r>
                <a:rPr sz="1600" b="1" dirty="0" err="1">
                  <a:solidFill>
                    <a:srgbClr val="565656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对经济影响更深</a:t>
              </a:r>
              <a:r>
                <a:rPr sz="1600" b="1" dirty="0">
                  <a:solidFill>
                    <a:srgbClr val="565656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：</a:t>
              </a:r>
              <a:r>
                <a:rPr lang="zh-CN" altLang="en-US" sz="1600" b="1" dirty="0">
                  <a:solidFill>
                    <a:srgbClr val="565656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 </a:t>
              </a:r>
              <a:r>
                <a:rPr sz="1400" spc="-5" dirty="0" err="1">
                  <a:solidFill>
                    <a:srgbClr val="565656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城市服务业就业对比</a:t>
              </a:r>
              <a:r>
                <a:rPr lang="zh-CN" altLang="en-US" sz="1400" spc="-5" dirty="0">
                  <a:solidFill>
                    <a:srgbClr val="565656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 </a:t>
              </a:r>
              <a:r>
                <a:rPr sz="1400" spc="-5" dirty="0">
                  <a:solidFill>
                    <a:srgbClr val="565656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2003</a:t>
              </a:r>
              <a:r>
                <a:rPr lang="zh-CN" altLang="en-US" sz="1400" spc="-5" dirty="0">
                  <a:solidFill>
                    <a:srgbClr val="565656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 </a:t>
              </a:r>
              <a:r>
                <a:rPr sz="1400" spc="-5" dirty="0" err="1">
                  <a:solidFill>
                    <a:srgbClr val="565656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年显著提升，隔离接触措施直接大幅影响预期收入</a:t>
              </a:r>
              <a:endParaRPr sz="1400" spc="-5" dirty="0">
                <a:solidFill>
                  <a:srgbClr val="565656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114" name="object 30">
              <a:extLst>
                <a:ext uri="{FF2B5EF4-FFF2-40B4-BE49-F238E27FC236}">
                  <a16:creationId xmlns:a16="http://schemas.microsoft.com/office/drawing/2014/main" id="{8684296D-00DF-0245-A1E8-F483712E770E}"/>
                </a:ext>
              </a:extLst>
            </p:cNvPr>
            <p:cNvSpPr txBox="1"/>
            <p:nvPr/>
          </p:nvSpPr>
          <p:spPr>
            <a:xfrm>
              <a:off x="1003389" y="5332629"/>
              <a:ext cx="935139" cy="6048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54610" algn="ctr">
                <a:lnSpc>
                  <a:spcPct val="100000"/>
                </a:lnSpc>
              </a:pPr>
              <a:r>
                <a:rPr sz="1100" b="1" spc="-10" dirty="0">
                  <a:solidFill>
                    <a:srgbClr val="29BA74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Trebuchet MS"/>
                </a:rPr>
                <a:t>&gt;30%</a:t>
              </a:r>
              <a:endParaRPr sz="1100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Trebuchet MS"/>
              </a:endParaRPr>
            </a:p>
            <a:p>
              <a:pPr marL="12700" marR="5080" algn="ctr">
                <a:lnSpc>
                  <a:spcPct val="100000"/>
                </a:lnSpc>
                <a:spcBef>
                  <a:spcPts val="265"/>
                </a:spcBef>
              </a:pPr>
              <a:r>
                <a:rPr sz="700" b="1" dirty="0" err="1">
                  <a:solidFill>
                    <a:srgbClr val="565656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Heiti SC"/>
                </a:rPr>
                <a:t>城镇人口</a:t>
              </a:r>
              <a:endParaRPr lang="en-US" altLang="zh-CN" sz="700" b="1" dirty="0">
                <a:solidFill>
                  <a:srgbClr val="565656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Heiti SC"/>
              </a:endParaRPr>
            </a:p>
            <a:p>
              <a:pPr marL="12700" marR="5080" algn="ctr">
                <a:lnSpc>
                  <a:spcPct val="100000"/>
                </a:lnSpc>
                <a:spcBef>
                  <a:spcPts val="265"/>
                </a:spcBef>
              </a:pPr>
              <a:r>
                <a:rPr sz="700" b="1" dirty="0" err="1">
                  <a:solidFill>
                    <a:srgbClr val="565656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Heiti SC"/>
                </a:rPr>
                <a:t>收入受到</a:t>
              </a:r>
              <a:endParaRPr lang="en-US" altLang="zh-CN" sz="700" b="1" dirty="0">
                <a:solidFill>
                  <a:srgbClr val="565656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Heiti SC"/>
              </a:endParaRPr>
            </a:p>
            <a:p>
              <a:pPr marL="12700" marR="5080" algn="ctr">
                <a:lnSpc>
                  <a:spcPct val="100000"/>
                </a:lnSpc>
                <a:spcBef>
                  <a:spcPts val="265"/>
                </a:spcBef>
              </a:pPr>
              <a:r>
                <a:rPr sz="700" b="1" dirty="0" err="1">
                  <a:solidFill>
                    <a:srgbClr val="565656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Heiti SC"/>
                </a:rPr>
                <a:t>显著影响</a:t>
              </a:r>
              <a:endParaRPr sz="700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Heiti SC"/>
              </a:endParaRPr>
            </a:p>
          </p:txBody>
        </p:sp>
        <p:sp>
          <p:nvSpPr>
            <p:cNvPr id="115" name="object 26">
              <a:extLst>
                <a:ext uri="{FF2B5EF4-FFF2-40B4-BE49-F238E27FC236}">
                  <a16:creationId xmlns:a16="http://schemas.microsoft.com/office/drawing/2014/main" id="{32C35201-F0A6-F547-AB14-64A11850DB2C}"/>
                </a:ext>
              </a:extLst>
            </p:cNvPr>
            <p:cNvSpPr/>
            <p:nvPr/>
          </p:nvSpPr>
          <p:spPr>
            <a:xfrm>
              <a:off x="1101229" y="5261903"/>
              <a:ext cx="746888" cy="74629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00"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117" name="object 26">
              <a:extLst>
                <a:ext uri="{FF2B5EF4-FFF2-40B4-BE49-F238E27FC236}">
                  <a16:creationId xmlns:a16="http://schemas.microsoft.com/office/drawing/2014/main" id="{031135DF-76BE-EB40-B433-3BDF3722470F}"/>
                </a:ext>
              </a:extLst>
            </p:cNvPr>
            <p:cNvSpPr/>
            <p:nvPr/>
          </p:nvSpPr>
          <p:spPr>
            <a:xfrm>
              <a:off x="1116804" y="6073711"/>
              <a:ext cx="746888" cy="74629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00"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118" name="object 23">
              <a:extLst>
                <a:ext uri="{FF2B5EF4-FFF2-40B4-BE49-F238E27FC236}">
                  <a16:creationId xmlns:a16="http://schemas.microsoft.com/office/drawing/2014/main" id="{05306EF1-FC77-AE4D-95EC-C4DC63A68793}"/>
                </a:ext>
              </a:extLst>
            </p:cNvPr>
            <p:cNvSpPr txBox="1"/>
            <p:nvPr/>
          </p:nvSpPr>
          <p:spPr>
            <a:xfrm>
              <a:off x="2039076" y="6231200"/>
              <a:ext cx="8129052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indent="-635">
                <a:lnSpc>
                  <a:spcPct val="100000"/>
                </a:lnSpc>
              </a:pPr>
              <a:r>
                <a:rPr sz="1600" b="1" dirty="0" err="1">
                  <a:solidFill>
                    <a:srgbClr val="565656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对行业影响更直接</a:t>
              </a:r>
              <a:r>
                <a:rPr lang="zh-CN" altLang="en-US" sz="1600" b="1" dirty="0">
                  <a:solidFill>
                    <a:srgbClr val="565656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 </a:t>
              </a:r>
              <a:r>
                <a:rPr sz="1600" b="1" dirty="0">
                  <a:solidFill>
                    <a:srgbClr val="565656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Heiti SC"/>
                </a:rPr>
                <a:t>：</a:t>
              </a:r>
              <a:r>
                <a:rPr lang="zh-CN" altLang="en-US" sz="1400" spc="-5" dirty="0">
                  <a:solidFill>
                    <a:srgbClr val="565656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制造业、流通业及抗击物资生产等企业，因</a:t>
              </a:r>
              <a:r>
                <a:rPr sz="1400" spc="-5" dirty="0" err="1">
                  <a:solidFill>
                    <a:srgbClr val="565656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出行停止对</a:t>
              </a:r>
              <a:r>
                <a:rPr lang="zh-CN" altLang="en-US" sz="1400" spc="-5" dirty="0">
                  <a:solidFill>
                    <a:srgbClr val="565656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产能冲击巨大</a:t>
              </a:r>
              <a:endParaRPr sz="1400" spc="-5" dirty="0">
                <a:solidFill>
                  <a:srgbClr val="565656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119" name="object 33">
              <a:extLst>
                <a:ext uri="{FF2B5EF4-FFF2-40B4-BE49-F238E27FC236}">
                  <a16:creationId xmlns:a16="http://schemas.microsoft.com/office/drawing/2014/main" id="{7E542401-22CD-C54F-8F4C-3E79A2A5D546}"/>
                </a:ext>
              </a:extLst>
            </p:cNvPr>
            <p:cNvSpPr txBox="1"/>
            <p:nvPr/>
          </p:nvSpPr>
          <p:spPr>
            <a:xfrm>
              <a:off x="1122670" y="6207440"/>
              <a:ext cx="705485" cy="4821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1200" b="1" spc="-10" dirty="0">
                  <a:solidFill>
                    <a:srgbClr val="29BA74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Trebuchet MS"/>
                </a:rPr>
                <a:t>&gt;50%</a:t>
              </a:r>
              <a:endParaRPr sz="1200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Trebuchet MS"/>
              </a:endParaRPr>
            </a:p>
            <a:p>
              <a:pPr marL="78740" marR="8890" algn="ctr">
                <a:lnSpc>
                  <a:spcPct val="100000"/>
                </a:lnSpc>
                <a:spcBef>
                  <a:spcPts val="434"/>
                </a:spcBef>
              </a:pPr>
              <a:r>
                <a:rPr sz="800" b="1" dirty="0">
                  <a:solidFill>
                    <a:srgbClr val="565656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Heiti SC"/>
                </a:rPr>
                <a:t>传统渠道 延迟开业</a:t>
              </a:r>
              <a:endParaRPr sz="800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Heiti S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784379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444625"/>
            <a:ext cx="12199938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0843681D-34D7-344C-9898-4ECD3F7C3CF6}"/>
              </a:ext>
            </a:extLst>
          </p:cNvPr>
          <p:cNvSpPr/>
          <p:nvPr/>
        </p:nvSpPr>
        <p:spPr>
          <a:xfrm>
            <a:off x="3947905" y="4258943"/>
            <a:ext cx="4415929" cy="55104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1707A8D9-6CF2-C548-AB52-C525E06FCDA5}"/>
              </a:ext>
            </a:extLst>
          </p:cNvPr>
          <p:cNvGrpSpPr/>
          <p:nvPr/>
        </p:nvGrpSpPr>
        <p:grpSpPr>
          <a:xfrm>
            <a:off x="3947905" y="4262440"/>
            <a:ext cx="4297778" cy="551045"/>
            <a:chOff x="4504236" y="4691120"/>
            <a:chExt cx="3688315" cy="39560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F872212-0D9A-9E48-8DD6-6AB88308C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04236" y="4691120"/>
              <a:ext cx="2236675" cy="395602"/>
            </a:xfrm>
            <a:prstGeom prst="rect">
              <a:avLst/>
            </a:prstGeom>
          </p:spPr>
        </p:pic>
        <p:cxnSp>
          <p:nvCxnSpPr>
            <p:cNvPr id="11" name="直线连接符 10">
              <a:extLst>
                <a:ext uri="{FF2B5EF4-FFF2-40B4-BE49-F238E27FC236}">
                  <a16:creationId xmlns:a16="http://schemas.microsoft.com/office/drawing/2014/main" id="{B9873025-2757-1741-8650-B9ABA4C0D50F}"/>
                </a:ext>
              </a:extLst>
            </p:cNvPr>
            <p:cNvCxnSpPr/>
            <p:nvPr/>
          </p:nvCxnSpPr>
          <p:spPr>
            <a:xfrm>
              <a:off x="6564031" y="4776074"/>
              <a:ext cx="0" cy="1978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14ECCC6E-850D-FF45-B8FA-F371E0E90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75749" y="4762527"/>
              <a:ext cx="665930" cy="252788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7D4D79B-AA75-A74C-84EC-88315A4B74E2}"/>
                </a:ext>
              </a:extLst>
            </p:cNvPr>
            <p:cNvSpPr txBox="1"/>
            <p:nvPr/>
          </p:nvSpPr>
          <p:spPr>
            <a:xfrm>
              <a:off x="7241679" y="4753837"/>
              <a:ext cx="950872" cy="2651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b="1" dirty="0"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中电太极</a:t>
              </a: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DBEFDBC8-A22B-459E-9388-F621D4769D5B}"/>
              </a:ext>
            </a:extLst>
          </p:cNvPr>
          <p:cNvSpPr txBox="1"/>
          <p:nvPr/>
        </p:nvSpPr>
        <p:spPr>
          <a:xfrm>
            <a:off x="4465673" y="1971209"/>
            <a:ext cx="3611081" cy="1830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为服务者服务</a:t>
            </a:r>
            <a:endParaRPr lang="en-US" altLang="zh-CN" sz="4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助力科技抗疫</a:t>
            </a:r>
          </a:p>
        </p:txBody>
      </p:sp>
    </p:spTree>
    <p:extLst>
      <p:ext uri="{BB962C8B-B14F-4D97-AF65-F5344CB8AC3E}">
        <p14:creationId xmlns:p14="http://schemas.microsoft.com/office/powerpoint/2010/main" val="2767311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ED782862-96EF-46D3-9E87-00D7918A4BCB}"/>
              </a:ext>
            </a:extLst>
          </p:cNvPr>
          <p:cNvSpPr/>
          <p:nvPr/>
        </p:nvSpPr>
        <p:spPr>
          <a:xfrm>
            <a:off x="1232567" y="392469"/>
            <a:ext cx="28287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srgbClr val="2A2E3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研制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2E32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背景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D2163DC0-B28A-4C78-A824-262E6029E5E5}"/>
              </a:ext>
            </a:extLst>
          </p:cNvPr>
          <p:cNvSpPr/>
          <p:nvPr/>
        </p:nvSpPr>
        <p:spPr>
          <a:xfrm>
            <a:off x="888683" y="1010921"/>
            <a:ext cx="2260918" cy="45719"/>
          </a:xfrm>
          <a:prstGeom prst="rect">
            <a:avLst/>
          </a:prstGeom>
          <a:gradFill>
            <a:gsLst>
              <a:gs pos="0">
                <a:srgbClr val="D7010E"/>
              </a:gs>
              <a:gs pos="100000">
                <a:srgbClr val="D7010E">
                  <a:lumMod val="7500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2A446E46-DA08-4E0F-8BD1-C6C4462A36B8}"/>
              </a:ext>
            </a:extLst>
          </p:cNvPr>
          <p:cNvSpPr txBox="1"/>
          <p:nvPr/>
        </p:nvSpPr>
        <p:spPr>
          <a:xfrm>
            <a:off x="888683" y="1440389"/>
            <a:ext cx="10591162" cy="3902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000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国务院办公厅电子政务办公室、国家卫生健康委员会规划信息司、中国电子科技集团有限公司联合组成疫情防控大数据攻关团队，按照“急用先建、边用边建”的思路，构建了“一网畅行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复工复产通用管理系统”的产品体系（包括 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 </a:t>
            </a:r>
            <a:r>
              <a:rPr lang="zh-CN" altLang="en-US" sz="240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个风险人群感知大数据中心、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7</a:t>
            </a:r>
            <a:r>
              <a:rPr lang="zh-CN" altLang="en-US" sz="240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个 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APP </a:t>
            </a:r>
            <a:r>
              <a:rPr lang="zh-CN" altLang="en-US" sz="240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应用、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1 </a:t>
            </a:r>
            <a:r>
              <a:rPr lang="zh-CN" altLang="en-US" sz="2400" dirty="0">
                <a:solidFill>
                  <a:srgbClr val="000000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个疫情防控指挥调度平台），系统具有“数据权威、精准评估、体系联动、有效管控”四大特点，正在全国推广使用。同时，团队依托大数据、人工智能等技术向国家部委、地方政府提供疫情研判分析，较为精准地支撑了政府决策。</a:t>
            </a:r>
            <a:endParaRPr lang="zh-CN" altLang="en-US" sz="24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662163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bject 10">
            <a:extLst>
              <a:ext uri="{FF2B5EF4-FFF2-40B4-BE49-F238E27FC236}">
                <a16:creationId xmlns:a16="http://schemas.microsoft.com/office/drawing/2014/main" id="{6817DF03-A7E3-B54B-9E77-0BAF39B08515}"/>
              </a:ext>
            </a:extLst>
          </p:cNvPr>
          <p:cNvSpPr/>
          <p:nvPr/>
        </p:nvSpPr>
        <p:spPr>
          <a:xfrm>
            <a:off x="8825155" y="2420363"/>
            <a:ext cx="76200" cy="75565"/>
          </a:xfrm>
          <a:custGeom>
            <a:avLst/>
            <a:gdLst/>
            <a:ahLst/>
            <a:cxnLst/>
            <a:rect l="l" t="t" r="r" b="b"/>
            <a:pathLst>
              <a:path w="76200" h="7556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6E6F73"/>
          </a:solidFill>
        </p:spPr>
        <p:txBody>
          <a:bodyPr wrap="square" lIns="0" tIns="0" rIns="0" bIns="0" rtlCol="0"/>
          <a:lstStyle/>
          <a:p>
            <a:endParaRPr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61" name="object 9">
            <a:extLst>
              <a:ext uri="{FF2B5EF4-FFF2-40B4-BE49-F238E27FC236}">
                <a16:creationId xmlns:a16="http://schemas.microsoft.com/office/drawing/2014/main" id="{BDA8A147-35D3-254B-9E49-B8B5FC4E8CE6}"/>
              </a:ext>
            </a:extLst>
          </p:cNvPr>
          <p:cNvSpPr/>
          <p:nvPr/>
        </p:nvSpPr>
        <p:spPr>
          <a:xfrm>
            <a:off x="8867993" y="1958842"/>
            <a:ext cx="0" cy="478790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478764"/>
                </a:moveTo>
                <a:lnTo>
                  <a:pt x="0" y="0"/>
                </a:lnTo>
              </a:path>
            </a:pathLst>
          </a:custGeom>
          <a:ln w="19812">
            <a:solidFill>
              <a:srgbClr val="6E6F73"/>
            </a:solidFill>
          </a:ln>
        </p:spPr>
        <p:txBody>
          <a:bodyPr wrap="square" lIns="0" tIns="0" rIns="0" bIns="0" rtlCol="0"/>
          <a:lstStyle/>
          <a:p>
            <a:endParaRPr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58" name="object 9">
            <a:extLst>
              <a:ext uri="{FF2B5EF4-FFF2-40B4-BE49-F238E27FC236}">
                <a16:creationId xmlns:a16="http://schemas.microsoft.com/office/drawing/2014/main" id="{2E007545-4595-0F48-A721-EA3015411F8E}"/>
              </a:ext>
            </a:extLst>
          </p:cNvPr>
          <p:cNvSpPr/>
          <p:nvPr/>
        </p:nvSpPr>
        <p:spPr>
          <a:xfrm>
            <a:off x="2465321" y="1877048"/>
            <a:ext cx="0" cy="478790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478764"/>
                </a:moveTo>
                <a:lnTo>
                  <a:pt x="0" y="0"/>
                </a:lnTo>
              </a:path>
            </a:pathLst>
          </a:custGeom>
          <a:ln w="19812">
            <a:solidFill>
              <a:srgbClr val="6E6F73"/>
            </a:solidFill>
          </a:ln>
        </p:spPr>
        <p:txBody>
          <a:bodyPr wrap="square" lIns="0" tIns="0" rIns="0" bIns="0" rtlCol="0"/>
          <a:lstStyle/>
          <a:p>
            <a:endParaRPr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31140" y="1877227"/>
            <a:ext cx="0" cy="478790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478764"/>
                </a:moveTo>
                <a:lnTo>
                  <a:pt x="0" y="0"/>
                </a:lnTo>
              </a:path>
            </a:pathLst>
          </a:custGeom>
          <a:ln w="19812">
            <a:solidFill>
              <a:srgbClr val="6E6F73"/>
            </a:solidFill>
          </a:ln>
        </p:spPr>
        <p:txBody>
          <a:bodyPr wrap="square" lIns="0" tIns="0" rIns="0" bIns="0" rtlCol="0"/>
          <a:lstStyle/>
          <a:p>
            <a:endParaRPr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93040" y="2318056"/>
            <a:ext cx="76200" cy="75565"/>
          </a:xfrm>
          <a:custGeom>
            <a:avLst/>
            <a:gdLst/>
            <a:ahLst/>
            <a:cxnLst/>
            <a:rect l="l" t="t" r="r" b="b"/>
            <a:pathLst>
              <a:path w="76200" h="7556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6E6F73"/>
          </a:solidFill>
        </p:spPr>
        <p:txBody>
          <a:bodyPr wrap="square" lIns="0" tIns="0" rIns="0" bIns="0" rtlCol="0"/>
          <a:lstStyle/>
          <a:p>
            <a:endParaRPr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4310" y="1382699"/>
            <a:ext cx="10479405" cy="791210"/>
          </a:xfrm>
          <a:custGeom>
            <a:avLst/>
            <a:gdLst/>
            <a:ahLst/>
            <a:cxnLst/>
            <a:rect l="l" t="t" r="r" b="b"/>
            <a:pathLst>
              <a:path w="10479405" h="791210">
                <a:moveTo>
                  <a:pt x="0" y="197738"/>
                </a:moveTo>
                <a:lnTo>
                  <a:pt x="10083546" y="197738"/>
                </a:lnTo>
                <a:lnTo>
                  <a:pt x="10083546" y="0"/>
                </a:lnTo>
                <a:lnTo>
                  <a:pt x="10479024" y="395477"/>
                </a:lnTo>
                <a:lnTo>
                  <a:pt x="10083546" y="790955"/>
                </a:lnTo>
                <a:lnTo>
                  <a:pt x="10083546" y="593216"/>
                </a:lnTo>
                <a:lnTo>
                  <a:pt x="0" y="593216"/>
                </a:lnTo>
                <a:lnTo>
                  <a:pt x="0" y="197738"/>
                </a:lnTo>
                <a:close/>
              </a:path>
            </a:pathLst>
          </a:custGeom>
          <a:ln w="9144">
            <a:solidFill>
              <a:srgbClr val="29BA74"/>
            </a:solidFill>
          </a:ln>
        </p:spPr>
        <p:txBody>
          <a:bodyPr wrap="square" lIns="0" tIns="0" rIns="0" bIns="0" rtlCol="0"/>
          <a:lstStyle/>
          <a:p>
            <a:endParaRPr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043384" y="1089595"/>
            <a:ext cx="176068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 err="1">
                <a:solidFill>
                  <a:srgbClr val="077F5D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Heiti SC"/>
              </a:rPr>
              <a:t>疫</a:t>
            </a:r>
            <a:r>
              <a:rPr lang="zh-CN" altLang="en-US" sz="2000" dirty="0">
                <a:solidFill>
                  <a:srgbClr val="077F5D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Heiti SC"/>
              </a:rPr>
              <a:t> </a:t>
            </a:r>
            <a:r>
              <a:rPr sz="2000" dirty="0" err="1">
                <a:solidFill>
                  <a:srgbClr val="077F5D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Heiti SC"/>
              </a:rPr>
              <a:t>情</a:t>
            </a:r>
            <a:r>
              <a:rPr lang="zh-CN" altLang="en-US" sz="2000" dirty="0">
                <a:solidFill>
                  <a:srgbClr val="077F5D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Heiti SC"/>
              </a:rPr>
              <a:t> </a:t>
            </a:r>
            <a:r>
              <a:rPr lang="zh-CN" altLang="en-US" sz="2000" dirty="0">
                <a:solidFill>
                  <a:srgbClr val="077F5D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的 挑 战</a:t>
            </a:r>
            <a:endParaRPr sz="2000" dirty="0">
              <a:solidFill>
                <a:srgbClr val="077F5D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title" idx="4294967295"/>
          </p:nvPr>
        </p:nvSpPr>
        <p:spPr>
          <a:xfrm>
            <a:off x="203374" y="440796"/>
            <a:ext cx="1051560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2800" spc="-5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一手抓防疫，一手抓复工，挑战各不同</a:t>
            </a:r>
            <a:endParaRPr sz="2800" spc="-5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77D2008B-D637-9843-BD97-8A4C52540641}"/>
              </a:ext>
            </a:extLst>
          </p:cNvPr>
          <p:cNvGrpSpPr/>
          <p:nvPr/>
        </p:nvGrpSpPr>
        <p:grpSpPr>
          <a:xfrm>
            <a:off x="454151" y="1382954"/>
            <a:ext cx="10739564" cy="792683"/>
            <a:chOff x="453770" y="1382693"/>
            <a:chExt cx="10739564" cy="792683"/>
          </a:xfrm>
        </p:grpSpPr>
        <p:sp>
          <p:nvSpPr>
            <p:cNvPr id="3" name="object 3"/>
            <p:cNvSpPr/>
            <p:nvPr/>
          </p:nvSpPr>
          <p:spPr>
            <a:xfrm>
              <a:off x="714310" y="1382693"/>
              <a:ext cx="10479024" cy="7909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51" name="object 3">
              <a:extLst>
                <a:ext uri="{FF2B5EF4-FFF2-40B4-BE49-F238E27FC236}">
                  <a16:creationId xmlns:a16="http://schemas.microsoft.com/office/drawing/2014/main" id="{A9F52591-DC50-8D49-A419-D6DE5786B444}"/>
                </a:ext>
              </a:extLst>
            </p:cNvPr>
            <p:cNvSpPr/>
            <p:nvPr/>
          </p:nvSpPr>
          <p:spPr>
            <a:xfrm rot="10800000">
              <a:off x="453770" y="1384421"/>
              <a:ext cx="5376989" cy="7909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9638269" y="1621025"/>
            <a:ext cx="9398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marL="12700">
              <a:lnSpc>
                <a:spcPct val="100000"/>
              </a:lnSpc>
              <a:defRPr sz="2400" b="1">
                <a:solidFill>
                  <a:srgbClr val="FFFFFF"/>
                </a:solidFill>
                <a:latin typeface="Heiti SC"/>
                <a:cs typeface="Heiti SC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促复工</a:t>
            </a:r>
            <a:endParaRPr sz="20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11578" y="1609124"/>
            <a:ext cx="9398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Heiti SC"/>
              </a:rPr>
              <a:t>防扩散</a:t>
            </a:r>
            <a:endParaRPr sz="2000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Heiti SC"/>
            </a:endParaRPr>
          </a:p>
        </p:txBody>
      </p:sp>
      <p:sp>
        <p:nvSpPr>
          <p:cNvPr id="55" name="object 34">
            <a:extLst>
              <a:ext uri="{FF2B5EF4-FFF2-40B4-BE49-F238E27FC236}">
                <a16:creationId xmlns:a16="http://schemas.microsoft.com/office/drawing/2014/main" id="{BA88D783-E95E-0F49-B875-A6CA7D76FC00}"/>
              </a:ext>
            </a:extLst>
          </p:cNvPr>
          <p:cNvSpPr txBox="1"/>
          <p:nvPr/>
        </p:nvSpPr>
        <p:spPr>
          <a:xfrm>
            <a:off x="1905017" y="2406179"/>
            <a:ext cx="192519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7865" marR="28575" indent="278765">
              <a:lnSpc>
                <a:spcPct val="100000"/>
              </a:lnSpc>
            </a:pPr>
            <a:r>
              <a:rPr lang="zh-CN" altLang="en-US" sz="1400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Heiti SC"/>
              </a:rPr>
              <a:t>防控有力</a:t>
            </a:r>
            <a:endParaRPr lang="en-US" altLang="zh-CN" sz="1400" dirty="0">
              <a:latin typeface="Microsoft YaHei Light" panose="020B0502040204020203" pitchFamily="34" charset="-122"/>
              <a:ea typeface="Microsoft YaHei Light" panose="020B0502040204020203" pitchFamily="34" charset="-122"/>
              <a:cs typeface="Heiti SC"/>
            </a:endParaRPr>
          </a:p>
          <a:p>
            <a:pPr marL="697865" marR="28575" indent="278765">
              <a:lnSpc>
                <a:spcPct val="100000"/>
              </a:lnSpc>
            </a:pPr>
            <a:r>
              <a:rPr lang="zh-CN" altLang="en-US" sz="1400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Heiti SC"/>
              </a:rPr>
              <a:t>措施下沉</a:t>
            </a:r>
            <a:endParaRPr sz="1400" dirty="0">
              <a:latin typeface="Microsoft YaHei Light" panose="020B0502040204020203" pitchFamily="34" charset="-122"/>
              <a:ea typeface="Microsoft YaHei Light" panose="020B0502040204020203" pitchFamily="34" charset="-122"/>
              <a:cs typeface="Heiti SC"/>
            </a:endParaRPr>
          </a:p>
        </p:txBody>
      </p:sp>
      <p:sp>
        <p:nvSpPr>
          <p:cNvPr id="56" name="object 34">
            <a:extLst>
              <a:ext uri="{FF2B5EF4-FFF2-40B4-BE49-F238E27FC236}">
                <a16:creationId xmlns:a16="http://schemas.microsoft.com/office/drawing/2014/main" id="{14CD1149-9E65-D548-8C9B-EB597FC26534}"/>
              </a:ext>
            </a:extLst>
          </p:cNvPr>
          <p:cNvSpPr txBox="1"/>
          <p:nvPr/>
        </p:nvSpPr>
        <p:spPr>
          <a:xfrm>
            <a:off x="5269624" y="2406179"/>
            <a:ext cx="239229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7865" marR="28575" indent="278765">
              <a:lnSpc>
                <a:spcPct val="100000"/>
              </a:lnSpc>
            </a:pPr>
            <a:r>
              <a:rPr lang="zh-CN" altLang="en-US" sz="1400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Heiti SC"/>
              </a:rPr>
              <a:t>精准测量</a:t>
            </a:r>
            <a:endParaRPr lang="en-US" altLang="zh-CN" sz="1400" dirty="0">
              <a:latin typeface="Microsoft YaHei Light" panose="020B0502040204020203" pitchFamily="34" charset="-122"/>
              <a:ea typeface="Microsoft YaHei Light" panose="020B0502040204020203" pitchFamily="34" charset="-122"/>
              <a:cs typeface="Heiti SC"/>
            </a:endParaRPr>
          </a:p>
          <a:p>
            <a:pPr marL="697865" marR="28575" indent="278765">
              <a:lnSpc>
                <a:spcPct val="100000"/>
              </a:lnSpc>
            </a:pPr>
            <a:r>
              <a:rPr lang="zh-CN" altLang="en-US" sz="1400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Heiti SC"/>
              </a:rPr>
              <a:t>防止扩散</a:t>
            </a:r>
            <a:endParaRPr sz="1400" dirty="0">
              <a:latin typeface="Microsoft YaHei Light" panose="020B0502040204020203" pitchFamily="34" charset="-122"/>
              <a:ea typeface="Microsoft YaHei Light" panose="020B0502040204020203" pitchFamily="34" charset="-122"/>
              <a:cs typeface="Heiti SC"/>
            </a:endParaRPr>
          </a:p>
        </p:txBody>
      </p:sp>
      <p:sp>
        <p:nvSpPr>
          <p:cNvPr id="57" name="object 34">
            <a:extLst>
              <a:ext uri="{FF2B5EF4-FFF2-40B4-BE49-F238E27FC236}">
                <a16:creationId xmlns:a16="http://schemas.microsoft.com/office/drawing/2014/main" id="{17780616-E098-AA4E-952A-2466A51D1438}"/>
              </a:ext>
            </a:extLst>
          </p:cNvPr>
          <p:cNvSpPr txBox="1"/>
          <p:nvPr/>
        </p:nvSpPr>
        <p:spPr>
          <a:xfrm>
            <a:off x="8290175" y="2406179"/>
            <a:ext cx="239229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7865" marR="28575" indent="278765">
              <a:lnSpc>
                <a:spcPct val="100000"/>
              </a:lnSpc>
            </a:pPr>
            <a:r>
              <a:rPr lang="zh-CN" altLang="en-US" sz="1400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Heiti SC"/>
              </a:rPr>
              <a:t>资源对接</a:t>
            </a:r>
            <a:endParaRPr lang="en-US" altLang="zh-CN" sz="1400" dirty="0">
              <a:latin typeface="Microsoft YaHei Light" panose="020B0502040204020203" pitchFamily="34" charset="-122"/>
              <a:ea typeface="Microsoft YaHei Light" panose="020B0502040204020203" pitchFamily="34" charset="-122"/>
              <a:cs typeface="Heiti SC"/>
            </a:endParaRPr>
          </a:p>
          <a:p>
            <a:pPr marL="697865" marR="28575" indent="278765">
              <a:lnSpc>
                <a:spcPct val="100000"/>
              </a:lnSpc>
            </a:pPr>
            <a:r>
              <a:rPr lang="zh-CN" altLang="en-US" sz="1400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Heiti SC"/>
              </a:rPr>
              <a:t>有效配置</a:t>
            </a:r>
            <a:endParaRPr sz="1400" dirty="0">
              <a:latin typeface="Microsoft YaHei Light" panose="020B0502040204020203" pitchFamily="34" charset="-122"/>
              <a:ea typeface="Microsoft YaHei Light" panose="020B0502040204020203" pitchFamily="34" charset="-122"/>
              <a:cs typeface="Heiti SC"/>
            </a:endParaRPr>
          </a:p>
        </p:txBody>
      </p:sp>
      <p:sp>
        <p:nvSpPr>
          <p:cNvPr id="59" name="object 10">
            <a:extLst>
              <a:ext uri="{FF2B5EF4-FFF2-40B4-BE49-F238E27FC236}">
                <a16:creationId xmlns:a16="http://schemas.microsoft.com/office/drawing/2014/main" id="{C6002305-F360-FC4C-B06E-FAA07FE91090}"/>
              </a:ext>
            </a:extLst>
          </p:cNvPr>
          <p:cNvSpPr/>
          <p:nvPr/>
        </p:nvSpPr>
        <p:spPr>
          <a:xfrm>
            <a:off x="2434144" y="2333296"/>
            <a:ext cx="76200" cy="75565"/>
          </a:xfrm>
          <a:custGeom>
            <a:avLst/>
            <a:gdLst/>
            <a:ahLst/>
            <a:cxnLst/>
            <a:rect l="l" t="t" r="r" b="b"/>
            <a:pathLst>
              <a:path w="76200" h="7556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6E6F73"/>
          </a:solidFill>
        </p:spPr>
        <p:txBody>
          <a:bodyPr wrap="square" lIns="0" tIns="0" rIns="0" bIns="0" rtlCol="0"/>
          <a:lstStyle/>
          <a:p>
            <a:endParaRPr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6BEDEFE8-DD27-AD4F-8465-8FE6ECBA4371}"/>
              </a:ext>
            </a:extLst>
          </p:cNvPr>
          <p:cNvGrpSpPr/>
          <p:nvPr/>
        </p:nvGrpSpPr>
        <p:grpSpPr>
          <a:xfrm>
            <a:off x="2208254" y="2419457"/>
            <a:ext cx="514134" cy="514084"/>
            <a:chOff x="714310" y="2843193"/>
            <a:chExt cx="2210015" cy="2209799"/>
          </a:xfrm>
        </p:grpSpPr>
        <p:sp>
          <p:nvSpPr>
            <p:cNvPr id="62" name="object 5">
              <a:extLst>
                <a:ext uri="{FF2B5EF4-FFF2-40B4-BE49-F238E27FC236}">
                  <a16:creationId xmlns:a16="http://schemas.microsoft.com/office/drawing/2014/main" id="{C4C7C625-5B46-634C-B250-9BA0A8DA3E94}"/>
                </a:ext>
              </a:extLst>
            </p:cNvPr>
            <p:cNvSpPr/>
            <p:nvPr/>
          </p:nvSpPr>
          <p:spPr>
            <a:xfrm>
              <a:off x="714310" y="2843193"/>
              <a:ext cx="2210015" cy="22097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63" name="object 8">
              <a:extLst>
                <a:ext uri="{FF2B5EF4-FFF2-40B4-BE49-F238E27FC236}">
                  <a16:creationId xmlns:a16="http://schemas.microsoft.com/office/drawing/2014/main" id="{535B5085-4FAA-104D-B510-B6AAB24B4C12}"/>
                </a:ext>
              </a:extLst>
            </p:cNvPr>
            <p:cNvSpPr/>
            <p:nvPr/>
          </p:nvSpPr>
          <p:spPr>
            <a:xfrm>
              <a:off x="1243649" y="3369267"/>
              <a:ext cx="1150620" cy="1155700"/>
            </a:xfrm>
            <a:custGeom>
              <a:avLst/>
              <a:gdLst/>
              <a:ahLst/>
              <a:cxnLst/>
              <a:rect l="l" t="t" r="r" b="b"/>
              <a:pathLst>
                <a:path w="1150620" h="1155700">
                  <a:moveTo>
                    <a:pt x="1074773" y="866945"/>
                  </a:moveTo>
                  <a:lnTo>
                    <a:pt x="394378" y="866945"/>
                  </a:lnTo>
                  <a:lnTo>
                    <a:pt x="404563" y="869402"/>
                  </a:lnTo>
                  <a:lnTo>
                    <a:pt x="412764" y="875489"/>
                  </a:lnTo>
                  <a:lnTo>
                    <a:pt x="418561" y="884963"/>
                  </a:lnTo>
                  <a:lnTo>
                    <a:pt x="421536" y="897583"/>
                  </a:lnTo>
                  <a:lnTo>
                    <a:pt x="421843" y="1095222"/>
                  </a:lnTo>
                  <a:lnTo>
                    <a:pt x="421843" y="1151623"/>
                  </a:lnTo>
                  <a:lnTo>
                    <a:pt x="424700" y="1155192"/>
                  </a:lnTo>
                  <a:lnTo>
                    <a:pt x="725919" y="1155192"/>
                  </a:lnTo>
                  <a:lnTo>
                    <a:pt x="728764" y="1151623"/>
                  </a:lnTo>
                  <a:lnTo>
                    <a:pt x="728764" y="903871"/>
                  </a:lnTo>
                  <a:lnTo>
                    <a:pt x="730405" y="889982"/>
                  </a:lnTo>
                  <a:lnTo>
                    <a:pt x="735048" y="879135"/>
                  </a:lnTo>
                  <a:lnTo>
                    <a:pt x="742274" y="871571"/>
                  </a:lnTo>
                  <a:lnTo>
                    <a:pt x="751663" y="867535"/>
                  </a:lnTo>
                  <a:lnTo>
                    <a:pt x="762796" y="867266"/>
                  </a:lnTo>
                  <a:lnTo>
                    <a:pt x="1074588" y="867266"/>
                  </a:lnTo>
                  <a:lnTo>
                    <a:pt x="1074773" y="866945"/>
                  </a:lnTo>
                  <a:close/>
                </a:path>
                <a:path w="1150620" h="1155700">
                  <a:moveTo>
                    <a:pt x="154889" y="157073"/>
                  </a:moveTo>
                  <a:lnTo>
                    <a:pt x="150609" y="158496"/>
                  </a:lnTo>
                  <a:lnTo>
                    <a:pt x="148462" y="162064"/>
                  </a:lnTo>
                  <a:lnTo>
                    <a:pt x="28549" y="369836"/>
                  </a:lnTo>
                  <a:lnTo>
                    <a:pt x="2133" y="416242"/>
                  </a:lnTo>
                  <a:lnTo>
                    <a:pt x="0" y="419100"/>
                  </a:lnTo>
                  <a:lnTo>
                    <a:pt x="1422" y="423379"/>
                  </a:lnTo>
                  <a:lnTo>
                    <a:pt x="4991" y="425526"/>
                  </a:lnTo>
                  <a:lnTo>
                    <a:pt x="216268" y="547611"/>
                  </a:lnTo>
                  <a:lnTo>
                    <a:pt x="227389" y="555845"/>
                  </a:lnTo>
                  <a:lnTo>
                    <a:pt x="234481" y="565126"/>
                  </a:lnTo>
                  <a:lnTo>
                    <a:pt x="237544" y="574992"/>
                  </a:lnTo>
                  <a:lnTo>
                    <a:pt x="236577" y="584978"/>
                  </a:lnTo>
                  <a:lnTo>
                    <a:pt x="231580" y="594621"/>
                  </a:lnTo>
                  <a:lnTo>
                    <a:pt x="222555" y="603457"/>
                  </a:lnTo>
                  <a:lnTo>
                    <a:pt x="4991" y="729665"/>
                  </a:lnTo>
                  <a:lnTo>
                    <a:pt x="1422" y="731812"/>
                  </a:lnTo>
                  <a:lnTo>
                    <a:pt x="0" y="736092"/>
                  </a:lnTo>
                  <a:lnTo>
                    <a:pt x="2133" y="738949"/>
                  </a:lnTo>
                  <a:lnTo>
                    <a:pt x="28549" y="785355"/>
                  </a:lnTo>
                  <a:lnTo>
                    <a:pt x="148462" y="993114"/>
                  </a:lnTo>
                  <a:lnTo>
                    <a:pt x="150609" y="996696"/>
                  </a:lnTo>
                  <a:lnTo>
                    <a:pt x="154889" y="998118"/>
                  </a:lnTo>
                  <a:lnTo>
                    <a:pt x="158457" y="995972"/>
                  </a:lnTo>
                  <a:lnTo>
                    <a:pt x="369735" y="873887"/>
                  </a:lnTo>
                  <a:lnTo>
                    <a:pt x="382628" y="868359"/>
                  </a:lnTo>
                  <a:lnTo>
                    <a:pt x="394378" y="866945"/>
                  </a:lnTo>
                  <a:lnTo>
                    <a:pt x="1074773" y="866945"/>
                  </a:lnTo>
                  <a:lnTo>
                    <a:pt x="1148473" y="738949"/>
                  </a:lnTo>
                  <a:lnTo>
                    <a:pt x="1150620" y="736092"/>
                  </a:lnTo>
                  <a:lnTo>
                    <a:pt x="1149184" y="731812"/>
                  </a:lnTo>
                  <a:lnTo>
                    <a:pt x="1145616" y="729665"/>
                  </a:lnTo>
                  <a:lnTo>
                    <a:pt x="934338" y="607580"/>
                  </a:lnTo>
                  <a:lnTo>
                    <a:pt x="923217" y="599346"/>
                  </a:lnTo>
                  <a:lnTo>
                    <a:pt x="916125" y="590065"/>
                  </a:lnTo>
                  <a:lnTo>
                    <a:pt x="913063" y="580199"/>
                  </a:lnTo>
                  <a:lnTo>
                    <a:pt x="914029" y="570213"/>
                  </a:lnTo>
                  <a:lnTo>
                    <a:pt x="919026" y="560570"/>
                  </a:lnTo>
                  <a:lnTo>
                    <a:pt x="928052" y="551734"/>
                  </a:lnTo>
                  <a:lnTo>
                    <a:pt x="1145616" y="425526"/>
                  </a:lnTo>
                  <a:lnTo>
                    <a:pt x="1149184" y="423379"/>
                  </a:lnTo>
                  <a:lnTo>
                    <a:pt x="1150620" y="419100"/>
                  </a:lnTo>
                  <a:lnTo>
                    <a:pt x="1148473" y="416242"/>
                  </a:lnTo>
                  <a:lnTo>
                    <a:pt x="1074981" y="288244"/>
                  </a:lnTo>
                  <a:lnTo>
                    <a:pt x="756231" y="288244"/>
                  </a:lnTo>
                  <a:lnTo>
                    <a:pt x="754910" y="287925"/>
                  </a:lnTo>
                  <a:lnTo>
                    <a:pt x="387818" y="287925"/>
                  </a:lnTo>
                  <a:lnTo>
                    <a:pt x="375364" y="284188"/>
                  </a:lnTo>
                  <a:lnTo>
                    <a:pt x="158457" y="159207"/>
                  </a:lnTo>
                  <a:lnTo>
                    <a:pt x="154889" y="157073"/>
                  </a:lnTo>
                  <a:close/>
                </a:path>
                <a:path w="1150620" h="1155700">
                  <a:moveTo>
                    <a:pt x="1074588" y="867266"/>
                  </a:moveTo>
                  <a:lnTo>
                    <a:pt x="762796" y="867266"/>
                  </a:lnTo>
                  <a:lnTo>
                    <a:pt x="775252" y="871007"/>
                  </a:lnTo>
                  <a:lnTo>
                    <a:pt x="992149" y="995972"/>
                  </a:lnTo>
                  <a:lnTo>
                    <a:pt x="995718" y="998118"/>
                  </a:lnTo>
                  <a:lnTo>
                    <a:pt x="1000010" y="996696"/>
                  </a:lnTo>
                  <a:lnTo>
                    <a:pt x="1002144" y="993114"/>
                  </a:lnTo>
                  <a:lnTo>
                    <a:pt x="1028560" y="947432"/>
                  </a:lnTo>
                  <a:lnTo>
                    <a:pt x="1032129" y="941006"/>
                  </a:lnTo>
                  <a:lnTo>
                    <a:pt x="1074588" y="867266"/>
                  </a:lnTo>
                  <a:close/>
                </a:path>
                <a:path w="1150620" h="1155700">
                  <a:moveTo>
                    <a:pt x="995718" y="157073"/>
                  </a:moveTo>
                  <a:lnTo>
                    <a:pt x="992149" y="159207"/>
                  </a:lnTo>
                  <a:lnTo>
                    <a:pt x="780872" y="281305"/>
                  </a:lnTo>
                  <a:lnTo>
                    <a:pt x="767979" y="286831"/>
                  </a:lnTo>
                  <a:lnTo>
                    <a:pt x="756231" y="288244"/>
                  </a:lnTo>
                  <a:lnTo>
                    <a:pt x="1074981" y="288244"/>
                  </a:lnTo>
                  <a:lnTo>
                    <a:pt x="1002144" y="162064"/>
                  </a:lnTo>
                  <a:lnTo>
                    <a:pt x="1000010" y="158496"/>
                  </a:lnTo>
                  <a:lnTo>
                    <a:pt x="995718" y="157073"/>
                  </a:lnTo>
                  <a:close/>
                </a:path>
                <a:path w="1150620" h="1155700">
                  <a:moveTo>
                    <a:pt x="725919" y="0"/>
                  </a:moveTo>
                  <a:lnTo>
                    <a:pt x="424700" y="0"/>
                  </a:lnTo>
                  <a:lnTo>
                    <a:pt x="421843" y="3568"/>
                  </a:lnTo>
                  <a:lnTo>
                    <a:pt x="421843" y="251307"/>
                  </a:lnTo>
                  <a:lnTo>
                    <a:pt x="420202" y="265196"/>
                  </a:lnTo>
                  <a:lnTo>
                    <a:pt x="415560" y="276044"/>
                  </a:lnTo>
                  <a:lnTo>
                    <a:pt x="408335" y="283610"/>
                  </a:lnTo>
                  <a:lnTo>
                    <a:pt x="398948" y="287651"/>
                  </a:lnTo>
                  <a:lnTo>
                    <a:pt x="387818" y="287925"/>
                  </a:lnTo>
                  <a:lnTo>
                    <a:pt x="754910" y="287925"/>
                  </a:lnTo>
                  <a:lnTo>
                    <a:pt x="729071" y="257606"/>
                  </a:lnTo>
                  <a:lnTo>
                    <a:pt x="728764" y="59969"/>
                  </a:lnTo>
                  <a:lnTo>
                    <a:pt x="728764" y="3568"/>
                  </a:lnTo>
                  <a:lnTo>
                    <a:pt x="725919" y="0"/>
                  </a:lnTo>
                  <a:close/>
                </a:path>
              </a:pathLst>
            </a:custGeom>
            <a:solidFill>
              <a:srgbClr val="97B344"/>
            </a:solidFill>
          </p:spPr>
          <p:txBody>
            <a:bodyPr wrap="square" lIns="0" tIns="0" rIns="0" bIns="0" rtlCol="0"/>
            <a:lstStyle/>
            <a:p>
              <a:endParaRPr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</p:grpSp>
      <p:sp>
        <p:nvSpPr>
          <p:cNvPr id="65" name="object 9">
            <a:extLst>
              <a:ext uri="{FF2B5EF4-FFF2-40B4-BE49-F238E27FC236}">
                <a16:creationId xmlns:a16="http://schemas.microsoft.com/office/drawing/2014/main" id="{A6EBD1D3-C195-D047-9891-8109392DF57E}"/>
              </a:ext>
            </a:extLst>
          </p:cNvPr>
          <p:cNvSpPr/>
          <p:nvPr/>
        </p:nvSpPr>
        <p:spPr>
          <a:xfrm>
            <a:off x="8614269" y="2502165"/>
            <a:ext cx="487067" cy="4924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68" name="object 9">
            <a:extLst>
              <a:ext uri="{FF2B5EF4-FFF2-40B4-BE49-F238E27FC236}">
                <a16:creationId xmlns:a16="http://schemas.microsoft.com/office/drawing/2014/main" id="{7C048CE5-2B2D-3541-8522-48D193F2D060}"/>
              </a:ext>
            </a:extLst>
          </p:cNvPr>
          <p:cNvSpPr/>
          <p:nvPr/>
        </p:nvSpPr>
        <p:spPr>
          <a:xfrm>
            <a:off x="5570111" y="2405411"/>
            <a:ext cx="529082" cy="5281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70" name="图形 69" descr="目标">
            <a:extLst>
              <a:ext uri="{FF2B5EF4-FFF2-40B4-BE49-F238E27FC236}">
                <a16:creationId xmlns:a16="http://schemas.microsoft.com/office/drawing/2014/main" id="{C4A21340-CA6F-B44E-AB76-5C6BB69D43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03663" y="2436574"/>
            <a:ext cx="461978" cy="461978"/>
          </a:xfrm>
          <a:prstGeom prst="rect">
            <a:avLst/>
          </a:prstGeom>
        </p:spPr>
      </p:pic>
      <p:pic>
        <p:nvPicPr>
          <p:cNvPr id="72" name="图形 71" descr="已断开">
            <a:extLst>
              <a:ext uri="{FF2B5EF4-FFF2-40B4-BE49-F238E27FC236}">
                <a16:creationId xmlns:a16="http://schemas.microsoft.com/office/drawing/2014/main" id="{6793D987-855C-0C47-B84B-C7308C058A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55531" y="2533042"/>
            <a:ext cx="422948" cy="422948"/>
          </a:xfrm>
          <a:prstGeom prst="rect">
            <a:avLst/>
          </a:prstGeom>
        </p:spPr>
      </p:pic>
      <p:grpSp>
        <p:nvGrpSpPr>
          <p:cNvPr id="77" name="组合 76">
            <a:extLst>
              <a:ext uri="{FF2B5EF4-FFF2-40B4-BE49-F238E27FC236}">
                <a16:creationId xmlns:a16="http://schemas.microsoft.com/office/drawing/2014/main" id="{35CFF792-AE83-5842-B3D6-9126B7F8227F}"/>
              </a:ext>
            </a:extLst>
          </p:cNvPr>
          <p:cNvGrpSpPr/>
          <p:nvPr/>
        </p:nvGrpSpPr>
        <p:grpSpPr>
          <a:xfrm>
            <a:off x="5344062" y="3187739"/>
            <a:ext cx="1014321" cy="1398198"/>
            <a:chOff x="5039612" y="3612449"/>
            <a:chExt cx="961020" cy="1297879"/>
          </a:xfrm>
          <a:solidFill>
            <a:srgbClr val="096E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4" name="图形 73" descr="测量仪器">
              <a:extLst>
                <a:ext uri="{FF2B5EF4-FFF2-40B4-BE49-F238E27FC236}">
                  <a16:creationId xmlns:a16="http://schemas.microsoft.com/office/drawing/2014/main" id="{9982B50F-01EC-CD48-89FE-C70ABBD6C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086232" y="3995928"/>
              <a:ext cx="914400" cy="914400"/>
            </a:xfrm>
            <a:prstGeom prst="rect">
              <a:avLst/>
            </a:prstGeom>
          </p:spPr>
        </p:pic>
        <p:pic>
          <p:nvPicPr>
            <p:cNvPr id="76" name="图形 75" descr="困惑的人">
              <a:extLst>
                <a:ext uri="{FF2B5EF4-FFF2-40B4-BE49-F238E27FC236}">
                  <a16:creationId xmlns:a16="http://schemas.microsoft.com/office/drawing/2014/main" id="{B2DD2DCE-EA90-C645-868D-7C6B550CA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039612" y="3612449"/>
              <a:ext cx="914400" cy="914400"/>
            </a:xfrm>
            <a:prstGeom prst="rect">
              <a:avLst/>
            </a:prstGeom>
          </p:spPr>
        </p:pic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A6E2C763-C0A5-3D4B-96D0-CD0EF7BC366D}"/>
              </a:ext>
            </a:extLst>
          </p:cNvPr>
          <p:cNvGrpSpPr/>
          <p:nvPr/>
        </p:nvGrpSpPr>
        <p:grpSpPr>
          <a:xfrm>
            <a:off x="4334499" y="4451098"/>
            <a:ext cx="3212496" cy="390890"/>
            <a:chOff x="4504236" y="4691120"/>
            <a:chExt cx="3729477" cy="395602"/>
          </a:xfrm>
        </p:grpSpPr>
        <p:pic>
          <p:nvPicPr>
            <p:cNvPr id="79" name="图片 78">
              <a:extLst>
                <a:ext uri="{FF2B5EF4-FFF2-40B4-BE49-F238E27FC236}">
                  <a16:creationId xmlns:a16="http://schemas.microsoft.com/office/drawing/2014/main" id="{F7B0AA3C-8781-3148-8051-178F1CF52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504236" y="4691120"/>
              <a:ext cx="2236675" cy="395602"/>
            </a:xfrm>
            <a:prstGeom prst="rect">
              <a:avLst/>
            </a:prstGeom>
          </p:spPr>
        </p:pic>
        <p:cxnSp>
          <p:nvCxnSpPr>
            <p:cNvPr id="82" name="直线连接符 81">
              <a:extLst>
                <a:ext uri="{FF2B5EF4-FFF2-40B4-BE49-F238E27FC236}">
                  <a16:creationId xmlns:a16="http://schemas.microsoft.com/office/drawing/2014/main" id="{39C4F369-7EE8-F647-AC77-C2FBD265107D}"/>
                </a:ext>
              </a:extLst>
            </p:cNvPr>
            <p:cNvCxnSpPr/>
            <p:nvPr/>
          </p:nvCxnSpPr>
          <p:spPr>
            <a:xfrm>
              <a:off x="6564031" y="4776074"/>
              <a:ext cx="0" cy="1978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3" name="图片 82">
              <a:extLst>
                <a:ext uri="{FF2B5EF4-FFF2-40B4-BE49-F238E27FC236}">
                  <a16:creationId xmlns:a16="http://schemas.microsoft.com/office/drawing/2014/main" id="{375C5AF7-F29E-414C-B33A-6CB7CB0B4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575749" y="4762527"/>
              <a:ext cx="665930" cy="252788"/>
            </a:xfrm>
            <a:prstGeom prst="rect">
              <a:avLst/>
            </a:prstGeom>
          </p:spPr>
        </p:pic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id="{CFFFC327-9F6E-E043-B29B-004756FF8FA0}"/>
                </a:ext>
              </a:extLst>
            </p:cNvPr>
            <p:cNvSpPr txBox="1"/>
            <p:nvPr/>
          </p:nvSpPr>
          <p:spPr>
            <a:xfrm>
              <a:off x="7185614" y="4748500"/>
              <a:ext cx="1048099" cy="3114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400" b="1" dirty="0"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中电太极</a:t>
              </a:r>
            </a:p>
          </p:txBody>
        </p:sp>
      </p:grpSp>
      <p:sp>
        <p:nvSpPr>
          <p:cNvPr id="88" name="object 42">
            <a:extLst>
              <a:ext uri="{FF2B5EF4-FFF2-40B4-BE49-F238E27FC236}">
                <a16:creationId xmlns:a16="http://schemas.microsoft.com/office/drawing/2014/main" id="{40842725-7BE8-0D46-9B97-2BB3BB4EAD0C}"/>
              </a:ext>
            </a:extLst>
          </p:cNvPr>
          <p:cNvSpPr txBox="1"/>
          <p:nvPr/>
        </p:nvSpPr>
        <p:spPr>
          <a:xfrm>
            <a:off x="6618895" y="3675595"/>
            <a:ext cx="1968697" cy="276999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marL="12700">
              <a:lnSpc>
                <a:spcPct val="100000"/>
              </a:lnSpc>
              <a:defRPr sz="1600">
                <a:solidFill>
                  <a:srgbClr val="3B6D50"/>
                </a:solidFill>
                <a:latin typeface="Heiti SC Light" panose="02000000000000000000" pitchFamily="2" charset="-128"/>
                <a:ea typeface="Heiti SC Light" panose="02000000000000000000" pitchFamily="2" charset="-128"/>
              </a:defRPr>
            </a:lvl1pPr>
          </a:lstStyle>
          <a:p>
            <a:r>
              <a:rPr lang="zh-CN" altLang="en-US" sz="1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密切接触者测量仪</a:t>
            </a:r>
            <a:endParaRPr sz="18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93" name="Oval 53">
            <a:extLst>
              <a:ext uri="{FF2B5EF4-FFF2-40B4-BE49-F238E27FC236}">
                <a16:creationId xmlns:a16="http://schemas.microsoft.com/office/drawing/2014/main" id="{851513EE-E965-9249-981D-D468C1CB5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6849" y="5382263"/>
            <a:ext cx="390719" cy="390814"/>
          </a:xfrm>
          <a:prstGeom prst="ellipse">
            <a:avLst/>
          </a:prstGeom>
          <a:solidFill>
            <a:srgbClr val="3B6D50"/>
          </a:solidFill>
          <a:ln w="57150">
            <a:solidFill>
              <a:srgbClr val="3B6D50"/>
            </a:solidFill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05" tIns="45052" rIns="90105" bIns="45052" anchor="ctr"/>
          <a:lstStyle/>
          <a:p>
            <a:pPr algn="ctr">
              <a:defRPr/>
            </a:pPr>
            <a:endParaRPr lang="zh-CN" altLang="en-US" sz="160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94" name="文本框 9">
            <a:extLst>
              <a:ext uri="{FF2B5EF4-FFF2-40B4-BE49-F238E27FC236}">
                <a16:creationId xmlns:a16="http://schemas.microsoft.com/office/drawing/2014/main" id="{11AF2961-31D7-1148-AAD6-98D519222072}"/>
              </a:ext>
            </a:extLst>
          </p:cNvPr>
          <p:cNvSpPr txBox="1"/>
          <p:nvPr/>
        </p:nvSpPr>
        <p:spPr>
          <a:xfrm>
            <a:off x="1926102" y="5387412"/>
            <a:ext cx="303075" cy="38051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</a:t>
            </a:r>
            <a:endParaRPr lang="zh-CN" altLang="en-US" sz="16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95" name="Oval 53">
            <a:extLst>
              <a:ext uri="{FF2B5EF4-FFF2-40B4-BE49-F238E27FC236}">
                <a16:creationId xmlns:a16="http://schemas.microsoft.com/office/drawing/2014/main" id="{6963AD17-C0E9-F445-9FE1-CFA74CEEC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6737" y="5389182"/>
            <a:ext cx="376884" cy="376976"/>
          </a:xfrm>
          <a:prstGeom prst="ellipse">
            <a:avLst/>
          </a:prstGeom>
          <a:solidFill>
            <a:srgbClr val="97B344"/>
          </a:solidFill>
          <a:ln w="57150">
            <a:solidFill>
              <a:srgbClr val="97B344"/>
            </a:solidFill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05" tIns="45052" rIns="90105" bIns="45052" anchor="ctr"/>
          <a:lstStyle/>
          <a:p>
            <a:pPr algn="ctr">
              <a:defRPr/>
            </a:pPr>
            <a:endParaRPr lang="zh-CN" altLang="en-US" sz="1600" dirty="0">
              <a:gradFill>
                <a:gsLst>
                  <a:gs pos="15000">
                    <a:schemeClr val="accent2"/>
                  </a:gs>
                  <a:gs pos="99000">
                    <a:schemeClr val="accent1"/>
                  </a:gs>
                </a:gsLst>
                <a:lin ang="12600000" scaled="0"/>
              </a:gra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96" name="文本框 9">
            <a:extLst>
              <a:ext uri="{FF2B5EF4-FFF2-40B4-BE49-F238E27FC236}">
                <a16:creationId xmlns:a16="http://schemas.microsoft.com/office/drawing/2014/main" id="{1F4D1027-96BD-3749-A7F1-BEF584473A4D}"/>
              </a:ext>
            </a:extLst>
          </p:cNvPr>
          <p:cNvSpPr txBox="1"/>
          <p:nvPr/>
        </p:nvSpPr>
        <p:spPr>
          <a:xfrm>
            <a:off x="4469908" y="5408393"/>
            <a:ext cx="298480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</a:t>
            </a:r>
            <a:endParaRPr lang="zh-CN" altLang="en-US" sz="16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01" name="Oval 53">
            <a:extLst>
              <a:ext uri="{FF2B5EF4-FFF2-40B4-BE49-F238E27FC236}">
                <a16:creationId xmlns:a16="http://schemas.microsoft.com/office/drawing/2014/main" id="{CA7D4944-E874-7541-B920-0FFFDBAC4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5396" y="5382263"/>
            <a:ext cx="390719" cy="390814"/>
          </a:xfrm>
          <a:prstGeom prst="ellipse">
            <a:avLst/>
          </a:prstGeom>
          <a:solidFill>
            <a:srgbClr val="3B6D50"/>
          </a:solidFill>
          <a:ln w="57150">
            <a:solidFill>
              <a:srgbClr val="3B6D50"/>
            </a:solidFill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05" tIns="45052" rIns="90105" bIns="45052" anchor="ctr"/>
          <a:lstStyle/>
          <a:p>
            <a:pPr algn="ctr">
              <a:defRPr/>
            </a:pPr>
            <a:endParaRPr lang="zh-CN" altLang="en-US" sz="160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02" name="文本框 9">
            <a:extLst>
              <a:ext uri="{FF2B5EF4-FFF2-40B4-BE49-F238E27FC236}">
                <a16:creationId xmlns:a16="http://schemas.microsoft.com/office/drawing/2014/main" id="{944EB872-38A3-4D49-AA87-5C772F344FD5}"/>
              </a:ext>
            </a:extLst>
          </p:cNvPr>
          <p:cNvSpPr txBox="1"/>
          <p:nvPr/>
        </p:nvSpPr>
        <p:spPr>
          <a:xfrm>
            <a:off x="7194649" y="5408393"/>
            <a:ext cx="30307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3</a:t>
            </a:r>
            <a:endParaRPr lang="zh-CN" altLang="en-US" sz="16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03" name="Oval 53">
            <a:extLst>
              <a:ext uri="{FF2B5EF4-FFF2-40B4-BE49-F238E27FC236}">
                <a16:creationId xmlns:a16="http://schemas.microsoft.com/office/drawing/2014/main" id="{4C12D3BB-88B4-4E48-BEAC-945DA9B70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116" y="5389182"/>
            <a:ext cx="376884" cy="376976"/>
          </a:xfrm>
          <a:prstGeom prst="ellipse">
            <a:avLst/>
          </a:prstGeom>
          <a:solidFill>
            <a:srgbClr val="97B344"/>
          </a:solidFill>
          <a:ln w="57150">
            <a:solidFill>
              <a:srgbClr val="97B344"/>
            </a:solidFill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05" tIns="45052" rIns="90105" bIns="45052" anchor="ctr"/>
          <a:lstStyle/>
          <a:p>
            <a:pPr algn="ctr">
              <a:defRPr/>
            </a:pPr>
            <a:endParaRPr lang="zh-CN" altLang="en-US" sz="1600" dirty="0">
              <a:gradFill>
                <a:gsLst>
                  <a:gs pos="15000">
                    <a:schemeClr val="accent2"/>
                  </a:gs>
                  <a:gs pos="99000">
                    <a:schemeClr val="accent1"/>
                  </a:gs>
                </a:gsLst>
                <a:lin ang="12600000" scaled="0"/>
              </a:gra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04" name="文本框 9">
            <a:extLst>
              <a:ext uri="{FF2B5EF4-FFF2-40B4-BE49-F238E27FC236}">
                <a16:creationId xmlns:a16="http://schemas.microsoft.com/office/drawing/2014/main" id="{71F071B0-30E4-8546-A5A1-BEB3867061E8}"/>
              </a:ext>
            </a:extLst>
          </p:cNvPr>
          <p:cNvSpPr txBox="1"/>
          <p:nvPr/>
        </p:nvSpPr>
        <p:spPr>
          <a:xfrm>
            <a:off x="9718684" y="5408393"/>
            <a:ext cx="301686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4</a:t>
            </a:r>
            <a:endParaRPr lang="zh-CN" altLang="en-US" sz="16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05" name="object 42">
            <a:extLst>
              <a:ext uri="{FF2B5EF4-FFF2-40B4-BE49-F238E27FC236}">
                <a16:creationId xmlns:a16="http://schemas.microsoft.com/office/drawing/2014/main" id="{3A8CA452-2CE2-324E-A8F4-C00EF7A2D83F}"/>
              </a:ext>
            </a:extLst>
          </p:cNvPr>
          <p:cNvSpPr txBox="1"/>
          <p:nvPr/>
        </p:nvSpPr>
        <p:spPr>
          <a:xfrm>
            <a:off x="1544573" y="5946723"/>
            <a:ext cx="1427228" cy="215444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1400" b="1" dirty="0">
                <a:solidFill>
                  <a:srgbClr val="3B6D5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社区楼宇小管家</a:t>
            </a:r>
            <a:endParaRPr sz="1400" b="1" dirty="0">
              <a:solidFill>
                <a:srgbClr val="3B6D50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06" name="object 42">
            <a:extLst>
              <a:ext uri="{FF2B5EF4-FFF2-40B4-BE49-F238E27FC236}">
                <a16:creationId xmlns:a16="http://schemas.microsoft.com/office/drawing/2014/main" id="{A72E0FBD-6210-1840-9D6D-37502F92F964}"/>
              </a:ext>
            </a:extLst>
          </p:cNvPr>
          <p:cNvSpPr txBox="1"/>
          <p:nvPr/>
        </p:nvSpPr>
        <p:spPr>
          <a:xfrm>
            <a:off x="4033530" y="5946723"/>
            <a:ext cx="1427228" cy="215444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1400" b="1" dirty="0">
                <a:solidFill>
                  <a:srgbClr val="3B6D5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交通站点小战士</a:t>
            </a:r>
            <a:endParaRPr sz="1400" b="1" dirty="0">
              <a:solidFill>
                <a:srgbClr val="3B6D50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07" name="object 42">
            <a:extLst>
              <a:ext uri="{FF2B5EF4-FFF2-40B4-BE49-F238E27FC236}">
                <a16:creationId xmlns:a16="http://schemas.microsoft.com/office/drawing/2014/main" id="{7AB05A1E-284B-BE4B-B5B8-237F44F150AE}"/>
              </a:ext>
            </a:extLst>
          </p:cNvPr>
          <p:cNvSpPr txBox="1"/>
          <p:nvPr/>
        </p:nvSpPr>
        <p:spPr>
          <a:xfrm>
            <a:off x="6804081" y="5946723"/>
            <a:ext cx="1427228" cy="215444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1400" b="1" dirty="0">
                <a:solidFill>
                  <a:srgbClr val="3B6D5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部门企业小帮手</a:t>
            </a:r>
            <a:endParaRPr sz="1400" b="1" dirty="0">
              <a:solidFill>
                <a:srgbClr val="3B6D50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09" name="object 42">
            <a:extLst>
              <a:ext uri="{FF2B5EF4-FFF2-40B4-BE49-F238E27FC236}">
                <a16:creationId xmlns:a16="http://schemas.microsoft.com/office/drawing/2014/main" id="{9A3BA80C-63EE-6049-B3F8-CF4EFAC13B34}"/>
              </a:ext>
            </a:extLst>
          </p:cNvPr>
          <p:cNvSpPr txBox="1"/>
          <p:nvPr/>
        </p:nvSpPr>
        <p:spPr>
          <a:xfrm>
            <a:off x="9363769" y="5946723"/>
            <a:ext cx="1427228" cy="215444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1400" b="1" dirty="0">
                <a:solidFill>
                  <a:srgbClr val="3B6D5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用工对接小达人</a:t>
            </a:r>
            <a:endParaRPr sz="1400" b="1" dirty="0">
              <a:solidFill>
                <a:srgbClr val="3B6D50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10" name="object 9">
            <a:extLst>
              <a:ext uri="{FF2B5EF4-FFF2-40B4-BE49-F238E27FC236}">
                <a16:creationId xmlns:a16="http://schemas.microsoft.com/office/drawing/2014/main" id="{A6C1BB6E-BA43-0C45-B2C2-263194951A8D}"/>
              </a:ext>
            </a:extLst>
          </p:cNvPr>
          <p:cNvSpPr/>
          <p:nvPr/>
        </p:nvSpPr>
        <p:spPr>
          <a:xfrm>
            <a:off x="2076503" y="5081949"/>
            <a:ext cx="45719" cy="289055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478764"/>
                </a:moveTo>
                <a:lnTo>
                  <a:pt x="0" y="0"/>
                </a:lnTo>
              </a:path>
            </a:pathLst>
          </a:custGeom>
          <a:ln w="19812">
            <a:solidFill>
              <a:srgbClr val="6E6F73"/>
            </a:solidFill>
          </a:ln>
        </p:spPr>
        <p:txBody>
          <a:bodyPr wrap="square" lIns="0" tIns="0" rIns="0" bIns="0" rtlCol="0"/>
          <a:lstStyle/>
          <a:p>
            <a:endParaRPr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11" name="object 9">
            <a:extLst>
              <a:ext uri="{FF2B5EF4-FFF2-40B4-BE49-F238E27FC236}">
                <a16:creationId xmlns:a16="http://schemas.microsoft.com/office/drawing/2014/main" id="{F9D68894-6AF9-8846-B169-AF8A091C185B}"/>
              </a:ext>
            </a:extLst>
          </p:cNvPr>
          <p:cNvSpPr/>
          <p:nvPr/>
        </p:nvSpPr>
        <p:spPr>
          <a:xfrm>
            <a:off x="4615179" y="5080890"/>
            <a:ext cx="45719" cy="289055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478764"/>
                </a:moveTo>
                <a:lnTo>
                  <a:pt x="0" y="0"/>
                </a:lnTo>
              </a:path>
            </a:pathLst>
          </a:custGeom>
          <a:ln w="19812">
            <a:solidFill>
              <a:srgbClr val="6E6F73"/>
            </a:solidFill>
          </a:ln>
        </p:spPr>
        <p:txBody>
          <a:bodyPr wrap="square" lIns="0" tIns="0" rIns="0" bIns="0" rtlCol="0"/>
          <a:lstStyle/>
          <a:p>
            <a:endParaRPr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12" name="object 9">
            <a:extLst>
              <a:ext uri="{FF2B5EF4-FFF2-40B4-BE49-F238E27FC236}">
                <a16:creationId xmlns:a16="http://schemas.microsoft.com/office/drawing/2014/main" id="{1BA9F29D-CD28-F14D-8F91-687558A1ADBE}"/>
              </a:ext>
            </a:extLst>
          </p:cNvPr>
          <p:cNvSpPr/>
          <p:nvPr/>
        </p:nvSpPr>
        <p:spPr>
          <a:xfrm>
            <a:off x="9865558" y="5075893"/>
            <a:ext cx="45719" cy="289055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478764"/>
                </a:moveTo>
                <a:lnTo>
                  <a:pt x="0" y="0"/>
                </a:lnTo>
              </a:path>
            </a:pathLst>
          </a:custGeom>
          <a:ln w="19812">
            <a:solidFill>
              <a:srgbClr val="6E6F73"/>
            </a:solidFill>
          </a:ln>
        </p:spPr>
        <p:txBody>
          <a:bodyPr wrap="square" lIns="0" tIns="0" rIns="0" bIns="0" rtlCol="0"/>
          <a:lstStyle/>
          <a:p>
            <a:endParaRPr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13" name="object 9">
            <a:extLst>
              <a:ext uri="{FF2B5EF4-FFF2-40B4-BE49-F238E27FC236}">
                <a16:creationId xmlns:a16="http://schemas.microsoft.com/office/drawing/2014/main" id="{F6FAC5B5-0577-0F45-9E9D-4FFE252C7BEF}"/>
              </a:ext>
            </a:extLst>
          </p:cNvPr>
          <p:cNvSpPr/>
          <p:nvPr/>
        </p:nvSpPr>
        <p:spPr>
          <a:xfrm>
            <a:off x="7350662" y="5086494"/>
            <a:ext cx="45719" cy="289055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478764"/>
                </a:moveTo>
                <a:lnTo>
                  <a:pt x="0" y="0"/>
                </a:lnTo>
              </a:path>
            </a:pathLst>
          </a:custGeom>
          <a:ln w="19812">
            <a:solidFill>
              <a:srgbClr val="6E6F73"/>
            </a:solidFill>
          </a:ln>
        </p:spPr>
        <p:txBody>
          <a:bodyPr wrap="square" lIns="0" tIns="0" rIns="0" bIns="0" rtlCol="0"/>
          <a:lstStyle/>
          <a:p>
            <a:endParaRPr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14" name="object 9">
            <a:extLst>
              <a:ext uri="{FF2B5EF4-FFF2-40B4-BE49-F238E27FC236}">
                <a16:creationId xmlns:a16="http://schemas.microsoft.com/office/drawing/2014/main" id="{6BBA758C-7017-F04E-AA09-A8D83DE43610}"/>
              </a:ext>
            </a:extLst>
          </p:cNvPr>
          <p:cNvSpPr/>
          <p:nvPr/>
        </p:nvSpPr>
        <p:spPr>
          <a:xfrm rot="5400000">
            <a:off x="5938226" y="1214525"/>
            <a:ext cx="55922" cy="7798742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478764"/>
                </a:moveTo>
                <a:lnTo>
                  <a:pt x="0" y="0"/>
                </a:lnTo>
              </a:path>
            </a:pathLst>
          </a:custGeom>
          <a:ln w="19812">
            <a:solidFill>
              <a:srgbClr val="6E6F73"/>
            </a:solidFill>
          </a:ln>
        </p:spPr>
        <p:txBody>
          <a:bodyPr wrap="square" lIns="0" tIns="0" rIns="0" bIns="0" rtlCol="0"/>
          <a:lstStyle/>
          <a:p>
            <a:endParaRPr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15" name="object 9">
            <a:extLst>
              <a:ext uri="{FF2B5EF4-FFF2-40B4-BE49-F238E27FC236}">
                <a16:creationId xmlns:a16="http://schemas.microsoft.com/office/drawing/2014/main" id="{69BA3810-75F3-B14A-B3FE-3A9C457841DB}"/>
              </a:ext>
            </a:extLst>
          </p:cNvPr>
          <p:cNvSpPr/>
          <p:nvPr/>
        </p:nvSpPr>
        <p:spPr>
          <a:xfrm>
            <a:off x="5869241" y="4845530"/>
            <a:ext cx="52304" cy="245660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478764"/>
                </a:moveTo>
                <a:lnTo>
                  <a:pt x="0" y="0"/>
                </a:lnTo>
              </a:path>
            </a:pathLst>
          </a:custGeom>
          <a:ln w="19812">
            <a:solidFill>
              <a:srgbClr val="6E6F73"/>
            </a:solidFill>
          </a:ln>
        </p:spPr>
        <p:txBody>
          <a:bodyPr wrap="square" lIns="0" tIns="0" rIns="0" bIns="0" rtlCol="0"/>
          <a:lstStyle/>
          <a:p>
            <a:endParaRPr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16" name="object 10">
            <a:extLst>
              <a:ext uri="{FF2B5EF4-FFF2-40B4-BE49-F238E27FC236}">
                <a16:creationId xmlns:a16="http://schemas.microsoft.com/office/drawing/2014/main" id="{9E3B779E-1BDA-994C-B285-BF2DE5A18FEA}"/>
              </a:ext>
            </a:extLst>
          </p:cNvPr>
          <p:cNvSpPr/>
          <p:nvPr/>
        </p:nvSpPr>
        <p:spPr>
          <a:xfrm>
            <a:off x="5831140" y="4812047"/>
            <a:ext cx="76200" cy="75565"/>
          </a:xfrm>
          <a:custGeom>
            <a:avLst/>
            <a:gdLst/>
            <a:ahLst/>
            <a:cxnLst/>
            <a:rect l="l" t="t" r="r" b="b"/>
            <a:pathLst>
              <a:path w="76200" h="75564">
                <a:moveTo>
                  <a:pt x="34531" y="0"/>
                </a:moveTo>
                <a:lnTo>
                  <a:pt x="20963" y="3896"/>
                </a:lnTo>
                <a:lnTo>
                  <a:pt x="10001" y="12202"/>
                </a:lnTo>
                <a:lnTo>
                  <a:pt x="2671" y="23890"/>
                </a:lnTo>
                <a:lnTo>
                  <a:pt x="0" y="37935"/>
                </a:lnTo>
                <a:lnTo>
                  <a:pt x="1340" y="47851"/>
                </a:lnTo>
                <a:lnTo>
                  <a:pt x="6850" y="59058"/>
                </a:lnTo>
                <a:lnTo>
                  <a:pt x="16381" y="67847"/>
                </a:lnTo>
                <a:lnTo>
                  <a:pt x="29676" y="73449"/>
                </a:lnTo>
                <a:lnTo>
                  <a:pt x="46477" y="75094"/>
                </a:lnTo>
                <a:lnTo>
                  <a:pt x="58277" y="69970"/>
                </a:lnTo>
                <a:lnTo>
                  <a:pt x="67623" y="60745"/>
                </a:lnTo>
                <a:lnTo>
                  <a:pt x="73696" y="47830"/>
                </a:lnTo>
                <a:lnTo>
                  <a:pt x="75677" y="31631"/>
                </a:lnTo>
                <a:lnTo>
                  <a:pt x="71074" y="19056"/>
                </a:lnTo>
                <a:lnTo>
                  <a:pt x="62253" y="8994"/>
                </a:lnTo>
                <a:lnTo>
                  <a:pt x="49857" y="2342"/>
                </a:lnTo>
                <a:lnTo>
                  <a:pt x="34531" y="0"/>
                </a:lnTo>
                <a:close/>
              </a:path>
            </a:pathLst>
          </a:custGeom>
          <a:solidFill>
            <a:srgbClr val="6E6F73"/>
          </a:solidFill>
        </p:spPr>
        <p:txBody>
          <a:bodyPr wrap="square" lIns="0" tIns="0" rIns="0" bIns="0" rtlCol="0"/>
          <a:lstStyle/>
          <a:p>
            <a:endParaRPr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149043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40172FE-B6EB-4B3F-A08B-2B47D2E4E75B}"/>
              </a:ext>
            </a:extLst>
          </p:cNvPr>
          <p:cNvSpPr/>
          <p:nvPr/>
        </p:nvSpPr>
        <p:spPr>
          <a:xfrm>
            <a:off x="-6351" y="6613113"/>
            <a:ext cx="12198351" cy="257957"/>
          </a:xfrm>
          <a:prstGeom prst="rect">
            <a:avLst/>
          </a:prstGeom>
          <a:gradFill>
            <a:gsLst>
              <a:gs pos="0">
                <a:srgbClr val="D7010E"/>
              </a:gs>
              <a:gs pos="100000">
                <a:srgbClr val="D7010E">
                  <a:lumMod val="7500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90A0000-22F3-4A4E-AA8F-E97D60AFD640}"/>
              </a:ext>
            </a:extLst>
          </p:cNvPr>
          <p:cNvSpPr txBox="1"/>
          <p:nvPr/>
        </p:nvSpPr>
        <p:spPr>
          <a:xfrm>
            <a:off x="392897" y="6572772"/>
            <a:ext cx="1947347" cy="295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云和大数据服务国家队</a:t>
            </a:r>
          </a:p>
        </p:txBody>
      </p:sp>
      <p:sp>
        <p:nvSpPr>
          <p:cNvPr id="16" name="灯片编号占位符 5">
            <a:extLst>
              <a:ext uri="{FF2B5EF4-FFF2-40B4-BE49-F238E27FC236}">
                <a16:creationId xmlns:a16="http://schemas.microsoft.com/office/drawing/2014/main" id="{F963FC67-DD58-4470-A6D0-F0459CC52DE2}"/>
              </a:ext>
            </a:extLst>
          </p:cNvPr>
          <p:cNvSpPr txBox="1">
            <a:spLocks/>
          </p:cNvSpPr>
          <p:nvPr/>
        </p:nvSpPr>
        <p:spPr>
          <a:xfrm>
            <a:off x="9064625" y="6559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BFEB1-8843-4D97-A3A4-D6DB87A288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F7D381E-A9BD-4625-AB49-EACFC9EC3B43}"/>
              </a:ext>
            </a:extLst>
          </p:cNvPr>
          <p:cNvSpPr txBox="1"/>
          <p:nvPr/>
        </p:nvSpPr>
        <p:spPr>
          <a:xfrm>
            <a:off x="4143349" y="1427493"/>
            <a:ext cx="7591419" cy="4623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80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 kern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Microsoft Sans Serif"/>
              </a:rPr>
              <a:t>一个风险人群感知大数据中心</a:t>
            </a:r>
            <a:endParaRPr lang="en-US" altLang="zh-CN" sz="2400" b="1" kern="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Microsoft Sans Serif"/>
            </a:endParaRPr>
          </a:p>
          <a:p>
            <a:pPr marL="800100" lvl="1" indent="-342900" defTabSz="685800" hangingPunct="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zh-CN" altLang="en-US" sz="2000" kern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Microsoft Sans Serif"/>
              </a:rPr>
              <a:t>累计汇聚了卫健、铁路、 公安、民航、交通等部门 </a:t>
            </a:r>
            <a:r>
              <a:rPr lang="en-US" altLang="zh-CN" sz="2000" kern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Microsoft Sans Serif"/>
              </a:rPr>
              <a:t>870 </a:t>
            </a:r>
            <a:r>
              <a:rPr lang="zh-CN" altLang="en-US" sz="2000" kern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Microsoft Sans Serif"/>
              </a:rPr>
              <a:t>万余条实时数据 </a:t>
            </a:r>
            <a:endParaRPr lang="en-US" altLang="zh-CN" sz="2400" b="1" kern="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Microsoft Sans Serif"/>
            </a:endParaRPr>
          </a:p>
          <a:p>
            <a:pPr marL="342900" indent="-342900" defTabSz="68580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b="1" kern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Microsoft Sans Serif"/>
              </a:rPr>
              <a:t>APP</a:t>
            </a:r>
            <a:r>
              <a:rPr lang="zh-CN" altLang="en-US" sz="2400" b="1" kern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Microsoft Sans Serif"/>
              </a:rPr>
              <a:t>应用</a:t>
            </a:r>
            <a:endParaRPr lang="en-US" altLang="zh-CN" sz="2400" b="1" kern="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Microsoft Sans Serif"/>
            </a:endParaRPr>
          </a:p>
          <a:p>
            <a:pPr marL="800100" lvl="1" indent="-342900" defTabSz="685800" hangingPunct="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zh-CN" altLang="en-US" sz="2000" kern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Microsoft Sans Serif"/>
              </a:rPr>
              <a:t>小护士、小管家、小战士、小帮手、小达人、小班长、小雷达</a:t>
            </a:r>
            <a:endParaRPr lang="en-US" altLang="zh-CN" sz="2000" kern="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Microsoft Sans Serif"/>
            </a:endParaRPr>
          </a:p>
          <a:p>
            <a:pPr marL="342900" indent="-342900" defTabSz="68580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 kern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Microsoft Sans Serif"/>
              </a:rPr>
              <a:t>一个智能指挥平台</a:t>
            </a:r>
            <a:endParaRPr lang="en-US" altLang="zh-CN" sz="2400" b="1" kern="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Microsoft Sans Serif"/>
            </a:endParaRPr>
          </a:p>
          <a:p>
            <a:pPr marL="800100" lvl="1" indent="-342900" defTabSz="685800" hangingPunct="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zh-CN" altLang="en-US" sz="2000" kern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Microsoft Sans Serif"/>
              </a:rPr>
              <a:t>各级政府利用该系统，点击全国行政区划图，一键生成全国、省级、地级、县级四级指挥平台 </a:t>
            </a:r>
            <a:endParaRPr lang="en-US" altLang="zh-CN" sz="2400" b="1" kern="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Microsoft Sans Serif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C7BE707-D3AC-45F5-9067-A500C4F6C091}"/>
              </a:ext>
            </a:extLst>
          </p:cNvPr>
          <p:cNvSpPr/>
          <p:nvPr/>
        </p:nvSpPr>
        <p:spPr>
          <a:xfrm>
            <a:off x="4961287" y="482045"/>
            <a:ext cx="3969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srgbClr val="2A2E3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一网畅行产品体系介绍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2A2E32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7" name="图片 36">
            <a:hlinkClick r:id="rId3"/>
            <a:extLst>
              <a:ext uri="{FF2B5EF4-FFF2-40B4-BE49-F238E27FC236}">
                <a16:creationId xmlns:a16="http://schemas.microsoft.com/office/drawing/2014/main" id="{E08E12DF-D301-4A4E-AE50-F47B85577C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441"/>
          <a:stretch/>
        </p:blipFill>
        <p:spPr>
          <a:xfrm>
            <a:off x="392897" y="561448"/>
            <a:ext cx="3351204" cy="573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0579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8">
            <a:extLst>
              <a:ext uri="{FF2B5EF4-FFF2-40B4-BE49-F238E27FC236}">
                <a16:creationId xmlns:a16="http://schemas.microsoft.com/office/drawing/2014/main" id="{60F913E8-6E7A-324A-850F-23DEA7BA57CE}"/>
              </a:ext>
            </a:extLst>
          </p:cNvPr>
          <p:cNvSpPr txBox="1">
            <a:spLocks/>
          </p:cNvSpPr>
          <p:nvPr/>
        </p:nvSpPr>
        <p:spPr>
          <a:xfrm>
            <a:off x="611440" y="398271"/>
            <a:ext cx="10515600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zh-CN" altLang="en-US" sz="3200" b="1" spc="-5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省、市、地、县   分级感知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1BAFD25-A218-7A4A-AA8C-86FD00983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921" y="1075564"/>
            <a:ext cx="3723577" cy="235343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C80CB07-8C29-4E44-9851-A120A939B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226" y="1075564"/>
            <a:ext cx="3577337" cy="235343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C4BD0C4-1324-8449-BC8A-52977574A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921" y="3700304"/>
            <a:ext cx="3781432" cy="265763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83D2CE-2C95-AC45-A77D-0ABA1D3C57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8225" y="3700304"/>
            <a:ext cx="3577337" cy="265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8803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/>
          <p:nvPr/>
        </p:nvGrpSpPr>
        <p:grpSpPr>
          <a:xfrm>
            <a:off x="330880" y="1011439"/>
            <a:ext cx="5992310" cy="2601187"/>
            <a:chOff x="1018735" y="1540890"/>
            <a:chExt cx="10134691" cy="4399344"/>
          </a:xfrm>
        </p:grpSpPr>
        <p:sp>
          <p:nvSpPr>
            <p:cNvPr id="22" name="Freeform 21"/>
            <p:cNvSpPr/>
            <p:nvPr/>
          </p:nvSpPr>
          <p:spPr>
            <a:xfrm rot="19805282">
              <a:off x="1408818" y="1540890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Rounded Rectangle 4"/>
            <p:cNvSpPr/>
            <p:nvPr/>
          </p:nvSpPr>
          <p:spPr>
            <a:xfrm rot="19805282">
              <a:off x="1018735" y="397508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rgbClr val="096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rgbClr val="096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rgbClr val="3B6D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8" tIns="45713" rIns="91428" bIns="45713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8" tIns="45713" rIns="91428" bIns="45713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8" tIns="45713" rIns="91428" bIns="45713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8" tIns="45713" rIns="91428" bIns="45713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38" name="Straight Arrow Connector 37"/>
          <p:cNvCxnSpPr>
            <a:cxnSpLocks/>
          </p:cNvCxnSpPr>
          <p:nvPr/>
        </p:nvCxnSpPr>
        <p:spPr>
          <a:xfrm>
            <a:off x="1676233" y="2159894"/>
            <a:ext cx="0" cy="619148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40"/>
          <p:cNvCxnSpPr>
            <a:cxnSpLocks/>
          </p:cNvCxnSpPr>
          <p:nvPr/>
        </p:nvCxnSpPr>
        <p:spPr>
          <a:xfrm>
            <a:off x="3861757" y="2107123"/>
            <a:ext cx="0" cy="681727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41"/>
          <p:cNvSpPr txBox="1"/>
          <p:nvPr/>
        </p:nvSpPr>
        <p:spPr>
          <a:xfrm>
            <a:off x="774779" y="3072403"/>
            <a:ext cx="2117652" cy="326379"/>
          </a:xfrm>
          <a:prstGeom prst="rect">
            <a:avLst/>
          </a:prstGeom>
          <a:noFill/>
        </p:spPr>
        <p:txBody>
          <a:bodyPr wrap="square" lIns="81224" tIns="40612" rIns="81224" bIns="4061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+mn-ea"/>
                <a:sym typeface="+mn-lt"/>
              </a:rPr>
              <a:t>查询自身是否为“密接人员”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31" name="TextBox 170"/>
          <p:cNvSpPr txBox="1"/>
          <p:nvPr/>
        </p:nvSpPr>
        <p:spPr>
          <a:xfrm>
            <a:off x="1335175" y="2729863"/>
            <a:ext cx="704765" cy="328924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+mn-ea"/>
                <a:sym typeface="Arial" panose="020B0604020202020204" pitchFamily="34" charset="0"/>
              </a:rPr>
              <a:t>个人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41"/>
          <p:cNvSpPr txBox="1"/>
          <p:nvPr/>
        </p:nvSpPr>
        <p:spPr>
          <a:xfrm>
            <a:off x="3044804" y="3090844"/>
            <a:ext cx="2514292" cy="326379"/>
          </a:xfrm>
          <a:prstGeom prst="rect">
            <a:avLst/>
          </a:prstGeom>
          <a:noFill/>
        </p:spPr>
        <p:txBody>
          <a:bodyPr wrap="square" lIns="81224" tIns="40612" rIns="81224" bIns="4061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+mn-ea"/>
                <a:sym typeface="+mn-lt"/>
              </a:rPr>
              <a:t>查询组织成员是否为“密接人员”</a:t>
            </a:r>
          </a:p>
        </p:txBody>
      </p:sp>
      <p:sp>
        <p:nvSpPr>
          <p:cNvPr id="35" name="TextBox 170"/>
          <p:cNvSpPr txBox="1"/>
          <p:nvPr/>
        </p:nvSpPr>
        <p:spPr>
          <a:xfrm>
            <a:off x="3098903" y="2763886"/>
            <a:ext cx="1523088" cy="328924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+mn-ea"/>
                <a:sym typeface="Arial" panose="020B0604020202020204" pitchFamily="34" charset="0"/>
              </a:rPr>
              <a:t>组织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TextBox 8"/>
          <p:cNvSpPr txBox="1"/>
          <p:nvPr/>
        </p:nvSpPr>
        <p:spPr>
          <a:xfrm>
            <a:off x="12141" y="446330"/>
            <a:ext cx="5168265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spc="-5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+mj-cs"/>
                <a:sym typeface="Arial" panose="020B0604020202020204" pitchFamily="34" charset="0"/>
              </a:rPr>
              <a:t>“密切接触者测量仪小护士”</a:t>
            </a:r>
            <a:endParaRPr lang="en-US" altLang="zh-CN" sz="2800" spc="-5" dirty="0">
              <a:latin typeface="Microsoft YaHei Light" panose="020B0502040204020203" pitchFamily="34" charset="-122"/>
              <a:ea typeface="Microsoft YaHei Light" panose="020B0502040204020203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29" name="TextBox 170">
            <a:extLst>
              <a:ext uri="{FF2B5EF4-FFF2-40B4-BE49-F238E27FC236}">
                <a16:creationId xmlns:a16="http://schemas.microsoft.com/office/drawing/2014/main" id="{B883D0E6-19E9-4440-AB83-8EDEFF65693F}"/>
              </a:ext>
            </a:extLst>
          </p:cNvPr>
          <p:cNvSpPr txBox="1"/>
          <p:nvPr/>
        </p:nvSpPr>
        <p:spPr>
          <a:xfrm>
            <a:off x="392089" y="1238739"/>
            <a:ext cx="3692039" cy="432350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+mn-ea"/>
                <a:sym typeface="Arial" panose="020B0604020202020204" pitchFamily="34" charset="0"/>
              </a:rPr>
              <a:t>I.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+mn-ea"/>
                <a:sym typeface="Arial" panose="020B0604020202020204" pitchFamily="34" charset="0"/>
              </a:rPr>
              <a:t>个人及企业密切接触者查询</a:t>
            </a:r>
          </a:p>
        </p:txBody>
      </p:sp>
      <p:sp>
        <p:nvSpPr>
          <p:cNvPr id="33" name="ïŝlíḓè">
            <a:extLst>
              <a:ext uri="{FF2B5EF4-FFF2-40B4-BE49-F238E27FC236}">
                <a16:creationId xmlns:a16="http://schemas.microsoft.com/office/drawing/2014/main" id="{4B9ECE2D-DE1A-AF4A-8F10-E7339221BC02}"/>
              </a:ext>
            </a:extLst>
          </p:cNvPr>
          <p:cNvSpPr txBox="1"/>
          <p:nvPr/>
        </p:nvSpPr>
        <p:spPr bwMode="auto">
          <a:xfrm>
            <a:off x="9475950" y="1981590"/>
            <a:ext cx="2108064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rgbClr val="096E5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公安人口数据</a:t>
            </a:r>
          </a:p>
        </p:txBody>
      </p:sp>
      <p:sp>
        <p:nvSpPr>
          <p:cNvPr id="39" name="íS1iďê">
            <a:extLst>
              <a:ext uri="{FF2B5EF4-FFF2-40B4-BE49-F238E27FC236}">
                <a16:creationId xmlns:a16="http://schemas.microsoft.com/office/drawing/2014/main" id="{13C2F6B5-0FCE-1F49-8F20-554AE2622F3E}"/>
              </a:ext>
            </a:extLst>
          </p:cNvPr>
          <p:cNvSpPr/>
          <p:nvPr/>
        </p:nvSpPr>
        <p:spPr bwMode="auto">
          <a:xfrm>
            <a:off x="9524775" y="1430997"/>
            <a:ext cx="388983" cy="286428"/>
          </a:xfrm>
          <a:custGeom>
            <a:avLst/>
            <a:gdLst>
              <a:gd name="T0" fmla="*/ 3344 w 5590"/>
              <a:gd name="T1" fmla="*/ 549 h 4122"/>
              <a:gd name="T2" fmla="*/ 2246 w 5590"/>
              <a:gd name="T3" fmla="*/ 549 h 4122"/>
              <a:gd name="T4" fmla="*/ 2795 w 5590"/>
              <a:gd name="T5" fmla="*/ 240 h 4122"/>
              <a:gd name="T6" fmla="*/ 2795 w 5590"/>
              <a:gd name="T7" fmla="*/ 859 h 4122"/>
              <a:gd name="T8" fmla="*/ 2795 w 5590"/>
              <a:gd name="T9" fmla="*/ 240 h 4122"/>
              <a:gd name="T10" fmla="*/ 5470 w 5590"/>
              <a:gd name="T11" fmla="*/ 4122 h 4122"/>
              <a:gd name="T12" fmla="*/ 0 w 5590"/>
              <a:gd name="T13" fmla="*/ 4002 h 4122"/>
              <a:gd name="T14" fmla="*/ 5470 w 5590"/>
              <a:gd name="T15" fmla="*/ 3882 h 4122"/>
              <a:gd name="T16" fmla="*/ 917 w 5590"/>
              <a:gd name="T17" fmla="*/ 1194 h 4122"/>
              <a:gd name="T18" fmla="*/ 1144 w 5590"/>
              <a:gd name="T19" fmla="*/ 1115 h 4122"/>
              <a:gd name="T20" fmla="*/ 4344 w 5590"/>
              <a:gd name="T21" fmla="*/ 1411 h 4122"/>
              <a:gd name="T22" fmla="*/ 4599 w 5590"/>
              <a:gd name="T23" fmla="*/ 1041 h 4122"/>
              <a:gd name="T24" fmla="*/ 4544 w 5590"/>
              <a:gd name="T25" fmla="*/ 1568 h 4122"/>
              <a:gd name="T26" fmla="*/ 4487 w 5590"/>
              <a:gd name="T27" fmla="*/ 1637 h 4122"/>
              <a:gd name="T28" fmla="*/ 4429 w 5590"/>
              <a:gd name="T29" fmla="*/ 1651 h 4122"/>
              <a:gd name="T30" fmla="*/ 1165 w 5590"/>
              <a:gd name="T31" fmla="*/ 1651 h 4122"/>
              <a:gd name="T32" fmla="*/ 1106 w 5590"/>
              <a:gd name="T33" fmla="*/ 1638 h 4122"/>
              <a:gd name="T34" fmla="*/ 1054 w 5590"/>
              <a:gd name="T35" fmla="*/ 1585 h 4122"/>
              <a:gd name="T36" fmla="*/ 917 w 5590"/>
              <a:gd name="T37" fmla="*/ 1194 h 4122"/>
              <a:gd name="T38" fmla="*/ 1539 w 5590"/>
              <a:gd name="T39" fmla="*/ 3355 h 4122"/>
              <a:gd name="T40" fmla="*/ 2675 w 5590"/>
              <a:gd name="T41" fmla="*/ 1947 h 4122"/>
              <a:gd name="T42" fmla="*/ 2915 w 5590"/>
              <a:gd name="T43" fmla="*/ 1947 h 4122"/>
              <a:gd name="T44" fmla="*/ 4051 w 5590"/>
              <a:gd name="T45" fmla="*/ 3355 h 4122"/>
              <a:gd name="T46" fmla="*/ 3301 w 5590"/>
              <a:gd name="T47" fmla="*/ 3198 h 4122"/>
              <a:gd name="T48" fmla="*/ 3301 w 5590"/>
              <a:gd name="T49" fmla="*/ 2958 h 4122"/>
              <a:gd name="T50" fmla="*/ 4104 w 5590"/>
              <a:gd name="T51" fmla="*/ 2960 h 4122"/>
              <a:gd name="T52" fmla="*/ 4187 w 5590"/>
              <a:gd name="T53" fmla="*/ 3019 h 4122"/>
              <a:gd name="T54" fmla="*/ 4332 w 5590"/>
              <a:gd name="T55" fmla="*/ 3433 h 4122"/>
              <a:gd name="T56" fmla="*/ 4338 w 5590"/>
              <a:gd name="T57" fmla="*/ 3497 h 4122"/>
              <a:gd name="T58" fmla="*/ 4279 w 5590"/>
              <a:gd name="T59" fmla="*/ 3580 h 4122"/>
              <a:gd name="T60" fmla="*/ 4217 w 5590"/>
              <a:gd name="T61" fmla="*/ 3595 h 4122"/>
              <a:gd name="T62" fmla="*/ 2793 w 5590"/>
              <a:gd name="T63" fmla="*/ 3595 h 4122"/>
              <a:gd name="T64" fmla="*/ 1370 w 5590"/>
              <a:gd name="T65" fmla="*/ 3595 h 4122"/>
              <a:gd name="T66" fmla="*/ 1250 w 5590"/>
              <a:gd name="T67" fmla="*/ 3475 h 4122"/>
              <a:gd name="T68" fmla="*/ 1393 w 5590"/>
              <a:gd name="T69" fmla="*/ 3041 h 4122"/>
              <a:gd name="T70" fmla="*/ 1438 w 5590"/>
              <a:gd name="T71" fmla="*/ 2980 h 4122"/>
              <a:gd name="T72" fmla="*/ 1510 w 5590"/>
              <a:gd name="T73" fmla="*/ 2958 h 4122"/>
              <a:gd name="T74" fmla="*/ 2409 w 5590"/>
              <a:gd name="T75" fmla="*/ 3078 h 4122"/>
              <a:gd name="T76" fmla="*/ 1593 w 5590"/>
              <a:gd name="T77" fmla="*/ 3198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90" h="4122">
                <a:moveTo>
                  <a:pt x="2795" y="1099"/>
                </a:moveTo>
                <a:cubicBezTo>
                  <a:pt x="3098" y="1099"/>
                  <a:pt x="3344" y="852"/>
                  <a:pt x="3344" y="549"/>
                </a:cubicBezTo>
                <a:cubicBezTo>
                  <a:pt x="3344" y="246"/>
                  <a:pt x="3098" y="0"/>
                  <a:pt x="2795" y="0"/>
                </a:cubicBezTo>
                <a:cubicBezTo>
                  <a:pt x="2492" y="0"/>
                  <a:pt x="2246" y="246"/>
                  <a:pt x="2246" y="549"/>
                </a:cubicBezTo>
                <a:cubicBezTo>
                  <a:pt x="2246" y="852"/>
                  <a:pt x="2492" y="1099"/>
                  <a:pt x="2795" y="1099"/>
                </a:cubicBezTo>
                <a:close/>
                <a:moveTo>
                  <a:pt x="2795" y="240"/>
                </a:moveTo>
                <a:cubicBezTo>
                  <a:pt x="2966" y="240"/>
                  <a:pt x="3104" y="379"/>
                  <a:pt x="3104" y="549"/>
                </a:cubicBezTo>
                <a:cubicBezTo>
                  <a:pt x="3104" y="720"/>
                  <a:pt x="2966" y="859"/>
                  <a:pt x="2795" y="859"/>
                </a:cubicBezTo>
                <a:cubicBezTo>
                  <a:pt x="2624" y="859"/>
                  <a:pt x="2486" y="720"/>
                  <a:pt x="2486" y="549"/>
                </a:cubicBezTo>
                <a:cubicBezTo>
                  <a:pt x="2486" y="379"/>
                  <a:pt x="2625" y="240"/>
                  <a:pt x="2795" y="240"/>
                </a:cubicBezTo>
                <a:close/>
                <a:moveTo>
                  <a:pt x="5590" y="4002"/>
                </a:moveTo>
                <a:cubicBezTo>
                  <a:pt x="5590" y="4068"/>
                  <a:pt x="5536" y="4122"/>
                  <a:pt x="5470" y="4122"/>
                </a:cubicBezTo>
                <a:lnTo>
                  <a:pt x="120" y="4122"/>
                </a:lnTo>
                <a:cubicBezTo>
                  <a:pt x="54" y="4122"/>
                  <a:pt x="0" y="4068"/>
                  <a:pt x="0" y="4002"/>
                </a:cubicBezTo>
                <a:cubicBezTo>
                  <a:pt x="0" y="3936"/>
                  <a:pt x="54" y="3882"/>
                  <a:pt x="120" y="3882"/>
                </a:cubicBezTo>
                <a:lnTo>
                  <a:pt x="5470" y="3882"/>
                </a:lnTo>
                <a:cubicBezTo>
                  <a:pt x="5536" y="3882"/>
                  <a:pt x="5590" y="3936"/>
                  <a:pt x="5590" y="4002"/>
                </a:cubicBezTo>
                <a:close/>
                <a:moveTo>
                  <a:pt x="917" y="1194"/>
                </a:moveTo>
                <a:cubicBezTo>
                  <a:pt x="896" y="1131"/>
                  <a:pt x="929" y="1063"/>
                  <a:pt x="992" y="1041"/>
                </a:cubicBezTo>
                <a:cubicBezTo>
                  <a:pt x="1054" y="1020"/>
                  <a:pt x="1123" y="1053"/>
                  <a:pt x="1144" y="1115"/>
                </a:cubicBezTo>
                <a:lnTo>
                  <a:pt x="1246" y="1411"/>
                </a:lnTo>
                <a:lnTo>
                  <a:pt x="4344" y="1411"/>
                </a:lnTo>
                <a:lnTo>
                  <a:pt x="4446" y="1115"/>
                </a:lnTo>
                <a:cubicBezTo>
                  <a:pt x="4468" y="1053"/>
                  <a:pt x="4536" y="1020"/>
                  <a:pt x="4599" y="1041"/>
                </a:cubicBezTo>
                <a:cubicBezTo>
                  <a:pt x="4661" y="1063"/>
                  <a:pt x="4694" y="1131"/>
                  <a:pt x="4673" y="1194"/>
                </a:cubicBezTo>
                <a:lnTo>
                  <a:pt x="4544" y="1568"/>
                </a:lnTo>
                <a:cubicBezTo>
                  <a:pt x="4542" y="1574"/>
                  <a:pt x="4539" y="1580"/>
                  <a:pt x="4536" y="1586"/>
                </a:cubicBezTo>
                <a:cubicBezTo>
                  <a:pt x="4525" y="1608"/>
                  <a:pt x="4508" y="1625"/>
                  <a:pt x="4487" y="1637"/>
                </a:cubicBezTo>
                <a:cubicBezTo>
                  <a:pt x="4480" y="1640"/>
                  <a:pt x="4473" y="1644"/>
                  <a:pt x="4465" y="1646"/>
                </a:cubicBezTo>
                <a:cubicBezTo>
                  <a:pt x="4454" y="1650"/>
                  <a:pt x="4442" y="1651"/>
                  <a:pt x="4429" y="1651"/>
                </a:cubicBezTo>
                <a:cubicBezTo>
                  <a:pt x="4428" y="1651"/>
                  <a:pt x="4427" y="1651"/>
                  <a:pt x="4426" y="1651"/>
                </a:cubicBezTo>
                <a:lnTo>
                  <a:pt x="1165" y="1651"/>
                </a:lnTo>
                <a:cubicBezTo>
                  <a:pt x="1150" y="1652"/>
                  <a:pt x="1136" y="1650"/>
                  <a:pt x="1123" y="1645"/>
                </a:cubicBezTo>
                <a:cubicBezTo>
                  <a:pt x="1117" y="1643"/>
                  <a:pt x="1112" y="1641"/>
                  <a:pt x="1106" y="1638"/>
                </a:cubicBezTo>
                <a:cubicBezTo>
                  <a:pt x="1106" y="1638"/>
                  <a:pt x="1106" y="1638"/>
                  <a:pt x="1106" y="1638"/>
                </a:cubicBezTo>
                <a:cubicBezTo>
                  <a:pt x="1084" y="1627"/>
                  <a:pt x="1065" y="1609"/>
                  <a:pt x="1054" y="1585"/>
                </a:cubicBezTo>
                <a:cubicBezTo>
                  <a:pt x="1051" y="1580"/>
                  <a:pt x="1048" y="1574"/>
                  <a:pt x="1047" y="1568"/>
                </a:cubicBezTo>
                <a:lnTo>
                  <a:pt x="917" y="1194"/>
                </a:lnTo>
                <a:close/>
                <a:moveTo>
                  <a:pt x="1593" y="3198"/>
                </a:moveTo>
                <a:lnTo>
                  <a:pt x="1539" y="3355"/>
                </a:lnTo>
                <a:lnTo>
                  <a:pt x="2675" y="3355"/>
                </a:lnTo>
                <a:lnTo>
                  <a:pt x="2675" y="1947"/>
                </a:lnTo>
                <a:cubicBezTo>
                  <a:pt x="2675" y="1881"/>
                  <a:pt x="2729" y="1827"/>
                  <a:pt x="2795" y="1827"/>
                </a:cubicBezTo>
                <a:cubicBezTo>
                  <a:pt x="2861" y="1827"/>
                  <a:pt x="2915" y="1881"/>
                  <a:pt x="2915" y="1947"/>
                </a:cubicBezTo>
                <a:lnTo>
                  <a:pt x="2915" y="3355"/>
                </a:lnTo>
                <a:lnTo>
                  <a:pt x="4051" y="3355"/>
                </a:lnTo>
                <a:lnTo>
                  <a:pt x="3997" y="3198"/>
                </a:lnTo>
                <a:lnTo>
                  <a:pt x="3301" y="3198"/>
                </a:lnTo>
                <a:cubicBezTo>
                  <a:pt x="3235" y="3198"/>
                  <a:pt x="3181" y="3144"/>
                  <a:pt x="3181" y="3078"/>
                </a:cubicBezTo>
                <a:cubicBezTo>
                  <a:pt x="3181" y="3011"/>
                  <a:pt x="3235" y="2958"/>
                  <a:pt x="3301" y="2958"/>
                </a:cubicBezTo>
                <a:lnTo>
                  <a:pt x="4080" y="2958"/>
                </a:lnTo>
                <a:cubicBezTo>
                  <a:pt x="4088" y="2957"/>
                  <a:pt x="4096" y="2958"/>
                  <a:pt x="4104" y="2960"/>
                </a:cubicBezTo>
                <a:cubicBezTo>
                  <a:pt x="4122" y="2963"/>
                  <a:pt x="4138" y="2970"/>
                  <a:pt x="4151" y="2979"/>
                </a:cubicBezTo>
                <a:cubicBezTo>
                  <a:pt x="4166" y="2989"/>
                  <a:pt x="4178" y="3003"/>
                  <a:pt x="4187" y="3019"/>
                </a:cubicBezTo>
                <a:cubicBezTo>
                  <a:pt x="4191" y="3026"/>
                  <a:pt x="4194" y="3033"/>
                  <a:pt x="4197" y="3041"/>
                </a:cubicBezTo>
                <a:lnTo>
                  <a:pt x="4332" y="3433"/>
                </a:lnTo>
                <a:cubicBezTo>
                  <a:pt x="4335" y="3440"/>
                  <a:pt x="4337" y="3448"/>
                  <a:pt x="4338" y="3455"/>
                </a:cubicBezTo>
                <a:cubicBezTo>
                  <a:pt x="4340" y="3469"/>
                  <a:pt x="4340" y="3483"/>
                  <a:pt x="4338" y="3497"/>
                </a:cubicBezTo>
                <a:cubicBezTo>
                  <a:pt x="4335" y="3514"/>
                  <a:pt x="4327" y="3531"/>
                  <a:pt x="4317" y="3545"/>
                </a:cubicBezTo>
                <a:cubicBezTo>
                  <a:pt x="4307" y="3559"/>
                  <a:pt x="4294" y="3571"/>
                  <a:pt x="4279" y="3580"/>
                </a:cubicBezTo>
                <a:cubicBezTo>
                  <a:pt x="4267" y="3586"/>
                  <a:pt x="4253" y="3591"/>
                  <a:pt x="4239" y="3594"/>
                </a:cubicBezTo>
                <a:cubicBezTo>
                  <a:pt x="4232" y="3595"/>
                  <a:pt x="4224" y="3595"/>
                  <a:pt x="4217" y="3595"/>
                </a:cubicBezTo>
                <a:lnTo>
                  <a:pt x="2798" y="3595"/>
                </a:lnTo>
                <a:cubicBezTo>
                  <a:pt x="2796" y="3595"/>
                  <a:pt x="2794" y="3595"/>
                  <a:pt x="2793" y="3595"/>
                </a:cubicBezTo>
                <a:lnTo>
                  <a:pt x="1373" y="3595"/>
                </a:lnTo>
                <a:cubicBezTo>
                  <a:pt x="1372" y="3595"/>
                  <a:pt x="1371" y="3595"/>
                  <a:pt x="1370" y="3595"/>
                </a:cubicBezTo>
                <a:cubicBezTo>
                  <a:pt x="1365" y="3595"/>
                  <a:pt x="1359" y="3595"/>
                  <a:pt x="1354" y="3594"/>
                </a:cubicBezTo>
                <a:cubicBezTo>
                  <a:pt x="1295" y="3586"/>
                  <a:pt x="1250" y="3536"/>
                  <a:pt x="1250" y="3475"/>
                </a:cubicBezTo>
                <a:cubicBezTo>
                  <a:pt x="1250" y="3460"/>
                  <a:pt x="1253" y="3445"/>
                  <a:pt x="1258" y="3432"/>
                </a:cubicBezTo>
                <a:lnTo>
                  <a:pt x="1393" y="3041"/>
                </a:lnTo>
                <a:cubicBezTo>
                  <a:pt x="1396" y="3033"/>
                  <a:pt x="1399" y="3026"/>
                  <a:pt x="1403" y="3019"/>
                </a:cubicBezTo>
                <a:cubicBezTo>
                  <a:pt x="1412" y="3003"/>
                  <a:pt x="1424" y="2990"/>
                  <a:pt x="1438" y="2980"/>
                </a:cubicBezTo>
                <a:cubicBezTo>
                  <a:pt x="1452" y="2970"/>
                  <a:pt x="1468" y="2963"/>
                  <a:pt x="1486" y="2960"/>
                </a:cubicBezTo>
                <a:cubicBezTo>
                  <a:pt x="1494" y="2958"/>
                  <a:pt x="1502" y="2957"/>
                  <a:pt x="1510" y="2958"/>
                </a:cubicBezTo>
                <a:lnTo>
                  <a:pt x="2289" y="2958"/>
                </a:lnTo>
                <a:cubicBezTo>
                  <a:pt x="2355" y="2958"/>
                  <a:pt x="2409" y="3011"/>
                  <a:pt x="2409" y="3078"/>
                </a:cubicBezTo>
                <a:cubicBezTo>
                  <a:pt x="2409" y="3144"/>
                  <a:pt x="2355" y="3198"/>
                  <a:pt x="2289" y="3198"/>
                </a:cubicBezTo>
                <a:lnTo>
                  <a:pt x="1593" y="3198"/>
                </a:lnTo>
                <a:close/>
              </a:path>
            </a:pathLst>
          </a:custGeom>
          <a:solidFill>
            <a:srgbClr val="096E50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41" name="îś1iḍé">
            <a:extLst>
              <a:ext uri="{FF2B5EF4-FFF2-40B4-BE49-F238E27FC236}">
                <a16:creationId xmlns:a16="http://schemas.microsoft.com/office/drawing/2014/main" id="{D5118096-CEF4-A844-BC68-FED70B2DD401}"/>
              </a:ext>
            </a:extLst>
          </p:cNvPr>
          <p:cNvSpPr txBox="1"/>
          <p:nvPr/>
        </p:nvSpPr>
        <p:spPr bwMode="auto">
          <a:xfrm>
            <a:off x="7687463" y="1966481"/>
            <a:ext cx="2108064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rgbClr val="00B05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卫健委疫情数据</a:t>
            </a:r>
          </a:p>
        </p:txBody>
      </p:sp>
      <p:sp>
        <p:nvSpPr>
          <p:cNvPr id="47" name="iŝľîḓè">
            <a:extLst>
              <a:ext uri="{FF2B5EF4-FFF2-40B4-BE49-F238E27FC236}">
                <a16:creationId xmlns:a16="http://schemas.microsoft.com/office/drawing/2014/main" id="{71E2648E-7BA3-014E-8311-3EAA26F409BE}"/>
              </a:ext>
            </a:extLst>
          </p:cNvPr>
          <p:cNvSpPr txBox="1"/>
          <p:nvPr/>
        </p:nvSpPr>
        <p:spPr bwMode="auto">
          <a:xfrm>
            <a:off x="7713783" y="2999155"/>
            <a:ext cx="2108064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rgbClr val="096E5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铁路出行数据</a:t>
            </a:r>
          </a:p>
        </p:txBody>
      </p:sp>
      <p:cxnSp>
        <p:nvCxnSpPr>
          <p:cNvPr id="49" name="直接连接符 29">
            <a:extLst>
              <a:ext uri="{FF2B5EF4-FFF2-40B4-BE49-F238E27FC236}">
                <a16:creationId xmlns:a16="http://schemas.microsoft.com/office/drawing/2014/main" id="{56F1FB30-BD77-F843-8932-FCB7315593E5}"/>
              </a:ext>
            </a:extLst>
          </p:cNvPr>
          <p:cNvCxnSpPr>
            <a:cxnSpLocks/>
          </p:cNvCxnSpPr>
          <p:nvPr/>
        </p:nvCxnSpPr>
        <p:spPr>
          <a:xfrm>
            <a:off x="7731432" y="2410236"/>
            <a:ext cx="312883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30">
            <a:extLst>
              <a:ext uri="{FF2B5EF4-FFF2-40B4-BE49-F238E27FC236}">
                <a16:creationId xmlns:a16="http://schemas.microsoft.com/office/drawing/2014/main" id="{A5B82683-ADED-F04B-8207-544BCBDA6115}"/>
              </a:ext>
            </a:extLst>
          </p:cNvPr>
          <p:cNvCxnSpPr>
            <a:cxnSpLocks/>
          </p:cNvCxnSpPr>
          <p:nvPr/>
        </p:nvCxnSpPr>
        <p:spPr>
          <a:xfrm>
            <a:off x="9356231" y="1286821"/>
            <a:ext cx="0" cy="2330366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C5E89236-AFEE-BE42-8752-19EFAB72E07A}"/>
              </a:ext>
            </a:extLst>
          </p:cNvPr>
          <p:cNvGrpSpPr/>
          <p:nvPr/>
        </p:nvGrpSpPr>
        <p:grpSpPr>
          <a:xfrm>
            <a:off x="380517" y="4282568"/>
            <a:ext cx="6223745" cy="2181392"/>
            <a:chOff x="1703512" y="1640838"/>
            <a:chExt cx="9646901" cy="4368296"/>
          </a:xfrm>
        </p:grpSpPr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5E45FB03-F977-5A49-AD57-37B210E77938}"/>
                </a:ext>
              </a:extLst>
            </p:cNvPr>
            <p:cNvGrpSpPr/>
            <p:nvPr/>
          </p:nvGrpSpPr>
          <p:grpSpPr>
            <a:xfrm>
              <a:off x="1703512" y="2662748"/>
              <a:ext cx="8469473" cy="1826821"/>
              <a:chOff x="1277634" y="2004681"/>
              <a:chExt cx="6352105" cy="1370116"/>
            </a:xfrm>
          </p:grpSpPr>
          <p:sp>
            <p:nvSpPr>
              <p:cNvPr id="75" name="Freeform: Shape 2">
                <a:extLst>
                  <a:ext uri="{FF2B5EF4-FFF2-40B4-BE49-F238E27FC236}">
                    <a16:creationId xmlns:a16="http://schemas.microsoft.com/office/drawing/2014/main" id="{CD6899AD-85E5-2149-A346-42B939D85B85}"/>
                  </a:ext>
                </a:extLst>
              </p:cNvPr>
              <p:cNvSpPr/>
              <p:nvPr/>
            </p:nvSpPr>
            <p:spPr bwMode="auto">
              <a:xfrm>
                <a:off x="1277634" y="2004681"/>
                <a:ext cx="1426013" cy="1367249"/>
              </a:xfrm>
              <a:custGeom>
                <a:avLst/>
                <a:gdLst>
                  <a:gd name="T0" fmla="*/ 812 w 995"/>
                  <a:gd name="T1" fmla="*/ 708 h 954"/>
                  <a:gd name="T2" fmla="*/ 760 w 995"/>
                  <a:gd name="T3" fmla="*/ 701 h 954"/>
                  <a:gd name="T4" fmla="*/ 717 w 995"/>
                  <a:gd name="T5" fmla="*/ 685 h 954"/>
                  <a:gd name="T6" fmla="*/ 685 w 995"/>
                  <a:gd name="T7" fmla="*/ 662 h 954"/>
                  <a:gd name="T8" fmla="*/ 641 w 995"/>
                  <a:gd name="T9" fmla="*/ 607 h 954"/>
                  <a:gd name="T10" fmla="*/ 622 w 995"/>
                  <a:gd name="T11" fmla="*/ 550 h 954"/>
                  <a:gd name="T12" fmla="*/ 617 w 995"/>
                  <a:gd name="T13" fmla="*/ 503 h 954"/>
                  <a:gd name="T14" fmla="*/ 610 w 995"/>
                  <a:gd name="T15" fmla="*/ 409 h 954"/>
                  <a:gd name="T16" fmla="*/ 583 w 995"/>
                  <a:gd name="T17" fmla="*/ 292 h 954"/>
                  <a:gd name="T18" fmla="*/ 539 w 995"/>
                  <a:gd name="T19" fmla="*/ 198 h 954"/>
                  <a:gd name="T20" fmla="*/ 482 w 995"/>
                  <a:gd name="T21" fmla="*/ 128 h 954"/>
                  <a:gd name="T22" fmla="*/ 419 w 995"/>
                  <a:gd name="T23" fmla="*/ 76 h 954"/>
                  <a:gd name="T24" fmla="*/ 352 w 995"/>
                  <a:gd name="T25" fmla="*/ 41 h 954"/>
                  <a:gd name="T26" fmla="*/ 286 w 995"/>
                  <a:gd name="T27" fmla="*/ 18 h 954"/>
                  <a:gd name="T28" fmla="*/ 180 w 995"/>
                  <a:gd name="T29" fmla="*/ 0 h 954"/>
                  <a:gd name="T30" fmla="*/ 136 w 995"/>
                  <a:gd name="T31" fmla="*/ 0 h 954"/>
                  <a:gd name="T32" fmla="*/ 96 w 995"/>
                  <a:gd name="T33" fmla="*/ 6 h 954"/>
                  <a:gd name="T34" fmla="*/ 60 w 995"/>
                  <a:gd name="T35" fmla="*/ 23 h 954"/>
                  <a:gd name="T36" fmla="*/ 31 w 995"/>
                  <a:gd name="T37" fmla="*/ 49 h 954"/>
                  <a:gd name="T38" fmla="*/ 11 w 995"/>
                  <a:gd name="T39" fmla="*/ 83 h 954"/>
                  <a:gd name="T40" fmla="*/ 2 w 995"/>
                  <a:gd name="T41" fmla="*/ 122 h 954"/>
                  <a:gd name="T42" fmla="*/ 2 w 995"/>
                  <a:gd name="T43" fmla="*/ 149 h 954"/>
                  <a:gd name="T44" fmla="*/ 11 w 995"/>
                  <a:gd name="T45" fmla="*/ 188 h 954"/>
                  <a:gd name="T46" fmla="*/ 31 w 995"/>
                  <a:gd name="T47" fmla="*/ 221 h 954"/>
                  <a:gd name="T48" fmla="*/ 60 w 995"/>
                  <a:gd name="T49" fmla="*/ 248 h 954"/>
                  <a:gd name="T50" fmla="*/ 96 w 995"/>
                  <a:gd name="T51" fmla="*/ 265 h 954"/>
                  <a:gd name="T52" fmla="*/ 136 w 995"/>
                  <a:gd name="T53" fmla="*/ 271 h 954"/>
                  <a:gd name="T54" fmla="*/ 172 w 995"/>
                  <a:gd name="T55" fmla="*/ 271 h 954"/>
                  <a:gd name="T56" fmla="*/ 221 w 995"/>
                  <a:gd name="T57" fmla="*/ 281 h 954"/>
                  <a:gd name="T58" fmla="*/ 260 w 995"/>
                  <a:gd name="T59" fmla="*/ 299 h 954"/>
                  <a:gd name="T60" fmla="*/ 299 w 995"/>
                  <a:gd name="T61" fmla="*/ 333 h 954"/>
                  <a:gd name="T62" fmla="*/ 336 w 995"/>
                  <a:gd name="T63" fmla="*/ 393 h 954"/>
                  <a:gd name="T64" fmla="*/ 352 w 995"/>
                  <a:gd name="T65" fmla="*/ 448 h 954"/>
                  <a:gd name="T66" fmla="*/ 359 w 995"/>
                  <a:gd name="T67" fmla="*/ 484 h 954"/>
                  <a:gd name="T68" fmla="*/ 372 w 995"/>
                  <a:gd name="T69" fmla="*/ 628 h 954"/>
                  <a:gd name="T70" fmla="*/ 390 w 995"/>
                  <a:gd name="T71" fmla="*/ 695 h 954"/>
                  <a:gd name="T72" fmla="*/ 433 w 995"/>
                  <a:gd name="T73" fmla="*/ 777 h 954"/>
                  <a:gd name="T74" fmla="*/ 489 w 995"/>
                  <a:gd name="T75" fmla="*/ 841 h 954"/>
                  <a:gd name="T76" fmla="*/ 555 w 995"/>
                  <a:gd name="T77" fmla="*/ 888 h 954"/>
                  <a:gd name="T78" fmla="*/ 625 w 995"/>
                  <a:gd name="T79" fmla="*/ 919 h 954"/>
                  <a:gd name="T80" fmla="*/ 696 w 995"/>
                  <a:gd name="T81" fmla="*/ 940 h 954"/>
                  <a:gd name="T82" fmla="*/ 807 w 995"/>
                  <a:gd name="T83" fmla="*/ 953 h 954"/>
                  <a:gd name="T84" fmla="*/ 898 w 995"/>
                  <a:gd name="T85" fmla="*/ 953 h 954"/>
                  <a:gd name="T86" fmla="*/ 958 w 995"/>
                  <a:gd name="T87" fmla="*/ 946 h 954"/>
                  <a:gd name="T88" fmla="*/ 912 w 995"/>
                  <a:gd name="T89" fmla="*/ 698 h 954"/>
                  <a:gd name="T90" fmla="*/ 855 w 995"/>
                  <a:gd name="T91" fmla="*/ 708 h 954"/>
                  <a:gd name="T92" fmla="*/ 831 w 995"/>
                  <a:gd name="T93" fmla="*/ 709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95" h="954">
                    <a:moveTo>
                      <a:pt x="831" y="709"/>
                    </a:moveTo>
                    <a:lnTo>
                      <a:pt x="831" y="709"/>
                    </a:lnTo>
                    <a:lnTo>
                      <a:pt x="812" y="708"/>
                    </a:lnTo>
                    <a:lnTo>
                      <a:pt x="792" y="706"/>
                    </a:lnTo>
                    <a:lnTo>
                      <a:pt x="774" y="704"/>
                    </a:lnTo>
                    <a:lnTo>
                      <a:pt x="760" y="701"/>
                    </a:lnTo>
                    <a:lnTo>
                      <a:pt x="743" y="696"/>
                    </a:lnTo>
                    <a:lnTo>
                      <a:pt x="730" y="690"/>
                    </a:lnTo>
                    <a:lnTo>
                      <a:pt x="717" y="685"/>
                    </a:lnTo>
                    <a:lnTo>
                      <a:pt x="704" y="677"/>
                    </a:lnTo>
                    <a:lnTo>
                      <a:pt x="695" y="670"/>
                    </a:lnTo>
                    <a:lnTo>
                      <a:pt x="685" y="662"/>
                    </a:lnTo>
                    <a:lnTo>
                      <a:pt x="667" y="644"/>
                    </a:lnTo>
                    <a:lnTo>
                      <a:pt x="652" y="627"/>
                    </a:lnTo>
                    <a:lnTo>
                      <a:pt x="641" y="607"/>
                    </a:lnTo>
                    <a:lnTo>
                      <a:pt x="633" y="588"/>
                    </a:lnTo>
                    <a:lnTo>
                      <a:pt x="627" y="568"/>
                    </a:lnTo>
                    <a:lnTo>
                      <a:pt x="622" y="550"/>
                    </a:lnTo>
                    <a:lnTo>
                      <a:pt x="618" y="536"/>
                    </a:lnTo>
                    <a:lnTo>
                      <a:pt x="617" y="511"/>
                    </a:lnTo>
                    <a:lnTo>
                      <a:pt x="617" y="503"/>
                    </a:lnTo>
                    <a:lnTo>
                      <a:pt x="617" y="503"/>
                    </a:lnTo>
                    <a:lnTo>
                      <a:pt x="614" y="454"/>
                    </a:lnTo>
                    <a:lnTo>
                      <a:pt x="610" y="409"/>
                    </a:lnTo>
                    <a:lnTo>
                      <a:pt x="604" y="367"/>
                    </a:lnTo>
                    <a:lnTo>
                      <a:pt x="594" y="328"/>
                    </a:lnTo>
                    <a:lnTo>
                      <a:pt x="583" y="292"/>
                    </a:lnTo>
                    <a:lnTo>
                      <a:pt x="570" y="258"/>
                    </a:lnTo>
                    <a:lnTo>
                      <a:pt x="555" y="227"/>
                    </a:lnTo>
                    <a:lnTo>
                      <a:pt x="539" y="198"/>
                    </a:lnTo>
                    <a:lnTo>
                      <a:pt x="521" y="174"/>
                    </a:lnTo>
                    <a:lnTo>
                      <a:pt x="503" y="149"/>
                    </a:lnTo>
                    <a:lnTo>
                      <a:pt x="482" y="128"/>
                    </a:lnTo>
                    <a:lnTo>
                      <a:pt x="463" y="109"/>
                    </a:lnTo>
                    <a:lnTo>
                      <a:pt x="440" y="91"/>
                    </a:lnTo>
                    <a:lnTo>
                      <a:pt x="419" y="76"/>
                    </a:lnTo>
                    <a:lnTo>
                      <a:pt x="396" y="63"/>
                    </a:lnTo>
                    <a:lnTo>
                      <a:pt x="373" y="50"/>
                    </a:lnTo>
                    <a:lnTo>
                      <a:pt x="352" y="41"/>
                    </a:lnTo>
                    <a:lnTo>
                      <a:pt x="329" y="32"/>
                    </a:lnTo>
                    <a:lnTo>
                      <a:pt x="308" y="24"/>
                    </a:lnTo>
                    <a:lnTo>
                      <a:pt x="286" y="18"/>
                    </a:lnTo>
                    <a:lnTo>
                      <a:pt x="247" y="8"/>
                    </a:lnTo>
                    <a:lnTo>
                      <a:pt x="209" y="3"/>
                    </a:lnTo>
                    <a:lnTo>
                      <a:pt x="180" y="0"/>
                    </a:lnTo>
                    <a:lnTo>
                      <a:pt x="156" y="0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22" y="0"/>
                    </a:lnTo>
                    <a:lnTo>
                      <a:pt x="109" y="3"/>
                    </a:lnTo>
                    <a:lnTo>
                      <a:pt x="96" y="6"/>
                    </a:lnTo>
                    <a:lnTo>
                      <a:pt x="83" y="10"/>
                    </a:lnTo>
                    <a:lnTo>
                      <a:pt x="71" y="16"/>
                    </a:lnTo>
                    <a:lnTo>
                      <a:pt x="60" y="23"/>
                    </a:lnTo>
                    <a:lnTo>
                      <a:pt x="49" y="31"/>
                    </a:lnTo>
                    <a:lnTo>
                      <a:pt x="41" y="39"/>
                    </a:lnTo>
                    <a:lnTo>
                      <a:pt x="31" y="49"/>
                    </a:lnTo>
                    <a:lnTo>
                      <a:pt x="23" y="60"/>
                    </a:lnTo>
                    <a:lnTo>
                      <a:pt x="16" y="71"/>
                    </a:lnTo>
                    <a:lnTo>
                      <a:pt x="11" y="83"/>
                    </a:lnTo>
                    <a:lnTo>
                      <a:pt x="6" y="96"/>
                    </a:lnTo>
                    <a:lnTo>
                      <a:pt x="3" y="109"/>
                    </a:lnTo>
                    <a:lnTo>
                      <a:pt x="2" y="122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2" y="149"/>
                    </a:lnTo>
                    <a:lnTo>
                      <a:pt x="3" y="162"/>
                    </a:lnTo>
                    <a:lnTo>
                      <a:pt x="6" y="175"/>
                    </a:lnTo>
                    <a:lnTo>
                      <a:pt x="11" y="188"/>
                    </a:lnTo>
                    <a:lnTo>
                      <a:pt x="16" y="200"/>
                    </a:lnTo>
                    <a:lnTo>
                      <a:pt x="23" y="211"/>
                    </a:lnTo>
                    <a:lnTo>
                      <a:pt x="31" y="221"/>
                    </a:lnTo>
                    <a:lnTo>
                      <a:pt x="41" y="230"/>
                    </a:lnTo>
                    <a:lnTo>
                      <a:pt x="49" y="240"/>
                    </a:lnTo>
                    <a:lnTo>
                      <a:pt x="60" y="248"/>
                    </a:lnTo>
                    <a:lnTo>
                      <a:pt x="71" y="255"/>
                    </a:lnTo>
                    <a:lnTo>
                      <a:pt x="83" y="260"/>
                    </a:lnTo>
                    <a:lnTo>
                      <a:pt x="96" y="265"/>
                    </a:lnTo>
                    <a:lnTo>
                      <a:pt x="109" y="268"/>
                    </a:lnTo>
                    <a:lnTo>
                      <a:pt x="122" y="269"/>
                    </a:lnTo>
                    <a:lnTo>
                      <a:pt x="136" y="271"/>
                    </a:lnTo>
                    <a:lnTo>
                      <a:pt x="136" y="271"/>
                    </a:lnTo>
                    <a:lnTo>
                      <a:pt x="154" y="271"/>
                    </a:lnTo>
                    <a:lnTo>
                      <a:pt x="172" y="271"/>
                    </a:lnTo>
                    <a:lnTo>
                      <a:pt x="190" y="273"/>
                    </a:lnTo>
                    <a:lnTo>
                      <a:pt x="206" y="276"/>
                    </a:lnTo>
                    <a:lnTo>
                      <a:pt x="221" y="281"/>
                    </a:lnTo>
                    <a:lnTo>
                      <a:pt x="234" y="286"/>
                    </a:lnTo>
                    <a:lnTo>
                      <a:pt x="247" y="292"/>
                    </a:lnTo>
                    <a:lnTo>
                      <a:pt x="260" y="299"/>
                    </a:lnTo>
                    <a:lnTo>
                      <a:pt x="269" y="307"/>
                    </a:lnTo>
                    <a:lnTo>
                      <a:pt x="281" y="315"/>
                    </a:lnTo>
                    <a:lnTo>
                      <a:pt x="299" y="333"/>
                    </a:lnTo>
                    <a:lnTo>
                      <a:pt x="313" y="352"/>
                    </a:lnTo>
                    <a:lnTo>
                      <a:pt x="326" y="373"/>
                    </a:lnTo>
                    <a:lnTo>
                      <a:pt x="336" y="393"/>
                    </a:lnTo>
                    <a:lnTo>
                      <a:pt x="342" y="412"/>
                    </a:lnTo>
                    <a:lnTo>
                      <a:pt x="349" y="432"/>
                    </a:lnTo>
                    <a:lnTo>
                      <a:pt x="352" y="448"/>
                    </a:lnTo>
                    <a:lnTo>
                      <a:pt x="357" y="474"/>
                    </a:lnTo>
                    <a:lnTo>
                      <a:pt x="359" y="484"/>
                    </a:lnTo>
                    <a:lnTo>
                      <a:pt x="359" y="484"/>
                    </a:lnTo>
                    <a:lnTo>
                      <a:pt x="362" y="542"/>
                    </a:lnTo>
                    <a:lnTo>
                      <a:pt x="367" y="588"/>
                    </a:lnTo>
                    <a:lnTo>
                      <a:pt x="372" y="628"/>
                    </a:lnTo>
                    <a:lnTo>
                      <a:pt x="372" y="628"/>
                    </a:lnTo>
                    <a:lnTo>
                      <a:pt x="380" y="662"/>
                    </a:lnTo>
                    <a:lnTo>
                      <a:pt x="390" y="695"/>
                    </a:lnTo>
                    <a:lnTo>
                      <a:pt x="403" y="726"/>
                    </a:lnTo>
                    <a:lnTo>
                      <a:pt x="417" y="753"/>
                    </a:lnTo>
                    <a:lnTo>
                      <a:pt x="433" y="777"/>
                    </a:lnTo>
                    <a:lnTo>
                      <a:pt x="450" y="800"/>
                    </a:lnTo>
                    <a:lnTo>
                      <a:pt x="469" y="821"/>
                    </a:lnTo>
                    <a:lnTo>
                      <a:pt x="489" y="841"/>
                    </a:lnTo>
                    <a:lnTo>
                      <a:pt x="510" y="859"/>
                    </a:lnTo>
                    <a:lnTo>
                      <a:pt x="532" y="873"/>
                    </a:lnTo>
                    <a:lnTo>
                      <a:pt x="555" y="888"/>
                    </a:lnTo>
                    <a:lnTo>
                      <a:pt x="578" y="899"/>
                    </a:lnTo>
                    <a:lnTo>
                      <a:pt x="602" y="911"/>
                    </a:lnTo>
                    <a:lnTo>
                      <a:pt x="625" y="919"/>
                    </a:lnTo>
                    <a:lnTo>
                      <a:pt x="649" y="927"/>
                    </a:lnTo>
                    <a:lnTo>
                      <a:pt x="674" y="933"/>
                    </a:lnTo>
                    <a:lnTo>
                      <a:pt x="696" y="940"/>
                    </a:lnTo>
                    <a:lnTo>
                      <a:pt x="721" y="943"/>
                    </a:lnTo>
                    <a:lnTo>
                      <a:pt x="764" y="950"/>
                    </a:lnTo>
                    <a:lnTo>
                      <a:pt x="807" y="953"/>
                    </a:lnTo>
                    <a:lnTo>
                      <a:pt x="842" y="954"/>
                    </a:lnTo>
                    <a:lnTo>
                      <a:pt x="873" y="953"/>
                    </a:lnTo>
                    <a:lnTo>
                      <a:pt x="898" y="953"/>
                    </a:lnTo>
                    <a:lnTo>
                      <a:pt x="917" y="950"/>
                    </a:lnTo>
                    <a:lnTo>
                      <a:pt x="917" y="950"/>
                    </a:lnTo>
                    <a:lnTo>
                      <a:pt x="958" y="946"/>
                    </a:lnTo>
                    <a:lnTo>
                      <a:pt x="995" y="941"/>
                    </a:lnTo>
                    <a:lnTo>
                      <a:pt x="912" y="698"/>
                    </a:lnTo>
                    <a:lnTo>
                      <a:pt x="912" y="698"/>
                    </a:lnTo>
                    <a:lnTo>
                      <a:pt x="896" y="703"/>
                    </a:lnTo>
                    <a:lnTo>
                      <a:pt x="881" y="704"/>
                    </a:lnTo>
                    <a:lnTo>
                      <a:pt x="855" y="708"/>
                    </a:lnTo>
                    <a:lnTo>
                      <a:pt x="838" y="709"/>
                    </a:lnTo>
                    <a:lnTo>
                      <a:pt x="831" y="709"/>
                    </a:lnTo>
                    <a:lnTo>
                      <a:pt x="831" y="709"/>
                    </a:lnTo>
                    <a:close/>
                  </a:path>
                </a:pathLst>
              </a:custGeom>
              <a:solidFill>
                <a:srgbClr val="00B050"/>
              </a:solidFill>
              <a:ln w="38100"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7" name="Freeform: Shape 3">
                <a:extLst>
                  <a:ext uri="{FF2B5EF4-FFF2-40B4-BE49-F238E27FC236}">
                    <a16:creationId xmlns:a16="http://schemas.microsoft.com/office/drawing/2014/main" id="{83B56324-89A6-7B44-9614-AFE01CFCBE76}"/>
                  </a:ext>
                </a:extLst>
              </p:cNvPr>
              <p:cNvSpPr/>
              <p:nvPr/>
            </p:nvSpPr>
            <p:spPr bwMode="auto">
              <a:xfrm>
                <a:off x="2584693" y="2026180"/>
                <a:ext cx="1123612" cy="1327121"/>
              </a:xfrm>
              <a:custGeom>
                <a:avLst/>
                <a:gdLst>
                  <a:gd name="T0" fmla="*/ 606 w 784"/>
                  <a:gd name="T1" fmla="*/ 0 h 926"/>
                  <a:gd name="T2" fmla="*/ 516 w 784"/>
                  <a:gd name="T3" fmla="*/ 4 h 926"/>
                  <a:gd name="T4" fmla="*/ 438 w 784"/>
                  <a:gd name="T5" fmla="*/ 17 h 926"/>
                  <a:gd name="T6" fmla="*/ 373 w 784"/>
                  <a:gd name="T7" fmla="*/ 42 h 926"/>
                  <a:gd name="T8" fmla="*/ 318 w 784"/>
                  <a:gd name="T9" fmla="*/ 71 h 926"/>
                  <a:gd name="T10" fmla="*/ 271 w 784"/>
                  <a:gd name="T11" fmla="*/ 107 h 926"/>
                  <a:gd name="T12" fmla="*/ 236 w 784"/>
                  <a:gd name="T13" fmla="*/ 146 h 926"/>
                  <a:gd name="T14" fmla="*/ 206 w 784"/>
                  <a:gd name="T15" fmla="*/ 188 h 926"/>
                  <a:gd name="T16" fmla="*/ 184 w 784"/>
                  <a:gd name="T17" fmla="*/ 232 h 926"/>
                  <a:gd name="T18" fmla="*/ 167 w 784"/>
                  <a:gd name="T19" fmla="*/ 276 h 926"/>
                  <a:gd name="T20" fmla="*/ 156 w 784"/>
                  <a:gd name="T21" fmla="*/ 318 h 926"/>
                  <a:gd name="T22" fmla="*/ 146 w 784"/>
                  <a:gd name="T23" fmla="*/ 392 h 926"/>
                  <a:gd name="T24" fmla="*/ 145 w 784"/>
                  <a:gd name="T25" fmla="*/ 446 h 926"/>
                  <a:gd name="T26" fmla="*/ 146 w 784"/>
                  <a:gd name="T27" fmla="*/ 467 h 926"/>
                  <a:gd name="T28" fmla="*/ 143 w 784"/>
                  <a:gd name="T29" fmla="*/ 516 h 926"/>
                  <a:gd name="T30" fmla="*/ 133 w 784"/>
                  <a:gd name="T31" fmla="*/ 558 h 926"/>
                  <a:gd name="T32" fmla="*/ 119 w 784"/>
                  <a:gd name="T33" fmla="*/ 594 h 926"/>
                  <a:gd name="T34" fmla="*/ 99 w 784"/>
                  <a:gd name="T35" fmla="*/ 621 h 926"/>
                  <a:gd name="T36" fmla="*/ 76 w 784"/>
                  <a:gd name="T37" fmla="*/ 644 h 926"/>
                  <a:gd name="T38" fmla="*/ 52 w 784"/>
                  <a:gd name="T39" fmla="*/ 660 h 926"/>
                  <a:gd name="T40" fmla="*/ 26 w 784"/>
                  <a:gd name="T41" fmla="*/ 673 h 926"/>
                  <a:gd name="T42" fmla="*/ 83 w 784"/>
                  <a:gd name="T43" fmla="*/ 926 h 926"/>
                  <a:gd name="T44" fmla="*/ 112 w 784"/>
                  <a:gd name="T45" fmla="*/ 918 h 926"/>
                  <a:gd name="T46" fmla="*/ 164 w 784"/>
                  <a:gd name="T47" fmla="*/ 900 h 926"/>
                  <a:gd name="T48" fmla="*/ 210 w 784"/>
                  <a:gd name="T49" fmla="*/ 878 h 926"/>
                  <a:gd name="T50" fmla="*/ 249 w 784"/>
                  <a:gd name="T51" fmla="*/ 848 h 926"/>
                  <a:gd name="T52" fmla="*/ 281 w 784"/>
                  <a:gd name="T53" fmla="*/ 818 h 926"/>
                  <a:gd name="T54" fmla="*/ 309 w 784"/>
                  <a:gd name="T55" fmla="*/ 784 h 926"/>
                  <a:gd name="T56" fmla="*/ 330 w 784"/>
                  <a:gd name="T57" fmla="*/ 749 h 926"/>
                  <a:gd name="T58" fmla="*/ 354 w 784"/>
                  <a:gd name="T59" fmla="*/ 696 h 926"/>
                  <a:gd name="T60" fmla="*/ 375 w 784"/>
                  <a:gd name="T61" fmla="*/ 626 h 926"/>
                  <a:gd name="T62" fmla="*/ 383 w 784"/>
                  <a:gd name="T63" fmla="*/ 568 h 926"/>
                  <a:gd name="T64" fmla="*/ 385 w 784"/>
                  <a:gd name="T65" fmla="*/ 529 h 926"/>
                  <a:gd name="T66" fmla="*/ 385 w 784"/>
                  <a:gd name="T67" fmla="*/ 513 h 926"/>
                  <a:gd name="T68" fmla="*/ 385 w 784"/>
                  <a:gd name="T69" fmla="*/ 465 h 926"/>
                  <a:gd name="T70" fmla="*/ 390 w 784"/>
                  <a:gd name="T71" fmla="*/ 425 h 926"/>
                  <a:gd name="T72" fmla="*/ 399 w 784"/>
                  <a:gd name="T73" fmla="*/ 389 h 926"/>
                  <a:gd name="T74" fmla="*/ 412 w 784"/>
                  <a:gd name="T75" fmla="*/ 358 h 926"/>
                  <a:gd name="T76" fmla="*/ 430 w 784"/>
                  <a:gd name="T77" fmla="*/ 332 h 926"/>
                  <a:gd name="T78" fmla="*/ 450 w 784"/>
                  <a:gd name="T79" fmla="*/ 311 h 926"/>
                  <a:gd name="T80" fmla="*/ 492 w 784"/>
                  <a:gd name="T81" fmla="*/ 279 h 926"/>
                  <a:gd name="T82" fmla="*/ 536 w 784"/>
                  <a:gd name="T83" fmla="*/ 259 h 926"/>
                  <a:gd name="T84" fmla="*/ 575 w 784"/>
                  <a:gd name="T85" fmla="*/ 250 h 926"/>
                  <a:gd name="T86" fmla="*/ 614 w 784"/>
                  <a:gd name="T87" fmla="*/ 245 h 926"/>
                  <a:gd name="T88" fmla="*/ 630 w 784"/>
                  <a:gd name="T89" fmla="*/ 243 h 926"/>
                  <a:gd name="T90" fmla="*/ 659 w 784"/>
                  <a:gd name="T91" fmla="*/ 245 h 926"/>
                  <a:gd name="T92" fmla="*/ 685 w 784"/>
                  <a:gd name="T93" fmla="*/ 250 h 926"/>
                  <a:gd name="T94" fmla="*/ 719 w 784"/>
                  <a:gd name="T95" fmla="*/ 264 h 926"/>
                  <a:gd name="T96" fmla="*/ 784 w 784"/>
                  <a:gd name="T97" fmla="*/ 24 h 926"/>
                  <a:gd name="T98" fmla="*/ 716 w 784"/>
                  <a:gd name="T99" fmla="*/ 8 h 926"/>
                  <a:gd name="T100" fmla="*/ 659 w 784"/>
                  <a:gd name="T101" fmla="*/ 1 h 926"/>
                  <a:gd name="T102" fmla="*/ 606 w 784"/>
                  <a:gd name="T103" fmla="*/ 0 h 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84" h="926">
                    <a:moveTo>
                      <a:pt x="606" y="0"/>
                    </a:moveTo>
                    <a:lnTo>
                      <a:pt x="606" y="0"/>
                    </a:lnTo>
                    <a:lnTo>
                      <a:pt x="560" y="0"/>
                    </a:lnTo>
                    <a:lnTo>
                      <a:pt x="516" y="4"/>
                    </a:lnTo>
                    <a:lnTo>
                      <a:pt x="476" y="9"/>
                    </a:lnTo>
                    <a:lnTo>
                      <a:pt x="438" y="17"/>
                    </a:lnTo>
                    <a:lnTo>
                      <a:pt x="404" y="29"/>
                    </a:lnTo>
                    <a:lnTo>
                      <a:pt x="373" y="42"/>
                    </a:lnTo>
                    <a:lnTo>
                      <a:pt x="344" y="55"/>
                    </a:lnTo>
                    <a:lnTo>
                      <a:pt x="318" y="71"/>
                    </a:lnTo>
                    <a:lnTo>
                      <a:pt x="294" y="87"/>
                    </a:lnTo>
                    <a:lnTo>
                      <a:pt x="271" y="107"/>
                    </a:lnTo>
                    <a:lnTo>
                      <a:pt x="252" y="125"/>
                    </a:lnTo>
                    <a:lnTo>
                      <a:pt x="236" y="146"/>
                    </a:lnTo>
                    <a:lnTo>
                      <a:pt x="219" y="167"/>
                    </a:lnTo>
                    <a:lnTo>
                      <a:pt x="206" y="188"/>
                    </a:lnTo>
                    <a:lnTo>
                      <a:pt x="193" y="209"/>
                    </a:lnTo>
                    <a:lnTo>
                      <a:pt x="184" y="232"/>
                    </a:lnTo>
                    <a:lnTo>
                      <a:pt x="175" y="253"/>
                    </a:lnTo>
                    <a:lnTo>
                      <a:pt x="167" y="276"/>
                    </a:lnTo>
                    <a:lnTo>
                      <a:pt x="161" y="297"/>
                    </a:lnTo>
                    <a:lnTo>
                      <a:pt x="156" y="318"/>
                    </a:lnTo>
                    <a:lnTo>
                      <a:pt x="149" y="357"/>
                    </a:lnTo>
                    <a:lnTo>
                      <a:pt x="146" y="392"/>
                    </a:lnTo>
                    <a:lnTo>
                      <a:pt x="145" y="423"/>
                    </a:lnTo>
                    <a:lnTo>
                      <a:pt x="145" y="446"/>
                    </a:lnTo>
                    <a:lnTo>
                      <a:pt x="146" y="467"/>
                    </a:lnTo>
                    <a:lnTo>
                      <a:pt x="146" y="467"/>
                    </a:lnTo>
                    <a:lnTo>
                      <a:pt x="146" y="493"/>
                    </a:lnTo>
                    <a:lnTo>
                      <a:pt x="143" y="516"/>
                    </a:lnTo>
                    <a:lnTo>
                      <a:pt x="140" y="538"/>
                    </a:lnTo>
                    <a:lnTo>
                      <a:pt x="133" y="558"/>
                    </a:lnTo>
                    <a:lnTo>
                      <a:pt x="127" y="576"/>
                    </a:lnTo>
                    <a:lnTo>
                      <a:pt x="119" y="594"/>
                    </a:lnTo>
                    <a:lnTo>
                      <a:pt x="109" y="608"/>
                    </a:lnTo>
                    <a:lnTo>
                      <a:pt x="99" y="621"/>
                    </a:lnTo>
                    <a:lnTo>
                      <a:pt x="88" y="633"/>
                    </a:lnTo>
                    <a:lnTo>
                      <a:pt x="76" y="644"/>
                    </a:lnTo>
                    <a:lnTo>
                      <a:pt x="63" y="654"/>
                    </a:lnTo>
                    <a:lnTo>
                      <a:pt x="52" y="660"/>
                    </a:lnTo>
                    <a:lnTo>
                      <a:pt x="39" y="668"/>
                    </a:lnTo>
                    <a:lnTo>
                      <a:pt x="26" y="673"/>
                    </a:lnTo>
                    <a:lnTo>
                      <a:pt x="0" y="683"/>
                    </a:lnTo>
                    <a:lnTo>
                      <a:pt x="83" y="926"/>
                    </a:lnTo>
                    <a:lnTo>
                      <a:pt x="83" y="926"/>
                    </a:lnTo>
                    <a:lnTo>
                      <a:pt x="112" y="918"/>
                    </a:lnTo>
                    <a:lnTo>
                      <a:pt x="138" y="910"/>
                    </a:lnTo>
                    <a:lnTo>
                      <a:pt x="164" y="900"/>
                    </a:lnTo>
                    <a:lnTo>
                      <a:pt x="188" y="889"/>
                    </a:lnTo>
                    <a:lnTo>
                      <a:pt x="210" y="878"/>
                    </a:lnTo>
                    <a:lnTo>
                      <a:pt x="231" y="863"/>
                    </a:lnTo>
                    <a:lnTo>
                      <a:pt x="249" y="848"/>
                    </a:lnTo>
                    <a:lnTo>
                      <a:pt x="266" y="834"/>
                    </a:lnTo>
                    <a:lnTo>
                      <a:pt x="281" y="818"/>
                    </a:lnTo>
                    <a:lnTo>
                      <a:pt x="296" y="801"/>
                    </a:lnTo>
                    <a:lnTo>
                      <a:pt x="309" y="784"/>
                    </a:lnTo>
                    <a:lnTo>
                      <a:pt x="320" y="767"/>
                    </a:lnTo>
                    <a:lnTo>
                      <a:pt x="330" y="749"/>
                    </a:lnTo>
                    <a:lnTo>
                      <a:pt x="339" y="732"/>
                    </a:lnTo>
                    <a:lnTo>
                      <a:pt x="354" y="696"/>
                    </a:lnTo>
                    <a:lnTo>
                      <a:pt x="365" y="660"/>
                    </a:lnTo>
                    <a:lnTo>
                      <a:pt x="375" y="626"/>
                    </a:lnTo>
                    <a:lnTo>
                      <a:pt x="380" y="595"/>
                    </a:lnTo>
                    <a:lnTo>
                      <a:pt x="383" y="568"/>
                    </a:lnTo>
                    <a:lnTo>
                      <a:pt x="385" y="545"/>
                    </a:lnTo>
                    <a:lnTo>
                      <a:pt x="385" y="529"/>
                    </a:lnTo>
                    <a:lnTo>
                      <a:pt x="385" y="513"/>
                    </a:lnTo>
                    <a:lnTo>
                      <a:pt x="385" y="513"/>
                    </a:lnTo>
                    <a:lnTo>
                      <a:pt x="385" y="488"/>
                    </a:lnTo>
                    <a:lnTo>
                      <a:pt x="385" y="465"/>
                    </a:lnTo>
                    <a:lnTo>
                      <a:pt x="386" y="444"/>
                    </a:lnTo>
                    <a:lnTo>
                      <a:pt x="390" y="425"/>
                    </a:lnTo>
                    <a:lnTo>
                      <a:pt x="395" y="407"/>
                    </a:lnTo>
                    <a:lnTo>
                      <a:pt x="399" y="389"/>
                    </a:lnTo>
                    <a:lnTo>
                      <a:pt x="406" y="373"/>
                    </a:lnTo>
                    <a:lnTo>
                      <a:pt x="412" y="358"/>
                    </a:lnTo>
                    <a:lnTo>
                      <a:pt x="421" y="345"/>
                    </a:lnTo>
                    <a:lnTo>
                      <a:pt x="430" y="332"/>
                    </a:lnTo>
                    <a:lnTo>
                      <a:pt x="440" y="321"/>
                    </a:lnTo>
                    <a:lnTo>
                      <a:pt x="450" y="311"/>
                    </a:lnTo>
                    <a:lnTo>
                      <a:pt x="471" y="293"/>
                    </a:lnTo>
                    <a:lnTo>
                      <a:pt x="492" y="279"/>
                    </a:lnTo>
                    <a:lnTo>
                      <a:pt x="515" y="267"/>
                    </a:lnTo>
                    <a:lnTo>
                      <a:pt x="536" y="259"/>
                    </a:lnTo>
                    <a:lnTo>
                      <a:pt x="557" y="253"/>
                    </a:lnTo>
                    <a:lnTo>
                      <a:pt x="575" y="250"/>
                    </a:lnTo>
                    <a:lnTo>
                      <a:pt x="602" y="245"/>
                    </a:lnTo>
                    <a:lnTo>
                      <a:pt x="614" y="245"/>
                    </a:lnTo>
                    <a:lnTo>
                      <a:pt x="614" y="245"/>
                    </a:lnTo>
                    <a:lnTo>
                      <a:pt x="630" y="243"/>
                    </a:lnTo>
                    <a:lnTo>
                      <a:pt x="645" y="243"/>
                    </a:lnTo>
                    <a:lnTo>
                      <a:pt x="659" y="245"/>
                    </a:lnTo>
                    <a:lnTo>
                      <a:pt x="672" y="246"/>
                    </a:lnTo>
                    <a:lnTo>
                      <a:pt x="685" y="250"/>
                    </a:lnTo>
                    <a:lnTo>
                      <a:pt x="696" y="254"/>
                    </a:lnTo>
                    <a:lnTo>
                      <a:pt x="719" y="264"/>
                    </a:lnTo>
                    <a:lnTo>
                      <a:pt x="784" y="24"/>
                    </a:lnTo>
                    <a:lnTo>
                      <a:pt x="784" y="24"/>
                    </a:lnTo>
                    <a:lnTo>
                      <a:pt x="748" y="16"/>
                    </a:lnTo>
                    <a:lnTo>
                      <a:pt x="716" y="8"/>
                    </a:lnTo>
                    <a:lnTo>
                      <a:pt x="685" y="3"/>
                    </a:lnTo>
                    <a:lnTo>
                      <a:pt x="659" y="1"/>
                    </a:lnTo>
                    <a:lnTo>
                      <a:pt x="620" y="0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rgbClr val="3B6D50"/>
              </a:solidFill>
              <a:ln w="38100"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8" name="Freeform: Shape 4">
                <a:extLst>
                  <a:ext uri="{FF2B5EF4-FFF2-40B4-BE49-F238E27FC236}">
                    <a16:creationId xmlns:a16="http://schemas.microsoft.com/office/drawing/2014/main" id="{28B6D427-C5B8-1847-98F4-1CE676958514}"/>
                  </a:ext>
                </a:extLst>
              </p:cNvPr>
              <p:cNvSpPr/>
              <p:nvPr/>
            </p:nvSpPr>
            <p:spPr bwMode="auto">
              <a:xfrm>
                <a:off x="3606678" y="2060575"/>
                <a:ext cx="1473308" cy="1314222"/>
              </a:xfrm>
              <a:custGeom>
                <a:avLst/>
                <a:gdLst>
                  <a:gd name="T0" fmla="*/ 591 w 1028"/>
                  <a:gd name="T1" fmla="*/ 670 h 917"/>
                  <a:gd name="T2" fmla="*/ 550 w 1028"/>
                  <a:gd name="T3" fmla="*/ 669 h 917"/>
                  <a:gd name="T4" fmla="*/ 515 w 1028"/>
                  <a:gd name="T5" fmla="*/ 664 h 917"/>
                  <a:gd name="T6" fmla="*/ 484 w 1028"/>
                  <a:gd name="T7" fmla="*/ 656 h 917"/>
                  <a:gd name="T8" fmla="*/ 458 w 1028"/>
                  <a:gd name="T9" fmla="*/ 644 h 917"/>
                  <a:gd name="T10" fmla="*/ 435 w 1028"/>
                  <a:gd name="T11" fmla="*/ 630 h 917"/>
                  <a:gd name="T12" fmla="*/ 401 w 1028"/>
                  <a:gd name="T13" fmla="*/ 596 h 917"/>
                  <a:gd name="T14" fmla="*/ 378 w 1028"/>
                  <a:gd name="T15" fmla="*/ 560 h 917"/>
                  <a:gd name="T16" fmla="*/ 367 w 1028"/>
                  <a:gd name="T17" fmla="*/ 523 h 917"/>
                  <a:gd name="T18" fmla="*/ 361 w 1028"/>
                  <a:gd name="T19" fmla="*/ 477 h 917"/>
                  <a:gd name="T20" fmla="*/ 361 w 1028"/>
                  <a:gd name="T21" fmla="*/ 461 h 917"/>
                  <a:gd name="T22" fmla="*/ 356 w 1028"/>
                  <a:gd name="T23" fmla="*/ 393 h 917"/>
                  <a:gd name="T24" fmla="*/ 351 w 1028"/>
                  <a:gd name="T25" fmla="*/ 346 h 917"/>
                  <a:gd name="T26" fmla="*/ 336 w 1028"/>
                  <a:gd name="T27" fmla="*/ 271 h 917"/>
                  <a:gd name="T28" fmla="*/ 312 w 1028"/>
                  <a:gd name="T29" fmla="*/ 206 h 917"/>
                  <a:gd name="T30" fmla="*/ 281 w 1028"/>
                  <a:gd name="T31" fmla="*/ 151 h 917"/>
                  <a:gd name="T32" fmla="*/ 244 w 1028"/>
                  <a:gd name="T33" fmla="*/ 105 h 917"/>
                  <a:gd name="T34" fmla="*/ 201 w 1028"/>
                  <a:gd name="T35" fmla="*/ 70 h 917"/>
                  <a:gd name="T36" fmla="*/ 156 w 1028"/>
                  <a:gd name="T37" fmla="*/ 41 h 917"/>
                  <a:gd name="T38" fmla="*/ 111 w 1028"/>
                  <a:gd name="T39" fmla="*/ 18 h 917"/>
                  <a:gd name="T40" fmla="*/ 65 w 1028"/>
                  <a:gd name="T41" fmla="*/ 0 h 917"/>
                  <a:gd name="T42" fmla="*/ 0 w 1028"/>
                  <a:gd name="T43" fmla="*/ 240 h 917"/>
                  <a:gd name="T44" fmla="*/ 23 w 1028"/>
                  <a:gd name="T45" fmla="*/ 255 h 917"/>
                  <a:gd name="T46" fmla="*/ 41 w 1028"/>
                  <a:gd name="T47" fmla="*/ 271 h 917"/>
                  <a:gd name="T48" fmla="*/ 72 w 1028"/>
                  <a:gd name="T49" fmla="*/ 313 h 917"/>
                  <a:gd name="T50" fmla="*/ 93 w 1028"/>
                  <a:gd name="T51" fmla="*/ 360 h 917"/>
                  <a:gd name="T52" fmla="*/ 106 w 1028"/>
                  <a:gd name="T53" fmla="*/ 407 h 917"/>
                  <a:gd name="T54" fmla="*/ 114 w 1028"/>
                  <a:gd name="T55" fmla="*/ 451 h 917"/>
                  <a:gd name="T56" fmla="*/ 117 w 1028"/>
                  <a:gd name="T57" fmla="*/ 514 h 917"/>
                  <a:gd name="T58" fmla="*/ 117 w 1028"/>
                  <a:gd name="T59" fmla="*/ 524 h 917"/>
                  <a:gd name="T60" fmla="*/ 127 w 1028"/>
                  <a:gd name="T61" fmla="*/ 599 h 917"/>
                  <a:gd name="T62" fmla="*/ 145 w 1028"/>
                  <a:gd name="T63" fmla="*/ 662 h 917"/>
                  <a:gd name="T64" fmla="*/ 171 w 1028"/>
                  <a:gd name="T65" fmla="*/ 719 h 917"/>
                  <a:gd name="T66" fmla="*/ 201 w 1028"/>
                  <a:gd name="T67" fmla="*/ 764 h 917"/>
                  <a:gd name="T68" fmla="*/ 239 w 1028"/>
                  <a:gd name="T69" fmla="*/ 803 h 917"/>
                  <a:gd name="T70" fmla="*/ 278 w 1028"/>
                  <a:gd name="T71" fmla="*/ 836 h 917"/>
                  <a:gd name="T72" fmla="*/ 320 w 1028"/>
                  <a:gd name="T73" fmla="*/ 860 h 917"/>
                  <a:gd name="T74" fmla="*/ 364 w 1028"/>
                  <a:gd name="T75" fmla="*/ 880 h 917"/>
                  <a:gd name="T76" fmla="*/ 406 w 1028"/>
                  <a:gd name="T77" fmla="*/ 894 h 917"/>
                  <a:gd name="T78" fmla="*/ 487 w 1028"/>
                  <a:gd name="T79" fmla="*/ 911 h 917"/>
                  <a:gd name="T80" fmla="*/ 550 w 1028"/>
                  <a:gd name="T81" fmla="*/ 917 h 917"/>
                  <a:gd name="T82" fmla="*/ 591 w 1028"/>
                  <a:gd name="T83" fmla="*/ 917 h 917"/>
                  <a:gd name="T84" fmla="*/ 606 w 1028"/>
                  <a:gd name="T85" fmla="*/ 917 h 917"/>
                  <a:gd name="T86" fmla="*/ 669 w 1028"/>
                  <a:gd name="T87" fmla="*/ 914 h 917"/>
                  <a:gd name="T88" fmla="*/ 732 w 1028"/>
                  <a:gd name="T89" fmla="*/ 906 h 917"/>
                  <a:gd name="T90" fmla="*/ 802 w 1028"/>
                  <a:gd name="T91" fmla="*/ 886 h 917"/>
                  <a:gd name="T92" fmla="*/ 857 w 1028"/>
                  <a:gd name="T93" fmla="*/ 863 h 917"/>
                  <a:gd name="T94" fmla="*/ 895 w 1028"/>
                  <a:gd name="T95" fmla="*/ 842 h 917"/>
                  <a:gd name="T96" fmla="*/ 929 w 1028"/>
                  <a:gd name="T97" fmla="*/ 818 h 917"/>
                  <a:gd name="T98" fmla="*/ 961 w 1028"/>
                  <a:gd name="T99" fmla="*/ 787 h 917"/>
                  <a:gd name="T100" fmla="*/ 990 w 1028"/>
                  <a:gd name="T101" fmla="*/ 753 h 917"/>
                  <a:gd name="T102" fmla="*/ 1016 w 1028"/>
                  <a:gd name="T103" fmla="*/ 711 h 917"/>
                  <a:gd name="T104" fmla="*/ 810 w 1028"/>
                  <a:gd name="T105" fmla="*/ 544 h 917"/>
                  <a:gd name="T106" fmla="*/ 800 w 1028"/>
                  <a:gd name="T107" fmla="*/ 566 h 917"/>
                  <a:gd name="T108" fmla="*/ 787 w 1028"/>
                  <a:gd name="T109" fmla="*/ 589 h 917"/>
                  <a:gd name="T110" fmla="*/ 770 w 1028"/>
                  <a:gd name="T111" fmla="*/ 612 h 917"/>
                  <a:gd name="T112" fmla="*/ 745 w 1028"/>
                  <a:gd name="T113" fmla="*/ 631 h 917"/>
                  <a:gd name="T114" fmla="*/ 718 w 1028"/>
                  <a:gd name="T115" fmla="*/ 648 h 917"/>
                  <a:gd name="T116" fmla="*/ 682 w 1028"/>
                  <a:gd name="T117" fmla="*/ 661 h 917"/>
                  <a:gd name="T118" fmla="*/ 641 w 1028"/>
                  <a:gd name="T119" fmla="*/ 669 h 917"/>
                  <a:gd name="T120" fmla="*/ 591 w 1028"/>
                  <a:gd name="T121" fmla="*/ 670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28" h="917">
                    <a:moveTo>
                      <a:pt x="591" y="670"/>
                    </a:moveTo>
                    <a:lnTo>
                      <a:pt x="591" y="670"/>
                    </a:lnTo>
                    <a:lnTo>
                      <a:pt x="570" y="670"/>
                    </a:lnTo>
                    <a:lnTo>
                      <a:pt x="550" y="669"/>
                    </a:lnTo>
                    <a:lnTo>
                      <a:pt x="533" y="667"/>
                    </a:lnTo>
                    <a:lnTo>
                      <a:pt x="515" y="664"/>
                    </a:lnTo>
                    <a:lnTo>
                      <a:pt x="498" y="661"/>
                    </a:lnTo>
                    <a:lnTo>
                      <a:pt x="484" y="656"/>
                    </a:lnTo>
                    <a:lnTo>
                      <a:pt x="471" y="649"/>
                    </a:lnTo>
                    <a:lnTo>
                      <a:pt x="458" y="644"/>
                    </a:lnTo>
                    <a:lnTo>
                      <a:pt x="447" y="638"/>
                    </a:lnTo>
                    <a:lnTo>
                      <a:pt x="435" y="630"/>
                    </a:lnTo>
                    <a:lnTo>
                      <a:pt x="416" y="613"/>
                    </a:lnTo>
                    <a:lnTo>
                      <a:pt x="401" y="596"/>
                    </a:lnTo>
                    <a:lnTo>
                      <a:pt x="388" y="578"/>
                    </a:lnTo>
                    <a:lnTo>
                      <a:pt x="378" y="560"/>
                    </a:lnTo>
                    <a:lnTo>
                      <a:pt x="372" y="540"/>
                    </a:lnTo>
                    <a:lnTo>
                      <a:pt x="367" y="523"/>
                    </a:lnTo>
                    <a:lnTo>
                      <a:pt x="362" y="506"/>
                    </a:lnTo>
                    <a:lnTo>
                      <a:pt x="361" y="477"/>
                    </a:lnTo>
                    <a:lnTo>
                      <a:pt x="361" y="461"/>
                    </a:lnTo>
                    <a:lnTo>
                      <a:pt x="361" y="461"/>
                    </a:lnTo>
                    <a:lnTo>
                      <a:pt x="359" y="432"/>
                    </a:lnTo>
                    <a:lnTo>
                      <a:pt x="356" y="393"/>
                    </a:lnTo>
                    <a:lnTo>
                      <a:pt x="351" y="346"/>
                    </a:lnTo>
                    <a:lnTo>
                      <a:pt x="351" y="346"/>
                    </a:lnTo>
                    <a:lnTo>
                      <a:pt x="344" y="307"/>
                    </a:lnTo>
                    <a:lnTo>
                      <a:pt x="336" y="271"/>
                    </a:lnTo>
                    <a:lnTo>
                      <a:pt x="325" y="237"/>
                    </a:lnTo>
                    <a:lnTo>
                      <a:pt x="312" y="206"/>
                    </a:lnTo>
                    <a:lnTo>
                      <a:pt x="297" y="177"/>
                    </a:lnTo>
                    <a:lnTo>
                      <a:pt x="281" y="151"/>
                    </a:lnTo>
                    <a:lnTo>
                      <a:pt x="263" y="127"/>
                    </a:lnTo>
                    <a:lnTo>
                      <a:pt x="244" y="105"/>
                    </a:lnTo>
                    <a:lnTo>
                      <a:pt x="223" y="86"/>
                    </a:lnTo>
                    <a:lnTo>
                      <a:pt x="201" y="70"/>
                    </a:lnTo>
                    <a:lnTo>
                      <a:pt x="179" y="54"/>
                    </a:lnTo>
                    <a:lnTo>
                      <a:pt x="156" y="41"/>
                    </a:lnTo>
                    <a:lnTo>
                      <a:pt x="133" y="28"/>
                    </a:lnTo>
                    <a:lnTo>
                      <a:pt x="111" y="18"/>
                    </a:lnTo>
                    <a:lnTo>
                      <a:pt x="88" y="8"/>
                    </a:lnTo>
                    <a:lnTo>
                      <a:pt x="65" y="0"/>
                    </a:lnTo>
                    <a:lnTo>
                      <a:pt x="0" y="240"/>
                    </a:lnTo>
                    <a:lnTo>
                      <a:pt x="0" y="240"/>
                    </a:lnTo>
                    <a:lnTo>
                      <a:pt x="12" y="247"/>
                    </a:lnTo>
                    <a:lnTo>
                      <a:pt x="23" y="255"/>
                    </a:lnTo>
                    <a:lnTo>
                      <a:pt x="33" y="263"/>
                    </a:lnTo>
                    <a:lnTo>
                      <a:pt x="41" y="271"/>
                    </a:lnTo>
                    <a:lnTo>
                      <a:pt x="57" y="290"/>
                    </a:lnTo>
                    <a:lnTo>
                      <a:pt x="72" y="313"/>
                    </a:lnTo>
                    <a:lnTo>
                      <a:pt x="83" y="336"/>
                    </a:lnTo>
                    <a:lnTo>
                      <a:pt x="93" y="360"/>
                    </a:lnTo>
                    <a:lnTo>
                      <a:pt x="99" y="383"/>
                    </a:lnTo>
                    <a:lnTo>
                      <a:pt x="106" y="407"/>
                    </a:lnTo>
                    <a:lnTo>
                      <a:pt x="111" y="430"/>
                    </a:lnTo>
                    <a:lnTo>
                      <a:pt x="114" y="451"/>
                    </a:lnTo>
                    <a:lnTo>
                      <a:pt x="117" y="489"/>
                    </a:lnTo>
                    <a:lnTo>
                      <a:pt x="117" y="514"/>
                    </a:lnTo>
                    <a:lnTo>
                      <a:pt x="117" y="524"/>
                    </a:lnTo>
                    <a:lnTo>
                      <a:pt x="117" y="524"/>
                    </a:lnTo>
                    <a:lnTo>
                      <a:pt x="120" y="562"/>
                    </a:lnTo>
                    <a:lnTo>
                      <a:pt x="127" y="599"/>
                    </a:lnTo>
                    <a:lnTo>
                      <a:pt x="135" y="631"/>
                    </a:lnTo>
                    <a:lnTo>
                      <a:pt x="145" y="662"/>
                    </a:lnTo>
                    <a:lnTo>
                      <a:pt x="156" y="691"/>
                    </a:lnTo>
                    <a:lnTo>
                      <a:pt x="171" y="719"/>
                    </a:lnTo>
                    <a:lnTo>
                      <a:pt x="185" y="743"/>
                    </a:lnTo>
                    <a:lnTo>
                      <a:pt x="201" y="764"/>
                    </a:lnTo>
                    <a:lnTo>
                      <a:pt x="219" y="786"/>
                    </a:lnTo>
                    <a:lnTo>
                      <a:pt x="239" y="803"/>
                    </a:lnTo>
                    <a:lnTo>
                      <a:pt x="258" y="820"/>
                    </a:lnTo>
                    <a:lnTo>
                      <a:pt x="278" y="836"/>
                    </a:lnTo>
                    <a:lnTo>
                      <a:pt x="299" y="849"/>
                    </a:lnTo>
                    <a:lnTo>
                      <a:pt x="320" y="860"/>
                    </a:lnTo>
                    <a:lnTo>
                      <a:pt x="343" y="872"/>
                    </a:lnTo>
                    <a:lnTo>
                      <a:pt x="364" y="880"/>
                    </a:lnTo>
                    <a:lnTo>
                      <a:pt x="385" y="888"/>
                    </a:lnTo>
                    <a:lnTo>
                      <a:pt x="406" y="894"/>
                    </a:lnTo>
                    <a:lnTo>
                      <a:pt x="448" y="904"/>
                    </a:lnTo>
                    <a:lnTo>
                      <a:pt x="487" y="911"/>
                    </a:lnTo>
                    <a:lnTo>
                      <a:pt x="521" y="915"/>
                    </a:lnTo>
                    <a:lnTo>
                      <a:pt x="550" y="917"/>
                    </a:lnTo>
                    <a:lnTo>
                      <a:pt x="572" y="917"/>
                    </a:lnTo>
                    <a:lnTo>
                      <a:pt x="591" y="917"/>
                    </a:lnTo>
                    <a:lnTo>
                      <a:pt x="591" y="917"/>
                    </a:lnTo>
                    <a:lnTo>
                      <a:pt x="606" y="917"/>
                    </a:lnTo>
                    <a:lnTo>
                      <a:pt x="643" y="917"/>
                    </a:lnTo>
                    <a:lnTo>
                      <a:pt x="669" y="914"/>
                    </a:lnTo>
                    <a:lnTo>
                      <a:pt x="700" y="911"/>
                    </a:lnTo>
                    <a:lnTo>
                      <a:pt x="732" y="906"/>
                    </a:lnTo>
                    <a:lnTo>
                      <a:pt x="766" y="898"/>
                    </a:lnTo>
                    <a:lnTo>
                      <a:pt x="802" y="886"/>
                    </a:lnTo>
                    <a:lnTo>
                      <a:pt x="839" y="872"/>
                    </a:lnTo>
                    <a:lnTo>
                      <a:pt x="857" y="863"/>
                    </a:lnTo>
                    <a:lnTo>
                      <a:pt x="875" y="854"/>
                    </a:lnTo>
                    <a:lnTo>
                      <a:pt x="895" y="842"/>
                    </a:lnTo>
                    <a:lnTo>
                      <a:pt x="911" y="831"/>
                    </a:lnTo>
                    <a:lnTo>
                      <a:pt x="929" y="818"/>
                    </a:lnTo>
                    <a:lnTo>
                      <a:pt x="945" y="803"/>
                    </a:lnTo>
                    <a:lnTo>
                      <a:pt x="961" y="787"/>
                    </a:lnTo>
                    <a:lnTo>
                      <a:pt x="976" y="771"/>
                    </a:lnTo>
                    <a:lnTo>
                      <a:pt x="990" y="753"/>
                    </a:lnTo>
                    <a:lnTo>
                      <a:pt x="1003" y="732"/>
                    </a:lnTo>
                    <a:lnTo>
                      <a:pt x="1016" y="711"/>
                    </a:lnTo>
                    <a:lnTo>
                      <a:pt x="1028" y="688"/>
                    </a:lnTo>
                    <a:lnTo>
                      <a:pt x="810" y="544"/>
                    </a:lnTo>
                    <a:lnTo>
                      <a:pt x="810" y="544"/>
                    </a:lnTo>
                    <a:lnTo>
                      <a:pt x="800" y="566"/>
                    </a:lnTo>
                    <a:lnTo>
                      <a:pt x="794" y="578"/>
                    </a:lnTo>
                    <a:lnTo>
                      <a:pt x="787" y="589"/>
                    </a:lnTo>
                    <a:lnTo>
                      <a:pt x="778" y="600"/>
                    </a:lnTo>
                    <a:lnTo>
                      <a:pt x="770" y="612"/>
                    </a:lnTo>
                    <a:lnTo>
                      <a:pt x="758" y="622"/>
                    </a:lnTo>
                    <a:lnTo>
                      <a:pt x="745" y="631"/>
                    </a:lnTo>
                    <a:lnTo>
                      <a:pt x="732" y="639"/>
                    </a:lnTo>
                    <a:lnTo>
                      <a:pt x="718" y="648"/>
                    </a:lnTo>
                    <a:lnTo>
                      <a:pt x="701" y="654"/>
                    </a:lnTo>
                    <a:lnTo>
                      <a:pt x="682" y="661"/>
                    </a:lnTo>
                    <a:lnTo>
                      <a:pt x="662" y="665"/>
                    </a:lnTo>
                    <a:lnTo>
                      <a:pt x="641" y="669"/>
                    </a:lnTo>
                    <a:lnTo>
                      <a:pt x="617" y="670"/>
                    </a:lnTo>
                    <a:lnTo>
                      <a:pt x="591" y="670"/>
                    </a:lnTo>
                    <a:lnTo>
                      <a:pt x="591" y="670"/>
                    </a:lnTo>
                    <a:close/>
                  </a:path>
                </a:pathLst>
              </a:custGeom>
              <a:solidFill>
                <a:srgbClr val="00B050"/>
              </a:solidFill>
              <a:ln w="38100"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9" name="Freeform: Shape 5">
                <a:extLst>
                  <a:ext uri="{FF2B5EF4-FFF2-40B4-BE49-F238E27FC236}">
                    <a16:creationId xmlns:a16="http://schemas.microsoft.com/office/drawing/2014/main" id="{DD4C643B-9A7A-E040-B290-1C7CF9BD25A7}"/>
                  </a:ext>
                </a:extLst>
              </p:cNvPr>
              <p:cNvSpPr/>
              <p:nvPr/>
            </p:nvSpPr>
            <p:spPr bwMode="auto">
              <a:xfrm>
                <a:off x="4767553" y="2026180"/>
                <a:ext cx="1589396" cy="1329986"/>
              </a:xfrm>
              <a:custGeom>
                <a:avLst/>
                <a:gdLst>
                  <a:gd name="T0" fmla="*/ 946 w 1109"/>
                  <a:gd name="T1" fmla="*/ 446 h 928"/>
                  <a:gd name="T2" fmla="*/ 942 w 1109"/>
                  <a:gd name="T3" fmla="*/ 357 h 928"/>
                  <a:gd name="T4" fmla="*/ 924 w 1109"/>
                  <a:gd name="T5" fmla="*/ 276 h 928"/>
                  <a:gd name="T6" fmla="*/ 898 w 1109"/>
                  <a:gd name="T7" fmla="*/ 209 h 928"/>
                  <a:gd name="T8" fmla="*/ 857 w 1109"/>
                  <a:gd name="T9" fmla="*/ 146 h 928"/>
                  <a:gd name="T10" fmla="*/ 799 w 1109"/>
                  <a:gd name="T11" fmla="*/ 87 h 928"/>
                  <a:gd name="T12" fmla="*/ 719 w 1109"/>
                  <a:gd name="T13" fmla="*/ 42 h 928"/>
                  <a:gd name="T14" fmla="*/ 615 w 1109"/>
                  <a:gd name="T15" fmla="*/ 9 h 928"/>
                  <a:gd name="T16" fmla="*/ 485 w 1109"/>
                  <a:gd name="T17" fmla="*/ 0 h 928"/>
                  <a:gd name="T18" fmla="*/ 446 w 1109"/>
                  <a:gd name="T19" fmla="*/ 0 h 928"/>
                  <a:gd name="T20" fmla="*/ 351 w 1109"/>
                  <a:gd name="T21" fmla="*/ 13 h 928"/>
                  <a:gd name="T22" fmla="*/ 250 w 1109"/>
                  <a:gd name="T23" fmla="*/ 47 h 928"/>
                  <a:gd name="T24" fmla="*/ 188 w 1109"/>
                  <a:gd name="T25" fmla="*/ 81 h 928"/>
                  <a:gd name="T26" fmla="*/ 132 w 1109"/>
                  <a:gd name="T27" fmla="*/ 128 h 928"/>
                  <a:gd name="T28" fmla="*/ 81 w 1109"/>
                  <a:gd name="T29" fmla="*/ 191 h 928"/>
                  <a:gd name="T30" fmla="*/ 44 w 1109"/>
                  <a:gd name="T31" fmla="*/ 271 h 928"/>
                  <a:gd name="T32" fmla="*/ 21 w 1109"/>
                  <a:gd name="T33" fmla="*/ 370 h 928"/>
                  <a:gd name="T34" fmla="*/ 13 w 1109"/>
                  <a:gd name="T35" fmla="*/ 456 h 928"/>
                  <a:gd name="T36" fmla="*/ 13 w 1109"/>
                  <a:gd name="T37" fmla="*/ 496 h 928"/>
                  <a:gd name="T38" fmla="*/ 0 w 1109"/>
                  <a:gd name="T39" fmla="*/ 568 h 928"/>
                  <a:gd name="T40" fmla="*/ 231 w 1109"/>
                  <a:gd name="T41" fmla="*/ 676 h 928"/>
                  <a:gd name="T42" fmla="*/ 247 w 1109"/>
                  <a:gd name="T43" fmla="*/ 616 h 928"/>
                  <a:gd name="T44" fmla="*/ 255 w 1109"/>
                  <a:gd name="T45" fmla="*/ 548 h 928"/>
                  <a:gd name="T46" fmla="*/ 257 w 1109"/>
                  <a:gd name="T47" fmla="*/ 498 h 928"/>
                  <a:gd name="T48" fmla="*/ 271 w 1109"/>
                  <a:gd name="T49" fmla="*/ 417 h 928"/>
                  <a:gd name="T50" fmla="*/ 305 w 1109"/>
                  <a:gd name="T51" fmla="*/ 331 h 928"/>
                  <a:gd name="T52" fmla="*/ 333 w 1109"/>
                  <a:gd name="T53" fmla="*/ 293 h 928"/>
                  <a:gd name="T54" fmla="*/ 370 w 1109"/>
                  <a:gd name="T55" fmla="*/ 264 h 928"/>
                  <a:gd name="T56" fmla="*/ 419 w 1109"/>
                  <a:gd name="T57" fmla="*/ 248 h 928"/>
                  <a:gd name="T58" fmla="*/ 479 w 1109"/>
                  <a:gd name="T59" fmla="*/ 245 h 928"/>
                  <a:gd name="T60" fmla="*/ 516 w 1109"/>
                  <a:gd name="T61" fmla="*/ 250 h 928"/>
                  <a:gd name="T62" fmla="*/ 576 w 1109"/>
                  <a:gd name="T63" fmla="*/ 267 h 928"/>
                  <a:gd name="T64" fmla="*/ 643 w 1109"/>
                  <a:gd name="T65" fmla="*/ 311 h 928"/>
                  <a:gd name="T66" fmla="*/ 670 w 1109"/>
                  <a:gd name="T67" fmla="*/ 345 h 928"/>
                  <a:gd name="T68" fmla="*/ 692 w 1109"/>
                  <a:gd name="T69" fmla="*/ 389 h 928"/>
                  <a:gd name="T70" fmla="*/ 705 w 1109"/>
                  <a:gd name="T71" fmla="*/ 444 h 928"/>
                  <a:gd name="T72" fmla="*/ 706 w 1109"/>
                  <a:gd name="T73" fmla="*/ 513 h 928"/>
                  <a:gd name="T74" fmla="*/ 706 w 1109"/>
                  <a:gd name="T75" fmla="*/ 547 h 928"/>
                  <a:gd name="T76" fmla="*/ 718 w 1109"/>
                  <a:gd name="T77" fmla="*/ 629 h 928"/>
                  <a:gd name="T78" fmla="*/ 747 w 1109"/>
                  <a:gd name="T79" fmla="*/ 717 h 928"/>
                  <a:gd name="T80" fmla="*/ 776 w 1109"/>
                  <a:gd name="T81" fmla="*/ 772 h 928"/>
                  <a:gd name="T82" fmla="*/ 817 w 1109"/>
                  <a:gd name="T83" fmla="*/ 824 h 928"/>
                  <a:gd name="T84" fmla="*/ 870 w 1109"/>
                  <a:gd name="T85" fmla="*/ 870 h 928"/>
                  <a:gd name="T86" fmla="*/ 938 w 1109"/>
                  <a:gd name="T87" fmla="*/ 905 h 928"/>
                  <a:gd name="T88" fmla="*/ 1024 w 1109"/>
                  <a:gd name="T89" fmla="*/ 928 h 928"/>
                  <a:gd name="T90" fmla="*/ 1081 w 1109"/>
                  <a:gd name="T91" fmla="*/ 680 h 928"/>
                  <a:gd name="T92" fmla="*/ 1039 w 1109"/>
                  <a:gd name="T93" fmla="*/ 660 h 928"/>
                  <a:gd name="T94" fmla="*/ 1000 w 1109"/>
                  <a:gd name="T95" fmla="*/ 629 h 928"/>
                  <a:gd name="T96" fmla="*/ 969 w 1109"/>
                  <a:gd name="T97" fmla="*/ 584 h 928"/>
                  <a:gd name="T98" fmla="*/ 950 w 1109"/>
                  <a:gd name="T99" fmla="*/ 521 h 928"/>
                  <a:gd name="T100" fmla="*/ 946 w 1109"/>
                  <a:gd name="T101" fmla="*/ 467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09" h="928">
                    <a:moveTo>
                      <a:pt x="946" y="467"/>
                    </a:moveTo>
                    <a:lnTo>
                      <a:pt x="946" y="467"/>
                    </a:lnTo>
                    <a:lnTo>
                      <a:pt x="946" y="446"/>
                    </a:lnTo>
                    <a:lnTo>
                      <a:pt x="946" y="423"/>
                    </a:lnTo>
                    <a:lnTo>
                      <a:pt x="946" y="392"/>
                    </a:lnTo>
                    <a:lnTo>
                      <a:pt x="942" y="357"/>
                    </a:lnTo>
                    <a:lnTo>
                      <a:pt x="935" y="318"/>
                    </a:lnTo>
                    <a:lnTo>
                      <a:pt x="930" y="297"/>
                    </a:lnTo>
                    <a:lnTo>
                      <a:pt x="924" y="276"/>
                    </a:lnTo>
                    <a:lnTo>
                      <a:pt x="917" y="253"/>
                    </a:lnTo>
                    <a:lnTo>
                      <a:pt x="907" y="232"/>
                    </a:lnTo>
                    <a:lnTo>
                      <a:pt x="898" y="209"/>
                    </a:lnTo>
                    <a:lnTo>
                      <a:pt x="886" y="188"/>
                    </a:lnTo>
                    <a:lnTo>
                      <a:pt x="872" y="167"/>
                    </a:lnTo>
                    <a:lnTo>
                      <a:pt x="857" y="146"/>
                    </a:lnTo>
                    <a:lnTo>
                      <a:pt x="839" y="125"/>
                    </a:lnTo>
                    <a:lnTo>
                      <a:pt x="820" y="107"/>
                    </a:lnTo>
                    <a:lnTo>
                      <a:pt x="799" y="87"/>
                    </a:lnTo>
                    <a:lnTo>
                      <a:pt x="774" y="71"/>
                    </a:lnTo>
                    <a:lnTo>
                      <a:pt x="748" y="55"/>
                    </a:lnTo>
                    <a:lnTo>
                      <a:pt x="719" y="42"/>
                    </a:lnTo>
                    <a:lnTo>
                      <a:pt x="687" y="29"/>
                    </a:lnTo>
                    <a:lnTo>
                      <a:pt x="653" y="17"/>
                    </a:lnTo>
                    <a:lnTo>
                      <a:pt x="615" y="9"/>
                    </a:lnTo>
                    <a:lnTo>
                      <a:pt x="575" y="4"/>
                    </a:lnTo>
                    <a:lnTo>
                      <a:pt x="532" y="0"/>
                    </a:lnTo>
                    <a:lnTo>
                      <a:pt x="485" y="0"/>
                    </a:lnTo>
                    <a:lnTo>
                      <a:pt x="485" y="0"/>
                    </a:lnTo>
                    <a:lnTo>
                      <a:pt x="468" y="0"/>
                    </a:lnTo>
                    <a:lnTo>
                      <a:pt x="446" y="0"/>
                    </a:lnTo>
                    <a:lnTo>
                      <a:pt x="419" y="1"/>
                    </a:lnTo>
                    <a:lnTo>
                      <a:pt x="388" y="6"/>
                    </a:lnTo>
                    <a:lnTo>
                      <a:pt x="351" y="13"/>
                    </a:lnTo>
                    <a:lnTo>
                      <a:pt x="312" y="24"/>
                    </a:lnTo>
                    <a:lnTo>
                      <a:pt x="271" y="39"/>
                    </a:lnTo>
                    <a:lnTo>
                      <a:pt x="250" y="47"/>
                    </a:lnTo>
                    <a:lnTo>
                      <a:pt x="229" y="56"/>
                    </a:lnTo>
                    <a:lnTo>
                      <a:pt x="208" y="68"/>
                    </a:lnTo>
                    <a:lnTo>
                      <a:pt x="188" y="81"/>
                    </a:lnTo>
                    <a:lnTo>
                      <a:pt x="169" y="95"/>
                    </a:lnTo>
                    <a:lnTo>
                      <a:pt x="149" y="110"/>
                    </a:lnTo>
                    <a:lnTo>
                      <a:pt x="132" y="128"/>
                    </a:lnTo>
                    <a:lnTo>
                      <a:pt x="114" y="147"/>
                    </a:lnTo>
                    <a:lnTo>
                      <a:pt x="96" y="168"/>
                    </a:lnTo>
                    <a:lnTo>
                      <a:pt x="81" y="191"/>
                    </a:lnTo>
                    <a:lnTo>
                      <a:pt x="67" y="215"/>
                    </a:lnTo>
                    <a:lnTo>
                      <a:pt x="55" y="241"/>
                    </a:lnTo>
                    <a:lnTo>
                      <a:pt x="44" y="271"/>
                    </a:lnTo>
                    <a:lnTo>
                      <a:pt x="34" y="302"/>
                    </a:lnTo>
                    <a:lnTo>
                      <a:pt x="26" y="334"/>
                    </a:lnTo>
                    <a:lnTo>
                      <a:pt x="21" y="370"/>
                    </a:lnTo>
                    <a:lnTo>
                      <a:pt x="21" y="370"/>
                    </a:lnTo>
                    <a:lnTo>
                      <a:pt x="16" y="417"/>
                    </a:lnTo>
                    <a:lnTo>
                      <a:pt x="13" y="456"/>
                    </a:lnTo>
                    <a:lnTo>
                      <a:pt x="13" y="485"/>
                    </a:lnTo>
                    <a:lnTo>
                      <a:pt x="13" y="485"/>
                    </a:lnTo>
                    <a:lnTo>
                      <a:pt x="13" y="496"/>
                    </a:lnTo>
                    <a:lnTo>
                      <a:pt x="11" y="516"/>
                    </a:lnTo>
                    <a:lnTo>
                      <a:pt x="8" y="540"/>
                    </a:lnTo>
                    <a:lnTo>
                      <a:pt x="0" y="568"/>
                    </a:lnTo>
                    <a:lnTo>
                      <a:pt x="218" y="712"/>
                    </a:lnTo>
                    <a:lnTo>
                      <a:pt x="218" y="712"/>
                    </a:lnTo>
                    <a:lnTo>
                      <a:pt x="231" y="676"/>
                    </a:lnTo>
                    <a:lnTo>
                      <a:pt x="237" y="657"/>
                    </a:lnTo>
                    <a:lnTo>
                      <a:pt x="242" y="637"/>
                    </a:lnTo>
                    <a:lnTo>
                      <a:pt x="247" y="616"/>
                    </a:lnTo>
                    <a:lnTo>
                      <a:pt x="250" y="595"/>
                    </a:lnTo>
                    <a:lnTo>
                      <a:pt x="253" y="571"/>
                    </a:lnTo>
                    <a:lnTo>
                      <a:pt x="255" y="548"/>
                    </a:lnTo>
                    <a:lnTo>
                      <a:pt x="255" y="548"/>
                    </a:lnTo>
                    <a:lnTo>
                      <a:pt x="255" y="534"/>
                    </a:lnTo>
                    <a:lnTo>
                      <a:pt x="257" y="498"/>
                    </a:lnTo>
                    <a:lnTo>
                      <a:pt x="260" y="474"/>
                    </a:lnTo>
                    <a:lnTo>
                      <a:pt x="265" y="446"/>
                    </a:lnTo>
                    <a:lnTo>
                      <a:pt x="271" y="417"/>
                    </a:lnTo>
                    <a:lnTo>
                      <a:pt x="279" y="388"/>
                    </a:lnTo>
                    <a:lnTo>
                      <a:pt x="291" y="358"/>
                    </a:lnTo>
                    <a:lnTo>
                      <a:pt x="305" y="331"/>
                    </a:lnTo>
                    <a:lnTo>
                      <a:pt x="313" y="318"/>
                    </a:lnTo>
                    <a:lnTo>
                      <a:pt x="323" y="305"/>
                    </a:lnTo>
                    <a:lnTo>
                      <a:pt x="333" y="293"/>
                    </a:lnTo>
                    <a:lnTo>
                      <a:pt x="344" y="284"/>
                    </a:lnTo>
                    <a:lnTo>
                      <a:pt x="357" y="274"/>
                    </a:lnTo>
                    <a:lnTo>
                      <a:pt x="370" y="264"/>
                    </a:lnTo>
                    <a:lnTo>
                      <a:pt x="385" y="258"/>
                    </a:lnTo>
                    <a:lnTo>
                      <a:pt x="401" y="251"/>
                    </a:lnTo>
                    <a:lnTo>
                      <a:pt x="419" y="248"/>
                    </a:lnTo>
                    <a:lnTo>
                      <a:pt x="437" y="245"/>
                    </a:lnTo>
                    <a:lnTo>
                      <a:pt x="456" y="243"/>
                    </a:lnTo>
                    <a:lnTo>
                      <a:pt x="479" y="245"/>
                    </a:lnTo>
                    <a:lnTo>
                      <a:pt x="479" y="245"/>
                    </a:lnTo>
                    <a:lnTo>
                      <a:pt x="489" y="245"/>
                    </a:lnTo>
                    <a:lnTo>
                      <a:pt x="516" y="250"/>
                    </a:lnTo>
                    <a:lnTo>
                      <a:pt x="534" y="253"/>
                    </a:lnTo>
                    <a:lnTo>
                      <a:pt x="555" y="259"/>
                    </a:lnTo>
                    <a:lnTo>
                      <a:pt x="576" y="267"/>
                    </a:lnTo>
                    <a:lnTo>
                      <a:pt x="599" y="279"/>
                    </a:lnTo>
                    <a:lnTo>
                      <a:pt x="622" y="293"/>
                    </a:lnTo>
                    <a:lnTo>
                      <a:pt x="643" y="311"/>
                    </a:lnTo>
                    <a:lnTo>
                      <a:pt x="653" y="321"/>
                    </a:lnTo>
                    <a:lnTo>
                      <a:pt x="662" y="332"/>
                    </a:lnTo>
                    <a:lnTo>
                      <a:pt x="670" y="345"/>
                    </a:lnTo>
                    <a:lnTo>
                      <a:pt x="679" y="358"/>
                    </a:lnTo>
                    <a:lnTo>
                      <a:pt x="685" y="373"/>
                    </a:lnTo>
                    <a:lnTo>
                      <a:pt x="692" y="389"/>
                    </a:lnTo>
                    <a:lnTo>
                      <a:pt x="698" y="407"/>
                    </a:lnTo>
                    <a:lnTo>
                      <a:pt x="701" y="425"/>
                    </a:lnTo>
                    <a:lnTo>
                      <a:pt x="705" y="444"/>
                    </a:lnTo>
                    <a:lnTo>
                      <a:pt x="706" y="465"/>
                    </a:lnTo>
                    <a:lnTo>
                      <a:pt x="708" y="488"/>
                    </a:lnTo>
                    <a:lnTo>
                      <a:pt x="706" y="513"/>
                    </a:lnTo>
                    <a:lnTo>
                      <a:pt x="706" y="513"/>
                    </a:lnTo>
                    <a:lnTo>
                      <a:pt x="706" y="529"/>
                    </a:lnTo>
                    <a:lnTo>
                      <a:pt x="706" y="547"/>
                    </a:lnTo>
                    <a:lnTo>
                      <a:pt x="709" y="569"/>
                    </a:lnTo>
                    <a:lnTo>
                      <a:pt x="713" y="599"/>
                    </a:lnTo>
                    <a:lnTo>
                      <a:pt x="718" y="629"/>
                    </a:lnTo>
                    <a:lnTo>
                      <a:pt x="727" y="663"/>
                    </a:lnTo>
                    <a:lnTo>
                      <a:pt x="739" y="699"/>
                    </a:lnTo>
                    <a:lnTo>
                      <a:pt x="747" y="717"/>
                    </a:lnTo>
                    <a:lnTo>
                      <a:pt x="755" y="736"/>
                    </a:lnTo>
                    <a:lnTo>
                      <a:pt x="765" y="754"/>
                    </a:lnTo>
                    <a:lnTo>
                      <a:pt x="776" y="772"/>
                    </a:lnTo>
                    <a:lnTo>
                      <a:pt x="787" y="790"/>
                    </a:lnTo>
                    <a:lnTo>
                      <a:pt x="800" y="808"/>
                    </a:lnTo>
                    <a:lnTo>
                      <a:pt x="817" y="824"/>
                    </a:lnTo>
                    <a:lnTo>
                      <a:pt x="833" y="840"/>
                    </a:lnTo>
                    <a:lnTo>
                      <a:pt x="851" y="855"/>
                    </a:lnTo>
                    <a:lnTo>
                      <a:pt x="870" y="870"/>
                    </a:lnTo>
                    <a:lnTo>
                      <a:pt x="891" y="883"/>
                    </a:lnTo>
                    <a:lnTo>
                      <a:pt x="914" y="894"/>
                    </a:lnTo>
                    <a:lnTo>
                      <a:pt x="938" y="905"/>
                    </a:lnTo>
                    <a:lnTo>
                      <a:pt x="966" y="915"/>
                    </a:lnTo>
                    <a:lnTo>
                      <a:pt x="993" y="922"/>
                    </a:lnTo>
                    <a:lnTo>
                      <a:pt x="1024" y="928"/>
                    </a:lnTo>
                    <a:lnTo>
                      <a:pt x="1109" y="688"/>
                    </a:lnTo>
                    <a:lnTo>
                      <a:pt x="1109" y="688"/>
                    </a:lnTo>
                    <a:lnTo>
                      <a:pt x="1081" y="680"/>
                    </a:lnTo>
                    <a:lnTo>
                      <a:pt x="1068" y="675"/>
                    </a:lnTo>
                    <a:lnTo>
                      <a:pt x="1053" y="668"/>
                    </a:lnTo>
                    <a:lnTo>
                      <a:pt x="1039" y="660"/>
                    </a:lnTo>
                    <a:lnTo>
                      <a:pt x="1026" y="652"/>
                    </a:lnTo>
                    <a:lnTo>
                      <a:pt x="1013" y="642"/>
                    </a:lnTo>
                    <a:lnTo>
                      <a:pt x="1000" y="629"/>
                    </a:lnTo>
                    <a:lnTo>
                      <a:pt x="989" y="616"/>
                    </a:lnTo>
                    <a:lnTo>
                      <a:pt x="977" y="602"/>
                    </a:lnTo>
                    <a:lnTo>
                      <a:pt x="969" y="584"/>
                    </a:lnTo>
                    <a:lnTo>
                      <a:pt x="961" y="564"/>
                    </a:lnTo>
                    <a:lnTo>
                      <a:pt x="954" y="543"/>
                    </a:lnTo>
                    <a:lnTo>
                      <a:pt x="950" y="521"/>
                    </a:lnTo>
                    <a:lnTo>
                      <a:pt x="946" y="495"/>
                    </a:lnTo>
                    <a:lnTo>
                      <a:pt x="946" y="467"/>
                    </a:lnTo>
                    <a:lnTo>
                      <a:pt x="946" y="467"/>
                    </a:lnTo>
                    <a:close/>
                  </a:path>
                </a:pathLst>
              </a:custGeom>
              <a:solidFill>
                <a:srgbClr val="3B6D50"/>
              </a:solidFill>
              <a:ln w="38100"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0" name="Freeform: Shape 6">
                <a:extLst>
                  <a:ext uri="{FF2B5EF4-FFF2-40B4-BE49-F238E27FC236}">
                    <a16:creationId xmlns:a16="http://schemas.microsoft.com/office/drawing/2014/main" id="{FD65D394-8C2F-B64D-ABD2-25DDAB01D7FC}"/>
                  </a:ext>
                </a:extLst>
              </p:cNvPr>
              <p:cNvSpPr/>
              <p:nvPr/>
            </p:nvSpPr>
            <p:spPr bwMode="auto">
              <a:xfrm>
                <a:off x="6226657" y="2004681"/>
                <a:ext cx="1403082" cy="1367249"/>
              </a:xfrm>
              <a:custGeom>
                <a:avLst/>
                <a:gdLst>
                  <a:gd name="T0" fmla="*/ 823 w 979"/>
                  <a:gd name="T1" fmla="*/ 0 h 954"/>
                  <a:gd name="T2" fmla="*/ 734 w 979"/>
                  <a:gd name="T3" fmla="*/ 8 h 954"/>
                  <a:gd name="T4" fmla="*/ 650 w 979"/>
                  <a:gd name="T5" fmla="*/ 32 h 954"/>
                  <a:gd name="T6" fmla="*/ 583 w 979"/>
                  <a:gd name="T7" fmla="*/ 63 h 954"/>
                  <a:gd name="T8" fmla="*/ 518 w 979"/>
                  <a:gd name="T9" fmla="*/ 109 h 954"/>
                  <a:gd name="T10" fmla="*/ 458 w 979"/>
                  <a:gd name="T11" fmla="*/ 174 h 954"/>
                  <a:gd name="T12" fmla="*/ 409 w 979"/>
                  <a:gd name="T13" fmla="*/ 258 h 954"/>
                  <a:gd name="T14" fmla="*/ 377 w 979"/>
                  <a:gd name="T15" fmla="*/ 367 h 954"/>
                  <a:gd name="T16" fmla="*/ 364 w 979"/>
                  <a:gd name="T17" fmla="*/ 503 h 954"/>
                  <a:gd name="T18" fmla="*/ 361 w 979"/>
                  <a:gd name="T19" fmla="*/ 536 h 954"/>
                  <a:gd name="T20" fmla="*/ 348 w 979"/>
                  <a:gd name="T21" fmla="*/ 588 h 954"/>
                  <a:gd name="T22" fmla="*/ 314 w 979"/>
                  <a:gd name="T23" fmla="*/ 644 h 954"/>
                  <a:gd name="T24" fmla="*/ 275 w 979"/>
                  <a:gd name="T25" fmla="*/ 677 h 954"/>
                  <a:gd name="T26" fmla="*/ 236 w 979"/>
                  <a:gd name="T27" fmla="*/ 696 h 954"/>
                  <a:gd name="T28" fmla="*/ 187 w 979"/>
                  <a:gd name="T29" fmla="*/ 706 h 954"/>
                  <a:gd name="T30" fmla="*/ 150 w 979"/>
                  <a:gd name="T31" fmla="*/ 709 h 954"/>
                  <a:gd name="T32" fmla="*/ 85 w 979"/>
                  <a:gd name="T33" fmla="*/ 703 h 954"/>
                  <a:gd name="T34" fmla="*/ 31 w 979"/>
                  <a:gd name="T35" fmla="*/ 948 h 954"/>
                  <a:gd name="T36" fmla="*/ 83 w 979"/>
                  <a:gd name="T37" fmla="*/ 953 h 954"/>
                  <a:gd name="T38" fmla="*/ 174 w 979"/>
                  <a:gd name="T39" fmla="*/ 953 h 954"/>
                  <a:gd name="T40" fmla="*/ 283 w 979"/>
                  <a:gd name="T41" fmla="*/ 940 h 954"/>
                  <a:gd name="T42" fmla="*/ 354 w 979"/>
                  <a:gd name="T43" fmla="*/ 919 h 954"/>
                  <a:gd name="T44" fmla="*/ 426 w 979"/>
                  <a:gd name="T45" fmla="*/ 888 h 954"/>
                  <a:gd name="T46" fmla="*/ 490 w 979"/>
                  <a:gd name="T47" fmla="*/ 841 h 954"/>
                  <a:gd name="T48" fmla="*/ 547 w 979"/>
                  <a:gd name="T49" fmla="*/ 777 h 954"/>
                  <a:gd name="T50" fmla="*/ 589 w 979"/>
                  <a:gd name="T51" fmla="*/ 695 h 954"/>
                  <a:gd name="T52" fmla="*/ 609 w 979"/>
                  <a:gd name="T53" fmla="*/ 628 h 954"/>
                  <a:gd name="T54" fmla="*/ 622 w 979"/>
                  <a:gd name="T55" fmla="*/ 484 h 954"/>
                  <a:gd name="T56" fmla="*/ 627 w 979"/>
                  <a:gd name="T57" fmla="*/ 448 h 954"/>
                  <a:gd name="T58" fmla="*/ 645 w 979"/>
                  <a:gd name="T59" fmla="*/ 393 h 954"/>
                  <a:gd name="T60" fmla="*/ 682 w 979"/>
                  <a:gd name="T61" fmla="*/ 333 h 954"/>
                  <a:gd name="T62" fmla="*/ 721 w 979"/>
                  <a:gd name="T63" fmla="*/ 299 h 954"/>
                  <a:gd name="T64" fmla="*/ 760 w 979"/>
                  <a:gd name="T65" fmla="*/ 281 h 954"/>
                  <a:gd name="T66" fmla="*/ 807 w 979"/>
                  <a:gd name="T67" fmla="*/ 271 h 954"/>
                  <a:gd name="T68" fmla="*/ 844 w 979"/>
                  <a:gd name="T69" fmla="*/ 271 h 954"/>
                  <a:gd name="T70" fmla="*/ 885 w 979"/>
                  <a:gd name="T71" fmla="*/ 265 h 954"/>
                  <a:gd name="T72" fmla="*/ 921 w 979"/>
                  <a:gd name="T73" fmla="*/ 248 h 954"/>
                  <a:gd name="T74" fmla="*/ 948 w 979"/>
                  <a:gd name="T75" fmla="*/ 221 h 954"/>
                  <a:gd name="T76" fmla="*/ 969 w 979"/>
                  <a:gd name="T77" fmla="*/ 188 h 954"/>
                  <a:gd name="T78" fmla="*/ 979 w 979"/>
                  <a:gd name="T79" fmla="*/ 149 h 954"/>
                  <a:gd name="T80" fmla="*/ 979 w 979"/>
                  <a:gd name="T81" fmla="*/ 122 h 954"/>
                  <a:gd name="T82" fmla="*/ 969 w 979"/>
                  <a:gd name="T83" fmla="*/ 83 h 954"/>
                  <a:gd name="T84" fmla="*/ 948 w 979"/>
                  <a:gd name="T85" fmla="*/ 49 h 954"/>
                  <a:gd name="T86" fmla="*/ 921 w 979"/>
                  <a:gd name="T87" fmla="*/ 23 h 954"/>
                  <a:gd name="T88" fmla="*/ 885 w 979"/>
                  <a:gd name="T89" fmla="*/ 6 h 954"/>
                  <a:gd name="T90" fmla="*/ 844 w 979"/>
                  <a:gd name="T91" fmla="*/ 0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79" h="954">
                    <a:moveTo>
                      <a:pt x="844" y="0"/>
                    </a:moveTo>
                    <a:lnTo>
                      <a:pt x="844" y="0"/>
                    </a:lnTo>
                    <a:lnTo>
                      <a:pt x="823" y="0"/>
                    </a:lnTo>
                    <a:lnTo>
                      <a:pt x="800" y="0"/>
                    </a:lnTo>
                    <a:lnTo>
                      <a:pt x="770" y="3"/>
                    </a:lnTo>
                    <a:lnTo>
                      <a:pt x="734" y="8"/>
                    </a:lnTo>
                    <a:lnTo>
                      <a:pt x="693" y="18"/>
                    </a:lnTo>
                    <a:lnTo>
                      <a:pt x="672" y="24"/>
                    </a:lnTo>
                    <a:lnTo>
                      <a:pt x="650" y="32"/>
                    </a:lnTo>
                    <a:lnTo>
                      <a:pt x="628" y="41"/>
                    </a:lnTo>
                    <a:lnTo>
                      <a:pt x="606" y="50"/>
                    </a:lnTo>
                    <a:lnTo>
                      <a:pt x="583" y="63"/>
                    </a:lnTo>
                    <a:lnTo>
                      <a:pt x="560" y="76"/>
                    </a:lnTo>
                    <a:lnTo>
                      <a:pt x="539" y="91"/>
                    </a:lnTo>
                    <a:lnTo>
                      <a:pt x="518" y="109"/>
                    </a:lnTo>
                    <a:lnTo>
                      <a:pt x="497" y="128"/>
                    </a:lnTo>
                    <a:lnTo>
                      <a:pt x="477" y="149"/>
                    </a:lnTo>
                    <a:lnTo>
                      <a:pt x="458" y="174"/>
                    </a:lnTo>
                    <a:lnTo>
                      <a:pt x="440" y="198"/>
                    </a:lnTo>
                    <a:lnTo>
                      <a:pt x="424" y="227"/>
                    </a:lnTo>
                    <a:lnTo>
                      <a:pt x="409" y="258"/>
                    </a:lnTo>
                    <a:lnTo>
                      <a:pt x="396" y="292"/>
                    </a:lnTo>
                    <a:lnTo>
                      <a:pt x="385" y="328"/>
                    </a:lnTo>
                    <a:lnTo>
                      <a:pt x="377" y="367"/>
                    </a:lnTo>
                    <a:lnTo>
                      <a:pt x="370" y="409"/>
                    </a:lnTo>
                    <a:lnTo>
                      <a:pt x="365" y="454"/>
                    </a:lnTo>
                    <a:lnTo>
                      <a:pt x="364" y="503"/>
                    </a:lnTo>
                    <a:lnTo>
                      <a:pt x="364" y="503"/>
                    </a:lnTo>
                    <a:lnTo>
                      <a:pt x="364" y="511"/>
                    </a:lnTo>
                    <a:lnTo>
                      <a:pt x="361" y="536"/>
                    </a:lnTo>
                    <a:lnTo>
                      <a:pt x="357" y="550"/>
                    </a:lnTo>
                    <a:lnTo>
                      <a:pt x="354" y="568"/>
                    </a:lnTo>
                    <a:lnTo>
                      <a:pt x="348" y="588"/>
                    </a:lnTo>
                    <a:lnTo>
                      <a:pt x="338" y="607"/>
                    </a:lnTo>
                    <a:lnTo>
                      <a:pt x="327" y="627"/>
                    </a:lnTo>
                    <a:lnTo>
                      <a:pt x="314" y="644"/>
                    </a:lnTo>
                    <a:lnTo>
                      <a:pt x="296" y="662"/>
                    </a:lnTo>
                    <a:lnTo>
                      <a:pt x="286" y="670"/>
                    </a:lnTo>
                    <a:lnTo>
                      <a:pt x="275" y="677"/>
                    </a:lnTo>
                    <a:lnTo>
                      <a:pt x="263" y="685"/>
                    </a:lnTo>
                    <a:lnTo>
                      <a:pt x="250" y="690"/>
                    </a:lnTo>
                    <a:lnTo>
                      <a:pt x="236" y="696"/>
                    </a:lnTo>
                    <a:lnTo>
                      <a:pt x="221" y="701"/>
                    </a:lnTo>
                    <a:lnTo>
                      <a:pt x="205" y="704"/>
                    </a:lnTo>
                    <a:lnTo>
                      <a:pt x="187" y="706"/>
                    </a:lnTo>
                    <a:lnTo>
                      <a:pt x="169" y="708"/>
                    </a:lnTo>
                    <a:lnTo>
                      <a:pt x="150" y="709"/>
                    </a:lnTo>
                    <a:lnTo>
                      <a:pt x="150" y="709"/>
                    </a:lnTo>
                    <a:lnTo>
                      <a:pt x="130" y="709"/>
                    </a:lnTo>
                    <a:lnTo>
                      <a:pt x="109" y="706"/>
                    </a:lnTo>
                    <a:lnTo>
                      <a:pt x="85" y="703"/>
                    </a:lnTo>
                    <a:lnTo>
                      <a:pt x="0" y="943"/>
                    </a:lnTo>
                    <a:lnTo>
                      <a:pt x="0" y="943"/>
                    </a:lnTo>
                    <a:lnTo>
                      <a:pt x="31" y="948"/>
                    </a:lnTo>
                    <a:lnTo>
                      <a:pt x="62" y="950"/>
                    </a:lnTo>
                    <a:lnTo>
                      <a:pt x="62" y="950"/>
                    </a:lnTo>
                    <a:lnTo>
                      <a:pt x="83" y="953"/>
                    </a:lnTo>
                    <a:lnTo>
                      <a:pt x="106" y="953"/>
                    </a:lnTo>
                    <a:lnTo>
                      <a:pt x="137" y="954"/>
                    </a:lnTo>
                    <a:lnTo>
                      <a:pt x="174" y="953"/>
                    </a:lnTo>
                    <a:lnTo>
                      <a:pt x="215" y="950"/>
                    </a:lnTo>
                    <a:lnTo>
                      <a:pt x="260" y="943"/>
                    </a:lnTo>
                    <a:lnTo>
                      <a:pt x="283" y="940"/>
                    </a:lnTo>
                    <a:lnTo>
                      <a:pt x="307" y="933"/>
                    </a:lnTo>
                    <a:lnTo>
                      <a:pt x="330" y="927"/>
                    </a:lnTo>
                    <a:lnTo>
                      <a:pt x="354" y="919"/>
                    </a:lnTo>
                    <a:lnTo>
                      <a:pt x="378" y="911"/>
                    </a:lnTo>
                    <a:lnTo>
                      <a:pt x="401" y="899"/>
                    </a:lnTo>
                    <a:lnTo>
                      <a:pt x="426" y="888"/>
                    </a:lnTo>
                    <a:lnTo>
                      <a:pt x="448" y="873"/>
                    </a:lnTo>
                    <a:lnTo>
                      <a:pt x="469" y="859"/>
                    </a:lnTo>
                    <a:lnTo>
                      <a:pt x="490" y="841"/>
                    </a:lnTo>
                    <a:lnTo>
                      <a:pt x="510" y="821"/>
                    </a:lnTo>
                    <a:lnTo>
                      <a:pt x="529" y="800"/>
                    </a:lnTo>
                    <a:lnTo>
                      <a:pt x="547" y="777"/>
                    </a:lnTo>
                    <a:lnTo>
                      <a:pt x="563" y="753"/>
                    </a:lnTo>
                    <a:lnTo>
                      <a:pt x="576" y="726"/>
                    </a:lnTo>
                    <a:lnTo>
                      <a:pt x="589" y="695"/>
                    </a:lnTo>
                    <a:lnTo>
                      <a:pt x="601" y="662"/>
                    </a:lnTo>
                    <a:lnTo>
                      <a:pt x="609" y="628"/>
                    </a:lnTo>
                    <a:lnTo>
                      <a:pt x="609" y="628"/>
                    </a:lnTo>
                    <a:lnTo>
                      <a:pt x="614" y="588"/>
                    </a:lnTo>
                    <a:lnTo>
                      <a:pt x="617" y="542"/>
                    </a:lnTo>
                    <a:lnTo>
                      <a:pt x="622" y="484"/>
                    </a:lnTo>
                    <a:lnTo>
                      <a:pt x="622" y="484"/>
                    </a:lnTo>
                    <a:lnTo>
                      <a:pt x="622" y="474"/>
                    </a:lnTo>
                    <a:lnTo>
                      <a:pt x="627" y="448"/>
                    </a:lnTo>
                    <a:lnTo>
                      <a:pt x="632" y="432"/>
                    </a:lnTo>
                    <a:lnTo>
                      <a:pt x="637" y="412"/>
                    </a:lnTo>
                    <a:lnTo>
                      <a:pt x="645" y="393"/>
                    </a:lnTo>
                    <a:lnTo>
                      <a:pt x="654" y="373"/>
                    </a:lnTo>
                    <a:lnTo>
                      <a:pt x="666" y="352"/>
                    </a:lnTo>
                    <a:lnTo>
                      <a:pt x="682" y="333"/>
                    </a:lnTo>
                    <a:lnTo>
                      <a:pt x="700" y="315"/>
                    </a:lnTo>
                    <a:lnTo>
                      <a:pt x="710" y="307"/>
                    </a:lnTo>
                    <a:lnTo>
                      <a:pt x="721" y="299"/>
                    </a:lnTo>
                    <a:lnTo>
                      <a:pt x="732" y="292"/>
                    </a:lnTo>
                    <a:lnTo>
                      <a:pt x="745" y="286"/>
                    </a:lnTo>
                    <a:lnTo>
                      <a:pt x="760" y="281"/>
                    </a:lnTo>
                    <a:lnTo>
                      <a:pt x="774" y="276"/>
                    </a:lnTo>
                    <a:lnTo>
                      <a:pt x="789" y="273"/>
                    </a:lnTo>
                    <a:lnTo>
                      <a:pt x="807" y="271"/>
                    </a:lnTo>
                    <a:lnTo>
                      <a:pt x="825" y="271"/>
                    </a:lnTo>
                    <a:lnTo>
                      <a:pt x="844" y="271"/>
                    </a:lnTo>
                    <a:lnTo>
                      <a:pt x="844" y="271"/>
                    </a:lnTo>
                    <a:lnTo>
                      <a:pt x="857" y="269"/>
                    </a:lnTo>
                    <a:lnTo>
                      <a:pt x="872" y="268"/>
                    </a:lnTo>
                    <a:lnTo>
                      <a:pt x="885" y="265"/>
                    </a:lnTo>
                    <a:lnTo>
                      <a:pt x="896" y="260"/>
                    </a:lnTo>
                    <a:lnTo>
                      <a:pt x="909" y="255"/>
                    </a:lnTo>
                    <a:lnTo>
                      <a:pt x="921" y="248"/>
                    </a:lnTo>
                    <a:lnTo>
                      <a:pt x="930" y="240"/>
                    </a:lnTo>
                    <a:lnTo>
                      <a:pt x="940" y="230"/>
                    </a:lnTo>
                    <a:lnTo>
                      <a:pt x="948" y="221"/>
                    </a:lnTo>
                    <a:lnTo>
                      <a:pt x="956" y="211"/>
                    </a:lnTo>
                    <a:lnTo>
                      <a:pt x="963" y="200"/>
                    </a:lnTo>
                    <a:lnTo>
                      <a:pt x="969" y="188"/>
                    </a:lnTo>
                    <a:lnTo>
                      <a:pt x="974" y="175"/>
                    </a:lnTo>
                    <a:lnTo>
                      <a:pt x="977" y="162"/>
                    </a:lnTo>
                    <a:lnTo>
                      <a:pt x="979" y="149"/>
                    </a:lnTo>
                    <a:lnTo>
                      <a:pt x="979" y="135"/>
                    </a:lnTo>
                    <a:lnTo>
                      <a:pt x="979" y="135"/>
                    </a:lnTo>
                    <a:lnTo>
                      <a:pt x="979" y="122"/>
                    </a:lnTo>
                    <a:lnTo>
                      <a:pt x="977" y="109"/>
                    </a:lnTo>
                    <a:lnTo>
                      <a:pt x="974" y="96"/>
                    </a:lnTo>
                    <a:lnTo>
                      <a:pt x="969" y="83"/>
                    </a:lnTo>
                    <a:lnTo>
                      <a:pt x="963" y="71"/>
                    </a:lnTo>
                    <a:lnTo>
                      <a:pt x="956" y="60"/>
                    </a:lnTo>
                    <a:lnTo>
                      <a:pt x="948" y="49"/>
                    </a:lnTo>
                    <a:lnTo>
                      <a:pt x="940" y="39"/>
                    </a:lnTo>
                    <a:lnTo>
                      <a:pt x="930" y="31"/>
                    </a:lnTo>
                    <a:lnTo>
                      <a:pt x="921" y="23"/>
                    </a:lnTo>
                    <a:lnTo>
                      <a:pt x="909" y="16"/>
                    </a:lnTo>
                    <a:lnTo>
                      <a:pt x="896" y="10"/>
                    </a:lnTo>
                    <a:lnTo>
                      <a:pt x="885" y="6"/>
                    </a:lnTo>
                    <a:lnTo>
                      <a:pt x="872" y="3"/>
                    </a:lnTo>
                    <a:lnTo>
                      <a:pt x="857" y="0"/>
                    </a:lnTo>
                    <a:lnTo>
                      <a:pt x="844" y="0"/>
                    </a:lnTo>
                    <a:lnTo>
                      <a:pt x="844" y="0"/>
                    </a:lnTo>
                    <a:close/>
                  </a:path>
                </a:pathLst>
              </a:custGeom>
              <a:solidFill>
                <a:srgbClr val="00B050"/>
              </a:solidFill>
              <a:ln w="38100"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53" name="Straight Arrow Connector 8">
              <a:extLst>
                <a:ext uri="{FF2B5EF4-FFF2-40B4-BE49-F238E27FC236}">
                  <a16:creationId xmlns:a16="http://schemas.microsoft.com/office/drawing/2014/main" id="{31A5D2A5-E5C7-3943-A076-EBFD2771B7C2}"/>
                </a:ext>
              </a:extLst>
            </p:cNvPr>
            <p:cNvCxnSpPr/>
            <p:nvPr/>
          </p:nvCxnSpPr>
          <p:spPr>
            <a:xfrm flipV="1">
              <a:off x="4195331" y="1897043"/>
              <a:ext cx="0" cy="1197275"/>
            </a:xfrm>
            <a:prstGeom prst="straightConnector1">
              <a:avLst/>
            </a:prstGeom>
            <a:ln>
              <a:solidFill>
                <a:srgbClr val="3B6D5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13">
              <a:extLst>
                <a:ext uri="{FF2B5EF4-FFF2-40B4-BE49-F238E27FC236}">
                  <a16:creationId xmlns:a16="http://schemas.microsoft.com/office/drawing/2014/main" id="{6E8BEF4F-FA85-D444-B09E-0FC4306255DB}"/>
                </a:ext>
              </a:extLst>
            </p:cNvPr>
            <p:cNvCxnSpPr/>
            <p:nvPr/>
          </p:nvCxnSpPr>
          <p:spPr>
            <a:xfrm>
              <a:off x="2589531" y="3340148"/>
              <a:ext cx="0" cy="1643581"/>
            </a:xfrm>
            <a:prstGeom prst="straightConnector1">
              <a:avLst/>
            </a:prstGeom>
            <a:ln>
              <a:solidFill>
                <a:srgbClr val="97B34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18">
              <a:extLst>
                <a:ext uri="{FF2B5EF4-FFF2-40B4-BE49-F238E27FC236}">
                  <a16:creationId xmlns:a16="http://schemas.microsoft.com/office/drawing/2014/main" id="{BF6F5150-74CB-7F4C-A5B4-416B9C5F40A0}"/>
                </a:ext>
              </a:extLst>
            </p:cNvPr>
            <p:cNvCxnSpPr/>
            <p:nvPr/>
          </p:nvCxnSpPr>
          <p:spPr>
            <a:xfrm flipV="1">
              <a:off x="6968240" y="1897041"/>
              <a:ext cx="0" cy="1197275"/>
            </a:xfrm>
            <a:prstGeom prst="straightConnector1">
              <a:avLst/>
            </a:prstGeom>
            <a:ln>
              <a:solidFill>
                <a:srgbClr val="3B6D5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23">
              <a:extLst>
                <a:ext uri="{FF2B5EF4-FFF2-40B4-BE49-F238E27FC236}">
                  <a16:creationId xmlns:a16="http://schemas.microsoft.com/office/drawing/2014/main" id="{0AC75060-7B86-BC44-9E0E-DECC2BD5B114}"/>
                </a:ext>
              </a:extLst>
            </p:cNvPr>
            <p:cNvCxnSpPr/>
            <p:nvPr/>
          </p:nvCxnSpPr>
          <p:spPr>
            <a:xfrm>
              <a:off x="5553111" y="4022881"/>
              <a:ext cx="0" cy="960849"/>
            </a:xfrm>
            <a:prstGeom prst="straightConnector1">
              <a:avLst/>
            </a:prstGeom>
            <a:ln>
              <a:solidFill>
                <a:srgbClr val="97B34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28">
              <a:extLst>
                <a:ext uri="{FF2B5EF4-FFF2-40B4-BE49-F238E27FC236}">
                  <a16:creationId xmlns:a16="http://schemas.microsoft.com/office/drawing/2014/main" id="{64AB53F8-8CBC-494F-80E3-E0F75F59AD97}"/>
                </a:ext>
              </a:extLst>
            </p:cNvPr>
            <p:cNvCxnSpPr/>
            <p:nvPr/>
          </p:nvCxnSpPr>
          <p:spPr>
            <a:xfrm>
              <a:off x="8625428" y="4365104"/>
              <a:ext cx="0" cy="618625"/>
            </a:xfrm>
            <a:prstGeom prst="straightConnector1">
              <a:avLst/>
            </a:prstGeom>
            <a:ln>
              <a:solidFill>
                <a:srgbClr val="97B34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22">
              <a:extLst>
                <a:ext uri="{FF2B5EF4-FFF2-40B4-BE49-F238E27FC236}">
                  <a16:creationId xmlns:a16="http://schemas.microsoft.com/office/drawing/2014/main" id="{00C78CC5-B442-F349-B970-C432C107745A}"/>
                </a:ext>
              </a:extLst>
            </p:cNvPr>
            <p:cNvGrpSpPr/>
            <p:nvPr/>
          </p:nvGrpSpPr>
          <p:grpSpPr>
            <a:xfrm>
              <a:off x="6968067" y="1640840"/>
              <a:ext cx="2838873" cy="1115782"/>
              <a:chOff x="1197898" y="2503545"/>
              <a:chExt cx="2198693" cy="1116119"/>
            </a:xfrm>
          </p:grpSpPr>
          <p:sp>
            <p:nvSpPr>
              <p:cNvPr id="73" name="TextBox 24">
                <a:extLst>
                  <a:ext uri="{FF2B5EF4-FFF2-40B4-BE49-F238E27FC236}">
                    <a16:creationId xmlns:a16="http://schemas.microsoft.com/office/drawing/2014/main" id="{20699891-D90E-7840-9383-F971E7712C1A}"/>
                  </a:ext>
                </a:extLst>
              </p:cNvPr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192000" tIns="0" rIns="0" bIns="0" anchor="b" anchorCtr="0">
                <a:noAutofit/>
              </a:bodyPr>
              <a:lstStyle/>
              <a:p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Light" panose="020B0502040204020203" pitchFamily="34" charset="-122"/>
                    <a:ea typeface="Microsoft YaHei Light" panose="020B0502040204020203" pitchFamily="34" charset="-122"/>
                    <a:cs typeface="+mn-ea"/>
                    <a:sym typeface="+mn-lt"/>
                  </a:rPr>
                  <a:t>疫情信息发布</a:t>
                </a:r>
              </a:p>
            </p:txBody>
          </p:sp>
          <p:sp>
            <p:nvSpPr>
              <p:cNvPr id="74" name="TextBox 25">
                <a:extLst>
                  <a:ext uri="{FF2B5EF4-FFF2-40B4-BE49-F238E27FC236}">
                    <a16:creationId xmlns:a16="http://schemas.microsoft.com/office/drawing/2014/main" id="{F9D1BB3E-DE9D-E849-A6F9-4286E05906E4}"/>
                  </a:ext>
                </a:extLst>
              </p:cNvPr>
              <p:cNvSpPr txBox="1"/>
              <p:nvPr/>
            </p:nvSpPr>
            <p:spPr>
              <a:xfrm>
                <a:off x="1197898" y="3000898"/>
                <a:ext cx="2198693" cy="618766"/>
              </a:xfrm>
              <a:prstGeom prst="rect">
                <a:avLst/>
              </a:prstGeom>
            </p:spPr>
            <p:txBody>
              <a:bodyPr vert="horz" wrap="square" lIns="192000" tIns="0" rIns="0" bIns="0" anchor="ctr" anchorCtr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Light" panose="020B0502040204020203" pitchFamily="34" charset="-122"/>
                    <a:ea typeface="Microsoft YaHei Light" panose="020B0502040204020203" pitchFamily="34" charset="-122"/>
                    <a:cs typeface="+mn-ea"/>
                    <a:sym typeface="+mn-lt"/>
                  </a:rPr>
                  <a:t>疫情期间重要信息、公告的发布功能。</a:t>
                </a:r>
                <a:endParaRPr lang="en-US" altLang="zh-CN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+mn-ea"/>
                  <a:sym typeface="+mn-lt"/>
                </a:endParaRPr>
              </a:p>
              <a:p>
                <a:pPr>
                  <a:lnSpc>
                    <a:spcPct val="120000"/>
                  </a:lnSpc>
                </a:pPr>
                <a:endPara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9" name="Group 30">
              <a:extLst>
                <a:ext uri="{FF2B5EF4-FFF2-40B4-BE49-F238E27FC236}">
                  <a16:creationId xmlns:a16="http://schemas.microsoft.com/office/drawing/2014/main" id="{969FFAC4-E06F-934E-BE0E-9E99EE7EB841}"/>
                </a:ext>
              </a:extLst>
            </p:cNvPr>
            <p:cNvGrpSpPr/>
            <p:nvPr/>
          </p:nvGrpSpPr>
          <p:grpSpPr>
            <a:xfrm>
              <a:off x="4195233" y="1640838"/>
              <a:ext cx="2838873" cy="1077299"/>
              <a:chOff x="1197898" y="2503545"/>
              <a:chExt cx="2198693" cy="1077625"/>
            </a:xfrm>
          </p:grpSpPr>
          <p:sp>
            <p:nvSpPr>
              <p:cNvPr id="71" name="TextBox 31">
                <a:extLst>
                  <a:ext uri="{FF2B5EF4-FFF2-40B4-BE49-F238E27FC236}">
                    <a16:creationId xmlns:a16="http://schemas.microsoft.com/office/drawing/2014/main" id="{96D15F0A-C217-E74B-B56E-002268C9BDC5}"/>
                  </a:ext>
                </a:extLst>
              </p:cNvPr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192000" tIns="0" rIns="0" bIns="0" anchor="b" anchorCtr="0">
                <a:noAutofit/>
              </a:bodyPr>
              <a:lstStyle/>
              <a:p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Light" panose="020B0502040204020203" pitchFamily="34" charset="-122"/>
                    <a:ea typeface="Microsoft YaHei Light" panose="020B0502040204020203" pitchFamily="34" charset="-122"/>
                    <a:cs typeface="+mn-ea"/>
                    <a:sym typeface="+mn-lt"/>
                  </a:rPr>
                  <a:t>疫情速递</a:t>
                </a:r>
              </a:p>
            </p:txBody>
          </p:sp>
          <p:sp>
            <p:nvSpPr>
              <p:cNvPr id="72" name="TextBox 32">
                <a:extLst>
                  <a:ext uri="{FF2B5EF4-FFF2-40B4-BE49-F238E27FC236}">
                    <a16:creationId xmlns:a16="http://schemas.microsoft.com/office/drawing/2014/main" id="{68495BA4-90DA-154D-94AB-17E47E29A8B2}"/>
                  </a:ext>
                </a:extLst>
              </p:cNvPr>
              <p:cNvSpPr txBox="1"/>
              <p:nvPr/>
            </p:nvSpPr>
            <p:spPr>
              <a:xfrm>
                <a:off x="1197898" y="2947179"/>
                <a:ext cx="2096533" cy="633991"/>
              </a:xfrm>
              <a:prstGeom prst="rect">
                <a:avLst/>
              </a:prstGeom>
            </p:spPr>
            <p:txBody>
              <a:bodyPr vert="horz" wrap="square" lIns="192000" tIns="0" rIns="0" bIns="0" anchor="ctr" anchorCtr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Light" panose="020B0502040204020203" pitchFamily="34" charset="-122"/>
                    <a:ea typeface="Microsoft YaHei Light" panose="020B0502040204020203" pitchFamily="34" charset="-122"/>
                    <a:cs typeface="+mn-ea"/>
                    <a:sym typeface="+mn-lt"/>
                  </a:rPr>
                  <a:t>提供实时全国新型冠状病毒感染的肺炎疫情数据。</a:t>
                </a:r>
              </a:p>
            </p:txBody>
          </p:sp>
        </p:grpSp>
        <p:grpSp>
          <p:nvGrpSpPr>
            <p:cNvPr id="60" name="Group 33">
              <a:extLst>
                <a:ext uri="{FF2B5EF4-FFF2-40B4-BE49-F238E27FC236}">
                  <a16:creationId xmlns:a16="http://schemas.microsoft.com/office/drawing/2014/main" id="{635586CD-2892-AD49-B030-EA00282AC61C}"/>
                </a:ext>
              </a:extLst>
            </p:cNvPr>
            <p:cNvGrpSpPr/>
            <p:nvPr/>
          </p:nvGrpSpPr>
          <p:grpSpPr>
            <a:xfrm>
              <a:off x="8625840" y="4690533"/>
              <a:ext cx="2724573" cy="1006687"/>
              <a:chOff x="1197898" y="2503545"/>
              <a:chExt cx="2198693" cy="1006991"/>
            </a:xfrm>
          </p:grpSpPr>
          <p:sp>
            <p:nvSpPr>
              <p:cNvPr id="69" name="TextBox 34">
                <a:extLst>
                  <a:ext uri="{FF2B5EF4-FFF2-40B4-BE49-F238E27FC236}">
                    <a16:creationId xmlns:a16="http://schemas.microsoft.com/office/drawing/2014/main" id="{75EC571F-6D69-5847-BC11-5539178D9C1F}"/>
                  </a:ext>
                </a:extLst>
              </p:cNvPr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192000" tIns="0" rIns="0" bIns="0" anchor="b" anchorCtr="0">
                <a:noAutofit/>
              </a:bodyPr>
              <a:lstStyle/>
              <a:p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Light" panose="020B0502040204020203" pitchFamily="34" charset="-122"/>
                    <a:ea typeface="Microsoft YaHei Light" panose="020B0502040204020203" pitchFamily="34" charset="-122"/>
                    <a:cs typeface="+mn-ea"/>
                    <a:sym typeface="+mn-lt"/>
                  </a:rPr>
                  <a:t>药品问答</a:t>
                </a:r>
              </a:p>
            </p:txBody>
          </p:sp>
          <p:sp>
            <p:nvSpPr>
              <p:cNvPr id="70" name="TextBox 35">
                <a:extLst>
                  <a:ext uri="{FF2B5EF4-FFF2-40B4-BE49-F238E27FC236}">
                    <a16:creationId xmlns:a16="http://schemas.microsoft.com/office/drawing/2014/main" id="{CC7415B0-6055-324B-887A-E0B65B0BA4B5}"/>
                  </a:ext>
                </a:extLst>
              </p:cNvPr>
              <p:cNvSpPr txBox="1"/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192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endPara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61" name="Group 37">
              <a:extLst>
                <a:ext uri="{FF2B5EF4-FFF2-40B4-BE49-F238E27FC236}">
                  <a16:creationId xmlns:a16="http://schemas.microsoft.com/office/drawing/2014/main" id="{4004A520-1494-CF48-BE3A-F8B1A29DC4BD}"/>
                </a:ext>
              </a:extLst>
            </p:cNvPr>
            <p:cNvGrpSpPr/>
            <p:nvPr/>
          </p:nvGrpSpPr>
          <p:grpSpPr>
            <a:xfrm>
              <a:off x="5539916" y="4690534"/>
              <a:ext cx="2737944" cy="1315976"/>
              <a:chOff x="1187108" y="2503545"/>
              <a:chExt cx="2209483" cy="1316373"/>
            </a:xfrm>
          </p:grpSpPr>
          <p:sp>
            <p:nvSpPr>
              <p:cNvPr id="66" name="TextBox 46">
                <a:extLst>
                  <a:ext uri="{FF2B5EF4-FFF2-40B4-BE49-F238E27FC236}">
                    <a16:creationId xmlns:a16="http://schemas.microsoft.com/office/drawing/2014/main" id="{16B0CACA-7E98-FC4E-B780-A01CA679B70E}"/>
                  </a:ext>
                </a:extLst>
              </p:cNvPr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192000" tIns="0" rIns="0" bIns="0" anchor="b" anchorCtr="0">
                <a:noAutofit/>
              </a:bodyPr>
              <a:lstStyle/>
              <a:p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Light" panose="020B0502040204020203" pitchFamily="34" charset="-122"/>
                    <a:ea typeface="Microsoft YaHei Light" panose="020B0502040204020203" pitchFamily="34" charset="-122"/>
                    <a:cs typeface="+mn-ea"/>
                    <a:sym typeface="+mn-lt"/>
                  </a:rPr>
                  <a:t>疫情问答</a:t>
                </a:r>
              </a:p>
            </p:txBody>
          </p:sp>
          <p:sp>
            <p:nvSpPr>
              <p:cNvPr id="68" name="TextBox 47">
                <a:extLst>
                  <a:ext uri="{FF2B5EF4-FFF2-40B4-BE49-F238E27FC236}">
                    <a16:creationId xmlns:a16="http://schemas.microsoft.com/office/drawing/2014/main" id="{E70FF229-9F5E-1940-8A01-055E825DAEC8}"/>
                  </a:ext>
                </a:extLst>
              </p:cNvPr>
              <p:cNvSpPr txBox="1"/>
              <p:nvPr/>
            </p:nvSpPr>
            <p:spPr>
              <a:xfrm>
                <a:off x="1187108" y="3201152"/>
                <a:ext cx="2198693" cy="618766"/>
              </a:xfrm>
              <a:prstGeom prst="rect">
                <a:avLst/>
              </a:prstGeom>
            </p:spPr>
            <p:txBody>
              <a:bodyPr vert="horz" wrap="square" lIns="192000" tIns="0" rIns="0" bIns="0" anchor="ctr" anchorCtr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Light" panose="020B0502040204020203" pitchFamily="34" charset="-122"/>
                    <a:ea typeface="Microsoft YaHei Light" panose="020B0502040204020203" pitchFamily="34" charset="-122"/>
                    <a:cs typeface="+mn-ea"/>
                    <a:sym typeface="+mn-lt"/>
                  </a:rPr>
                  <a:t>在线问答，疫情防护指导等线上服务。</a:t>
                </a:r>
                <a:endParaRPr lang="en-US" altLang="zh-CN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+mn-ea"/>
                  <a:sym typeface="+mn-lt"/>
                </a:endParaRPr>
              </a:p>
              <a:p>
                <a:pPr>
                  <a:lnSpc>
                    <a:spcPct val="120000"/>
                  </a:lnSpc>
                </a:pPr>
                <a:endParaRPr lang="en-US" altLang="zh-CN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62" name="Group 48">
              <a:extLst>
                <a:ext uri="{FF2B5EF4-FFF2-40B4-BE49-F238E27FC236}">
                  <a16:creationId xmlns:a16="http://schemas.microsoft.com/office/drawing/2014/main" id="{489D5474-7C83-3746-A01F-DAC302D263CA}"/>
                </a:ext>
              </a:extLst>
            </p:cNvPr>
            <p:cNvGrpSpPr/>
            <p:nvPr/>
          </p:nvGrpSpPr>
          <p:grpSpPr>
            <a:xfrm>
              <a:off x="2592493" y="4690533"/>
              <a:ext cx="2724573" cy="1318601"/>
              <a:chOff x="1197898" y="2503545"/>
              <a:chExt cx="2198693" cy="1318999"/>
            </a:xfrm>
          </p:grpSpPr>
          <p:sp>
            <p:nvSpPr>
              <p:cNvPr id="64" name="TextBox 49">
                <a:extLst>
                  <a:ext uri="{FF2B5EF4-FFF2-40B4-BE49-F238E27FC236}">
                    <a16:creationId xmlns:a16="http://schemas.microsoft.com/office/drawing/2014/main" id="{6CDE66EE-A1D6-5C4E-B5BC-CDDD7555976D}"/>
                  </a:ext>
                </a:extLst>
              </p:cNvPr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192000" tIns="0" rIns="0" bIns="0" anchor="b" anchorCtr="0">
                <a:noAutofit/>
              </a:bodyPr>
              <a:lstStyle/>
              <a:p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 Light" panose="020B0502040204020203" pitchFamily="34" charset="-122"/>
                    <a:ea typeface="Microsoft YaHei Light" panose="020B0502040204020203" pitchFamily="34" charset="-122"/>
                    <a:cs typeface="+mn-ea"/>
                    <a:sym typeface="+mn-lt"/>
                  </a:rPr>
                  <a:t>人员健康情况登记</a:t>
                </a:r>
              </a:p>
            </p:txBody>
          </p:sp>
          <p:sp>
            <p:nvSpPr>
              <p:cNvPr id="65" name="TextBox 52">
                <a:extLst>
                  <a:ext uri="{FF2B5EF4-FFF2-40B4-BE49-F238E27FC236}">
                    <a16:creationId xmlns:a16="http://schemas.microsoft.com/office/drawing/2014/main" id="{EF621AD3-F49A-454D-AB04-56E8D6FB0DA0}"/>
                  </a:ext>
                </a:extLst>
              </p:cNvPr>
              <p:cNvSpPr txBox="1"/>
              <p:nvPr/>
            </p:nvSpPr>
            <p:spPr>
              <a:xfrm>
                <a:off x="1197898" y="3203778"/>
                <a:ext cx="2198693" cy="618766"/>
              </a:xfrm>
              <a:prstGeom prst="rect">
                <a:avLst/>
              </a:prstGeom>
            </p:spPr>
            <p:txBody>
              <a:bodyPr vert="horz" wrap="square" lIns="192000" tIns="0" rIns="0" bIns="0" anchor="ctr" anchorCtr="0">
                <a:no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icrosoft YaHei Light" panose="020B0502040204020203" pitchFamily="34" charset="-122"/>
                    <a:ea typeface="Microsoft YaHei Light" panose="020B0502040204020203" pitchFamily="34" charset="-122"/>
                    <a:sym typeface="+mn-ea"/>
                  </a:rPr>
                  <a:t>人员健康情况登记打卡，便于使用者实时管理自身及家人身体健康状态。</a:t>
                </a:r>
                <a:endPara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63" name="TextBox 47">
              <a:extLst>
                <a:ext uri="{FF2B5EF4-FFF2-40B4-BE49-F238E27FC236}">
                  <a16:creationId xmlns:a16="http://schemas.microsoft.com/office/drawing/2014/main" id="{312D6C4E-BB26-F44F-8BA9-88A181F55325}"/>
                </a:ext>
              </a:extLst>
            </p:cNvPr>
            <p:cNvSpPr txBox="1"/>
            <p:nvPr/>
          </p:nvSpPr>
          <p:spPr>
            <a:xfrm>
              <a:off x="8475933" y="5283426"/>
              <a:ext cx="2724572" cy="618578"/>
            </a:xfrm>
            <a:prstGeom prst="rect">
              <a:avLst/>
            </a:prstGeom>
          </p:spPr>
          <p:txBody>
            <a:bodyPr vert="horz" wrap="square" lIns="19200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+mn-ea"/>
                  <a:sym typeface="+mn-lt"/>
                </a:rPr>
                <a:t>疫情应急处理药品等药品类知识管理。</a:t>
              </a:r>
              <a:endPara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81" name="TextBox 170">
            <a:extLst>
              <a:ext uri="{FF2B5EF4-FFF2-40B4-BE49-F238E27FC236}">
                <a16:creationId xmlns:a16="http://schemas.microsoft.com/office/drawing/2014/main" id="{5399450A-297F-3049-9DB5-3F88EB5DE3D3}"/>
              </a:ext>
            </a:extLst>
          </p:cNvPr>
          <p:cNvSpPr txBox="1"/>
          <p:nvPr/>
        </p:nvSpPr>
        <p:spPr>
          <a:xfrm>
            <a:off x="445547" y="3729712"/>
            <a:ext cx="3692039" cy="430298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iti SC Medium" pitchFamily="2" charset="-128"/>
                <a:ea typeface="Heiti SC Medium" pitchFamily="2" charset="-128"/>
                <a:cs typeface="+mn-ea"/>
              </a:defRPr>
            </a:lvl1pPr>
          </a:lstStyle>
          <a:p>
            <a:r>
              <a:rPr lang="en-US" altLang="zh-CN" dirty="0">
                <a:latin typeface="Microsoft YaHei Light" panose="020B0502040204020203" pitchFamily="34" charset="-122"/>
                <a:ea typeface="Microsoft YaHei Light" panose="020B0502040204020203" pitchFamily="34" charset="-122"/>
                <a:sym typeface="Arial" panose="020B0604020202020204" pitchFamily="34" charset="0"/>
              </a:rPr>
              <a:t>II.  </a:t>
            </a:r>
            <a:r>
              <a:rPr lang="zh-CN" altLang="en-US" dirty="0">
                <a:latin typeface="Microsoft YaHei Light" panose="020B0502040204020203" pitchFamily="34" charset="-122"/>
                <a:ea typeface="Microsoft YaHei Light" panose="020B0502040204020203" pitchFamily="34" charset="-122"/>
                <a:sym typeface="Arial" panose="020B0604020202020204" pitchFamily="34" charset="0"/>
              </a:rPr>
              <a:t>疫情公共服务</a:t>
            </a:r>
          </a:p>
        </p:txBody>
      </p:sp>
      <p:cxnSp>
        <p:nvCxnSpPr>
          <p:cNvPr id="82" name="原创设计师QQ598969553      _2">
            <a:extLst>
              <a:ext uri="{FF2B5EF4-FFF2-40B4-BE49-F238E27FC236}">
                <a16:creationId xmlns:a16="http://schemas.microsoft.com/office/drawing/2014/main" id="{9E523445-C3B6-B949-8A74-6CB572F74B80}"/>
              </a:ext>
            </a:extLst>
          </p:cNvPr>
          <p:cNvCxnSpPr>
            <a:cxnSpLocks/>
          </p:cNvCxnSpPr>
          <p:nvPr/>
        </p:nvCxnSpPr>
        <p:spPr>
          <a:xfrm flipV="1">
            <a:off x="7979218" y="3940196"/>
            <a:ext cx="8891" cy="2441654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83" name="原创设计师QQ598969553      _11">
            <a:extLst>
              <a:ext uri="{FF2B5EF4-FFF2-40B4-BE49-F238E27FC236}">
                <a16:creationId xmlns:a16="http://schemas.microsoft.com/office/drawing/2014/main" id="{83AD7B5A-D9E4-C54D-A306-66663353B84B}"/>
              </a:ext>
            </a:extLst>
          </p:cNvPr>
          <p:cNvGrpSpPr/>
          <p:nvPr/>
        </p:nvGrpSpPr>
        <p:grpSpPr>
          <a:xfrm>
            <a:off x="7797319" y="5590846"/>
            <a:ext cx="390718" cy="390814"/>
            <a:chOff x="4321024" y="3583134"/>
            <a:chExt cx="450606" cy="450717"/>
          </a:xfrm>
          <a:solidFill>
            <a:srgbClr val="3B6D50"/>
          </a:solidFill>
        </p:grpSpPr>
        <p:sp>
          <p:nvSpPr>
            <p:cNvPr id="84" name="Oval 53">
              <a:extLst>
                <a:ext uri="{FF2B5EF4-FFF2-40B4-BE49-F238E27FC236}">
                  <a16:creationId xmlns:a16="http://schemas.microsoft.com/office/drawing/2014/main" id="{5BA7C7B9-D967-3E4F-8EA7-6CB24F37E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1024" y="3583134"/>
              <a:ext cx="450606" cy="450717"/>
            </a:xfrm>
            <a:prstGeom prst="ellipse">
              <a:avLst/>
            </a:prstGeom>
            <a:grpFill/>
            <a:ln w="57150">
              <a:solidFill>
                <a:srgbClr val="3B6D50"/>
              </a:soli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105" tIns="45052" rIns="90105" bIns="45052" anchor="ctr"/>
            <a:lstStyle/>
            <a:p>
              <a:pPr algn="ctr">
                <a:defRPr/>
              </a:pPr>
              <a:endParaRPr lang="zh-CN" altLang="en-US" sz="1600"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85" name="文本框 9">
              <a:extLst>
                <a:ext uri="{FF2B5EF4-FFF2-40B4-BE49-F238E27FC236}">
                  <a16:creationId xmlns:a16="http://schemas.microsoft.com/office/drawing/2014/main" id="{1255C88B-C3C7-F94A-88FB-D7461D3D1616}"/>
                </a:ext>
              </a:extLst>
            </p:cNvPr>
            <p:cNvSpPr txBox="1"/>
            <p:nvPr/>
          </p:nvSpPr>
          <p:spPr>
            <a:xfrm>
              <a:off x="4366294" y="3596062"/>
              <a:ext cx="353015" cy="4259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3</a:t>
              </a:r>
              <a:endParaRPr lang="zh-CN" altLang="en-US" sz="16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DEBA15A-6002-3D4C-AB26-91C0263D76A7}"/>
              </a:ext>
            </a:extLst>
          </p:cNvPr>
          <p:cNvGrpSpPr/>
          <p:nvPr/>
        </p:nvGrpSpPr>
        <p:grpSpPr>
          <a:xfrm>
            <a:off x="7799667" y="4901306"/>
            <a:ext cx="376884" cy="376976"/>
            <a:chOff x="7799667" y="4901306"/>
            <a:chExt cx="376884" cy="376976"/>
          </a:xfrm>
        </p:grpSpPr>
        <p:sp>
          <p:nvSpPr>
            <p:cNvPr id="87" name="Oval 53">
              <a:extLst>
                <a:ext uri="{FF2B5EF4-FFF2-40B4-BE49-F238E27FC236}">
                  <a16:creationId xmlns:a16="http://schemas.microsoft.com/office/drawing/2014/main" id="{DB8FF4A2-3281-B148-BAF7-238D33CCF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667" y="4901306"/>
              <a:ext cx="376884" cy="376976"/>
            </a:xfrm>
            <a:prstGeom prst="ellipse">
              <a:avLst/>
            </a:prstGeom>
            <a:solidFill>
              <a:srgbClr val="00B050"/>
            </a:solidFill>
            <a:ln w="57150">
              <a:solidFill>
                <a:srgbClr val="00B050"/>
              </a:soli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105" tIns="45052" rIns="90105" bIns="45052" anchor="ctr"/>
            <a:lstStyle/>
            <a:p>
              <a:pPr algn="ctr">
                <a:defRPr/>
              </a:pPr>
              <a:endParaRPr lang="zh-CN" altLang="en-US" sz="1600" dirty="0">
                <a:gradFill>
                  <a:gsLst>
                    <a:gs pos="15000">
                      <a:schemeClr val="accent2"/>
                    </a:gs>
                    <a:gs pos="99000">
                      <a:schemeClr val="accent1"/>
                    </a:gs>
                  </a:gsLst>
                  <a:lin ang="12600000" scaled="0"/>
                </a:gradFill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88" name="文本框 9">
              <a:extLst>
                <a:ext uri="{FF2B5EF4-FFF2-40B4-BE49-F238E27FC236}">
                  <a16:creationId xmlns:a16="http://schemas.microsoft.com/office/drawing/2014/main" id="{EA79D390-2873-1142-A688-C69CABCEB933}"/>
                </a:ext>
              </a:extLst>
            </p:cNvPr>
            <p:cNvSpPr txBox="1"/>
            <p:nvPr/>
          </p:nvSpPr>
          <p:spPr>
            <a:xfrm>
              <a:off x="7847406" y="4920517"/>
              <a:ext cx="298480" cy="33855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2</a:t>
              </a:r>
              <a:endParaRPr lang="zh-CN" altLang="en-US" sz="16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</p:grpSp>
      <p:grpSp>
        <p:nvGrpSpPr>
          <p:cNvPr id="89" name="原创设计师QQ598969553      _13">
            <a:extLst>
              <a:ext uri="{FF2B5EF4-FFF2-40B4-BE49-F238E27FC236}">
                <a16:creationId xmlns:a16="http://schemas.microsoft.com/office/drawing/2014/main" id="{5601F345-4F01-3C45-BC9E-0E4AC86F428E}"/>
              </a:ext>
            </a:extLst>
          </p:cNvPr>
          <p:cNvGrpSpPr/>
          <p:nvPr/>
        </p:nvGrpSpPr>
        <p:grpSpPr>
          <a:xfrm>
            <a:off x="7797319" y="4197410"/>
            <a:ext cx="390719" cy="396000"/>
            <a:chOff x="4321024" y="3580343"/>
            <a:chExt cx="450606" cy="456698"/>
          </a:xfrm>
          <a:solidFill>
            <a:srgbClr val="3B6D50"/>
          </a:solidFill>
        </p:grpSpPr>
        <p:sp>
          <p:nvSpPr>
            <p:cNvPr id="90" name="Oval 53">
              <a:extLst>
                <a:ext uri="{FF2B5EF4-FFF2-40B4-BE49-F238E27FC236}">
                  <a16:creationId xmlns:a16="http://schemas.microsoft.com/office/drawing/2014/main" id="{D0BD33FC-D113-364A-A7C9-9BCD958A8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1024" y="3586324"/>
              <a:ext cx="450606" cy="450717"/>
            </a:xfrm>
            <a:prstGeom prst="ellipse">
              <a:avLst/>
            </a:prstGeom>
            <a:grpFill/>
            <a:ln w="57150">
              <a:solidFill>
                <a:srgbClr val="3B6D50"/>
              </a:soli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105" tIns="45052" rIns="90105" bIns="45052" anchor="ctr"/>
            <a:lstStyle/>
            <a:p>
              <a:pPr algn="ctr">
                <a:defRPr/>
              </a:pPr>
              <a:endParaRPr lang="zh-CN" altLang="en-US" sz="1600"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91" name="文本框 9">
              <a:extLst>
                <a:ext uri="{FF2B5EF4-FFF2-40B4-BE49-F238E27FC236}">
                  <a16:creationId xmlns:a16="http://schemas.microsoft.com/office/drawing/2014/main" id="{AD0D9C45-A7E5-1B4F-B50C-9DDB87089364}"/>
                </a:ext>
              </a:extLst>
            </p:cNvPr>
            <p:cNvSpPr txBox="1"/>
            <p:nvPr/>
          </p:nvSpPr>
          <p:spPr>
            <a:xfrm>
              <a:off x="4366293" y="3580343"/>
              <a:ext cx="349528" cy="4388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1</a:t>
              </a:r>
              <a:endParaRPr lang="zh-CN" altLang="en-US" sz="16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</p:grpSp>
      <p:sp>
        <p:nvSpPr>
          <p:cNvPr id="92" name="文本框 91">
            <a:extLst>
              <a:ext uri="{FF2B5EF4-FFF2-40B4-BE49-F238E27FC236}">
                <a16:creationId xmlns:a16="http://schemas.microsoft.com/office/drawing/2014/main" id="{C05F8DE2-B36B-494D-A7F5-F79F94702948}"/>
              </a:ext>
            </a:extLst>
          </p:cNvPr>
          <p:cNvSpPr txBox="1"/>
          <p:nvPr/>
        </p:nvSpPr>
        <p:spPr>
          <a:xfrm>
            <a:off x="8372662" y="4917004"/>
            <a:ext cx="3562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Hiragino Sans GB W3" charset="-122"/>
              </a:rPr>
              <a:t>最高效的风险识别算法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Hiragino Sans GB W3" charset="-122"/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CE1CE970-0056-3549-91E7-E8A38C5ADE1B}"/>
              </a:ext>
            </a:extLst>
          </p:cNvPr>
          <p:cNvSpPr txBox="1"/>
          <p:nvPr/>
        </p:nvSpPr>
        <p:spPr>
          <a:xfrm>
            <a:off x="8397845" y="4247735"/>
            <a:ext cx="3562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Hiragino Sans GB W3" charset="-122"/>
              </a:rPr>
              <a:t>最权威、最精准的部委官方数据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Hiragino Sans GB W3" charset="-122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F21A6D12-C52A-3442-B606-E7AA513256BB}"/>
              </a:ext>
            </a:extLst>
          </p:cNvPr>
          <p:cNvSpPr txBox="1"/>
          <p:nvPr/>
        </p:nvSpPr>
        <p:spPr>
          <a:xfrm>
            <a:off x="8369936" y="5660130"/>
            <a:ext cx="3562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Hiragino Sans GB W3" charset="-122"/>
              </a:rPr>
              <a:t>最便捷、最实时的平台服务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Hiragino Sans GB W3" charset="-122"/>
            </a:endParaRPr>
          </a:p>
        </p:txBody>
      </p:sp>
      <p:pic>
        <p:nvPicPr>
          <p:cNvPr id="3" name="图形 2" descr="带标记的地图">
            <a:extLst>
              <a:ext uri="{FF2B5EF4-FFF2-40B4-BE49-F238E27FC236}">
                <a16:creationId xmlns:a16="http://schemas.microsoft.com/office/drawing/2014/main" id="{3349AC88-AEC0-424E-BBC4-D7D6CED922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31432" y="2585777"/>
            <a:ext cx="351536" cy="351536"/>
          </a:xfrm>
          <a:prstGeom prst="rect">
            <a:avLst/>
          </a:prstGeom>
        </p:spPr>
      </p:pic>
      <p:pic>
        <p:nvPicPr>
          <p:cNvPr id="8" name="图形 7" descr="搏动的心">
            <a:extLst>
              <a:ext uri="{FF2B5EF4-FFF2-40B4-BE49-F238E27FC236}">
                <a16:creationId xmlns:a16="http://schemas.microsoft.com/office/drawing/2014/main" id="{E8A5B064-B85D-ED47-B968-CBB375DFB4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91757" y="1432455"/>
            <a:ext cx="430886" cy="430886"/>
          </a:xfrm>
          <a:prstGeom prst="rect">
            <a:avLst/>
          </a:prstGeom>
        </p:spPr>
      </p:pic>
      <p:sp>
        <p:nvSpPr>
          <p:cNvPr id="9" name="iŝľîḓè">
            <a:extLst>
              <a:ext uri="{FF2B5EF4-FFF2-40B4-BE49-F238E27FC236}">
                <a16:creationId xmlns:a16="http://schemas.microsoft.com/office/drawing/2014/main" id="{FA7B4F55-F4C9-4259-A6D8-2B9C71A7AD97}"/>
              </a:ext>
            </a:extLst>
          </p:cNvPr>
          <p:cNvSpPr txBox="1"/>
          <p:nvPr/>
        </p:nvSpPr>
        <p:spPr bwMode="auto">
          <a:xfrm>
            <a:off x="9504142" y="2999155"/>
            <a:ext cx="2108064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rgbClr val="096E5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民航出行数据</a:t>
            </a:r>
          </a:p>
        </p:txBody>
      </p:sp>
      <p:pic>
        <p:nvPicPr>
          <p:cNvPr id="11" name="图形 10" descr="带标记的地图">
            <a:extLst>
              <a:ext uri="{FF2B5EF4-FFF2-40B4-BE49-F238E27FC236}">
                <a16:creationId xmlns:a16="http://schemas.microsoft.com/office/drawing/2014/main" id="{CCB25084-AD1E-41C0-A244-4A2BFD6DD2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1791" y="2585777"/>
            <a:ext cx="351536" cy="35153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4" grpId="0"/>
      <p:bldP spid="35" grpId="0"/>
      <p:bldP spid="29" grpId="0"/>
      <p:bldP spid="81" grpId="0"/>
      <p:bldP spid="92" grpId="0"/>
      <p:bldP spid="93" grpId="0"/>
      <p:bldP spid="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8"/>
          <p:cNvSpPr txBox="1"/>
          <p:nvPr/>
        </p:nvSpPr>
        <p:spPr>
          <a:xfrm>
            <a:off x="12141" y="446330"/>
            <a:ext cx="6205779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spc="-5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+mj-cs"/>
                <a:sym typeface="Arial" panose="020B0604020202020204" pitchFamily="34" charset="0"/>
              </a:rPr>
              <a:t>密切接触者测量仪小护士示例演示</a:t>
            </a:r>
            <a:endParaRPr lang="en-US" altLang="zh-CN" sz="2800" spc="-5" dirty="0">
              <a:latin typeface="Microsoft YaHei Light" panose="020B0502040204020203" pitchFamily="34" charset="-122"/>
              <a:ea typeface="Microsoft YaHei Light" panose="020B0502040204020203" pitchFamily="34" charset="-122"/>
              <a:cs typeface="+mj-cs"/>
              <a:sym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B346EF2-00FA-4865-A43D-2E6EBEC40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14" y="1828803"/>
            <a:ext cx="3680970" cy="366823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6A856E6-3D8C-401B-B4DC-A1FF22B583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53"/>
          <a:stretch/>
        </p:blipFill>
        <p:spPr>
          <a:xfrm>
            <a:off x="5035302" y="1081109"/>
            <a:ext cx="3246507" cy="522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71BB1D7-F10D-4EA5-AB3D-039927BCF6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68"/>
          <a:stretch/>
        </p:blipFill>
        <p:spPr>
          <a:xfrm>
            <a:off x="8608245" y="1081109"/>
            <a:ext cx="3246502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1764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8"/>
          <p:cNvSpPr txBox="1"/>
          <p:nvPr/>
        </p:nvSpPr>
        <p:spPr>
          <a:xfrm>
            <a:off x="-659745" y="398001"/>
            <a:ext cx="5390635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spc="-5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+mj-cs"/>
                <a:sym typeface="Arial" panose="020B0604020202020204" pitchFamily="34" charset="0"/>
              </a:rPr>
              <a:t>小应用       </a:t>
            </a:r>
            <a:r>
              <a:rPr lang="zh-CN" altLang="en-US" sz="2800" spc="-5" dirty="0">
                <a:solidFill>
                  <a:srgbClr val="00B05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+mj-cs"/>
                <a:sym typeface="Arial" panose="020B0604020202020204" pitchFamily="34" charset="0"/>
              </a:rPr>
              <a:t>小管家</a:t>
            </a:r>
            <a:endParaRPr lang="en-US" altLang="zh-CN" sz="2800" spc="-5" dirty="0">
              <a:solidFill>
                <a:srgbClr val="00B050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373859" y="970183"/>
            <a:ext cx="12397642" cy="5337092"/>
            <a:chOff x="-393849" y="813483"/>
            <a:chExt cx="12397642" cy="5337092"/>
          </a:xfrm>
        </p:grpSpPr>
        <p:sp>
          <p:nvSpPr>
            <p:cNvPr id="57" name="TextBox 8">
              <a:extLst>
                <a:ext uri="{FF2B5EF4-FFF2-40B4-BE49-F238E27FC236}">
                  <a16:creationId xmlns:a16="http://schemas.microsoft.com/office/drawing/2014/main" id="{69F4D63D-FAA7-BB40-9D68-773E1F3E2B89}"/>
                </a:ext>
              </a:extLst>
            </p:cNvPr>
            <p:cNvSpPr txBox="1"/>
            <p:nvPr/>
          </p:nvSpPr>
          <p:spPr>
            <a:xfrm>
              <a:off x="-393849" y="813483"/>
              <a:ext cx="3604550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sym typeface="Arial" panose="020B0604020202020204" pitchFamily="34" charset="0"/>
                </a:rPr>
                <a:t>APPLICATIONS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object 15">
              <a:extLst>
                <a:ext uri="{FF2B5EF4-FFF2-40B4-BE49-F238E27FC236}">
                  <a16:creationId xmlns:a16="http://schemas.microsoft.com/office/drawing/2014/main" id="{E32FCDA1-2466-1A41-93B9-FCB30025BD53}"/>
                </a:ext>
              </a:extLst>
            </p:cNvPr>
            <p:cNvSpPr txBox="1"/>
            <p:nvPr/>
          </p:nvSpPr>
          <p:spPr>
            <a:xfrm>
              <a:off x="5140044" y="2119284"/>
              <a:ext cx="1242060" cy="369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r>
                <a:rPr lang="zh-CN" altLang="en-US" sz="2400" b="1" spc="-5" dirty="0">
                  <a:solidFill>
                    <a:srgbClr val="29BA74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Heiti SC"/>
                </a:rPr>
                <a:t>主要功能</a:t>
              </a:r>
              <a:endParaRPr sz="2400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Heiti SC"/>
              </a:endParaRPr>
            </a:p>
          </p:txBody>
        </p:sp>
        <p:sp>
          <p:nvSpPr>
            <p:cNvPr id="27" name="object 17">
              <a:extLst>
                <a:ext uri="{FF2B5EF4-FFF2-40B4-BE49-F238E27FC236}">
                  <a16:creationId xmlns:a16="http://schemas.microsoft.com/office/drawing/2014/main" id="{FB890072-8FC4-B045-B2E5-879FF4A421EA}"/>
                </a:ext>
              </a:extLst>
            </p:cNvPr>
            <p:cNvSpPr txBox="1"/>
            <p:nvPr/>
          </p:nvSpPr>
          <p:spPr>
            <a:xfrm>
              <a:off x="5203932" y="4536067"/>
              <a:ext cx="1242060" cy="369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zh-CN" altLang="en-US" sz="2400" b="1" spc="-5" dirty="0">
                  <a:solidFill>
                    <a:srgbClr val="29BA74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产品特色</a:t>
              </a:r>
              <a:endParaRPr sz="2400" b="1" spc="-5" dirty="0">
                <a:solidFill>
                  <a:srgbClr val="29BA74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48" name="object 35">
              <a:extLst>
                <a:ext uri="{FF2B5EF4-FFF2-40B4-BE49-F238E27FC236}">
                  <a16:creationId xmlns:a16="http://schemas.microsoft.com/office/drawing/2014/main" id="{764FA120-E32F-8F4D-90EC-544743415C29}"/>
                </a:ext>
              </a:extLst>
            </p:cNvPr>
            <p:cNvSpPr txBox="1"/>
            <p:nvPr/>
          </p:nvSpPr>
          <p:spPr>
            <a:xfrm>
              <a:off x="7015669" y="1601215"/>
              <a:ext cx="4630900" cy="1877437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/>
            <a:p>
              <a:pPr marL="297815" marR="117475" indent="-285750">
                <a:spcBef>
                  <a:spcPts val="600"/>
                </a:spcBef>
                <a:buClr>
                  <a:srgbClr val="00B050"/>
                </a:buClr>
                <a:buFont typeface="Wingdings" pitchFamily="2" charset="2"/>
                <a:buChar char="l"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Arial Unicode MS"/>
                </a:rPr>
                <a:t>社区扫码准入：无需下载，扫码即可填写，生成社区通行证</a:t>
              </a:r>
            </a:p>
            <a:p>
              <a:pPr marL="297815" marR="117475" indent="-285750">
                <a:spcBef>
                  <a:spcPts val="600"/>
                </a:spcBef>
                <a:buClr>
                  <a:srgbClr val="00B050"/>
                </a:buClr>
                <a:buFont typeface="Wingdings" pitchFamily="2" charset="2"/>
                <a:buChar char="l"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Arial Unicode MS"/>
                </a:rPr>
                <a:t>统计快捷准确：小区、楼宇、社区、街道、政府各级管理后台对应不同查看权限，快速统计、分析、上报</a:t>
              </a:r>
              <a:endParaRPr lang="en-US" altLang="zh-CN" sz="1600" dirty="0">
                <a:solidFill>
                  <a:schemeClr val="bg2">
                    <a:lumMod val="2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endParaRPr>
            </a:p>
            <a:p>
              <a:pPr marL="297815" marR="117475" indent="-285750">
                <a:spcBef>
                  <a:spcPts val="600"/>
                </a:spcBef>
                <a:buClr>
                  <a:srgbClr val="00B050"/>
                </a:buClr>
                <a:buFont typeface="Wingdings" pitchFamily="2" charset="2"/>
                <a:buChar char="l"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Arial Unicode MS"/>
                </a:rPr>
                <a:t>风险实时核查：大数据分析人员风险即预警，实现精准防控</a:t>
              </a:r>
            </a:p>
          </p:txBody>
        </p:sp>
        <p:sp>
          <p:nvSpPr>
            <p:cNvPr id="50" name="object 39">
              <a:extLst>
                <a:ext uri="{FF2B5EF4-FFF2-40B4-BE49-F238E27FC236}">
                  <a16:creationId xmlns:a16="http://schemas.microsoft.com/office/drawing/2014/main" id="{8BB57386-0047-5440-9DF9-620C5FE4D166}"/>
                </a:ext>
              </a:extLst>
            </p:cNvPr>
            <p:cNvSpPr/>
            <p:nvPr/>
          </p:nvSpPr>
          <p:spPr>
            <a:xfrm>
              <a:off x="5118420" y="3669996"/>
              <a:ext cx="6528148" cy="45719"/>
            </a:xfrm>
            <a:custGeom>
              <a:avLst/>
              <a:gdLst/>
              <a:ahLst/>
              <a:cxnLst/>
              <a:rect l="l" t="t" r="r" b="b"/>
              <a:pathLst>
                <a:path w="5835015">
                  <a:moveTo>
                    <a:pt x="0" y="0"/>
                  </a:moveTo>
                  <a:lnTo>
                    <a:pt x="5834608" y="0"/>
                  </a:lnTo>
                </a:path>
              </a:pathLst>
            </a:custGeom>
            <a:ln w="9144">
              <a:solidFill>
                <a:srgbClr val="9B9B9B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51" name="object 40">
              <a:extLst>
                <a:ext uri="{FF2B5EF4-FFF2-40B4-BE49-F238E27FC236}">
                  <a16:creationId xmlns:a16="http://schemas.microsoft.com/office/drawing/2014/main" id="{910FD09B-06D1-0741-AF76-F57A7CA36A42}"/>
                </a:ext>
              </a:extLst>
            </p:cNvPr>
            <p:cNvSpPr/>
            <p:nvPr/>
          </p:nvSpPr>
          <p:spPr>
            <a:xfrm>
              <a:off x="5075744" y="6104856"/>
              <a:ext cx="6549772" cy="45719"/>
            </a:xfrm>
            <a:custGeom>
              <a:avLst/>
              <a:gdLst/>
              <a:ahLst/>
              <a:cxnLst/>
              <a:rect l="l" t="t" r="r" b="b"/>
              <a:pathLst>
                <a:path w="5835015">
                  <a:moveTo>
                    <a:pt x="0" y="0"/>
                  </a:moveTo>
                  <a:lnTo>
                    <a:pt x="5834608" y="0"/>
                  </a:lnTo>
                </a:path>
              </a:pathLst>
            </a:custGeom>
            <a:ln w="9144">
              <a:solidFill>
                <a:srgbClr val="9B9B9B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60" name="object 35">
              <a:extLst>
                <a:ext uri="{FF2B5EF4-FFF2-40B4-BE49-F238E27FC236}">
                  <a16:creationId xmlns:a16="http://schemas.microsoft.com/office/drawing/2014/main" id="{369C251E-5D8C-AA4F-94F3-74BCAFE8CC0D}"/>
                </a:ext>
              </a:extLst>
            </p:cNvPr>
            <p:cNvSpPr txBox="1"/>
            <p:nvPr/>
          </p:nvSpPr>
          <p:spPr>
            <a:xfrm>
              <a:off x="7033674" y="4459123"/>
              <a:ext cx="4970119" cy="892552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/>
            <a:p>
              <a:pPr marL="297815" marR="117475" indent="-285750">
                <a:spcBef>
                  <a:spcPts val="600"/>
                </a:spcBef>
                <a:buClr>
                  <a:srgbClr val="00B050"/>
                </a:buClr>
                <a:buFont typeface="Wingdings" pitchFamily="2" charset="2"/>
                <a:buChar char="l"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Arial Unicode MS"/>
                </a:rPr>
                <a:t>小程序“扫码进入”，只填一次，方便群众</a:t>
              </a:r>
              <a:endParaRPr lang="en-US" altLang="zh-CN" sz="1600" dirty="0">
                <a:solidFill>
                  <a:schemeClr val="bg2">
                    <a:lumMod val="2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endParaRPr>
            </a:p>
            <a:p>
              <a:pPr marL="297815" marR="117475" indent="-285750">
                <a:spcBef>
                  <a:spcPts val="600"/>
                </a:spcBef>
                <a:buClr>
                  <a:srgbClr val="00B050"/>
                </a:buClr>
                <a:buFont typeface="Wingdings" pitchFamily="2" charset="2"/>
                <a:buChar char="l"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Arial Unicode MS"/>
                </a:rPr>
                <a:t>多层级“后台管理”，汇总方便，精心服务</a:t>
              </a:r>
              <a:endParaRPr lang="en-US" altLang="zh-CN" sz="1600" dirty="0">
                <a:solidFill>
                  <a:schemeClr val="bg2">
                    <a:lumMod val="2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 Unicode MS"/>
              </a:endParaRPr>
            </a:p>
            <a:p>
              <a:pPr marL="297815" marR="117475" indent="-285750">
                <a:spcBef>
                  <a:spcPts val="600"/>
                </a:spcBef>
                <a:buClr>
                  <a:srgbClr val="00B050"/>
                </a:buClr>
                <a:buFont typeface="Wingdings" pitchFamily="2" charset="2"/>
                <a:buChar char="l"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Arial Unicode MS"/>
                </a:rPr>
                <a:t>大数据“风险核查”，精准管控，一份安心</a:t>
              </a:r>
            </a:p>
          </p:txBody>
        </p:sp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F5219804-DC1F-B448-A216-E858DAE5EA2A}"/>
                </a:ext>
              </a:extLst>
            </p:cNvPr>
            <p:cNvGrpSpPr/>
            <p:nvPr/>
          </p:nvGrpSpPr>
          <p:grpSpPr>
            <a:xfrm>
              <a:off x="6552300" y="1766166"/>
              <a:ext cx="293172" cy="1688372"/>
              <a:chOff x="6872543" y="3492550"/>
              <a:chExt cx="205740" cy="963294"/>
            </a:xfrm>
          </p:grpSpPr>
          <p:sp>
            <p:nvSpPr>
              <p:cNvPr id="65" name="object 31">
                <a:extLst>
                  <a:ext uri="{FF2B5EF4-FFF2-40B4-BE49-F238E27FC236}">
                    <a16:creationId xmlns:a16="http://schemas.microsoft.com/office/drawing/2014/main" id="{18923DE0-2354-4643-98F7-B39EB387A0E6}"/>
                  </a:ext>
                </a:extLst>
              </p:cNvPr>
              <p:cNvSpPr/>
              <p:nvPr/>
            </p:nvSpPr>
            <p:spPr>
              <a:xfrm>
                <a:off x="6872543" y="3492550"/>
                <a:ext cx="205740" cy="963294"/>
              </a:xfrm>
              <a:custGeom>
                <a:avLst/>
                <a:gdLst/>
                <a:ahLst/>
                <a:cxnLst/>
                <a:rect l="l" t="t" r="r" b="b"/>
                <a:pathLst>
                  <a:path w="205739" h="963295">
                    <a:moveTo>
                      <a:pt x="24752" y="0"/>
                    </a:moveTo>
                    <a:lnTo>
                      <a:pt x="0" y="0"/>
                    </a:lnTo>
                    <a:lnTo>
                      <a:pt x="180987" y="481584"/>
                    </a:lnTo>
                    <a:lnTo>
                      <a:pt x="0" y="963168"/>
                    </a:lnTo>
                    <a:lnTo>
                      <a:pt x="24752" y="963168"/>
                    </a:lnTo>
                    <a:lnTo>
                      <a:pt x="205740" y="481584"/>
                    </a:lnTo>
                    <a:lnTo>
                      <a:pt x="24752" y="0"/>
                    </a:lnTo>
                    <a:close/>
                  </a:path>
                </a:pathLst>
              </a:custGeom>
              <a:solidFill>
                <a:srgbClr val="29BA7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Microsoft YaHei Light" panose="020B0502040204020203" pitchFamily="34" charset="-122"/>
                  <a:ea typeface="Microsoft YaHei Light" panose="020B0502040204020203" pitchFamily="34" charset="-122"/>
                </a:endParaRPr>
              </a:p>
            </p:txBody>
          </p:sp>
          <p:sp>
            <p:nvSpPr>
              <p:cNvPr id="66" name="object 32">
                <a:extLst>
                  <a:ext uri="{FF2B5EF4-FFF2-40B4-BE49-F238E27FC236}">
                    <a16:creationId xmlns:a16="http://schemas.microsoft.com/office/drawing/2014/main" id="{CB8C3ECA-D4BB-B848-80FF-641DDF528452}"/>
                  </a:ext>
                </a:extLst>
              </p:cNvPr>
              <p:cNvSpPr/>
              <p:nvPr/>
            </p:nvSpPr>
            <p:spPr>
              <a:xfrm>
                <a:off x="6872543" y="3492550"/>
                <a:ext cx="205740" cy="963294"/>
              </a:xfrm>
              <a:custGeom>
                <a:avLst/>
                <a:gdLst/>
                <a:ahLst/>
                <a:cxnLst/>
                <a:rect l="l" t="t" r="r" b="b"/>
                <a:pathLst>
                  <a:path w="205739" h="963295">
                    <a:moveTo>
                      <a:pt x="0" y="0"/>
                    </a:moveTo>
                    <a:lnTo>
                      <a:pt x="24752" y="0"/>
                    </a:lnTo>
                    <a:lnTo>
                      <a:pt x="205740" y="481584"/>
                    </a:lnTo>
                    <a:lnTo>
                      <a:pt x="24752" y="963168"/>
                    </a:lnTo>
                    <a:lnTo>
                      <a:pt x="0" y="963168"/>
                    </a:lnTo>
                    <a:lnTo>
                      <a:pt x="180987" y="481584"/>
                    </a:lnTo>
                    <a:lnTo>
                      <a:pt x="0" y="0"/>
                    </a:lnTo>
                    <a:close/>
                  </a:path>
                </a:pathLst>
              </a:custGeom>
              <a:ln w="9144">
                <a:solidFill>
                  <a:srgbClr val="29BA7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Microsoft YaHei Light" panose="020B0502040204020203" pitchFamily="34" charset="-122"/>
                  <a:ea typeface="Microsoft YaHei Light" panose="020B0502040204020203" pitchFamily="34" charset="-122"/>
                </a:endParaRPr>
              </a:p>
            </p:txBody>
          </p:sp>
        </p:grpSp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BFC18E25-72BC-AB47-9527-2B0B8BD64978}"/>
                </a:ext>
              </a:extLst>
            </p:cNvPr>
            <p:cNvGrpSpPr/>
            <p:nvPr/>
          </p:nvGrpSpPr>
          <p:grpSpPr>
            <a:xfrm>
              <a:off x="6537683" y="4070986"/>
              <a:ext cx="293172" cy="1688372"/>
              <a:chOff x="6872543" y="3492550"/>
              <a:chExt cx="205740" cy="963294"/>
            </a:xfrm>
          </p:grpSpPr>
          <p:sp>
            <p:nvSpPr>
              <p:cNvPr id="70" name="object 31">
                <a:extLst>
                  <a:ext uri="{FF2B5EF4-FFF2-40B4-BE49-F238E27FC236}">
                    <a16:creationId xmlns:a16="http://schemas.microsoft.com/office/drawing/2014/main" id="{06EFCF3D-C9B4-A54D-B90B-500EFA2E11C9}"/>
                  </a:ext>
                </a:extLst>
              </p:cNvPr>
              <p:cNvSpPr/>
              <p:nvPr/>
            </p:nvSpPr>
            <p:spPr>
              <a:xfrm>
                <a:off x="6872543" y="3492550"/>
                <a:ext cx="205740" cy="963294"/>
              </a:xfrm>
              <a:custGeom>
                <a:avLst/>
                <a:gdLst/>
                <a:ahLst/>
                <a:cxnLst/>
                <a:rect l="l" t="t" r="r" b="b"/>
                <a:pathLst>
                  <a:path w="205739" h="963295">
                    <a:moveTo>
                      <a:pt x="24752" y="0"/>
                    </a:moveTo>
                    <a:lnTo>
                      <a:pt x="0" y="0"/>
                    </a:lnTo>
                    <a:lnTo>
                      <a:pt x="180987" y="481584"/>
                    </a:lnTo>
                    <a:lnTo>
                      <a:pt x="0" y="963168"/>
                    </a:lnTo>
                    <a:lnTo>
                      <a:pt x="24752" y="963168"/>
                    </a:lnTo>
                    <a:lnTo>
                      <a:pt x="205740" y="481584"/>
                    </a:lnTo>
                    <a:lnTo>
                      <a:pt x="24752" y="0"/>
                    </a:lnTo>
                    <a:close/>
                  </a:path>
                </a:pathLst>
              </a:custGeom>
              <a:solidFill>
                <a:srgbClr val="29BA7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Microsoft YaHei Light" panose="020B0502040204020203" pitchFamily="34" charset="-122"/>
                  <a:ea typeface="Microsoft YaHei Light" panose="020B0502040204020203" pitchFamily="34" charset="-122"/>
                </a:endParaRPr>
              </a:p>
            </p:txBody>
          </p:sp>
          <p:sp>
            <p:nvSpPr>
              <p:cNvPr id="71" name="object 32">
                <a:extLst>
                  <a:ext uri="{FF2B5EF4-FFF2-40B4-BE49-F238E27FC236}">
                    <a16:creationId xmlns:a16="http://schemas.microsoft.com/office/drawing/2014/main" id="{DBCD641C-33C9-B14A-A1C1-C0B393ADE508}"/>
                  </a:ext>
                </a:extLst>
              </p:cNvPr>
              <p:cNvSpPr/>
              <p:nvPr/>
            </p:nvSpPr>
            <p:spPr>
              <a:xfrm>
                <a:off x="6872543" y="3492550"/>
                <a:ext cx="205740" cy="963294"/>
              </a:xfrm>
              <a:custGeom>
                <a:avLst/>
                <a:gdLst/>
                <a:ahLst/>
                <a:cxnLst/>
                <a:rect l="l" t="t" r="r" b="b"/>
                <a:pathLst>
                  <a:path w="205739" h="963295">
                    <a:moveTo>
                      <a:pt x="0" y="0"/>
                    </a:moveTo>
                    <a:lnTo>
                      <a:pt x="24752" y="0"/>
                    </a:lnTo>
                    <a:lnTo>
                      <a:pt x="205740" y="481584"/>
                    </a:lnTo>
                    <a:lnTo>
                      <a:pt x="24752" y="963168"/>
                    </a:lnTo>
                    <a:lnTo>
                      <a:pt x="0" y="963168"/>
                    </a:lnTo>
                    <a:lnTo>
                      <a:pt x="180987" y="481584"/>
                    </a:lnTo>
                    <a:lnTo>
                      <a:pt x="0" y="0"/>
                    </a:lnTo>
                    <a:close/>
                  </a:path>
                </a:pathLst>
              </a:custGeom>
              <a:ln w="9144">
                <a:solidFill>
                  <a:srgbClr val="29BA7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latin typeface="Microsoft YaHei Light" panose="020B0502040204020203" pitchFamily="34" charset="-122"/>
                  <a:ea typeface="Microsoft YaHei Light" panose="020B0502040204020203" pitchFamily="34" charset="-122"/>
                </a:endParaRPr>
              </a:p>
            </p:txBody>
          </p:sp>
        </p:grp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01CF8B4C-C0CB-4C59-9EFC-3A746BB65D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70" y="1280755"/>
            <a:ext cx="381756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05827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1541</Words>
  <Application>Microsoft Office PowerPoint</Application>
  <PresentationFormat>宽屏</PresentationFormat>
  <Paragraphs>217</Paragraphs>
  <Slides>20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Microsoft YaHei Light</vt:lpstr>
      <vt:lpstr>等线</vt:lpstr>
      <vt:lpstr>华文细黑</vt:lpstr>
      <vt:lpstr>Microsoft YaHei</vt:lpstr>
      <vt:lpstr>Microsoft YaHei</vt:lpstr>
      <vt:lpstr>Arial</vt:lpstr>
      <vt:lpstr>Calibri</vt:lpstr>
      <vt:lpstr>Calibri Light</vt:lpstr>
      <vt:lpstr>Trebuchet MS</vt:lpstr>
      <vt:lpstr>Wingdings</vt:lpstr>
      <vt:lpstr>Office 主题</vt:lpstr>
      <vt:lpstr>PowerPoint 演示文稿</vt:lpstr>
      <vt:lpstr>新冠疫情对宏观经济影响较大， 稳增长压力大</vt:lpstr>
      <vt:lpstr>PowerPoint 演示文稿</vt:lpstr>
      <vt:lpstr>一手抓防疫，一手抓复工，挑战各不同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050</dc:title>
  <dc:creator>meng</dc:creator>
  <cp:lastModifiedBy>金 鑫磊</cp:lastModifiedBy>
  <cp:revision>204</cp:revision>
  <dcterms:created xsi:type="dcterms:W3CDTF">2018-02-04T02:03:00Z</dcterms:created>
  <dcterms:modified xsi:type="dcterms:W3CDTF">2020-02-26T09:27:33Z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