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46"/>
  </p:notesMasterIdLst>
  <p:handoutMasterIdLst>
    <p:handoutMasterId r:id="rId47"/>
  </p:handoutMasterIdLst>
  <p:sldIdLst>
    <p:sldId id="324" r:id="rId3"/>
    <p:sldId id="258" r:id="rId4"/>
    <p:sldId id="379" r:id="rId5"/>
    <p:sldId id="305" r:id="rId6"/>
    <p:sldId id="303" r:id="rId7"/>
    <p:sldId id="302" r:id="rId8"/>
    <p:sldId id="341" r:id="rId9"/>
    <p:sldId id="342" r:id="rId10"/>
    <p:sldId id="368" r:id="rId11"/>
    <p:sldId id="298" r:id="rId12"/>
    <p:sldId id="343" r:id="rId13"/>
    <p:sldId id="344" r:id="rId14"/>
    <p:sldId id="345" r:id="rId15"/>
    <p:sldId id="346" r:id="rId16"/>
    <p:sldId id="347" r:id="rId17"/>
    <p:sldId id="348" r:id="rId18"/>
    <p:sldId id="349" r:id="rId19"/>
    <p:sldId id="350" r:id="rId20"/>
    <p:sldId id="351" r:id="rId21"/>
    <p:sldId id="383" r:id="rId22"/>
    <p:sldId id="380" r:id="rId23"/>
    <p:sldId id="352" r:id="rId24"/>
    <p:sldId id="354" r:id="rId25"/>
    <p:sldId id="356" r:id="rId26"/>
    <p:sldId id="362" r:id="rId27"/>
    <p:sldId id="355" r:id="rId28"/>
    <p:sldId id="357" r:id="rId29"/>
    <p:sldId id="358" r:id="rId30"/>
    <p:sldId id="359" r:id="rId31"/>
    <p:sldId id="360" r:id="rId32"/>
    <p:sldId id="363" r:id="rId33"/>
    <p:sldId id="364" r:id="rId34"/>
    <p:sldId id="365" r:id="rId35"/>
    <p:sldId id="381" r:id="rId36"/>
    <p:sldId id="382" r:id="rId37"/>
    <p:sldId id="367" r:id="rId38"/>
    <p:sldId id="369" r:id="rId39"/>
    <p:sldId id="371" r:id="rId40"/>
    <p:sldId id="373" r:id="rId41"/>
    <p:sldId id="375" r:id="rId42"/>
    <p:sldId id="374" r:id="rId43"/>
    <p:sldId id="376" r:id="rId44"/>
    <p:sldId id="378" r:id="rId45"/>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478">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BA55"/>
    <a:srgbClr val="EFE88D"/>
    <a:srgbClr val="FF9933"/>
    <a:srgbClr val="FF6600"/>
    <a:srgbClr val="333333"/>
    <a:srgbClr val="28CA02"/>
    <a:srgbClr val="00CC66"/>
    <a:srgbClr val="00CC00"/>
    <a:srgbClr val="FFFFFF"/>
    <a:srgbClr val="FAC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33" autoAdjust="0"/>
    <p:restoredTop sz="98625" autoAdjust="0"/>
  </p:normalViewPr>
  <p:slideViewPr>
    <p:cSldViewPr snapToObjects="1" showGuides="1">
      <p:cViewPr>
        <p:scale>
          <a:sx n="125" d="100"/>
          <a:sy n="125" d="100"/>
        </p:scale>
        <p:origin x="-1278" y="72"/>
      </p:cViewPr>
      <p:guideLst>
        <p:guide orient="horz" pos="2478"/>
        <p:guide pos="2880"/>
      </p:guideLst>
    </p:cSldViewPr>
  </p:slideViewPr>
  <p:notesTextViewPr>
    <p:cViewPr>
      <p:scale>
        <a:sx n="125" d="100"/>
        <a:sy n="125" d="100"/>
      </p:scale>
      <p:origin x="0" y="0"/>
    </p:cViewPr>
  </p:notesTextViewPr>
  <p:notesViewPr>
    <p:cSldViewPr snapToObjects="1" showGuides="1">
      <p:cViewPr varScale="1">
        <p:scale>
          <a:sx n="65" d="100"/>
          <a:sy n="65" d="100"/>
        </p:scale>
        <p:origin x="-2844"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sm\Documents\WeChat%20Files\sunshiman2014\Files\&#35843;&#30740;&#26448;&#26009;&#27719;&#24635;&#34920;&#8212;&#8212;&#19994;&#21153;&#37327;&#21450;&#33021;&#3279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50089065966471"/>
          <c:y val="0.16293968053756441"/>
          <c:w val="0.68129668756283568"/>
          <c:h val="0.59102796487319731"/>
        </c:manualLayout>
      </c:layout>
      <c:barChart>
        <c:barDir val="col"/>
        <c:grouping val="clustered"/>
        <c:varyColors val="0"/>
        <c:ser>
          <c:idx val="4"/>
          <c:order val="0"/>
          <c:tx>
            <c:strRef>
              <c:f>'2017-2018业务量变化趋势 (2)'!$AY$30</c:f>
              <c:strCache>
                <c:ptCount val="1"/>
                <c:pt idx="0">
                  <c:v>旅客吞吐量（人次）</c:v>
                </c:pt>
              </c:strCache>
            </c:strRef>
          </c:tx>
          <c:spPr>
            <a:solidFill>
              <a:schemeClr val="accent5"/>
            </a:solidFill>
            <a:ln>
              <a:noFill/>
            </a:ln>
            <a:effectLst/>
          </c:spPr>
          <c:invertIfNegative val="0"/>
          <c:cat>
            <c:strRef>
              <c:f>'2017-2018业务量变化趋势 (2)'!$AX$31:$AX$47</c:f>
              <c:strCache>
                <c:ptCount val="17"/>
                <c:pt idx="0">
                  <c:v>5</c:v>
                </c:pt>
                <c:pt idx="1">
                  <c:v>6月</c:v>
                </c:pt>
                <c:pt idx="2">
                  <c:v>7月</c:v>
                </c:pt>
                <c:pt idx="3">
                  <c:v>8月</c:v>
                </c:pt>
                <c:pt idx="4">
                  <c:v>9月</c:v>
                </c:pt>
                <c:pt idx="5">
                  <c:v>10月</c:v>
                </c:pt>
                <c:pt idx="6">
                  <c:v>11月</c:v>
                </c:pt>
                <c:pt idx="7">
                  <c:v>12月</c:v>
                </c:pt>
                <c:pt idx="8">
                  <c:v>1月</c:v>
                </c:pt>
                <c:pt idx="9">
                  <c:v>2月</c:v>
                </c:pt>
                <c:pt idx="10">
                  <c:v>3月</c:v>
                </c:pt>
                <c:pt idx="11">
                  <c:v>4月</c:v>
                </c:pt>
                <c:pt idx="12">
                  <c:v>5月</c:v>
                </c:pt>
                <c:pt idx="13">
                  <c:v>6月</c:v>
                </c:pt>
                <c:pt idx="14">
                  <c:v>7月</c:v>
                </c:pt>
                <c:pt idx="15">
                  <c:v>8月</c:v>
                </c:pt>
                <c:pt idx="16">
                  <c:v>9月</c:v>
                </c:pt>
              </c:strCache>
            </c:strRef>
          </c:cat>
          <c:val>
            <c:numRef>
              <c:f>'2017-2018业务量变化趋势 (2)'!$AY$31:$AY$47</c:f>
              <c:numCache>
                <c:formatCode>General</c:formatCode>
                <c:ptCount val="17"/>
                <c:pt idx="0">
                  <c:v>1235</c:v>
                </c:pt>
                <c:pt idx="1">
                  <c:v>11888</c:v>
                </c:pt>
                <c:pt idx="2">
                  <c:v>23145</c:v>
                </c:pt>
                <c:pt idx="3">
                  <c:v>23075</c:v>
                </c:pt>
                <c:pt idx="4">
                  <c:v>22038</c:v>
                </c:pt>
                <c:pt idx="5">
                  <c:v>20116</c:v>
                </c:pt>
                <c:pt idx="6">
                  <c:v>21155</c:v>
                </c:pt>
                <c:pt idx="7">
                  <c:v>24003</c:v>
                </c:pt>
                <c:pt idx="8">
                  <c:v>24608</c:v>
                </c:pt>
                <c:pt idx="9">
                  <c:v>24202</c:v>
                </c:pt>
                <c:pt idx="10">
                  <c:v>30991</c:v>
                </c:pt>
                <c:pt idx="11">
                  <c:v>33011</c:v>
                </c:pt>
                <c:pt idx="12">
                  <c:v>32195</c:v>
                </c:pt>
                <c:pt idx="13">
                  <c:v>29160</c:v>
                </c:pt>
                <c:pt idx="14">
                  <c:v>33931</c:v>
                </c:pt>
                <c:pt idx="15">
                  <c:v>36441</c:v>
                </c:pt>
                <c:pt idx="16">
                  <c:v>30242</c:v>
                </c:pt>
              </c:numCache>
            </c:numRef>
          </c:val>
          <c:extLst xmlns:c15="http://schemas.microsoft.com/office/drawing/2012/chart" xmlns:c16r2="http://schemas.microsoft.com/office/drawing/2015/06/chart">
            <c:ext xmlns:c16="http://schemas.microsoft.com/office/drawing/2014/chart" uri="{C3380CC4-5D6E-409C-BE32-E72D297353CC}">
              <c16:uniqueId val="{00000004-BE4B-4DEE-B31E-5F5323C65E02}"/>
            </c:ext>
          </c:extLst>
        </c:ser>
        <c:dLbls>
          <c:showLegendKey val="0"/>
          <c:showVal val="0"/>
          <c:showCatName val="0"/>
          <c:showSerName val="0"/>
          <c:showPercent val="0"/>
          <c:showBubbleSize val="0"/>
        </c:dLbls>
        <c:gapWidth val="150"/>
        <c:axId val="201373952"/>
        <c:axId val="202125312"/>
        <c:extLst xmlns:c16r2="http://schemas.microsoft.com/office/drawing/2015/06/chart"/>
      </c:barChart>
      <c:lineChart>
        <c:grouping val="standard"/>
        <c:varyColors val="0"/>
        <c:ser>
          <c:idx val="0"/>
          <c:order val="1"/>
          <c:tx>
            <c:strRef>
              <c:f>'2017-2018业务量变化趋势 (2)'!$AZ$30</c:f>
              <c:strCache>
                <c:ptCount val="1"/>
                <c:pt idx="0">
                  <c:v>起降架次</c:v>
                </c:pt>
              </c:strCache>
            </c:strRef>
          </c:tx>
          <c:spPr>
            <a:ln w="28575" cap="rnd">
              <a:solidFill>
                <a:srgbClr val="FFC000"/>
              </a:solidFill>
              <a:round/>
            </a:ln>
            <a:effectLst/>
          </c:spPr>
          <c:marker>
            <c:symbol val="none"/>
          </c:marker>
          <c:cat>
            <c:strRef>
              <c:f>'2017-2018业务量变化趋势 (2)'!$AX$31:$AX$47</c:f>
              <c:strCache>
                <c:ptCount val="17"/>
                <c:pt idx="0">
                  <c:v>5</c:v>
                </c:pt>
                <c:pt idx="1">
                  <c:v>6月</c:v>
                </c:pt>
                <c:pt idx="2">
                  <c:v>7月</c:v>
                </c:pt>
                <c:pt idx="3">
                  <c:v>8月</c:v>
                </c:pt>
                <c:pt idx="4">
                  <c:v>9月</c:v>
                </c:pt>
                <c:pt idx="5">
                  <c:v>10月</c:v>
                </c:pt>
                <c:pt idx="6">
                  <c:v>11月</c:v>
                </c:pt>
                <c:pt idx="7">
                  <c:v>12月</c:v>
                </c:pt>
                <c:pt idx="8">
                  <c:v>1月</c:v>
                </c:pt>
                <c:pt idx="9">
                  <c:v>2月</c:v>
                </c:pt>
                <c:pt idx="10">
                  <c:v>3月</c:v>
                </c:pt>
                <c:pt idx="11">
                  <c:v>4月</c:v>
                </c:pt>
                <c:pt idx="12">
                  <c:v>5月</c:v>
                </c:pt>
                <c:pt idx="13">
                  <c:v>6月</c:v>
                </c:pt>
                <c:pt idx="14">
                  <c:v>7月</c:v>
                </c:pt>
                <c:pt idx="15">
                  <c:v>8月</c:v>
                </c:pt>
                <c:pt idx="16">
                  <c:v>9月</c:v>
                </c:pt>
              </c:strCache>
            </c:strRef>
          </c:cat>
          <c:val>
            <c:numRef>
              <c:f>'2017-2018业务量变化趋势 (2)'!$AZ$31:$AZ$47</c:f>
              <c:numCache>
                <c:formatCode>General</c:formatCode>
                <c:ptCount val="17"/>
                <c:pt idx="0">
                  <c:v>12</c:v>
                </c:pt>
                <c:pt idx="1">
                  <c:v>134</c:v>
                </c:pt>
                <c:pt idx="2">
                  <c:v>248</c:v>
                </c:pt>
                <c:pt idx="3">
                  <c:v>230</c:v>
                </c:pt>
                <c:pt idx="4">
                  <c:v>240</c:v>
                </c:pt>
                <c:pt idx="5">
                  <c:v>220</c:v>
                </c:pt>
                <c:pt idx="6">
                  <c:v>260</c:v>
                </c:pt>
                <c:pt idx="7">
                  <c:v>290</c:v>
                </c:pt>
                <c:pt idx="8">
                  <c:v>298</c:v>
                </c:pt>
                <c:pt idx="9">
                  <c:v>272</c:v>
                </c:pt>
                <c:pt idx="10">
                  <c:v>336</c:v>
                </c:pt>
                <c:pt idx="11">
                  <c:v>416</c:v>
                </c:pt>
                <c:pt idx="12">
                  <c:v>384</c:v>
                </c:pt>
                <c:pt idx="13">
                  <c:v>356</c:v>
                </c:pt>
                <c:pt idx="14">
                  <c:v>390</c:v>
                </c:pt>
                <c:pt idx="15">
                  <c:v>410</c:v>
                </c:pt>
                <c:pt idx="16">
                  <c:v>400</c:v>
                </c:pt>
              </c:numCache>
            </c:numRef>
          </c:val>
          <c:smooth val="0"/>
          <c:extLst xmlns:c16r2="http://schemas.microsoft.com/office/drawing/2015/06/chart">
            <c:ext xmlns:c16="http://schemas.microsoft.com/office/drawing/2014/chart" uri="{C3380CC4-5D6E-409C-BE32-E72D297353CC}">
              <c16:uniqueId val="{00000000-76E2-4D1B-9894-AA02EF52F5E0}"/>
            </c:ext>
          </c:extLst>
        </c:ser>
        <c:dLbls>
          <c:showLegendKey val="0"/>
          <c:showVal val="0"/>
          <c:showCatName val="0"/>
          <c:showSerName val="0"/>
          <c:showPercent val="0"/>
          <c:showBubbleSize val="0"/>
        </c:dLbls>
        <c:marker val="1"/>
        <c:smooth val="0"/>
        <c:axId val="202133504"/>
        <c:axId val="202127232"/>
      </c:lineChart>
      <c:catAx>
        <c:axId val="2013739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zh-CN"/>
          </a:p>
        </c:txPr>
        <c:crossAx val="202125312"/>
        <c:crosses val="autoZero"/>
        <c:auto val="1"/>
        <c:lblAlgn val="ctr"/>
        <c:lblOffset val="100"/>
        <c:noMultiLvlLbl val="0"/>
      </c:catAx>
      <c:valAx>
        <c:axId val="2021253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sz="1600"/>
                </a:pPr>
                <a:r>
                  <a:rPr lang="zh-CN" sz="1600"/>
                  <a:t>旅客吞吐量（人次）</a:t>
                </a:r>
              </a:p>
            </c:rich>
          </c:tx>
          <c:layout/>
          <c:overlay val="0"/>
          <c:spPr>
            <a:noFill/>
            <a:ln>
              <a:noFill/>
            </a:ln>
            <a:effectLst/>
          </c:spPr>
        </c:title>
        <c:numFmt formatCode="General" sourceLinked="1"/>
        <c:majorTickMark val="out"/>
        <c:minorTickMark val="none"/>
        <c:tickLblPos val="nextTo"/>
        <c:spPr>
          <a:noFill/>
          <a:ln>
            <a:noFill/>
          </a:ln>
          <a:effectLst/>
        </c:spPr>
        <c:txPr>
          <a:bodyPr rot="-60000000" vert="horz"/>
          <a:lstStyle/>
          <a:p>
            <a:pPr>
              <a:defRPr/>
            </a:pPr>
            <a:endParaRPr lang="zh-CN"/>
          </a:p>
        </c:txPr>
        <c:crossAx val="201373952"/>
        <c:crosses val="autoZero"/>
        <c:crossBetween val="between"/>
      </c:valAx>
      <c:valAx>
        <c:axId val="202127232"/>
        <c:scaling>
          <c:orientation val="minMax"/>
        </c:scaling>
        <c:delete val="0"/>
        <c:axPos val="r"/>
        <c:title>
          <c:tx>
            <c:rich>
              <a:bodyPr rot="-5400000" vert="horz"/>
              <a:lstStyle/>
              <a:p>
                <a:pPr>
                  <a:defRPr sz="1600"/>
                </a:pPr>
                <a:r>
                  <a:rPr lang="zh-CN" sz="1600"/>
                  <a:t>起降架次（架次）</a:t>
                </a:r>
              </a:p>
            </c:rich>
          </c:tx>
          <c:layout>
            <c:manualLayout>
              <c:xMode val="edge"/>
              <c:yMode val="edge"/>
              <c:x val="0.95457584345260771"/>
              <c:y val="0.32320911086202975"/>
            </c:manualLayout>
          </c:layout>
          <c:overlay val="0"/>
          <c:spPr>
            <a:noFill/>
            <a:ln>
              <a:noFill/>
            </a:ln>
            <a:effectLst/>
          </c:spPr>
        </c:title>
        <c:numFmt formatCode="General" sourceLinked="1"/>
        <c:majorTickMark val="out"/>
        <c:minorTickMark val="none"/>
        <c:tickLblPos val="nextTo"/>
        <c:spPr>
          <a:noFill/>
          <a:ln>
            <a:noFill/>
          </a:ln>
          <a:effectLst/>
        </c:spPr>
        <c:txPr>
          <a:bodyPr rot="-60000000" vert="horz"/>
          <a:lstStyle/>
          <a:p>
            <a:pPr>
              <a:defRPr/>
            </a:pPr>
            <a:endParaRPr lang="zh-CN"/>
          </a:p>
        </c:txPr>
        <c:crossAx val="202133504"/>
        <c:crosses val="max"/>
        <c:crossBetween val="between"/>
      </c:valAx>
      <c:catAx>
        <c:axId val="202133504"/>
        <c:scaling>
          <c:orientation val="minMax"/>
        </c:scaling>
        <c:delete val="1"/>
        <c:axPos val="b"/>
        <c:numFmt formatCode="General" sourceLinked="1"/>
        <c:majorTickMark val="out"/>
        <c:minorTickMark val="none"/>
        <c:tickLblPos val="nextTo"/>
        <c:crossAx val="202127232"/>
        <c:crosses val="autoZero"/>
        <c:auto val="1"/>
        <c:lblAlgn val="ctr"/>
        <c:lblOffset val="100"/>
        <c:noMultiLvlLbl val="0"/>
      </c:catAx>
      <c:spPr>
        <a:noFill/>
        <a:ln>
          <a:noFill/>
        </a:ln>
        <a:effectLst/>
      </c:spPr>
    </c:plotArea>
    <c:legend>
      <c:legendPos val="b"/>
      <c:layout>
        <c:manualLayout>
          <c:xMode val="edge"/>
          <c:yMode val="edge"/>
          <c:x val="0.16900106337391083"/>
          <c:y val="0.90119586836552801"/>
          <c:w val="0.68038166699426561"/>
          <c:h val="7.1691614689148947E-2"/>
        </c:manualLayout>
      </c:layout>
      <c:overlay val="0"/>
      <c:spPr>
        <a:noFill/>
        <a:ln>
          <a:noFill/>
        </a:ln>
        <a:effectLst/>
      </c:spPr>
      <c:txPr>
        <a:bodyPr rot="0" vert="horz"/>
        <a:lstStyle/>
        <a:p>
          <a:pPr>
            <a:defRPr sz="1600"/>
          </a:pPr>
          <a:endParaRPr lang="zh-CN"/>
        </a:p>
      </c:txPr>
    </c:legend>
    <c:plotVisOnly val="1"/>
    <c:dispBlanksAs val="gap"/>
    <c:showDLblsOverMax val="0"/>
  </c:chart>
  <c:spPr>
    <a:noFill/>
    <a:ln w="9525" cap="flat" cmpd="sng" algn="ctr">
      <a:noFill/>
      <a:round/>
    </a:ln>
    <a:effectLst/>
  </c:spPr>
  <c:txPr>
    <a:bodyPr/>
    <a:lstStyle/>
    <a:p>
      <a:pPr>
        <a:defRPr sz="110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defRPr>
      </a:pPr>
      <a:endParaRPr lang="zh-CN"/>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C6580D-66E3-4BD0-AE96-553800B982A8}" type="doc">
      <dgm:prSet loTypeId="urn:microsoft.com/office/officeart/2005/8/layout/matrix1" loCatId="matrix" qsTypeId="urn:microsoft.com/office/officeart/2005/8/quickstyle/3d1" qsCatId="3D" csTypeId="urn:microsoft.com/office/officeart/2005/8/colors/accent6_1" csCatId="accent6" phldr="1"/>
      <dgm:spPr/>
      <dgm:t>
        <a:bodyPr/>
        <a:lstStyle/>
        <a:p>
          <a:endParaRPr lang="zh-CN" altLang="en-US"/>
        </a:p>
      </dgm:t>
    </dgm:pt>
    <dgm:pt modelId="{ED9697CF-4ACB-4832-AA04-BEC0B4184464}">
      <dgm:prSet phldrT="[文本]" custT="1"/>
      <dgm:spPr/>
      <dgm:t>
        <a:bodyPr/>
        <a:lstStyle/>
        <a:p>
          <a:r>
            <a:rPr lang="zh-CN" altLang="en-US" sz="2000" b="1" dirty="0" smtClean="0">
              <a:solidFill>
                <a:srgbClr val="333333"/>
              </a:solidFill>
            </a:rPr>
            <a:t>绿色理念</a:t>
          </a:r>
          <a:endParaRPr lang="zh-CN" altLang="en-US" sz="2000" b="1" dirty="0">
            <a:solidFill>
              <a:srgbClr val="333333"/>
            </a:solidFill>
          </a:endParaRPr>
        </a:p>
      </dgm:t>
    </dgm:pt>
    <dgm:pt modelId="{8982865B-6D40-44C4-9E8F-496CCA1D584C}" type="parTrans" cxnId="{66CCDE0E-48D8-454B-8A4C-654091007AA3}">
      <dgm:prSet/>
      <dgm:spPr/>
      <dgm:t>
        <a:bodyPr/>
        <a:lstStyle/>
        <a:p>
          <a:endParaRPr lang="zh-CN" altLang="en-US"/>
        </a:p>
      </dgm:t>
    </dgm:pt>
    <dgm:pt modelId="{1690B669-DF7F-47DC-8BC0-30018206787F}" type="sibTrans" cxnId="{66CCDE0E-48D8-454B-8A4C-654091007AA3}">
      <dgm:prSet/>
      <dgm:spPr/>
      <dgm:t>
        <a:bodyPr/>
        <a:lstStyle/>
        <a:p>
          <a:endParaRPr lang="zh-CN" altLang="en-US"/>
        </a:p>
      </dgm:t>
    </dgm:pt>
    <dgm:pt modelId="{BF80E84D-CE26-492B-8CA5-89BBF5060A17}">
      <dgm:prSet phldrT="[文本]" custT="1"/>
      <dgm:spPr/>
      <dgm:t>
        <a:bodyPr/>
        <a:lstStyle/>
        <a:p>
          <a:r>
            <a:rPr lang="zh-CN" altLang="en-US" sz="2800" b="1" dirty="0" smtClean="0">
              <a:solidFill>
                <a:srgbClr val="333333"/>
              </a:solidFill>
            </a:rPr>
            <a:t>资源节约</a:t>
          </a:r>
          <a:endParaRPr lang="zh-CN" altLang="en-US" sz="2800" b="1" dirty="0">
            <a:solidFill>
              <a:srgbClr val="333333"/>
            </a:solidFill>
          </a:endParaRPr>
        </a:p>
      </dgm:t>
    </dgm:pt>
    <dgm:pt modelId="{E3E40132-3453-4FA1-9CD7-2EE375FEE4F2}" type="parTrans" cxnId="{A06ECDCA-33EB-4E72-8B4A-3EE2BAF45B7C}">
      <dgm:prSet/>
      <dgm:spPr/>
      <dgm:t>
        <a:bodyPr/>
        <a:lstStyle/>
        <a:p>
          <a:endParaRPr lang="zh-CN" altLang="en-US"/>
        </a:p>
      </dgm:t>
    </dgm:pt>
    <dgm:pt modelId="{F7C892C2-4AF6-422D-B608-9ECF842E3082}" type="sibTrans" cxnId="{A06ECDCA-33EB-4E72-8B4A-3EE2BAF45B7C}">
      <dgm:prSet/>
      <dgm:spPr/>
      <dgm:t>
        <a:bodyPr/>
        <a:lstStyle/>
        <a:p>
          <a:endParaRPr lang="zh-CN" altLang="en-US"/>
        </a:p>
      </dgm:t>
    </dgm:pt>
    <dgm:pt modelId="{70DA916A-EA86-45CD-9AFF-D1B6EDC40CED}">
      <dgm:prSet phldrT="[文本]" custT="1"/>
      <dgm:spPr/>
      <dgm:t>
        <a:bodyPr/>
        <a:lstStyle/>
        <a:p>
          <a:r>
            <a:rPr lang="zh-CN" altLang="en-US" sz="2800" b="1" dirty="0" smtClean="0">
              <a:solidFill>
                <a:srgbClr val="333333"/>
              </a:solidFill>
            </a:rPr>
            <a:t>环境友好</a:t>
          </a:r>
          <a:endParaRPr lang="zh-CN" altLang="en-US" sz="2800" b="1" dirty="0">
            <a:solidFill>
              <a:srgbClr val="333333"/>
            </a:solidFill>
          </a:endParaRPr>
        </a:p>
      </dgm:t>
    </dgm:pt>
    <dgm:pt modelId="{D1EFFA32-A404-498F-9199-47DEA5AD75FB}" type="parTrans" cxnId="{19C1C2C3-441D-4069-9328-63985085547B}">
      <dgm:prSet/>
      <dgm:spPr/>
      <dgm:t>
        <a:bodyPr/>
        <a:lstStyle/>
        <a:p>
          <a:endParaRPr lang="zh-CN" altLang="en-US"/>
        </a:p>
      </dgm:t>
    </dgm:pt>
    <dgm:pt modelId="{A30E6318-6A12-4DB5-AC62-6968A63F36C2}" type="sibTrans" cxnId="{19C1C2C3-441D-4069-9328-63985085547B}">
      <dgm:prSet/>
      <dgm:spPr/>
      <dgm:t>
        <a:bodyPr/>
        <a:lstStyle/>
        <a:p>
          <a:endParaRPr lang="zh-CN" altLang="en-US"/>
        </a:p>
      </dgm:t>
    </dgm:pt>
    <dgm:pt modelId="{9D076F46-F332-4AAE-859D-E16B1F06043E}">
      <dgm:prSet phldrT="[文本]" custT="1"/>
      <dgm:spPr/>
      <dgm:t>
        <a:bodyPr/>
        <a:lstStyle/>
        <a:p>
          <a:r>
            <a:rPr lang="zh-CN" altLang="en-US" sz="2800" b="1" dirty="0" smtClean="0">
              <a:solidFill>
                <a:srgbClr val="333333"/>
              </a:solidFill>
            </a:rPr>
            <a:t>科技创新</a:t>
          </a:r>
          <a:endParaRPr lang="zh-CN" altLang="en-US" sz="2800" b="1" dirty="0">
            <a:solidFill>
              <a:srgbClr val="333333"/>
            </a:solidFill>
          </a:endParaRPr>
        </a:p>
      </dgm:t>
    </dgm:pt>
    <dgm:pt modelId="{114B125E-88FE-46F0-9F43-3BF924714D39}" type="parTrans" cxnId="{14F2DDA4-AABF-4C70-B8C3-AC97597F380F}">
      <dgm:prSet/>
      <dgm:spPr/>
      <dgm:t>
        <a:bodyPr/>
        <a:lstStyle/>
        <a:p>
          <a:endParaRPr lang="zh-CN" altLang="en-US"/>
        </a:p>
      </dgm:t>
    </dgm:pt>
    <dgm:pt modelId="{6ED3F1D4-CDD8-424D-A137-F7A805689C3A}" type="sibTrans" cxnId="{14F2DDA4-AABF-4C70-B8C3-AC97597F380F}">
      <dgm:prSet/>
      <dgm:spPr/>
      <dgm:t>
        <a:bodyPr/>
        <a:lstStyle/>
        <a:p>
          <a:endParaRPr lang="zh-CN" altLang="en-US"/>
        </a:p>
      </dgm:t>
    </dgm:pt>
    <dgm:pt modelId="{85D1582B-BD51-4F08-A9CF-BBF1084899B5}">
      <dgm:prSet phldrT="[文本]" custT="1"/>
      <dgm:spPr/>
      <dgm:t>
        <a:bodyPr/>
        <a:lstStyle/>
        <a:p>
          <a:r>
            <a:rPr lang="zh-CN" altLang="en-US" sz="2800" b="1" dirty="0" smtClean="0">
              <a:solidFill>
                <a:srgbClr val="333333"/>
              </a:solidFill>
            </a:rPr>
            <a:t>人性化服务</a:t>
          </a:r>
          <a:endParaRPr lang="zh-CN" altLang="en-US" sz="2800" b="1" dirty="0">
            <a:solidFill>
              <a:srgbClr val="333333"/>
            </a:solidFill>
          </a:endParaRPr>
        </a:p>
      </dgm:t>
    </dgm:pt>
    <dgm:pt modelId="{B59CDEC7-67E1-4BA3-B43F-01A5CE03EF45}" type="parTrans" cxnId="{27BBC86A-7777-40C7-AC34-534030AAC843}">
      <dgm:prSet/>
      <dgm:spPr/>
      <dgm:t>
        <a:bodyPr/>
        <a:lstStyle/>
        <a:p>
          <a:endParaRPr lang="zh-CN" altLang="en-US"/>
        </a:p>
      </dgm:t>
    </dgm:pt>
    <dgm:pt modelId="{2F9CCBF1-747B-4392-8769-2B90D4ABBA30}" type="sibTrans" cxnId="{27BBC86A-7777-40C7-AC34-534030AAC843}">
      <dgm:prSet/>
      <dgm:spPr/>
      <dgm:t>
        <a:bodyPr/>
        <a:lstStyle/>
        <a:p>
          <a:endParaRPr lang="zh-CN" altLang="en-US"/>
        </a:p>
      </dgm:t>
    </dgm:pt>
    <dgm:pt modelId="{FFA8723E-4A57-4973-BC7D-85A824FFB842}" type="pres">
      <dgm:prSet presAssocID="{A4C6580D-66E3-4BD0-AE96-553800B982A8}" presName="diagram" presStyleCnt="0">
        <dgm:presLayoutVars>
          <dgm:chMax val="1"/>
          <dgm:dir/>
          <dgm:animLvl val="ctr"/>
          <dgm:resizeHandles val="exact"/>
        </dgm:presLayoutVars>
      </dgm:prSet>
      <dgm:spPr/>
      <dgm:t>
        <a:bodyPr/>
        <a:lstStyle/>
        <a:p>
          <a:endParaRPr lang="zh-CN" altLang="en-US"/>
        </a:p>
      </dgm:t>
    </dgm:pt>
    <dgm:pt modelId="{1887C561-FE98-43DA-BE81-0CD89446B4FF}" type="pres">
      <dgm:prSet presAssocID="{A4C6580D-66E3-4BD0-AE96-553800B982A8}" presName="matrix" presStyleCnt="0"/>
      <dgm:spPr/>
    </dgm:pt>
    <dgm:pt modelId="{EAB2746E-D729-4E7E-A220-4EF1CC7AB390}" type="pres">
      <dgm:prSet presAssocID="{A4C6580D-66E3-4BD0-AE96-553800B982A8}" presName="tile1" presStyleLbl="node1" presStyleIdx="0" presStyleCnt="4" custLinFactY="-30358" custLinFactNeighborX="-91728" custLinFactNeighborY="-100000"/>
      <dgm:spPr/>
      <dgm:t>
        <a:bodyPr/>
        <a:lstStyle/>
        <a:p>
          <a:endParaRPr lang="zh-CN" altLang="en-US"/>
        </a:p>
      </dgm:t>
    </dgm:pt>
    <dgm:pt modelId="{5DA596AD-7062-4F1D-9EF3-906D15B4DF0F}" type="pres">
      <dgm:prSet presAssocID="{A4C6580D-66E3-4BD0-AE96-553800B982A8}" presName="tile1text" presStyleLbl="node1" presStyleIdx="0" presStyleCnt="4">
        <dgm:presLayoutVars>
          <dgm:chMax val="0"/>
          <dgm:chPref val="0"/>
          <dgm:bulletEnabled val="1"/>
        </dgm:presLayoutVars>
      </dgm:prSet>
      <dgm:spPr/>
      <dgm:t>
        <a:bodyPr/>
        <a:lstStyle/>
        <a:p>
          <a:endParaRPr lang="zh-CN" altLang="en-US"/>
        </a:p>
      </dgm:t>
    </dgm:pt>
    <dgm:pt modelId="{669157B3-9C52-40A2-BED1-B7D006A03D7A}" type="pres">
      <dgm:prSet presAssocID="{A4C6580D-66E3-4BD0-AE96-553800B982A8}" presName="tile2" presStyleLbl="node1" presStyleIdx="1" presStyleCnt="4"/>
      <dgm:spPr/>
      <dgm:t>
        <a:bodyPr/>
        <a:lstStyle/>
        <a:p>
          <a:endParaRPr lang="zh-CN" altLang="en-US"/>
        </a:p>
      </dgm:t>
    </dgm:pt>
    <dgm:pt modelId="{3BAE5438-BC19-4AC5-8DA6-8F1054EF392A}" type="pres">
      <dgm:prSet presAssocID="{A4C6580D-66E3-4BD0-AE96-553800B982A8}" presName="tile2text" presStyleLbl="node1" presStyleIdx="1" presStyleCnt="4">
        <dgm:presLayoutVars>
          <dgm:chMax val="0"/>
          <dgm:chPref val="0"/>
          <dgm:bulletEnabled val="1"/>
        </dgm:presLayoutVars>
      </dgm:prSet>
      <dgm:spPr/>
      <dgm:t>
        <a:bodyPr/>
        <a:lstStyle/>
        <a:p>
          <a:endParaRPr lang="zh-CN" altLang="en-US"/>
        </a:p>
      </dgm:t>
    </dgm:pt>
    <dgm:pt modelId="{E42DCD68-DA50-4A93-B438-05497878ADF4}" type="pres">
      <dgm:prSet presAssocID="{A4C6580D-66E3-4BD0-AE96-553800B982A8}" presName="tile3" presStyleLbl="node1" presStyleIdx="2" presStyleCnt="4" custLinFactNeighborX="-6386"/>
      <dgm:spPr/>
      <dgm:t>
        <a:bodyPr/>
        <a:lstStyle/>
        <a:p>
          <a:endParaRPr lang="zh-CN" altLang="en-US"/>
        </a:p>
      </dgm:t>
    </dgm:pt>
    <dgm:pt modelId="{4740F844-0E09-49A0-AA5E-D87BB4F944E2}" type="pres">
      <dgm:prSet presAssocID="{A4C6580D-66E3-4BD0-AE96-553800B982A8}" presName="tile3text" presStyleLbl="node1" presStyleIdx="2" presStyleCnt="4">
        <dgm:presLayoutVars>
          <dgm:chMax val="0"/>
          <dgm:chPref val="0"/>
          <dgm:bulletEnabled val="1"/>
        </dgm:presLayoutVars>
      </dgm:prSet>
      <dgm:spPr/>
      <dgm:t>
        <a:bodyPr/>
        <a:lstStyle/>
        <a:p>
          <a:endParaRPr lang="zh-CN" altLang="en-US"/>
        </a:p>
      </dgm:t>
    </dgm:pt>
    <dgm:pt modelId="{C06EF558-8131-4884-97A4-3BE4E4C70CF7}" type="pres">
      <dgm:prSet presAssocID="{A4C6580D-66E3-4BD0-AE96-553800B982A8}" presName="tile4" presStyleLbl="node1" presStyleIdx="3" presStyleCnt="4"/>
      <dgm:spPr/>
      <dgm:t>
        <a:bodyPr/>
        <a:lstStyle/>
        <a:p>
          <a:endParaRPr lang="zh-CN" altLang="en-US"/>
        </a:p>
      </dgm:t>
    </dgm:pt>
    <dgm:pt modelId="{87FF8DB6-A540-4617-A53C-2D840DECB212}" type="pres">
      <dgm:prSet presAssocID="{A4C6580D-66E3-4BD0-AE96-553800B982A8}" presName="tile4text" presStyleLbl="node1" presStyleIdx="3" presStyleCnt="4">
        <dgm:presLayoutVars>
          <dgm:chMax val="0"/>
          <dgm:chPref val="0"/>
          <dgm:bulletEnabled val="1"/>
        </dgm:presLayoutVars>
      </dgm:prSet>
      <dgm:spPr/>
      <dgm:t>
        <a:bodyPr/>
        <a:lstStyle/>
        <a:p>
          <a:endParaRPr lang="zh-CN" altLang="en-US"/>
        </a:p>
      </dgm:t>
    </dgm:pt>
    <dgm:pt modelId="{F2DA0479-D984-4AEF-8587-C9147F4A37ED}" type="pres">
      <dgm:prSet presAssocID="{A4C6580D-66E3-4BD0-AE96-553800B982A8}" presName="centerTile" presStyleLbl="fgShp" presStyleIdx="0" presStyleCnt="1">
        <dgm:presLayoutVars>
          <dgm:chMax val="0"/>
          <dgm:chPref val="0"/>
        </dgm:presLayoutVars>
      </dgm:prSet>
      <dgm:spPr/>
      <dgm:t>
        <a:bodyPr/>
        <a:lstStyle/>
        <a:p>
          <a:endParaRPr lang="zh-CN" altLang="en-US"/>
        </a:p>
      </dgm:t>
    </dgm:pt>
  </dgm:ptLst>
  <dgm:cxnLst>
    <dgm:cxn modelId="{66CCDE0E-48D8-454B-8A4C-654091007AA3}" srcId="{A4C6580D-66E3-4BD0-AE96-553800B982A8}" destId="{ED9697CF-4ACB-4832-AA04-BEC0B4184464}" srcOrd="0" destOrd="0" parTransId="{8982865B-6D40-44C4-9E8F-496CCA1D584C}" sibTransId="{1690B669-DF7F-47DC-8BC0-30018206787F}"/>
    <dgm:cxn modelId="{F4EEEF93-29E4-4AF5-8F6B-900DC3A82C30}" type="presOf" srcId="{9D076F46-F332-4AAE-859D-E16B1F06043E}" destId="{E42DCD68-DA50-4A93-B438-05497878ADF4}" srcOrd="0" destOrd="0" presId="urn:microsoft.com/office/officeart/2005/8/layout/matrix1"/>
    <dgm:cxn modelId="{852C1CDA-25FE-40ED-8FF8-5520990F2330}" type="presOf" srcId="{ED9697CF-4ACB-4832-AA04-BEC0B4184464}" destId="{F2DA0479-D984-4AEF-8587-C9147F4A37ED}" srcOrd="0" destOrd="0" presId="urn:microsoft.com/office/officeart/2005/8/layout/matrix1"/>
    <dgm:cxn modelId="{27BBC86A-7777-40C7-AC34-534030AAC843}" srcId="{ED9697CF-4ACB-4832-AA04-BEC0B4184464}" destId="{85D1582B-BD51-4F08-A9CF-BBF1084899B5}" srcOrd="3" destOrd="0" parTransId="{B59CDEC7-67E1-4BA3-B43F-01A5CE03EF45}" sibTransId="{2F9CCBF1-747B-4392-8769-2B90D4ABBA30}"/>
    <dgm:cxn modelId="{5A8BDE3E-D2BD-4FD4-AE40-41EA485021E8}" type="presOf" srcId="{70DA916A-EA86-45CD-9AFF-D1B6EDC40CED}" destId="{669157B3-9C52-40A2-BED1-B7D006A03D7A}" srcOrd="0" destOrd="0" presId="urn:microsoft.com/office/officeart/2005/8/layout/matrix1"/>
    <dgm:cxn modelId="{FD606ABC-09DA-4CEE-994E-4AA04D6A38D6}" type="presOf" srcId="{70DA916A-EA86-45CD-9AFF-D1B6EDC40CED}" destId="{3BAE5438-BC19-4AC5-8DA6-8F1054EF392A}" srcOrd="1" destOrd="0" presId="urn:microsoft.com/office/officeart/2005/8/layout/matrix1"/>
    <dgm:cxn modelId="{14F2DDA4-AABF-4C70-B8C3-AC97597F380F}" srcId="{ED9697CF-4ACB-4832-AA04-BEC0B4184464}" destId="{9D076F46-F332-4AAE-859D-E16B1F06043E}" srcOrd="2" destOrd="0" parTransId="{114B125E-88FE-46F0-9F43-3BF924714D39}" sibTransId="{6ED3F1D4-CDD8-424D-A137-F7A805689C3A}"/>
    <dgm:cxn modelId="{43E01A36-A202-41AC-8201-E09FEAA1C07E}" type="presOf" srcId="{85D1582B-BD51-4F08-A9CF-BBF1084899B5}" destId="{87FF8DB6-A540-4617-A53C-2D840DECB212}" srcOrd="1" destOrd="0" presId="urn:microsoft.com/office/officeart/2005/8/layout/matrix1"/>
    <dgm:cxn modelId="{662BC2C6-45F0-4F73-8D2D-8C6F7A715CA5}" type="presOf" srcId="{A4C6580D-66E3-4BD0-AE96-553800B982A8}" destId="{FFA8723E-4A57-4973-BC7D-85A824FFB842}" srcOrd="0" destOrd="0" presId="urn:microsoft.com/office/officeart/2005/8/layout/matrix1"/>
    <dgm:cxn modelId="{756007CE-A3B4-4AE0-9D98-EA28991455B6}" type="presOf" srcId="{BF80E84D-CE26-492B-8CA5-89BBF5060A17}" destId="{EAB2746E-D729-4E7E-A220-4EF1CC7AB390}" srcOrd="0" destOrd="0" presId="urn:microsoft.com/office/officeart/2005/8/layout/matrix1"/>
    <dgm:cxn modelId="{A06ECDCA-33EB-4E72-8B4A-3EE2BAF45B7C}" srcId="{ED9697CF-4ACB-4832-AA04-BEC0B4184464}" destId="{BF80E84D-CE26-492B-8CA5-89BBF5060A17}" srcOrd="0" destOrd="0" parTransId="{E3E40132-3453-4FA1-9CD7-2EE375FEE4F2}" sibTransId="{F7C892C2-4AF6-422D-B608-9ECF842E3082}"/>
    <dgm:cxn modelId="{3A41A5B5-7C67-4FE2-9D0C-465924B9A17A}" type="presOf" srcId="{9D076F46-F332-4AAE-859D-E16B1F06043E}" destId="{4740F844-0E09-49A0-AA5E-D87BB4F944E2}" srcOrd="1" destOrd="0" presId="urn:microsoft.com/office/officeart/2005/8/layout/matrix1"/>
    <dgm:cxn modelId="{19C1C2C3-441D-4069-9328-63985085547B}" srcId="{ED9697CF-4ACB-4832-AA04-BEC0B4184464}" destId="{70DA916A-EA86-45CD-9AFF-D1B6EDC40CED}" srcOrd="1" destOrd="0" parTransId="{D1EFFA32-A404-498F-9199-47DEA5AD75FB}" sibTransId="{A30E6318-6A12-4DB5-AC62-6968A63F36C2}"/>
    <dgm:cxn modelId="{17C5AE7F-D0B3-4F30-9A96-DBBF917FD66F}" type="presOf" srcId="{BF80E84D-CE26-492B-8CA5-89BBF5060A17}" destId="{5DA596AD-7062-4F1D-9EF3-906D15B4DF0F}" srcOrd="1" destOrd="0" presId="urn:microsoft.com/office/officeart/2005/8/layout/matrix1"/>
    <dgm:cxn modelId="{78C53411-E2F9-4623-AF51-E5DF31EA9625}" type="presOf" srcId="{85D1582B-BD51-4F08-A9CF-BBF1084899B5}" destId="{C06EF558-8131-4884-97A4-3BE4E4C70CF7}" srcOrd="0" destOrd="0" presId="urn:microsoft.com/office/officeart/2005/8/layout/matrix1"/>
    <dgm:cxn modelId="{6A680AB4-3A9B-4461-9328-9E92153BE413}" type="presParOf" srcId="{FFA8723E-4A57-4973-BC7D-85A824FFB842}" destId="{1887C561-FE98-43DA-BE81-0CD89446B4FF}" srcOrd="0" destOrd="0" presId="urn:microsoft.com/office/officeart/2005/8/layout/matrix1"/>
    <dgm:cxn modelId="{6AC0D99D-1B22-47E5-97BE-9B5DEF88E74B}" type="presParOf" srcId="{1887C561-FE98-43DA-BE81-0CD89446B4FF}" destId="{EAB2746E-D729-4E7E-A220-4EF1CC7AB390}" srcOrd="0" destOrd="0" presId="urn:microsoft.com/office/officeart/2005/8/layout/matrix1"/>
    <dgm:cxn modelId="{22828D53-0DA9-48C3-80B5-C95FA4683889}" type="presParOf" srcId="{1887C561-FE98-43DA-BE81-0CD89446B4FF}" destId="{5DA596AD-7062-4F1D-9EF3-906D15B4DF0F}" srcOrd="1" destOrd="0" presId="urn:microsoft.com/office/officeart/2005/8/layout/matrix1"/>
    <dgm:cxn modelId="{EB01D63A-CCEF-437F-900F-D6F82F8D1928}" type="presParOf" srcId="{1887C561-FE98-43DA-BE81-0CD89446B4FF}" destId="{669157B3-9C52-40A2-BED1-B7D006A03D7A}" srcOrd="2" destOrd="0" presId="urn:microsoft.com/office/officeart/2005/8/layout/matrix1"/>
    <dgm:cxn modelId="{4C29DEAF-AA37-460C-A1D2-9E18C30CC1AA}" type="presParOf" srcId="{1887C561-FE98-43DA-BE81-0CD89446B4FF}" destId="{3BAE5438-BC19-4AC5-8DA6-8F1054EF392A}" srcOrd="3" destOrd="0" presId="urn:microsoft.com/office/officeart/2005/8/layout/matrix1"/>
    <dgm:cxn modelId="{30D12172-B889-49D1-863F-23FD744B83FE}" type="presParOf" srcId="{1887C561-FE98-43DA-BE81-0CD89446B4FF}" destId="{E42DCD68-DA50-4A93-B438-05497878ADF4}" srcOrd="4" destOrd="0" presId="urn:microsoft.com/office/officeart/2005/8/layout/matrix1"/>
    <dgm:cxn modelId="{AD8808F2-A949-4191-8FFE-7250BBDD472F}" type="presParOf" srcId="{1887C561-FE98-43DA-BE81-0CD89446B4FF}" destId="{4740F844-0E09-49A0-AA5E-D87BB4F944E2}" srcOrd="5" destOrd="0" presId="urn:microsoft.com/office/officeart/2005/8/layout/matrix1"/>
    <dgm:cxn modelId="{9B6DDD08-FC59-459B-B17E-AA1CBBDF77AE}" type="presParOf" srcId="{1887C561-FE98-43DA-BE81-0CD89446B4FF}" destId="{C06EF558-8131-4884-97A4-3BE4E4C70CF7}" srcOrd="6" destOrd="0" presId="urn:microsoft.com/office/officeart/2005/8/layout/matrix1"/>
    <dgm:cxn modelId="{2C249114-A72D-40F3-903F-DB08C6E073D1}" type="presParOf" srcId="{1887C561-FE98-43DA-BE81-0CD89446B4FF}" destId="{87FF8DB6-A540-4617-A53C-2D840DECB212}" srcOrd="7" destOrd="0" presId="urn:microsoft.com/office/officeart/2005/8/layout/matrix1"/>
    <dgm:cxn modelId="{E3A2C19B-F069-4337-991B-7FB433467A6A}" type="presParOf" srcId="{FFA8723E-4A57-4973-BC7D-85A824FFB842}" destId="{F2DA0479-D984-4AEF-8587-C9147F4A37ED}"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B2746E-D729-4E7E-A220-4EF1CC7AB390}">
      <dsp:nvSpPr>
        <dsp:cNvPr id="0" name=""/>
        <dsp:cNvSpPr/>
      </dsp:nvSpPr>
      <dsp:spPr>
        <a:xfrm rot="16200000">
          <a:off x="531544" y="-531544"/>
          <a:ext cx="1313160" cy="2376249"/>
        </a:xfrm>
        <a:prstGeom prst="round1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rgbClr val="333333"/>
              </a:solidFill>
            </a:rPr>
            <a:t>资源节约</a:t>
          </a:r>
          <a:endParaRPr lang="zh-CN" altLang="en-US" sz="2800" b="1" kern="1200" dirty="0">
            <a:solidFill>
              <a:srgbClr val="333333"/>
            </a:solidFill>
          </a:endParaRPr>
        </a:p>
      </dsp:txBody>
      <dsp:txXfrm rot="5400000">
        <a:off x="0" y="0"/>
        <a:ext cx="2376249" cy="984870"/>
      </dsp:txXfrm>
    </dsp:sp>
    <dsp:sp modelId="{669157B3-9C52-40A2-BED1-B7D006A03D7A}">
      <dsp:nvSpPr>
        <dsp:cNvPr id="0" name=""/>
        <dsp:cNvSpPr/>
      </dsp:nvSpPr>
      <dsp:spPr>
        <a:xfrm>
          <a:off x="2376249" y="0"/>
          <a:ext cx="2376249" cy="1313160"/>
        </a:xfrm>
        <a:prstGeom prst="round1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rgbClr val="333333"/>
              </a:solidFill>
            </a:rPr>
            <a:t>环境友好</a:t>
          </a:r>
          <a:endParaRPr lang="zh-CN" altLang="en-US" sz="2800" b="1" kern="1200" dirty="0">
            <a:solidFill>
              <a:srgbClr val="333333"/>
            </a:solidFill>
          </a:endParaRPr>
        </a:p>
      </dsp:txBody>
      <dsp:txXfrm>
        <a:off x="2376249" y="0"/>
        <a:ext cx="2376249" cy="984870"/>
      </dsp:txXfrm>
    </dsp:sp>
    <dsp:sp modelId="{E42DCD68-DA50-4A93-B438-05497878ADF4}">
      <dsp:nvSpPr>
        <dsp:cNvPr id="0" name=""/>
        <dsp:cNvSpPr/>
      </dsp:nvSpPr>
      <dsp:spPr>
        <a:xfrm rot="10800000">
          <a:off x="0" y="1313160"/>
          <a:ext cx="2376249" cy="1313160"/>
        </a:xfrm>
        <a:prstGeom prst="round1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rgbClr val="333333"/>
              </a:solidFill>
            </a:rPr>
            <a:t>科技创新</a:t>
          </a:r>
          <a:endParaRPr lang="zh-CN" altLang="en-US" sz="2800" b="1" kern="1200" dirty="0">
            <a:solidFill>
              <a:srgbClr val="333333"/>
            </a:solidFill>
          </a:endParaRPr>
        </a:p>
      </dsp:txBody>
      <dsp:txXfrm rot="10800000">
        <a:off x="0" y="1641450"/>
        <a:ext cx="2376249" cy="984870"/>
      </dsp:txXfrm>
    </dsp:sp>
    <dsp:sp modelId="{C06EF558-8131-4884-97A4-3BE4E4C70CF7}">
      <dsp:nvSpPr>
        <dsp:cNvPr id="0" name=""/>
        <dsp:cNvSpPr/>
      </dsp:nvSpPr>
      <dsp:spPr>
        <a:xfrm rot="5400000">
          <a:off x="2907794" y="781615"/>
          <a:ext cx="1313160" cy="2376249"/>
        </a:xfrm>
        <a:prstGeom prst="round1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rgbClr val="333333"/>
              </a:solidFill>
            </a:rPr>
            <a:t>人性化服务</a:t>
          </a:r>
          <a:endParaRPr lang="zh-CN" altLang="en-US" sz="2800" b="1" kern="1200" dirty="0">
            <a:solidFill>
              <a:srgbClr val="333333"/>
            </a:solidFill>
          </a:endParaRPr>
        </a:p>
      </dsp:txBody>
      <dsp:txXfrm rot="-5400000">
        <a:off x="2376250" y="1641449"/>
        <a:ext cx="2376249" cy="984870"/>
      </dsp:txXfrm>
    </dsp:sp>
    <dsp:sp modelId="{F2DA0479-D984-4AEF-8587-C9147F4A37ED}">
      <dsp:nvSpPr>
        <dsp:cNvPr id="0" name=""/>
        <dsp:cNvSpPr/>
      </dsp:nvSpPr>
      <dsp:spPr>
        <a:xfrm>
          <a:off x="1663374" y="984870"/>
          <a:ext cx="1425749" cy="656580"/>
        </a:xfrm>
        <a:prstGeom prst="roundRect">
          <a:avLst/>
        </a:prstGeom>
        <a:solidFill>
          <a:schemeClr val="accent6">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1" kern="1200" dirty="0" smtClean="0">
              <a:solidFill>
                <a:srgbClr val="333333"/>
              </a:solidFill>
            </a:rPr>
            <a:t>绿色理念</a:t>
          </a:r>
          <a:endParaRPr lang="zh-CN" altLang="en-US" sz="2000" b="1" kern="1200" dirty="0">
            <a:solidFill>
              <a:srgbClr val="333333"/>
            </a:solidFill>
          </a:endParaRPr>
        </a:p>
      </dsp:txBody>
      <dsp:txXfrm>
        <a:off x="1695426" y="1016922"/>
        <a:ext cx="1361645" cy="592476"/>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184FF63-2AAB-4758-91C1-8F39B75C48BA}" type="datetimeFigureOut">
              <a:rPr lang="zh-CN" altLang="en-US" smtClean="0"/>
              <a:t>2018/12/17</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0C42156-A1EE-44F4-9E03-1C72A378C070}" type="slidenum">
              <a:rPr lang="zh-CN" altLang="en-US" smtClean="0"/>
              <a:t>‹#›</a:t>
            </a:fld>
            <a:endParaRPr lang="zh-CN" altLang="en-US"/>
          </a:p>
        </p:txBody>
      </p:sp>
    </p:spTree>
    <p:extLst>
      <p:ext uri="{BB962C8B-B14F-4D97-AF65-F5344CB8AC3E}">
        <p14:creationId xmlns:p14="http://schemas.microsoft.com/office/powerpoint/2010/main" val="20311930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zh-CN"/>
          </a:p>
        </p:txBody>
      </p:sp>
      <p:sp>
        <p:nvSpPr>
          <p:cNvPr id="1024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zh-CN"/>
          </a:p>
        </p:txBody>
      </p:sp>
      <p:sp>
        <p:nvSpPr>
          <p:cNvPr id="10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zh-CN"/>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611AD93B-2AB1-4371-A5C3-D62C15ECB0C7}" type="slidenum">
              <a:rPr lang="en-US" altLang="zh-CN"/>
              <a:pPr/>
              <a:t>‹#›</a:t>
            </a:fld>
            <a:endParaRPr lang="en-US" altLang="zh-CN"/>
          </a:p>
        </p:txBody>
      </p:sp>
    </p:spTree>
    <p:extLst>
      <p:ext uri="{BB962C8B-B14F-4D97-AF65-F5344CB8AC3E}">
        <p14:creationId xmlns:p14="http://schemas.microsoft.com/office/powerpoint/2010/main" val="371501537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grpSp>
        <p:nvGrpSpPr>
          <p:cNvPr id="3079" name="Group 7"/>
          <p:cNvGrpSpPr>
            <a:grpSpLocks/>
          </p:cNvGrpSpPr>
          <p:nvPr/>
        </p:nvGrpSpPr>
        <p:grpSpPr bwMode="auto">
          <a:xfrm rot="10800000">
            <a:off x="6003925" y="1336272"/>
            <a:ext cx="2768600" cy="779463"/>
            <a:chOff x="1566" y="164"/>
            <a:chExt cx="1455" cy="425"/>
          </a:xfrm>
        </p:grpSpPr>
        <p:sp>
          <p:nvSpPr>
            <p:cNvPr id="3080" name="Freeform 8"/>
            <p:cNvSpPr>
              <a:spLocks/>
            </p:cNvSpPr>
            <p:nvPr/>
          </p:nvSpPr>
          <p:spPr bwMode="gray">
            <a:xfrm>
              <a:off x="1892" y="468"/>
              <a:ext cx="39" cy="121"/>
            </a:xfrm>
            <a:custGeom>
              <a:avLst/>
              <a:gdLst>
                <a:gd name="T0" fmla="*/ 37 w 39"/>
                <a:gd name="T1" fmla="*/ 36 h 121"/>
                <a:gd name="T2" fmla="*/ 35 w 39"/>
                <a:gd name="T3" fmla="*/ 36 h 121"/>
                <a:gd name="T4" fmla="*/ 30 w 39"/>
                <a:gd name="T5" fmla="*/ 36 h 121"/>
                <a:gd name="T6" fmla="*/ 22 w 39"/>
                <a:gd name="T7" fmla="*/ 34 h 121"/>
                <a:gd name="T8" fmla="*/ 15 w 39"/>
                <a:gd name="T9" fmla="*/ 30 h 121"/>
                <a:gd name="T10" fmla="*/ 7 w 39"/>
                <a:gd name="T11" fmla="*/ 23 h 121"/>
                <a:gd name="T12" fmla="*/ 3 w 39"/>
                <a:gd name="T13" fmla="*/ 13 h 121"/>
                <a:gd name="T14" fmla="*/ 0 w 39"/>
                <a:gd name="T15" fmla="*/ 0 h 121"/>
                <a:gd name="T16" fmla="*/ 3 w 39"/>
                <a:gd name="T17" fmla="*/ 0 h 121"/>
                <a:gd name="T18" fmla="*/ 7 w 39"/>
                <a:gd name="T19" fmla="*/ 1 h 121"/>
                <a:gd name="T20" fmla="*/ 15 w 39"/>
                <a:gd name="T21" fmla="*/ 3 h 121"/>
                <a:gd name="T22" fmla="*/ 23 w 39"/>
                <a:gd name="T23" fmla="*/ 5 h 121"/>
                <a:gd name="T24" fmla="*/ 30 w 39"/>
                <a:gd name="T25" fmla="*/ 11 h 121"/>
                <a:gd name="T26" fmla="*/ 37 w 39"/>
                <a:gd name="T27" fmla="*/ 20 h 121"/>
                <a:gd name="T28" fmla="*/ 39 w 39"/>
                <a:gd name="T29" fmla="*/ 34 h 121"/>
                <a:gd name="T30" fmla="*/ 39 w 39"/>
                <a:gd name="T31" fmla="*/ 121 h 121"/>
                <a:gd name="T32" fmla="*/ 37 w 39"/>
                <a:gd name="T33" fmla="*/ 121 h 121"/>
                <a:gd name="T34" fmla="*/ 37 w 39"/>
                <a:gd name="T35" fmla="*/ 3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endParaRPr lang="zh-CN" altLang="en-US"/>
            </a:p>
          </p:txBody>
        </p:sp>
        <p:sp>
          <p:nvSpPr>
            <p:cNvPr id="3081" name="Freeform 9"/>
            <p:cNvSpPr>
              <a:spLocks/>
            </p:cNvSpPr>
            <p:nvPr/>
          </p:nvSpPr>
          <p:spPr bwMode="gray">
            <a:xfrm>
              <a:off x="2271" y="450"/>
              <a:ext cx="45" cy="139"/>
            </a:xfrm>
            <a:custGeom>
              <a:avLst/>
              <a:gdLst>
                <a:gd name="T0" fmla="*/ 3 w 45"/>
                <a:gd name="T1" fmla="*/ 42 h 139"/>
                <a:gd name="T2" fmla="*/ 6 w 45"/>
                <a:gd name="T3" fmla="*/ 42 h 139"/>
                <a:gd name="T4" fmla="*/ 12 w 45"/>
                <a:gd name="T5" fmla="*/ 42 h 139"/>
                <a:gd name="T6" fmla="*/ 20 w 45"/>
                <a:gd name="T7" fmla="*/ 39 h 139"/>
                <a:gd name="T8" fmla="*/ 29 w 45"/>
                <a:gd name="T9" fmla="*/ 35 h 139"/>
                <a:gd name="T10" fmla="*/ 37 w 45"/>
                <a:gd name="T11" fmla="*/ 27 h 139"/>
                <a:gd name="T12" fmla="*/ 43 w 45"/>
                <a:gd name="T13" fmla="*/ 17 h 139"/>
                <a:gd name="T14" fmla="*/ 45 w 45"/>
                <a:gd name="T15" fmla="*/ 2 h 139"/>
                <a:gd name="T16" fmla="*/ 43 w 45"/>
                <a:gd name="T17" fmla="*/ 0 h 139"/>
                <a:gd name="T18" fmla="*/ 37 w 45"/>
                <a:gd name="T19" fmla="*/ 2 h 139"/>
                <a:gd name="T20" fmla="*/ 29 w 45"/>
                <a:gd name="T21" fmla="*/ 3 h 139"/>
                <a:gd name="T22" fmla="*/ 19 w 45"/>
                <a:gd name="T23" fmla="*/ 7 h 139"/>
                <a:gd name="T24" fmla="*/ 11 w 45"/>
                <a:gd name="T25" fmla="*/ 14 h 139"/>
                <a:gd name="T26" fmla="*/ 4 w 45"/>
                <a:gd name="T27" fmla="*/ 23 h 139"/>
                <a:gd name="T28" fmla="*/ 0 w 45"/>
                <a:gd name="T29" fmla="*/ 39 h 139"/>
                <a:gd name="T30" fmla="*/ 0 w 45"/>
                <a:gd name="T31" fmla="*/ 139 h 139"/>
                <a:gd name="T32" fmla="*/ 3 w 45"/>
                <a:gd name="T33" fmla="*/ 139 h 139"/>
                <a:gd name="T34" fmla="*/ 3 w 45"/>
                <a:gd name="T35"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endParaRPr lang="zh-CN" altLang="en-US"/>
            </a:p>
          </p:txBody>
        </p:sp>
        <p:sp>
          <p:nvSpPr>
            <p:cNvPr id="3082" name="Freeform 10"/>
            <p:cNvSpPr>
              <a:spLocks/>
            </p:cNvSpPr>
            <p:nvPr/>
          </p:nvSpPr>
          <p:spPr bwMode="gray">
            <a:xfrm>
              <a:off x="1765" y="378"/>
              <a:ext cx="146" cy="211"/>
            </a:xfrm>
            <a:custGeom>
              <a:avLst/>
              <a:gdLst>
                <a:gd name="T0" fmla="*/ 68 w 146"/>
                <a:gd name="T1" fmla="*/ 67 h 211"/>
                <a:gd name="T2" fmla="*/ 67 w 146"/>
                <a:gd name="T3" fmla="*/ 67 h 211"/>
                <a:gd name="T4" fmla="*/ 60 w 146"/>
                <a:gd name="T5" fmla="*/ 66 h 211"/>
                <a:gd name="T6" fmla="*/ 50 w 146"/>
                <a:gd name="T7" fmla="*/ 64 h 211"/>
                <a:gd name="T8" fmla="*/ 41 w 146"/>
                <a:gd name="T9" fmla="*/ 62 h 211"/>
                <a:gd name="T10" fmla="*/ 29 w 146"/>
                <a:gd name="T11" fmla="*/ 55 h 211"/>
                <a:gd name="T12" fmla="*/ 18 w 146"/>
                <a:gd name="T13" fmla="*/ 47 h 211"/>
                <a:gd name="T14" fmla="*/ 10 w 146"/>
                <a:gd name="T15" fmla="*/ 35 h 211"/>
                <a:gd name="T16" fmla="*/ 3 w 146"/>
                <a:gd name="T17" fmla="*/ 20 h 211"/>
                <a:gd name="T18" fmla="*/ 0 w 146"/>
                <a:gd name="T19" fmla="*/ 0 h 211"/>
                <a:gd name="T20" fmla="*/ 3 w 146"/>
                <a:gd name="T21" fmla="*/ 0 h 211"/>
                <a:gd name="T22" fmla="*/ 10 w 146"/>
                <a:gd name="T23" fmla="*/ 0 h 211"/>
                <a:gd name="T24" fmla="*/ 19 w 146"/>
                <a:gd name="T25" fmla="*/ 0 h 211"/>
                <a:gd name="T26" fmla="*/ 30 w 146"/>
                <a:gd name="T27" fmla="*/ 2 h 211"/>
                <a:gd name="T28" fmla="*/ 41 w 146"/>
                <a:gd name="T29" fmla="*/ 6 h 211"/>
                <a:gd name="T30" fmla="*/ 53 w 146"/>
                <a:gd name="T31" fmla="*/ 14 h 211"/>
                <a:gd name="T32" fmla="*/ 62 w 146"/>
                <a:gd name="T33" fmla="*/ 25 h 211"/>
                <a:gd name="T34" fmla="*/ 69 w 146"/>
                <a:gd name="T35" fmla="*/ 41 h 211"/>
                <a:gd name="T36" fmla="*/ 73 w 146"/>
                <a:gd name="T37" fmla="*/ 62 h 211"/>
                <a:gd name="T38" fmla="*/ 73 w 146"/>
                <a:gd name="T39" fmla="*/ 60 h 211"/>
                <a:gd name="T40" fmla="*/ 73 w 146"/>
                <a:gd name="T41" fmla="*/ 55 h 211"/>
                <a:gd name="T42" fmla="*/ 75 w 146"/>
                <a:gd name="T43" fmla="*/ 45 h 211"/>
                <a:gd name="T44" fmla="*/ 79 w 146"/>
                <a:gd name="T45" fmla="*/ 36 h 211"/>
                <a:gd name="T46" fmla="*/ 84 w 146"/>
                <a:gd name="T47" fmla="*/ 25 h 211"/>
                <a:gd name="T48" fmla="*/ 92 w 146"/>
                <a:gd name="T49" fmla="*/ 16 h 211"/>
                <a:gd name="T50" fmla="*/ 106 w 146"/>
                <a:gd name="T51" fmla="*/ 8 h 211"/>
                <a:gd name="T52" fmla="*/ 123 w 146"/>
                <a:gd name="T53" fmla="*/ 2 h 211"/>
                <a:gd name="T54" fmla="*/ 146 w 146"/>
                <a:gd name="T55" fmla="*/ 0 h 211"/>
                <a:gd name="T56" fmla="*/ 145 w 146"/>
                <a:gd name="T57" fmla="*/ 2 h 211"/>
                <a:gd name="T58" fmla="*/ 145 w 146"/>
                <a:gd name="T59" fmla="*/ 8 h 211"/>
                <a:gd name="T60" fmla="*/ 143 w 146"/>
                <a:gd name="T61" fmla="*/ 17 h 211"/>
                <a:gd name="T62" fmla="*/ 139 w 146"/>
                <a:gd name="T63" fmla="*/ 28 h 211"/>
                <a:gd name="T64" fmla="*/ 134 w 146"/>
                <a:gd name="T65" fmla="*/ 39 h 211"/>
                <a:gd name="T66" fmla="*/ 126 w 146"/>
                <a:gd name="T67" fmla="*/ 49 h 211"/>
                <a:gd name="T68" fmla="*/ 114 w 146"/>
                <a:gd name="T69" fmla="*/ 59 h 211"/>
                <a:gd name="T70" fmla="*/ 98 w 146"/>
                <a:gd name="T71" fmla="*/ 64 h 211"/>
                <a:gd name="T72" fmla="*/ 79 w 146"/>
                <a:gd name="T73" fmla="*/ 67 h 211"/>
                <a:gd name="T74" fmla="*/ 79 w 146"/>
                <a:gd name="T75" fmla="*/ 211 h 211"/>
                <a:gd name="T76" fmla="*/ 68 w 146"/>
                <a:gd name="T77" fmla="*/ 211 h 211"/>
                <a:gd name="T78" fmla="*/ 68 w 146"/>
                <a:gd name="T79" fmla="*/ 6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endParaRPr lang="zh-CN" altLang="en-US"/>
            </a:p>
          </p:txBody>
        </p:sp>
        <p:sp>
          <p:nvSpPr>
            <p:cNvPr id="3083" name="Freeform 11"/>
            <p:cNvSpPr>
              <a:spLocks/>
            </p:cNvSpPr>
            <p:nvPr/>
          </p:nvSpPr>
          <p:spPr bwMode="gray">
            <a:xfrm>
              <a:off x="2792" y="378"/>
              <a:ext cx="144" cy="211"/>
            </a:xfrm>
            <a:custGeom>
              <a:avLst/>
              <a:gdLst>
                <a:gd name="T0" fmla="*/ 67 w 144"/>
                <a:gd name="T1" fmla="*/ 67 h 211"/>
                <a:gd name="T2" fmla="*/ 66 w 144"/>
                <a:gd name="T3" fmla="*/ 67 h 211"/>
                <a:gd name="T4" fmla="*/ 59 w 144"/>
                <a:gd name="T5" fmla="*/ 66 h 211"/>
                <a:gd name="T6" fmla="*/ 50 w 144"/>
                <a:gd name="T7" fmla="*/ 64 h 211"/>
                <a:gd name="T8" fmla="*/ 39 w 144"/>
                <a:gd name="T9" fmla="*/ 62 h 211"/>
                <a:gd name="T10" fmla="*/ 28 w 144"/>
                <a:gd name="T11" fmla="*/ 55 h 211"/>
                <a:gd name="T12" fmla="*/ 17 w 144"/>
                <a:gd name="T13" fmla="*/ 47 h 211"/>
                <a:gd name="T14" fmla="*/ 9 w 144"/>
                <a:gd name="T15" fmla="*/ 35 h 211"/>
                <a:gd name="T16" fmla="*/ 2 w 144"/>
                <a:gd name="T17" fmla="*/ 20 h 211"/>
                <a:gd name="T18" fmla="*/ 0 w 144"/>
                <a:gd name="T19" fmla="*/ 0 h 211"/>
                <a:gd name="T20" fmla="*/ 2 w 144"/>
                <a:gd name="T21" fmla="*/ 0 h 211"/>
                <a:gd name="T22" fmla="*/ 9 w 144"/>
                <a:gd name="T23" fmla="*/ 0 h 211"/>
                <a:gd name="T24" fmla="*/ 17 w 144"/>
                <a:gd name="T25" fmla="*/ 0 h 211"/>
                <a:gd name="T26" fmla="*/ 28 w 144"/>
                <a:gd name="T27" fmla="*/ 2 h 211"/>
                <a:gd name="T28" fmla="*/ 40 w 144"/>
                <a:gd name="T29" fmla="*/ 6 h 211"/>
                <a:gd name="T30" fmla="*/ 51 w 144"/>
                <a:gd name="T31" fmla="*/ 14 h 211"/>
                <a:gd name="T32" fmla="*/ 62 w 144"/>
                <a:gd name="T33" fmla="*/ 25 h 211"/>
                <a:gd name="T34" fmla="*/ 69 w 144"/>
                <a:gd name="T35" fmla="*/ 41 h 211"/>
                <a:gd name="T36" fmla="*/ 73 w 144"/>
                <a:gd name="T37" fmla="*/ 62 h 211"/>
                <a:gd name="T38" fmla="*/ 73 w 144"/>
                <a:gd name="T39" fmla="*/ 60 h 211"/>
                <a:gd name="T40" fmla="*/ 73 w 144"/>
                <a:gd name="T41" fmla="*/ 55 h 211"/>
                <a:gd name="T42" fmla="*/ 74 w 144"/>
                <a:gd name="T43" fmla="*/ 45 h 211"/>
                <a:gd name="T44" fmla="*/ 77 w 144"/>
                <a:gd name="T45" fmla="*/ 36 h 211"/>
                <a:gd name="T46" fmla="*/ 82 w 144"/>
                <a:gd name="T47" fmla="*/ 25 h 211"/>
                <a:gd name="T48" fmla="*/ 91 w 144"/>
                <a:gd name="T49" fmla="*/ 16 h 211"/>
                <a:gd name="T50" fmla="*/ 105 w 144"/>
                <a:gd name="T51" fmla="*/ 8 h 211"/>
                <a:gd name="T52" fmla="*/ 121 w 144"/>
                <a:gd name="T53" fmla="*/ 2 h 211"/>
                <a:gd name="T54" fmla="*/ 144 w 144"/>
                <a:gd name="T55" fmla="*/ 0 h 211"/>
                <a:gd name="T56" fmla="*/ 144 w 144"/>
                <a:gd name="T57" fmla="*/ 2 h 211"/>
                <a:gd name="T58" fmla="*/ 144 w 144"/>
                <a:gd name="T59" fmla="*/ 8 h 211"/>
                <a:gd name="T60" fmla="*/ 141 w 144"/>
                <a:gd name="T61" fmla="*/ 17 h 211"/>
                <a:gd name="T62" fmla="*/ 139 w 144"/>
                <a:gd name="T63" fmla="*/ 28 h 211"/>
                <a:gd name="T64" fmla="*/ 133 w 144"/>
                <a:gd name="T65" fmla="*/ 39 h 211"/>
                <a:gd name="T66" fmla="*/ 125 w 144"/>
                <a:gd name="T67" fmla="*/ 49 h 211"/>
                <a:gd name="T68" fmla="*/ 113 w 144"/>
                <a:gd name="T69" fmla="*/ 59 h 211"/>
                <a:gd name="T70" fmla="*/ 97 w 144"/>
                <a:gd name="T71" fmla="*/ 64 h 211"/>
                <a:gd name="T72" fmla="*/ 77 w 144"/>
                <a:gd name="T73" fmla="*/ 67 h 211"/>
                <a:gd name="T74" fmla="*/ 77 w 144"/>
                <a:gd name="T75" fmla="*/ 211 h 211"/>
                <a:gd name="T76" fmla="*/ 67 w 144"/>
                <a:gd name="T77" fmla="*/ 211 h 211"/>
                <a:gd name="T78" fmla="*/ 67 w 144"/>
                <a:gd name="T79" fmla="*/ 6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endParaRPr lang="zh-CN" altLang="en-US"/>
            </a:p>
          </p:txBody>
        </p:sp>
        <p:sp>
          <p:nvSpPr>
            <p:cNvPr id="3084" name="Freeform 12"/>
            <p:cNvSpPr>
              <a:spLocks/>
            </p:cNvSpPr>
            <p:nvPr/>
          </p:nvSpPr>
          <p:spPr bwMode="gray">
            <a:xfrm>
              <a:off x="2631" y="457"/>
              <a:ext cx="89" cy="132"/>
            </a:xfrm>
            <a:custGeom>
              <a:avLst/>
              <a:gdLst>
                <a:gd name="T0" fmla="*/ 42 w 89"/>
                <a:gd name="T1" fmla="*/ 43 h 132"/>
                <a:gd name="T2" fmla="*/ 39 w 89"/>
                <a:gd name="T3" fmla="*/ 42 h 132"/>
                <a:gd name="T4" fmla="*/ 33 w 89"/>
                <a:gd name="T5" fmla="*/ 42 h 132"/>
                <a:gd name="T6" fmla="*/ 25 w 89"/>
                <a:gd name="T7" fmla="*/ 39 h 132"/>
                <a:gd name="T8" fmla="*/ 16 w 89"/>
                <a:gd name="T9" fmla="*/ 35 h 132"/>
                <a:gd name="T10" fmla="*/ 8 w 89"/>
                <a:gd name="T11" fmla="*/ 27 h 132"/>
                <a:gd name="T12" fmla="*/ 2 w 89"/>
                <a:gd name="T13" fmla="*/ 16 h 132"/>
                <a:gd name="T14" fmla="*/ 0 w 89"/>
                <a:gd name="T15" fmla="*/ 0 h 132"/>
                <a:gd name="T16" fmla="*/ 2 w 89"/>
                <a:gd name="T17" fmla="*/ 0 h 132"/>
                <a:gd name="T18" fmla="*/ 6 w 89"/>
                <a:gd name="T19" fmla="*/ 0 h 132"/>
                <a:gd name="T20" fmla="*/ 12 w 89"/>
                <a:gd name="T21" fmla="*/ 1 h 132"/>
                <a:gd name="T22" fmla="*/ 21 w 89"/>
                <a:gd name="T23" fmla="*/ 3 h 132"/>
                <a:gd name="T24" fmla="*/ 29 w 89"/>
                <a:gd name="T25" fmla="*/ 8 h 132"/>
                <a:gd name="T26" fmla="*/ 37 w 89"/>
                <a:gd name="T27" fmla="*/ 15 h 132"/>
                <a:gd name="T28" fmla="*/ 42 w 89"/>
                <a:gd name="T29" fmla="*/ 26 h 132"/>
                <a:gd name="T30" fmla="*/ 45 w 89"/>
                <a:gd name="T31" fmla="*/ 39 h 132"/>
                <a:gd name="T32" fmla="*/ 45 w 89"/>
                <a:gd name="T33" fmla="*/ 38 h 132"/>
                <a:gd name="T34" fmla="*/ 45 w 89"/>
                <a:gd name="T35" fmla="*/ 34 h 132"/>
                <a:gd name="T36" fmla="*/ 46 w 89"/>
                <a:gd name="T37" fmla="*/ 27 h 132"/>
                <a:gd name="T38" fmla="*/ 49 w 89"/>
                <a:gd name="T39" fmla="*/ 20 h 132"/>
                <a:gd name="T40" fmla="*/ 54 w 89"/>
                <a:gd name="T41" fmla="*/ 14 h 132"/>
                <a:gd name="T42" fmla="*/ 62 w 89"/>
                <a:gd name="T43" fmla="*/ 7 h 132"/>
                <a:gd name="T44" fmla="*/ 73 w 89"/>
                <a:gd name="T45" fmla="*/ 3 h 132"/>
                <a:gd name="T46" fmla="*/ 89 w 89"/>
                <a:gd name="T47" fmla="*/ 0 h 132"/>
                <a:gd name="T48" fmla="*/ 89 w 89"/>
                <a:gd name="T49" fmla="*/ 3 h 132"/>
                <a:gd name="T50" fmla="*/ 88 w 89"/>
                <a:gd name="T51" fmla="*/ 10 h 132"/>
                <a:gd name="T52" fmla="*/ 87 w 89"/>
                <a:gd name="T53" fmla="*/ 18 h 132"/>
                <a:gd name="T54" fmla="*/ 81 w 89"/>
                <a:gd name="T55" fmla="*/ 26 h 132"/>
                <a:gd name="T56" fmla="*/ 74 w 89"/>
                <a:gd name="T57" fmla="*/ 34 h 132"/>
                <a:gd name="T58" fmla="*/ 64 w 89"/>
                <a:gd name="T59" fmla="*/ 41 h 132"/>
                <a:gd name="T60" fmla="*/ 47 w 89"/>
                <a:gd name="T61" fmla="*/ 43 h 132"/>
                <a:gd name="T62" fmla="*/ 47 w 89"/>
                <a:gd name="T63" fmla="*/ 132 h 132"/>
                <a:gd name="T64" fmla="*/ 42 w 89"/>
                <a:gd name="T65" fmla="*/ 132 h 132"/>
                <a:gd name="T66" fmla="*/ 42 w 89"/>
                <a:gd name="T67" fmla="*/ 4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endParaRPr lang="zh-CN" altLang="en-US"/>
            </a:p>
          </p:txBody>
        </p:sp>
        <p:sp>
          <p:nvSpPr>
            <p:cNvPr id="3085" name="Freeform 13"/>
            <p:cNvSpPr>
              <a:spLocks/>
            </p:cNvSpPr>
            <p:nvPr/>
          </p:nvSpPr>
          <p:spPr bwMode="gray">
            <a:xfrm>
              <a:off x="2430" y="403"/>
              <a:ext cx="88" cy="186"/>
            </a:xfrm>
            <a:custGeom>
              <a:avLst/>
              <a:gdLst>
                <a:gd name="T0" fmla="*/ 43 w 88"/>
                <a:gd name="T1" fmla="*/ 43 h 186"/>
                <a:gd name="T2" fmla="*/ 41 w 88"/>
                <a:gd name="T3" fmla="*/ 43 h 186"/>
                <a:gd name="T4" fmla="*/ 35 w 88"/>
                <a:gd name="T5" fmla="*/ 43 h 186"/>
                <a:gd name="T6" fmla="*/ 27 w 88"/>
                <a:gd name="T7" fmla="*/ 41 h 186"/>
                <a:gd name="T8" fmla="*/ 18 w 88"/>
                <a:gd name="T9" fmla="*/ 35 h 186"/>
                <a:gd name="T10" fmla="*/ 8 w 88"/>
                <a:gd name="T11" fmla="*/ 28 h 186"/>
                <a:gd name="T12" fmla="*/ 3 w 88"/>
                <a:gd name="T13" fmla="*/ 16 h 186"/>
                <a:gd name="T14" fmla="*/ 0 w 88"/>
                <a:gd name="T15" fmla="*/ 0 h 186"/>
                <a:gd name="T16" fmla="*/ 3 w 88"/>
                <a:gd name="T17" fmla="*/ 0 h 186"/>
                <a:gd name="T18" fmla="*/ 8 w 88"/>
                <a:gd name="T19" fmla="*/ 0 h 186"/>
                <a:gd name="T20" fmla="*/ 17 w 88"/>
                <a:gd name="T21" fmla="*/ 1 h 186"/>
                <a:gd name="T22" fmla="*/ 26 w 88"/>
                <a:gd name="T23" fmla="*/ 6 h 186"/>
                <a:gd name="T24" fmla="*/ 35 w 88"/>
                <a:gd name="T25" fmla="*/ 12 h 186"/>
                <a:gd name="T26" fmla="*/ 42 w 88"/>
                <a:gd name="T27" fmla="*/ 24 h 186"/>
                <a:gd name="T28" fmla="*/ 48 w 88"/>
                <a:gd name="T29" fmla="*/ 41 h 186"/>
                <a:gd name="T30" fmla="*/ 48 w 88"/>
                <a:gd name="T31" fmla="*/ 90 h 186"/>
                <a:gd name="T32" fmla="*/ 48 w 88"/>
                <a:gd name="T33" fmla="*/ 88 h 186"/>
                <a:gd name="T34" fmla="*/ 48 w 88"/>
                <a:gd name="T35" fmla="*/ 82 h 186"/>
                <a:gd name="T36" fmla="*/ 50 w 88"/>
                <a:gd name="T37" fmla="*/ 74 h 186"/>
                <a:gd name="T38" fmla="*/ 54 w 88"/>
                <a:gd name="T39" fmla="*/ 66 h 186"/>
                <a:gd name="T40" fmla="*/ 61 w 88"/>
                <a:gd name="T41" fmla="*/ 58 h 186"/>
                <a:gd name="T42" fmla="*/ 72 w 88"/>
                <a:gd name="T43" fmla="*/ 53 h 186"/>
                <a:gd name="T44" fmla="*/ 87 w 88"/>
                <a:gd name="T45" fmla="*/ 50 h 186"/>
                <a:gd name="T46" fmla="*/ 88 w 88"/>
                <a:gd name="T47" fmla="*/ 51 h 186"/>
                <a:gd name="T48" fmla="*/ 88 w 88"/>
                <a:gd name="T49" fmla="*/ 57 h 186"/>
                <a:gd name="T50" fmla="*/ 87 w 88"/>
                <a:gd name="T51" fmla="*/ 64 h 186"/>
                <a:gd name="T52" fmla="*/ 84 w 88"/>
                <a:gd name="T53" fmla="*/ 72 h 186"/>
                <a:gd name="T54" fmla="*/ 80 w 88"/>
                <a:gd name="T55" fmla="*/ 80 h 186"/>
                <a:gd name="T56" fmla="*/ 73 w 88"/>
                <a:gd name="T57" fmla="*/ 86 h 186"/>
                <a:gd name="T58" fmla="*/ 62 w 88"/>
                <a:gd name="T59" fmla="*/ 92 h 186"/>
                <a:gd name="T60" fmla="*/ 48 w 88"/>
                <a:gd name="T61" fmla="*/ 93 h 186"/>
                <a:gd name="T62" fmla="*/ 48 w 88"/>
                <a:gd name="T63" fmla="*/ 186 h 186"/>
                <a:gd name="T64" fmla="*/ 43 w 88"/>
                <a:gd name="T65" fmla="*/ 186 h 186"/>
                <a:gd name="T66" fmla="*/ 43 w 88"/>
                <a:gd name="T67" fmla="*/ 143 h 186"/>
                <a:gd name="T68" fmla="*/ 42 w 88"/>
                <a:gd name="T69" fmla="*/ 143 h 186"/>
                <a:gd name="T70" fmla="*/ 37 w 88"/>
                <a:gd name="T71" fmla="*/ 142 h 186"/>
                <a:gd name="T72" fmla="*/ 29 w 88"/>
                <a:gd name="T73" fmla="*/ 140 h 186"/>
                <a:gd name="T74" fmla="*/ 22 w 88"/>
                <a:gd name="T75" fmla="*/ 136 h 186"/>
                <a:gd name="T76" fmla="*/ 14 w 88"/>
                <a:gd name="T77" fmla="*/ 130 h 186"/>
                <a:gd name="T78" fmla="*/ 8 w 88"/>
                <a:gd name="T79" fmla="*/ 120 h 186"/>
                <a:gd name="T80" fmla="*/ 7 w 88"/>
                <a:gd name="T81" fmla="*/ 105 h 186"/>
                <a:gd name="T82" fmla="*/ 8 w 88"/>
                <a:gd name="T83" fmla="*/ 105 h 186"/>
                <a:gd name="T84" fmla="*/ 12 w 88"/>
                <a:gd name="T85" fmla="*/ 107 h 186"/>
                <a:gd name="T86" fmla="*/ 19 w 88"/>
                <a:gd name="T87" fmla="*/ 108 h 186"/>
                <a:gd name="T88" fmla="*/ 26 w 88"/>
                <a:gd name="T89" fmla="*/ 111 h 186"/>
                <a:gd name="T90" fmla="*/ 34 w 88"/>
                <a:gd name="T91" fmla="*/ 117 h 186"/>
                <a:gd name="T92" fmla="*/ 39 w 88"/>
                <a:gd name="T93" fmla="*/ 127 h 186"/>
                <a:gd name="T94" fmla="*/ 43 w 88"/>
                <a:gd name="T95" fmla="*/ 140 h 186"/>
                <a:gd name="T96" fmla="*/ 43 w 88"/>
                <a:gd name="T97" fmla="*/ 4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endParaRPr lang="zh-CN" altLang="en-US"/>
            </a:p>
          </p:txBody>
        </p:sp>
        <p:sp>
          <p:nvSpPr>
            <p:cNvPr id="3086" name="Freeform 14"/>
            <p:cNvSpPr>
              <a:spLocks/>
            </p:cNvSpPr>
            <p:nvPr/>
          </p:nvSpPr>
          <p:spPr bwMode="gray">
            <a:xfrm>
              <a:off x="1914" y="233"/>
              <a:ext cx="166" cy="356"/>
            </a:xfrm>
            <a:custGeom>
              <a:avLst/>
              <a:gdLst>
                <a:gd name="T0" fmla="*/ 85 w 166"/>
                <a:gd name="T1" fmla="*/ 84 h 356"/>
                <a:gd name="T2" fmla="*/ 101 w 166"/>
                <a:gd name="T3" fmla="*/ 81 h 356"/>
                <a:gd name="T4" fmla="*/ 124 w 166"/>
                <a:gd name="T5" fmla="*/ 73 h 356"/>
                <a:gd name="T6" fmla="*/ 148 w 166"/>
                <a:gd name="T7" fmla="*/ 56 h 356"/>
                <a:gd name="T8" fmla="*/ 163 w 166"/>
                <a:gd name="T9" fmla="*/ 23 h 356"/>
                <a:gd name="T10" fmla="*/ 163 w 166"/>
                <a:gd name="T11" fmla="*/ 0 h 356"/>
                <a:gd name="T12" fmla="*/ 148 w 166"/>
                <a:gd name="T13" fmla="*/ 0 h 356"/>
                <a:gd name="T14" fmla="*/ 125 w 166"/>
                <a:gd name="T15" fmla="*/ 6 h 356"/>
                <a:gd name="T16" fmla="*/ 101 w 166"/>
                <a:gd name="T17" fmla="*/ 22 h 356"/>
                <a:gd name="T18" fmla="*/ 82 w 166"/>
                <a:gd name="T19" fmla="*/ 54 h 356"/>
                <a:gd name="T20" fmla="*/ 77 w 166"/>
                <a:gd name="T21" fmla="*/ 173 h 356"/>
                <a:gd name="T22" fmla="*/ 77 w 166"/>
                <a:gd name="T23" fmla="*/ 165 h 356"/>
                <a:gd name="T24" fmla="*/ 71 w 166"/>
                <a:gd name="T25" fmla="*/ 146 h 356"/>
                <a:gd name="T26" fmla="*/ 60 w 166"/>
                <a:gd name="T27" fmla="*/ 123 h 356"/>
                <a:gd name="T28" fmla="*/ 38 w 166"/>
                <a:gd name="T29" fmla="*/ 104 h 356"/>
                <a:gd name="T30" fmla="*/ 0 w 166"/>
                <a:gd name="T31" fmla="*/ 96 h 356"/>
                <a:gd name="T32" fmla="*/ 0 w 166"/>
                <a:gd name="T33" fmla="*/ 103 h 356"/>
                <a:gd name="T34" fmla="*/ 0 w 166"/>
                <a:gd name="T35" fmla="*/ 120 h 356"/>
                <a:gd name="T36" fmla="*/ 8 w 166"/>
                <a:gd name="T37" fmla="*/ 143 h 356"/>
                <a:gd name="T38" fmla="*/ 24 w 166"/>
                <a:gd name="T39" fmla="*/ 163 h 356"/>
                <a:gd name="T40" fmla="*/ 55 w 166"/>
                <a:gd name="T41" fmla="*/ 177 h 356"/>
                <a:gd name="T42" fmla="*/ 77 w 166"/>
                <a:gd name="T43" fmla="*/ 356 h 356"/>
                <a:gd name="T44" fmla="*/ 82 w 166"/>
                <a:gd name="T45" fmla="*/ 274 h 356"/>
                <a:gd name="T46" fmla="*/ 91 w 166"/>
                <a:gd name="T47" fmla="*/ 273 h 356"/>
                <a:gd name="T48" fmla="*/ 112 w 166"/>
                <a:gd name="T49" fmla="*/ 267 h 356"/>
                <a:gd name="T50" fmla="*/ 135 w 166"/>
                <a:gd name="T51" fmla="*/ 252 h 356"/>
                <a:gd name="T52" fmla="*/ 151 w 166"/>
                <a:gd name="T53" fmla="*/ 224 h 356"/>
                <a:gd name="T54" fmla="*/ 152 w 166"/>
                <a:gd name="T55" fmla="*/ 203 h 356"/>
                <a:gd name="T56" fmla="*/ 137 w 166"/>
                <a:gd name="T57" fmla="*/ 204 h 356"/>
                <a:gd name="T58" fmla="*/ 117 w 166"/>
                <a:gd name="T59" fmla="*/ 211 h 356"/>
                <a:gd name="T60" fmla="*/ 97 w 166"/>
                <a:gd name="T61" fmla="*/ 231 h 356"/>
                <a:gd name="T62" fmla="*/ 82 w 166"/>
                <a:gd name="T63" fmla="*/ 267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endParaRPr lang="zh-CN" altLang="en-US"/>
            </a:p>
          </p:txBody>
        </p:sp>
        <p:sp>
          <p:nvSpPr>
            <p:cNvPr id="3087" name="Freeform 15"/>
            <p:cNvSpPr>
              <a:spLocks/>
            </p:cNvSpPr>
            <p:nvPr/>
          </p:nvSpPr>
          <p:spPr bwMode="gray">
            <a:xfrm>
              <a:off x="2514" y="379"/>
              <a:ext cx="92" cy="210"/>
            </a:xfrm>
            <a:custGeom>
              <a:avLst/>
              <a:gdLst>
                <a:gd name="T0" fmla="*/ 43 w 92"/>
                <a:gd name="T1" fmla="*/ 162 h 210"/>
                <a:gd name="T2" fmla="*/ 36 w 92"/>
                <a:gd name="T3" fmla="*/ 160 h 210"/>
                <a:gd name="T4" fmla="*/ 23 w 92"/>
                <a:gd name="T5" fmla="*/ 155 h 210"/>
                <a:gd name="T6" fmla="*/ 12 w 92"/>
                <a:gd name="T7" fmla="*/ 141 h 210"/>
                <a:gd name="T8" fmla="*/ 12 w 92"/>
                <a:gd name="T9" fmla="*/ 129 h 210"/>
                <a:gd name="T10" fmla="*/ 23 w 92"/>
                <a:gd name="T11" fmla="*/ 132 h 210"/>
                <a:gd name="T12" fmla="*/ 38 w 92"/>
                <a:gd name="T13" fmla="*/ 145 h 210"/>
                <a:gd name="T14" fmla="*/ 43 w 92"/>
                <a:gd name="T15" fmla="*/ 108 h 210"/>
                <a:gd name="T16" fmla="*/ 35 w 92"/>
                <a:gd name="T17" fmla="*/ 106 h 210"/>
                <a:gd name="T18" fmla="*/ 20 w 92"/>
                <a:gd name="T19" fmla="*/ 101 h 210"/>
                <a:gd name="T20" fmla="*/ 7 w 92"/>
                <a:gd name="T21" fmla="*/ 83 h 210"/>
                <a:gd name="T22" fmla="*/ 7 w 92"/>
                <a:gd name="T23" fmla="*/ 70 h 210"/>
                <a:gd name="T24" fmla="*/ 17 w 92"/>
                <a:gd name="T25" fmla="*/ 71 h 210"/>
                <a:gd name="T26" fmla="*/ 31 w 92"/>
                <a:gd name="T27" fmla="*/ 81 h 210"/>
                <a:gd name="T28" fmla="*/ 43 w 92"/>
                <a:gd name="T29" fmla="*/ 105 h 210"/>
                <a:gd name="T30" fmla="*/ 40 w 92"/>
                <a:gd name="T31" fmla="*/ 43 h 210"/>
                <a:gd name="T32" fmla="*/ 26 w 92"/>
                <a:gd name="T33" fmla="*/ 39 h 210"/>
                <a:gd name="T34" fmla="*/ 8 w 92"/>
                <a:gd name="T35" fmla="*/ 27 h 210"/>
                <a:gd name="T36" fmla="*/ 0 w 92"/>
                <a:gd name="T37" fmla="*/ 0 h 210"/>
                <a:gd name="T38" fmla="*/ 7 w 92"/>
                <a:gd name="T39" fmla="*/ 0 h 210"/>
                <a:gd name="T40" fmla="*/ 23 w 92"/>
                <a:gd name="T41" fmla="*/ 5 h 210"/>
                <a:gd name="T42" fmla="*/ 39 w 92"/>
                <a:gd name="T43" fmla="*/ 23 h 210"/>
                <a:gd name="T44" fmla="*/ 46 w 92"/>
                <a:gd name="T45" fmla="*/ 38 h 210"/>
                <a:gd name="T46" fmla="*/ 51 w 92"/>
                <a:gd name="T47" fmla="*/ 24 h 210"/>
                <a:gd name="T48" fmla="*/ 66 w 92"/>
                <a:gd name="T49" fmla="*/ 8 h 210"/>
                <a:gd name="T50" fmla="*/ 92 w 92"/>
                <a:gd name="T51" fmla="*/ 0 h 210"/>
                <a:gd name="T52" fmla="*/ 90 w 92"/>
                <a:gd name="T53" fmla="*/ 8 h 210"/>
                <a:gd name="T54" fmla="*/ 82 w 92"/>
                <a:gd name="T55" fmla="*/ 25 h 210"/>
                <a:gd name="T56" fmla="*/ 63 w 92"/>
                <a:gd name="T57" fmla="*/ 40 h 210"/>
                <a:gd name="T58" fmla="*/ 49 w 92"/>
                <a:gd name="T59" fmla="*/ 124 h 210"/>
                <a:gd name="T60" fmla="*/ 50 w 92"/>
                <a:gd name="T61" fmla="*/ 116 h 210"/>
                <a:gd name="T62" fmla="*/ 59 w 92"/>
                <a:gd name="T63" fmla="*/ 100 h 210"/>
                <a:gd name="T64" fmla="*/ 81 w 92"/>
                <a:gd name="T65" fmla="*/ 92 h 210"/>
                <a:gd name="T66" fmla="*/ 80 w 92"/>
                <a:gd name="T67" fmla="*/ 98 h 210"/>
                <a:gd name="T68" fmla="*/ 73 w 92"/>
                <a:gd name="T69" fmla="*/ 114 h 210"/>
                <a:gd name="T70" fmla="*/ 59 w 92"/>
                <a:gd name="T71" fmla="*/ 127 h 210"/>
                <a:gd name="T72" fmla="*/ 49 w 92"/>
                <a:gd name="T73"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endParaRPr lang="zh-CN" altLang="en-US"/>
            </a:p>
          </p:txBody>
        </p:sp>
        <p:sp>
          <p:nvSpPr>
            <p:cNvPr id="3088" name="Freeform 16"/>
            <p:cNvSpPr>
              <a:spLocks/>
            </p:cNvSpPr>
            <p:nvPr/>
          </p:nvSpPr>
          <p:spPr bwMode="gray">
            <a:xfrm>
              <a:off x="1566" y="297"/>
              <a:ext cx="128" cy="292"/>
            </a:xfrm>
            <a:custGeom>
              <a:avLst/>
              <a:gdLst>
                <a:gd name="T0" fmla="*/ 61 w 128"/>
                <a:gd name="T1" fmla="*/ 225 h 292"/>
                <a:gd name="T2" fmla="*/ 54 w 128"/>
                <a:gd name="T3" fmla="*/ 225 h 292"/>
                <a:gd name="T4" fmla="*/ 38 w 128"/>
                <a:gd name="T5" fmla="*/ 219 h 292"/>
                <a:gd name="T6" fmla="*/ 23 w 128"/>
                <a:gd name="T7" fmla="*/ 206 h 292"/>
                <a:gd name="T8" fmla="*/ 15 w 128"/>
                <a:gd name="T9" fmla="*/ 180 h 292"/>
                <a:gd name="T10" fmla="*/ 23 w 128"/>
                <a:gd name="T11" fmla="*/ 180 h 292"/>
                <a:gd name="T12" fmla="*/ 38 w 128"/>
                <a:gd name="T13" fmla="*/ 186 h 292"/>
                <a:gd name="T14" fmla="*/ 54 w 128"/>
                <a:gd name="T15" fmla="*/ 205 h 292"/>
                <a:gd name="T16" fmla="*/ 61 w 128"/>
                <a:gd name="T17" fmla="*/ 151 h 292"/>
                <a:gd name="T18" fmla="*/ 52 w 128"/>
                <a:gd name="T19" fmla="*/ 149 h 292"/>
                <a:gd name="T20" fmla="*/ 34 w 128"/>
                <a:gd name="T21" fmla="*/ 144 h 292"/>
                <a:gd name="T22" fmla="*/ 16 w 128"/>
                <a:gd name="T23" fmla="*/ 128 h 292"/>
                <a:gd name="T24" fmla="*/ 8 w 128"/>
                <a:gd name="T25" fmla="*/ 98 h 292"/>
                <a:gd name="T26" fmla="*/ 15 w 128"/>
                <a:gd name="T27" fmla="*/ 97 h 292"/>
                <a:gd name="T28" fmla="*/ 29 w 128"/>
                <a:gd name="T29" fmla="*/ 101 h 292"/>
                <a:gd name="T30" fmla="*/ 47 w 128"/>
                <a:gd name="T31" fmla="*/ 116 h 292"/>
                <a:gd name="T32" fmla="*/ 61 w 128"/>
                <a:gd name="T33" fmla="*/ 147 h 292"/>
                <a:gd name="T34" fmla="*/ 58 w 128"/>
                <a:gd name="T35" fmla="*/ 60 h 292"/>
                <a:gd name="T36" fmla="*/ 44 w 128"/>
                <a:gd name="T37" fmla="*/ 58 h 292"/>
                <a:gd name="T38" fmla="*/ 25 w 128"/>
                <a:gd name="T39" fmla="*/ 50 h 292"/>
                <a:gd name="T40" fmla="*/ 8 w 128"/>
                <a:gd name="T41" fmla="*/ 32 h 292"/>
                <a:gd name="T42" fmla="*/ 0 w 128"/>
                <a:gd name="T43" fmla="*/ 0 h 292"/>
                <a:gd name="T44" fmla="*/ 8 w 128"/>
                <a:gd name="T45" fmla="*/ 0 h 292"/>
                <a:gd name="T46" fmla="*/ 27 w 128"/>
                <a:gd name="T47" fmla="*/ 5 h 292"/>
                <a:gd name="T48" fmla="*/ 48 w 128"/>
                <a:gd name="T49" fmla="*/ 21 h 292"/>
                <a:gd name="T50" fmla="*/ 65 w 128"/>
                <a:gd name="T51" fmla="*/ 56 h 292"/>
                <a:gd name="T52" fmla="*/ 66 w 128"/>
                <a:gd name="T53" fmla="*/ 48 h 292"/>
                <a:gd name="T54" fmla="*/ 77 w 128"/>
                <a:gd name="T55" fmla="*/ 28 h 292"/>
                <a:gd name="T56" fmla="*/ 96 w 128"/>
                <a:gd name="T57" fmla="*/ 9 h 292"/>
                <a:gd name="T58" fmla="*/ 128 w 128"/>
                <a:gd name="T59" fmla="*/ 0 h 292"/>
                <a:gd name="T60" fmla="*/ 127 w 128"/>
                <a:gd name="T61" fmla="*/ 9 h 292"/>
                <a:gd name="T62" fmla="*/ 119 w 128"/>
                <a:gd name="T63" fmla="*/ 31 h 292"/>
                <a:gd name="T64" fmla="*/ 101 w 128"/>
                <a:gd name="T65" fmla="*/ 51 h 292"/>
                <a:gd name="T66" fmla="*/ 67 w 128"/>
                <a:gd name="T67" fmla="*/ 60 h 292"/>
                <a:gd name="T68" fmla="*/ 69 w 128"/>
                <a:gd name="T69" fmla="*/ 170 h 292"/>
                <a:gd name="T70" fmla="*/ 73 w 128"/>
                <a:gd name="T71" fmla="*/ 155 h 292"/>
                <a:gd name="T72" fmla="*/ 86 w 128"/>
                <a:gd name="T73" fmla="*/ 136 h 292"/>
                <a:gd name="T74" fmla="*/ 113 w 128"/>
                <a:gd name="T75" fmla="*/ 128 h 292"/>
                <a:gd name="T76" fmla="*/ 112 w 128"/>
                <a:gd name="T77" fmla="*/ 136 h 292"/>
                <a:gd name="T78" fmla="*/ 105 w 128"/>
                <a:gd name="T79" fmla="*/ 153 h 292"/>
                <a:gd name="T80" fmla="*/ 92 w 128"/>
                <a:gd name="T81" fmla="*/ 172 h 292"/>
                <a:gd name="T82" fmla="*/ 67 w 128"/>
                <a:gd name="T83" fmla="*/ 180 h 292"/>
                <a:gd name="T84" fmla="*/ 61 w 128"/>
                <a:gd name="T85"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endParaRPr lang="zh-CN" altLang="en-US"/>
            </a:p>
          </p:txBody>
        </p:sp>
        <p:sp>
          <p:nvSpPr>
            <p:cNvPr id="3089" name="Freeform 17"/>
            <p:cNvSpPr>
              <a:spLocks/>
            </p:cNvSpPr>
            <p:nvPr/>
          </p:nvSpPr>
          <p:spPr bwMode="gray">
            <a:xfrm>
              <a:off x="2596" y="332"/>
              <a:ext cx="68" cy="257"/>
            </a:xfrm>
            <a:custGeom>
              <a:avLst/>
              <a:gdLst>
                <a:gd name="T0" fmla="*/ 31 w 68"/>
                <a:gd name="T1" fmla="*/ 164 h 257"/>
                <a:gd name="T2" fmla="*/ 23 w 68"/>
                <a:gd name="T3" fmla="*/ 163 h 257"/>
                <a:gd name="T4" fmla="*/ 8 w 68"/>
                <a:gd name="T5" fmla="*/ 155 h 257"/>
                <a:gd name="T6" fmla="*/ 0 w 68"/>
                <a:gd name="T7" fmla="*/ 132 h 257"/>
                <a:gd name="T8" fmla="*/ 7 w 68"/>
                <a:gd name="T9" fmla="*/ 132 h 257"/>
                <a:gd name="T10" fmla="*/ 22 w 68"/>
                <a:gd name="T11" fmla="*/ 139 h 257"/>
                <a:gd name="T12" fmla="*/ 31 w 68"/>
                <a:gd name="T13" fmla="*/ 160 h 257"/>
                <a:gd name="T14" fmla="*/ 29 w 68"/>
                <a:gd name="T15" fmla="*/ 101 h 257"/>
                <a:gd name="T16" fmla="*/ 16 w 68"/>
                <a:gd name="T17" fmla="*/ 97 h 257"/>
                <a:gd name="T18" fmla="*/ 3 w 68"/>
                <a:gd name="T19" fmla="*/ 83 h 257"/>
                <a:gd name="T20" fmla="*/ 3 w 68"/>
                <a:gd name="T21" fmla="*/ 70 h 257"/>
                <a:gd name="T22" fmla="*/ 15 w 68"/>
                <a:gd name="T23" fmla="*/ 74 h 257"/>
                <a:gd name="T24" fmla="*/ 27 w 68"/>
                <a:gd name="T25" fmla="*/ 86 h 257"/>
                <a:gd name="T26" fmla="*/ 31 w 68"/>
                <a:gd name="T27" fmla="*/ 31 h 257"/>
                <a:gd name="T28" fmla="*/ 33 w 68"/>
                <a:gd name="T29" fmla="*/ 23 h 257"/>
                <a:gd name="T30" fmla="*/ 41 w 68"/>
                <a:gd name="T31" fmla="*/ 8 h 257"/>
                <a:gd name="T32" fmla="*/ 62 w 68"/>
                <a:gd name="T33" fmla="*/ 0 h 257"/>
                <a:gd name="T34" fmla="*/ 61 w 68"/>
                <a:gd name="T35" fmla="*/ 8 h 257"/>
                <a:gd name="T36" fmla="*/ 53 w 68"/>
                <a:gd name="T37" fmla="*/ 23 h 257"/>
                <a:gd name="T38" fmla="*/ 35 w 68"/>
                <a:gd name="T39" fmla="*/ 31 h 257"/>
                <a:gd name="T40" fmla="*/ 35 w 68"/>
                <a:gd name="T41" fmla="*/ 75 h 257"/>
                <a:gd name="T42" fmla="*/ 39 w 68"/>
                <a:gd name="T43" fmla="*/ 62 h 257"/>
                <a:gd name="T44" fmla="*/ 54 w 68"/>
                <a:gd name="T45" fmla="*/ 48 h 257"/>
                <a:gd name="T46" fmla="*/ 68 w 68"/>
                <a:gd name="T47" fmla="*/ 48 h 257"/>
                <a:gd name="T48" fmla="*/ 66 w 68"/>
                <a:gd name="T49" fmla="*/ 59 h 257"/>
                <a:gd name="T50" fmla="*/ 58 w 68"/>
                <a:gd name="T51" fmla="*/ 72 h 257"/>
                <a:gd name="T52" fmla="*/ 35 w 68"/>
                <a:gd name="T53" fmla="*/ 82 h 257"/>
                <a:gd name="T54" fmla="*/ 35 w 68"/>
                <a:gd name="T55" fmla="*/ 143 h 257"/>
                <a:gd name="T56" fmla="*/ 38 w 68"/>
                <a:gd name="T57" fmla="*/ 132 h 257"/>
                <a:gd name="T58" fmla="*/ 49 w 68"/>
                <a:gd name="T59" fmla="*/ 122 h 257"/>
                <a:gd name="T60" fmla="*/ 60 w 68"/>
                <a:gd name="T61" fmla="*/ 122 h 257"/>
                <a:gd name="T62" fmla="*/ 58 w 68"/>
                <a:gd name="T63" fmla="*/ 133 h 257"/>
                <a:gd name="T64" fmla="*/ 47 w 68"/>
                <a:gd name="T65" fmla="*/ 144 h 257"/>
                <a:gd name="T66" fmla="*/ 35 w 68"/>
                <a:gd name="T67" fmla="*/ 25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endParaRPr lang="zh-CN" altLang="en-US"/>
            </a:p>
          </p:txBody>
        </p:sp>
        <p:sp>
          <p:nvSpPr>
            <p:cNvPr id="3090" name="Freeform 18"/>
            <p:cNvSpPr>
              <a:spLocks/>
            </p:cNvSpPr>
            <p:nvPr/>
          </p:nvSpPr>
          <p:spPr bwMode="gray">
            <a:xfrm>
              <a:off x="1672" y="164"/>
              <a:ext cx="111" cy="425"/>
            </a:xfrm>
            <a:custGeom>
              <a:avLst/>
              <a:gdLst>
                <a:gd name="T0" fmla="*/ 52 w 111"/>
                <a:gd name="T1" fmla="*/ 272 h 425"/>
                <a:gd name="T2" fmla="*/ 44 w 111"/>
                <a:gd name="T3" fmla="*/ 270 h 425"/>
                <a:gd name="T4" fmla="*/ 26 w 111"/>
                <a:gd name="T5" fmla="*/ 265 h 425"/>
                <a:gd name="T6" fmla="*/ 8 w 111"/>
                <a:gd name="T7" fmla="*/ 249 h 425"/>
                <a:gd name="T8" fmla="*/ 0 w 111"/>
                <a:gd name="T9" fmla="*/ 219 h 425"/>
                <a:gd name="T10" fmla="*/ 8 w 111"/>
                <a:gd name="T11" fmla="*/ 219 h 425"/>
                <a:gd name="T12" fmla="*/ 25 w 111"/>
                <a:gd name="T13" fmla="*/ 223 h 425"/>
                <a:gd name="T14" fmla="*/ 41 w 111"/>
                <a:gd name="T15" fmla="*/ 235 h 425"/>
                <a:gd name="T16" fmla="*/ 52 w 111"/>
                <a:gd name="T17" fmla="*/ 265 h 425"/>
                <a:gd name="T18" fmla="*/ 50 w 111"/>
                <a:gd name="T19" fmla="*/ 168 h 425"/>
                <a:gd name="T20" fmla="*/ 35 w 111"/>
                <a:gd name="T21" fmla="*/ 165 h 425"/>
                <a:gd name="T22" fmla="*/ 17 w 111"/>
                <a:gd name="T23" fmla="*/ 156 h 425"/>
                <a:gd name="T24" fmla="*/ 3 w 111"/>
                <a:gd name="T25" fmla="*/ 134 h 425"/>
                <a:gd name="T26" fmla="*/ 3 w 111"/>
                <a:gd name="T27" fmla="*/ 116 h 425"/>
                <a:gd name="T28" fmla="*/ 19 w 111"/>
                <a:gd name="T29" fmla="*/ 120 h 425"/>
                <a:gd name="T30" fmla="*/ 39 w 111"/>
                <a:gd name="T31" fmla="*/ 133 h 425"/>
                <a:gd name="T32" fmla="*/ 52 w 111"/>
                <a:gd name="T33" fmla="*/ 161 h 425"/>
                <a:gd name="T34" fmla="*/ 53 w 111"/>
                <a:gd name="T35" fmla="*/ 50 h 425"/>
                <a:gd name="T36" fmla="*/ 54 w 111"/>
                <a:gd name="T37" fmla="*/ 36 h 425"/>
                <a:gd name="T38" fmla="*/ 65 w 111"/>
                <a:gd name="T39" fmla="*/ 17 h 425"/>
                <a:gd name="T40" fmla="*/ 87 w 111"/>
                <a:gd name="T41" fmla="*/ 3 h 425"/>
                <a:gd name="T42" fmla="*/ 103 w 111"/>
                <a:gd name="T43" fmla="*/ 3 h 425"/>
                <a:gd name="T44" fmla="*/ 99 w 111"/>
                <a:gd name="T45" fmla="*/ 21 h 425"/>
                <a:gd name="T46" fmla="*/ 84 w 111"/>
                <a:gd name="T47" fmla="*/ 42 h 425"/>
                <a:gd name="T48" fmla="*/ 58 w 111"/>
                <a:gd name="T49" fmla="*/ 52 h 425"/>
                <a:gd name="T50" fmla="*/ 58 w 111"/>
                <a:gd name="T51" fmla="*/ 127 h 425"/>
                <a:gd name="T52" fmla="*/ 61 w 111"/>
                <a:gd name="T53" fmla="*/ 112 h 425"/>
                <a:gd name="T54" fmla="*/ 72 w 111"/>
                <a:gd name="T55" fmla="*/ 94 h 425"/>
                <a:gd name="T56" fmla="*/ 93 w 111"/>
                <a:gd name="T57" fmla="*/ 80 h 425"/>
                <a:gd name="T58" fmla="*/ 111 w 111"/>
                <a:gd name="T59" fmla="*/ 80 h 425"/>
                <a:gd name="T60" fmla="*/ 111 w 111"/>
                <a:gd name="T61" fmla="*/ 91 h 425"/>
                <a:gd name="T62" fmla="*/ 107 w 111"/>
                <a:gd name="T63" fmla="*/ 108 h 425"/>
                <a:gd name="T64" fmla="*/ 91 w 111"/>
                <a:gd name="T65" fmla="*/ 126 h 425"/>
                <a:gd name="T66" fmla="*/ 58 w 111"/>
                <a:gd name="T67" fmla="*/ 135 h 425"/>
                <a:gd name="T68" fmla="*/ 58 w 111"/>
                <a:gd name="T69" fmla="*/ 236 h 425"/>
                <a:gd name="T70" fmla="*/ 61 w 111"/>
                <a:gd name="T71" fmla="*/ 223 h 425"/>
                <a:gd name="T72" fmla="*/ 73 w 111"/>
                <a:gd name="T73" fmla="*/ 208 h 425"/>
                <a:gd name="T74" fmla="*/ 97 w 111"/>
                <a:gd name="T75" fmla="*/ 200 h 425"/>
                <a:gd name="T76" fmla="*/ 99 w 111"/>
                <a:gd name="T77" fmla="*/ 207 h 425"/>
                <a:gd name="T78" fmla="*/ 97 w 111"/>
                <a:gd name="T79" fmla="*/ 220 h 425"/>
                <a:gd name="T80" fmla="*/ 87 w 111"/>
                <a:gd name="T81" fmla="*/ 235 h 425"/>
                <a:gd name="T82" fmla="*/ 58 w 111"/>
                <a:gd name="T83" fmla="*/ 245 h 425"/>
                <a:gd name="T84" fmla="*/ 52 w 111"/>
                <a:gd name="T85"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endParaRPr lang="zh-CN" altLang="en-US"/>
            </a:p>
          </p:txBody>
        </p:sp>
        <p:sp>
          <p:nvSpPr>
            <p:cNvPr id="3091" name="Freeform 19"/>
            <p:cNvSpPr>
              <a:spLocks/>
            </p:cNvSpPr>
            <p:nvPr/>
          </p:nvSpPr>
          <p:spPr bwMode="gray">
            <a:xfrm>
              <a:off x="2065" y="361"/>
              <a:ext cx="100" cy="228"/>
            </a:xfrm>
            <a:custGeom>
              <a:avLst/>
              <a:gdLst>
                <a:gd name="T0" fmla="*/ 52 w 100"/>
                <a:gd name="T1" fmla="*/ 176 h 228"/>
                <a:gd name="T2" fmla="*/ 59 w 100"/>
                <a:gd name="T3" fmla="*/ 176 h 228"/>
                <a:gd name="T4" fmla="*/ 74 w 100"/>
                <a:gd name="T5" fmla="*/ 169 h 228"/>
                <a:gd name="T6" fmla="*/ 86 w 100"/>
                <a:gd name="T7" fmla="*/ 154 h 228"/>
                <a:gd name="T8" fmla="*/ 86 w 100"/>
                <a:gd name="T9" fmla="*/ 141 h 228"/>
                <a:gd name="T10" fmla="*/ 74 w 100"/>
                <a:gd name="T11" fmla="*/ 143 h 228"/>
                <a:gd name="T12" fmla="*/ 58 w 100"/>
                <a:gd name="T13" fmla="*/ 158 h 228"/>
                <a:gd name="T14" fmla="*/ 52 w 100"/>
                <a:gd name="T15" fmla="*/ 118 h 228"/>
                <a:gd name="T16" fmla="*/ 61 w 100"/>
                <a:gd name="T17" fmla="*/ 116 h 228"/>
                <a:gd name="T18" fmla="*/ 78 w 100"/>
                <a:gd name="T19" fmla="*/ 110 h 228"/>
                <a:gd name="T20" fmla="*/ 92 w 100"/>
                <a:gd name="T21" fmla="*/ 92 h 228"/>
                <a:gd name="T22" fmla="*/ 92 w 100"/>
                <a:gd name="T23" fmla="*/ 77 h 228"/>
                <a:gd name="T24" fmla="*/ 81 w 100"/>
                <a:gd name="T25" fmla="*/ 79 h 228"/>
                <a:gd name="T26" fmla="*/ 65 w 100"/>
                <a:gd name="T27" fmla="*/ 88 h 228"/>
                <a:gd name="T28" fmla="*/ 52 w 100"/>
                <a:gd name="T29" fmla="*/ 115 h 228"/>
                <a:gd name="T30" fmla="*/ 55 w 100"/>
                <a:gd name="T31" fmla="*/ 48 h 228"/>
                <a:gd name="T32" fmla="*/ 67 w 100"/>
                <a:gd name="T33" fmla="*/ 45 h 228"/>
                <a:gd name="T34" fmla="*/ 85 w 100"/>
                <a:gd name="T35" fmla="*/ 37 h 228"/>
                <a:gd name="T36" fmla="*/ 97 w 100"/>
                <a:gd name="T37" fmla="*/ 17 h 228"/>
                <a:gd name="T38" fmla="*/ 97 w 100"/>
                <a:gd name="T39" fmla="*/ 0 h 228"/>
                <a:gd name="T40" fmla="*/ 83 w 100"/>
                <a:gd name="T41" fmla="*/ 3 h 228"/>
                <a:gd name="T42" fmla="*/ 65 w 100"/>
                <a:gd name="T43" fmla="*/ 14 h 228"/>
                <a:gd name="T44" fmla="*/ 50 w 100"/>
                <a:gd name="T45" fmla="*/ 45 h 228"/>
                <a:gd name="T46" fmla="*/ 47 w 100"/>
                <a:gd name="T47" fmla="*/ 35 h 228"/>
                <a:gd name="T48" fmla="*/ 38 w 100"/>
                <a:gd name="T49" fmla="*/ 18 h 228"/>
                <a:gd name="T50" fmla="*/ 16 w 100"/>
                <a:gd name="T51" fmla="*/ 3 h 228"/>
                <a:gd name="T52" fmla="*/ 1 w 100"/>
                <a:gd name="T53" fmla="*/ 3 h 228"/>
                <a:gd name="T54" fmla="*/ 5 w 100"/>
                <a:gd name="T55" fmla="*/ 19 h 228"/>
                <a:gd name="T56" fmla="*/ 19 w 100"/>
                <a:gd name="T57" fmla="*/ 38 h 228"/>
                <a:gd name="T58" fmla="*/ 47 w 100"/>
                <a:gd name="T59" fmla="*/ 48 h 228"/>
                <a:gd name="T60" fmla="*/ 47 w 100"/>
                <a:gd name="T61" fmla="*/ 132 h 228"/>
                <a:gd name="T62" fmla="*/ 42 w 100"/>
                <a:gd name="T63" fmla="*/ 118 h 228"/>
                <a:gd name="T64" fmla="*/ 25 w 100"/>
                <a:gd name="T65" fmla="*/ 103 h 228"/>
                <a:gd name="T66" fmla="*/ 12 w 100"/>
                <a:gd name="T67" fmla="*/ 103 h 228"/>
                <a:gd name="T68" fmla="*/ 16 w 100"/>
                <a:gd name="T69" fmla="*/ 116 h 228"/>
                <a:gd name="T70" fmla="*/ 25 w 100"/>
                <a:gd name="T71" fmla="*/ 132 h 228"/>
                <a:gd name="T72" fmla="*/ 47 w 100"/>
                <a:gd name="T73" fmla="*/ 141 h 228"/>
                <a:gd name="T74" fmla="*/ 52 w 100"/>
                <a:gd name="T7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endParaRPr lang="zh-CN" altLang="en-US"/>
            </a:p>
          </p:txBody>
        </p:sp>
        <p:sp>
          <p:nvSpPr>
            <p:cNvPr id="3092" name="Freeform 20"/>
            <p:cNvSpPr>
              <a:spLocks/>
            </p:cNvSpPr>
            <p:nvPr/>
          </p:nvSpPr>
          <p:spPr bwMode="gray">
            <a:xfrm>
              <a:off x="2921" y="361"/>
              <a:ext cx="100" cy="228"/>
            </a:xfrm>
            <a:custGeom>
              <a:avLst/>
              <a:gdLst>
                <a:gd name="T0" fmla="*/ 53 w 100"/>
                <a:gd name="T1" fmla="*/ 176 h 228"/>
                <a:gd name="T2" fmla="*/ 60 w 100"/>
                <a:gd name="T3" fmla="*/ 176 h 228"/>
                <a:gd name="T4" fmla="*/ 74 w 100"/>
                <a:gd name="T5" fmla="*/ 169 h 228"/>
                <a:gd name="T6" fmla="*/ 87 w 100"/>
                <a:gd name="T7" fmla="*/ 154 h 228"/>
                <a:gd name="T8" fmla="*/ 87 w 100"/>
                <a:gd name="T9" fmla="*/ 141 h 228"/>
                <a:gd name="T10" fmla="*/ 74 w 100"/>
                <a:gd name="T11" fmla="*/ 143 h 228"/>
                <a:gd name="T12" fmla="*/ 60 w 100"/>
                <a:gd name="T13" fmla="*/ 158 h 228"/>
                <a:gd name="T14" fmla="*/ 53 w 100"/>
                <a:gd name="T15" fmla="*/ 118 h 228"/>
                <a:gd name="T16" fmla="*/ 61 w 100"/>
                <a:gd name="T17" fmla="*/ 116 h 228"/>
                <a:gd name="T18" fmla="*/ 78 w 100"/>
                <a:gd name="T19" fmla="*/ 110 h 228"/>
                <a:gd name="T20" fmla="*/ 92 w 100"/>
                <a:gd name="T21" fmla="*/ 92 h 228"/>
                <a:gd name="T22" fmla="*/ 92 w 100"/>
                <a:gd name="T23" fmla="*/ 77 h 228"/>
                <a:gd name="T24" fmla="*/ 81 w 100"/>
                <a:gd name="T25" fmla="*/ 79 h 228"/>
                <a:gd name="T26" fmla="*/ 65 w 100"/>
                <a:gd name="T27" fmla="*/ 88 h 228"/>
                <a:gd name="T28" fmla="*/ 53 w 100"/>
                <a:gd name="T29" fmla="*/ 115 h 228"/>
                <a:gd name="T30" fmla="*/ 56 w 100"/>
                <a:gd name="T31" fmla="*/ 48 h 228"/>
                <a:gd name="T32" fmla="*/ 68 w 100"/>
                <a:gd name="T33" fmla="*/ 45 h 228"/>
                <a:gd name="T34" fmla="*/ 85 w 100"/>
                <a:gd name="T35" fmla="*/ 37 h 228"/>
                <a:gd name="T36" fmla="*/ 97 w 100"/>
                <a:gd name="T37" fmla="*/ 17 h 228"/>
                <a:gd name="T38" fmla="*/ 97 w 100"/>
                <a:gd name="T39" fmla="*/ 0 h 228"/>
                <a:gd name="T40" fmla="*/ 84 w 100"/>
                <a:gd name="T41" fmla="*/ 3 h 228"/>
                <a:gd name="T42" fmla="*/ 65 w 100"/>
                <a:gd name="T43" fmla="*/ 14 h 228"/>
                <a:gd name="T44" fmla="*/ 50 w 100"/>
                <a:gd name="T45" fmla="*/ 45 h 228"/>
                <a:gd name="T46" fmla="*/ 47 w 100"/>
                <a:gd name="T47" fmla="*/ 35 h 228"/>
                <a:gd name="T48" fmla="*/ 38 w 100"/>
                <a:gd name="T49" fmla="*/ 18 h 228"/>
                <a:gd name="T50" fmla="*/ 16 w 100"/>
                <a:gd name="T51" fmla="*/ 3 h 228"/>
                <a:gd name="T52" fmla="*/ 2 w 100"/>
                <a:gd name="T53" fmla="*/ 3 h 228"/>
                <a:gd name="T54" fmla="*/ 6 w 100"/>
                <a:gd name="T55" fmla="*/ 19 h 228"/>
                <a:gd name="T56" fmla="*/ 19 w 100"/>
                <a:gd name="T57" fmla="*/ 38 h 228"/>
                <a:gd name="T58" fmla="*/ 47 w 100"/>
                <a:gd name="T59" fmla="*/ 48 h 228"/>
                <a:gd name="T60" fmla="*/ 47 w 100"/>
                <a:gd name="T61" fmla="*/ 132 h 228"/>
                <a:gd name="T62" fmla="*/ 42 w 100"/>
                <a:gd name="T63" fmla="*/ 118 h 228"/>
                <a:gd name="T64" fmla="*/ 26 w 100"/>
                <a:gd name="T65" fmla="*/ 103 h 228"/>
                <a:gd name="T66" fmla="*/ 12 w 100"/>
                <a:gd name="T67" fmla="*/ 103 h 228"/>
                <a:gd name="T68" fmla="*/ 16 w 100"/>
                <a:gd name="T69" fmla="*/ 116 h 228"/>
                <a:gd name="T70" fmla="*/ 26 w 100"/>
                <a:gd name="T71" fmla="*/ 132 h 228"/>
                <a:gd name="T72" fmla="*/ 47 w 100"/>
                <a:gd name="T73" fmla="*/ 141 h 228"/>
                <a:gd name="T74" fmla="*/ 53 w 100"/>
                <a:gd name="T7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endParaRPr lang="zh-CN" altLang="en-US"/>
            </a:p>
          </p:txBody>
        </p:sp>
        <p:sp>
          <p:nvSpPr>
            <p:cNvPr id="3093" name="Freeform 21"/>
            <p:cNvSpPr>
              <a:spLocks/>
            </p:cNvSpPr>
            <p:nvPr/>
          </p:nvSpPr>
          <p:spPr bwMode="gray">
            <a:xfrm>
              <a:off x="2273" y="187"/>
              <a:ext cx="175" cy="402"/>
            </a:xfrm>
            <a:custGeom>
              <a:avLst/>
              <a:gdLst>
                <a:gd name="T0" fmla="*/ 93 w 175"/>
                <a:gd name="T1" fmla="*/ 309 h 402"/>
                <a:gd name="T2" fmla="*/ 101 w 175"/>
                <a:gd name="T3" fmla="*/ 309 h 402"/>
                <a:gd name="T4" fmla="*/ 118 w 175"/>
                <a:gd name="T5" fmla="*/ 304 h 402"/>
                <a:gd name="T6" fmla="*/ 138 w 175"/>
                <a:gd name="T7" fmla="*/ 292 h 402"/>
                <a:gd name="T8" fmla="*/ 152 w 175"/>
                <a:gd name="T9" fmla="*/ 266 h 402"/>
                <a:gd name="T10" fmla="*/ 152 w 175"/>
                <a:gd name="T11" fmla="*/ 247 h 402"/>
                <a:gd name="T12" fmla="*/ 138 w 175"/>
                <a:gd name="T13" fmla="*/ 250 h 402"/>
                <a:gd name="T14" fmla="*/ 120 w 175"/>
                <a:gd name="T15" fmla="*/ 259 h 402"/>
                <a:gd name="T16" fmla="*/ 99 w 175"/>
                <a:gd name="T17" fmla="*/ 285 h 402"/>
                <a:gd name="T18" fmla="*/ 93 w 175"/>
                <a:gd name="T19" fmla="*/ 207 h 402"/>
                <a:gd name="T20" fmla="*/ 102 w 175"/>
                <a:gd name="T21" fmla="*/ 205 h 402"/>
                <a:gd name="T22" fmla="*/ 122 w 175"/>
                <a:gd name="T23" fmla="*/ 200 h 402"/>
                <a:gd name="T24" fmla="*/ 147 w 175"/>
                <a:gd name="T25" fmla="*/ 185 h 402"/>
                <a:gd name="T26" fmla="*/ 163 w 175"/>
                <a:gd name="T27" fmla="*/ 155 h 402"/>
                <a:gd name="T28" fmla="*/ 163 w 175"/>
                <a:gd name="T29" fmla="*/ 134 h 402"/>
                <a:gd name="T30" fmla="*/ 149 w 175"/>
                <a:gd name="T31" fmla="*/ 135 h 402"/>
                <a:gd name="T32" fmla="*/ 129 w 175"/>
                <a:gd name="T33" fmla="*/ 142 h 402"/>
                <a:gd name="T34" fmla="*/ 107 w 175"/>
                <a:gd name="T35" fmla="*/ 162 h 402"/>
                <a:gd name="T36" fmla="*/ 93 w 175"/>
                <a:gd name="T37" fmla="*/ 201 h 402"/>
                <a:gd name="T38" fmla="*/ 95 w 175"/>
                <a:gd name="T39" fmla="*/ 83 h 402"/>
                <a:gd name="T40" fmla="*/ 110 w 175"/>
                <a:gd name="T41" fmla="*/ 81 h 402"/>
                <a:gd name="T42" fmla="*/ 134 w 175"/>
                <a:gd name="T43" fmla="*/ 73 h 402"/>
                <a:gd name="T44" fmla="*/ 157 w 175"/>
                <a:gd name="T45" fmla="*/ 54 h 402"/>
                <a:gd name="T46" fmla="*/ 174 w 175"/>
                <a:gd name="T47" fmla="*/ 23 h 402"/>
                <a:gd name="T48" fmla="*/ 174 w 175"/>
                <a:gd name="T49" fmla="*/ 0 h 402"/>
                <a:gd name="T50" fmla="*/ 157 w 175"/>
                <a:gd name="T51" fmla="*/ 2 h 402"/>
                <a:gd name="T52" fmla="*/ 133 w 175"/>
                <a:gd name="T53" fmla="*/ 10 h 402"/>
                <a:gd name="T54" fmla="*/ 107 w 175"/>
                <a:gd name="T55" fmla="*/ 33 h 402"/>
                <a:gd name="T56" fmla="*/ 87 w 175"/>
                <a:gd name="T57" fmla="*/ 77 h 402"/>
                <a:gd name="T58" fmla="*/ 85 w 175"/>
                <a:gd name="T59" fmla="*/ 68 h 402"/>
                <a:gd name="T60" fmla="*/ 75 w 175"/>
                <a:gd name="T61" fmla="*/ 46 h 402"/>
                <a:gd name="T62" fmla="*/ 55 w 175"/>
                <a:gd name="T63" fmla="*/ 21 h 402"/>
                <a:gd name="T64" fmla="*/ 22 w 175"/>
                <a:gd name="T65" fmla="*/ 3 h 402"/>
                <a:gd name="T66" fmla="*/ 1 w 175"/>
                <a:gd name="T67" fmla="*/ 3 h 402"/>
                <a:gd name="T68" fmla="*/ 4 w 175"/>
                <a:gd name="T69" fmla="*/ 18 h 402"/>
                <a:gd name="T70" fmla="*/ 12 w 175"/>
                <a:gd name="T71" fmla="*/ 42 h 402"/>
                <a:gd name="T72" fmla="*/ 31 w 175"/>
                <a:gd name="T73" fmla="*/ 65 h 402"/>
                <a:gd name="T74" fmla="*/ 62 w 175"/>
                <a:gd name="T75" fmla="*/ 81 h 402"/>
                <a:gd name="T76" fmla="*/ 82 w 175"/>
                <a:gd name="T77" fmla="*/ 238 h 402"/>
                <a:gd name="T78" fmla="*/ 80 w 175"/>
                <a:gd name="T79" fmla="*/ 228 h 402"/>
                <a:gd name="T80" fmla="*/ 72 w 175"/>
                <a:gd name="T81" fmla="*/ 207 h 402"/>
                <a:gd name="T82" fmla="*/ 55 w 175"/>
                <a:gd name="T83" fmla="*/ 185 h 402"/>
                <a:gd name="T84" fmla="*/ 21 w 175"/>
                <a:gd name="T85" fmla="*/ 176 h 402"/>
                <a:gd name="T86" fmla="*/ 22 w 175"/>
                <a:gd name="T87" fmla="*/ 185 h 402"/>
                <a:gd name="T88" fmla="*/ 28 w 175"/>
                <a:gd name="T89" fmla="*/ 205 h 402"/>
                <a:gd name="T90" fmla="*/ 41 w 175"/>
                <a:gd name="T91" fmla="*/ 230 h 402"/>
                <a:gd name="T92" fmla="*/ 66 w 175"/>
                <a:gd name="T93" fmla="*/ 246 h 402"/>
                <a:gd name="T94" fmla="*/ 82 w 175"/>
                <a:gd name="T95" fmla="*/ 40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endParaRPr lang="zh-CN" altLang="en-US"/>
            </a:p>
          </p:txBody>
        </p:sp>
        <p:sp>
          <p:nvSpPr>
            <p:cNvPr id="3094" name="Freeform 22"/>
            <p:cNvSpPr>
              <a:spLocks/>
            </p:cNvSpPr>
            <p:nvPr/>
          </p:nvSpPr>
          <p:spPr bwMode="gray">
            <a:xfrm>
              <a:off x="2161" y="216"/>
              <a:ext cx="97" cy="373"/>
            </a:xfrm>
            <a:custGeom>
              <a:avLst/>
              <a:gdLst>
                <a:gd name="T0" fmla="*/ 52 w 97"/>
                <a:gd name="T1" fmla="*/ 237 h 373"/>
                <a:gd name="T2" fmla="*/ 59 w 97"/>
                <a:gd name="T3" fmla="*/ 237 h 373"/>
                <a:gd name="T4" fmla="*/ 74 w 97"/>
                <a:gd name="T5" fmla="*/ 232 h 373"/>
                <a:gd name="T6" fmla="*/ 90 w 97"/>
                <a:gd name="T7" fmla="*/ 218 h 373"/>
                <a:gd name="T8" fmla="*/ 97 w 97"/>
                <a:gd name="T9" fmla="*/ 193 h 373"/>
                <a:gd name="T10" fmla="*/ 89 w 97"/>
                <a:gd name="T11" fmla="*/ 193 h 373"/>
                <a:gd name="T12" fmla="*/ 71 w 97"/>
                <a:gd name="T13" fmla="*/ 197 h 373"/>
                <a:gd name="T14" fmla="*/ 56 w 97"/>
                <a:gd name="T15" fmla="*/ 215 h 373"/>
                <a:gd name="T16" fmla="*/ 52 w 97"/>
                <a:gd name="T17" fmla="*/ 147 h 373"/>
                <a:gd name="T18" fmla="*/ 59 w 97"/>
                <a:gd name="T19" fmla="*/ 147 h 373"/>
                <a:gd name="T20" fmla="*/ 74 w 97"/>
                <a:gd name="T21" fmla="*/ 141 h 373"/>
                <a:gd name="T22" fmla="*/ 90 w 97"/>
                <a:gd name="T23" fmla="*/ 128 h 373"/>
                <a:gd name="T24" fmla="*/ 97 w 97"/>
                <a:gd name="T25" fmla="*/ 102 h 373"/>
                <a:gd name="T26" fmla="*/ 89 w 97"/>
                <a:gd name="T27" fmla="*/ 102 h 373"/>
                <a:gd name="T28" fmla="*/ 71 w 97"/>
                <a:gd name="T29" fmla="*/ 109 h 373"/>
                <a:gd name="T30" fmla="*/ 56 w 97"/>
                <a:gd name="T31" fmla="*/ 126 h 373"/>
                <a:gd name="T32" fmla="*/ 52 w 97"/>
                <a:gd name="T33" fmla="*/ 46 h 373"/>
                <a:gd name="T34" fmla="*/ 51 w 97"/>
                <a:gd name="T35" fmla="*/ 37 h 373"/>
                <a:gd name="T36" fmla="*/ 45 w 97"/>
                <a:gd name="T37" fmla="*/ 23 h 373"/>
                <a:gd name="T38" fmla="*/ 32 w 97"/>
                <a:gd name="T39" fmla="*/ 6 h 373"/>
                <a:gd name="T40" fmla="*/ 6 w 97"/>
                <a:gd name="T41" fmla="*/ 0 h 373"/>
                <a:gd name="T42" fmla="*/ 8 w 97"/>
                <a:gd name="T43" fmla="*/ 9 h 373"/>
                <a:gd name="T44" fmla="*/ 16 w 97"/>
                <a:gd name="T45" fmla="*/ 27 h 373"/>
                <a:gd name="T46" fmla="*/ 33 w 97"/>
                <a:gd name="T47" fmla="*/ 43 h 373"/>
                <a:gd name="T48" fmla="*/ 45 w 97"/>
                <a:gd name="T49" fmla="*/ 113 h 373"/>
                <a:gd name="T50" fmla="*/ 45 w 97"/>
                <a:gd name="T51" fmla="*/ 106 h 373"/>
                <a:gd name="T52" fmla="*/ 40 w 97"/>
                <a:gd name="T53" fmla="*/ 90 h 373"/>
                <a:gd name="T54" fmla="*/ 27 w 97"/>
                <a:gd name="T55" fmla="*/ 75 h 373"/>
                <a:gd name="T56" fmla="*/ 1 w 97"/>
                <a:gd name="T57" fmla="*/ 67 h 373"/>
                <a:gd name="T58" fmla="*/ 0 w 97"/>
                <a:gd name="T59" fmla="*/ 75 h 373"/>
                <a:gd name="T60" fmla="*/ 2 w 97"/>
                <a:gd name="T61" fmla="*/ 91 h 373"/>
                <a:gd name="T62" fmla="*/ 14 w 97"/>
                <a:gd name="T63" fmla="*/ 109 h 373"/>
                <a:gd name="T64" fmla="*/ 45 w 97"/>
                <a:gd name="T65" fmla="*/ 118 h 373"/>
                <a:gd name="T66" fmla="*/ 45 w 97"/>
                <a:gd name="T67" fmla="*/ 207 h 373"/>
                <a:gd name="T68" fmla="*/ 43 w 97"/>
                <a:gd name="T69" fmla="*/ 195 h 373"/>
                <a:gd name="T70" fmla="*/ 33 w 97"/>
                <a:gd name="T71" fmla="*/ 182 h 373"/>
                <a:gd name="T72" fmla="*/ 12 w 97"/>
                <a:gd name="T73" fmla="*/ 175 h 373"/>
                <a:gd name="T74" fmla="*/ 10 w 97"/>
                <a:gd name="T75" fmla="*/ 182 h 373"/>
                <a:gd name="T76" fmla="*/ 13 w 97"/>
                <a:gd name="T77" fmla="*/ 197 h 373"/>
                <a:gd name="T78" fmla="*/ 29 w 97"/>
                <a:gd name="T79" fmla="*/ 211 h 373"/>
                <a:gd name="T80" fmla="*/ 45 w 97"/>
                <a:gd name="T81"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endParaRPr lang="zh-CN" altLang="en-US"/>
            </a:p>
          </p:txBody>
        </p:sp>
        <p:sp>
          <p:nvSpPr>
            <p:cNvPr id="3095" name="Freeform 23"/>
            <p:cNvSpPr>
              <a:spLocks/>
            </p:cNvSpPr>
            <p:nvPr/>
          </p:nvSpPr>
          <p:spPr bwMode="gray">
            <a:xfrm>
              <a:off x="2708" y="216"/>
              <a:ext cx="97" cy="373"/>
            </a:xfrm>
            <a:custGeom>
              <a:avLst/>
              <a:gdLst>
                <a:gd name="T0" fmla="*/ 51 w 97"/>
                <a:gd name="T1" fmla="*/ 237 h 373"/>
                <a:gd name="T2" fmla="*/ 60 w 97"/>
                <a:gd name="T3" fmla="*/ 237 h 373"/>
                <a:gd name="T4" fmla="*/ 74 w 97"/>
                <a:gd name="T5" fmla="*/ 232 h 373"/>
                <a:gd name="T6" fmla="*/ 91 w 97"/>
                <a:gd name="T7" fmla="*/ 218 h 373"/>
                <a:gd name="T8" fmla="*/ 97 w 97"/>
                <a:gd name="T9" fmla="*/ 193 h 373"/>
                <a:gd name="T10" fmla="*/ 89 w 97"/>
                <a:gd name="T11" fmla="*/ 193 h 373"/>
                <a:gd name="T12" fmla="*/ 72 w 97"/>
                <a:gd name="T13" fmla="*/ 197 h 373"/>
                <a:gd name="T14" fmla="*/ 55 w 97"/>
                <a:gd name="T15" fmla="*/ 215 h 373"/>
                <a:gd name="T16" fmla="*/ 51 w 97"/>
                <a:gd name="T17" fmla="*/ 147 h 373"/>
                <a:gd name="T18" fmla="*/ 60 w 97"/>
                <a:gd name="T19" fmla="*/ 147 h 373"/>
                <a:gd name="T20" fmla="*/ 74 w 97"/>
                <a:gd name="T21" fmla="*/ 141 h 373"/>
                <a:gd name="T22" fmla="*/ 91 w 97"/>
                <a:gd name="T23" fmla="*/ 128 h 373"/>
                <a:gd name="T24" fmla="*/ 97 w 97"/>
                <a:gd name="T25" fmla="*/ 102 h 373"/>
                <a:gd name="T26" fmla="*/ 89 w 97"/>
                <a:gd name="T27" fmla="*/ 102 h 373"/>
                <a:gd name="T28" fmla="*/ 72 w 97"/>
                <a:gd name="T29" fmla="*/ 109 h 373"/>
                <a:gd name="T30" fmla="*/ 55 w 97"/>
                <a:gd name="T31" fmla="*/ 126 h 373"/>
                <a:gd name="T32" fmla="*/ 51 w 97"/>
                <a:gd name="T33" fmla="*/ 46 h 373"/>
                <a:gd name="T34" fmla="*/ 51 w 97"/>
                <a:gd name="T35" fmla="*/ 37 h 373"/>
                <a:gd name="T36" fmla="*/ 46 w 97"/>
                <a:gd name="T37" fmla="*/ 23 h 373"/>
                <a:gd name="T38" fmla="*/ 33 w 97"/>
                <a:gd name="T39" fmla="*/ 6 h 373"/>
                <a:gd name="T40" fmla="*/ 7 w 97"/>
                <a:gd name="T41" fmla="*/ 0 h 373"/>
                <a:gd name="T42" fmla="*/ 8 w 97"/>
                <a:gd name="T43" fmla="*/ 9 h 373"/>
                <a:gd name="T44" fmla="*/ 16 w 97"/>
                <a:gd name="T45" fmla="*/ 27 h 373"/>
                <a:gd name="T46" fmla="*/ 34 w 97"/>
                <a:gd name="T47" fmla="*/ 43 h 373"/>
                <a:gd name="T48" fmla="*/ 46 w 97"/>
                <a:gd name="T49" fmla="*/ 113 h 373"/>
                <a:gd name="T50" fmla="*/ 46 w 97"/>
                <a:gd name="T51" fmla="*/ 106 h 373"/>
                <a:gd name="T52" fmla="*/ 41 w 97"/>
                <a:gd name="T53" fmla="*/ 90 h 373"/>
                <a:gd name="T54" fmla="*/ 27 w 97"/>
                <a:gd name="T55" fmla="*/ 75 h 373"/>
                <a:gd name="T56" fmla="*/ 0 w 97"/>
                <a:gd name="T57" fmla="*/ 67 h 373"/>
                <a:gd name="T58" fmla="*/ 0 w 97"/>
                <a:gd name="T59" fmla="*/ 75 h 373"/>
                <a:gd name="T60" fmla="*/ 3 w 97"/>
                <a:gd name="T61" fmla="*/ 91 h 373"/>
                <a:gd name="T62" fmla="*/ 15 w 97"/>
                <a:gd name="T63" fmla="*/ 109 h 373"/>
                <a:gd name="T64" fmla="*/ 46 w 97"/>
                <a:gd name="T65" fmla="*/ 118 h 373"/>
                <a:gd name="T66" fmla="*/ 46 w 97"/>
                <a:gd name="T67" fmla="*/ 207 h 373"/>
                <a:gd name="T68" fmla="*/ 43 w 97"/>
                <a:gd name="T69" fmla="*/ 195 h 373"/>
                <a:gd name="T70" fmla="*/ 34 w 97"/>
                <a:gd name="T71" fmla="*/ 182 h 373"/>
                <a:gd name="T72" fmla="*/ 12 w 97"/>
                <a:gd name="T73" fmla="*/ 175 h 373"/>
                <a:gd name="T74" fmla="*/ 11 w 97"/>
                <a:gd name="T75" fmla="*/ 182 h 373"/>
                <a:gd name="T76" fmla="*/ 14 w 97"/>
                <a:gd name="T77" fmla="*/ 197 h 373"/>
                <a:gd name="T78" fmla="*/ 30 w 97"/>
                <a:gd name="T79" fmla="*/ 211 h 373"/>
                <a:gd name="T80" fmla="*/ 46 w 97"/>
                <a:gd name="T81"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endParaRPr lang="zh-CN" altLang="en-US"/>
            </a:p>
          </p:txBody>
        </p:sp>
      </p:grpSp>
      <p:sp>
        <p:nvSpPr>
          <p:cNvPr id="3099" name="Freeform 27" descr="Dark upward diagonal"/>
          <p:cNvSpPr>
            <a:spLocks/>
          </p:cNvSpPr>
          <p:nvPr/>
        </p:nvSpPr>
        <p:spPr bwMode="gray">
          <a:xfrm>
            <a:off x="85725" y="76200"/>
            <a:ext cx="8977313" cy="400472"/>
          </a:xfrm>
          <a:custGeom>
            <a:avLst/>
            <a:gdLst>
              <a:gd name="T0" fmla="*/ 0 w 5655"/>
              <a:gd name="T1" fmla="*/ 1 h 315"/>
              <a:gd name="T2" fmla="*/ 5546 w 5655"/>
              <a:gd name="T3" fmla="*/ 0 h 315"/>
              <a:gd name="T4" fmla="*/ 5655 w 5655"/>
              <a:gd name="T5" fmla="*/ 84 h 315"/>
              <a:gd name="T6" fmla="*/ 5649 w 5655"/>
              <a:gd name="T7" fmla="*/ 315 h 315"/>
              <a:gd name="T8" fmla="*/ 1 w 5655"/>
              <a:gd name="T9" fmla="*/ 314 h 315"/>
              <a:gd name="T10" fmla="*/ 0 w 5655"/>
              <a:gd name="T11" fmla="*/ 1 h 315"/>
            </a:gdLst>
            <a:ahLst/>
            <a:cxnLst>
              <a:cxn ang="0">
                <a:pos x="T0" y="T1"/>
              </a:cxn>
              <a:cxn ang="0">
                <a:pos x="T2" y="T3"/>
              </a:cxn>
              <a:cxn ang="0">
                <a:pos x="T4" y="T5"/>
              </a:cxn>
              <a:cxn ang="0">
                <a:pos x="T6" y="T7"/>
              </a:cxn>
              <a:cxn ang="0">
                <a:pos x="T8" y="T9"/>
              </a:cxn>
              <a:cxn ang="0">
                <a:pos x="T10" y="T11"/>
              </a:cxn>
            </a:cxnLst>
            <a:rect l="0" t="0" r="r" b="b"/>
            <a:pathLst>
              <a:path w="5655" h="315">
                <a:moveTo>
                  <a:pt x="0" y="1"/>
                </a:moveTo>
                <a:lnTo>
                  <a:pt x="5546" y="0"/>
                </a:lnTo>
                <a:cubicBezTo>
                  <a:pt x="5652" y="0"/>
                  <a:pt x="5655" y="84"/>
                  <a:pt x="5655" y="84"/>
                </a:cubicBezTo>
                <a:lnTo>
                  <a:pt x="5649" y="315"/>
                </a:lnTo>
                <a:lnTo>
                  <a:pt x="1" y="314"/>
                </a:lnTo>
                <a:lnTo>
                  <a:pt x="0" y="1"/>
                </a:lnTo>
                <a:close/>
              </a:path>
            </a:pathLst>
          </a:custGeom>
          <a:pattFill prst="dkUpDiag">
            <a:fgClr>
              <a:schemeClr val="bg1">
                <a:alpha val="77000"/>
              </a:schemeClr>
            </a:fgClr>
            <a:bgClr>
              <a:schemeClr val="tx1">
                <a:alpha val="77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100" name="Rectangle 28"/>
          <p:cNvSpPr>
            <a:spLocks noChangeArrowheads="1"/>
          </p:cNvSpPr>
          <p:nvPr/>
        </p:nvSpPr>
        <p:spPr bwMode="gray">
          <a:xfrm>
            <a:off x="114300" y="6610350"/>
            <a:ext cx="8931275" cy="1635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3146" name="Group 74"/>
          <p:cNvGrpSpPr>
            <a:grpSpLocks/>
          </p:cNvGrpSpPr>
          <p:nvPr/>
        </p:nvGrpSpPr>
        <p:grpSpPr bwMode="auto">
          <a:xfrm>
            <a:off x="69149" y="743623"/>
            <a:ext cx="8982075" cy="679014"/>
            <a:chOff x="54" y="538"/>
            <a:chExt cx="5658" cy="713"/>
          </a:xfrm>
        </p:grpSpPr>
        <p:sp>
          <p:nvSpPr>
            <p:cNvPr id="3102" name="Freeform 30"/>
            <p:cNvSpPr>
              <a:spLocks/>
            </p:cNvSpPr>
            <p:nvPr userDrawn="1"/>
          </p:nvSpPr>
          <p:spPr bwMode="gray">
            <a:xfrm>
              <a:off x="54" y="736"/>
              <a:ext cx="5658" cy="515"/>
            </a:xfrm>
            <a:custGeom>
              <a:avLst/>
              <a:gdLst>
                <a:gd name="T0" fmla="*/ 0 w 5446"/>
                <a:gd name="T1" fmla="*/ 0 h 590"/>
                <a:gd name="T2" fmla="*/ 5446 w 5446"/>
                <a:gd name="T3" fmla="*/ 0 h 590"/>
                <a:gd name="T4" fmla="*/ 5446 w 5446"/>
                <a:gd name="T5" fmla="*/ 312 h 590"/>
                <a:gd name="T6" fmla="*/ 5446 w 5446"/>
                <a:gd name="T7" fmla="*/ 451 h 590"/>
                <a:gd name="T8" fmla="*/ 1512 w 5446"/>
                <a:gd name="T9" fmla="*/ 443 h 590"/>
                <a:gd name="T10" fmla="*/ 1288 w 5446"/>
                <a:gd name="T11" fmla="*/ 584 h 590"/>
                <a:gd name="T12" fmla="*/ 0 w 5446"/>
                <a:gd name="T13" fmla="*/ 590 h 590"/>
                <a:gd name="T14" fmla="*/ 0 w 5446"/>
                <a:gd name="T15" fmla="*/ 0 h 5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46" h="590">
                  <a:moveTo>
                    <a:pt x="0" y="0"/>
                  </a:moveTo>
                  <a:lnTo>
                    <a:pt x="5446" y="0"/>
                  </a:lnTo>
                  <a:lnTo>
                    <a:pt x="5446" y="312"/>
                  </a:lnTo>
                  <a:lnTo>
                    <a:pt x="5446" y="451"/>
                  </a:lnTo>
                  <a:cubicBezTo>
                    <a:pt x="4790" y="473"/>
                    <a:pt x="2205" y="421"/>
                    <a:pt x="1512" y="443"/>
                  </a:cubicBezTo>
                  <a:lnTo>
                    <a:pt x="1288" y="584"/>
                  </a:lnTo>
                  <a:lnTo>
                    <a:pt x="0" y="590"/>
                  </a:lnTo>
                  <a:lnTo>
                    <a:pt x="0" y="0"/>
                  </a:lnTo>
                  <a:close/>
                </a:path>
              </a:pathLst>
            </a:cu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103" name="Freeform 31"/>
            <p:cNvSpPr>
              <a:spLocks/>
            </p:cNvSpPr>
            <p:nvPr userDrawn="1"/>
          </p:nvSpPr>
          <p:spPr bwMode="gray">
            <a:xfrm>
              <a:off x="54" y="538"/>
              <a:ext cx="5658" cy="655"/>
            </a:xfrm>
            <a:custGeom>
              <a:avLst/>
              <a:gdLst>
                <a:gd name="T0" fmla="*/ 1 w 5658"/>
                <a:gd name="T1" fmla="*/ 0 h 655"/>
                <a:gd name="T2" fmla="*/ 5657 w 5658"/>
                <a:gd name="T3" fmla="*/ 0 h 655"/>
                <a:gd name="T4" fmla="*/ 5658 w 5658"/>
                <a:gd name="T5" fmla="*/ 534 h 655"/>
                <a:gd name="T6" fmla="*/ 1553 w 5658"/>
                <a:gd name="T7" fmla="*/ 528 h 655"/>
                <a:gd name="T8" fmla="*/ 1317 w 5658"/>
                <a:gd name="T9" fmla="*/ 651 h 655"/>
                <a:gd name="T10" fmla="*/ 0 w 5658"/>
                <a:gd name="T11" fmla="*/ 655 h 655"/>
                <a:gd name="T12" fmla="*/ 1 w 5658"/>
                <a:gd name="T13" fmla="*/ 0 h 655"/>
              </a:gdLst>
              <a:ahLst/>
              <a:cxnLst>
                <a:cxn ang="0">
                  <a:pos x="T0" y="T1"/>
                </a:cxn>
                <a:cxn ang="0">
                  <a:pos x="T2" y="T3"/>
                </a:cxn>
                <a:cxn ang="0">
                  <a:pos x="T4" y="T5"/>
                </a:cxn>
                <a:cxn ang="0">
                  <a:pos x="T6" y="T7"/>
                </a:cxn>
                <a:cxn ang="0">
                  <a:pos x="T8" y="T9"/>
                </a:cxn>
                <a:cxn ang="0">
                  <a:pos x="T10" y="T11"/>
                </a:cxn>
                <a:cxn ang="0">
                  <a:pos x="T12" y="T13"/>
                </a:cxn>
              </a:cxnLst>
              <a:rect l="0" t="0" r="r" b="b"/>
              <a:pathLst>
                <a:path w="5658" h="655">
                  <a:moveTo>
                    <a:pt x="1" y="0"/>
                  </a:moveTo>
                  <a:lnTo>
                    <a:pt x="5657" y="0"/>
                  </a:lnTo>
                  <a:lnTo>
                    <a:pt x="5658" y="534"/>
                  </a:lnTo>
                  <a:lnTo>
                    <a:pt x="1553" y="528"/>
                  </a:lnTo>
                  <a:lnTo>
                    <a:pt x="1317" y="651"/>
                  </a:lnTo>
                  <a:lnTo>
                    <a:pt x="0" y="655"/>
                  </a:lnTo>
                  <a:lnTo>
                    <a:pt x="1" y="0"/>
                  </a:ln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104" name="Freeform 32"/>
            <p:cNvSpPr>
              <a:spLocks/>
            </p:cNvSpPr>
            <p:nvPr userDrawn="1"/>
          </p:nvSpPr>
          <p:spPr bwMode="gray">
            <a:xfrm>
              <a:off x="54" y="1062"/>
              <a:ext cx="1496" cy="98"/>
            </a:xfrm>
            <a:custGeom>
              <a:avLst/>
              <a:gdLst>
                <a:gd name="T0" fmla="*/ 1440 w 1440"/>
                <a:gd name="T1" fmla="*/ 1 h 112"/>
                <a:gd name="T2" fmla="*/ 1261 w 1440"/>
                <a:gd name="T3" fmla="*/ 112 h 112"/>
                <a:gd name="T4" fmla="*/ 0 w 1440"/>
                <a:gd name="T5" fmla="*/ 110 h 112"/>
                <a:gd name="T6" fmla="*/ 0 w 1440"/>
                <a:gd name="T7" fmla="*/ 49 h 112"/>
                <a:gd name="T8" fmla="*/ 1069 w 1440"/>
                <a:gd name="T9" fmla="*/ 50 h 112"/>
                <a:gd name="T10" fmla="*/ 1142 w 1440"/>
                <a:gd name="T11" fmla="*/ 0 h 112"/>
                <a:gd name="T12" fmla="*/ 1440 w 1440"/>
                <a:gd name="T13" fmla="*/ 1 h 112"/>
              </a:gdLst>
              <a:ahLst/>
              <a:cxnLst>
                <a:cxn ang="0">
                  <a:pos x="T0" y="T1"/>
                </a:cxn>
                <a:cxn ang="0">
                  <a:pos x="T2" y="T3"/>
                </a:cxn>
                <a:cxn ang="0">
                  <a:pos x="T4" y="T5"/>
                </a:cxn>
                <a:cxn ang="0">
                  <a:pos x="T6" y="T7"/>
                </a:cxn>
                <a:cxn ang="0">
                  <a:pos x="T8" y="T9"/>
                </a:cxn>
                <a:cxn ang="0">
                  <a:pos x="T10" y="T11"/>
                </a:cxn>
                <a:cxn ang="0">
                  <a:pos x="T12" y="T13"/>
                </a:cxn>
              </a:cxnLst>
              <a:rect l="0" t="0" r="r" b="b"/>
              <a:pathLst>
                <a:path w="1440" h="112">
                  <a:moveTo>
                    <a:pt x="1440" y="1"/>
                  </a:moveTo>
                  <a:lnTo>
                    <a:pt x="1261" y="112"/>
                  </a:lnTo>
                  <a:lnTo>
                    <a:pt x="0" y="110"/>
                  </a:lnTo>
                  <a:lnTo>
                    <a:pt x="0" y="49"/>
                  </a:lnTo>
                  <a:lnTo>
                    <a:pt x="1069" y="50"/>
                  </a:lnTo>
                  <a:lnTo>
                    <a:pt x="1142" y="0"/>
                  </a:lnTo>
                  <a:lnTo>
                    <a:pt x="1440" y="1"/>
                  </a:lnTo>
                  <a:close/>
                </a:path>
              </a:pathLst>
            </a:custGeom>
            <a:solidFill>
              <a:srgbClr val="FFFFFF">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3105" name="Rectangle 33"/>
          <p:cNvSpPr>
            <a:spLocks noChangeArrowheads="1"/>
          </p:cNvSpPr>
          <p:nvPr/>
        </p:nvSpPr>
        <p:spPr bwMode="gray">
          <a:xfrm>
            <a:off x="80962" y="533794"/>
            <a:ext cx="8982075" cy="1516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74" name="Rectangle 2"/>
          <p:cNvSpPr>
            <a:spLocks noGrp="1" noChangeArrowheads="1"/>
          </p:cNvSpPr>
          <p:nvPr>
            <p:ph type="ctrTitle"/>
          </p:nvPr>
        </p:nvSpPr>
        <p:spPr>
          <a:xfrm>
            <a:off x="2819400" y="2819400"/>
            <a:ext cx="6019800" cy="1470025"/>
          </a:xfrm>
        </p:spPr>
        <p:txBody>
          <a:bodyPr/>
          <a:lstStyle>
            <a:lvl1pPr algn="r">
              <a:defRPr sz="4800">
                <a:solidFill>
                  <a:srgbClr val="000000"/>
                </a:solidFill>
              </a:defRPr>
            </a:lvl1pPr>
          </a:lstStyle>
          <a:p>
            <a:pPr lvl="0"/>
            <a:r>
              <a:rPr lang="zh-CN" altLang="en-US" noProof="0"/>
              <a:t>单击此处编辑母版标题样式</a:t>
            </a:r>
            <a:endParaRPr lang="en-US" altLang="zh-CN" noProof="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846C5752-BA55-4A7E-AADC-6997B4349650}" type="slidenum">
              <a:rPr lang="en-US" altLang="zh-CN"/>
              <a:pPr/>
              <a:t>‹#›</a:t>
            </a:fld>
            <a:endParaRPr lang="en-US" altLang="zh-CN"/>
          </a:p>
        </p:txBody>
      </p:sp>
    </p:spTree>
    <p:extLst>
      <p:ext uri="{BB962C8B-B14F-4D97-AF65-F5344CB8AC3E}">
        <p14:creationId xmlns:p14="http://schemas.microsoft.com/office/powerpoint/2010/main" val="204619762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4698EB3B-EEB7-4718-A6FD-09F16376EF4A}" type="slidenum">
              <a:rPr lang="en-US" altLang="zh-CN"/>
              <a:pPr/>
              <a:t>‹#›</a:t>
            </a:fld>
            <a:endParaRPr lang="en-US" altLang="zh-CN"/>
          </a:p>
        </p:txBody>
      </p:sp>
    </p:spTree>
    <p:extLst>
      <p:ext uri="{BB962C8B-B14F-4D97-AF65-F5344CB8AC3E}">
        <p14:creationId xmlns:p14="http://schemas.microsoft.com/office/powerpoint/2010/main" val="309963990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38125"/>
            <a:ext cx="2057400" cy="593407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38125"/>
            <a:ext cx="6019800" cy="593407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2ECFFA7D-31B8-413B-9B89-0B0807BAF720}" type="slidenum">
              <a:rPr lang="en-US" altLang="zh-CN"/>
              <a:pPr/>
              <a:t>‹#›</a:t>
            </a:fld>
            <a:endParaRPr lang="en-US" altLang="zh-CN"/>
          </a:p>
        </p:txBody>
      </p:sp>
    </p:spTree>
    <p:extLst>
      <p:ext uri="{BB962C8B-B14F-4D97-AF65-F5344CB8AC3E}">
        <p14:creationId xmlns:p14="http://schemas.microsoft.com/office/powerpoint/2010/main" val="1876913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38125"/>
            <a:ext cx="6477000" cy="868363"/>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1438275"/>
            <a:ext cx="4038600" cy="47339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438275"/>
            <a:ext cx="4038600" cy="47339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3048000" y="6311900"/>
            <a:ext cx="1712913" cy="290513"/>
          </a:xfrm>
        </p:spPr>
        <p:txBody>
          <a:bodyPr/>
          <a:lstStyle>
            <a:lvl1pPr>
              <a:defRPr/>
            </a:lvl1pPr>
          </a:lstStyle>
          <a:p>
            <a:endParaRPr lang="en-US" altLang="zh-CN"/>
          </a:p>
        </p:txBody>
      </p:sp>
      <p:sp>
        <p:nvSpPr>
          <p:cNvPr id="6" name="页脚占位符 5"/>
          <p:cNvSpPr>
            <a:spLocks noGrp="1"/>
          </p:cNvSpPr>
          <p:nvPr>
            <p:ph type="ftr" sz="quarter" idx="11"/>
          </p:nvPr>
        </p:nvSpPr>
        <p:spPr>
          <a:xfrm>
            <a:off x="4830763" y="6323013"/>
            <a:ext cx="2311400" cy="290512"/>
          </a:xfrm>
        </p:spPr>
        <p:txBody>
          <a:bodyPr/>
          <a:lstStyle>
            <a:lvl1pPr>
              <a:defRPr/>
            </a:lvl1pPr>
          </a:lstStyle>
          <a:p>
            <a:endParaRPr lang="en-US" altLang="zh-CN"/>
          </a:p>
        </p:txBody>
      </p:sp>
      <p:sp>
        <p:nvSpPr>
          <p:cNvPr id="7" name="灯片编号占位符 6"/>
          <p:cNvSpPr>
            <a:spLocks noGrp="1"/>
          </p:cNvSpPr>
          <p:nvPr>
            <p:ph type="sldNum" sz="quarter" idx="12"/>
          </p:nvPr>
        </p:nvSpPr>
        <p:spPr>
          <a:xfrm>
            <a:off x="7116763" y="6323013"/>
            <a:ext cx="1616075" cy="290512"/>
          </a:xfrm>
        </p:spPr>
        <p:txBody>
          <a:bodyPr/>
          <a:lstStyle>
            <a:lvl1pPr>
              <a:defRPr/>
            </a:lvl1pPr>
          </a:lstStyle>
          <a:p>
            <a:fld id="{995D486C-CC0D-4A7A-B0AE-9CECC9B14558}" type="slidenum">
              <a:rPr lang="en-US" altLang="zh-CN"/>
              <a:pPr/>
              <a:t>‹#›</a:t>
            </a:fld>
            <a:endParaRPr lang="en-US" altLang="zh-CN"/>
          </a:p>
        </p:txBody>
      </p:sp>
    </p:spTree>
    <p:extLst>
      <p:ext uri="{BB962C8B-B14F-4D97-AF65-F5344CB8AC3E}">
        <p14:creationId xmlns:p14="http://schemas.microsoft.com/office/powerpoint/2010/main" val="130264017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上饶首页">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2018/12/17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5453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上饶目录页">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5D2612E-3D53-49CD-9189-3E58B1132EA6}" type="datetimeFigureOut">
              <a:rPr lang="zh-CN" altLang="en-US" smtClean="0">
                <a:solidFill>
                  <a:prstClr val="black">
                    <a:tint val="75000"/>
                  </a:prstClr>
                </a:solidFill>
              </a:rPr>
              <a:pPr/>
              <a:t>2018/12/17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19A43C6-28D4-495C-8E14-E95DD9B75EE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31" name="图片 30"/>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1" y="1039360"/>
            <a:ext cx="4118535" cy="541020"/>
          </a:xfrm>
          <a:prstGeom prst="rect">
            <a:avLst/>
          </a:prstGeom>
          <a:noFill/>
          <a:ln w="9525">
            <a:noFill/>
            <a:miter lim="800000"/>
            <a:headEnd/>
            <a:tailEnd/>
          </a:ln>
          <a:effectLst>
            <a:outerShdw blurRad="50800" dist="38100" dir="2700000" algn="tl" rotWithShape="0">
              <a:prstClr val="black">
                <a:alpha val="40000"/>
              </a:prstClr>
            </a:outerShdw>
          </a:effectLst>
        </p:spPr>
      </p:pic>
      <p:cxnSp>
        <p:nvCxnSpPr>
          <p:cNvPr id="32" name="直接连接符 31"/>
          <p:cNvCxnSpPr/>
          <p:nvPr userDrawn="1"/>
        </p:nvCxnSpPr>
        <p:spPr>
          <a:xfrm>
            <a:off x="3424039" y="957680"/>
            <a:ext cx="694496" cy="781767"/>
          </a:xfrm>
          <a:prstGeom prst="line">
            <a:avLst/>
          </a:prstGeom>
          <a:noFill/>
          <a:ln w="9525" cap="flat" cmpd="sng" algn="ctr">
            <a:solidFill>
              <a:sysClr val="window" lastClr="FFFFFF"/>
            </a:solidFill>
            <a:prstDash val="solid"/>
            <a:miter lim="800000"/>
          </a:ln>
          <a:effectLst/>
        </p:spPr>
      </p:cxnSp>
      <p:sp>
        <p:nvSpPr>
          <p:cNvPr id="33" name="矩形 1"/>
          <p:cNvSpPr>
            <a:spLocks noChangeArrowheads="1"/>
          </p:cNvSpPr>
          <p:nvPr userDrawn="1"/>
        </p:nvSpPr>
        <p:spPr bwMode="auto">
          <a:xfrm>
            <a:off x="225233" y="1137183"/>
            <a:ext cx="3654867" cy="400110"/>
          </a:xfrm>
          <a:prstGeom prst="rect">
            <a:avLst/>
          </a:prstGeom>
          <a:noFill/>
          <a:ln w="9525">
            <a:noFill/>
            <a:miter lim="800000"/>
          </a:ln>
        </p:spPr>
        <p:txBody>
          <a:bodyPr wrap="square" lIns="36000" rIns="0">
            <a:spAutoFit/>
          </a:bodyPr>
          <a:lstStyle/>
          <a:p>
            <a:pPr algn="l" fontAlgn="auto">
              <a:spcBef>
                <a:spcPts val="0"/>
              </a:spcBef>
              <a:spcAft>
                <a:spcPts val="0"/>
              </a:spcAft>
              <a:buFont typeface="Arial" panose="020B0604020202020204" pitchFamily="34" charset="0"/>
              <a:buNone/>
            </a:pPr>
            <a:r>
              <a:rPr lang="zh-CN" altLang="en-US" sz="2000" b="1" spc="-100" dirty="0">
                <a:solidFill>
                  <a:prstClr val="white"/>
                </a:solidFill>
                <a:latin typeface="微软雅黑" panose="020B0503020204020204" pitchFamily="34" charset="-122"/>
              </a:rPr>
              <a:t>上饶三清山机场绿色运行实践</a:t>
            </a:r>
          </a:p>
        </p:txBody>
      </p:sp>
      <p:sp>
        <p:nvSpPr>
          <p:cNvPr id="34" name="等腰三角形 33"/>
          <p:cNvSpPr/>
          <p:nvPr userDrawn="1"/>
        </p:nvSpPr>
        <p:spPr>
          <a:xfrm rot="10800000">
            <a:off x="3378699" y="730415"/>
            <a:ext cx="1002802" cy="1112520"/>
          </a:xfrm>
          <a:prstGeom prst="triangle">
            <a:avLst>
              <a:gd name="adj" fmla="val 0"/>
            </a:avLst>
          </a:prstGeom>
          <a:solidFill>
            <a:sysClr val="window" lastClr="FFFFFF"/>
          </a:solidFill>
          <a:ln w="12700" cap="flat" cmpd="sng" algn="ctr">
            <a:noFill/>
            <a:prstDash val="solid"/>
            <a:miter lim="800000"/>
          </a:ln>
          <a:effectLst/>
        </p:spPr>
        <p:txBody>
          <a:bodyPr rtlCol="0" anchor="ctr"/>
          <a:lstStyle/>
          <a:p>
            <a:pPr fontAlgn="auto">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cxnSp>
        <p:nvCxnSpPr>
          <p:cNvPr id="38" name="直接连接符 37"/>
          <p:cNvCxnSpPr/>
          <p:nvPr userDrawn="1"/>
        </p:nvCxnSpPr>
        <p:spPr>
          <a:xfrm>
            <a:off x="4475225" y="5444601"/>
            <a:ext cx="763942" cy="826135"/>
          </a:xfrm>
          <a:prstGeom prst="line">
            <a:avLst/>
          </a:prstGeom>
          <a:noFill/>
          <a:ln w="9525" cap="flat" cmpd="sng" algn="ctr">
            <a:solidFill>
              <a:sysClr val="window" lastClr="FFFFFF"/>
            </a:solidFill>
            <a:prstDash val="solid"/>
            <a:miter lim="800000"/>
          </a:ln>
          <a:effectLst/>
        </p:spPr>
      </p:cxnSp>
      <p:sp>
        <p:nvSpPr>
          <p:cNvPr id="8" name="矩形 7">
            <a:extLst>
              <a:ext uri="{FF2B5EF4-FFF2-40B4-BE49-F238E27FC236}">
                <a16:creationId xmlns:a16="http://schemas.microsoft.com/office/drawing/2014/main" xmlns="" id="{2A21168A-7CF8-4BCF-8F28-2D05FA426A98}"/>
              </a:ext>
            </a:extLst>
          </p:cNvPr>
          <p:cNvSpPr/>
          <p:nvPr userDrawn="1"/>
        </p:nvSpPr>
        <p:spPr>
          <a:xfrm>
            <a:off x="0" y="692696"/>
            <a:ext cx="9143999"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grpSp>
        <p:nvGrpSpPr>
          <p:cNvPr id="21" name="组合 20">
            <a:extLst>
              <a:ext uri="{FF2B5EF4-FFF2-40B4-BE49-F238E27FC236}">
                <a16:creationId xmlns:a16="http://schemas.microsoft.com/office/drawing/2014/main" xmlns="" id="{94062DD3-BB2F-4DF0-838A-4AB329585B68}"/>
              </a:ext>
            </a:extLst>
          </p:cNvPr>
          <p:cNvGrpSpPr/>
          <p:nvPr userDrawn="1"/>
        </p:nvGrpSpPr>
        <p:grpSpPr>
          <a:xfrm>
            <a:off x="0" y="0"/>
            <a:ext cx="9108504" cy="864096"/>
            <a:chOff x="0" y="0"/>
            <a:chExt cx="9108504" cy="864096"/>
          </a:xfrm>
        </p:grpSpPr>
        <p:sp>
          <p:nvSpPr>
            <p:cNvPr id="22" name="矩形 21">
              <a:extLst>
                <a:ext uri="{FF2B5EF4-FFF2-40B4-BE49-F238E27FC236}">
                  <a16:creationId xmlns:a16="http://schemas.microsoft.com/office/drawing/2014/main" xmlns="" id="{BEC52368-8F5E-4557-B5F7-97CED0832A0F}"/>
                </a:ext>
              </a:extLst>
            </p:cNvPr>
            <p:cNvSpPr/>
            <p:nvPr userDrawn="1"/>
          </p:nvSpPr>
          <p:spPr>
            <a:xfrm>
              <a:off x="0" y="0"/>
              <a:ext cx="9108504" cy="864096"/>
            </a:xfrm>
            <a:prstGeom prst="rect">
              <a:avLst/>
            </a:prstGeom>
            <a:solidFill>
              <a:srgbClr val="F7FB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zh-CN" altLang="en-US" sz="4000" b="1" dirty="0">
                <a:ln w="12700">
                  <a:solidFill>
                    <a:srgbClr val="5B9BD5"/>
                  </a:solidFill>
                  <a:prstDash val="solid"/>
                </a:ln>
                <a:pattFill prst="ltDnDiag">
                  <a:fgClr>
                    <a:srgbClr val="5B9BD5">
                      <a:lumMod val="60000"/>
                      <a:lumOff val="40000"/>
                    </a:srgbClr>
                  </a:fgClr>
                  <a:bgClr>
                    <a:prstClr val="white"/>
                  </a:bgClr>
                </a:pattFill>
              </a:endParaRPr>
            </a:p>
          </p:txBody>
        </p:sp>
        <p:grpSp>
          <p:nvGrpSpPr>
            <p:cNvPr id="23" name="组合 22">
              <a:extLst>
                <a:ext uri="{FF2B5EF4-FFF2-40B4-BE49-F238E27FC236}">
                  <a16:creationId xmlns:a16="http://schemas.microsoft.com/office/drawing/2014/main" xmlns="" id="{45708E14-6C4F-489B-8D5E-B3AA44C51CDC}"/>
                </a:ext>
              </a:extLst>
            </p:cNvPr>
            <p:cNvGrpSpPr/>
            <p:nvPr userDrawn="1"/>
          </p:nvGrpSpPr>
          <p:grpSpPr>
            <a:xfrm>
              <a:off x="35044" y="0"/>
              <a:ext cx="1656636" cy="864096"/>
              <a:chOff x="0" y="0"/>
              <a:chExt cx="1663009" cy="864096"/>
            </a:xfrm>
          </p:grpSpPr>
          <p:pic>
            <p:nvPicPr>
              <p:cNvPr id="24" name="图片 23" descr="图片2">
                <a:extLst>
                  <a:ext uri="{FF2B5EF4-FFF2-40B4-BE49-F238E27FC236}">
                    <a16:creationId xmlns:a16="http://schemas.microsoft.com/office/drawing/2014/main" xmlns="" id="{157B669E-F742-4B3D-915B-A9A1E1F84826}"/>
                  </a:ext>
                </a:extLst>
              </p:cNvPr>
              <p:cNvPicPr>
                <a:picLocks noChangeAspect="1"/>
              </p:cNvPicPr>
              <p:nvPr userDrawn="1"/>
            </p:nvPicPr>
            <p:blipFill rotWithShape="1">
              <a:blip r:embed="rId3" cstate="print"/>
              <a:srcRect/>
              <a:stretch>
                <a:fillRect/>
              </a:stretch>
            </p:blipFill>
            <p:spPr>
              <a:xfrm>
                <a:off x="0" y="0"/>
                <a:ext cx="485776" cy="657226"/>
              </a:xfrm>
              <a:prstGeom prst="rect">
                <a:avLst/>
              </a:prstGeom>
            </p:spPr>
          </p:pic>
          <p:sp>
            <p:nvSpPr>
              <p:cNvPr id="26" name="矩形 25">
                <a:extLst>
                  <a:ext uri="{FF2B5EF4-FFF2-40B4-BE49-F238E27FC236}">
                    <a16:creationId xmlns:a16="http://schemas.microsoft.com/office/drawing/2014/main" xmlns="" id="{FD8BC30F-3A5F-4861-A9FA-92D78238DE3F}"/>
                  </a:ext>
                </a:extLst>
              </p:cNvPr>
              <p:cNvSpPr/>
              <p:nvPr userDrawn="1"/>
            </p:nvSpPr>
            <p:spPr>
              <a:xfrm>
                <a:off x="0" y="0"/>
                <a:ext cx="1663009" cy="864096"/>
              </a:xfrm>
              <a:prstGeom prst="rect">
                <a:avLst/>
              </a:prstGeom>
              <a:solidFill>
                <a:srgbClr val="F7FB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sz="4000" b="1" dirty="0">
                    <a:ln w="12700">
                      <a:solidFill>
                        <a:srgbClr val="5B9BD5"/>
                      </a:solidFill>
                      <a:prstDash val="solid"/>
                    </a:ln>
                    <a:pattFill prst="ltDnDiag">
                      <a:fgClr>
                        <a:srgbClr val="5B9BD5">
                          <a:lumMod val="60000"/>
                          <a:lumOff val="40000"/>
                        </a:srgbClr>
                      </a:fgClr>
                      <a:bgClr>
                        <a:prstClr val="white"/>
                      </a:bgClr>
                    </a:pattFill>
                  </a:rPr>
                  <a:t>SQD</a:t>
                </a:r>
                <a:endParaRPr lang="zh-CN" altLang="en-US" sz="4000" b="1" dirty="0">
                  <a:ln w="12700">
                    <a:solidFill>
                      <a:srgbClr val="5B9BD5"/>
                    </a:solidFill>
                    <a:prstDash val="solid"/>
                  </a:ln>
                  <a:pattFill prst="ltDnDiag">
                    <a:fgClr>
                      <a:srgbClr val="5B9BD5">
                        <a:lumMod val="60000"/>
                        <a:lumOff val="40000"/>
                      </a:srgbClr>
                    </a:fgClr>
                    <a:bgClr>
                      <a:prstClr val="white"/>
                    </a:bgClr>
                  </a:pattFill>
                </a:endParaRPr>
              </a:p>
            </p:txBody>
          </p:sp>
        </p:grpSp>
      </p:grpSp>
      <p:cxnSp>
        <p:nvCxnSpPr>
          <p:cNvPr id="3" name="直接连接符 2"/>
          <p:cNvCxnSpPr/>
          <p:nvPr userDrawn="1"/>
        </p:nvCxnSpPr>
        <p:spPr>
          <a:xfrm>
            <a:off x="1548591" y="548680"/>
            <a:ext cx="7416824" cy="0"/>
          </a:xfrm>
          <a:prstGeom prst="line">
            <a:avLst/>
          </a:prstGeom>
          <a:ln w="38100"/>
        </p:spPr>
        <p:style>
          <a:lnRef idx="3">
            <a:schemeClr val="accent1"/>
          </a:lnRef>
          <a:fillRef idx="0">
            <a:schemeClr val="accent1"/>
          </a:fillRef>
          <a:effectRef idx="2">
            <a:schemeClr val="accent1"/>
          </a:effectRef>
          <a:fontRef idx="minor">
            <a:schemeClr val="tx1"/>
          </a:fontRef>
        </p:style>
      </p:cxnSp>
      <p:grpSp>
        <p:nvGrpSpPr>
          <p:cNvPr id="9" name="组合 8"/>
          <p:cNvGrpSpPr/>
          <p:nvPr userDrawn="1"/>
        </p:nvGrpSpPr>
        <p:grpSpPr>
          <a:xfrm>
            <a:off x="8364643" y="208656"/>
            <a:ext cx="513828" cy="239916"/>
            <a:chOff x="8364643" y="208656"/>
            <a:chExt cx="513828" cy="239916"/>
          </a:xfrm>
        </p:grpSpPr>
        <p:sp>
          <p:nvSpPr>
            <p:cNvPr id="7" name="L 形 6"/>
            <p:cNvSpPr/>
            <p:nvPr userDrawn="1"/>
          </p:nvSpPr>
          <p:spPr>
            <a:xfrm rot="13668162">
              <a:off x="8367323" y="205976"/>
              <a:ext cx="239916" cy="245276"/>
            </a:xfrm>
            <a:prstGeom prst="corner">
              <a:avLst>
                <a:gd name="adj1" fmla="val 36028"/>
                <a:gd name="adj2" fmla="val 3768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sp>
          <p:nvSpPr>
            <p:cNvPr id="27" name="L 形 26"/>
            <p:cNvSpPr/>
            <p:nvPr userDrawn="1"/>
          </p:nvSpPr>
          <p:spPr>
            <a:xfrm rot="13668162">
              <a:off x="8635875" y="205976"/>
              <a:ext cx="239916" cy="245276"/>
            </a:xfrm>
            <a:prstGeom prst="corner">
              <a:avLst>
                <a:gd name="adj1" fmla="val 36028"/>
                <a:gd name="adj2" fmla="val 3768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grpSp>
    </p:spTree>
    <p:extLst>
      <p:ext uri="{BB962C8B-B14F-4D97-AF65-F5344CB8AC3E}">
        <p14:creationId xmlns:p14="http://schemas.microsoft.com/office/powerpoint/2010/main" val="3937038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上饶第一章">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5D2612E-3D53-49CD-9189-3E58B1132EA6}" type="datetimeFigureOut">
              <a:rPr lang="zh-CN" altLang="en-US" smtClean="0">
                <a:solidFill>
                  <a:prstClr val="black">
                    <a:tint val="75000"/>
                  </a:prstClr>
                </a:solidFill>
              </a:rPr>
              <a:pPr/>
              <a:t>2018/12/17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19A43C6-28D4-495C-8E14-E95DD9B75EE6}"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2" name="矩形 11">
            <a:extLst>
              <a:ext uri="{FF2B5EF4-FFF2-40B4-BE49-F238E27FC236}">
                <a16:creationId xmlns:a16="http://schemas.microsoft.com/office/drawing/2014/main" xmlns="" id="{2A21168A-7CF8-4BCF-8F28-2D05FA426A98}"/>
              </a:ext>
            </a:extLst>
          </p:cNvPr>
          <p:cNvSpPr/>
          <p:nvPr userDrawn="1"/>
        </p:nvSpPr>
        <p:spPr>
          <a:xfrm>
            <a:off x="0" y="692696"/>
            <a:ext cx="9143999"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grpSp>
        <p:nvGrpSpPr>
          <p:cNvPr id="13" name="组合 12">
            <a:extLst>
              <a:ext uri="{FF2B5EF4-FFF2-40B4-BE49-F238E27FC236}">
                <a16:creationId xmlns:a16="http://schemas.microsoft.com/office/drawing/2014/main" xmlns="" id="{94062DD3-BB2F-4DF0-838A-4AB329585B68}"/>
              </a:ext>
            </a:extLst>
          </p:cNvPr>
          <p:cNvGrpSpPr/>
          <p:nvPr userDrawn="1"/>
        </p:nvGrpSpPr>
        <p:grpSpPr>
          <a:xfrm>
            <a:off x="0" y="0"/>
            <a:ext cx="9108504" cy="864096"/>
            <a:chOff x="0" y="0"/>
            <a:chExt cx="9108504" cy="864096"/>
          </a:xfrm>
        </p:grpSpPr>
        <p:sp>
          <p:nvSpPr>
            <p:cNvPr id="17" name="矩形 16">
              <a:extLst>
                <a:ext uri="{FF2B5EF4-FFF2-40B4-BE49-F238E27FC236}">
                  <a16:creationId xmlns:a16="http://schemas.microsoft.com/office/drawing/2014/main" xmlns="" id="{BEC52368-8F5E-4557-B5F7-97CED0832A0F}"/>
                </a:ext>
              </a:extLst>
            </p:cNvPr>
            <p:cNvSpPr/>
            <p:nvPr userDrawn="1"/>
          </p:nvSpPr>
          <p:spPr>
            <a:xfrm>
              <a:off x="0" y="0"/>
              <a:ext cx="9108504" cy="864096"/>
            </a:xfrm>
            <a:prstGeom prst="rect">
              <a:avLst/>
            </a:prstGeom>
            <a:solidFill>
              <a:srgbClr val="F7FB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zh-CN" altLang="en-US" sz="4000" b="1" dirty="0">
                <a:ln w="12700">
                  <a:solidFill>
                    <a:srgbClr val="5B9BD5"/>
                  </a:solidFill>
                  <a:prstDash val="solid"/>
                </a:ln>
                <a:pattFill prst="ltDnDiag">
                  <a:fgClr>
                    <a:srgbClr val="5B9BD5">
                      <a:lumMod val="60000"/>
                      <a:lumOff val="40000"/>
                    </a:srgbClr>
                  </a:fgClr>
                  <a:bgClr>
                    <a:prstClr val="white"/>
                  </a:bgClr>
                </a:pattFill>
              </a:endParaRPr>
            </a:p>
          </p:txBody>
        </p:sp>
        <p:grpSp>
          <p:nvGrpSpPr>
            <p:cNvPr id="21" name="组合 20">
              <a:extLst>
                <a:ext uri="{FF2B5EF4-FFF2-40B4-BE49-F238E27FC236}">
                  <a16:creationId xmlns:a16="http://schemas.microsoft.com/office/drawing/2014/main" xmlns="" id="{45708E14-6C4F-489B-8D5E-B3AA44C51CDC}"/>
                </a:ext>
              </a:extLst>
            </p:cNvPr>
            <p:cNvGrpSpPr/>
            <p:nvPr userDrawn="1"/>
          </p:nvGrpSpPr>
          <p:grpSpPr>
            <a:xfrm>
              <a:off x="35044" y="0"/>
              <a:ext cx="1656636" cy="864096"/>
              <a:chOff x="0" y="0"/>
              <a:chExt cx="1663009" cy="864096"/>
            </a:xfrm>
          </p:grpSpPr>
          <p:pic>
            <p:nvPicPr>
              <p:cNvPr id="22" name="图片 21" descr="图片2">
                <a:extLst>
                  <a:ext uri="{FF2B5EF4-FFF2-40B4-BE49-F238E27FC236}">
                    <a16:creationId xmlns:a16="http://schemas.microsoft.com/office/drawing/2014/main" xmlns="" id="{157B669E-F742-4B3D-915B-A9A1E1F84826}"/>
                  </a:ext>
                </a:extLst>
              </p:cNvPr>
              <p:cNvPicPr>
                <a:picLocks noChangeAspect="1"/>
              </p:cNvPicPr>
              <p:nvPr userDrawn="1"/>
            </p:nvPicPr>
            <p:blipFill rotWithShape="1">
              <a:blip r:embed="rId2" cstate="print"/>
              <a:srcRect/>
              <a:stretch>
                <a:fillRect/>
              </a:stretch>
            </p:blipFill>
            <p:spPr>
              <a:xfrm>
                <a:off x="0" y="0"/>
                <a:ext cx="485776" cy="657226"/>
              </a:xfrm>
              <a:prstGeom prst="rect">
                <a:avLst/>
              </a:prstGeom>
            </p:spPr>
          </p:pic>
          <p:sp>
            <p:nvSpPr>
              <p:cNvPr id="23" name="矩形 22">
                <a:extLst>
                  <a:ext uri="{FF2B5EF4-FFF2-40B4-BE49-F238E27FC236}">
                    <a16:creationId xmlns:a16="http://schemas.microsoft.com/office/drawing/2014/main" xmlns="" id="{FD8BC30F-3A5F-4861-A9FA-92D78238DE3F}"/>
                  </a:ext>
                </a:extLst>
              </p:cNvPr>
              <p:cNvSpPr/>
              <p:nvPr userDrawn="1"/>
            </p:nvSpPr>
            <p:spPr>
              <a:xfrm>
                <a:off x="0" y="0"/>
                <a:ext cx="1663009" cy="864096"/>
              </a:xfrm>
              <a:prstGeom prst="rect">
                <a:avLst/>
              </a:prstGeom>
              <a:solidFill>
                <a:srgbClr val="F7FB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sz="4000" b="1" dirty="0">
                    <a:ln w="12700">
                      <a:solidFill>
                        <a:srgbClr val="5B9BD5"/>
                      </a:solidFill>
                      <a:prstDash val="solid"/>
                    </a:ln>
                    <a:pattFill prst="ltDnDiag">
                      <a:fgClr>
                        <a:srgbClr val="5B9BD5">
                          <a:lumMod val="60000"/>
                          <a:lumOff val="40000"/>
                        </a:srgbClr>
                      </a:fgClr>
                      <a:bgClr>
                        <a:prstClr val="white"/>
                      </a:bgClr>
                    </a:pattFill>
                  </a:rPr>
                  <a:t>SQD</a:t>
                </a:r>
                <a:endParaRPr lang="zh-CN" altLang="en-US" sz="4000" b="1" dirty="0">
                  <a:ln w="12700">
                    <a:solidFill>
                      <a:srgbClr val="5B9BD5"/>
                    </a:solidFill>
                    <a:prstDash val="solid"/>
                  </a:ln>
                  <a:pattFill prst="ltDnDiag">
                    <a:fgClr>
                      <a:srgbClr val="5B9BD5">
                        <a:lumMod val="60000"/>
                        <a:lumOff val="40000"/>
                      </a:srgbClr>
                    </a:fgClr>
                    <a:bgClr>
                      <a:prstClr val="white"/>
                    </a:bgClr>
                  </a:pattFill>
                </a:endParaRPr>
              </a:p>
            </p:txBody>
          </p:sp>
        </p:grpSp>
      </p:grpSp>
      <p:cxnSp>
        <p:nvCxnSpPr>
          <p:cNvPr id="24" name="直接连接符 23"/>
          <p:cNvCxnSpPr/>
          <p:nvPr userDrawn="1"/>
        </p:nvCxnSpPr>
        <p:spPr>
          <a:xfrm>
            <a:off x="1548591" y="548680"/>
            <a:ext cx="7416824" cy="0"/>
          </a:xfrm>
          <a:prstGeom prst="line">
            <a:avLst/>
          </a:prstGeom>
          <a:ln w="38100"/>
        </p:spPr>
        <p:style>
          <a:lnRef idx="3">
            <a:schemeClr val="accent1"/>
          </a:lnRef>
          <a:fillRef idx="0">
            <a:schemeClr val="accent1"/>
          </a:fillRef>
          <a:effectRef idx="2">
            <a:schemeClr val="accent1"/>
          </a:effectRef>
          <a:fontRef idx="minor">
            <a:schemeClr val="tx1"/>
          </a:fontRef>
        </p:style>
      </p:cxnSp>
      <p:grpSp>
        <p:nvGrpSpPr>
          <p:cNvPr id="25" name="组合 24"/>
          <p:cNvGrpSpPr/>
          <p:nvPr userDrawn="1"/>
        </p:nvGrpSpPr>
        <p:grpSpPr>
          <a:xfrm>
            <a:off x="8364643" y="208656"/>
            <a:ext cx="513828" cy="239916"/>
            <a:chOff x="8364643" y="208656"/>
            <a:chExt cx="513828" cy="239916"/>
          </a:xfrm>
        </p:grpSpPr>
        <p:sp>
          <p:nvSpPr>
            <p:cNvPr id="26" name="L 形 25"/>
            <p:cNvSpPr/>
            <p:nvPr userDrawn="1"/>
          </p:nvSpPr>
          <p:spPr>
            <a:xfrm rot="13668162">
              <a:off x="8367323" y="205976"/>
              <a:ext cx="239916" cy="245276"/>
            </a:xfrm>
            <a:prstGeom prst="corner">
              <a:avLst>
                <a:gd name="adj1" fmla="val 36028"/>
                <a:gd name="adj2" fmla="val 3768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sp>
          <p:nvSpPr>
            <p:cNvPr id="27" name="L 形 26"/>
            <p:cNvSpPr/>
            <p:nvPr userDrawn="1"/>
          </p:nvSpPr>
          <p:spPr>
            <a:xfrm rot="13668162">
              <a:off x="8635875" y="205976"/>
              <a:ext cx="239916" cy="245276"/>
            </a:xfrm>
            <a:prstGeom prst="corner">
              <a:avLst>
                <a:gd name="adj1" fmla="val 36028"/>
                <a:gd name="adj2" fmla="val 3768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grpSp>
    </p:spTree>
    <p:extLst>
      <p:ext uri="{BB962C8B-B14F-4D97-AF65-F5344CB8AC3E}">
        <p14:creationId xmlns:p14="http://schemas.microsoft.com/office/powerpoint/2010/main" val="1341071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上饶第二章">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5D2612E-3D53-49CD-9189-3E58B1132EA6}" type="datetimeFigureOut">
              <a:rPr lang="zh-CN" altLang="en-US" smtClean="0">
                <a:solidFill>
                  <a:prstClr val="black">
                    <a:tint val="75000"/>
                  </a:prstClr>
                </a:solidFill>
              </a:rPr>
              <a:pPr/>
              <a:t>2018/12/17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19A43C6-28D4-495C-8E14-E95DD9B75EE6}"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3" name="矩形 12">
            <a:extLst>
              <a:ext uri="{FF2B5EF4-FFF2-40B4-BE49-F238E27FC236}">
                <a16:creationId xmlns:a16="http://schemas.microsoft.com/office/drawing/2014/main" xmlns="" id="{2A21168A-7CF8-4BCF-8F28-2D05FA426A98}"/>
              </a:ext>
            </a:extLst>
          </p:cNvPr>
          <p:cNvSpPr/>
          <p:nvPr userDrawn="1"/>
        </p:nvSpPr>
        <p:spPr>
          <a:xfrm>
            <a:off x="0" y="692696"/>
            <a:ext cx="9143999"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grpSp>
        <p:nvGrpSpPr>
          <p:cNvPr id="17" name="组合 16">
            <a:extLst>
              <a:ext uri="{FF2B5EF4-FFF2-40B4-BE49-F238E27FC236}">
                <a16:creationId xmlns:a16="http://schemas.microsoft.com/office/drawing/2014/main" xmlns="" id="{94062DD3-BB2F-4DF0-838A-4AB329585B68}"/>
              </a:ext>
            </a:extLst>
          </p:cNvPr>
          <p:cNvGrpSpPr/>
          <p:nvPr userDrawn="1"/>
        </p:nvGrpSpPr>
        <p:grpSpPr>
          <a:xfrm>
            <a:off x="0" y="0"/>
            <a:ext cx="9108504" cy="864096"/>
            <a:chOff x="0" y="0"/>
            <a:chExt cx="9108504" cy="864096"/>
          </a:xfrm>
        </p:grpSpPr>
        <p:sp>
          <p:nvSpPr>
            <p:cNvPr id="19" name="矩形 18">
              <a:extLst>
                <a:ext uri="{FF2B5EF4-FFF2-40B4-BE49-F238E27FC236}">
                  <a16:creationId xmlns:a16="http://schemas.microsoft.com/office/drawing/2014/main" xmlns="" id="{BEC52368-8F5E-4557-B5F7-97CED0832A0F}"/>
                </a:ext>
              </a:extLst>
            </p:cNvPr>
            <p:cNvSpPr/>
            <p:nvPr userDrawn="1"/>
          </p:nvSpPr>
          <p:spPr>
            <a:xfrm>
              <a:off x="0" y="0"/>
              <a:ext cx="9108504" cy="864096"/>
            </a:xfrm>
            <a:prstGeom prst="rect">
              <a:avLst/>
            </a:prstGeom>
            <a:solidFill>
              <a:srgbClr val="F7FB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zh-CN" altLang="en-US" sz="4000" b="1" dirty="0">
                <a:ln w="12700">
                  <a:solidFill>
                    <a:srgbClr val="5B9BD5"/>
                  </a:solidFill>
                  <a:prstDash val="solid"/>
                </a:ln>
                <a:pattFill prst="ltDnDiag">
                  <a:fgClr>
                    <a:srgbClr val="5B9BD5">
                      <a:lumMod val="60000"/>
                      <a:lumOff val="40000"/>
                    </a:srgbClr>
                  </a:fgClr>
                  <a:bgClr>
                    <a:prstClr val="white"/>
                  </a:bgClr>
                </a:pattFill>
              </a:endParaRPr>
            </a:p>
          </p:txBody>
        </p:sp>
        <p:grpSp>
          <p:nvGrpSpPr>
            <p:cNvPr id="21" name="组合 20">
              <a:extLst>
                <a:ext uri="{FF2B5EF4-FFF2-40B4-BE49-F238E27FC236}">
                  <a16:creationId xmlns:a16="http://schemas.microsoft.com/office/drawing/2014/main" xmlns="" id="{45708E14-6C4F-489B-8D5E-B3AA44C51CDC}"/>
                </a:ext>
              </a:extLst>
            </p:cNvPr>
            <p:cNvGrpSpPr/>
            <p:nvPr userDrawn="1"/>
          </p:nvGrpSpPr>
          <p:grpSpPr>
            <a:xfrm>
              <a:off x="35044" y="0"/>
              <a:ext cx="1656636" cy="864096"/>
              <a:chOff x="0" y="0"/>
              <a:chExt cx="1663009" cy="864096"/>
            </a:xfrm>
          </p:grpSpPr>
          <p:pic>
            <p:nvPicPr>
              <p:cNvPr id="22" name="图片 21" descr="图片2">
                <a:extLst>
                  <a:ext uri="{FF2B5EF4-FFF2-40B4-BE49-F238E27FC236}">
                    <a16:creationId xmlns:a16="http://schemas.microsoft.com/office/drawing/2014/main" xmlns="" id="{157B669E-F742-4B3D-915B-A9A1E1F84826}"/>
                  </a:ext>
                </a:extLst>
              </p:cNvPr>
              <p:cNvPicPr>
                <a:picLocks noChangeAspect="1"/>
              </p:cNvPicPr>
              <p:nvPr userDrawn="1"/>
            </p:nvPicPr>
            <p:blipFill rotWithShape="1">
              <a:blip r:embed="rId2" cstate="print"/>
              <a:srcRect/>
              <a:stretch>
                <a:fillRect/>
              </a:stretch>
            </p:blipFill>
            <p:spPr>
              <a:xfrm>
                <a:off x="0" y="0"/>
                <a:ext cx="485776" cy="657226"/>
              </a:xfrm>
              <a:prstGeom prst="rect">
                <a:avLst/>
              </a:prstGeom>
            </p:spPr>
          </p:pic>
          <p:sp>
            <p:nvSpPr>
              <p:cNvPr id="23" name="矩形 22">
                <a:extLst>
                  <a:ext uri="{FF2B5EF4-FFF2-40B4-BE49-F238E27FC236}">
                    <a16:creationId xmlns:a16="http://schemas.microsoft.com/office/drawing/2014/main" xmlns="" id="{FD8BC30F-3A5F-4861-A9FA-92D78238DE3F}"/>
                  </a:ext>
                </a:extLst>
              </p:cNvPr>
              <p:cNvSpPr/>
              <p:nvPr userDrawn="1"/>
            </p:nvSpPr>
            <p:spPr>
              <a:xfrm>
                <a:off x="0" y="0"/>
                <a:ext cx="1663009" cy="864096"/>
              </a:xfrm>
              <a:prstGeom prst="rect">
                <a:avLst/>
              </a:prstGeom>
              <a:solidFill>
                <a:srgbClr val="F7FB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sz="4000" b="1" dirty="0">
                    <a:ln w="12700">
                      <a:solidFill>
                        <a:srgbClr val="5B9BD5"/>
                      </a:solidFill>
                      <a:prstDash val="solid"/>
                    </a:ln>
                    <a:pattFill prst="ltDnDiag">
                      <a:fgClr>
                        <a:srgbClr val="5B9BD5">
                          <a:lumMod val="60000"/>
                          <a:lumOff val="40000"/>
                        </a:srgbClr>
                      </a:fgClr>
                      <a:bgClr>
                        <a:prstClr val="white"/>
                      </a:bgClr>
                    </a:pattFill>
                  </a:rPr>
                  <a:t>SQD</a:t>
                </a:r>
                <a:endParaRPr lang="zh-CN" altLang="en-US" sz="4000" b="1" dirty="0">
                  <a:ln w="12700">
                    <a:solidFill>
                      <a:srgbClr val="5B9BD5"/>
                    </a:solidFill>
                    <a:prstDash val="solid"/>
                  </a:ln>
                  <a:pattFill prst="ltDnDiag">
                    <a:fgClr>
                      <a:srgbClr val="5B9BD5">
                        <a:lumMod val="60000"/>
                        <a:lumOff val="40000"/>
                      </a:srgbClr>
                    </a:fgClr>
                    <a:bgClr>
                      <a:prstClr val="white"/>
                    </a:bgClr>
                  </a:pattFill>
                </a:endParaRPr>
              </a:p>
            </p:txBody>
          </p:sp>
        </p:grpSp>
      </p:grpSp>
      <p:cxnSp>
        <p:nvCxnSpPr>
          <p:cNvPr id="24" name="直接连接符 23"/>
          <p:cNvCxnSpPr/>
          <p:nvPr userDrawn="1"/>
        </p:nvCxnSpPr>
        <p:spPr>
          <a:xfrm>
            <a:off x="1548591" y="548680"/>
            <a:ext cx="7416824" cy="0"/>
          </a:xfrm>
          <a:prstGeom prst="line">
            <a:avLst/>
          </a:prstGeom>
          <a:ln w="38100"/>
        </p:spPr>
        <p:style>
          <a:lnRef idx="3">
            <a:schemeClr val="accent1"/>
          </a:lnRef>
          <a:fillRef idx="0">
            <a:schemeClr val="accent1"/>
          </a:fillRef>
          <a:effectRef idx="2">
            <a:schemeClr val="accent1"/>
          </a:effectRef>
          <a:fontRef idx="minor">
            <a:schemeClr val="tx1"/>
          </a:fontRef>
        </p:style>
      </p:cxnSp>
      <p:grpSp>
        <p:nvGrpSpPr>
          <p:cNvPr id="25" name="组合 24"/>
          <p:cNvGrpSpPr/>
          <p:nvPr userDrawn="1"/>
        </p:nvGrpSpPr>
        <p:grpSpPr>
          <a:xfrm>
            <a:off x="8364643" y="208656"/>
            <a:ext cx="513828" cy="239916"/>
            <a:chOff x="8364643" y="208656"/>
            <a:chExt cx="513828" cy="239916"/>
          </a:xfrm>
        </p:grpSpPr>
        <p:sp>
          <p:nvSpPr>
            <p:cNvPr id="26" name="L 形 25"/>
            <p:cNvSpPr/>
            <p:nvPr userDrawn="1"/>
          </p:nvSpPr>
          <p:spPr>
            <a:xfrm rot="13668162">
              <a:off x="8367323" y="205976"/>
              <a:ext cx="239916" cy="245276"/>
            </a:xfrm>
            <a:prstGeom prst="corner">
              <a:avLst>
                <a:gd name="adj1" fmla="val 36028"/>
                <a:gd name="adj2" fmla="val 3768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sp>
          <p:nvSpPr>
            <p:cNvPr id="27" name="L 形 26"/>
            <p:cNvSpPr/>
            <p:nvPr userDrawn="1"/>
          </p:nvSpPr>
          <p:spPr>
            <a:xfrm rot="13668162">
              <a:off x="8635875" y="205976"/>
              <a:ext cx="239916" cy="245276"/>
            </a:xfrm>
            <a:prstGeom prst="corner">
              <a:avLst>
                <a:gd name="adj1" fmla="val 36028"/>
                <a:gd name="adj2" fmla="val 3768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grpSp>
    </p:spTree>
    <p:extLst>
      <p:ext uri="{BB962C8B-B14F-4D97-AF65-F5344CB8AC3E}">
        <p14:creationId xmlns:p14="http://schemas.microsoft.com/office/powerpoint/2010/main" val="4237470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上饶第三章">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5D2612E-3D53-49CD-9189-3E58B1132EA6}" type="datetimeFigureOut">
              <a:rPr lang="zh-CN" altLang="en-US" smtClean="0">
                <a:solidFill>
                  <a:prstClr val="black">
                    <a:tint val="75000"/>
                  </a:prstClr>
                </a:solidFill>
              </a:rPr>
              <a:pPr/>
              <a:t>2018/12/17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19A43C6-28D4-495C-8E14-E95DD9B75EE6}"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3" name="矩形 12">
            <a:extLst>
              <a:ext uri="{FF2B5EF4-FFF2-40B4-BE49-F238E27FC236}">
                <a16:creationId xmlns:a16="http://schemas.microsoft.com/office/drawing/2014/main" xmlns="" id="{2A21168A-7CF8-4BCF-8F28-2D05FA426A98}"/>
              </a:ext>
            </a:extLst>
          </p:cNvPr>
          <p:cNvSpPr/>
          <p:nvPr userDrawn="1"/>
        </p:nvSpPr>
        <p:spPr>
          <a:xfrm>
            <a:off x="0" y="692696"/>
            <a:ext cx="9143999"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grpSp>
        <p:nvGrpSpPr>
          <p:cNvPr id="17" name="组合 16">
            <a:extLst>
              <a:ext uri="{FF2B5EF4-FFF2-40B4-BE49-F238E27FC236}">
                <a16:creationId xmlns:a16="http://schemas.microsoft.com/office/drawing/2014/main" xmlns="" id="{94062DD3-BB2F-4DF0-838A-4AB329585B68}"/>
              </a:ext>
            </a:extLst>
          </p:cNvPr>
          <p:cNvGrpSpPr/>
          <p:nvPr userDrawn="1"/>
        </p:nvGrpSpPr>
        <p:grpSpPr>
          <a:xfrm>
            <a:off x="0" y="0"/>
            <a:ext cx="9108504" cy="864096"/>
            <a:chOff x="0" y="0"/>
            <a:chExt cx="9108504" cy="864096"/>
          </a:xfrm>
        </p:grpSpPr>
        <p:sp>
          <p:nvSpPr>
            <p:cNvPr id="19" name="矩形 18">
              <a:extLst>
                <a:ext uri="{FF2B5EF4-FFF2-40B4-BE49-F238E27FC236}">
                  <a16:creationId xmlns:a16="http://schemas.microsoft.com/office/drawing/2014/main" xmlns="" id="{BEC52368-8F5E-4557-B5F7-97CED0832A0F}"/>
                </a:ext>
              </a:extLst>
            </p:cNvPr>
            <p:cNvSpPr/>
            <p:nvPr userDrawn="1"/>
          </p:nvSpPr>
          <p:spPr>
            <a:xfrm>
              <a:off x="0" y="0"/>
              <a:ext cx="9108504" cy="864096"/>
            </a:xfrm>
            <a:prstGeom prst="rect">
              <a:avLst/>
            </a:prstGeom>
            <a:solidFill>
              <a:srgbClr val="F7FB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zh-CN" altLang="en-US" sz="4000" b="1" dirty="0">
                <a:ln w="12700">
                  <a:solidFill>
                    <a:srgbClr val="5B9BD5"/>
                  </a:solidFill>
                  <a:prstDash val="solid"/>
                </a:ln>
                <a:pattFill prst="ltDnDiag">
                  <a:fgClr>
                    <a:srgbClr val="5B9BD5">
                      <a:lumMod val="60000"/>
                      <a:lumOff val="40000"/>
                    </a:srgbClr>
                  </a:fgClr>
                  <a:bgClr>
                    <a:prstClr val="white"/>
                  </a:bgClr>
                </a:pattFill>
              </a:endParaRPr>
            </a:p>
          </p:txBody>
        </p:sp>
        <p:grpSp>
          <p:nvGrpSpPr>
            <p:cNvPr id="21" name="组合 20">
              <a:extLst>
                <a:ext uri="{FF2B5EF4-FFF2-40B4-BE49-F238E27FC236}">
                  <a16:creationId xmlns:a16="http://schemas.microsoft.com/office/drawing/2014/main" xmlns="" id="{45708E14-6C4F-489B-8D5E-B3AA44C51CDC}"/>
                </a:ext>
              </a:extLst>
            </p:cNvPr>
            <p:cNvGrpSpPr/>
            <p:nvPr userDrawn="1"/>
          </p:nvGrpSpPr>
          <p:grpSpPr>
            <a:xfrm>
              <a:off x="35044" y="0"/>
              <a:ext cx="1656636" cy="864096"/>
              <a:chOff x="0" y="0"/>
              <a:chExt cx="1663009" cy="864096"/>
            </a:xfrm>
          </p:grpSpPr>
          <p:pic>
            <p:nvPicPr>
              <p:cNvPr id="22" name="图片 21" descr="图片2">
                <a:extLst>
                  <a:ext uri="{FF2B5EF4-FFF2-40B4-BE49-F238E27FC236}">
                    <a16:creationId xmlns:a16="http://schemas.microsoft.com/office/drawing/2014/main" xmlns="" id="{157B669E-F742-4B3D-915B-A9A1E1F84826}"/>
                  </a:ext>
                </a:extLst>
              </p:cNvPr>
              <p:cNvPicPr>
                <a:picLocks noChangeAspect="1"/>
              </p:cNvPicPr>
              <p:nvPr userDrawn="1"/>
            </p:nvPicPr>
            <p:blipFill rotWithShape="1">
              <a:blip r:embed="rId2" cstate="print"/>
              <a:srcRect/>
              <a:stretch>
                <a:fillRect/>
              </a:stretch>
            </p:blipFill>
            <p:spPr>
              <a:xfrm>
                <a:off x="0" y="0"/>
                <a:ext cx="485776" cy="657226"/>
              </a:xfrm>
              <a:prstGeom prst="rect">
                <a:avLst/>
              </a:prstGeom>
            </p:spPr>
          </p:pic>
          <p:sp>
            <p:nvSpPr>
              <p:cNvPr id="23" name="矩形 22">
                <a:extLst>
                  <a:ext uri="{FF2B5EF4-FFF2-40B4-BE49-F238E27FC236}">
                    <a16:creationId xmlns:a16="http://schemas.microsoft.com/office/drawing/2014/main" xmlns="" id="{FD8BC30F-3A5F-4861-A9FA-92D78238DE3F}"/>
                  </a:ext>
                </a:extLst>
              </p:cNvPr>
              <p:cNvSpPr/>
              <p:nvPr userDrawn="1"/>
            </p:nvSpPr>
            <p:spPr>
              <a:xfrm>
                <a:off x="0" y="0"/>
                <a:ext cx="1663009" cy="864096"/>
              </a:xfrm>
              <a:prstGeom prst="rect">
                <a:avLst/>
              </a:prstGeom>
              <a:solidFill>
                <a:srgbClr val="F7FB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sz="4000" b="1" dirty="0">
                    <a:ln w="12700">
                      <a:solidFill>
                        <a:srgbClr val="5B9BD5"/>
                      </a:solidFill>
                      <a:prstDash val="solid"/>
                    </a:ln>
                    <a:pattFill prst="ltDnDiag">
                      <a:fgClr>
                        <a:srgbClr val="5B9BD5">
                          <a:lumMod val="60000"/>
                          <a:lumOff val="40000"/>
                        </a:srgbClr>
                      </a:fgClr>
                      <a:bgClr>
                        <a:prstClr val="white"/>
                      </a:bgClr>
                    </a:pattFill>
                  </a:rPr>
                  <a:t>SQD</a:t>
                </a:r>
                <a:endParaRPr lang="zh-CN" altLang="en-US" sz="4000" b="1" dirty="0">
                  <a:ln w="12700">
                    <a:solidFill>
                      <a:srgbClr val="5B9BD5"/>
                    </a:solidFill>
                    <a:prstDash val="solid"/>
                  </a:ln>
                  <a:pattFill prst="ltDnDiag">
                    <a:fgClr>
                      <a:srgbClr val="5B9BD5">
                        <a:lumMod val="60000"/>
                        <a:lumOff val="40000"/>
                      </a:srgbClr>
                    </a:fgClr>
                    <a:bgClr>
                      <a:prstClr val="white"/>
                    </a:bgClr>
                  </a:pattFill>
                </a:endParaRPr>
              </a:p>
            </p:txBody>
          </p:sp>
        </p:grpSp>
      </p:grpSp>
      <p:cxnSp>
        <p:nvCxnSpPr>
          <p:cNvPr id="24" name="直接连接符 23"/>
          <p:cNvCxnSpPr/>
          <p:nvPr userDrawn="1"/>
        </p:nvCxnSpPr>
        <p:spPr>
          <a:xfrm>
            <a:off x="1548591" y="548680"/>
            <a:ext cx="7416824" cy="0"/>
          </a:xfrm>
          <a:prstGeom prst="line">
            <a:avLst/>
          </a:prstGeom>
          <a:ln w="38100"/>
        </p:spPr>
        <p:style>
          <a:lnRef idx="3">
            <a:schemeClr val="accent1"/>
          </a:lnRef>
          <a:fillRef idx="0">
            <a:schemeClr val="accent1"/>
          </a:fillRef>
          <a:effectRef idx="2">
            <a:schemeClr val="accent1"/>
          </a:effectRef>
          <a:fontRef idx="minor">
            <a:schemeClr val="tx1"/>
          </a:fontRef>
        </p:style>
      </p:cxnSp>
      <p:grpSp>
        <p:nvGrpSpPr>
          <p:cNvPr id="25" name="组合 24"/>
          <p:cNvGrpSpPr/>
          <p:nvPr userDrawn="1"/>
        </p:nvGrpSpPr>
        <p:grpSpPr>
          <a:xfrm>
            <a:off x="8364643" y="208656"/>
            <a:ext cx="513828" cy="239916"/>
            <a:chOff x="8364643" y="208656"/>
            <a:chExt cx="513828" cy="239916"/>
          </a:xfrm>
        </p:grpSpPr>
        <p:sp>
          <p:nvSpPr>
            <p:cNvPr id="26" name="L 形 25"/>
            <p:cNvSpPr/>
            <p:nvPr userDrawn="1"/>
          </p:nvSpPr>
          <p:spPr>
            <a:xfrm rot="13668162">
              <a:off x="8367323" y="205976"/>
              <a:ext cx="239916" cy="245276"/>
            </a:xfrm>
            <a:prstGeom prst="corner">
              <a:avLst>
                <a:gd name="adj1" fmla="val 36028"/>
                <a:gd name="adj2" fmla="val 3768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sp>
          <p:nvSpPr>
            <p:cNvPr id="27" name="L 形 26"/>
            <p:cNvSpPr/>
            <p:nvPr userDrawn="1"/>
          </p:nvSpPr>
          <p:spPr>
            <a:xfrm rot="13668162">
              <a:off x="8635875" y="205976"/>
              <a:ext cx="239916" cy="245276"/>
            </a:xfrm>
            <a:prstGeom prst="corner">
              <a:avLst>
                <a:gd name="adj1" fmla="val 36028"/>
                <a:gd name="adj2" fmla="val 3768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grpSp>
    </p:spTree>
    <p:extLst>
      <p:ext uri="{BB962C8B-B14F-4D97-AF65-F5344CB8AC3E}">
        <p14:creationId xmlns:p14="http://schemas.microsoft.com/office/powerpoint/2010/main" val="4201829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上饶第四章">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5D2612E-3D53-49CD-9189-3E58B1132EA6}" type="datetimeFigureOut">
              <a:rPr lang="zh-CN" altLang="en-US" smtClean="0">
                <a:solidFill>
                  <a:prstClr val="black">
                    <a:tint val="75000"/>
                  </a:prstClr>
                </a:solidFill>
              </a:rPr>
              <a:pPr/>
              <a:t>2018/12/17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19A43C6-28D4-495C-8E14-E95DD9B75EE6}"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3" name="矩形 12">
            <a:extLst>
              <a:ext uri="{FF2B5EF4-FFF2-40B4-BE49-F238E27FC236}">
                <a16:creationId xmlns:a16="http://schemas.microsoft.com/office/drawing/2014/main" xmlns="" id="{2A21168A-7CF8-4BCF-8F28-2D05FA426A98}"/>
              </a:ext>
            </a:extLst>
          </p:cNvPr>
          <p:cNvSpPr/>
          <p:nvPr userDrawn="1"/>
        </p:nvSpPr>
        <p:spPr>
          <a:xfrm>
            <a:off x="0" y="692696"/>
            <a:ext cx="9143999"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grpSp>
        <p:nvGrpSpPr>
          <p:cNvPr id="17" name="组合 16">
            <a:extLst>
              <a:ext uri="{FF2B5EF4-FFF2-40B4-BE49-F238E27FC236}">
                <a16:creationId xmlns:a16="http://schemas.microsoft.com/office/drawing/2014/main" xmlns="" id="{94062DD3-BB2F-4DF0-838A-4AB329585B68}"/>
              </a:ext>
            </a:extLst>
          </p:cNvPr>
          <p:cNvGrpSpPr/>
          <p:nvPr userDrawn="1"/>
        </p:nvGrpSpPr>
        <p:grpSpPr>
          <a:xfrm>
            <a:off x="0" y="0"/>
            <a:ext cx="9108504" cy="864096"/>
            <a:chOff x="0" y="0"/>
            <a:chExt cx="9108504" cy="864096"/>
          </a:xfrm>
        </p:grpSpPr>
        <p:sp>
          <p:nvSpPr>
            <p:cNvPr id="19" name="矩形 18">
              <a:extLst>
                <a:ext uri="{FF2B5EF4-FFF2-40B4-BE49-F238E27FC236}">
                  <a16:creationId xmlns:a16="http://schemas.microsoft.com/office/drawing/2014/main" xmlns="" id="{BEC52368-8F5E-4557-B5F7-97CED0832A0F}"/>
                </a:ext>
              </a:extLst>
            </p:cNvPr>
            <p:cNvSpPr/>
            <p:nvPr userDrawn="1"/>
          </p:nvSpPr>
          <p:spPr>
            <a:xfrm>
              <a:off x="0" y="0"/>
              <a:ext cx="9108504" cy="864096"/>
            </a:xfrm>
            <a:prstGeom prst="rect">
              <a:avLst/>
            </a:prstGeom>
            <a:solidFill>
              <a:srgbClr val="F7FB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zh-CN" altLang="en-US" sz="4000" b="1" dirty="0">
                <a:ln w="12700">
                  <a:solidFill>
                    <a:srgbClr val="5B9BD5"/>
                  </a:solidFill>
                  <a:prstDash val="solid"/>
                </a:ln>
                <a:pattFill prst="ltDnDiag">
                  <a:fgClr>
                    <a:srgbClr val="5B9BD5">
                      <a:lumMod val="60000"/>
                      <a:lumOff val="40000"/>
                    </a:srgbClr>
                  </a:fgClr>
                  <a:bgClr>
                    <a:prstClr val="white"/>
                  </a:bgClr>
                </a:pattFill>
              </a:endParaRPr>
            </a:p>
          </p:txBody>
        </p:sp>
        <p:grpSp>
          <p:nvGrpSpPr>
            <p:cNvPr id="21" name="组合 20">
              <a:extLst>
                <a:ext uri="{FF2B5EF4-FFF2-40B4-BE49-F238E27FC236}">
                  <a16:creationId xmlns:a16="http://schemas.microsoft.com/office/drawing/2014/main" xmlns="" id="{45708E14-6C4F-489B-8D5E-B3AA44C51CDC}"/>
                </a:ext>
              </a:extLst>
            </p:cNvPr>
            <p:cNvGrpSpPr/>
            <p:nvPr userDrawn="1"/>
          </p:nvGrpSpPr>
          <p:grpSpPr>
            <a:xfrm>
              <a:off x="35044" y="0"/>
              <a:ext cx="1656636" cy="864096"/>
              <a:chOff x="0" y="0"/>
              <a:chExt cx="1663009" cy="864096"/>
            </a:xfrm>
          </p:grpSpPr>
          <p:pic>
            <p:nvPicPr>
              <p:cNvPr id="22" name="图片 21" descr="图片2">
                <a:extLst>
                  <a:ext uri="{FF2B5EF4-FFF2-40B4-BE49-F238E27FC236}">
                    <a16:creationId xmlns:a16="http://schemas.microsoft.com/office/drawing/2014/main" xmlns="" id="{157B669E-F742-4B3D-915B-A9A1E1F84826}"/>
                  </a:ext>
                </a:extLst>
              </p:cNvPr>
              <p:cNvPicPr>
                <a:picLocks noChangeAspect="1"/>
              </p:cNvPicPr>
              <p:nvPr userDrawn="1"/>
            </p:nvPicPr>
            <p:blipFill rotWithShape="1">
              <a:blip r:embed="rId2" cstate="print"/>
              <a:srcRect/>
              <a:stretch>
                <a:fillRect/>
              </a:stretch>
            </p:blipFill>
            <p:spPr>
              <a:xfrm>
                <a:off x="0" y="0"/>
                <a:ext cx="485776" cy="657226"/>
              </a:xfrm>
              <a:prstGeom prst="rect">
                <a:avLst/>
              </a:prstGeom>
            </p:spPr>
          </p:pic>
          <p:sp>
            <p:nvSpPr>
              <p:cNvPr id="23" name="矩形 22">
                <a:extLst>
                  <a:ext uri="{FF2B5EF4-FFF2-40B4-BE49-F238E27FC236}">
                    <a16:creationId xmlns:a16="http://schemas.microsoft.com/office/drawing/2014/main" xmlns="" id="{FD8BC30F-3A5F-4861-A9FA-92D78238DE3F}"/>
                  </a:ext>
                </a:extLst>
              </p:cNvPr>
              <p:cNvSpPr/>
              <p:nvPr userDrawn="1"/>
            </p:nvSpPr>
            <p:spPr>
              <a:xfrm>
                <a:off x="0" y="0"/>
                <a:ext cx="1663009" cy="864096"/>
              </a:xfrm>
              <a:prstGeom prst="rect">
                <a:avLst/>
              </a:prstGeom>
              <a:solidFill>
                <a:srgbClr val="F7FB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sz="4000" b="1" dirty="0">
                    <a:ln w="12700">
                      <a:solidFill>
                        <a:srgbClr val="5B9BD5"/>
                      </a:solidFill>
                      <a:prstDash val="solid"/>
                    </a:ln>
                    <a:pattFill prst="ltDnDiag">
                      <a:fgClr>
                        <a:srgbClr val="5B9BD5">
                          <a:lumMod val="60000"/>
                          <a:lumOff val="40000"/>
                        </a:srgbClr>
                      </a:fgClr>
                      <a:bgClr>
                        <a:prstClr val="white"/>
                      </a:bgClr>
                    </a:pattFill>
                  </a:rPr>
                  <a:t>SQD</a:t>
                </a:r>
                <a:endParaRPr lang="zh-CN" altLang="en-US" sz="4000" b="1" dirty="0">
                  <a:ln w="12700">
                    <a:solidFill>
                      <a:srgbClr val="5B9BD5"/>
                    </a:solidFill>
                    <a:prstDash val="solid"/>
                  </a:ln>
                  <a:pattFill prst="ltDnDiag">
                    <a:fgClr>
                      <a:srgbClr val="5B9BD5">
                        <a:lumMod val="60000"/>
                        <a:lumOff val="40000"/>
                      </a:srgbClr>
                    </a:fgClr>
                    <a:bgClr>
                      <a:prstClr val="white"/>
                    </a:bgClr>
                  </a:pattFill>
                </a:endParaRPr>
              </a:p>
            </p:txBody>
          </p:sp>
        </p:grpSp>
      </p:grpSp>
      <p:cxnSp>
        <p:nvCxnSpPr>
          <p:cNvPr id="24" name="直接连接符 23"/>
          <p:cNvCxnSpPr/>
          <p:nvPr userDrawn="1"/>
        </p:nvCxnSpPr>
        <p:spPr>
          <a:xfrm>
            <a:off x="1548591" y="548680"/>
            <a:ext cx="7416824" cy="0"/>
          </a:xfrm>
          <a:prstGeom prst="line">
            <a:avLst/>
          </a:prstGeom>
          <a:ln w="38100"/>
        </p:spPr>
        <p:style>
          <a:lnRef idx="3">
            <a:schemeClr val="accent1"/>
          </a:lnRef>
          <a:fillRef idx="0">
            <a:schemeClr val="accent1"/>
          </a:fillRef>
          <a:effectRef idx="2">
            <a:schemeClr val="accent1"/>
          </a:effectRef>
          <a:fontRef idx="minor">
            <a:schemeClr val="tx1"/>
          </a:fontRef>
        </p:style>
      </p:cxnSp>
      <p:grpSp>
        <p:nvGrpSpPr>
          <p:cNvPr id="25" name="组合 24"/>
          <p:cNvGrpSpPr/>
          <p:nvPr userDrawn="1"/>
        </p:nvGrpSpPr>
        <p:grpSpPr>
          <a:xfrm>
            <a:off x="8364643" y="208656"/>
            <a:ext cx="513828" cy="239916"/>
            <a:chOff x="8364643" y="208656"/>
            <a:chExt cx="513828" cy="239916"/>
          </a:xfrm>
        </p:grpSpPr>
        <p:sp>
          <p:nvSpPr>
            <p:cNvPr id="26" name="L 形 25"/>
            <p:cNvSpPr/>
            <p:nvPr userDrawn="1"/>
          </p:nvSpPr>
          <p:spPr>
            <a:xfrm rot="13668162">
              <a:off x="8367323" y="205976"/>
              <a:ext cx="239916" cy="245276"/>
            </a:xfrm>
            <a:prstGeom prst="corner">
              <a:avLst>
                <a:gd name="adj1" fmla="val 36028"/>
                <a:gd name="adj2" fmla="val 3768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sp>
          <p:nvSpPr>
            <p:cNvPr id="27" name="L 形 26"/>
            <p:cNvSpPr/>
            <p:nvPr userDrawn="1"/>
          </p:nvSpPr>
          <p:spPr>
            <a:xfrm rot="13668162">
              <a:off x="8635875" y="205976"/>
              <a:ext cx="239916" cy="245276"/>
            </a:xfrm>
            <a:prstGeom prst="corner">
              <a:avLst>
                <a:gd name="adj1" fmla="val 36028"/>
                <a:gd name="adj2" fmla="val 3768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grpSp>
    </p:spTree>
    <p:extLst>
      <p:ext uri="{BB962C8B-B14F-4D97-AF65-F5344CB8AC3E}">
        <p14:creationId xmlns:p14="http://schemas.microsoft.com/office/powerpoint/2010/main" val="622803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2BD7236B-D1FD-4971-8DE1-0845D8A6350D}" type="slidenum">
              <a:rPr lang="en-US" altLang="zh-CN"/>
              <a:pPr/>
              <a:t>‹#›</a:t>
            </a:fld>
            <a:endParaRPr lang="en-US" altLang="zh-CN"/>
          </a:p>
        </p:txBody>
      </p:sp>
    </p:spTree>
    <p:extLst>
      <p:ext uri="{BB962C8B-B14F-4D97-AF65-F5344CB8AC3E}">
        <p14:creationId xmlns:p14="http://schemas.microsoft.com/office/powerpoint/2010/main" val="158301936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上饶第五章">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5D2612E-3D53-49CD-9189-3E58B1132EA6}" type="datetimeFigureOut">
              <a:rPr lang="zh-CN" altLang="en-US" smtClean="0">
                <a:solidFill>
                  <a:prstClr val="black">
                    <a:tint val="75000"/>
                  </a:prstClr>
                </a:solidFill>
              </a:rPr>
              <a:pPr/>
              <a:t>2018/12/17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19A43C6-28D4-495C-8E14-E95DD9B75EE6}"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3" name="矩形 12">
            <a:extLst>
              <a:ext uri="{FF2B5EF4-FFF2-40B4-BE49-F238E27FC236}">
                <a16:creationId xmlns:a16="http://schemas.microsoft.com/office/drawing/2014/main" xmlns="" id="{2A21168A-7CF8-4BCF-8F28-2D05FA426A98}"/>
              </a:ext>
            </a:extLst>
          </p:cNvPr>
          <p:cNvSpPr/>
          <p:nvPr userDrawn="1"/>
        </p:nvSpPr>
        <p:spPr>
          <a:xfrm>
            <a:off x="0" y="692696"/>
            <a:ext cx="9143999"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grpSp>
        <p:nvGrpSpPr>
          <p:cNvPr id="17" name="组合 16">
            <a:extLst>
              <a:ext uri="{FF2B5EF4-FFF2-40B4-BE49-F238E27FC236}">
                <a16:creationId xmlns:a16="http://schemas.microsoft.com/office/drawing/2014/main" xmlns="" id="{94062DD3-BB2F-4DF0-838A-4AB329585B68}"/>
              </a:ext>
            </a:extLst>
          </p:cNvPr>
          <p:cNvGrpSpPr/>
          <p:nvPr userDrawn="1"/>
        </p:nvGrpSpPr>
        <p:grpSpPr>
          <a:xfrm>
            <a:off x="0" y="0"/>
            <a:ext cx="9108504" cy="864096"/>
            <a:chOff x="0" y="0"/>
            <a:chExt cx="9108504" cy="864096"/>
          </a:xfrm>
        </p:grpSpPr>
        <p:sp>
          <p:nvSpPr>
            <p:cNvPr id="19" name="矩形 18">
              <a:extLst>
                <a:ext uri="{FF2B5EF4-FFF2-40B4-BE49-F238E27FC236}">
                  <a16:creationId xmlns:a16="http://schemas.microsoft.com/office/drawing/2014/main" xmlns="" id="{BEC52368-8F5E-4557-B5F7-97CED0832A0F}"/>
                </a:ext>
              </a:extLst>
            </p:cNvPr>
            <p:cNvSpPr/>
            <p:nvPr userDrawn="1"/>
          </p:nvSpPr>
          <p:spPr>
            <a:xfrm>
              <a:off x="0" y="0"/>
              <a:ext cx="9108504" cy="864096"/>
            </a:xfrm>
            <a:prstGeom prst="rect">
              <a:avLst/>
            </a:prstGeom>
            <a:solidFill>
              <a:srgbClr val="F7FB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zh-CN" altLang="en-US" sz="4000" b="1" dirty="0">
                <a:ln w="12700">
                  <a:solidFill>
                    <a:srgbClr val="5B9BD5"/>
                  </a:solidFill>
                  <a:prstDash val="solid"/>
                </a:ln>
                <a:pattFill prst="ltDnDiag">
                  <a:fgClr>
                    <a:srgbClr val="5B9BD5">
                      <a:lumMod val="60000"/>
                      <a:lumOff val="40000"/>
                    </a:srgbClr>
                  </a:fgClr>
                  <a:bgClr>
                    <a:prstClr val="white"/>
                  </a:bgClr>
                </a:pattFill>
              </a:endParaRPr>
            </a:p>
          </p:txBody>
        </p:sp>
        <p:grpSp>
          <p:nvGrpSpPr>
            <p:cNvPr id="21" name="组合 20">
              <a:extLst>
                <a:ext uri="{FF2B5EF4-FFF2-40B4-BE49-F238E27FC236}">
                  <a16:creationId xmlns:a16="http://schemas.microsoft.com/office/drawing/2014/main" xmlns="" id="{45708E14-6C4F-489B-8D5E-B3AA44C51CDC}"/>
                </a:ext>
              </a:extLst>
            </p:cNvPr>
            <p:cNvGrpSpPr/>
            <p:nvPr userDrawn="1"/>
          </p:nvGrpSpPr>
          <p:grpSpPr>
            <a:xfrm>
              <a:off x="35044" y="0"/>
              <a:ext cx="1656636" cy="864096"/>
              <a:chOff x="0" y="0"/>
              <a:chExt cx="1663009" cy="864096"/>
            </a:xfrm>
          </p:grpSpPr>
          <p:pic>
            <p:nvPicPr>
              <p:cNvPr id="22" name="图片 21" descr="图片2">
                <a:extLst>
                  <a:ext uri="{FF2B5EF4-FFF2-40B4-BE49-F238E27FC236}">
                    <a16:creationId xmlns:a16="http://schemas.microsoft.com/office/drawing/2014/main" xmlns="" id="{157B669E-F742-4B3D-915B-A9A1E1F84826}"/>
                  </a:ext>
                </a:extLst>
              </p:cNvPr>
              <p:cNvPicPr>
                <a:picLocks noChangeAspect="1"/>
              </p:cNvPicPr>
              <p:nvPr userDrawn="1"/>
            </p:nvPicPr>
            <p:blipFill rotWithShape="1">
              <a:blip r:embed="rId2" cstate="print"/>
              <a:srcRect/>
              <a:stretch>
                <a:fillRect/>
              </a:stretch>
            </p:blipFill>
            <p:spPr>
              <a:xfrm>
                <a:off x="0" y="0"/>
                <a:ext cx="485776" cy="657226"/>
              </a:xfrm>
              <a:prstGeom prst="rect">
                <a:avLst/>
              </a:prstGeom>
            </p:spPr>
          </p:pic>
          <p:sp>
            <p:nvSpPr>
              <p:cNvPr id="23" name="矩形 22">
                <a:extLst>
                  <a:ext uri="{FF2B5EF4-FFF2-40B4-BE49-F238E27FC236}">
                    <a16:creationId xmlns:a16="http://schemas.microsoft.com/office/drawing/2014/main" xmlns="" id="{FD8BC30F-3A5F-4861-A9FA-92D78238DE3F}"/>
                  </a:ext>
                </a:extLst>
              </p:cNvPr>
              <p:cNvSpPr/>
              <p:nvPr userDrawn="1"/>
            </p:nvSpPr>
            <p:spPr>
              <a:xfrm>
                <a:off x="0" y="0"/>
                <a:ext cx="1663009" cy="864096"/>
              </a:xfrm>
              <a:prstGeom prst="rect">
                <a:avLst/>
              </a:prstGeom>
              <a:solidFill>
                <a:srgbClr val="F7FB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sz="4000" b="1" dirty="0">
                    <a:ln w="12700">
                      <a:solidFill>
                        <a:srgbClr val="5B9BD5"/>
                      </a:solidFill>
                      <a:prstDash val="solid"/>
                    </a:ln>
                    <a:pattFill prst="ltDnDiag">
                      <a:fgClr>
                        <a:srgbClr val="5B9BD5">
                          <a:lumMod val="60000"/>
                          <a:lumOff val="40000"/>
                        </a:srgbClr>
                      </a:fgClr>
                      <a:bgClr>
                        <a:prstClr val="white"/>
                      </a:bgClr>
                    </a:pattFill>
                  </a:rPr>
                  <a:t>SQD</a:t>
                </a:r>
                <a:endParaRPr lang="zh-CN" altLang="en-US" sz="4000" b="1" dirty="0">
                  <a:ln w="12700">
                    <a:solidFill>
                      <a:srgbClr val="5B9BD5"/>
                    </a:solidFill>
                    <a:prstDash val="solid"/>
                  </a:ln>
                  <a:pattFill prst="ltDnDiag">
                    <a:fgClr>
                      <a:srgbClr val="5B9BD5">
                        <a:lumMod val="60000"/>
                        <a:lumOff val="40000"/>
                      </a:srgbClr>
                    </a:fgClr>
                    <a:bgClr>
                      <a:prstClr val="white"/>
                    </a:bgClr>
                  </a:pattFill>
                </a:endParaRPr>
              </a:p>
            </p:txBody>
          </p:sp>
        </p:grpSp>
      </p:grpSp>
      <p:cxnSp>
        <p:nvCxnSpPr>
          <p:cNvPr id="24" name="直接连接符 23"/>
          <p:cNvCxnSpPr/>
          <p:nvPr userDrawn="1"/>
        </p:nvCxnSpPr>
        <p:spPr>
          <a:xfrm>
            <a:off x="1548591" y="548680"/>
            <a:ext cx="7416824" cy="0"/>
          </a:xfrm>
          <a:prstGeom prst="line">
            <a:avLst/>
          </a:prstGeom>
          <a:ln w="38100"/>
        </p:spPr>
        <p:style>
          <a:lnRef idx="3">
            <a:schemeClr val="accent1"/>
          </a:lnRef>
          <a:fillRef idx="0">
            <a:schemeClr val="accent1"/>
          </a:fillRef>
          <a:effectRef idx="2">
            <a:schemeClr val="accent1"/>
          </a:effectRef>
          <a:fontRef idx="minor">
            <a:schemeClr val="tx1"/>
          </a:fontRef>
        </p:style>
      </p:cxnSp>
      <p:grpSp>
        <p:nvGrpSpPr>
          <p:cNvPr id="25" name="组合 24"/>
          <p:cNvGrpSpPr/>
          <p:nvPr userDrawn="1"/>
        </p:nvGrpSpPr>
        <p:grpSpPr>
          <a:xfrm>
            <a:off x="8364643" y="208656"/>
            <a:ext cx="513828" cy="239916"/>
            <a:chOff x="8364643" y="208656"/>
            <a:chExt cx="513828" cy="239916"/>
          </a:xfrm>
        </p:grpSpPr>
        <p:sp>
          <p:nvSpPr>
            <p:cNvPr id="26" name="L 形 25"/>
            <p:cNvSpPr/>
            <p:nvPr userDrawn="1"/>
          </p:nvSpPr>
          <p:spPr>
            <a:xfrm rot="13668162">
              <a:off x="8367323" y="205976"/>
              <a:ext cx="239916" cy="245276"/>
            </a:xfrm>
            <a:prstGeom prst="corner">
              <a:avLst>
                <a:gd name="adj1" fmla="val 36028"/>
                <a:gd name="adj2" fmla="val 3768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sp>
          <p:nvSpPr>
            <p:cNvPr id="27" name="L 形 26"/>
            <p:cNvSpPr/>
            <p:nvPr userDrawn="1"/>
          </p:nvSpPr>
          <p:spPr>
            <a:xfrm rot="13668162">
              <a:off x="8635875" y="205976"/>
              <a:ext cx="239916" cy="245276"/>
            </a:xfrm>
            <a:prstGeom prst="corner">
              <a:avLst>
                <a:gd name="adj1" fmla="val 36028"/>
                <a:gd name="adj2" fmla="val 3768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grpSp>
    </p:spTree>
    <p:extLst>
      <p:ext uri="{BB962C8B-B14F-4D97-AF65-F5344CB8AC3E}">
        <p14:creationId xmlns:p14="http://schemas.microsoft.com/office/powerpoint/2010/main" val="3566462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上饶第六章">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5D2612E-3D53-49CD-9189-3E58B1132EA6}" type="datetimeFigureOut">
              <a:rPr lang="zh-CN" altLang="en-US" smtClean="0">
                <a:solidFill>
                  <a:prstClr val="black">
                    <a:tint val="75000"/>
                  </a:prstClr>
                </a:solidFill>
              </a:rPr>
              <a:pPr/>
              <a:t>2018/12/17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19A43C6-28D4-495C-8E14-E95DD9B75EE6}"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3" name="矩形 12">
            <a:extLst>
              <a:ext uri="{FF2B5EF4-FFF2-40B4-BE49-F238E27FC236}">
                <a16:creationId xmlns:a16="http://schemas.microsoft.com/office/drawing/2014/main" xmlns="" id="{2A21168A-7CF8-4BCF-8F28-2D05FA426A98}"/>
              </a:ext>
            </a:extLst>
          </p:cNvPr>
          <p:cNvSpPr/>
          <p:nvPr userDrawn="1"/>
        </p:nvSpPr>
        <p:spPr>
          <a:xfrm>
            <a:off x="0" y="692696"/>
            <a:ext cx="9143999"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grpSp>
        <p:nvGrpSpPr>
          <p:cNvPr id="17" name="组合 16">
            <a:extLst>
              <a:ext uri="{FF2B5EF4-FFF2-40B4-BE49-F238E27FC236}">
                <a16:creationId xmlns:a16="http://schemas.microsoft.com/office/drawing/2014/main" xmlns="" id="{94062DD3-BB2F-4DF0-838A-4AB329585B68}"/>
              </a:ext>
            </a:extLst>
          </p:cNvPr>
          <p:cNvGrpSpPr/>
          <p:nvPr userDrawn="1"/>
        </p:nvGrpSpPr>
        <p:grpSpPr>
          <a:xfrm>
            <a:off x="0" y="0"/>
            <a:ext cx="9108504" cy="864096"/>
            <a:chOff x="0" y="0"/>
            <a:chExt cx="9108504" cy="864096"/>
          </a:xfrm>
        </p:grpSpPr>
        <p:sp>
          <p:nvSpPr>
            <p:cNvPr id="19" name="矩形 18">
              <a:extLst>
                <a:ext uri="{FF2B5EF4-FFF2-40B4-BE49-F238E27FC236}">
                  <a16:creationId xmlns:a16="http://schemas.microsoft.com/office/drawing/2014/main" xmlns="" id="{BEC52368-8F5E-4557-B5F7-97CED0832A0F}"/>
                </a:ext>
              </a:extLst>
            </p:cNvPr>
            <p:cNvSpPr/>
            <p:nvPr userDrawn="1"/>
          </p:nvSpPr>
          <p:spPr>
            <a:xfrm>
              <a:off x="0" y="0"/>
              <a:ext cx="9108504" cy="864096"/>
            </a:xfrm>
            <a:prstGeom prst="rect">
              <a:avLst/>
            </a:prstGeom>
            <a:solidFill>
              <a:srgbClr val="F7FB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zh-CN" altLang="en-US" sz="4000" b="1" dirty="0">
                <a:ln w="12700">
                  <a:solidFill>
                    <a:srgbClr val="5B9BD5"/>
                  </a:solidFill>
                  <a:prstDash val="solid"/>
                </a:ln>
                <a:pattFill prst="ltDnDiag">
                  <a:fgClr>
                    <a:srgbClr val="5B9BD5">
                      <a:lumMod val="60000"/>
                      <a:lumOff val="40000"/>
                    </a:srgbClr>
                  </a:fgClr>
                  <a:bgClr>
                    <a:prstClr val="white"/>
                  </a:bgClr>
                </a:pattFill>
              </a:endParaRPr>
            </a:p>
          </p:txBody>
        </p:sp>
        <p:grpSp>
          <p:nvGrpSpPr>
            <p:cNvPr id="21" name="组合 20">
              <a:extLst>
                <a:ext uri="{FF2B5EF4-FFF2-40B4-BE49-F238E27FC236}">
                  <a16:creationId xmlns:a16="http://schemas.microsoft.com/office/drawing/2014/main" xmlns="" id="{45708E14-6C4F-489B-8D5E-B3AA44C51CDC}"/>
                </a:ext>
              </a:extLst>
            </p:cNvPr>
            <p:cNvGrpSpPr/>
            <p:nvPr userDrawn="1"/>
          </p:nvGrpSpPr>
          <p:grpSpPr>
            <a:xfrm>
              <a:off x="35044" y="0"/>
              <a:ext cx="1656636" cy="864096"/>
              <a:chOff x="0" y="0"/>
              <a:chExt cx="1663009" cy="864096"/>
            </a:xfrm>
          </p:grpSpPr>
          <p:pic>
            <p:nvPicPr>
              <p:cNvPr id="22" name="图片 21" descr="图片2">
                <a:extLst>
                  <a:ext uri="{FF2B5EF4-FFF2-40B4-BE49-F238E27FC236}">
                    <a16:creationId xmlns:a16="http://schemas.microsoft.com/office/drawing/2014/main" xmlns="" id="{157B669E-F742-4B3D-915B-A9A1E1F84826}"/>
                  </a:ext>
                </a:extLst>
              </p:cNvPr>
              <p:cNvPicPr>
                <a:picLocks noChangeAspect="1"/>
              </p:cNvPicPr>
              <p:nvPr userDrawn="1"/>
            </p:nvPicPr>
            <p:blipFill rotWithShape="1">
              <a:blip r:embed="rId2" cstate="print"/>
              <a:srcRect/>
              <a:stretch>
                <a:fillRect/>
              </a:stretch>
            </p:blipFill>
            <p:spPr>
              <a:xfrm>
                <a:off x="0" y="0"/>
                <a:ext cx="485776" cy="657226"/>
              </a:xfrm>
              <a:prstGeom prst="rect">
                <a:avLst/>
              </a:prstGeom>
            </p:spPr>
          </p:pic>
          <p:sp>
            <p:nvSpPr>
              <p:cNvPr id="23" name="矩形 22">
                <a:extLst>
                  <a:ext uri="{FF2B5EF4-FFF2-40B4-BE49-F238E27FC236}">
                    <a16:creationId xmlns:a16="http://schemas.microsoft.com/office/drawing/2014/main" xmlns="" id="{FD8BC30F-3A5F-4861-A9FA-92D78238DE3F}"/>
                  </a:ext>
                </a:extLst>
              </p:cNvPr>
              <p:cNvSpPr/>
              <p:nvPr userDrawn="1"/>
            </p:nvSpPr>
            <p:spPr>
              <a:xfrm>
                <a:off x="0" y="0"/>
                <a:ext cx="1663009" cy="864096"/>
              </a:xfrm>
              <a:prstGeom prst="rect">
                <a:avLst/>
              </a:prstGeom>
              <a:solidFill>
                <a:srgbClr val="F7FB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sz="4000" b="1" dirty="0">
                    <a:ln w="12700">
                      <a:solidFill>
                        <a:srgbClr val="5B9BD5"/>
                      </a:solidFill>
                      <a:prstDash val="solid"/>
                    </a:ln>
                    <a:pattFill prst="ltDnDiag">
                      <a:fgClr>
                        <a:srgbClr val="5B9BD5">
                          <a:lumMod val="60000"/>
                          <a:lumOff val="40000"/>
                        </a:srgbClr>
                      </a:fgClr>
                      <a:bgClr>
                        <a:prstClr val="white"/>
                      </a:bgClr>
                    </a:pattFill>
                  </a:rPr>
                  <a:t>SQD</a:t>
                </a:r>
                <a:endParaRPr lang="zh-CN" altLang="en-US" sz="4000" b="1" dirty="0">
                  <a:ln w="12700">
                    <a:solidFill>
                      <a:srgbClr val="5B9BD5"/>
                    </a:solidFill>
                    <a:prstDash val="solid"/>
                  </a:ln>
                  <a:pattFill prst="ltDnDiag">
                    <a:fgClr>
                      <a:srgbClr val="5B9BD5">
                        <a:lumMod val="60000"/>
                        <a:lumOff val="40000"/>
                      </a:srgbClr>
                    </a:fgClr>
                    <a:bgClr>
                      <a:prstClr val="white"/>
                    </a:bgClr>
                  </a:pattFill>
                </a:endParaRPr>
              </a:p>
            </p:txBody>
          </p:sp>
        </p:grpSp>
      </p:grpSp>
      <p:cxnSp>
        <p:nvCxnSpPr>
          <p:cNvPr id="24" name="直接连接符 23"/>
          <p:cNvCxnSpPr/>
          <p:nvPr userDrawn="1"/>
        </p:nvCxnSpPr>
        <p:spPr>
          <a:xfrm>
            <a:off x="1548591" y="548680"/>
            <a:ext cx="7416824" cy="0"/>
          </a:xfrm>
          <a:prstGeom prst="line">
            <a:avLst/>
          </a:prstGeom>
          <a:ln w="38100"/>
        </p:spPr>
        <p:style>
          <a:lnRef idx="3">
            <a:schemeClr val="accent1"/>
          </a:lnRef>
          <a:fillRef idx="0">
            <a:schemeClr val="accent1"/>
          </a:fillRef>
          <a:effectRef idx="2">
            <a:schemeClr val="accent1"/>
          </a:effectRef>
          <a:fontRef idx="minor">
            <a:schemeClr val="tx1"/>
          </a:fontRef>
        </p:style>
      </p:cxnSp>
      <p:grpSp>
        <p:nvGrpSpPr>
          <p:cNvPr id="25" name="组合 24"/>
          <p:cNvGrpSpPr/>
          <p:nvPr userDrawn="1"/>
        </p:nvGrpSpPr>
        <p:grpSpPr>
          <a:xfrm>
            <a:off x="8364643" y="208656"/>
            <a:ext cx="513828" cy="239916"/>
            <a:chOff x="8364643" y="208656"/>
            <a:chExt cx="513828" cy="239916"/>
          </a:xfrm>
        </p:grpSpPr>
        <p:sp>
          <p:nvSpPr>
            <p:cNvPr id="26" name="L 形 25"/>
            <p:cNvSpPr/>
            <p:nvPr userDrawn="1"/>
          </p:nvSpPr>
          <p:spPr>
            <a:xfrm rot="13668162">
              <a:off x="8367323" y="205976"/>
              <a:ext cx="239916" cy="245276"/>
            </a:xfrm>
            <a:prstGeom prst="corner">
              <a:avLst>
                <a:gd name="adj1" fmla="val 36028"/>
                <a:gd name="adj2" fmla="val 3768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sp>
          <p:nvSpPr>
            <p:cNvPr id="27" name="L 形 26"/>
            <p:cNvSpPr/>
            <p:nvPr userDrawn="1"/>
          </p:nvSpPr>
          <p:spPr>
            <a:xfrm rot="13668162">
              <a:off x="8635875" y="205976"/>
              <a:ext cx="239916" cy="245276"/>
            </a:xfrm>
            <a:prstGeom prst="corner">
              <a:avLst>
                <a:gd name="adj1" fmla="val 36028"/>
                <a:gd name="adj2" fmla="val 3768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grpSp>
    </p:spTree>
    <p:extLst>
      <p:ext uri="{BB962C8B-B14F-4D97-AF65-F5344CB8AC3E}">
        <p14:creationId xmlns:p14="http://schemas.microsoft.com/office/powerpoint/2010/main" val="2721602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上饶第七章">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5D2612E-3D53-49CD-9189-3E58B1132EA6}" type="datetimeFigureOut">
              <a:rPr lang="zh-CN" altLang="en-US" smtClean="0">
                <a:solidFill>
                  <a:prstClr val="black">
                    <a:tint val="75000"/>
                  </a:prstClr>
                </a:solidFill>
              </a:rPr>
              <a:pPr/>
              <a:t>2018/12/17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19A43C6-28D4-495C-8E14-E95DD9B75EE6}"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3" name="矩形 12">
            <a:extLst>
              <a:ext uri="{FF2B5EF4-FFF2-40B4-BE49-F238E27FC236}">
                <a16:creationId xmlns:a16="http://schemas.microsoft.com/office/drawing/2014/main" xmlns="" id="{2A21168A-7CF8-4BCF-8F28-2D05FA426A98}"/>
              </a:ext>
            </a:extLst>
          </p:cNvPr>
          <p:cNvSpPr/>
          <p:nvPr userDrawn="1"/>
        </p:nvSpPr>
        <p:spPr>
          <a:xfrm>
            <a:off x="0" y="692696"/>
            <a:ext cx="9143999"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grpSp>
        <p:nvGrpSpPr>
          <p:cNvPr id="17" name="组合 16">
            <a:extLst>
              <a:ext uri="{FF2B5EF4-FFF2-40B4-BE49-F238E27FC236}">
                <a16:creationId xmlns:a16="http://schemas.microsoft.com/office/drawing/2014/main" xmlns="" id="{94062DD3-BB2F-4DF0-838A-4AB329585B68}"/>
              </a:ext>
            </a:extLst>
          </p:cNvPr>
          <p:cNvGrpSpPr/>
          <p:nvPr userDrawn="1"/>
        </p:nvGrpSpPr>
        <p:grpSpPr>
          <a:xfrm>
            <a:off x="0" y="0"/>
            <a:ext cx="9108504" cy="864096"/>
            <a:chOff x="0" y="0"/>
            <a:chExt cx="9108504" cy="864096"/>
          </a:xfrm>
        </p:grpSpPr>
        <p:sp>
          <p:nvSpPr>
            <p:cNvPr id="19" name="矩形 18">
              <a:extLst>
                <a:ext uri="{FF2B5EF4-FFF2-40B4-BE49-F238E27FC236}">
                  <a16:creationId xmlns:a16="http://schemas.microsoft.com/office/drawing/2014/main" xmlns="" id="{BEC52368-8F5E-4557-B5F7-97CED0832A0F}"/>
                </a:ext>
              </a:extLst>
            </p:cNvPr>
            <p:cNvSpPr/>
            <p:nvPr userDrawn="1"/>
          </p:nvSpPr>
          <p:spPr>
            <a:xfrm>
              <a:off x="0" y="0"/>
              <a:ext cx="9108504" cy="864096"/>
            </a:xfrm>
            <a:prstGeom prst="rect">
              <a:avLst/>
            </a:prstGeom>
            <a:solidFill>
              <a:srgbClr val="F7FB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zh-CN" altLang="en-US" sz="4000" b="1" dirty="0">
                <a:ln w="12700">
                  <a:solidFill>
                    <a:srgbClr val="5B9BD5"/>
                  </a:solidFill>
                  <a:prstDash val="solid"/>
                </a:ln>
                <a:pattFill prst="ltDnDiag">
                  <a:fgClr>
                    <a:srgbClr val="5B9BD5">
                      <a:lumMod val="60000"/>
                      <a:lumOff val="40000"/>
                    </a:srgbClr>
                  </a:fgClr>
                  <a:bgClr>
                    <a:prstClr val="white"/>
                  </a:bgClr>
                </a:pattFill>
              </a:endParaRPr>
            </a:p>
          </p:txBody>
        </p:sp>
        <p:grpSp>
          <p:nvGrpSpPr>
            <p:cNvPr id="21" name="组合 20">
              <a:extLst>
                <a:ext uri="{FF2B5EF4-FFF2-40B4-BE49-F238E27FC236}">
                  <a16:creationId xmlns:a16="http://schemas.microsoft.com/office/drawing/2014/main" xmlns="" id="{45708E14-6C4F-489B-8D5E-B3AA44C51CDC}"/>
                </a:ext>
              </a:extLst>
            </p:cNvPr>
            <p:cNvGrpSpPr/>
            <p:nvPr userDrawn="1"/>
          </p:nvGrpSpPr>
          <p:grpSpPr>
            <a:xfrm>
              <a:off x="35044" y="0"/>
              <a:ext cx="1656636" cy="864096"/>
              <a:chOff x="0" y="0"/>
              <a:chExt cx="1663009" cy="864096"/>
            </a:xfrm>
          </p:grpSpPr>
          <p:pic>
            <p:nvPicPr>
              <p:cNvPr id="22" name="图片 21" descr="图片2">
                <a:extLst>
                  <a:ext uri="{FF2B5EF4-FFF2-40B4-BE49-F238E27FC236}">
                    <a16:creationId xmlns:a16="http://schemas.microsoft.com/office/drawing/2014/main" xmlns="" id="{157B669E-F742-4B3D-915B-A9A1E1F84826}"/>
                  </a:ext>
                </a:extLst>
              </p:cNvPr>
              <p:cNvPicPr>
                <a:picLocks noChangeAspect="1"/>
              </p:cNvPicPr>
              <p:nvPr userDrawn="1"/>
            </p:nvPicPr>
            <p:blipFill rotWithShape="1">
              <a:blip r:embed="rId2" cstate="print"/>
              <a:srcRect/>
              <a:stretch>
                <a:fillRect/>
              </a:stretch>
            </p:blipFill>
            <p:spPr>
              <a:xfrm>
                <a:off x="0" y="0"/>
                <a:ext cx="485776" cy="657226"/>
              </a:xfrm>
              <a:prstGeom prst="rect">
                <a:avLst/>
              </a:prstGeom>
            </p:spPr>
          </p:pic>
          <p:sp>
            <p:nvSpPr>
              <p:cNvPr id="23" name="矩形 22">
                <a:extLst>
                  <a:ext uri="{FF2B5EF4-FFF2-40B4-BE49-F238E27FC236}">
                    <a16:creationId xmlns:a16="http://schemas.microsoft.com/office/drawing/2014/main" xmlns="" id="{FD8BC30F-3A5F-4861-A9FA-92D78238DE3F}"/>
                  </a:ext>
                </a:extLst>
              </p:cNvPr>
              <p:cNvSpPr/>
              <p:nvPr userDrawn="1"/>
            </p:nvSpPr>
            <p:spPr>
              <a:xfrm>
                <a:off x="0" y="0"/>
                <a:ext cx="1663009" cy="864096"/>
              </a:xfrm>
              <a:prstGeom prst="rect">
                <a:avLst/>
              </a:prstGeom>
              <a:solidFill>
                <a:srgbClr val="F7FB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sz="4000" b="1" dirty="0">
                    <a:ln w="12700">
                      <a:solidFill>
                        <a:srgbClr val="5B9BD5"/>
                      </a:solidFill>
                      <a:prstDash val="solid"/>
                    </a:ln>
                    <a:pattFill prst="ltDnDiag">
                      <a:fgClr>
                        <a:srgbClr val="5B9BD5">
                          <a:lumMod val="60000"/>
                          <a:lumOff val="40000"/>
                        </a:srgbClr>
                      </a:fgClr>
                      <a:bgClr>
                        <a:prstClr val="white"/>
                      </a:bgClr>
                    </a:pattFill>
                  </a:rPr>
                  <a:t>SQD</a:t>
                </a:r>
                <a:endParaRPr lang="zh-CN" altLang="en-US" sz="4000" b="1" dirty="0">
                  <a:ln w="12700">
                    <a:solidFill>
                      <a:srgbClr val="5B9BD5"/>
                    </a:solidFill>
                    <a:prstDash val="solid"/>
                  </a:ln>
                  <a:pattFill prst="ltDnDiag">
                    <a:fgClr>
                      <a:srgbClr val="5B9BD5">
                        <a:lumMod val="60000"/>
                        <a:lumOff val="40000"/>
                      </a:srgbClr>
                    </a:fgClr>
                    <a:bgClr>
                      <a:prstClr val="white"/>
                    </a:bgClr>
                  </a:pattFill>
                </a:endParaRPr>
              </a:p>
            </p:txBody>
          </p:sp>
        </p:grpSp>
      </p:grpSp>
      <p:cxnSp>
        <p:nvCxnSpPr>
          <p:cNvPr id="24" name="直接连接符 23"/>
          <p:cNvCxnSpPr/>
          <p:nvPr userDrawn="1"/>
        </p:nvCxnSpPr>
        <p:spPr>
          <a:xfrm>
            <a:off x="1548591" y="548680"/>
            <a:ext cx="7416824" cy="0"/>
          </a:xfrm>
          <a:prstGeom prst="line">
            <a:avLst/>
          </a:prstGeom>
          <a:ln w="38100"/>
        </p:spPr>
        <p:style>
          <a:lnRef idx="3">
            <a:schemeClr val="accent1"/>
          </a:lnRef>
          <a:fillRef idx="0">
            <a:schemeClr val="accent1"/>
          </a:fillRef>
          <a:effectRef idx="2">
            <a:schemeClr val="accent1"/>
          </a:effectRef>
          <a:fontRef idx="minor">
            <a:schemeClr val="tx1"/>
          </a:fontRef>
        </p:style>
      </p:cxnSp>
      <p:grpSp>
        <p:nvGrpSpPr>
          <p:cNvPr id="25" name="组合 24"/>
          <p:cNvGrpSpPr/>
          <p:nvPr userDrawn="1"/>
        </p:nvGrpSpPr>
        <p:grpSpPr>
          <a:xfrm>
            <a:off x="8364643" y="208656"/>
            <a:ext cx="513828" cy="239916"/>
            <a:chOff x="8364643" y="208656"/>
            <a:chExt cx="513828" cy="239916"/>
          </a:xfrm>
        </p:grpSpPr>
        <p:sp>
          <p:nvSpPr>
            <p:cNvPr id="26" name="L 形 25"/>
            <p:cNvSpPr/>
            <p:nvPr userDrawn="1"/>
          </p:nvSpPr>
          <p:spPr>
            <a:xfrm rot="13668162">
              <a:off x="8367323" y="205976"/>
              <a:ext cx="239916" cy="245276"/>
            </a:xfrm>
            <a:prstGeom prst="corner">
              <a:avLst>
                <a:gd name="adj1" fmla="val 36028"/>
                <a:gd name="adj2" fmla="val 3768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sp>
          <p:nvSpPr>
            <p:cNvPr id="27" name="L 形 26"/>
            <p:cNvSpPr/>
            <p:nvPr userDrawn="1"/>
          </p:nvSpPr>
          <p:spPr>
            <a:xfrm rot="13668162">
              <a:off x="8635875" y="205976"/>
              <a:ext cx="239916" cy="245276"/>
            </a:xfrm>
            <a:prstGeom prst="corner">
              <a:avLst>
                <a:gd name="adj1" fmla="val 36028"/>
                <a:gd name="adj2" fmla="val 3768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grpSp>
    </p:spTree>
    <p:extLst>
      <p:ext uri="{BB962C8B-B14F-4D97-AF65-F5344CB8AC3E}">
        <p14:creationId xmlns:p14="http://schemas.microsoft.com/office/powerpoint/2010/main" val="1218677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上饶第八章">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5D2612E-3D53-49CD-9189-3E58B1132EA6}" type="datetimeFigureOut">
              <a:rPr lang="zh-CN" altLang="en-US" smtClean="0">
                <a:solidFill>
                  <a:prstClr val="black">
                    <a:tint val="75000"/>
                  </a:prstClr>
                </a:solidFill>
              </a:rPr>
              <a:pPr/>
              <a:t>2018/12/17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19A43C6-28D4-495C-8E14-E95DD9B75EE6}"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3" name="矩形 12">
            <a:extLst>
              <a:ext uri="{FF2B5EF4-FFF2-40B4-BE49-F238E27FC236}">
                <a16:creationId xmlns:a16="http://schemas.microsoft.com/office/drawing/2014/main" xmlns="" id="{2A21168A-7CF8-4BCF-8F28-2D05FA426A98}"/>
              </a:ext>
            </a:extLst>
          </p:cNvPr>
          <p:cNvSpPr/>
          <p:nvPr userDrawn="1"/>
        </p:nvSpPr>
        <p:spPr>
          <a:xfrm>
            <a:off x="0" y="692696"/>
            <a:ext cx="9143999"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grpSp>
        <p:nvGrpSpPr>
          <p:cNvPr id="17" name="组合 16">
            <a:extLst>
              <a:ext uri="{FF2B5EF4-FFF2-40B4-BE49-F238E27FC236}">
                <a16:creationId xmlns:a16="http://schemas.microsoft.com/office/drawing/2014/main" xmlns="" id="{94062DD3-BB2F-4DF0-838A-4AB329585B68}"/>
              </a:ext>
            </a:extLst>
          </p:cNvPr>
          <p:cNvGrpSpPr/>
          <p:nvPr userDrawn="1"/>
        </p:nvGrpSpPr>
        <p:grpSpPr>
          <a:xfrm>
            <a:off x="0" y="0"/>
            <a:ext cx="9108504" cy="864096"/>
            <a:chOff x="0" y="0"/>
            <a:chExt cx="9108504" cy="864096"/>
          </a:xfrm>
        </p:grpSpPr>
        <p:sp>
          <p:nvSpPr>
            <p:cNvPr id="19" name="矩形 18">
              <a:extLst>
                <a:ext uri="{FF2B5EF4-FFF2-40B4-BE49-F238E27FC236}">
                  <a16:creationId xmlns:a16="http://schemas.microsoft.com/office/drawing/2014/main" xmlns="" id="{BEC52368-8F5E-4557-B5F7-97CED0832A0F}"/>
                </a:ext>
              </a:extLst>
            </p:cNvPr>
            <p:cNvSpPr/>
            <p:nvPr userDrawn="1"/>
          </p:nvSpPr>
          <p:spPr>
            <a:xfrm>
              <a:off x="0" y="0"/>
              <a:ext cx="9108504" cy="864096"/>
            </a:xfrm>
            <a:prstGeom prst="rect">
              <a:avLst/>
            </a:prstGeom>
            <a:solidFill>
              <a:srgbClr val="F7FB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zh-CN" altLang="en-US" sz="4000" b="1" dirty="0">
                <a:ln w="12700">
                  <a:solidFill>
                    <a:srgbClr val="5B9BD5"/>
                  </a:solidFill>
                  <a:prstDash val="solid"/>
                </a:ln>
                <a:pattFill prst="ltDnDiag">
                  <a:fgClr>
                    <a:srgbClr val="5B9BD5">
                      <a:lumMod val="60000"/>
                      <a:lumOff val="40000"/>
                    </a:srgbClr>
                  </a:fgClr>
                  <a:bgClr>
                    <a:prstClr val="white"/>
                  </a:bgClr>
                </a:pattFill>
              </a:endParaRPr>
            </a:p>
          </p:txBody>
        </p:sp>
        <p:grpSp>
          <p:nvGrpSpPr>
            <p:cNvPr id="21" name="组合 20">
              <a:extLst>
                <a:ext uri="{FF2B5EF4-FFF2-40B4-BE49-F238E27FC236}">
                  <a16:creationId xmlns:a16="http://schemas.microsoft.com/office/drawing/2014/main" xmlns="" id="{45708E14-6C4F-489B-8D5E-B3AA44C51CDC}"/>
                </a:ext>
              </a:extLst>
            </p:cNvPr>
            <p:cNvGrpSpPr/>
            <p:nvPr userDrawn="1"/>
          </p:nvGrpSpPr>
          <p:grpSpPr>
            <a:xfrm>
              <a:off x="35044" y="0"/>
              <a:ext cx="1656636" cy="864096"/>
              <a:chOff x="0" y="0"/>
              <a:chExt cx="1663009" cy="864096"/>
            </a:xfrm>
          </p:grpSpPr>
          <p:pic>
            <p:nvPicPr>
              <p:cNvPr id="22" name="图片 21" descr="图片2">
                <a:extLst>
                  <a:ext uri="{FF2B5EF4-FFF2-40B4-BE49-F238E27FC236}">
                    <a16:creationId xmlns:a16="http://schemas.microsoft.com/office/drawing/2014/main" xmlns="" id="{157B669E-F742-4B3D-915B-A9A1E1F84826}"/>
                  </a:ext>
                </a:extLst>
              </p:cNvPr>
              <p:cNvPicPr>
                <a:picLocks noChangeAspect="1"/>
              </p:cNvPicPr>
              <p:nvPr userDrawn="1"/>
            </p:nvPicPr>
            <p:blipFill rotWithShape="1">
              <a:blip r:embed="rId2" cstate="print"/>
              <a:srcRect/>
              <a:stretch>
                <a:fillRect/>
              </a:stretch>
            </p:blipFill>
            <p:spPr>
              <a:xfrm>
                <a:off x="0" y="0"/>
                <a:ext cx="485776" cy="657226"/>
              </a:xfrm>
              <a:prstGeom prst="rect">
                <a:avLst/>
              </a:prstGeom>
            </p:spPr>
          </p:pic>
          <p:sp>
            <p:nvSpPr>
              <p:cNvPr id="23" name="矩形 22">
                <a:extLst>
                  <a:ext uri="{FF2B5EF4-FFF2-40B4-BE49-F238E27FC236}">
                    <a16:creationId xmlns:a16="http://schemas.microsoft.com/office/drawing/2014/main" xmlns="" id="{FD8BC30F-3A5F-4861-A9FA-92D78238DE3F}"/>
                  </a:ext>
                </a:extLst>
              </p:cNvPr>
              <p:cNvSpPr/>
              <p:nvPr userDrawn="1"/>
            </p:nvSpPr>
            <p:spPr>
              <a:xfrm>
                <a:off x="0" y="0"/>
                <a:ext cx="1663009" cy="864096"/>
              </a:xfrm>
              <a:prstGeom prst="rect">
                <a:avLst/>
              </a:prstGeom>
              <a:solidFill>
                <a:srgbClr val="F7FB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sz="4000" b="1" dirty="0">
                    <a:ln w="12700">
                      <a:solidFill>
                        <a:srgbClr val="5B9BD5"/>
                      </a:solidFill>
                      <a:prstDash val="solid"/>
                    </a:ln>
                    <a:pattFill prst="ltDnDiag">
                      <a:fgClr>
                        <a:srgbClr val="5B9BD5">
                          <a:lumMod val="60000"/>
                          <a:lumOff val="40000"/>
                        </a:srgbClr>
                      </a:fgClr>
                      <a:bgClr>
                        <a:prstClr val="white"/>
                      </a:bgClr>
                    </a:pattFill>
                  </a:rPr>
                  <a:t>SQD</a:t>
                </a:r>
                <a:endParaRPr lang="zh-CN" altLang="en-US" sz="4000" b="1" dirty="0">
                  <a:ln w="12700">
                    <a:solidFill>
                      <a:srgbClr val="5B9BD5"/>
                    </a:solidFill>
                    <a:prstDash val="solid"/>
                  </a:ln>
                  <a:pattFill prst="ltDnDiag">
                    <a:fgClr>
                      <a:srgbClr val="5B9BD5">
                        <a:lumMod val="60000"/>
                        <a:lumOff val="40000"/>
                      </a:srgbClr>
                    </a:fgClr>
                    <a:bgClr>
                      <a:prstClr val="white"/>
                    </a:bgClr>
                  </a:pattFill>
                </a:endParaRPr>
              </a:p>
            </p:txBody>
          </p:sp>
        </p:grpSp>
      </p:grpSp>
      <p:cxnSp>
        <p:nvCxnSpPr>
          <p:cNvPr id="24" name="直接连接符 23"/>
          <p:cNvCxnSpPr/>
          <p:nvPr userDrawn="1"/>
        </p:nvCxnSpPr>
        <p:spPr>
          <a:xfrm>
            <a:off x="1548591" y="548680"/>
            <a:ext cx="7416824" cy="0"/>
          </a:xfrm>
          <a:prstGeom prst="line">
            <a:avLst/>
          </a:prstGeom>
          <a:ln w="38100"/>
        </p:spPr>
        <p:style>
          <a:lnRef idx="3">
            <a:schemeClr val="accent1"/>
          </a:lnRef>
          <a:fillRef idx="0">
            <a:schemeClr val="accent1"/>
          </a:fillRef>
          <a:effectRef idx="2">
            <a:schemeClr val="accent1"/>
          </a:effectRef>
          <a:fontRef idx="minor">
            <a:schemeClr val="tx1"/>
          </a:fontRef>
        </p:style>
      </p:cxnSp>
      <p:grpSp>
        <p:nvGrpSpPr>
          <p:cNvPr id="25" name="组合 24"/>
          <p:cNvGrpSpPr/>
          <p:nvPr userDrawn="1"/>
        </p:nvGrpSpPr>
        <p:grpSpPr>
          <a:xfrm>
            <a:off x="8364643" y="208656"/>
            <a:ext cx="513828" cy="239916"/>
            <a:chOff x="8364643" y="208656"/>
            <a:chExt cx="513828" cy="239916"/>
          </a:xfrm>
        </p:grpSpPr>
        <p:sp>
          <p:nvSpPr>
            <p:cNvPr id="26" name="L 形 25"/>
            <p:cNvSpPr/>
            <p:nvPr userDrawn="1"/>
          </p:nvSpPr>
          <p:spPr>
            <a:xfrm rot="13668162">
              <a:off x="8367323" y="205976"/>
              <a:ext cx="239916" cy="245276"/>
            </a:xfrm>
            <a:prstGeom prst="corner">
              <a:avLst>
                <a:gd name="adj1" fmla="val 36028"/>
                <a:gd name="adj2" fmla="val 3768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sp>
          <p:nvSpPr>
            <p:cNvPr id="27" name="L 形 26"/>
            <p:cNvSpPr/>
            <p:nvPr userDrawn="1"/>
          </p:nvSpPr>
          <p:spPr>
            <a:xfrm rot="13668162">
              <a:off x="8635875" y="205976"/>
              <a:ext cx="239916" cy="245276"/>
            </a:xfrm>
            <a:prstGeom prst="corner">
              <a:avLst>
                <a:gd name="adj1" fmla="val 36028"/>
                <a:gd name="adj2" fmla="val 3768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grpSp>
    </p:spTree>
    <p:extLst>
      <p:ext uri="{BB962C8B-B14F-4D97-AF65-F5344CB8AC3E}">
        <p14:creationId xmlns:p14="http://schemas.microsoft.com/office/powerpoint/2010/main" val="10869800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上饶尾页">
    <p:bg>
      <p:bgPr>
        <a:solidFill>
          <a:srgbClr val="F2F2F2"/>
        </a:solidFill>
        <a:effectLst/>
      </p:bgPr>
    </p:bg>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457200" y="6356350"/>
            <a:ext cx="2133600" cy="365125"/>
          </a:xfrm>
          <a:prstGeom prst="rect">
            <a:avLst/>
          </a:prstGeom>
        </p:spPr>
        <p:txBody>
          <a:bodyPr/>
          <a:lstStyle>
            <a:lvl1pPr eaLnBrk="0" fontAlgn="auto" hangingPunct="0">
              <a:spcBef>
                <a:spcPts val="0"/>
              </a:spcBef>
              <a:spcAft>
                <a:spcPts val="0"/>
              </a:spcAft>
              <a:buFontTx/>
              <a:buNone/>
              <a:defRPr b="0">
                <a:latin typeface="Arial" panose="020B0604020202020204" pitchFamily="34" charset="0"/>
              </a:defRPr>
            </a:lvl1pPr>
          </a:lstStyle>
          <a:p>
            <a:pPr>
              <a:defRPr/>
            </a:pPr>
            <a:fld id="{1253F396-A6A8-40E6-8FBA-429F5B35719B}" type="datetimeFigureOut">
              <a:rPr lang="zh-CN" altLang="en-US">
                <a:solidFill>
                  <a:prstClr val="black">
                    <a:tint val="75000"/>
                  </a:prstClr>
                </a:solidFill>
              </a:rPr>
              <a:pPr>
                <a:defRPr/>
              </a:pPr>
              <a:t>2018/12/17</a:t>
            </a:fld>
            <a:endParaRPr lang="zh-CN" altLang="en-US">
              <a:solidFill>
                <a:prstClr val="black">
                  <a:tint val="75000"/>
                </a:prstClr>
              </a:solidFill>
            </a:endParaRPr>
          </a:p>
        </p:txBody>
      </p:sp>
      <p:sp>
        <p:nvSpPr>
          <p:cNvPr id="3" name="页脚占位符 4"/>
          <p:cNvSpPr>
            <a:spLocks noGrp="1"/>
          </p:cNvSpPr>
          <p:nvPr>
            <p:ph type="ftr" sz="quarter" idx="11"/>
          </p:nvPr>
        </p:nvSpPr>
        <p:spPr>
          <a:xfrm>
            <a:off x="3124200" y="6356350"/>
            <a:ext cx="2895600" cy="365125"/>
          </a:xfrm>
          <a:prstGeom prst="rect">
            <a:avLst/>
          </a:prstGeom>
        </p:spPr>
        <p:txBody>
          <a:bodyPr/>
          <a:lstStyle>
            <a:lvl1pPr eaLnBrk="0" fontAlgn="auto" hangingPunct="0">
              <a:spcBef>
                <a:spcPts val="0"/>
              </a:spcBef>
              <a:spcAft>
                <a:spcPts val="0"/>
              </a:spcAft>
              <a:buFontTx/>
              <a:buNone/>
              <a:defRPr b="0">
                <a:latin typeface="Arial" panose="020B0604020202020204" pitchFamily="34" charset="0"/>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lstStyle>
            <a:lvl1pPr eaLnBrk="0" hangingPunct="0">
              <a:buFont typeface="Arial" panose="020B0604020202020204" pitchFamily="34" charset="0"/>
              <a:buNone/>
              <a:defRPr/>
            </a:lvl1pPr>
          </a:lstStyle>
          <a:p>
            <a:pPr>
              <a:defRPr/>
            </a:pPr>
            <a:fld id="{FF2F5AF4-409A-42C6-81BB-59FAE61BBB62}" type="slidenum">
              <a:rPr lang="zh-CN" altLang="en-US">
                <a:solidFill>
                  <a:prstClr val="black">
                    <a:tint val="75000"/>
                  </a:prstClr>
                </a:solidFill>
              </a:rPr>
              <a:pPr>
                <a:defRPr/>
              </a:pPr>
              <a:t>‹#›</a:t>
            </a:fld>
            <a:endParaRPr lang="en-US" altLang="zh-CN">
              <a:solidFill>
                <a:prstClr val="black">
                  <a:tint val="75000"/>
                </a:prstClr>
              </a:solidFill>
            </a:endParaRPr>
          </a:p>
        </p:txBody>
      </p:sp>
      <p:pic>
        <p:nvPicPr>
          <p:cNvPr id="5" name="图片 32" descr="CT-05072-上饶三清山机场（第四轮）-zhangxu.jpg">
            <a:extLst>
              <a:ext uri="{FF2B5EF4-FFF2-40B4-BE49-F238E27FC236}">
                <a16:creationId xmlns:a16="http://schemas.microsoft.com/office/drawing/2014/main" xmlns="" id="{98A08AD0-6615-4BC3-9AB6-E4FFF3CB0E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999" t="555" r="9454" b="14679"/>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7039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5D2612E-3D53-49CD-9189-3E58B1132EA6}" type="datetimeFigureOut">
              <a:rPr lang="zh-CN" altLang="en-US" smtClean="0">
                <a:solidFill>
                  <a:prstClr val="black">
                    <a:tint val="75000"/>
                  </a:prstClr>
                </a:solidFill>
              </a:rPr>
              <a:pPr/>
              <a:t>2018/12/17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19A43C6-28D4-495C-8E14-E95DD9B75EE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31" name="图片 30"/>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1" y="1039360"/>
            <a:ext cx="4118535" cy="541020"/>
          </a:xfrm>
          <a:prstGeom prst="rect">
            <a:avLst/>
          </a:prstGeom>
          <a:noFill/>
          <a:ln w="9525">
            <a:noFill/>
            <a:miter lim="800000"/>
            <a:headEnd/>
            <a:tailEnd/>
          </a:ln>
          <a:effectLst>
            <a:outerShdw blurRad="50800" dist="38100" dir="2700000" algn="tl" rotWithShape="0">
              <a:prstClr val="black">
                <a:alpha val="40000"/>
              </a:prstClr>
            </a:outerShdw>
          </a:effectLst>
        </p:spPr>
      </p:pic>
      <p:cxnSp>
        <p:nvCxnSpPr>
          <p:cNvPr id="32" name="直接连接符 31"/>
          <p:cNvCxnSpPr/>
          <p:nvPr userDrawn="1"/>
        </p:nvCxnSpPr>
        <p:spPr>
          <a:xfrm>
            <a:off x="3424039" y="957680"/>
            <a:ext cx="694496" cy="781767"/>
          </a:xfrm>
          <a:prstGeom prst="line">
            <a:avLst/>
          </a:prstGeom>
          <a:noFill/>
          <a:ln w="9525" cap="flat" cmpd="sng" algn="ctr">
            <a:solidFill>
              <a:sysClr val="window" lastClr="FFFFFF"/>
            </a:solidFill>
            <a:prstDash val="solid"/>
            <a:miter lim="800000"/>
          </a:ln>
          <a:effectLst/>
        </p:spPr>
      </p:cxnSp>
      <p:sp>
        <p:nvSpPr>
          <p:cNvPr id="33" name="矩形 1"/>
          <p:cNvSpPr>
            <a:spLocks noChangeArrowheads="1"/>
          </p:cNvSpPr>
          <p:nvPr userDrawn="1"/>
        </p:nvSpPr>
        <p:spPr bwMode="auto">
          <a:xfrm>
            <a:off x="225233" y="1137183"/>
            <a:ext cx="3654867" cy="338554"/>
          </a:xfrm>
          <a:prstGeom prst="rect">
            <a:avLst/>
          </a:prstGeom>
          <a:noFill/>
          <a:ln w="9525">
            <a:noFill/>
            <a:miter lim="800000"/>
          </a:ln>
        </p:spPr>
        <p:txBody>
          <a:bodyPr wrap="square" lIns="36000" rIns="0">
            <a:spAutoFit/>
          </a:bodyPr>
          <a:lstStyle/>
          <a:p>
            <a:pPr fontAlgn="auto">
              <a:spcBef>
                <a:spcPts val="0"/>
              </a:spcBef>
              <a:spcAft>
                <a:spcPts val="0"/>
              </a:spcAft>
              <a:buFont typeface="Arial" panose="020B0604020202020204" pitchFamily="34" charset="0"/>
              <a:buNone/>
            </a:pPr>
            <a:r>
              <a:rPr lang="zh-CN" altLang="en-US" sz="1600" b="1" spc="-100" dirty="0">
                <a:solidFill>
                  <a:prstClr val="white"/>
                </a:solidFill>
                <a:latin typeface="微软雅黑" panose="020B0503020204020204" pitchFamily="34" charset="-122"/>
              </a:rPr>
              <a:t>青岛胶东国际机场绿色机场示范工程</a:t>
            </a:r>
          </a:p>
        </p:txBody>
      </p:sp>
      <p:sp>
        <p:nvSpPr>
          <p:cNvPr id="34" name="等腰三角形 33"/>
          <p:cNvSpPr/>
          <p:nvPr userDrawn="1"/>
        </p:nvSpPr>
        <p:spPr>
          <a:xfrm rot="10800000">
            <a:off x="3378699" y="730415"/>
            <a:ext cx="1002802" cy="1112520"/>
          </a:xfrm>
          <a:prstGeom prst="triangle">
            <a:avLst>
              <a:gd name="adj" fmla="val 0"/>
            </a:avLst>
          </a:prstGeom>
          <a:solidFill>
            <a:sysClr val="window" lastClr="FFFFFF"/>
          </a:solidFill>
          <a:ln w="12700" cap="flat" cmpd="sng" algn="ctr">
            <a:noFill/>
            <a:prstDash val="solid"/>
            <a:miter lim="800000"/>
          </a:ln>
          <a:effectLst/>
        </p:spPr>
        <p:txBody>
          <a:bodyPr rtlCol="0" anchor="ctr"/>
          <a:lstStyle/>
          <a:p>
            <a:pPr fontAlgn="auto">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pic>
        <p:nvPicPr>
          <p:cNvPr id="35" name="图片 34"/>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4254201" y="1245722"/>
            <a:ext cx="4889799" cy="789793"/>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6" name="文本框 35"/>
          <p:cNvSpPr txBox="1">
            <a:spLocks noChangeArrowheads="1"/>
          </p:cNvSpPr>
          <p:nvPr userDrawn="1"/>
        </p:nvSpPr>
        <p:spPr bwMode="auto">
          <a:xfrm>
            <a:off x="5076056" y="1293933"/>
            <a:ext cx="1563133" cy="707886"/>
          </a:xfrm>
          <a:prstGeom prst="rect">
            <a:avLst/>
          </a:prstGeom>
          <a:no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dist" fontAlgn="auto">
              <a:spcBef>
                <a:spcPts val="0"/>
              </a:spcBef>
              <a:spcAft>
                <a:spcPts val="0"/>
              </a:spcAft>
              <a:buFont typeface="Arial" panose="020B0604020202020204" pitchFamily="34" charset="0"/>
              <a:buNone/>
              <a:defRPr/>
            </a:pPr>
            <a:r>
              <a:rPr lang="zh-CN" altLang="en-US" sz="4000" b="1" dirty="0">
                <a:solidFill>
                  <a:prstClr val="white"/>
                </a:solidFill>
                <a:latin typeface="微软雅黑" panose="020B0503020204020204" pitchFamily="34" charset="-122"/>
                <a:ea typeface="微软雅黑" panose="020B0503020204020204" pitchFamily="34" charset="-122"/>
              </a:rPr>
              <a:t>目录</a:t>
            </a:r>
          </a:p>
        </p:txBody>
      </p:sp>
      <p:sp>
        <p:nvSpPr>
          <p:cNvPr id="37" name="等腰三角形 36"/>
          <p:cNvSpPr/>
          <p:nvPr userDrawn="1"/>
        </p:nvSpPr>
        <p:spPr>
          <a:xfrm>
            <a:off x="4236541" y="1216524"/>
            <a:ext cx="1020462" cy="1112520"/>
          </a:xfrm>
          <a:prstGeom prst="triangle">
            <a:avLst>
              <a:gd name="adj" fmla="val 0"/>
            </a:avLst>
          </a:prstGeom>
          <a:solidFill>
            <a:sysClr val="window" lastClr="FFFFFF"/>
          </a:solidFill>
          <a:ln w="12700" cap="flat" cmpd="sng" algn="ctr">
            <a:noFill/>
            <a:prstDash val="solid"/>
            <a:miter lim="800000"/>
          </a:ln>
          <a:effectLst/>
        </p:spPr>
        <p:txBody>
          <a:bodyPr rtlCol="0" anchor="ctr"/>
          <a:lstStyle/>
          <a:p>
            <a:pPr fontAlgn="auto">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cxnSp>
        <p:nvCxnSpPr>
          <p:cNvPr id="38" name="直接连接符 37"/>
          <p:cNvCxnSpPr/>
          <p:nvPr userDrawn="1"/>
        </p:nvCxnSpPr>
        <p:spPr>
          <a:xfrm>
            <a:off x="4510721" y="1245099"/>
            <a:ext cx="763942" cy="826135"/>
          </a:xfrm>
          <a:prstGeom prst="line">
            <a:avLst/>
          </a:prstGeom>
          <a:noFill/>
          <a:ln w="9525" cap="flat" cmpd="sng" algn="ctr">
            <a:solidFill>
              <a:sysClr val="window" lastClr="FFFFFF"/>
            </a:solidFill>
            <a:prstDash val="solid"/>
            <a:miter lim="800000"/>
          </a:ln>
          <a:effectLst/>
        </p:spPr>
      </p:cxnSp>
      <p:sp>
        <p:nvSpPr>
          <p:cNvPr id="39" name="文本框 38"/>
          <p:cNvSpPr txBox="1">
            <a:spLocks noChangeArrowheads="1"/>
          </p:cNvSpPr>
          <p:nvPr userDrawn="1"/>
        </p:nvSpPr>
        <p:spPr bwMode="auto">
          <a:xfrm>
            <a:off x="6800907" y="1286675"/>
            <a:ext cx="2362200" cy="707886"/>
          </a:xfrm>
          <a:prstGeom prst="rect">
            <a:avLst/>
          </a:prstGeom>
          <a:no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dist" fontAlgn="auto">
              <a:spcBef>
                <a:spcPts val="0"/>
              </a:spcBef>
              <a:spcAft>
                <a:spcPts val="0"/>
              </a:spcAft>
              <a:buFont typeface="Arial" panose="020B0604020202020204" pitchFamily="34" charset="0"/>
              <a:buNone/>
              <a:defRPr/>
            </a:pPr>
            <a:r>
              <a:rPr lang="en-US" altLang="zh-CN" sz="4000" b="1" dirty="0">
                <a:solidFill>
                  <a:prstClr val="white">
                    <a:lumMod val="85000"/>
                  </a:prstClr>
                </a:solidFill>
                <a:latin typeface="微软雅黑" panose="020B0503020204020204" pitchFamily="34" charset="-122"/>
                <a:ea typeface="微软雅黑" panose="020B0503020204020204" pitchFamily="34" charset="-122"/>
              </a:rPr>
              <a:t>content</a:t>
            </a:r>
            <a:endParaRPr lang="zh-CN" altLang="en-US" sz="4000" b="1" dirty="0">
              <a:solidFill>
                <a:prstClr val="white">
                  <a:lumMod val="85000"/>
                </a:prstClr>
              </a:solidFill>
              <a:latin typeface="微软雅黑" panose="020B0503020204020204" pitchFamily="34" charset="-122"/>
              <a:ea typeface="微软雅黑" panose="020B0503020204020204" pitchFamily="34" charset="-122"/>
            </a:endParaRPr>
          </a:p>
        </p:txBody>
      </p:sp>
      <p:pic>
        <p:nvPicPr>
          <p:cNvPr id="40" name="图片 39" descr="图片2"/>
          <p:cNvPicPr>
            <a:picLocks noChangeAspect="1"/>
          </p:cNvPicPr>
          <p:nvPr userDrawn="1"/>
        </p:nvPicPr>
        <p:blipFill rotWithShape="1">
          <a:blip r:embed="rId4" cstate="print"/>
          <a:srcRect/>
          <a:stretch>
            <a:fillRect/>
          </a:stretch>
        </p:blipFill>
        <p:spPr>
          <a:xfrm>
            <a:off x="0" y="0"/>
            <a:ext cx="485776" cy="657226"/>
          </a:xfrm>
          <a:prstGeom prst="rect">
            <a:avLst/>
          </a:prstGeom>
        </p:spPr>
      </p:pic>
      <p:pic>
        <p:nvPicPr>
          <p:cNvPr id="41" name="图片 40" descr="图片2"/>
          <p:cNvPicPr>
            <a:picLocks noChangeAspect="1"/>
          </p:cNvPicPr>
          <p:nvPr userDrawn="1"/>
        </p:nvPicPr>
        <p:blipFill rotWithShape="1">
          <a:blip r:embed="rId5" cstate="print"/>
          <a:srcRect t="3472" r="3846" b="86946"/>
          <a:stretch>
            <a:fillRect/>
          </a:stretch>
        </p:blipFill>
        <p:spPr>
          <a:xfrm>
            <a:off x="-16072" y="16848"/>
            <a:ext cx="9179179" cy="657226"/>
          </a:xfrm>
          <a:prstGeom prst="rect">
            <a:avLst/>
          </a:prstGeom>
        </p:spPr>
      </p:pic>
    </p:spTree>
    <p:extLst>
      <p:ext uri="{BB962C8B-B14F-4D97-AF65-F5344CB8AC3E}">
        <p14:creationId xmlns:p14="http://schemas.microsoft.com/office/powerpoint/2010/main" val="1185313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endParaRPr lang="en-US" altLang="zh-CN"/>
          </a:p>
        </p:txBody>
      </p:sp>
      <p:sp>
        <p:nvSpPr>
          <p:cNvPr id="4" name="页脚占位符 3"/>
          <p:cNvSpPr>
            <a:spLocks noGrp="1"/>
          </p:cNvSpPr>
          <p:nvPr>
            <p:ph type="ftr" sz="quarter" idx="11"/>
          </p:nvPr>
        </p:nvSpPr>
        <p:spPr/>
        <p:txBody>
          <a:bodyPr/>
          <a:lstStyle/>
          <a:p>
            <a:endParaRPr lang="en-US" altLang="zh-CN"/>
          </a:p>
        </p:txBody>
      </p:sp>
      <p:sp>
        <p:nvSpPr>
          <p:cNvPr id="5" name="灯片编号占位符 4"/>
          <p:cNvSpPr>
            <a:spLocks noGrp="1"/>
          </p:cNvSpPr>
          <p:nvPr>
            <p:ph type="sldNum" sz="quarter" idx="12"/>
          </p:nvPr>
        </p:nvSpPr>
        <p:spPr/>
        <p:txBody>
          <a:bodyPr/>
          <a:lstStyle/>
          <a:p>
            <a:fld id="{DEBBFB3F-3168-41DA-A2C8-D9A2EFC8CF43}" type="slidenum">
              <a:rPr lang="en-US" altLang="zh-CN" smtClean="0"/>
              <a:pPr/>
              <a:t>‹#›</a:t>
            </a:fld>
            <a:endParaRPr lang="en-US" altLang="zh-CN"/>
          </a:p>
        </p:txBody>
      </p:sp>
    </p:spTree>
    <p:extLst>
      <p:ext uri="{BB962C8B-B14F-4D97-AF65-F5344CB8AC3E}">
        <p14:creationId xmlns:p14="http://schemas.microsoft.com/office/powerpoint/2010/main" val="29392398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DB5BEAE7-8FDC-432F-A124-C743214FA3F9}" type="slidenum">
              <a:rPr lang="en-US" altLang="zh-CN"/>
              <a:pPr/>
              <a:t>‹#›</a:t>
            </a:fld>
            <a:endParaRPr lang="en-US" altLang="zh-CN"/>
          </a:p>
        </p:txBody>
      </p:sp>
    </p:spTree>
    <p:extLst>
      <p:ext uri="{BB962C8B-B14F-4D97-AF65-F5344CB8AC3E}">
        <p14:creationId xmlns:p14="http://schemas.microsoft.com/office/powerpoint/2010/main" val="8818133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DC382A46-1B90-4730-8F29-66BDFE07160E}" type="slidenum">
              <a:rPr lang="en-US" altLang="zh-CN"/>
              <a:pPr/>
              <a:t>‹#›</a:t>
            </a:fld>
            <a:endParaRPr lang="en-US" altLang="zh-CN"/>
          </a:p>
        </p:txBody>
      </p:sp>
    </p:spTree>
    <p:extLst>
      <p:ext uri="{BB962C8B-B14F-4D97-AF65-F5344CB8AC3E}">
        <p14:creationId xmlns:p14="http://schemas.microsoft.com/office/powerpoint/2010/main" val="2276380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endParaRPr lang="en-US" altLang="zh-CN"/>
          </a:p>
        </p:txBody>
      </p:sp>
      <p:sp>
        <p:nvSpPr>
          <p:cNvPr id="8" name="页脚占位符 7"/>
          <p:cNvSpPr>
            <a:spLocks noGrp="1"/>
          </p:cNvSpPr>
          <p:nvPr>
            <p:ph type="ftr" sz="quarter" idx="11"/>
          </p:nvPr>
        </p:nvSpPr>
        <p:spPr/>
        <p:txBody>
          <a:bodyPr/>
          <a:lstStyle>
            <a:lvl1pPr>
              <a:defRPr/>
            </a:lvl1pPr>
          </a:lstStyle>
          <a:p>
            <a:endParaRPr lang="en-US" altLang="zh-CN"/>
          </a:p>
        </p:txBody>
      </p:sp>
      <p:sp>
        <p:nvSpPr>
          <p:cNvPr id="9" name="灯片编号占位符 8"/>
          <p:cNvSpPr>
            <a:spLocks noGrp="1"/>
          </p:cNvSpPr>
          <p:nvPr>
            <p:ph type="sldNum" sz="quarter" idx="12"/>
          </p:nvPr>
        </p:nvSpPr>
        <p:spPr/>
        <p:txBody>
          <a:bodyPr/>
          <a:lstStyle>
            <a:lvl1pPr>
              <a:defRPr/>
            </a:lvl1pPr>
          </a:lstStyle>
          <a:p>
            <a:fld id="{081EA75B-3277-4648-A22D-BE2B37F02E93}" type="slidenum">
              <a:rPr lang="en-US" altLang="zh-CN"/>
              <a:pPr/>
              <a:t>‹#›</a:t>
            </a:fld>
            <a:endParaRPr lang="en-US" altLang="zh-CN"/>
          </a:p>
        </p:txBody>
      </p:sp>
    </p:spTree>
    <p:extLst>
      <p:ext uri="{BB962C8B-B14F-4D97-AF65-F5344CB8AC3E}">
        <p14:creationId xmlns:p14="http://schemas.microsoft.com/office/powerpoint/2010/main" val="66700319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endParaRPr lang="en-US" altLang="zh-CN"/>
          </a:p>
        </p:txBody>
      </p:sp>
      <p:sp>
        <p:nvSpPr>
          <p:cNvPr id="4" name="页脚占位符 3"/>
          <p:cNvSpPr>
            <a:spLocks noGrp="1"/>
          </p:cNvSpPr>
          <p:nvPr>
            <p:ph type="ftr" sz="quarter" idx="11"/>
          </p:nvPr>
        </p:nvSpPr>
        <p:spPr/>
        <p:txBody>
          <a:bodyPr/>
          <a:lstStyle>
            <a:lvl1pPr>
              <a:defRPr/>
            </a:lvl1pPr>
          </a:lstStyle>
          <a:p>
            <a:endParaRPr lang="en-US" altLang="zh-CN"/>
          </a:p>
        </p:txBody>
      </p:sp>
      <p:sp>
        <p:nvSpPr>
          <p:cNvPr id="5" name="灯片编号占位符 4"/>
          <p:cNvSpPr>
            <a:spLocks noGrp="1"/>
          </p:cNvSpPr>
          <p:nvPr>
            <p:ph type="sldNum" sz="quarter" idx="12"/>
          </p:nvPr>
        </p:nvSpPr>
        <p:spPr/>
        <p:txBody>
          <a:bodyPr/>
          <a:lstStyle>
            <a:lvl1pPr>
              <a:defRPr/>
            </a:lvl1pPr>
          </a:lstStyle>
          <a:p>
            <a:fld id="{067C2F48-4473-47D6-BB5C-F20BDC183697}" type="slidenum">
              <a:rPr lang="en-US" altLang="zh-CN"/>
              <a:pPr/>
              <a:t>‹#›</a:t>
            </a:fld>
            <a:endParaRPr lang="en-US" altLang="zh-CN"/>
          </a:p>
        </p:txBody>
      </p:sp>
    </p:spTree>
    <p:extLst>
      <p:ext uri="{BB962C8B-B14F-4D97-AF65-F5344CB8AC3E}">
        <p14:creationId xmlns:p14="http://schemas.microsoft.com/office/powerpoint/2010/main" val="112174197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p>
        </p:txBody>
      </p:sp>
      <p:sp>
        <p:nvSpPr>
          <p:cNvPr id="3" name="页脚占位符 2"/>
          <p:cNvSpPr>
            <a:spLocks noGrp="1"/>
          </p:cNvSpPr>
          <p:nvPr>
            <p:ph type="ftr" sz="quarter" idx="11"/>
          </p:nvPr>
        </p:nvSpPr>
        <p:spPr/>
        <p:txBody>
          <a:bodyPr/>
          <a:lstStyle>
            <a:lvl1pPr>
              <a:defRPr/>
            </a:lvl1pPr>
          </a:lstStyle>
          <a:p>
            <a:endParaRPr lang="en-US" altLang="zh-CN"/>
          </a:p>
        </p:txBody>
      </p:sp>
      <p:sp>
        <p:nvSpPr>
          <p:cNvPr id="4" name="灯片编号占位符 3"/>
          <p:cNvSpPr>
            <a:spLocks noGrp="1"/>
          </p:cNvSpPr>
          <p:nvPr>
            <p:ph type="sldNum" sz="quarter" idx="12"/>
          </p:nvPr>
        </p:nvSpPr>
        <p:spPr/>
        <p:txBody>
          <a:bodyPr/>
          <a:lstStyle>
            <a:lvl1pPr>
              <a:defRPr/>
            </a:lvl1pPr>
          </a:lstStyle>
          <a:p>
            <a:fld id="{D489E671-A31E-4AD6-ACA6-3C897D01FDD8}" type="slidenum">
              <a:rPr lang="en-US" altLang="zh-CN"/>
              <a:pPr/>
              <a:t>‹#›</a:t>
            </a:fld>
            <a:endParaRPr lang="en-US" altLang="zh-CN"/>
          </a:p>
        </p:txBody>
      </p:sp>
    </p:spTree>
    <p:extLst>
      <p:ext uri="{BB962C8B-B14F-4D97-AF65-F5344CB8AC3E}">
        <p14:creationId xmlns:p14="http://schemas.microsoft.com/office/powerpoint/2010/main" val="130331090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3A1075E2-5D4B-4CC2-B714-6EE721DB8F04}" type="slidenum">
              <a:rPr lang="en-US" altLang="zh-CN"/>
              <a:pPr/>
              <a:t>‹#›</a:t>
            </a:fld>
            <a:endParaRPr lang="en-US" altLang="zh-CN"/>
          </a:p>
        </p:txBody>
      </p:sp>
    </p:spTree>
    <p:extLst>
      <p:ext uri="{BB962C8B-B14F-4D97-AF65-F5344CB8AC3E}">
        <p14:creationId xmlns:p14="http://schemas.microsoft.com/office/powerpoint/2010/main" val="1710507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1031" name="Group 7"/>
          <p:cNvGrpSpPr>
            <a:grpSpLocks/>
          </p:cNvGrpSpPr>
          <p:nvPr/>
        </p:nvGrpSpPr>
        <p:grpSpPr bwMode="auto">
          <a:xfrm>
            <a:off x="6553200" y="6013450"/>
            <a:ext cx="2392363" cy="563563"/>
            <a:chOff x="1566" y="164"/>
            <a:chExt cx="1455" cy="425"/>
          </a:xfrm>
        </p:grpSpPr>
        <p:sp>
          <p:nvSpPr>
            <p:cNvPr id="1032" name="Freeform 8"/>
            <p:cNvSpPr>
              <a:spLocks/>
            </p:cNvSpPr>
            <p:nvPr/>
          </p:nvSpPr>
          <p:spPr bwMode="gray">
            <a:xfrm>
              <a:off x="1892" y="468"/>
              <a:ext cx="39" cy="121"/>
            </a:xfrm>
            <a:custGeom>
              <a:avLst/>
              <a:gdLst>
                <a:gd name="T0" fmla="*/ 37 w 39"/>
                <a:gd name="T1" fmla="*/ 36 h 121"/>
                <a:gd name="T2" fmla="*/ 35 w 39"/>
                <a:gd name="T3" fmla="*/ 36 h 121"/>
                <a:gd name="T4" fmla="*/ 30 w 39"/>
                <a:gd name="T5" fmla="*/ 36 h 121"/>
                <a:gd name="T6" fmla="*/ 22 w 39"/>
                <a:gd name="T7" fmla="*/ 34 h 121"/>
                <a:gd name="T8" fmla="*/ 15 w 39"/>
                <a:gd name="T9" fmla="*/ 30 h 121"/>
                <a:gd name="T10" fmla="*/ 7 w 39"/>
                <a:gd name="T11" fmla="*/ 23 h 121"/>
                <a:gd name="T12" fmla="*/ 3 w 39"/>
                <a:gd name="T13" fmla="*/ 13 h 121"/>
                <a:gd name="T14" fmla="*/ 0 w 39"/>
                <a:gd name="T15" fmla="*/ 0 h 121"/>
                <a:gd name="T16" fmla="*/ 3 w 39"/>
                <a:gd name="T17" fmla="*/ 0 h 121"/>
                <a:gd name="T18" fmla="*/ 7 w 39"/>
                <a:gd name="T19" fmla="*/ 1 h 121"/>
                <a:gd name="T20" fmla="*/ 15 w 39"/>
                <a:gd name="T21" fmla="*/ 3 h 121"/>
                <a:gd name="T22" fmla="*/ 23 w 39"/>
                <a:gd name="T23" fmla="*/ 5 h 121"/>
                <a:gd name="T24" fmla="*/ 30 w 39"/>
                <a:gd name="T25" fmla="*/ 11 h 121"/>
                <a:gd name="T26" fmla="*/ 37 w 39"/>
                <a:gd name="T27" fmla="*/ 20 h 121"/>
                <a:gd name="T28" fmla="*/ 39 w 39"/>
                <a:gd name="T29" fmla="*/ 34 h 121"/>
                <a:gd name="T30" fmla="*/ 39 w 39"/>
                <a:gd name="T31" fmla="*/ 121 h 121"/>
                <a:gd name="T32" fmla="*/ 37 w 39"/>
                <a:gd name="T33" fmla="*/ 121 h 121"/>
                <a:gd name="T34" fmla="*/ 37 w 39"/>
                <a:gd name="T35" fmla="*/ 3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endParaRPr lang="zh-CN" altLang="en-US">
                <a:latin typeface="Times New Roman" pitchFamily="18" charset="0"/>
                <a:ea typeface="华文细黑" pitchFamily="2" charset="-122"/>
                <a:cs typeface="Times New Roman" pitchFamily="18" charset="0"/>
              </a:endParaRPr>
            </a:p>
          </p:txBody>
        </p:sp>
        <p:sp>
          <p:nvSpPr>
            <p:cNvPr id="1033" name="Freeform 9"/>
            <p:cNvSpPr>
              <a:spLocks/>
            </p:cNvSpPr>
            <p:nvPr/>
          </p:nvSpPr>
          <p:spPr bwMode="gray">
            <a:xfrm>
              <a:off x="2271" y="450"/>
              <a:ext cx="45" cy="139"/>
            </a:xfrm>
            <a:custGeom>
              <a:avLst/>
              <a:gdLst>
                <a:gd name="T0" fmla="*/ 3 w 45"/>
                <a:gd name="T1" fmla="*/ 42 h 139"/>
                <a:gd name="T2" fmla="*/ 6 w 45"/>
                <a:gd name="T3" fmla="*/ 42 h 139"/>
                <a:gd name="T4" fmla="*/ 12 w 45"/>
                <a:gd name="T5" fmla="*/ 42 h 139"/>
                <a:gd name="T6" fmla="*/ 20 w 45"/>
                <a:gd name="T7" fmla="*/ 39 h 139"/>
                <a:gd name="T8" fmla="*/ 29 w 45"/>
                <a:gd name="T9" fmla="*/ 35 h 139"/>
                <a:gd name="T10" fmla="*/ 37 w 45"/>
                <a:gd name="T11" fmla="*/ 27 h 139"/>
                <a:gd name="T12" fmla="*/ 43 w 45"/>
                <a:gd name="T13" fmla="*/ 17 h 139"/>
                <a:gd name="T14" fmla="*/ 45 w 45"/>
                <a:gd name="T15" fmla="*/ 2 h 139"/>
                <a:gd name="T16" fmla="*/ 43 w 45"/>
                <a:gd name="T17" fmla="*/ 0 h 139"/>
                <a:gd name="T18" fmla="*/ 37 w 45"/>
                <a:gd name="T19" fmla="*/ 2 h 139"/>
                <a:gd name="T20" fmla="*/ 29 w 45"/>
                <a:gd name="T21" fmla="*/ 3 h 139"/>
                <a:gd name="T22" fmla="*/ 19 w 45"/>
                <a:gd name="T23" fmla="*/ 7 h 139"/>
                <a:gd name="T24" fmla="*/ 11 w 45"/>
                <a:gd name="T25" fmla="*/ 14 h 139"/>
                <a:gd name="T26" fmla="*/ 4 w 45"/>
                <a:gd name="T27" fmla="*/ 23 h 139"/>
                <a:gd name="T28" fmla="*/ 0 w 45"/>
                <a:gd name="T29" fmla="*/ 39 h 139"/>
                <a:gd name="T30" fmla="*/ 0 w 45"/>
                <a:gd name="T31" fmla="*/ 139 h 139"/>
                <a:gd name="T32" fmla="*/ 3 w 45"/>
                <a:gd name="T33" fmla="*/ 139 h 139"/>
                <a:gd name="T34" fmla="*/ 3 w 45"/>
                <a:gd name="T35"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endParaRPr lang="zh-CN" altLang="en-US">
                <a:latin typeface="Times New Roman" pitchFamily="18" charset="0"/>
                <a:ea typeface="华文细黑" pitchFamily="2" charset="-122"/>
                <a:cs typeface="Times New Roman" pitchFamily="18" charset="0"/>
              </a:endParaRPr>
            </a:p>
          </p:txBody>
        </p:sp>
        <p:sp>
          <p:nvSpPr>
            <p:cNvPr id="1034" name="Freeform 10"/>
            <p:cNvSpPr>
              <a:spLocks/>
            </p:cNvSpPr>
            <p:nvPr/>
          </p:nvSpPr>
          <p:spPr bwMode="gray">
            <a:xfrm>
              <a:off x="1765" y="378"/>
              <a:ext cx="146" cy="211"/>
            </a:xfrm>
            <a:custGeom>
              <a:avLst/>
              <a:gdLst>
                <a:gd name="T0" fmla="*/ 68 w 146"/>
                <a:gd name="T1" fmla="*/ 67 h 211"/>
                <a:gd name="T2" fmla="*/ 67 w 146"/>
                <a:gd name="T3" fmla="*/ 67 h 211"/>
                <a:gd name="T4" fmla="*/ 60 w 146"/>
                <a:gd name="T5" fmla="*/ 66 h 211"/>
                <a:gd name="T6" fmla="*/ 50 w 146"/>
                <a:gd name="T7" fmla="*/ 64 h 211"/>
                <a:gd name="T8" fmla="*/ 41 w 146"/>
                <a:gd name="T9" fmla="*/ 62 h 211"/>
                <a:gd name="T10" fmla="*/ 29 w 146"/>
                <a:gd name="T11" fmla="*/ 55 h 211"/>
                <a:gd name="T12" fmla="*/ 18 w 146"/>
                <a:gd name="T13" fmla="*/ 47 h 211"/>
                <a:gd name="T14" fmla="*/ 10 w 146"/>
                <a:gd name="T15" fmla="*/ 35 h 211"/>
                <a:gd name="T16" fmla="*/ 3 w 146"/>
                <a:gd name="T17" fmla="*/ 20 h 211"/>
                <a:gd name="T18" fmla="*/ 0 w 146"/>
                <a:gd name="T19" fmla="*/ 0 h 211"/>
                <a:gd name="T20" fmla="*/ 3 w 146"/>
                <a:gd name="T21" fmla="*/ 0 h 211"/>
                <a:gd name="T22" fmla="*/ 10 w 146"/>
                <a:gd name="T23" fmla="*/ 0 h 211"/>
                <a:gd name="T24" fmla="*/ 19 w 146"/>
                <a:gd name="T25" fmla="*/ 0 h 211"/>
                <a:gd name="T26" fmla="*/ 30 w 146"/>
                <a:gd name="T27" fmla="*/ 2 h 211"/>
                <a:gd name="T28" fmla="*/ 41 w 146"/>
                <a:gd name="T29" fmla="*/ 6 h 211"/>
                <a:gd name="T30" fmla="*/ 53 w 146"/>
                <a:gd name="T31" fmla="*/ 14 h 211"/>
                <a:gd name="T32" fmla="*/ 62 w 146"/>
                <a:gd name="T33" fmla="*/ 25 h 211"/>
                <a:gd name="T34" fmla="*/ 69 w 146"/>
                <a:gd name="T35" fmla="*/ 41 h 211"/>
                <a:gd name="T36" fmla="*/ 73 w 146"/>
                <a:gd name="T37" fmla="*/ 62 h 211"/>
                <a:gd name="T38" fmla="*/ 73 w 146"/>
                <a:gd name="T39" fmla="*/ 60 h 211"/>
                <a:gd name="T40" fmla="*/ 73 w 146"/>
                <a:gd name="T41" fmla="*/ 55 h 211"/>
                <a:gd name="T42" fmla="*/ 75 w 146"/>
                <a:gd name="T43" fmla="*/ 45 h 211"/>
                <a:gd name="T44" fmla="*/ 79 w 146"/>
                <a:gd name="T45" fmla="*/ 36 h 211"/>
                <a:gd name="T46" fmla="*/ 84 w 146"/>
                <a:gd name="T47" fmla="*/ 25 h 211"/>
                <a:gd name="T48" fmla="*/ 92 w 146"/>
                <a:gd name="T49" fmla="*/ 16 h 211"/>
                <a:gd name="T50" fmla="*/ 106 w 146"/>
                <a:gd name="T51" fmla="*/ 8 h 211"/>
                <a:gd name="T52" fmla="*/ 123 w 146"/>
                <a:gd name="T53" fmla="*/ 2 h 211"/>
                <a:gd name="T54" fmla="*/ 146 w 146"/>
                <a:gd name="T55" fmla="*/ 0 h 211"/>
                <a:gd name="T56" fmla="*/ 145 w 146"/>
                <a:gd name="T57" fmla="*/ 2 h 211"/>
                <a:gd name="T58" fmla="*/ 145 w 146"/>
                <a:gd name="T59" fmla="*/ 8 h 211"/>
                <a:gd name="T60" fmla="*/ 143 w 146"/>
                <a:gd name="T61" fmla="*/ 17 h 211"/>
                <a:gd name="T62" fmla="*/ 139 w 146"/>
                <a:gd name="T63" fmla="*/ 28 h 211"/>
                <a:gd name="T64" fmla="*/ 134 w 146"/>
                <a:gd name="T65" fmla="*/ 39 h 211"/>
                <a:gd name="T66" fmla="*/ 126 w 146"/>
                <a:gd name="T67" fmla="*/ 49 h 211"/>
                <a:gd name="T68" fmla="*/ 114 w 146"/>
                <a:gd name="T69" fmla="*/ 59 h 211"/>
                <a:gd name="T70" fmla="*/ 98 w 146"/>
                <a:gd name="T71" fmla="*/ 64 h 211"/>
                <a:gd name="T72" fmla="*/ 79 w 146"/>
                <a:gd name="T73" fmla="*/ 67 h 211"/>
                <a:gd name="T74" fmla="*/ 79 w 146"/>
                <a:gd name="T75" fmla="*/ 211 h 211"/>
                <a:gd name="T76" fmla="*/ 68 w 146"/>
                <a:gd name="T77" fmla="*/ 211 h 211"/>
                <a:gd name="T78" fmla="*/ 68 w 146"/>
                <a:gd name="T79" fmla="*/ 6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endParaRPr lang="zh-CN" altLang="en-US">
                <a:latin typeface="Times New Roman" pitchFamily="18" charset="0"/>
                <a:ea typeface="华文细黑" pitchFamily="2" charset="-122"/>
                <a:cs typeface="Times New Roman" pitchFamily="18" charset="0"/>
              </a:endParaRPr>
            </a:p>
          </p:txBody>
        </p:sp>
        <p:sp>
          <p:nvSpPr>
            <p:cNvPr id="1035" name="Freeform 11"/>
            <p:cNvSpPr>
              <a:spLocks/>
            </p:cNvSpPr>
            <p:nvPr/>
          </p:nvSpPr>
          <p:spPr bwMode="gray">
            <a:xfrm>
              <a:off x="2792" y="378"/>
              <a:ext cx="144" cy="211"/>
            </a:xfrm>
            <a:custGeom>
              <a:avLst/>
              <a:gdLst>
                <a:gd name="T0" fmla="*/ 67 w 144"/>
                <a:gd name="T1" fmla="*/ 67 h 211"/>
                <a:gd name="T2" fmla="*/ 66 w 144"/>
                <a:gd name="T3" fmla="*/ 67 h 211"/>
                <a:gd name="T4" fmla="*/ 59 w 144"/>
                <a:gd name="T5" fmla="*/ 66 h 211"/>
                <a:gd name="T6" fmla="*/ 50 w 144"/>
                <a:gd name="T7" fmla="*/ 64 h 211"/>
                <a:gd name="T8" fmla="*/ 39 w 144"/>
                <a:gd name="T9" fmla="*/ 62 h 211"/>
                <a:gd name="T10" fmla="*/ 28 w 144"/>
                <a:gd name="T11" fmla="*/ 55 h 211"/>
                <a:gd name="T12" fmla="*/ 17 w 144"/>
                <a:gd name="T13" fmla="*/ 47 h 211"/>
                <a:gd name="T14" fmla="*/ 9 w 144"/>
                <a:gd name="T15" fmla="*/ 35 h 211"/>
                <a:gd name="T16" fmla="*/ 2 w 144"/>
                <a:gd name="T17" fmla="*/ 20 h 211"/>
                <a:gd name="T18" fmla="*/ 0 w 144"/>
                <a:gd name="T19" fmla="*/ 0 h 211"/>
                <a:gd name="T20" fmla="*/ 2 w 144"/>
                <a:gd name="T21" fmla="*/ 0 h 211"/>
                <a:gd name="T22" fmla="*/ 9 w 144"/>
                <a:gd name="T23" fmla="*/ 0 h 211"/>
                <a:gd name="T24" fmla="*/ 17 w 144"/>
                <a:gd name="T25" fmla="*/ 0 h 211"/>
                <a:gd name="T26" fmla="*/ 28 w 144"/>
                <a:gd name="T27" fmla="*/ 2 h 211"/>
                <a:gd name="T28" fmla="*/ 40 w 144"/>
                <a:gd name="T29" fmla="*/ 6 h 211"/>
                <a:gd name="T30" fmla="*/ 51 w 144"/>
                <a:gd name="T31" fmla="*/ 14 h 211"/>
                <a:gd name="T32" fmla="*/ 62 w 144"/>
                <a:gd name="T33" fmla="*/ 25 h 211"/>
                <a:gd name="T34" fmla="*/ 69 w 144"/>
                <a:gd name="T35" fmla="*/ 41 h 211"/>
                <a:gd name="T36" fmla="*/ 73 w 144"/>
                <a:gd name="T37" fmla="*/ 62 h 211"/>
                <a:gd name="T38" fmla="*/ 73 w 144"/>
                <a:gd name="T39" fmla="*/ 60 h 211"/>
                <a:gd name="T40" fmla="*/ 73 w 144"/>
                <a:gd name="T41" fmla="*/ 55 h 211"/>
                <a:gd name="T42" fmla="*/ 74 w 144"/>
                <a:gd name="T43" fmla="*/ 45 h 211"/>
                <a:gd name="T44" fmla="*/ 77 w 144"/>
                <a:gd name="T45" fmla="*/ 36 h 211"/>
                <a:gd name="T46" fmla="*/ 82 w 144"/>
                <a:gd name="T47" fmla="*/ 25 h 211"/>
                <a:gd name="T48" fmla="*/ 91 w 144"/>
                <a:gd name="T49" fmla="*/ 16 h 211"/>
                <a:gd name="T50" fmla="*/ 105 w 144"/>
                <a:gd name="T51" fmla="*/ 8 h 211"/>
                <a:gd name="T52" fmla="*/ 121 w 144"/>
                <a:gd name="T53" fmla="*/ 2 h 211"/>
                <a:gd name="T54" fmla="*/ 144 w 144"/>
                <a:gd name="T55" fmla="*/ 0 h 211"/>
                <a:gd name="T56" fmla="*/ 144 w 144"/>
                <a:gd name="T57" fmla="*/ 2 h 211"/>
                <a:gd name="T58" fmla="*/ 144 w 144"/>
                <a:gd name="T59" fmla="*/ 8 h 211"/>
                <a:gd name="T60" fmla="*/ 141 w 144"/>
                <a:gd name="T61" fmla="*/ 17 h 211"/>
                <a:gd name="T62" fmla="*/ 139 w 144"/>
                <a:gd name="T63" fmla="*/ 28 h 211"/>
                <a:gd name="T64" fmla="*/ 133 w 144"/>
                <a:gd name="T65" fmla="*/ 39 h 211"/>
                <a:gd name="T66" fmla="*/ 125 w 144"/>
                <a:gd name="T67" fmla="*/ 49 h 211"/>
                <a:gd name="T68" fmla="*/ 113 w 144"/>
                <a:gd name="T69" fmla="*/ 59 h 211"/>
                <a:gd name="T70" fmla="*/ 97 w 144"/>
                <a:gd name="T71" fmla="*/ 64 h 211"/>
                <a:gd name="T72" fmla="*/ 77 w 144"/>
                <a:gd name="T73" fmla="*/ 67 h 211"/>
                <a:gd name="T74" fmla="*/ 77 w 144"/>
                <a:gd name="T75" fmla="*/ 211 h 211"/>
                <a:gd name="T76" fmla="*/ 67 w 144"/>
                <a:gd name="T77" fmla="*/ 211 h 211"/>
                <a:gd name="T78" fmla="*/ 67 w 144"/>
                <a:gd name="T79" fmla="*/ 6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endParaRPr lang="zh-CN" altLang="en-US">
                <a:latin typeface="Times New Roman" pitchFamily="18" charset="0"/>
                <a:ea typeface="华文细黑" pitchFamily="2" charset="-122"/>
                <a:cs typeface="Times New Roman" pitchFamily="18" charset="0"/>
              </a:endParaRPr>
            </a:p>
          </p:txBody>
        </p:sp>
        <p:sp>
          <p:nvSpPr>
            <p:cNvPr id="1036" name="Freeform 12"/>
            <p:cNvSpPr>
              <a:spLocks/>
            </p:cNvSpPr>
            <p:nvPr/>
          </p:nvSpPr>
          <p:spPr bwMode="gray">
            <a:xfrm>
              <a:off x="2631" y="457"/>
              <a:ext cx="89" cy="132"/>
            </a:xfrm>
            <a:custGeom>
              <a:avLst/>
              <a:gdLst>
                <a:gd name="T0" fmla="*/ 42 w 89"/>
                <a:gd name="T1" fmla="*/ 43 h 132"/>
                <a:gd name="T2" fmla="*/ 39 w 89"/>
                <a:gd name="T3" fmla="*/ 42 h 132"/>
                <a:gd name="T4" fmla="*/ 33 w 89"/>
                <a:gd name="T5" fmla="*/ 42 h 132"/>
                <a:gd name="T6" fmla="*/ 25 w 89"/>
                <a:gd name="T7" fmla="*/ 39 h 132"/>
                <a:gd name="T8" fmla="*/ 16 w 89"/>
                <a:gd name="T9" fmla="*/ 35 h 132"/>
                <a:gd name="T10" fmla="*/ 8 w 89"/>
                <a:gd name="T11" fmla="*/ 27 h 132"/>
                <a:gd name="T12" fmla="*/ 2 w 89"/>
                <a:gd name="T13" fmla="*/ 16 h 132"/>
                <a:gd name="T14" fmla="*/ 0 w 89"/>
                <a:gd name="T15" fmla="*/ 0 h 132"/>
                <a:gd name="T16" fmla="*/ 2 w 89"/>
                <a:gd name="T17" fmla="*/ 0 h 132"/>
                <a:gd name="T18" fmla="*/ 6 w 89"/>
                <a:gd name="T19" fmla="*/ 0 h 132"/>
                <a:gd name="T20" fmla="*/ 12 w 89"/>
                <a:gd name="T21" fmla="*/ 1 h 132"/>
                <a:gd name="T22" fmla="*/ 21 w 89"/>
                <a:gd name="T23" fmla="*/ 3 h 132"/>
                <a:gd name="T24" fmla="*/ 29 w 89"/>
                <a:gd name="T25" fmla="*/ 8 h 132"/>
                <a:gd name="T26" fmla="*/ 37 w 89"/>
                <a:gd name="T27" fmla="*/ 15 h 132"/>
                <a:gd name="T28" fmla="*/ 42 w 89"/>
                <a:gd name="T29" fmla="*/ 26 h 132"/>
                <a:gd name="T30" fmla="*/ 45 w 89"/>
                <a:gd name="T31" fmla="*/ 39 h 132"/>
                <a:gd name="T32" fmla="*/ 45 w 89"/>
                <a:gd name="T33" fmla="*/ 38 h 132"/>
                <a:gd name="T34" fmla="*/ 45 w 89"/>
                <a:gd name="T35" fmla="*/ 34 h 132"/>
                <a:gd name="T36" fmla="*/ 46 w 89"/>
                <a:gd name="T37" fmla="*/ 27 h 132"/>
                <a:gd name="T38" fmla="*/ 49 w 89"/>
                <a:gd name="T39" fmla="*/ 20 h 132"/>
                <a:gd name="T40" fmla="*/ 54 w 89"/>
                <a:gd name="T41" fmla="*/ 14 h 132"/>
                <a:gd name="T42" fmla="*/ 62 w 89"/>
                <a:gd name="T43" fmla="*/ 7 h 132"/>
                <a:gd name="T44" fmla="*/ 73 w 89"/>
                <a:gd name="T45" fmla="*/ 3 h 132"/>
                <a:gd name="T46" fmla="*/ 89 w 89"/>
                <a:gd name="T47" fmla="*/ 0 h 132"/>
                <a:gd name="T48" fmla="*/ 89 w 89"/>
                <a:gd name="T49" fmla="*/ 3 h 132"/>
                <a:gd name="T50" fmla="*/ 88 w 89"/>
                <a:gd name="T51" fmla="*/ 10 h 132"/>
                <a:gd name="T52" fmla="*/ 87 w 89"/>
                <a:gd name="T53" fmla="*/ 18 h 132"/>
                <a:gd name="T54" fmla="*/ 81 w 89"/>
                <a:gd name="T55" fmla="*/ 26 h 132"/>
                <a:gd name="T56" fmla="*/ 74 w 89"/>
                <a:gd name="T57" fmla="*/ 34 h 132"/>
                <a:gd name="T58" fmla="*/ 64 w 89"/>
                <a:gd name="T59" fmla="*/ 41 h 132"/>
                <a:gd name="T60" fmla="*/ 47 w 89"/>
                <a:gd name="T61" fmla="*/ 43 h 132"/>
                <a:gd name="T62" fmla="*/ 47 w 89"/>
                <a:gd name="T63" fmla="*/ 132 h 132"/>
                <a:gd name="T64" fmla="*/ 42 w 89"/>
                <a:gd name="T65" fmla="*/ 132 h 132"/>
                <a:gd name="T66" fmla="*/ 42 w 89"/>
                <a:gd name="T67" fmla="*/ 4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endParaRPr lang="zh-CN" altLang="en-US">
                <a:latin typeface="Times New Roman" pitchFamily="18" charset="0"/>
                <a:ea typeface="华文细黑" pitchFamily="2" charset="-122"/>
                <a:cs typeface="Times New Roman" pitchFamily="18" charset="0"/>
              </a:endParaRPr>
            </a:p>
          </p:txBody>
        </p:sp>
        <p:sp>
          <p:nvSpPr>
            <p:cNvPr id="1037" name="Freeform 13"/>
            <p:cNvSpPr>
              <a:spLocks/>
            </p:cNvSpPr>
            <p:nvPr/>
          </p:nvSpPr>
          <p:spPr bwMode="gray">
            <a:xfrm>
              <a:off x="2430" y="403"/>
              <a:ext cx="88" cy="186"/>
            </a:xfrm>
            <a:custGeom>
              <a:avLst/>
              <a:gdLst>
                <a:gd name="T0" fmla="*/ 43 w 88"/>
                <a:gd name="T1" fmla="*/ 43 h 186"/>
                <a:gd name="T2" fmla="*/ 41 w 88"/>
                <a:gd name="T3" fmla="*/ 43 h 186"/>
                <a:gd name="T4" fmla="*/ 35 w 88"/>
                <a:gd name="T5" fmla="*/ 43 h 186"/>
                <a:gd name="T6" fmla="*/ 27 w 88"/>
                <a:gd name="T7" fmla="*/ 41 h 186"/>
                <a:gd name="T8" fmla="*/ 18 w 88"/>
                <a:gd name="T9" fmla="*/ 35 h 186"/>
                <a:gd name="T10" fmla="*/ 8 w 88"/>
                <a:gd name="T11" fmla="*/ 28 h 186"/>
                <a:gd name="T12" fmla="*/ 3 w 88"/>
                <a:gd name="T13" fmla="*/ 16 h 186"/>
                <a:gd name="T14" fmla="*/ 0 w 88"/>
                <a:gd name="T15" fmla="*/ 0 h 186"/>
                <a:gd name="T16" fmla="*/ 3 w 88"/>
                <a:gd name="T17" fmla="*/ 0 h 186"/>
                <a:gd name="T18" fmla="*/ 8 w 88"/>
                <a:gd name="T19" fmla="*/ 0 h 186"/>
                <a:gd name="T20" fmla="*/ 17 w 88"/>
                <a:gd name="T21" fmla="*/ 1 h 186"/>
                <a:gd name="T22" fmla="*/ 26 w 88"/>
                <a:gd name="T23" fmla="*/ 6 h 186"/>
                <a:gd name="T24" fmla="*/ 35 w 88"/>
                <a:gd name="T25" fmla="*/ 12 h 186"/>
                <a:gd name="T26" fmla="*/ 42 w 88"/>
                <a:gd name="T27" fmla="*/ 24 h 186"/>
                <a:gd name="T28" fmla="*/ 48 w 88"/>
                <a:gd name="T29" fmla="*/ 41 h 186"/>
                <a:gd name="T30" fmla="*/ 48 w 88"/>
                <a:gd name="T31" fmla="*/ 90 h 186"/>
                <a:gd name="T32" fmla="*/ 48 w 88"/>
                <a:gd name="T33" fmla="*/ 88 h 186"/>
                <a:gd name="T34" fmla="*/ 48 w 88"/>
                <a:gd name="T35" fmla="*/ 82 h 186"/>
                <a:gd name="T36" fmla="*/ 50 w 88"/>
                <a:gd name="T37" fmla="*/ 74 h 186"/>
                <a:gd name="T38" fmla="*/ 54 w 88"/>
                <a:gd name="T39" fmla="*/ 66 h 186"/>
                <a:gd name="T40" fmla="*/ 61 w 88"/>
                <a:gd name="T41" fmla="*/ 58 h 186"/>
                <a:gd name="T42" fmla="*/ 72 w 88"/>
                <a:gd name="T43" fmla="*/ 53 h 186"/>
                <a:gd name="T44" fmla="*/ 87 w 88"/>
                <a:gd name="T45" fmla="*/ 50 h 186"/>
                <a:gd name="T46" fmla="*/ 88 w 88"/>
                <a:gd name="T47" fmla="*/ 51 h 186"/>
                <a:gd name="T48" fmla="*/ 88 w 88"/>
                <a:gd name="T49" fmla="*/ 57 h 186"/>
                <a:gd name="T50" fmla="*/ 87 w 88"/>
                <a:gd name="T51" fmla="*/ 64 h 186"/>
                <a:gd name="T52" fmla="*/ 84 w 88"/>
                <a:gd name="T53" fmla="*/ 72 h 186"/>
                <a:gd name="T54" fmla="*/ 80 w 88"/>
                <a:gd name="T55" fmla="*/ 80 h 186"/>
                <a:gd name="T56" fmla="*/ 73 w 88"/>
                <a:gd name="T57" fmla="*/ 86 h 186"/>
                <a:gd name="T58" fmla="*/ 62 w 88"/>
                <a:gd name="T59" fmla="*/ 92 h 186"/>
                <a:gd name="T60" fmla="*/ 48 w 88"/>
                <a:gd name="T61" fmla="*/ 93 h 186"/>
                <a:gd name="T62" fmla="*/ 48 w 88"/>
                <a:gd name="T63" fmla="*/ 186 h 186"/>
                <a:gd name="T64" fmla="*/ 43 w 88"/>
                <a:gd name="T65" fmla="*/ 186 h 186"/>
                <a:gd name="T66" fmla="*/ 43 w 88"/>
                <a:gd name="T67" fmla="*/ 143 h 186"/>
                <a:gd name="T68" fmla="*/ 42 w 88"/>
                <a:gd name="T69" fmla="*/ 143 h 186"/>
                <a:gd name="T70" fmla="*/ 37 w 88"/>
                <a:gd name="T71" fmla="*/ 142 h 186"/>
                <a:gd name="T72" fmla="*/ 29 w 88"/>
                <a:gd name="T73" fmla="*/ 140 h 186"/>
                <a:gd name="T74" fmla="*/ 22 w 88"/>
                <a:gd name="T75" fmla="*/ 136 h 186"/>
                <a:gd name="T76" fmla="*/ 14 w 88"/>
                <a:gd name="T77" fmla="*/ 130 h 186"/>
                <a:gd name="T78" fmla="*/ 8 w 88"/>
                <a:gd name="T79" fmla="*/ 120 h 186"/>
                <a:gd name="T80" fmla="*/ 7 w 88"/>
                <a:gd name="T81" fmla="*/ 105 h 186"/>
                <a:gd name="T82" fmla="*/ 8 w 88"/>
                <a:gd name="T83" fmla="*/ 105 h 186"/>
                <a:gd name="T84" fmla="*/ 12 w 88"/>
                <a:gd name="T85" fmla="*/ 107 h 186"/>
                <a:gd name="T86" fmla="*/ 19 w 88"/>
                <a:gd name="T87" fmla="*/ 108 h 186"/>
                <a:gd name="T88" fmla="*/ 26 w 88"/>
                <a:gd name="T89" fmla="*/ 111 h 186"/>
                <a:gd name="T90" fmla="*/ 34 w 88"/>
                <a:gd name="T91" fmla="*/ 117 h 186"/>
                <a:gd name="T92" fmla="*/ 39 w 88"/>
                <a:gd name="T93" fmla="*/ 127 h 186"/>
                <a:gd name="T94" fmla="*/ 43 w 88"/>
                <a:gd name="T95" fmla="*/ 140 h 186"/>
                <a:gd name="T96" fmla="*/ 43 w 88"/>
                <a:gd name="T97" fmla="*/ 4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endParaRPr lang="zh-CN" altLang="en-US">
                <a:latin typeface="Times New Roman" pitchFamily="18" charset="0"/>
                <a:ea typeface="华文细黑" pitchFamily="2" charset="-122"/>
                <a:cs typeface="Times New Roman" pitchFamily="18" charset="0"/>
              </a:endParaRPr>
            </a:p>
          </p:txBody>
        </p:sp>
        <p:sp>
          <p:nvSpPr>
            <p:cNvPr id="1038" name="Freeform 14"/>
            <p:cNvSpPr>
              <a:spLocks/>
            </p:cNvSpPr>
            <p:nvPr/>
          </p:nvSpPr>
          <p:spPr bwMode="gray">
            <a:xfrm>
              <a:off x="1914" y="233"/>
              <a:ext cx="166" cy="356"/>
            </a:xfrm>
            <a:custGeom>
              <a:avLst/>
              <a:gdLst>
                <a:gd name="T0" fmla="*/ 85 w 166"/>
                <a:gd name="T1" fmla="*/ 84 h 356"/>
                <a:gd name="T2" fmla="*/ 101 w 166"/>
                <a:gd name="T3" fmla="*/ 81 h 356"/>
                <a:gd name="T4" fmla="*/ 124 w 166"/>
                <a:gd name="T5" fmla="*/ 73 h 356"/>
                <a:gd name="T6" fmla="*/ 148 w 166"/>
                <a:gd name="T7" fmla="*/ 56 h 356"/>
                <a:gd name="T8" fmla="*/ 163 w 166"/>
                <a:gd name="T9" fmla="*/ 23 h 356"/>
                <a:gd name="T10" fmla="*/ 163 w 166"/>
                <a:gd name="T11" fmla="*/ 0 h 356"/>
                <a:gd name="T12" fmla="*/ 148 w 166"/>
                <a:gd name="T13" fmla="*/ 0 h 356"/>
                <a:gd name="T14" fmla="*/ 125 w 166"/>
                <a:gd name="T15" fmla="*/ 6 h 356"/>
                <a:gd name="T16" fmla="*/ 101 w 166"/>
                <a:gd name="T17" fmla="*/ 22 h 356"/>
                <a:gd name="T18" fmla="*/ 82 w 166"/>
                <a:gd name="T19" fmla="*/ 54 h 356"/>
                <a:gd name="T20" fmla="*/ 77 w 166"/>
                <a:gd name="T21" fmla="*/ 173 h 356"/>
                <a:gd name="T22" fmla="*/ 77 w 166"/>
                <a:gd name="T23" fmla="*/ 165 h 356"/>
                <a:gd name="T24" fmla="*/ 71 w 166"/>
                <a:gd name="T25" fmla="*/ 146 h 356"/>
                <a:gd name="T26" fmla="*/ 60 w 166"/>
                <a:gd name="T27" fmla="*/ 123 h 356"/>
                <a:gd name="T28" fmla="*/ 38 w 166"/>
                <a:gd name="T29" fmla="*/ 104 h 356"/>
                <a:gd name="T30" fmla="*/ 0 w 166"/>
                <a:gd name="T31" fmla="*/ 96 h 356"/>
                <a:gd name="T32" fmla="*/ 0 w 166"/>
                <a:gd name="T33" fmla="*/ 103 h 356"/>
                <a:gd name="T34" fmla="*/ 0 w 166"/>
                <a:gd name="T35" fmla="*/ 120 h 356"/>
                <a:gd name="T36" fmla="*/ 8 w 166"/>
                <a:gd name="T37" fmla="*/ 143 h 356"/>
                <a:gd name="T38" fmla="*/ 24 w 166"/>
                <a:gd name="T39" fmla="*/ 163 h 356"/>
                <a:gd name="T40" fmla="*/ 55 w 166"/>
                <a:gd name="T41" fmla="*/ 177 h 356"/>
                <a:gd name="T42" fmla="*/ 77 w 166"/>
                <a:gd name="T43" fmla="*/ 356 h 356"/>
                <a:gd name="T44" fmla="*/ 82 w 166"/>
                <a:gd name="T45" fmla="*/ 274 h 356"/>
                <a:gd name="T46" fmla="*/ 91 w 166"/>
                <a:gd name="T47" fmla="*/ 273 h 356"/>
                <a:gd name="T48" fmla="*/ 112 w 166"/>
                <a:gd name="T49" fmla="*/ 267 h 356"/>
                <a:gd name="T50" fmla="*/ 135 w 166"/>
                <a:gd name="T51" fmla="*/ 252 h 356"/>
                <a:gd name="T52" fmla="*/ 151 w 166"/>
                <a:gd name="T53" fmla="*/ 224 h 356"/>
                <a:gd name="T54" fmla="*/ 152 w 166"/>
                <a:gd name="T55" fmla="*/ 203 h 356"/>
                <a:gd name="T56" fmla="*/ 137 w 166"/>
                <a:gd name="T57" fmla="*/ 204 h 356"/>
                <a:gd name="T58" fmla="*/ 117 w 166"/>
                <a:gd name="T59" fmla="*/ 211 h 356"/>
                <a:gd name="T60" fmla="*/ 97 w 166"/>
                <a:gd name="T61" fmla="*/ 231 h 356"/>
                <a:gd name="T62" fmla="*/ 82 w 166"/>
                <a:gd name="T63" fmla="*/ 267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endParaRPr lang="zh-CN" altLang="en-US">
                <a:latin typeface="Times New Roman" pitchFamily="18" charset="0"/>
                <a:ea typeface="华文细黑" pitchFamily="2" charset="-122"/>
                <a:cs typeface="Times New Roman" pitchFamily="18" charset="0"/>
              </a:endParaRPr>
            </a:p>
          </p:txBody>
        </p:sp>
        <p:sp>
          <p:nvSpPr>
            <p:cNvPr id="1039" name="Freeform 15"/>
            <p:cNvSpPr>
              <a:spLocks/>
            </p:cNvSpPr>
            <p:nvPr/>
          </p:nvSpPr>
          <p:spPr bwMode="gray">
            <a:xfrm>
              <a:off x="2514" y="379"/>
              <a:ext cx="92" cy="210"/>
            </a:xfrm>
            <a:custGeom>
              <a:avLst/>
              <a:gdLst>
                <a:gd name="T0" fmla="*/ 43 w 92"/>
                <a:gd name="T1" fmla="*/ 162 h 210"/>
                <a:gd name="T2" fmla="*/ 36 w 92"/>
                <a:gd name="T3" fmla="*/ 160 h 210"/>
                <a:gd name="T4" fmla="*/ 23 w 92"/>
                <a:gd name="T5" fmla="*/ 155 h 210"/>
                <a:gd name="T6" fmla="*/ 12 w 92"/>
                <a:gd name="T7" fmla="*/ 141 h 210"/>
                <a:gd name="T8" fmla="*/ 12 w 92"/>
                <a:gd name="T9" fmla="*/ 129 h 210"/>
                <a:gd name="T10" fmla="*/ 23 w 92"/>
                <a:gd name="T11" fmla="*/ 132 h 210"/>
                <a:gd name="T12" fmla="*/ 38 w 92"/>
                <a:gd name="T13" fmla="*/ 145 h 210"/>
                <a:gd name="T14" fmla="*/ 43 w 92"/>
                <a:gd name="T15" fmla="*/ 108 h 210"/>
                <a:gd name="T16" fmla="*/ 35 w 92"/>
                <a:gd name="T17" fmla="*/ 106 h 210"/>
                <a:gd name="T18" fmla="*/ 20 w 92"/>
                <a:gd name="T19" fmla="*/ 101 h 210"/>
                <a:gd name="T20" fmla="*/ 7 w 92"/>
                <a:gd name="T21" fmla="*/ 83 h 210"/>
                <a:gd name="T22" fmla="*/ 7 w 92"/>
                <a:gd name="T23" fmla="*/ 70 h 210"/>
                <a:gd name="T24" fmla="*/ 17 w 92"/>
                <a:gd name="T25" fmla="*/ 71 h 210"/>
                <a:gd name="T26" fmla="*/ 31 w 92"/>
                <a:gd name="T27" fmla="*/ 81 h 210"/>
                <a:gd name="T28" fmla="*/ 43 w 92"/>
                <a:gd name="T29" fmla="*/ 105 h 210"/>
                <a:gd name="T30" fmla="*/ 40 w 92"/>
                <a:gd name="T31" fmla="*/ 43 h 210"/>
                <a:gd name="T32" fmla="*/ 26 w 92"/>
                <a:gd name="T33" fmla="*/ 39 h 210"/>
                <a:gd name="T34" fmla="*/ 8 w 92"/>
                <a:gd name="T35" fmla="*/ 27 h 210"/>
                <a:gd name="T36" fmla="*/ 0 w 92"/>
                <a:gd name="T37" fmla="*/ 0 h 210"/>
                <a:gd name="T38" fmla="*/ 7 w 92"/>
                <a:gd name="T39" fmla="*/ 0 h 210"/>
                <a:gd name="T40" fmla="*/ 23 w 92"/>
                <a:gd name="T41" fmla="*/ 5 h 210"/>
                <a:gd name="T42" fmla="*/ 39 w 92"/>
                <a:gd name="T43" fmla="*/ 23 h 210"/>
                <a:gd name="T44" fmla="*/ 46 w 92"/>
                <a:gd name="T45" fmla="*/ 38 h 210"/>
                <a:gd name="T46" fmla="*/ 51 w 92"/>
                <a:gd name="T47" fmla="*/ 24 h 210"/>
                <a:gd name="T48" fmla="*/ 66 w 92"/>
                <a:gd name="T49" fmla="*/ 8 h 210"/>
                <a:gd name="T50" fmla="*/ 92 w 92"/>
                <a:gd name="T51" fmla="*/ 0 h 210"/>
                <a:gd name="T52" fmla="*/ 90 w 92"/>
                <a:gd name="T53" fmla="*/ 8 h 210"/>
                <a:gd name="T54" fmla="*/ 82 w 92"/>
                <a:gd name="T55" fmla="*/ 25 h 210"/>
                <a:gd name="T56" fmla="*/ 63 w 92"/>
                <a:gd name="T57" fmla="*/ 40 h 210"/>
                <a:gd name="T58" fmla="*/ 49 w 92"/>
                <a:gd name="T59" fmla="*/ 124 h 210"/>
                <a:gd name="T60" fmla="*/ 50 w 92"/>
                <a:gd name="T61" fmla="*/ 116 h 210"/>
                <a:gd name="T62" fmla="*/ 59 w 92"/>
                <a:gd name="T63" fmla="*/ 100 h 210"/>
                <a:gd name="T64" fmla="*/ 81 w 92"/>
                <a:gd name="T65" fmla="*/ 92 h 210"/>
                <a:gd name="T66" fmla="*/ 80 w 92"/>
                <a:gd name="T67" fmla="*/ 98 h 210"/>
                <a:gd name="T68" fmla="*/ 73 w 92"/>
                <a:gd name="T69" fmla="*/ 114 h 210"/>
                <a:gd name="T70" fmla="*/ 59 w 92"/>
                <a:gd name="T71" fmla="*/ 127 h 210"/>
                <a:gd name="T72" fmla="*/ 49 w 92"/>
                <a:gd name="T73"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endParaRPr lang="zh-CN" altLang="en-US">
                <a:latin typeface="Times New Roman" pitchFamily="18" charset="0"/>
                <a:ea typeface="华文细黑" pitchFamily="2" charset="-122"/>
                <a:cs typeface="Times New Roman" pitchFamily="18" charset="0"/>
              </a:endParaRPr>
            </a:p>
          </p:txBody>
        </p:sp>
        <p:sp>
          <p:nvSpPr>
            <p:cNvPr id="1040" name="Freeform 16"/>
            <p:cNvSpPr>
              <a:spLocks/>
            </p:cNvSpPr>
            <p:nvPr/>
          </p:nvSpPr>
          <p:spPr bwMode="gray">
            <a:xfrm>
              <a:off x="1566" y="297"/>
              <a:ext cx="128" cy="292"/>
            </a:xfrm>
            <a:custGeom>
              <a:avLst/>
              <a:gdLst>
                <a:gd name="T0" fmla="*/ 61 w 128"/>
                <a:gd name="T1" fmla="*/ 225 h 292"/>
                <a:gd name="T2" fmla="*/ 54 w 128"/>
                <a:gd name="T3" fmla="*/ 225 h 292"/>
                <a:gd name="T4" fmla="*/ 38 w 128"/>
                <a:gd name="T5" fmla="*/ 219 h 292"/>
                <a:gd name="T6" fmla="*/ 23 w 128"/>
                <a:gd name="T7" fmla="*/ 206 h 292"/>
                <a:gd name="T8" fmla="*/ 15 w 128"/>
                <a:gd name="T9" fmla="*/ 180 h 292"/>
                <a:gd name="T10" fmla="*/ 23 w 128"/>
                <a:gd name="T11" fmla="*/ 180 h 292"/>
                <a:gd name="T12" fmla="*/ 38 w 128"/>
                <a:gd name="T13" fmla="*/ 186 h 292"/>
                <a:gd name="T14" fmla="*/ 54 w 128"/>
                <a:gd name="T15" fmla="*/ 205 h 292"/>
                <a:gd name="T16" fmla="*/ 61 w 128"/>
                <a:gd name="T17" fmla="*/ 151 h 292"/>
                <a:gd name="T18" fmla="*/ 52 w 128"/>
                <a:gd name="T19" fmla="*/ 149 h 292"/>
                <a:gd name="T20" fmla="*/ 34 w 128"/>
                <a:gd name="T21" fmla="*/ 144 h 292"/>
                <a:gd name="T22" fmla="*/ 16 w 128"/>
                <a:gd name="T23" fmla="*/ 128 h 292"/>
                <a:gd name="T24" fmla="*/ 8 w 128"/>
                <a:gd name="T25" fmla="*/ 98 h 292"/>
                <a:gd name="T26" fmla="*/ 15 w 128"/>
                <a:gd name="T27" fmla="*/ 97 h 292"/>
                <a:gd name="T28" fmla="*/ 29 w 128"/>
                <a:gd name="T29" fmla="*/ 101 h 292"/>
                <a:gd name="T30" fmla="*/ 47 w 128"/>
                <a:gd name="T31" fmla="*/ 116 h 292"/>
                <a:gd name="T32" fmla="*/ 61 w 128"/>
                <a:gd name="T33" fmla="*/ 147 h 292"/>
                <a:gd name="T34" fmla="*/ 58 w 128"/>
                <a:gd name="T35" fmla="*/ 60 h 292"/>
                <a:gd name="T36" fmla="*/ 44 w 128"/>
                <a:gd name="T37" fmla="*/ 58 h 292"/>
                <a:gd name="T38" fmla="*/ 25 w 128"/>
                <a:gd name="T39" fmla="*/ 50 h 292"/>
                <a:gd name="T40" fmla="*/ 8 w 128"/>
                <a:gd name="T41" fmla="*/ 32 h 292"/>
                <a:gd name="T42" fmla="*/ 0 w 128"/>
                <a:gd name="T43" fmla="*/ 0 h 292"/>
                <a:gd name="T44" fmla="*/ 8 w 128"/>
                <a:gd name="T45" fmla="*/ 0 h 292"/>
                <a:gd name="T46" fmla="*/ 27 w 128"/>
                <a:gd name="T47" fmla="*/ 5 h 292"/>
                <a:gd name="T48" fmla="*/ 48 w 128"/>
                <a:gd name="T49" fmla="*/ 21 h 292"/>
                <a:gd name="T50" fmla="*/ 65 w 128"/>
                <a:gd name="T51" fmla="*/ 56 h 292"/>
                <a:gd name="T52" fmla="*/ 66 w 128"/>
                <a:gd name="T53" fmla="*/ 48 h 292"/>
                <a:gd name="T54" fmla="*/ 77 w 128"/>
                <a:gd name="T55" fmla="*/ 28 h 292"/>
                <a:gd name="T56" fmla="*/ 96 w 128"/>
                <a:gd name="T57" fmla="*/ 9 h 292"/>
                <a:gd name="T58" fmla="*/ 128 w 128"/>
                <a:gd name="T59" fmla="*/ 0 h 292"/>
                <a:gd name="T60" fmla="*/ 127 w 128"/>
                <a:gd name="T61" fmla="*/ 9 h 292"/>
                <a:gd name="T62" fmla="*/ 119 w 128"/>
                <a:gd name="T63" fmla="*/ 31 h 292"/>
                <a:gd name="T64" fmla="*/ 101 w 128"/>
                <a:gd name="T65" fmla="*/ 51 h 292"/>
                <a:gd name="T66" fmla="*/ 67 w 128"/>
                <a:gd name="T67" fmla="*/ 60 h 292"/>
                <a:gd name="T68" fmla="*/ 69 w 128"/>
                <a:gd name="T69" fmla="*/ 170 h 292"/>
                <a:gd name="T70" fmla="*/ 73 w 128"/>
                <a:gd name="T71" fmla="*/ 155 h 292"/>
                <a:gd name="T72" fmla="*/ 86 w 128"/>
                <a:gd name="T73" fmla="*/ 136 h 292"/>
                <a:gd name="T74" fmla="*/ 113 w 128"/>
                <a:gd name="T75" fmla="*/ 128 h 292"/>
                <a:gd name="T76" fmla="*/ 112 w 128"/>
                <a:gd name="T77" fmla="*/ 136 h 292"/>
                <a:gd name="T78" fmla="*/ 105 w 128"/>
                <a:gd name="T79" fmla="*/ 153 h 292"/>
                <a:gd name="T80" fmla="*/ 92 w 128"/>
                <a:gd name="T81" fmla="*/ 172 h 292"/>
                <a:gd name="T82" fmla="*/ 67 w 128"/>
                <a:gd name="T83" fmla="*/ 180 h 292"/>
                <a:gd name="T84" fmla="*/ 61 w 128"/>
                <a:gd name="T85"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endParaRPr lang="zh-CN" altLang="en-US">
                <a:latin typeface="Times New Roman" pitchFamily="18" charset="0"/>
                <a:ea typeface="华文细黑" pitchFamily="2" charset="-122"/>
                <a:cs typeface="Times New Roman" pitchFamily="18" charset="0"/>
              </a:endParaRPr>
            </a:p>
          </p:txBody>
        </p:sp>
        <p:sp>
          <p:nvSpPr>
            <p:cNvPr id="1041" name="Freeform 17"/>
            <p:cNvSpPr>
              <a:spLocks/>
            </p:cNvSpPr>
            <p:nvPr/>
          </p:nvSpPr>
          <p:spPr bwMode="gray">
            <a:xfrm>
              <a:off x="2596" y="332"/>
              <a:ext cx="68" cy="257"/>
            </a:xfrm>
            <a:custGeom>
              <a:avLst/>
              <a:gdLst>
                <a:gd name="T0" fmla="*/ 31 w 68"/>
                <a:gd name="T1" fmla="*/ 164 h 257"/>
                <a:gd name="T2" fmla="*/ 23 w 68"/>
                <a:gd name="T3" fmla="*/ 163 h 257"/>
                <a:gd name="T4" fmla="*/ 8 w 68"/>
                <a:gd name="T5" fmla="*/ 155 h 257"/>
                <a:gd name="T6" fmla="*/ 0 w 68"/>
                <a:gd name="T7" fmla="*/ 132 h 257"/>
                <a:gd name="T8" fmla="*/ 7 w 68"/>
                <a:gd name="T9" fmla="*/ 132 h 257"/>
                <a:gd name="T10" fmla="*/ 22 w 68"/>
                <a:gd name="T11" fmla="*/ 139 h 257"/>
                <a:gd name="T12" fmla="*/ 31 w 68"/>
                <a:gd name="T13" fmla="*/ 160 h 257"/>
                <a:gd name="T14" fmla="*/ 29 w 68"/>
                <a:gd name="T15" fmla="*/ 101 h 257"/>
                <a:gd name="T16" fmla="*/ 16 w 68"/>
                <a:gd name="T17" fmla="*/ 97 h 257"/>
                <a:gd name="T18" fmla="*/ 3 w 68"/>
                <a:gd name="T19" fmla="*/ 83 h 257"/>
                <a:gd name="T20" fmla="*/ 3 w 68"/>
                <a:gd name="T21" fmla="*/ 70 h 257"/>
                <a:gd name="T22" fmla="*/ 15 w 68"/>
                <a:gd name="T23" fmla="*/ 74 h 257"/>
                <a:gd name="T24" fmla="*/ 27 w 68"/>
                <a:gd name="T25" fmla="*/ 86 h 257"/>
                <a:gd name="T26" fmla="*/ 31 w 68"/>
                <a:gd name="T27" fmla="*/ 31 h 257"/>
                <a:gd name="T28" fmla="*/ 33 w 68"/>
                <a:gd name="T29" fmla="*/ 23 h 257"/>
                <a:gd name="T30" fmla="*/ 41 w 68"/>
                <a:gd name="T31" fmla="*/ 8 h 257"/>
                <a:gd name="T32" fmla="*/ 62 w 68"/>
                <a:gd name="T33" fmla="*/ 0 h 257"/>
                <a:gd name="T34" fmla="*/ 61 w 68"/>
                <a:gd name="T35" fmla="*/ 8 h 257"/>
                <a:gd name="T36" fmla="*/ 53 w 68"/>
                <a:gd name="T37" fmla="*/ 23 h 257"/>
                <a:gd name="T38" fmla="*/ 35 w 68"/>
                <a:gd name="T39" fmla="*/ 31 h 257"/>
                <a:gd name="T40" fmla="*/ 35 w 68"/>
                <a:gd name="T41" fmla="*/ 75 h 257"/>
                <a:gd name="T42" fmla="*/ 39 w 68"/>
                <a:gd name="T43" fmla="*/ 62 h 257"/>
                <a:gd name="T44" fmla="*/ 54 w 68"/>
                <a:gd name="T45" fmla="*/ 48 h 257"/>
                <a:gd name="T46" fmla="*/ 68 w 68"/>
                <a:gd name="T47" fmla="*/ 48 h 257"/>
                <a:gd name="T48" fmla="*/ 66 w 68"/>
                <a:gd name="T49" fmla="*/ 59 h 257"/>
                <a:gd name="T50" fmla="*/ 58 w 68"/>
                <a:gd name="T51" fmla="*/ 72 h 257"/>
                <a:gd name="T52" fmla="*/ 35 w 68"/>
                <a:gd name="T53" fmla="*/ 82 h 257"/>
                <a:gd name="T54" fmla="*/ 35 w 68"/>
                <a:gd name="T55" fmla="*/ 143 h 257"/>
                <a:gd name="T56" fmla="*/ 38 w 68"/>
                <a:gd name="T57" fmla="*/ 132 h 257"/>
                <a:gd name="T58" fmla="*/ 49 w 68"/>
                <a:gd name="T59" fmla="*/ 122 h 257"/>
                <a:gd name="T60" fmla="*/ 60 w 68"/>
                <a:gd name="T61" fmla="*/ 122 h 257"/>
                <a:gd name="T62" fmla="*/ 58 w 68"/>
                <a:gd name="T63" fmla="*/ 133 h 257"/>
                <a:gd name="T64" fmla="*/ 47 w 68"/>
                <a:gd name="T65" fmla="*/ 144 h 257"/>
                <a:gd name="T66" fmla="*/ 35 w 68"/>
                <a:gd name="T67" fmla="*/ 25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endParaRPr lang="zh-CN" altLang="en-US">
                <a:latin typeface="Times New Roman" pitchFamily="18" charset="0"/>
                <a:ea typeface="华文细黑" pitchFamily="2" charset="-122"/>
                <a:cs typeface="Times New Roman" pitchFamily="18" charset="0"/>
              </a:endParaRPr>
            </a:p>
          </p:txBody>
        </p:sp>
        <p:sp>
          <p:nvSpPr>
            <p:cNvPr id="1042" name="Freeform 18"/>
            <p:cNvSpPr>
              <a:spLocks/>
            </p:cNvSpPr>
            <p:nvPr/>
          </p:nvSpPr>
          <p:spPr bwMode="gray">
            <a:xfrm>
              <a:off x="1672" y="164"/>
              <a:ext cx="111" cy="425"/>
            </a:xfrm>
            <a:custGeom>
              <a:avLst/>
              <a:gdLst>
                <a:gd name="T0" fmla="*/ 52 w 111"/>
                <a:gd name="T1" fmla="*/ 272 h 425"/>
                <a:gd name="T2" fmla="*/ 44 w 111"/>
                <a:gd name="T3" fmla="*/ 270 h 425"/>
                <a:gd name="T4" fmla="*/ 26 w 111"/>
                <a:gd name="T5" fmla="*/ 265 h 425"/>
                <a:gd name="T6" fmla="*/ 8 w 111"/>
                <a:gd name="T7" fmla="*/ 249 h 425"/>
                <a:gd name="T8" fmla="*/ 0 w 111"/>
                <a:gd name="T9" fmla="*/ 219 h 425"/>
                <a:gd name="T10" fmla="*/ 8 w 111"/>
                <a:gd name="T11" fmla="*/ 219 h 425"/>
                <a:gd name="T12" fmla="*/ 25 w 111"/>
                <a:gd name="T13" fmla="*/ 223 h 425"/>
                <a:gd name="T14" fmla="*/ 41 w 111"/>
                <a:gd name="T15" fmla="*/ 235 h 425"/>
                <a:gd name="T16" fmla="*/ 52 w 111"/>
                <a:gd name="T17" fmla="*/ 265 h 425"/>
                <a:gd name="T18" fmla="*/ 50 w 111"/>
                <a:gd name="T19" fmla="*/ 168 h 425"/>
                <a:gd name="T20" fmla="*/ 35 w 111"/>
                <a:gd name="T21" fmla="*/ 165 h 425"/>
                <a:gd name="T22" fmla="*/ 17 w 111"/>
                <a:gd name="T23" fmla="*/ 156 h 425"/>
                <a:gd name="T24" fmla="*/ 3 w 111"/>
                <a:gd name="T25" fmla="*/ 134 h 425"/>
                <a:gd name="T26" fmla="*/ 3 w 111"/>
                <a:gd name="T27" fmla="*/ 116 h 425"/>
                <a:gd name="T28" fmla="*/ 19 w 111"/>
                <a:gd name="T29" fmla="*/ 120 h 425"/>
                <a:gd name="T30" fmla="*/ 39 w 111"/>
                <a:gd name="T31" fmla="*/ 133 h 425"/>
                <a:gd name="T32" fmla="*/ 52 w 111"/>
                <a:gd name="T33" fmla="*/ 161 h 425"/>
                <a:gd name="T34" fmla="*/ 53 w 111"/>
                <a:gd name="T35" fmla="*/ 50 h 425"/>
                <a:gd name="T36" fmla="*/ 54 w 111"/>
                <a:gd name="T37" fmla="*/ 36 h 425"/>
                <a:gd name="T38" fmla="*/ 65 w 111"/>
                <a:gd name="T39" fmla="*/ 17 h 425"/>
                <a:gd name="T40" fmla="*/ 87 w 111"/>
                <a:gd name="T41" fmla="*/ 3 h 425"/>
                <a:gd name="T42" fmla="*/ 103 w 111"/>
                <a:gd name="T43" fmla="*/ 3 h 425"/>
                <a:gd name="T44" fmla="*/ 99 w 111"/>
                <a:gd name="T45" fmla="*/ 21 h 425"/>
                <a:gd name="T46" fmla="*/ 84 w 111"/>
                <a:gd name="T47" fmla="*/ 42 h 425"/>
                <a:gd name="T48" fmla="*/ 58 w 111"/>
                <a:gd name="T49" fmla="*/ 52 h 425"/>
                <a:gd name="T50" fmla="*/ 58 w 111"/>
                <a:gd name="T51" fmla="*/ 127 h 425"/>
                <a:gd name="T52" fmla="*/ 61 w 111"/>
                <a:gd name="T53" fmla="*/ 112 h 425"/>
                <a:gd name="T54" fmla="*/ 72 w 111"/>
                <a:gd name="T55" fmla="*/ 94 h 425"/>
                <a:gd name="T56" fmla="*/ 93 w 111"/>
                <a:gd name="T57" fmla="*/ 80 h 425"/>
                <a:gd name="T58" fmla="*/ 111 w 111"/>
                <a:gd name="T59" fmla="*/ 80 h 425"/>
                <a:gd name="T60" fmla="*/ 111 w 111"/>
                <a:gd name="T61" fmla="*/ 91 h 425"/>
                <a:gd name="T62" fmla="*/ 107 w 111"/>
                <a:gd name="T63" fmla="*/ 108 h 425"/>
                <a:gd name="T64" fmla="*/ 91 w 111"/>
                <a:gd name="T65" fmla="*/ 126 h 425"/>
                <a:gd name="T66" fmla="*/ 58 w 111"/>
                <a:gd name="T67" fmla="*/ 135 h 425"/>
                <a:gd name="T68" fmla="*/ 58 w 111"/>
                <a:gd name="T69" fmla="*/ 236 h 425"/>
                <a:gd name="T70" fmla="*/ 61 w 111"/>
                <a:gd name="T71" fmla="*/ 223 h 425"/>
                <a:gd name="T72" fmla="*/ 73 w 111"/>
                <a:gd name="T73" fmla="*/ 208 h 425"/>
                <a:gd name="T74" fmla="*/ 97 w 111"/>
                <a:gd name="T75" fmla="*/ 200 h 425"/>
                <a:gd name="T76" fmla="*/ 99 w 111"/>
                <a:gd name="T77" fmla="*/ 207 h 425"/>
                <a:gd name="T78" fmla="*/ 97 w 111"/>
                <a:gd name="T79" fmla="*/ 220 h 425"/>
                <a:gd name="T80" fmla="*/ 87 w 111"/>
                <a:gd name="T81" fmla="*/ 235 h 425"/>
                <a:gd name="T82" fmla="*/ 58 w 111"/>
                <a:gd name="T83" fmla="*/ 245 h 425"/>
                <a:gd name="T84" fmla="*/ 52 w 111"/>
                <a:gd name="T85"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endParaRPr lang="zh-CN" altLang="en-US">
                <a:latin typeface="Times New Roman" pitchFamily="18" charset="0"/>
                <a:ea typeface="华文细黑" pitchFamily="2" charset="-122"/>
                <a:cs typeface="Times New Roman" pitchFamily="18" charset="0"/>
              </a:endParaRPr>
            </a:p>
          </p:txBody>
        </p:sp>
        <p:sp>
          <p:nvSpPr>
            <p:cNvPr id="1043" name="Freeform 19"/>
            <p:cNvSpPr>
              <a:spLocks/>
            </p:cNvSpPr>
            <p:nvPr/>
          </p:nvSpPr>
          <p:spPr bwMode="gray">
            <a:xfrm>
              <a:off x="2065" y="361"/>
              <a:ext cx="100" cy="228"/>
            </a:xfrm>
            <a:custGeom>
              <a:avLst/>
              <a:gdLst>
                <a:gd name="T0" fmla="*/ 52 w 100"/>
                <a:gd name="T1" fmla="*/ 176 h 228"/>
                <a:gd name="T2" fmla="*/ 59 w 100"/>
                <a:gd name="T3" fmla="*/ 176 h 228"/>
                <a:gd name="T4" fmla="*/ 74 w 100"/>
                <a:gd name="T5" fmla="*/ 169 h 228"/>
                <a:gd name="T6" fmla="*/ 86 w 100"/>
                <a:gd name="T7" fmla="*/ 154 h 228"/>
                <a:gd name="T8" fmla="*/ 86 w 100"/>
                <a:gd name="T9" fmla="*/ 141 h 228"/>
                <a:gd name="T10" fmla="*/ 74 w 100"/>
                <a:gd name="T11" fmla="*/ 143 h 228"/>
                <a:gd name="T12" fmla="*/ 58 w 100"/>
                <a:gd name="T13" fmla="*/ 158 h 228"/>
                <a:gd name="T14" fmla="*/ 52 w 100"/>
                <a:gd name="T15" fmla="*/ 118 h 228"/>
                <a:gd name="T16" fmla="*/ 61 w 100"/>
                <a:gd name="T17" fmla="*/ 116 h 228"/>
                <a:gd name="T18" fmla="*/ 78 w 100"/>
                <a:gd name="T19" fmla="*/ 110 h 228"/>
                <a:gd name="T20" fmla="*/ 92 w 100"/>
                <a:gd name="T21" fmla="*/ 92 h 228"/>
                <a:gd name="T22" fmla="*/ 92 w 100"/>
                <a:gd name="T23" fmla="*/ 77 h 228"/>
                <a:gd name="T24" fmla="*/ 81 w 100"/>
                <a:gd name="T25" fmla="*/ 79 h 228"/>
                <a:gd name="T26" fmla="*/ 65 w 100"/>
                <a:gd name="T27" fmla="*/ 88 h 228"/>
                <a:gd name="T28" fmla="*/ 52 w 100"/>
                <a:gd name="T29" fmla="*/ 115 h 228"/>
                <a:gd name="T30" fmla="*/ 55 w 100"/>
                <a:gd name="T31" fmla="*/ 48 h 228"/>
                <a:gd name="T32" fmla="*/ 67 w 100"/>
                <a:gd name="T33" fmla="*/ 45 h 228"/>
                <a:gd name="T34" fmla="*/ 85 w 100"/>
                <a:gd name="T35" fmla="*/ 37 h 228"/>
                <a:gd name="T36" fmla="*/ 97 w 100"/>
                <a:gd name="T37" fmla="*/ 17 h 228"/>
                <a:gd name="T38" fmla="*/ 97 w 100"/>
                <a:gd name="T39" fmla="*/ 0 h 228"/>
                <a:gd name="T40" fmla="*/ 83 w 100"/>
                <a:gd name="T41" fmla="*/ 3 h 228"/>
                <a:gd name="T42" fmla="*/ 65 w 100"/>
                <a:gd name="T43" fmla="*/ 14 h 228"/>
                <a:gd name="T44" fmla="*/ 50 w 100"/>
                <a:gd name="T45" fmla="*/ 45 h 228"/>
                <a:gd name="T46" fmla="*/ 47 w 100"/>
                <a:gd name="T47" fmla="*/ 35 h 228"/>
                <a:gd name="T48" fmla="*/ 38 w 100"/>
                <a:gd name="T49" fmla="*/ 18 h 228"/>
                <a:gd name="T50" fmla="*/ 16 w 100"/>
                <a:gd name="T51" fmla="*/ 3 h 228"/>
                <a:gd name="T52" fmla="*/ 1 w 100"/>
                <a:gd name="T53" fmla="*/ 3 h 228"/>
                <a:gd name="T54" fmla="*/ 5 w 100"/>
                <a:gd name="T55" fmla="*/ 19 h 228"/>
                <a:gd name="T56" fmla="*/ 19 w 100"/>
                <a:gd name="T57" fmla="*/ 38 h 228"/>
                <a:gd name="T58" fmla="*/ 47 w 100"/>
                <a:gd name="T59" fmla="*/ 48 h 228"/>
                <a:gd name="T60" fmla="*/ 47 w 100"/>
                <a:gd name="T61" fmla="*/ 132 h 228"/>
                <a:gd name="T62" fmla="*/ 42 w 100"/>
                <a:gd name="T63" fmla="*/ 118 h 228"/>
                <a:gd name="T64" fmla="*/ 25 w 100"/>
                <a:gd name="T65" fmla="*/ 103 h 228"/>
                <a:gd name="T66" fmla="*/ 12 w 100"/>
                <a:gd name="T67" fmla="*/ 103 h 228"/>
                <a:gd name="T68" fmla="*/ 16 w 100"/>
                <a:gd name="T69" fmla="*/ 116 h 228"/>
                <a:gd name="T70" fmla="*/ 25 w 100"/>
                <a:gd name="T71" fmla="*/ 132 h 228"/>
                <a:gd name="T72" fmla="*/ 47 w 100"/>
                <a:gd name="T73" fmla="*/ 141 h 228"/>
                <a:gd name="T74" fmla="*/ 52 w 100"/>
                <a:gd name="T7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endParaRPr lang="zh-CN" altLang="en-US">
                <a:latin typeface="Times New Roman" pitchFamily="18" charset="0"/>
                <a:ea typeface="华文细黑" pitchFamily="2" charset="-122"/>
                <a:cs typeface="Times New Roman" pitchFamily="18" charset="0"/>
              </a:endParaRPr>
            </a:p>
          </p:txBody>
        </p:sp>
        <p:sp>
          <p:nvSpPr>
            <p:cNvPr id="1044" name="Freeform 20"/>
            <p:cNvSpPr>
              <a:spLocks/>
            </p:cNvSpPr>
            <p:nvPr/>
          </p:nvSpPr>
          <p:spPr bwMode="gray">
            <a:xfrm>
              <a:off x="2921" y="361"/>
              <a:ext cx="100" cy="228"/>
            </a:xfrm>
            <a:custGeom>
              <a:avLst/>
              <a:gdLst>
                <a:gd name="T0" fmla="*/ 53 w 100"/>
                <a:gd name="T1" fmla="*/ 176 h 228"/>
                <a:gd name="T2" fmla="*/ 60 w 100"/>
                <a:gd name="T3" fmla="*/ 176 h 228"/>
                <a:gd name="T4" fmla="*/ 74 w 100"/>
                <a:gd name="T5" fmla="*/ 169 h 228"/>
                <a:gd name="T6" fmla="*/ 87 w 100"/>
                <a:gd name="T7" fmla="*/ 154 h 228"/>
                <a:gd name="T8" fmla="*/ 87 w 100"/>
                <a:gd name="T9" fmla="*/ 141 h 228"/>
                <a:gd name="T10" fmla="*/ 74 w 100"/>
                <a:gd name="T11" fmla="*/ 143 h 228"/>
                <a:gd name="T12" fmla="*/ 60 w 100"/>
                <a:gd name="T13" fmla="*/ 158 h 228"/>
                <a:gd name="T14" fmla="*/ 53 w 100"/>
                <a:gd name="T15" fmla="*/ 118 h 228"/>
                <a:gd name="T16" fmla="*/ 61 w 100"/>
                <a:gd name="T17" fmla="*/ 116 h 228"/>
                <a:gd name="T18" fmla="*/ 78 w 100"/>
                <a:gd name="T19" fmla="*/ 110 h 228"/>
                <a:gd name="T20" fmla="*/ 92 w 100"/>
                <a:gd name="T21" fmla="*/ 92 h 228"/>
                <a:gd name="T22" fmla="*/ 92 w 100"/>
                <a:gd name="T23" fmla="*/ 77 h 228"/>
                <a:gd name="T24" fmla="*/ 81 w 100"/>
                <a:gd name="T25" fmla="*/ 79 h 228"/>
                <a:gd name="T26" fmla="*/ 65 w 100"/>
                <a:gd name="T27" fmla="*/ 88 h 228"/>
                <a:gd name="T28" fmla="*/ 53 w 100"/>
                <a:gd name="T29" fmla="*/ 115 h 228"/>
                <a:gd name="T30" fmla="*/ 56 w 100"/>
                <a:gd name="T31" fmla="*/ 48 h 228"/>
                <a:gd name="T32" fmla="*/ 68 w 100"/>
                <a:gd name="T33" fmla="*/ 45 h 228"/>
                <a:gd name="T34" fmla="*/ 85 w 100"/>
                <a:gd name="T35" fmla="*/ 37 h 228"/>
                <a:gd name="T36" fmla="*/ 97 w 100"/>
                <a:gd name="T37" fmla="*/ 17 h 228"/>
                <a:gd name="T38" fmla="*/ 97 w 100"/>
                <a:gd name="T39" fmla="*/ 0 h 228"/>
                <a:gd name="T40" fmla="*/ 84 w 100"/>
                <a:gd name="T41" fmla="*/ 3 h 228"/>
                <a:gd name="T42" fmla="*/ 65 w 100"/>
                <a:gd name="T43" fmla="*/ 14 h 228"/>
                <a:gd name="T44" fmla="*/ 50 w 100"/>
                <a:gd name="T45" fmla="*/ 45 h 228"/>
                <a:gd name="T46" fmla="*/ 47 w 100"/>
                <a:gd name="T47" fmla="*/ 35 h 228"/>
                <a:gd name="T48" fmla="*/ 38 w 100"/>
                <a:gd name="T49" fmla="*/ 18 h 228"/>
                <a:gd name="T50" fmla="*/ 16 w 100"/>
                <a:gd name="T51" fmla="*/ 3 h 228"/>
                <a:gd name="T52" fmla="*/ 2 w 100"/>
                <a:gd name="T53" fmla="*/ 3 h 228"/>
                <a:gd name="T54" fmla="*/ 6 w 100"/>
                <a:gd name="T55" fmla="*/ 19 h 228"/>
                <a:gd name="T56" fmla="*/ 19 w 100"/>
                <a:gd name="T57" fmla="*/ 38 h 228"/>
                <a:gd name="T58" fmla="*/ 47 w 100"/>
                <a:gd name="T59" fmla="*/ 48 h 228"/>
                <a:gd name="T60" fmla="*/ 47 w 100"/>
                <a:gd name="T61" fmla="*/ 132 h 228"/>
                <a:gd name="T62" fmla="*/ 42 w 100"/>
                <a:gd name="T63" fmla="*/ 118 h 228"/>
                <a:gd name="T64" fmla="*/ 26 w 100"/>
                <a:gd name="T65" fmla="*/ 103 h 228"/>
                <a:gd name="T66" fmla="*/ 12 w 100"/>
                <a:gd name="T67" fmla="*/ 103 h 228"/>
                <a:gd name="T68" fmla="*/ 16 w 100"/>
                <a:gd name="T69" fmla="*/ 116 h 228"/>
                <a:gd name="T70" fmla="*/ 26 w 100"/>
                <a:gd name="T71" fmla="*/ 132 h 228"/>
                <a:gd name="T72" fmla="*/ 47 w 100"/>
                <a:gd name="T73" fmla="*/ 141 h 228"/>
                <a:gd name="T74" fmla="*/ 53 w 100"/>
                <a:gd name="T7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endParaRPr lang="zh-CN" altLang="en-US">
                <a:latin typeface="Times New Roman" pitchFamily="18" charset="0"/>
                <a:ea typeface="华文细黑" pitchFamily="2" charset="-122"/>
                <a:cs typeface="Times New Roman" pitchFamily="18" charset="0"/>
              </a:endParaRPr>
            </a:p>
          </p:txBody>
        </p:sp>
        <p:sp>
          <p:nvSpPr>
            <p:cNvPr id="1045" name="Freeform 21"/>
            <p:cNvSpPr>
              <a:spLocks/>
            </p:cNvSpPr>
            <p:nvPr/>
          </p:nvSpPr>
          <p:spPr bwMode="gray">
            <a:xfrm>
              <a:off x="2273" y="187"/>
              <a:ext cx="175" cy="402"/>
            </a:xfrm>
            <a:custGeom>
              <a:avLst/>
              <a:gdLst>
                <a:gd name="T0" fmla="*/ 93 w 175"/>
                <a:gd name="T1" fmla="*/ 309 h 402"/>
                <a:gd name="T2" fmla="*/ 101 w 175"/>
                <a:gd name="T3" fmla="*/ 309 h 402"/>
                <a:gd name="T4" fmla="*/ 118 w 175"/>
                <a:gd name="T5" fmla="*/ 304 h 402"/>
                <a:gd name="T6" fmla="*/ 138 w 175"/>
                <a:gd name="T7" fmla="*/ 292 h 402"/>
                <a:gd name="T8" fmla="*/ 152 w 175"/>
                <a:gd name="T9" fmla="*/ 266 h 402"/>
                <a:gd name="T10" fmla="*/ 152 w 175"/>
                <a:gd name="T11" fmla="*/ 247 h 402"/>
                <a:gd name="T12" fmla="*/ 138 w 175"/>
                <a:gd name="T13" fmla="*/ 250 h 402"/>
                <a:gd name="T14" fmla="*/ 120 w 175"/>
                <a:gd name="T15" fmla="*/ 259 h 402"/>
                <a:gd name="T16" fmla="*/ 99 w 175"/>
                <a:gd name="T17" fmla="*/ 285 h 402"/>
                <a:gd name="T18" fmla="*/ 93 w 175"/>
                <a:gd name="T19" fmla="*/ 207 h 402"/>
                <a:gd name="T20" fmla="*/ 102 w 175"/>
                <a:gd name="T21" fmla="*/ 205 h 402"/>
                <a:gd name="T22" fmla="*/ 122 w 175"/>
                <a:gd name="T23" fmla="*/ 200 h 402"/>
                <a:gd name="T24" fmla="*/ 147 w 175"/>
                <a:gd name="T25" fmla="*/ 185 h 402"/>
                <a:gd name="T26" fmla="*/ 163 w 175"/>
                <a:gd name="T27" fmla="*/ 155 h 402"/>
                <a:gd name="T28" fmla="*/ 163 w 175"/>
                <a:gd name="T29" fmla="*/ 134 h 402"/>
                <a:gd name="T30" fmla="*/ 149 w 175"/>
                <a:gd name="T31" fmla="*/ 135 h 402"/>
                <a:gd name="T32" fmla="*/ 129 w 175"/>
                <a:gd name="T33" fmla="*/ 142 h 402"/>
                <a:gd name="T34" fmla="*/ 107 w 175"/>
                <a:gd name="T35" fmla="*/ 162 h 402"/>
                <a:gd name="T36" fmla="*/ 93 w 175"/>
                <a:gd name="T37" fmla="*/ 201 h 402"/>
                <a:gd name="T38" fmla="*/ 95 w 175"/>
                <a:gd name="T39" fmla="*/ 83 h 402"/>
                <a:gd name="T40" fmla="*/ 110 w 175"/>
                <a:gd name="T41" fmla="*/ 81 h 402"/>
                <a:gd name="T42" fmla="*/ 134 w 175"/>
                <a:gd name="T43" fmla="*/ 73 h 402"/>
                <a:gd name="T44" fmla="*/ 157 w 175"/>
                <a:gd name="T45" fmla="*/ 54 h 402"/>
                <a:gd name="T46" fmla="*/ 174 w 175"/>
                <a:gd name="T47" fmla="*/ 23 h 402"/>
                <a:gd name="T48" fmla="*/ 174 w 175"/>
                <a:gd name="T49" fmla="*/ 0 h 402"/>
                <a:gd name="T50" fmla="*/ 157 w 175"/>
                <a:gd name="T51" fmla="*/ 2 h 402"/>
                <a:gd name="T52" fmla="*/ 133 w 175"/>
                <a:gd name="T53" fmla="*/ 10 h 402"/>
                <a:gd name="T54" fmla="*/ 107 w 175"/>
                <a:gd name="T55" fmla="*/ 33 h 402"/>
                <a:gd name="T56" fmla="*/ 87 w 175"/>
                <a:gd name="T57" fmla="*/ 77 h 402"/>
                <a:gd name="T58" fmla="*/ 85 w 175"/>
                <a:gd name="T59" fmla="*/ 68 h 402"/>
                <a:gd name="T60" fmla="*/ 75 w 175"/>
                <a:gd name="T61" fmla="*/ 46 h 402"/>
                <a:gd name="T62" fmla="*/ 55 w 175"/>
                <a:gd name="T63" fmla="*/ 21 h 402"/>
                <a:gd name="T64" fmla="*/ 22 w 175"/>
                <a:gd name="T65" fmla="*/ 3 h 402"/>
                <a:gd name="T66" fmla="*/ 1 w 175"/>
                <a:gd name="T67" fmla="*/ 3 h 402"/>
                <a:gd name="T68" fmla="*/ 4 w 175"/>
                <a:gd name="T69" fmla="*/ 18 h 402"/>
                <a:gd name="T70" fmla="*/ 12 w 175"/>
                <a:gd name="T71" fmla="*/ 42 h 402"/>
                <a:gd name="T72" fmla="*/ 31 w 175"/>
                <a:gd name="T73" fmla="*/ 65 h 402"/>
                <a:gd name="T74" fmla="*/ 62 w 175"/>
                <a:gd name="T75" fmla="*/ 81 h 402"/>
                <a:gd name="T76" fmla="*/ 82 w 175"/>
                <a:gd name="T77" fmla="*/ 238 h 402"/>
                <a:gd name="T78" fmla="*/ 80 w 175"/>
                <a:gd name="T79" fmla="*/ 228 h 402"/>
                <a:gd name="T80" fmla="*/ 72 w 175"/>
                <a:gd name="T81" fmla="*/ 207 h 402"/>
                <a:gd name="T82" fmla="*/ 55 w 175"/>
                <a:gd name="T83" fmla="*/ 185 h 402"/>
                <a:gd name="T84" fmla="*/ 21 w 175"/>
                <a:gd name="T85" fmla="*/ 176 h 402"/>
                <a:gd name="T86" fmla="*/ 22 w 175"/>
                <a:gd name="T87" fmla="*/ 185 h 402"/>
                <a:gd name="T88" fmla="*/ 28 w 175"/>
                <a:gd name="T89" fmla="*/ 205 h 402"/>
                <a:gd name="T90" fmla="*/ 41 w 175"/>
                <a:gd name="T91" fmla="*/ 230 h 402"/>
                <a:gd name="T92" fmla="*/ 66 w 175"/>
                <a:gd name="T93" fmla="*/ 246 h 402"/>
                <a:gd name="T94" fmla="*/ 82 w 175"/>
                <a:gd name="T95" fmla="*/ 40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endParaRPr lang="zh-CN" altLang="en-US">
                <a:latin typeface="Times New Roman" pitchFamily="18" charset="0"/>
                <a:ea typeface="华文细黑" pitchFamily="2" charset="-122"/>
                <a:cs typeface="Times New Roman" pitchFamily="18" charset="0"/>
              </a:endParaRPr>
            </a:p>
          </p:txBody>
        </p:sp>
        <p:sp>
          <p:nvSpPr>
            <p:cNvPr id="1046" name="Freeform 22"/>
            <p:cNvSpPr>
              <a:spLocks/>
            </p:cNvSpPr>
            <p:nvPr/>
          </p:nvSpPr>
          <p:spPr bwMode="gray">
            <a:xfrm>
              <a:off x="2161" y="216"/>
              <a:ext cx="97" cy="373"/>
            </a:xfrm>
            <a:custGeom>
              <a:avLst/>
              <a:gdLst>
                <a:gd name="T0" fmla="*/ 52 w 97"/>
                <a:gd name="T1" fmla="*/ 237 h 373"/>
                <a:gd name="T2" fmla="*/ 59 w 97"/>
                <a:gd name="T3" fmla="*/ 237 h 373"/>
                <a:gd name="T4" fmla="*/ 74 w 97"/>
                <a:gd name="T5" fmla="*/ 232 h 373"/>
                <a:gd name="T6" fmla="*/ 90 w 97"/>
                <a:gd name="T7" fmla="*/ 218 h 373"/>
                <a:gd name="T8" fmla="*/ 97 w 97"/>
                <a:gd name="T9" fmla="*/ 193 h 373"/>
                <a:gd name="T10" fmla="*/ 89 w 97"/>
                <a:gd name="T11" fmla="*/ 193 h 373"/>
                <a:gd name="T12" fmla="*/ 71 w 97"/>
                <a:gd name="T13" fmla="*/ 197 h 373"/>
                <a:gd name="T14" fmla="*/ 56 w 97"/>
                <a:gd name="T15" fmla="*/ 215 h 373"/>
                <a:gd name="T16" fmla="*/ 52 w 97"/>
                <a:gd name="T17" fmla="*/ 147 h 373"/>
                <a:gd name="T18" fmla="*/ 59 w 97"/>
                <a:gd name="T19" fmla="*/ 147 h 373"/>
                <a:gd name="T20" fmla="*/ 74 w 97"/>
                <a:gd name="T21" fmla="*/ 141 h 373"/>
                <a:gd name="T22" fmla="*/ 90 w 97"/>
                <a:gd name="T23" fmla="*/ 128 h 373"/>
                <a:gd name="T24" fmla="*/ 97 w 97"/>
                <a:gd name="T25" fmla="*/ 102 h 373"/>
                <a:gd name="T26" fmla="*/ 89 w 97"/>
                <a:gd name="T27" fmla="*/ 102 h 373"/>
                <a:gd name="T28" fmla="*/ 71 w 97"/>
                <a:gd name="T29" fmla="*/ 109 h 373"/>
                <a:gd name="T30" fmla="*/ 56 w 97"/>
                <a:gd name="T31" fmla="*/ 126 h 373"/>
                <a:gd name="T32" fmla="*/ 52 w 97"/>
                <a:gd name="T33" fmla="*/ 46 h 373"/>
                <a:gd name="T34" fmla="*/ 51 w 97"/>
                <a:gd name="T35" fmla="*/ 37 h 373"/>
                <a:gd name="T36" fmla="*/ 45 w 97"/>
                <a:gd name="T37" fmla="*/ 23 h 373"/>
                <a:gd name="T38" fmla="*/ 32 w 97"/>
                <a:gd name="T39" fmla="*/ 6 h 373"/>
                <a:gd name="T40" fmla="*/ 6 w 97"/>
                <a:gd name="T41" fmla="*/ 0 h 373"/>
                <a:gd name="T42" fmla="*/ 8 w 97"/>
                <a:gd name="T43" fmla="*/ 9 h 373"/>
                <a:gd name="T44" fmla="*/ 16 w 97"/>
                <a:gd name="T45" fmla="*/ 27 h 373"/>
                <a:gd name="T46" fmla="*/ 33 w 97"/>
                <a:gd name="T47" fmla="*/ 43 h 373"/>
                <a:gd name="T48" fmla="*/ 45 w 97"/>
                <a:gd name="T49" fmla="*/ 113 h 373"/>
                <a:gd name="T50" fmla="*/ 45 w 97"/>
                <a:gd name="T51" fmla="*/ 106 h 373"/>
                <a:gd name="T52" fmla="*/ 40 w 97"/>
                <a:gd name="T53" fmla="*/ 90 h 373"/>
                <a:gd name="T54" fmla="*/ 27 w 97"/>
                <a:gd name="T55" fmla="*/ 75 h 373"/>
                <a:gd name="T56" fmla="*/ 1 w 97"/>
                <a:gd name="T57" fmla="*/ 67 h 373"/>
                <a:gd name="T58" fmla="*/ 0 w 97"/>
                <a:gd name="T59" fmla="*/ 75 h 373"/>
                <a:gd name="T60" fmla="*/ 2 w 97"/>
                <a:gd name="T61" fmla="*/ 91 h 373"/>
                <a:gd name="T62" fmla="*/ 14 w 97"/>
                <a:gd name="T63" fmla="*/ 109 h 373"/>
                <a:gd name="T64" fmla="*/ 45 w 97"/>
                <a:gd name="T65" fmla="*/ 118 h 373"/>
                <a:gd name="T66" fmla="*/ 45 w 97"/>
                <a:gd name="T67" fmla="*/ 207 h 373"/>
                <a:gd name="T68" fmla="*/ 43 w 97"/>
                <a:gd name="T69" fmla="*/ 195 h 373"/>
                <a:gd name="T70" fmla="*/ 33 w 97"/>
                <a:gd name="T71" fmla="*/ 182 h 373"/>
                <a:gd name="T72" fmla="*/ 12 w 97"/>
                <a:gd name="T73" fmla="*/ 175 h 373"/>
                <a:gd name="T74" fmla="*/ 10 w 97"/>
                <a:gd name="T75" fmla="*/ 182 h 373"/>
                <a:gd name="T76" fmla="*/ 13 w 97"/>
                <a:gd name="T77" fmla="*/ 197 h 373"/>
                <a:gd name="T78" fmla="*/ 29 w 97"/>
                <a:gd name="T79" fmla="*/ 211 h 373"/>
                <a:gd name="T80" fmla="*/ 45 w 97"/>
                <a:gd name="T81"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endParaRPr lang="zh-CN" altLang="en-US">
                <a:latin typeface="Times New Roman" pitchFamily="18" charset="0"/>
                <a:ea typeface="华文细黑" pitchFamily="2" charset="-122"/>
                <a:cs typeface="Times New Roman" pitchFamily="18" charset="0"/>
              </a:endParaRPr>
            </a:p>
          </p:txBody>
        </p:sp>
        <p:sp>
          <p:nvSpPr>
            <p:cNvPr id="1047" name="Freeform 23"/>
            <p:cNvSpPr>
              <a:spLocks/>
            </p:cNvSpPr>
            <p:nvPr/>
          </p:nvSpPr>
          <p:spPr bwMode="gray">
            <a:xfrm>
              <a:off x="2708" y="216"/>
              <a:ext cx="97" cy="373"/>
            </a:xfrm>
            <a:custGeom>
              <a:avLst/>
              <a:gdLst>
                <a:gd name="T0" fmla="*/ 51 w 97"/>
                <a:gd name="T1" fmla="*/ 237 h 373"/>
                <a:gd name="T2" fmla="*/ 60 w 97"/>
                <a:gd name="T3" fmla="*/ 237 h 373"/>
                <a:gd name="T4" fmla="*/ 74 w 97"/>
                <a:gd name="T5" fmla="*/ 232 h 373"/>
                <a:gd name="T6" fmla="*/ 91 w 97"/>
                <a:gd name="T7" fmla="*/ 218 h 373"/>
                <a:gd name="T8" fmla="*/ 97 w 97"/>
                <a:gd name="T9" fmla="*/ 193 h 373"/>
                <a:gd name="T10" fmla="*/ 89 w 97"/>
                <a:gd name="T11" fmla="*/ 193 h 373"/>
                <a:gd name="T12" fmla="*/ 72 w 97"/>
                <a:gd name="T13" fmla="*/ 197 h 373"/>
                <a:gd name="T14" fmla="*/ 55 w 97"/>
                <a:gd name="T15" fmla="*/ 215 h 373"/>
                <a:gd name="T16" fmla="*/ 51 w 97"/>
                <a:gd name="T17" fmla="*/ 147 h 373"/>
                <a:gd name="T18" fmla="*/ 60 w 97"/>
                <a:gd name="T19" fmla="*/ 147 h 373"/>
                <a:gd name="T20" fmla="*/ 74 w 97"/>
                <a:gd name="T21" fmla="*/ 141 h 373"/>
                <a:gd name="T22" fmla="*/ 91 w 97"/>
                <a:gd name="T23" fmla="*/ 128 h 373"/>
                <a:gd name="T24" fmla="*/ 97 w 97"/>
                <a:gd name="T25" fmla="*/ 102 h 373"/>
                <a:gd name="T26" fmla="*/ 89 w 97"/>
                <a:gd name="T27" fmla="*/ 102 h 373"/>
                <a:gd name="T28" fmla="*/ 72 w 97"/>
                <a:gd name="T29" fmla="*/ 109 h 373"/>
                <a:gd name="T30" fmla="*/ 55 w 97"/>
                <a:gd name="T31" fmla="*/ 126 h 373"/>
                <a:gd name="T32" fmla="*/ 51 w 97"/>
                <a:gd name="T33" fmla="*/ 46 h 373"/>
                <a:gd name="T34" fmla="*/ 51 w 97"/>
                <a:gd name="T35" fmla="*/ 37 h 373"/>
                <a:gd name="T36" fmla="*/ 46 w 97"/>
                <a:gd name="T37" fmla="*/ 23 h 373"/>
                <a:gd name="T38" fmla="*/ 33 w 97"/>
                <a:gd name="T39" fmla="*/ 6 h 373"/>
                <a:gd name="T40" fmla="*/ 7 w 97"/>
                <a:gd name="T41" fmla="*/ 0 h 373"/>
                <a:gd name="T42" fmla="*/ 8 w 97"/>
                <a:gd name="T43" fmla="*/ 9 h 373"/>
                <a:gd name="T44" fmla="*/ 16 w 97"/>
                <a:gd name="T45" fmla="*/ 27 h 373"/>
                <a:gd name="T46" fmla="*/ 34 w 97"/>
                <a:gd name="T47" fmla="*/ 43 h 373"/>
                <a:gd name="T48" fmla="*/ 46 w 97"/>
                <a:gd name="T49" fmla="*/ 113 h 373"/>
                <a:gd name="T50" fmla="*/ 46 w 97"/>
                <a:gd name="T51" fmla="*/ 106 h 373"/>
                <a:gd name="T52" fmla="*/ 41 w 97"/>
                <a:gd name="T53" fmla="*/ 90 h 373"/>
                <a:gd name="T54" fmla="*/ 27 w 97"/>
                <a:gd name="T55" fmla="*/ 75 h 373"/>
                <a:gd name="T56" fmla="*/ 0 w 97"/>
                <a:gd name="T57" fmla="*/ 67 h 373"/>
                <a:gd name="T58" fmla="*/ 0 w 97"/>
                <a:gd name="T59" fmla="*/ 75 h 373"/>
                <a:gd name="T60" fmla="*/ 3 w 97"/>
                <a:gd name="T61" fmla="*/ 91 h 373"/>
                <a:gd name="T62" fmla="*/ 15 w 97"/>
                <a:gd name="T63" fmla="*/ 109 h 373"/>
                <a:gd name="T64" fmla="*/ 46 w 97"/>
                <a:gd name="T65" fmla="*/ 118 h 373"/>
                <a:gd name="T66" fmla="*/ 46 w 97"/>
                <a:gd name="T67" fmla="*/ 207 h 373"/>
                <a:gd name="T68" fmla="*/ 43 w 97"/>
                <a:gd name="T69" fmla="*/ 195 h 373"/>
                <a:gd name="T70" fmla="*/ 34 w 97"/>
                <a:gd name="T71" fmla="*/ 182 h 373"/>
                <a:gd name="T72" fmla="*/ 12 w 97"/>
                <a:gd name="T73" fmla="*/ 175 h 373"/>
                <a:gd name="T74" fmla="*/ 11 w 97"/>
                <a:gd name="T75" fmla="*/ 182 h 373"/>
                <a:gd name="T76" fmla="*/ 14 w 97"/>
                <a:gd name="T77" fmla="*/ 197 h 373"/>
                <a:gd name="T78" fmla="*/ 30 w 97"/>
                <a:gd name="T79" fmla="*/ 211 h 373"/>
                <a:gd name="T80" fmla="*/ 46 w 97"/>
                <a:gd name="T81"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endParaRPr lang="zh-CN" altLang="en-US">
                <a:latin typeface="Times New Roman" pitchFamily="18" charset="0"/>
                <a:ea typeface="华文细黑" pitchFamily="2" charset="-122"/>
                <a:cs typeface="Times New Roman" pitchFamily="18" charset="0"/>
              </a:endParaRPr>
            </a:p>
          </p:txBody>
        </p:sp>
      </p:grpSp>
      <p:sp>
        <p:nvSpPr>
          <p:cNvPr id="1049" name="Freeform 25"/>
          <p:cNvSpPr>
            <a:spLocks/>
          </p:cNvSpPr>
          <p:nvPr/>
        </p:nvSpPr>
        <p:spPr bwMode="gray">
          <a:xfrm>
            <a:off x="95250" y="6446838"/>
            <a:ext cx="8970963" cy="314325"/>
          </a:xfrm>
          <a:custGeom>
            <a:avLst/>
            <a:gdLst>
              <a:gd name="T0" fmla="*/ 4 w 5651"/>
              <a:gd name="T1" fmla="*/ 198 h 198"/>
              <a:gd name="T2" fmla="*/ 5651 w 5651"/>
              <a:gd name="T3" fmla="*/ 198 h 198"/>
              <a:gd name="T4" fmla="*/ 5646 w 5651"/>
              <a:gd name="T5" fmla="*/ 94 h 198"/>
              <a:gd name="T6" fmla="*/ 1491 w 5651"/>
              <a:gd name="T7" fmla="*/ 94 h 198"/>
              <a:gd name="T8" fmla="*/ 1343 w 5651"/>
              <a:gd name="T9" fmla="*/ 2 h 198"/>
              <a:gd name="T10" fmla="*/ 0 w 5651"/>
              <a:gd name="T11" fmla="*/ 0 h 198"/>
              <a:gd name="T12" fmla="*/ 4 w 565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5651" h="198">
                <a:moveTo>
                  <a:pt x="4" y="198"/>
                </a:moveTo>
                <a:lnTo>
                  <a:pt x="5651" y="198"/>
                </a:lnTo>
                <a:lnTo>
                  <a:pt x="5646" y="94"/>
                </a:lnTo>
                <a:lnTo>
                  <a:pt x="1491" y="94"/>
                </a:lnTo>
                <a:lnTo>
                  <a:pt x="1343" y="2"/>
                </a:lnTo>
                <a:lnTo>
                  <a:pt x="0" y="0"/>
                </a:lnTo>
                <a:lnTo>
                  <a:pt x="4" y="198"/>
                </a:lnTo>
                <a:close/>
              </a:path>
            </a:pathLst>
          </a:cu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Times New Roman" pitchFamily="18" charset="0"/>
              <a:ea typeface="华文细黑" pitchFamily="2" charset="-122"/>
              <a:cs typeface="Times New Roman" pitchFamily="18" charset="0"/>
            </a:endParaRPr>
          </a:p>
        </p:txBody>
      </p:sp>
      <p:sp>
        <p:nvSpPr>
          <p:cNvPr id="1050" name="Freeform 26"/>
          <p:cNvSpPr>
            <a:spLocks/>
          </p:cNvSpPr>
          <p:nvPr/>
        </p:nvSpPr>
        <p:spPr bwMode="gray">
          <a:xfrm>
            <a:off x="95250" y="6491288"/>
            <a:ext cx="8975725" cy="279400"/>
          </a:xfrm>
          <a:custGeom>
            <a:avLst/>
            <a:gdLst>
              <a:gd name="T0" fmla="*/ 0 w 5650"/>
              <a:gd name="T1" fmla="*/ 176 h 176"/>
              <a:gd name="T2" fmla="*/ 5650 w 5650"/>
              <a:gd name="T3" fmla="*/ 169 h 176"/>
              <a:gd name="T4" fmla="*/ 5646 w 5650"/>
              <a:gd name="T5" fmla="*/ 95 h 176"/>
              <a:gd name="T6" fmla="*/ 1478 w 5650"/>
              <a:gd name="T7" fmla="*/ 95 h 176"/>
              <a:gd name="T8" fmla="*/ 1317 w 5650"/>
              <a:gd name="T9" fmla="*/ 3 h 176"/>
              <a:gd name="T10" fmla="*/ 0 w 5650"/>
              <a:gd name="T11" fmla="*/ 0 h 176"/>
              <a:gd name="T12" fmla="*/ 0 w 5650"/>
              <a:gd name="T13" fmla="*/ 176 h 176"/>
            </a:gdLst>
            <a:ahLst/>
            <a:cxnLst>
              <a:cxn ang="0">
                <a:pos x="T0" y="T1"/>
              </a:cxn>
              <a:cxn ang="0">
                <a:pos x="T2" y="T3"/>
              </a:cxn>
              <a:cxn ang="0">
                <a:pos x="T4" y="T5"/>
              </a:cxn>
              <a:cxn ang="0">
                <a:pos x="T6" y="T7"/>
              </a:cxn>
              <a:cxn ang="0">
                <a:pos x="T8" y="T9"/>
              </a:cxn>
              <a:cxn ang="0">
                <a:pos x="T10" y="T11"/>
              </a:cxn>
              <a:cxn ang="0">
                <a:pos x="T12" y="T13"/>
              </a:cxn>
            </a:cxnLst>
            <a:rect l="0" t="0" r="r" b="b"/>
            <a:pathLst>
              <a:path w="5650" h="176">
                <a:moveTo>
                  <a:pt x="0" y="176"/>
                </a:moveTo>
                <a:lnTo>
                  <a:pt x="5650" y="169"/>
                </a:lnTo>
                <a:lnTo>
                  <a:pt x="5646" y="95"/>
                </a:lnTo>
                <a:lnTo>
                  <a:pt x="1478" y="95"/>
                </a:lnTo>
                <a:lnTo>
                  <a:pt x="1317" y="3"/>
                </a:lnTo>
                <a:lnTo>
                  <a:pt x="0" y="0"/>
                </a:lnTo>
                <a:lnTo>
                  <a:pt x="0" y="176"/>
                </a:ln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Times New Roman" pitchFamily="18" charset="0"/>
              <a:ea typeface="华文细黑" pitchFamily="2" charset="-122"/>
              <a:cs typeface="Times New Roman" pitchFamily="18" charset="0"/>
            </a:endParaRPr>
          </a:p>
        </p:txBody>
      </p:sp>
      <p:sp>
        <p:nvSpPr>
          <p:cNvPr id="1051" name="Freeform 27" descr="Dark upward diagonal"/>
          <p:cNvSpPr>
            <a:spLocks/>
          </p:cNvSpPr>
          <p:nvPr/>
        </p:nvSpPr>
        <p:spPr bwMode="gray">
          <a:xfrm>
            <a:off x="92075" y="98425"/>
            <a:ext cx="8956675" cy="179388"/>
          </a:xfrm>
          <a:custGeom>
            <a:avLst/>
            <a:gdLst>
              <a:gd name="T0" fmla="*/ 0 w 5639"/>
              <a:gd name="T1" fmla="*/ 0 h 113"/>
              <a:gd name="T2" fmla="*/ 5582 w 5639"/>
              <a:gd name="T3" fmla="*/ 0 h 113"/>
              <a:gd name="T4" fmla="*/ 5639 w 5639"/>
              <a:gd name="T5" fmla="*/ 45 h 113"/>
              <a:gd name="T6" fmla="*/ 5636 w 5639"/>
              <a:gd name="T7" fmla="*/ 113 h 113"/>
              <a:gd name="T8" fmla="*/ 0 w 5639"/>
              <a:gd name="T9" fmla="*/ 113 h 113"/>
              <a:gd name="T10" fmla="*/ 0 w 5639"/>
              <a:gd name="T11" fmla="*/ 0 h 113"/>
            </a:gdLst>
            <a:ahLst/>
            <a:cxnLst>
              <a:cxn ang="0">
                <a:pos x="T0" y="T1"/>
              </a:cxn>
              <a:cxn ang="0">
                <a:pos x="T2" y="T3"/>
              </a:cxn>
              <a:cxn ang="0">
                <a:pos x="T4" y="T5"/>
              </a:cxn>
              <a:cxn ang="0">
                <a:pos x="T6" y="T7"/>
              </a:cxn>
              <a:cxn ang="0">
                <a:pos x="T8" y="T9"/>
              </a:cxn>
              <a:cxn ang="0">
                <a:pos x="T10" y="T11"/>
              </a:cxn>
            </a:cxnLst>
            <a:rect l="0" t="0" r="r" b="b"/>
            <a:pathLst>
              <a:path w="5639" h="113">
                <a:moveTo>
                  <a:pt x="0" y="0"/>
                </a:moveTo>
                <a:lnTo>
                  <a:pt x="5582" y="0"/>
                </a:lnTo>
                <a:cubicBezTo>
                  <a:pt x="5630" y="3"/>
                  <a:pt x="5639" y="45"/>
                  <a:pt x="5639" y="45"/>
                </a:cubicBezTo>
                <a:lnTo>
                  <a:pt x="5636" y="113"/>
                </a:lnTo>
                <a:lnTo>
                  <a:pt x="0" y="113"/>
                </a:lnTo>
                <a:lnTo>
                  <a:pt x="0" y="0"/>
                </a:lnTo>
                <a:close/>
              </a:path>
            </a:pathLst>
          </a:custGeom>
          <a:pattFill prst="dkUpDiag">
            <a:fgClr>
              <a:schemeClr val="accent1"/>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Times New Roman" pitchFamily="18" charset="0"/>
              <a:ea typeface="华文细黑" pitchFamily="2" charset="-122"/>
              <a:cs typeface="Times New Roman" pitchFamily="18" charset="0"/>
            </a:endParaRPr>
          </a:p>
        </p:txBody>
      </p:sp>
      <p:sp>
        <p:nvSpPr>
          <p:cNvPr id="1052" name="Freeform 28"/>
          <p:cNvSpPr>
            <a:spLocks/>
          </p:cNvSpPr>
          <p:nvPr/>
        </p:nvSpPr>
        <p:spPr bwMode="gray">
          <a:xfrm>
            <a:off x="92075" y="307975"/>
            <a:ext cx="8955088" cy="938213"/>
          </a:xfrm>
          <a:custGeom>
            <a:avLst/>
            <a:gdLst>
              <a:gd name="T0" fmla="*/ 5446 w 5446"/>
              <a:gd name="T1" fmla="*/ 0 h 531"/>
              <a:gd name="T2" fmla="*/ 0 w 5446"/>
              <a:gd name="T3" fmla="*/ 0 h 531"/>
              <a:gd name="T4" fmla="*/ 2 w 5446"/>
              <a:gd name="T5" fmla="*/ 470 h 531"/>
              <a:gd name="T6" fmla="*/ 4078 w 5446"/>
              <a:gd name="T7" fmla="*/ 474 h 531"/>
              <a:gd name="T8" fmla="*/ 4178 w 5446"/>
              <a:gd name="T9" fmla="*/ 527 h 531"/>
              <a:gd name="T10" fmla="*/ 5446 w 5446"/>
              <a:gd name="T11" fmla="*/ 531 h 531"/>
              <a:gd name="T12" fmla="*/ 5446 w 5446"/>
              <a:gd name="T13" fmla="*/ 0 h 531"/>
            </a:gdLst>
            <a:ahLst/>
            <a:cxnLst>
              <a:cxn ang="0">
                <a:pos x="T0" y="T1"/>
              </a:cxn>
              <a:cxn ang="0">
                <a:pos x="T2" y="T3"/>
              </a:cxn>
              <a:cxn ang="0">
                <a:pos x="T4" y="T5"/>
              </a:cxn>
              <a:cxn ang="0">
                <a:pos x="T6" y="T7"/>
              </a:cxn>
              <a:cxn ang="0">
                <a:pos x="T8" y="T9"/>
              </a:cxn>
              <a:cxn ang="0">
                <a:pos x="T10" y="T11"/>
              </a:cxn>
              <a:cxn ang="0">
                <a:pos x="T12" y="T13"/>
              </a:cxn>
            </a:cxnLst>
            <a:rect l="0" t="0" r="r" b="b"/>
            <a:pathLst>
              <a:path w="5446" h="531">
                <a:moveTo>
                  <a:pt x="5446" y="0"/>
                </a:moveTo>
                <a:lnTo>
                  <a:pt x="0" y="0"/>
                </a:lnTo>
                <a:lnTo>
                  <a:pt x="2" y="470"/>
                </a:lnTo>
                <a:lnTo>
                  <a:pt x="4078" y="474"/>
                </a:lnTo>
                <a:lnTo>
                  <a:pt x="4178" y="527"/>
                </a:lnTo>
                <a:lnTo>
                  <a:pt x="5446" y="531"/>
                </a:lnTo>
                <a:lnTo>
                  <a:pt x="5446" y="0"/>
                </a:lnTo>
                <a:close/>
              </a:path>
            </a:pathLst>
          </a:cu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Times New Roman" pitchFamily="18" charset="0"/>
              <a:ea typeface="华文细黑" pitchFamily="2" charset="-122"/>
              <a:cs typeface="Times New Roman" pitchFamily="18" charset="0"/>
            </a:endParaRPr>
          </a:p>
        </p:txBody>
      </p:sp>
      <p:sp>
        <p:nvSpPr>
          <p:cNvPr id="1053" name="Freeform 29"/>
          <p:cNvSpPr>
            <a:spLocks/>
          </p:cNvSpPr>
          <p:nvPr/>
        </p:nvSpPr>
        <p:spPr bwMode="gray">
          <a:xfrm>
            <a:off x="92075" y="306388"/>
            <a:ext cx="8955088" cy="836612"/>
          </a:xfrm>
          <a:custGeom>
            <a:avLst/>
            <a:gdLst>
              <a:gd name="T0" fmla="*/ 5446 w 5446"/>
              <a:gd name="T1" fmla="*/ 0 h 531"/>
              <a:gd name="T2" fmla="*/ 0 w 5446"/>
              <a:gd name="T3" fmla="*/ 0 h 531"/>
              <a:gd name="T4" fmla="*/ 2 w 5446"/>
              <a:gd name="T5" fmla="*/ 470 h 531"/>
              <a:gd name="T6" fmla="*/ 4078 w 5446"/>
              <a:gd name="T7" fmla="*/ 474 h 531"/>
              <a:gd name="T8" fmla="*/ 4178 w 5446"/>
              <a:gd name="T9" fmla="*/ 527 h 531"/>
              <a:gd name="T10" fmla="*/ 5446 w 5446"/>
              <a:gd name="T11" fmla="*/ 531 h 531"/>
              <a:gd name="T12" fmla="*/ 5446 w 5446"/>
              <a:gd name="T13" fmla="*/ 0 h 531"/>
            </a:gdLst>
            <a:ahLst/>
            <a:cxnLst>
              <a:cxn ang="0">
                <a:pos x="T0" y="T1"/>
              </a:cxn>
              <a:cxn ang="0">
                <a:pos x="T2" y="T3"/>
              </a:cxn>
              <a:cxn ang="0">
                <a:pos x="T4" y="T5"/>
              </a:cxn>
              <a:cxn ang="0">
                <a:pos x="T6" y="T7"/>
              </a:cxn>
              <a:cxn ang="0">
                <a:pos x="T8" y="T9"/>
              </a:cxn>
              <a:cxn ang="0">
                <a:pos x="T10" y="T11"/>
              </a:cxn>
              <a:cxn ang="0">
                <a:pos x="T12" y="T13"/>
              </a:cxn>
            </a:cxnLst>
            <a:rect l="0" t="0" r="r" b="b"/>
            <a:pathLst>
              <a:path w="5446" h="531">
                <a:moveTo>
                  <a:pt x="5446" y="0"/>
                </a:moveTo>
                <a:lnTo>
                  <a:pt x="0" y="0"/>
                </a:lnTo>
                <a:lnTo>
                  <a:pt x="2" y="470"/>
                </a:lnTo>
                <a:lnTo>
                  <a:pt x="4078" y="474"/>
                </a:lnTo>
                <a:lnTo>
                  <a:pt x="4178" y="527"/>
                </a:lnTo>
                <a:lnTo>
                  <a:pt x="5446" y="531"/>
                </a:lnTo>
                <a:lnTo>
                  <a:pt x="5446" y="0"/>
                </a:lnTo>
                <a:close/>
              </a:path>
            </a:pathLst>
          </a:custGeom>
          <a:gradFill rotWithShape="0">
            <a:gsLst>
              <a:gs pos="0">
                <a:schemeClr val="bg1"/>
              </a:gs>
              <a:gs pos="100000">
                <a:schemeClr val="bg1">
                  <a:gamma/>
                  <a:tint val="66667"/>
                  <a:invGamma/>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Times New Roman" pitchFamily="18" charset="0"/>
              <a:ea typeface="华文细黑" pitchFamily="2" charset="-122"/>
              <a:cs typeface="Times New Roman" pitchFamily="18" charset="0"/>
            </a:endParaRPr>
          </a:p>
        </p:txBody>
      </p:sp>
      <p:sp>
        <p:nvSpPr>
          <p:cNvPr id="1056" name="Rectangle 32"/>
          <p:cNvSpPr>
            <a:spLocks noChangeArrowheads="1"/>
          </p:cNvSpPr>
          <p:nvPr/>
        </p:nvSpPr>
        <p:spPr bwMode="gray">
          <a:xfrm flipV="1">
            <a:off x="95250" y="6723063"/>
            <a:ext cx="8977313" cy="5556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Times New Roman" pitchFamily="18" charset="0"/>
              <a:ea typeface="华文细黑" pitchFamily="2" charset="-122"/>
              <a:cs typeface="Times New Roman" pitchFamily="18" charset="0"/>
            </a:endParaRPr>
          </a:p>
        </p:txBody>
      </p:sp>
      <p:sp>
        <p:nvSpPr>
          <p:cNvPr id="1059" name="Freeform 35"/>
          <p:cNvSpPr>
            <a:spLocks/>
          </p:cNvSpPr>
          <p:nvPr/>
        </p:nvSpPr>
        <p:spPr bwMode="gray">
          <a:xfrm>
            <a:off x="6896100" y="1047750"/>
            <a:ext cx="2155825" cy="52388"/>
          </a:xfrm>
          <a:custGeom>
            <a:avLst/>
            <a:gdLst>
              <a:gd name="T0" fmla="*/ 0 w 1358"/>
              <a:gd name="T1" fmla="*/ 2 h 33"/>
              <a:gd name="T2" fmla="*/ 1358 w 1358"/>
              <a:gd name="T3" fmla="*/ 0 h 33"/>
              <a:gd name="T4" fmla="*/ 1356 w 1358"/>
              <a:gd name="T5" fmla="*/ 32 h 33"/>
              <a:gd name="T6" fmla="*/ 60 w 1358"/>
              <a:gd name="T7" fmla="*/ 33 h 33"/>
              <a:gd name="T8" fmla="*/ 0 w 1358"/>
              <a:gd name="T9" fmla="*/ 2 h 33"/>
            </a:gdLst>
            <a:ahLst/>
            <a:cxnLst>
              <a:cxn ang="0">
                <a:pos x="T0" y="T1"/>
              </a:cxn>
              <a:cxn ang="0">
                <a:pos x="T2" y="T3"/>
              </a:cxn>
              <a:cxn ang="0">
                <a:pos x="T4" y="T5"/>
              </a:cxn>
              <a:cxn ang="0">
                <a:pos x="T6" y="T7"/>
              </a:cxn>
              <a:cxn ang="0">
                <a:pos x="T8" y="T9"/>
              </a:cxn>
            </a:cxnLst>
            <a:rect l="0" t="0" r="r" b="b"/>
            <a:pathLst>
              <a:path w="1358" h="33">
                <a:moveTo>
                  <a:pt x="0" y="2"/>
                </a:moveTo>
                <a:lnTo>
                  <a:pt x="1358" y="0"/>
                </a:lnTo>
                <a:lnTo>
                  <a:pt x="1356" y="32"/>
                </a:lnTo>
                <a:lnTo>
                  <a:pt x="60" y="33"/>
                </a:lnTo>
                <a:lnTo>
                  <a:pt x="0" y="2"/>
                </a:lnTo>
                <a:close/>
              </a:path>
            </a:pathLst>
          </a:custGeom>
          <a:solidFill>
            <a:srgbClr val="FFFFFF">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Times New Roman" pitchFamily="18" charset="0"/>
              <a:ea typeface="华文细黑" pitchFamily="2" charset="-122"/>
              <a:cs typeface="Times New Roman" pitchFamily="18" charset="0"/>
            </a:endParaRPr>
          </a:p>
        </p:txBody>
      </p:sp>
      <p:sp>
        <p:nvSpPr>
          <p:cNvPr id="1026" name="Rectangle 2"/>
          <p:cNvSpPr>
            <a:spLocks noGrp="1" noChangeArrowheads="1"/>
          </p:cNvSpPr>
          <p:nvPr>
            <p:ph type="title"/>
          </p:nvPr>
        </p:nvSpPr>
        <p:spPr bwMode="gray">
          <a:xfrm>
            <a:off x="457200" y="238125"/>
            <a:ext cx="64770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endParaRPr lang="en-US" altLang="zh-CN" dirty="0"/>
          </a:p>
        </p:txBody>
      </p:sp>
      <p:sp>
        <p:nvSpPr>
          <p:cNvPr id="1027" name="Rectangle 3"/>
          <p:cNvSpPr>
            <a:spLocks noGrp="1" noChangeArrowheads="1"/>
          </p:cNvSpPr>
          <p:nvPr>
            <p:ph type="body" idx="1"/>
          </p:nvPr>
        </p:nvSpPr>
        <p:spPr bwMode="gray">
          <a:xfrm>
            <a:off x="457200" y="1438275"/>
            <a:ext cx="82296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sp>
        <p:nvSpPr>
          <p:cNvPr id="1028" name="Rectangle 4"/>
          <p:cNvSpPr>
            <a:spLocks noGrp="1" noChangeArrowheads="1"/>
          </p:cNvSpPr>
          <p:nvPr>
            <p:ph type="dt" sz="half" idx="2"/>
          </p:nvPr>
        </p:nvSpPr>
        <p:spPr bwMode="gray">
          <a:xfrm>
            <a:off x="3048000" y="6311900"/>
            <a:ext cx="1712913"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00">
                <a:solidFill>
                  <a:srgbClr val="000000"/>
                </a:solidFill>
                <a:latin typeface="Times New Roman" pitchFamily="18" charset="0"/>
                <a:ea typeface="华文细黑" pitchFamily="2" charset="-122"/>
                <a:cs typeface="Times New Roman" pitchFamily="18" charset="0"/>
              </a:defRPr>
            </a:lvl1pPr>
          </a:lstStyle>
          <a:p>
            <a:endParaRPr lang="en-US" altLang="zh-CN"/>
          </a:p>
        </p:txBody>
      </p:sp>
      <p:sp>
        <p:nvSpPr>
          <p:cNvPr id="1029" name="Rectangle 5"/>
          <p:cNvSpPr>
            <a:spLocks noGrp="1" noChangeArrowheads="1"/>
          </p:cNvSpPr>
          <p:nvPr>
            <p:ph type="ftr" sz="quarter" idx="3"/>
          </p:nvPr>
        </p:nvSpPr>
        <p:spPr bwMode="gray">
          <a:xfrm>
            <a:off x="4830763" y="6323013"/>
            <a:ext cx="2311400"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solidFill>
                  <a:srgbClr val="000000"/>
                </a:solidFill>
                <a:latin typeface="Times New Roman" pitchFamily="18" charset="0"/>
                <a:ea typeface="华文细黑" pitchFamily="2" charset="-122"/>
                <a:cs typeface="Times New Roman" pitchFamily="18" charset="0"/>
              </a:defRPr>
            </a:lvl1pPr>
          </a:lstStyle>
          <a:p>
            <a:endParaRPr lang="en-US" altLang="zh-CN"/>
          </a:p>
        </p:txBody>
      </p:sp>
      <p:sp>
        <p:nvSpPr>
          <p:cNvPr id="1030" name="Rectangle 6"/>
          <p:cNvSpPr>
            <a:spLocks noGrp="1" noChangeArrowheads="1"/>
          </p:cNvSpPr>
          <p:nvPr>
            <p:ph type="sldNum" sz="quarter" idx="4"/>
          </p:nvPr>
        </p:nvSpPr>
        <p:spPr bwMode="gray">
          <a:xfrm>
            <a:off x="7116763" y="6323013"/>
            <a:ext cx="1616075"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rgbClr val="000000"/>
                </a:solidFill>
                <a:latin typeface="Times New Roman" pitchFamily="18" charset="0"/>
                <a:ea typeface="华文细黑" pitchFamily="2" charset="-122"/>
                <a:cs typeface="Times New Roman" pitchFamily="18" charset="0"/>
              </a:defRPr>
            </a:lvl1pPr>
          </a:lstStyle>
          <a:p>
            <a:fld id="{DEBBFB3F-3168-41DA-A2C8-D9A2EFC8CF43}" type="slidenum">
              <a:rPr lang="en-US" altLang="zh-CN" smtClean="0"/>
              <a:pPr/>
              <a:t>‹#›</a:t>
            </a:fld>
            <a:endParaRPr lang="en-US" altLang="zh-CN"/>
          </a:p>
        </p:txBody>
      </p:sp>
      <p:sp>
        <p:nvSpPr>
          <p:cNvPr id="1061" name="Text Box 37"/>
          <p:cNvSpPr txBox="1">
            <a:spLocks noChangeArrowheads="1"/>
          </p:cNvSpPr>
          <p:nvPr/>
        </p:nvSpPr>
        <p:spPr bwMode="gray">
          <a:xfrm>
            <a:off x="363865" y="6479758"/>
            <a:ext cx="175986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zh-CN" altLang="en-US" sz="1100" b="1" i="0" dirty="0">
                <a:solidFill>
                  <a:srgbClr val="FFFFFF"/>
                </a:solidFill>
                <a:latin typeface="Times New Roman" pitchFamily="18" charset="0"/>
                <a:ea typeface="华文细黑" pitchFamily="2" charset="-122"/>
                <a:cs typeface="Times New Roman" pitchFamily="18" charset="0"/>
              </a:rPr>
              <a:t>上饶三清山机</a:t>
            </a:r>
            <a:r>
              <a:rPr lang="zh-CN" altLang="en-US" sz="1100" b="1" i="0" dirty="0" smtClean="0">
                <a:solidFill>
                  <a:srgbClr val="FFFFFF"/>
                </a:solidFill>
                <a:latin typeface="Times New Roman" pitchFamily="18" charset="0"/>
                <a:ea typeface="华文细黑" pitchFamily="2" charset="-122"/>
                <a:cs typeface="Times New Roman" pitchFamily="18" charset="0"/>
              </a:rPr>
              <a:t>场 </a:t>
            </a:r>
            <a:r>
              <a:rPr lang="en-US" altLang="zh-CN" sz="1100" b="1" i="0" dirty="0" smtClean="0">
                <a:solidFill>
                  <a:srgbClr val="FFFFFF"/>
                </a:solidFill>
                <a:latin typeface="Times New Roman" pitchFamily="18" charset="0"/>
                <a:ea typeface="华文细黑" pitchFamily="2" charset="-122"/>
                <a:cs typeface="Times New Roman" pitchFamily="18" charset="0"/>
              </a:rPr>
              <a:t>SQD</a:t>
            </a:r>
            <a:endParaRPr lang="en-US" altLang="zh-CN" sz="1100" b="1" i="0" dirty="0">
              <a:solidFill>
                <a:srgbClr val="FFFFFF"/>
              </a:solidFill>
              <a:latin typeface="Times New Roman" pitchFamily="18" charset="0"/>
              <a:ea typeface="华文细黑" pitchFamily="2" charset="-122"/>
              <a:cs typeface="Times New Roman" pitchFamily="18" charset="0"/>
            </a:endParaRPr>
          </a:p>
        </p:txBody>
      </p:sp>
      <p:sp>
        <p:nvSpPr>
          <p:cNvPr id="1054" name="Rectangle 30" descr="7"/>
          <p:cNvSpPr>
            <a:spLocks noChangeArrowheads="1"/>
          </p:cNvSpPr>
          <p:nvPr/>
        </p:nvSpPr>
        <p:spPr bwMode="gray">
          <a:xfrm>
            <a:off x="8245475" y="415925"/>
            <a:ext cx="534988" cy="546100"/>
          </a:xfrm>
          <a:prstGeom prst="rect">
            <a:avLst/>
          </a:prstGeom>
          <a:blipFill dpi="0" rotWithShape="1">
            <a:blip r:embed="rId15"/>
            <a:srcRect/>
            <a:stretch>
              <a:fillRect/>
            </a:stretch>
          </a:blip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Times New Roman" pitchFamily="18" charset="0"/>
              <a:ea typeface="华文细黑" pitchFamily="2" charset="-122"/>
              <a:cs typeface="Times New Roman" pitchFamily="18" charset="0"/>
            </a:endParaRPr>
          </a:p>
        </p:txBody>
      </p:sp>
      <p:sp>
        <p:nvSpPr>
          <p:cNvPr id="1055" name="Rectangle 31" descr="4"/>
          <p:cNvSpPr>
            <a:spLocks noChangeArrowheads="1"/>
          </p:cNvSpPr>
          <p:nvPr/>
        </p:nvSpPr>
        <p:spPr bwMode="gray">
          <a:xfrm>
            <a:off x="7620000" y="415925"/>
            <a:ext cx="534988" cy="546100"/>
          </a:xfrm>
          <a:prstGeom prst="rect">
            <a:avLst/>
          </a:prstGeom>
          <a:blipFill dpi="0" rotWithShape="1">
            <a:blip r:embed="rId16"/>
            <a:srcRect/>
            <a:stretch>
              <a:fillRect/>
            </a:stretch>
          </a:blip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Times New Roman" pitchFamily="18" charset="0"/>
              <a:ea typeface="华文细黑" pitchFamily="2" charset="-122"/>
              <a:cs typeface="Times New Roman" pitchFamily="18" charset="0"/>
            </a:endParaRPr>
          </a:p>
        </p:txBody>
      </p:sp>
      <p:sp>
        <p:nvSpPr>
          <p:cNvPr id="1060" name="Rectangle 36"/>
          <p:cNvSpPr>
            <a:spLocks noChangeArrowheads="1"/>
          </p:cNvSpPr>
          <p:nvPr/>
        </p:nvSpPr>
        <p:spPr bwMode="gray">
          <a:xfrm>
            <a:off x="7000875" y="415925"/>
            <a:ext cx="534988" cy="546100"/>
          </a:xfrm>
          <a:prstGeom prst="rect">
            <a:avLst/>
          </a:prstGeom>
          <a:solidFill>
            <a:srgbClr val="FFFFFF">
              <a:alpha val="30000"/>
            </a:srgbClr>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Times New Roman" pitchFamily="18" charset="0"/>
              <a:ea typeface="华文细黑" pitchFamily="2" charset="-122"/>
              <a:cs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62"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iming>
    <p:tnLst>
      <p:par>
        <p:cTn id="1" dur="indefinite" restart="never" nodeType="tmRoot"/>
      </p:par>
    </p:tnLst>
  </p:timing>
  <p:txStyles>
    <p:titleStyle>
      <a:lvl1pPr algn="l" rtl="0" eaLnBrk="1" fontAlgn="base" hangingPunct="1">
        <a:spcBef>
          <a:spcPct val="0"/>
        </a:spcBef>
        <a:spcAft>
          <a:spcPct val="0"/>
        </a:spcAft>
        <a:defRPr sz="3200" b="1">
          <a:solidFill>
            <a:srgbClr val="FFFFFF"/>
          </a:solidFill>
          <a:latin typeface="Times New Roman" pitchFamily="18" charset="0"/>
          <a:ea typeface="华文细黑" pitchFamily="2" charset="-122"/>
          <a:cs typeface="Times New Roman" pitchFamily="18" charset="0"/>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p:titleStyle>
    <p:bodyStyle>
      <a:lvl1pPr marL="342900" indent="-342900" algn="l" rtl="0" eaLnBrk="1" fontAlgn="base" hangingPunct="1">
        <a:spcBef>
          <a:spcPct val="20000"/>
        </a:spcBef>
        <a:spcAft>
          <a:spcPct val="0"/>
        </a:spcAft>
        <a:buChar char="•"/>
        <a:defRPr sz="3200">
          <a:solidFill>
            <a:srgbClr val="000000"/>
          </a:solidFill>
          <a:latin typeface="Times New Roman" pitchFamily="18" charset="0"/>
          <a:ea typeface="华文细黑" pitchFamily="2" charset="-122"/>
          <a:cs typeface="Times New Roman" pitchFamily="18" charset="0"/>
        </a:defRPr>
      </a:lvl1pPr>
      <a:lvl2pPr marL="742950" indent="-285750" algn="l" rtl="0" eaLnBrk="1" fontAlgn="base" hangingPunct="1">
        <a:spcBef>
          <a:spcPct val="20000"/>
        </a:spcBef>
        <a:spcAft>
          <a:spcPct val="0"/>
        </a:spcAft>
        <a:buChar char="–"/>
        <a:defRPr sz="2800">
          <a:solidFill>
            <a:srgbClr val="000000"/>
          </a:solidFill>
          <a:latin typeface="Times New Roman" pitchFamily="18" charset="0"/>
          <a:ea typeface="华文细黑" pitchFamily="2" charset="-122"/>
          <a:cs typeface="Times New Roman" pitchFamily="18" charset="0"/>
        </a:defRPr>
      </a:lvl2pPr>
      <a:lvl3pPr marL="1143000" indent="-228600" algn="l" rtl="0" eaLnBrk="1" fontAlgn="base" hangingPunct="1">
        <a:spcBef>
          <a:spcPct val="20000"/>
        </a:spcBef>
        <a:spcAft>
          <a:spcPct val="0"/>
        </a:spcAft>
        <a:buChar char="•"/>
        <a:defRPr sz="2400">
          <a:solidFill>
            <a:srgbClr val="000000"/>
          </a:solidFill>
          <a:latin typeface="Times New Roman" pitchFamily="18" charset="0"/>
          <a:ea typeface="华文细黑" pitchFamily="2" charset="-122"/>
          <a:cs typeface="Times New Roman" pitchFamily="18" charset="0"/>
        </a:defRPr>
      </a:lvl3pPr>
      <a:lvl4pPr marL="1600200" indent="-228600" algn="l" rtl="0" eaLnBrk="1" fontAlgn="base" hangingPunct="1">
        <a:spcBef>
          <a:spcPct val="20000"/>
        </a:spcBef>
        <a:spcAft>
          <a:spcPct val="0"/>
        </a:spcAft>
        <a:buChar char="–"/>
        <a:defRPr sz="2000">
          <a:solidFill>
            <a:srgbClr val="000000"/>
          </a:solidFill>
          <a:latin typeface="Times New Roman" pitchFamily="18" charset="0"/>
          <a:ea typeface="华文细黑" pitchFamily="2" charset="-122"/>
          <a:cs typeface="Times New Roman" pitchFamily="18" charset="0"/>
        </a:defRPr>
      </a:lvl4pPr>
      <a:lvl5pPr marL="2057400" indent="-228600" algn="l" rtl="0" eaLnBrk="1" fontAlgn="base" hangingPunct="1">
        <a:spcBef>
          <a:spcPct val="20000"/>
        </a:spcBef>
        <a:spcAft>
          <a:spcPct val="0"/>
        </a:spcAft>
        <a:buChar char="»"/>
        <a:defRPr sz="2000">
          <a:solidFill>
            <a:srgbClr val="000000"/>
          </a:solidFill>
          <a:latin typeface="Times New Roman" pitchFamily="18" charset="0"/>
          <a:ea typeface="华文细黑" pitchFamily="2" charset="-122"/>
          <a:cs typeface="Times New Roman" pitchFamily="18" charset="0"/>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5D2612E-3D53-49CD-9189-3E58B1132EA6}" type="datetimeFigureOut">
              <a:rPr lang="zh-CN" altLang="en-US" smtClean="0">
                <a:solidFill>
                  <a:prstClr val="black">
                    <a:tint val="75000"/>
                  </a:prstClr>
                </a:solidFill>
                <a:latin typeface="Verdana"/>
              </a:rPr>
              <a:pPr fontAlgn="auto">
                <a:spcBef>
                  <a:spcPts val="0"/>
                </a:spcBef>
                <a:spcAft>
                  <a:spcPts val="0"/>
                </a:spcAft>
              </a:pPr>
              <a:t>2018/12/17</a:t>
            </a:fld>
            <a:endParaRPr lang="zh-CN" altLang="en-US">
              <a:solidFill>
                <a:prstClr val="black">
                  <a:tint val="75000"/>
                </a:prstClr>
              </a:solidFill>
              <a:latin typeface="Verdana"/>
            </a:endParaRPr>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Verdana"/>
            </a:endParaRPr>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19A43C6-28D4-495C-8E14-E95DD9B75EE6}" type="slidenum">
              <a:rPr lang="zh-CN" altLang="en-US" smtClean="0">
                <a:solidFill>
                  <a:prstClr val="black">
                    <a:tint val="75000"/>
                  </a:prstClr>
                </a:solidFill>
                <a:latin typeface="Verdana"/>
              </a:rPr>
              <a:pPr fontAlgn="auto">
                <a:spcBef>
                  <a:spcPts val="0"/>
                </a:spcBef>
                <a:spcAft>
                  <a:spcPts val="0"/>
                </a:spcAft>
              </a:pPr>
              <a:t>‹#›</a:t>
            </a:fld>
            <a:endParaRPr lang="zh-CN" altLang="en-US">
              <a:solidFill>
                <a:prstClr val="black">
                  <a:tint val="75000"/>
                </a:prstClr>
              </a:solidFill>
              <a:latin typeface="Verdana"/>
            </a:endParaRPr>
          </a:p>
        </p:txBody>
      </p:sp>
      <p:pic>
        <p:nvPicPr>
          <p:cNvPr id="10" name="图片 32" descr="CT-05072-上饶三清山机场（第四轮）-zhangxu.jpg">
            <a:extLst>
              <a:ext uri="{FF2B5EF4-FFF2-40B4-BE49-F238E27FC236}">
                <a16:creationId xmlns:a16="http://schemas.microsoft.com/office/drawing/2014/main" xmlns="" id="{98A08AD0-6615-4BC3-9AB6-E4FFF3CB0EE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17999" t="555" r="9454" b="14679"/>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a:extLst>
              <a:ext uri="{FF2B5EF4-FFF2-40B4-BE49-F238E27FC236}">
                <a16:creationId xmlns:a16="http://schemas.microsoft.com/office/drawing/2014/main" xmlns="" id="{0866A3CE-7F38-456A-99C8-CBA518E60A0F}"/>
              </a:ext>
            </a:extLst>
          </p:cNvPr>
          <p:cNvSpPr/>
          <p:nvPr userDrawn="1"/>
        </p:nvSpPr>
        <p:spPr>
          <a:xfrm>
            <a:off x="0" y="1700808"/>
            <a:ext cx="9144000" cy="185399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spTree>
    <p:extLst>
      <p:ext uri="{BB962C8B-B14F-4D97-AF65-F5344CB8AC3E}">
        <p14:creationId xmlns:p14="http://schemas.microsoft.com/office/powerpoint/2010/main" val="228032247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image" Target="../media/image75.pn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slideLayout" Target="../slideLayouts/slideLayout2.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2" descr="CT-05072-上饶三清山机场（第四轮）-zhangxu.jpg">
            <a:extLst>
              <a:ext uri="{FF2B5EF4-FFF2-40B4-BE49-F238E27FC236}">
                <a16:creationId xmlns="" xmlns:a16="http://schemas.microsoft.com/office/drawing/2014/main" id="{1B3A1BD0-920A-4585-8B3C-EC9248017571}"/>
              </a:ext>
            </a:extLst>
          </p:cNvPr>
          <p:cNvPicPr>
            <a:picLocks noChangeAspect="1"/>
          </p:cNvPicPr>
          <p:nvPr/>
        </p:nvPicPr>
        <p:blipFill rotWithShape="1">
          <a:blip r:embed="rId2">
            <a:extLst>
              <a:ext uri="{28A0092B-C50C-407E-A947-70E740481C1C}">
                <a14:useLocalDpi xmlns:a14="http://schemas.microsoft.com/office/drawing/2010/main" val="0"/>
              </a:ext>
            </a:extLst>
          </a:blip>
          <a:srcRect l="17999" t="555" r="9454" b="14679"/>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gray">
          <a:xfrm>
            <a:off x="1582588" y="5683770"/>
            <a:ext cx="6019800" cy="10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4800" b="1">
                <a:solidFill>
                  <a:srgbClr val="000000"/>
                </a:solidFill>
                <a:latin typeface="Times New Roman" pitchFamily="18" charset="0"/>
                <a:ea typeface="微软雅黑" pitchFamily="34" charset="-122"/>
                <a:cs typeface="Times New Roman" pitchFamily="18" charset="0"/>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a:lstStyle>
          <a:p>
            <a:pPr algn="ctr">
              <a:lnSpc>
                <a:spcPct val="150000"/>
              </a:lnSpc>
            </a:pPr>
            <a:r>
              <a:rPr lang="zh-CN" altLang="en-US" sz="1600" dirty="0" smtClean="0">
                <a:solidFill>
                  <a:schemeClr val="tx1">
                    <a:lumMod val="20000"/>
                    <a:lumOff val="80000"/>
                  </a:schemeClr>
                </a:solidFill>
              </a:rPr>
              <a:t>上饶市民用航空发展局    周旭辉</a:t>
            </a:r>
            <a:endParaRPr lang="en-US" altLang="zh-CN" sz="1600" dirty="0" smtClean="0">
              <a:solidFill>
                <a:schemeClr val="tx1">
                  <a:lumMod val="20000"/>
                  <a:lumOff val="80000"/>
                </a:schemeClr>
              </a:solidFill>
            </a:endParaRPr>
          </a:p>
          <a:p>
            <a:pPr algn="ctr">
              <a:lnSpc>
                <a:spcPct val="150000"/>
              </a:lnSpc>
            </a:pPr>
            <a:r>
              <a:rPr lang="en-US" altLang="zh-CN" sz="1600" dirty="0" smtClean="0">
                <a:solidFill>
                  <a:schemeClr val="tx1">
                    <a:lumMod val="20000"/>
                    <a:lumOff val="80000"/>
                  </a:schemeClr>
                </a:solidFill>
              </a:rPr>
              <a:t>2018</a:t>
            </a:r>
            <a:r>
              <a:rPr lang="zh-CN" altLang="en-US" sz="1600" dirty="0" smtClean="0">
                <a:solidFill>
                  <a:schemeClr val="tx1">
                    <a:lumMod val="20000"/>
                    <a:lumOff val="80000"/>
                  </a:schemeClr>
                </a:solidFill>
              </a:rPr>
              <a:t>年</a:t>
            </a:r>
            <a:r>
              <a:rPr lang="en-US" altLang="zh-CN" sz="1600" dirty="0" smtClean="0">
                <a:solidFill>
                  <a:schemeClr val="tx1">
                    <a:lumMod val="20000"/>
                    <a:lumOff val="80000"/>
                  </a:schemeClr>
                </a:solidFill>
              </a:rPr>
              <a:t>12</a:t>
            </a:r>
            <a:r>
              <a:rPr lang="zh-CN" altLang="en-US" sz="1600" dirty="0" smtClean="0">
                <a:solidFill>
                  <a:schemeClr val="tx1">
                    <a:lumMod val="20000"/>
                    <a:lumOff val="80000"/>
                  </a:schemeClr>
                </a:solidFill>
              </a:rPr>
              <a:t>月</a:t>
            </a:r>
            <a:endParaRPr lang="en-US" altLang="zh-CN" sz="1600" dirty="0">
              <a:solidFill>
                <a:schemeClr val="tx1">
                  <a:lumMod val="20000"/>
                  <a:lumOff val="80000"/>
                </a:schemeClr>
              </a:solidFill>
            </a:endParaRPr>
          </a:p>
        </p:txBody>
      </p:sp>
      <p:sp>
        <p:nvSpPr>
          <p:cNvPr id="3" name="矩形 2">
            <a:extLst>
              <a:ext uri="{FF2B5EF4-FFF2-40B4-BE49-F238E27FC236}">
                <a16:creationId xmlns="" xmlns:a16="http://schemas.microsoft.com/office/drawing/2014/main" id="{2EE14C6E-E4F5-4925-8B42-B8C7F5736381}"/>
              </a:ext>
            </a:extLst>
          </p:cNvPr>
          <p:cNvSpPr/>
          <p:nvPr/>
        </p:nvSpPr>
        <p:spPr>
          <a:xfrm>
            <a:off x="0" y="2463800"/>
            <a:ext cx="8892480" cy="1470025"/>
          </a:xfrm>
          <a:prstGeom prst="rect">
            <a:avLst/>
          </a:prstGeom>
        </p:spPr>
        <p:txBody>
          <a:bodyPr wrap="square" rtlCol="0" anchor="ctr">
            <a:spAutoFit/>
          </a:bodyPr>
          <a:lstStyle/>
          <a:p>
            <a:pPr marL="285750" indent="-285750" algn="just">
              <a:lnSpc>
                <a:spcPct val="150000"/>
              </a:lnSpc>
              <a:spcAft>
                <a:spcPts val="0"/>
              </a:spcAft>
              <a:buFont typeface="Arial" panose="020B0604020202020204" pitchFamily="34" charset="0"/>
              <a:buChar char="•"/>
            </a:pPr>
            <a:endParaRPr lang="zh-CN" altLang="en-US" sz="14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矩形 8">
            <a:extLst>
              <a:ext uri="{FF2B5EF4-FFF2-40B4-BE49-F238E27FC236}">
                <a16:creationId xmlns="" xmlns:a16="http://schemas.microsoft.com/office/drawing/2014/main" id="{EEF57E20-ACEF-40FC-980D-553797216322}"/>
              </a:ext>
            </a:extLst>
          </p:cNvPr>
          <p:cNvSpPr/>
          <p:nvPr/>
        </p:nvSpPr>
        <p:spPr>
          <a:xfrm>
            <a:off x="-14536" y="1728787"/>
            <a:ext cx="9144000" cy="1853991"/>
          </a:xfrm>
          <a:prstGeom prst="rect">
            <a:avLst/>
          </a:prstGeom>
          <a:solidFill>
            <a:schemeClr val="tx1">
              <a:lumMod val="20000"/>
              <a:lumOff val="80000"/>
              <a:alpha val="53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050" name="Rectangle 2"/>
          <p:cNvSpPr>
            <a:spLocks noGrp="1" noChangeArrowheads="1"/>
          </p:cNvSpPr>
          <p:nvPr>
            <p:ph type="ctrTitle"/>
          </p:nvPr>
        </p:nvSpPr>
        <p:spPr>
          <a:xfrm>
            <a:off x="-14536" y="1879365"/>
            <a:ext cx="9144000" cy="1470025"/>
          </a:xfrm>
        </p:spPr>
        <p:txBody>
          <a:bodyPr/>
          <a:lstStyle/>
          <a:p>
            <a:pPr algn="ctr"/>
            <a:r>
              <a:rPr lang="zh-CN" altLang="en-US" sz="4000" dirty="0">
                <a:solidFill>
                  <a:schemeClr val="tx2"/>
                </a:solidFill>
                <a:effectLst>
                  <a:outerShdw blurRad="60007" dist="200025" dir="15000000" sy="30000" kx="-1800000" algn="bl" rotWithShape="0">
                    <a:prstClr val="black">
                      <a:alpha val="32000"/>
                    </a:prstClr>
                  </a:outerShdw>
                </a:effectLst>
                <a:ea typeface="微软雅黑" panose="020B0503020204020204" pitchFamily="34" charset="-122"/>
              </a:rPr>
              <a:t>上饶三清山机场绿</a:t>
            </a:r>
            <a:r>
              <a:rPr lang="zh-CN" altLang="en-US" sz="4000" dirty="0" smtClean="0">
                <a:solidFill>
                  <a:schemeClr val="tx2"/>
                </a:solidFill>
                <a:effectLst>
                  <a:outerShdw blurRad="60007" dist="200025" dir="15000000" sy="30000" kx="-1800000" algn="bl" rotWithShape="0">
                    <a:prstClr val="black">
                      <a:alpha val="32000"/>
                    </a:prstClr>
                  </a:outerShdw>
                </a:effectLst>
                <a:ea typeface="微软雅黑" panose="020B0503020204020204" pitchFamily="34" charset="-122"/>
              </a:rPr>
              <a:t>色实</a:t>
            </a:r>
            <a:r>
              <a:rPr lang="zh-CN" altLang="en-US" sz="4000" dirty="0">
                <a:solidFill>
                  <a:schemeClr val="tx2"/>
                </a:solidFill>
                <a:effectLst>
                  <a:outerShdw blurRad="60007" dist="200025" dir="15000000" sy="30000" kx="-1800000" algn="bl" rotWithShape="0">
                    <a:prstClr val="black">
                      <a:alpha val="32000"/>
                    </a:prstClr>
                  </a:outerShdw>
                </a:effectLst>
                <a:ea typeface="微软雅黑" panose="020B0503020204020204" pitchFamily="34" charset="-122"/>
              </a:rPr>
              <a:t>践</a:t>
            </a:r>
            <a:r>
              <a:rPr lang="en-US" altLang="zh-CN" sz="4000" dirty="0">
                <a:solidFill>
                  <a:schemeClr val="tx2"/>
                </a:solidFill>
                <a:effectLst>
                  <a:outerShdw blurRad="60007" dist="200025" dir="15000000" sy="30000" kx="-1800000" algn="bl" rotWithShape="0">
                    <a:prstClr val="black">
                      <a:alpha val="32000"/>
                    </a:prstClr>
                  </a:outerShdw>
                </a:effectLst>
                <a:ea typeface="微软雅黑" panose="020B0503020204020204" pitchFamily="34" charset="-122"/>
              </a:rPr>
              <a:t/>
            </a:r>
            <a:br>
              <a:rPr lang="en-US" altLang="zh-CN" sz="4000" dirty="0">
                <a:solidFill>
                  <a:schemeClr val="tx2"/>
                </a:solidFill>
                <a:effectLst>
                  <a:outerShdw blurRad="60007" dist="200025" dir="15000000" sy="30000" kx="-1800000" algn="bl" rotWithShape="0">
                    <a:prstClr val="black">
                      <a:alpha val="32000"/>
                    </a:prstClr>
                  </a:outerShdw>
                </a:effectLst>
                <a:ea typeface="微软雅黑" panose="020B0503020204020204" pitchFamily="34" charset="-122"/>
              </a:rPr>
            </a:br>
            <a:r>
              <a:rPr lang="en-US" altLang="zh-CN" sz="2000" dirty="0" smtClean="0">
                <a:solidFill>
                  <a:schemeClr val="tx2"/>
                </a:solidFill>
                <a:effectLst>
                  <a:outerShdw blurRad="60007" dist="200025" dir="15000000" sy="30000" kx="-1800000" algn="bl" rotWithShape="0">
                    <a:prstClr val="black">
                      <a:alpha val="32000"/>
                    </a:prstClr>
                  </a:outerShdw>
                </a:effectLst>
                <a:ea typeface="微软雅黑" panose="020B0503020204020204" pitchFamily="34" charset="-122"/>
              </a:rPr>
              <a:t>Green </a:t>
            </a:r>
            <a:r>
              <a:rPr lang="en-US" altLang="zh-CN" sz="2000" dirty="0">
                <a:solidFill>
                  <a:schemeClr val="tx2"/>
                </a:solidFill>
                <a:effectLst>
                  <a:outerShdw blurRad="60007" dist="200025" dir="15000000" sy="30000" kx="-1800000" algn="bl" rotWithShape="0">
                    <a:prstClr val="black">
                      <a:alpha val="32000"/>
                    </a:prstClr>
                  </a:outerShdw>
                </a:effectLst>
                <a:ea typeface="微软雅黑" panose="020B0503020204020204" pitchFamily="34" charset="-122"/>
              </a:rPr>
              <a:t>Practice in Shangrao Sanqingshan Airport</a:t>
            </a:r>
            <a:endParaRPr lang="en-US" altLang="zh-CN" sz="1800" dirty="0">
              <a:solidFill>
                <a:schemeClr val="tx2"/>
              </a:solidFill>
              <a:effectLst>
                <a:outerShdw blurRad="60007" dist="200025" dir="15000000" sy="30000" kx="-1800000" algn="bl" rotWithShape="0">
                  <a:prstClr val="black">
                    <a:alpha val="32000"/>
                  </a:prstClr>
                </a:outerShdw>
              </a:effectLst>
              <a:ea typeface="微软雅黑" panose="020B0503020204020204" pitchFamily="34" charset="-122"/>
            </a:endParaRPr>
          </a:p>
        </p:txBody>
      </p:sp>
    </p:spTree>
    <p:extLst>
      <p:ext uri="{BB962C8B-B14F-4D97-AF65-F5344CB8AC3E}">
        <p14:creationId xmlns:p14="http://schemas.microsoft.com/office/powerpoint/2010/main" val="17087522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a:xfrm>
            <a:off x="457200" y="238125"/>
            <a:ext cx="7355160" cy="868363"/>
          </a:xfrm>
        </p:spPr>
        <p:txBody>
          <a:bodyPr/>
          <a:lstStyle/>
          <a:p>
            <a:r>
              <a:rPr lang="en-US" altLang="zh-CN" dirty="0"/>
              <a:t>2 </a:t>
            </a:r>
            <a:r>
              <a:rPr lang="zh-CN" altLang="en-US" dirty="0"/>
              <a:t>践</a:t>
            </a:r>
            <a:r>
              <a:rPr lang="zh-CN" altLang="en-US" dirty="0" smtClean="0"/>
              <a:t>行绿色理念</a:t>
            </a:r>
            <a:endParaRPr lang="zh-CN" altLang="en-US" dirty="0"/>
          </a:p>
        </p:txBody>
      </p:sp>
      <p:sp>
        <p:nvSpPr>
          <p:cNvPr id="9" name="Rectangle 1"/>
          <p:cNvSpPr>
            <a:spLocks noChangeArrowheads="1"/>
          </p:cNvSpPr>
          <p:nvPr/>
        </p:nvSpPr>
        <p:spPr bwMode="auto">
          <a:xfrm>
            <a:off x="347708" y="4554994"/>
            <a:ext cx="8424862" cy="1569660"/>
          </a:xfrm>
          <a:prstGeom prst="rect">
            <a:avLst/>
          </a:prstGeom>
          <a:noFill/>
          <a:ln>
            <a:solidFill>
              <a:schemeClr val="accent3">
                <a:lumMod val="50000"/>
              </a:schemeClr>
            </a:solidFill>
            <a:prstDash val="dash"/>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indent="540000" algn="l">
              <a:lnSpc>
                <a:spcPct val="150000"/>
              </a:lnSpc>
              <a:defRPr/>
            </a:pPr>
            <a:r>
              <a:rPr lang="zh-CN" altLang="zh-CN" sz="1600" b="1" dirty="0">
                <a:solidFill>
                  <a:srgbClr val="333333"/>
                </a:solidFill>
              </a:rPr>
              <a:t>上饶三清山机场是</a:t>
            </a:r>
            <a:r>
              <a:rPr lang="zh-CN" altLang="en-US" sz="1600" b="1" dirty="0">
                <a:solidFill>
                  <a:srgbClr val="333333"/>
                </a:solidFill>
              </a:rPr>
              <a:t>国内</a:t>
            </a:r>
            <a:r>
              <a:rPr lang="zh-CN" altLang="zh-CN" sz="1600" b="1" dirty="0">
                <a:solidFill>
                  <a:srgbClr val="333333"/>
                </a:solidFill>
              </a:rPr>
              <a:t>首个践行绿色理念的支线机场，始终坚持“绿色机场”指导思想</a:t>
            </a:r>
            <a:r>
              <a:rPr lang="zh-CN" altLang="zh-CN" sz="1600" b="1" dirty="0" smtClean="0">
                <a:solidFill>
                  <a:srgbClr val="333333"/>
                </a:solidFill>
              </a:rPr>
              <a:t>，</a:t>
            </a:r>
            <a:r>
              <a:rPr lang="zh-CN" altLang="en-US" sz="1600" b="1" dirty="0" smtClean="0">
                <a:solidFill>
                  <a:srgbClr val="333333"/>
                </a:solidFill>
              </a:rPr>
              <a:t>将</a:t>
            </a:r>
            <a:r>
              <a:rPr lang="zh-CN" altLang="en-US" sz="1600" b="1" dirty="0">
                <a:solidFill>
                  <a:srgbClr val="333333"/>
                </a:solidFill>
              </a:rPr>
              <a:t>“资源节约、环境友好、科技创新以及人性化服务”等绿色理念贯彻落实到机场规划、设计、建设、运行等全生命周期中，建设安全、高效、节约、可持续发展的</a:t>
            </a:r>
            <a:r>
              <a:rPr lang="zh-CN" altLang="zh-CN" sz="1600" b="1" dirty="0">
                <a:solidFill>
                  <a:srgbClr val="333333"/>
                </a:solidFill>
              </a:rPr>
              <a:t>绿色机场</a:t>
            </a:r>
            <a:r>
              <a:rPr lang="zh-CN" altLang="en-US" sz="1600" b="1" dirty="0">
                <a:solidFill>
                  <a:srgbClr val="333333"/>
                </a:solidFill>
              </a:rPr>
              <a:t>，提高机场核心竞争力，带动机场及城市协同快速发</a:t>
            </a:r>
            <a:r>
              <a:rPr lang="zh-CN" altLang="en-US" sz="1600" b="1" dirty="0" smtClean="0">
                <a:solidFill>
                  <a:srgbClr val="333333"/>
                </a:solidFill>
              </a:rPr>
              <a:t>展。</a:t>
            </a:r>
            <a:endParaRPr lang="en-US" altLang="zh-CN" sz="1600" dirty="0">
              <a:solidFill>
                <a:srgbClr val="333333"/>
              </a:solidFill>
            </a:endParaRPr>
          </a:p>
        </p:txBody>
      </p:sp>
      <p:graphicFrame>
        <p:nvGraphicFramePr>
          <p:cNvPr id="4" name="图示 3"/>
          <p:cNvGraphicFramePr/>
          <p:nvPr>
            <p:extLst>
              <p:ext uri="{D42A27DB-BD31-4B8C-83A1-F6EECF244321}">
                <p14:modId xmlns:p14="http://schemas.microsoft.com/office/powerpoint/2010/main" val="1950940235"/>
              </p:ext>
            </p:extLst>
          </p:nvPr>
        </p:nvGraphicFramePr>
        <p:xfrm>
          <a:off x="2267744" y="1450752"/>
          <a:ext cx="4752499" cy="2626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68602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a:xfrm>
            <a:off x="457200" y="238125"/>
            <a:ext cx="7355160" cy="868363"/>
          </a:xfrm>
        </p:spPr>
        <p:txBody>
          <a:bodyPr/>
          <a:lstStyle/>
          <a:p>
            <a:r>
              <a:rPr lang="en-US" altLang="zh-CN" dirty="0"/>
              <a:t>2 </a:t>
            </a:r>
            <a:r>
              <a:rPr lang="zh-CN" altLang="en-US" dirty="0"/>
              <a:t>践</a:t>
            </a:r>
            <a:r>
              <a:rPr lang="zh-CN" altLang="en-US" dirty="0" smtClean="0"/>
              <a:t>行绿色理念</a:t>
            </a:r>
            <a:r>
              <a:rPr lang="en-US" altLang="zh-CN" dirty="0" smtClean="0"/>
              <a:t>——</a:t>
            </a:r>
            <a:r>
              <a:rPr lang="zh-CN" altLang="en-US" dirty="0" smtClean="0"/>
              <a:t>①资源节约</a:t>
            </a:r>
            <a:endParaRPr lang="zh-CN" altLang="en-US" dirty="0"/>
          </a:p>
        </p:txBody>
      </p:sp>
      <p:sp>
        <p:nvSpPr>
          <p:cNvPr id="5" name="矩形 4">
            <a:extLst>
              <a:ext uri="{FF2B5EF4-FFF2-40B4-BE49-F238E27FC236}">
                <a16:creationId xmlns="" xmlns:a16="http://schemas.microsoft.com/office/drawing/2014/main" id="{BFA0A44F-116A-49E4-8A6E-A176E59FE723}"/>
              </a:ext>
            </a:extLst>
          </p:cNvPr>
          <p:cNvSpPr/>
          <p:nvPr/>
        </p:nvSpPr>
        <p:spPr>
          <a:xfrm>
            <a:off x="447650" y="1802433"/>
            <a:ext cx="8064896" cy="422295"/>
          </a:xfrm>
          <a:prstGeom prst="rect">
            <a:avLst/>
          </a:prstGeom>
        </p:spPr>
        <p:txBody>
          <a:bodyPr wrap="square">
            <a:spAutoFit/>
          </a:bodyPr>
          <a:lstStyle/>
          <a:p>
            <a:pPr indent="304800" algn="just">
              <a:lnSpc>
                <a:spcPct val="150000"/>
              </a:lnSpc>
              <a:spcAft>
                <a:spcPts val="0"/>
              </a:spcAft>
            </a:pPr>
            <a:r>
              <a:rPr lang="zh-CN" altLang="en-US"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预选阶段，经过对场址方位和土石方量的综合分析，确定预选场址（</a:t>
            </a:r>
            <a:r>
              <a:rPr lang="en-US" altLang="zh-CN"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个）</a:t>
            </a:r>
            <a:endParaRPr lang="zh-CN" altLang="zh-CN" sz="1400" kern="100" dirty="0">
              <a:effectLst/>
              <a:latin typeface="Calibri" panose="020F0502020204030204" pitchFamily="34" charset="0"/>
              <a:ea typeface="宋体" panose="02010600030101010101" pitchFamily="2" charset="-122"/>
              <a:cs typeface="Times New Roman" panose="02020603050405020304" pitchFamily="18" charset="0"/>
            </a:endParaRPr>
          </a:p>
        </p:txBody>
      </p:sp>
      <p:graphicFrame>
        <p:nvGraphicFramePr>
          <p:cNvPr id="6" name="表格 5">
            <a:extLst>
              <a:ext uri="{FF2B5EF4-FFF2-40B4-BE49-F238E27FC236}">
                <a16:creationId xmlns="" xmlns:a16="http://schemas.microsoft.com/office/drawing/2014/main" id="{8B7F00A1-F1F7-47A3-B871-223A199EE16B}"/>
              </a:ext>
            </a:extLst>
          </p:cNvPr>
          <p:cNvGraphicFramePr>
            <a:graphicFrameLocks noGrp="1"/>
          </p:cNvGraphicFramePr>
          <p:nvPr>
            <p:extLst>
              <p:ext uri="{D42A27DB-BD31-4B8C-83A1-F6EECF244321}">
                <p14:modId xmlns:p14="http://schemas.microsoft.com/office/powerpoint/2010/main" val="3273970417"/>
              </p:ext>
            </p:extLst>
          </p:nvPr>
        </p:nvGraphicFramePr>
        <p:xfrm>
          <a:off x="899592" y="2264098"/>
          <a:ext cx="6644837" cy="3702265"/>
        </p:xfrm>
        <a:graphic>
          <a:graphicData uri="http://schemas.openxmlformats.org/drawingml/2006/table">
            <a:tbl>
              <a:tblPr firstRow="1" firstCol="1" bandRow="1">
                <a:tableStyleId>{3B4B98B0-60AC-42C2-AFA5-B58CD77FA1E5}</a:tableStyleId>
              </a:tblPr>
              <a:tblGrid>
                <a:gridCol w="568542">
                  <a:extLst>
                    <a:ext uri="{9D8B030D-6E8A-4147-A177-3AD203B41FA5}">
                      <a16:colId xmlns="" xmlns:a16="http://schemas.microsoft.com/office/drawing/2014/main" val="2530916171"/>
                    </a:ext>
                  </a:extLst>
                </a:gridCol>
                <a:gridCol w="1431854">
                  <a:extLst>
                    <a:ext uri="{9D8B030D-6E8A-4147-A177-3AD203B41FA5}">
                      <a16:colId xmlns="" xmlns:a16="http://schemas.microsoft.com/office/drawing/2014/main" val="2037283528"/>
                    </a:ext>
                  </a:extLst>
                </a:gridCol>
                <a:gridCol w="1653941">
                  <a:extLst>
                    <a:ext uri="{9D8B030D-6E8A-4147-A177-3AD203B41FA5}">
                      <a16:colId xmlns="" xmlns:a16="http://schemas.microsoft.com/office/drawing/2014/main" val="2755830349"/>
                    </a:ext>
                  </a:extLst>
                </a:gridCol>
                <a:gridCol w="1469003">
                  <a:extLst>
                    <a:ext uri="{9D8B030D-6E8A-4147-A177-3AD203B41FA5}">
                      <a16:colId xmlns="" xmlns:a16="http://schemas.microsoft.com/office/drawing/2014/main" val="800498740"/>
                    </a:ext>
                  </a:extLst>
                </a:gridCol>
                <a:gridCol w="1521497">
                  <a:extLst>
                    <a:ext uri="{9D8B030D-6E8A-4147-A177-3AD203B41FA5}">
                      <a16:colId xmlns="" xmlns:a16="http://schemas.microsoft.com/office/drawing/2014/main" val="4142823958"/>
                    </a:ext>
                  </a:extLst>
                </a:gridCol>
              </a:tblGrid>
              <a:tr h="545893">
                <a:tc>
                  <a:txBody>
                    <a:bodyPr/>
                    <a:lstStyle/>
                    <a:p>
                      <a:pPr algn="ctr">
                        <a:spcAft>
                          <a:spcPts val="0"/>
                        </a:spcAft>
                      </a:pPr>
                      <a:r>
                        <a:rPr lang="zh-CN" sz="1400" kern="100" dirty="0">
                          <a:solidFill>
                            <a:srgbClr val="333333"/>
                          </a:solidFill>
                          <a:effectLst/>
                        </a:rPr>
                        <a:t>序号</a:t>
                      </a:r>
                      <a:endParaRPr lang="zh-CN" sz="1400" kern="100" dirty="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400" kern="100" dirty="0">
                          <a:solidFill>
                            <a:srgbClr val="333333"/>
                          </a:solidFill>
                          <a:effectLst/>
                        </a:rPr>
                        <a:t>场址名称</a:t>
                      </a:r>
                      <a:endParaRPr lang="zh-CN" sz="1400" kern="100" dirty="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400" kern="100">
                          <a:solidFill>
                            <a:srgbClr val="333333"/>
                          </a:solidFill>
                          <a:effectLst/>
                        </a:rPr>
                        <a:t>场址与上饶市中心直线距离及方位</a:t>
                      </a:r>
                      <a:endParaRPr lang="zh-CN" sz="14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400" kern="100">
                          <a:solidFill>
                            <a:srgbClr val="333333"/>
                          </a:solidFill>
                          <a:effectLst/>
                        </a:rPr>
                        <a:t>土石方量</a:t>
                      </a:r>
                    </a:p>
                    <a:p>
                      <a:pPr algn="ctr">
                        <a:spcAft>
                          <a:spcPts val="0"/>
                        </a:spcAft>
                      </a:pPr>
                      <a:r>
                        <a:rPr lang="zh-CN" sz="1400" kern="100">
                          <a:solidFill>
                            <a:srgbClr val="333333"/>
                          </a:solidFill>
                          <a:effectLst/>
                        </a:rPr>
                        <a:t>（万</a:t>
                      </a:r>
                      <a:r>
                        <a:rPr lang="en-US" sz="1400" kern="100">
                          <a:solidFill>
                            <a:srgbClr val="333333"/>
                          </a:solidFill>
                          <a:effectLst/>
                        </a:rPr>
                        <a:t>m³</a:t>
                      </a:r>
                      <a:r>
                        <a:rPr lang="zh-CN" sz="1400" kern="100">
                          <a:solidFill>
                            <a:srgbClr val="333333"/>
                          </a:solidFill>
                          <a:effectLst/>
                        </a:rPr>
                        <a:t>）</a:t>
                      </a:r>
                      <a:endParaRPr lang="zh-CN" sz="14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400" kern="100">
                          <a:solidFill>
                            <a:srgbClr val="333333"/>
                          </a:solidFill>
                          <a:effectLst/>
                        </a:rPr>
                        <a:t>比较结论</a:t>
                      </a:r>
                      <a:endParaRPr lang="zh-CN" sz="14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2613712471"/>
                  </a:ext>
                </a:extLst>
              </a:tr>
              <a:tr h="526062">
                <a:tc>
                  <a:txBody>
                    <a:bodyPr/>
                    <a:lstStyle/>
                    <a:p>
                      <a:pPr algn="ctr">
                        <a:spcAft>
                          <a:spcPts val="0"/>
                        </a:spcAft>
                      </a:pPr>
                      <a:r>
                        <a:rPr lang="en-US" sz="1400" kern="100" dirty="0">
                          <a:solidFill>
                            <a:srgbClr val="333333"/>
                          </a:solidFill>
                          <a:effectLst/>
                        </a:rPr>
                        <a:t>1</a:t>
                      </a:r>
                      <a:endParaRPr lang="zh-CN" sz="1400" kern="100" dirty="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solidFill>
                      <a:srgbClr val="92D050"/>
                    </a:solidFill>
                  </a:tcPr>
                </a:tc>
                <a:tc>
                  <a:txBody>
                    <a:bodyPr/>
                    <a:lstStyle/>
                    <a:p>
                      <a:pPr algn="just">
                        <a:spcAft>
                          <a:spcPts val="0"/>
                        </a:spcAft>
                      </a:pPr>
                      <a:r>
                        <a:rPr lang="zh-CN" sz="1400" kern="100">
                          <a:solidFill>
                            <a:srgbClr val="333333"/>
                          </a:solidFill>
                          <a:effectLst/>
                        </a:rPr>
                        <a:t>后门堂场址</a:t>
                      </a:r>
                      <a:endParaRPr lang="zh-CN" sz="14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solidFill>
                      <a:srgbClr val="92D050"/>
                    </a:solidFill>
                  </a:tcPr>
                </a:tc>
                <a:tc>
                  <a:txBody>
                    <a:bodyPr/>
                    <a:lstStyle/>
                    <a:p>
                      <a:pPr algn="just">
                        <a:spcAft>
                          <a:spcPts val="0"/>
                        </a:spcAft>
                      </a:pPr>
                      <a:r>
                        <a:rPr lang="zh-CN" sz="1400" kern="100">
                          <a:solidFill>
                            <a:srgbClr val="333333"/>
                          </a:solidFill>
                          <a:effectLst/>
                        </a:rPr>
                        <a:t>南面</a:t>
                      </a:r>
                      <a:r>
                        <a:rPr lang="en-US" sz="1400" kern="100">
                          <a:solidFill>
                            <a:srgbClr val="333333"/>
                          </a:solidFill>
                          <a:effectLst/>
                        </a:rPr>
                        <a:t>8</a:t>
                      </a:r>
                      <a:r>
                        <a:rPr lang="zh-CN" sz="1400" kern="100">
                          <a:solidFill>
                            <a:srgbClr val="333333"/>
                          </a:solidFill>
                          <a:effectLst/>
                        </a:rPr>
                        <a:t>公里</a:t>
                      </a:r>
                      <a:endParaRPr lang="zh-CN" sz="14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solidFill>
                      <a:srgbClr val="92D050"/>
                    </a:solidFill>
                  </a:tcPr>
                </a:tc>
                <a:tc>
                  <a:txBody>
                    <a:bodyPr/>
                    <a:lstStyle/>
                    <a:p>
                      <a:pPr algn="ctr">
                        <a:spcAft>
                          <a:spcPts val="0"/>
                        </a:spcAft>
                      </a:pPr>
                      <a:r>
                        <a:rPr lang="zh-CN" sz="1400" kern="100">
                          <a:solidFill>
                            <a:srgbClr val="333333"/>
                          </a:solidFill>
                          <a:effectLst/>
                        </a:rPr>
                        <a:t>填</a:t>
                      </a:r>
                      <a:r>
                        <a:rPr lang="en-US" sz="1400" kern="100">
                          <a:solidFill>
                            <a:srgbClr val="333333"/>
                          </a:solidFill>
                          <a:effectLst/>
                        </a:rPr>
                        <a:t>330</a:t>
                      </a:r>
                      <a:endParaRPr lang="zh-CN" sz="1400" kern="100">
                        <a:solidFill>
                          <a:srgbClr val="333333"/>
                        </a:solidFill>
                        <a:effectLst/>
                      </a:endParaRPr>
                    </a:p>
                    <a:p>
                      <a:pPr algn="ctr">
                        <a:spcAft>
                          <a:spcPts val="0"/>
                        </a:spcAft>
                      </a:pPr>
                      <a:r>
                        <a:rPr lang="zh-CN" sz="1400" kern="100">
                          <a:solidFill>
                            <a:srgbClr val="333333"/>
                          </a:solidFill>
                          <a:effectLst/>
                        </a:rPr>
                        <a:t>挖</a:t>
                      </a:r>
                      <a:r>
                        <a:rPr lang="en-US" sz="1400" kern="100">
                          <a:solidFill>
                            <a:srgbClr val="333333"/>
                          </a:solidFill>
                          <a:effectLst/>
                        </a:rPr>
                        <a:t>330</a:t>
                      </a:r>
                      <a:endParaRPr lang="zh-CN" sz="14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solidFill>
                      <a:srgbClr val="92D050"/>
                    </a:solidFill>
                  </a:tcPr>
                </a:tc>
                <a:tc rowSpan="3">
                  <a:txBody>
                    <a:bodyPr/>
                    <a:lstStyle/>
                    <a:p>
                      <a:pPr algn="ctr">
                        <a:spcAft>
                          <a:spcPts val="0"/>
                        </a:spcAft>
                      </a:pPr>
                      <a:r>
                        <a:rPr lang="zh-CN" sz="1400" kern="100" dirty="0">
                          <a:solidFill>
                            <a:srgbClr val="333333"/>
                          </a:solidFill>
                          <a:effectLst/>
                        </a:rPr>
                        <a:t>可以选择</a:t>
                      </a:r>
                      <a:endParaRPr lang="zh-CN" sz="1400" kern="100" dirty="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solidFill>
                      <a:srgbClr val="92D050"/>
                    </a:solidFill>
                  </a:tcPr>
                </a:tc>
                <a:extLst>
                  <a:ext uri="{0D108BD9-81ED-4DB2-BD59-A6C34878D82A}">
                    <a16:rowId xmlns="" xmlns:a16="http://schemas.microsoft.com/office/drawing/2014/main" val="1530561169"/>
                  </a:ext>
                </a:extLst>
              </a:tr>
              <a:tr h="526062">
                <a:tc>
                  <a:txBody>
                    <a:bodyPr/>
                    <a:lstStyle/>
                    <a:p>
                      <a:pPr algn="ctr">
                        <a:spcAft>
                          <a:spcPts val="0"/>
                        </a:spcAft>
                      </a:pPr>
                      <a:r>
                        <a:rPr lang="en-US" sz="1400" kern="100">
                          <a:solidFill>
                            <a:srgbClr val="333333"/>
                          </a:solidFill>
                          <a:effectLst/>
                        </a:rPr>
                        <a:t>2</a:t>
                      </a:r>
                      <a:endParaRPr lang="zh-CN" sz="14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solidFill>
                      <a:srgbClr val="92D050"/>
                    </a:solidFill>
                  </a:tcPr>
                </a:tc>
                <a:tc>
                  <a:txBody>
                    <a:bodyPr/>
                    <a:lstStyle/>
                    <a:p>
                      <a:pPr algn="just">
                        <a:spcAft>
                          <a:spcPts val="0"/>
                        </a:spcAft>
                      </a:pPr>
                      <a:r>
                        <a:rPr lang="zh-CN" sz="1400" kern="100">
                          <a:solidFill>
                            <a:srgbClr val="333333"/>
                          </a:solidFill>
                          <a:effectLst/>
                        </a:rPr>
                        <a:t>周家地场址</a:t>
                      </a:r>
                      <a:endParaRPr lang="zh-CN" sz="14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solidFill>
                      <a:srgbClr val="92D050"/>
                    </a:solidFill>
                  </a:tcPr>
                </a:tc>
                <a:tc>
                  <a:txBody>
                    <a:bodyPr/>
                    <a:lstStyle/>
                    <a:p>
                      <a:pPr algn="just">
                        <a:spcAft>
                          <a:spcPts val="0"/>
                        </a:spcAft>
                      </a:pPr>
                      <a:r>
                        <a:rPr lang="zh-CN" sz="1400" kern="100">
                          <a:solidFill>
                            <a:srgbClr val="333333"/>
                          </a:solidFill>
                          <a:effectLst/>
                        </a:rPr>
                        <a:t>西南面</a:t>
                      </a:r>
                      <a:r>
                        <a:rPr lang="en-US" sz="1400" kern="100">
                          <a:solidFill>
                            <a:srgbClr val="333333"/>
                          </a:solidFill>
                          <a:effectLst/>
                        </a:rPr>
                        <a:t>17.5</a:t>
                      </a:r>
                      <a:r>
                        <a:rPr lang="zh-CN" sz="1400" kern="100">
                          <a:solidFill>
                            <a:srgbClr val="333333"/>
                          </a:solidFill>
                          <a:effectLst/>
                        </a:rPr>
                        <a:t>公里</a:t>
                      </a:r>
                      <a:endParaRPr lang="zh-CN" sz="14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solidFill>
                      <a:srgbClr val="92D050"/>
                    </a:solidFill>
                  </a:tcPr>
                </a:tc>
                <a:tc>
                  <a:txBody>
                    <a:bodyPr/>
                    <a:lstStyle/>
                    <a:p>
                      <a:pPr algn="ctr">
                        <a:spcAft>
                          <a:spcPts val="0"/>
                        </a:spcAft>
                      </a:pPr>
                      <a:r>
                        <a:rPr lang="zh-CN" sz="1400" kern="100" dirty="0">
                          <a:solidFill>
                            <a:srgbClr val="333333"/>
                          </a:solidFill>
                          <a:effectLst/>
                        </a:rPr>
                        <a:t>填</a:t>
                      </a:r>
                      <a:r>
                        <a:rPr lang="en-US" sz="1400" kern="100" dirty="0">
                          <a:solidFill>
                            <a:srgbClr val="333333"/>
                          </a:solidFill>
                          <a:effectLst/>
                        </a:rPr>
                        <a:t>480</a:t>
                      </a:r>
                      <a:endParaRPr lang="zh-CN" sz="1400" kern="100" dirty="0">
                        <a:solidFill>
                          <a:srgbClr val="333333"/>
                        </a:solidFill>
                        <a:effectLst/>
                      </a:endParaRPr>
                    </a:p>
                    <a:p>
                      <a:pPr algn="ctr">
                        <a:spcAft>
                          <a:spcPts val="0"/>
                        </a:spcAft>
                      </a:pPr>
                      <a:r>
                        <a:rPr lang="zh-CN" sz="1400" kern="100" dirty="0">
                          <a:solidFill>
                            <a:srgbClr val="333333"/>
                          </a:solidFill>
                          <a:effectLst/>
                        </a:rPr>
                        <a:t>挖</a:t>
                      </a:r>
                      <a:r>
                        <a:rPr lang="en-US" sz="1400" kern="100" dirty="0">
                          <a:solidFill>
                            <a:srgbClr val="333333"/>
                          </a:solidFill>
                          <a:effectLst/>
                        </a:rPr>
                        <a:t>480</a:t>
                      </a:r>
                      <a:endParaRPr lang="zh-CN" sz="1400" kern="100" dirty="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solidFill>
                      <a:srgbClr val="92D050"/>
                    </a:solidFill>
                  </a:tcPr>
                </a:tc>
                <a:tc vMerge="1">
                  <a:txBody>
                    <a:bodyPr/>
                    <a:lstStyle/>
                    <a:p>
                      <a:pPr algn="ctr">
                        <a:spcAft>
                          <a:spcPts val="0"/>
                        </a:spcAft>
                      </a:pPr>
                      <a:endParaRPr lang="zh-CN" sz="1400" kern="100" dirty="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3154298021"/>
                  </a:ext>
                </a:extLst>
              </a:tr>
              <a:tr h="526062">
                <a:tc>
                  <a:txBody>
                    <a:bodyPr/>
                    <a:lstStyle/>
                    <a:p>
                      <a:pPr algn="ctr">
                        <a:spcAft>
                          <a:spcPts val="0"/>
                        </a:spcAft>
                      </a:pPr>
                      <a:r>
                        <a:rPr lang="en-US" sz="1400" kern="100">
                          <a:solidFill>
                            <a:srgbClr val="333333"/>
                          </a:solidFill>
                          <a:effectLst/>
                        </a:rPr>
                        <a:t>3</a:t>
                      </a:r>
                      <a:endParaRPr lang="zh-CN" sz="14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solidFill>
                      <a:srgbClr val="92D050"/>
                    </a:solidFill>
                  </a:tcPr>
                </a:tc>
                <a:tc>
                  <a:txBody>
                    <a:bodyPr/>
                    <a:lstStyle/>
                    <a:p>
                      <a:pPr algn="just">
                        <a:spcAft>
                          <a:spcPts val="0"/>
                        </a:spcAft>
                      </a:pPr>
                      <a:r>
                        <a:rPr lang="zh-CN" sz="1400" kern="100">
                          <a:solidFill>
                            <a:srgbClr val="333333"/>
                          </a:solidFill>
                          <a:effectLst/>
                        </a:rPr>
                        <a:t>宋宅场址</a:t>
                      </a:r>
                      <a:endParaRPr lang="zh-CN" sz="14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solidFill>
                      <a:srgbClr val="92D050"/>
                    </a:solidFill>
                  </a:tcPr>
                </a:tc>
                <a:tc>
                  <a:txBody>
                    <a:bodyPr/>
                    <a:lstStyle/>
                    <a:p>
                      <a:pPr algn="just">
                        <a:spcAft>
                          <a:spcPts val="0"/>
                        </a:spcAft>
                      </a:pPr>
                      <a:r>
                        <a:rPr lang="zh-CN" sz="1400" kern="100">
                          <a:solidFill>
                            <a:srgbClr val="333333"/>
                          </a:solidFill>
                          <a:effectLst/>
                        </a:rPr>
                        <a:t>东北面</a:t>
                      </a:r>
                      <a:r>
                        <a:rPr lang="en-US" sz="1400" kern="100">
                          <a:solidFill>
                            <a:srgbClr val="333333"/>
                          </a:solidFill>
                          <a:effectLst/>
                        </a:rPr>
                        <a:t>16</a:t>
                      </a:r>
                      <a:r>
                        <a:rPr lang="zh-CN" sz="1400" kern="100">
                          <a:solidFill>
                            <a:srgbClr val="333333"/>
                          </a:solidFill>
                          <a:effectLst/>
                        </a:rPr>
                        <a:t>公里</a:t>
                      </a:r>
                      <a:endParaRPr lang="zh-CN" sz="14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solidFill>
                      <a:srgbClr val="92D050"/>
                    </a:solidFill>
                  </a:tcPr>
                </a:tc>
                <a:tc>
                  <a:txBody>
                    <a:bodyPr/>
                    <a:lstStyle/>
                    <a:p>
                      <a:pPr algn="ctr">
                        <a:spcAft>
                          <a:spcPts val="0"/>
                        </a:spcAft>
                      </a:pPr>
                      <a:r>
                        <a:rPr lang="zh-CN" sz="1400" kern="100" dirty="0">
                          <a:solidFill>
                            <a:srgbClr val="333333"/>
                          </a:solidFill>
                          <a:effectLst/>
                        </a:rPr>
                        <a:t>填</a:t>
                      </a:r>
                      <a:r>
                        <a:rPr lang="en-US" sz="1400" kern="100" dirty="0">
                          <a:solidFill>
                            <a:srgbClr val="333333"/>
                          </a:solidFill>
                          <a:effectLst/>
                        </a:rPr>
                        <a:t>310</a:t>
                      </a:r>
                      <a:endParaRPr lang="zh-CN" sz="1400" kern="100" dirty="0">
                        <a:solidFill>
                          <a:srgbClr val="333333"/>
                        </a:solidFill>
                        <a:effectLst/>
                      </a:endParaRPr>
                    </a:p>
                    <a:p>
                      <a:pPr algn="ctr">
                        <a:spcAft>
                          <a:spcPts val="0"/>
                        </a:spcAft>
                      </a:pPr>
                      <a:r>
                        <a:rPr lang="zh-CN" sz="1400" kern="100" dirty="0">
                          <a:solidFill>
                            <a:srgbClr val="333333"/>
                          </a:solidFill>
                          <a:effectLst/>
                        </a:rPr>
                        <a:t>挖</a:t>
                      </a:r>
                      <a:r>
                        <a:rPr lang="en-US" sz="1400" kern="100" dirty="0">
                          <a:solidFill>
                            <a:srgbClr val="333333"/>
                          </a:solidFill>
                          <a:effectLst/>
                        </a:rPr>
                        <a:t>310</a:t>
                      </a:r>
                      <a:endParaRPr lang="zh-CN" sz="1400" kern="100" dirty="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solidFill>
                      <a:srgbClr val="92D050"/>
                    </a:solidFill>
                  </a:tcPr>
                </a:tc>
                <a:tc vMerge="1">
                  <a:txBody>
                    <a:bodyPr/>
                    <a:lstStyle/>
                    <a:p>
                      <a:pPr algn="ctr">
                        <a:spcAft>
                          <a:spcPts val="0"/>
                        </a:spcAft>
                      </a:pPr>
                      <a:endParaRPr lang="zh-CN" sz="1400" kern="100" dirty="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714637963"/>
                  </a:ext>
                </a:extLst>
              </a:tr>
              <a:tr h="526062">
                <a:tc>
                  <a:txBody>
                    <a:bodyPr/>
                    <a:lstStyle/>
                    <a:p>
                      <a:pPr algn="ctr">
                        <a:spcAft>
                          <a:spcPts val="0"/>
                        </a:spcAft>
                      </a:pPr>
                      <a:r>
                        <a:rPr lang="en-US" sz="1400" kern="100">
                          <a:solidFill>
                            <a:srgbClr val="333333"/>
                          </a:solidFill>
                          <a:effectLst/>
                        </a:rPr>
                        <a:t>4</a:t>
                      </a:r>
                      <a:endParaRPr lang="zh-CN" sz="14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1400" kern="100">
                          <a:solidFill>
                            <a:srgbClr val="333333"/>
                          </a:solidFill>
                          <a:effectLst/>
                        </a:rPr>
                        <a:t>茶亭场址</a:t>
                      </a:r>
                      <a:endParaRPr lang="zh-CN" sz="14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1400" kern="100">
                          <a:solidFill>
                            <a:srgbClr val="333333"/>
                          </a:solidFill>
                          <a:effectLst/>
                        </a:rPr>
                        <a:t>西南面</a:t>
                      </a:r>
                      <a:r>
                        <a:rPr lang="en-US" sz="1400" kern="100">
                          <a:solidFill>
                            <a:srgbClr val="333333"/>
                          </a:solidFill>
                          <a:effectLst/>
                        </a:rPr>
                        <a:t>17.8</a:t>
                      </a:r>
                      <a:r>
                        <a:rPr lang="zh-CN" sz="1400" kern="100">
                          <a:solidFill>
                            <a:srgbClr val="333333"/>
                          </a:solidFill>
                          <a:effectLst/>
                        </a:rPr>
                        <a:t>公里</a:t>
                      </a:r>
                      <a:endParaRPr lang="zh-CN" sz="14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400" kern="100">
                          <a:solidFill>
                            <a:srgbClr val="333333"/>
                          </a:solidFill>
                          <a:effectLst/>
                        </a:rPr>
                        <a:t>填</a:t>
                      </a:r>
                      <a:r>
                        <a:rPr lang="en-US" sz="1400" kern="100">
                          <a:solidFill>
                            <a:srgbClr val="333333"/>
                          </a:solidFill>
                          <a:effectLst/>
                        </a:rPr>
                        <a:t>810</a:t>
                      </a:r>
                      <a:endParaRPr lang="zh-CN" sz="1400" kern="100">
                        <a:solidFill>
                          <a:srgbClr val="333333"/>
                        </a:solidFill>
                        <a:effectLst/>
                      </a:endParaRPr>
                    </a:p>
                    <a:p>
                      <a:pPr algn="ctr">
                        <a:spcAft>
                          <a:spcPts val="0"/>
                        </a:spcAft>
                      </a:pPr>
                      <a:r>
                        <a:rPr lang="zh-CN" sz="1400" kern="100">
                          <a:solidFill>
                            <a:srgbClr val="333333"/>
                          </a:solidFill>
                          <a:effectLst/>
                        </a:rPr>
                        <a:t>挖</a:t>
                      </a:r>
                      <a:r>
                        <a:rPr lang="en-US" sz="1400" kern="100">
                          <a:solidFill>
                            <a:srgbClr val="333333"/>
                          </a:solidFill>
                          <a:effectLst/>
                        </a:rPr>
                        <a:t>810</a:t>
                      </a:r>
                      <a:endParaRPr lang="zh-CN" sz="14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400" kern="100" dirty="0">
                          <a:solidFill>
                            <a:srgbClr val="333333"/>
                          </a:solidFill>
                          <a:effectLst/>
                        </a:rPr>
                        <a:t>土石方量大</a:t>
                      </a:r>
                      <a:endParaRPr lang="zh-CN" sz="1400" kern="100" dirty="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3817449086"/>
                  </a:ext>
                </a:extLst>
              </a:tr>
              <a:tr h="526062">
                <a:tc>
                  <a:txBody>
                    <a:bodyPr/>
                    <a:lstStyle/>
                    <a:p>
                      <a:pPr algn="ctr">
                        <a:spcAft>
                          <a:spcPts val="0"/>
                        </a:spcAft>
                      </a:pPr>
                      <a:r>
                        <a:rPr lang="en-US" sz="1400" kern="100">
                          <a:solidFill>
                            <a:srgbClr val="333333"/>
                          </a:solidFill>
                          <a:effectLst/>
                        </a:rPr>
                        <a:t>5</a:t>
                      </a:r>
                      <a:endParaRPr lang="zh-CN" sz="14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1400" kern="100">
                          <a:solidFill>
                            <a:srgbClr val="333333"/>
                          </a:solidFill>
                          <a:effectLst/>
                        </a:rPr>
                        <a:t>古楼场址</a:t>
                      </a:r>
                      <a:endParaRPr lang="zh-CN" sz="14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1400" kern="100">
                          <a:solidFill>
                            <a:srgbClr val="333333"/>
                          </a:solidFill>
                          <a:effectLst/>
                        </a:rPr>
                        <a:t>西南面</a:t>
                      </a:r>
                      <a:r>
                        <a:rPr lang="en-US" sz="1400" kern="100">
                          <a:solidFill>
                            <a:srgbClr val="333333"/>
                          </a:solidFill>
                          <a:effectLst/>
                        </a:rPr>
                        <a:t>26</a:t>
                      </a:r>
                      <a:r>
                        <a:rPr lang="zh-CN" sz="1400" kern="100">
                          <a:solidFill>
                            <a:srgbClr val="333333"/>
                          </a:solidFill>
                          <a:effectLst/>
                        </a:rPr>
                        <a:t>公里</a:t>
                      </a:r>
                      <a:endParaRPr lang="zh-CN" sz="14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400" kern="100">
                          <a:solidFill>
                            <a:srgbClr val="333333"/>
                          </a:solidFill>
                          <a:effectLst/>
                        </a:rPr>
                        <a:t>填</a:t>
                      </a:r>
                      <a:r>
                        <a:rPr lang="en-US" sz="1400" kern="100">
                          <a:solidFill>
                            <a:srgbClr val="333333"/>
                          </a:solidFill>
                          <a:effectLst/>
                        </a:rPr>
                        <a:t>770</a:t>
                      </a:r>
                      <a:endParaRPr lang="zh-CN" sz="1400" kern="100">
                        <a:solidFill>
                          <a:srgbClr val="333333"/>
                        </a:solidFill>
                        <a:effectLst/>
                      </a:endParaRPr>
                    </a:p>
                    <a:p>
                      <a:pPr algn="ctr">
                        <a:spcAft>
                          <a:spcPts val="0"/>
                        </a:spcAft>
                      </a:pPr>
                      <a:r>
                        <a:rPr lang="zh-CN" sz="1400" kern="100">
                          <a:solidFill>
                            <a:srgbClr val="333333"/>
                          </a:solidFill>
                          <a:effectLst/>
                        </a:rPr>
                        <a:t>挖</a:t>
                      </a:r>
                      <a:r>
                        <a:rPr lang="en-US" sz="1400" kern="100">
                          <a:solidFill>
                            <a:srgbClr val="333333"/>
                          </a:solidFill>
                          <a:effectLst/>
                        </a:rPr>
                        <a:t>770</a:t>
                      </a:r>
                      <a:endParaRPr lang="zh-CN" sz="14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400" kern="100">
                          <a:solidFill>
                            <a:srgbClr val="333333"/>
                          </a:solidFill>
                          <a:effectLst/>
                        </a:rPr>
                        <a:t>土石方量大</a:t>
                      </a:r>
                    </a:p>
                    <a:p>
                      <a:pPr algn="ctr">
                        <a:spcAft>
                          <a:spcPts val="0"/>
                        </a:spcAft>
                      </a:pPr>
                      <a:r>
                        <a:rPr lang="zh-CN" sz="1400" kern="100">
                          <a:solidFill>
                            <a:srgbClr val="333333"/>
                          </a:solidFill>
                          <a:effectLst/>
                        </a:rPr>
                        <a:t>离城市远</a:t>
                      </a:r>
                      <a:endParaRPr lang="zh-CN" sz="14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2222398071"/>
                  </a:ext>
                </a:extLst>
              </a:tr>
              <a:tr h="526062">
                <a:tc>
                  <a:txBody>
                    <a:bodyPr/>
                    <a:lstStyle/>
                    <a:p>
                      <a:pPr algn="ctr">
                        <a:spcAft>
                          <a:spcPts val="0"/>
                        </a:spcAft>
                      </a:pPr>
                      <a:r>
                        <a:rPr lang="en-US" sz="1400" kern="100">
                          <a:solidFill>
                            <a:srgbClr val="333333"/>
                          </a:solidFill>
                          <a:effectLst/>
                        </a:rPr>
                        <a:t>6</a:t>
                      </a:r>
                      <a:endParaRPr lang="zh-CN" sz="14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1400" kern="100">
                          <a:solidFill>
                            <a:srgbClr val="333333"/>
                          </a:solidFill>
                          <a:effectLst/>
                        </a:rPr>
                        <a:t>大桥钟家场址</a:t>
                      </a:r>
                      <a:endParaRPr lang="zh-CN" sz="14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1400" kern="100">
                          <a:solidFill>
                            <a:srgbClr val="333333"/>
                          </a:solidFill>
                          <a:effectLst/>
                        </a:rPr>
                        <a:t>西南面</a:t>
                      </a:r>
                      <a:r>
                        <a:rPr lang="en-US" sz="1400" kern="100">
                          <a:solidFill>
                            <a:srgbClr val="333333"/>
                          </a:solidFill>
                          <a:effectLst/>
                        </a:rPr>
                        <a:t>30</a:t>
                      </a:r>
                      <a:r>
                        <a:rPr lang="zh-CN" sz="1400" kern="100">
                          <a:solidFill>
                            <a:srgbClr val="333333"/>
                          </a:solidFill>
                          <a:effectLst/>
                        </a:rPr>
                        <a:t>公里</a:t>
                      </a:r>
                      <a:endParaRPr lang="zh-CN" sz="14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400" kern="100">
                          <a:solidFill>
                            <a:srgbClr val="333333"/>
                          </a:solidFill>
                          <a:effectLst/>
                        </a:rPr>
                        <a:t>填</a:t>
                      </a:r>
                      <a:r>
                        <a:rPr lang="en-US" sz="1400" kern="100">
                          <a:solidFill>
                            <a:srgbClr val="333333"/>
                          </a:solidFill>
                          <a:effectLst/>
                        </a:rPr>
                        <a:t>810</a:t>
                      </a:r>
                      <a:endParaRPr lang="zh-CN" sz="1400" kern="100">
                        <a:solidFill>
                          <a:srgbClr val="333333"/>
                        </a:solidFill>
                        <a:effectLst/>
                      </a:endParaRPr>
                    </a:p>
                    <a:p>
                      <a:pPr algn="ctr">
                        <a:spcAft>
                          <a:spcPts val="0"/>
                        </a:spcAft>
                      </a:pPr>
                      <a:r>
                        <a:rPr lang="zh-CN" sz="1400" kern="100">
                          <a:solidFill>
                            <a:srgbClr val="333333"/>
                          </a:solidFill>
                          <a:effectLst/>
                        </a:rPr>
                        <a:t>挖</a:t>
                      </a:r>
                      <a:r>
                        <a:rPr lang="en-US" sz="1400" kern="100">
                          <a:solidFill>
                            <a:srgbClr val="333333"/>
                          </a:solidFill>
                          <a:effectLst/>
                        </a:rPr>
                        <a:t>810</a:t>
                      </a:r>
                      <a:endParaRPr lang="zh-CN" sz="14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400" kern="100" dirty="0">
                          <a:solidFill>
                            <a:srgbClr val="333333"/>
                          </a:solidFill>
                          <a:effectLst/>
                        </a:rPr>
                        <a:t>土石方量大</a:t>
                      </a:r>
                    </a:p>
                    <a:p>
                      <a:pPr algn="ctr">
                        <a:spcAft>
                          <a:spcPts val="0"/>
                        </a:spcAft>
                      </a:pPr>
                      <a:r>
                        <a:rPr lang="zh-CN" sz="1400" kern="100" dirty="0">
                          <a:solidFill>
                            <a:srgbClr val="333333"/>
                          </a:solidFill>
                          <a:effectLst/>
                        </a:rPr>
                        <a:t>离城市远</a:t>
                      </a:r>
                      <a:endParaRPr lang="zh-CN" sz="1400" kern="100" dirty="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706156878"/>
                  </a:ext>
                </a:extLst>
              </a:tr>
            </a:tbl>
          </a:graphicData>
        </a:graphic>
      </p:graphicFrame>
      <p:sp>
        <p:nvSpPr>
          <p:cNvPr id="7" name="文本框 1">
            <a:extLst>
              <a:ext uri="{FF2B5EF4-FFF2-40B4-BE49-F238E27FC236}">
                <a16:creationId xmlns="" xmlns:a16="http://schemas.microsoft.com/office/drawing/2014/main" id="{F74B0EBE-BB37-4E8E-9930-121C742E2CBD}"/>
              </a:ext>
            </a:extLst>
          </p:cNvPr>
          <p:cNvSpPr txBox="1"/>
          <p:nvPr/>
        </p:nvSpPr>
        <p:spPr>
          <a:xfrm>
            <a:off x="267551" y="1340768"/>
            <a:ext cx="1896674" cy="461665"/>
          </a:xfrm>
          <a:prstGeom prst="rect">
            <a:avLst/>
          </a:prstGeom>
          <a:noFill/>
        </p:spPr>
        <p:txBody>
          <a:bodyPr wrap="none" rtlCol="0">
            <a:spAutoFit/>
          </a:bodyPr>
          <a:lstStyle/>
          <a:p>
            <a:r>
              <a:rPr lang="en-US" altLang="zh-CN" sz="2400" b="1" dirty="0" smtClean="0">
                <a:solidFill>
                  <a:schemeClr val="bg1">
                    <a:lumMod val="50000"/>
                  </a:schemeClr>
                </a:solidFill>
              </a:rPr>
              <a:t>1</a:t>
            </a:r>
            <a:r>
              <a:rPr lang="zh-CN" altLang="en-US" sz="2400" b="1" dirty="0" smtClean="0">
                <a:solidFill>
                  <a:schemeClr val="bg1">
                    <a:lumMod val="50000"/>
                  </a:schemeClr>
                </a:solidFill>
              </a:rPr>
              <a:t>、</a:t>
            </a:r>
            <a:r>
              <a:rPr lang="zh-CN" altLang="en-US" sz="2400" dirty="0" smtClean="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绿</a:t>
            </a:r>
            <a:r>
              <a:rPr lang="zh-CN" altLang="en-US" sz="24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色选址</a:t>
            </a:r>
          </a:p>
        </p:txBody>
      </p:sp>
    </p:spTree>
    <p:extLst>
      <p:ext uri="{BB962C8B-B14F-4D97-AF65-F5344CB8AC3E}">
        <p14:creationId xmlns:p14="http://schemas.microsoft.com/office/powerpoint/2010/main" val="38319707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a:xfrm>
            <a:off x="457200" y="238125"/>
            <a:ext cx="7355160" cy="868363"/>
          </a:xfrm>
        </p:spPr>
        <p:txBody>
          <a:bodyPr/>
          <a:lstStyle/>
          <a:p>
            <a:r>
              <a:rPr lang="en-US" altLang="zh-CN" dirty="0"/>
              <a:t>2 </a:t>
            </a:r>
            <a:r>
              <a:rPr lang="zh-CN" altLang="en-US" dirty="0"/>
              <a:t>践</a:t>
            </a:r>
            <a:r>
              <a:rPr lang="zh-CN" altLang="en-US" dirty="0" smtClean="0"/>
              <a:t>行绿色理念</a:t>
            </a:r>
            <a:r>
              <a:rPr lang="en-US" altLang="zh-CN" dirty="0" smtClean="0"/>
              <a:t>——</a:t>
            </a:r>
            <a:r>
              <a:rPr lang="zh-CN" altLang="en-US" dirty="0" smtClean="0"/>
              <a:t>①资源节约</a:t>
            </a:r>
            <a:endParaRPr lang="zh-CN" altLang="en-US" dirty="0"/>
          </a:p>
        </p:txBody>
      </p:sp>
      <p:sp>
        <p:nvSpPr>
          <p:cNvPr id="4" name="文本框 1">
            <a:extLst>
              <a:ext uri="{FF2B5EF4-FFF2-40B4-BE49-F238E27FC236}">
                <a16:creationId xmlns="" xmlns:a16="http://schemas.microsoft.com/office/drawing/2014/main" id="{F74B0EBE-BB37-4E8E-9930-121C742E2CBD}"/>
              </a:ext>
            </a:extLst>
          </p:cNvPr>
          <p:cNvSpPr txBox="1"/>
          <p:nvPr/>
        </p:nvSpPr>
        <p:spPr>
          <a:xfrm>
            <a:off x="267551" y="1340768"/>
            <a:ext cx="1896674" cy="461665"/>
          </a:xfrm>
          <a:prstGeom prst="rect">
            <a:avLst/>
          </a:prstGeom>
          <a:noFill/>
        </p:spPr>
        <p:txBody>
          <a:bodyPr wrap="none" rtlCol="0">
            <a:spAutoFit/>
          </a:bodyPr>
          <a:lstStyle/>
          <a:p>
            <a:r>
              <a:rPr lang="en-US" altLang="zh-CN" sz="2400" b="1" dirty="0" smtClean="0">
                <a:solidFill>
                  <a:schemeClr val="bg1">
                    <a:lumMod val="50000"/>
                  </a:schemeClr>
                </a:solidFill>
              </a:rPr>
              <a:t>1</a:t>
            </a:r>
            <a:r>
              <a:rPr lang="zh-CN" altLang="en-US" sz="2400" b="1" dirty="0" smtClean="0">
                <a:solidFill>
                  <a:schemeClr val="bg1">
                    <a:lumMod val="50000"/>
                  </a:schemeClr>
                </a:solidFill>
              </a:rPr>
              <a:t>、</a:t>
            </a:r>
            <a:r>
              <a:rPr lang="zh-CN" altLang="en-US" sz="2400" dirty="0" smtClean="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绿</a:t>
            </a:r>
            <a:r>
              <a:rPr lang="zh-CN" altLang="en-US" sz="24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色选址</a:t>
            </a:r>
          </a:p>
        </p:txBody>
      </p:sp>
      <p:sp>
        <p:nvSpPr>
          <p:cNvPr id="7" name="矩形 6">
            <a:extLst>
              <a:ext uri="{FF2B5EF4-FFF2-40B4-BE49-F238E27FC236}">
                <a16:creationId xmlns="" xmlns:a16="http://schemas.microsoft.com/office/drawing/2014/main" id="{BFA0A44F-116A-49E4-8A6E-A176E59FE723}"/>
              </a:ext>
            </a:extLst>
          </p:cNvPr>
          <p:cNvSpPr/>
          <p:nvPr/>
        </p:nvSpPr>
        <p:spPr>
          <a:xfrm>
            <a:off x="251520" y="1772816"/>
            <a:ext cx="8640960" cy="830997"/>
          </a:xfrm>
          <a:prstGeom prst="rect">
            <a:avLst/>
          </a:prstGeom>
        </p:spPr>
        <p:txBody>
          <a:bodyPr wrap="square">
            <a:spAutoFit/>
          </a:bodyPr>
          <a:lstStyle/>
          <a:p>
            <a:pPr indent="304800" algn="just">
              <a:lnSpc>
                <a:spcPct val="150000"/>
              </a:lnSpc>
              <a:spcAft>
                <a:spcPts val="0"/>
              </a:spcAft>
            </a:pPr>
            <a:r>
              <a:rPr lang="zh-CN" altLang="en-US"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对预选的</a:t>
            </a:r>
            <a:r>
              <a:rPr lang="en-US" altLang="zh-CN"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个场址，从机</a:t>
            </a:r>
            <a:r>
              <a:rPr lang="zh-CN" altLang="en-US" sz="1600"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场投资规模、与</a:t>
            </a:r>
            <a:r>
              <a:rPr lang="zh-CN" altLang="en-US"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城市规划的关</a:t>
            </a:r>
            <a:r>
              <a:rPr lang="zh-CN" altLang="en-US" sz="1600"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系、净</a:t>
            </a:r>
            <a:r>
              <a:rPr lang="zh-CN" altLang="en-US"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空条件、工程地质条件、交通条件、公用设施配套条件、拆迁情况、土石方量等方面进行方案比选，选择了后门堂场址</a:t>
            </a:r>
            <a:endParaRPr lang="zh-CN" altLang="zh-CN" sz="1600" kern="100" dirty="0">
              <a:effectLst/>
              <a:latin typeface="Calibri" panose="020F0502020204030204" pitchFamily="34" charset="0"/>
              <a:ea typeface="宋体" panose="02010600030101010101" pitchFamily="2" charset="-122"/>
              <a:cs typeface="Times New Roman" panose="02020603050405020304" pitchFamily="18" charset="0"/>
            </a:endParaRPr>
          </a:p>
        </p:txBody>
      </p:sp>
      <p:graphicFrame>
        <p:nvGraphicFramePr>
          <p:cNvPr id="8" name="表格 7">
            <a:extLst>
              <a:ext uri="{FF2B5EF4-FFF2-40B4-BE49-F238E27FC236}">
                <a16:creationId xmlns="" xmlns:a16="http://schemas.microsoft.com/office/drawing/2014/main" id="{6EB0D6B8-6459-4277-8181-C3FCA0E61C83}"/>
              </a:ext>
            </a:extLst>
          </p:cNvPr>
          <p:cNvGraphicFramePr>
            <a:graphicFrameLocks noGrp="1"/>
          </p:cNvGraphicFramePr>
          <p:nvPr>
            <p:extLst>
              <p:ext uri="{D42A27DB-BD31-4B8C-83A1-F6EECF244321}">
                <p14:modId xmlns:p14="http://schemas.microsoft.com/office/powerpoint/2010/main" val="3150571631"/>
              </p:ext>
            </p:extLst>
          </p:nvPr>
        </p:nvGraphicFramePr>
        <p:xfrm>
          <a:off x="611559" y="2563181"/>
          <a:ext cx="8280918" cy="3697383"/>
        </p:xfrm>
        <a:graphic>
          <a:graphicData uri="http://schemas.openxmlformats.org/drawingml/2006/table">
            <a:tbl>
              <a:tblPr firstRow="1" firstCol="1" bandRow="1">
                <a:tableStyleId>{3B4B98B0-60AC-42C2-AFA5-B58CD77FA1E5}</a:tableStyleId>
              </a:tblPr>
              <a:tblGrid>
                <a:gridCol w="1221792">
                  <a:extLst>
                    <a:ext uri="{9D8B030D-6E8A-4147-A177-3AD203B41FA5}">
                      <a16:colId xmlns="" xmlns:a16="http://schemas.microsoft.com/office/drawing/2014/main" val="2827061758"/>
                    </a:ext>
                  </a:extLst>
                </a:gridCol>
                <a:gridCol w="2421849">
                  <a:extLst>
                    <a:ext uri="{9D8B030D-6E8A-4147-A177-3AD203B41FA5}">
                      <a16:colId xmlns="" xmlns:a16="http://schemas.microsoft.com/office/drawing/2014/main" val="512422815"/>
                    </a:ext>
                  </a:extLst>
                </a:gridCol>
                <a:gridCol w="2007180">
                  <a:extLst>
                    <a:ext uri="{9D8B030D-6E8A-4147-A177-3AD203B41FA5}">
                      <a16:colId xmlns="" xmlns:a16="http://schemas.microsoft.com/office/drawing/2014/main" val="79223788"/>
                    </a:ext>
                  </a:extLst>
                </a:gridCol>
                <a:gridCol w="1807631">
                  <a:extLst>
                    <a:ext uri="{9D8B030D-6E8A-4147-A177-3AD203B41FA5}">
                      <a16:colId xmlns="" xmlns:a16="http://schemas.microsoft.com/office/drawing/2014/main" val="3257733412"/>
                    </a:ext>
                  </a:extLst>
                </a:gridCol>
                <a:gridCol w="822466">
                  <a:extLst>
                    <a:ext uri="{9D8B030D-6E8A-4147-A177-3AD203B41FA5}">
                      <a16:colId xmlns="" xmlns:a16="http://schemas.microsoft.com/office/drawing/2014/main" val="3175809049"/>
                    </a:ext>
                  </a:extLst>
                </a:gridCol>
              </a:tblGrid>
              <a:tr h="208543">
                <a:tc>
                  <a:txBody>
                    <a:bodyPr/>
                    <a:lstStyle/>
                    <a:p>
                      <a:pPr algn="ctr">
                        <a:spcAft>
                          <a:spcPts val="0"/>
                        </a:spcAft>
                      </a:pPr>
                      <a:r>
                        <a:rPr lang="en-US" sz="1100" kern="100" dirty="0">
                          <a:solidFill>
                            <a:srgbClr val="333333"/>
                          </a:solidFill>
                          <a:effectLst/>
                        </a:rPr>
                        <a:t> </a:t>
                      </a:r>
                      <a:endParaRPr lang="zh-CN" sz="1100" kern="100" dirty="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a:solidFill>
                            <a:srgbClr val="333333"/>
                          </a:solidFill>
                          <a:effectLst/>
                        </a:rPr>
                        <a:t>后门堂场址</a:t>
                      </a:r>
                      <a:endParaRPr lang="zh-CN" sz="11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a:solidFill>
                            <a:srgbClr val="333333"/>
                          </a:solidFill>
                          <a:effectLst/>
                        </a:rPr>
                        <a:t>周家地场址</a:t>
                      </a:r>
                      <a:endParaRPr lang="zh-CN" sz="11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a:solidFill>
                            <a:srgbClr val="333333"/>
                          </a:solidFill>
                          <a:effectLst/>
                        </a:rPr>
                        <a:t>宋宅场址</a:t>
                      </a:r>
                      <a:endParaRPr lang="zh-CN" sz="11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a:solidFill>
                            <a:srgbClr val="333333"/>
                          </a:solidFill>
                          <a:effectLst/>
                        </a:rPr>
                        <a:t>最优场址</a:t>
                      </a:r>
                      <a:endParaRPr lang="zh-CN" sz="11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extLst>
                  <a:ext uri="{0D108BD9-81ED-4DB2-BD59-A6C34878D82A}">
                    <a16:rowId xmlns="" xmlns:a16="http://schemas.microsoft.com/office/drawing/2014/main" val="3570892770"/>
                  </a:ext>
                </a:extLst>
              </a:tr>
              <a:tr h="198803">
                <a:tc>
                  <a:txBody>
                    <a:bodyPr/>
                    <a:lstStyle/>
                    <a:p>
                      <a:pPr algn="ctr">
                        <a:spcAft>
                          <a:spcPts val="0"/>
                        </a:spcAft>
                      </a:pPr>
                      <a:r>
                        <a:rPr lang="zh-CN" sz="1100" kern="100" dirty="0">
                          <a:solidFill>
                            <a:srgbClr val="333333"/>
                          </a:solidFill>
                          <a:effectLst/>
                        </a:rPr>
                        <a:t>与城市规划的关系</a:t>
                      </a:r>
                      <a:endParaRPr lang="zh-CN" sz="1100" kern="100" dirty="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just">
                        <a:spcAft>
                          <a:spcPts val="0"/>
                        </a:spcAft>
                      </a:pPr>
                      <a:r>
                        <a:rPr lang="zh-CN" sz="1100" kern="100" dirty="0">
                          <a:solidFill>
                            <a:srgbClr val="333333"/>
                          </a:solidFill>
                          <a:effectLst/>
                        </a:rPr>
                        <a:t>符合，且飞机起降避免穿过城市上空</a:t>
                      </a:r>
                      <a:endParaRPr lang="zh-CN" sz="1100" kern="100" dirty="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dirty="0">
                          <a:solidFill>
                            <a:srgbClr val="333333"/>
                          </a:solidFill>
                          <a:effectLst/>
                        </a:rPr>
                        <a:t>符合</a:t>
                      </a:r>
                      <a:endParaRPr lang="zh-CN" sz="1100" kern="100" dirty="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dirty="0">
                          <a:solidFill>
                            <a:srgbClr val="333333"/>
                          </a:solidFill>
                          <a:effectLst/>
                        </a:rPr>
                        <a:t>符合</a:t>
                      </a:r>
                      <a:endParaRPr lang="zh-CN" sz="1100" kern="100" dirty="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dirty="0">
                          <a:solidFill>
                            <a:srgbClr val="333333"/>
                          </a:solidFill>
                          <a:effectLst/>
                        </a:rPr>
                        <a:t>后门堂</a:t>
                      </a:r>
                      <a:endParaRPr lang="zh-CN" sz="1100" kern="100" dirty="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extLst>
                  <a:ext uri="{0D108BD9-81ED-4DB2-BD59-A6C34878D82A}">
                    <a16:rowId xmlns="" xmlns:a16="http://schemas.microsoft.com/office/drawing/2014/main" val="238152883"/>
                  </a:ext>
                </a:extLst>
              </a:tr>
              <a:tr h="173457">
                <a:tc>
                  <a:txBody>
                    <a:bodyPr/>
                    <a:lstStyle/>
                    <a:p>
                      <a:pPr algn="ctr">
                        <a:spcAft>
                          <a:spcPts val="0"/>
                        </a:spcAft>
                      </a:pPr>
                      <a:r>
                        <a:rPr lang="zh-CN" sz="1100" kern="100">
                          <a:solidFill>
                            <a:srgbClr val="333333"/>
                          </a:solidFill>
                          <a:effectLst/>
                        </a:rPr>
                        <a:t>净空条件</a:t>
                      </a:r>
                      <a:endParaRPr lang="zh-CN" sz="11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a:solidFill>
                            <a:srgbClr val="333333"/>
                          </a:solidFill>
                          <a:effectLst/>
                        </a:rPr>
                        <a:t>较好</a:t>
                      </a:r>
                      <a:endParaRPr lang="zh-CN" sz="11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a:solidFill>
                            <a:srgbClr val="333333"/>
                          </a:solidFill>
                          <a:effectLst/>
                        </a:rPr>
                        <a:t>较好</a:t>
                      </a:r>
                      <a:endParaRPr lang="zh-CN" sz="11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a:solidFill>
                            <a:srgbClr val="333333"/>
                          </a:solidFill>
                          <a:effectLst/>
                        </a:rPr>
                        <a:t>最好</a:t>
                      </a:r>
                      <a:endParaRPr lang="zh-CN" sz="11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a:solidFill>
                            <a:srgbClr val="333333"/>
                          </a:solidFill>
                          <a:effectLst/>
                        </a:rPr>
                        <a:t>宋宅</a:t>
                      </a:r>
                      <a:endParaRPr lang="zh-CN" sz="11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extLst>
                  <a:ext uri="{0D108BD9-81ED-4DB2-BD59-A6C34878D82A}">
                    <a16:rowId xmlns="" xmlns:a16="http://schemas.microsoft.com/office/drawing/2014/main" val="716845951"/>
                  </a:ext>
                </a:extLst>
              </a:tr>
              <a:tr h="208543">
                <a:tc>
                  <a:txBody>
                    <a:bodyPr/>
                    <a:lstStyle/>
                    <a:p>
                      <a:pPr algn="ctr">
                        <a:spcAft>
                          <a:spcPts val="0"/>
                        </a:spcAft>
                      </a:pPr>
                      <a:r>
                        <a:rPr lang="zh-CN" sz="1100" kern="100">
                          <a:solidFill>
                            <a:srgbClr val="333333"/>
                          </a:solidFill>
                          <a:effectLst/>
                        </a:rPr>
                        <a:t>工程地质条件</a:t>
                      </a:r>
                      <a:endParaRPr lang="zh-CN" sz="11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a:solidFill>
                            <a:srgbClr val="333333"/>
                          </a:solidFill>
                          <a:effectLst/>
                        </a:rPr>
                        <a:t>适合</a:t>
                      </a:r>
                      <a:endParaRPr lang="zh-CN" sz="11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a:solidFill>
                            <a:srgbClr val="333333"/>
                          </a:solidFill>
                          <a:effectLst/>
                        </a:rPr>
                        <a:t>适合</a:t>
                      </a:r>
                      <a:endParaRPr lang="zh-CN" sz="11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a:solidFill>
                            <a:srgbClr val="333333"/>
                          </a:solidFill>
                          <a:effectLst/>
                        </a:rPr>
                        <a:t>适合</a:t>
                      </a:r>
                      <a:endParaRPr lang="zh-CN" sz="11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a:solidFill>
                            <a:srgbClr val="333333"/>
                          </a:solidFill>
                          <a:effectLst/>
                        </a:rPr>
                        <a:t>三者相当</a:t>
                      </a:r>
                      <a:endParaRPr lang="zh-CN" sz="11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extLst>
                  <a:ext uri="{0D108BD9-81ED-4DB2-BD59-A6C34878D82A}">
                    <a16:rowId xmlns="" xmlns:a16="http://schemas.microsoft.com/office/drawing/2014/main" val="3767678239"/>
                  </a:ext>
                </a:extLst>
              </a:tr>
              <a:tr h="417086">
                <a:tc>
                  <a:txBody>
                    <a:bodyPr/>
                    <a:lstStyle/>
                    <a:p>
                      <a:pPr algn="ctr">
                        <a:spcAft>
                          <a:spcPts val="0"/>
                        </a:spcAft>
                      </a:pPr>
                      <a:r>
                        <a:rPr lang="zh-CN" sz="1100" kern="100">
                          <a:solidFill>
                            <a:srgbClr val="333333"/>
                          </a:solidFill>
                          <a:effectLst/>
                        </a:rPr>
                        <a:t>交通条件</a:t>
                      </a:r>
                      <a:endParaRPr lang="zh-CN" sz="11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dirty="0">
                          <a:solidFill>
                            <a:srgbClr val="333333"/>
                          </a:solidFill>
                          <a:effectLst/>
                        </a:rPr>
                        <a:t>需新建约</a:t>
                      </a:r>
                      <a:r>
                        <a:rPr lang="en-US" sz="1100" kern="100" dirty="0">
                          <a:solidFill>
                            <a:srgbClr val="333333"/>
                          </a:solidFill>
                          <a:effectLst/>
                        </a:rPr>
                        <a:t>5</a:t>
                      </a:r>
                      <a:r>
                        <a:rPr lang="zh-CN" sz="1100" kern="100" dirty="0">
                          <a:solidFill>
                            <a:srgbClr val="333333"/>
                          </a:solidFill>
                          <a:effectLst/>
                        </a:rPr>
                        <a:t>公里专用机场路连接新上分线和机场航站区</a:t>
                      </a:r>
                      <a:endParaRPr lang="zh-CN" sz="1100" kern="100" dirty="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dirty="0">
                          <a:solidFill>
                            <a:srgbClr val="333333"/>
                          </a:solidFill>
                          <a:effectLst/>
                        </a:rPr>
                        <a:t>需新建约</a:t>
                      </a:r>
                      <a:r>
                        <a:rPr lang="en-US" sz="1100" kern="100" dirty="0">
                          <a:solidFill>
                            <a:srgbClr val="333333"/>
                          </a:solidFill>
                          <a:effectLst/>
                        </a:rPr>
                        <a:t>7</a:t>
                      </a:r>
                      <a:r>
                        <a:rPr lang="zh-CN" sz="1100" kern="100" dirty="0">
                          <a:solidFill>
                            <a:srgbClr val="333333"/>
                          </a:solidFill>
                          <a:effectLst/>
                        </a:rPr>
                        <a:t>公里专用机场路连接</a:t>
                      </a:r>
                      <a:r>
                        <a:rPr lang="en-US" sz="1100" kern="100" dirty="0">
                          <a:solidFill>
                            <a:srgbClr val="333333"/>
                          </a:solidFill>
                          <a:effectLst/>
                        </a:rPr>
                        <a:t>320</a:t>
                      </a:r>
                      <a:r>
                        <a:rPr lang="zh-CN" sz="1100" kern="100" dirty="0">
                          <a:solidFill>
                            <a:srgbClr val="333333"/>
                          </a:solidFill>
                          <a:effectLst/>
                        </a:rPr>
                        <a:t>国道和机场航站区</a:t>
                      </a:r>
                      <a:endParaRPr lang="zh-CN" sz="1100" kern="100" dirty="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a:solidFill>
                            <a:srgbClr val="333333"/>
                          </a:solidFill>
                          <a:effectLst/>
                        </a:rPr>
                        <a:t>需新建约</a:t>
                      </a:r>
                      <a:r>
                        <a:rPr lang="en-US" sz="1100" kern="100">
                          <a:solidFill>
                            <a:srgbClr val="333333"/>
                          </a:solidFill>
                          <a:effectLst/>
                        </a:rPr>
                        <a:t>4.5</a:t>
                      </a:r>
                      <a:r>
                        <a:rPr lang="zh-CN" sz="1100" kern="100">
                          <a:solidFill>
                            <a:srgbClr val="333333"/>
                          </a:solidFill>
                          <a:effectLst/>
                        </a:rPr>
                        <a:t>公里专用机场路连接</a:t>
                      </a:r>
                      <a:r>
                        <a:rPr lang="en-US" sz="1100" kern="100">
                          <a:solidFill>
                            <a:srgbClr val="333333"/>
                          </a:solidFill>
                          <a:effectLst/>
                        </a:rPr>
                        <a:t>320</a:t>
                      </a:r>
                      <a:r>
                        <a:rPr lang="zh-CN" sz="1100" kern="100">
                          <a:solidFill>
                            <a:srgbClr val="333333"/>
                          </a:solidFill>
                          <a:effectLst/>
                        </a:rPr>
                        <a:t>国道和机场航站区</a:t>
                      </a:r>
                      <a:endParaRPr lang="zh-CN" sz="11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a:solidFill>
                            <a:srgbClr val="333333"/>
                          </a:solidFill>
                          <a:effectLst/>
                        </a:rPr>
                        <a:t>后门堂、宋宅相当</a:t>
                      </a:r>
                      <a:endParaRPr lang="zh-CN" sz="11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extLst>
                  <a:ext uri="{0D108BD9-81ED-4DB2-BD59-A6C34878D82A}">
                    <a16:rowId xmlns="" xmlns:a16="http://schemas.microsoft.com/office/drawing/2014/main" val="2851282421"/>
                  </a:ext>
                </a:extLst>
              </a:tr>
              <a:tr h="707535">
                <a:tc>
                  <a:txBody>
                    <a:bodyPr/>
                    <a:lstStyle/>
                    <a:p>
                      <a:pPr algn="ctr">
                        <a:spcAft>
                          <a:spcPts val="0"/>
                        </a:spcAft>
                      </a:pPr>
                      <a:r>
                        <a:rPr lang="zh-CN" sz="1100" kern="100">
                          <a:solidFill>
                            <a:srgbClr val="333333"/>
                          </a:solidFill>
                          <a:effectLst/>
                        </a:rPr>
                        <a:t>公用设施配套条件</a:t>
                      </a:r>
                      <a:endParaRPr lang="zh-CN" sz="11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a:solidFill>
                            <a:srgbClr val="333333"/>
                          </a:solidFill>
                          <a:effectLst/>
                        </a:rPr>
                        <a:t>供电距离</a:t>
                      </a:r>
                      <a:r>
                        <a:rPr lang="en-US" sz="1100" kern="100">
                          <a:solidFill>
                            <a:srgbClr val="333333"/>
                          </a:solidFill>
                          <a:effectLst/>
                        </a:rPr>
                        <a:t>5</a:t>
                      </a:r>
                      <a:r>
                        <a:rPr lang="zh-CN" sz="1100" kern="100">
                          <a:solidFill>
                            <a:srgbClr val="333333"/>
                          </a:solidFill>
                          <a:effectLst/>
                        </a:rPr>
                        <a:t>公里</a:t>
                      </a:r>
                    </a:p>
                    <a:p>
                      <a:pPr algn="ctr">
                        <a:spcAft>
                          <a:spcPts val="0"/>
                        </a:spcAft>
                      </a:pPr>
                      <a:r>
                        <a:rPr lang="zh-CN" sz="1100" kern="100">
                          <a:solidFill>
                            <a:srgbClr val="333333"/>
                          </a:solidFill>
                          <a:effectLst/>
                        </a:rPr>
                        <a:t>通信直接距离</a:t>
                      </a:r>
                      <a:r>
                        <a:rPr lang="en-US" sz="1100" kern="100">
                          <a:solidFill>
                            <a:srgbClr val="333333"/>
                          </a:solidFill>
                          <a:effectLst/>
                        </a:rPr>
                        <a:t>7</a:t>
                      </a:r>
                      <a:r>
                        <a:rPr lang="zh-CN" sz="1100" kern="100">
                          <a:solidFill>
                            <a:srgbClr val="333333"/>
                          </a:solidFill>
                          <a:effectLst/>
                        </a:rPr>
                        <a:t>公里</a:t>
                      </a:r>
                    </a:p>
                    <a:p>
                      <a:pPr algn="ctr">
                        <a:spcAft>
                          <a:spcPts val="0"/>
                        </a:spcAft>
                      </a:pPr>
                      <a:r>
                        <a:rPr lang="zh-CN" sz="1100" kern="100">
                          <a:solidFill>
                            <a:srgbClr val="333333"/>
                          </a:solidFill>
                          <a:effectLst/>
                        </a:rPr>
                        <a:t>新建供气管道</a:t>
                      </a:r>
                      <a:r>
                        <a:rPr lang="en-US" sz="1100" kern="100">
                          <a:solidFill>
                            <a:srgbClr val="333333"/>
                          </a:solidFill>
                          <a:effectLst/>
                        </a:rPr>
                        <a:t>8</a:t>
                      </a:r>
                      <a:r>
                        <a:rPr lang="zh-CN" sz="1100" kern="100">
                          <a:solidFill>
                            <a:srgbClr val="333333"/>
                          </a:solidFill>
                          <a:effectLst/>
                        </a:rPr>
                        <a:t>公里</a:t>
                      </a:r>
                    </a:p>
                    <a:p>
                      <a:pPr algn="ctr">
                        <a:spcAft>
                          <a:spcPts val="0"/>
                        </a:spcAft>
                      </a:pPr>
                      <a:r>
                        <a:rPr lang="zh-CN" sz="1100" kern="100">
                          <a:solidFill>
                            <a:srgbClr val="333333"/>
                          </a:solidFill>
                          <a:effectLst/>
                        </a:rPr>
                        <a:t>新建供水管道</a:t>
                      </a:r>
                      <a:r>
                        <a:rPr lang="en-US" sz="1100" kern="100">
                          <a:solidFill>
                            <a:srgbClr val="333333"/>
                          </a:solidFill>
                          <a:effectLst/>
                        </a:rPr>
                        <a:t>11</a:t>
                      </a:r>
                      <a:r>
                        <a:rPr lang="zh-CN" sz="1100" kern="100">
                          <a:solidFill>
                            <a:srgbClr val="333333"/>
                          </a:solidFill>
                          <a:effectLst/>
                        </a:rPr>
                        <a:t>公里</a:t>
                      </a:r>
                      <a:endParaRPr lang="zh-CN" sz="11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dirty="0">
                          <a:solidFill>
                            <a:srgbClr val="333333"/>
                          </a:solidFill>
                          <a:effectLst/>
                        </a:rPr>
                        <a:t>供电距离</a:t>
                      </a:r>
                      <a:r>
                        <a:rPr lang="en-US" sz="1100" kern="100" dirty="0">
                          <a:solidFill>
                            <a:srgbClr val="333333"/>
                          </a:solidFill>
                          <a:effectLst/>
                        </a:rPr>
                        <a:t>13</a:t>
                      </a:r>
                      <a:r>
                        <a:rPr lang="zh-CN" sz="1100" kern="100" dirty="0">
                          <a:solidFill>
                            <a:srgbClr val="333333"/>
                          </a:solidFill>
                          <a:effectLst/>
                        </a:rPr>
                        <a:t>公里</a:t>
                      </a:r>
                    </a:p>
                    <a:p>
                      <a:pPr algn="ctr">
                        <a:spcAft>
                          <a:spcPts val="0"/>
                        </a:spcAft>
                      </a:pPr>
                      <a:r>
                        <a:rPr lang="zh-CN" sz="1100" kern="100" dirty="0">
                          <a:solidFill>
                            <a:srgbClr val="333333"/>
                          </a:solidFill>
                          <a:effectLst/>
                        </a:rPr>
                        <a:t>通信直接距离</a:t>
                      </a:r>
                      <a:r>
                        <a:rPr lang="en-US" sz="1100" kern="100" dirty="0">
                          <a:solidFill>
                            <a:srgbClr val="333333"/>
                          </a:solidFill>
                          <a:effectLst/>
                        </a:rPr>
                        <a:t>13</a:t>
                      </a:r>
                      <a:r>
                        <a:rPr lang="zh-CN" sz="1100" kern="100" dirty="0">
                          <a:solidFill>
                            <a:srgbClr val="333333"/>
                          </a:solidFill>
                          <a:effectLst/>
                        </a:rPr>
                        <a:t>公里</a:t>
                      </a:r>
                    </a:p>
                    <a:p>
                      <a:pPr algn="ctr">
                        <a:spcAft>
                          <a:spcPts val="0"/>
                        </a:spcAft>
                      </a:pPr>
                      <a:r>
                        <a:rPr lang="zh-CN" sz="1100" kern="100" dirty="0">
                          <a:solidFill>
                            <a:srgbClr val="333333"/>
                          </a:solidFill>
                          <a:effectLst/>
                        </a:rPr>
                        <a:t>新建供气管道</a:t>
                      </a:r>
                      <a:r>
                        <a:rPr lang="en-US" sz="1100" kern="100" dirty="0">
                          <a:solidFill>
                            <a:srgbClr val="333333"/>
                          </a:solidFill>
                          <a:effectLst/>
                        </a:rPr>
                        <a:t>17.5</a:t>
                      </a:r>
                      <a:r>
                        <a:rPr lang="zh-CN" sz="1100" kern="100" dirty="0">
                          <a:solidFill>
                            <a:srgbClr val="333333"/>
                          </a:solidFill>
                          <a:effectLst/>
                        </a:rPr>
                        <a:t>公里</a:t>
                      </a:r>
                    </a:p>
                    <a:p>
                      <a:pPr algn="ctr">
                        <a:spcAft>
                          <a:spcPts val="0"/>
                        </a:spcAft>
                      </a:pPr>
                      <a:r>
                        <a:rPr lang="zh-CN" sz="1100" kern="100" dirty="0">
                          <a:solidFill>
                            <a:srgbClr val="333333"/>
                          </a:solidFill>
                          <a:effectLst/>
                        </a:rPr>
                        <a:t>新建供水管道</a:t>
                      </a:r>
                      <a:r>
                        <a:rPr lang="en-US" sz="1100" kern="100" dirty="0">
                          <a:solidFill>
                            <a:srgbClr val="333333"/>
                          </a:solidFill>
                          <a:effectLst/>
                        </a:rPr>
                        <a:t>12</a:t>
                      </a:r>
                      <a:r>
                        <a:rPr lang="zh-CN" sz="1100" kern="100" dirty="0">
                          <a:solidFill>
                            <a:srgbClr val="333333"/>
                          </a:solidFill>
                          <a:effectLst/>
                        </a:rPr>
                        <a:t>公里</a:t>
                      </a:r>
                      <a:endParaRPr lang="zh-CN" sz="1100" kern="100" dirty="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a:solidFill>
                            <a:srgbClr val="333333"/>
                          </a:solidFill>
                          <a:effectLst/>
                        </a:rPr>
                        <a:t>供电距离</a:t>
                      </a:r>
                      <a:r>
                        <a:rPr lang="en-US" sz="1100" kern="100">
                          <a:solidFill>
                            <a:srgbClr val="333333"/>
                          </a:solidFill>
                          <a:effectLst/>
                        </a:rPr>
                        <a:t>20</a:t>
                      </a:r>
                      <a:r>
                        <a:rPr lang="zh-CN" sz="1100" kern="100">
                          <a:solidFill>
                            <a:srgbClr val="333333"/>
                          </a:solidFill>
                          <a:effectLst/>
                        </a:rPr>
                        <a:t>公里</a:t>
                      </a:r>
                    </a:p>
                    <a:p>
                      <a:pPr algn="ctr">
                        <a:spcAft>
                          <a:spcPts val="0"/>
                        </a:spcAft>
                      </a:pPr>
                      <a:r>
                        <a:rPr lang="zh-CN" sz="1100" kern="100">
                          <a:solidFill>
                            <a:srgbClr val="333333"/>
                          </a:solidFill>
                          <a:effectLst/>
                        </a:rPr>
                        <a:t>通信直接距离</a:t>
                      </a:r>
                      <a:r>
                        <a:rPr lang="en-US" sz="1100" kern="100">
                          <a:solidFill>
                            <a:srgbClr val="333333"/>
                          </a:solidFill>
                          <a:effectLst/>
                        </a:rPr>
                        <a:t>4</a:t>
                      </a:r>
                      <a:r>
                        <a:rPr lang="zh-CN" sz="1100" kern="100">
                          <a:solidFill>
                            <a:srgbClr val="333333"/>
                          </a:solidFill>
                          <a:effectLst/>
                        </a:rPr>
                        <a:t>公里</a:t>
                      </a:r>
                    </a:p>
                    <a:p>
                      <a:pPr algn="ctr">
                        <a:spcAft>
                          <a:spcPts val="0"/>
                        </a:spcAft>
                      </a:pPr>
                      <a:r>
                        <a:rPr lang="zh-CN" sz="1100" kern="100">
                          <a:solidFill>
                            <a:srgbClr val="333333"/>
                          </a:solidFill>
                          <a:effectLst/>
                        </a:rPr>
                        <a:t>新建供气管道</a:t>
                      </a:r>
                      <a:r>
                        <a:rPr lang="en-US" sz="1100" kern="100">
                          <a:solidFill>
                            <a:srgbClr val="333333"/>
                          </a:solidFill>
                          <a:effectLst/>
                        </a:rPr>
                        <a:t>16</a:t>
                      </a:r>
                      <a:r>
                        <a:rPr lang="zh-CN" sz="1100" kern="100">
                          <a:solidFill>
                            <a:srgbClr val="333333"/>
                          </a:solidFill>
                          <a:effectLst/>
                        </a:rPr>
                        <a:t>公里</a:t>
                      </a:r>
                    </a:p>
                    <a:p>
                      <a:pPr algn="ctr">
                        <a:spcAft>
                          <a:spcPts val="0"/>
                        </a:spcAft>
                      </a:pPr>
                      <a:r>
                        <a:rPr lang="zh-CN" sz="1100" kern="100">
                          <a:solidFill>
                            <a:srgbClr val="333333"/>
                          </a:solidFill>
                          <a:effectLst/>
                        </a:rPr>
                        <a:t>新建供水管道</a:t>
                      </a:r>
                      <a:r>
                        <a:rPr lang="en-US" sz="1100" kern="100">
                          <a:solidFill>
                            <a:srgbClr val="333333"/>
                          </a:solidFill>
                          <a:effectLst/>
                        </a:rPr>
                        <a:t>21</a:t>
                      </a:r>
                      <a:r>
                        <a:rPr lang="zh-CN" sz="1100" kern="100">
                          <a:solidFill>
                            <a:srgbClr val="333333"/>
                          </a:solidFill>
                          <a:effectLst/>
                        </a:rPr>
                        <a:t>公里</a:t>
                      </a:r>
                      <a:endParaRPr lang="zh-CN" sz="11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a:solidFill>
                            <a:srgbClr val="333333"/>
                          </a:solidFill>
                          <a:effectLst/>
                        </a:rPr>
                        <a:t>后门堂</a:t>
                      </a:r>
                      <a:endParaRPr lang="zh-CN" sz="11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extLst>
                  <a:ext uri="{0D108BD9-81ED-4DB2-BD59-A6C34878D82A}">
                    <a16:rowId xmlns="" xmlns:a16="http://schemas.microsoft.com/office/drawing/2014/main" val="1092988242"/>
                  </a:ext>
                </a:extLst>
              </a:tr>
              <a:tr h="867281">
                <a:tc>
                  <a:txBody>
                    <a:bodyPr/>
                    <a:lstStyle/>
                    <a:p>
                      <a:pPr algn="ctr">
                        <a:spcAft>
                          <a:spcPts val="0"/>
                        </a:spcAft>
                      </a:pPr>
                      <a:r>
                        <a:rPr lang="zh-CN" sz="1100" kern="100">
                          <a:solidFill>
                            <a:srgbClr val="333333"/>
                          </a:solidFill>
                          <a:effectLst/>
                        </a:rPr>
                        <a:t>拆迁情况</a:t>
                      </a:r>
                      <a:endParaRPr lang="zh-CN" sz="11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a:solidFill>
                            <a:srgbClr val="333333"/>
                          </a:solidFill>
                          <a:effectLst/>
                        </a:rPr>
                        <a:t>极少拆迁，需对已有的</a:t>
                      </a:r>
                      <a:r>
                        <a:rPr lang="en-US" sz="1100" kern="100">
                          <a:solidFill>
                            <a:srgbClr val="333333"/>
                          </a:solidFill>
                          <a:effectLst/>
                        </a:rPr>
                        <a:t>110KV</a:t>
                      </a:r>
                      <a:r>
                        <a:rPr lang="zh-CN" sz="1100" kern="100">
                          <a:solidFill>
                            <a:srgbClr val="333333"/>
                          </a:solidFill>
                          <a:effectLst/>
                        </a:rPr>
                        <a:t>茅皂线进行改迁</a:t>
                      </a:r>
                      <a:endParaRPr lang="zh-CN" sz="11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dirty="0">
                          <a:solidFill>
                            <a:srgbClr val="333333"/>
                          </a:solidFill>
                          <a:effectLst/>
                        </a:rPr>
                        <a:t>拆迁</a:t>
                      </a:r>
                      <a:r>
                        <a:rPr lang="en-US" sz="1100" kern="100" dirty="0">
                          <a:solidFill>
                            <a:srgbClr val="333333"/>
                          </a:solidFill>
                          <a:effectLst/>
                        </a:rPr>
                        <a:t>25</a:t>
                      </a:r>
                      <a:r>
                        <a:rPr lang="zh-CN" sz="1100" kern="100" dirty="0">
                          <a:solidFill>
                            <a:srgbClr val="333333"/>
                          </a:solidFill>
                          <a:effectLst/>
                        </a:rPr>
                        <a:t>户人家</a:t>
                      </a:r>
                    </a:p>
                    <a:p>
                      <a:pPr algn="ctr">
                        <a:spcAft>
                          <a:spcPts val="0"/>
                        </a:spcAft>
                      </a:pPr>
                      <a:r>
                        <a:rPr lang="zh-CN" sz="1100" kern="100" dirty="0">
                          <a:solidFill>
                            <a:srgbClr val="333333"/>
                          </a:solidFill>
                          <a:effectLst/>
                        </a:rPr>
                        <a:t>将开工建设的董团</a:t>
                      </a:r>
                      <a:r>
                        <a:rPr lang="en-US" sz="1100" kern="100" dirty="0">
                          <a:solidFill>
                            <a:srgbClr val="333333"/>
                          </a:solidFill>
                          <a:effectLst/>
                        </a:rPr>
                        <a:t>500KV</a:t>
                      </a:r>
                      <a:r>
                        <a:rPr lang="zh-CN" sz="1100" kern="100" dirty="0">
                          <a:solidFill>
                            <a:srgbClr val="333333"/>
                          </a:solidFill>
                          <a:effectLst/>
                        </a:rPr>
                        <a:t>线路及其配套的</a:t>
                      </a:r>
                      <a:r>
                        <a:rPr lang="en-US" sz="1100" kern="100" dirty="0">
                          <a:solidFill>
                            <a:srgbClr val="333333"/>
                          </a:solidFill>
                          <a:effectLst/>
                        </a:rPr>
                        <a:t>220KV</a:t>
                      </a:r>
                      <a:r>
                        <a:rPr lang="zh-CN" sz="1100" kern="100" dirty="0">
                          <a:solidFill>
                            <a:srgbClr val="333333"/>
                          </a:solidFill>
                          <a:effectLst/>
                        </a:rPr>
                        <a:t>线路进行改线设计，对已有的</a:t>
                      </a:r>
                      <a:r>
                        <a:rPr lang="en-US" sz="1100" kern="100" dirty="0">
                          <a:solidFill>
                            <a:srgbClr val="333333"/>
                          </a:solidFill>
                          <a:effectLst/>
                        </a:rPr>
                        <a:t>220KB</a:t>
                      </a:r>
                      <a:r>
                        <a:rPr lang="zh-CN" sz="1100" kern="100" dirty="0">
                          <a:solidFill>
                            <a:srgbClr val="333333"/>
                          </a:solidFill>
                          <a:effectLst/>
                        </a:rPr>
                        <a:t>峰上</a:t>
                      </a:r>
                      <a:r>
                        <a:rPr lang="en-US" sz="1100" kern="100" dirty="0">
                          <a:solidFill>
                            <a:srgbClr val="333333"/>
                          </a:solidFill>
                          <a:effectLst/>
                        </a:rPr>
                        <a:t>II</a:t>
                      </a:r>
                      <a:r>
                        <a:rPr lang="zh-CN" sz="1100" kern="100" dirty="0">
                          <a:solidFill>
                            <a:srgbClr val="333333"/>
                          </a:solidFill>
                          <a:effectLst/>
                        </a:rPr>
                        <a:t>线进行改迁</a:t>
                      </a:r>
                      <a:endParaRPr lang="zh-CN" sz="1100" kern="100" dirty="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a:solidFill>
                            <a:srgbClr val="333333"/>
                          </a:solidFill>
                          <a:effectLst/>
                        </a:rPr>
                        <a:t>拆迁</a:t>
                      </a:r>
                      <a:r>
                        <a:rPr lang="en-US" sz="1100" kern="100">
                          <a:solidFill>
                            <a:srgbClr val="333333"/>
                          </a:solidFill>
                          <a:effectLst/>
                        </a:rPr>
                        <a:t>20</a:t>
                      </a:r>
                      <a:r>
                        <a:rPr lang="zh-CN" sz="1100" kern="100">
                          <a:solidFill>
                            <a:srgbClr val="333333"/>
                          </a:solidFill>
                          <a:effectLst/>
                        </a:rPr>
                        <a:t>户人家</a:t>
                      </a:r>
                    </a:p>
                    <a:p>
                      <a:pPr algn="ctr">
                        <a:spcAft>
                          <a:spcPts val="0"/>
                        </a:spcAft>
                      </a:pPr>
                      <a:r>
                        <a:rPr lang="zh-CN" sz="1100" kern="100">
                          <a:solidFill>
                            <a:srgbClr val="333333"/>
                          </a:solidFill>
                          <a:effectLst/>
                        </a:rPr>
                        <a:t>需对已有的</a:t>
                      </a:r>
                      <a:r>
                        <a:rPr lang="en-US" sz="1100" kern="100">
                          <a:solidFill>
                            <a:srgbClr val="333333"/>
                          </a:solidFill>
                          <a:effectLst/>
                        </a:rPr>
                        <a:t>110KV</a:t>
                      </a:r>
                      <a:r>
                        <a:rPr lang="zh-CN" sz="1100" kern="100">
                          <a:solidFill>
                            <a:srgbClr val="333333"/>
                          </a:solidFill>
                          <a:effectLst/>
                        </a:rPr>
                        <a:t>饶玉线和</a:t>
                      </a:r>
                      <a:r>
                        <a:rPr lang="en-US" sz="1100" kern="100">
                          <a:solidFill>
                            <a:srgbClr val="333333"/>
                          </a:solidFill>
                          <a:effectLst/>
                        </a:rPr>
                        <a:t>220KV</a:t>
                      </a:r>
                      <a:r>
                        <a:rPr lang="zh-CN" sz="1100" kern="100">
                          <a:solidFill>
                            <a:srgbClr val="333333"/>
                          </a:solidFill>
                          <a:effectLst/>
                        </a:rPr>
                        <a:t>上玉线进行改迁</a:t>
                      </a:r>
                      <a:endParaRPr lang="zh-CN" sz="11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a:solidFill>
                            <a:srgbClr val="333333"/>
                          </a:solidFill>
                          <a:effectLst/>
                        </a:rPr>
                        <a:t>后门堂</a:t>
                      </a:r>
                      <a:endParaRPr lang="zh-CN" sz="11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extLst>
                  <a:ext uri="{0D108BD9-81ED-4DB2-BD59-A6C34878D82A}">
                    <a16:rowId xmlns="" xmlns:a16="http://schemas.microsoft.com/office/drawing/2014/main" val="3526086871"/>
                  </a:ext>
                </a:extLst>
              </a:tr>
              <a:tr h="346912">
                <a:tc>
                  <a:txBody>
                    <a:bodyPr/>
                    <a:lstStyle/>
                    <a:p>
                      <a:pPr algn="ctr">
                        <a:spcAft>
                          <a:spcPts val="0"/>
                        </a:spcAft>
                      </a:pPr>
                      <a:r>
                        <a:rPr lang="zh-CN" sz="1100" kern="100">
                          <a:solidFill>
                            <a:srgbClr val="333333"/>
                          </a:solidFill>
                          <a:effectLst/>
                        </a:rPr>
                        <a:t>土石方量</a:t>
                      </a:r>
                      <a:endParaRPr lang="zh-CN" sz="11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a:solidFill>
                            <a:srgbClr val="333333"/>
                          </a:solidFill>
                          <a:effectLst/>
                        </a:rPr>
                        <a:t>填</a:t>
                      </a:r>
                      <a:r>
                        <a:rPr lang="en-US" sz="1100" kern="100">
                          <a:solidFill>
                            <a:srgbClr val="333333"/>
                          </a:solidFill>
                          <a:effectLst/>
                        </a:rPr>
                        <a:t>330</a:t>
                      </a:r>
                      <a:endParaRPr lang="zh-CN" sz="1100" kern="100">
                        <a:solidFill>
                          <a:srgbClr val="333333"/>
                        </a:solidFill>
                        <a:effectLst/>
                      </a:endParaRPr>
                    </a:p>
                    <a:p>
                      <a:pPr algn="ctr">
                        <a:spcAft>
                          <a:spcPts val="0"/>
                        </a:spcAft>
                      </a:pPr>
                      <a:r>
                        <a:rPr lang="zh-CN" sz="1100" kern="100">
                          <a:solidFill>
                            <a:srgbClr val="333333"/>
                          </a:solidFill>
                          <a:effectLst/>
                        </a:rPr>
                        <a:t>挖</a:t>
                      </a:r>
                      <a:r>
                        <a:rPr lang="en-US" sz="1100" kern="100">
                          <a:solidFill>
                            <a:srgbClr val="333333"/>
                          </a:solidFill>
                          <a:effectLst/>
                        </a:rPr>
                        <a:t>330</a:t>
                      </a:r>
                      <a:endParaRPr lang="zh-CN" sz="11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a:solidFill>
                            <a:srgbClr val="333333"/>
                          </a:solidFill>
                          <a:effectLst/>
                        </a:rPr>
                        <a:t>填</a:t>
                      </a:r>
                      <a:r>
                        <a:rPr lang="en-US" sz="1100" kern="100">
                          <a:solidFill>
                            <a:srgbClr val="333333"/>
                          </a:solidFill>
                          <a:effectLst/>
                        </a:rPr>
                        <a:t>480</a:t>
                      </a:r>
                      <a:endParaRPr lang="zh-CN" sz="1100" kern="100">
                        <a:solidFill>
                          <a:srgbClr val="333333"/>
                        </a:solidFill>
                        <a:effectLst/>
                      </a:endParaRPr>
                    </a:p>
                    <a:p>
                      <a:pPr algn="ctr">
                        <a:spcAft>
                          <a:spcPts val="0"/>
                        </a:spcAft>
                      </a:pPr>
                      <a:r>
                        <a:rPr lang="zh-CN" sz="1100" kern="100">
                          <a:solidFill>
                            <a:srgbClr val="333333"/>
                          </a:solidFill>
                          <a:effectLst/>
                        </a:rPr>
                        <a:t>挖</a:t>
                      </a:r>
                      <a:r>
                        <a:rPr lang="en-US" sz="1100" kern="100">
                          <a:solidFill>
                            <a:srgbClr val="333333"/>
                          </a:solidFill>
                          <a:effectLst/>
                        </a:rPr>
                        <a:t>480</a:t>
                      </a:r>
                      <a:endParaRPr lang="zh-CN" sz="11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a:solidFill>
                            <a:srgbClr val="333333"/>
                          </a:solidFill>
                          <a:effectLst/>
                        </a:rPr>
                        <a:t>填</a:t>
                      </a:r>
                      <a:r>
                        <a:rPr lang="en-US" sz="1100" kern="100">
                          <a:solidFill>
                            <a:srgbClr val="333333"/>
                          </a:solidFill>
                          <a:effectLst/>
                        </a:rPr>
                        <a:t>310</a:t>
                      </a:r>
                      <a:endParaRPr lang="zh-CN" sz="1100" kern="100">
                        <a:solidFill>
                          <a:srgbClr val="333333"/>
                        </a:solidFill>
                        <a:effectLst/>
                      </a:endParaRPr>
                    </a:p>
                    <a:p>
                      <a:pPr algn="ctr">
                        <a:spcAft>
                          <a:spcPts val="0"/>
                        </a:spcAft>
                      </a:pPr>
                      <a:r>
                        <a:rPr lang="zh-CN" sz="1100" kern="100">
                          <a:solidFill>
                            <a:srgbClr val="333333"/>
                          </a:solidFill>
                          <a:effectLst/>
                        </a:rPr>
                        <a:t>挖</a:t>
                      </a:r>
                      <a:r>
                        <a:rPr lang="en-US" sz="1100" kern="100">
                          <a:solidFill>
                            <a:srgbClr val="333333"/>
                          </a:solidFill>
                          <a:effectLst/>
                        </a:rPr>
                        <a:t>310</a:t>
                      </a:r>
                      <a:endParaRPr lang="zh-CN" sz="11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a:solidFill>
                            <a:srgbClr val="333333"/>
                          </a:solidFill>
                          <a:effectLst/>
                        </a:rPr>
                        <a:t>后门堂、宋宅相当</a:t>
                      </a:r>
                      <a:endParaRPr lang="zh-CN" sz="11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extLst>
                  <a:ext uri="{0D108BD9-81ED-4DB2-BD59-A6C34878D82A}">
                    <a16:rowId xmlns="" xmlns:a16="http://schemas.microsoft.com/office/drawing/2014/main" val="520084702"/>
                  </a:ext>
                </a:extLst>
              </a:tr>
              <a:tr h="346912">
                <a:tc>
                  <a:txBody>
                    <a:bodyPr/>
                    <a:lstStyle/>
                    <a:p>
                      <a:pPr algn="ctr">
                        <a:spcAft>
                          <a:spcPts val="0"/>
                        </a:spcAft>
                      </a:pPr>
                      <a:r>
                        <a:rPr lang="zh-CN" sz="1100" kern="100" dirty="0">
                          <a:solidFill>
                            <a:srgbClr val="333333"/>
                          </a:solidFill>
                          <a:effectLst/>
                        </a:rPr>
                        <a:t>耕地面积</a:t>
                      </a:r>
                      <a:endParaRPr lang="zh-CN" sz="1100" kern="100" dirty="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a:solidFill>
                            <a:srgbClr val="333333"/>
                          </a:solidFill>
                          <a:effectLst/>
                        </a:rPr>
                        <a:t>水田</a:t>
                      </a:r>
                      <a:r>
                        <a:rPr lang="en-US" sz="1100" kern="100">
                          <a:solidFill>
                            <a:srgbClr val="333333"/>
                          </a:solidFill>
                          <a:effectLst/>
                        </a:rPr>
                        <a:t>771.66</a:t>
                      </a:r>
                      <a:r>
                        <a:rPr lang="zh-CN" sz="1100" kern="100">
                          <a:solidFill>
                            <a:srgbClr val="333333"/>
                          </a:solidFill>
                          <a:effectLst/>
                        </a:rPr>
                        <a:t>亩</a:t>
                      </a:r>
                    </a:p>
                    <a:p>
                      <a:pPr algn="ctr">
                        <a:spcAft>
                          <a:spcPts val="0"/>
                        </a:spcAft>
                      </a:pPr>
                      <a:r>
                        <a:rPr lang="zh-CN" sz="1100" kern="100">
                          <a:solidFill>
                            <a:srgbClr val="333333"/>
                          </a:solidFill>
                          <a:effectLst/>
                        </a:rPr>
                        <a:t>旱地</a:t>
                      </a:r>
                      <a:r>
                        <a:rPr lang="en-US" sz="1100" kern="100">
                          <a:solidFill>
                            <a:srgbClr val="333333"/>
                          </a:solidFill>
                          <a:effectLst/>
                        </a:rPr>
                        <a:t>204.90</a:t>
                      </a:r>
                      <a:r>
                        <a:rPr lang="zh-CN" sz="1100" kern="100">
                          <a:solidFill>
                            <a:srgbClr val="333333"/>
                          </a:solidFill>
                          <a:effectLst/>
                        </a:rPr>
                        <a:t>亩</a:t>
                      </a:r>
                      <a:endParaRPr lang="zh-CN" sz="11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dirty="0">
                          <a:solidFill>
                            <a:srgbClr val="333333"/>
                          </a:solidFill>
                          <a:effectLst/>
                        </a:rPr>
                        <a:t>水田</a:t>
                      </a:r>
                      <a:r>
                        <a:rPr lang="en-US" sz="1100" kern="100" dirty="0">
                          <a:solidFill>
                            <a:srgbClr val="333333"/>
                          </a:solidFill>
                          <a:effectLst/>
                        </a:rPr>
                        <a:t>745.81</a:t>
                      </a:r>
                      <a:r>
                        <a:rPr lang="zh-CN" sz="1100" kern="100" dirty="0">
                          <a:solidFill>
                            <a:srgbClr val="333333"/>
                          </a:solidFill>
                          <a:effectLst/>
                        </a:rPr>
                        <a:t>亩</a:t>
                      </a:r>
                    </a:p>
                    <a:p>
                      <a:pPr algn="ctr">
                        <a:spcAft>
                          <a:spcPts val="0"/>
                        </a:spcAft>
                      </a:pPr>
                      <a:r>
                        <a:rPr lang="zh-CN" sz="1100" kern="100" dirty="0">
                          <a:solidFill>
                            <a:srgbClr val="333333"/>
                          </a:solidFill>
                          <a:effectLst/>
                        </a:rPr>
                        <a:t>旱地</a:t>
                      </a:r>
                      <a:r>
                        <a:rPr lang="en-US" sz="1100" kern="100" dirty="0">
                          <a:solidFill>
                            <a:srgbClr val="333333"/>
                          </a:solidFill>
                          <a:effectLst/>
                        </a:rPr>
                        <a:t>48.28</a:t>
                      </a:r>
                      <a:r>
                        <a:rPr lang="zh-CN" sz="1100" kern="100" dirty="0">
                          <a:solidFill>
                            <a:srgbClr val="333333"/>
                          </a:solidFill>
                          <a:effectLst/>
                        </a:rPr>
                        <a:t>亩</a:t>
                      </a:r>
                      <a:endParaRPr lang="zh-CN" sz="1100" kern="100" dirty="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a:solidFill>
                            <a:srgbClr val="333333"/>
                          </a:solidFill>
                          <a:effectLst/>
                        </a:rPr>
                        <a:t>水田</a:t>
                      </a:r>
                      <a:r>
                        <a:rPr lang="en-US" sz="1100" kern="100">
                          <a:solidFill>
                            <a:srgbClr val="333333"/>
                          </a:solidFill>
                          <a:effectLst/>
                        </a:rPr>
                        <a:t>555.17</a:t>
                      </a:r>
                      <a:r>
                        <a:rPr lang="zh-CN" sz="1100" kern="100">
                          <a:solidFill>
                            <a:srgbClr val="333333"/>
                          </a:solidFill>
                          <a:effectLst/>
                        </a:rPr>
                        <a:t>亩</a:t>
                      </a:r>
                    </a:p>
                    <a:p>
                      <a:pPr algn="ctr">
                        <a:spcAft>
                          <a:spcPts val="0"/>
                        </a:spcAft>
                      </a:pPr>
                      <a:r>
                        <a:rPr lang="zh-CN" sz="1100" kern="100">
                          <a:solidFill>
                            <a:srgbClr val="333333"/>
                          </a:solidFill>
                          <a:effectLst/>
                        </a:rPr>
                        <a:t>旱地</a:t>
                      </a:r>
                      <a:r>
                        <a:rPr lang="en-US" sz="1100" kern="100">
                          <a:solidFill>
                            <a:srgbClr val="333333"/>
                          </a:solidFill>
                          <a:effectLst/>
                        </a:rPr>
                        <a:t>1332.99</a:t>
                      </a:r>
                      <a:r>
                        <a:rPr lang="zh-CN" sz="1100" kern="100">
                          <a:solidFill>
                            <a:srgbClr val="333333"/>
                          </a:solidFill>
                          <a:effectLst/>
                        </a:rPr>
                        <a:t>亩</a:t>
                      </a:r>
                      <a:endParaRPr lang="zh-CN" sz="1100" kern="10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tc>
                  <a:txBody>
                    <a:bodyPr/>
                    <a:lstStyle/>
                    <a:p>
                      <a:pPr algn="ctr">
                        <a:spcAft>
                          <a:spcPts val="0"/>
                        </a:spcAft>
                      </a:pPr>
                      <a:r>
                        <a:rPr lang="zh-CN" sz="1100" kern="100" dirty="0">
                          <a:solidFill>
                            <a:srgbClr val="333333"/>
                          </a:solidFill>
                          <a:effectLst/>
                        </a:rPr>
                        <a:t>后门堂、</a:t>
                      </a:r>
                      <a:r>
                        <a:rPr lang="zh-CN" sz="1000" kern="100" dirty="0">
                          <a:solidFill>
                            <a:srgbClr val="333333"/>
                          </a:solidFill>
                          <a:effectLst/>
                        </a:rPr>
                        <a:t>周家地相当</a:t>
                      </a:r>
                      <a:endParaRPr lang="zh-CN" sz="1100" kern="100" dirty="0">
                        <a:solidFill>
                          <a:srgbClr val="333333"/>
                        </a:solidFill>
                        <a:effectLst/>
                        <a:latin typeface="Calibri" panose="020F0502020204030204" pitchFamily="34" charset="0"/>
                        <a:ea typeface="宋体" panose="02010600030101010101" pitchFamily="2" charset="-122"/>
                        <a:cs typeface="Times New Roman" panose="02020603050405020304" pitchFamily="18" charset="0"/>
                      </a:endParaRPr>
                    </a:p>
                  </a:txBody>
                  <a:tcPr marL="58287" marR="58287" marT="0" marB="0" anchor="ctr"/>
                </a:tc>
                <a:extLst>
                  <a:ext uri="{0D108BD9-81ED-4DB2-BD59-A6C34878D82A}">
                    <a16:rowId xmlns="" xmlns:a16="http://schemas.microsoft.com/office/drawing/2014/main" val="451667789"/>
                  </a:ext>
                </a:extLst>
              </a:tr>
            </a:tbl>
          </a:graphicData>
        </a:graphic>
      </p:graphicFrame>
    </p:spTree>
    <p:extLst>
      <p:ext uri="{BB962C8B-B14F-4D97-AF65-F5344CB8AC3E}">
        <p14:creationId xmlns:p14="http://schemas.microsoft.com/office/powerpoint/2010/main" val="20657324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a:xfrm>
            <a:off x="457200" y="238125"/>
            <a:ext cx="7355160" cy="868363"/>
          </a:xfrm>
        </p:spPr>
        <p:txBody>
          <a:bodyPr/>
          <a:lstStyle/>
          <a:p>
            <a:r>
              <a:rPr lang="en-US" altLang="zh-CN" dirty="0"/>
              <a:t>2 </a:t>
            </a:r>
            <a:r>
              <a:rPr lang="zh-CN" altLang="en-US" dirty="0"/>
              <a:t>践</a:t>
            </a:r>
            <a:r>
              <a:rPr lang="zh-CN" altLang="en-US" dirty="0" smtClean="0"/>
              <a:t>行绿色理念</a:t>
            </a:r>
            <a:r>
              <a:rPr lang="en-US" altLang="zh-CN" dirty="0" smtClean="0"/>
              <a:t>——</a:t>
            </a:r>
            <a:r>
              <a:rPr lang="zh-CN" altLang="en-US" dirty="0" smtClean="0"/>
              <a:t>①资源节约</a:t>
            </a:r>
            <a:endParaRPr lang="zh-CN" altLang="en-US" dirty="0"/>
          </a:p>
        </p:txBody>
      </p:sp>
      <p:sp>
        <p:nvSpPr>
          <p:cNvPr id="2" name="矩形 1"/>
          <p:cNvSpPr/>
          <p:nvPr/>
        </p:nvSpPr>
        <p:spPr>
          <a:xfrm>
            <a:off x="517516" y="1189201"/>
            <a:ext cx="7907520" cy="1015663"/>
          </a:xfrm>
          <a:prstGeom prst="rect">
            <a:avLst/>
          </a:prstGeom>
        </p:spPr>
        <p:txBody>
          <a:bodyPr wrap="square">
            <a:spAutoFit/>
          </a:bodyPr>
          <a:lstStyle/>
          <a:p>
            <a:pPr algn="l"/>
            <a:r>
              <a:rPr lang="en-US" altLang="zh-CN" sz="2000" b="1" dirty="0" smtClean="0">
                <a:solidFill>
                  <a:schemeClr val="bg1">
                    <a:lumMod val="50000"/>
                  </a:schemeClr>
                </a:solidFill>
              </a:rPr>
              <a:t>2</a:t>
            </a:r>
            <a:r>
              <a:rPr lang="zh-CN" altLang="en-US" sz="2000" b="1" dirty="0" smtClean="0">
                <a:solidFill>
                  <a:schemeClr val="bg1">
                    <a:lumMod val="50000"/>
                  </a:schemeClr>
                </a:solidFill>
              </a:rPr>
              <a:t>、在施工图设计阶段，</a:t>
            </a:r>
            <a:r>
              <a:rPr lang="zh-CN" altLang="zh-CN" sz="2000" b="1" dirty="0" smtClean="0">
                <a:solidFill>
                  <a:schemeClr val="bg1">
                    <a:lumMod val="50000"/>
                  </a:schemeClr>
                </a:solidFill>
              </a:rPr>
              <a:t>对</a:t>
            </a:r>
            <a:r>
              <a:rPr lang="zh-CN" altLang="zh-CN" sz="2000" b="1" dirty="0">
                <a:solidFill>
                  <a:schemeClr val="bg1">
                    <a:lumMod val="50000"/>
                  </a:schemeClr>
                </a:solidFill>
              </a:rPr>
              <a:t>场区地势及土石方工程进行了设计优化调整，实现土石方挖填量基本平衡，取消了永久弃土场区；实现了场区内耕植土的回收利用和“零”废弃；</a:t>
            </a:r>
            <a:endParaRPr lang="zh-CN" altLang="en-US" sz="2000" b="1" dirty="0">
              <a:solidFill>
                <a:schemeClr val="bg1">
                  <a:lumMod val="50000"/>
                </a:schemeClr>
              </a:solidFill>
            </a:endParaRPr>
          </a:p>
        </p:txBody>
      </p:sp>
      <p:sp>
        <p:nvSpPr>
          <p:cNvPr id="9" name="矩形 8">
            <a:extLst>
              <a:ext uri="{FF2B5EF4-FFF2-40B4-BE49-F238E27FC236}">
                <a16:creationId xmlns:a16="http://schemas.microsoft.com/office/drawing/2014/main" xmlns="" id="{C73B8EE8-FDCE-4998-8642-DB28D6F467A0}"/>
              </a:ext>
            </a:extLst>
          </p:cNvPr>
          <p:cNvSpPr/>
          <p:nvPr/>
        </p:nvSpPr>
        <p:spPr>
          <a:xfrm>
            <a:off x="755576" y="4797152"/>
            <a:ext cx="7776864" cy="1600438"/>
          </a:xfrm>
          <a:prstGeom prst="rect">
            <a:avLst/>
          </a:prstGeom>
        </p:spPr>
        <p:txBody>
          <a:bodyPr wrap="square">
            <a:spAutoFit/>
          </a:bodyPr>
          <a:lstStyle/>
          <a:p>
            <a:pPr marL="342900" indent="-342900" algn="l">
              <a:lnSpc>
                <a:spcPct val="130000"/>
              </a:lnSpc>
              <a:spcBef>
                <a:spcPts val="0"/>
              </a:spcBef>
              <a:buClr>
                <a:schemeClr val="accent1"/>
              </a:buClr>
              <a:buSzPct val="120000"/>
              <a:buFont typeface="Wingdings" panose="05000000000000000000" pitchFamily="2" charset="2"/>
              <a:buChar char="Q"/>
            </a:pPr>
            <a:r>
              <a:rPr lang="zh-CN" altLang="en-US"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结合场区地势，减少土石方工程量。</a:t>
            </a:r>
            <a:endParaRPr lang="en-US" altLang="zh-CN"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indent="363538" algn="l">
              <a:lnSpc>
                <a:spcPct val="120000"/>
              </a:lnSpc>
              <a:buFont typeface="Wingdings" pitchFamily="2" charset="2"/>
              <a:buChar char="ü"/>
              <a:tabLst>
                <a:tab pos="363538" algn="l"/>
              </a:tabLst>
              <a:defRPr/>
            </a:pPr>
            <a:r>
              <a:rPr lang="zh-CN" altLang="zh-CN" sz="2000" b="1" dirty="0">
                <a:solidFill>
                  <a:srgbClr val="0070C0"/>
                </a:solidFill>
              </a:rPr>
              <a:t>优化设计场区地势及土石方工程</a:t>
            </a:r>
            <a:r>
              <a:rPr lang="zh-CN" altLang="en-US" sz="2000" b="1" dirty="0">
                <a:solidFill>
                  <a:srgbClr val="0070C0"/>
                </a:solidFill>
              </a:rPr>
              <a:t>，</a:t>
            </a:r>
            <a:r>
              <a:rPr lang="zh-CN" altLang="zh-CN" sz="2000" b="1" dirty="0">
                <a:solidFill>
                  <a:srgbClr val="0070C0"/>
                </a:solidFill>
              </a:rPr>
              <a:t>充分利用场区内的石料资源</a:t>
            </a:r>
            <a:r>
              <a:rPr lang="zh-CN" altLang="en-US" sz="2000" b="1" dirty="0">
                <a:solidFill>
                  <a:srgbClr val="0070C0"/>
                </a:solidFill>
              </a:rPr>
              <a:t>，</a:t>
            </a:r>
            <a:r>
              <a:rPr lang="zh-CN" altLang="en-US" sz="2000" b="1" dirty="0">
                <a:solidFill>
                  <a:schemeClr val="accent3">
                    <a:lumMod val="50000"/>
                  </a:schemeClr>
                </a:solidFill>
              </a:rPr>
              <a:t>挖填量基本平衡</a:t>
            </a:r>
            <a:endParaRPr lang="en-US" altLang="zh-CN" sz="2000" b="1" dirty="0">
              <a:solidFill>
                <a:schemeClr val="accent3">
                  <a:lumMod val="50000"/>
                </a:schemeClr>
              </a:solidFill>
            </a:endParaRPr>
          </a:p>
          <a:p>
            <a:pPr indent="363538" algn="l">
              <a:lnSpc>
                <a:spcPct val="120000"/>
              </a:lnSpc>
              <a:buFont typeface="Wingdings" pitchFamily="2" charset="2"/>
              <a:buChar char="ü"/>
              <a:tabLst>
                <a:tab pos="363538" algn="l"/>
              </a:tabLst>
              <a:defRPr/>
            </a:pPr>
            <a:r>
              <a:rPr lang="zh-CN" altLang="en-US" sz="2000" b="1" dirty="0">
                <a:solidFill>
                  <a:srgbClr val="0070C0"/>
                </a:solidFill>
              </a:rPr>
              <a:t>场区内耕植土的充分利用和</a:t>
            </a:r>
            <a:r>
              <a:rPr lang="zh-CN" altLang="en-US" sz="2000" b="1" dirty="0">
                <a:solidFill>
                  <a:schemeClr val="accent3">
                    <a:lumMod val="50000"/>
                  </a:schemeClr>
                </a:solidFill>
              </a:rPr>
              <a:t>“零”废</a:t>
            </a:r>
            <a:r>
              <a:rPr lang="zh-CN" altLang="en-US" sz="2000" b="1" dirty="0" smtClean="0">
                <a:solidFill>
                  <a:schemeClr val="accent3">
                    <a:lumMod val="50000"/>
                  </a:schemeClr>
                </a:solidFill>
              </a:rPr>
              <a:t>弃</a:t>
            </a:r>
            <a:endParaRPr lang="en-US" altLang="zh-CN"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0"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8160" y="2204864"/>
            <a:ext cx="4647960"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87805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a:xfrm>
            <a:off x="457200" y="238125"/>
            <a:ext cx="7355160" cy="868363"/>
          </a:xfrm>
        </p:spPr>
        <p:txBody>
          <a:bodyPr/>
          <a:lstStyle/>
          <a:p>
            <a:r>
              <a:rPr lang="en-US" altLang="zh-CN" dirty="0"/>
              <a:t>2 </a:t>
            </a:r>
            <a:r>
              <a:rPr lang="zh-CN" altLang="en-US" dirty="0"/>
              <a:t>践</a:t>
            </a:r>
            <a:r>
              <a:rPr lang="zh-CN" altLang="en-US" dirty="0" smtClean="0"/>
              <a:t>行绿色理念</a:t>
            </a:r>
            <a:r>
              <a:rPr lang="en-US" altLang="zh-CN" dirty="0" smtClean="0"/>
              <a:t>——</a:t>
            </a:r>
            <a:r>
              <a:rPr lang="zh-CN" altLang="en-US" dirty="0" smtClean="0"/>
              <a:t>①资源节约</a:t>
            </a:r>
            <a:endParaRPr lang="zh-CN" altLang="en-US" dirty="0"/>
          </a:p>
        </p:txBody>
      </p:sp>
      <p:sp>
        <p:nvSpPr>
          <p:cNvPr id="3" name="矩形 2">
            <a:extLst>
              <a:ext uri="{FF2B5EF4-FFF2-40B4-BE49-F238E27FC236}">
                <a16:creationId xmlns:a16="http://schemas.microsoft.com/office/drawing/2014/main" xmlns="" id="{DD09F6C0-0920-439D-9201-67A22D39DE6A}"/>
              </a:ext>
            </a:extLst>
          </p:cNvPr>
          <p:cNvSpPr/>
          <p:nvPr/>
        </p:nvSpPr>
        <p:spPr>
          <a:xfrm>
            <a:off x="457200" y="2340163"/>
            <a:ext cx="7643192" cy="4031873"/>
          </a:xfrm>
          <a:prstGeom prst="rect">
            <a:avLst/>
          </a:prstGeom>
        </p:spPr>
        <p:txBody>
          <a:bodyPr wrap="square">
            <a:spAutoFit/>
          </a:bodyPr>
          <a:lstStyle/>
          <a:p>
            <a:pPr marL="342900" indent="-342900" algn="l">
              <a:spcBef>
                <a:spcPts val="0"/>
              </a:spcBef>
              <a:buClr>
                <a:schemeClr val="accent1"/>
              </a:buClr>
              <a:buSzPct val="120000"/>
              <a:buFont typeface="Wingdings" panose="05000000000000000000" pitchFamily="2" charset="2"/>
              <a:buChar char="Q"/>
            </a:pPr>
            <a:r>
              <a:rPr lang="zh-CN" altLang="en-US" b="1" dirty="0">
                <a:solidFill>
                  <a:srgbClr val="0070C0"/>
                </a:solidFill>
              </a:rPr>
              <a:t>按照“清污分流、雨污分流、分质处理”的原则设计和建设排水系统，建立了完善的雨水收集综合利用设施和中水回用系统，</a:t>
            </a:r>
            <a:r>
              <a:rPr lang="zh-CN" altLang="en-US"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节约自来水用量约</a:t>
            </a:r>
            <a:r>
              <a:rPr lang="en-US" altLang="zh-CN"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50</a:t>
            </a:r>
            <a:r>
              <a:rPr lang="en-US" altLang="zh-CN" dirty="0" smtClean="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800100" lvl="1" indent="-342900" algn="l">
              <a:buFont typeface="Wingdings" panose="05000000000000000000" pitchFamily="2" charset="2"/>
              <a:buChar char="ü"/>
            </a:pPr>
            <a:r>
              <a:rPr lang="zh-CN" altLang="zh-CN" b="1" dirty="0">
                <a:solidFill>
                  <a:srgbClr val="0070C0"/>
                </a:solidFill>
              </a:rPr>
              <a:t>雨水综合利用规划</a:t>
            </a:r>
            <a:endParaRPr lang="en-US" altLang="zh-CN" b="1" dirty="0">
              <a:solidFill>
                <a:srgbClr val="0070C0"/>
              </a:solidFill>
            </a:endParaRPr>
          </a:p>
          <a:p>
            <a:pPr marL="800100" lvl="1" indent="-342900" algn="l">
              <a:buFont typeface="Wingdings" panose="05000000000000000000" pitchFamily="2" charset="2"/>
              <a:buChar char="ü"/>
            </a:pPr>
            <a:endParaRPr lang="en-US" altLang="zh-CN" dirty="0">
              <a:solidFill>
                <a:schemeClr val="bg1">
                  <a:lumMod val="50000"/>
                </a:schemeClr>
              </a:solidFill>
            </a:endParaRPr>
          </a:p>
          <a:p>
            <a:pPr marL="800100" lvl="1" indent="-342900" algn="l">
              <a:buFont typeface="Wingdings" panose="05000000000000000000" pitchFamily="2" charset="2"/>
              <a:buChar char="ü"/>
            </a:pPr>
            <a:endParaRPr lang="en-US" altLang="zh-CN" dirty="0">
              <a:solidFill>
                <a:schemeClr val="bg1">
                  <a:lumMod val="50000"/>
                </a:schemeClr>
              </a:solidFill>
            </a:endParaRPr>
          </a:p>
          <a:p>
            <a:pPr marL="800100" lvl="1" indent="-342900" algn="l">
              <a:buFont typeface="Wingdings" panose="05000000000000000000" pitchFamily="2" charset="2"/>
              <a:buChar char="ü"/>
            </a:pPr>
            <a:endParaRPr lang="en-US" altLang="zh-CN" dirty="0" smtClean="0">
              <a:solidFill>
                <a:schemeClr val="bg1">
                  <a:lumMod val="50000"/>
                </a:schemeClr>
              </a:solidFill>
            </a:endParaRPr>
          </a:p>
          <a:p>
            <a:pPr marL="800100" lvl="1" indent="-342900" algn="l">
              <a:buFont typeface="Wingdings" panose="05000000000000000000" pitchFamily="2" charset="2"/>
              <a:buChar char="ü"/>
            </a:pPr>
            <a:endParaRPr lang="en-US" altLang="zh-CN" dirty="0" smtClean="0">
              <a:solidFill>
                <a:schemeClr val="bg1">
                  <a:lumMod val="50000"/>
                </a:schemeClr>
              </a:solidFill>
            </a:endParaRPr>
          </a:p>
          <a:p>
            <a:pPr marL="800100" lvl="1" indent="-342900" algn="l">
              <a:buFont typeface="Wingdings" panose="05000000000000000000" pitchFamily="2" charset="2"/>
              <a:buChar char="ü"/>
            </a:pPr>
            <a:endParaRPr lang="en-US" altLang="zh-CN" dirty="0">
              <a:solidFill>
                <a:schemeClr val="bg1">
                  <a:lumMod val="50000"/>
                </a:schemeClr>
              </a:solidFill>
            </a:endParaRPr>
          </a:p>
          <a:p>
            <a:pPr marL="800100" lvl="1" indent="-342900" algn="l">
              <a:buFont typeface="Wingdings" panose="05000000000000000000" pitchFamily="2" charset="2"/>
              <a:buChar char="ü"/>
            </a:pPr>
            <a:endParaRPr lang="en-US" altLang="zh-CN"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800100" lvl="1" indent="-342900" algn="l">
              <a:buFont typeface="Wingdings" panose="05000000000000000000" pitchFamily="2" charset="2"/>
              <a:buChar char="ü"/>
            </a:pPr>
            <a:r>
              <a:rPr lang="zh-CN" altLang="zh-CN" b="1" dirty="0">
                <a:solidFill>
                  <a:srgbClr val="0070C0"/>
                </a:solidFill>
              </a:rPr>
              <a:t>污水处理和综合利用规划</a:t>
            </a:r>
            <a:endParaRPr lang="en-US" altLang="zh-CN" b="1" dirty="0">
              <a:solidFill>
                <a:srgbClr val="0070C0"/>
              </a:solidFill>
            </a:endParaRPr>
          </a:p>
          <a:p>
            <a:pPr marL="1257300" lvl="2" indent="-342900" algn="l">
              <a:buFont typeface="Wingdings" panose="05000000000000000000" pitchFamily="2" charset="2"/>
              <a:buChar char="ü"/>
            </a:pPr>
            <a:r>
              <a:rPr lang="zh-CN" altLang="en-US" b="1" dirty="0">
                <a:solidFill>
                  <a:srgbClr val="0070C0"/>
                </a:solidFill>
              </a:rPr>
              <a:t>污、废水处理率达到</a:t>
            </a:r>
            <a:r>
              <a:rPr lang="en-US" altLang="zh-CN" b="1" dirty="0">
                <a:solidFill>
                  <a:srgbClr val="0070C0"/>
                </a:solidFill>
              </a:rPr>
              <a:t>100%</a:t>
            </a:r>
          </a:p>
          <a:p>
            <a:pPr marL="1257300" lvl="2" indent="-342900" algn="l">
              <a:buFont typeface="Wingdings" panose="05000000000000000000" pitchFamily="2" charset="2"/>
              <a:buChar char="ü"/>
            </a:pPr>
            <a:r>
              <a:rPr lang="zh-CN" altLang="zh-CN" b="1" dirty="0">
                <a:solidFill>
                  <a:srgbClr val="0070C0"/>
                </a:solidFill>
              </a:rPr>
              <a:t>航站区各类污、废水经三级处理后回用于浇洒、绿化、洗车及冲厕</a:t>
            </a:r>
            <a:endParaRPr lang="en-US" altLang="zh-CN" b="1" dirty="0">
              <a:solidFill>
                <a:srgbClr val="0070C0"/>
              </a:solidFill>
            </a:endParaRPr>
          </a:p>
        </p:txBody>
      </p:sp>
      <p:pic>
        <p:nvPicPr>
          <p:cNvPr id="4" name="图片 3">
            <a:extLst>
              <a:ext uri="{FF2B5EF4-FFF2-40B4-BE49-F238E27FC236}">
                <a16:creationId xmlns:a16="http://schemas.microsoft.com/office/drawing/2014/main" xmlns="" id="{1EFD0BC4-8F70-4EB8-BBAA-6CABA71B495D}"/>
              </a:ext>
            </a:extLst>
          </p:cNvPr>
          <p:cNvPicPr/>
          <p:nvPr/>
        </p:nvPicPr>
        <p:blipFill>
          <a:blip r:embed="rId2"/>
          <a:srcRect b="12987"/>
          <a:stretch>
            <a:fillRect/>
          </a:stretch>
        </p:blipFill>
        <p:spPr bwMode="auto">
          <a:xfrm>
            <a:off x="1348317" y="3573016"/>
            <a:ext cx="3655731" cy="1519659"/>
          </a:xfrm>
          <a:prstGeom prst="rect">
            <a:avLst/>
          </a:prstGeom>
          <a:noFill/>
          <a:ln w="9525">
            <a:noFill/>
            <a:miter lim="800000"/>
            <a:headEnd/>
            <a:tailEnd/>
          </a:ln>
        </p:spPr>
      </p:pic>
      <p:sp>
        <p:nvSpPr>
          <p:cNvPr id="2" name="矩形 1"/>
          <p:cNvSpPr/>
          <p:nvPr/>
        </p:nvSpPr>
        <p:spPr>
          <a:xfrm>
            <a:off x="473184" y="1261209"/>
            <a:ext cx="8059256" cy="1015663"/>
          </a:xfrm>
          <a:prstGeom prst="rect">
            <a:avLst/>
          </a:prstGeom>
        </p:spPr>
        <p:txBody>
          <a:bodyPr wrap="square">
            <a:spAutoFit/>
          </a:bodyPr>
          <a:lstStyle/>
          <a:p>
            <a:pPr algn="l"/>
            <a:r>
              <a:rPr lang="en-US" altLang="zh-CN" sz="2000" b="1" dirty="0" smtClean="0">
                <a:solidFill>
                  <a:schemeClr val="bg1">
                    <a:lumMod val="50000"/>
                  </a:schemeClr>
                </a:solidFill>
              </a:rPr>
              <a:t>3</a:t>
            </a:r>
            <a:r>
              <a:rPr lang="zh-CN" altLang="en-US" sz="2000" b="1" dirty="0" smtClean="0">
                <a:solidFill>
                  <a:schemeClr val="bg1">
                    <a:lumMod val="50000"/>
                  </a:schemeClr>
                </a:solidFill>
              </a:rPr>
              <a:t>、</a:t>
            </a:r>
            <a:r>
              <a:rPr lang="zh-CN" altLang="zh-CN" sz="2000" b="1" dirty="0" smtClean="0">
                <a:solidFill>
                  <a:schemeClr val="bg1">
                    <a:lumMod val="50000"/>
                  </a:schemeClr>
                </a:solidFill>
              </a:rPr>
              <a:t>实</a:t>
            </a:r>
            <a:r>
              <a:rPr lang="zh-CN" altLang="zh-CN" sz="2000" b="1" dirty="0">
                <a:solidFill>
                  <a:schemeClr val="bg1">
                    <a:lumMod val="50000"/>
                  </a:schemeClr>
                </a:solidFill>
              </a:rPr>
              <a:t>现水资源综合利用和水平衡，进行饮用水和中水分离，对雨污水充分回收利用，航站区各类污、废水经三级处理后回用于浇洒、绿化、洗车及冲厕，提高水资源利用</a:t>
            </a:r>
            <a:r>
              <a:rPr lang="zh-CN" altLang="zh-CN" sz="2000" b="1" dirty="0" smtClean="0">
                <a:solidFill>
                  <a:schemeClr val="bg1">
                    <a:lumMod val="50000"/>
                  </a:schemeClr>
                </a:solidFill>
              </a:rPr>
              <a:t>率</a:t>
            </a:r>
            <a:r>
              <a:rPr lang="zh-CN" altLang="en-US" sz="2000" b="1" dirty="0" smtClean="0">
                <a:solidFill>
                  <a:schemeClr val="bg1">
                    <a:lumMod val="50000"/>
                  </a:schemeClr>
                </a:solidFill>
              </a:rPr>
              <a:t>。</a:t>
            </a:r>
            <a:endParaRPr lang="zh-CN" altLang="en-US" sz="2000" b="1" dirty="0">
              <a:solidFill>
                <a:schemeClr val="bg1">
                  <a:lumMod val="50000"/>
                </a:schemeClr>
              </a:solidFill>
            </a:endParaRPr>
          </a:p>
        </p:txBody>
      </p:sp>
    </p:spTree>
    <p:extLst>
      <p:ext uri="{BB962C8B-B14F-4D97-AF65-F5344CB8AC3E}">
        <p14:creationId xmlns:p14="http://schemas.microsoft.com/office/powerpoint/2010/main" val="40118174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a:xfrm>
            <a:off x="457200" y="238125"/>
            <a:ext cx="7355160" cy="868363"/>
          </a:xfrm>
        </p:spPr>
        <p:txBody>
          <a:bodyPr/>
          <a:lstStyle/>
          <a:p>
            <a:r>
              <a:rPr lang="en-US" altLang="zh-CN" dirty="0"/>
              <a:t>2 </a:t>
            </a:r>
            <a:r>
              <a:rPr lang="zh-CN" altLang="en-US" dirty="0"/>
              <a:t>践</a:t>
            </a:r>
            <a:r>
              <a:rPr lang="zh-CN" altLang="en-US" dirty="0" smtClean="0"/>
              <a:t>行绿色理念</a:t>
            </a:r>
            <a:r>
              <a:rPr lang="en-US" altLang="zh-CN" dirty="0" smtClean="0"/>
              <a:t>——</a:t>
            </a:r>
            <a:r>
              <a:rPr lang="zh-CN" altLang="en-US" dirty="0" smtClean="0"/>
              <a:t>①资源节约</a:t>
            </a:r>
            <a:endParaRPr lang="zh-CN" altLang="en-US" dirty="0"/>
          </a:p>
        </p:txBody>
      </p:sp>
      <p:sp>
        <p:nvSpPr>
          <p:cNvPr id="2" name="矩形 1"/>
          <p:cNvSpPr/>
          <p:nvPr/>
        </p:nvSpPr>
        <p:spPr>
          <a:xfrm>
            <a:off x="421784" y="1190141"/>
            <a:ext cx="8182664" cy="1631216"/>
          </a:xfrm>
          <a:prstGeom prst="rect">
            <a:avLst/>
          </a:prstGeom>
        </p:spPr>
        <p:txBody>
          <a:bodyPr wrap="square">
            <a:spAutoFit/>
          </a:bodyPr>
          <a:lstStyle/>
          <a:p>
            <a:pPr algn="l"/>
            <a:r>
              <a:rPr lang="en-US" altLang="zh-CN" sz="2000" b="1" dirty="0" smtClean="0">
                <a:solidFill>
                  <a:schemeClr val="bg1">
                    <a:lumMod val="50000"/>
                  </a:schemeClr>
                </a:solidFill>
              </a:rPr>
              <a:t>4</a:t>
            </a:r>
            <a:r>
              <a:rPr lang="zh-CN" altLang="en-US" sz="2000" b="1" dirty="0" smtClean="0">
                <a:solidFill>
                  <a:schemeClr val="bg1">
                    <a:lumMod val="50000"/>
                  </a:schemeClr>
                </a:solidFill>
              </a:rPr>
              <a:t>、</a:t>
            </a:r>
            <a:r>
              <a:rPr lang="zh-CN" altLang="zh-CN" sz="2000" b="1" dirty="0" smtClean="0">
                <a:solidFill>
                  <a:schemeClr val="bg1">
                    <a:lumMod val="50000"/>
                  </a:schemeClr>
                </a:solidFill>
              </a:rPr>
              <a:t>采</a:t>
            </a:r>
            <a:r>
              <a:rPr lang="zh-CN" altLang="zh-CN" sz="2000" b="1" dirty="0">
                <a:solidFill>
                  <a:schemeClr val="bg1">
                    <a:lumMod val="50000"/>
                  </a:schemeClr>
                </a:solidFill>
              </a:rPr>
              <a:t>用机场廊桥飞机供电解决方案，加挂航空地面电源（</a:t>
            </a:r>
            <a:r>
              <a:rPr lang="en-US" altLang="zh-CN" sz="2000" b="1" dirty="0">
                <a:solidFill>
                  <a:schemeClr val="bg1">
                    <a:lumMod val="50000"/>
                  </a:schemeClr>
                </a:solidFill>
              </a:rPr>
              <a:t>400HZ</a:t>
            </a:r>
            <a:r>
              <a:rPr lang="zh-CN" altLang="zh-CN" sz="2000" b="1" dirty="0">
                <a:solidFill>
                  <a:schemeClr val="bg1">
                    <a:lumMod val="50000"/>
                  </a:schemeClr>
                </a:solidFill>
              </a:rPr>
              <a:t>静变电源）用于飞机过站停靠空调供电及航后检修供电，无油烟和噪音污染，大幅节约成本；应用飞机地面空调机组替代传统飞机机载</a:t>
            </a:r>
            <a:r>
              <a:rPr lang="en-US" altLang="zh-CN" sz="2000" b="1" dirty="0">
                <a:solidFill>
                  <a:schemeClr val="bg1">
                    <a:lumMod val="50000"/>
                  </a:schemeClr>
                </a:solidFill>
              </a:rPr>
              <a:t>APU</a:t>
            </a:r>
            <a:r>
              <a:rPr lang="zh-CN" altLang="zh-CN" sz="2000" b="1" dirty="0">
                <a:solidFill>
                  <a:schemeClr val="bg1">
                    <a:lumMod val="50000"/>
                  </a:schemeClr>
                </a:solidFill>
              </a:rPr>
              <a:t>，为客机待飞、例检和维保过程中的机舱创造舒适空调环境，有效解决废气排放污染问题，节约航空燃油；</a:t>
            </a:r>
            <a:endParaRPr lang="zh-CN" altLang="en-US" sz="2000" b="1" dirty="0">
              <a:solidFill>
                <a:schemeClr val="bg1">
                  <a:lumMod val="50000"/>
                </a:schemeClr>
              </a:solidFill>
            </a:endParaRPr>
          </a:p>
        </p:txBody>
      </p:sp>
      <p:sp>
        <p:nvSpPr>
          <p:cNvPr id="4" name="矩形 3"/>
          <p:cNvSpPr/>
          <p:nvPr/>
        </p:nvSpPr>
        <p:spPr>
          <a:xfrm>
            <a:off x="1344360" y="4789923"/>
            <a:ext cx="6756032" cy="1754326"/>
          </a:xfrm>
          <a:prstGeom prst="rect">
            <a:avLst/>
          </a:prstGeom>
        </p:spPr>
        <p:txBody>
          <a:bodyPr wrap="square">
            <a:spAutoFit/>
          </a:bodyPr>
          <a:lstStyle/>
          <a:p>
            <a:pPr algn="l">
              <a:lnSpc>
                <a:spcPct val="120000"/>
              </a:lnSpc>
              <a:buFont typeface="Wingdings" pitchFamily="2" charset="2"/>
              <a:buChar char="ü"/>
              <a:defRPr/>
            </a:pPr>
            <a:r>
              <a:rPr lang="zh-CN" altLang="en-US" b="1" dirty="0">
                <a:solidFill>
                  <a:srgbClr val="0070C0"/>
                </a:solidFill>
              </a:rPr>
              <a:t>桥载电源及桥载空调应</a:t>
            </a:r>
            <a:r>
              <a:rPr lang="zh-CN" altLang="en-US" b="1" dirty="0" smtClean="0">
                <a:solidFill>
                  <a:srgbClr val="0070C0"/>
                </a:solidFill>
              </a:rPr>
              <a:t>用</a:t>
            </a:r>
            <a:endParaRPr lang="en-US" altLang="zh-CN" b="1" dirty="0" smtClean="0">
              <a:solidFill>
                <a:srgbClr val="0070C0"/>
              </a:solidFill>
            </a:endParaRPr>
          </a:p>
          <a:p>
            <a:pPr marL="285750" indent="-285750" algn="l">
              <a:lnSpc>
                <a:spcPct val="120000"/>
              </a:lnSpc>
              <a:buFont typeface="Wingdings" pitchFamily="2" charset="2"/>
              <a:buChar char="ü"/>
              <a:defRPr/>
            </a:pPr>
            <a:r>
              <a:rPr lang="zh-CN" altLang="en-US" b="1" dirty="0">
                <a:solidFill>
                  <a:srgbClr val="0070C0"/>
                </a:solidFill>
              </a:rPr>
              <a:t>采用机场廊桥飞机供电解决方案，在登机桥下加挂航空地面电源（</a:t>
            </a:r>
            <a:r>
              <a:rPr lang="en-US" altLang="zh-CN" b="1" dirty="0">
                <a:solidFill>
                  <a:srgbClr val="0070C0"/>
                </a:solidFill>
              </a:rPr>
              <a:t>400HZ</a:t>
            </a:r>
            <a:r>
              <a:rPr lang="zh-CN" altLang="en-US" b="1" dirty="0">
                <a:solidFill>
                  <a:srgbClr val="0070C0"/>
                </a:solidFill>
              </a:rPr>
              <a:t>静变电源），用于飞机过站停靠空调供电及航后检修供电，无油烟和噪音污染，比燃油大幅节约成本。</a:t>
            </a:r>
            <a:endParaRPr lang="en-US" altLang="zh-CN" b="1" dirty="0">
              <a:solidFill>
                <a:srgbClr val="0070C0"/>
              </a:solidFill>
            </a:endParaRPr>
          </a:p>
          <a:p>
            <a:pPr algn="l">
              <a:lnSpc>
                <a:spcPct val="120000"/>
              </a:lnSpc>
              <a:buFont typeface="Wingdings" pitchFamily="2" charset="2"/>
              <a:buChar char="ü"/>
              <a:defRPr/>
            </a:pPr>
            <a:endParaRPr lang="en-US" altLang="zh-CN" b="1" dirty="0">
              <a:solidFill>
                <a:srgbClr val="0070C0"/>
              </a:solidFill>
            </a:endParaRPr>
          </a:p>
        </p:txBody>
      </p:sp>
      <p:cxnSp>
        <p:nvCxnSpPr>
          <p:cNvPr id="5" name="肘形连接符 4"/>
          <p:cNvCxnSpPr>
            <a:endCxn id="4" idx="1"/>
          </p:cNvCxnSpPr>
          <p:nvPr/>
        </p:nvCxnSpPr>
        <p:spPr>
          <a:xfrm rot="16200000" flipH="1">
            <a:off x="-73970" y="4248756"/>
            <a:ext cx="2369074" cy="467586"/>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Picture 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9118" y="2821357"/>
            <a:ext cx="2961230" cy="18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821357"/>
            <a:ext cx="3295064" cy="18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18174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a:xfrm>
            <a:off x="457200" y="238125"/>
            <a:ext cx="7355160" cy="868363"/>
          </a:xfrm>
        </p:spPr>
        <p:txBody>
          <a:bodyPr/>
          <a:lstStyle/>
          <a:p>
            <a:r>
              <a:rPr lang="en-US" altLang="zh-CN" dirty="0"/>
              <a:t>2 </a:t>
            </a:r>
            <a:r>
              <a:rPr lang="zh-CN" altLang="en-US" dirty="0"/>
              <a:t>践</a:t>
            </a:r>
            <a:r>
              <a:rPr lang="zh-CN" altLang="en-US" dirty="0" smtClean="0"/>
              <a:t>行绿色理念</a:t>
            </a:r>
            <a:r>
              <a:rPr lang="en-US" altLang="zh-CN" dirty="0" smtClean="0"/>
              <a:t>——</a:t>
            </a:r>
            <a:r>
              <a:rPr lang="zh-CN" altLang="en-US" dirty="0" smtClean="0"/>
              <a:t>①资源节约</a:t>
            </a:r>
            <a:endParaRPr lang="zh-CN" altLang="en-US" dirty="0"/>
          </a:p>
        </p:txBody>
      </p:sp>
      <p:sp>
        <p:nvSpPr>
          <p:cNvPr id="2" name="矩形 1"/>
          <p:cNvSpPr/>
          <p:nvPr/>
        </p:nvSpPr>
        <p:spPr>
          <a:xfrm>
            <a:off x="457200" y="1463077"/>
            <a:ext cx="8147248" cy="1631216"/>
          </a:xfrm>
          <a:prstGeom prst="rect">
            <a:avLst/>
          </a:prstGeom>
        </p:spPr>
        <p:txBody>
          <a:bodyPr wrap="square">
            <a:spAutoFit/>
          </a:bodyPr>
          <a:lstStyle/>
          <a:p>
            <a:pPr algn="l"/>
            <a:r>
              <a:rPr lang="en-US" altLang="zh-CN" sz="2000" b="1" dirty="0">
                <a:solidFill>
                  <a:schemeClr val="bg1">
                    <a:lumMod val="50000"/>
                  </a:schemeClr>
                </a:solidFill>
              </a:rPr>
              <a:t>5</a:t>
            </a:r>
            <a:r>
              <a:rPr lang="zh-CN" altLang="en-US" sz="2000" b="1" dirty="0">
                <a:solidFill>
                  <a:schemeClr val="bg1">
                    <a:lumMod val="50000"/>
                  </a:schemeClr>
                </a:solidFill>
              </a:rPr>
              <a:t>、</a:t>
            </a:r>
            <a:r>
              <a:rPr lang="zh-CN" altLang="zh-CN" sz="2000" b="1" dirty="0">
                <a:solidFill>
                  <a:schemeClr val="bg1">
                    <a:lumMod val="50000"/>
                  </a:schemeClr>
                </a:solidFill>
              </a:rPr>
              <a:t>积极使用本地化材料，优先选用</a:t>
            </a:r>
            <a:r>
              <a:rPr lang="en-US" altLang="zh-CN" sz="2000" b="1" dirty="0">
                <a:solidFill>
                  <a:schemeClr val="bg1">
                    <a:lumMod val="50000"/>
                  </a:schemeClr>
                </a:solidFill>
              </a:rPr>
              <a:t>3R</a:t>
            </a:r>
            <a:r>
              <a:rPr lang="zh-CN" altLang="zh-CN" sz="2000" b="1" dirty="0">
                <a:solidFill>
                  <a:schemeClr val="bg1">
                    <a:lumMod val="50000"/>
                  </a:schemeClr>
                </a:solidFill>
              </a:rPr>
              <a:t>建材，提高本地化建材和绿色建材使用率等</a:t>
            </a:r>
            <a:r>
              <a:rPr lang="zh-CN" altLang="zh-CN" sz="2000" b="1" dirty="0" smtClean="0">
                <a:solidFill>
                  <a:schemeClr val="bg1">
                    <a:lumMod val="50000"/>
                  </a:schemeClr>
                </a:solidFill>
              </a:rPr>
              <a:t>。</a:t>
            </a:r>
            <a:endParaRPr lang="en-US" altLang="zh-CN" sz="2000" b="1" dirty="0" smtClean="0">
              <a:solidFill>
                <a:schemeClr val="bg1">
                  <a:lumMod val="50000"/>
                </a:schemeClr>
              </a:solidFill>
            </a:endParaRPr>
          </a:p>
          <a:p>
            <a:pPr algn="l"/>
            <a:r>
              <a:rPr lang="zh-CN" altLang="en-US" sz="2000" b="1" dirty="0" smtClean="0">
                <a:solidFill>
                  <a:schemeClr val="bg1">
                    <a:lumMod val="50000"/>
                  </a:schemeClr>
                </a:solidFill>
              </a:rPr>
              <a:t>      全</a:t>
            </a:r>
            <a:r>
              <a:rPr lang="zh-CN" altLang="en-US" sz="2000" b="1" dirty="0">
                <a:solidFill>
                  <a:schemeClr val="bg1">
                    <a:lumMod val="50000"/>
                  </a:schemeClr>
                </a:solidFill>
              </a:rPr>
              <a:t>面采用本地化材料，充分利用场区内的石料资源，水泥、砂、石、钢材</a:t>
            </a:r>
            <a:r>
              <a:rPr lang="zh-CN" altLang="en-US" sz="2000" b="1" dirty="0" smtClean="0">
                <a:solidFill>
                  <a:schemeClr val="bg1">
                    <a:lumMod val="50000"/>
                  </a:schemeClr>
                </a:solidFill>
              </a:rPr>
              <a:t>等材料来源地距离</a:t>
            </a:r>
            <a:r>
              <a:rPr lang="en-US" altLang="zh-CN" sz="2000" b="1" dirty="0" smtClean="0">
                <a:solidFill>
                  <a:schemeClr val="bg1">
                    <a:lumMod val="50000"/>
                  </a:schemeClr>
                </a:solidFill>
              </a:rPr>
              <a:t>300km</a:t>
            </a:r>
            <a:r>
              <a:rPr lang="zh-CN" altLang="en-US" sz="2000" b="1" dirty="0">
                <a:solidFill>
                  <a:schemeClr val="bg1">
                    <a:lumMod val="50000"/>
                  </a:schemeClr>
                </a:solidFill>
              </a:rPr>
              <a:t>以</a:t>
            </a:r>
            <a:r>
              <a:rPr lang="zh-CN" altLang="en-US" sz="2000" b="1" dirty="0" smtClean="0">
                <a:solidFill>
                  <a:schemeClr val="bg1">
                    <a:lumMod val="50000"/>
                  </a:schemeClr>
                </a:solidFill>
              </a:rPr>
              <a:t>内的占比</a:t>
            </a:r>
            <a:r>
              <a:rPr lang="en-US" altLang="zh-CN" sz="2000" b="1" dirty="0" smtClean="0">
                <a:solidFill>
                  <a:schemeClr val="bg1">
                    <a:lumMod val="50000"/>
                  </a:schemeClr>
                </a:solidFill>
              </a:rPr>
              <a:t>100</a:t>
            </a:r>
            <a:r>
              <a:rPr lang="en-US" altLang="zh-CN" sz="2000" b="1" dirty="0">
                <a:solidFill>
                  <a:schemeClr val="bg1">
                    <a:lumMod val="50000"/>
                  </a:schemeClr>
                </a:solidFill>
              </a:rPr>
              <a:t>%</a:t>
            </a:r>
            <a:r>
              <a:rPr lang="zh-CN" altLang="en-US" sz="2000" b="1" dirty="0">
                <a:solidFill>
                  <a:schemeClr val="bg1">
                    <a:lumMod val="50000"/>
                  </a:schemeClr>
                </a:solidFill>
              </a:rPr>
              <a:t>。</a:t>
            </a:r>
            <a:endParaRPr lang="en-US" altLang="zh-CN" sz="2000" b="1" dirty="0">
              <a:solidFill>
                <a:schemeClr val="bg1">
                  <a:lumMod val="50000"/>
                </a:schemeClr>
              </a:solidFill>
            </a:endParaRPr>
          </a:p>
          <a:p>
            <a:pPr algn="l"/>
            <a:endParaRPr lang="zh-CN" altLang="en-US" sz="2000" b="1" dirty="0">
              <a:solidFill>
                <a:schemeClr val="bg1">
                  <a:lumMod val="50000"/>
                </a:schemeClr>
              </a:solidFill>
            </a:endParaRPr>
          </a:p>
        </p:txBody>
      </p:sp>
      <p:pic>
        <p:nvPicPr>
          <p:cNvPr id="5" name="图片 4" descr="使用可重复利用材料">
            <a:extLst>
              <a:ext uri="{FF2B5EF4-FFF2-40B4-BE49-F238E27FC236}">
                <a16:creationId xmlns:a16="http://schemas.microsoft.com/office/drawing/2014/main" xmlns="" id="{47A4F7C0-4A13-43B8-B27E-ED0396F442F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3513202"/>
            <a:ext cx="3412624" cy="2448272"/>
          </a:xfrm>
          <a:prstGeom prst="rect">
            <a:avLst/>
          </a:prstGeom>
          <a:noFill/>
          <a:ln>
            <a:noFill/>
          </a:ln>
        </p:spPr>
      </p:pic>
      <p:pic>
        <p:nvPicPr>
          <p:cNvPr id="6" name="图片 5" descr="现场全景">
            <a:extLst>
              <a:ext uri="{FF2B5EF4-FFF2-40B4-BE49-F238E27FC236}">
                <a16:creationId xmlns:a16="http://schemas.microsoft.com/office/drawing/2014/main" xmlns="" id="{97EF53FE-BC1E-4C26-A0FF-85C0CE877E8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3513202"/>
            <a:ext cx="3528392" cy="2448272"/>
          </a:xfrm>
          <a:prstGeom prst="rect">
            <a:avLst/>
          </a:prstGeom>
          <a:noFill/>
          <a:ln>
            <a:noFill/>
          </a:ln>
        </p:spPr>
      </p:pic>
    </p:spTree>
    <p:extLst>
      <p:ext uri="{BB962C8B-B14F-4D97-AF65-F5344CB8AC3E}">
        <p14:creationId xmlns:p14="http://schemas.microsoft.com/office/powerpoint/2010/main" val="40118174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a:xfrm>
            <a:off x="457200" y="238125"/>
            <a:ext cx="7355160" cy="868363"/>
          </a:xfrm>
        </p:spPr>
        <p:txBody>
          <a:bodyPr/>
          <a:lstStyle/>
          <a:p>
            <a:r>
              <a:rPr lang="en-US" altLang="zh-CN" dirty="0"/>
              <a:t>2 </a:t>
            </a:r>
            <a:r>
              <a:rPr lang="zh-CN" altLang="en-US" dirty="0"/>
              <a:t>践</a:t>
            </a:r>
            <a:r>
              <a:rPr lang="zh-CN" altLang="en-US" dirty="0" smtClean="0"/>
              <a:t>行绿色理念</a:t>
            </a:r>
            <a:r>
              <a:rPr lang="en-US" altLang="zh-CN" dirty="0" smtClean="0"/>
              <a:t>——</a:t>
            </a:r>
            <a:r>
              <a:rPr lang="zh-CN" altLang="en-US" dirty="0" smtClean="0"/>
              <a:t>②环境友好</a:t>
            </a:r>
            <a:endParaRPr lang="zh-CN" altLang="en-US" dirty="0"/>
          </a:p>
        </p:txBody>
      </p:sp>
      <p:sp>
        <p:nvSpPr>
          <p:cNvPr id="2" name="矩形 1"/>
          <p:cNvSpPr/>
          <p:nvPr/>
        </p:nvSpPr>
        <p:spPr>
          <a:xfrm>
            <a:off x="611560" y="1484784"/>
            <a:ext cx="7884368" cy="1015663"/>
          </a:xfrm>
          <a:prstGeom prst="rect">
            <a:avLst/>
          </a:prstGeom>
        </p:spPr>
        <p:txBody>
          <a:bodyPr wrap="square">
            <a:spAutoFit/>
          </a:bodyPr>
          <a:lstStyle/>
          <a:p>
            <a:pPr algn="l"/>
            <a:r>
              <a:rPr lang="en-US" altLang="zh-CN" sz="2000" b="1" dirty="0">
                <a:solidFill>
                  <a:schemeClr val="bg1">
                    <a:lumMod val="50000"/>
                  </a:schemeClr>
                </a:solidFill>
              </a:rPr>
              <a:t>1</a:t>
            </a:r>
            <a:r>
              <a:rPr lang="zh-CN" altLang="en-US" sz="2000" b="1" dirty="0">
                <a:solidFill>
                  <a:schemeClr val="bg1">
                    <a:lumMod val="50000"/>
                  </a:schemeClr>
                </a:solidFill>
              </a:rPr>
              <a:t>、</a:t>
            </a:r>
            <a:r>
              <a:rPr lang="zh-CN" altLang="zh-CN" sz="2000" b="1" dirty="0">
                <a:solidFill>
                  <a:schemeClr val="bg1">
                    <a:lumMod val="50000"/>
                  </a:schemeClr>
                </a:solidFill>
              </a:rPr>
              <a:t>选址时充分考虑场址土方量、房屋征迁等因素，整个场址房屋征迁</a:t>
            </a:r>
            <a:r>
              <a:rPr lang="zh-CN" altLang="zh-CN" sz="2000" b="1" dirty="0" smtClean="0">
                <a:solidFill>
                  <a:schemeClr val="bg1">
                    <a:lumMod val="50000"/>
                  </a:schemeClr>
                </a:solidFill>
              </a:rPr>
              <a:t>量</a:t>
            </a:r>
            <a:r>
              <a:rPr lang="zh-CN" altLang="en-US" sz="2000" b="1" dirty="0" smtClean="0">
                <a:solidFill>
                  <a:schemeClr val="bg1">
                    <a:lumMod val="50000"/>
                  </a:schemeClr>
                </a:solidFill>
              </a:rPr>
              <a:t>仅</a:t>
            </a:r>
            <a:r>
              <a:rPr lang="en-US" altLang="zh-CN" sz="2000" b="1" dirty="0" smtClean="0">
                <a:solidFill>
                  <a:schemeClr val="bg1">
                    <a:lumMod val="50000"/>
                  </a:schemeClr>
                </a:solidFill>
              </a:rPr>
              <a:t>6000</a:t>
            </a:r>
            <a:r>
              <a:rPr lang="zh-CN" altLang="zh-CN" sz="2000" b="1" dirty="0">
                <a:solidFill>
                  <a:schemeClr val="bg1">
                    <a:lumMod val="50000"/>
                  </a:schemeClr>
                </a:solidFill>
              </a:rPr>
              <a:t>多平方米，极大限度地节约土地、节省费用；征收</a:t>
            </a:r>
            <a:r>
              <a:rPr lang="en-US" altLang="zh-CN" sz="2000" b="1" dirty="0">
                <a:solidFill>
                  <a:schemeClr val="bg1">
                    <a:lumMod val="50000"/>
                  </a:schemeClr>
                </a:solidFill>
              </a:rPr>
              <a:t>2700</a:t>
            </a:r>
            <a:r>
              <a:rPr lang="zh-CN" altLang="zh-CN" sz="2000" b="1" dirty="0">
                <a:solidFill>
                  <a:schemeClr val="bg1">
                    <a:lumMod val="50000"/>
                  </a:schemeClr>
                </a:solidFill>
              </a:rPr>
              <a:t>亩（含军方用地）土地上无一幢违规建房；</a:t>
            </a:r>
            <a:endParaRPr lang="zh-CN" altLang="en-US" sz="2000" b="1" dirty="0">
              <a:solidFill>
                <a:schemeClr val="bg1">
                  <a:lumMod val="50000"/>
                </a:schemeClr>
              </a:solidFill>
            </a:endParaRP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961" y="2933309"/>
            <a:ext cx="4213783" cy="2799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5" y="2927099"/>
            <a:ext cx="3961634" cy="2806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18174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a:xfrm>
            <a:off x="457200" y="238125"/>
            <a:ext cx="7355160" cy="868363"/>
          </a:xfrm>
        </p:spPr>
        <p:txBody>
          <a:bodyPr/>
          <a:lstStyle/>
          <a:p>
            <a:r>
              <a:rPr lang="en-US" altLang="zh-CN" dirty="0"/>
              <a:t>2 </a:t>
            </a:r>
            <a:r>
              <a:rPr lang="zh-CN" altLang="en-US" dirty="0"/>
              <a:t>践</a:t>
            </a:r>
            <a:r>
              <a:rPr lang="zh-CN" altLang="en-US" dirty="0" smtClean="0"/>
              <a:t>行绿色理念</a:t>
            </a:r>
            <a:r>
              <a:rPr lang="en-US" altLang="zh-CN" dirty="0" smtClean="0"/>
              <a:t>——</a:t>
            </a:r>
            <a:r>
              <a:rPr lang="zh-CN" altLang="en-US" dirty="0" smtClean="0"/>
              <a:t>②环境友好</a:t>
            </a:r>
            <a:endParaRPr lang="zh-CN" altLang="en-US" dirty="0"/>
          </a:p>
        </p:txBody>
      </p:sp>
      <p:pic>
        <p:nvPicPr>
          <p:cNvPr id="3" name="Picture 2" descr="CIMG33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204864"/>
            <a:ext cx="5040560" cy="377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683568" y="1484784"/>
            <a:ext cx="5328592" cy="400110"/>
          </a:xfrm>
          <a:prstGeom prst="rect">
            <a:avLst/>
          </a:prstGeom>
        </p:spPr>
        <p:txBody>
          <a:bodyPr wrap="square">
            <a:spAutoFit/>
          </a:bodyPr>
          <a:lstStyle/>
          <a:p>
            <a:pPr algn="l"/>
            <a:r>
              <a:rPr lang="en-US" altLang="zh-CN" sz="2000" b="1" dirty="0" smtClean="0">
                <a:solidFill>
                  <a:schemeClr val="bg1">
                    <a:lumMod val="50000"/>
                  </a:schemeClr>
                </a:solidFill>
              </a:rPr>
              <a:t>2</a:t>
            </a:r>
            <a:r>
              <a:rPr lang="zh-CN" altLang="en-US" sz="2000" b="1" dirty="0" smtClean="0">
                <a:solidFill>
                  <a:schemeClr val="bg1">
                    <a:lumMod val="50000"/>
                  </a:schemeClr>
                </a:solidFill>
              </a:rPr>
              <a:t>、</a:t>
            </a:r>
            <a:r>
              <a:rPr lang="zh-CN" altLang="zh-CN" sz="2000" b="1" dirty="0" smtClean="0">
                <a:solidFill>
                  <a:schemeClr val="bg1">
                    <a:lumMod val="50000"/>
                  </a:schemeClr>
                </a:solidFill>
              </a:rPr>
              <a:t>进</a:t>
            </a:r>
            <a:r>
              <a:rPr lang="zh-CN" altLang="zh-CN" sz="2000" b="1" dirty="0">
                <a:solidFill>
                  <a:schemeClr val="bg1">
                    <a:lumMod val="50000"/>
                  </a:schemeClr>
                </a:solidFill>
              </a:rPr>
              <a:t>行统一移民安置，配套三通一平；</a:t>
            </a:r>
            <a:endParaRPr lang="zh-CN" altLang="en-US" sz="2000" b="1" dirty="0">
              <a:solidFill>
                <a:schemeClr val="bg1">
                  <a:lumMod val="50000"/>
                </a:schemeClr>
              </a:solidFill>
            </a:endParaRPr>
          </a:p>
        </p:txBody>
      </p:sp>
    </p:spTree>
    <p:extLst>
      <p:ext uri="{BB962C8B-B14F-4D97-AF65-F5344CB8AC3E}">
        <p14:creationId xmlns:p14="http://schemas.microsoft.com/office/powerpoint/2010/main" val="8195669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a:xfrm>
            <a:off x="457200" y="238125"/>
            <a:ext cx="7355160" cy="868363"/>
          </a:xfrm>
        </p:spPr>
        <p:txBody>
          <a:bodyPr/>
          <a:lstStyle/>
          <a:p>
            <a:r>
              <a:rPr lang="en-US" altLang="zh-CN" dirty="0"/>
              <a:t>2 </a:t>
            </a:r>
            <a:r>
              <a:rPr lang="zh-CN" altLang="en-US" dirty="0"/>
              <a:t>践</a:t>
            </a:r>
            <a:r>
              <a:rPr lang="zh-CN" altLang="en-US" dirty="0" smtClean="0"/>
              <a:t>行绿色理念</a:t>
            </a:r>
            <a:r>
              <a:rPr lang="en-US" altLang="zh-CN" dirty="0" smtClean="0"/>
              <a:t>——</a:t>
            </a:r>
            <a:r>
              <a:rPr lang="zh-CN" altLang="en-US" dirty="0" smtClean="0"/>
              <a:t>②环境友好</a:t>
            </a:r>
            <a:endParaRPr lang="zh-CN" altLang="en-US" dirty="0"/>
          </a:p>
        </p:txBody>
      </p:sp>
      <p:sp>
        <p:nvSpPr>
          <p:cNvPr id="2" name="矩形 1"/>
          <p:cNvSpPr/>
          <p:nvPr/>
        </p:nvSpPr>
        <p:spPr>
          <a:xfrm>
            <a:off x="395536" y="1460808"/>
            <a:ext cx="7128792" cy="1323439"/>
          </a:xfrm>
          <a:prstGeom prst="rect">
            <a:avLst/>
          </a:prstGeom>
        </p:spPr>
        <p:txBody>
          <a:bodyPr wrap="square">
            <a:spAutoFit/>
          </a:bodyPr>
          <a:lstStyle/>
          <a:p>
            <a:pPr algn="l"/>
            <a:r>
              <a:rPr lang="en-US" altLang="zh-CN" sz="2000" b="1" dirty="0">
                <a:solidFill>
                  <a:schemeClr val="bg1">
                    <a:lumMod val="50000"/>
                  </a:schemeClr>
                </a:solidFill>
              </a:rPr>
              <a:t>3</a:t>
            </a:r>
            <a:r>
              <a:rPr lang="zh-CN" altLang="en-US" sz="2000" b="1" dirty="0" smtClean="0">
                <a:solidFill>
                  <a:schemeClr val="bg1">
                    <a:lumMod val="50000"/>
                  </a:schemeClr>
                </a:solidFill>
              </a:rPr>
              <a:t>、投入</a:t>
            </a:r>
            <a:r>
              <a:rPr lang="en-US" altLang="zh-CN" sz="2000" b="1" dirty="0" smtClean="0">
                <a:solidFill>
                  <a:schemeClr val="bg1">
                    <a:lumMod val="50000"/>
                  </a:schemeClr>
                </a:solidFill>
              </a:rPr>
              <a:t>5150</a:t>
            </a:r>
            <a:r>
              <a:rPr lang="zh-CN" altLang="en-US" sz="2000" b="1" dirty="0" smtClean="0">
                <a:solidFill>
                  <a:schemeClr val="bg1">
                    <a:lumMod val="50000"/>
                  </a:schemeClr>
                </a:solidFill>
              </a:rPr>
              <a:t>万元用于完善机场周边乡村道路及水利设施。</a:t>
            </a:r>
            <a:endParaRPr lang="en-US" altLang="zh-CN" sz="2000" b="1" dirty="0" smtClean="0">
              <a:solidFill>
                <a:schemeClr val="bg1">
                  <a:lumMod val="50000"/>
                </a:schemeClr>
              </a:solidFill>
            </a:endParaRPr>
          </a:p>
          <a:p>
            <a:pPr algn="l"/>
            <a:r>
              <a:rPr lang="en-US" altLang="zh-CN" sz="2000" b="1" dirty="0" smtClean="0">
                <a:solidFill>
                  <a:schemeClr val="bg1">
                    <a:lumMod val="50000"/>
                  </a:schemeClr>
                </a:solidFill>
              </a:rPr>
              <a:t>      </a:t>
            </a:r>
            <a:r>
              <a:rPr lang="zh-CN" altLang="zh-CN" sz="2000" b="1" dirty="0" smtClean="0">
                <a:solidFill>
                  <a:schemeClr val="bg1">
                    <a:lumMod val="50000"/>
                  </a:schemeClr>
                </a:solidFill>
              </a:rPr>
              <a:t>共</a:t>
            </a:r>
            <a:r>
              <a:rPr lang="zh-CN" altLang="zh-CN" sz="2000" b="1" dirty="0">
                <a:solidFill>
                  <a:schemeClr val="bg1">
                    <a:lumMod val="50000"/>
                  </a:schemeClr>
                </a:solidFill>
              </a:rPr>
              <a:t>新建</a:t>
            </a:r>
            <a:r>
              <a:rPr lang="en-US" altLang="zh-CN" sz="2000" b="1" dirty="0">
                <a:solidFill>
                  <a:schemeClr val="bg1">
                    <a:lumMod val="50000"/>
                  </a:schemeClr>
                </a:solidFill>
              </a:rPr>
              <a:t>8</a:t>
            </a:r>
            <a:r>
              <a:rPr lang="zh-CN" altLang="zh-CN" sz="2000" b="1" dirty="0">
                <a:solidFill>
                  <a:schemeClr val="bg1">
                    <a:lumMod val="50000"/>
                  </a:schemeClr>
                </a:solidFill>
              </a:rPr>
              <a:t>条乡村道路，便于百姓出行</a:t>
            </a:r>
            <a:r>
              <a:rPr lang="zh-CN" altLang="en-US" sz="2000" b="1" dirty="0" smtClean="0">
                <a:solidFill>
                  <a:schemeClr val="bg1">
                    <a:lumMod val="50000"/>
                  </a:schemeClr>
                </a:solidFill>
              </a:rPr>
              <a:t>。</a:t>
            </a:r>
            <a:r>
              <a:rPr lang="zh-CN" altLang="zh-CN" sz="2000" b="1" dirty="0">
                <a:solidFill>
                  <a:schemeClr val="bg1">
                    <a:lumMod val="50000"/>
                  </a:schemeClr>
                </a:solidFill>
              </a:rPr>
              <a:t>新建山塘</a:t>
            </a:r>
            <a:r>
              <a:rPr lang="en-US" altLang="zh-CN" sz="2000" b="1" dirty="0">
                <a:solidFill>
                  <a:schemeClr val="bg1">
                    <a:lumMod val="50000"/>
                  </a:schemeClr>
                </a:solidFill>
              </a:rPr>
              <a:t>3</a:t>
            </a:r>
            <a:r>
              <a:rPr lang="zh-CN" altLang="zh-CN" sz="2000" b="1" dirty="0">
                <a:solidFill>
                  <a:schemeClr val="bg1">
                    <a:lumMod val="50000"/>
                  </a:schemeClr>
                </a:solidFill>
              </a:rPr>
              <a:t>个</a:t>
            </a:r>
            <a:r>
              <a:rPr lang="zh-CN" altLang="en-US" sz="2000" b="1" dirty="0">
                <a:solidFill>
                  <a:schemeClr val="bg1">
                    <a:lumMod val="50000"/>
                  </a:schemeClr>
                </a:solidFill>
              </a:rPr>
              <a:t>、</a:t>
            </a:r>
            <a:r>
              <a:rPr lang="zh-CN" altLang="zh-CN" sz="2000" b="1" dirty="0">
                <a:solidFill>
                  <a:schemeClr val="bg1">
                    <a:lumMod val="50000"/>
                  </a:schemeClr>
                </a:solidFill>
              </a:rPr>
              <a:t>加固扩容山塘</a:t>
            </a:r>
            <a:r>
              <a:rPr lang="en-US" altLang="zh-CN" sz="2000" b="1" dirty="0">
                <a:solidFill>
                  <a:schemeClr val="bg1">
                    <a:lumMod val="50000"/>
                  </a:schemeClr>
                </a:solidFill>
              </a:rPr>
              <a:t>2</a:t>
            </a:r>
            <a:r>
              <a:rPr lang="zh-CN" altLang="zh-CN" sz="2000" b="1" dirty="0">
                <a:solidFill>
                  <a:schemeClr val="bg1">
                    <a:lumMod val="50000"/>
                  </a:schemeClr>
                </a:solidFill>
              </a:rPr>
              <a:t>个</a:t>
            </a:r>
            <a:r>
              <a:rPr lang="zh-CN" altLang="en-US" sz="2000" b="1" dirty="0">
                <a:solidFill>
                  <a:schemeClr val="bg1">
                    <a:lumMod val="50000"/>
                  </a:schemeClr>
                </a:solidFill>
              </a:rPr>
              <a:t>、</a:t>
            </a:r>
            <a:r>
              <a:rPr lang="zh-CN" altLang="zh-CN" sz="2000" b="1" dirty="0">
                <a:solidFill>
                  <a:schemeClr val="bg1">
                    <a:lumMod val="50000"/>
                  </a:schemeClr>
                </a:solidFill>
              </a:rPr>
              <a:t>修建场外排水灌溉衔接渠</a:t>
            </a:r>
            <a:r>
              <a:rPr lang="en-US" altLang="zh-CN" sz="2000" b="1" dirty="0">
                <a:solidFill>
                  <a:schemeClr val="bg1">
                    <a:lumMod val="50000"/>
                  </a:schemeClr>
                </a:solidFill>
              </a:rPr>
              <a:t>8</a:t>
            </a:r>
            <a:r>
              <a:rPr lang="zh-CN" altLang="zh-CN" sz="2000" b="1" dirty="0">
                <a:solidFill>
                  <a:schemeClr val="bg1">
                    <a:lumMod val="50000"/>
                  </a:schemeClr>
                </a:solidFill>
              </a:rPr>
              <a:t>条</a:t>
            </a:r>
            <a:r>
              <a:rPr lang="zh-CN" altLang="en-US" sz="2000" b="1" dirty="0">
                <a:solidFill>
                  <a:schemeClr val="bg1">
                    <a:lumMod val="50000"/>
                  </a:schemeClr>
                </a:solidFill>
              </a:rPr>
              <a:t>，</a:t>
            </a:r>
            <a:r>
              <a:rPr lang="zh-CN" altLang="zh-CN" sz="2000" b="1" dirty="0">
                <a:solidFill>
                  <a:schemeClr val="bg1">
                    <a:lumMod val="50000"/>
                  </a:schemeClr>
                </a:solidFill>
              </a:rPr>
              <a:t>完善了灌溉和排洪渠系，保障了当地群众正常的生产生</a:t>
            </a:r>
            <a:r>
              <a:rPr lang="zh-CN" altLang="zh-CN" sz="2000" b="1" dirty="0" smtClean="0">
                <a:solidFill>
                  <a:schemeClr val="bg1">
                    <a:lumMod val="50000"/>
                  </a:schemeClr>
                </a:solidFill>
              </a:rPr>
              <a:t>活</a:t>
            </a:r>
            <a:r>
              <a:rPr lang="zh-CN" altLang="en-US" sz="2000" b="1" dirty="0" smtClean="0">
                <a:solidFill>
                  <a:schemeClr val="bg1">
                    <a:lumMod val="50000"/>
                  </a:schemeClr>
                </a:solidFill>
              </a:rPr>
              <a:t>。</a:t>
            </a:r>
            <a:endParaRPr lang="zh-CN" altLang="en-US" sz="2000" b="1" dirty="0">
              <a:solidFill>
                <a:schemeClr val="bg1">
                  <a:lumMod val="50000"/>
                </a:schemeClr>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3068960"/>
            <a:ext cx="4497357"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3068960"/>
            <a:ext cx="4211004" cy="2952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95669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zh-CN" altLang="en-US" dirty="0">
                <a:latin typeface="华文细黑" pitchFamily="2" charset="-122"/>
                <a:ea typeface="华文细黑" pitchFamily="2" charset="-122"/>
              </a:rPr>
              <a:t>汇 报 内 容</a:t>
            </a:r>
            <a:endParaRPr lang="en-US" altLang="zh-CN" dirty="0">
              <a:latin typeface="华文细黑" pitchFamily="2" charset="-122"/>
              <a:ea typeface="华文细黑" pitchFamily="2" charset="-122"/>
            </a:endParaRPr>
          </a:p>
        </p:txBody>
      </p:sp>
      <p:grpSp>
        <p:nvGrpSpPr>
          <p:cNvPr id="38" name="Group 3"/>
          <p:cNvGrpSpPr>
            <a:grpSpLocks/>
          </p:cNvGrpSpPr>
          <p:nvPr/>
        </p:nvGrpSpPr>
        <p:grpSpPr bwMode="auto">
          <a:xfrm>
            <a:off x="611560" y="3144090"/>
            <a:ext cx="5040560" cy="605790"/>
            <a:chOff x="0" y="0"/>
            <a:chExt cx="4201115" cy="504056"/>
          </a:xfrm>
        </p:grpSpPr>
        <p:sp>
          <p:nvSpPr>
            <p:cNvPr id="39" name="矩形 6"/>
            <p:cNvSpPr>
              <a:spLocks noChangeArrowheads="1"/>
            </p:cNvSpPr>
            <p:nvPr/>
          </p:nvSpPr>
          <p:spPr bwMode="auto">
            <a:xfrm>
              <a:off x="0" y="0"/>
              <a:ext cx="504056" cy="504056"/>
            </a:xfrm>
            <a:prstGeom prst="rect">
              <a:avLst/>
            </a:prstGeom>
            <a:solidFill>
              <a:schemeClr val="tx1">
                <a:lumMod val="50000"/>
              </a:schemeClr>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r>
                <a:rPr lang="en-US" sz="2400" b="1" dirty="0">
                  <a:solidFill>
                    <a:srgbClr val="FFFFFF"/>
                  </a:solidFill>
                  <a:latin typeface="Comic Sans MS" pitchFamily="66" charset="0"/>
                  <a:cs typeface="Times New Roman" pitchFamily="18" charset="0"/>
                  <a:sym typeface="Calibri" pitchFamily="34" charset="0"/>
                </a:rPr>
                <a:t>2</a:t>
              </a:r>
              <a:endParaRPr lang="zh-CN" altLang="en-US" sz="2400" b="1" dirty="0">
                <a:latin typeface="Comic Sans MS" pitchFamily="66" charset="0"/>
                <a:cs typeface="Times New Roman" pitchFamily="18" charset="0"/>
              </a:endParaRPr>
            </a:p>
          </p:txBody>
        </p:sp>
        <p:sp>
          <p:nvSpPr>
            <p:cNvPr id="40" name="TextBox 7"/>
            <p:cNvSpPr>
              <a:spLocks noChangeArrowheads="1"/>
            </p:cNvSpPr>
            <p:nvPr/>
          </p:nvSpPr>
          <p:spPr bwMode="auto">
            <a:xfrm>
              <a:off x="756085" y="74880"/>
              <a:ext cx="3445030" cy="38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dist"/>
              <a:r>
                <a:rPr lang="zh-CN" altLang="en-US" sz="2400" b="1" dirty="0" smtClean="0">
                  <a:solidFill>
                    <a:schemeClr val="tx1">
                      <a:lumMod val="50000"/>
                    </a:schemeClr>
                  </a:solidFill>
                  <a:latin typeface="华文细黑" pitchFamily="2" charset="-122"/>
                  <a:ea typeface="华文细黑" pitchFamily="2" charset="-122"/>
                </a:rPr>
                <a:t>践行绿色理念</a:t>
              </a:r>
              <a:endParaRPr lang="zh-CN" altLang="en-US" sz="2400" b="1" dirty="0">
                <a:solidFill>
                  <a:schemeClr val="tx1">
                    <a:lumMod val="50000"/>
                  </a:schemeClr>
                </a:solidFill>
                <a:latin typeface="华文细黑" pitchFamily="2" charset="-122"/>
                <a:ea typeface="华文细黑" pitchFamily="2" charset="-122"/>
              </a:endParaRPr>
            </a:p>
          </p:txBody>
        </p:sp>
        <p:sp>
          <p:nvSpPr>
            <p:cNvPr id="41" name="直接连接符 9"/>
            <p:cNvSpPr>
              <a:spLocks noChangeShapeType="1"/>
            </p:cNvSpPr>
            <p:nvPr/>
          </p:nvSpPr>
          <p:spPr bwMode="auto">
            <a:xfrm>
              <a:off x="504056" y="444213"/>
              <a:ext cx="3697059" cy="0"/>
            </a:xfrm>
            <a:prstGeom prst="line">
              <a:avLst/>
            </a:prstGeom>
            <a:noFill/>
            <a:ln w="9525" cap="flat" cmpd="sng">
              <a:solidFill>
                <a:schemeClr val="tx1">
                  <a:lumMod val="50000"/>
                </a:schemeClr>
              </a:solidFill>
              <a:prstDash val="sysDash"/>
              <a:round/>
              <a:headEnd/>
              <a:tailEnd/>
            </a:ln>
            <a:extLst>
              <a:ext uri="{909E8E84-426E-40DD-AFC4-6F175D3DCCD1}">
                <a14:hiddenFill xmlns:a14="http://schemas.microsoft.com/office/drawing/2010/main">
                  <a:noFill/>
                </a14:hiddenFill>
              </a:ext>
            </a:extLst>
          </p:spPr>
          <p:txBody>
            <a:bodyPr/>
            <a:lstStyle/>
            <a:p>
              <a:endParaRPr lang="zh-CN" altLang="en-US" sz="2000" b="1">
                <a:latin typeface="+mn-ea"/>
              </a:endParaRPr>
            </a:p>
          </p:txBody>
        </p:sp>
      </p:grpSp>
      <p:grpSp>
        <p:nvGrpSpPr>
          <p:cNvPr id="42" name="Group 7"/>
          <p:cNvGrpSpPr>
            <a:grpSpLocks noChangeAspect="1"/>
          </p:cNvGrpSpPr>
          <p:nvPr/>
        </p:nvGrpSpPr>
        <p:grpSpPr bwMode="auto">
          <a:xfrm>
            <a:off x="611560" y="4479394"/>
            <a:ext cx="5112567" cy="605790"/>
            <a:chOff x="0" y="0"/>
            <a:chExt cx="4261130" cy="504056"/>
          </a:xfrm>
        </p:grpSpPr>
        <p:sp>
          <p:nvSpPr>
            <p:cNvPr id="43" name="矩形 13"/>
            <p:cNvSpPr>
              <a:spLocks noChangeArrowheads="1"/>
            </p:cNvSpPr>
            <p:nvPr/>
          </p:nvSpPr>
          <p:spPr bwMode="auto">
            <a:xfrm>
              <a:off x="0" y="0"/>
              <a:ext cx="504056" cy="504056"/>
            </a:xfrm>
            <a:prstGeom prst="rect">
              <a:avLst/>
            </a:prstGeom>
            <a:solidFill>
              <a:schemeClr val="tx1">
                <a:lumMod val="50000"/>
              </a:schemeClr>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r>
                <a:rPr lang="en-US" sz="2400" b="1" dirty="0">
                  <a:solidFill>
                    <a:srgbClr val="FFFFFF"/>
                  </a:solidFill>
                  <a:latin typeface="Comic Sans MS" pitchFamily="66" charset="0"/>
                  <a:cs typeface="Calibri" pitchFamily="34" charset="0"/>
                  <a:sym typeface="Calibri" pitchFamily="34" charset="0"/>
                </a:rPr>
                <a:t>3</a:t>
              </a:r>
              <a:endParaRPr lang="zh-CN" altLang="en-US" sz="2400" b="1" dirty="0">
                <a:latin typeface="Comic Sans MS" pitchFamily="66" charset="0"/>
              </a:endParaRPr>
            </a:p>
          </p:txBody>
        </p:sp>
        <p:sp>
          <p:nvSpPr>
            <p:cNvPr id="44" name="TextBox 14"/>
            <p:cNvSpPr>
              <a:spLocks noChangeArrowheads="1"/>
            </p:cNvSpPr>
            <p:nvPr/>
          </p:nvSpPr>
          <p:spPr bwMode="auto">
            <a:xfrm>
              <a:off x="756083" y="74880"/>
              <a:ext cx="3505047" cy="38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dist"/>
              <a:r>
                <a:rPr lang="zh-CN" altLang="en-US" sz="2400" b="1" dirty="0">
                  <a:solidFill>
                    <a:schemeClr val="tx1">
                      <a:lumMod val="50000"/>
                    </a:schemeClr>
                  </a:solidFill>
                  <a:latin typeface="华文细黑" pitchFamily="2" charset="-122"/>
                  <a:ea typeface="华文细黑" pitchFamily="2" charset="-122"/>
                </a:rPr>
                <a:t>经</a:t>
              </a:r>
              <a:r>
                <a:rPr lang="zh-CN" altLang="en-US" sz="2400" b="1" dirty="0" smtClean="0">
                  <a:solidFill>
                    <a:schemeClr val="tx1">
                      <a:lumMod val="50000"/>
                    </a:schemeClr>
                  </a:solidFill>
                  <a:latin typeface="华文细黑" pitchFamily="2" charset="-122"/>
                  <a:ea typeface="华文细黑" pitchFamily="2" charset="-122"/>
                </a:rPr>
                <a:t>验和改进</a:t>
              </a:r>
              <a:endParaRPr lang="zh-CN" altLang="en-US" sz="2400" b="1" dirty="0">
                <a:solidFill>
                  <a:schemeClr val="tx1">
                    <a:lumMod val="50000"/>
                  </a:schemeClr>
                </a:solidFill>
                <a:latin typeface="华文细黑" pitchFamily="2" charset="-122"/>
                <a:ea typeface="华文细黑" pitchFamily="2" charset="-122"/>
              </a:endParaRPr>
            </a:p>
          </p:txBody>
        </p:sp>
        <p:sp>
          <p:nvSpPr>
            <p:cNvPr id="45" name="直接连接符 15"/>
            <p:cNvSpPr>
              <a:spLocks noChangeShapeType="1"/>
            </p:cNvSpPr>
            <p:nvPr/>
          </p:nvSpPr>
          <p:spPr bwMode="auto">
            <a:xfrm>
              <a:off x="504056" y="444212"/>
              <a:ext cx="3697059" cy="3190"/>
            </a:xfrm>
            <a:prstGeom prst="line">
              <a:avLst/>
            </a:prstGeom>
            <a:noFill/>
            <a:ln w="9525" cap="flat" cmpd="sng">
              <a:solidFill>
                <a:schemeClr val="tx1">
                  <a:lumMod val="50000"/>
                </a:schemeClr>
              </a:solidFill>
              <a:prstDash val="sysDash"/>
              <a:round/>
              <a:headEnd/>
              <a:tailEnd/>
            </a:ln>
            <a:extLst>
              <a:ext uri="{909E8E84-426E-40DD-AFC4-6F175D3DCCD1}">
                <a14:hiddenFill xmlns:a14="http://schemas.microsoft.com/office/drawing/2010/main">
                  <a:noFill/>
                </a14:hiddenFill>
              </a:ext>
            </a:extLst>
          </p:spPr>
          <p:txBody>
            <a:bodyPr/>
            <a:lstStyle/>
            <a:p>
              <a:endParaRPr lang="zh-CN" altLang="en-US" sz="2000" b="1">
                <a:latin typeface="+mn-ea"/>
              </a:endParaRPr>
            </a:p>
          </p:txBody>
        </p:sp>
      </p:grpSp>
      <p:grpSp>
        <p:nvGrpSpPr>
          <p:cNvPr id="15" name="Group 3"/>
          <p:cNvGrpSpPr>
            <a:grpSpLocks/>
          </p:cNvGrpSpPr>
          <p:nvPr/>
        </p:nvGrpSpPr>
        <p:grpSpPr bwMode="auto">
          <a:xfrm>
            <a:off x="611560" y="1853258"/>
            <a:ext cx="5040560" cy="605790"/>
            <a:chOff x="0" y="0"/>
            <a:chExt cx="4201115" cy="504056"/>
          </a:xfrm>
        </p:grpSpPr>
        <p:sp>
          <p:nvSpPr>
            <p:cNvPr id="16" name="矩形 6"/>
            <p:cNvSpPr>
              <a:spLocks noChangeArrowheads="1"/>
            </p:cNvSpPr>
            <p:nvPr/>
          </p:nvSpPr>
          <p:spPr bwMode="auto">
            <a:xfrm>
              <a:off x="0" y="0"/>
              <a:ext cx="504056" cy="504056"/>
            </a:xfrm>
            <a:prstGeom prst="rect">
              <a:avLst/>
            </a:prstGeom>
            <a:solidFill>
              <a:schemeClr val="tx1">
                <a:lumMod val="50000"/>
              </a:schemeClr>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r>
                <a:rPr lang="en-US" sz="2400" b="1" dirty="0">
                  <a:solidFill>
                    <a:srgbClr val="FFFFFF"/>
                  </a:solidFill>
                  <a:latin typeface="Comic Sans MS" pitchFamily="66" charset="0"/>
                  <a:cs typeface="Times New Roman" pitchFamily="18" charset="0"/>
                  <a:sym typeface="Calibri" pitchFamily="34" charset="0"/>
                </a:rPr>
                <a:t>1</a:t>
              </a:r>
              <a:endParaRPr lang="zh-CN" altLang="en-US" sz="2400" b="1" dirty="0">
                <a:latin typeface="Comic Sans MS" pitchFamily="66" charset="0"/>
                <a:cs typeface="Times New Roman" pitchFamily="18" charset="0"/>
              </a:endParaRPr>
            </a:p>
          </p:txBody>
        </p:sp>
        <p:sp>
          <p:nvSpPr>
            <p:cNvPr id="17" name="TextBox 7"/>
            <p:cNvSpPr>
              <a:spLocks noChangeArrowheads="1"/>
            </p:cNvSpPr>
            <p:nvPr/>
          </p:nvSpPr>
          <p:spPr bwMode="auto">
            <a:xfrm>
              <a:off x="756085" y="74880"/>
              <a:ext cx="3445030" cy="38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dist"/>
              <a:r>
                <a:rPr lang="zh-CN" altLang="en-US" sz="2400" b="1" dirty="0">
                  <a:solidFill>
                    <a:schemeClr val="tx1">
                      <a:lumMod val="50000"/>
                    </a:schemeClr>
                  </a:solidFill>
                  <a:latin typeface="华文细黑" pitchFamily="2" charset="-122"/>
                  <a:ea typeface="华文细黑" pitchFamily="2" charset="-122"/>
                </a:rPr>
                <a:t>项目</a:t>
              </a:r>
              <a:r>
                <a:rPr lang="zh-CN" altLang="en-US" sz="2400" b="1" dirty="0" smtClean="0">
                  <a:solidFill>
                    <a:schemeClr val="tx1">
                      <a:lumMod val="50000"/>
                    </a:schemeClr>
                  </a:solidFill>
                  <a:latin typeface="华文细黑" pitchFamily="2" charset="-122"/>
                  <a:ea typeface="华文细黑" pitchFamily="2" charset="-122"/>
                </a:rPr>
                <a:t>概</a:t>
              </a:r>
              <a:r>
                <a:rPr lang="zh-CN" altLang="en-US" sz="2400" b="1" dirty="0">
                  <a:solidFill>
                    <a:schemeClr val="tx1">
                      <a:lumMod val="50000"/>
                    </a:schemeClr>
                  </a:solidFill>
                  <a:latin typeface="华文细黑" pitchFamily="2" charset="-122"/>
                  <a:ea typeface="华文细黑" pitchFamily="2" charset="-122"/>
                </a:rPr>
                <a:t>况</a:t>
              </a:r>
            </a:p>
          </p:txBody>
        </p:sp>
        <p:sp>
          <p:nvSpPr>
            <p:cNvPr id="18" name="直接连接符 9"/>
            <p:cNvSpPr>
              <a:spLocks noChangeShapeType="1"/>
            </p:cNvSpPr>
            <p:nvPr/>
          </p:nvSpPr>
          <p:spPr bwMode="auto">
            <a:xfrm>
              <a:off x="504056" y="444213"/>
              <a:ext cx="3697059" cy="0"/>
            </a:xfrm>
            <a:prstGeom prst="line">
              <a:avLst/>
            </a:prstGeom>
            <a:noFill/>
            <a:ln w="9525" cap="flat" cmpd="sng">
              <a:solidFill>
                <a:schemeClr val="tx1">
                  <a:lumMod val="50000"/>
                </a:schemeClr>
              </a:solidFill>
              <a:prstDash val="sysDash"/>
              <a:round/>
              <a:headEnd/>
              <a:tailEnd/>
            </a:ln>
            <a:extLst>
              <a:ext uri="{909E8E84-426E-40DD-AFC4-6F175D3DCCD1}">
                <a14:hiddenFill xmlns:a14="http://schemas.microsoft.com/office/drawing/2010/main">
                  <a:noFill/>
                </a14:hiddenFill>
              </a:ext>
            </a:extLst>
          </p:spPr>
          <p:txBody>
            <a:bodyPr/>
            <a:lstStyle/>
            <a:p>
              <a:endParaRPr lang="zh-CN" altLang="en-US" sz="2000" b="1">
                <a:latin typeface="+mn-ea"/>
              </a:endParaRPr>
            </a:p>
          </p:txBody>
        </p:sp>
      </p:gr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83568" y="1700808"/>
            <a:ext cx="7560840" cy="1015663"/>
          </a:xfrm>
          <a:prstGeom prst="rect">
            <a:avLst/>
          </a:prstGeom>
        </p:spPr>
        <p:txBody>
          <a:bodyPr wrap="square">
            <a:spAutoFit/>
          </a:bodyPr>
          <a:lstStyle/>
          <a:p>
            <a:pPr algn="l"/>
            <a:r>
              <a:rPr lang="en-US" altLang="zh-CN" sz="2000" b="1" dirty="0" smtClean="0">
                <a:solidFill>
                  <a:schemeClr val="bg1">
                    <a:lumMod val="50000"/>
                  </a:schemeClr>
                </a:solidFill>
              </a:rPr>
              <a:t>4</a:t>
            </a:r>
            <a:r>
              <a:rPr lang="zh-CN" altLang="en-US" sz="2000" b="1" dirty="0" smtClean="0">
                <a:solidFill>
                  <a:schemeClr val="bg1">
                    <a:lumMod val="50000"/>
                  </a:schemeClr>
                </a:solidFill>
              </a:rPr>
              <a:t>、</a:t>
            </a:r>
            <a:r>
              <a:rPr lang="zh-CN" altLang="zh-CN" sz="2000" b="1" dirty="0">
                <a:solidFill>
                  <a:schemeClr val="bg1">
                    <a:lumMod val="50000"/>
                  </a:schemeClr>
                </a:solidFill>
              </a:rPr>
              <a:t>在建设期间积极做好水土保持工作，减缓水土流失量，基本避免场内泥沙流入机场周边的灌溉沟渠、耕地和溪流；</a:t>
            </a:r>
            <a:endParaRPr lang="en-US" altLang="zh-CN" sz="2000" b="1" dirty="0">
              <a:solidFill>
                <a:schemeClr val="bg1">
                  <a:lumMod val="50000"/>
                </a:schemeClr>
              </a:solidFill>
            </a:endParaRPr>
          </a:p>
          <a:p>
            <a:pPr algn="l"/>
            <a:endParaRPr lang="en-US" altLang="zh-CN" sz="2000" b="1" dirty="0">
              <a:solidFill>
                <a:schemeClr val="bg1">
                  <a:lumMod val="50000"/>
                </a:schemeClr>
              </a:solidFill>
            </a:endParaRPr>
          </a:p>
        </p:txBody>
      </p:sp>
      <p:sp>
        <p:nvSpPr>
          <p:cNvPr id="5" name="标题 1"/>
          <p:cNvSpPr>
            <a:spLocks noGrp="1"/>
          </p:cNvSpPr>
          <p:nvPr>
            <p:ph type="title"/>
          </p:nvPr>
        </p:nvSpPr>
        <p:spPr>
          <a:xfrm>
            <a:off x="457200" y="238125"/>
            <a:ext cx="7355160" cy="868363"/>
          </a:xfrm>
        </p:spPr>
        <p:txBody>
          <a:bodyPr/>
          <a:lstStyle/>
          <a:p>
            <a:r>
              <a:rPr lang="en-US" altLang="zh-CN" dirty="0"/>
              <a:t>2 </a:t>
            </a:r>
            <a:r>
              <a:rPr lang="zh-CN" altLang="en-US" dirty="0"/>
              <a:t>践</a:t>
            </a:r>
            <a:r>
              <a:rPr lang="zh-CN" altLang="en-US" dirty="0" smtClean="0"/>
              <a:t>行绿色理念</a:t>
            </a:r>
            <a:r>
              <a:rPr lang="en-US" altLang="zh-CN" dirty="0" smtClean="0"/>
              <a:t>——</a:t>
            </a:r>
            <a:r>
              <a:rPr lang="zh-CN" altLang="en-US" dirty="0" smtClean="0"/>
              <a:t>②环境友好</a:t>
            </a:r>
            <a:endParaRPr lang="zh-CN" alt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283" y="2942693"/>
            <a:ext cx="3779693" cy="2834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2938501"/>
            <a:ext cx="3801232" cy="2838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62912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83568" y="1700808"/>
            <a:ext cx="7128792" cy="707886"/>
          </a:xfrm>
          <a:prstGeom prst="rect">
            <a:avLst/>
          </a:prstGeom>
        </p:spPr>
        <p:txBody>
          <a:bodyPr wrap="square">
            <a:spAutoFit/>
          </a:bodyPr>
          <a:lstStyle/>
          <a:p>
            <a:pPr algn="l"/>
            <a:r>
              <a:rPr lang="en-US" altLang="zh-CN" sz="2000" b="1" dirty="0" smtClean="0">
                <a:solidFill>
                  <a:schemeClr val="bg1">
                    <a:lumMod val="50000"/>
                  </a:schemeClr>
                </a:solidFill>
              </a:rPr>
              <a:t>5</a:t>
            </a:r>
            <a:r>
              <a:rPr lang="zh-CN" altLang="en-US" sz="2000" b="1" dirty="0" smtClean="0">
                <a:solidFill>
                  <a:schemeClr val="bg1">
                    <a:lumMod val="50000"/>
                  </a:schemeClr>
                </a:solidFill>
              </a:rPr>
              <a:t>、</a:t>
            </a:r>
            <a:r>
              <a:rPr lang="zh-CN" altLang="zh-CN" sz="2000" b="1" dirty="0">
                <a:solidFill>
                  <a:schemeClr val="bg1">
                    <a:lumMod val="50000"/>
                  </a:schemeClr>
                </a:solidFill>
              </a:rPr>
              <a:t>开展“耕地占补平衡”、“森林植被恢复”、“水土保持补偿”、“樟树保护性异地移栽培植”等生态平衡实施方案；</a:t>
            </a:r>
            <a:endParaRPr lang="zh-CN" altLang="en-US" sz="2000" b="1" dirty="0">
              <a:solidFill>
                <a:schemeClr val="bg1">
                  <a:lumMod val="50000"/>
                </a:schemeClr>
              </a:solidFill>
            </a:endParaRPr>
          </a:p>
        </p:txBody>
      </p:sp>
      <p:sp>
        <p:nvSpPr>
          <p:cNvPr id="5" name="标题 1"/>
          <p:cNvSpPr>
            <a:spLocks noGrp="1"/>
          </p:cNvSpPr>
          <p:nvPr>
            <p:ph type="title"/>
          </p:nvPr>
        </p:nvSpPr>
        <p:spPr>
          <a:xfrm>
            <a:off x="457200" y="238125"/>
            <a:ext cx="7355160" cy="868363"/>
          </a:xfrm>
        </p:spPr>
        <p:txBody>
          <a:bodyPr/>
          <a:lstStyle/>
          <a:p>
            <a:r>
              <a:rPr lang="en-US" altLang="zh-CN" dirty="0"/>
              <a:t>2 </a:t>
            </a:r>
            <a:r>
              <a:rPr lang="zh-CN" altLang="en-US" dirty="0"/>
              <a:t>践</a:t>
            </a:r>
            <a:r>
              <a:rPr lang="zh-CN" altLang="en-US" dirty="0" smtClean="0"/>
              <a:t>行绿色理念</a:t>
            </a:r>
            <a:r>
              <a:rPr lang="en-US" altLang="zh-CN" dirty="0" smtClean="0"/>
              <a:t>——</a:t>
            </a:r>
            <a:r>
              <a:rPr lang="zh-CN" altLang="en-US" dirty="0" smtClean="0"/>
              <a:t>②环境友好</a:t>
            </a:r>
            <a:endParaRPr lang="zh-CN" altLang="en-US"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9343" y="2845163"/>
            <a:ext cx="3941504" cy="2960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852936"/>
            <a:ext cx="3960440" cy="2963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13460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a:xfrm>
            <a:off x="457200" y="238125"/>
            <a:ext cx="7355160" cy="868363"/>
          </a:xfrm>
        </p:spPr>
        <p:txBody>
          <a:bodyPr/>
          <a:lstStyle/>
          <a:p>
            <a:r>
              <a:rPr lang="en-US" altLang="zh-CN" dirty="0"/>
              <a:t>2 </a:t>
            </a:r>
            <a:r>
              <a:rPr lang="zh-CN" altLang="en-US" dirty="0"/>
              <a:t>践</a:t>
            </a:r>
            <a:r>
              <a:rPr lang="zh-CN" altLang="en-US" dirty="0" smtClean="0"/>
              <a:t>行绿色理念</a:t>
            </a:r>
            <a:r>
              <a:rPr lang="en-US" altLang="zh-CN" dirty="0" smtClean="0"/>
              <a:t>——</a:t>
            </a:r>
            <a:r>
              <a:rPr lang="zh-CN" altLang="en-US" dirty="0" smtClean="0"/>
              <a:t>②环境友好</a:t>
            </a:r>
            <a:endParaRPr lang="zh-CN" altLang="en-US" dirty="0"/>
          </a:p>
        </p:txBody>
      </p:sp>
      <p:sp>
        <p:nvSpPr>
          <p:cNvPr id="3" name="矩形 2">
            <a:extLst>
              <a:ext uri="{FF2B5EF4-FFF2-40B4-BE49-F238E27FC236}">
                <a16:creationId xmlns:a16="http://schemas.microsoft.com/office/drawing/2014/main" xmlns="" id="{C73B8EE8-FDCE-4998-8642-DB28D6F467A0}"/>
              </a:ext>
            </a:extLst>
          </p:cNvPr>
          <p:cNvSpPr/>
          <p:nvPr/>
        </p:nvSpPr>
        <p:spPr>
          <a:xfrm>
            <a:off x="683568" y="1628800"/>
            <a:ext cx="3669582" cy="4493538"/>
          </a:xfrm>
          <a:prstGeom prst="rect">
            <a:avLst/>
          </a:prstGeom>
        </p:spPr>
        <p:txBody>
          <a:bodyPr wrap="square">
            <a:spAutoFit/>
          </a:bodyPr>
          <a:lstStyle/>
          <a:p>
            <a:pPr marL="342900" indent="-342900" algn="l">
              <a:lnSpc>
                <a:spcPct val="130000"/>
              </a:lnSpc>
              <a:spcBef>
                <a:spcPts val="0"/>
              </a:spcBef>
              <a:buClr>
                <a:schemeClr val="accent1"/>
              </a:buClr>
              <a:buSzPct val="120000"/>
              <a:buFont typeface="Wingdings" panose="05000000000000000000" pitchFamily="2" charset="2"/>
              <a:buChar char="Q"/>
            </a:pPr>
            <a:r>
              <a:rPr lang="zh-CN" altLang="en-US"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采用工程量较小、速度快、对环境破坏较小、施工简易的施工方案；</a:t>
            </a:r>
            <a:endParaRPr lang="en-US" altLang="zh-CN"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gn="l">
              <a:lnSpc>
                <a:spcPct val="130000"/>
              </a:lnSpc>
              <a:spcBef>
                <a:spcPts val="0"/>
              </a:spcBef>
              <a:buClr>
                <a:schemeClr val="accent1"/>
              </a:buClr>
              <a:buSzPct val="120000"/>
              <a:buFont typeface="Wingdings" panose="05000000000000000000" pitchFamily="2" charset="2"/>
              <a:buChar char="Q"/>
            </a:pPr>
            <a:r>
              <a:rPr lang="zh-CN" altLang="en-US"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减少夜间施工；</a:t>
            </a:r>
            <a:endParaRPr lang="en-US" altLang="zh-CN"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gn="l">
              <a:lnSpc>
                <a:spcPct val="130000"/>
              </a:lnSpc>
              <a:spcBef>
                <a:spcPts val="0"/>
              </a:spcBef>
              <a:buClr>
                <a:schemeClr val="accent1"/>
              </a:buClr>
              <a:buSzPct val="120000"/>
              <a:buFont typeface="Wingdings" panose="05000000000000000000" pitchFamily="2" charset="2"/>
              <a:buChar char="Q"/>
            </a:pPr>
            <a:r>
              <a:rPr lang="zh-CN" altLang="en-US"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施工现场雨水收集；</a:t>
            </a:r>
            <a:endParaRPr lang="en-US" altLang="zh-CN"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gn="l">
              <a:lnSpc>
                <a:spcPct val="130000"/>
              </a:lnSpc>
              <a:spcBef>
                <a:spcPts val="0"/>
              </a:spcBef>
              <a:buClr>
                <a:schemeClr val="accent1"/>
              </a:buClr>
              <a:buSzPct val="120000"/>
              <a:buFont typeface="Wingdings" panose="05000000000000000000" pitchFamily="2" charset="2"/>
              <a:buChar char="Q"/>
            </a:pPr>
            <a:r>
              <a:rPr lang="zh-CN" altLang="en-US"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材料损耗比定额降低</a:t>
            </a:r>
            <a:r>
              <a:rPr lang="en-US" altLang="zh-CN"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30%</a:t>
            </a:r>
            <a:r>
              <a:rPr lang="zh-CN" altLang="en-US"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gn="l">
              <a:lnSpc>
                <a:spcPct val="130000"/>
              </a:lnSpc>
              <a:spcBef>
                <a:spcPts val="0"/>
              </a:spcBef>
              <a:buClr>
                <a:schemeClr val="accent1"/>
              </a:buClr>
              <a:buSzPct val="120000"/>
              <a:buFont typeface="Wingdings" panose="05000000000000000000" pitchFamily="2" charset="2"/>
              <a:buChar char="Q"/>
            </a:pPr>
            <a:r>
              <a:rPr lang="zh-CN" altLang="en-US"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施工围挡采用</a:t>
            </a:r>
            <a:r>
              <a:rPr lang="en-US" altLang="zh-CN"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100%</a:t>
            </a:r>
            <a:r>
              <a:rPr lang="zh-CN" altLang="en-US"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回收钢管；</a:t>
            </a:r>
            <a:endParaRPr lang="en-US" altLang="zh-CN"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gn="l">
              <a:lnSpc>
                <a:spcPct val="130000"/>
              </a:lnSpc>
              <a:spcBef>
                <a:spcPts val="0"/>
              </a:spcBef>
              <a:buClr>
                <a:schemeClr val="accent1"/>
              </a:buClr>
              <a:buSzPct val="120000"/>
              <a:buFont typeface="Wingdings" panose="05000000000000000000" pitchFamily="2" charset="2"/>
              <a:buChar char="Q"/>
            </a:pPr>
            <a:r>
              <a:rPr lang="zh-CN" altLang="en-US"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充分利用共有的机具资源；运输物料车辆封闭严密</a:t>
            </a:r>
            <a:endParaRPr lang="en-US" altLang="zh-CN"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gn="l">
              <a:lnSpc>
                <a:spcPct val="130000"/>
              </a:lnSpc>
              <a:spcBef>
                <a:spcPts val="0"/>
              </a:spcBef>
              <a:buClr>
                <a:schemeClr val="accent1"/>
              </a:buClr>
              <a:buSzPct val="120000"/>
              <a:buFont typeface="Wingdings" panose="05000000000000000000" pitchFamily="2" charset="2"/>
              <a:buChar char="Q"/>
            </a:pPr>
            <a:r>
              <a:rPr lang="zh-CN" altLang="en-US"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有毒有害废弃物处理；</a:t>
            </a:r>
            <a:endParaRPr lang="en-US" altLang="zh-CN"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gn="l">
              <a:lnSpc>
                <a:spcPct val="130000"/>
              </a:lnSpc>
              <a:spcBef>
                <a:spcPts val="0"/>
              </a:spcBef>
              <a:buClr>
                <a:schemeClr val="accent1"/>
              </a:buClr>
              <a:buSzPct val="120000"/>
              <a:buFont typeface="Wingdings" panose="05000000000000000000" pitchFamily="2" charset="2"/>
              <a:buChar char="Q"/>
            </a:pPr>
            <a:r>
              <a:rPr lang="zh-CN" altLang="en-US"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绿色施工标识设置。</a:t>
            </a:r>
            <a:endParaRPr lang="en-US" altLang="zh-CN"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图片 3" descr="IMG_0125">
            <a:extLst>
              <a:ext uri="{FF2B5EF4-FFF2-40B4-BE49-F238E27FC236}">
                <a16:creationId xmlns:a16="http://schemas.microsoft.com/office/drawing/2014/main" xmlns="" id="{F5515F53-CD90-45D3-88FA-F5C747F214D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51500" y="1556792"/>
            <a:ext cx="2232248" cy="159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pic>
        <p:nvPicPr>
          <p:cNvPr id="5" name="图片 4" descr="IMG_0110">
            <a:extLst>
              <a:ext uri="{FF2B5EF4-FFF2-40B4-BE49-F238E27FC236}">
                <a16:creationId xmlns:a16="http://schemas.microsoft.com/office/drawing/2014/main" xmlns="" id="{5F9D7507-AAA6-4FE2-9ADE-B693B75D148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8911" y="3173082"/>
            <a:ext cx="2232248" cy="1595993"/>
          </a:xfrm>
          <a:prstGeom prst="rect">
            <a:avLst/>
          </a:prstGeom>
          <a:noFill/>
          <a:ln>
            <a:noFill/>
          </a:ln>
          <a:extLst/>
        </p:spPr>
      </p:pic>
      <p:pic>
        <p:nvPicPr>
          <p:cNvPr id="6" name="图片 5" descr="现场临时围档">
            <a:extLst>
              <a:ext uri="{FF2B5EF4-FFF2-40B4-BE49-F238E27FC236}">
                <a16:creationId xmlns:a16="http://schemas.microsoft.com/office/drawing/2014/main" xmlns="" id="{950F16CA-32CA-4287-9273-683D6EB4D2C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8911" y="4819712"/>
            <a:ext cx="2257425" cy="1685925"/>
          </a:xfrm>
          <a:prstGeom prst="rect">
            <a:avLst/>
          </a:prstGeom>
          <a:noFill/>
          <a:ln>
            <a:noFill/>
          </a:ln>
        </p:spPr>
      </p:pic>
      <p:sp>
        <p:nvSpPr>
          <p:cNvPr id="7" name="矩形 6"/>
          <p:cNvSpPr/>
          <p:nvPr/>
        </p:nvSpPr>
        <p:spPr>
          <a:xfrm>
            <a:off x="395536" y="1228690"/>
            <a:ext cx="7128792" cy="400110"/>
          </a:xfrm>
          <a:prstGeom prst="rect">
            <a:avLst/>
          </a:prstGeom>
        </p:spPr>
        <p:txBody>
          <a:bodyPr wrap="square">
            <a:spAutoFit/>
          </a:bodyPr>
          <a:lstStyle/>
          <a:p>
            <a:pPr algn="l"/>
            <a:r>
              <a:rPr lang="en-US" altLang="zh-CN" sz="2000" b="1" dirty="0" smtClean="0">
                <a:solidFill>
                  <a:schemeClr val="bg1">
                    <a:lumMod val="50000"/>
                  </a:schemeClr>
                </a:solidFill>
              </a:rPr>
              <a:t>6</a:t>
            </a:r>
            <a:r>
              <a:rPr lang="zh-CN" altLang="en-US" sz="2000" b="1" dirty="0" smtClean="0">
                <a:solidFill>
                  <a:schemeClr val="bg1">
                    <a:lumMod val="50000"/>
                  </a:schemeClr>
                </a:solidFill>
              </a:rPr>
              <a:t>、绿色施工</a:t>
            </a:r>
            <a:endParaRPr lang="zh-CN" altLang="en-US" sz="2000" b="1" dirty="0">
              <a:solidFill>
                <a:schemeClr val="bg1">
                  <a:lumMod val="50000"/>
                </a:schemeClr>
              </a:solidFill>
            </a:endParaRPr>
          </a:p>
        </p:txBody>
      </p:sp>
    </p:spTree>
    <p:extLst>
      <p:ext uri="{BB962C8B-B14F-4D97-AF65-F5344CB8AC3E}">
        <p14:creationId xmlns:p14="http://schemas.microsoft.com/office/powerpoint/2010/main" val="8195669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a:xfrm>
            <a:off x="457200" y="238125"/>
            <a:ext cx="7355160" cy="868363"/>
          </a:xfrm>
        </p:spPr>
        <p:txBody>
          <a:bodyPr/>
          <a:lstStyle/>
          <a:p>
            <a:r>
              <a:rPr lang="en-US" altLang="zh-CN" dirty="0"/>
              <a:t>2 </a:t>
            </a:r>
            <a:r>
              <a:rPr lang="zh-CN" altLang="en-US" dirty="0"/>
              <a:t>践</a:t>
            </a:r>
            <a:r>
              <a:rPr lang="zh-CN" altLang="en-US" dirty="0" smtClean="0"/>
              <a:t>行绿色理念</a:t>
            </a:r>
            <a:r>
              <a:rPr lang="en-US" altLang="zh-CN" dirty="0" smtClean="0"/>
              <a:t>——</a:t>
            </a:r>
            <a:r>
              <a:rPr lang="zh-CN" altLang="en-US" dirty="0" smtClean="0"/>
              <a:t>②环境友好</a:t>
            </a:r>
            <a:endParaRPr lang="zh-CN" altLang="en-US" dirty="0"/>
          </a:p>
        </p:txBody>
      </p:sp>
      <p:sp>
        <p:nvSpPr>
          <p:cNvPr id="3" name="矩形 2"/>
          <p:cNvSpPr/>
          <p:nvPr/>
        </p:nvSpPr>
        <p:spPr>
          <a:xfrm>
            <a:off x="395536" y="1228690"/>
            <a:ext cx="7128792" cy="400110"/>
          </a:xfrm>
          <a:prstGeom prst="rect">
            <a:avLst/>
          </a:prstGeom>
        </p:spPr>
        <p:txBody>
          <a:bodyPr wrap="square">
            <a:spAutoFit/>
          </a:bodyPr>
          <a:lstStyle/>
          <a:p>
            <a:pPr algn="l"/>
            <a:r>
              <a:rPr lang="en-US" altLang="zh-CN" sz="2000" b="1" dirty="0" smtClean="0">
                <a:solidFill>
                  <a:schemeClr val="bg1">
                    <a:lumMod val="50000"/>
                  </a:schemeClr>
                </a:solidFill>
              </a:rPr>
              <a:t>7</a:t>
            </a:r>
            <a:r>
              <a:rPr lang="zh-CN" altLang="en-US" sz="2000" b="1" dirty="0" smtClean="0">
                <a:solidFill>
                  <a:schemeClr val="bg1">
                    <a:lumMod val="50000"/>
                  </a:schemeClr>
                </a:solidFill>
              </a:rPr>
              <a:t>、</a:t>
            </a:r>
            <a:r>
              <a:rPr lang="zh-CN" altLang="zh-CN"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减少扬尘与噪声扰民</a:t>
            </a:r>
            <a:endParaRPr lang="zh-CN" altLang="en-US" sz="2000" b="1" dirty="0">
              <a:solidFill>
                <a:schemeClr val="bg1">
                  <a:lumMod val="50000"/>
                </a:schemeClr>
              </a:solidFill>
            </a:endParaRPr>
          </a:p>
        </p:txBody>
      </p:sp>
      <p:sp>
        <p:nvSpPr>
          <p:cNvPr id="15" name="矩形 14">
            <a:extLst>
              <a:ext uri="{FF2B5EF4-FFF2-40B4-BE49-F238E27FC236}">
                <a16:creationId xmlns:a16="http://schemas.microsoft.com/office/drawing/2014/main" xmlns="" id="{C73B8EE8-FDCE-4998-8642-DB28D6F467A0}"/>
              </a:ext>
            </a:extLst>
          </p:cNvPr>
          <p:cNvSpPr/>
          <p:nvPr/>
        </p:nvSpPr>
        <p:spPr>
          <a:xfrm>
            <a:off x="878652" y="1603296"/>
            <a:ext cx="7365756" cy="1172629"/>
          </a:xfrm>
          <a:prstGeom prst="rect">
            <a:avLst/>
          </a:prstGeom>
        </p:spPr>
        <p:txBody>
          <a:bodyPr wrap="square">
            <a:spAutoFit/>
          </a:bodyPr>
          <a:lstStyle/>
          <a:p>
            <a:pPr marL="342900" indent="-342900" algn="l">
              <a:lnSpc>
                <a:spcPct val="130000"/>
              </a:lnSpc>
              <a:spcBef>
                <a:spcPts val="0"/>
              </a:spcBef>
              <a:buClr>
                <a:schemeClr val="accent1"/>
              </a:buClr>
              <a:buSzPct val="120000"/>
              <a:buFont typeface="Wingdings" panose="05000000000000000000" pitchFamily="2" charset="2"/>
              <a:buChar char="Q"/>
            </a:pPr>
            <a:r>
              <a:rPr lang="zh-CN" altLang="zh-CN"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石方开挖基本采用大型耕机作业，爆破作业量</a:t>
            </a:r>
            <a:r>
              <a:rPr lang="en-US" altLang="zh-CN"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30</a:t>
            </a:r>
            <a:r>
              <a:rPr lang="zh-CN" altLang="zh-CN"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万方仅占土石方开挖总量的</a:t>
            </a:r>
            <a:r>
              <a:rPr lang="en-US" altLang="zh-CN"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10</a:t>
            </a:r>
            <a:r>
              <a:rPr lang="en-US" altLang="zh-CN" dirty="0" smtClean="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dirty="0" smtClean="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dirty="0" smtClean="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gn="l">
              <a:lnSpc>
                <a:spcPct val="130000"/>
              </a:lnSpc>
              <a:spcBef>
                <a:spcPts val="0"/>
              </a:spcBef>
              <a:buClr>
                <a:schemeClr val="accent1"/>
              </a:buClr>
              <a:buSzPct val="120000"/>
              <a:buFont typeface="Wingdings" panose="05000000000000000000" pitchFamily="2" charset="2"/>
              <a:buChar char="Q"/>
            </a:pPr>
            <a:r>
              <a:rPr lang="zh-CN" altLang="zh-CN"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现场配置</a:t>
            </a:r>
            <a:r>
              <a:rPr lang="en-US" altLang="zh-CN"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4</a:t>
            </a:r>
            <a:r>
              <a:rPr lang="zh-CN" altLang="zh-CN"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部洒水车</a:t>
            </a:r>
            <a:r>
              <a:rPr lang="zh-CN" altLang="zh-CN" dirty="0" smtClean="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，进</a:t>
            </a:r>
            <a:r>
              <a:rPr lang="zh-CN" altLang="zh-CN"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行循环不间断喷洒降尘，减少扬尘污染</a:t>
            </a:r>
            <a:endParaRPr lang="zh-CN" altLang="en-US"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2852936"/>
            <a:ext cx="2592288" cy="1733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5" y="2852936"/>
            <a:ext cx="2583472" cy="1714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图片 19">
            <a:extLst>
              <a:ext uri="{FF2B5EF4-FFF2-40B4-BE49-F238E27FC236}">
                <a16:creationId xmlns:a16="http://schemas.microsoft.com/office/drawing/2014/main" xmlns="" id="{79FA041F-D9E1-47E6-92B7-DBF06BA119FC}"/>
              </a:ext>
            </a:extLst>
          </p:cNvPr>
          <p:cNvPicPr/>
          <p:nvPr/>
        </p:nvPicPr>
        <p:blipFill>
          <a:blip r:embed="rId4"/>
          <a:stretch>
            <a:fillRect/>
          </a:stretch>
        </p:blipFill>
        <p:spPr>
          <a:xfrm>
            <a:off x="1223628" y="4725144"/>
            <a:ext cx="2547469" cy="1671320"/>
          </a:xfrm>
          <a:prstGeom prst="rect">
            <a:avLst/>
          </a:prstGeom>
        </p:spPr>
      </p:pic>
      <p:pic>
        <p:nvPicPr>
          <p:cNvPr id="21" name="图片 20">
            <a:extLst>
              <a:ext uri="{FF2B5EF4-FFF2-40B4-BE49-F238E27FC236}">
                <a16:creationId xmlns:a16="http://schemas.microsoft.com/office/drawing/2014/main" xmlns="" id="{5BF406CA-25E1-4266-A4E7-BA3B4F15375B}"/>
              </a:ext>
            </a:extLst>
          </p:cNvPr>
          <p:cNvPicPr/>
          <p:nvPr/>
        </p:nvPicPr>
        <p:blipFill>
          <a:blip r:embed="rId5"/>
          <a:stretch>
            <a:fillRect/>
          </a:stretch>
        </p:blipFill>
        <p:spPr>
          <a:xfrm>
            <a:off x="4427984" y="4725144"/>
            <a:ext cx="2664296" cy="1697316"/>
          </a:xfrm>
          <a:prstGeom prst="rect">
            <a:avLst/>
          </a:prstGeom>
        </p:spPr>
      </p:pic>
    </p:spTree>
    <p:extLst>
      <p:ext uri="{BB962C8B-B14F-4D97-AF65-F5344CB8AC3E}">
        <p14:creationId xmlns:p14="http://schemas.microsoft.com/office/powerpoint/2010/main" val="23898372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a:xfrm>
            <a:off x="457200" y="238125"/>
            <a:ext cx="7355160" cy="868363"/>
          </a:xfrm>
        </p:spPr>
        <p:txBody>
          <a:bodyPr/>
          <a:lstStyle/>
          <a:p>
            <a:r>
              <a:rPr lang="en-US" altLang="zh-CN" dirty="0"/>
              <a:t>2 </a:t>
            </a:r>
            <a:r>
              <a:rPr lang="zh-CN" altLang="en-US" dirty="0"/>
              <a:t>践</a:t>
            </a:r>
            <a:r>
              <a:rPr lang="zh-CN" altLang="en-US" dirty="0" smtClean="0"/>
              <a:t>行绿色理念</a:t>
            </a:r>
            <a:r>
              <a:rPr lang="en-US" altLang="zh-CN" dirty="0" smtClean="0"/>
              <a:t>——</a:t>
            </a:r>
            <a:r>
              <a:rPr lang="zh-CN" altLang="en-US" dirty="0" smtClean="0"/>
              <a:t>②环境友好</a:t>
            </a:r>
            <a:endParaRPr lang="zh-CN" altLang="en-US" dirty="0"/>
          </a:p>
        </p:txBody>
      </p:sp>
      <p:sp>
        <p:nvSpPr>
          <p:cNvPr id="3" name="矩形 2"/>
          <p:cNvSpPr/>
          <p:nvPr/>
        </p:nvSpPr>
        <p:spPr>
          <a:xfrm>
            <a:off x="395536" y="1228690"/>
            <a:ext cx="7632848" cy="707886"/>
          </a:xfrm>
          <a:prstGeom prst="rect">
            <a:avLst/>
          </a:prstGeom>
        </p:spPr>
        <p:txBody>
          <a:bodyPr wrap="square">
            <a:spAutoFit/>
          </a:bodyPr>
          <a:lstStyle/>
          <a:p>
            <a:pPr algn="l"/>
            <a:r>
              <a:rPr lang="en-US" altLang="zh-CN" sz="2000" b="1" dirty="0" smtClean="0">
                <a:solidFill>
                  <a:schemeClr val="bg1">
                    <a:lumMod val="50000"/>
                  </a:schemeClr>
                </a:solidFill>
              </a:rPr>
              <a:t>8</a:t>
            </a:r>
            <a:r>
              <a:rPr lang="zh-CN" altLang="en-US" sz="2000" b="1" dirty="0" smtClean="0">
                <a:solidFill>
                  <a:schemeClr val="bg1">
                    <a:lumMod val="50000"/>
                  </a:schemeClr>
                </a:solidFill>
              </a:rPr>
              <a:t>、</a:t>
            </a:r>
            <a:r>
              <a:rPr lang="zh-CN" altLang="zh-CN" sz="2000" b="1" dirty="0">
                <a:solidFill>
                  <a:schemeClr val="bg1">
                    <a:lumMod val="50000"/>
                  </a:schemeClr>
                </a:solidFill>
              </a:rPr>
              <a:t>进行自然绿化、复层绿化与垂直绿化，加大绿化植草密度，航站区绿化率为</a:t>
            </a:r>
            <a:r>
              <a:rPr lang="en-US" altLang="zh-CN" sz="2000" b="1" dirty="0">
                <a:solidFill>
                  <a:schemeClr val="bg1">
                    <a:lumMod val="50000"/>
                  </a:schemeClr>
                </a:solidFill>
              </a:rPr>
              <a:t>41.22%</a:t>
            </a:r>
            <a:r>
              <a:rPr lang="zh-CN" altLang="zh-CN" sz="2000" b="1" dirty="0">
                <a:solidFill>
                  <a:schemeClr val="bg1">
                    <a:lumMod val="50000"/>
                  </a:schemeClr>
                </a:solidFill>
              </a:rPr>
              <a:t>，飞行区绿化率为</a:t>
            </a:r>
            <a:r>
              <a:rPr lang="en-US" altLang="zh-CN" sz="2000" b="1" dirty="0">
                <a:solidFill>
                  <a:schemeClr val="bg1">
                    <a:lumMod val="50000"/>
                  </a:schemeClr>
                </a:solidFill>
              </a:rPr>
              <a:t>66.59%</a:t>
            </a:r>
            <a:r>
              <a:rPr lang="zh-CN" altLang="zh-CN" sz="2000" b="1" dirty="0">
                <a:solidFill>
                  <a:schemeClr val="bg1">
                    <a:lumMod val="50000"/>
                  </a:schemeClr>
                </a:solidFill>
              </a:rPr>
              <a:t>，远高于国家标准。</a:t>
            </a:r>
            <a:endParaRPr lang="zh-CN" altLang="en-US" sz="2000" b="1" dirty="0">
              <a:solidFill>
                <a:schemeClr val="bg1">
                  <a:lumMod val="50000"/>
                </a:schemeClr>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060848"/>
            <a:ext cx="6977661"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93765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39552" y="1628800"/>
            <a:ext cx="3466728" cy="2246769"/>
          </a:xfrm>
          <a:prstGeom prst="rect">
            <a:avLst/>
          </a:prstGeom>
        </p:spPr>
        <p:txBody>
          <a:bodyPr wrap="square">
            <a:spAutoFit/>
          </a:bodyPr>
          <a:lstStyle/>
          <a:p>
            <a:pPr algn="l"/>
            <a:r>
              <a:rPr lang="en-US" altLang="zh-CN" sz="2000" b="1" dirty="0" smtClean="0">
                <a:solidFill>
                  <a:schemeClr val="bg1">
                    <a:lumMod val="50000"/>
                  </a:schemeClr>
                </a:solidFill>
              </a:rPr>
              <a:t>9</a:t>
            </a:r>
            <a:r>
              <a:rPr lang="zh-CN" altLang="en-US" sz="2000" b="1" dirty="0" smtClean="0">
                <a:solidFill>
                  <a:schemeClr val="bg1">
                    <a:lumMod val="50000"/>
                  </a:schemeClr>
                </a:solidFill>
              </a:rPr>
              <a:t>、</a:t>
            </a:r>
            <a:r>
              <a:rPr lang="zh-CN" altLang="zh-CN" sz="2000" b="1" dirty="0">
                <a:solidFill>
                  <a:schemeClr val="bg1">
                    <a:lumMod val="50000"/>
                  </a:schemeClr>
                </a:solidFill>
              </a:rPr>
              <a:t>市委市政府尤其重视净空保护，通航前出台《上饶三清山机场净空和航空电磁环境保护管理办法》，重拳出击拆除影响机场环境及安全运行的烟囱，有效保护机场净空和电磁环</a:t>
            </a:r>
            <a:r>
              <a:rPr lang="zh-CN" altLang="zh-CN" sz="2000" b="1" dirty="0" smtClean="0">
                <a:solidFill>
                  <a:schemeClr val="bg1">
                    <a:lumMod val="50000"/>
                  </a:schemeClr>
                </a:solidFill>
              </a:rPr>
              <a:t>境</a:t>
            </a:r>
            <a:r>
              <a:rPr lang="zh-CN" altLang="en-US" sz="2000" b="1" dirty="0" smtClean="0">
                <a:solidFill>
                  <a:schemeClr val="bg1">
                    <a:lumMod val="50000"/>
                  </a:schemeClr>
                </a:solidFill>
              </a:rPr>
              <a:t>。</a:t>
            </a:r>
            <a:endParaRPr lang="zh-CN" altLang="en-US" sz="2000" b="1" dirty="0">
              <a:solidFill>
                <a:schemeClr val="bg1">
                  <a:lumMod val="50000"/>
                </a:schemeClr>
              </a:solidFill>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1628800"/>
            <a:ext cx="2929842" cy="3906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标题 1"/>
          <p:cNvSpPr>
            <a:spLocks noGrp="1"/>
          </p:cNvSpPr>
          <p:nvPr>
            <p:ph type="title"/>
          </p:nvPr>
        </p:nvSpPr>
        <p:spPr>
          <a:xfrm>
            <a:off x="457200" y="238125"/>
            <a:ext cx="7355160" cy="868363"/>
          </a:xfrm>
        </p:spPr>
        <p:txBody>
          <a:bodyPr/>
          <a:lstStyle/>
          <a:p>
            <a:r>
              <a:rPr lang="en-US" altLang="zh-CN" dirty="0"/>
              <a:t>2 </a:t>
            </a:r>
            <a:r>
              <a:rPr lang="zh-CN" altLang="en-US" dirty="0"/>
              <a:t>践</a:t>
            </a:r>
            <a:r>
              <a:rPr lang="zh-CN" altLang="en-US" dirty="0" smtClean="0"/>
              <a:t>行绿色理念</a:t>
            </a:r>
            <a:r>
              <a:rPr lang="en-US" altLang="zh-CN" dirty="0" smtClean="0"/>
              <a:t>——</a:t>
            </a:r>
            <a:r>
              <a:rPr lang="zh-CN" altLang="en-US" dirty="0" smtClean="0"/>
              <a:t>②环境友好</a:t>
            </a:r>
            <a:endParaRPr lang="zh-CN" altLang="en-US" dirty="0"/>
          </a:p>
        </p:txBody>
      </p:sp>
    </p:spTree>
    <p:extLst>
      <p:ext uri="{BB962C8B-B14F-4D97-AF65-F5344CB8AC3E}">
        <p14:creationId xmlns:p14="http://schemas.microsoft.com/office/powerpoint/2010/main" val="34197737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a:xfrm>
            <a:off x="457200" y="238125"/>
            <a:ext cx="7355160" cy="868363"/>
          </a:xfrm>
        </p:spPr>
        <p:txBody>
          <a:bodyPr/>
          <a:lstStyle/>
          <a:p>
            <a:r>
              <a:rPr lang="en-US" altLang="zh-CN" dirty="0"/>
              <a:t>2 </a:t>
            </a:r>
            <a:r>
              <a:rPr lang="zh-CN" altLang="en-US" dirty="0"/>
              <a:t>践</a:t>
            </a:r>
            <a:r>
              <a:rPr lang="zh-CN" altLang="en-US" dirty="0" smtClean="0"/>
              <a:t>行绿色理念</a:t>
            </a:r>
            <a:r>
              <a:rPr lang="en-US" altLang="zh-CN" dirty="0" smtClean="0"/>
              <a:t>——</a:t>
            </a:r>
            <a:r>
              <a:rPr lang="zh-CN" altLang="en-US" dirty="0" smtClean="0"/>
              <a:t>③科技创新</a:t>
            </a:r>
            <a:endParaRPr lang="zh-CN" altLang="en-US" dirty="0"/>
          </a:p>
        </p:txBody>
      </p:sp>
      <p:sp>
        <p:nvSpPr>
          <p:cNvPr id="3" name="矩形 2"/>
          <p:cNvSpPr/>
          <p:nvPr/>
        </p:nvSpPr>
        <p:spPr>
          <a:xfrm>
            <a:off x="395536" y="1228690"/>
            <a:ext cx="7632848" cy="400110"/>
          </a:xfrm>
          <a:prstGeom prst="rect">
            <a:avLst/>
          </a:prstGeom>
        </p:spPr>
        <p:txBody>
          <a:bodyPr wrap="square">
            <a:spAutoFit/>
          </a:bodyPr>
          <a:lstStyle/>
          <a:p>
            <a:pPr algn="l"/>
            <a:r>
              <a:rPr lang="en-US" altLang="zh-CN" sz="2000" b="1" dirty="0">
                <a:solidFill>
                  <a:schemeClr val="bg1">
                    <a:lumMod val="50000"/>
                  </a:schemeClr>
                </a:solidFill>
              </a:rPr>
              <a:t>1</a:t>
            </a:r>
            <a:r>
              <a:rPr lang="zh-CN" altLang="en-US" sz="2000" b="1" dirty="0">
                <a:solidFill>
                  <a:schemeClr val="bg1">
                    <a:lumMod val="50000"/>
                  </a:schemeClr>
                </a:solidFill>
              </a:rPr>
              <a:t>、</a:t>
            </a:r>
            <a:r>
              <a:rPr lang="zh-CN" altLang="zh-CN" sz="2000" b="1" dirty="0">
                <a:solidFill>
                  <a:schemeClr val="bg1">
                    <a:lumMod val="50000"/>
                  </a:schemeClr>
                </a:solidFill>
              </a:rPr>
              <a:t>利用无人机技术进行全方位的施工过程监控与管理</a:t>
            </a:r>
            <a:endParaRPr lang="zh-CN" altLang="en-US" sz="2000" b="1" dirty="0">
              <a:solidFill>
                <a:schemeClr val="bg1">
                  <a:lumMod val="50000"/>
                </a:schemeClr>
              </a:solidFill>
            </a:endParaRPr>
          </a:p>
        </p:txBody>
      </p:sp>
      <p:sp>
        <p:nvSpPr>
          <p:cNvPr id="16" name="矩形 15">
            <a:extLst>
              <a:ext uri="{FF2B5EF4-FFF2-40B4-BE49-F238E27FC236}">
                <a16:creationId xmlns:a16="http://schemas.microsoft.com/office/drawing/2014/main" xmlns="" id="{C73B8EE8-FDCE-4998-8642-DB28D6F467A0}"/>
              </a:ext>
            </a:extLst>
          </p:cNvPr>
          <p:cNvSpPr/>
          <p:nvPr/>
        </p:nvSpPr>
        <p:spPr>
          <a:xfrm>
            <a:off x="498552" y="1686910"/>
            <a:ext cx="4392488" cy="2308324"/>
          </a:xfrm>
          <a:prstGeom prst="rect">
            <a:avLst/>
          </a:prstGeom>
        </p:spPr>
        <p:txBody>
          <a:bodyPr wrap="square">
            <a:spAutoFit/>
          </a:bodyPr>
          <a:lstStyle/>
          <a:p>
            <a:pPr algn="l">
              <a:spcBef>
                <a:spcPts val="0"/>
              </a:spcBef>
              <a:buClr>
                <a:schemeClr val="accent1"/>
              </a:buClr>
              <a:buSzPct val="120000"/>
            </a:pPr>
            <a:endParaRPr lang="en-US" altLang="zh-CN" sz="2400" dirty="0" smtClean="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gn="l">
              <a:spcBef>
                <a:spcPts val="0"/>
              </a:spcBef>
              <a:buClr>
                <a:schemeClr val="accent1"/>
              </a:buClr>
              <a:buSzPct val="120000"/>
              <a:buFont typeface="Wingdings" panose="05000000000000000000" pitchFamily="2" charset="2"/>
              <a:buChar char="Q"/>
            </a:pPr>
            <a:r>
              <a:rPr lang="zh-CN" altLang="en-US"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使用无人机航拍技术，对整个施工现场实行全覆盖跟踪监</a:t>
            </a:r>
            <a:r>
              <a:rPr lang="zh-CN" altLang="en-US" sz="2000" dirty="0" smtClean="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控。</a:t>
            </a:r>
            <a:endParaRPr lang="en-US" altLang="zh-CN" sz="2000" dirty="0" smtClean="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algn="l">
              <a:spcBef>
                <a:spcPts val="0"/>
              </a:spcBef>
              <a:buClr>
                <a:schemeClr val="accent1"/>
              </a:buClr>
              <a:buSzPct val="120000"/>
            </a:pPr>
            <a:r>
              <a:rPr lang="en-US" altLang="zh-CN"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smtClean="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000" dirty="0" smtClean="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对于大区域且地形条件复杂的施工现场，利用无人机能全面、直观、便捷地掌握施工情况，便于组织施工，节约成本。</a:t>
            </a:r>
            <a:endParaRPr lang="en-US" altLang="zh-CN"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16" descr="Macintosh HD:Users:mandyshen:Pictures:iPhoto Library.photolibrary:Previews:2015:09:30:20150930-123720:mQ0hJ48FQMC7%VN2BR9Fnw:IMG_3560.jpg">
            <a:extLst>
              <a:ext uri="{FF2B5EF4-FFF2-40B4-BE49-F238E27FC236}">
                <a16:creationId xmlns:a16="http://schemas.microsoft.com/office/drawing/2014/main" xmlns="" id="{1BFE09D8-9423-4776-8503-349CD4EA246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1611288"/>
            <a:ext cx="1939220" cy="2151792"/>
          </a:xfrm>
          <a:prstGeom prst="rect">
            <a:avLst/>
          </a:prstGeom>
          <a:noFill/>
          <a:ln>
            <a:noFill/>
          </a:ln>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1040" y="3933056"/>
            <a:ext cx="3672408" cy="2401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223" y="3933056"/>
            <a:ext cx="3522737" cy="2401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98372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a:xfrm>
            <a:off x="457200" y="238125"/>
            <a:ext cx="7355160" cy="868363"/>
          </a:xfrm>
        </p:spPr>
        <p:txBody>
          <a:bodyPr/>
          <a:lstStyle/>
          <a:p>
            <a:r>
              <a:rPr lang="en-US" altLang="zh-CN" dirty="0"/>
              <a:t>2 </a:t>
            </a:r>
            <a:r>
              <a:rPr lang="zh-CN" altLang="en-US" dirty="0"/>
              <a:t>践</a:t>
            </a:r>
            <a:r>
              <a:rPr lang="zh-CN" altLang="en-US" dirty="0" smtClean="0"/>
              <a:t>行绿色理念</a:t>
            </a:r>
            <a:r>
              <a:rPr lang="en-US" altLang="zh-CN" dirty="0" smtClean="0"/>
              <a:t>——</a:t>
            </a:r>
            <a:r>
              <a:rPr lang="zh-CN" altLang="en-US" dirty="0" smtClean="0"/>
              <a:t>③科技创新</a:t>
            </a:r>
            <a:endParaRPr lang="zh-CN" altLang="en-US" dirty="0"/>
          </a:p>
        </p:txBody>
      </p:sp>
      <p:sp>
        <p:nvSpPr>
          <p:cNvPr id="2" name="矩形 1"/>
          <p:cNvSpPr/>
          <p:nvPr/>
        </p:nvSpPr>
        <p:spPr>
          <a:xfrm>
            <a:off x="765312" y="1484784"/>
            <a:ext cx="6048672" cy="1323439"/>
          </a:xfrm>
          <a:prstGeom prst="rect">
            <a:avLst/>
          </a:prstGeom>
        </p:spPr>
        <p:txBody>
          <a:bodyPr wrap="square">
            <a:spAutoFit/>
          </a:bodyPr>
          <a:lstStyle/>
          <a:p>
            <a:pPr algn="l"/>
            <a:r>
              <a:rPr lang="en-US" altLang="zh-CN" sz="2000" b="1" dirty="0" smtClean="0">
                <a:solidFill>
                  <a:schemeClr val="bg1">
                    <a:lumMod val="50000"/>
                  </a:schemeClr>
                </a:solidFill>
              </a:rPr>
              <a:t>2</a:t>
            </a:r>
            <a:r>
              <a:rPr lang="zh-CN" altLang="en-US" sz="2000" b="1" dirty="0" smtClean="0">
                <a:solidFill>
                  <a:schemeClr val="bg1">
                    <a:lumMod val="50000"/>
                  </a:schemeClr>
                </a:solidFill>
              </a:rPr>
              <a:t>、结合当地地质条件，探索并</a:t>
            </a:r>
            <a:r>
              <a:rPr lang="zh-CN" altLang="zh-CN" sz="2000" b="1" dirty="0" smtClean="0">
                <a:solidFill>
                  <a:schemeClr val="bg1">
                    <a:lumMod val="50000"/>
                  </a:schemeClr>
                </a:solidFill>
              </a:rPr>
              <a:t>采</a:t>
            </a:r>
            <a:r>
              <a:rPr lang="zh-CN" altLang="zh-CN" sz="2000" b="1" dirty="0">
                <a:solidFill>
                  <a:schemeClr val="bg1">
                    <a:lumMod val="50000"/>
                  </a:schemeClr>
                </a:solidFill>
              </a:rPr>
              <a:t>用红砂岩雨季施工新工艺新技术</a:t>
            </a:r>
            <a:r>
              <a:rPr lang="zh-CN" altLang="zh-CN" sz="2000" b="1" dirty="0" smtClean="0">
                <a:solidFill>
                  <a:schemeClr val="bg1">
                    <a:lumMod val="50000"/>
                  </a:schemeClr>
                </a:solidFill>
              </a:rPr>
              <a:t>，为</a:t>
            </a:r>
            <a:r>
              <a:rPr lang="zh-CN" altLang="zh-CN" sz="2000" b="1" dirty="0">
                <a:solidFill>
                  <a:schemeClr val="bg1">
                    <a:lumMod val="50000"/>
                  </a:schemeClr>
                </a:solidFill>
              </a:rPr>
              <a:t>场道地基处理节省</a:t>
            </a:r>
            <a:r>
              <a:rPr lang="en-US" altLang="zh-CN" sz="2000" b="1" dirty="0">
                <a:solidFill>
                  <a:schemeClr val="bg1">
                    <a:lumMod val="50000"/>
                  </a:schemeClr>
                </a:solidFill>
              </a:rPr>
              <a:t>1000</a:t>
            </a:r>
            <a:r>
              <a:rPr lang="zh-CN" altLang="zh-CN" sz="2000" b="1" dirty="0">
                <a:solidFill>
                  <a:schemeClr val="bg1">
                    <a:lumMod val="50000"/>
                  </a:schemeClr>
                </a:solidFill>
              </a:rPr>
              <a:t>多万元</a:t>
            </a:r>
            <a:r>
              <a:rPr lang="zh-CN" altLang="zh-CN" sz="2000" b="1" dirty="0" smtClean="0">
                <a:solidFill>
                  <a:schemeClr val="bg1">
                    <a:lumMod val="50000"/>
                  </a:schemeClr>
                </a:solidFill>
              </a:rPr>
              <a:t>；</a:t>
            </a:r>
            <a:endParaRPr lang="en-US" altLang="zh-CN" sz="2000" b="1" dirty="0" smtClean="0">
              <a:solidFill>
                <a:schemeClr val="bg1">
                  <a:lumMod val="50000"/>
                </a:schemeClr>
              </a:solidFill>
            </a:endParaRPr>
          </a:p>
          <a:p>
            <a:pPr algn="l"/>
            <a:r>
              <a:rPr lang="zh-CN" altLang="en-US" sz="2000" b="1" dirty="0" smtClean="0">
                <a:solidFill>
                  <a:schemeClr val="bg1">
                    <a:lumMod val="50000"/>
                  </a:schemeClr>
                </a:solidFill>
              </a:rPr>
              <a:t>      与</a:t>
            </a:r>
            <a:r>
              <a:rPr lang="zh-CN" altLang="en-US" sz="2000" b="1" dirty="0">
                <a:solidFill>
                  <a:schemeClr val="bg1">
                    <a:lumMod val="50000"/>
                  </a:schemeClr>
                </a:solidFill>
              </a:rPr>
              <a:t>同济大学合作，将此工艺技术作为创新课题进行深入研究。</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996225"/>
            <a:ext cx="4032448" cy="2603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761" y="2996225"/>
            <a:ext cx="3981711" cy="2603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00593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a:xfrm>
            <a:off x="457200" y="238125"/>
            <a:ext cx="7355160" cy="868363"/>
          </a:xfrm>
        </p:spPr>
        <p:txBody>
          <a:bodyPr/>
          <a:lstStyle/>
          <a:p>
            <a:r>
              <a:rPr lang="en-US" altLang="zh-CN" dirty="0"/>
              <a:t>2 </a:t>
            </a:r>
            <a:r>
              <a:rPr lang="zh-CN" altLang="en-US" dirty="0"/>
              <a:t>践</a:t>
            </a:r>
            <a:r>
              <a:rPr lang="zh-CN" altLang="en-US" dirty="0" smtClean="0"/>
              <a:t>行绿色理念</a:t>
            </a:r>
            <a:r>
              <a:rPr lang="en-US" altLang="zh-CN" dirty="0" smtClean="0"/>
              <a:t>——</a:t>
            </a:r>
            <a:r>
              <a:rPr lang="zh-CN" altLang="en-US" dirty="0" smtClean="0"/>
              <a:t>③科技创新</a:t>
            </a:r>
            <a:endParaRPr lang="zh-CN" altLang="en-US" dirty="0"/>
          </a:p>
        </p:txBody>
      </p:sp>
      <p:sp>
        <p:nvSpPr>
          <p:cNvPr id="2" name="矩形 1"/>
          <p:cNvSpPr/>
          <p:nvPr/>
        </p:nvSpPr>
        <p:spPr>
          <a:xfrm>
            <a:off x="755576" y="1556792"/>
            <a:ext cx="7416824" cy="707886"/>
          </a:xfrm>
          <a:prstGeom prst="rect">
            <a:avLst/>
          </a:prstGeom>
        </p:spPr>
        <p:txBody>
          <a:bodyPr wrap="square">
            <a:spAutoFit/>
          </a:bodyPr>
          <a:lstStyle/>
          <a:p>
            <a:pPr algn="l"/>
            <a:r>
              <a:rPr lang="en-US" altLang="zh-CN" sz="2000" b="1" dirty="0" smtClean="0">
                <a:solidFill>
                  <a:schemeClr val="bg1">
                    <a:lumMod val="50000"/>
                  </a:schemeClr>
                </a:solidFill>
              </a:rPr>
              <a:t>3</a:t>
            </a:r>
            <a:r>
              <a:rPr lang="zh-CN" altLang="en-US" sz="2000" b="1" dirty="0" smtClean="0">
                <a:solidFill>
                  <a:schemeClr val="bg1">
                    <a:lumMod val="50000"/>
                  </a:schemeClr>
                </a:solidFill>
              </a:rPr>
              <a:t>、</a:t>
            </a:r>
            <a:r>
              <a:rPr lang="zh-CN" altLang="zh-CN" sz="2000" b="1" dirty="0" smtClean="0">
                <a:solidFill>
                  <a:schemeClr val="bg1">
                    <a:lumMod val="50000"/>
                  </a:schemeClr>
                </a:solidFill>
              </a:rPr>
              <a:t>充</a:t>
            </a:r>
            <a:r>
              <a:rPr lang="zh-CN" altLang="zh-CN" sz="2000" b="1" dirty="0">
                <a:solidFill>
                  <a:schemeClr val="bg1">
                    <a:lumMod val="50000"/>
                  </a:schemeClr>
                </a:solidFill>
              </a:rPr>
              <a:t>分利用仿真模拟技术，航站楼内设</a:t>
            </a:r>
            <a:r>
              <a:rPr lang="en-US" altLang="zh-CN" sz="2000" b="1" dirty="0">
                <a:solidFill>
                  <a:schemeClr val="bg1">
                    <a:lumMod val="50000"/>
                  </a:schemeClr>
                </a:solidFill>
              </a:rPr>
              <a:t>3</a:t>
            </a:r>
            <a:r>
              <a:rPr lang="zh-CN" altLang="zh-CN" sz="2000" b="1" dirty="0">
                <a:solidFill>
                  <a:schemeClr val="bg1">
                    <a:lumMod val="50000"/>
                  </a:schemeClr>
                </a:solidFill>
              </a:rPr>
              <a:t>个采光天井，采用自然通风、隔热节能和绿化措施，减少室内空气污染物质的含量；</a:t>
            </a:r>
            <a:endParaRPr lang="zh-CN" altLang="en-US" sz="2000" b="1" dirty="0">
              <a:solidFill>
                <a:schemeClr val="bg1">
                  <a:lumMod val="50000"/>
                </a:schemeClr>
              </a:solidFill>
            </a:endParaRPr>
          </a:p>
        </p:txBody>
      </p:sp>
      <p:sp>
        <p:nvSpPr>
          <p:cNvPr id="4" name="矩形 3"/>
          <p:cNvSpPr/>
          <p:nvPr/>
        </p:nvSpPr>
        <p:spPr>
          <a:xfrm>
            <a:off x="539749" y="5580261"/>
            <a:ext cx="5722938" cy="358775"/>
          </a:xfrm>
          <a:prstGeom prst="rect">
            <a:avLst/>
          </a:prstGeom>
        </p:spPr>
        <p:txBody>
          <a:bodyPr wrap="none">
            <a:spAutoFit/>
          </a:bodyPr>
          <a:lstStyle/>
          <a:p>
            <a:pPr>
              <a:lnSpc>
                <a:spcPct val="120000"/>
              </a:lnSpc>
              <a:buFont typeface="Wingdings" pitchFamily="2" charset="2"/>
              <a:buChar char="ü"/>
              <a:defRPr/>
            </a:pPr>
            <a:r>
              <a:rPr lang="zh-CN" altLang="en-US" sz="1600" b="1" dirty="0">
                <a:solidFill>
                  <a:srgbClr val="0070C0"/>
                </a:solidFill>
                <a:ea typeface="宋体" pitchFamily="2" charset="-122"/>
              </a:rPr>
              <a:t>建筑构型帮助航站楼实现</a:t>
            </a:r>
            <a:r>
              <a:rPr lang="zh-CN" altLang="en-US" sz="1600" b="1" dirty="0">
                <a:solidFill>
                  <a:schemeClr val="accent3">
                    <a:lumMod val="50000"/>
                  </a:schemeClr>
                </a:solidFill>
                <a:ea typeface="宋体" pitchFamily="2" charset="-122"/>
              </a:rPr>
              <a:t>自然通风、自然采光及可调节遮阳</a:t>
            </a:r>
            <a:endParaRPr lang="en-US" altLang="zh-CN" sz="1600" b="1" dirty="0">
              <a:solidFill>
                <a:schemeClr val="accent3">
                  <a:lumMod val="50000"/>
                </a:schemeClr>
              </a:solidFill>
              <a:ea typeface="宋体" pitchFamily="2" charset="-122"/>
            </a:endParaRPr>
          </a:p>
        </p:txBody>
      </p:sp>
      <p:cxnSp>
        <p:nvCxnSpPr>
          <p:cNvPr id="5" name="肘形连接符 4"/>
          <p:cNvCxnSpPr>
            <a:endCxn id="4" idx="1"/>
          </p:cNvCxnSpPr>
          <p:nvPr/>
        </p:nvCxnSpPr>
        <p:spPr>
          <a:xfrm rot="16200000" flipH="1">
            <a:off x="-516732" y="4703167"/>
            <a:ext cx="1897062" cy="21590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0749" y="2852936"/>
            <a:ext cx="4040188"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49" y="2852936"/>
            <a:ext cx="4060825"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87471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a:xfrm>
            <a:off x="457200" y="238125"/>
            <a:ext cx="7355160" cy="868363"/>
          </a:xfrm>
        </p:spPr>
        <p:txBody>
          <a:bodyPr/>
          <a:lstStyle/>
          <a:p>
            <a:r>
              <a:rPr lang="en-US" altLang="zh-CN" dirty="0"/>
              <a:t>2 </a:t>
            </a:r>
            <a:r>
              <a:rPr lang="zh-CN" altLang="en-US" dirty="0"/>
              <a:t>践</a:t>
            </a:r>
            <a:r>
              <a:rPr lang="zh-CN" altLang="en-US" dirty="0" smtClean="0"/>
              <a:t>行绿色理念</a:t>
            </a:r>
            <a:r>
              <a:rPr lang="en-US" altLang="zh-CN" dirty="0" smtClean="0"/>
              <a:t>——</a:t>
            </a:r>
            <a:r>
              <a:rPr lang="zh-CN" altLang="en-US" dirty="0" smtClean="0"/>
              <a:t>③科技创新</a:t>
            </a:r>
            <a:endParaRPr lang="zh-CN" altLang="en-US" dirty="0"/>
          </a:p>
        </p:txBody>
      </p:sp>
      <p:sp>
        <p:nvSpPr>
          <p:cNvPr id="2" name="矩形 1"/>
          <p:cNvSpPr/>
          <p:nvPr/>
        </p:nvSpPr>
        <p:spPr>
          <a:xfrm>
            <a:off x="457200" y="1235007"/>
            <a:ext cx="6696744" cy="400110"/>
          </a:xfrm>
          <a:prstGeom prst="rect">
            <a:avLst/>
          </a:prstGeom>
        </p:spPr>
        <p:txBody>
          <a:bodyPr wrap="square">
            <a:spAutoFit/>
          </a:bodyPr>
          <a:lstStyle/>
          <a:p>
            <a:pPr algn="l"/>
            <a:r>
              <a:rPr lang="en-US" altLang="zh-CN" sz="2000" b="1" dirty="0">
                <a:solidFill>
                  <a:schemeClr val="bg1">
                    <a:lumMod val="50000"/>
                  </a:schemeClr>
                </a:solidFill>
              </a:rPr>
              <a:t>4</a:t>
            </a:r>
            <a:r>
              <a:rPr lang="zh-CN" altLang="en-US" sz="2000" b="1" dirty="0">
                <a:solidFill>
                  <a:schemeClr val="bg1">
                    <a:lumMod val="50000"/>
                  </a:schemeClr>
                </a:solidFill>
              </a:rPr>
              <a:t>、</a:t>
            </a:r>
            <a:r>
              <a:rPr lang="zh-CN" altLang="zh-CN" sz="2000" b="1" dirty="0">
                <a:solidFill>
                  <a:schemeClr val="bg1">
                    <a:lumMod val="50000"/>
                  </a:schemeClr>
                </a:solidFill>
              </a:rPr>
              <a:t>采用地源热泵系</a:t>
            </a:r>
            <a:r>
              <a:rPr lang="zh-CN" altLang="zh-CN" sz="2000" b="1" dirty="0" smtClean="0">
                <a:solidFill>
                  <a:schemeClr val="bg1">
                    <a:lumMod val="50000"/>
                  </a:schemeClr>
                </a:solidFill>
              </a:rPr>
              <a:t>统</a:t>
            </a:r>
            <a:endParaRPr lang="zh-CN" altLang="en-US" sz="2000" b="1" dirty="0">
              <a:solidFill>
                <a:schemeClr val="bg1">
                  <a:lumMod val="50000"/>
                </a:schemeClr>
              </a:solidFill>
            </a:endParaRPr>
          </a:p>
        </p:txBody>
      </p:sp>
      <p:sp>
        <p:nvSpPr>
          <p:cNvPr id="4" name="矩形 3"/>
          <p:cNvSpPr/>
          <p:nvPr/>
        </p:nvSpPr>
        <p:spPr>
          <a:xfrm>
            <a:off x="542925" y="5250214"/>
            <a:ext cx="8205788" cy="1089529"/>
          </a:xfrm>
          <a:prstGeom prst="rect">
            <a:avLst/>
          </a:prstGeom>
        </p:spPr>
        <p:txBody>
          <a:bodyPr>
            <a:spAutoFit/>
          </a:bodyPr>
          <a:lstStyle/>
          <a:p>
            <a:pPr algn="l">
              <a:lnSpc>
                <a:spcPct val="120000"/>
              </a:lnSpc>
              <a:buFont typeface="Wingdings" pitchFamily="2" charset="2"/>
              <a:buChar char="ü"/>
              <a:defRPr/>
            </a:pPr>
            <a:r>
              <a:rPr lang="zh-CN" altLang="zh-CN" b="1" dirty="0">
                <a:solidFill>
                  <a:srgbClr val="0070C0"/>
                </a:solidFill>
                <a:ea typeface="宋体" pitchFamily="2" charset="-122"/>
              </a:rPr>
              <a:t>采用</a:t>
            </a:r>
            <a:r>
              <a:rPr lang="zh-CN" altLang="zh-CN" b="1" dirty="0">
                <a:solidFill>
                  <a:schemeClr val="accent3">
                    <a:lumMod val="50000"/>
                  </a:schemeClr>
                </a:solidFill>
                <a:ea typeface="宋体" pitchFamily="2" charset="-122"/>
              </a:rPr>
              <a:t>地源热泵系统</a:t>
            </a:r>
            <a:r>
              <a:rPr lang="zh-CN" altLang="en-US" b="1" dirty="0">
                <a:solidFill>
                  <a:srgbClr val="0070C0"/>
                </a:solidFill>
                <a:ea typeface="宋体" pitchFamily="2" charset="-122"/>
              </a:rPr>
              <a:t>，</a:t>
            </a:r>
            <a:r>
              <a:rPr lang="zh-CN" altLang="zh-CN" b="1" dirty="0">
                <a:solidFill>
                  <a:srgbClr val="0070C0"/>
                </a:solidFill>
                <a:ea typeface="宋体" pitchFamily="2" charset="-122"/>
              </a:rPr>
              <a:t>通过与末端系统相结合为航站楼</a:t>
            </a:r>
            <a:r>
              <a:rPr lang="zh-CN" altLang="en-US" b="1" dirty="0">
                <a:solidFill>
                  <a:srgbClr val="0070C0"/>
                </a:solidFill>
                <a:ea typeface="宋体" pitchFamily="2" charset="-122"/>
              </a:rPr>
              <a:t>提供</a:t>
            </a:r>
            <a:r>
              <a:rPr lang="zh-CN" altLang="zh-CN" b="1" dirty="0">
                <a:solidFill>
                  <a:srgbClr val="0070C0"/>
                </a:solidFill>
                <a:ea typeface="宋体" pitchFamily="2" charset="-122"/>
              </a:rPr>
              <a:t>冬季供暖、夏季供冷</a:t>
            </a:r>
            <a:endParaRPr lang="en-US" altLang="zh-CN" b="1" dirty="0">
              <a:solidFill>
                <a:srgbClr val="0070C0"/>
              </a:solidFill>
              <a:ea typeface="宋体" pitchFamily="2" charset="-122"/>
            </a:endParaRPr>
          </a:p>
          <a:p>
            <a:pPr algn="l">
              <a:lnSpc>
                <a:spcPct val="120000"/>
              </a:lnSpc>
              <a:defRPr/>
            </a:pPr>
            <a:r>
              <a:rPr lang="en-US" altLang="zh-CN" dirty="0">
                <a:latin typeface="黑体" pitchFamily="49" charset="-122"/>
                <a:ea typeface="黑体" pitchFamily="49" charset="-122"/>
              </a:rPr>
              <a:t>  </a:t>
            </a:r>
            <a:r>
              <a:rPr lang="zh-CN" altLang="zh-CN" b="1" dirty="0">
                <a:solidFill>
                  <a:schemeClr val="accent3">
                    <a:lumMod val="50000"/>
                  </a:schemeClr>
                </a:solidFill>
                <a:ea typeface="宋体" pitchFamily="2" charset="-122"/>
              </a:rPr>
              <a:t>通过与末端系统地热相交换对航站楼供暖供冷，相比传统燃气锅炉实现节能约</a:t>
            </a:r>
            <a:r>
              <a:rPr lang="en-US" altLang="zh-CN" b="1" dirty="0">
                <a:solidFill>
                  <a:schemeClr val="accent3">
                    <a:lumMod val="50000"/>
                  </a:schemeClr>
                </a:solidFill>
                <a:ea typeface="宋体" pitchFamily="2" charset="-122"/>
              </a:rPr>
              <a:t>30%</a:t>
            </a:r>
            <a:r>
              <a:rPr lang="zh-CN" altLang="zh-CN" b="1" dirty="0">
                <a:solidFill>
                  <a:schemeClr val="accent3">
                    <a:lumMod val="50000"/>
                  </a:schemeClr>
                </a:solidFill>
                <a:ea typeface="宋体" pitchFamily="2" charset="-122"/>
              </a:rPr>
              <a:t>，带来显著的环境和经济效益。</a:t>
            </a:r>
            <a:endParaRPr lang="en-US" altLang="zh-CN" b="1" dirty="0">
              <a:solidFill>
                <a:schemeClr val="accent3">
                  <a:lumMod val="50000"/>
                </a:schemeClr>
              </a:solidFill>
              <a:ea typeface="宋体" pitchFamily="2" charset="-122"/>
            </a:endParaRPr>
          </a:p>
        </p:txBody>
      </p:sp>
      <p:cxnSp>
        <p:nvCxnSpPr>
          <p:cNvPr id="5" name="肘形连接符 4"/>
          <p:cNvCxnSpPr>
            <a:endCxn id="4" idx="1"/>
          </p:cNvCxnSpPr>
          <p:nvPr/>
        </p:nvCxnSpPr>
        <p:spPr>
          <a:xfrm rot="16200000" flipH="1">
            <a:off x="-696245" y="4555809"/>
            <a:ext cx="2262440" cy="21590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图片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164" y="1916832"/>
            <a:ext cx="5486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87471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p:txBody>
          <a:bodyPr/>
          <a:lstStyle/>
          <a:p>
            <a:pPr eaLnBrk="1" hangingPunct="1"/>
            <a:r>
              <a:rPr lang="en-US" altLang="zh-CN" dirty="0"/>
              <a:t>1 </a:t>
            </a:r>
            <a:r>
              <a:rPr lang="zh-CN" altLang="en-US" dirty="0" smtClean="0"/>
              <a:t>项目概</a:t>
            </a:r>
            <a:r>
              <a:rPr lang="zh-CN" altLang="en-US" dirty="0"/>
              <a:t>况</a:t>
            </a:r>
          </a:p>
        </p:txBody>
      </p:sp>
      <p:sp>
        <p:nvSpPr>
          <p:cNvPr id="2" name="矩形 1"/>
          <p:cNvSpPr/>
          <p:nvPr/>
        </p:nvSpPr>
        <p:spPr>
          <a:xfrm>
            <a:off x="385212" y="1556792"/>
            <a:ext cx="8496944" cy="1754326"/>
          </a:xfrm>
          <a:prstGeom prst="rect">
            <a:avLst/>
          </a:prstGeom>
        </p:spPr>
        <p:txBody>
          <a:bodyPr wrap="square">
            <a:spAutoFit/>
          </a:bodyPr>
          <a:lstStyle/>
          <a:p>
            <a:pPr marL="285750" indent="-285750" algn="just">
              <a:lnSpc>
                <a:spcPct val="150000"/>
              </a:lnSpc>
              <a:spcAft>
                <a:spcPts val="0"/>
              </a:spcAft>
              <a:buFont typeface="Arial" panose="020B0604020202020204" pitchFamily="34" charset="0"/>
              <a:buChar char="•"/>
            </a:pPr>
            <a:r>
              <a:rPr lang="zh-CN" altLang="zh-CN"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江西省</a:t>
            </a:r>
            <a:r>
              <a:rPr lang="en-US" altLang="zh-CN"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十二五</a:t>
            </a:r>
            <a:r>
              <a:rPr lang="en-US" altLang="zh-CN"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期间重大基础设施项目之</a:t>
            </a:r>
            <a:r>
              <a:rPr lang="zh-CN" altLang="zh-CN"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一</a:t>
            </a:r>
            <a:endParaRPr lang="en-US" altLang="zh-CN"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50000"/>
              </a:lnSpc>
              <a:spcAft>
                <a:spcPts val="0"/>
              </a:spcAft>
              <a:buFont typeface="Arial" panose="020B0604020202020204" pitchFamily="34" charset="0"/>
              <a:buChar char="•"/>
            </a:pPr>
            <a:r>
              <a:rPr lang="zh-CN" altLang="zh-CN"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世界银行首次支持中国航空交通项目</a:t>
            </a:r>
            <a:endParaRPr lang="en-US" altLang="zh-CN"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50000"/>
              </a:lnSpc>
              <a:spcAft>
                <a:spcPts val="0"/>
              </a:spcAft>
              <a:buFont typeface="Arial" panose="020B0604020202020204" pitchFamily="34" charset="0"/>
              <a:buChar char="•"/>
            </a:pPr>
            <a:r>
              <a:rPr lang="zh-CN" altLang="en-US"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国内首个践行绿色理念的支线机场</a:t>
            </a:r>
            <a:endParaRPr lang="en-US" altLang="zh-CN"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50000"/>
              </a:lnSpc>
              <a:spcAft>
                <a:spcPts val="0"/>
              </a:spcAft>
              <a:buFont typeface="Arial" panose="020B0604020202020204" pitchFamily="34" charset="0"/>
              <a:buChar char="•"/>
            </a:pPr>
            <a:r>
              <a:rPr lang="zh-CN" altLang="en-US"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国</a:t>
            </a:r>
            <a:r>
              <a:rPr lang="zh-CN" altLang="en-US"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产</a:t>
            </a:r>
            <a:r>
              <a:rPr lang="en-US" altLang="zh-CN"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ARJ21</a:t>
            </a:r>
            <a:r>
              <a:rPr lang="zh-CN" altLang="en-US"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飞</a:t>
            </a:r>
            <a:r>
              <a:rPr lang="zh-CN" altLang="en-US"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机执飞的首个国内支线机场</a:t>
            </a:r>
            <a:endParaRPr lang="en-US" altLang="zh-CN"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4" name="Picture 17" descr="657bc111728b4710b3890236cacec3fdfe0323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573016"/>
            <a:ext cx="41910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descr="246195186569155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575660"/>
            <a:ext cx="4191000" cy="253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1786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a:xfrm>
            <a:off x="457200" y="238125"/>
            <a:ext cx="7355160" cy="868363"/>
          </a:xfrm>
        </p:spPr>
        <p:txBody>
          <a:bodyPr/>
          <a:lstStyle/>
          <a:p>
            <a:r>
              <a:rPr lang="en-US" altLang="zh-CN" dirty="0"/>
              <a:t>2 </a:t>
            </a:r>
            <a:r>
              <a:rPr lang="zh-CN" altLang="en-US" dirty="0"/>
              <a:t>践</a:t>
            </a:r>
            <a:r>
              <a:rPr lang="zh-CN" altLang="en-US" dirty="0" smtClean="0"/>
              <a:t>行绿色理念</a:t>
            </a:r>
            <a:r>
              <a:rPr lang="en-US" altLang="zh-CN" dirty="0" smtClean="0"/>
              <a:t>——</a:t>
            </a:r>
            <a:r>
              <a:rPr lang="zh-CN" altLang="en-US" dirty="0" smtClean="0"/>
              <a:t>④</a:t>
            </a:r>
            <a:r>
              <a:rPr lang="zh-CN" altLang="en-US" dirty="0"/>
              <a:t>人性</a:t>
            </a:r>
            <a:r>
              <a:rPr lang="zh-CN" altLang="en-US" dirty="0" smtClean="0"/>
              <a:t>化服务</a:t>
            </a:r>
            <a:endParaRPr lang="zh-CN" altLang="en-US" dirty="0"/>
          </a:p>
        </p:txBody>
      </p:sp>
      <p:sp>
        <p:nvSpPr>
          <p:cNvPr id="2" name="矩形 1"/>
          <p:cNvSpPr/>
          <p:nvPr/>
        </p:nvSpPr>
        <p:spPr>
          <a:xfrm>
            <a:off x="395536" y="1340768"/>
            <a:ext cx="7416824" cy="1323439"/>
          </a:xfrm>
          <a:prstGeom prst="rect">
            <a:avLst/>
          </a:prstGeom>
        </p:spPr>
        <p:txBody>
          <a:bodyPr wrap="square">
            <a:spAutoFit/>
          </a:bodyPr>
          <a:lstStyle/>
          <a:p>
            <a:pPr algn="l"/>
            <a:r>
              <a:rPr lang="en-US" altLang="zh-CN" sz="2000" b="1" dirty="0">
                <a:solidFill>
                  <a:schemeClr val="bg1">
                    <a:lumMod val="50000"/>
                  </a:schemeClr>
                </a:solidFill>
              </a:rPr>
              <a:t>1</a:t>
            </a:r>
            <a:r>
              <a:rPr lang="zh-CN" altLang="en-US" sz="2000" b="1" dirty="0">
                <a:solidFill>
                  <a:schemeClr val="bg1">
                    <a:lumMod val="50000"/>
                  </a:schemeClr>
                </a:solidFill>
              </a:rPr>
              <a:t>、</a:t>
            </a:r>
            <a:r>
              <a:rPr lang="zh-CN" altLang="zh-CN" sz="2000" b="1" dirty="0">
                <a:solidFill>
                  <a:schemeClr val="bg1">
                    <a:lumMod val="50000"/>
                  </a:schemeClr>
                </a:solidFill>
              </a:rPr>
              <a:t>在建设期间注重人性化管理，临建设施功能齐备，内部环境干净整洁，采用可拆迁回收材料，配备相关休闲设施，设置紧急医疗救助点，同时根据季节天气合理调整施工时间，防暑降温和防寒保暖措施落到实处。</a:t>
            </a:r>
            <a:endParaRPr lang="zh-CN" altLang="en-US" sz="2000" b="1" dirty="0">
              <a:solidFill>
                <a:schemeClr val="bg1">
                  <a:lumMod val="50000"/>
                </a:schemeClr>
              </a:solidFill>
            </a:endParaRPr>
          </a:p>
        </p:txBody>
      </p:sp>
      <p:pic>
        <p:nvPicPr>
          <p:cNvPr id="5" name="图片 4" descr="活动板房">
            <a:extLst>
              <a:ext uri="{FF2B5EF4-FFF2-40B4-BE49-F238E27FC236}">
                <a16:creationId xmlns:a16="http://schemas.microsoft.com/office/drawing/2014/main" xmlns="" id="{0109FFBC-3337-420D-AF3C-6E24D52AC0A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9384" y="2664207"/>
            <a:ext cx="1656184" cy="1229813"/>
          </a:xfrm>
          <a:prstGeom prst="rect">
            <a:avLst/>
          </a:prstGeom>
          <a:noFill/>
          <a:ln>
            <a:noFill/>
          </a:ln>
        </p:spPr>
      </p:pic>
      <p:pic>
        <p:nvPicPr>
          <p:cNvPr id="6" name="图片 5" descr="空地绿化">
            <a:extLst>
              <a:ext uri="{FF2B5EF4-FFF2-40B4-BE49-F238E27FC236}">
                <a16:creationId xmlns:a16="http://schemas.microsoft.com/office/drawing/2014/main" xmlns="" id="{2FEB9E61-9ECF-4A7C-A986-18DC3C0CC42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4187" y="2664207"/>
            <a:ext cx="1864271" cy="1229814"/>
          </a:xfrm>
          <a:prstGeom prst="rect">
            <a:avLst/>
          </a:prstGeom>
          <a:noFill/>
          <a:ln>
            <a:noFill/>
          </a:ln>
        </p:spPr>
      </p:pic>
      <p:pic>
        <p:nvPicPr>
          <p:cNvPr id="7" name="图片 6" descr="2">
            <a:extLst>
              <a:ext uri="{FF2B5EF4-FFF2-40B4-BE49-F238E27FC236}">
                <a16:creationId xmlns:a16="http://schemas.microsoft.com/office/drawing/2014/main" xmlns="" id="{7E4B5F43-CA84-4309-B042-8E47091D94A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594860" y="4013636"/>
            <a:ext cx="1753004" cy="1202515"/>
          </a:xfrm>
          <a:prstGeom prst="rect">
            <a:avLst/>
          </a:prstGeom>
          <a:noFill/>
          <a:ln>
            <a:noFill/>
          </a:ln>
        </p:spPr>
      </p:pic>
      <p:pic>
        <p:nvPicPr>
          <p:cNvPr id="8" name="图片 7" descr="IMG_0131">
            <a:extLst>
              <a:ext uri="{FF2B5EF4-FFF2-40B4-BE49-F238E27FC236}">
                <a16:creationId xmlns:a16="http://schemas.microsoft.com/office/drawing/2014/main" xmlns="" id="{503E6A59-8D07-4F79-BA20-9F6B2A9EC10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9384" y="4002831"/>
            <a:ext cx="1656184" cy="1213321"/>
          </a:xfrm>
          <a:prstGeom prst="rect">
            <a:avLst/>
          </a:prstGeom>
          <a:noFill/>
          <a:ln>
            <a:noFill/>
          </a:ln>
          <a:extLst/>
        </p:spPr>
      </p:pic>
      <p:pic>
        <p:nvPicPr>
          <p:cNvPr id="9" name="Picture 9" descr="QQ图片20140810091505">
            <a:extLst>
              <a:ext uri="{FF2B5EF4-FFF2-40B4-BE49-F238E27FC236}">
                <a16:creationId xmlns:a16="http://schemas.microsoft.com/office/drawing/2014/main" xmlns="" id="{4D5FCA11-61F3-4B6E-AA66-3CB3CC585FC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94187" y="4015878"/>
            <a:ext cx="1864271" cy="1213322"/>
          </a:xfrm>
          <a:prstGeom prst="rect">
            <a:avLst/>
          </a:prstGeom>
          <a:noFill/>
          <a:ln>
            <a:noFill/>
          </a:ln>
          <a:extLst/>
        </p:spPr>
      </p:pic>
      <p:pic>
        <p:nvPicPr>
          <p:cNvPr id="10" name="图片 9">
            <a:extLst>
              <a:ext uri="{FF2B5EF4-FFF2-40B4-BE49-F238E27FC236}">
                <a16:creationId xmlns:a16="http://schemas.microsoft.com/office/drawing/2014/main" xmlns="" id="{0C8FA586-7D6A-44B9-A256-7CAD4FC95377}"/>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3629384" y="5336663"/>
            <a:ext cx="1656184" cy="1142003"/>
          </a:xfrm>
          <a:prstGeom prst="rect">
            <a:avLst/>
          </a:prstGeom>
        </p:spPr>
      </p:pic>
      <p:pic>
        <p:nvPicPr>
          <p:cNvPr id="11" name="图片 10" descr="IMG_0126">
            <a:extLst>
              <a:ext uri="{FF2B5EF4-FFF2-40B4-BE49-F238E27FC236}">
                <a16:creationId xmlns:a16="http://schemas.microsoft.com/office/drawing/2014/main" xmlns="" id="{CA354E3A-980F-4698-9885-3934142B907D}"/>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4187" y="5316403"/>
            <a:ext cx="1864271" cy="1162263"/>
          </a:xfrm>
          <a:prstGeom prst="rect">
            <a:avLst/>
          </a:prstGeom>
          <a:noFill/>
          <a:ln>
            <a:noFill/>
          </a:ln>
          <a:extLst/>
        </p:spPr>
      </p:pic>
      <p:pic>
        <p:nvPicPr>
          <p:cNvPr id="12" name="Picture 12" descr="IMG_1359">
            <a:extLst>
              <a:ext uri="{FF2B5EF4-FFF2-40B4-BE49-F238E27FC236}">
                <a16:creationId xmlns:a16="http://schemas.microsoft.com/office/drawing/2014/main" xmlns="" id="{A0A15476-32E2-433A-B5BD-DE2E00532DDB}"/>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94860" y="5336663"/>
            <a:ext cx="1753004" cy="1142003"/>
          </a:xfrm>
          <a:prstGeom prst="rect">
            <a:avLst/>
          </a:prstGeom>
          <a:noFill/>
          <a:ln>
            <a:noFill/>
          </a:ln>
          <a:extLst/>
        </p:spPr>
      </p:pic>
      <p:pic>
        <p:nvPicPr>
          <p:cNvPr id="13" name="图片 12">
            <a:extLst>
              <a:ext uri="{FF2B5EF4-FFF2-40B4-BE49-F238E27FC236}">
                <a16:creationId xmlns:a16="http://schemas.microsoft.com/office/drawing/2014/main" xmlns="" id="{1EEB17D4-17B0-48E0-85F1-86525CFA0B7F}"/>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1594860" y="2664207"/>
            <a:ext cx="1753004" cy="1211127"/>
          </a:xfrm>
          <a:prstGeom prst="rect">
            <a:avLst/>
          </a:prstGeom>
        </p:spPr>
      </p:pic>
    </p:spTree>
    <p:extLst>
      <p:ext uri="{BB962C8B-B14F-4D97-AF65-F5344CB8AC3E}">
        <p14:creationId xmlns:p14="http://schemas.microsoft.com/office/powerpoint/2010/main" val="5487471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a:xfrm>
            <a:off x="457200" y="238125"/>
            <a:ext cx="7355160" cy="868363"/>
          </a:xfrm>
        </p:spPr>
        <p:txBody>
          <a:bodyPr/>
          <a:lstStyle/>
          <a:p>
            <a:r>
              <a:rPr lang="en-US" altLang="zh-CN" dirty="0"/>
              <a:t>2 </a:t>
            </a:r>
            <a:r>
              <a:rPr lang="zh-CN" altLang="en-US" dirty="0"/>
              <a:t>践</a:t>
            </a:r>
            <a:r>
              <a:rPr lang="zh-CN" altLang="en-US" dirty="0" smtClean="0"/>
              <a:t>行绿色理念</a:t>
            </a:r>
            <a:r>
              <a:rPr lang="en-US" altLang="zh-CN" dirty="0" smtClean="0"/>
              <a:t>——</a:t>
            </a:r>
            <a:r>
              <a:rPr lang="zh-CN" altLang="en-US" dirty="0" smtClean="0"/>
              <a:t>④</a:t>
            </a:r>
            <a:r>
              <a:rPr lang="zh-CN" altLang="en-US" dirty="0"/>
              <a:t>人性</a:t>
            </a:r>
            <a:r>
              <a:rPr lang="zh-CN" altLang="en-US" dirty="0" smtClean="0"/>
              <a:t>化服务</a:t>
            </a:r>
            <a:endParaRPr lang="zh-CN" altLang="en-US" dirty="0"/>
          </a:p>
        </p:txBody>
      </p:sp>
      <p:sp>
        <p:nvSpPr>
          <p:cNvPr id="2" name="矩形 1"/>
          <p:cNvSpPr/>
          <p:nvPr/>
        </p:nvSpPr>
        <p:spPr>
          <a:xfrm>
            <a:off x="683568" y="1340768"/>
            <a:ext cx="6840760" cy="707886"/>
          </a:xfrm>
          <a:prstGeom prst="rect">
            <a:avLst/>
          </a:prstGeom>
        </p:spPr>
        <p:txBody>
          <a:bodyPr wrap="square">
            <a:spAutoFit/>
          </a:bodyPr>
          <a:lstStyle/>
          <a:p>
            <a:pPr algn="l"/>
            <a:r>
              <a:rPr lang="en-US" altLang="zh-CN" sz="2000" b="1" dirty="0" smtClean="0">
                <a:solidFill>
                  <a:schemeClr val="bg1">
                    <a:lumMod val="50000"/>
                  </a:schemeClr>
                </a:solidFill>
              </a:rPr>
              <a:t>2</a:t>
            </a:r>
            <a:r>
              <a:rPr lang="zh-CN" altLang="en-US" sz="2000" b="1" dirty="0" smtClean="0">
                <a:solidFill>
                  <a:schemeClr val="bg1">
                    <a:lumMod val="50000"/>
                  </a:schemeClr>
                </a:solidFill>
              </a:rPr>
              <a:t>、</a:t>
            </a:r>
            <a:r>
              <a:rPr lang="zh-CN" altLang="zh-CN" sz="2000" b="1" dirty="0" smtClean="0">
                <a:solidFill>
                  <a:schemeClr val="bg1">
                    <a:lumMod val="50000"/>
                  </a:schemeClr>
                </a:solidFill>
              </a:rPr>
              <a:t>在</a:t>
            </a:r>
            <a:r>
              <a:rPr lang="zh-CN" altLang="zh-CN" sz="2000" b="1" dirty="0">
                <a:solidFill>
                  <a:schemeClr val="bg1">
                    <a:lumMod val="50000"/>
                  </a:schemeClr>
                </a:solidFill>
              </a:rPr>
              <a:t>运营期间，为旅客、用户以及员工提供高效、优质、便捷的服务和舒适的环境，提升机场品质。</a:t>
            </a:r>
            <a:endParaRPr lang="zh-CN" altLang="en-US" sz="2000" b="1" dirty="0">
              <a:solidFill>
                <a:schemeClr val="bg1">
                  <a:lumMod val="50000"/>
                </a:schemeClr>
              </a:solidFill>
            </a:endParaRPr>
          </a:p>
        </p:txBody>
      </p:sp>
      <p:pic>
        <p:nvPicPr>
          <p:cNvPr id="4" name="图片 3"/>
          <p:cNvPicPr/>
          <p:nvPr/>
        </p:nvPicPr>
        <p:blipFill rotWithShape="1">
          <a:blip r:embed="rId2"/>
          <a:srcRect b="31966"/>
          <a:stretch/>
        </p:blipFill>
        <p:spPr>
          <a:xfrm>
            <a:off x="5577647" y="2048473"/>
            <a:ext cx="3156134" cy="3064489"/>
          </a:xfrm>
          <a:prstGeom prst="rect">
            <a:avLst/>
          </a:prstGeom>
        </p:spPr>
      </p:pic>
      <p:sp>
        <p:nvSpPr>
          <p:cNvPr id="5" name="矩形 4"/>
          <p:cNvSpPr/>
          <p:nvPr/>
        </p:nvSpPr>
        <p:spPr>
          <a:xfrm>
            <a:off x="635820" y="5301208"/>
            <a:ext cx="7968627" cy="1172629"/>
          </a:xfrm>
          <a:prstGeom prst="rect">
            <a:avLst/>
          </a:prstGeom>
        </p:spPr>
        <p:txBody>
          <a:bodyPr wrap="square">
            <a:spAutoFit/>
          </a:bodyPr>
          <a:lstStyle/>
          <a:p>
            <a:pPr marL="342900" indent="-342900" algn="l">
              <a:lnSpc>
                <a:spcPct val="130000"/>
              </a:lnSpc>
              <a:spcBef>
                <a:spcPts val="0"/>
              </a:spcBef>
              <a:buClr>
                <a:schemeClr val="accent1"/>
              </a:buClr>
              <a:buSzPct val="120000"/>
              <a:buFont typeface="Wingdings" panose="05000000000000000000" pitchFamily="2" charset="2"/>
              <a:buChar char="Q"/>
            </a:pPr>
            <a:r>
              <a:rPr lang="zh-CN" altLang="zh-CN"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机场大巴往返于上饶市高铁站与三清山机场</a:t>
            </a:r>
            <a:r>
              <a:rPr lang="zh-CN" altLang="en-US"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。从</a:t>
            </a:r>
            <a:r>
              <a:rPr lang="zh-CN" altLang="zh-CN"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绿色出行保障比例来看，</a:t>
            </a:r>
            <a:r>
              <a:rPr lang="zh-CN" altLang="en-US"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三清山机场</a:t>
            </a:r>
            <a:r>
              <a:rPr lang="zh-CN" altLang="zh-CN"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目前平均每架次旅客在</a:t>
            </a:r>
            <a:r>
              <a:rPr lang="en-US" altLang="zh-CN"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90</a:t>
            </a:r>
            <a:r>
              <a:rPr lang="zh-CN" altLang="zh-CN"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人左右，而机场大巴可乘坐</a:t>
            </a:r>
            <a:r>
              <a:rPr lang="en-US" altLang="zh-CN"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50</a:t>
            </a:r>
            <a:r>
              <a:rPr lang="zh-CN" altLang="zh-CN"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人，公共交通保障比例＞</a:t>
            </a:r>
            <a:r>
              <a:rPr lang="en-US" altLang="zh-CN"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50%</a:t>
            </a:r>
            <a:endParaRPr lang="zh-CN" altLang="en-US"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20" y="2048654"/>
            <a:ext cx="4137081" cy="306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64712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a:xfrm>
            <a:off x="457200" y="238125"/>
            <a:ext cx="7355160" cy="868363"/>
          </a:xfrm>
        </p:spPr>
        <p:txBody>
          <a:bodyPr/>
          <a:lstStyle/>
          <a:p>
            <a:r>
              <a:rPr lang="en-US" altLang="zh-CN" dirty="0"/>
              <a:t>2 </a:t>
            </a:r>
            <a:r>
              <a:rPr lang="zh-CN" altLang="en-US" dirty="0"/>
              <a:t>践</a:t>
            </a:r>
            <a:r>
              <a:rPr lang="zh-CN" altLang="en-US" dirty="0" smtClean="0"/>
              <a:t>行绿色理念</a:t>
            </a:r>
            <a:r>
              <a:rPr lang="en-US" altLang="zh-CN" dirty="0" smtClean="0"/>
              <a:t>——</a:t>
            </a:r>
            <a:r>
              <a:rPr lang="zh-CN" altLang="en-US" dirty="0" smtClean="0"/>
              <a:t>④</a:t>
            </a:r>
            <a:r>
              <a:rPr lang="zh-CN" altLang="en-US" dirty="0"/>
              <a:t>人性</a:t>
            </a:r>
            <a:r>
              <a:rPr lang="zh-CN" altLang="en-US" dirty="0" smtClean="0"/>
              <a:t>化服务</a:t>
            </a:r>
            <a:endParaRPr lang="zh-CN" altLang="en-US" dirty="0"/>
          </a:p>
        </p:txBody>
      </p:sp>
      <p:sp>
        <p:nvSpPr>
          <p:cNvPr id="2" name="矩形 1"/>
          <p:cNvSpPr/>
          <p:nvPr/>
        </p:nvSpPr>
        <p:spPr>
          <a:xfrm>
            <a:off x="611560" y="1340768"/>
            <a:ext cx="7056784" cy="812530"/>
          </a:xfrm>
          <a:prstGeom prst="rect">
            <a:avLst/>
          </a:prstGeom>
        </p:spPr>
        <p:txBody>
          <a:bodyPr wrap="square">
            <a:spAutoFit/>
          </a:bodyPr>
          <a:lstStyle/>
          <a:p>
            <a:pPr marL="342900" indent="-342900" algn="l">
              <a:lnSpc>
                <a:spcPct val="130000"/>
              </a:lnSpc>
              <a:spcBef>
                <a:spcPts val="0"/>
              </a:spcBef>
              <a:buClr>
                <a:schemeClr val="accent1"/>
              </a:buClr>
              <a:buSzPct val="120000"/>
              <a:buFont typeface="Wingdings" panose="05000000000000000000" pitchFamily="2" charset="2"/>
              <a:buChar char="Q"/>
            </a:pPr>
            <a:r>
              <a:rPr lang="zh-CN" altLang="zh-CN"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采用人性化服务的理念和国际先进技术（如声、光、传感器技术等）设置标识系统，明晰、方便，实现旅客的连续引导；</a:t>
            </a:r>
            <a:endParaRPr lang="zh-CN" altLang="en-US"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图片 3"/>
          <p:cNvPicPr/>
          <p:nvPr/>
        </p:nvPicPr>
        <p:blipFill rotWithShape="1">
          <a:blip r:embed="rId2" cstate="print">
            <a:extLst>
              <a:ext uri="{28A0092B-C50C-407E-A947-70E740481C1C}">
                <a14:useLocalDpi xmlns:a14="http://schemas.microsoft.com/office/drawing/2010/main" val="0"/>
              </a:ext>
            </a:extLst>
          </a:blip>
          <a:srcRect l="7250" t="446" r="11595" b="1976"/>
          <a:stretch/>
        </p:blipFill>
        <p:spPr bwMode="auto">
          <a:xfrm>
            <a:off x="1322651" y="2204864"/>
            <a:ext cx="1257395" cy="2366946"/>
          </a:xfrm>
          <a:prstGeom prst="rect">
            <a:avLst/>
          </a:prstGeom>
        </p:spPr>
      </p:pic>
      <p:pic>
        <p:nvPicPr>
          <p:cNvPr id="5" name="图片 4"/>
          <p:cNvPicPr/>
          <p:nvPr/>
        </p:nvPicPr>
        <p:blipFill rotWithShape="1">
          <a:blip r:embed="rId3"/>
          <a:srcRect l="5799" t="4197" b="270"/>
          <a:stretch/>
        </p:blipFill>
        <p:spPr>
          <a:xfrm>
            <a:off x="6300192" y="3933056"/>
            <a:ext cx="1512168" cy="2446856"/>
          </a:xfrm>
          <a:prstGeom prst="rect">
            <a:avLst/>
          </a:prstGeom>
        </p:spPr>
      </p:pic>
      <p:pic>
        <p:nvPicPr>
          <p:cNvPr id="6" name="图片 5"/>
          <p:cNvPicPr/>
          <p:nvPr/>
        </p:nvPicPr>
        <p:blipFill rotWithShape="1">
          <a:blip r:embed="rId4" cstate="print">
            <a:extLst>
              <a:ext uri="{28A0092B-C50C-407E-A947-70E740481C1C}">
                <a14:useLocalDpi xmlns:a14="http://schemas.microsoft.com/office/drawing/2010/main" val="0"/>
              </a:ext>
            </a:extLst>
          </a:blip>
          <a:srcRect l="9519" r="9519"/>
          <a:stretch/>
        </p:blipFill>
        <p:spPr bwMode="auto">
          <a:xfrm>
            <a:off x="1043606" y="4725144"/>
            <a:ext cx="1815483" cy="1649321"/>
          </a:xfrm>
          <a:prstGeom prst="rect">
            <a:avLst/>
          </a:prstGeom>
          <a:noFill/>
          <a:ln>
            <a:noFill/>
          </a:ln>
        </p:spPr>
      </p:pic>
      <p:pic>
        <p:nvPicPr>
          <p:cNvPr id="7" name="图片 6"/>
          <p:cNvPicPr/>
          <p:nvPr/>
        </p:nvPicPr>
        <p:blipFill rotWithShape="1">
          <a:blip r:embed="rId5"/>
          <a:srcRect l="9675" t="4558" r="275" b="6420"/>
          <a:stretch/>
        </p:blipFill>
        <p:spPr>
          <a:xfrm>
            <a:off x="3096455" y="4437112"/>
            <a:ext cx="2770150" cy="1988518"/>
          </a:xfrm>
          <a:prstGeom prst="rect">
            <a:avLst/>
          </a:prstGeom>
        </p:spPr>
      </p:pic>
      <p:pic>
        <p:nvPicPr>
          <p:cNvPr id="8" name="图片 7"/>
          <p:cNvPicPr/>
          <p:nvPr/>
        </p:nvPicPr>
        <p:blipFill rotWithShape="1">
          <a:blip r:embed="rId6" cstate="print">
            <a:extLst>
              <a:ext uri="{28A0092B-C50C-407E-A947-70E740481C1C}">
                <a14:useLocalDpi xmlns:a14="http://schemas.microsoft.com/office/drawing/2010/main" val="0"/>
              </a:ext>
            </a:extLst>
          </a:blip>
          <a:srcRect l="2854" t="1284" r="2854" b="1284"/>
          <a:stretch/>
        </p:blipFill>
        <p:spPr bwMode="auto">
          <a:xfrm>
            <a:off x="6078350" y="2204863"/>
            <a:ext cx="2094050" cy="1584177"/>
          </a:xfrm>
          <a:prstGeom prst="rect">
            <a:avLst/>
          </a:prstGeom>
          <a:noFill/>
          <a:ln>
            <a:noFill/>
          </a:ln>
        </p:spPr>
      </p:pic>
      <p:pic>
        <p:nvPicPr>
          <p:cNvPr id="9" name="图片 8"/>
          <p:cNvPicPr/>
          <p:nvPr/>
        </p:nvPicPr>
        <p:blipFill rotWithShape="1">
          <a:blip r:embed="rId7"/>
          <a:srcRect l="6982" t="2113" r="1539" b="2113"/>
          <a:stretch/>
        </p:blipFill>
        <p:spPr>
          <a:xfrm>
            <a:off x="3083507" y="2204864"/>
            <a:ext cx="2753010" cy="2044061"/>
          </a:xfrm>
          <a:prstGeom prst="rect">
            <a:avLst/>
          </a:prstGeom>
        </p:spPr>
      </p:pic>
    </p:spTree>
    <p:extLst>
      <p:ext uri="{BB962C8B-B14F-4D97-AF65-F5344CB8AC3E}">
        <p14:creationId xmlns:p14="http://schemas.microsoft.com/office/powerpoint/2010/main" val="23164712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a:xfrm>
            <a:off x="457200" y="238125"/>
            <a:ext cx="7355160" cy="868363"/>
          </a:xfrm>
        </p:spPr>
        <p:txBody>
          <a:bodyPr/>
          <a:lstStyle/>
          <a:p>
            <a:r>
              <a:rPr lang="en-US" altLang="zh-CN" dirty="0"/>
              <a:t>2 </a:t>
            </a:r>
            <a:r>
              <a:rPr lang="zh-CN" altLang="en-US" dirty="0"/>
              <a:t>践</a:t>
            </a:r>
            <a:r>
              <a:rPr lang="zh-CN" altLang="en-US" dirty="0" smtClean="0"/>
              <a:t>行绿色理念</a:t>
            </a:r>
            <a:r>
              <a:rPr lang="en-US" altLang="zh-CN" dirty="0" smtClean="0"/>
              <a:t>——</a:t>
            </a:r>
            <a:r>
              <a:rPr lang="zh-CN" altLang="en-US" dirty="0" smtClean="0"/>
              <a:t>④</a:t>
            </a:r>
            <a:r>
              <a:rPr lang="zh-CN" altLang="en-US" dirty="0"/>
              <a:t>人性</a:t>
            </a:r>
            <a:r>
              <a:rPr lang="zh-CN" altLang="en-US" dirty="0" smtClean="0"/>
              <a:t>化服务</a:t>
            </a:r>
            <a:endParaRPr lang="zh-CN" altLang="en-US" dirty="0"/>
          </a:p>
        </p:txBody>
      </p:sp>
      <p:sp>
        <p:nvSpPr>
          <p:cNvPr id="2" name="矩形 1"/>
          <p:cNvSpPr/>
          <p:nvPr/>
        </p:nvSpPr>
        <p:spPr>
          <a:xfrm>
            <a:off x="436260" y="1412776"/>
            <a:ext cx="7160076" cy="1172629"/>
          </a:xfrm>
          <a:prstGeom prst="rect">
            <a:avLst/>
          </a:prstGeom>
        </p:spPr>
        <p:txBody>
          <a:bodyPr wrap="square">
            <a:spAutoFit/>
          </a:bodyPr>
          <a:lstStyle/>
          <a:p>
            <a:pPr marL="342900" indent="-342900" algn="l">
              <a:lnSpc>
                <a:spcPct val="130000"/>
              </a:lnSpc>
              <a:spcBef>
                <a:spcPts val="0"/>
              </a:spcBef>
              <a:buClr>
                <a:schemeClr val="accent1"/>
              </a:buClr>
              <a:buSzPct val="120000"/>
              <a:buFont typeface="Wingdings" panose="05000000000000000000" pitchFamily="2" charset="2"/>
              <a:buChar char="Q"/>
            </a:pPr>
            <a:r>
              <a:rPr lang="zh-CN" altLang="zh-CN"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设立母婴室、更衣间、婴儿打理台、手机充电桩和各类咨询服务柜台；设置满足各类旅客群体需求的洗手间设施和无障碍设施；</a:t>
            </a:r>
            <a:endParaRPr lang="en-US" altLang="zh-CN"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gn="l">
              <a:lnSpc>
                <a:spcPct val="130000"/>
              </a:lnSpc>
              <a:spcBef>
                <a:spcPts val="0"/>
              </a:spcBef>
              <a:buClr>
                <a:schemeClr val="accent1"/>
              </a:buClr>
              <a:buSzPct val="120000"/>
              <a:buFont typeface="Wingdings" panose="05000000000000000000" pitchFamily="2" charset="2"/>
              <a:buChar char="Q"/>
            </a:pPr>
            <a:r>
              <a:rPr lang="zh-CN" altLang="zh-CN"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医疗急救室配备相应的设施和药品、药具等</a:t>
            </a:r>
            <a:r>
              <a:rPr lang="zh-CN" altLang="zh-CN" dirty="0" smtClean="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图片 3"/>
          <p:cNvPicPr/>
          <p:nvPr/>
        </p:nvPicPr>
        <p:blipFill>
          <a:blip r:embed="rId2"/>
          <a:stretch>
            <a:fillRect/>
          </a:stretch>
        </p:blipFill>
        <p:spPr>
          <a:xfrm>
            <a:off x="1226021" y="2649210"/>
            <a:ext cx="1689795" cy="1351872"/>
          </a:xfrm>
          <a:prstGeom prst="rect">
            <a:avLst/>
          </a:prstGeom>
        </p:spPr>
      </p:pic>
      <p:pic>
        <p:nvPicPr>
          <p:cNvPr id="5" name="图片 4"/>
          <p:cNvPicPr/>
          <p:nvPr/>
        </p:nvPicPr>
        <p:blipFill rotWithShape="1">
          <a:blip r:embed="rId3"/>
          <a:srcRect l="25805" t="13262" b="6902"/>
          <a:stretch/>
        </p:blipFill>
        <p:spPr bwMode="auto">
          <a:xfrm>
            <a:off x="3131840" y="2649210"/>
            <a:ext cx="1440160" cy="1351872"/>
          </a:xfrm>
          <a:prstGeom prst="rect">
            <a:avLst/>
          </a:prstGeom>
          <a:ln>
            <a:noFill/>
          </a:ln>
          <a:extLst>
            <a:ext uri="{53640926-AAD7-44D8-BBD7-CCE9431645EC}">
              <a14:shadowObscured xmlns:a14="http://schemas.microsoft.com/office/drawing/2010/main"/>
            </a:ext>
          </a:extLst>
        </p:spPr>
      </p:pic>
      <p:pic>
        <p:nvPicPr>
          <p:cNvPr id="6" name="图片 5"/>
          <p:cNvPicPr/>
          <p:nvPr/>
        </p:nvPicPr>
        <p:blipFill>
          <a:blip r:embed="rId4"/>
          <a:stretch>
            <a:fillRect/>
          </a:stretch>
        </p:blipFill>
        <p:spPr>
          <a:xfrm>
            <a:off x="2812584" y="4302427"/>
            <a:ext cx="1157275" cy="1830748"/>
          </a:xfrm>
          <a:prstGeom prst="rect">
            <a:avLst/>
          </a:prstGeom>
        </p:spPr>
      </p:pic>
      <p:pic>
        <p:nvPicPr>
          <p:cNvPr id="7" name="图片 6"/>
          <p:cNvPicPr/>
          <p:nvPr/>
        </p:nvPicPr>
        <p:blipFill>
          <a:blip r:embed="rId5"/>
          <a:stretch>
            <a:fillRect/>
          </a:stretch>
        </p:blipFill>
        <p:spPr>
          <a:xfrm>
            <a:off x="1226745" y="4305394"/>
            <a:ext cx="1443409" cy="1824815"/>
          </a:xfrm>
          <a:prstGeom prst="rect">
            <a:avLst/>
          </a:prstGeom>
        </p:spPr>
      </p:pic>
      <p:pic>
        <p:nvPicPr>
          <p:cNvPr id="8" name="图片 7"/>
          <p:cNvPicPr/>
          <p:nvPr/>
        </p:nvPicPr>
        <p:blipFill>
          <a:blip r:embed="rId6"/>
          <a:stretch>
            <a:fillRect/>
          </a:stretch>
        </p:blipFill>
        <p:spPr>
          <a:xfrm>
            <a:off x="4716016" y="2649210"/>
            <a:ext cx="1545551" cy="1367584"/>
          </a:xfrm>
          <a:prstGeom prst="rect">
            <a:avLst/>
          </a:prstGeom>
        </p:spPr>
      </p:pic>
      <p:pic>
        <p:nvPicPr>
          <p:cNvPr id="9" name="图片 8"/>
          <p:cNvPicPr/>
          <p:nvPr/>
        </p:nvPicPr>
        <p:blipFill>
          <a:blip r:embed="rId7"/>
          <a:stretch>
            <a:fillRect/>
          </a:stretch>
        </p:blipFill>
        <p:spPr>
          <a:xfrm>
            <a:off x="6399363" y="2633498"/>
            <a:ext cx="1442153" cy="1366064"/>
          </a:xfrm>
          <a:prstGeom prst="rect">
            <a:avLst/>
          </a:prstGeom>
        </p:spPr>
      </p:pic>
      <p:pic>
        <p:nvPicPr>
          <p:cNvPr id="10" name="图片 9"/>
          <p:cNvPicPr/>
          <p:nvPr/>
        </p:nvPicPr>
        <p:blipFill>
          <a:blip r:embed="rId8"/>
          <a:stretch>
            <a:fillRect/>
          </a:stretch>
        </p:blipFill>
        <p:spPr>
          <a:xfrm>
            <a:off x="4163093" y="4311057"/>
            <a:ext cx="2266398" cy="1813487"/>
          </a:xfrm>
          <a:prstGeom prst="rect">
            <a:avLst/>
          </a:prstGeom>
        </p:spPr>
      </p:pic>
      <p:pic>
        <p:nvPicPr>
          <p:cNvPr id="11" name="图片 10"/>
          <p:cNvPicPr/>
          <p:nvPr/>
        </p:nvPicPr>
        <p:blipFill>
          <a:blip r:embed="rId9"/>
          <a:stretch>
            <a:fillRect/>
          </a:stretch>
        </p:blipFill>
        <p:spPr>
          <a:xfrm>
            <a:off x="6588224" y="4302427"/>
            <a:ext cx="1348355" cy="1818450"/>
          </a:xfrm>
          <a:prstGeom prst="rect">
            <a:avLst/>
          </a:prstGeom>
        </p:spPr>
      </p:pic>
    </p:spTree>
    <p:extLst>
      <p:ext uri="{BB962C8B-B14F-4D97-AF65-F5344CB8AC3E}">
        <p14:creationId xmlns:p14="http://schemas.microsoft.com/office/powerpoint/2010/main" val="23164712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5576" y="1929606"/>
            <a:ext cx="7188255" cy="646331"/>
          </a:xfrm>
          <a:prstGeom prst="rect">
            <a:avLst/>
          </a:prstGeom>
        </p:spPr>
        <p:txBody>
          <a:bodyPr wrap="square">
            <a:spAutoFit/>
          </a:bodyPr>
          <a:lstStyle/>
          <a:p>
            <a:pPr algn="just">
              <a:defRPr/>
            </a:pPr>
            <a:r>
              <a:rPr lang="zh-CN" altLang="en-US" b="1" dirty="0" smtClean="0">
                <a:solidFill>
                  <a:schemeClr val="tx2"/>
                </a:solidFill>
              </a:rPr>
              <a:t>       上</a:t>
            </a:r>
            <a:r>
              <a:rPr lang="zh-CN" altLang="en-US" b="1" dirty="0">
                <a:solidFill>
                  <a:schemeClr val="tx2"/>
                </a:solidFill>
              </a:rPr>
              <a:t>饶三清山机</a:t>
            </a:r>
            <a:r>
              <a:rPr lang="zh-CN" altLang="en-US" b="1" dirty="0" smtClean="0">
                <a:solidFill>
                  <a:schemeClr val="tx2"/>
                </a:solidFill>
              </a:rPr>
              <a:t>场航站楼正</a:t>
            </a:r>
            <a:r>
              <a:rPr lang="zh-CN" altLang="en-US" b="1" dirty="0">
                <a:solidFill>
                  <a:schemeClr val="tx2"/>
                </a:solidFill>
              </a:rPr>
              <a:t>在申请</a:t>
            </a:r>
            <a:r>
              <a:rPr lang="en-US" altLang="zh-CN" b="1" dirty="0">
                <a:solidFill>
                  <a:srgbClr val="28BA55"/>
                </a:solidFill>
              </a:rPr>
              <a:t>EDGE</a:t>
            </a:r>
            <a:r>
              <a:rPr lang="zh-CN" altLang="en-US" b="1" dirty="0" smtClean="0">
                <a:solidFill>
                  <a:srgbClr val="28BA55"/>
                </a:solidFill>
              </a:rPr>
              <a:t>（优秀高能效设计）</a:t>
            </a:r>
            <a:r>
              <a:rPr lang="zh-CN" altLang="en-US" b="1" dirty="0">
                <a:solidFill>
                  <a:schemeClr val="tx2"/>
                </a:solidFill>
              </a:rPr>
              <a:t>认证，该认证</a:t>
            </a:r>
            <a:r>
              <a:rPr lang="zh-CN" altLang="en-US" b="1" dirty="0" smtClean="0">
                <a:solidFill>
                  <a:schemeClr val="tx2"/>
                </a:solidFill>
              </a:rPr>
              <a:t>是世界银行集团国</a:t>
            </a:r>
            <a:r>
              <a:rPr lang="zh-CN" altLang="en-US" b="1" dirty="0">
                <a:solidFill>
                  <a:schemeClr val="tx2"/>
                </a:solidFill>
              </a:rPr>
              <a:t>际金融公</a:t>
            </a:r>
            <a:r>
              <a:rPr lang="zh-CN" altLang="en-US" b="1" dirty="0" smtClean="0">
                <a:solidFill>
                  <a:schemeClr val="tx2"/>
                </a:solidFill>
              </a:rPr>
              <a:t>司</a:t>
            </a:r>
            <a:r>
              <a:rPr lang="en-US" altLang="zh-CN" b="1" dirty="0" smtClean="0">
                <a:solidFill>
                  <a:schemeClr val="tx2"/>
                </a:solidFill>
              </a:rPr>
              <a:t>IFC</a:t>
            </a:r>
            <a:r>
              <a:rPr lang="zh-CN" altLang="en-US" b="1" dirty="0" smtClean="0">
                <a:solidFill>
                  <a:schemeClr val="tx2"/>
                </a:solidFill>
              </a:rPr>
              <a:t>推</a:t>
            </a:r>
            <a:r>
              <a:rPr lang="zh-CN" altLang="en-US" b="1" dirty="0">
                <a:solidFill>
                  <a:schemeClr val="tx2"/>
                </a:solidFill>
              </a:rPr>
              <a:t>出的绿色建筑认证体</a:t>
            </a:r>
            <a:r>
              <a:rPr lang="zh-CN" altLang="en-US" b="1" dirty="0" smtClean="0">
                <a:solidFill>
                  <a:schemeClr val="tx2"/>
                </a:solidFill>
              </a:rPr>
              <a:t>系。</a:t>
            </a:r>
            <a:endParaRPr lang="zh-CN" altLang="zh-CN" b="1" dirty="0"/>
          </a:p>
        </p:txBody>
      </p:sp>
      <p:sp>
        <p:nvSpPr>
          <p:cNvPr id="13" name="标题 1"/>
          <p:cNvSpPr>
            <a:spLocks noGrp="1"/>
          </p:cNvSpPr>
          <p:nvPr>
            <p:ph type="title"/>
          </p:nvPr>
        </p:nvSpPr>
        <p:spPr>
          <a:xfrm>
            <a:off x="457200" y="238125"/>
            <a:ext cx="7355160" cy="868363"/>
          </a:xfrm>
        </p:spPr>
        <p:txBody>
          <a:bodyPr/>
          <a:lstStyle/>
          <a:p>
            <a:r>
              <a:rPr lang="en-US" altLang="zh-CN" dirty="0"/>
              <a:t>2 </a:t>
            </a:r>
            <a:r>
              <a:rPr lang="zh-CN" altLang="en-US" dirty="0"/>
              <a:t>践</a:t>
            </a:r>
            <a:r>
              <a:rPr lang="zh-CN" altLang="en-US" dirty="0" smtClean="0"/>
              <a:t>行绿色理念</a:t>
            </a:r>
            <a:endParaRPr lang="zh-CN" altLang="en-US" dirty="0"/>
          </a:p>
        </p:txBody>
      </p:sp>
      <p:pic>
        <p:nvPicPr>
          <p:cNvPr id="17" name="Picture 21">
            <a:extLst>
              <a:ext uri="{FF2B5EF4-FFF2-40B4-BE49-F238E27FC236}">
                <a16:creationId xmlns="" xmlns:a16="http://schemas.microsoft.com/office/drawing/2014/main" id="{3E9FB98A-3763-45AB-A897-D200BF34F4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1538" y="5913015"/>
            <a:ext cx="1984586" cy="504578"/>
          </a:xfrm>
          <a:prstGeom prst="rect">
            <a:avLst/>
          </a:prstGeom>
        </p:spPr>
      </p:pic>
      <p:sp>
        <p:nvSpPr>
          <p:cNvPr id="18" name="矩形 17"/>
          <p:cNvSpPr/>
          <p:nvPr/>
        </p:nvSpPr>
        <p:spPr>
          <a:xfrm>
            <a:off x="683568" y="5241974"/>
            <a:ext cx="7576612" cy="646331"/>
          </a:xfrm>
          <a:prstGeom prst="rect">
            <a:avLst/>
          </a:prstGeom>
        </p:spPr>
        <p:txBody>
          <a:bodyPr wrap="square">
            <a:spAutoFit/>
          </a:bodyPr>
          <a:lstStyle/>
          <a:p>
            <a:pPr algn="just">
              <a:defRPr/>
            </a:pPr>
            <a:r>
              <a:rPr lang="zh-CN" altLang="en-US" b="1" dirty="0" smtClean="0">
                <a:solidFill>
                  <a:schemeClr val="tx2"/>
                </a:solidFill>
              </a:rPr>
              <a:t>       根据现阶段认证工作进展，上</a:t>
            </a:r>
            <a:r>
              <a:rPr lang="zh-CN" altLang="en-US" b="1" dirty="0">
                <a:solidFill>
                  <a:schemeClr val="tx2"/>
                </a:solidFill>
              </a:rPr>
              <a:t>饶三清山机</a:t>
            </a:r>
            <a:r>
              <a:rPr lang="zh-CN" altLang="en-US" b="1" dirty="0" smtClean="0">
                <a:solidFill>
                  <a:schemeClr val="tx2"/>
                </a:solidFill>
              </a:rPr>
              <a:t>场有望在今年底获得</a:t>
            </a:r>
            <a:r>
              <a:rPr lang="en-US" altLang="zh-CN" b="1" dirty="0" smtClean="0">
                <a:solidFill>
                  <a:schemeClr val="tx2"/>
                </a:solidFill>
              </a:rPr>
              <a:t>EDGE</a:t>
            </a:r>
            <a:r>
              <a:rPr lang="zh-CN" altLang="en-US" b="1" dirty="0" smtClean="0">
                <a:solidFill>
                  <a:schemeClr val="tx2"/>
                </a:solidFill>
              </a:rPr>
              <a:t>绿色建筑认证，</a:t>
            </a:r>
            <a:r>
              <a:rPr lang="zh-CN" altLang="en-US" b="1" dirty="0" smtClean="0">
                <a:solidFill>
                  <a:schemeClr val="tx2"/>
                </a:solidFill>
              </a:rPr>
              <a:t>成为国</a:t>
            </a:r>
            <a:r>
              <a:rPr lang="zh-CN" altLang="en-US" b="1" dirty="0" smtClean="0">
                <a:solidFill>
                  <a:schemeClr val="tx2"/>
                </a:solidFill>
              </a:rPr>
              <a:t>内乃至全球首</a:t>
            </a:r>
            <a:r>
              <a:rPr lang="zh-CN" altLang="en-US" b="1" dirty="0">
                <a:solidFill>
                  <a:schemeClr val="tx2"/>
                </a:solidFill>
              </a:rPr>
              <a:t>家航站</a:t>
            </a:r>
            <a:r>
              <a:rPr lang="zh-CN" altLang="en-US" b="1" dirty="0" smtClean="0">
                <a:solidFill>
                  <a:schemeClr val="tx2"/>
                </a:solidFill>
              </a:rPr>
              <a:t>楼</a:t>
            </a:r>
            <a:r>
              <a:rPr lang="zh-CN" altLang="en-US" b="1" dirty="0">
                <a:solidFill>
                  <a:schemeClr val="tx2"/>
                </a:solidFill>
              </a:rPr>
              <a:t>获得</a:t>
            </a:r>
            <a:r>
              <a:rPr lang="en-US" altLang="zh-CN" b="1" dirty="0" smtClean="0">
                <a:solidFill>
                  <a:schemeClr val="tx2"/>
                </a:solidFill>
              </a:rPr>
              <a:t>EDGE</a:t>
            </a:r>
            <a:r>
              <a:rPr lang="zh-CN" altLang="en-US" b="1" dirty="0">
                <a:solidFill>
                  <a:schemeClr val="tx2"/>
                </a:solidFill>
              </a:rPr>
              <a:t>认证的机场。</a:t>
            </a:r>
            <a:endParaRPr lang="zh-CN" altLang="zh-CN"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2708920"/>
            <a:ext cx="3528392" cy="2336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2988" y="2708920"/>
            <a:ext cx="3505396" cy="2326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Flowchart: Process 22">
            <a:extLst>
              <a:ext uri="{FF2B5EF4-FFF2-40B4-BE49-F238E27FC236}">
                <a16:creationId xmlns="" xmlns:a16="http://schemas.microsoft.com/office/drawing/2014/main" id="{B6C0DE85-D082-40D1-ABAD-18B8C8B826F2}"/>
              </a:ext>
            </a:extLst>
          </p:cNvPr>
          <p:cNvSpPr/>
          <p:nvPr/>
        </p:nvSpPr>
        <p:spPr>
          <a:xfrm>
            <a:off x="277636" y="1212108"/>
            <a:ext cx="1342036" cy="717498"/>
          </a:xfrm>
          <a:prstGeom prst="flowChartProcess">
            <a:avLst/>
          </a:prstGeom>
          <a:blipFill>
            <a:blip r:embed="rId5">
              <a:extLst>
                <a:ext uri="{28A0092B-C50C-407E-A947-70E740481C1C}">
                  <a14:useLocalDpi xmlns:a14="http://schemas.microsoft.com/office/drawing/2010/main" val="0"/>
                </a:ext>
              </a:extLst>
            </a:blip>
            <a:srcRect/>
            <a:stretch>
              <a:fillRect t="-1000" b="-1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30214810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
          <p:cNvSpPr>
            <a:spLocks noGrp="1"/>
          </p:cNvSpPr>
          <p:nvPr>
            <p:ph type="title"/>
          </p:nvPr>
        </p:nvSpPr>
        <p:spPr>
          <a:xfrm>
            <a:off x="457200" y="238125"/>
            <a:ext cx="7355160" cy="868363"/>
          </a:xfrm>
        </p:spPr>
        <p:txBody>
          <a:bodyPr/>
          <a:lstStyle/>
          <a:p>
            <a:r>
              <a:rPr lang="en-US" altLang="zh-CN" dirty="0"/>
              <a:t>2 </a:t>
            </a:r>
            <a:r>
              <a:rPr lang="zh-CN" altLang="en-US" dirty="0"/>
              <a:t>践</a:t>
            </a:r>
            <a:r>
              <a:rPr lang="zh-CN" altLang="en-US" dirty="0" smtClean="0"/>
              <a:t>行绿色理念</a:t>
            </a:r>
            <a:endParaRPr lang="zh-CN" altLang="en-US" dirty="0"/>
          </a:p>
        </p:txBody>
      </p:sp>
      <p:grpSp>
        <p:nvGrpSpPr>
          <p:cNvPr id="47" name="Group 1">
            <a:extLst>
              <a:ext uri="{FF2B5EF4-FFF2-40B4-BE49-F238E27FC236}">
                <a16:creationId xmlns="" xmlns:a16="http://schemas.microsoft.com/office/drawing/2014/main" id="{E481FD15-2377-4FE0-AC41-3EB36876016C}"/>
              </a:ext>
            </a:extLst>
          </p:cNvPr>
          <p:cNvGrpSpPr/>
          <p:nvPr/>
        </p:nvGrpSpPr>
        <p:grpSpPr>
          <a:xfrm>
            <a:off x="1187624" y="2305036"/>
            <a:ext cx="6678348" cy="3572236"/>
            <a:chOff x="1029276" y="1896920"/>
            <a:chExt cx="8457782" cy="4291217"/>
          </a:xfrm>
        </p:grpSpPr>
        <p:grpSp>
          <p:nvGrpSpPr>
            <p:cNvPr id="48" name="Gruppieren 74"/>
            <p:cNvGrpSpPr/>
            <p:nvPr/>
          </p:nvGrpSpPr>
          <p:grpSpPr>
            <a:xfrm>
              <a:off x="1029276" y="1896920"/>
              <a:ext cx="8004966" cy="2695347"/>
              <a:chOff x="1328857" y="911105"/>
              <a:chExt cx="8004966" cy="2695347"/>
            </a:xfrm>
          </p:grpSpPr>
          <p:sp>
            <p:nvSpPr>
              <p:cNvPr id="60" name="OTLSHAPE_TB_00000000000000000000000000000000_ScaleContainer"/>
              <p:cNvSpPr/>
              <p:nvPr>
                <p:custDataLst>
                  <p:tags r:id="rId9"/>
                </p:custDataLst>
              </p:nvPr>
            </p:nvSpPr>
            <p:spPr bwMode="auto">
              <a:xfrm>
                <a:off x="1328857" y="3225453"/>
                <a:ext cx="8004966" cy="380999"/>
              </a:xfrm>
              <a:prstGeom prst="rect">
                <a:avLst/>
              </a:prstGeom>
              <a:gradFill flip="none" rotWithShape="1">
                <a:gsLst>
                  <a:gs pos="0">
                    <a:srgbClr val="B2B2B2"/>
                  </a:gs>
                  <a:gs pos="100000">
                    <a:srgbClr val="B2B2B2"/>
                  </a:gs>
                  <a:gs pos="50000">
                    <a:srgbClr val="F2F2F2"/>
                  </a:gs>
                  <a:gs pos="100000">
                    <a:srgbClr val="FFFFFF"/>
                  </a:gs>
                </a:gsLst>
                <a:lin ang="5400000" scaled="1"/>
                <a:tileRect/>
              </a:gradFill>
              <a:ln w="9525" cap="flat" cmpd="sng" algn="ctr">
                <a:noFill/>
                <a:prstDash val="solid"/>
                <a:round/>
                <a:headEnd type="none" w="med" len="med"/>
                <a:tailEnd type="none" w="med" len="med"/>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lvl="0" indent="0" algn="l" defTabSz="914400" eaLnBrk="0" fontAlgn="auto" latinLnBrk="0" hangingPunct="0">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rgbClr val="777877"/>
                  </a:solidFill>
                  <a:effectLst/>
                  <a:uLnTx/>
                  <a:uFillTx/>
                  <a:latin typeface="Arial"/>
                  <a:ea typeface="宋体" pitchFamily="2" charset="-122"/>
                  <a:cs typeface="Arial" charset="0"/>
                </a:endParaRPr>
              </a:p>
            </p:txBody>
          </p:sp>
          <p:cxnSp>
            <p:nvCxnSpPr>
              <p:cNvPr id="61" name="OTLSHAPE_T_ecad9e8f0ab94986807df60586a8cef1_LeftVerticalConnector3"/>
              <p:cNvCxnSpPr/>
              <p:nvPr>
                <p:custDataLst>
                  <p:tags r:id="rId10"/>
                </p:custDataLst>
              </p:nvPr>
            </p:nvCxnSpPr>
            <p:spPr bwMode="auto">
              <a:xfrm>
                <a:off x="1642370" y="1141210"/>
                <a:ext cx="693" cy="1859165"/>
              </a:xfrm>
              <a:prstGeom prst="line">
                <a:avLst/>
              </a:prstGeom>
              <a:solidFill>
                <a:srgbClr val="363636"/>
              </a:solidFill>
              <a:ln w="9525" cap="flat" cmpd="sng" algn="ctr">
                <a:solidFill>
                  <a:srgbClr val="CCCCCC"/>
                </a:solidFill>
                <a:prstDash val="solid"/>
                <a:round/>
                <a:headEnd type="none" w="med" len="med"/>
                <a:tailEnd type="none" w="med" len="med"/>
              </a:ln>
              <a:effectLst/>
            </p:spPr>
          </p:cxnSp>
          <p:sp>
            <p:nvSpPr>
              <p:cNvPr id="62" name="OTLSHAPE_T_ecad9e8f0ab94986807df60586a8cef1_Shape"/>
              <p:cNvSpPr/>
              <p:nvPr>
                <p:custDataLst>
                  <p:tags r:id="rId11"/>
                </p:custDataLst>
              </p:nvPr>
            </p:nvSpPr>
            <p:spPr bwMode="auto">
              <a:xfrm>
                <a:off x="1642370" y="911105"/>
                <a:ext cx="939800" cy="230105"/>
              </a:xfrm>
              <a:prstGeom prst="chevron">
                <a:avLst/>
              </a:prstGeom>
              <a:solidFill>
                <a:srgbClr val="92D050"/>
              </a:solidFill>
              <a:ln w="9525" cap="flat" cmpd="sng" algn="ctr">
                <a:noFill/>
                <a:prstDash val="solid"/>
                <a:round/>
                <a:headEnd type="none" w="med" len="med"/>
                <a:tailEnd type="none" w="med" len="med"/>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val="1"/>
                </a:ext>
              </a:extLst>
            </p:spPr>
            <p:txBody>
              <a:bodyPr vert="horz" wrap="square" lIns="91440" tIns="36000" rIns="91440" bIns="3600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GB" sz="900" b="1" i="0" u="none" strike="noStrike" kern="0" cap="none" spc="0" normalizeH="0" baseline="0" noProof="0" dirty="0">
                    <a:ln>
                      <a:noFill/>
                    </a:ln>
                    <a:solidFill>
                      <a:prstClr val="white"/>
                    </a:solidFill>
                    <a:effectLst/>
                    <a:uLnTx/>
                    <a:uFillTx/>
                    <a:latin typeface="Arial"/>
                    <a:ea typeface="宋体" pitchFamily="2" charset="-122"/>
                    <a:cs typeface="Arial" charset="0"/>
                  </a:rPr>
                  <a:t>1</a:t>
                </a:r>
              </a:p>
            </p:txBody>
          </p:sp>
          <p:sp>
            <p:nvSpPr>
              <p:cNvPr id="63" name="OTLSHAPE_T_ecad9e8f0ab94986807df60586a8cef1_Title"/>
              <p:cNvSpPr txBox="1"/>
              <p:nvPr>
                <p:custDataLst>
                  <p:tags r:id="rId12"/>
                </p:custDataLst>
              </p:nvPr>
            </p:nvSpPr>
            <p:spPr>
              <a:xfrm>
                <a:off x="1390649" y="1135620"/>
                <a:ext cx="1197636" cy="517611"/>
              </a:xfrm>
              <a:prstGeom prst="rect">
                <a:avLst/>
              </a:prstGeom>
              <a:noFill/>
            </p:spPr>
            <p:txBody>
              <a:bodyPr vert="horz" wrap="square" lIns="0" tIns="0" r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smtClean="0">
                    <a:ln>
                      <a:noFill/>
                    </a:ln>
                    <a:solidFill>
                      <a:prstClr val="black"/>
                    </a:solidFill>
                    <a:effectLst/>
                    <a:uLnTx/>
                    <a:uFillTx/>
                    <a:latin typeface="Arial"/>
                    <a:ea typeface="宋体" pitchFamily="2" charset="-122"/>
                    <a:cs typeface="Arial" charset="0"/>
                  </a:rPr>
                  <a:t>提交</a:t>
                </a:r>
                <a:r>
                  <a:rPr kumimoji="0" lang="en-US" altLang="zh-CN" sz="1400" b="1" i="0" u="none" strike="noStrike" kern="0" cap="none" spc="0" normalizeH="0" baseline="0" noProof="0" dirty="0" smtClean="0">
                    <a:ln>
                      <a:noFill/>
                    </a:ln>
                    <a:solidFill>
                      <a:prstClr val="black"/>
                    </a:solidFill>
                    <a:effectLst/>
                    <a:uLnTx/>
                    <a:uFillTx/>
                    <a:latin typeface="Arial"/>
                    <a:ea typeface="宋体" pitchFamily="2" charset="-122"/>
                    <a:cs typeface="Arial" charset="0"/>
                  </a:rPr>
                  <a:t>EDGE</a:t>
                </a:r>
                <a:r>
                  <a:rPr kumimoji="0" lang="zh-CN" altLang="en-US" sz="1400" b="1" i="0" u="none" strike="noStrike" kern="0" cap="none" spc="0" normalizeH="0" baseline="0" noProof="0" dirty="0">
                    <a:ln>
                      <a:noFill/>
                    </a:ln>
                    <a:solidFill>
                      <a:prstClr val="black"/>
                    </a:solidFill>
                    <a:effectLst/>
                    <a:uLnTx/>
                    <a:uFillTx/>
                    <a:latin typeface="Arial"/>
                    <a:ea typeface="宋体" pitchFamily="2" charset="-122"/>
                    <a:cs typeface="Arial" charset="0"/>
                  </a:rPr>
                  <a:t>自评价材料</a:t>
                </a:r>
                <a:endParaRPr kumimoji="0" lang="en-GB" sz="1400" b="1" i="0" u="none" strike="noStrike" kern="0" cap="none" spc="0" normalizeH="0" baseline="0" noProof="0" dirty="0">
                  <a:ln>
                    <a:noFill/>
                  </a:ln>
                  <a:solidFill>
                    <a:prstClr val="black"/>
                  </a:solidFill>
                  <a:effectLst/>
                  <a:uLnTx/>
                  <a:uFillTx/>
                  <a:latin typeface="Arial"/>
                  <a:ea typeface="宋体" pitchFamily="2" charset="-122"/>
                  <a:cs typeface="Arial" charset="0"/>
                </a:endParaRPr>
              </a:p>
            </p:txBody>
          </p:sp>
          <p:cxnSp>
            <p:nvCxnSpPr>
              <p:cNvPr id="64" name="OTLSHAPE_T_ecad9e8f0ab94986807df60586a8cef1_RightVerticalConnector3"/>
              <p:cNvCxnSpPr/>
              <p:nvPr>
                <p:custDataLst>
                  <p:tags r:id="rId13"/>
                </p:custDataLst>
              </p:nvPr>
            </p:nvCxnSpPr>
            <p:spPr bwMode="auto">
              <a:xfrm>
                <a:off x="2649850" y="1476829"/>
                <a:ext cx="0" cy="1521165"/>
              </a:xfrm>
              <a:prstGeom prst="line">
                <a:avLst/>
              </a:prstGeom>
              <a:solidFill>
                <a:srgbClr val="363636"/>
              </a:solidFill>
              <a:ln w="9525" cap="flat" cmpd="sng" algn="ctr">
                <a:solidFill>
                  <a:srgbClr val="CCCCCC"/>
                </a:solidFill>
                <a:prstDash val="solid"/>
                <a:round/>
                <a:headEnd type="none" w="med" len="med"/>
                <a:tailEnd type="none" w="med" len="med"/>
              </a:ln>
              <a:effectLst/>
            </p:spPr>
          </p:cxnSp>
          <p:sp>
            <p:nvSpPr>
              <p:cNvPr id="65" name="OTLSHAPE_T_f72e58f0cdb948ada7b2a7d86e28323d_Shape"/>
              <p:cNvSpPr/>
              <p:nvPr>
                <p:custDataLst>
                  <p:tags r:id="rId14"/>
                </p:custDataLst>
              </p:nvPr>
            </p:nvSpPr>
            <p:spPr bwMode="auto">
              <a:xfrm>
                <a:off x="2648459" y="1198002"/>
                <a:ext cx="939800" cy="278828"/>
              </a:xfrm>
              <a:prstGeom prst="chevron">
                <a:avLst/>
              </a:prstGeom>
              <a:solidFill>
                <a:srgbClr val="92D050"/>
              </a:solidFill>
              <a:ln w="9525" cap="flat" cmpd="sng" algn="ctr">
                <a:noFill/>
                <a:prstDash val="solid"/>
                <a:round/>
                <a:headEnd type="none" w="med" len="med"/>
                <a:tailEnd type="none" w="med" len="med"/>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val="1"/>
                </a:ext>
              </a:extLst>
            </p:spPr>
            <p:txBody>
              <a:bodyPr rot="0" spcFirstLastPara="0" vertOverflow="overflow" horzOverflow="overflow" vert="horz" wrap="square" lIns="91440" tIns="36000" rIns="91440" bIns="36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dirty="0">
                    <a:ln>
                      <a:noFill/>
                    </a:ln>
                    <a:solidFill>
                      <a:prstClr val="white"/>
                    </a:solidFill>
                    <a:effectLst/>
                    <a:uLnTx/>
                    <a:uFillTx/>
                    <a:latin typeface="Arial"/>
                    <a:ea typeface="宋体" pitchFamily="2" charset="-122"/>
                    <a:cs typeface="Arial" charset="0"/>
                  </a:rPr>
                  <a:t>2</a:t>
                </a:r>
              </a:p>
            </p:txBody>
          </p:sp>
          <p:sp>
            <p:nvSpPr>
              <p:cNvPr id="66" name="OTLSHAPE_T_f72e58f0cdb948ada7b2a7d86e28323d_Title"/>
              <p:cNvSpPr txBox="1"/>
              <p:nvPr>
                <p:custDataLst>
                  <p:tags r:id="rId15"/>
                </p:custDataLst>
              </p:nvPr>
            </p:nvSpPr>
            <p:spPr>
              <a:xfrm>
                <a:off x="3608717" y="1830177"/>
                <a:ext cx="1282701" cy="258806"/>
              </a:xfrm>
              <a:prstGeom prst="rect">
                <a:avLst/>
              </a:prstGeom>
              <a:noFill/>
            </p:spPr>
            <p:txBody>
              <a:bodyPr vert="horz" wrap="square" lIns="0" tIns="0" rIns="0" bIns="0" rtlCol="0" anchor="ctr" anchorCtr="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400" b="1" i="0" u="none" strike="noStrike" kern="0" cap="none" spc="0" normalizeH="0" baseline="0">
                    <a:ln>
                      <a:noFill/>
                    </a:ln>
                    <a:solidFill>
                      <a:prstClr val="black"/>
                    </a:solidFill>
                    <a:effectLst/>
                    <a:uLnTx/>
                    <a:uFillTx/>
                    <a:latin typeface="Arial"/>
                    <a:ea typeface="宋体" pitchFamily="2" charset="-122"/>
                    <a:cs typeface="Arial" charset="0"/>
                  </a:defRPr>
                </a:lvl1pPr>
              </a:lstStyle>
              <a:p>
                <a:r>
                  <a:rPr lang="zh-CN" altLang="en-US" dirty="0"/>
                  <a:t>注册项目</a:t>
                </a:r>
                <a:endParaRPr lang="en-GB" dirty="0"/>
              </a:p>
            </p:txBody>
          </p:sp>
          <p:cxnSp>
            <p:nvCxnSpPr>
              <p:cNvPr id="67" name="OTLSHAPE_T_6243f5dff3c64743ac8176a43368068b_RightVerticalConnector2"/>
              <p:cNvCxnSpPr/>
              <p:nvPr>
                <p:custDataLst>
                  <p:tags r:id="rId16"/>
                </p:custDataLst>
              </p:nvPr>
            </p:nvCxnSpPr>
            <p:spPr bwMode="auto">
              <a:xfrm>
                <a:off x="3762014" y="1769283"/>
                <a:ext cx="0" cy="1231092"/>
              </a:xfrm>
              <a:prstGeom prst="line">
                <a:avLst/>
              </a:prstGeom>
              <a:solidFill>
                <a:srgbClr val="363636"/>
              </a:solidFill>
              <a:ln w="9525" cap="flat" cmpd="sng" algn="ctr">
                <a:solidFill>
                  <a:srgbClr val="CCCCCC"/>
                </a:solidFill>
                <a:prstDash val="solid"/>
                <a:round/>
                <a:headEnd type="none" w="med" len="med"/>
                <a:tailEnd type="none" w="med" len="med"/>
              </a:ln>
              <a:effectLst/>
            </p:spPr>
          </p:cxnSp>
          <p:sp>
            <p:nvSpPr>
              <p:cNvPr id="68" name="OTLSHAPE_T_6243f5dff3c64743ac8176a43368068b_Shape"/>
              <p:cNvSpPr/>
              <p:nvPr>
                <p:custDataLst>
                  <p:tags r:id="rId17"/>
                </p:custDataLst>
              </p:nvPr>
            </p:nvSpPr>
            <p:spPr bwMode="auto">
              <a:xfrm>
                <a:off x="3751975" y="1461397"/>
                <a:ext cx="939800" cy="307886"/>
              </a:xfrm>
              <a:prstGeom prst="chevron">
                <a:avLst/>
              </a:prstGeom>
              <a:solidFill>
                <a:srgbClr val="92D050"/>
              </a:solidFill>
              <a:ln w="9525" cap="flat" cmpd="sng" algn="ctr">
                <a:noFill/>
                <a:prstDash val="solid"/>
                <a:round/>
                <a:headEnd type="none" w="med" len="med"/>
                <a:tailEnd type="none" w="med" len="med"/>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val="1"/>
                </a:ext>
              </a:extLst>
            </p:spPr>
            <p:txBody>
              <a:bodyPr rot="0" spcFirstLastPara="0" vertOverflow="overflow" horzOverflow="overflow" vert="horz" wrap="square" lIns="91440" tIns="36000" rIns="91440" bIns="36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dirty="0">
                    <a:ln>
                      <a:noFill/>
                    </a:ln>
                    <a:solidFill>
                      <a:prstClr val="white"/>
                    </a:solidFill>
                    <a:effectLst/>
                    <a:uLnTx/>
                    <a:uFillTx/>
                    <a:latin typeface="Arial"/>
                    <a:ea typeface="宋体" pitchFamily="2" charset="-122"/>
                    <a:cs typeface="Arial" charset="0"/>
                  </a:rPr>
                  <a:t>3</a:t>
                </a:r>
              </a:p>
            </p:txBody>
          </p:sp>
          <p:sp>
            <p:nvSpPr>
              <p:cNvPr id="69" name="OTLSHAPE_T_6243f5dff3c64743ac8176a43368068b_Title"/>
              <p:cNvSpPr txBox="1"/>
              <p:nvPr>
                <p:custDataLst>
                  <p:tags r:id="rId18"/>
                </p:custDataLst>
              </p:nvPr>
            </p:nvSpPr>
            <p:spPr>
              <a:xfrm>
                <a:off x="4666799" y="2088983"/>
                <a:ext cx="1312972" cy="517611"/>
              </a:xfrm>
              <a:prstGeom prst="rect">
                <a:avLst/>
              </a:prstGeom>
              <a:noFill/>
            </p:spPr>
            <p:txBody>
              <a:bodyPr vert="horz" wrap="square" lIns="0" tIns="0" rIns="0" bIns="0" rtlCol="0" anchor="ctr" anchorCtr="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400" b="1" i="0" u="none" strike="noStrike" kern="0" cap="none" spc="0" normalizeH="0" baseline="0">
                    <a:ln>
                      <a:noFill/>
                    </a:ln>
                    <a:solidFill>
                      <a:prstClr val="black"/>
                    </a:solidFill>
                    <a:effectLst/>
                    <a:uLnTx/>
                    <a:uFillTx/>
                    <a:latin typeface="Arial"/>
                    <a:ea typeface="宋体" pitchFamily="2" charset="-122"/>
                    <a:cs typeface="Arial" charset="0"/>
                  </a:defRPr>
                </a:lvl1pPr>
              </a:lstStyle>
              <a:p>
                <a:r>
                  <a:rPr lang="zh-CN" altLang="en-US" dirty="0" smtClean="0"/>
                  <a:t>提交证明</a:t>
                </a:r>
                <a:endParaRPr lang="en-US" altLang="zh-CN" dirty="0" smtClean="0"/>
              </a:p>
              <a:p>
                <a:r>
                  <a:rPr lang="zh-CN" altLang="en-US" dirty="0" smtClean="0"/>
                  <a:t>文</a:t>
                </a:r>
                <a:r>
                  <a:rPr lang="zh-CN" altLang="en-US" dirty="0"/>
                  <a:t>件</a:t>
                </a:r>
                <a:endParaRPr lang="en-GB" dirty="0"/>
              </a:p>
            </p:txBody>
          </p:sp>
          <p:cxnSp>
            <p:nvCxnSpPr>
              <p:cNvPr id="70" name="OTLSHAPE_T_6243f5dff3c64743ac8176a43368068b_RightVerticalConnector1"/>
              <p:cNvCxnSpPr/>
              <p:nvPr>
                <p:custDataLst>
                  <p:tags r:id="rId19"/>
                </p:custDataLst>
              </p:nvPr>
            </p:nvCxnSpPr>
            <p:spPr bwMode="auto">
              <a:xfrm>
                <a:off x="4794244" y="2088983"/>
                <a:ext cx="0" cy="873047"/>
              </a:xfrm>
              <a:prstGeom prst="line">
                <a:avLst/>
              </a:prstGeom>
              <a:solidFill>
                <a:srgbClr val="363636"/>
              </a:solidFill>
              <a:ln w="9525" cap="flat" cmpd="sng" algn="ctr">
                <a:solidFill>
                  <a:srgbClr val="CCCCCC"/>
                </a:solidFill>
                <a:prstDash val="solid"/>
                <a:round/>
                <a:headEnd type="none" w="med" len="med"/>
                <a:tailEnd type="none" w="med" len="med"/>
              </a:ln>
              <a:effectLst/>
            </p:spPr>
          </p:cxnSp>
          <p:sp>
            <p:nvSpPr>
              <p:cNvPr id="71" name="OTLSHAPE_T_6ce898a0bbe2430794877f5f91531353_Shape"/>
              <p:cNvSpPr/>
              <p:nvPr>
                <p:custDataLst>
                  <p:tags r:id="rId20"/>
                </p:custDataLst>
              </p:nvPr>
            </p:nvSpPr>
            <p:spPr bwMode="auto">
              <a:xfrm>
                <a:off x="5979772" y="2002482"/>
                <a:ext cx="939800" cy="252146"/>
              </a:xfrm>
              <a:prstGeom prst="chevron">
                <a:avLst/>
              </a:prstGeom>
              <a:solidFill>
                <a:srgbClr val="FF6600"/>
              </a:solidFill>
              <a:ln w="9525" cap="flat" cmpd="sng" algn="ctr">
                <a:noFill/>
                <a:prstDash val="solid"/>
                <a:round/>
                <a:headEnd type="none" w="med" len="med"/>
                <a:tailEnd type="none" w="med" len="med"/>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val="1"/>
                </a:ext>
              </a:extLst>
            </p:spPr>
            <p:txBody>
              <a:bodyPr rot="0" spcFirstLastPara="0" vertOverflow="overflow" horzOverflow="overflow" vert="horz" wrap="square" lIns="91440" tIns="36000" rIns="91440" bIns="36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dirty="0" smtClean="0">
                    <a:ln>
                      <a:noFill/>
                    </a:ln>
                    <a:solidFill>
                      <a:prstClr val="white"/>
                    </a:solidFill>
                    <a:effectLst/>
                    <a:uLnTx/>
                    <a:uFillTx/>
                    <a:latin typeface="Arial"/>
                    <a:ea typeface="宋体" pitchFamily="2" charset="-122"/>
                    <a:cs typeface="Arial" charset="0"/>
                  </a:rPr>
                  <a:t>5</a:t>
                </a:r>
                <a:endParaRPr kumimoji="0" lang="en-GB" sz="900" b="1" i="0" u="none" strike="noStrike" kern="0" cap="none" spc="0" normalizeH="0" baseline="0" noProof="0" dirty="0">
                  <a:ln>
                    <a:noFill/>
                  </a:ln>
                  <a:solidFill>
                    <a:prstClr val="white"/>
                  </a:solidFill>
                  <a:effectLst/>
                  <a:uLnTx/>
                  <a:uFillTx/>
                  <a:latin typeface="Arial"/>
                  <a:ea typeface="宋体" pitchFamily="2" charset="-122"/>
                  <a:cs typeface="Arial" charset="0"/>
                </a:endParaRPr>
              </a:p>
            </p:txBody>
          </p:sp>
          <p:sp>
            <p:nvSpPr>
              <p:cNvPr id="72" name="OTLSHAPE_T_6ce898a0bbe2430794877f5f91531353_Title"/>
              <p:cNvSpPr txBox="1"/>
              <p:nvPr>
                <p:custDataLst>
                  <p:tags r:id="rId21"/>
                </p:custDataLst>
              </p:nvPr>
            </p:nvSpPr>
            <p:spPr>
              <a:xfrm>
                <a:off x="5888577" y="2261985"/>
                <a:ext cx="1401778" cy="258806"/>
              </a:xfrm>
              <a:prstGeom prst="rect">
                <a:avLst/>
              </a:prstGeom>
              <a:noFill/>
            </p:spPr>
            <p:txBody>
              <a:bodyPr vert="horz" wrap="square" lIns="0" tIns="0" rIns="0" bIns="0" rtlCol="0" anchor="ctr" anchorCtr="0">
                <a:spAutoFit/>
              </a:bodyPr>
              <a:lstStyle>
                <a:defPPr>
                  <a:defRPr lang="en-US"/>
                </a:defPPr>
                <a:lvl1pPr algn="ctr">
                  <a:defRPr sz="800" b="1">
                    <a:solidFill>
                      <a:schemeClr val="dk1"/>
                    </a:solidFill>
                    <a:latin typeface="+mj-lt"/>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400" kern="0" noProof="0" dirty="0">
                    <a:solidFill>
                      <a:srgbClr val="FF6600"/>
                    </a:solidFill>
                    <a:latin typeface="Arial"/>
                    <a:ea typeface="宋体" pitchFamily="2" charset="-122"/>
                    <a:cs typeface="Arial" charset="0"/>
                  </a:rPr>
                  <a:t>在线</a:t>
                </a:r>
                <a:r>
                  <a:rPr kumimoji="0" lang="zh-CN" altLang="en-US" sz="1400" b="1" i="0" u="none" strike="noStrike" kern="0" cap="none" spc="0" normalizeH="0" baseline="0" noProof="0" dirty="0" smtClean="0">
                    <a:ln>
                      <a:noFill/>
                    </a:ln>
                    <a:solidFill>
                      <a:srgbClr val="FF6600"/>
                    </a:solidFill>
                    <a:effectLst/>
                    <a:uLnTx/>
                    <a:uFillTx/>
                    <a:latin typeface="Arial"/>
                    <a:ea typeface="宋体" pitchFamily="2" charset="-122"/>
                    <a:cs typeface="Arial" charset="0"/>
                  </a:rPr>
                  <a:t>审</a:t>
                </a:r>
                <a:r>
                  <a:rPr kumimoji="0" lang="zh-CN" altLang="en-US" sz="1400" b="1" i="0" u="none" strike="noStrike" kern="0" cap="none" spc="0" normalizeH="0" baseline="0" noProof="0" dirty="0">
                    <a:ln>
                      <a:noFill/>
                    </a:ln>
                    <a:solidFill>
                      <a:srgbClr val="FF6600"/>
                    </a:solidFill>
                    <a:effectLst/>
                    <a:uLnTx/>
                    <a:uFillTx/>
                    <a:latin typeface="Arial"/>
                    <a:ea typeface="宋体" pitchFamily="2" charset="-122"/>
                    <a:cs typeface="Arial" charset="0"/>
                  </a:rPr>
                  <a:t>核</a:t>
                </a:r>
                <a:endParaRPr kumimoji="0" lang="en-GB" sz="1400" b="1" i="0" u="none" strike="noStrike" kern="0" cap="none" spc="0" normalizeH="0" baseline="0" noProof="0" dirty="0">
                  <a:ln>
                    <a:noFill/>
                  </a:ln>
                  <a:solidFill>
                    <a:srgbClr val="FF6600"/>
                  </a:solidFill>
                  <a:effectLst/>
                  <a:uLnTx/>
                  <a:uFillTx/>
                  <a:latin typeface="Arial"/>
                  <a:ea typeface="宋体" pitchFamily="2" charset="-122"/>
                  <a:cs typeface="Arial" charset="0"/>
                </a:endParaRPr>
              </a:p>
            </p:txBody>
          </p:sp>
          <p:cxnSp>
            <p:nvCxnSpPr>
              <p:cNvPr id="73" name="OTLSHAPE_T_6ce898a0bbe2430794877f5f91531353_RightVerticalConnector1"/>
              <p:cNvCxnSpPr/>
              <p:nvPr>
                <p:custDataLst>
                  <p:tags r:id="rId22"/>
                </p:custDataLst>
              </p:nvPr>
            </p:nvCxnSpPr>
            <p:spPr bwMode="auto">
              <a:xfrm>
                <a:off x="5979772" y="2261985"/>
                <a:ext cx="0" cy="738390"/>
              </a:xfrm>
              <a:prstGeom prst="line">
                <a:avLst/>
              </a:prstGeom>
              <a:solidFill>
                <a:srgbClr val="363636"/>
              </a:solidFill>
              <a:ln w="9525" cap="flat" cmpd="sng" algn="ctr">
                <a:solidFill>
                  <a:srgbClr val="CCCCCC"/>
                </a:solidFill>
                <a:prstDash val="solid"/>
                <a:round/>
                <a:headEnd type="none" w="med" len="med"/>
                <a:tailEnd type="none" w="med" len="med"/>
              </a:ln>
              <a:effectLst/>
            </p:spPr>
          </p:cxnSp>
          <p:sp>
            <p:nvSpPr>
              <p:cNvPr id="74" name="OTLSHAPE_TB_00000000000000000000000000000000_RightEndCaps"/>
              <p:cNvSpPr txBox="1"/>
              <p:nvPr>
                <p:custDataLst>
                  <p:tags r:id="rId23"/>
                </p:custDataLst>
              </p:nvPr>
            </p:nvSpPr>
            <p:spPr>
              <a:xfrm>
                <a:off x="1390650" y="3247130"/>
                <a:ext cx="7678354" cy="332750"/>
              </a:xfrm>
              <a:prstGeom prst="rect">
                <a:avLst/>
              </a:prstGeom>
              <a:noFill/>
            </p:spPr>
            <p:txBody>
              <a:bodyPr vert="horz" wrap="square" lIns="0" tIns="0" r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b="1" kern="0" spc="-38" dirty="0">
                    <a:solidFill>
                      <a:srgbClr val="777877"/>
                    </a:solidFill>
                    <a:latin typeface="Arial"/>
                    <a:ea typeface="宋体" pitchFamily="2" charset="-122"/>
                    <a:cs typeface="Arial" charset="0"/>
                  </a:rPr>
                  <a:t>上</a:t>
                </a:r>
                <a:r>
                  <a:rPr lang="zh-CN" altLang="en-US" b="1" kern="0" spc="-38" dirty="0" smtClean="0">
                    <a:solidFill>
                      <a:srgbClr val="777877"/>
                    </a:solidFill>
                    <a:latin typeface="Arial"/>
                    <a:ea typeface="宋体" pitchFamily="2" charset="-122"/>
                    <a:cs typeface="Arial" charset="0"/>
                  </a:rPr>
                  <a:t>饶三清山机场</a:t>
                </a:r>
                <a:r>
                  <a:rPr lang="en-US" altLang="zh-CN" b="1" kern="0" spc="-38" dirty="0" smtClean="0">
                    <a:solidFill>
                      <a:srgbClr val="777877"/>
                    </a:solidFill>
                    <a:latin typeface="Arial"/>
                    <a:ea typeface="宋体" pitchFamily="2" charset="-122"/>
                    <a:cs typeface="Arial" charset="0"/>
                  </a:rPr>
                  <a:t>EDGE</a:t>
                </a:r>
                <a:r>
                  <a:rPr lang="zh-CN" altLang="en-US" b="1" kern="0" spc="-38" dirty="0" smtClean="0">
                    <a:solidFill>
                      <a:srgbClr val="777877"/>
                    </a:solidFill>
                    <a:latin typeface="Arial"/>
                    <a:ea typeface="宋体" pitchFamily="2" charset="-122"/>
                    <a:cs typeface="Arial" charset="0"/>
                  </a:rPr>
                  <a:t>认证流程</a:t>
                </a:r>
                <a:endParaRPr kumimoji="0" lang="en-GB" sz="1800" b="1" i="0" u="none" strike="noStrike" kern="0" cap="none" spc="-38" normalizeH="0" baseline="0" noProof="0" dirty="0">
                  <a:ln>
                    <a:noFill/>
                  </a:ln>
                  <a:solidFill>
                    <a:srgbClr val="777877"/>
                  </a:solidFill>
                  <a:effectLst/>
                  <a:uLnTx/>
                  <a:uFillTx/>
                  <a:latin typeface="Arial"/>
                  <a:ea typeface="宋体" pitchFamily="2" charset="-122"/>
                  <a:cs typeface="Arial" charset="0"/>
                </a:endParaRPr>
              </a:p>
            </p:txBody>
          </p:sp>
        </p:grpSp>
        <p:grpSp>
          <p:nvGrpSpPr>
            <p:cNvPr id="49" name="Gruppieren 92"/>
            <p:cNvGrpSpPr/>
            <p:nvPr/>
          </p:nvGrpSpPr>
          <p:grpSpPr>
            <a:xfrm>
              <a:off x="6697609" y="4667163"/>
              <a:ext cx="2789449" cy="1520974"/>
              <a:chOff x="5741060" y="3840991"/>
              <a:chExt cx="2789449" cy="1520974"/>
            </a:xfrm>
          </p:grpSpPr>
          <p:cxnSp>
            <p:nvCxnSpPr>
              <p:cNvPr id="53" name="OTLSHAPE_T_ae20782d428549358cf6a6e26a18174e_RightVerticalConnector1"/>
              <p:cNvCxnSpPr/>
              <p:nvPr>
                <p:custDataLst>
                  <p:tags r:id="rId3"/>
                </p:custDataLst>
              </p:nvPr>
            </p:nvCxnSpPr>
            <p:spPr bwMode="auto">
              <a:xfrm>
                <a:off x="6000364" y="3892145"/>
                <a:ext cx="6444" cy="558702"/>
              </a:xfrm>
              <a:prstGeom prst="line">
                <a:avLst/>
              </a:prstGeom>
              <a:solidFill>
                <a:srgbClr val="363636"/>
              </a:solidFill>
              <a:ln w="9525" cap="flat" cmpd="sng" algn="ctr">
                <a:solidFill>
                  <a:srgbClr val="CCCCCC"/>
                </a:solidFill>
                <a:prstDash val="solid"/>
                <a:round/>
                <a:headEnd type="none" w="med" len="med"/>
                <a:tailEnd type="none" w="med" len="med"/>
              </a:ln>
              <a:effectLst/>
            </p:spPr>
          </p:cxnSp>
          <p:sp>
            <p:nvSpPr>
              <p:cNvPr id="54" name="OTLSHAPE_T_3ea277b6dc1c4bca8212d8a4b8f49f68_Shape"/>
              <p:cNvSpPr/>
              <p:nvPr>
                <p:custDataLst>
                  <p:tags r:id="rId4"/>
                </p:custDataLst>
              </p:nvPr>
            </p:nvSpPr>
            <p:spPr bwMode="auto">
              <a:xfrm>
                <a:off x="5972508" y="4411151"/>
                <a:ext cx="939799" cy="203200"/>
              </a:xfrm>
              <a:prstGeom prst="chevron">
                <a:avLst/>
              </a:prstGeom>
              <a:solidFill>
                <a:srgbClr val="009ED6"/>
              </a:solidFill>
              <a:ln w="9525" cap="flat" cmpd="sng" algn="ctr">
                <a:noFill/>
                <a:prstDash val="solid"/>
                <a:round/>
                <a:headEnd type="none" w="med" len="med"/>
                <a:tailEnd type="none" w="med" len="med"/>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val="1"/>
                </a:ext>
              </a:extLst>
            </p:spPr>
            <p:txBody>
              <a:bodyPr rot="0" spcFirstLastPara="0" vertOverflow="overflow" horzOverflow="overflow" vert="horz" wrap="square" lIns="91440" tIns="36000" rIns="91440" bIns="36000" numCol="1" spcCol="0" rtlCol="0" fromWordArt="0" anchor="t" anchorCtr="0" forceAA="0" compatLnSpc="1">
                <a:prstTxWarp prst="textNoShape">
                  <a:avLst/>
                </a:prstTxWarp>
                <a:noAutofit/>
              </a:bodyPr>
              <a:lstStyle/>
              <a:p>
                <a:pPr fontAlgn="auto">
                  <a:spcBef>
                    <a:spcPts val="0"/>
                  </a:spcBef>
                  <a:spcAft>
                    <a:spcPts val="0"/>
                  </a:spcAft>
                </a:pPr>
                <a:r>
                  <a:rPr lang="en-GB" sz="900" b="1" kern="0" dirty="0">
                    <a:solidFill>
                      <a:prstClr val="white"/>
                    </a:solidFill>
                    <a:latin typeface="Arial"/>
                    <a:ea typeface="宋体" pitchFamily="2" charset="-122"/>
                    <a:cs typeface="Arial" charset="0"/>
                  </a:rPr>
                  <a:t>6</a:t>
                </a:r>
              </a:p>
            </p:txBody>
          </p:sp>
          <p:sp>
            <p:nvSpPr>
              <p:cNvPr id="55" name="OTLSHAPE_T_3ea277b6dc1c4bca8212d8a4b8f49f68_Title"/>
              <p:cNvSpPr txBox="1"/>
              <p:nvPr>
                <p:custDataLst>
                  <p:tags r:id="rId5"/>
                </p:custDataLst>
              </p:nvPr>
            </p:nvSpPr>
            <p:spPr>
              <a:xfrm>
                <a:off x="5741060" y="4670654"/>
                <a:ext cx="1444830" cy="258806"/>
              </a:xfrm>
              <a:prstGeom prst="rect">
                <a:avLst/>
              </a:prstGeom>
              <a:noFill/>
            </p:spPr>
            <p:txBody>
              <a:bodyPr vert="horz" wrap="square" lIns="0" tIns="0" rIns="0" bIns="0" rtlCol="0" anchor="ctr" anchorCtr="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400" b="1" i="0" u="none" strike="noStrike" kern="0" cap="none" spc="0" normalizeH="0" baseline="0">
                    <a:ln>
                      <a:noFill/>
                    </a:ln>
                    <a:solidFill>
                      <a:srgbClr val="009ED6"/>
                    </a:solidFill>
                    <a:effectLst/>
                    <a:uLnTx/>
                    <a:uFillTx/>
                    <a:latin typeface="Arial"/>
                    <a:ea typeface="宋体" pitchFamily="2" charset="-122"/>
                    <a:cs typeface="Arial" charset="0"/>
                  </a:defRPr>
                </a:lvl1pPr>
              </a:lstStyle>
              <a:p>
                <a:r>
                  <a:rPr lang="zh-CN" altLang="en-US" dirty="0"/>
                  <a:t>组织现场审核</a:t>
                </a:r>
                <a:endParaRPr lang="en-GB" dirty="0"/>
              </a:p>
            </p:txBody>
          </p:sp>
          <p:cxnSp>
            <p:nvCxnSpPr>
              <p:cNvPr id="56" name="OTLSHAPE_T_f5310bb89c5247c4a6fb013e6447fe51_RightVerticalConnector2"/>
              <p:cNvCxnSpPr/>
              <p:nvPr>
                <p:custDataLst>
                  <p:tags r:id="rId6"/>
                </p:custDataLst>
              </p:nvPr>
            </p:nvCxnSpPr>
            <p:spPr bwMode="auto">
              <a:xfrm flipH="1">
                <a:off x="7366789" y="3840991"/>
                <a:ext cx="1491" cy="1002665"/>
              </a:xfrm>
              <a:prstGeom prst="line">
                <a:avLst/>
              </a:prstGeom>
              <a:solidFill>
                <a:srgbClr val="363636"/>
              </a:solidFill>
              <a:ln w="9525" cap="flat" cmpd="sng" algn="ctr">
                <a:solidFill>
                  <a:srgbClr val="CCCCCC"/>
                </a:solidFill>
                <a:prstDash val="solid"/>
                <a:round/>
                <a:headEnd type="none" w="med" len="med"/>
                <a:tailEnd type="none" w="med" len="med"/>
              </a:ln>
              <a:effectLst/>
            </p:spPr>
          </p:cxnSp>
          <p:sp>
            <p:nvSpPr>
              <p:cNvPr id="57" name="OTLSHAPE_T_d0c93cbb8eed47368665cb43c7dfaadb_Shape"/>
              <p:cNvSpPr/>
              <p:nvPr>
                <p:custDataLst>
                  <p:tags r:id="rId7"/>
                </p:custDataLst>
              </p:nvPr>
            </p:nvSpPr>
            <p:spPr bwMode="auto">
              <a:xfrm>
                <a:off x="7340424" y="4843656"/>
                <a:ext cx="939799" cy="191371"/>
              </a:xfrm>
              <a:prstGeom prst="chevron">
                <a:avLst/>
              </a:prstGeom>
              <a:solidFill>
                <a:srgbClr val="009ED6"/>
              </a:solidFill>
              <a:ln w="9525" cap="flat" cmpd="sng" algn="ctr">
                <a:noFill/>
                <a:prstDash val="solid"/>
                <a:round/>
                <a:headEnd type="none" w="med" len="med"/>
                <a:tailEnd type="none" w="med" len="med"/>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val="1"/>
                </a:ext>
              </a:extLst>
            </p:spPr>
            <p:txBody>
              <a:bodyPr rot="0" spcFirstLastPara="0" vertOverflow="overflow" horzOverflow="overflow" vert="horz" wrap="square" lIns="91440" tIns="36000" rIns="91440" bIns="36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900" b="1" kern="0" dirty="0">
                    <a:solidFill>
                      <a:prstClr val="white"/>
                    </a:solidFill>
                    <a:latin typeface="Arial"/>
                    <a:ea typeface="宋体" pitchFamily="2" charset="-122"/>
                    <a:cs typeface="Arial" charset="0"/>
                  </a:rPr>
                  <a:t>7</a:t>
                </a:r>
                <a:endParaRPr kumimoji="0" lang="en-GB" sz="900" b="1" i="0" u="none" strike="noStrike" kern="0" cap="none" spc="0" normalizeH="0" baseline="0" noProof="0" dirty="0">
                  <a:ln>
                    <a:noFill/>
                  </a:ln>
                  <a:solidFill>
                    <a:prstClr val="white"/>
                  </a:solidFill>
                  <a:effectLst/>
                  <a:uLnTx/>
                  <a:uFillTx/>
                  <a:latin typeface="Arial"/>
                  <a:ea typeface="宋体" pitchFamily="2" charset="-122"/>
                  <a:cs typeface="Arial" charset="0"/>
                </a:endParaRPr>
              </a:p>
            </p:txBody>
          </p:sp>
          <p:sp>
            <p:nvSpPr>
              <p:cNvPr id="58" name="OTLSHAPE_T_d0c93cbb8eed47368665cb43c7dfaadb_Title"/>
              <p:cNvSpPr txBox="1"/>
              <p:nvPr>
                <p:custDataLst>
                  <p:tags r:id="rId8"/>
                </p:custDataLst>
              </p:nvPr>
            </p:nvSpPr>
            <p:spPr>
              <a:xfrm>
                <a:off x="6912307" y="5103159"/>
                <a:ext cx="1618202" cy="258806"/>
              </a:xfrm>
              <a:prstGeom prst="rect">
                <a:avLst/>
              </a:prstGeom>
              <a:noFill/>
            </p:spPr>
            <p:txBody>
              <a:bodyPr vert="horz" wrap="square" lIns="0" tIns="0" rIns="0" bIns="0" rtlCol="0" anchor="ctr" anchorCtr="0">
                <a:spAutoFit/>
              </a:bodyPr>
              <a:lstStyle>
                <a:defPPr>
                  <a:defRPr lang="en-US"/>
                </a:defPPr>
                <a:lvl1pPr algn="ctr">
                  <a:defRPr sz="800" b="1">
                    <a:solidFill>
                      <a:schemeClr val="dk1"/>
                    </a:solidFill>
                    <a:latin typeface="+mj-lt"/>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009ED6"/>
                    </a:solidFill>
                    <a:effectLst/>
                    <a:uLnTx/>
                    <a:uFillTx/>
                    <a:latin typeface="Arial"/>
                    <a:ea typeface="宋体" pitchFamily="2" charset="-122"/>
                    <a:cs typeface="Arial" charset="0"/>
                  </a:rPr>
                  <a:t>EDGE</a:t>
                </a:r>
                <a:r>
                  <a:rPr kumimoji="0" lang="zh-CN" altLang="en-US" sz="1400" b="1" i="0" u="none" strike="noStrike" kern="0" cap="none" spc="0" normalizeH="0" baseline="0" noProof="0" dirty="0">
                    <a:ln>
                      <a:noFill/>
                    </a:ln>
                    <a:solidFill>
                      <a:srgbClr val="009ED6"/>
                    </a:solidFill>
                    <a:effectLst/>
                    <a:uLnTx/>
                    <a:uFillTx/>
                    <a:latin typeface="Arial"/>
                    <a:ea typeface="宋体" pitchFamily="2" charset="-122"/>
                    <a:cs typeface="Arial" charset="0"/>
                  </a:rPr>
                  <a:t>最终认证</a:t>
                </a:r>
                <a:endParaRPr kumimoji="0" lang="en-GB" sz="1400" b="1" i="0" u="none" strike="noStrike" kern="0" cap="none" spc="0" normalizeH="0" baseline="0" noProof="0" dirty="0">
                  <a:ln>
                    <a:noFill/>
                  </a:ln>
                  <a:solidFill>
                    <a:srgbClr val="009ED6"/>
                  </a:solidFill>
                  <a:effectLst/>
                  <a:uLnTx/>
                  <a:uFillTx/>
                  <a:latin typeface="Arial"/>
                  <a:ea typeface="宋体" pitchFamily="2" charset="-122"/>
                  <a:cs typeface="Arial" charset="0"/>
                </a:endParaRPr>
              </a:p>
            </p:txBody>
          </p:sp>
        </p:grpSp>
        <p:pic>
          <p:nvPicPr>
            <p:cNvPr id="50" name="Picture 1"/>
            <p:cNvPicPr>
              <a:picLocks noChangeAspect="1"/>
            </p:cNvPicPr>
            <p:nvPr/>
          </p:nvPicPr>
          <p:blipFill>
            <a:blip r:embed="rId25" cstate="email"/>
            <a:stretch>
              <a:fillRect/>
            </a:stretch>
          </p:blipFill>
          <p:spPr>
            <a:xfrm>
              <a:off x="8481392" y="5150822"/>
              <a:ext cx="288032" cy="407790"/>
            </a:xfrm>
            <a:prstGeom prst="rect">
              <a:avLst/>
            </a:prstGeom>
            <a:scene3d>
              <a:camera prst="orthographicFront"/>
              <a:lightRig rig="threePt" dir="t"/>
            </a:scene3d>
            <a:sp3d>
              <a:bevelT h="38100"/>
              <a:bevelB w="38100" h="82550"/>
            </a:sp3d>
          </p:spPr>
        </p:pic>
      </p:grpSp>
      <p:sp>
        <p:nvSpPr>
          <p:cNvPr id="75" name="Arrow: Down 40">
            <a:extLst>
              <a:ext uri="{FF2B5EF4-FFF2-40B4-BE49-F238E27FC236}">
                <a16:creationId xmlns="" xmlns:a16="http://schemas.microsoft.com/office/drawing/2014/main" id="{E3696080-9329-41C8-813B-9EF3C0385B5C}"/>
              </a:ext>
            </a:extLst>
          </p:cNvPr>
          <p:cNvSpPr/>
          <p:nvPr/>
        </p:nvSpPr>
        <p:spPr bwMode="auto">
          <a:xfrm>
            <a:off x="5170210" y="2710205"/>
            <a:ext cx="259890" cy="412609"/>
          </a:xfrm>
          <a:prstGeom prst="downArrow">
            <a:avLst/>
          </a:prstGeom>
          <a:solidFill>
            <a:srgbClr val="FF66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eaLnBrk="0" fontAlgn="auto" latinLnBrk="0" hangingPunct="0">
              <a:lnSpc>
                <a:spcPct val="100000"/>
              </a:lnSpc>
              <a:spcBef>
                <a:spcPts val="0"/>
              </a:spcBef>
              <a:spcAft>
                <a:spcPts val="0"/>
              </a:spcAft>
              <a:buClrTx/>
              <a:buSzTx/>
              <a:buFontTx/>
              <a:buNone/>
              <a:tabLst/>
              <a:defRPr/>
            </a:pPr>
            <a:endParaRPr kumimoji="0" lang="zh-CN" altLang="en-US" sz="2400" b="0" i="0" u="none" strike="noStrike" kern="0" cap="none" spc="0" normalizeH="0" baseline="0" noProof="0" smtClean="0">
              <a:ln>
                <a:noFill/>
              </a:ln>
              <a:solidFill>
                <a:prstClr val="black"/>
              </a:solidFill>
              <a:effectLst/>
              <a:uLnTx/>
              <a:uFillTx/>
              <a:latin typeface="Times New Roman" pitchFamily="18" charset="0"/>
              <a:ea typeface="宋体" pitchFamily="2" charset="-122"/>
            </a:endParaRPr>
          </a:p>
        </p:txBody>
      </p:sp>
      <p:sp>
        <p:nvSpPr>
          <p:cNvPr id="76" name="Inhaltsplatzhalter 15">
            <a:extLst>
              <a:ext uri="{FF2B5EF4-FFF2-40B4-BE49-F238E27FC236}">
                <a16:creationId xmlns="" xmlns:a16="http://schemas.microsoft.com/office/drawing/2014/main" id="{907AD94A-B06F-4DF4-91F3-C8EF9D870697}"/>
              </a:ext>
            </a:extLst>
          </p:cNvPr>
          <p:cNvSpPr txBox="1">
            <a:spLocks/>
          </p:cNvSpPr>
          <p:nvPr/>
        </p:nvSpPr>
        <p:spPr bwMode="auto">
          <a:xfrm>
            <a:off x="4828583" y="2436737"/>
            <a:ext cx="1039561" cy="263043"/>
          </a:xfrm>
          <a:prstGeom prst="rect">
            <a:avLst/>
          </a:prstGeom>
          <a:solidFill>
            <a:sysClr val="window" lastClr="FFFFFF"/>
          </a:solidFill>
          <a:ln w="9525">
            <a:noFill/>
            <a:miter lim="800000"/>
            <a:headEnd/>
            <a:tailEnd/>
          </a:ln>
        </p:spPr>
        <p:txBody>
          <a:bodyPr vert="horz" wrap="square" lIns="91440" tIns="45720" rIns="91440" bIns="45720" numCol="1" anchor="t" anchorCtr="0" compatLnSpc="1">
            <a:prstTxWarp prst="textNoShape">
              <a:avLst/>
            </a:prstTxWarp>
          </a:bodyPr>
          <a:lstStyle>
            <a:lvl1pPr marL="342882" indent="-342882" algn="l" rtl="0" eaLnBrk="0" fontAlgn="base" hangingPunct="0">
              <a:spcBef>
                <a:spcPct val="50000"/>
              </a:spcBef>
              <a:spcAft>
                <a:spcPct val="0"/>
              </a:spcAft>
              <a:buClr>
                <a:srgbClr val="FF3F00"/>
              </a:buClr>
              <a:buFont typeface="Wingdings" pitchFamily="2" charset="2"/>
              <a:buChar char="n"/>
              <a:defRPr sz="2000">
                <a:solidFill>
                  <a:schemeClr val="tx1"/>
                </a:solidFill>
                <a:latin typeface="+mn-lt"/>
                <a:ea typeface="+mn-ea"/>
                <a:cs typeface="+mn-cs"/>
              </a:defRPr>
            </a:lvl1pPr>
            <a:lvl2pPr marL="742913" indent="-285737" algn="l" rtl="0" eaLnBrk="0" fontAlgn="base" hangingPunct="0">
              <a:spcBef>
                <a:spcPct val="20000"/>
              </a:spcBef>
              <a:spcAft>
                <a:spcPct val="0"/>
              </a:spcAft>
              <a:buClr>
                <a:srgbClr val="FF3F00"/>
              </a:buClr>
              <a:buSzPct val="100000"/>
              <a:buFont typeface="Wingdings" pitchFamily="2" charset="2"/>
              <a:buChar char="§"/>
              <a:defRPr>
                <a:solidFill>
                  <a:schemeClr val="tx1"/>
                </a:solidFill>
                <a:latin typeface="+mn-lt"/>
              </a:defRPr>
            </a:lvl2pPr>
            <a:lvl3pPr marL="1142942" indent="-228589" algn="l" rtl="0" eaLnBrk="0" fontAlgn="base" hangingPunct="0">
              <a:spcBef>
                <a:spcPct val="20000"/>
              </a:spcBef>
              <a:spcAft>
                <a:spcPct val="0"/>
              </a:spcAft>
              <a:buFont typeface="Arial" pitchFamily="34" charset="0"/>
              <a:buChar char="•"/>
              <a:defRPr sz="1600">
                <a:solidFill>
                  <a:schemeClr val="tx1"/>
                </a:solidFill>
                <a:latin typeface="+mn-lt"/>
              </a:defRPr>
            </a:lvl3pPr>
            <a:lvl4pPr marL="1562022" indent="-228589" algn="l" rtl="0" eaLnBrk="0" fontAlgn="base" hangingPunct="0">
              <a:spcBef>
                <a:spcPct val="20000"/>
              </a:spcBef>
              <a:spcAft>
                <a:spcPct val="0"/>
              </a:spcAft>
              <a:buFont typeface="Wingdings" pitchFamily="2" charset="2"/>
              <a:buChar char="§"/>
              <a:defRPr sz="1400">
                <a:solidFill>
                  <a:schemeClr val="tx1"/>
                </a:solidFill>
                <a:latin typeface="+mn-lt"/>
              </a:defRPr>
            </a:lvl4pPr>
            <a:lvl5pPr marL="1981101" indent="-228589" algn="l" rtl="0" eaLnBrk="0" fontAlgn="base" hangingPunct="0">
              <a:spcBef>
                <a:spcPct val="20000"/>
              </a:spcBef>
              <a:spcAft>
                <a:spcPct val="0"/>
              </a:spcAft>
              <a:buFont typeface="Arial" pitchFamily="34" charset="0"/>
              <a:buChar char="-"/>
              <a:defRPr sz="1400">
                <a:solidFill>
                  <a:schemeClr val="tx1"/>
                </a:solidFill>
                <a:latin typeface="+mn-lt"/>
              </a:defRPr>
            </a:lvl5pPr>
            <a:lvl6pPr marL="2438278" indent="-228589" algn="l" rtl="0" eaLnBrk="1" fontAlgn="base" hangingPunct="1">
              <a:spcBef>
                <a:spcPct val="20000"/>
              </a:spcBef>
              <a:spcAft>
                <a:spcPct val="0"/>
              </a:spcAft>
              <a:buClr>
                <a:srgbClr val="FF3F00"/>
              </a:buClr>
              <a:defRPr sz="1400">
                <a:solidFill>
                  <a:schemeClr val="tx1"/>
                </a:solidFill>
                <a:latin typeface="+mn-lt"/>
              </a:defRPr>
            </a:lvl6pPr>
            <a:lvl7pPr marL="2895456" indent="-228589" algn="l" rtl="0" eaLnBrk="1" fontAlgn="base" hangingPunct="1">
              <a:spcBef>
                <a:spcPct val="20000"/>
              </a:spcBef>
              <a:spcAft>
                <a:spcPct val="0"/>
              </a:spcAft>
              <a:buClr>
                <a:srgbClr val="FF3F00"/>
              </a:buClr>
              <a:defRPr sz="1400">
                <a:solidFill>
                  <a:schemeClr val="tx1"/>
                </a:solidFill>
                <a:latin typeface="+mn-lt"/>
              </a:defRPr>
            </a:lvl7pPr>
            <a:lvl8pPr marL="3352632" indent="-228589" algn="l" rtl="0" eaLnBrk="1" fontAlgn="base" hangingPunct="1">
              <a:spcBef>
                <a:spcPct val="20000"/>
              </a:spcBef>
              <a:spcAft>
                <a:spcPct val="0"/>
              </a:spcAft>
              <a:buClr>
                <a:srgbClr val="FF3F00"/>
              </a:buClr>
              <a:defRPr sz="1400">
                <a:solidFill>
                  <a:schemeClr val="tx1"/>
                </a:solidFill>
                <a:latin typeface="+mn-lt"/>
              </a:defRPr>
            </a:lvl8pPr>
            <a:lvl9pPr marL="3809810" indent="-228589" algn="l" rtl="0" eaLnBrk="1" fontAlgn="base" hangingPunct="1">
              <a:spcBef>
                <a:spcPct val="20000"/>
              </a:spcBef>
              <a:spcAft>
                <a:spcPct val="0"/>
              </a:spcAft>
              <a:buClr>
                <a:srgbClr val="FF3F00"/>
              </a:buClr>
              <a:defRPr sz="1400">
                <a:solidFill>
                  <a:schemeClr val="tx1"/>
                </a:solidFill>
                <a:latin typeface="+mn-lt"/>
              </a:defRPr>
            </a:lvl9pPr>
          </a:lstStyle>
          <a:p>
            <a:pPr marL="342882" marR="0" lvl="0" indent="-342882" algn="l" defTabSz="914400" rtl="0" eaLnBrk="0" fontAlgn="base" latinLnBrk="0" hangingPunct="0">
              <a:lnSpc>
                <a:spcPct val="100000"/>
              </a:lnSpc>
              <a:spcBef>
                <a:spcPct val="50000"/>
              </a:spcBef>
              <a:spcAft>
                <a:spcPct val="0"/>
              </a:spcAft>
              <a:buClr>
                <a:srgbClr val="FF3F00"/>
              </a:buClr>
              <a:buSzTx/>
              <a:buFont typeface="Wingdings" pitchFamily="2" charset="2"/>
              <a:buNone/>
              <a:tabLst/>
              <a:defRPr/>
            </a:pPr>
            <a:r>
              <a:rPr kumimoji="0" lang="zh-CN" altLang="en-US" sz="1400" b="1" i="0" u="none" strike="noStrike" kern="0" cap="none" spc="0" normalizeH="0" baseline="0" noProof="0" dirty="0">
                <a:ln>
                  <a:noFill/>
                </a:ln>
                <a:solidFill>
                  <a:srgbClr val="FF6600"/>
                </a:solidFill>
                <a:effectLst/>
                <a:uLnTx/>
                <a:uFillTx/>
                <a:latin typeface="Arial"/>
              </a:rPr>
              <a:t>目前阶段</a:t>
            </a:r>
            <a:endParaRPr kumimoji="0" lang="de-AT" sz="1400" b="1" i="0" u="none" strike="noStrike" kern="0" cap="none" spc="0" normalizeH="0" baseline="0" noProof="0" dirty="0">
              <a:ln>
                <a:noFill/>
              </a:ln>
              <a:solidFill>
                <a:srgbClr val="FF6600"/>
              </a:solidFill>
              <a:effectLst/>
              <a:uLnTx/>
              <a:uFillTx/>
              <a:latin typeface="Arial"/>
            </a:endParaRPr>
          </a:p>
        </p:txBody>
      </p:sp>
      <p:sp>
        <p:nvSpPr>
          <p:cNvPr id="77" name="OTLSHAPE_T_f72e58f0cdb948ada7b2a7d86e28323d_Title"/>
          <p:cNvSpPr txBox="1"/>
          <p:nvPr>
            <p:custDataLst>
              <p:tags r:id="rId1"/>
            </p:custDataLst>
          </p:nvPr>
        </p:nvSpPr>
        <p:spPr>
          <a:xfrm>
            <a:off x="2177252" y="2781508"/>
            <a:ext cx="1012833" cy="430887"/>
          </a:xfrm>
          <a:prstGeom prst="rect">
            <a:avLst/>
          </a:prstGeom>
          <a:noFill/>
        </p:spPr>
        <p:txBody>
          <a:bodyPr vert="horz" wrap="square" lIns="0" tIns="0" rIns="0" bIns="0" rtlCol="0" anchor="ctr" anchorCtr="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400" b="1" i="0" u="none" strike="noStrike" kern="0" cap="none" spc="0" normalizeH="0" baseline="0">
                <a:ln>
                  <a:noFill/>
                </a:ln>
                <a:solidFill>
                  <a:prstClr val="black"/>
                </a:solidFill>
                <a:effectLst/>
                <a:uLnTx/>
                <a:uFillTx/>
                <a:latin typeface="Arial"/>
                <a:ea typeface="宋体" pitchFamily="2" charset="-122"/>
                <a:cs typeface="Arial" charset="0"/>
              </a:defRPr>
            </a:lvl1pPr>
          </a:lstStyle>
          <a:p>
            <a:r>
              <a:rPr lang="zh-CN" altLang="en-US" dirty="0"/>
              <a:t>通</a:t>
            </a:r>
            <a:r>
              <a:rPr lang="zh-CN" altLang="en-US" dirty="0" smtClean="0"/>
              <a:t>过自评价初审</a:t>
            </a:r>
            <a:endParaRPr lang="en-GB" dirty="0"/>
          </a:p>
        </p:txBody>
      </p:sp>
      <p:sp>
        <p:nvSpPr>
          <p:cNvPr id="78" name="OTLSHAPE_T_6243f5dff3c64743ac8176a43368068b_Shape"/>
          <p:cNvSpPr/>
          <p:nvPr>
            <p:custDataLst>
              <p:tags r:id="rId2"/>
            </p:custDataLst>
          </p:nvPr>
        </p:nvSpPr>
        <p:spPr bwMode="auto">
          <a:xfrm>
            <a:off x="3896830" y="3029263"/>
            <a:ext cx="742075" cy="256301"/>
          </a:xfrm>
          <a:prstGeom prst="chevron">
            <a:avLst/>
          </a:prstGeom>
          <a:solidFill>
            <a:srgbClr val="92D050"/>
          </a:solidFill>
          <a:ln w="9525" cap="flat" cmpd="sng" algn="ctr">
            <a:noFill/>
            <a:prstDash val="solid"/>
            <a:round/>
            <a:headEnd type="none" w="med" len="med"/>
            <a:tailEnd type="none" w="med" len="med"/>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val="1"/>
            </a:ext>
          </a:extLst>
        </p:spPr>
        <p:txBody>
          <a:bodyPr rot="0" spcFirstLastPara="0" vertOverflow="overflow" horzOverflow="overflow" vert="horz" wrap="square" lIns="91440" tIns="36000" rIns="91440" bIns="36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dirty="0" smtClean="0">
                <a:ln>
                  <a:noFill/>
                </a:ln>
                <a:solidFill>
                  <a:prstClr val="white"/>
                </a:solidFill>
                <a:effectLst/>
                <a:uLnTx/>
                <a:uFillTx/>
                <a:latin typeface="Arial"/>
                <a:ea typeface="宋体" pitchFamily="2" charset="-122"/>
                <a:cs typeface="Arial" charset="0"/>
              </a:rPr>
              <a:t>4</a:t>
            </a:r>
            <a:endParaRPr kumimoji="0" lang="en-GB" sz="900" b="1" i="0" u="none" strike="noStrike" kern="0" cap="none" spc="0" normalizeH="0" baseline="0" noProof="0" dirty="0">
              <a:ln>
                <a:noFill/>
              </a:ln>
              <a:solidFill>
                <a:prstClr val="white"/>
              </a:solidFill>
              <a:effectLst/>
              <a:uLnTx/>
              <a:uFillTx/>
              <a:latin typeface="Arial"/>
              <a:ea typeface="宋体" pitchFamily="2" charset="-122"/>
              <a:cs typeface="Arial" charset="0"/>
            </a:endParaRPr>
          </a:p>
        </p:txBody>
      </p:sp>
      <p:sp>
        <p:nvSpPr>
          <p:cNvPr id="79" name="Title 1">
            <a:extLst>
              <a:ext uri="{FF2B5EF4-FFF2-40B4-BE49-F238E27FC236}">
                <a16:creationId xmlns="" xmlns:a16="http://schemas.microsoft.com/office/drawing/2014/main" id="{24C144E2-3B6D-4B90-A93A-6A229548EAB1}"/>
              </a:ext>
            </a:extLst>
          </p:cNvPr>
          <p:cNvSpPr txBox="1">
            <a:spLocks/>
          </p:cNvSpPr>
          <p:nvPr/>
        </p:nvSpPr>
        <p:spPr>
          <a:xfrm>
            <a:off x="452478" y="1405524"/>
            <a:ext cx="7162800" cy="655324"/>
          </a:xfrm>
          <a:prstGeom prst="rect">
            <a:avLst/>
          </a:prstGeom>
        </p:spPr>
        <p:txBody>
          <a:bodyPr/>
          <a:lstStyle>
            <a:lvl1pPr algn="l" defTabSz="742950" rtl="0" eaLnBrk="1" latinLnBrk="0" hangingPunct="1">
              <a:lnSpc>
                <a:spcPct val="90000"/>
              </a:lnSpc>
              <a:spcBef>
                <a:spcPct val="0"/>
              </a:spcBef>
              <a:buNone/>
              <a:defRPr sz="3575" kern="1200">
                <a:solidFill>
                  <a:schemeClr val="tx1"/>
                </a:solidFill>
                <a:latin typeface="+mj-lt"/>
                <a:ea typeface="+mj-ea"/>
                <a:cs typeface="+mj-cs"/>
              </a:defRPr>
            </a:lvl1pPr>
          </a:lstStyle>
          <a:p>
            <a:pPr marL="0" marR="0" lvl="0" indent="0" algn="l" defTabSz="742950" rtl="0" eaLnBrk="1" fontAlgn="base" latinLnBrk="0" hangingPunct="1">
              <a:lnSpc>
                <a:spcPct val="90000"/>
              </a:lnSpc>
              <a:spcBef>
                <a:spcPct val="0"/>
              </a:spcBef>
              <a:spcAft>
                <a:spcPct val="0"/>
              </a:spcAft>
              <a:buClrTx/>
              <a:buSzTx/>
              <a:buFontTx/>
              <a:buNone/>
              <a:tabLst/>
              <a:defRPr/>
            </a:pPr>
            <a:r>
              <a:rPr lang="zh-CN" altLang="en-US" sz="3200" b="1" dirty="0" smtClean="0">
                <a:solidFill>
                  <a:srgbClr val="FF6600"/>
                </a:solidFill>
                <a:latin typeface="Arial"/>
              </a:rPr>
              <a:t>上饶三</a:t>
            </a:r>
            <a:r>
              <a:rPr lang="zh-CN" altLang="en-US" sz="3200" b="1" dirty="0">
                <a:solidFill>
                  <a:srgbClr val="FF6600"/>
                </a:solidFill>
                <a:latin typeface="Arial"/>
              </a:rPr>
              <a:t>清山机场</a:t>
            </a:r>
            <a:r>
              <a:rPr lang="en-US" altLang="zh-CN" sz="3200" b="1" dirty="0">
                <a:solidFill>
                  <a:srgbClr val="FF6600"/>
                </a:solidFill>
                <a:latin typeface="Arial"/>
              </a:rPr>
              <a:t>EDGE</a:t>
            </a:r>
            <a:r>
              <a:rPr lang="zh-CN" altLang="en-US" sz="3200" b="1" dirty="0">
                <a:solidFill>
                  <a:srgbClr val="FF6600"/>
                </a:solidFill>
                <a:latin typeface="Arial"/>
              </a:rPr>
              <a:t>认证进度</a:t>
            </a:r>
            <a:endParaRPr kumimoji="0" lang="zh-CN" altLang="en-US" sz="3200" b="1" i="0" u="none" strike="noStrike" kern="1200" cap="none" spc="0" normalizeH="0" baseline="0" noProof="0" dirty="0">
              <a:ln>
                <a:noFill/>
              </a:ln>
              <a:solidFill>
                <a:srgbClr val="FF6600"/>
              </a:solidFill>
              <a:effectLst/>
              <a:uLnTx/>
              <a:uFillTx/>
              <a:latin typeface="Arial"/>
              <a:ea typeface="+mj-ea"/>
              <a:cs typeface="+mj-cs"/>
            </a:endParaRPr>
          </a:p>
        </p:txBody>
      </p:sp>
    </p:spTree>
    <p:extLst>
      <p:ext uri="{BB962C8B-B14F-4D97-AF65-F5344CB8AC3E}">
        <p14:creationId xmlns:p14="http://schemas.microsoft.com/office/powerpoint/2010/main" val="4712202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noChangeAspect="1"/>
          </p:cNvGrpSpPr>
          <p:nvPr/>
        </p:nvGrpSpPr>
        <p:grpSpPr bwMode="auto">
          <a:xfrm>
            <a:off x="2059360" y="3366874"/>
            <a:ext cx="5112567" cy="605790"/>
            <a:chOff x="0" y="0"/>
            <a:chExt cx="4261130" cy="504056"/>
          </a:xfrm>
        </p:grpSpPr>
        <p:sp>
          <p:nvSpPr>
            <p:cNvPr id="5" name="矩形 13"/>
            <p:cNvSpPr>
              <a:spLocks noChangeArrowheads="1"/>
            </p:cNvSpPr>
            <p:nvPr/>
          </p:nvSpPr>
          <p:spPr bwMode="auto">
            <a:xfrm>
              <a:off x="0" y="0"/>
              <a:ext cx="504056" cy="504056"/>
            </a:xfrm>
            <a:prstGeom prst="rect">
              <a:avLst/>
            </a:prstGeom>
            <a:solidFill>
              <a:schemeClr val="tx1">
                <a:lumMod val="50000"/>
              </a:schemeClr>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r>
                <a:rPr lang="en-US" sz="2400" b="1" dirty="0">
                  <a:solidFill>
                    <a:srgbClr val="FFFFFF"/>
                  </a:solidFill>
                  <a:latin typeface="Comic Sans MS" pitchFamily="66" charset="0"/>
                  <a:cs typeface="Calibri" pitchFamily="34" charset="0"/>
                  <a:sym typeface="Calibri" pitchFamily="34" charset="0"/>
                </a:rPr>
                <a:t>3</a:t>
              </a:r>
              <a:endParaRPr lang="zh-CN" altLang="en-US" sz="2400" b="1" dirty="0">
                <a:latin typeface="Comic Sans MS" pitchFamily="66" charset="0"/>
              </a:endParaRPr>
            </a:p>
          </p:txBody>
        </p:sp>
        <p:sp>
          <p:nvSpPr>
            <p:cNvPr id="6" name="TextBox 14"/>
            <p:cNvSpPr>
              <a:spLocks noChangeArrowheads="1"/>
            </p:cNvSpPr>
            <p:nvPr/>
          </p:nvSpPr>
          <p:spPr bwMode="auto">
            <a:xfrm>
              <a:off x="756083" y="74880"/>
              <a:ext cx="3505047" cy="38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dist"/>
              <a:r>
                <a:rPr lang="zh-CN" altLang="en-US" sz="2400" b="1" dirty="0">
                  <a:solidFill>
                    <a:schemeClr val="tx1">
                      <a:lumMod val="50000"/>
                    </a:schemeClr>
                  </a:solidFill>
                  <a:latin typeface="华文细黑" pitchFamily="2" charset="-122"/>
                  <a:ea typeface="华文细黑" pitchFamily="2" charset="-122"/>
                </a:rPr>
                <a:t>经</a:t>
              </a:r>
              <a:r>
                <a:rPr lang="zh-CN" altLang="en-US" sz="2400" b="1" dirty="0" smtClean="0">
                  <a:solidFill>
                    <a:schemeClr val="tx1">
                      <a:lumMod val="50000"/>
                    </a:schemeClr>
                  </a:solidFill>
                  <a:latin typeface="华文细黑" pitchFamily="2" charset="-122"/>
                  <a:ea typeface="华文细黑" pitchFamily="2" charset="-122"/>
                </a:rPr>
                <a:t>验和改进</a:t>
              </a:r>
              <a:endParaRPr lang="zh-CN" altLang="en-US" sz="2400" b="1" dirty="0">
                <a:solidFill>
                  <a:schemeClr val="tx1">
                    <a:lumMod val="50000"/>
                  </a:schemeClr>
                </a:solidFill>
                <a:latin typeface="华文细黑" pitchFamily="2" charset="-122"/>
                <a:ea typeface="华文细黑" pitchFamily="2" charset="-122"/>
              </a:endParaRPr>
            </a:p>
          </p:txBody>
        </p:sp>
        <p:sp>
          <p:nvSpPr>
            <p:cNvPr id="7" name="直接连接符 15"/>
            <p:cNvSpPr>
              <a:spLocks noChangeShapeType="1"/>
            </p:cNvSpPr>
            <p:nvPr/>
          </p:nvSpPr>
          <p:spPr bwMode="auto">
            <a:xfrm>
              <a:off x="504056" y="444212"/>
              <a:ext cx="3697059" cy="3190"/>
            </a:xfrm>
            <a:prstGeom prst="line">
              <a:avLst/>
            </a:prstGeom>
            <a:noFill/>
            <a:ln w="9525" cap="flat" cmpd="sng">
              <a:solidFill>
                <a:schemeClr val="tx1">
                  <a:lumMod val="50000"/>
                </a:schemeClr>
              </a:solidFill>
              <a:prstDash val="sysDash"/>
              <a:round/>
              <a:headEnd/>
              <a:tailEnd/>
            </a:ln>
            <a:extLst>
              <a:ext uri="{909E8E84-426E-40DD-AFC4-6F175D3DCCD1}">
                <a14:hiddenFill xmlns:a14="http://schemas.microsoft.com/office/drawing/2010/main">
                  <a:noFill/>
                </a14:hiddenFill>
              </a:ext>
            </a:extLst>
          </p:spPr>
          <p:txBody>
            <a:bodyPr/>
            <a:lstStyle/>
            <a:p>
              <a:endParaRPr lang="zh-CN" altLang="en-US" sz="2000" b="1">
                <a:latin typeface="+mn-ea"/>
              </a:endParaRPr>
            </a:p>
          </p:txBody>
        </p:sp>
      </p:grpSp>
    </p:spTree>
    <p:extLst>
      <p:ext uri="{BB962C8B-B14F-4D97-AF65-F5344CB8AC3E}">
        <p14:creationId xmlns:p14="http://schemas.microsoft.com/office/powerpoint/2010/main" val="34960896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457200" y="238125"/>
            <a:ext cx="7355160" cy="868363"/>
          </a:xfrm>
        </p:spPr>
        <p:txBody>
          <a:bodyPr/>
          <a:lstStyle/>
          <a:p>
            <a:r>
              <a:rPr lang="en-US" altLang="zh-CN" dirty="0" smtClean="0"/>
              <a:t>3 </a:t>
            </a:r>
            <a:r>
              <a:rPr lang="zh-CN" altLang="en-US" dirty="0" smtClean="0"/>
              <a:t>经验和改进</a:t>
            </a:r>
            <a:r>
              <a:rPr lang="en-US" altLang="zh-CN" dirty="0" smtClean="0"/>
              <a:t>——</a:t>
            </a:r>
            <a:r>
              <a:rPr lang="zh-CN" altLang="en-US" dirty="0" smtClean="0"/>
              <a:t>①经验总结</a:t>
            </a:r>
            <a:endParaRPr lang="zh-CN" altLang="en-US" dirty="0"/>
          </a:p>
        </p:txBody>
      </p:sp>
      <p:sp>
        <p:nvSpPr>
          <p:cNvPr id="10" name="TextBox 9"/>
          <p:cNvSpPr txBox="1"/>
          <p:nvPr/>
        </p:nvSpPr>
        <p:spPr>
          <a:xfrm>
            <a:off x="251520" y="3494882"/>
            <a:ext cx="3823169" cy="1172629"/>
          </a:xfrm>
          <a:prstGeom prst="rect">
            <a:avLst/>
          </a:prstGeom>
        </p:spPr>
        <p:txBody>
          <a:bodyPr wrap="square">
            <a:spAutoFit/>
          </a:bodyPr>
          <a:lstStyle>
            <a:defPPr>
              <a:defRPr lang="en-US"/>
            </a:defPPr>
            <a:lvl1pPr marL="342900" indent="-342900" algn="l">
              <a:lnSpc>
                <a:spcPct val="130000"/>
              </a:lnSpc>
              <a:spcBef>
                <a:spcPts val="0"/>
              </a:spcBef>
              <a:buClr>
                <a:schemeClr val="accent1"/>
              </a:buClr>
              <a:buSzPct val="120000"/>
              <a:buFont typeface="Wingdings" panose="05000000000000000000" pitchFamily="2" charset="2"/>
              <a:buChar char="Q"/>
              <a:defRPr>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en-US" altLang="zh-CN" dirty="0"/>
              <a:t>     </a:t>
            </a:r>
            <a:r>
              <a:rPr lang="zh-CN" altLang="zh-CN" dirty="0"/>
              <a:t>项目团</a:t>
            </a:r>
            <a:r>
              <a:rPr lang="zh-CN" altLang="zh-CN" dirty="0" smtClean="0"/>
              <a:t>队</a:t>
            </a:r>
            <a:r>
              <a:rPr lang="zh-CN" altLang="en-US" dirty="0" smtClean="0"/>
              <a:t>稳定</a:t>
            </a:r>
            <a:r>
              <a:rPr lang="zh-CN" altLang="en-US" dirty="0"/>
              <a:t>务</a:t>
            </a:r>
            <a:r>
              <a:rPr lang="zh-CN" altLang="en-US" dirty="0" smtClean="0"/>
              <a:t>实。将绿色理念贯彻项目规划设计、建设及运行全周期。</a:t>
            </a:r>
            <a:endParaRPr lang="zh-CN" altLang="en-US" dirty="0"/>
          </a:p>
        </p:txBody>
      </p:sp>
      <p:sp>
        <p:nvSpPr>
          <p:cNvPr id="13" name="矩形 12"/>
          <p:cNvSpPr/>
          <p:nvPr/>
        </p:nvSpPr>
        <p:spPr>
          <a:xfrm>
            <a:off x="457200" y="1628800"/>
            <a:ext cx="2088232" cy="584775"/>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CN" altLang="en-US" sz="3200" b="1" i="0" u="none" strike="noStrike" kern="100" cap="none" spc="0" normalizeH="0" baseline="0" noProof="0" dirty="0" smtClean="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经验一</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960" y="2852935"/>
            <a:ext cx="4392488" cy="2933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18129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457200" y="238125"/>
            <a:ext cx="7355160" cy="868363"/>
          </a:xfrm>
        </p:spPr>
        <p:txBody>
          <a:bodyPr/>
          <a:lstStyle/>
          <a:p>
            <a:r>
              <a:rPr lang="en-US" altLang="zh-CN" dirty="0" smtClean="0"/>
              <a:t>3 </a:t>
            </a:r>
            <a:r>
              <a:rPr lang="zh-CN" altLang="en-US" dirty="0" smtClean="0"/>
              <a:t>经验和改进</a:t>
            </a:r>
            <a:r>
              <a:rPr lang="en-US" altLang="zh-CN" dirty="0"/>
              <a:t>——</a:t>
            </a:r>
            <a:r>
              <a:rPr lang="zh-CN" altLang="en-US" dirty="0"/>
              <a:t>①经验总结</a:t>
            </a:r>
          </a:p>
        </p:txBody>
      </p:sp>
      <p:sp>
        <p:nvSpPr>
          <p:cNvPr id="6" name="TextBox 5"/>
          <p:cNvSpPr txBox="1"/>
          <p:nvPr/>
        </p:nvSpPr>
        <p:spPr>
          <a:xfrm>
            <a:off x="395536" y="2802655"/>
            <a:ext cx="3528392" cy="2973122"/>
          </a:xfrm>
          <a:prstGeom prst="rect">
            <a:avLst/>
          </a:prstGeom>
        </p:spPr>
        <p:txBody>
          <a:bodyPr wrap="square">
            <a:spAutoFit/>
          </a:bodyPr>
          <a:lstStyle>
            <a:defPPr>
              <a:defRPr lang="en-US"/>
            </a:defPPr>
            <a:lvl1pPr marL="342900" indent="-342900" algn="l">
              <a:lnSpc>
                <a:spcPct val="130000"/>
              </a:lnSpc>
              <a:spcBef>
                <a:spcPts val="0"/>
              </a:spcBef>
              <a:buClr>
                <a:schemeClr val="accent1"/>
              </a:buClr>
              <a:buSzPct val="120000"/>
              <a:buFont typeface="Wingdings" panose="05000000000000000000" pitchFamily="2" charset="2"/>
              <a:buChar char="Q"/>
              <a:defRPr>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en-US" altLang="zh-CN" dirty="0"/>
              <a:t>  </a:t>
            </a:r>
            <a:r>
              <a:rPr lang="zh-CN" altLang="en-US" dirty="0" smtClean="0"/>
              <a:t>世行政策有机融入</a:t>
            </a:r>
            <a:endParaRPr lang="en-US" altLang="zh-CN" dirty="0" smtClean="0"/>
          </a:p>
          <a:p>
            <a:pPr marL="0" indent="0">
              <a:buNone/>
            </a:pPr>
            <a:r>
              <a:rPr lang="en-US" altLang="zh-CN" dirty="0"/>
              <a:t> </a:t>
            </a:r>
            <a:r>
              <a:rPr lang="en-US" altLang="zh-CN" dirty="0" smtClean="0"/>
              <a:t>       </a:t>
            </a:r>
            <a:r>
              <a:rPr lang="zh-CN" altLang="en-US" dirty="0" smtClean="0"/>
              <a:t>世行政策特别注重人文关怀和社会保障，这也促进我们在项目建设过程中与周边群众保持融洽关系。 </a:t>
            </a:r>
            <a:r>
              <a:rPr lang="zh-CN" altLang="zh-CN" dirty="0" smtClean="0"/>
              <a:t>在</a:t>
            </a:r>
            <a:r>
              <a:rPr lang="zh-CN" altLang="zh-CN" dirty="0"/>
              <a:t>征收</a:t>
            </a:r>
            <a:r>
              <a:rPr lang="en-US" altLang="zh-CN" dirty="0"/>
              <a:t>2700</a:t>
            </a:r>
            <a:r>
              <a:rPr lang="zh-CN" altLang="zh-CN" dirty="0"/>
              <a:t>亩土地内无一幢违章建筑，无一起招投标投诉事件，无一起安全质量事故，无一例群体性上访事件。</a:t>
            </a:r>
            <a:endParaRPr lang="zh-CN" altLang="en-US" dirty="0"/>
          </a:p>
        </p:txBody>
      </p:sp>
      <p:pic>
        <p:nvPicPr>
          <p:cNvPr id="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0216" y="2780928"/>
            <a:ext cx="4507099" cy="2994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12"/>
          <p:cNvSpPr/>
          <p:nvPr/>
        </p:nvSpPr>
        <p:spPr>
          <a:xfrm>
            <a:off x="457200" y="1628800"/>
            <a:ext cx="2088232" cy="584775"/>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CN" altLang="en-US" sz="3200" b="1" i="0" u="none" strike="noStrike" kern="100" cap="none" spc="0" normalizeH="0" baseline="0" noProof="0" dirty="0" smtClean="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经验二</a:t>
            </a:r>
          </a:p>
        </p:txBody>
      </p:sp>
    </p:spTree>
    <p:extLst>
      <p:ext uri="{BB962C8B-B14F-4D97-AF65-F5344CB8AC3E}">
        <p14:creationId xmlns:p14="http://schemas.microsoft.com/office/powerpoint/2010/main" val="13857031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457200" y="238125"/>
            <a:ext cx="7355160" cy="868363"/>
          </a:xfrm>
        </p:spPr>
        <p:txBody>
          <a:bodyPr/>
          <a:lstStyle/>
          <a:p>
            <a:r>
              <a:rPr lang="en-US" altLang="zh-CN" dirty="0" smtClean="0"/>
              <a:t>3 </a:t>
            </a:r>
            <a:r>
              <a:rPr lang="zh-CN" altLang="en-US" dirty="0" smtClean="0"/>
              <a:t>经验和改进</a:t>
            </a:r>
            <a:r>
              <a:rPr lang="en-US" altLang="zh-CN" dirty="0"/>
              <a:t>——</a:t>
            </a:r>
            <a:r>
              <a:rPr lang="zh-CN" altLang="en-US" dirty="0"/>
              <a:t>①经验总结</a:t>
            </a:r>
          </a:p>
        </p:txBody>
      </p:sp>
      <p:sp>
        <p:nvSpPr>
          <p:cNvPr id="7" name="TextBox 6"/>
          <p:cNvSpPr txBox="1"/>
          <p:nvPr/>
        </p:nvSpPr>
        <p:spPr>
          <a:xfrm>
            <a:off x="971600" y="2708920"/>
            <a:ext cx="7272808" cy="2973122"/>
          </a:xfrm>
          <a:prstGeom prst="rect">
            <a:avLst/>
          </a:prstGeom>
        </p:spPr>
        <p:txBody>
          <a:bodyPr wrap="square">
            <a:spAutoFit/>
          </a:bodyPr>
          <a:lstStyle>
            <a:defPPr>
              <a:defRPr lang="en-US"/>
            </a:defPPr>
            <a:lvl1pPr marL="342900" indent="-342900" algn="l">
              <a:lnSpc>
                <a:spcPct val="130000"/>
              </a:lnSpc>
              <a:spcBef>
                <a:spcPts val="0"/>
              </a:spcBef>
              <a:buClr>
                <a:schemeClr val="accent1"/>
              </a:buClr>
              <a:buSzPct val="120000"/>
              <a:buFont typeface="Wingdings" panose="05000000000000000000" pitchFamily="2" charset="2"/>
              <a:buChar char="Q"/>
              <a:defRPr>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zh-CN" altLang="en-US" sz="2400" dirty="0" smtClean="0"/>
              <a:t>  创新助推项目实施</a:t>
            </a:r>
            <a:endParaRPr lang="en-US" altLang="zh-CN" sz="2400" dirty="0" smtClean="0"/>
          </a:p>
          <a:p>
            <a:pPr marL="0" indent="0">
              <a:buNone/>
            </a:pPr>
            <a:r>
              <a:rPr lang="zh-CN" altLang="en-US" sz="2400" dirty="0" smtClean="0"/>
              <a:t>       无人机在施工中的应用，强化了施工管理；</a:t>
            </a:r>
            <a:endParaRPr lang="en-US" altLang="zh-CN" sz="2400" dirty="0" smtClean="0"/>
          </a:p>
          <a:p>
            <a:pPr marL="0" indent="0">
              <a:buNone/>
            </a:pPr>
            <a:r>
              <a:rPr lang="en-US" altLang="zh-CN" sz="2400" dirty="0"/>
              <a:t> </a:t>
            </a:r>
            <a:r>
              <a:rPr lang="en-US" altLang="zh-CN" sz="2400" dirty="0" smtClean="0"/>
              <a:t>      </a:t>
            </a:r>
            <a:r>
              <a:rPr lang="zh-CN" altLang="zh-CN" sz="2400" dirty="0" smtClean="0"/>
              <a:t>地</a:t>
            </a:r>
            <a:r>
              <a:rPr lang="zh-CN" altLang="zh-CN" sz="2400" dirty="0"/>
              <a:t>源热</a:t>
            </a:r>
            <a:r>
              <a:rPr lang="zh-CN" altLang="zh-CN" sz="2400" dirty="0" smtClean="0"/>
              <a:t>泵</a:t>
            </a:r>
            <a:r>
              <a:rPr lang="zh-CN" altLang="en-US" sz="2400" dirty="0" smtClean="0"/>
              <a:t>系统节能减排，</a:t>
            </a:r>
            <a:r>
              <a:rPr lang="zh-CN" altLang="zh-CN" sz="2400" dirty="0" smtClean="0"/>
              <a:t>争</a:t>
            </a:r>
            <a:r>
              <a:rPr lang="zh-CN" altLang="zh-CN" sz="2400" dirty="0"/>
              <a:t>取了发改委和民航局的节能资金</a:t>
            </a:r>
            <a:r>
              <a:rPr lang="en-US" altLang="zh-CN" sz="2400" dirty="0"/>
              <a:t>700</a:t>
            </a:r>
            <a:r>
              <a:rPr lang="zh-CN" altLang="zh-CN" sz="2400" dirty="0"/>
              <a:t>多万</a:t>
            </a:r>
            <a:r>
              <a:rPr lang="zh-CN" altLang="zh-CN" sz="2400" dirty="0" smtClean="0"/>
              <a:t>元</a:t>
            </a:r>
            <a:r>
              <a:rPr lang="zh-CN" altLang="en-US" sz="2400" dirty="0" smtClean="0"/>
              <a:t>；</a:t>
            </a:r>
            <a:endParaRPr lang="en-US" altLang="zh-CN" sz="2400" dirty="0" smtClean="0"/>
          </a:p>
          <a:p>
            <a:pPr marL="0" indent="0">
              <a:buNone/>
            </a:pPr>
            <a:r>
              <a:rPr lang="en-US" altLang="zh-CN" sz="2400" dirty="0" smtClean="0"/>
              <a:t>       </a:t>
            </a:r>
            <a:r>
              <a:rPr lang="zh-CN" altLang="en-US" sz="2400" dirty="0" smtClean="0"/>
              <a:t>场道地基处理采用红砂岩地貌换填工艺，极大地节约了项目成本。</a:t>
            </a:r>
            <a:endParaRPr lang="zh-CN" altLang="zh-CN" sz="2400" dirty="0"/>
          </a:p>
        </p:txBody>
      </p:sp>
      <p:sp>
        <p:nvSpPr>
          <p:cNvPr id="12" name="矩形 11"/>
          <p:cNvSpPr/>
          <p:nvPr/>
        </p:nvSpPr>
        <p:spPr>
          <a:xfrm>
            <a:off x="457200" y="1628800"/>
            <a:ext cx="2088232" cy="584775"/>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CN" altLang="en-US" sz="3200" b="1" i="0" u="none" strike="noStrike" kern="100" cap="none" spc="0" normalizeH="0" baseline="0" noProof="0" dirty="0" smtClean="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经验三</a:t>
            </a:r>
          </a:p>
        </p:txBody>
      </p:sp>
    </p:spTree>
    <p:extLst>
      <p:ext uri="{BB962C8B-B14F-4D97-AF65-F5344CB8AC3E}">
        <p14:creationId xmlns:p14="http://schemas.microsoft.com/office/powerpoint/2010/main" val="13857031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p:txBody>
          <a:bodyPr/>
          <a:lstStyle/>
          <a:p>
            <a:pPr eaLnBrk="1" hangingPunct="1"/>
            <a:r>
              <a:rPr lang="en-US" altLang="zh-CN" dirty="0"/>
              <a:t>1 </a:t>
            </a:r>
            <a:r>
              <a:rPr lang="zh-CN" altLang="en-US" dirty="0" smtClean="0"/>
              <a:t>项目概</a:t>
            </a:r>
            <a:r>
              <a:rPr lang="zh-CN" altLang="en-US" dirty="0"/>
              <a:t>况</a:t>
            </a:r>
          </a:p>
        </p:txBody>
      </p:sp>
      <p:sp>
        <p:nvSpPr>
          <p:cNvPr id="2" name="矩形 1"/>
          <p:cNvSpPr/>
          <p:nvPr/>
        </p:nvSpPr>
        <p:spPr>
          <a:xfrm>
            <a:off x="107504" y="1306670"/>
            <a:ext cx="8496944" cy="923330"/>
          </a:xfrm>
          <a:prstGeom prst="rect">
            <a:avLst/>
          </a:prstGeom>
        </p:spPr>
        <p:txBody>
          <a:bodyPr wrap="square">
            <a:spAutoFit/>
          </a:bodyPr>
          <a:lstStyle/>
          <a:p>
            <a:pPr marL="285750" indent="-285750" algn="just">
              <a:lnSpc>
                <a:spcPct val="150000"/>
              </a:lnSpc>
              <a:spcAft>
                <a:spcPts val="0"/>
              </a:spcAft>
              <a:buFont typeface="Arial" panose="020B0604020202020204" pitchFamily="34" charset="0"/>
              <a:buChar char="•"/>
            </a:pPr>
            <a:r>
              <a:rPr lang="zh-CN" altLang="zh-CN"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位于上</a:t>
            </a:r>
            <a:r>
              <a:rPr lang="zh-CN" altLang="zh-CN"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饶</a:t>
            </a:r>
            <a:r>
              <a:rPr lang="zh-CN" altLang="en-US"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市</a:t>
            </a:r>
            <a:r>
              <a:rPr lang="zh-CN" altLang="en-US"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区南面</a:t>
            </a:r>
            <a:r>
              <a:rPr lang="zh-CN" altLang="en-US"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距</a:t>
            </a:r>
            <a:r>
              <a:rPr lang="zh-CN" altLang="zh-CN"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市中心直线距</a:t>
            </a:r>
            <a:r>
              <a:rPr lang="zh-CN" altLang="zh-CN"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离</a:t>
            </a:r>
            <a:r>
              <a:rPr lang="zh-CN" altLang="en-US"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约</a:t>
            </a:r>
            <a:r>
              <a:rPr lang="en-US" altLang="zh-CN"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8</a:t>
            </a:r>
            <a:r>
              <a:rPr lang="zh-CN" altLang="zh-CN"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公</a:t>
            </a:r>
            <a:r>
              <a:rPr lang="zh-CN" altLang="zh-CN"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里</a:t>
            </a:r>
            <a:r>
              <a:rPr lang="zh-CN" altLang="en-US"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50000"/>
              </a:lnSpc>
              <a:spcAft>
                <a:spcPts val="0"/>
              </a:spcAft>
              <a:buFont typeface="Arial" panose="020B0604020202020204" pitchFamily="34" charset="0"/>
              <a:buChar char="•"/>
            </a:pPr>
            <a:r>
              <a:rPr lang="zh-CN" altLang="en-US"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新</a:t>
            </a:r>
            <a:r>
              <a:rPr lang="zh-CN" altLang="en-US"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建机场大道与城区主干道连接。</a:t>
            </a:r>
            <a:endParaRPr lang="en-US" altLang="zh-CN"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6" name="图片 5">
            <a:extLst>
              <a:ext uri="{FF2B5EF4-FFF2-40B4-BE49-F238E27FC236}">
                <a16:creationId xmlns="" xmlns:a16="http://schemas.microsoft.com/office/drawing/2014/main" id="{A325A9DD-D4FA-497A-8191-71078ECA498F}"/>
              </a:ext>
            </a:extLst>
          </p:cNvPr>
          <p:cNvPicPr>
            <a:picLocks noChangeAspect="1"/>
          </p:cNvPicPr>
          <p:nvPr/>
        </p:nvPicPr>
        <p:blipFill>
          <a:blip r:embed="rId2"/>
          <a:stretch>
            <a:fillRect/>
          </a:stretch>
        </p:blipFill>
        <p:spPr>
          <a:xfrm>
            <a:off x="1823104" y="2197076"/>
            <a:ext cx="5027083" cy="4051769"/>
          </a:xfrm>
          <a:prstGeom prst="rect">
            <a:avLst/>
          </a:prstGeom>
        </p:spPr>
      </p:pic>
    </p:spTree>
    <p:extLst>
      <p:ext uri="{BB962C8B-B14F-4D97-AF65-F5344CB8AC3E}">
        <p14:creationId xmlns:p14="http://schemas.microsoft.com/office/powerpoint/2010/main" val="870665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457200" y="238125"/>
            <a:ext cx="7355160" cy="868363"/>
          </a:xfrm>
        </p:spPr>
        <p:txBody>
          <a:bodyPr/>
          <a:lstStyle/>
          <a:p>
            <a:r>
              <a:rPr lang="en-US" altLang="zh-CN" dirty="0" smtClean="0"/>
              <a:t>3 </a:t>
            </a:r>
            <a:r>
              <a:rPr lang="zh-CN" altLang="en-US" dirty="0" smtClean="0"/>
              <a:t>经验和改进</a:t>
            </a:r>
            <a:r>
              <a:rPr lang="en-US" altLang="zh-CN" dirty="0" smtClean="0"/>
              <a:t>——</a:t>
            </a:r>
            <a:r>
              <a:rPr lang="zh-CN" altLang="en-US" dirty="0" smtClean="0"/>
              <a:t>②改进方向</a:t>
            </a:r>
            <a:endParaRPr lang="zh-CN" altLang="en-US" dirty="0"/>
          </a:p>
        </p:txBody>
      </p:sp>
      <p:sp>
        <p:nvSpPr>
          <p:cNvPr id="14" name="矩形 13">
            <a:extLst>
              <a:ext uri="{FF2B5EF4-FFF2-40B4-BE49-F238E27FC236}">
                <a16:creationId xmlns:a16="http://schemas.microsoft.com/office/drawing/2014/main" xmlns="" id="{AE5A45D8-40CA-4E91-98E9-442144D6EFF4}"/>
              </a:ext>
            </a:extLst>
          </p:cNvPr>
          <p:cNvSpPr/>
          <p:nvPr/>
        </p:nvSpPr>
        <p:spPr>
          <a:xfrm>
            <a:off x="4211959" y="2420889"/>
            <a:ext cx="4488705" cy="3951452"/>
          </a:xfrm>
          <a:prstGeom prst="rect">
            <a:avLst/>
          </a:prstGeom>
          <a:solidFill>
            <a:sysClr val="window" lastClr="FFFFFF">
              <a:lumMod val="85000"/>
            </a:sysClr>
          </a:solidFill>
          <a:ln w="6350" cap="flat" cmpd="sng" algn="ctr">
            <a:solidFill>
              <a:srgbClr val="5B9BD5"/>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prstClr val="black"/>
              </a:solidFill>
              <a:effectLst/>
              <a:uLnTx/>
              <a:uFillTx/>
              <a:latin typeface="Verdana"/>
              <a:ea typeface="微软雅黑"/>
            </a:endParaRPr>
          </a:p>
        </p:txBody>
      </p:sp>
      <p:sp>
        <p:nvSpPr>
          <p:cNvPr id="15" name="矩形 14"/>
          <p:cNvSpPr/>
          <p:nvPr/>
        </p:nvSpPr>
        <p:spPr>
          <a:xfrm>
            <a:off x="323528" y="1196752"/>
            <a:ext cx="3579826" cy="457561"/>
          </a:xfrm>
          <a:prstGeom prst="rect">
            <a:avLst/>
          </a:prstGeom>
        </p:spPr>
        <p:txBody>
          <a:bodyPr wrap="square">
            <a:spAutoFit/>
          </a:bodyPr>
          <a:lstStyle/>
          <a:p>
            <a:pPr algn="l" fontAlgn="auto">
              <a:lnSpc>
                <a:spcPct val="150000"/>
              </a:lnSpc>
              <a:spcBef>
                <a:spcPts val="0"/>
              </a:spcBef>
              <a:spcAft>
                <a:spcPts val="0"/>
              </a:spcAft>
            </a:pPr>
            <a:r>
              <a:rPr lang="en-US" altLang="zh-CN" b="1" dirty="0">
                <a:solidFill>
                  <a:prstClr val="black"/>
                </a:solidFill>
                <a:latin typeface="Verdana"/>
                <a:ea typeface="微软雅黑"/>
              </a:rPr>
              <a:t>1</a:t>
            </a:r>
            <a:r>
              <a:rPr lang="zh-CN" altLang="en-US" b="1" dirty="0">
                <a:solidFill>
                  <a:prstClr val="black"/>
                </a:solidFill>
                <a:latin typeface="Verdana"/>
                <a:ea typeface="微软雅黑"/>
              </a:rPr>
              <a:t>、</a:t>
            </a:r>
            <a:r>
              <a:rPr lang="zh-CN" altLang="zh-CN" b="1" kern="100" dirty="0">
                <a:latin typeface="微软雅黑" pitchFamily="34" charset="-122"/>
                <a:ea typeface="微软雅黑" pitchFamily="34" charset="-122"/>
                <a:cs typeface="Times New Roman" pitchFamily="18" charset="0"/>
              </a:rPr>
              <a:t>优化运行，挖掘机场节能潜力</a:t>
            </a:r>
            <a:endParaRPr lang="zh-CN" altLang="en-US" b="1" kern="100" dirty="0">
              <a:latin typeface="微软雅黑" pitchFamily="34" charset="-122"/>
              <a:ea typeface="微软雅黑" pitchFamily="34" charset="-122"/>
              <a:cs typeface="Times New Roman" pitchFamily="18" charset="0"/>
            </a:endParaRPr>
          </a:p>
        </p:txBody>
      </p:sp>
      <p:sp>
        <p:nvSpPr>
          <p:cNvPr id="16" name="矩形 15"/>
          <p:cNvSpPr/>
          <p:nvPr/>
        </p:nvSpPr>
        <p:spPr>
          <a:xfrm>
            <a:off x="175443" y="1706852"/>
            <a:ext cx="8773209" cy="853375"/>
          </a:xfrm>
          <a:prstGeom prst="rect">
            <a:avLst/>
          </a:prstGeom>
        </p:spPr>
        <p:txBody>
          <a:bodyPr wrap="square">
            <a:spAutoFit/>
          </a:bodyPr>
          <a:lstStyle/>
          <a:p>
            <a:pPr marL="342900" indent="-342900" algn="l">
              <a:lnSpc>
                <a:spcPct val="130000"/>
              </a:lnSpc>
              <a:spcBef>
                <a:spcPts val="0"/>
              </a:spcBef>
              <a:buClr>
                <a:schemeClr val="accent1"/>
              </a:buClr>
              <a:buSzPct val="120000"/>
              <a:buFont typeface="Wingdings" panose="05000000000000000000" pitchFamily="2" charset="2"/>
              <a:buChar char="Q"/>
            </a:pPr>
            <a:r>
              <a:rPr lang="zh-CN" altLang="zh-CN"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三清山机场相比</a:t>
            </a:r>
            <a:r>
              <a:rPr lang="zh-CN" altLang="en-US"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同等规模机场</a:t>
            </a:r>
            <a:r>
              <a:rPr lang="zh-CN" altLang="zh-CN"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仍有节能空间</a:t>
            </a:r>
            <a:r>
              <a:rPr lang="zh-CN" altLang="en-US" sz="2000" dirty="0" smtClean="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000" dirty="0" smtClean="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机</a:t>
            </a:r>
            <a:r>
              <a:rPr lang="zh-CN" altLang="zh-CN"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场空调耗能和照明耗能是节能重点</a:t>
            </a:r>
            <a:endParaRPr lang="en-US" altLang="zh-CN"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16"/>
          <p:cNvPicPr/>
          <p:nvPr/>
        </p:nvPicPr>
        <p:blipFill rotWithShape="1">
          <a:blip r:embed="rId2"/>
          <a:srcRect t="10721" b="21265"/>
          <a:stretch/>
        </p:blipFill>
        <p:spPr>
          <a:xfrm>
            <a:off x="316692" y="2849701"/>
            <a:ext cx="4537939" cy="3093827"/>
          </a:xfrm>
          <a:prstGeom prst="rect">
            <a:avLst/>
          </a:prstGeom>
        </p:spPr>
      </p:pic>
      <p:sp>
        <p:nvSpPr>
          <p:cNvPr id="18" name="矩形 17"/>
          <p:cNvSpPr/>
          <p:nvPr/>
        </p:nvSpPr>
        <p:spPr>
          <a:xfrm>
            <a:off x="5036039" y="2688455"/>
            <a:ext cx="3280377" cy="3416320"/>
          </a:xfrm>
          <a:prstGeom prst="rect">
            <a:avLst/>
          </a:prstGeom>
        </p:spPr>
        <p:txBody>
          <a:bodyPr wrap="square">
            <a:spAutoFit/>
          </a:bodyPr>
          <a:lstStyle/>
          <a:p>
            <a:pPr algn="just" fontAlgn="auto">
              <a:lnSpc>
                <a:spcPct val="150000"/>
              </a:lnSpc>
              <a:spcBef>
                <a:spcPts val="600"/>
              </a:spcBef>
              <a:spcAft>
                <a:spcPts val="0"/>
              </a:spcAft>
            </a:pPr>
            <a:r>
              <a:rPr lang="zh-CN" altLang="zh-CN" dirty="0">
                <a:solidFill>
                  <a:prstClr val="black"/>
                </a:solidFill>
                <a:latin typeface="Verdana"/>
                <a:ea typeface="微软雅黑"/>
              </a:rPr>
              <a:t>航站楼入口处的自动门为单层，且开关时间较长，只要有旅客进出，门打开后就会有大量风进入航站楼，在冬天时候尤为明显</a:t>
            </a:r>
            <a:r>
              <a:rPr lang="zh-CN" altLang="zh-CN" dirty="0" smtClean="0">
                <a:solidFill>
                  <a:prstClr val="black"/>
                </a:solidFill>
                <a:latin typeface="Verdana"/>
                <a:ea typeface="微软雅黑"/>
              </a:rPr>
              <a:t>，</a:t>
            </a:r>
            <a:r>
              <a:rPr lang="zh-CN" altLang="en-US" dirty="0" smtClean="0">
                <a:solidFill>
                  <a:prstClr val="black"/>
                </a:solidFill>
                <a:latin typeface="Verdana"/>
                <a:ea typeface="微软雅黑"/>
              </a:rPr>
              <a:t>下一步将考虑设置</a:t>
            </a:r>
            <a:r>
              <a:rPr lang="zh-CN" altLang="zh-CN" dirty="0" smtClean="0">
                <a:solidFill>
                  <a:prstClr val="black"/>
                </a:solidFill>
                <a:latin typeface="Verdana"/>
                <a:ea typeface="微软雅黑"/>
              </a:rPr>
              <a:t>门</a:t>
            </a:r>
            <a:r>
              <a:rPr lang="zh-CN" altLang="zh-CN" dirty="0">
                <a:solidFill>
                  <a:prstClr val="black"/>
                </a:solidFill>
                <a:latin typeface="Verdana"/>
                <a:ea typeface="微软雅黑"/>
              </a:rPr>
              <a:t>斗或错开式自动门，减少入口处门打开时风灌入航站楼对楼内温湿度环境的影响和空调能</a:t>
            </a:r>
            <a:r>
              <a:rPr lang="zh-CN" altLang="zh-CN" dirty="0" smtClean="0">
                <a:solidFill>
                  <a:prstClr val="black"/>
                </a:solidFill>
                <a:latin typeface="Verdana"/>
                <a:ea typeface="微软雅黑"/>
              </a:rPr>
              <a:t>耗</a:t>
            </a:r>
            <a:r>
              <a:rPr lang="zh-CN" altLang="en-US" dirty="0" smtClean="0">
                <a:solidFill>
                  <a:prstClr val="black"/>
                </a:solidFill>
                <a:latin typeface="Verdana"/>
                <a:ea typeface="微软雅黑"/>
              </a:rPr>
              <a:t>。</a:t>
            </a:r>
            <a:endParaRPr lang="en-US" altLang="zh-CN" dirty="0">
              <a:solidFill>
                <a:prstClr val="black"/>
              </a:solidFill>
              <a:latin typeface="Verdana"/>
              <a:ea typeface="微软雅黑"/>
            </a:endParaRPr>
          </a:p>
        </p:txBody>
      </p:sp>
    </p:spTree>
    <p:extLst>
      <p:ext uri="{BB962C8B-B14F-4D97-AF65-F5344CB8AC3E}">
        <p14:creationId xmlns:p14="http://schemas.microsoft.com/office/powerpoint/2010/main" val="11182938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457200" y="238125"/>
            <a:ext cx="7355160" cy="868363"/>
          </a:xfrm>
        </p:spPr>
        <p:txBody>
          <a:bodyPr/>
          <a:lstStyle/>
          <a:p>
            <a:r>
              <a:rPr lang="en-US" altLang="zh-CN" dirty="0" smtClean="0"/>
              <a:t>3 </a:t>
            </a:r>
            <a:r>
              <a:rPr lang="zh-CN" altLang="en-US" dirty="0" smtClean="0"/>
              <a:t>经验和改进</a:t>
            </a:r>
            <a:r>
              <a:rPr lang="en-US" altLang="zh-CN" dirty="0" smtClean="0"/>
              <a:t>——</a:t>
            </a:r>
            <a:r>
              <a:rPr lang="zh-CN" altLang="en-US" dirty="0" smtClean="0"/>
              <a:t>②改进方向</a:t>
            </a:r>
            <a:endParaRPr lang="zh-CN" altLang="en-US" dirty="0"/>
          </a:p>
        </p:txBody>
      </p:sp>
      <p:sp>
        <p:nvSpPr>
          <p:cNvPr id="19" name="矩形 18"/>
          <p:cNvSpPr/>
          <p:nvPr/>
        </p:nvSpPr>
        <p:spPr>
          <a:xfrm>
            <a:off x="370675" y="1268760"/>
            <a:ext cx="7992888" cy="907941"/>
          </a:xfrm>
          <a:prstGeom prst="rect">
            <a:avLst/>
          </a:prstGeom>
        </p:spPr>
        <p:txBody>
          <a:bodyPr wrap="square">
            <a:spAutoFit/>
          </a:bodyPr>
          <a:lstStyle/>
          <a:p>
            <a:pPr algn="l" fontAlgn="auto">
              <a:lnSpc>
                <a:spcPct val="150000"/>
              </a:lnSpc>
              <a:spcBef>
                <a:spcPts val="0"/>
              </a:spcBef>
              <a:spcAft>
                <a:spcPts val="0"/>
              </a:spcAft>
            </a:pPr>
            <a:r>
              <a:rPr lang="en-US" altLang="zh-CN" b="1" dirty="0" smtClean="0">
                <a:solidFill>
                  <a:prstClr val="black"/>
                </a:solidFill>
                <a:latin typeface="Verdana"/>
                <a:ea typeface="微软雅黑"/>
              </a:rPr>
              <a:t>2</a:t>
            </a:r>
            <a:r>
              <a:rPr lang="zh-CN" altLang="en-US" b="1" dirty="0" smtClean="0">
                <a:solidFill>
                  <a:prstClr val="black"/>
                </a:solidFill>
                <a:latin typeface="Verdana"/>
                <a:ea typeface="微软雅黑"/>
              </a:rPr>
              <a:t>、</a:t>
            </a:r>
            <a:r>
              <a:rPr lang="zh-CN" altLang="en-US" b="1" kern="100" dirty="0">
                <a:latin typeface="微软雅黑" pitchFamily="34" charset="-122"/>
                <a:ea typeface="微软雅黑" pitchFamily="34" charset="-122"/>
                <a:cs typeface="Times New Roman" pitchFamily="18" charset="0"/>
              </a:rPr>
              <a:t>精细计量，奠定节能减排基础</a:t>
            </a:r>
            <a:endParaRPr lang="en-US" altLang="zh-CN" b="1" dirty="0" smtClean="0">
              <a:solidFill>
                <a:prstClr val="black"/>
              </a:solidFill>
              <a:latin typeface="Verdana"/>
              <a:ea typeface="微软雅黑"/>
            </a:endParaRPr>
          </a:p>
          <a:p>
            <a:pPr marL="342900" indent="-342900" algn="l">
              <a:lnSpc>
                <a:spcPct val="130000"/>
              </a:lnSpc>
              <a:spcBef>
                <a:spcPts val="0"/>
              </a:spcBef>
              <a:buClr>
                <a:schemeClr val="accent1"/>
              </a:buClr>
              <a:buSzPct val="120000"/>
              <a:buFont typeface="Wingdings" panose="05000000000000000000" pitchFamily="2" charset="2"/>
              <a:buChar char="Q"/>
            </a:pPr>
            <a:r>
              <a:rPr lang="zh-CN" altLang="zh-CN"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三清山机场</a:t>
            </a:r>
            <a:r>
              <a:rPr lang="zh-CN" altLang="en-US"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将</a:t>
            </a:r>
            <a:r>
              <a:rPr lang="zh-CN" altLang="zh-CN"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在现有计量管理基础上，</a:t>
            </a:r>
            <a:r>
              <a:rPr lang="zh-CN" altLang="en-US"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进一步完善：</a:t>
            </a:r>
            <a:endParaRPr lang="en-US" altLang="zh-CN" sz="20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矩形 19">
            <a:extLst>
              <a:ext uri="{FF2B5EF4-FFF2-40B4-BE49-F238E27FC236}">
                <a16:creationId xmlns:a16="http://schemas.microsoft.com/office/drawing/2014/main" xmlns="" id="{C87022C8-0ECE-4094-BFD2-2B3157B54D4E}"/>
              </a:ext>
            </a:extLst>
          </p:cNvPr>
          <p:cNvSpPr/>
          <p:nvPr/>
        </p:nvSpPr>
        <p:spPr>
          <a:xfrm>
            <a:off x="1373217" y="2736465"/>
            <a:ext cx="2880320" cy="3312368"/>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just" defTabSz="914400" eaLnBrk="1" fontAlgn="auto" latinLnBrk="0" hangingPunct="1">
              <a:lnSpc>
                <a:spcPct val="150000"/>
              </a:lnSpc>
              <a:spcBef>
                <a:spcPts val="600"/>
              </a:spcBef>
              <a:spcAft>
                <a:spcPts val="0"/>
              </a:spcAft>
              <a:buClrTx/>
              <a:buSzTx/>
              <a:buFontTx/>
              <a:buNone/>
              <a:tabLst/>
              <a:defRPr/>
            </a:pPr>
            <a:r>
              <a:rPr kumimoji="0" lang="zh-CN" altLang="zh-CN" sz="1800" b="0" i="0" u="none" strike="noStrike" kern="0" cap="none" spc="0" normalizeH="0" baseline="0" noProof="0" dirty="0" smtClean="0">
                <a:ln>
                  <a:noFill/>
                </a:ln>
                <a:solidFill>
                  <a:prstClr val="black"/>
                </a:solidFill>
                <a:effectLst/>
                <a:uLnTx/>
                <a:uFillTx/>
                <a:latin typeface="Verdana"/>
                <a:ea typeface="微软雅黑"/>
              </a:rPr>
              <a:t>改善宿舍楼、值班室没有计量设备或没有进行计量统计的现状，改进航站楼精细化计量管理，逐步实现二级计量以及智能化读取数据和统计分析</a:t>
            </a:r>
            <a:endParaRPr kumimoji="0" lang="en-US" altLang="zh-CN" sz="1800" b="0" i="0" u="none" strike="noStrike" kern="0" cap="none" spc="0" normalizeH="0" baseline="0" noProof="0" dirty="0" smtClean="0">
              <a:ln>
                <a:noFill/>
              </a:ln>
              <a:solidFill>
                <a:prstClr val="black"/>
              </a:solidFill>
              <a:effectLst/>
              <a:uLnTx/>
              <a:uFillTx/>
              <a:latin typeface="Verdana"/>
              <a:ea typeface="微软雅黑"/>
            </a:endParaRPr>
          </a:p>
        </p:txBody>
      </p:sp>
      <p:sp>
        <p:nvSpPr>
          <p:cNvPr id="21" name="矩形 20">
            <a:extLst>
              <a:ext uri="{FF2B5EF4-FFF2-40B4-BE49-F238E27FC236}">
                <a16:creationId xmlns:a16="http://schemas.microsoft.com/office/drawing/2014/main" xmlns="" id="{EB9C86C4-B7A9-434B-9885-9E920D7F886A}"/>
              </a:ext>
            </a:extLst>
          </p:cNvPr>
          <p:cNvSpPr/>
          <p:nvPr/>
        </p:nvSpPr>
        <p:spPr>
          <a:xfrm>
            <a:off x="1259634" y="2630917"/>
            <a:ext cx="3137724" cy="3528392"/>
          </a:xfrm>
          <a:prstGeom prst="rect">
            <a:avLst/>
          </a:prstGeom>
          <a:noFill/>
          <a:ln w="28575" cap="flat" cmpd="sng" algn="ctr">
            <a:solidFill>
              <a:sysClr val="window" lastClr="FFFFFF">
                <a:lumMod val="50000"/>
              </a:sys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Verdana"/>
              <a:ea typeface="微软雅黑"/>
            </a:endParaRPr>
          </a:p>
        </p:txBody>
      </p:sp>
      <p:sp>
        <p:nvSpPr>
          <p:cNvPr id="22" name="矩形 21">
            <a:extLst>
              <a:ext uri="{FF2B5EF4-FFF2-40B4-BE49-F238E27FC236}">
                <a16:creationId xmlns:a16="http://schemas.microsoft.com/office/drawing/2014/main" xmlns="" id="{DD9DD81A-A606-4E49-90E9-965C2662EF57}"/>
              </a:ext>
            </a:extLst>
          </p:cNvPr>
          <p:cNvSpPr/>
          <p:nvPr/>
        </p:nvSpPr>
        <p:spPr>
          <a:xfrm>
            <a:off x="5333851" y="2736465"/>
            <a:ext cx="2880320" cy="3312368"/>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just" defTabSz="914400" eaLnBrk="1" fontAlgn="auto" latinLnBrk="0" hangingPunct="1">
              <a:lnSpc>
                <a:spcPct val="150000"/>
              </a:lnSpc>
              <a:spcBef>
                <a:spcPts val="600"/>
              </a:spcBef>
              <a:spcAft>
                <a:spcPts val="0"/>
              </a:spcAft>
              <a:buClrTx/>
              <a:buSzTx/>
              <a:buFontTx/>
              <a:buNone/>
              <a:tabLst/>
              <a:defRPr/>
            </a:pPr>
            <a:r>
              <a:rPr kumimoji="0" lang="zh-CN" altLang="zh-CN" sz="1800" b="0" i="0" u="none" strike="noStrike" kern="0" cap="none" spc="0" normalizeH="0" baseline="0" noProof="0" dirty="0" smtClean="0">
                <a:ln>
                  <a:noFill/>
                </a:ln>
                <a:solidFill>
                  <a:prstClr val="black"/>
                </a:solidFill>
                <a:effectLst/>
                <a:uLnTx/>
                <a:uFillTx/>
                <a:latin typeface="Verdana"/>
                <a:ea typeface="微软雅黑"/>
              </a:rPr>
              <a:t>提高用水计量管理水平，至少逐步实现航站楼、综合办公楼、宿舍楼等重点建筑的分户计量</a:t>
            </a:r>
            <a:endParaRPr kumimoji="0" lang="en-US" altLang="zh-CN" sz="1800" b="0" i="0" u="none" strike="noStrike" kern="0" cap="none" spc="0" normalizeH="0" baseline="0" noProof="0" dirty="0" smtClean="0">
              <a:ln>
                <a:noFill/>
              </a:ln>
              <a:solidFill>
                <a:prstClr val="black"/>
              </a:solidFill>
              <a:effectLst/>
              <a:uLnTx/>
              <a:uFillTx/>
              <a:latin typeface="Verdana"/>
              <a:ea typeface="微软雅黑"/>
            </a:endParaRPr>
          </a:p>
        </p:txBody>
      </p:sp>
      <p:sp>
        <p:nvSpPr>
          <p:cNvPr id="23" name="矩形 22">
            <a:extLst>
              <a:ext uri="{FF2B5EF4-FFF2-40B4-BE49-F238E27FC236}">
                <a16:creationId xmlns:a16="http://schemas.microsoft.com/office/drawing/2014/main" xmlns="" id="{C446776F-54AF-46A1-8303-FE7B50014AF4}"/>
              </a:ext>
            </a:extLst>
          </p:cNvPr>
          <p:cNvSpPr/>
          <p:nvPr/>
        </p:nvSpPr>
        <p:spPr>
          <a:xfrm>
            <a:off x="5220268" y="2630917"/>
            <a:ext cx="3137724" cy="3528392"/>
          </a:xfrm>
          <a:prstGeom prst="rect">
            <a:avLst/>
          </a:prstGeom>
          <a:noFill/>
          <a:ln w="28575" cap="flat" cmpd="sng" algn="ctr">
            <a:solidFill>
              <a:sysClr val="window" lastClr="FFFFFF">
                <a:lumMod val="50000"/>
              </a:sys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Verdana"/>
              <a:ea typeface="微软雅黑"/>
            </a:endParaRPr>
          </a:p>
        </p:txBody>
      </p:sp>
      <p:grpSp>
        <p:nvGrpSpPr>
          <p:cNvPr id="24" name="组合 23">
            <a:extLst>
              <a:ext uri="{FF2B5EF4-FFF2-40B4-BE49-F238E27FC236}">
                <a16:creationId xmlns:a16="http://schemas.microsoft.com/office/drawing/2014/main" xmlns="" id="{BFBE91BA-3A68-4713-A7DE-ECA07814EF66}"/>
              </a:ext>
            </a:extLst>
          </p:cNvPr>
          <p:cNvGrpSpPr/>
          <p:nvPr/>
        </p:nvGrpSpPr>
        <p:grpSpPr>
          <a:xfrm>
            <a:off x="866426" y="2246649"/>
            <a:ext cx="900000" cy="900000"/>
            <a:chOff x="-1308350" y="3339040"/>
            <a:chExt cx="900000" cy="900000"/>
          </a:xfrm>
        </p:grpSpPr>
        <p:sp>
          <p:nvSpPr>
            <p:cNvPr id="25" name="椭圆 24">
              <a:extLst>
                <a:ext uri="{FF2B5EF4-FFF2-40B4-BE49-F238E27FC236}">
                  <a16:creationId xmlns:a16="http://schemas.microsoft.com/office/drawing/2014/main" xmlns="" id="{DB09B068-F419-4C6C-906A-1F2A7146D161}"/>
                </a:ext>
              </a:extLst>
            </p:cNvPr>
            <p:cNvSpPr/>
            <p:nvPr/>
          </p:nvSpPr>
          <p:spPr>
            <a:xfrm>
              <a:off x="-1308350" y="3339040"/>
              <a:ext cx="900000" cy="900000"/>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w="76200">
                  <a:solidFill>
                    <a:prstClr val="black"/>
                  </a:solidFill>
                </a:ln>
                <a:noFill/>
                <a:effectLst/>
                <a:uLnTx/>
                <a:uFillTx/>
                <a:latin typeface="Verdana"/>
                <a:ea typeface="微软雅黑"/>
              </a:endParaRPr>
            </a:p>
          </p:txBody>
        </p:sp>
        <p:sp>
          <p:nvSpPr>
            <p:cNvPr id="26" name="椭圆 25">
              <a:extLst>
                <a:ext uri="{FF2B5EF4-FFF2-40B4-BE49-F238E27FC236}">
                  <a16:creationId xmlns:a16="http://schemas.microsoft.com/office/drawing/2014/main" xmlns="" id="{FF80B2DB-CAC3-461A-BE3F-CABA024D08A7}"/>
                </a:ext>
              </a:extLst>
            </p:cNvPr>
            <p:cNvSpPr/>
            <p:nvPr/>
          </p:nvSpPr>
          <p:spPr>
            <a:xfrm>
              <a:off x="-1218390" y="3429000"/>
              <a:ext cx="720080" cy="720080"/>
            </a:xfrm>
            <a:prstGeom prst="ellipse">
              <a:avLst/>
            </a:prstGeom>
            <a:solidFill>
              <a:srgbClr val="5B9BD5">
                <a:lumMod val="50000"/>
              </a:srgbClr>
            </a:solidFill>
            <a:ln w="12700" cap="flat" cmpd="sng" algn="ctr">
              <a:solidFill>
                <a:srgbClr val="A5A5A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1</a:t>
              </a:r>
              <a:endParaRPr kumimoji="0" lang="zh-CN" altLang="en-US" sz="3600" b="1" i="0" u="none" strike="noStrike" kern="0" cap="none" spc="0" normalizeH="0" baseline="0" noProof="0" dirty="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27" name="组合 26">
            <a:extLst>
              <a:ext uri="{FF2B5EF4-FFF2-40B4-BE49-F238E27FC236}">
                <a16:creationId xmlns:a16="http://schemas.microsoft.com/office/drawing/2014/main" xmlns="" id="{91E52B7F-E068-42CA-B05E-BA10B0A33049}"/>
              </a:ext>
            </a:extLst>
          </p:cNvPr>
          <p:cNvGrpSpPr/>
          <p:nvPr/>
        </p:nvGrpSpPr>
        <p:grpSpPr>
          <a:xfrm>
            <a:off x="4883851" y="2246649"/>
            <a:ext cx="900000" cy="900000"/>
            <a:chOff x="-1239622" y="4725144"/>
            <a:chExt cx="900000" cy="900000"/>
          </a:xfrm>
        </p:grpSpPr>
        <p:sp>
          <p:nvSpPr>
            <p:cNvPr id="28" name="椭圆 27">
              <a:extLst>
                <a:ext uri="{FF2B5EF4-FFF2-40B4-BE49-F238E27FC236}">
                  <a16:creationId xmlns:a16="http://schemas.microsoft.com/office/drawing/2014/main" xmlns="" id="{91ED9081-FE6C-4305-8127-BFBC767BF312}"/>
                </a:ext>
              </a:extLst>
            </p:cNvPr>
            <p:cNvSpPr/>
            <p:nvPr/>
          </p:nvSpPr>
          <p:spPr>
            <a:xfrm>
              <a:off x="-1239622" y="4725144"/>
              <a:ext cx="900000" cy="900000"/>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w="76200">
                  <a:solidFill>
                    <a:prstClr val="black"/>
                  </a:solidFill>
                </a:ln>
                <a:noFill/>
                <a:effectLst/>
                <a:uLnTx/>
                <a:uFillTx/>
                <a:latin typeface="Verdana"/>
                <a:ea typeface="微软雅黑"/>
              </a:endParaRPr>
            </a:p>
          </p:txBody>
        </p:sp>
        <p:sp>
          <p:nvSpPr>
            <p:cNvPr id="29" name="椭圆 28">
              <a:extLst>
                <a:ext uri="{FF2B5EF4-FFF2-40B4-BE49-F238E27FC236}">
                  <a16:creationId xmlns:a16="http://schemas.microsoft.com/office/drawing/2014/main" xmlns="" id="{6AE9F03F-3035-4E64-B9FE-0A2A92661384}"/>
                </a:ext>
              </a:extLst>
            </p:cNvPr>
            <p:cNvSpPr/>
            <p:nvPr/>
          </p:nvSpPr>
          <p:spPr>
            <a:xfrm>
              <a:off x="-1149662" y="4815104"/>
              <a:ext cx="720080" cy="720080"/>
            </a:xfrm>
            <a:prstGeom prst="ellipse">
              <a:avLst/>
            </a:prstGeom>
            <a:solidFill>
              <a:srgbClr val="5B9BD5">
                <a:lumMod val="50000"/>
              </a:srgbClr>
            </a:solidFill>
            <a:ln w="12700" cap="flat" cmpd="sng" algn="ctr">
              <a:solidFill>
                <a:srgbClr val="A5A5A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2</a:t>
              </a:r>
              <a:endParaRPr kumimoji="0" lang="zh-CN" altLang="en-US" sz="3600" b="1" i="0" u="none" strike="noStrike" kern="0" cap="none" spc="0" normalizeH="0" baseline="0" noProof="0" dirty="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1003778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457200" y="238125"/>
            <a:ext cx="7355160" cy="868363"/>
          </a:xfrm>
        </p:spPr>
        <p:txBody>
          <a:bodyPr/>
          <a:lstStyle/>
          <a:p>
            <a:r>
              <a:rPr lang="en-US" altLang="zh-CN" dirty="0" smtClean="0"/>
              <a:t>3 </a:t>
            </a:r>
            <a:r>
              <a:rPr lang="zh-CN" altLang="en-US" dirty="0" smtClean="0"/>
              <a:t>经验和改进</a:t>
            </a:r>
            <a:r>
              <a:rPr lang="en-US" altLang="zh-CN" dirty="0" smtClean="0"/>
              <a:t>——</a:t>
            </a:r>
            <a:r>
              <a:rPr lang="zh-CN" altLang="en-US" dirty="0" smtClean="0"/>
              <a:t>②改进方向</a:t>
            </a:r>
            <a:endParaRPr lang="zh-CN" altLang="en-US" dirty="0"/>
          </a:p>
        </p:txBody>
      </p:sp>
      <p:grpSp>
        <p:nvGrpSpPr>
          <p:cNvPr id="14" name="组合 13">
            <a:extLst>
              <a:ext uri="{FF2B5EF4-FFF2-40B4-BE49-F238E27FC236}">
                <a16:creationId xmlns:a16="http://schemas.microsoft.com/office/drawing/2014/main" xmlns="" id="{C8A11F98-BE96-46CD-966B-66A2BA97DFBE}"/>
              </a:ext>
            </a:extLst>
          </p:cNvPr>
          <p:cNvGrpSpPr/>
          <p:nvPr/>
        </p:nvGrpSpPr>
        <p:grpSpPr>
          <a:xfrm>
            <a:off x="5220072" y="1925160"/>
            <a:ext cx="3353748" cy="4194727"/>
            <a:chOff x="-728207" y="1381645"/>
            <a:chExt cx="4171895" cy="4213111"/>
          </a:xfrm>
          <a:blipFill>
            <a:blip r:embed="rId2"/>
            <a:stretch>
              <a:fillRect/>
            </a:stretch>
          </a:blipFill>
        </p:grpSpPr>
        <p:sp>
          <p:nvSpPr>
            <p:cNvPr id="15" name="矩形 14">
              <a:extLst>
                <a:ext uri="{FF2B5EF4-FFF2-40B4-BE49-F238E27FC236}">
                  <a16:creationId xmlns:a16="http://schemas.microsoft.com/office/drawing/2014/main" xmlns="" id="{5A7BA0C3-9ACB-44AD-ADFE-C6A5C9335AAB}"/>
                </a:ext>
              </a:extLst>
            </p:cNvPr>
            <p:cNvSpPr/>
            <p:nvPr/>
          </p:nvSpPr>
          <p:spPr>
            <a:xfrm>
              <a:off x="2662488" y="1381645"/>
              <a:ext cx="781200" cy="4213111"/>
            </a:xfrm>
            <a:prstGeom prst="rect">
              <a:avLst/>
            </a:prstGeom>
            <a:grp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Verdana"/>
                <a:ea typeface="微软雅黑"/>
              </a:endParaRPr>
            </a:p>
          </p:txBody>
        </p:sp>
        <p:sp>
          <p:nvSpPr>
            <p:cNvPr id="16" name="矩形 15">
              <a:extLst>
                <a:ext uri="{FF2B5EF4-FFF2-40B4-BE49-F238E27FC236}">
                  <a16:creationId xmlns:a16="http://schemas.microsoft.com/office/drawing/2014/main" xmlns="" id="{5FDA50D6-BCF9-4937-8968-51AFB88BFA42}"/>
                </a:ext>
              </a:extLst>
            </p:cNvPr>
            <p:cNvSpPr/>
            <p:nvPr/>
          </p:nvSpPr>
          <p:spPr>
            <a:xfrm>
              <a:off x="1811261" y="1397168"/>
              <a:ext cx="782546" cy="3637047"/>
            </a:xfrm>
            <a:prstGeom prst="rect">
              <a:avLst/>
            </a:prstGeom>
            <a:grp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prstClr val="white"/>
                </a:solidFill>
                <a:effectLst/>
                <a:uLnTx/>
                <a:uFillTx/>
                <a:latin typeface="Verdana"/>
                <a:ea typeface="微软雅黑"/>
              </a:endParaRPr>
            </a:p>
          </p:txBody>
        </p:sp>
        <p:sp>
          <p:nvSpPr>
            <p:cNvPr id="17" name="矩形 16">
              <a:extLst>
                <a:ext uri="{FF2B5EF4-FFF2-40B4-BE49-F238E27FC236}">
                  <a16:creationId xmlns:a16="http://schemas.microsoft.com/office/drawing/2014/main" xmlns="" id="{ACC04B08-EFF2-4A3A-9D25-5CF81902264A}"/>
                </a:ext>
              </a:extLst>
            </p:cNvPr>
            <p:cNvSpPr/>
            <p:nvPr/>
          </p:nvSpPr>
          <p:spPr>
            <a:xfrm>
              <a:off x="959065" y="1397168"/>
              <a:ext cx="782546" cy="3139347"/>
            </a:xfrm>
            <a:prstGeom prst="rect">
              <a:avLst/>
            </a:prstGeom>
            <a:grp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Verdana"/>
                <a:ea typeface="微软雅黑"/>
              </a:endParaRPr>
            </a:p>
          </p:txBody>
        </p:sp>
        <p:sp>
          <p:nvSpPr>
            <p:cNvPr id="18" name="矩形 17">
              <a:extLst>
                <a:ext uri="{FF2B5EF4-FFF2-40B4-BE49-F238E27FC236}">
                  <a16:creationId xmlns:a16="http://schemas.microsoft.com/office/drawing/2014/main" xmlns="" id="{19918943-82F1-4B1B-950A-E9CA2E817057}"/>
                </a:ext>
              </a:extLst>
            </p:cNvPr>
            <p:cNvSpPr/>
            <p:nvPr/>
          </p:nvSpPr>
          <p:spPr>
            <a:xfrm>
              <a:off x="107530" y="1397168"/>
              <a:ext cx="782546" cy="2613151"/>
            </a:xfrm>
            <a:prstGeom prst="rect">
              <a:avLst/>
            </a:prstGeom>
            <a:grp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Verdana"/>
                <a:ea typeface="微软雅黑"/>
              </a:endParaRPr>
            </a:p>
          </p:txBody>
        </p:sp>
        <p:sp>
          <p:nvSpPr>
            <p:cNvPr id="30" name="矩形 29">
              <a:extLst>
                <a:ext uri="{FF2B5EF4-FFF2-40B4-BE49-F238E27FC236}">
                  <a16:creationId xmlns:a16="http://schemas.microsoft.com/office/drawing/2014/main" xmlns="" id="{99CF95BA-2B95-46BD-8FA2-3E1D96402369}"/>
                </a:ext>
              </a:extLst>
            </p:cNvPr>
            <p:cNvSpPr/>
            <p:nvPr/>
          </p:nvSpPr>
          <p:spPr>
            <a:xfrm>
              <a:off x="-728207" y="1403186"/>
              <a:ext cx="782546" cy="2004273"/>
            </a:xfrm>
            <a:prstGeom prst="rect">
              <a:avLst/>
            </a:prstGeom>
            <a:grp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Verdana"/>
                <a:ea typeface="微软雅黑"/>
              </a:endParaRPr>
            </a:p>
          </p:txBody>
        </p:sp>
      </p:grpSp>
      <p:sp>
        <p:nvSpPr>
          <p:cNvPr id="31" name="矩形 30">
            <a:extLst>
              <a:ext uri="{FF2B5EF4-FFF2-40B4-BE49-F238E27FC236}">
                <a16:creationId xmlns:a16="http://schemas.microsoft.com/office/drawing/2014/main" xmlns="" id="{1082A4DD-49B1-4F39-9B8F-A9CE2549F52B}"/>
              </a:ext>
            </a:extLst>
          </p:cNvPr>
          <p:cNvSpPr/>
          <p:nvPr/>
        </p:nvSpPr>
        <p:spPr>
          <a:xfrm>
            <a:off x="351385" y="2163629"/>
            <a:ext cx="4148608" cy="2273483"/>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l" defTabSz="914400" eaLnBrk="1" fontAlgn="auto" latinLnBrk="0" hangingPunct="1">
              <a:lnSpc>
                <a:spcPct val="150000"/>
              </a:lnSpc>
              <a:spcBef>
                <a:spcPts val="600"/>
              </a:spcBef>
              <a:spcAft>
                <a:spcPts val="0"/>
              </a:spcAft>
              <a:buClrTx/>
              <a:buSzTx/>
              <a:buFontTx/>
              <a:buNone/>
              <a:tabLst/>
              <a:defRPr/>
            </a:pPr>
            <a:r>
              <a:rPr kumimoji="0" lang="zh-CN" altLang="zh-CN" sz="1600" b="0" i="0" u="none" strike="noStrike" kern="0" cap="none" spc="0" normalizeH="0" baseline="0" noProof="0" dirty="0" smtClean="0">
                <a:ln>
                  <a:noFill/>
                </a:ln>
                <a:solidFill>
                  <a:prstClr val="black"/>
                </a:solidFill>
                <a:effectLst/>
                <a:uLnTx/>
                <a:uFillTx/>
                <a:latin typeface="Times New Roman" pitchFamily="18" charset="0"/>
                <a:ea typeface="微软雅黑"/>
                <a:cs typeface="Times New Roman" pitchFamily="18" charset="0"/>
              </a:rPr>
              <a:t>三清山机场在登机桥下方配备了</a:t>
            </a:r>
            <a:r>
              <a:rPr kumimoji="0" lang="en-US" altLang="zh-CN" sz="1600" b="0" i="0" u="none" strike="noStrike" kern="0" cap="none" spc="0" normalizeH="0" baseline="0" noProof="0" dirty="0" smtClean="0">
                <a:ln>
                  <a:noFill/>
                </a:ln>
                <a:solidFill>
                  <a:prstClr val="black"/>
                </a:solidFill>
                <a:effectLst/>
                <a:uLnTx/>
                <a:uFillTx/>
                <a:latin typeface="Times New Roman" pitchFamily="18" charset="0"/>
                <a:ea typeface="微软雅黑"/>
                <a:cs typeface="Times New Roman" pitchFamily="18" charset="0"/>
              </a:rPr>
              <a:t>400HZ</a:t>
            </a:r>
            <a:r>
              <a:rPr kumimoji="0" lang="zh-CN" altLang="zh-CN" sz="1600" b="0" i="0" u="none" strike="noStrike" kern="0" cap="none" spc="0" normalizeH="0" baseline="0" noProof="0" dirty="0" smtClean="0">
                <a:ln>
                  <a:noFill/>
                </a:ln>
                <a:solidFill>
                  <a:prstClr val="black"/>
                </a:solidFill>
                <a:effectLst/>
                <a:uLnTx/>
                <a:uFillTx/>
                <a:latin typeface="Times New Roman" pitchFamily="18" charset="0"/>
                <a:ea typeface="微软雅黑"/>
                <a:cs typeface="Times New Roman" pitchFamily="18" charset="0"/>
              </a:rPr>
              <a:t>桥载电源及桥载空调装置，但由于飞机停靠时间短、使用过程将增加操作流程，同时还牵扯到费用结算等问题，航空公司主观上不愿意使用桥载电源，目前</a:t>
            </a:r>
            <a:r>
              <a:rPr kumimoji="0" lang="zh-CN" altLang="en-US" sz="1600" b="0" i="0" u="none" strike="noStrike" kern="0" cap="none" spc="0" normalizeH="0" baseline="0" noProof="0" dirty="0" smtClean="0">
                <a:ln>
                  <a:noFill/>
                </a:ln>
                <a:solidFill>
                  <a:prstClr val="black"/>
                </a:solidFill>
                <a:effectLst/>
                <a:uLnTx/>
                <a:uFillTx/>
                <a:latin typeface="Times New Roman" pitchFamily="18" charset="0"/>
                <a:ea typeface="微软雅黑"/>
                <a:cs typeface="Times New Roman" pitchFamily="18" charset="0"/>
              </a:rPr>
              <a:t>很少使用该设备。</a:t>
            </a:r>
            <a:endParaRPr kumimoji="0" lang="en-US" altLang="zh-CN" sz="1600" b="0" i="0" u="none" strike="noStrike" kern="0" cap="none" spc="0" normalizeH="0" baseline="0" noProof="0" dirty="0" smtClean="0">
              <a:ln>
                <a:noFill/>
              </a:ln>
              <a:solidFill>
                <a:prstClr val="black"/>
              </a:solidFill>
              <a:effectLst/>
              <a:uLnTx/>
              <a:uFillTx/>
              <a:latin typeface="Times New Roman" pitchFamily="18" charset="0"/>
              <a:ea typeface="微软雅黑"/>
              <a:cs typeface="Times New Roman" pitchFamily="18" charset="0"/>
            </a:endParaRPr>
          </a:p>
        </p:txBody>
      </p:sp>
      <p:sp>
        <p:nvSpPr>
          <p:cNvPr id="32" name="矩形 31">
            <a:extLst>
              <a:ext uri="{FF2B5EF4-FFF2-40B4-BE49-F238E27FC236}">
                <a16:creationId xmlns:a16="http://schemas.microsoft.com/office/drawing/2014/main" xmlns="" id="{4A9D63D4-49E0-4F76-B2C3-268C6A462571}"/>
              </a:ext>
            </a:extLst>
          </p:cNvPr>
          <p:cNvSpPr/>
          <p:nvPr/>
        </p:nvSpPr>
        <p:spPr>
          <a:xfrm>
            <a:off x="35496" y="4725144"/>
            <a:ext cx="6480720" cy="1569660"/>
          </a:xfrm>
          <a:prstGeom prst="rect">
            <a:avLst/>
          </a:prstGeom>
        </p:spPr>
        <p:txBody>
          <a:bodyPr wrap="square">
            <a:spAutoFit/>
          </a:bodyPr>
          <a:lstStyle/>
          <a:p>
            <a:pPr algn="l" fontAlgn="auto">
              <a:lnSpc>
                <a:spcPct val="150000"/>
              </a:lnSpc>
              <a:spcBef>
                <a:spcPts val="600"/>
              </a:spcBef>
              <a:spcAft>
                <a:spcPts val="0"/>
              </a:spcAft>
            </a:pPr>
            <a:r>
              <a:rPr lang="zh-CN" altLang="en-US" sz="1600" dirty="0" smtClean="0">
                <a:solidFill>
                  <a:prstClr val="black"/>
                </a:solidFill>
                <a:latin typeface="Times New Roman" pitchFamily="18" charset="0"/>
                <a:ea typeface="微软雅黑"/>
                <a:cs typeface="Times New Roman" pitchFamily="18" charset="0"/>
              </a:rPr>
              <a:t>        根据中国民航局</a:t>
            </a:r>
            <a:r>
              <a:rPr lang="en-US" altLang="zh-CN" sz="1600" dirty="0" smtClean="0">
                <a:solidFill>
                  <a:prstClr val="black"/>
                </a:solidFill>
                <a:latin typeface="Times New Roman" pitchFamily="18" charset="0"/>
                <a:ea typeface="微软雅黑"/>
                <a:cs typeface="Times New Roman" pitchFamily="18" charset="0"/>
              </a:rPr>
              <a:t>《</a:t>
            </a:r>
            <a:r>
              <a:rPr lang="zh-CN" altLang="en-US" sz="1600" dirty="0">
                <a:solidFill>
                  <a:prstClr val="black"/>
                </a:solidFill>
                <a:latin typeface="Times New Roman" pitchFamily="18" charset="0"/>
                <a:ea typeface="微软雅黑"/>
                <a:cs typeface="Times New Roman" pitchFamily="18" charset="0"/>
              </a:rPr>
              <a:t>民航贯彻落实</a:t>
            </a:r>
            <a:r>
              <a:rPr lang="en-US" altLang="zh-CN" sz="1600" dirty="0">
                <a:solidFill>
                  <a:prstClr val="black"/>
                </a:solidFill>
                <a:latin typeface="Times New Roman" pitchFamily="18" charset="0"/>
                <a:ea typeface="微软雅黑"/>
                <a:cs typeface="Times New Roman" pitchFamily="18" charset="0"/>
              </a:rPr>
              <a:t>&lt;</a:t>
            </a:r>
            <a:r>
              <a:rPr lang="zh-CN" altLang="en-US" sz="1600" dirty="0">
                <a:solidFill>
                  <a:prstClr val="black"/>
                </a:solidFill>
                <a:latin typeface="Times New Roman" pitchFamily="18" charset="0"/>
                <a:ea typeface="微软雅黑"/>
                <a:cs typeface="Times New Roman" pitchFamily="18" charset="0"/>
              </a:rPr>
              <a:t>打赢蓝天保卫战三年行动计划</a:t>
            </a:r>
            <a:r>
              <a:rPr lang="en-US" altLang="zh-CN" sz="1600" dirty="0">
                <a:solidFill>
                  <a:prstClr val="black"/>
                </a:solidFill>
                <a:latin typeface="Times New Roman" pitchFamily="18" charset="0"/>
                <a:ea typeface="微软雅黑"/>
                <a:cs typeface="Times New Roman" pitchFamily="18" charset="0"/>
              </a:rPr>
              <a:t>&gt;</a:t>
            </a:r>
            <a:r>
              <a:rPr lang="zh-CN" altLang="en-US" sz="1600" dirty="0">
                <a:solidFill>
                  <a:prstClr val="black"/>
                </a:solidFill>
                <a:latin typeface="Times New Roman" pitchFamily="18" charset="0"/>
                <a:ea typeface="微软雅黑"/>
                <a:cs typeface="Times New Roman" pitchFamily="18" charset="0"/>
              </a:rPr>
              <a:t>工作方案</a:t>
            </a:r>
            <a:r>
              <a:rPr lang="en-US" altLang="zh-CN" sz="1600" dirty="0" smtClean="0">
                <a:solidFill>
                  <a:prstClr val="black"/>
                </a:solidFill>
                <a:latin typeface="Times New Roman" pitchFamily="18" charset="0"/>
                <a:ea typeface="微软雅黑"/>
                <a:cs typeface="Times New Roman" pitchFamily="18" charset="0"/>
              </a:rPr>
              <a:t>》</a:t>
            </a:r>
            <a:r>
              <a:rPr lang="zh-CN" altLang="en-US" sz="1600" dirty="0" smtClean="0">
                <a:solidFill>
                  <a:prstClr val="black"/>
                </a:solidFill>
                <a:latin typeface="Times New Roman" pitchFamily="18" charset="0"/>
                <a:ea typeface="微软雅黑"/>
                <a:cs typeface="Times New Roman" pitchFamily="18" charset="0"/>
              </a:rPr>
              <a:t>，明确自</a:t>
            </a:r>
            <a:r>
              <a:rPr lang="en-US" altLang="zh-CN" sz="1600" dirty="0" smtClean="0">
                <a:solidFill>
                  <a:prstClr val="black"/>
                </a:solidFill>
                <a:latin typeface="Times New Roman" pitchFamily="18" charset="0"/>
                <a:ea typeface="微软雅黑"/>
                <a:cs typeface="Times New Roman" pitchFamily="18" charset="0"/>
              </a:rPr>
              <a:t>2019</a:t>
            </a:r>
            <a:r>
              <a:rPr lang="zh-CN" altLang="zh-CN" sz="1600" dirty="0">
                <a:solidFill>
                  <a:prstClr val="black"/>
                </a:solidFill>
                <a:latin typeface="Times New Roman" pitchFamily="18" charset="0"/>
                <a:ea typeface="微软雅黑"/>
                <a:cs typeface="Times New Roman" pitchFamily="18" charset="0"/>
              </a:rPr>
              <a:t>年</a:t>
            </a:r>
            <a:r>
              <a:rPr lang="en-US" altLang="zh-CN" sz="1600" dirty="0">
                <a:solidFill>
                  <a:prstClr val="black"/>
                </a:solidFill>
                <a:latin typeface="Times New Roman" pitchFamily="18" charset="0"/>
                <a:ea typeface="微软雅黑"/>
                <a:cs typeface="Times New Roman" pitchFamily="18" charset="0"/>
              </a:rPr>
              <a:t>1</a:t>
            </a:r>
            <a:r>
              <a:rPr lang="zh-CN" altLang="zh-CN" sz="1600" dirty="0">
                <a:solidFill>
                  <a:prstClr val="black"/>
                </a:solidFill>
                <a:latin typeface="Times New Roman" pitchFamily="18" charset="0"/>
                <a:ea typeface="微软雅黑"/>
                <a:cs typeface="Times New Roman" pitchFamily="18" charset="0"/>
              </a:rPr>
              <a:t>月</a:t>
            </a:r>
            <a:r>
              <a:rPr lang="en-US" altLang="zh-CN" sz="1600" dirty="0">
                <a:solidFill>
                  <a:prstClr val="black"/>
                </a:solidFill>
                <a:latin typeface="Times New Roman" pitchFamily="18" charset="0"/>
                <a:ea typeface="微软雅黑"/>
                <a:cs typeface="Times New Roman" pitchFamily="18" charset="0"/>
              </a:rPr>
              <a:t>1</a:t>
            </a:r>
            <a:r>
              <a:rPr lang="zh-CN" altLang="zh-CN" sz="1600" dirty="0">
                <a:solidFill>
                  <a:prstClr val="black"/>
                </a:solidFill>
                <a:latin typeface="Times New Roman" pitchFamily="18" charset="0"/>
                <a:ea typeface="微软雅黑"/>
                <a:cs typeface="Times New Roman" pitchFamily="18" charset="0"/>
              </a:rPr>
              <a:t>日起，按照“应用尽用”原则，飞机在机场廊桥停靠期</a:t>
            </a:r>
            <a:r>
              <a:rPr lang="zh-CN" altLang="zh-CN" sz="1600" dirty="0" smtClean="0">
                <a:solidFill>
                  <a:prstClr val="black"/>
                </a:solidFill>
                <a:latin typeface="Times New Roman" pitchFamily="18" charset="0"/>
                <a:ea typeface="微软雅黑"/>
                <a:cs typeface="Times New Roman" pitchFamily="18" charset="0"/>
              </a:rPr>
              <a:t>间禁</a:t>
            </a:r>
            <a:r>
              <a:rPr lang="zh-CN" altLang="zh-CN" sz="1600" dirty="0">
                <a:solidFill>
                  <a:prstClr val="black"/>
                </a:solidFill>
                <a:latin typeface="Times New Roman" pitchFamily="18" charset="0"/>
                <a:ea typeface="微软雅黑"/>
                <a:cs typeface="Times New Roman" pitchFamily="18" charset="0"/>
              </a:rPr>
              <a:t>止使用</a:t>
            </a:r>
            <a:r>
              <a:rPr lang="en-US" altLang="zh-CN" sz="1600" dirty="0" smtClean="0">
                <a:solidFill>
                  <a:prstClr val="black"/>
                </a:solidFill>
                <a:latin typeface="Times New Roman" pitchFamily="18" charset="0"/>
                <a:ea typeface="微软雅黑"/>
                <a:cs typeface="Times New Roman" pitchFamily="18" charset="0"/>
              </a:rPr>
              <a:t>APU</a:t>
            </a:r>
            <a:r>
              <a:rPr lang="zh-CN" altLang="en-US" sz="1600" dirty="0" smtClean="0">
                <a:solidFill>
                  <a:prstClr val="black"/>
                </a:solidFill>
                <a:latin typeface="Times New Roman" pitchFamily="18" charset="0"/>
                <a:ea typeface="微软雅黑"/>
                <a:cs typeface="Times New Roman" pitchFamily="18" charset="0"/>
              </a:rPr>
              <a:t>。上饶三清山机场将</a:t>
            </a:r>
            <a:r>
              <a:rPr lang="zh-CN" altLang="zh-CN" sz="1600" dirty="0" smtClean="0">
                <a:solidFill>
                  <a:prstClr val="black"/>
                </a:solidFill>
                <a:latin typeface="Times New Roman" pitchFamily="18" charset="0"/>
                <a:ea typeface="微软雅黑"/>
                <a:cs typeface="Times New Roman" pitchFamily="18" charset="0"/>
              </a:rPr>
              <a:t>参</a:t>
            </a:r>
            <a:r>
              <a:rPr lang="zh-CN" altLang="zh-CN" sz="1600" dirty="0">
                <a:solidFill>
                  <a:prstClr val="black"/>
                </a:solidFill>
                <a:latin typeface="Times New Roman" pitchFamily="18" charset="0"/>
                <a:ea typeface="微软雅黑"/>
                <a:cs typeface="Times New Roman" pitchFamily="18" charset="0"/>
              </a:rPr>
              <a:t>考这一要求，引导航空公司靠桥时使用</a:t>
            </a:r>
            <a:r>
              <a:rPr lang="en-US" altLang="zh-CN" sz="1600" dirty="0">
                <a:solidFill>
                  <a:prstClr val="black"/>
                </a:solidFill>
                <a:latin typeface="Times New Roman" pitchFamily="18" charset="0"/>
                <a:ea typeface="微软雅黑"/>
                <a:cs typeface="Times New Roman" pitchFamily="18" charset="0"/>
              </a:rPr>
              <a:t>GPU</a:t>
            </a:r>
            <a:r>
              <a:rPr lang="zh-CN" altLang="zh-CN" sz="1600" dirty="0">
                <a:solidFill>
                  <a:prstClr val="black"/>
                </a:solidFill>
                <a:latin typeface="Times New Roman" pitchFamily="18" charset="0"/>
                <a:ea typeface="微软雅黑"/>
                <a:cs typeface="Times New Roman" pitchFamily="18" charset="0"/>
              </a:rPr>
              <a:t>和</a:t>
            </a:r>
            <a:r>
              <a:rPr lang="en-US" altLang="zh-CN" sz="1600" dirty="0" smtClean="0">
                <a:solidFill>
                  <a:prstClr val="black"/>
                </a:solidFill>
                <a:latin typeface="Times New Roman" pitchFamily="18" charset="0"/>
                <a:ea typeface="微软雅黑"/>
                <a:cs typeface="Times New Roman" pitchFamily="18" charset="0"/>
              </a:rPr>
              <a:t>PCA</a:t>
            </a:r>
            <a:r>
              <a:rPr lang="zh-CN" altLang="en-US" sz="1600" dirty="0" smtClean="0">
                <a:solidFill>
                  <a:prstClr val="black"/>
                </a:solidFill>
                <a:latin typeface="Times New Roman" pitchFamily="18" charset="0"/>
                <a:ea typeface="微软雅黑"/>
                <a:cs typeface="Times New Roman" pitchFamily="18" charset="0"/>
              </a:rPr>
              <a:t>。</a:t>
            </a:r>
            <a:endParaRPr lang="en-US" altLang="zh-CN" sz="1600" dirty="0">
              <a:solidFill>
                <a:prstClr val="black"/>
              </a:solidFill>
              <a:latin typeface="Times New Roman" pitchFamily="18" charset="0"/>
              <a:ea typeface="微软雅黑"/>
              <a:cs typeface="Times New Roman" pitchFamily="18" charset="0"/>
            </a:endParaRPr>
          </a:p>
        </p:txBody>
      </p:sp>
      <p:sp>
        <p:nvSpPr>
          <p:cNvPr id="33" name="矩形 32"/>
          <p:cNvSpPr/>
          <p:nvPr/>
        </p:nvSpPr>
        <p:spPr>
          <a:xfrm>
            <a:off x="323528" y="1225610"/>
            <a:ext cx="3579826" cy="457561"/>
          </a:xfrm>
          <a:prstGeom prst="rect">
            <a:avLst/>
          </a:prstGeom>
        </p:spPr>
        <p:txBody>
          <a:bodyPr wrap="square">
            <a:spAutoFit/>
          </a:bodyPr>
          <a:lstStyle/>
          <a:p>
            <a:pPr algn="l" fontAlgn="auto">
              <a:lnSpc>
                <a:spcPct val="150000"/>
              </a:lnSpc>
              <a:spcBef>
                <a:spcPts val="0"/>
              </a:spcBef>
              <a:spcAft>
                <a:spcPts val="0"/>
              </a:spcAft>
            </a:pPr>
            <a:r>
              <a:rPr lang="en-US" altLang="zh-CN" b="1" dirty="0">
                <a:solidFill>
                  <a:prstClr val="black"/>
                </a:solidFill>
                <a:latin typeface="Verdana"/>
                <a:ea typeface="微软雅黑"/>
              </a:rPr>
              <a:t>3</a:t>
            </a:r>
            <a:r>
              <a:rPr lang="zh-CN" altLang="en-US" b="1" dirty="0">
                <a:solidFill>
                  <a:prstClr val="black"/>
                </a:solidFill>
                <a:latin typeface="Verdana"/>
                <a:ea typeface="微软雅黑"/>
              </a:rPr>
              <a:t>、</a:t>
            </a:r>
            <a:r>
              <a:rPr lang="zh-CN" altLang="en-US" b="1" kern="100" dirty="0">
                <a:latin typeface="微软雅黑" pitchFamily="34" charset="-122"/>
                <a:ea typeface="微软雅黑" pitchFamily="34" charset="-122"/>
                <a:cs typeface="Times New Roman" pitchFamily="18" charset="0"/>
              </a:rPr>
              <a:t>降低排放，提升机场环境品质</a:t>
            </a:r>
          </a:p>
        </p:txBody>
      </p:sp>
    </p:spTree>
    <p:extLst>
      <p:ext uri="{BB962C8B-B14F-4D97-AF65-F5344CB8AC3E}">
        <p14:creationId xmlns:p14="http://schemas.microsoft.com/office/powerpoint/2010/main" val="11182938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023" y="1772816"/>
            <a:ext cx="9180512" cy="2800767"/>
          </a:xfrm>
          <a:prstGeom prst="rect">
            <a:avLst/>
          </a:prstGeom>
          <a:noFill/>
        </p:spPr>
        <p:txBody>
          <a:bodyPr wrap="square" rtlCol="0">
            <a:spAutoFit/>
          </a:bodyPr>
          <a:lstStyle/>
          <a:p>
            <a:pPr algn="l" fontAlgn="auto">
              <a:spcBef>
                <a:spcPts val="0"/>
              </a:spcBef>
              <a:spcAft>
                <a:spcPts val="0"/>
              </a:spcAft>
            </a:pPr>
            <a:r>
              <a:rPr lang="zh-CN" altLang="en-US" sz="4400" b="1" dirty="0">
                <a:solidFill>
                  <a:srgbClr val="A5A5A5">
                    <a:lumMod val="20000"/>
                    <a:lumOff val="80000"/>
                  </a:srgbClr>
                </a:solidFill>
                <a:effectLst>
                  <a:outerShdw blurRad="60007" dist="200025" dir="15000000" sy="30000" kx="-1800000" algn="bl" rotWithShape="0">
                    <a:prstClr val="black">
                      <a:alpha val="32000"/>
                    </a:prstClr>
                  </a:outerShdw>
                </a:effectLst>
                <a:latin typeface="Verdana"/>
              </a:rPr>
              <a:t>三清山机场将</a:t>
            </a:r>
            <a:r>
              <a:rPr lang="zh-CN" altLang="zh-CN" sz="4400" b="1" dirty="0">
                <a:solidFill>
                  <a:srgbClr val="A5A5A5">
                    <a:lumMod val="20000"/>
                    <a:lumOff val="80000"/>
                  </a:srgbClr>
                </a:solidFill>
                <a:effectLst>
                  <a:outerShdw blurRad="60007" dist="200025" dir="15000000" sy="30000" kx="-1800000" algn="bl" rotWithShape="0">
                    <a:prstClr val="black">
                      <a:alpha val="32000"/>
                    </a:prstClr>
                  </a:outerShdw>
                </a:effectLst>
                <a:latin typeface="Verdana"/>
              </a:rPr>
              <a:t>持续改进和发展</a:t>
            </a:r>
            <a:endParaRPr lang="en-US" altLang="zh-CN" sz="4400" b="1" dirty="0">
              <a:solidFill>
                <a:srgbClr val="A5A5A5">
                  <a:lumMod val="20000"/>
                  <a:lumOff val="80000"/>
                </a:srgbClr>
              </a:solidFill>
              <a:effectLst>
                <a:outerShdw blurRad="60007" dist="200025" dir="15000000" sy="30000" kx="-1800000" algn="bl" rotWithShape="0">
                  <a:prstClr val="black">
                    <a:alpha val="32000"/>
                  </a:prstClr>
                </a:outerShdw>
              </a:effectLst>
              <a:latin typeface="Verdana"/>
            </a:endParaRPr>
          </a:p>
          <a:p>
            <a:pPr algn="l" fontAlgn="auto">
              <a:spcBef>
                <a:spcPts val="0"/>
              </a:spcBef>
              <a:spcAft>
                <a:spcPts val="0"/>
              </a:spcAft>
            </a:pPr>
            <a:r>
              <a:rPr lang="zh-CN" altLang="en-US" sz="4400" b="1" dirty="0">
                <a:solidFill>
                  <a:srgbClr val="A5A5A5">
                    <a:lumMod val="20000"/>
                    <a:lumOff val="80000"/>
                  </a:srgbClr>
                </a:solidFill>
                <a:effectLst>
                  <a:outerShdw blurRad="60007" dist="200025" dir="15000000" sy="30000" kx="-1800000" algn="bl" rotWithShape="0">
                    <a:prstClr val="black">
                      <a:alpha val="32000"/>
                    </a:prstClr>
                  </a:outerShdw>
                </a:effectLst>
                <a:latin typeface="Verdana"/>
              </a:rPr>
              <a:t>向打造绿色支线示范机场不断迈进！</a:t>
            </a:r>
            <a:endParaRPr lang="en-US" altLang="zh-CN" sz="4400" b="1" dirty="0">
              <a:solidFill>
                <a:srgbClr val="A5A5A5">
                  <a:lumMod val="20000"/>
                  <a:lumOff val="80000"/>
                </a:srgbClr>
              </a:solidFill>
              <a:effectLst>
                <a:outerShdw blurRad="60007" dist="200025" dir="15000000" sy="30000" kx="-1800000" algn="bl" rotWithShape="0">
                  <a:prstClr val="black">
                    <a:alpha val="32000"/>
                  </a:prstClr>
                </a:outerShdw>
              </a:effectLst>
              <a:latin typeface="Verdana"/>
            </a:endParaRPr>
          </a:p>
          <a:p>
            <a:pPr algn="l" fontAlgn="auto">
              <a:spcBef>
                <a:spcPts val="0"/>
              </a:spcBef>
              <a:spcAft>
                <a:spcPts val="0"/>
              </a:spcAft>
            </a:pPr>
            <a:r>
              <a:rPr lang="zh-CN" altLang="en-US" sz="4400" b="1" dirty="0" smtClean="0">
                <a:solidFill>
                  <a:srgbClr val="A5A5A5">
                    <a:lumMod val="20000"/>
                    <a:lumOff val="80000"/>
                  </a:srgbClr>
                </a:solidFill>
                <a:effectLst>
                  <a:outerShdw blurRad="60007" dist="200025" dir="15000000" sy="30000" kx="-1800000" algn="bl" rotWithShape="0">
                    <a:prstClr val="black">
                      <a:alpha val="32000"/>
                    </a:prstClr>
                  </a:outerShdw>
                </a:effectLst>
                <a:latin typeface="Verdana"/>
              </a:rPr>
              <a:t>请各</a:t>
            </a:r>
            <a:r>
              <a:rPr lang="zh-CN" altLang="en-US" sz="4400" b="1" dirty="0">
                <a:solidFill>
                  <a:srgbClr val="A5A5A5">
                    <a:lumMod val="20000"/>
                    <a:lumOff val="80000"/>
                  </a:srgbClr>
                </a:solidFill>
                <a:effectLst>
                  <a:outerShdw blurRad="60007" dist="200025" dir="15000000" sy="30000" kx="-1800000" algn="bl" rotWithShape="0">
                    <a:prstClr val="black">
                      <a:alpha val="32000"/>
                    </a:prstClr>
                  </a:outerShdw>
                </a:effectLst>
                <a:latin typeface="Verdana"/>
              </a:rPr>
              <a:t>位专</a:t>
            </a:r>
            <a:r>
              <a:rPr lang="zh-CN" altLang="en-US" sz="4400" b="1" dirty="0" smtClean="0">
                <a:solidFill>
                  <a:srgbClr val="A5A5A5">
                    <a:lumMod val="20000"/>
                    <a:lumOff val="80000"/>
                  </a:srgbClr>
                </a:solidFill>
                <a:effectLst>
                  <a:outerShdw blurRad="60007" dist="200025" dir="15000000" sy="30000" kx="-1800000" algn="bl" rotWithShape="0">
                    <a:prstClr val="black">
                      <a:alpha val="32000"/>
                    </a:prstClr>
                  </a:outerShdw>
                </a:effectLst>
                <a:latin typeface="Verdana"/>
              </a:rPr>
              <a:t>家代表批</a:t>
            </a:r>
            <a:r>
              <a:rPr lang="zh-CN" altLang="en-US" sz="4400" b="1" dirty="0">
                <a:solidFill>
                  <a:srgbClr val="A5A5A5">
                    <a:lumMod val="20000"/>
                    <a:lumOff val="80000"/>
                  </a:srgbClr>
                </a:solidFill>
                <a:effectLst>
                  <a:outerShdw blurRad="60007" dist="200025" dir="15000000" sy="30000" kx="-1800000" algn="bl" rotWithShape="0">
                    <a:prstClr val="black">
                      <a:alpha val="32000"/>
                    </a:prstClr>
                  </a:outerShdw>
                </a:effectLst>
                <a:latin typeface="Verdana"/>
              </a:rPr>
              <a:t>评指正</a:t>
            </a:r>
            <a:r>
              <a:rPr lang="zh-CN" altLang="en-US" sz="4400" b="1" dirty="0" smtClean="0">
                <a:solidFill>
                  <a:srgbClr val="A5A5A5">
                    <a:lumMod val="20000"/>
                    <a:lumOff val="80000"/>
                  </a:srgbClr>
                </a:solidFill>
                <a:effectLst>
                  <a:outerShdw blurRad="60007" dist="200025" dir="15000000" sy="30000" kx="-1800000" algn="bl" rotWithShape="0">
                    <a:prstClr val="black">
                      <a:alpha val="32000"/>
                    </a:prstClr>
                  </a:outerShdw>
                </a:effectLst>
                <a:latin typeface="Verdana"/>
              </a:rPr>
              <a:t>，</a:t>
            </a:r>
            <a:endParaRPr lang="en-US" altLang="zh-CN" sz="4400" b="1" dirty="0" smtClean="0">
              <a:solidFill>
                <a:srgbClr val="A5A5A5">
                  <a:lumMod val="20000"/>
                  <a:lumOff val="80000"/>
                </a:srgbClr>
              </a:solidFill>
              <a:effectLst>
                <a:outerShdw blurRad="60007" dist="200025" dir="15000000" sy="30000" kx="-1800000" algn="bl" rotWithShape="0">
                  <a:prstClr val="black">
                    <a:alpha val="32000"/>
                  </a:prstClr>
                </a:outerShdw>
              </a:effectLst>
              <a:latin typeface="Verdana"/>
            </a:endParaRPr>
          </a:p>
          <a:p>
            <a:pPr algn="l" fontAlgn="auto">
              <a:spcBef>
                <a:spcPts val="0"/>
              </a:spcBef>
              <a:spcAft>
                <a:spcPts val="0"/>
              </a:spcAft>
            </a:pPr>
            <a:r>
              <a:rPr lang="zh-CN" altLang="en-US" sz="4400" b="1" dirty="0">
                <a:solidFill>
                  <a:srgbClr val="A5A5A5">
                    <a:lumMod val="20000"/>
                    <a:lumOff val="80000"/>
                  </a:srgbClr>
                </a:solidFill>
                <a:effectLst>
                  <a:outerShdw blurRad="60007" dist="200025" dir="15000000" sy="30000" kx="-1800000" algn="bl" rotWithShape="0">
                    <a:prstClr val="black">
                      <a:alpha val="32000"/>
                    </a:prstClr>
                  </a:outerShdw>
                </a:effectLst>
                <a:latin typeface="Verdana"/>
              </a:rPr>
              <a:t>欢</a:t>
            </a:r>
            <a:r>
              <a:rPr lang="zh-CN" altLang="en-US" sz="4400" b="1" dirty="0" smtClean="0">
                <a:solidFill>
                  <a:srgbClr val="A5A5A5">
                    <a:lumMod val="20000"/>
                    <a:lumOff val="80000"/>
                  </a:srgbClr>
                </a:solidFill>
                <a:effectLst>
                  <a:outerShdw blurRad="60007" dist="200025" dir="15000000" sy="30000" kx="-1800000" algn="bl" rotWithShape="0">
                    <a:prstClr val="black">
                      <a:alpha val="32000"/>
                    </a:prstClr>
                  </a:outerShdw>
                </a:effectLst>
                <a:latin typeface="Verdana"/>
              </a:rPr>
              <a:t>迎大家莅临上饶指导工作，谢</a:t>
            </a:r>
            <a:r>
              <a:rPr lang="zh-CN" altLang="en-US" sz="4400" b="1" dirty="0">
                <a:solidFill>
                  <a:srgbClr val="A5A5A5">
                    <a:lumMod val="20000"/>
                    <a:lumOff val="80000"/>
                  </a:srgbClr>
                </a:solidFill>
                <a:effectLst>
                  <a:outerShdw blurRad="60007" dist="200025" dir="15000000" sy="30000" kx="-1800000" algn="bl" rotWithShape="0">
                    <a:prstClr val="black">
                      <a:alpha val="32000"/>
                    </a:prstClr>
                  </a:outerShdw>
                </a:effectLst>
                <a:latin typeface="Verdana"/>
              </a:rPr>
              <a:t>谢！</a:t>
            </a:r>
          </a:p>
        </p:txBody>
      </p:sp>
    </p:spTree>
    <p:extLst>
      <p:ext uri="{BB962C8B-B14F-4D97-AF65-F5344CB8AC3E}">
        <p14:creationId xmlns:p14="http://schemas.microsoft.com/office/powerpoint/2010/main" val="29952371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p:txBody>
          <a:bodyPr/>
          <a:lstStyle/>
          <a:p>
            <a:pPr eaLnBrk="1" hangingPunct="1"/>
            <a:r>
              <a:rPr lang="en-US" altLang="zh-CN" dirty="0"/>
              <a:t>1 </a:t>
            </a:r>
            <a:r>
              <a:rPr lang="zh-CN" altLang="en-US" dirty="0" smtClean="0"/>
              <a:t>项目概</a:t>
            </a:r>
            <a:r>
              <a:rPr lang="zh-CN" altLang="en-US" dirty="0"/>
              <a:t>况</a:t>
            </a:r>
          </a:p>
        </p:txBody>
      </p:sp>
      <p:sp>
        <p:nvSpPr>
          <p:cNvPr id="2" name="矩形 1"/>
          <p:cNvSpPr/>
          <p:nvPr/>
        </p:nvSpPr>
        <p:spPr>
          <a:xfrm>
            <a:off x="265153" y="1458650"/>
            <a:ext cx="4536504" cy="1569660"/>
          </a:xfrm>
          <a:prstGeom prst="rect">
            <a:avLst/>
          </a:prstGeom>
        </p:spPr>
        <p:txBody>
          <a:bodyPr wrap="square">
            <a:spAutoFit/>
          </a:bodyPr>
          <a:lstStyle/>
          <a:p>
            <a:pPr marL="285750" indent="-285750" algn="just">
              <a:lnSpc>
                <a:spcPct val="150000"/>
              </a:lnSpc>
              <a:spcAft>
                <a:spcPts val="0"/>
              </a:spcAft>
              <a:buFont typeface="Arial" panose="020B0604020202020204" pitchFamily="34" charset="0"/>
              <a:buChar char="•"/>
            </a:pPr>
            <a:r>
              <a:rPr lang="zh-CN" altLang="zh-CN" sz="1600"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江</a:t>
            </a:r>
            <a:r>
              <a:rPr lang="zh-CN" altLang="zh-CN"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西省第</a:t>
            </a:r>
            <a:r>
              <a:rPr lang="en-US" altLang="zh-CN"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7</a:t>
            </a:r>
            <a:r>
              <a:rPr lang="zh-CN" altLang="zh-CN"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个民</a:t>
            </a:r>
            <a:r>
              <a:rPr lang="zh-CN" altLang="zh-CN" sz="1600"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用</a:t>
            </a:r>
            <a:r>
              <a:rPr lang="en-US" altLang="zh-CN" sz="1600"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4C</a:t>
            </a:r>
            <a:r>
              <a:rPr lang="zh-CN" altLang="zh-CN"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级支线机场</a:t>
            </a:r>
            <a:endParaRPr lang="en-US" altLang="zh-CN"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50000"/>
              </a:lnSpc>
              <a:spcAft>
                <a:spcPts val="0"/>
              </a:spcAft>
              <a:buFont typeface="Arial" panose="020B0604020202020204" pitchFamily="34" charset="0"/>
              <a:buChar char="•"/>
            </a:pPr>
            <a:r>
              <a:rPr lang="zh-CN" altLang="en-US"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总投资</a:t>
            </a:r>
            <a:r>
              <a:rPr lang="zh-CN" altLang="en-US" sz="1600"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约</a:t>
            </a:r>
            <a:r>
              <a:rPr lang="en-US" altLang="zh-CN" sz="1600"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7.96</a:t>
            </a:r>
            <a:r>
              <a:rPr lang="zh-CN" altLang="en-US" sz="1600"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亿</a:t>
            </a:r>
            <a:r>
              <a:rPr lang="zh-CN" altLang="en-US"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元</a:t>
            </a:r>
            <a:endParaRPr lang="en-US" altLang="zh-CN"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50000"/>
              </a:lnSpc>
              <a:spcAft>
                <a:spcPts val="0"/>
              </a:spcAft>
              <a:buFont typeface="Arial" panose="020B0604020202020204" pitchFamily="34" charset="0"/>
              <a:buChar char="•"/>
            </a:pPr>
            <a:r>
              <a:rPr lang="zh-CN" altLang="en-US"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占地面积</a:t>
            </a:r>
            <a:r>
              <a:rPr lang="en-US" altLang="zh-CN"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2243</a:t>
            </a:r>
            <a:r>
              <a:rPr lang="zh-CN" altLang="en-US" sz="1600"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亩</a:t>
            </a:r>
            <a:endParaRPr lang="en-US" altLang="zh-CN" sz="1600"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50000"/>
              </a:lnSpc>
              <a:spcAft>
                <a:spcPts val="0"/>
              </a:spcAft>
              <a:buFont typeface="Arial" panose="020B0604020202020204" pitchFamily="34" charset="0"/>
              <a:buChar char="•"/>
            </a:pPr>
            <a:r>
              <a:rPr lang="zh-CN" altLang="en-US"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跑道 </a:t>
            </a:r>
            <a:r>
              <a:rPr lang="en-US" altLang="zh-CN"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2400</a:t>
            </a:r>
            <a:r>
              <a:rPr lang="zh-CN" altLang="en-US"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米*</a:t>
            </a:r>
            <a:r>
              <a:rPr lang="en-US" altLang="zh-CN"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45</a:t>
            </a:r>
            <a:r>
              <a:rPr lang="zh-CN" altLang="en-US"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米，垂直滑行道</a:t>
            </a:r>
            <a:r>
              <a:rPr lang="en-US" altLang="zh-CN"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208.5</a:t>
            </a:r>
            <a:r>
              <a:rPr lang="zh-CN" altLang="en-US" sz="1600"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米</a:t>
            </a:r>
            <a:endParaRPr lang="en-US" altLang="zh-CN"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264" y="3429000"/>
            <a:ext cx="7409458"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4771901" y="1429614"/>
            <a:ext cx="4536504" cy="1569660"/>
          </a:xfrm>
          <a:prstGeom prst="rect">
            <a:avLst/>
          </a:prstGeom>
        </p:spPr>
        <p:txBody>
          <a:bodyPr wrap="square">
            <a:spAutoFit/>
          </a:bodyPr>
          <a:lstStyle/>
          <a:p>
            <a:pPr marL="285750" indent="-285750" algn="just">
              <a:lnSpc>
                <a:spcPct val="150000"/>
              </a:lnSpc>
              <a:spcAft>
                <a:spcPts val="0"/>
              </a:spcAft>
              <a:buFont typeface="Arial" panose="020B0604020202020204" pitchFamily="34" charset="0"/>
              <a:buChar char="•"/>
            </a:pPr>
            <a:r>
              <a:rPr lang="zh-CN" altLang="en-US" sz="1600"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航</a:t>
            </a:r>
            <a:r>
              <a:rPr lang="zh-CN" altLang="en-US"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站楼面积 </a:t>
            </a:r>
            <a:r>
              <a:rPr lang="en-US" altLang="zh-CN"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10496</a:t>
            </a:r>
            <a:r>
              <a:rPr lang="zh-CN" altLang="en-US"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平方米</a:t>
            </a:r>
            <a:endParaRPr lang="en-US" altLang="zh-CN"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50000"/>
              </a:lnSpc>
              <a:spcAft>
                <a:spcPts val="0"/>
              </a:spcAft>
              <a:buFont typeface="Arial" panose="020B0604020202020204" pitchFamily="34" charset="0"/>
              <a:buChar char="•"/>
            </a:pPr>
            <a:r>
              <a:rPr lang="zh-CN" altLang="en-US"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站坪机位</a:t>
            </a:r>
            <a:r>
              <a:rPr lang="en-US" altLang="zh-CN"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6</a:t>
            </a:r>
            <a:r>
              <a:rPr lang="zh-CN" altLang="en-US"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个</a:t>
            </a:r>
            <a:endParaRPr lang="en-US" altLang="zh-CN"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50000"/>
              </a:lnSpc>
              <a:spcAft>
                <a:spcPts val="0"/>
              </a:spcAft>
              <a:buFont typeface="Arial" panose="020B0604020202020204" pitchFamily="34" charset="0"/>
              <a:buChar char="•"/>
            </a:pPr>
            <a:r>
              <a:rPr lang="zh-CN" altLang="en-US"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满足</a:t>
            </a:r>
            <a:r>
              <a:rPr lang="en-US" altLang="zh-CN"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2025</a:t>
            </a:r>
            <a:r>
              <a:rPr lang="zh-CN" altLang="en-US" sz="1600"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年</a:t>
            </a:r>
            <a:r>
              <a:rPr lang="zh-CN" altLang="en-US"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吞</a:t>
            </a:r>
            <a:r>
              <a:rPr lang="zh-CN" altLang="en-US"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吐量</a:t>
            </a:r>
            <a:r>
              <a:rPr lang="en-US" altLang="zh-CN"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75</a:t>
            </a:r>
            <a:r>
              <a:rPr lang="zh-CN" altLang="en-US"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万人</a:t>
            </a:r>
            <a:r>
              <a:rPr lang="zh-CN" altLang="en-US" sz="1600"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次，</a:t>
            </a:r>
            <a:endParaRPr lang="en-US" altLang="zh-CN" sz="1600"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spcAft>
                <a:spcPts val="0"/>
              </a:spcAft>
            </a:pPr>
            <a:r>
              <a:rPr lang="zh-CN" altLang="en-US" sz="1600"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     货</a:t>
            </a:r>
            <a:r>
              <a:rPr lang="zh-CN" altLang="en-US"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邮吞吐量</a:t>
            </a:r>
            <a:r>
              <a:rPr lang="en-US" altLang="zh-CN"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4500</a:t>
            </a:r>
            <a:r>
              <a:rPr lang="zh-CN" altLang="en-US" sz="1600"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吨</a:t>
            </a:r>
            <a:r>
              <a:rPr lang="zh-CN" altLang="en-US"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年</a:t>
            </a:r>
            <a:r>
              <a:rPr lang="zh-CN" altLang="en-US"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起降</a:t>
            </a:r>
            <a:r>
              <a:rPr lang="en-US" altLang="zh-CN"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7400</a:t>
            </a:r>
            <a:r>
              <a:rPr lang="zh-CN" altLang="en-US"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架</a:t>
            </a:r>
            <a:r>
              <a:rPr lang="zh-CN" altLang="en-US" sz="1600"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次</a:t>
            </a:r>
            <a:endParaRPr lang="zh-CN" altLang="zh-CN" sz="16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9228406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p:txBody>
          <a:bodyPr/>
          <a:lstStyle/>
          <a:p>
            <a:pPr eaLnBrk="1" hangingPunct="1"/>
            <a:r>
              <a:rPr lang="en-US" altLang="zh-CN" dirty="0"/>
              <a:t>1 </a:t>
            </a:r>
            <a:r>
              <a:rPr lang="zh-CN" altLang="en-US" dirty="0" smtClean="0"/>
              <a:t>项目概</a:t>
            </a:r>
            <a:r>
              <a:rPr lang="zh-CN" altLang="en-US" dirty="0"/>
              <a:t>况</a:t>
            </a:r>
          </a:p>
        </p:txBody>
      </p:sp>
      <p:sp>
        <p:nvSpPr>
          <p:cNvPr id="2" name="矩形 1"/>
          <p:cNvSpPr/>
          <p:nvPr/>
        </p:nvSpPr>
        <p:spPr>
          <a:xfrm>
            <a:off x="107504" y="1306670"/>
            <a:ext cx="8496944" cy="3785652"/>
          </a:xfrm>
          <a:prstGeom prst="rect">
            <a:avLst/>
          </a:prstGeom>
        </p:spPr>
        <p:txBody>
          <a:bodyPr wrap="square">
            <a:spAutoFit/>
          </a:bodyPr>
          <a:lstStyle/>
          <a:p>
            <a:pPr marL="285750" indent="-285750" algn="just">
              <a:lnSpc>
                <a:spcPct val="150000"/>
              </a:lnSpc>
              <a:spcAft>
                <a:spcPts val="0"/>
              </a:spcAft>
              <a:buFont typeface="Arial" panose="020B0604020202020204" pitchFamily="34" charset="0"/>
              <a:buChar char="•"/>
            </a:pPr>
            <a:r>
              <a:rPr lang="en-US" altLang="zh-CN" sz="1600" u="sng"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2007</a:t>
            </a:r>
            <a:r>
              <a:rPr lang="zh-CN" altLang="en-US" sz="1600" u="sng"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年</a:t>
            </a:r>
            <a:r>
              <a:rPr lang="en-US" altLang="zh-CN" sz="1600" u="sng"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4</a:t>
            </a:r>
            <a:r>
              <a:rPr lang="zh-CN" altLang="en-US" sz="1600" u="sng"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月，</a:t>
            </a:r>
            <a:r>
              <a:rPr lang="zh-CN" altLang="en-US"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赣东机场正式落户上饶并启动选址工作。</a:t>
            </a:r>
          </a:p>
          <a:p>
            <a:pPr marL="285750" indent="-285750" algn="just">
              <a:lnSpc>
                <a:spcPct val="150000"/>
              </a:lnSpc>
              <a:spcAft>
                <a:spcPts val="0"/>
              </a:spcAft>
              <a:buFont typeface="Arial" panose="020B0604020202020204" pitchFamily="34" charset="0"/>
              <a:buChar char="•"/>
            </a:pPr>
            <a:r>
              <a:rPr lang="en-US" altLang="zh-CN"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2010</a:t>
            </a:r>
            <a:r>
              <a:rPr lang="zh-CN" altLang="en-US"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年</a:t>
            </a:r>
            <a:r>
              <a:rPr lang="en-US" altLang="zh-CN"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月</a:t>
            </a:r>
            <a:r>
              <a:rPr lang="en-US" altLang="zh-CN"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15</a:t>
            </a:r>
            <a:r>
              <a:rPr lang="zh-CN" altLang="en-US"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日，中国民航局批复将后门堂作为机场场址。</a:t>
            </a:r>
          </a:p>
          <a:p>
            <a:pPr marL="285750" indent="-285750" algn="just">
              <a:lnSpc>
                <a:spcPct val="150000"/>
              </a:lnSpc>
              <a:spcAft>
                <a:spcPts val="0"/>
              </a:spcAft>
              <a:buFont typeface="Arial" panose="020B0604020202020204" pitchFamily="34" charset="0"/>
              <a:buChar char="•"/>
            </a:pPr>
            <a:r>
              <a:rPr lang="en-US" altLang="zh-CN"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2011</a:t>
            </a:r>
            <a:r>
              <a:rPr lang="zh-CN" altLang="en-US"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年</a:t>
            </a:r>
            <a:r>
              <a:rPr lang="en-US" altLang="zh-CN"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11</a:t>
            </a:r>
            <a:r>
              <a:rPr lang="zh-CN" altLang="en-US"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月</a:t>
            </a:r>
            <a:r>
              <a:rPr lang="en-US" altLang="zh-CN"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10</a:t>
            </a:r>
            <a:r>
              <a:rPr lang="zh-CN" altLang="en-US"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日，国务院和中央军委批复同意新建上饶三清山机场项目。</a:t>
            </a:r>
          </a:p>
          <a:p>
            <a:pPr marL="285750" indent="-285750" algn="just">
              <a:lnSpc>
                <a:spcPct val="150000"/>
              </a:lnSpc>
              <a:spcAft>
                <a:spcPts val="0"/>
              </a:spcAft>
              <a:buFont typeface="Arial" panose="020B0604020202020204" pitchFamily="34" charset="0"/>
              <a:buChar char="•"/>
            </a:pPr>
            <a:r>
              <a:rPr lang="en-US" altLang="zh-CN" sz="1600" u="sng"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2013</a:t>
            </a:r>
            <a:r>
              <a:rPr lang="zh-CN" altLang="en-US" sz="1600" u="sng"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年</a:t>
            </a:r>
            <a:r>
              <a:rPr lang="en-US" altLang="zh-CN" sz="1600" u="sng"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1600" u="sng"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月</a:t>
            </a:r>
            <a:r>
              <a:rPr lang="en-US" altLang="zh-CN" sz="1600" u="sng"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19</a:t>
            </a:r>
            <a:r>
              <a:rPr lang="zh-CN" altLang="en-US" sz="1600" u="sng"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日，</a:t>
            </a:r>
            <a:r>
              <a:rPr lang="zh-CN" altLang="en-US"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国家发改委批复可行性研究报告。</a:t>
            </a:r>
          </a:p>
          <a:p>
            <a:pPr marL="285750" indent="-285750" algn="just">
              <a:lnSpc>
                <a:spcPct val="150000"/>
              </a:lnSpc>
              <a:spcAft>
                <a:spcPts val="0"/>
              </a:spcAft>
              <a:buFont typeface="Arial" panose="020B0604020202020204" pitchFamily="34" charset="0"/>
              <a:buChar char="•"/>
            </a:pPr>
            <a:r>
              <a:rPr lang="en-US" altLang="zh-CN"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2013</a:t>
            </a:r>
            <a:r>
              <a:rPr lang="zh-CN" altLang="en-US"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年</a:t>
            </a:r>
            <a:r>
              <a:rPr lang="en-US" altLang="zh-CN"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5</a:t>
            </a:r>
            <a:r>
              <a:rPr lang="zh-CN" altLang="en-US"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月</a:t>
            </a:r>
            <a:r>
              <a:rPr lang="en-US" altLang="zh-CN"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8</a:t>
            </a:r>
            <a:r>
              <a:rPr lang="zh-CN" altLang="en-US"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日，民航华东局和省发改委联合批复机场总规及初设报告。</a:t>
            </a:r>
          </a:p>
          <a:p>
            <a:pPr marL="285750" indent="-285750" algn="just">
              <a:lnSpc>
                <a:spcPct val="150000"/>
              </a:lnSpc>
              <a:spcAft>
                <a:spcPts val="0"/>
              </a:spcAft>
              <a:buFont typeface="Arial" panose="020B0604020202020204" pitchFamily="34" charset="0"/>
              <a:buChar char="•"/>
            </a:pPr>
            <a:r>
              <a:rPr lang="en-US" altLang="zh-CN" sz="1600" u="sng"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2013</a:t>
            </a:r>
            <a:r>
              <a:rPr lang="zh-CN" altLang="en-US" sz="1600" u="sng"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年</a:t>
            </a:r>
            <a:r>
              <a:rPr lang="en-US" altLang="zh-CN" sz="1600" u="sng"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12</a:t>
            </a:r>
            <a:r>
              <a:rPr lang="zh-CN" altLang="en-US" sz="1600" u="sng"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月</a:t>
            </a:r>
            <a:r>
              <a:rPr lang="en-US" altLang="zh-CN" sz="1600" u="sng"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28</a:t>
            </a:r>
            <a:r>
              <a:rPr lang="zh-CN" altLang="en-US" sz="1600" u="sng"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日，</a:t>
            </a:r>
            <a:r>
              <a:rPr lang="zh-CN" altLang="en-US"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项目正式开工建设。</a:t>
            </a:r>
          </a:p>
          <a:p>
            <a:pPr marL="285750" indent="-285750" algn="just">
              <a:lnSpc>
                <a:spcPct val="150000"/>
              </a:lnSpc>
              <a:spcAft>
                <a:spcPts val="0"/>
              </a:spcAft>
              <a:buFont typeface="Arial" panose="020B0604020202020204" pitchFamily="34" charset="0"/>
              <a:buChar char="•"/>
            </a:pPr>
            <a:r>
              <a:rPr lang="en-US" altLang="zh-CN"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2016</a:t>
            </a:r>
            <a:r>
              <a:rPr lang="zh-CN" altLang="en-US"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年</a:t>
            </a:r>
            <a:r>
              <a:rPr lang="en-US" altLang="zh-CN"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12</a:t>
            </a:r>
            <a:r>
              <a:rPr lang="zh-CN" altLang="en-US"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月</a:t>
            </a:r>
            <a:r>
              <a:rPr lang="en-US" altLang="zh-CN"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29</a:t>
            </a:r>
            <a:r>
              <a:rPr lang="zh-CN" altLang="en-US"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日，通过了民航专业及非民航专业竣工验收。</a:t>
            </a:r>
          </a:p>
          <a:p>
            <a:pPr marL="285750" indent="-285750" algn="just">
              <a:lnSpc>
                <a:spcPct val="150000"/>
              </a:lnSpc>
              <a:spcAft>
                <a:spcPts val="0"/>
              </a:spcAft>
              <a:buFont typeface="Arial" panose="020B0604020202020204" pitchFamily="34" charset="0"/>
              <a:buChar char="•"/>
            </a:pPr>
            <a:r>
              <a:rPr lang="en-US" altLang="zh-CN" sz="1600" u="sng"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2017</a:t>
            </a:r>
            <a:r>
              <a:rPr lang="zh-CN" altLang="en-US" sz="1600" u="sng"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年</a:t>
            </a:r>
            <a:r>
              <a:rPr lang="en-US" altLang="zh-CN" sz="1600" u="sng"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3</a:t>
            </a:r>
            <a:r>
              <a:rPr lang="zh-CN" altLang="en-US" sz="1600" u="sng"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月</a:t>
            </a:r>
            <a:r>
              <a:rPr lang="en-US" altLang="zh-CN" sz="1600" u="sng"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7-9</a:t>
            </a:r>
            <a:r>
              <a:rPr lang="zh-CN" altLang="en-US" sz="1600" u="sng"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日，</a:t>
            </a:r>
            <a:r>
              <a:rPr lang="zh-CN" altLang="en-US"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通过了民航华东局组织的行业验收。</a:t>
            </a:r>
          </a:p>
          <a:p>
            <a:pPr marL="285750" indent="-285750" algn="just">
              <a:lnSpc>
                <a:spcPct val="150000"/>
              </a:lnSpc>
              <a:spcAft>
                <a:spcPts val="0"/>
              </a:spcAft>
              <a:buFont typeface="Arial" panose="020B0604020202020204" pitchFamily="34" charset="0"/>
              <a:buChar char="•"/>
            </a:pPr>
            <a:r>
              <a:rPr lang="en-US" altLang="zh-CN"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2017</a:t>
            </a:r>
            <a:r>
              <a:rPr lang="zh-CN" altLang="en-US"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年</a:t>
            </a:r>
            <a:r>
              <a:rPr lang="en-US" altLang="zh-CN"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5</a:t>
            </a:r>
            <a:r>
              <a:rPr lang="zh-CN" altLang="en-US"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月</a:t>
            </a:r>
            <a:r>
              <a:rPr lang="en-US" altLang="zh-CN"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9</a:t>
            </a:r>
            <a:r>
              <a:rPr lang="zh-CN" altLang="en-US"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日，取得</a:t>
            </a:r>
            <a:r>
              <a:rPr lang="en-US" altLang="zh-CN"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民用机场使用许可证</a:t>
            </a:r>
            <a:r>
              <a:rPr lang="en-US" altLang="zh-CN"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p>
          <a:p>
            <a:pPr marL="285750" indent="-285750" algn="just">
              <a:lnSpc>
                <a:spcPct val="150000"/>
              </a:lnSpc>
              <a:spcAft>
                <a:spcPts val="0"/>
              </a:spcAft>
              <a:buFont typeface="Arial" panose="020B0604020202020204" pitchFamily="34" charset="0"/>
              <a:buChar char="•"/>
            </a:pPr>
            <a:r>
              <a:rPr lang="en-US" altLang="zh-CN" sz="1600" u="sng"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2017</a:t>
            </a:r>
            <a:r>
              <a:rPr lang="zh-CN" altLang="en-US" sz="1600" u="sng"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年</a:t>
            </a:r>
            <a:r>
              <a:rPr lang="en-US" altLang="zh-CN" sz="1600" u="sng"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5</a:t>
            </a:r>
            <a:r>
              <a:rPr lang="zh-CN" altLang="en-US" sz="1600" u="sng"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月</a:t>
            </a:r>
            <a:r>
              <a:rPr lang="en-US" altLang="zh-CN" sz="1600" u="sng"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28</a:t>
            </a:r>
            <a:r>
              <a:rPr lang="zh-CN" altLang="en-US" sz="1600" u="sng"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日，</a:t>
            </a:r>
            <a:r>
              <a:rPr lang="zh-CN" altLang="en-US"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机场正式通航，首航由四川航空股份有限公司执飞成都</a:t>
            </a:r>
            <a:r>
              <a:rPr lang="en-US" altLang="zh-CN"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kern="1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上饶航线。</a:t>
            </a:r>
          </a:p>
        </p:txBody>
      </p:sp>
    </p:spTree>
    <p:extLst>
      <p:ext uri="{BB962C8B-B14F-4D97-AF65-F5344CB8AC3E}">
        <p14:creationId xmlns:p14="http://schemas.microsoft.com/office/powerpoint/2010/main" val="41799288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444207" y="2444414"/>
            <a:ext cx="2480395" cy="3046988"/>
          </a:xfrm>
          <a:prstGeom prst="rect">
            <a:avLst/>
          </a:prstGeom>
        </p:spPr>
        <p:txBody>
          <a:bodyPr wrap="square">
            <a:spAutoFit/>
          </a:bodyPr>
          <a:lstStyle/>
          <a:p>
            <a:pPr algn="l">
              <a:lnSpc>
                <a:spcPct val="150000"/>
              </a:lnSpc>
            </a:pPr>
            <a:r>
              <a:rPr lang="zh-CN" altLang="zh-CN" sz="1600" b="1" dirty="0">
                <a:solidFill>
                  <a:srgbClr val="333333"/>
                </a:solidFill>
              </a:rPr>
              <a:t>机场目前</a:t>
            </a:r>
            <a:r>
              <a:rPr lang="zh-CN" altLang="en-US" sz="1600" b="1" dirty="0">
                <a:solidFill>
                  <a:srgbClr val="333333"/>
                </a:solidFill>
              </a:rPr>
              <a:t>拥有</a:t>
            </a:r>
            <a:r>
              <a:rPr lang="en-US" altLang="zh-CN" sz="1600" b="1" dirty="0">
                <a:solidFill>
                  <a:srgbClr val="333333"/>
                </a:solidFill>
              </a:rPr>
              <a:t>4</a:t>
            </a:r>
            <a:r>
              <a:rPr lang="zh-CN" altLang="en-US" sz="1600" b="1" dirty="0">
                <a:solidFill>
                  <a:srgbClr val="333333"/>
                </a:solidFill>
              </a:rPr>
              <a:t>条航线，</a:t>
            </a:r>
            <a:r>
              <a:rPr lang="zh-CN" altLang="zh-CN" sz="1600" b="1" dirty="0">
                <a:solidFill>
                  <a:srgbClr val="333333"/>
                </a:solidFill>
              </a:rPr>
              <a:t>可直达北京、深圳、成都、昆明、青岛、哈尔滨、舟山、惠州等</a:t>
            </a:r>
            <a:r>
              <a:rPr lang="en-US" altLang="zh-CN" sz="1600" b="1" dirty="0">
                <a:solidFill>
                  <a:srgbClr val="333333"/>
                </a:solidFill>
              </a:rPr>
              <a:t>8</a:t>
            </a:r>
            <a:r>
              <a:rPr lang="zh-CN" altLang="zh-CN" sz="1600" b="1" dirty="0">
                <a:solidFill>
                  <a:srgbClr val="333333"/>
                </a:solidFill>
              </a:rPr>
              <a:t>个城市，初步形成了贯穿南北、连接东西的航线网络布</a:t>
            </a:r>
            <a:r>
              <a:rPr lang="zh-CN" altLang="zh-CN" sz="1600" b="1" dirty="0" smtClean="0">
                <a:solidFill>
                  <a:srgbClr val="333333"/>
                </a:solidFill>
              </a:rPr>
              <a:t>局</a:t>
            </a:r>
            <a:r>
              <a:rPr lang="zh-CN" altLang="en-US" sz="1600" b="1" dirty="0" smtClean="0">
                <a:solidFill>
                  <a:srgbClr val="333333"/>
                </a:solidFill>
              </a:rPr>
              <a:t>。下一步将逐步开通西安、三亚、广州等地的航线。</a:t>
            </a:r>
            <a:endParaRPr lang="zh-CN" altLang="zh-CN" sz="1600" b="1" dirty="0">
              <a:solidFill>
                <a:srgbClr val="333333"/>
              </a:solidFill>
            </a:endParaRPr>
          </a:p>
        </p:txBody>
      </p:sp>
      <p:sp>
        <p:nvSpPr>
          <p:cNvPr id="5" name="矩形 4"/>
          <p:cNvSpPr/>
          <p:nvPr/>
        </p:nvSpPr>
        <p:spPr>
          <a:xfrm>
            <a:off x="6424735" y="1798083"/>
            <a:ext cx="2448272" cy="646331"/>
          </a:xfrm>
          <a:prstGeom prst="rect">
            <a:avLst/>
          </a:prstGeom>
        </p:spPr>
        <p:txBody>
          <a:bodyPr wrap="square">
            <a:spAutoFit/>
          </a:bodyPr>
          <a:lstStyle/>
          <a:p>
            <a:pPr algn="ctr">
              <a:lnSpc>
                <a:spcPct val="150000"/>
              </a:lnSpc>
              <a:defRPr/>
            </a:pPr>
            <a:r>
              <a:rPr lang="zh-CN" altLang="en-US" sz="2400" b="1" kern="100" dirty="0">
                <a:solidFill>
                  <a:srgbClr val="333333"/>
                </a:solidFill>
                <a:latin typeface="华文行楷" pitchFamily="2" charset="-122"/>
                <a:ea typeface="华文行楷" pitchFamily="2" charset="-122"/>
                <a:cs typeface="Times New Roman" pitchFamily="18" charset="0"/>
              </a:rPr>
              <a:t>航线开通</a:t>
            </a:r>
          </a:p>
        </p:txBody>
      </p:sp>
      <p:pic>
        <p:nvPicPr>
          <p:cNvPr id="6" name="图片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916832"/>
            <a:ext cx="5772640" cy="4335200"/>
          </a:xfrm>
          <a:prstGeom prst="rect">
            <a:avLst/>
          </a:prstGeom>
          <a:noFill/>
        </p:spPr>
      </p:pic>
      <p:sp>
        <p:nvSpPr>
          <p:cNvPr id="8" name="标题 1"/>
          <p:cNvSpPr>
            <a:spLocks noGrp="1"/>
          </p:cNvSpPr>
          <p:nvPr>
            <p:ph type="title"/>
          </p:nvPr>
        </p:nvSpPr>
        <p:spPr>
          <a:xfrm>
            <a:off x="457200" y="238125"/>
            <a:ext cx="6477000" cy="868363"/>
          </a:xfrm>
        </p:spPr>
        <p:txBody>
          <a:bodyPr/>
          <a:lstStyle/>
          <a:p>
            <a:pPr eaLnBrk="1" hangingPunct="1"/>
            <a:r>
              <a:rPr lang="en-US" altLang="zh-CN" dirty="0"/>
              <a:t>1 </a:t>
            </a:r>
            <a:r>
              <a:rPr lang="zh-CN" altLang="en-US" dirty="0" smtClean="0"/>
              <a:t>项目概</a:t>
            </a:r>
            <a:r>
              <a:rPr lang="zh-CN" altLang="en-US" dirty="0"/>
              <a:t>况</a:t>
            </a:r>
          </a:p>
        </p:txBody>
      </p:sp>
    </p:spTree>
    <p:extLst>
      <p:ext uri="{BB962C8B-B14F-4D97-AF65-F5344CB8AC3E}">
        <p14:creationId xmlns:p14="http://schemas.microsoft.com/office/powerpoint/2010/main" val="20642428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457200" y="238125"/>
            <a:ext cx="6477000" cy="868363"/>
          </a:xfrm>
        </p:spPr>
        <p:txBody>
          <a:bodyPr/>
          <a:lstStyle/>
          <a:p>
            <a:pPr eaLnBrk="1" hangingPunct="1"/>
            <a:r>
              <a:rPr lang="en-US" altLang="zh-CN" dirty="0"/>
              <a:t>1 </a:t>
            </a:r>
            <a:r>
              <a:rPr lang="zh-CN" altLang="en-US" dirty="0" smtClean="0"/>
              <a:t>项目概</a:t>
            </a:r>
            <a:r>
              <a:rPr lang="zh-CN" altLang="en-US" dirty="0"/>
              <a:t>况</a:t>
            </a:r>
          </a:p>
        </p:txBody>
      </p:sp>
      <p:graphicFrame>
        <p:nvGraphicFramePr>
          <p:cNvPr id="7" name="图表 6">
            <a:extLst>
              <a:ext uri="{FF2B5EF4-FFF2-40B4-BE49-F238E27FC236}">
                <a16:creationId xmlns="" xmlns:a16="http://schemas.microsoft.com/office/drawing/2014/main" id="{F36281AD-8354-4469-BC98-D04AE2A4C6D3}"/>
              </a:ext>
            </a:extLst>
          </p:cNvPr>
          <p:cNvGraphicFramePr/>
          <p:nvPr>
            <p:extLst>
              <p:ext uri="{D42A27DB-BD31-4B8C-83A1-F6EECF244321}">
                <p14:modId xmlns:p14="http://schemas.microsoft.com/office/powerpoint/2010/main" val="3969223659"/>
              </p:ext>
            </p:extLst>
          </p:nvPr>
        </p:nvGraphicFramePr>
        <p:xfrm>
          <a:off x="-180528" y="1513384"/>
          <a:ext cx="6660232" cy="4408030"/>
        </p:xfrm>
        <a:graphic>
          <a:graphicData uri="http://schemas.openxmlformats.org/drawingml/2006/chart">
            <c:chart xmlns:c="http://schemas.openxmlformats.org/drawingml/2006/chart" xmlns:r="http://schemas.openxmlformats.org/officeDocument/2006/relationships" r:id="rId2"/>
          </a:graphicData>
        </a:graphic>
      </p:graphicFrame>
      <p:sp>
        <p:nvSpPr>
          <p:cNvPr id="9" name="矩形 8"/>
          <p:cNvSpPr/>
          <p:nvPr/>
        </p:nvSpPr>
        <p:spPr>
          <a:xfrm>
            <a:off x="6588224" y="2567164"/>
            <a:ext cx="2592288" cy="3000821"/>
          </a:xfrm>
          <a:prstGeom prst="rect">
            <a:avLst/>
          </a:prstGeom>
          <a:noFill/>
        </p:spPr>
        <p:txBody>
          <a:bodyPr wrap="square">
            <a:spAutoFit/>
          </a:bodyPr>
          <a:lstStyle/>
          <a:p>
            <a:pPr algn="l">
              <a:lnSpc>
                <a:spcPct val="150000"/>
              </a:lnSpc>
            </a:pPr>
            <a:r>
              <a:rPr lang="zh-CN" altLang="en-US" b="1" dirty="0">
                <a:solidFill>
                  <a:srgbClr val="333333"/>
                </a:solidFill>
              </a:rPr>
              <a:t>截至</a:t>
            </a:r>
            <a:r>
              <a:rPr lang="en-US" altLang="zh-CN" b="1" dirty="0">
                <a:solidFill>
                  <a:srgbClr val="333333"/>
                </a:solidFill>
                <a:latin typeface="Times New Roman" pitchFamily="18" charset="0"/>
                <a:cs typeface="Times New Roman" pitchFamily="18" charset="0"/>
              </a:rPr>
              <a:t>2018</a:t>
            </a:r>
            <a:r>
              <a:rPr lang="zh-CN" altLang="zh-CN" b="1" dirty="0">
                <a:solidFill>
                  <a:srgbClr val="333333"/>
                </a:solidFill>
                <a:latin typeface="Times New Roman" pitchFamily="18" charset="0"/>
                <a:cs typeface="Times New Roman" pitchFamily="18" charset="0"/>
              </a:rPr>
              <a:t>年</a:t>
            </a:r>
            <a:r>
              <a:rPr lang="en-US" altLang="zh-CN" b="1" dirty="0">
                <a:solidFill>
                  <a:srgbClr val="333333"/>
                </a:solidFill>
                <a:latin typeface="Times New Roman" pitchFamily="18" charset="0"/>
                <a:cs typeface="Times New Roman" pitchFamily="18" charset="0"/>
              </a:rPr>
              <a:t>11</a:t>
            </a:r>
            <a:r>
              <a:rPr lang="zh-CN" altLang="en-US" b="1" dirty="0">
                <a:solidFill>
                  <a:srgbClr val="333333"/>
                </a:solidFill>
                <a:latin typeface="Times New Roman" pitchFamily="18" charset="0"/>
                <a:cs typeface="Times New Roman" pitchFamily="18" charset="0"/>
              </a:rPr>
              <a:t>月</a:t>
            </a:r>
            <a:r>
              <a:rPr lang="en-US" altLang="zh-CN" b="1" dirty="0">
                <a:solidFill>
                  <a:srgbClr val="333333"/>
                </a:solidFill>
                <a:latin typeface="Times New Roman" pitchFamily="18" charset="0"/>
                <a:cs typeface="Times New Roman" pitchFamily="18" charset="0"/>
              </a:rPr>
              <a:t>24</a:t>
            </a:r>
            <a:r>
              <a:rPr lang="zh-CN" altLang="en-US" b="1" dirty="0">
                <a:solidFill>
                  <a:srgbClr val="333333"/>
                </a:solidFill>
                <a:latin typeface="Times New Roman" pitchFamily="18" charset="0"/>
                <a:cs typeface="Times New Roman" pitchFamily="18" charset="0"/>
              </a:rPr>
              <a:t>日</a:t>
            </a:r>
            <a:endParaRPr lang="en-US" altLang="zh-CN" b="1" dirty="0">
              <a:solidFill>
                <a:srgbClr val="333333"/>
              </a:solidFill>
              <a:latin typeface="Times New Roman" pitchFamily="18" charset="0"/>
              <a:cs typeface="Times New Roman" pitchFamily="18" charset="0"/>
            </a:endParaRPr>
          </a:p>
          <a:p>
            <a:pPr marL="285750" indent="-285750" algn="l">
              <a:lnSpc>
                <a:spcPct val="150000"/>
              </a:lnSpc>
              <a:buFont typeface="Arial" pitchFamily="34" charset="0"/>
              <a:buChar char="•"/>
            </a:pPr>
            <a:r>
              <a:rPr lang="zh-CN" altLang="en-US" b="1" dirty="0">
                <a:solidFill>
                  <a:srgbClr val="333333"/>
                </a:solidFill>
                <a:latin typeface="Times New Roman" pitchFamily="18" charset="0"/>
                <a:cs typeface="Times New Roman" pitchFamily="18" charset="0"/>
              </a:rPr>
              <a:t>旅客吞吐量</a:t>
            </a:r>
            <a:endParaRPr lang="en-US" altLang="zh-CN" b="1" dirty="0">
              <a:solidFill>
                <a:srgbClr val="333333"/>
              </a:solidFill>
              <a:latin typeface="Times New Roman" pitchFamily="18" charset="0"/>
              <a:cs typeface="Times New Roman" pitchFamily="18" charset="0"/>
            </a:endParaRPr>
          </a:p>
          <a:p>
            <a:pPr algn="l">
              <a:lnSpc>
                <a:spcPct val="150000"/>
              </a:lnSpc>
            </a:pPr>
            <a:r>
              <a:rPr lang="en-US" altLang="zh-CN" b="1" dirty="0">
                <a:solidFill>
                  <a:srgbClr val="333333"/>
                </a:solidFill>
                <a:latin typeface="Times New Roman" pitchFamily="18" charset="0"/>
                <a:cs typeface="Times New Roman" pitchFamily="18" charset="0"/>
              </a:rPr>
              <a:t>     </a:t>
            </a:r>
            <a:r>
              <a:rPr lang="zh-CN" altLang="en-US" b="1" dirty="0">
                <a:solidFill>
                  <a:srgbClr val="333333"/>
                </a:solidFill>
                <a:latin typeface="Times New Roman" pitchFamily="18" charset="0"/>
                <a:cs typeface="Times New Roman" pitchFamily="18" charset="0"/>
              </a:rPr>
              <a:t>累计</a:t>
            </a:r>
            <a:r>
              <a:rPr lang="en-US" altLang="zh-CN" b="1" dirty="0">
                <a:solidFill>
                  <a:srgbClr val="FF0000"/>
                </a:solidFill>
                <a:latin typeface="Times New Roman" pitchFamily="18" charset="0"/>
                <a:cs typeface="Times New Roman" pitchFamily="18" charset="0"/>
              </a:rPr>
              <a:t>48.4</a:t>
            </a:r>
            <a:r>
              <a:rPr lang="zh-CN" altLang="en-US" b="1" dirty="0">
                <a:solidFill>
                  <a:srgbClr val="333333"/>
                </a:solidFill>
                <a:latin typeface="Times New Roman" pitchFamily="18" charset="0"/>
                <a:cs typeface="Times New Roman" pitchFamily="18" charset="0"/>
              </a:rPr>
              <a:t>万人次</a:t>
            </a:r>
            <a:endParaRPr lang="en-US" altLang="zh-CN" b="1" dirty="0">
              <a:solidFill>
                <a:srgbClr val="333333"/>
              </a:solidFill>
              <a:latin typeface="Times New Roman" pitchFamily="18" charset="0"/>
              <a:cs typeface="Times New Roman" pitchFamily="18" charset="0"/>
            </a:endParaRPr>
          </a:p>
          <a:p>
            <a:pPr marL="285750" indent="-285750" algn="l">
              <a:lnSpc>
                <a:spcPct val="150000"/>
              </a:lnSpc>
              <a:buFont typeface="Arial" pitchFamily="34" charset="0"/>
              <a:buChar char="•"/>
            </a:pPr>
            <a:r>
              <a:rPr lang="zh-CN" altLang="en-US" b="1" dirty="0">
                <a:solidFill>
                  <a:srgbClr val="333333"/>
                </a:solidFill>
                <a:latin typeface="Times New Roman" pitchFamily="18" charset="0"/>
                <a:cs typeface="Times New Roman" pitchFamily="18" charset="0"/>
              </a:rPr>
              <a:t>起降架次</a:t>
            </a:r>
            <a:endParaRPr lang="en-US" altLang="zh-CN" b="1" dirty="0">
              <a:solidFill>
                <a:srgbClr val="333333"/>
              </a:solidFill>
              <a:latin typeface="Times New Roman" pitchFamily="18" charset="0"/>
              <a:cs typeface="Times New Roman" pitchFamily="18" charset="0"/>
            </a:endParaRPr>
          </a:p>
          <a:p>
            <a:pPr algn="l">
              <a:lnSpc>
                <a:spcPct val="150000"/>
              </a:lnSpc>
            </a:pPr>
            <a:r>
              <a:rPr lang="en-US" altLang="zh-CN" b="1" dirty="0">
                <a:solidFill>
                  <a:srgbClr val="333333"/>
                </a:solidFill>
                <a:latin typeface="Times New Roman" pitchFamily="18" charset="0"/>
                <a:cs typeface="Times New Roman" pitchFamily="18" charset="0"/>
              </a:rPr>
              <a:t>     </a:t>
            </a:r>
            <a:r>
              <a:rPr lang="zh-CN" altLang="en-US" b="1" dirty="0">
                <a:solidFill>
                  <a:srgbClr val="333333"/>
                </a:solidFill>
                <a:latin typeface="Times New Roman" pitchFamily="18" charset="0"/>
                <a:cs typeface="Times New Roman" pitchFamily="18" charset="0"/>
              </a:rPr>
              <a:t>累计</a:t>
            </a:r>
            <a:r>
              <a:rPr lang="en-US" altLang="zh-CN" b="1" dirty="0">
                <a:solidFill>
                  <a:srgbClr val="FF0000"/>
                </a:solidFill>
                <a:latin typeface="Times New Roman" pitchFamily="18" charset="0"/>
                <a:cs typeface="Times New Roman" pitchFamily="18" charset="0"/>
              </a:rPr>
              <a:t>5674</a:t>
            </a:r>
            <a:r>
              <a:rPr lang="zh-CN" altLang="en-US" b="1" dirty="0">
                <a:solidFill>
                  <a:srgbClr val="333333"/>
                </a:solidFill>
                <a:latin typeface="Times New Roman" pitchFamily="18" charset="0"/>
                <a:cs typeface="Times New Roman" pitchFamily="18" charset="0"/>
              </a:rPr>
              <a:t>架次</a:t>
            </a:r>
            <a:endParaRPr lang="en-US" altLang="zh-CN" b="1" dirty="0">
              <a:solidFill>
                <a:srgbClr val="333333"/>
              </a:solidFill>
              <a:latin typeface="Times New Roman" pitchFamily="18" charset="0"/>
              <a:cs typeface="Times New Roman" pitchFamily="18" charset="0"/>
            </a:endParaRPr>
          </a:p>
          <a:p>
            <a:pPr marL="285750" indent="-285750" algn="l">
              <a:lnSpc>
                <a:spcPct val="150000"/>
              </a:lnSpc>
              <a:buFont typeface="Arial" pitchFamily="34" charset="0"/>
              <a:buChar char="•"/>
            </a:pPr>
            <a:r>
              <a:rPr lang="zh-CN" altLang="en-US" b="1" dirty="0">
                <a:solidFill>
                  <a:srgbClr val="333333"/>
                </a:solidFill>
                <a:latin typeface="Times New Roman" pitchFamily="18" charset="0"/>
                <a:cs typeface="Times New Roman" pitchFamily="18" charset="0"/>
              </a:rPr>
              <a:t>平均客座率</a:t>
            </a:r>
            <a:r>
              <a:rPr lang="en-US" altLang="zh-CN" b="1" dirty="0">
                <a:solidFill>
                  <a:srgbClr val="FF0000"/>
                </a:solidFill>
                <a:latin typeface="Times New Roman" pitchFamily="18" charset="0"/>
                <a:cs typeface="Times New Roman" pitchFamily="18" charset="0"/>
              </a:rPr>
              <a:t>81</a:t>
            </a:r>
            <a:r>
              <a:rPr lang="en-US" altLang="zh-CN" b="1" dirty="0">
                <a:solidFill>
                  <a:srgbClr val="333333"/>
                </a:solidFill>
                <a:latin typeface="Times New Roman" pitchFamily="18" charset="0"/>
                <a:cs typeface="Times New Roman" pitchFamily="18" charset="0"/>
              </a:rPr>
              <a:t>%</a:t>
            </a:r>
          </a:p>
          <a:p>
            <a:pPr marL="285750" indent="-285750" algn="l">
              <a:lnSpc>
                <a:spcPct val="150000"/>
              </a:lnSpc>
              <a:buFont typeface="Arial" pitchFamily="34" charset="0"/>
              <a:buChar char="•"/>
            </a:pPr>
            <a:r>
              <a:rPr lang="zh-CN" altLang="en-US" b="1" dirty="0">
                <a:solidFill>
                  <a:srgbClr val="333333"/>
                </a:solidFill>
                <a:latin typeface="Times New Roman" pitchFamily="18" charset="0"/>
                <a:cs typeface="Times New Roman" pitchFamily="18" charset="0"/>
              </a:rPr>
              <a:t>公务机保障</a:t>
            </a:r>
            <a:r>
              <a:rPr lang="en-US" altLang="zh-CN" b="1" dirty="0">
                <a:solidFill>
                  <a:srgbClr val="FF0000"/>
                </a:solidFill>
                <a:latin typeface="Times New Roman" pitchFamily="18" charset="0"/>
                <a:cs typeface="Times New Roman" pitchFamily="18" charset="0"/>
              </a:rPr>
              <a:t>50</a:t>
            </a:r>
            <a:r>
              <a:rPr lang="zh-CN" altLang="en-US" b="1" dirty="0">
                <a:solidFill>
                  <a:srgbClr val="333333"/>
                </a:solidFill>
                <a:latin typeface="Times New Roman" pitchFamily="18" charset="0"/>
                <a:cs typeface="Times New Roman" pitchFamily="18" charset="0"/>
              </a:rPr>
              <a:t>余架</a:t>
            </a:r>
            <a:r>
              <a:rPr lang="zh-CN" altLang="en-US" b="1" dirty="0" smtClean="0">
                <a:solidFill>
                  <a:srgbClr val="333333"/>
                </a:solidFill>
                <a:latin typeface="Times New Roman" pitchFamily="18" charset="0"/>
                <a:cs typeface="Times New Roman" pitchFamily="18" charset="0"/>
              </a:rPr>
              <a:t>次</a:t>
            </a:r>
            <a:endParaRPr lang="en-US" altLang="zh-CN" b="1" dirty="0">
              <a:solidFill>
                <a:srgbClr val="333333"/>
              </a:solidFill>
              <a:latin typeface="Times New Roman" pitchFamily="18" charset="0"/>
              <a:cs typeface="Times New Roman" pitchFamily="18" charset="0"/>
            </a:endParaRPr>
          </a:p>
        </p:txBody>
      </p:sp>
      <p:sp>
        <p:nvSpPr>
          <p:cNvPr id="10" name="矩形 9"/>
          <p:cNvSpPr/>
          <p:nvPr/>
        </p:nvSpPr>
        <p:spPr>
          <a:xfrm>
            <a:off x="6732240" y="1822748"/>
            <a:ext cx="1892565" cy="559769"/>
          </a:xfrm>
          <a:prstGeom prst="rect">
            <a:avLst/>
          </a:prstGeom>
        </p:spPr>
        <p:txBody>
          <a:bodyPr wrap="square">
            <a:spAutoFit/>
          </a:bodyPr>
          <a:lstStyle/>
          <a:p>
            <a:pPr algn="ctr">
              <a:lnSpc>
                <a:spcPct val="150000"/>
              </a:lnSpc>
              <a:defRPr/>
            </a:pPr>
            <a:r>
              <a:rPr lang="zh-CN" altLang="en-US" sz="2400" b="1" kern="100" dirty="0">
                <a:solidFill>
                  <a:srgbClr val="333333"/>
                </a:solidFill>
                <a:latin typeface="华文行楷" pitchFamily="2" charset="-122"/>
                <a:ea typeface="华文行楷" pitchFamily="2" charset="-122"/>
                <a:cs typeface="Times New Roman" pitchFamily="18" charset="0"/>
              </a:rPr>
              <a:t>机场业务量</a:t>
            </a:r>
          </a:p>
        </p:txBody>
      </p:sp>
    </p:spTree>
    <p:extLst>
      <p:ext uri="{BB962C8B-B14F-4D97-AF65-F5344CB8AC3E}">
        <p14:creationId xmlns:p14="http://schemas.microsoft.com/office/powerpoint/2010/main" val="26544326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p:cNvGrpSpPr>
            <a:grpSpLocks/>
          </p:cNvGrpSpPr>
          <p:nvPr/>
        </p:nvGrpSpPr>
        <p:grpSpPr bwMode="auto">
          <a:xfrm>
            <a:off x="2051720" y="3255258"/>
            <a:ext cx="5040560" cy="605790"/>
            <a:chOff x="0" y="0"/>
            <a:chExt cx="4201115" cy="504056"/>
          </a:xfrm>
        </p:grpSpPr>
        <p:sp>
          <p:nvSpPr>
            <p:cNvPr id="9" name="矩形 6"/>
            <p:cNvSpPr>
              <a:spLocks noChangeArrowheads="1"/>
            </p:cNvSpPr>
            <p:nvPr/>
          </p:nvSpPr>
          <p:spPr bwMode="auto">
            <a:xfrm>
              <a:off x="0" y="0"/>
              <a:ext cx="504056" cy="504056"/>
            </a:xfrm>
            <a:prstGeom prst="rect">
              <a:avLst/>
            </a:prstGeom>
            <a:solidFill>
              <a:schemeClr val="tx1">
                <a:lumMod val="50000"/>
              </a:schemeClr>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r>
                <a:rPr lang="en-US" sz="2400" b="1" dirty="0">
                  <a:solidFill>
                    <a:srgbClr val="FFFFFF"/>
                  </a:solidFill>
                  <a:latin typeface="Comic Sans MS" pitchFamily="66" charset="0"/>
                  <a:cs typeface="Times New Roman" pitchFamily="18" charset="0"/>
                  <a:sym typeface="Calibri" pitchFamily="34" charset="0"/>
                </a:rPr>
                <a:t>2</a:t>
              </a:r>
              <a:endParaRPr lang="zh-CN" altLang="en-US" sz="2400" b="1" dirty="0">
                <a:latin typeface="Comic Sans MS" pitchFamily="66" charset="0"/>
                <a:cs typeface="Times New Roman" pitchFamily="18" charset="0"/>
              </a:endParaRPr>
            </a:p>
          </p:txBody>
        </p:sp>
        <p:sp>
          <p:nvSpPr>
            <p:cNvPr id="10" name="TextBox 7"/>
            <p:cNvSpPr>
              <a:spLocks noChangeArrowheads="1"/>
            </p:cNvSpPr>
            <p:nvPr/>
          </p:nvSpPr>
          <p:spPr bwMode="auto">
            <a:xfrm>
              <a:off x="756085" y="74880"/>
              <a:ext cx="3445030" cy="38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dist"/>
              <a:r>
                <a:rPr lang="zh-CN" altLang="en-US" sz="2400" b="1" dirty="0" smtClean="0">
                  <a:solidFill>
                    <a:schemeClr val="tx1">
                      <a:lumMod val="50000"/>
                    </a:schemeClr>
                  </a:solidFill>
                  <a:latin typeface="华文细黑" pitchFamily="2" charset="-122"/>
                  <a:ea typeface="华文细黑" pitchFamily="2" charset="-122"/>
                </a:rPr>
                <a:t>践行绿色理念</a:t>
              </a:r>
              <a:endParaRPr lang="zh-CN" altLang="en-US" sz="2400" b="1" dirty="0">
                <a:solidFill>
                  <a:schemeClr val="tx1">
                    <a:lumMod val="50000"/>
                  </a:schemeClr>
                </a:solidFill>
                <a:latin typeface="华文细黑" pitchFamily="2" charset="-122"/>
                <a:ea typeface="华文细黑" pitchFamily="2" charset="-122"/>
              </a:endParaRPr>
            </a:p>
          </p:txBody>
        </p:sp>
        <p:sp>
          <p:nvSpPr>
            <p:cNvPr id="11" name="直接连接符 9"/>
            <p:cNvSpPr>
              <a:spLocks noChangeShapeType="1"/>
            </p:cNvSpPr>
            <p:nvPr/>
          </p:nvSpPr>
          <p:spPr bwMode="auto">
            <a:xfrm>
              <a:off x="504056" y="444213"/>
              <a:ext cx="3697059" cy="0"/>
            </a:xfrm>
            <a:prstGeom prst="line">
              <a:avLst/>
            </a:prstGeom>
            <a:noFill/>
            <a:ln w="9525" cap="flat" cmpd="sng">
              <a:solidFill>
                <a:schemeClr val="tx1">
                  <a:lumMod val="50000"/>
                </a:schemeClr>
              </a:solidFill>
              <a:prstDash val="sysDash"/>
              <a:round/>
              <a:headEnd/>
              <a:tailEnd/>
            </a:ln>
            <a:extLst>
              <a:ext uri="{909E8E84-426E-40DD-AFC4-6F175D3DCCD1}">
                <a14:hiddenFill xmlns:a14="http://schemas.microsoft.com/office/drawing/2010/main">
                  <a:noFill/>
                </a14:hiddenFill>
              </a:ext>
            </a:extLst>
          </p:spPr>
          <p:txBody>
            <a:bodyPr/>
            <a:lstStyle/>
            <a:p>
              <a:endParaRPr lang="zh-CN" altLang="en-US" sz="2000" b="1">
                <a:latin typeface="+mn-ea"/>
              </a:endParaRPr>
            </a:p>
          </p:txBody>
        </p:sp>
      </p:grpSp>
    </p:spTree>
    <p:extLst>
      <p:ext uri="{BB962C8B-B14F-4D97-AF65-F5344CB8AC3E}">
        <p14:creationId xmlns:p14="http://schemas.microsoft.com/office/powerpoint/2010/main" val="213253275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TLMARKERSHAPE" val="OTL"/>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574TGp_natural_light">
  <a:themeElements>
    <a:clrScheme name="Default Design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marL="285750" indent="-285750" algn="just">
          <a:lnSpc>
            <a:spcPct val="150000"/>
          </a:lnSpc>
          <a:spcAft>
            <a:spcPts val="0"/>
          </a:spcAft>
          <a:buFont typeface="Arial" panose="020B0604020202020204" pitchFamily="34" charset="0"/>
          <a:buChar char="•"/>
          <a:defRPr sz="1400" kern="1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defRPr>
        </a:defPPr>
      </a:lstStyle>
    </a:spDef>
    <a:lnDef>
      <a:spPr bwMode="auto">
        <a:xfrm>
          <a:off x="0" y="0"/>
          <a:ext cx="1" cy="1"/>
        </a:xfrm>
        <a:custGeom>
          <a:avLst/>
          <a:gdLst/>
          <a:ahLst/>
          <a:cxnLst/>
          <a:rect l="0" t="0" r="0" b="0"/>
          <a:pathLst/>
        </a:custGeom>
        <a:blipFill dpi="0" rotWithShape="1">
          <a:blip xmlns:r="http://schemas.openxmlformats.org/officeDocument/2006/relationships" r:embed="rId1"/>
          <a:srcRect/>
          <a:stretch>
            <a:fillRect/>
          </a:stretch>
        </a:blip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808080"/>
        </a:dk1>
        <a:lt1>
          <a:srgbClr val="EADCC0"/>
        </a:lt1>
        <a:dk2>
          <a:srgbClr val="F97407"/>
        </a:dk2>
        <a:lt2>
          <a:srgbClr val="E65D00"/>
        </a:lt2>
        <a:accent1>
          <a:srgbClr val="FBCF2D"/>
        </a:accent1>
        <a:accent2>
          <a:srgbClr val="5C8CDA"/>
        </a:accent2>
        <a:accent3>
          <a:srgbClr val="FBBCAA"/>
        </a:accent3>
        <a:accent4>
          <a:srgbClr val="C8BCA4"/>
        </a:accent4>
        <a:accent5>
          <a:srgbClr val="FDE4AD"/>
        </a:accent5>
        <a:accent6>
          <a:srgbClr val="537EC5"/>
        </a:accent6>
        <a:hlink>
          <a:srgbClr val="87D242"/>
        </a:hlink>
        <a:folHlink>
          <a:srgbClr val="DA6478"/>
        </a:folHlink>
      </a:clrScheme>
      <a:clrMap bg1="dk2" tx1="lt1" bg2="dk1" tx2="lt2" accent1="accent1" accent2="accent2" accent3="accent3" accent4="accent4" accent5="accent5" accent6="accent6" hlink="hlink" folHlink="folHlink"/>
    </a:extraClrScheme>
    <a:extraClrScheme>
      <a:clrScheme name="Default Design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clrMap bg1="dk2" tx1="lt1" bg2="dk1" tx2="lt2" accent1="accent1" accent2="accent2" accent3="accent3" accent4="accent4" accent5="accent5" accent6="accent6" hlink="hlink" folHlink="folHlink"/>
    </a:extraClrScheme>
    <a:extraClrScheme>
      <a:clrScheme name="Default Design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上饶母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nsolas-Verdana">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1775</TotalTime>
  <Words>4919</Words>
  <Application>Microsoft Office PowerPoint</Application>
  <PresentationFormat>全屏显示(4:3)</PresentationFormat>
  <Paragraphs>306</Paragraphs>
  <Slides>43</Slides>
  <Notes>0</Notes>
  <HiddenSlides>0</HiddenSlides>
  <MMClips>0</MMClips>
  <ScaleCrop>false</ScaleCrop>
  <HeadingPairs>
    <vt:vector size="4" baseType="variant">
      <vt:variant>
        <vt:lpstr>主题</vt:lpstr>
      </vt:variant>
      <vt:variant>
        <vt:i4>2</vt:i4>
      </vt:variant>
      <vt:variant>
        <vt:lpstr>幻灯片标题</vt:lpstr>
      </vt:variant>
      <vt:variant>
        <vt:i4>43</vt:i4>
      </vt:variant>
    </vt:vector>
  </HeadingPairs>
  <TitlesOfParts>
    <vt:vector size="45" baseType="lpstr">
      <vt:lpstr>S574TGp_natural_light</vt:lpstr>
      <vt:lpstr>上饶母版</vt:lpstr>
      <vt:lpstr>上饶三清山机场绿色实践 Green Practice in Shangrao Sanqingshan Airport</vt:lpstr>
      <vt:lpstr>汇 报 内 容</vt:lpstr>
      <vt:lpstr>1 项目概况</vt:lpstr>
      <vt:lpstr>1 项目概况</vt:lpstr>
      <vt:lpstr>1 项目概况</vt:lpstr>
      <vt:lpstr>1 项目概况</vt:lpstr>
      <vt:lpstr>1 项目概况</vt:lpstr>
      <vt:lpstr>1 项目概况</vt:lpstr>
      <vt:lpstr>PowerPoint 演示文稿</vt:lpstr>
      <vt:lpstr>2 践行绿色理念</vt:lpstr>
      <vt:lpstr>2 践行绿色理念——①资源节约</vt:lpstr>
      <vt:lpstr>2 践行绿色理念——①资源节约</vt:lpstr>
      <vt:lpstr>2 践行绿色理念——①资源节约</vt:lpstr>
      <vt:lpstr>2 践行绿色理念——①资源节约</vt:lpstr>
      <vt:lpstr>2 践行绿色理念——①资源节约</vt:lpstr>
      <vt:lpstr>2 践行绿色理念——①资源节约</vt:lpstr>
      <vt:lpstr>2 践行绿色理念——②环境友好</vt:lpstr>
      <vt:lpstr>2 践行绿色理念——②环境友好</vt:lpstr>
      <vt:lpstr>2 践行绿色理念——②环境友好</vt:lpstr>
      <vt:lpstr>2 践行绿色理念——②环境友好</vt:lpstr>
      <vt:lpstr>2 践行绿色理念——②环境友好</vt:lpstr>
      <vt:lpstr>2 践行绿色理念——②环境友好</vt:lpstr>
      <vt:lpstr>2 践行绿色理念——②环境友好</vt:lpstr>
      <vt:lpstr>2 践行绿色理念——②环境友好</vt:lpstr>
      <vt:lpstr>2 践行绿色理念——②环境友好</vt:lpstr>
      <vt:lpstr>2 践行绿色理念——③科技创新</vt:lpstr>
      <vt:lpstr>2 践行绿色理念——③科技创新</vt:lpstr>
      <vt:lpstr>2 践行绿色理念——③科技创新</vt:lpstr>
      <vt:lpstr>2 践行绿色理念——③科技创新</vt:lpstr>
      <vt:lpstr>2 践行绿色理念——④人性化服务</vt:lpstr>
      <vt:lpstr>2 践行绿色理念——④人性化服务</vt:lpstr>
      <vt:lpstr>2 践行绿色理念——④人性化服务</vt:lpstr>
      <vt:lpstr>2 践行绿色理念——④人性化服务</vt:lpstr>
      <vt:lpstr>2 践行绿色理念</vt:lpstr>
      <vt:lpstr>2 践行绿色理念</vt:lpstr>
      <vt:lpstr>PowerPoint 演示文稿</vt:lpstr>
      <vt:lpstr>3 经验和改进——①经验总结</vt:lpstr>
      <vt:lpstr>3 经验和改进——①经验总结</vt:lpstr>
      <vt:lpstr>3 经验和改进——①经验总结</vt:lpstr>
      <vt:lpstr>3 经验和改进——②改进方向</vt:lpstr>
      <vt:lpstr>3 经验和改进——②改进方向</vt:lpstr>
      <vt:lpstr>3 经验和改进——②改进方向</vt:lpstr>
      <vt:lpstr>PowerPoint 演示文稿</vt:lpstr>
    </vt:vector>
  </TitlesOfParts>
  <Company>zw</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ThemeGallery PowerTemplate</dc:title>
  <dc:creator>Microsoft</dc:creator>
  <cp:lastModifiedBy>xb21cn</cp:lastModifiedBy>
  <cp:revision>268</cp:revision>
  <dcterms:created xsi:type="dcterms:W3CDTF">2012-10-22T00:44:32Z</dcterms:created>
  <dcterms:modified xsi:type="dcterms:W3CDTF">2018-12-17T09:03:11Z</dcterms:modified>
</cp:coreProperties>
</file>