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96" r:id="rId2"/>
    <p:sldMasterId id="2147483712" r:id="rId3"/>
    <p:sldMasterId id="2147483726" r:id="rId4"/>
    <p:sldMasterId id="2147483813" r:id="rId5"/>
    <p:sldMasterId id="2147483825" r:id="rId6"/>
    <p:sldMasterId id="2147483839" r:id="rId7"/>
  </p:sldMasterIdLst>
  <p:notesMasterIdLst>
    <p:notesMasterId r:id="rId41"/>
  </p:notesMasterIdLst>
  <p:sldIdLst>
    <p:sldId id="275" r:id="rId8"/>
    <p:sldId id="459" r:id="rId9"/>
    <p:sldId id="400" r:id="rId10"/>
    <p:sldId id="401" r:id="rId11"/>
    <p:sldId id="404" r:id="rId12"/>
    <p:sldId id="410" r:id="rId13"/>
    <p:sldId id="457" r:id="rId14"/>
    <p:sldId id="427" r:id="rId15"/>
    <p:sldId id="451" r:id="rId16"/>
    <p:sldId id="411" r:id="rId17"/>
    <p:sldId id="455" r:id="rId18"/>
    <p:sldId id="453" r:id="rId19"/>
    <p:sldId id="418" r:id="rId20"/>
    <p:sldId id="463" r:id="rId21"/>
    <p:sldId id="429" r:id="rId22"/>
    <p:sldId id="433" r:id="rId23"/>
    <p:sldId id="458" r:id="rId24"/>
    <p:sldId id="428" r:id="rId25"/>
    <p:sldId id="449" r:id="rId26"/>
    <p:sldId id="303" r:id="rId27"/>
    <p:sldId id="450" r:id="rId28"/>
    <p:sldId id="452" r:id="rId29"/>
    <p:sldId id="440" r:id="rId30"/>
    <p:sldId id="446" r:id="rId31"/>
    <p:sldId id="460" r:id="rId32"/>
    <p:sldId id="456" r:id="rId33"/>
    <p:sldId id="447" r:id="rId34"/>
    <p:sldId id="448" r:id="rId35"/>
    <p:sldId id="462" r:id="rId36"/>
    <p:sldId id="437" r:id="rId37"/>
    <p:sldId id="438" r:id="rId38"/>
    <p:sldId id="435" r:id="rId39"/>
    <p:sldId id="290" r:id="rId40"/>
  </p:sldIdLst>
  <p:sldSz cx="6858000" cy="51435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0">
          <p15:clr>
            <a:srgbClr val="A4A3A4"/>
          </p15:clr>
        </p15:guide>
        <p15:guide id="2" pos="2073">
          <p15:clr>
            <a:srgbClr val="A4A3A4"/>
          </p15:clr>
        </p15:guide>
      </p15:sldGuideLst>
    </p:ext>
    <p:ext uri="{2D200454-40CA-4A62-9FC3-DE9A4176ACB9}">
      <p15:notesGuideLst xmlns:p15="http://schemas.microsoft.com/office/powerpoint/2012/main">
        <p15:guide id="1" orient="horz" pos="2738">
          <p15:clr>
            <a:srgbClr val="A4A3A4"/>
          </p15:clr>
        </p15:guide>
        <p15:guide id="2" pos="207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4E79"/>
    <a:srgbClr val="FF1F1F"/>
    <a:srgbClr val="005EA4"/>
    <a:srgbClr val="FFFFFF"/>
    <a:srgbClr val="000000"/>
    <a:srgbClr val="0D0D0D"/>
    <a:srgbClr val="C9EAFF"/>
    <a:srgbClr val="9FDAFF"/>
    <a:srgbClr val="5DC1FF"/>
    <a:srgbClr val="0DA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85272" autoAdjust="0"/>
  </p:normalViewPr>
  <p:slideViewPr>
    <p:cSldViewPr snapToGrid="0">
      <p:cViewPr varScale="1">
        <p:scale>
          <a:sx n="102" d="100"/>
          <a:sy n="102" d="100"/>
        </p:scale>
        <p:origin x="1548" y="126"/>
      </p:cViewPr>
      <p:guideLst>
        <p:guide orient="horz" pos="1540"/>
        <p:guide pos="2073"/>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86" d="100"/>
          <a:sy n="86" d="100"/>
        </p:scale>
        <p:origin x="-3846" y="-78"/>
      </p:cViewPr>
      <p:guideLst>
        <p:guide orient="horz" pos="2738"/>
        <p:guide pos="207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E:\2023&#24180;&#38498;&#21490;&#39302;\60&#21608;&#24180;&#20998;&#21306;&#36164;&#26009;\&#31532;1&#23637;&#21306;%20&#20998;&#38498;&#27010;&#20917;\02&#20998;&#38498;60&#24180;&#35757;&#32451;&#23567;&#26102;&#25968;&#12289;&#36215;&#33853;&#26550;&#27425;&#2227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WeChat%20Files\wxid_8612316126412\FileStorage\File\2023-10\87&#20197;&#26469;&#29983;&#20135;&#25968;&#25454;.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r>
              <a:rPr lang="zh-CN" altLang="en-US" sz="1200" dirty="0" smtClean="0"/>
              <a:t>洛阳分院</a:t>
            </a:r>
            <a:r>
              <a:rPr lang="en-US" altLang="zh-CN" sz="1200" dirty="0" smtClean="0"/>
              <a:t>1963-2023</a:t>
            </a:r>
            <a:r>
              <a:rPr lang="zh-CN" altLang="en-US" sz="1200" dirty="0" smtClean="0"/>
              <a:t>年</a:t>
            </a:r>
            <a:r>
              <a:rPr lang="en-US" altLang="zh-CN" sz="1200" dirty="0" smtClean="0"/>
              <a:t>6</a:t>
            </a:r>
            <a:r>
              <a:rPr lang="zh-CN" altLang="en-US" sz="1200" dirty="0" smtClean="0"/>
              <a:t>月训练</a:t>
            </a:r>
            <a:r>
              <a:rPr lang="zh-CN" altLang="en-US" sz="1200" dirty="0"/>
              <a:t>时数（小时）</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mn-lt"/>
              <a:ea typeface="+mn-ea"/>
              <a:cs typeface="+mn-cs"/>
            </a:defRPr>
          </a:pPr>
          <a:endParaRPr lang="zh-CN"/>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训练时数（小时）</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F04-4A33-AAFE-EB528E718857}"/>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5F04-4A33-AAFE-EB528E718857}"/>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5F04-4A33-AAFE-EB528E718857}"/>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5F04-4A33-AAFE-EB528E718857}"/>
              </c:ext>
            </c:extLst>
          </c:dPt>
          <c:dLbls>
            <c:dLbl>
              <c:idx val="0"/>
              <c:layout>
                <c:manualLayout>
                  <c:x val="-6.1523622047244146E-2"/>
                  <c:y val="7.1045858850976917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5F04-4A33-AAFE-EB528E718857}"/>
                </c:ext>
              </c:extLst>
            </c:dLbl>
            <c:dLbl>
              <c:idx val="1"/>
              <c:layout>
                <c:manualLayout>
                  <c:x val="-9.7791557305336882E-2"/>
                  <c:y val="0.16162656751239424"/>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5F04-4A33-AAFE-EB528E718857}"/>
                </c:ext>
              </c:extLst>
            </c:dLbl>
            <c:dLbl>
              <c:idx val="3"/>
              <c:layout>
                <c:manualLayout>
                  <c:x val="0.1057970253718285"/>
                  <c:y val="0.11013961796442111"/>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5F04-4A33-AAFE-EB528E71885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CN"/>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Sheet1!$A$2:$A$5</c:f>
              <c:strCache>
                <c:ptCount val="4"/>
                <c:pt idx="0">
                  <c:v>1963年—1980年</c:v>
                </c:pt>
                <c:pt idx="1">
                  <c:v>1981年—1993年</c:v>
                </c:pt>
                <c:pt idx="2">
                  <c:v>1994年—2018年</c:v>
                </c:pt>
                <c:pt idx="3">
                  <c:v>2019年—2023年6月</c:v>
                </c:pt>
              </c:strCache>
            </c:strRef>
          </c:cat>
          <c:val>
            <c:numRef>
              <c:f>Sheet1!$B$2:$B$5</c:f>
              <c:numCache>
                <c:formatCode>General</c:formatCode>
                <c:ptCount val="4"/>
                <c:pt idx="0">
                  <c:v>86056</c:v>
                </c:pt>
                <c:pt idx="1">
                  <c:v>63180</c:v>
                </c:pt>
                <c:pt idx="2">
                  <c:v>993871</c:v>
                </c:pt>
                <c:pt idx="3">
                  <c:v>281122</c:v>
                </c:pt>
              </c:numCache>
            </c:numRef>
          </c:val>
          <c:extLst>
            <c:ext xmlns:c16="http://schemas.microsoft.com/office/drawing/2014/chart" uri="{C3380CC4-5D6E-409C-BE32-E72D297353CC}">
              <c16:uniqueId val="{00000008-5F04-4A33-AAFE-EB528E718857}"/>
            </c:ext>
          </c:extLst>
        </c:ser>
        <c:ser>
          <c:idx val="1"/>
          <c:order val="1"/>
          <c:tx>
            <c:strRef>
              <c:f>Sheet1!$C$1</c:f>
              <c:strCache>
                <c:ptCount val="1"/>
                <c:pt idx="0">
                  <c:v>占比</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5F04-4A33-AAFE-EB528E718857}"/>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5F04-4A33-AAFE-EB528E718857}"/>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5F04-4A33-AAFE-EB528E718857}"/>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5F04-4A33-AAFE-EB528E71885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zh-CN"/>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1963年—1980年</c:v>
                </c:pt>
                <c:pt idx="1">
                  <c:v>1981年—1993年</c:v>
                </c:pt>
                <c:pt idx="2">
                  <c:v>1994年—2018年</c:v>
                </c:pt>
                <c:pt idx="3">
                  <c:v>2019年—2023年6月</c:v>
                </c:pt>
              </c:strCache>
            </c:strRef>
          </c:cat>
          <c:val>
            <c:numRef>
              <c:f>Sheet1!$C$2:$C$5</c:f>
              <c:numCache>
                <c:formatCode>0.00%</c:formatCode>
                <c:ptCount val="4"/>
                <c:pt idx="0">
                  <c:v>6.0422867390005401E-2</c:v>
                </c:pt>
                <c:pt idx="1">
                  <c:v>4.4360843656462548E-2</c:v>
                </c:pt>
                <c:pt idx="2">
                  <c:v>0.69783089657632302</c:v>
                </c:pt>
                <c:pt idx="3">
                  <c:v>0.19738539237720901</c:v>
                </c:pt>
              </c:numCache>
            </c:numRef>
          </c:val>
          <c:extLst>
            <c:ext xmlns:c16="http://schemas.microsoft.com/office/drawing/2014/chart" uri="{C3380CC4-5D6E-409C-BE32-E72D297353CC}">
              <c16:uniqueId val="{00000011-5F04-4A33-AAFE-EB528E718857}"/>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64980118110236218"/>
          <c:y val="0.34467483231262752"/>
          <c:w val="0.32242104111985997"/>
          <c:h val="0.4189836687080781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zh-CN" sz="1400" dirty="0"/>
              <a:t>洛阳北郊机场</a:t>
            </a:r>
            <a:r>
              <a:rPr lang="en-US" sz="1400" dirty="0"/>
              <a:t>1988-2022</a:t>
            </a:r>
            <a:r>
              <a:rPr lang="zh-CN" sz="1400" dirty="0"/>
              <a:t>年运输生产统计</a:t>
            </a:r>
          </a:p>
        </c:rich>
      </c:tx>
      <c:layout>
        <c:manualLayout>
          <c:xMode val="edge"/>
          <c:yMode val="edge"/>
          <c:x val="0.17299300087489061"/>
          <c:y val="0"/>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zh-CN"/>
        </a:p>
      </c:txPr>
    </c:title>
    <c:autoTitleDeleted val="0"/>
    <c:plotArea>
      <c:layout>
        <c:manualLayout>
          <c:layoutTarget val="inner"/>
          <c:xMode val="edge"/>
          <c:yMode val="edge"/>
          <c:x val="0.16577252313928362"/>
          <c:y val="0.17416181172515766"/>
          <c:w val="0.8137162502391182"/>
          <c:h val="0.59701036703779065"/>
        </c:manualLayout>
      </c:layout>
      <c:lineChart>
        <c:grouping val="standard"/>
        <c:varyColors val="0"/>
        <c:ser>
          <c:idx val="0"/>
          <c:order val="0"/>
          <c:spPr>
            <a:ln w="22225" cap="rnd" cmpd="sng" algn="ctr">
              <a:solidFill>
                <a:schemeClr val="accent1"/>
              </a:solidFill>
              <a:round/>
            </a:ln>
            <a:effectLst/>
          </c:spPr>
          <c:marker>
            <c:symbol val="none"/>
          </c:marker>
          <c:cat>
            <c:strRef>
              <c:f>'87以来生产数据'!$A$7:$A$41</c:f>
              <c:strCache>
                <c:ptCount val="35"/>
                <c:pt idx="0">
                  <c:v>1988年</c:v>
                </c:pt>
                <c:pt idx="1">
                  <c:v>1989年</c:v>
                </c:pt>
                <c:pt idx="2">
                  <c:v>1990年</c:v>
                </c:pt>
                <c:pt idx="3">
                  <c:v>1991年</c:v>
                </c:pt>
                <c:pt idx="4">
                  <c:v>1992年</c:v>
                </c:pt>
                <c:pt idx="5">
                  <c:v>1993年</c:v>
                </c:pt>
                <c:pt idx="6">
                  <c:v>1994年</c:v>
                </c:pt>
                <c:pt idx="7">
                  <c:v>1995年</c:v>
                </c:pt>
                <c:pt idx="8">
                  <c:v>1996年</c:v>
                </c:pt>
                <c:pt idx="9">
                  <c:v>1997年</c:v>
                </c:pt>
                <c:pt idx="10">
                  <c:v>1998年</c:v>
                </c:pt>
                <c:pt idx="11">
                  <c:v>1999年</c:v>
                </c:pt>
                <c:pt idx="12">
                  <c:v>2000年</c:v>
                </c:pt>
                <c:pt idx="13">
                  <c:v>2001年</c:v>
                </c:pt>
                <c:pt idx="14">
                  <c:v>2002年</c:v>
                </c:pt>
                <c:pt idx="15">
                  <c:v>2003年</c:v>
                </c:pt>
                <c:pt idx="16">
                  <c:v>2004年</c:v>
                </c:pt>
                <c:pt idx="17">
                  <c:v>2005年</c:v>
                </c:pt>
                <c:pt idx="18">
                  <c:v>2006年</c:v>
                </c:pt>
                <c:pt idx="19">
                  <c:v>2007年</c:v>
                </c:pt>
                <c:pt idx="20">
                  <c:v>2008年</c:v>
                </c:pt>
                <c:pt idx="21">
                  <c:v>2009年</c:v>
                </c:pt>
                <c:pt idx="22">
                  <c:v>2010年</c:v>
                </c:pt>
                <c:pt idx="23">
                  <c:v>2011年</c:v>
                </c:pt>
                <c:pt idx="24">
                  <c:v>2012年</c:v>
                </c:pt>
                <c:pt idx="25">
                  <c:v>2013年</c:v>
                </c:pt>
                <c:pt idx="26">
                  <c:v>2014年</c:v>
                </c:pt>
                <c:pt idx="27">
                  <c:v>2015年</c:v>
                </c:pt>
                <c:pt idx="28">
                  <c:v>2016年</c:v>
                </c:pt>
                <c:pt idx="29">
                  <c:v>2017年</c:v>
                </c:pt>
                <c:pt idx="30">
                  <c:v>2018年</c:v>
                </c:pt>
                <c:pt idx="31">
                  <c:v>2019年</c:v>
                </c:pt>
                <c:pt idx="32">
                  <c:v>2020年</c:v>
                </c:pt>
                <c:pt idx="33">
                  <c:v>2021年</c:v>
                </c:pt>
                <c:pt idx="34">
                  <c:v>2022年</c:v>
                </c:pt>
              </c:strCache>
            </c:strRef>
          </c:cat>
          <c:val>
            <c:numRef>
              <c:f>'87以来生产数据'!$D$7:$D$41</c:f>
              <c:numCache>
                <c:formatCode>#,##0_ </c:formatCode>
                <c:ptCount val="35"/>
                <c:pt idx="0">
                  <c:v>54164</c:v>
                </c:pt>
                <c:pt idx="1">
                  <c:v>24974</c:v>
                </c:pt>
                <c:pt idx="2">
                  <c:v>27632</c:v>
                </c:pt>
                <c:pt idx="3">
                  <c:v>46992</c:v>
                </c:pt>
                <c:pt idx="4">
                  <c:v>56190</c:v>
                </c:pt>
                <c:pt idx="5">
                  <c:v>91390</c:v>
                </c:pt>
                <c:pt idx="6">
                  <c:v>78367</c:v>
                </c:pt>
                <c:pt idx="7">
                  <c:v>98573</c:v>
                </c:pt>
                <c:pt idx="8">
                  <c:v>119422</c:v>
                </c:pt>
                <c:pt idx="9">
                  <c:v>97797</c:v>
                </c:pt>
                <c:pt idx="10">
                  <c:v>46445</c:v>
                </c:pt>
                <c:pt idx="11">
                  <c:v>31703</c:v>
                </c:pt>
                <c:pt idx="12">
                  <c:v>43932</c:v>
                </c:pt>
                <c:pt idx="13">
                  <c:v>68521</c:v>
                </c:pt>
                <c:pt idx="14">
                  <c:v>61857</c:v>
                </c:pt>
                <c:pt idx="15">
                  <c:v>64996</c:v>
                </c:pt>
                <c:pt idx="16">
                  <c:v>78453</c:v>
                </c:pt>
                <c:pt idx="17">
                  <c:v>158389</c:v>
                </c:pt>
                <c:pt idx="18">
                  <c:v>151611</c:v>
                </c:pt>
                <c:pt idx="19">
                  <c:v>172525</c:v>
                </c:pt>
                <c:pt idx="20">
                  <c:v>183295</c:v>
                </c:pt>
                <c:pt idx="21">
                  <c:v>234694</c:v>
                </c:pt>
                <c:pt idx="22">
                  <c:v>288982</c:v>
                </c:pt>
                <c:pt idx="23">
                  <c:v>367389</c:v>
                </c:pt>
                <c:pt idx="24">
                  <c:v>724302</c:v>
                </c:pt>
                <c:pt idx="25">
                  <c:v>595811</c:v>
                </c:pt>
                <c:pt idx="26">
                  <c:v>691063</c:v>
                </c:pt>
                <c:pt idx="27">
                  <c:v>742731</c:v>
                </c:pt>
                <c:pt idx="28">
                  <c:v>921814</c:v>
                </c:pt>
                <c:pt idx="29">
                  <c:v>884318</c:v>
                </c:pt>
                <c:pt idx="30">
                  <c:v>1315138</c:v>
                </c:pt>
                <c:pt idx="31">
                  <c:v>1539796</c:v>
                </c:pt>
                <c:pt idx="32">
                  <c:v>963534</c:v>
                </c:pt>
                <c:pt idx="33">
                  <c:v>1240249</c:v>
                </c:pt>
                <c:pt idx="34">
                  <c:v>705419</c:v>
                </c:pt>
              </c:numCache>
            </c:numRef>
          </c:val>
          <c:smooth val="0"/>
          <c:extLst>
            <c:ext xmlns:c16="http://schemas.microsoft.com/office/drawing/2014/chart" uri="{C3380CC4-5D6E-409C-BE32-E72D297353CC}">
              <c16:uniqueId val="{00000000-70DA-4B8F-A4F7-94FFD9DA984B}"/>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209749456"/>
        <c:axId val="209750016"/>
      </c:lineChart>
      <c:catAx>
        <c:axId val="20974945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zh-CN"/>
          </a:p>
        </c:txPr>
        <c:crossAx val="209750016"/>
        <c:crosses val="autoZero"/>
        <c:auto val="1"/>
        <c:lblAlgn val="ctr"/>
        <c:lblOffset val="100"/>
        <c:noMultiLvlLbl val="0"/>
      </c:catAx>
      <c:valAx>
        <c:axId val="209750016"/>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zh-CN"/>
          </a:p>
        </c:txPr>
        <c:crossAx val="20974945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solidFill>
        <a:schemeClr val="accent1"/>
      </a:solid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6FEEB-E1DF-4A27-84CE-FEAB69D6522A}" type="datetimeFigureOut">
              <a:rPr lang="zh-CN" altLang="en-US" smtClean="0"/>
              <a:pPr/>
              <a:t>2023/10/25</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BE65E-D6A0-433A-9769-180C0D5DD83D}" type="slidenum">
              <a:rPr lang="zh-CN" altLang="en-US" smtClean="0"/>
              <a:pPr/>
              <a:t>‹#›</a:t>
            </a:fld>
            <a:endParaRPr lang="zh-CN" altLang="en-US"/>
          </a:p>
        </p:txBody>
      </p:sp>
    </p:spTree>
    <p:extLst>
      <p:ext uri="{BB962C8B-B14F-4D97-AF65-F5344CB8AC3E}">
        <p14:creationId xmlns:p14="http://schemas.microsoft.com/office/powerpoint/2010/main" val="171681787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尊敬的民航局马斌副局长，各位领导、各位通航届大咖，女士和先生们；大家，上午好！</a:t>
            </a:r>
            <a:endParaRPr lang="en-US" altLang="zh-CN" dirty="0" smtClean="0"/>
          </a:p>
          <a:p>
            <a:r>
              <a:rPr lang="zh-CN" altLang="en-US" dirty="0" smtClean="0"/>
              <a:t>本人来自中国民航飞行学院洛阳分院，简单情况介绍过啦。我们单位受组委会邀请参加此次通航发展峰会，感到非常荣幸，更为忐忑的是还要在会上发言。因为今天我主要向各位汇报的是我们分院的</a:t>
            </a:r>
            <a:r>
              <a:rPr lang="en-US" altLang="zh-CN" dirty="0" smtClean="0"/>
              <a:t>60</a:t>
            </a:r>
            <a:r>
              <a:rPr lang="zh-CN" altLang="en-US" dirty="0" smtClean="0"/>
              <a:t>年的奋斗历程，起到抛砖引玉的作用。</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AA5F0-770B-410C-90B7-ECBA0CF9027F}" type="slidenum">
              <a:rPr kumimoji="0" lang="zh-CN" altLang="en-US" sz="13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3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0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两航起义与洛阳分院的关系：</a:t>
            </a:r>
            <a:endParaRPr lang="en-US" altLang="zh-CN" dirty="0" smtClean="0"/>
          </a:p>
          <a:p>
            <a:r>
              <a:rPr lang="en-US" altLang="zh-CN" dirty="0" smtClean="0"/>
              <a:t>1963</a:t>
            </a:r>
            <a:r>
              <a:rPr lang="zh-CN" altLang="en-US" dirty="0" smtClean="0"/>
              <a:t>年，根据中央军委的决定，中国人民解放军第十四航空学校（中国民用航空飞行学院前身）接收合并天津民航高级航空学校飞行一、二大队，柳州四航校部分空勤人员，并从本校各训练团中抽调骨干人员组建了第三训练团（中飞院洛阳分院前身）。当时的飞行教师中有</a:t>
            </a:r>
            <a:r>
              <a:rPr lang="en-US" altLang="zh-CN" dirty="0" smtClean="0"/>
              <a:t>20</a:t>
            </a:r>
            <a:r>
              <a:rPr lang="zh-CN" altLang="en-US" dirty="0" smtClean="0"/>
              <a:t>余人参加过“两航起义”，他们组成了三团飞行教学的骨干队伍，也扣好了洛阳分院持续安全生涯的第一颗纽扣。</a:t>
            </a:r>
            <a:r>
              <a:rPr lang="en-US" altLang="zh-CN" dirty="0" smtClean="0"/>
              <a:t>.</a:t>
            </a:r>
          </a:p>
          <a:p>
            <a:r>
              <a:rPr lang="zh-CN" altLang="en-US" dirty="0" smtClean="0"/>
              <a:t>洛阳分院紧随学院发展，经历了从军队到民航的行业变换、四川到河南的地域变迁。分院坚持“红色筑底”，形成和传承“安全从纪”、“千里北迁”、“团结奉献”、“改革创新”等精神和作风；坚守“为党育人、为国育才”使命，现已安全飞行</a:t>
            </a:r>
            <a:r>
              <a:rPr lang="en-US" altLang="zh-CN" dirty="0" smtClean="0"/>
              <a:t>143</a:t>
            </a:r>
            <a:r>
              <a:rPr lang="zh-CN" altLang="en-US" dirty="0" smtClean="0"/>
              <a:t>万小时；树牢“安全第一”初心，是我国“飞行安全标兵单位” </a:t>
            </a:r>
            <a:r>
              <a:rPr lang="en-US" altLang="zh-CN" dirty="0" smtClean="0"/>
              <a:t>2023</a:t>
            </a:r>
            <a:r>
              <a:rPr lang="zh-CN" altLang="en-US" dirty="0" smtClean="0"/>
              <a:t>年</a:t>
            </a:r>
            <a:r>
              <a:rPr lang="en-US" altLang="zh-CN" dirty="0" smtClean="0"/>
              <a:t>8</a:t>
            </a:r>
            <a:r>
              <a:rPr lang="zh-CN" altLang="en-US" dirty="0" smtClean="0"/>
              <a:t>月</a:t>
            </a:r>
            <a:r>
              <a:rPr lang="en-US" altLang="zh-CN" dirty="0" smtClean="0"/>
              <a:t>28</a:t>
            </a:r>
            <a:r>
              <a:rPr lang="zh-CN" altLang="en-US" dirty="0" smtClean="0"/>
              <a:t>日，洛阳分院实现了建院</a:t>
            </a:r>
            <a:r>
              <a:rPr lang="en-US" altLang="zh-CN" dirty="0" smtClean="0"/>
              <a:t>60</a:t>
            </a:r>
            <a:r>
              <a:rPr lang="zh-CN" altLang="en-US" dirty="0" smtClean="0"/>
              <a:t>年、安全飞行</a:t>
            </a:r>
            <a:r>
              <a:rPr lang="en-US" altLang="zh-CN" dirty="0" smtClean="0"/>
              <a:t>60</a:t>
            </a:r>
            <a:r>
              <a:rPr lang="zh-CN" altLang="en-US" dirty="0" smtClean="0"/>
              <a:t>年，创造全球通用航空独立运行机构最长时间的飞行安全纪录。</a:t>
            </a:r>
          </a:p>
          <a:p>
            <a:endParaRPr lang="en-US" altLang="zh-CN" dirty="0" smtClean="0"/>
          </a:p>
          <a:p>
            <a:endParaRPr lang="en-US" altLang="zh-CN" dirty="0" smtClean="0"/>
          </a:p>
          <a:p>
            <a:r>
              <a:rPr lang="zh-CN" altLang="en-US" dirty="0" smtClean="0"/>
              <a:t>洛阳分院“三无精神”：无私的奉献精神、无畏的拼搏精神、无隙的团结精神。</a:t>
            </a:r>
            <a:endParaRPr lang="en-US" altLang="zh-CN" dirty="0" smtClean="0"/>
          </a:p>
          <a:p>
            <a:endParaRPr lang="en-US" altLang="zh-CN" dirty="0" smtClean="0"/>
          </a:p>
          <a:p>
            <a:endParaRPr lang="en-US" altLang="zh-CN" dirty="0" smtClean="0"/>
          </a:p>
          <a:p>
            <a:r>
              <a:rPr lang="zh-CN" altLang="en-US" dirty="0" smtClean="0"/>
              <a:t> “安全从纪”：安全工作遵从规章，安全管理严从纪律。是分院在长期保障飞行安全中形成的保证安全的理念。是实现持续安全的基础，是“三个敬畏”的体现。</a:t>
            </a:r>
            <a:r>
              <a:rPr lang="en-US" altLang="zh-CN" dirty="0" smtClean="0"/>
              <a:t>2004</a:t>
            </a:r>
            <a:r>
              <a:rPr lang="zh-CN" altLang="en-US" dirty="0" smtClean="0"/>
              <a:t>年，参加完洛阳分院</a:t>
            </a:r>
            <a:r>
              <a:rPr lang="en-US" altLang="zh-CN" dirty="0" smtClean="0"/>
              <a:t>40</a:t>
            </a:r>
            <a:r>
              <a:rPr lang="zh-CN" altLang="en-US" dirty="0" smtClean="0"/>
              <a:t>周年表彰会后，中飞院第一任校长张毅心情久久不能平静，为分院取得的荣誉深感不易和自豪，在经过近一年的策划和准备后，</a:t>
            </a:r>
            <a:r>
              <a:rPr lang="en-US" altLang="zh-CN" dirty="0" smtClean="0"/>
              <a:t>2004</a:t>
            </a:r>
            <a:r>
              <a:rPr lang="zh-CN" altLang="en-US" dirty="0" smtClean="0"/>
              <a:t>年</a:t>
            </a:r>
            <a:r>
              <a:rPr lang="en-US" altLang="zh-CN" dirty="0" smtClean="0"/>
              <a:t>4</a:t>
            </a:r>
            <a:r>
              <a:rPr lang="zh-CN" altLang="en-US" dirty="0" smtClean="0"/>
              <a:t>月，时年</a:t>
            </a:r>
            <a:r>
              <a:rPr lang="en-US" altLang="zh-CN" dirty="0" smtClean="0"/>
              <a:t>87</a:t>
            </a:r>
            <a:r>
              <a:rPr lang="zh-CN" altLang="en-US" dirty="0" smtClean="0"/>
              <a:t>岁高龄老校长专门来到洛阳分院将刻有他题写的“安全从纪”大理石纪念杯赠送给洛阳分院，激励分院在今后的安全工作中奋发向上，再上台阶。</a:t>
            </a:r>
            <a:endParaRPr lang="zh-CN" altLang="en-US" dirty="0"/>
          </a:p>
        </p:txBody>
      </p:sp>
      <p:sp>
        <p:nvSpPr>
          <p:cNvPr id="4" name="灯片编号占位符 3"/>
          <p:cNvSpPr>
            <a:spLocks noGrp="1"/>
          </p:cNvSpPr>
          <p:nvPr>
            <p:ph type="sldNum" sz="quarter" idx="5"/>
          </p:nvPr>
        </p:nvSpPr>
        <p:spPr/>
        <p:txBody>
          <a:bodyPr/>
          <a:lstStyle/>
          <a:p>
            <a:pPr>
              <a:defRPr/>
            </a:pPr>
            <a:fld id="{3AACC617-5F10-43E9-A386-A0D3DA856CA5}" type="slidenum">
              <a:rPr lang="zh-CN" altLang="en-US" smtClean="0">
                <a:solidFill>
                  <a:prstClr val="black"/>
                </a:solidFill>
                <a:latin typeface="等线"/>
                <a:ea typeface="等线" panose="02010600030101010101" pitchFamily="2" charset="-122"/>
              </a:rPr>
              <a:pPr>
                <a:defRPr/>
              </a:pPr>
              <a:t>10</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378533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60</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来，分院坚持不断探索创新，以创新驱动引领安全保障能力的提升，探索并创新了飞行训练的“三三”“四二”组织模式和“初中高一条龙”的运行模式；不断深化机务维修、空管保障、后勤服务等运行组织模式改革；与时俱进推进教学改革、机构改革、放管服改革和绩效改革，优化组织效能和提升治理能力，</a:t>
            </a:r>
            <a:endPar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2164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2019</a:t>
            </a:r>
            <a:r>
              <a:rPr lang="zh-CN" altLang="en-US" dirty="0" smtClean="0"/>
              <a:t>年，分院党委提出了“安全为基、改革为要、奋斗为歌，团结一致向前看”的号召，拉开了分院第三次创业序幕。</a:t>
            </a:r>
            <a:endParaRPr lang="en-US" altLang="zh-CN" dirty="0" smtClean="0"/>
          </a:p>
          <a:p>
            <a:r>
              <a:rPr lang="zh-CN" altLang="en-US" dirty="0" smtClean="0"/>
              <a:t>艰难困苦年代，老一代分院人立“人民送我学飞行、我学飞行为人民”拼搏之志，敢教日月换新天的斗志完成第一次创业；</a:t>
            </a:r>
            <a:endParaRPr lang="en-US" altLang="zh-CN" dirty="0" smtClean="0"/>
          </a:p>
          <a:p>
            <a:r>
              <a:rPr lang="zh-CN" altLang="en-US" dirty="0" smtClean="0"/>
              <a:t>发展攻坚阶段，分院人积极响应号召，“告别亲友、离开家园”，鼓足勇气，付出巨大奉献，在生疏之地，开始了人生的第二次创业；</a:t>
            </a:r>
            <a:endParaRPr lang="en-US" altLang="zh-CN" dirty="0" smtClean="0"/>
          </a:p>
          <a:p>
            <a:r>
              <a:rPr lang="zh-CN" altLang="en-US" dirty="0" smtClean="0"/>
              <a:t>建设发展的今天，分院人“安全为基、改革为要，团结一致向前看”，响应高校改革大局，进行企业化改制，分院、北郊机场携手“三次创业”共进，开创“北方训练网络”新局为学院发展积极贡献。 </a:t>
            </a:r>
          </a:p>
          <a:p>
            <a:r>
              <a:rPr lang="en-US" altLang="zh-CN" dirty="0" smtClean="0"/>
              <a:t>2022</a:t>
            </a:r>
            <a:r>
              <a:rPr lang="zh-CN" altLang="en-US" dirty="0" smtClean="0"/>
              <a:t>年</a:t>
            </a:r>
            <a:r>
              <a:rPr lang="en-US" altLang="zh-CN" dirty="0" smtClean="0"/>
              <a:t>4</a:t>
            </a:r>
            <a:r>
              <a:rPr lang="zh-CN" altLang="en-US" dirty="0" smtClean="0"/>
              <a:t>月，分院召开了第十次党员代表大会，明确了新时期分院建设发展“一网两牌一基地”定位目标。一网，即建设中飞院 “一心两点多面”的北方训练网，逐步形成以洛阳北郊机场为中心、以芮城和西华两个通用机场为支撑、周边机场为辅助的辐射型训练网络。“两牌”即打造飞行教学训练“洛阳造”质量品牌和运输机场名牌。“一基地”是建设中飞院北方教学实习和科研基地。</a:t>
            </a:r>
          </a:p>
          <a:p>
            <a:r>
              <a:rPr lang="en-US" altLang="zh-CN" dirty="0" smtClean="0"/>
              <a:t>2023</a:t>
            </a:r>
            <a:r>
              <a:rPr lang="zh-CN" altLang="en-US" dirty="0" smtClean="0"/>
              <a:t>年</a:t>
            </a:r>
            <a:r>
              <a:rPr lang="en-US" altLang="zh-CN" dirty="0" smtClean="0"/>
              <a:t>6</a:t>
            </a:r>
            <a:r>
              <a:rPr lang="zh-CN" altLang="en-US" dirty="0" smtClean="0"/>
              <a:t>月</a:t>
            </a:r>
            <a:r>
              <a:rPr lang="en-US" altLang="zh-CN" dirty="0" smtClean="0"/>
              <a:t>9</a:t>
            </a:r>
            <a:r>
              <a:rPr lang="zh-CN" altLang="en-US" dirty="0" smtClean="0"/>
              <a:t>日，中飞院洛阳分院第二个训练基地</a:t>
            </a:r>
            <a:r>
              <a:rPr lang="en-US" altLang="zh-CN" dirty="0" smtClean="0"/>
              <a:t>----</a:t>
            </a:r>
            <a:r>
              <a:rPr lang="zh-CN" altLang="en-US" dirty="0" smtClean="0"/>
              <a:t>芮城机场开飞，</a:t>
            </a:r>
            <a:r>
              <a:rPr lang="en-US" altLang="zh-CN" dirty="0" smtClean="0"/>
              <a:t>7</a:t>
            </a:r>
            <a:r>
              <a:rPr lang="zh-CN" altLang="en-US" dirty="0" smtClean="0"/>
              <a:t>月</a:t>
            </a:r>
            <a:r>
              <a:rPr lang="en-US" altLang="zh-CN" dirty="0" smtClean="0"/>
              <a:t>22</a:t>
            </a:r>
            <a:r>
              <a:rPr lang="zh-CN" altLang="en-US" dirty="0" smtClean="0"/>
              <a:t>日正式形成西华和芮城双基地飞行教学训练格局。</a:t>
            </a:r>
          </a:p>
          <a:p>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406836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60</a:t>
            </a:r>
            <a:r>
              <a:rPr lang="zh-CN" altLang="en-US" dirty="0" smtClean="0"/>
              <a:t>年来，分院先后荣获“全国民航安全飞行先进单位”“全国民航先进基层党组织”“全国民航先进集体”“全国民航精神文明建设先进单位”“全国模范职工之家”等荣誉称号。</a:t>
            </a:r>
            <a:r>
              <a:rPr lang="en-US" altLang="zh-CN" dirty="0" smtClean="0"/>
              <a:t>2003</a:t>
            </a:r>
            <a:r>
              <a:rPr lang="zh-CN" altLang="en-US" dirty="0" smtClean="0"/>
              <a:t>年，分院安全飞行</a:t>
            </a:r>
            <a:r>
              <a:rPr lang="en-US" altLang="zh-CN" dirty="0" smtClean="0"/>
              <a:t>40</a:t>
            </a:r>
            <a:r>
              <a:rPr lang="zh-CN" altLang="en-US" dirty="0" smtClean="0"/>
              <a:t>周年期间，被民航总局和国家安全生产监督管理局联合授予“安全飞行标兵单位”。并在分院召开全民航安全会议。</a:t>
            </a:r>
          </a:p>
          <a:p>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1570973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2.2 </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坚持安全从纪  延续安全记录</a:t>
            </a:r>
            <a:endPar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60</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来，洛阳分院赓续军队院校的红色基因，牢记民航人的初心使命，始终把安全工作放在“重中之重”位置，“像爱护自己眼睛一样爱护安全”，“以对待自己身体的态度对待安全”，以“时时放心不下的安全责任感”，守牢安全底线。</a:t>
            </a:r>
            <a:endPar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rPr>
              <a:t>分院不断传承、创新安全工作的经验做法，提升安全工作水平。长期以来，分院牢固树立“安全第一”思想，把保证飞行安全作为首要政治任务。分院认真学习贯彻党和国家领导人对安全工作“保证安全第一”“安全是民航业的生命线”“人民至上、生命至上”等指示批示，深刻把握民航安全工作的政治属性，坚持党对安全工作的全面领导，从讲政治高度，正确处理安全与进度、安全与质量、安全与发展的关系，连续保证了飞行安全。近年来，分院以习近平新时代中国特色社会主义思想为指导，贯彻总体国家安全观，强化党对安全工作的领导，强化各级党组织抓安全的政治自觉，发挥党建在安全工作中的政治优势、组织优势、分院始终坚持把保证飞行安全作为首要政治任务。分院认真学习贯彻党和国家领导人对安全工作的重要指示批示精神，严格落实民航局党组的部署和中飞院党委的要求，深刻把握民航安全工作的政治属性，坚持党对安全工作的全面领导，从讲政治高度，正确处理安全与发展的关系，连续保证了飞行安全。以持续安全业绩践行“两个维护”。</a:t>
            </a:r>
            <a:endPar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rPr>
              <a:t>2022</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rPr>
              <a:t>年</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rPr>
              <a:t>12.31</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rPr>
              <a:t>，两名学生驾驶西锐</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rPr>
              <a:t>SR20</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rPr>
              <a:t>，</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rPr>
              <a:t>9578</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rPr>
              <a:t>号飞机进行机长训练，执行仪表航行科目。突遇发动故障特请，两名学生沉重冷静，协同配合，凭着良好专业技能、优秀的心理素质，场外成功迫降，无人员受伤。收到学院的表彰，</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rPr>
              <a:t>60</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rPr>
              <a:t>年内，分院发生类似突发机械故障事件多起，但无一起发生亡人等等级事故。</a:t>
            </a:r>
            <a:endPar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525398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dirty="0" smtClean="0"/>
              <a:t>60</a:t>
            </a:r>
            <a:r>
              <a:rPr lang="zh-CN" altLang="en-US" dirty="0" smtClean="0"/>
              <a:t>年来，分院始终坚持安全工作“以人为本”思想，充分发挥人在保证安全上的主体、核心作用，坚持每月的安全教育日不动摇，运用正、反典型案例，以多样的形式，加强人员安全教育，树牢全员安全意识，营造“人人讲安全、人人为安全、人人保安全”安全氛围。</a:t>
            </a:r>
          </a:p>
          <a:p>
            <a:r>
              <a:rPr lang="zh-CN" altLang="en-US" dirty="0" smtClean="0"/>
              <a:t>分院持续强化安全管理，完善安全责任体系、安全治理体系建设，强化安全工作“三基”建设，健全风险管控和隐患排查治理双重预防机制；认真贯彻落实安全工作法律法规，坚持“三管三必须”原则，强化“党政同责、一岗双责、齐抓共管、失职追责”，紧盯“关键少数”，加强分院安全监督监察，优化调整安全管理体系及监管模式，积极推进 </a:t>
            </a:r>
            <a:r>
              <a:rPr lang="en-US" altLang="zh-CN" dirty="0" smtClean="0"/>
              <a:t>SMS </a:t>
            </a:r>
            <a:r>
              <a:rPr lang="zh-CN" altLang="en-US" dirty="0" smtClean="0"/>
              <a:t>体系建设，严格执行安全生产管理的各项规章制度，严格落实工作单、卡制度，细化安全工作的每一个环节、每一个流程，践行“安全从纪”。</a:t>
            </a:r>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1697616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建院</a:t>
            </a:r>
            <a:r>
              <a:rPr lang="en-US" altLang="zh-CN" dirty="0" smtClean="0"/>
              <a:t>30</a:t>
            </a:r>
            <a:r>
              <a:rPr lang="zh-CN" altLang="en-US" dirty="0" smtClean="0"/>
              <a:t>年，洛阳分院凝练了保证安全“四抓一坚持”。即：狠抓安全工作的组织领导，突出中心工作；抓人员的安全教育，突出预防工作；抓基础建设，突出人才培养；抓作风纪律，突出规章制度；坚持做好思想政治工作，充分调动员工的积极性。</a:t>
            </a:r>
          </a:p>
          <a:p>
            <a:r>
              <a:rPr lang="zh-CN" altLang="en-US" dirty="0" smtClean="0"/>
              <a:t>建院</a:t>
            </a:r>
            <a:r>
              <a:rPr lang="en-US" altLang="zh-CN" dirty="0" smtClean="0"/>
              <a:t>40</a:t>
            </a:r>
            <a:r>
              <a:rPr lang="zh-CN" altLang="en-US" dirty="0" smtClean="0"/>
              <a:t>年，凝练了保证安全工作“五抓一加强”。即：抓组织领导是确保安全飞行的关键；抓安全教育是确保安全飞行的前提；抓制度管理是确保安全飞行的保障；抓训练质量是确保安全飞行的基础；抓作风建设是确保安全飞行的条件；加强思想政治工作，充分调动分院教职工在保证飞行安全工作中的积极性。</a:t>
            </a:r>
          </a:p>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dirty="0" smtClean="0"/>
              <a:t>建院</a:t>
            </a:r>
            <a:r>
              <a:rPr lang="en-US" altLang="zh-CN" dirty="0" smtClean="0"/>
              <a:t>50</a:t>
            </a:r>
            <a:r>
              <a:rPr lang="zh-CN" altLang="en-US" dirty="0" smtClean="0"/>
              <a:t>年，形成了保证安全“六抓六突出”。即：抓组织领导，突出安全第一，把准飞行安全方向；抓文化建设，突出严谨务实，增强飞行安全正能量；抓教学质量，突出规范精飞，打牢飞行安全基础；抓队伍建设，突出德才兼备，提供飞行安全人才支撑；抓变革创新，突出与时俱进，拓展安全发展空间；抓思政工作，突出和谐稳定，调动安全工作积极性。</a:t>
            </a:r>
          </a:p>
          <a:p>
            <a:r>
              <a:rPr lang="zh-CN" altLang="en-US" dirty="0" smtClean="0"/>
              <a:t>建院</a:t>
            </a:r>
            <a:r>
              <a:rPr lang="en-US" altLang="zh-CN" dirty="0" smtClean="0"/>
              <a:t>60</a:t>
            </a:r>
            <a:r>
              <a:rPr lang="zh-CN" altLang="en-US" dirty="0" smtClean="0"/>
              <a:t>年，洛阳分院提出了保证飞行安全“十个坚持”，即坚持党的领导、坚持安全第一、坚持安全从纪、坚持严格管理、坚持以人为本、坚持安全教育、坚持作风优良、坚持防范前移、坚持改革创新、坚持思政在前。</a:t>
            </a:r>
          </a:p>
          <a:p>
            <a:endParaRPr lang="zh-CN" altLang="en-US" dirty="0" smtClean="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215037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dirty="0" smtClean="0"/>
              <a:t>分院始终坚持安全工作“以人为本”思想，充分发挥人在保证安全上的主体、核心作用，坚持每月的安全教育日不动摇，运用正、反典型案例，以多样的形式，加强人员安全教育，树牢全员安全意识，营造“人人讲安全、人人为安全、人人保安全”安全氛围。</a:t>
            </a:r>
          </a:p>
          <a:p>
            <a:r>
              <a:rPr lang="zh-CN" altLang="en-US" dirty="0" smtClean="0"/>
              <a:t>洛阳分院对标民航局</a:t>
            </a:r>
            <a:r>
              <a:rPr lang="en-US" altLang="zh-CN" dirty="0" smtClean="0"/>
              <a:t>《</a:t>
            </a:r>
            <a:r>
              <a:rPr lang="zh-CN" altLang="en-US" dirty="0" smtClean="0"/>
              <a:t>关于加强新时代民航安全文化的意见</a:t>
            </a:r>
            <a:r>
              <a:rPr lang="en-US" altLang="zh-CN" dirty="0" smtClean="0"/>
              <a:t>》</a:t>
            </a:r>
            <a:r>
              <a:rPr lang="zh-CN" altLang="en-US" dirty="0" smtClean="0"/>
              <a:t>，凝练了“崇德守信，敬法爱人”为主题的安全文化，即：“生命至上，安全第一”的安全理念文化，“安全从纪，敬业担当”的安全行为文化、“崇严求实，系统高效”的安全制度文化、“器以载道，本质安全”的安全物质文化，为进一步强化安全意识、夯实安全根基、营造安全氛围奠定良好基础。</a:t>
            </a:r>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3405685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2.3 </a:t>
            </a:r>
            <a:r>
              <a:rPr lang="zh-CN" altLang="en-US" dirty="0" smtClean="0"/>
              <a:t>深化三全育人 培养飞行人才</a:t>
            </a:r>
          </a:p>
          <a:p>
            <a:r>
              <a:rPr lang="zh-CN" altLang="en-US" dirty="0" smtClean="0"/>
              <a:t>分院一直把“政治过硬、技术优良、德才兼备”作为飞行人才培养的目标，把“立德树人”作为人才培养重点，把“提升训练质量”作为不懈追求。一直以来，分院严格秉持准军事化管理，遵循飞行职业要求和训练规律，以严格标准培养敬畏意识，以严明纪律培养自觉行为，以严细管理培养集体观念，以严谨氛围培养优良作风。教学上，严格按照</a:t>
            </a:r>
            <a:r>
              <a:rPr lang="en-US" altLang="zh-CN" dirty="0" smtClean="0"/>
              <a:t>《</a:t>
            </a:r>
            <a:r>
              <a:rPr lang="zh-CN" altLang="en-US" dirty="0" smtClean="0"/>
              <a:t>运行手册</a:t>
            </a:r>
            <a:r>
              <a:rPr lang="en-US" altLang="zh-CN" dirty="0" smtClean="0"/>
              <a:t>》</a:t>
            </a:r>
            <a:r>
              <a:rPr lang="zh-CN" altLang="en-US" dirty="0" smtClean="0"/>
              <a:t>组织训练、按照大纲严格标准、按照教科书统一动作、按照评分标准评定成绩。分院培养的飞行人才质量得到业内的认可和好评。</a:t>
            </a:r>
            <a:endParaRPr lang="en-US" altLang="zh-CN" dirty="0" smtClean="0"/>
          </a:p>
          <a:p>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49606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dirty="0" smtClean="0"/>
              <a:t>从“九字经”“三老四严”到“三个敬畏”，分院持续推动安全作风建设，始终保持“严”的导向，落实“实”的举措，分院不断完善作风量化管理，深化质量保障与评价体系，进一步落实立德树人根本任务，严抓新教师提高过程管理，严把新教师质量关，开展了师德师风考核，飞行教师教学育人星级颁授，把师德师风建设转化为高质量发展的强劲动力，着力培养造就一支师德高尚、业务精湛、结构合理、充满活力的高素质专业化教师队伍。</a:t>
            </a:r>
            <a:endParaRPr lang="en-US" altLang="zh-CN" dirty="0" smtClean="0"/>
          </a:p>
          <a:p>
            <a:endParaRPr lang="en-US" altLang="zh-CN" dirty="0" smtClean="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269397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今天我将从三个方面进行汇报：</a:t>
            </a:r>
            <a:r>
              <a:rPr lang="en-US" altLang="zh-CN" dirty="0" smtClean="0"/>
              <a:t>1</a:t>
            </a:r>
            <a:r>
              <a:rPr lang="zh-CN" altLang="en-US" dirty="0" smtClean="0"/>
              <a:t>、中飞院和洛阳分院基本情况</a:t>
            </a:r>
            <a:endParaRPr lang="en-US" altLang="zh-CN" dirty="0" smtClean="0"/>
          </a:p>
          <a:p>
            <a:r>
              <a:rPr lang="en-US" altLang="zh-CN" baseline="0" dirty="0" smtClean="0"/>
              <a:t>                                               2</a:t>
            </a:r>
            <a:r>
              <a:rPr lang="zh-CN" altLang="en-US" baseline="0" dirty="0" smtClean="0"/>
              <a:t>、我们分院建院</a:t>
            </a:r>
            <a:r>
              <a:rPr lang="en-US" altLang="zh-CN" baseline="0" dirty="0" smtClean="0"/>
              <a:t>60</a:t>
            </a:r>
            <a:r>
              <a:rPr lang="zh-CN" altLang="en-US" baseline="0" dirty="0" smtClean="0"/>
              <a:t>年的奋斗历程和心得</a:t>
            </a:r>
            <a:endParaRPr lang="en-US" altLang="zh-CN" baseline="0" dirty="0" smtClean="0"/>
          </a:p>
          <a:p>
            <a:r>
              <a:rPr lang="en-US" altLang="zh-CN" baseline="0" dirty="0" smtClean="0"/>
              <a:t>                                               3</a:t>
            </a:r>
            <a:r>
              <a:rPr lang="zh-CN" altLang="en-US" baseline="0" dirty="0" smtClean="0"/>
              <a:t>、新发展阶段，分院未来的发展愿景</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5742EBB-6C3A-411E-B6A0-C87CA677A3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3618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 分院立足打造人才培育“洛阳品牌”</a:t>
            </a:r>
            <a:r>
              <a:rPr lang="en-US" altLang="zh-CN" dirty="0" smtClean="0"/>
              <a:t>,</a:t>
            </a:r>
            <a:r>
              <a:rPr lang="zh-CN" altLang="en-US" dirty="0" smtClean="0"/>
              <a:t>对标飞行技术一流专业建设，积极推进中国民航飞行员技能全生命周期管理体系建设，不断创新训练教学理念，健全教学管理体系。分院立足打造人才培育“洛阳品牌”，对标飞行技术一流专业建设，积极推进中国民航飞行员技能全生命周期管理体系建设，不断创新训练教学理念，健全教学管理体系。分院强化大纲符合度，优化训练组织，严格指标管控，加强训练要素和精细化管理，制定了</a:t>
            </a:r>
            <a:r>
              <a:rPr lang="en-US" altLang="zh-CN" dirty="0" smtClean="0"/>
              <a:t>《</a:t>
            </a:r>
            <a:r>
              <a:rPr lang="zh-CN" altLang="en-US" dirty="0" smtClean="0"/>
              <a:t>洛阳分院飞行训练工作手册</a:t>
            </a:r>
            <a:r>
              <a:rPr lang="en-US" altLang="zh-CN" dirty="0" smtClean="0"/>
              <a:t>》</a:t>
            </a:r>
            <a:r>
              <a:rPr lang="zh-CN" altLang="en-US" dirty="0" smtClean="0"/>
              <a:t>，实现教学训练质量管理的标准化、规范化和制度化；深入贯彻民航局</a:t>
            </a:r>
            <a:r>
              <a:rPr lang="en-US" altLang="zh-CN" dirty="0" smtClean="0"/>
              <a:t>《</a:t>
            </a:r>
            <a:r>
              <a:rPr lang="zh-CN" altLang="en-US" dirty="0" smtClean="0"/>
              <a:t>关于全面深化运输航空公司飞行训练改革的指导意见</a:t>
            </a:r>
            <a:r>
              <a:rPr lang="en-US" altLang="zh-CN" dirty="0" smtClean="0"/>
              <a:t>》</a:t>
            </a:r>
            <a:r>
              <a:rPr lang="zh-CN" altLang="en-US" dirty="0" smtClean="0"/>
              <a:t>精神，努力实现飞行员培养的三个转变。</a:t>
            </a:r>
            <a:endParaRPr lang="en-US" altLang="zh-CN" dirty="0" smtClean="0"/>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普通学生向飞行学院转变，飞行学员向飞行飞行员转变，飞行员向机长的转变。</a:t>
            </a:r>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extLst>
      <p:ext uri="{BB962C8B-B14F-4D97-AF65-F5344CB8AC3E}">
        <p14:creationId xmlns:p14="http://schemas.microsoft.com/office/powerpoint/2010/main" val="156451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smtClean="0"/>
              <a:t>2020</a:t>
            </a:r>
            <a:r>
              <a:rPr lang="zh-CN" altLang="en-US" dirty="0" smtClean="0"/>
              <a:t>年，分院坚持用习近平新时代中国特色社会主义思想武装学生、用优秀历史文化润泽青年、用伟大社会实践锻造人才，强化政治育人，引导学生坚定理想信念、传承红色基因，进一步将政治引导、精神塑造、文化养成、实践锻炼与飞行学生准军事化管理紧密融合，建立起了学生综合素质和能力提升的“蓝天问礼”“传统文化”“时事形势”“作风养成”“心理教育”“社会实践”等六个课堂，“用信仰点亮人生，为青年插上翅膀”，培养“飞得正、飞得高、飞得远”的优秀飞行人才。</a:t>
            </a:r>
            <a:endParaRPr lang="en-US" altLang="zh-CN" dirty="0" smtClean="0"/>
          </a:p>
          <a:p>
            <a:pPr marL="0" marR="0" lvl="0" indent="0" algn="l" defTabSz="685800" rtl="0" eaLnBrk="1" fontAlgn="auto" latinLnBrk="0" hangingPunct="1">
              <a:lnSpc>
                <a:spcPct val="100000"/>
              </a:lnSpc>
              <a:spcBef>
                <a:spcPts val="0"/>
              </a:spcBef>
              <a:spcAft>
                <a:spcPts val="0"/>
              </a:spcAft>
              <a:buClrTx/>
              <a:buSzTx/>
              <a:buFontTx/>
              <a:buNone/>
              <a:defRPr/>
            </a:pPr>
            <a:endParaRPr lang="en-US" altLang="zh-CN" dirty="0" smtClean="0"/>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“洛阳造”品牌打造成效显著，从技术精湛、沉着应对、成功处置特情的王书然、曾哲，到见义勇为火中救人的朱华忠、勇于救助病人的周义辉、唐浩辉、刘泽远、张仪学等，都是众多优秀分院学子的代表。</a:t>
            </a:r>
            <a:endParaRPr lang="zh-CN" altLang="en-US" dirty="0"/>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extLst>
      <p:ext uri="{BB962C8B-B14F-4D97-AF65-F5344CB8AC3E}">
        <p14:creationId xmlns:p14="http://schemas.microsoft.com/office/powerpoint/2010/main" val="930811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建校至今，共计培养</a:t>
            </a:r>
            <a:r>
              <a:rPr lang="en-US" altLang="zh-CN" dirty="0" smtClean="0"/>
              <a:t>1.42</a:t>
            </a:r>
            <a:r>
              <a:rPr lang="zh-CN" altLang="en-US" dirty="0" smtClean="0"/>
              <a:t>万余名飞行人才。目前在我国民航飞行人才队伍中，近</a:t>
            </a:r>
            <a:r>
              <a:rPr lang="en-US" altLang="zh-CN" dirty="0" smtClean="0"/>
              <a:t>25%</a:t>
            </a:r>
            <a:r>
              <a:rPr lang="zh-CN" altLang="en-US" dirty="0" smtClean="0"/>
              <a:t>人员在洛阳分院学习培训过。我国民航首批女飞行员培训、首批空管人员飞行培训、首批试飞员培训都是在洛阳分院进行。</a:t>
            </a:r>
          </a:p>
          <a:p>
            <a:r>
              <a:rPr lang="zh-CN" altLang="en-US" dirty="0" smtClean="0"/>
              <a:t>飞行学院第一批对外培训也是洛阳分院承担（坦桑尼亚）。</a:t>
            </a:r>
          </a:p>
          <a:p>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1570973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900" kern="1200" dirty="0" smtClean="0">
                <a:solidFill>
                  <a:schemeClr val="tx1"/>
                </a:solidFill>
                <a:effectLst/>
                <a:latin typeface="+mn-lt"/>
                <a:ea typeface="+mn-ea"/>
                <a:cs typeface="+mn-cs"/>
              </a:rPr>
              <a:t>洛阳北郊机场于</a:t>
            </a:r>
            <a:r>
              <a:rPr lang="en-US" altLang="zh-CN" sz="900" kern="1200" dirty="0" smtClean="0">
                <a:solidFill>
                  <a:schemeClr val="tx1"/>
                </a:solidFill>
                <a:effectLst/>
                <a:latin typeface="+mn-lt"/>
                <a:ea typeface="+mn-ea"/>
                <a:cs typeface="+mn-cs"/>
              </a:rPr>
              <a:t>1986</a:t>
            </a:r>
            <a:r>
              <a:rPr lang="zh-CN" altLang="en-US" sz="900" kern="1200" dirty="0" smtClean="0">
                <a:solidFill>
                  <a:schemeClr val="tx1"/>
                </a:solidFill>
                <a:effectLst/>
                <a:latin typeface="+mn-lt"/>
                <a:ea typeface="+mn-ea"/>
                <a:cs typeface="+mn-cs"/>
              </a:rPr>
              <a:t>年开工兴建，</a:t>
            </a:r>
            <a:r>
              <a:rPr lang="en-US" altLang="zh-CN" sz="900" kern="1200" dirty="0" smtClean="0">
                <a:solidFill>
                  <a:schemeClr val="tx1"/>
                </a:solidFill>
                <a:effectLst/>
                <a:latin typeface="+mn-lt"/>
                <a:ea typeface="+mn-ea"/>
                <a:cs typeface="+mn-cs"/>
              </a:rPr>
              <a:t>1987</a:t>
            </a:r>
            <a:r>
              <a:rPr lang="zh-CN" altLang="en-US" sz="900" kern="1200" dirty="0" smtClean="0">
                <a:solidFill>
                  <a:schemeClr val="tx1"/>
                </a:solidFill>
                <a:effectLst/>
                <a:latin typeface="+mn-lt"/>
                <a:ea typeface="+mn-ea"/>
                <a:cs typeface="+mn-cs"/>
              </a:rPr>
              <a:t>年</a:t>
            </a:r>
            <a:r>
              <a:rPr lang="en-US" altLang="zh-CN" sz="900" kern="1200" dirty="0" smtClean="0">
                <a:solidFill>
                  <a:schemeClr val="tx1"/>
                </a:solidFill>
                <a:effectLst/>
                <a:latin typeface="+mn-lt"/>
                <a:ea typeface="+mn-ea"/>
                <a:cs typeface="+mn-cs"/>
              </a:rPr>
              <a:t>9</a:t>
            </a:r>
            <a:r>
              <a:rPr lang="zh-CN" altLang="en-US" sz="900" kern="1200" dirty="0" smtClean="0">
                <a:solidFill>
                  <a:schemeClr val="tx1"/>
                </a:solidFill>
                <a:effectLst/>
                <a:latin typeface="+mn-lt"/>
                <a:ea typeface="+mn-ea"/>
                <a:cs typeface="+mn-cs"/>
              </a:rPr>
              <a:t>月</a:t>
            </a:r>
            <a:r>
              <a:rPr lang="en-US" altLang="zh-CN" sz="900" kern="1200" dirty="0" smtClean="0">
                <a:solidFill>
                  <a:schemeClr val="tx1"/>
                </a:solidFill>
                <a:effectLst/>
                <a:latin typeface="+mn-lt"/>
                <a:ea typeface="+mn-ea"/>
                <a:cs typeface="+mn-cs"/>
              </a:rPr>
              <a:t>26</a:t>
            </a:r>
            <a:r>
              <a:rPr lang="zh-CN" altLang="en-US" sz="900" kern="1200" dirty="0" smtClean="0">
                <a:solidFill>
                  <a:schemeClr val="tx1"/>
                </a:solidFill>
                <a:effectLst/>
                <a:latin typeface="+mn-lt"/>
                <a:ea typeface="+mn-ea"/>
                <a:cs typeface="+mn-cs"/>
              </a:rPr>
              <a:t>日正式通航。</a:t>
            </a:r>
            <a:r>
              <a:rPr lang="en-US" altLang="zh-CN" sz="900" kern="1200" dirty="0" smtClean="0">
                <a:solidFill>
                  <a:schemeClr val="tx1"/>
                </a:solidFill>
                <a:effectLst/>
                <a:latin typeface="+mn-lt"/>
                <a:ea typeface="+mn-ea"/>
                <a:cs typeface="+mn-cs"/>
              </a:rPr>
              <a:t>1993</a:t>
            </a:r>
            <a:r>
              <a:rPr lang="zh-CN" altLang="en-US" sz="900" kern="1200" dirty="0" smtClean="0">
                <a:solidFill>
                  <a:schemeClr val="tx1"/>
                </a:solidFill>
                <a:effectLst/>
                <a:latin typeface="+mn-lt"/>
                <a:ea typeface="+mn-ea"/>
                <a:cs typeface="+mn-cs"/>
              </a:rPr>
              <a:t>年，院站合并，训运相得益彰。</a:t>
            </a:r>
            <a:r>
              <a:rPr lang="en-US" altLang="zh-CN" sz="900" kern="1200" dirty="0" smtClean="0">
                <a:solidFill>
                  <a:schemeClr val="tx1"/>
                </a:solidFill>
                <a:effectLst/>
                <a:latin typeface="+mn-lt"/>
                <a:ea typeface="+mn-ea"/>
                <a:cs typeface="+mn-cs"/>
              </a:rPr>
              <a:t>30</a:t>
            </a:r>
            <a:r>
              <a:rPr lang="zh-CN" altLang="en-US" sz="900" kern="1200" dirty="0" smtClean="0">
                <a:solidFill>
                  <a:schemeClr val="tx1"/>
                </a:solidFill>
                <a:effectLst/>
                <a:latin typeface="+mn-lt"/>
                <a:ea typeface="+mn-ea"/>
                <a:cs typeface="+mn-cs"/>
              </a:rPr>
              <a:t>年来，分院在完成训练任务的前提下，积极和当地政府沟通，推进机场建设，开发航空市场。实现从国际“空”港到国际空港的蜕变。</a:t>
            </a:r>
            <a:r>
              <a:rPr lang="en-US" altLang="zh-CN" sz="900" kern="1200" dirty="0" smtClean="0">
                <a:solidFill>
                  <a:schemeClr val="tx1"/>
                </a:solidFill>
                <a:effectLst/>
                <a:latin typeface="+mn-lt"/>
                <a:ea typeface="+mn-ea"/>
                <a:cs typeface="+mn-cs"/>
              </a:rPr>
              <a:t>30</a:t>
            </a:r>
            <a:r>
              <a:rPr lang="zh-CN" altLang="en-US" sz="900" kern="1200" dirty="0" smtClean="0">
                <a:solidFill>
                  <a:schemeClr val="tx1"/>
                </a:solidFill>
                <a:effectLst/>
                <a:latin typeface="+mn-lt"/>
                <a:ea typeface="+mn-ea"/>
                <a:cs typeface="+mn-cs"/>
              </a:rPr>
              <a:t>年间，分院（北郊机场）协同保障航班</a:t>
            </a:r>
            <a:r>
              <a:rPr lang="en-US" altLang="zh-CN" sz="900" kern="1200" dirty="0" smtClean="0">
                <a:solidFill>
                  <a:schemeClr val="tx1"/>
                </a:solidFill>
                <a:effectLst/>
                <a:latin typeface="+mn-lt"/>
                <a:ea typeface="+mn-ea"/>
                <a:cs typeface="+mn-cs"/>
              </a:rPr>
              <a:t>14.9</a:t>
            </a:r>
            <a:r>
              <a:rPr lang="zh-CN" altLang="en-US" sz="900" kern="1200" dirty="0" smtClean="0">
                <a:solidFill>
                  <a:schemeClr val="tx1"/>
                </a:solidFill>
                <a:effectLst/>
                <a:latin typeface="+mn-lt"/>
                <a:ea typeface="+mn-ea"/>
                <a:cs typeface="+mn-cs"/>
              </a:rPr>
              <a:t>万余架次，运送旅客</a:t>
            </a:r>
            <a:r>
              <a:rPr lang="en-US" altLang="zh-CN" sz="900" kern="1200" dirty="0" smtClean="0">
                <a:solidFill>
                  <a:schemeClr val="tx1"/>
                </a:solidFill>
                <a:effectLst/>
                <a:latin typeface="+mn-lt"/>
                <a:ea typeface="+mn-ea"/>
                <a:cs typeface="+mn-cs"/>
              </a:rPr>
              <a:t>1361</a:t>
            </a:r>
            <a:r>
              <a:rPr lang="zh-CN" altLang="en-US" sz="900" kern="1200" dirty="0" smtClean="0">
                <a:solidFill>
                  <a:schemeClr val="tx1"/>
                </a:solidFill>
                <a:effectLst/>
                <a:latin typeface="+mn-lt"/>
                <a:ea typeface="+mn-ea"/>
                <a:cs typeface="+mn-cs"/>
              </a:rPr>
              <a:t>万余人次。</a:t>
            </a:r>
            <a:r>
              <a:rPr lang="en-US" altLang="zh-CN" sz="900" kern="1200" dirty="0" smtClean="0">
                <a:solidFill>
                  <a:schemeClr val="tx1"/>
                </a:solidFill>
                <a:effectLst/>
                <a:latin typeface="+mn-lt"/>
                <a:ea typeface="+mn-ea"/>
                <a:cs typeface="+mn-cs"/>
              </a:rPr>
              <a:t>2019</a:t>
            </a:r>
            <a:r>
              <a:rPr lang="zh-CN" altLang="en-US" sz="900" kern="1200" dirty="0" smtClean="0">
                <a:solidFill>
                  <a:schemeClr val="tx1"/>
                </a:solidFill>
                <a:effectLst/>
                <a:latin typeface="+mn-lt"/>
                <a:ea typeface="+mn-ea"/>
                <a:cs typeface="+mn-cs"/>
              </a:rPr>
              <a:t>年实现年旅客吞吞吐量突破</a:t>
            </a:r>
            <a:r>
              <a:rPr lang="en-US" altLang="zh-CN" sz="900" kern="1200" dirty="0" smtClean="0">
                <a:solidFill>
                  <a:schemeClr val="tx1"/>
                </a:solidFill>
                <a:effectLst/>
                <a:latin typeface="+mn-lt"/>
                <a:ea typeface="+mn-ea"/>
                <a:cs typeface="+mn-cs"/>
              </a:rPr>
              <a:t>150</a:t>
            </a:r>
            <a:r>
              <a:rPr lang="zh-CN" altLang="en-US" sz="900" kern="1200" dirty="0" smtClean="0">
                <a:solidFill>
                  <a:schemeClr val="tx1"/>
                </a:solidFill>
                <a:effectLst/>
                <a:latin typeface="+mn-lt"/>
                <a:ea typeface="+mn-ea"/>
                <a:cs typeface="+mn-cs"/>
              </a:rPr>
              <a:t>万大关。</a:t>
            </a:r>
          </a:p>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900" kern="1200" dirty="0" smtClean="0">
                <a:solidFill>
                  <a:schemeClr val="tx1"/>
                </a:solidFill>
                <a:effectLst/>
                <a:latin typeface="+mn-lt"/>
                <a:ea typeface="+mn-ea"/>
                <a:cs typeface="+mn-cs"/>
              </a:rPr>
              <a:t>现在，即使已经分离，但分院依然和机场一起，和洛阳市筹划、推进机场三期改扩建，下一个目标</a:t>
            </a:r>
            <a:r>
              <a:rPr lang="en-US" altLang="zh-CN" sz="900" kern="1200" dirty="0" smtClean="0">
                <a:solidFill>
                  <a:schemeClr val="tx1"/>
                </a:solidFill>
                <a:effectLst/>
                <a:latin typeface="+mn-lt"/>
                <a:ea typeface="+mn-ea"/>
                <a:cs typeface="+mn-cs"/>
              </a:rPr>
              <a:t>350</a:t>
            </a:r>
            <a:r>
              <a:rPr lang="zh-CN" altLang="en-US" sz="900" kern="1200" dirty="0" smtClean="0">
                <a:solidFill>
                  <a:schemeClr val="tx1"/>
                </a:solidFill>
                <a:effectLst/>
                <a:latin typeface="+mn-lt"/>
                <a:ea typeface="+mn-ea"/>
                <a:cs typeface="+mn-cs"/>
              </a:rPr>
              <a:t>万人次吞吐量。提升城市形象，有利支持地方经济建设。</a:t>
            </a:r>
            <a:endParaRPr lang="zh-CN"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2939715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分院多次发挥飞行人才、飞机、机场等方面的优势，在抗洪、抗旱、抗震救灾以及森林灭火等急难险重任务中大显身手。早在上个世纪</a:t>
            </a:r>
            <a:r>
              <a:rPr lang="en-US" altLang="zh-CN" dirty="0" smtClean="0"/>
              <a:t>60</a:t>
            </a:r>
            <a:r>
              <a:rPr lang="zh-CN" altLang="en-US" dirty="0" smtClean="0"/>
              <a:t>年代，分院就是民航局、四川省抗洪救灾先进集体，并参加过包括大兴安岭等多次森林灭火工作。“</a:t>
            </a:r>
            <a:r>
              <a:rPr lang="en-US" altLang="zh-CN" dirty="0" smtClean="0"/>
              <a:t>5.12”</a:t>
            </a:r>
            <a:r>
              <a:rPr lang="zh-CN" altLang="en-US" dirty="0" smtClean="0"/>
              <a:t>大地震发生后，分院在第一时间里保障了向灾区运送救灾人员任务，</a:t>
            </a:r>
            <a:r>
              <a:rPr lang="en-US" altLang="zh-CN" dirty="0" smtClean="0"/>
              <a:t>5000</a:t>
            </a:r>
            <a:r>
              <a:rPr lang="zh-CN" altLang="en-US" dirty="0" smtClean="0"/>
              <a:t>名解放军官兵及救灾物资从洛阳机场飞赴灾区。</a:t>
            </a:r>
          </a:p>
          <a:p>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3798512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图</a:t>
            </a:r>
            <a:r>
              <a:rPr lang="en-US" altLang="zh-CN" dirty="0" smtClean="0"/>
              <a:t>1</a:t>
            </a:r>
            <a:r>
              <a:rPr lang="zh-CN" altLang="en-US" dirty="0" smtClean="0"/>
              <a:t>：</a:t>
            </a:r>
            <a:r>
              <a:rPr lang="en-US" altLang="zh-CN" dirty="0" smtClean="0"/>
              <a:t>2004</a:t>
            </a:r>
            <a:r>
              <a:rPr lang="zh-CN" altLang="en-US" dirty="0" smtClean="0"/>
              <a:t>年，原中共中央总书记、国家主席，时任中央军委主席江泽民在洛阳机场</a:t>
            </a:r>
            <a:endParaRPr lang="en-US" altLang="zh-CN" dirty="0" smtClean="0"/>
          </a:p>
          <a:p>
            <a:r>
              <a:rPr lang="zh-CN" altLang="en-US" dirty="0" smtClean="0"/>
              <a:t>图</a:t>
            </a:r>
            <a:r>
              <a:rPr lang="en-US" altLang="zh-CN" dirty="0" smtClean="0"/>
              <a:t>2</a:t>
            </a:r>
            <a:r>
              <a:rPr lang="zh-CN" altLang="en-US" dirty="0" smtClean="0"/>
              <a:t>：</a:t>
            </a:r>
            <a:r>
              <a:rPr lang="en-US" altLang="zh-CN" dirty="0" smtClean="0"/>
              <a:t>2016</a:t>
            </a:r>
            <a:r>
              <a:rPr lang="zh-CN" altLang="en-US" dirty="0" smtClean="0"/>
              <a:t>年保障俄罗斯雨燕飞行表演队过站</a:t>
            </a:r>
            <a:endParaRPr lang="en-US" altLang="zh-CN" dirty="0" smtClean="0"/>
          </a:p>
          <a:p>
            <a:r>
              <a:rPr lang="zh-CN" altLang="en-US" dirty="0" smtClean="0"/>
              <a:t>图</a:t>
            </a:r>
            <a:r>
              <a:rPr lang="en-US" altLang="zh-CN" dirty="0" smtClean="0"/>
              <a:t>3</a:t>
            </a:r>
            <a:r>
              <a:rPr lang="zh-CN" altLang="en-US" dirty="0" smtClean="0"/>
              <a:t>：</a:t>
            </a:r>
            <a:r>
              <a:rPr lang="en-US" altLang="zh-CN" dirty="0" smtClean="0"/>
              <a:t>2004</a:t>
            </a:r>
            <a:r>
              <a:rPr lang="zh-CN" altLang="en-US" dirty="0" smtClean="0"/>
              <a:t>年在洛阳机场举行重大军事活动现场</a:t>
            </a:r>
            <a:endParaRPr lang="en-US" altLang="zh-CN" dirty="0" smtClean="0"/>
          </a:p>
          <a:p>
            <a:r>
              <a:rPr lang="zh-CN" altLang="en-US" dirty="0" smtClean="0"/>
              <a:t>图</a:t>
            </a:r>
            <a:r>
              <a:rPr lang="en-US" altLang="zh-CN" dirty="0" smtClean="0"/>
              <a:t>4</a:t>
            </a:r>
            <a:r>
              <a:rPr lang="zh-CN" altLang="en-US" dirty="0" smtClean="0"/>
              <a:t>：在洛阳召开芮城基地军民航航管保障协调会</a:t>
            </a:r>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3271243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分院全力支持民族航空工业发展，是国产运七</a:t>
            </a:r>
            <a:r>
              <a:rPr lang="en-US" altLang="zh-CN" dirty="0" smtClean="0"/>
              <a:t>-100</a:t>
            </a:r>
            <a:r>
              <a:rPr lang="zh-CN" altLang="en-US" dirty="0" smtClean="0"/>
              <a:t>、小鹰、新舟</a:t>
            </a:r>
            <a:r>
              <a:rPr lang="en-US" altLang="zh-CN" dirty="0" smtClean="0"/>
              <a:t>600</a:t>
            </a:r>
            <a:r>
              <a:rPr lang="zh-CN" altLang="en-US" dirty="0" smtClean="0"/>
              <a:t>等机型的最先使用单位。飞院作为国产</a:t>
            </a:r>
            <a:r>
              <a:rPr lang="en-US" altLang="zh-CN" dirty="0" smtClean="0"/>
              <a:t>MA-600</a:t>
            </a:r>
            <a:r>
              <a:rPr lang="zh-CN" altLang="en-US" dirty="0" smtClean="0"/>
              <a:t>机型全球先锋用户，国内独家用户，工程和飞行技术副主任委员单位，长期与西飞合作，为国产支线飞机的完善和持续改型提供了有力的支持。分院协同国产民机设计、制造公司进行了数十项技术改进，为国产通航飞机制造和改进提升提供大量的技术支持。</a:t>
            </a:r>
          </a:p>
          <a:p>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1756711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助学扶困是分院传统，上世纪</a:t>
            </a:r>
            <a:r>
              <a:rPr lang="en-US" altLang="zh-CN" dirty="0" smtClean="0"/>
              <a:t>90</a:t>
            </a:r>
            <a:r>
              <a:rPr lang="zh-CN" altLang="en-US" dirty="0" smtClean="0"/>
              <a:t>年代，分院资助建立了民航赵沟希望小学。分院飞行教员开始长期资助贫困学生；</a:t>
            </a:r>
            <a:r>
              <a:rPr lang="en-US" altLang="zh-CN" dirty="0" smtClean="0"/>
              <a:t>2013</a:t>
            </a:r>
            <a:r>
              <a:rPr lang="zh-CN" altLang="en-US" dirty="0" smtClean="0"/>
              <a:t>年，分院先后面向栾川县两个贫困村开展定点扶贫，直至全面脱贫；</a:t>
            </a:r>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692001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smtClean="0"/>
              <a:t>分院积极支持通航发展建设，积极响应通航单位的需求，从过站保障、人才培养、建设咨询等各方面给予支持。</a:t>
            </a:r>
            <a:endParaRPr lang="en-US" altLang="zh-CN" dirty="0" smtClean="0"/>
          </a:p>
          <a:p>
            <a:r>
              <a:rPr lang="zh-CN" altLang="en-US" dirty="0" smtClean="0"/>
              <a:t>特别是</a:t>
            </a:r>
            <a:r>
              <a:rPr lang="zh-CN" altLang="en-US" baseline="0" dirty="0" smtClean="0"/>
              <a:t> </a:t>
            </a:r>
            <a:r>
              <a:rPr lang="zh-CN" altLang="en-US" dirty="0" smtClean="0"/>
              <a:t>协助指导山西芮城、洛阳万安等机场建设，为国内一些飞行培训机构提供指导和支持；新冠疫情初期，分院向湖北民航提供了首批物资支援。</a:t>
            </a:r>
          </a:p>
          <a:p>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866948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1800" kern="100" dirty="0" smtClean="0">
                <a:effectLst/>
                <a:latin typeface="等线" panose="02010600030101010101" pitchFamily="2" charset="-122"/>
                <a:ea typeface="等线" panose="02010600030101010101" pitchFamily="2" charset="-122"/>
                <a:cs typeface="Times New Roman" panose="02020603050405020304" pitchFamily="18" charset="0"/>
              </a:rPr>
              <a:t>新的征程上，分院将坚持党对全面工作的领导，认真贯彻落实习近平总书记对教育和安全工作的重要指示批示，始终坚持党旗所指，行动所向，认真贯彻落实国家总体安全观，贯彻落实好民航局党组、学院党委对安全工作部署安排。</a:t>
            </a:r>
            <a:endParaRPr lang="zh-CN" altLang="en-US" dirty="0"/>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29</a:t>
            </a:fld>
            <a:endParaRPr lang="zh-CN" altLang="en-US"/>
          </a:p>
        </p:txBody>
      </p:sp>
    </p:spTree>
    <p:extLst>
      <p:ext uri="{BB962C8B-B14F-4D97-AF65-F5344CB8AC3E}">
        <p14:creationId xmlns:p14="http://schemas.microsoft.com/office/powerpoint/2010/main" val="3413272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CCA80B6-1896-49AE-AE67-7DD649BC4CB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62863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建设社会主义现代化国家，教育必须先行。中国高等教育已经迈入了普及化阶段，也进入到了内涵式发展阶段。我国民航也从单一航空运输强国跨入多领域民航强国建设这一新的历史方位，洛阳分院作为拥有</a:t>
            </a:r>
            <a:r>
              <a:rPr lang="en-US" altLang="zh-CN" dirty="0" smtClean="0"/>
              <a:t>60</a:t>
            </a:r>
            <a:r>
              <a:rPr lang="zh-CN" altLang="en-US" dirty="0" smtClean="0"/>
              <a:t>年历史的民航飞行人才培养机构，飞行人才培养主要阵地之一，为此，分院下一步将在：</a:t>
            </a:r>
            <a:endParaRPr lang="en-US" altLang="zh-CN" dirty="0" smtClean="0"/>
          </a:p>
          <a:p>
            <a:pPr marL="0" marR="0" lvl="0" indent="0" algn="l" defTabSz="685800" rtl="0" eaLnBrk="1" fontAlgn="auto" latinLnBrk="0" hangingPunct="1">
              <a:lnSpc>
                <a:spcPct val="100000"/>
              </a:lnSpc>
              <a:spcBef>
                <a:spcPts val="0"/>
              </a:spcBef>
              <a:spcAft>
                <a:spcPts val="0"/>
              </a:spcAft>
              <a:buClrTx/>
              <a:buSzTx/>
              <a:buFontTx/>
              <a:buNone/>
              <a:defRPr/>
            </a:pPr>
            <a:endParaRPr lang="en-US" altLang="zh-CN" dirty="0" smtClean="0"/>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分院将继续加快“一心两点多面”的学院北方训练网络建设。把准芮城基地投入运行时机，担当作为、攻坚克难，加强全面协调和资源准备，加快训练基地建设，早日实现驻训及量能提升。持续巩固西华、南阳等航线训练，争取万安通用机场的管理使用。优化完善新训练网络下的组织管理，早日建成以芮城为支点的“山陕训练网”和以西华为支点的“东部航线网”，在实现北方训练网络建设上进一步取得重大突破</a:t>
            </a:r>
          </a:p>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smtClean="0"/>
          </a:p>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smtClean="0"/>
          </a:p>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smtClean="0"/>
          </a:p>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extLst>
      <p:ext uri="{BB962C8B-B14F-4D97-AF65-F5344CB8AC3E}">
        <p14:creationId xmlns:p14="http://schemas.microsoft.com/office/powerpoint/2010/main" val="1054182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大门东侧规划建设航空文化展示园</a:t>
            </a:r>
          </a:p>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extLst>
      <p:ext uri="{BB962C8B-B14F-4D97-AF65-F5344CB8AC3E}">
        <p14:creationId xmlns:p14="http://schemas.microsoft.com/office/powerpoint/2010/main" val="3190160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900" dirty="0" smtClean="0">
                <a:solidFill>
                  <a:prstClr val="white"/>
                </a:solidFill>
                <a:latin typeface="黑体" panose="02010609060101010101" pitchFamily="49" charset="-122"/>
                <a:ea typeface="黑体" panose="02010609060101010101" pitchFamily="49" charset="-122"/>
              </a:rPr>
              <a:t>各位领导、各位来宾。东风正劲、天阔高翔！</a:t>
            </a:r>
            <a:endParaRPr lang="en-US" altLang="zh-CN" sz="900" dirty="0" smtClean="0">
              <a:solidFill>
                <a:prstClr val="white"/>
              </a:solidFill>
              <a:latin typeface="黑体" panose="02010609060101010101" pitchFamily="49" charset="-122"/>
              <a:ea typeface="黑体" panose="02010609060101010101" pitchFamily="49"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900" dirty="0" smtClean="0">
                <a:solidFill>
                  <a:prstClr val="white"/>
                </a:solidFill>
                <a:latin typeface="黑体" panose="02010609060101010101" pitchFamily="49" charset="-122"/>
                <a:ea typeface="黑体" panose="02010609060101010101" pitchFamily="49" charset="-122"/>
              </a:rPr>
              <a:t>洛阳分院将洛阳分院弘扬中飞院的优良传统，秉承“远举高飞、博学笃行”的校训，继续发扬学院“忠诚团结、勤奋严谨、安全精飞、求实创新”校风和分院“团结、奉献、创新、实干”的分院精神，义无反顾肩负起培养国家需要的民航飞行人才的使命，为建设教育强国、为建设交通强国民航新篇章贡献更大的力量，在新时期中飞院中国特色世界一流飞行大学建设中，奋力书写洛阳新篇章。</a:t>
            </a:r>
            <a:endParaRPr lang="zh-CN" altLang="zh-CN" sz="900" dirty="0" smtClean="0">
              <a:solidFill>
                <a:prstClr val="white"/>
              </a:solidFill>
              <a:latin typeface="黑体" panose="02010609060101010101" pitchFamily="49" charset="-122"/>
              <a:ea typeface="黑体" panose="02010609060101010101" pitchFamily="49" charset="-122"/>
            </a:endParaRPr>
          </a:p>
          <a:p>
            <a:endParaRPr lang="zh-CN" altLang="zh-CN"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24723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感谢各位聆听，真诚欢迎与会各位领导来到洛阳分院检查指导工作，和各位通航朋友们交流发展心得。</a:t>
            </a:r>
            <a:endParaRPr lang="zh-CN" altLang="en-US" dirty="0"/>
          </a:p>
        </p:txBody>
      </p:sp>
      <p:sp>
        <p:nvSpPr>
          <p:cNvPr id="4" name="灯片编号占位符 3"/>
          <p:cNvSpPr>
            <a:spLocks noGrp="1"/>
          </p:cNvSpPr>
          <p:nvPr>
            <p:ph type="sldNum" sz="quarter" idx="10"/>
          </p:nvPr>
        </p:nvSpPr>
        <p:spPr/>
        <p:txBody>
          <a:bodyPr/>
          <a:lstStyle/>
          <a:p>
            <a:fld id="{9E3BE65E-D6A0-433A-9769-180C0D5DD83D}" type="slidenum">
              <a:rPr lang="zh-CN" altLang="en-US" smtClean="0"/>
              <a:pPr/>
              <a:t>33</a:t>
            </a:fld>
            <a:endParaRPr lang="zh-CN" altLang="en-US"/>
          </a:p>
        </p:txBody>
      </p:sp>
    </p:spTree>
    <p:extLst>
      <p:ext uri="{BB962C8B-B14F-4D97-AF65-F5344CB8AC3E}">
        <p14:creationId xmlns:p14="http://schemas.microsoft.com/office/powerpoint/2010/main" val="3331198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b="0" i="0" kern="1200" dirty="0" smtClean="0">
                <a:solidFill>
                  <a:schemeClr val="tx1"/>
                </a:solidFill>
                <a:effectLst/>
                <a:latin typeface="+mn-lt"/>
                <a:ea typeface="+mn-ea"/>
                <a:cs typeface="+mn-cs"/>
              </a:rPr>
              <a:t>中飞院大学更名：</a:t>
            </a:r>
            <a:endParaRPr lang="en-US" altLang="zh-CN" sz="900" b="0" i="0" kern="1200" dirty="0" smtClean="0">
              <a:solidFill>
                <a:schemeClr val="tx1"/>
              </a:solidFill>
              <a:effectLst/>
              <a:latin typeface="+mn-lt"/>
              <a:ea typeface="+mn-ea"/>
              <a:cs typeface="+mn-cs"/>
            </a:endParaRPr>
          </a:p>
          <a:p>
            <a:r>
              <a:rPr lang="en-US" altLang="zh-CN" sz="900" b="0" i="0" kern="1200" dirty="0" smtClean="0">
                <a:solidFill>
                  <a:schemeClr val="tx1"/>
                </a:solidFill>
                <a:effectLst/>
                <a:latin typeface="+mn-lt"/>
                <a:ea typeface="+mn-ea"/>
                <a:cs typeface="+mn-cs"/>
              </a:rPr>
              <a:t>2021</a:t>
            </a:r>
            <a:r>
              <a:rPr lang="zh-CN" altLang="en-US" sz="900" b="0" i="0" kern="1200" dirty="0" smtClean="0">
                <a:solidFill>
                  <a:schemeClr val="tx1"/>
                </a:solidFill>
                <a:effectLst/>
                <a:latin typeface="+mn-lt"/>
                <a:ea typeface="+mn-ea"/>
                <a:cs typeface="+mn-cs"/>
              </a:rPr>
              <a:t>年</a:t>
            </a:r>
            <a:r>
              <a:rPr lang="en-US" altLang="zh-CN" sz="900" b="0" i="0" kern="1200" dirty="0" smtClean="0">
                <a:solidFill>
                  <a:schemeClr val="tx1"/>
                </a:solidFill>
                <a:effectLst/>
                <a:latin typeface="+mn-lt"/>
                <a:ea typeface="+mn-ea"/>
                <a:cs typeface="+mn-cs"/>
              </a:rPr>
              <a:t>10</a:t>
            </a:r>
            <a:r>
              <a:rPr lang="zh-CN" altLang="en-US" sz="900" b="0" i="0" kern="1200" dirty="0" smtClean="0">
                <a:solidFill>
                  <a:schemeClr val="tx1"/>
                </a:solidFill>
                <a:effectLst/>
                <a:latin typeface="+mn-lt"/>
                <a:ea typeface="+mn-ea"/>
                <a:cs typeface="+mn-cs"/>
              </a:rPr>
              <a:t>月</a:t>
            </a:r>
            <a:r>
              <a:rPr lang="en-US" altLang="zh-CN" sz="900" b="0" i="0" kern="1200" dirty="0" smtClean="0">
                <a:solidFill>
                  <a:schemeClr val="tx1"/>
                </a:solidFill>
                <a:effectLst/>
                <a:latin typeface="+mn-lt"/>
                <a:ea typeface="+mn-ea"/>
                <a:cs typeface="+mn-cs"/>
              </a:rPr>
              <a:t>14</a:t>
            </a:r>
            <a:r>
              <a:rPr lang="zh-CN" altLang="en-US" sz="900" b="0" i="0" kern="1200" dirty="0" smtClean="0">
                <a:solidFill>
                  <a:schemeClr val="tx1"/>
                </a:solidFill>
                <a:effectLst/>
                <a:latin typeface="+mn-lt"/>
                <a:ea typeface="+mn-ea"/>
                <a:cs typeface="+mn-cs"/>
              </a:rPr>
              <a:t>日，中飞院教代会审议了</a:t>
            </a:r>
            <a:r>
              <a:rPr lang="en-US" altLang="zh-CN" sz="900" b="0" i="0" kern="1200" dirty="0" smtClean="0">
                <a:solidFill>
                  <a:schemeClr val="tx1"/>
                </a:solidFill>
                <a:effectLst/>
                <a:latin typeface="+mn-lt"/>
                <a:ea typeface="+mn-ea"/>
                <a:cs typeface="+mn-cs"/>
              </a:rPr>
              <a:t>《</a:t>
            </a:r>
            <a:r>
              <a:rPr lang="zh-CN" altLang="en-US" sz="900" b="0" i="0" kern="1200" dirty="0" smtClean="0">
                <a:solidFill>
                  <a:schemeClr val="tx1"/>
                </a:solidFill>
                <a:effectLst/>
                <a:latin typeface="+mn-lt"/>
                <a:ea typeface="+mn-ea"/>
                <a:cs typeface="+mn-cs"/>
              </a:rPr>
              <a:t>学院“十四五”发展规划</a:t>
            </a:r>
            <a:r>
              <a:rPr lang="en-US" altLang="zh-CN" sz="900" b="0" i="0" kern="1200" dirty="0" smtClean="0">
                <a:solidFill>
                  <a:schemeClr val="tx1"/>
                </a:solidFill>
                <a:effectLst/>
                <a:latin typeface="+mn-lt"/>
                <a:ea typeface="+mn-ea"/>
                <a:cs typeface="+mn-cs"/>
              </a:rPr>
              <a:t>》</a:t>
            </a:r>
            <a:r>
              <a:rPr lang="zh-CN" altLang="en-US" sz="900" b="0" i="0" kern="1200" dirty="0" smtClean="0">
                <a:solidFill>
                  <a:schemeClr val="tx1"/>
                </a:solidFill>
                <a:effectLst/>
                <a:latin typeface="+mn-lt"/>
                <a:ea typeface="+mn-ea"/>
                <a:cs typeface="+mn-cs"/>
              </a:rPr>
              <a:t>和</a:t>
            </a:r>
            <a:r>
              <a:rPr lang="en-US" altLang="zh-CN" sz="900" b="0" i="0" kern="1200" dirty="0" smtClean="0">
                <a:solidFill>
                  <a:schemeClr val="tx1"/>
                </a:solidFill>
                <a:effectLst/>
                <a:latin typeface="+mn-lt"/>
                <a:ea typeface="+mn-ea"/>
                <a:cs typeface="+mn-cs"/>
              </a:rPr>
              <a:t>《</a:t>
            </a:r>
            <a:r>
              <a:rPr lang="zh-CN" altLang="en-US" sz="900" b="0" i="0" kern="1200" dirty="0" smtClean="0">
                <a:solidFill>
                  <a:schemeClr val="tx1"/>
                </a:solidFill>
                <a:effectLst/>
                <a:latin typeface="+mn-lt"/>
                <a:ea typeface="+mn-ea"/>
                <a:cs typeface="+mn-cs"/>
              </a:rPr>
              <a:t>人才发展专项规划</a:t>
            </a:r>
            <a:r>
              <a:rPr lang="en-US" altLang="zh-CN" sz="900" b="0" i="0" kern="1200" dirty="0" smtClean="0">
                <a:solidFill>
                  <a:schemeClr val="tx1"/>
                </a:solidFill>
                <a:effectLst/>
                <a:latin typeface="+mn-lt"/>
                <a:ea typeface="+mn-ea"/>
                <a:cs typeface="+mn-cs"/>
              </a:rPr>
              <a:t>》</a:t>
            </a:r>
            <a:r>
              <a:rPr lang="zh-CN" altLang="en-US" sz="900" b="0" i="0" kern="1200" dirty="0" smtClean="0">
                <a:solidFill>
                  <a:schemeClr val="tx1"/>
                </a:solidFill>
                <a:effectLst/>
                <a:latin typeface="+mn-lt"/>
                <a:ea typeface="+mn-ea"/>
                <a:cs typeface="+mn-cs"/>
              </a:rPr>
              <a:t>。中飞院“十四五”发展将致力于建成民航特色高水平教学应用型大学， 力争达到博士学位授予单位建设标准， 力争实现大学更名，</a:t>
            </a:r>
            <a:r>
              <a:rPr lang="en-US" altLang="zh-CN" sz="900" b="0" i="0" kern="1200" dirty="0" smtClean="0">
                <a:solidFill>
                  <a:schemeClr val="tx1"/>
                </a:solidFill>
                <a:effectLst/>
                <a:latin typeface="+mn-lt"/>
                <a:ea typeface="+mn-ea"/>
                <a:cs typeface="+mn-cs"/>
              </a:rPr>
              <a:t>2021</a:t>
            </a:r>
            <a:r>
              <a:rPr lang="zh-CN" altLang="en-US" sz="900" b="0" i="0" kern="1200" dirty="0" smtClean="0">
                <a:solidFill>
                  <a:schemeClr val="tx1"/>
                </a:solidFill>
                <a:effectLst/>
                <a:latin typeface="+mn-lt"/>
                <a:ea typeface="+mn-ea"/>
                <a:cs typeface="+mn-cs"/>
              </a:rPr>
              <a:t>年</a:t>
            </a:r>
            <a:r>
              <a:rPr lang="en-US" altLang="zh-CN" sz="900" b="0" i="0" kern="1200" dirty="0" smtClean="0">
                <a:solidFill>
                  <a:schemeClr val="tx1"/>
                </a:solidFill>
                <a:effectLst/>
                <a:latin typeface="+mn-lt"/>
                <a:ea typeface="+mn-ea"/>
                <a:cs typeface="+mn-cs"/>
              </a:rPr>
              <a:t>12</a:t>
            </a:r>
            <a:r>
              <a:rPr lang="zh-CN" altLang="en-US" sz="900" b="0" i="0" kern="1200" dirty="0" smtClean="0">
                <a:solidFill>
                  <a:schemeClr val="tx1"/>
                </a:solidFill>
                <a:effectLst/>
                <a:latin typeface="+mn-lt"/>
                <a:ea typeface="+mn-ea"/>
                <a:cs typeface="+mn-cs"/>
              </a:rPr>
              <a:t>月，学院全委（扩大）会会审议通过学院“十四五”发展规划。向四川省教育厅、民航局提出大学更名申请。</a:t>
            </a:r>
            <a:endParaRPr lang="en-US" altLang="zh-CN" sz="900" b="0" i="0" kern="1200" dirty="0" smtClean="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dirty="0" smtClean="0"/>
              <a:t>2023</a:t>
            </a:r>
            <a:r>
              <a:rPr lang="zh-CN" altLang="en-US" dirty="0" smtClean="0"/>
              <a:t>年</a:t>
            </a:r>
            <a:r>
              <a:rPr lang="en-US" altLang="zh-CN" dirty="0" smtClean="0"/>
              <a:t>3</a:t>
            </a:r>
            <a:r>
              <a:rPr lang="zh-CN" altLang="en-US" dirty="0" smtClean="0"/>
              <a:t>月</a:t>
            </a:r>
            <a:r>
              <a:rPr lang="zh-CN" altLang="en-US" baseline="0" dirty="0" smtClean="0"/>
              <a:t> </a:t>
            </a:r>
            <a:r>
              <a:rPr lang="en-US" altLang="zh-CN" dirty="0" smtClean="0"/>
              <a:t>《</a:t>
            </a:r>
            <a:r>
              <a:rPr lang="zh-CN" altLang="en-US" dirty="0" smtClean="0"/>
              <a:t>四川省高等学校设置“十四五”规划</a:t>
            </a:r>
            <a:r>
              <a:rPr lang="en-US" altLang="zh-CN" dirty="0" smtClean="0"/>
              <a:t>》</a:t>
            </a:r>
            <a:r>
              <a:rPr lang="zh-CN" altLang="en-US" dirty="0" smtClean="0"/>
              <a:t>公布，确定中国民用航空飞行学院拟更名为“中国民航飞行大学”，标志学院</a:t>
            </a:r>
            <a:r>
              <a:rPr lang="zh-CN" altLang="en-US" sz="900" b="0" i="0" kern="1200" dirty="0" smtClean="0">
                <a:solidFill>
                  <a:schemeClr val="tx1"/>
                </a:solidFill>
                <a:effectLst/>
                <a:latin typeface="+mn-lt"/>
                <a:ea typeface="+mn-ea"/>
                <a:cs typeface="+mn-cs"/>
              </a:rPr>
              <a:t> 进入学院高质量发展新阶段，开启学院建设世界一流飞行大学新征程。民航局十四五规划中，也明确将打造中国特色世界一流飞行大学的作为学院的建设目标。</a:t>
            </a:r>
          </a:p>
          <a:p>
            <a:endParaRPr lang="zh-CN" altLang="en-US" dirty="0"/>
          </a:p>
        </p:txBody>
      </p:sp>
      <p:sp>
        <p:nvSpPr>
          <p:cNvPr id="4" name="灯片编号占位符 3"/>
          <p:cNvSpPr>
            <a:spLocks noGrp="1"/>
          </p:cNvSpPr>
          <p:nvPr>
            <p:ph type="sldNum" sz="quarter" idx="5"/>
          </p:nvPr>
        </p:nvSpPr>
        <p:spPr/>
        <p:txBody>
          <a:bodyPr/>
          <a:lstStyle/>
          <a:p>
            <a:fld id="{D18AA5F0-770B-410C-90B7-ECBA0CF9027F}"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7062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000" b="1" dirty="0" smtClean="0">
                <a:solidFill>
                  <a:prstClr val="black"/>
                </a:solidFill>
                <a:latin typeface="微软雅黑"/>
              </a:rPr>
              <a:t>办学资源</a:t>
            </a:r>
            <a:endParaRPr lang="zh-CN" altLang="en-US" sz="1000" dirty="0" smtClean="0">
              <a:solidFill>
                <a:prstClr val="black"/>
              </a:solidFill>
              <a:latin typeface="微软雅黑"/>
            </a:endParaRPr>
          </a:p>
          <a:p>
            <a:pPr>
              <a:lnSpc>
                <a:spcPts val="2000"/>
              </a:lnSpc>
            </a:pPr>
            <a:r>
              <a:rPr lang="en-US" altLang="zh-CN" sz="900" dirty="0" smtClean="0">
                <a:solidFill>
                  <a:prstClr val="black">
                    <a:lumMod val="75000"/>
                    <a:lumOff val="25000"/>
                  </a:prstClr>
                </a:solidFill>
                <a:latin typeface="微软雅黑"/>
              </a:rPr>
              <a:t>       </a:t>
            </a:r>
            <a:r>
              <a:rPr lang="zh-CN" altLang="en-US" sz="900" dirty="0" smtClean="0">
                <a:solidFill>
                  <a:prstClr val="black"/>
                </a:solidFill>
                <a:latin typeface="微软雅黑"/>
              </a:rPr>
              <a:t>学院本部位于成都平原腹地的四川省广汉市，校区地跨川豫两省五市，占地面积</a:t>
            </a:r>
            <a:r>
              <a:rPr lang="en-US" altLang="zh-CN" sz="900" dirty="0" smtClean="0">
                <a:solidFill>
                  <a:prstClr val="black"/>
                </a:solidFill>
                <a:latin typeface="微软雅黑"/>
              </a:rPr>
              <a:t>19000</a:t>
            </a:r>
            <a:r>
              <a:rPr lang="zh-CN" altLang="en-US" sz="900" dirty="0" smtClean="0">
                <a:solidFill>
                  <a:prstClr val="black"/>
                </a:solidFill>
                <a:latin typeface="微软雅黑"/>
              </a:rPr>
              <a:t>余亩，设有广汉校区，在建成都天府校区，在四川新津、广汉、绵阳、遂宁和河南洛阳建有</a:t>
            </a:r>
            <a:r>
              <a:rPr lang="en-US" altLang="zh-CN" sz="900" dirty="0" smtClean="0">
                <a:solidFill>
                  <a:prstClr val="black"/>
                </a:solidFill>
                <a:latin typeface="微软雅黑"/>
              </a:rPr>
              <a:t>5</a:t>
            </a:r>
            <a:r>
              <a:rPr lang="zh-CN" altLang="en-US" sz="900" dirty="0" smtClean="0">
                <a:solidFill>
                  <a:prstClr val="black"/>
                </a:solidFill>
                <a:latin typeface="微软雅黑"/>
              </a:rPr>
              <a:t>个飞行训练分院，管理运行</a:t>
            </a:r>
            <a:r>
              <a:rPr lang="en-US" altLang="zh-CN" sz="900" dirty="0" smtClean="0">
                <a:solidFill>
                  <a:prstClr val="black"/>
                </a:solidFill>
                <a:latin typeface="微软雅黑"/>
              </a:rPr>
              <a:t>5</a:t>
            </a:r>
            <a:r>
              <a:rPr lang="zh-CN" altLang="en-US" sz="900" dirty="0" smtClean="0">
                <a:solidFill>
                  <a:prstClr val="black"/>
                </a:solidFill>
                <a:latin typeface="微软雅黑"/>
              </a:rPr>
              <a:t>个通用和运输机场，在四川自贡、重庆永川、山西芮城建有</a:t>
            </a:r>
            <a:r>
              <a:rPr lang="en-US" altLang="zh-CN" sz="900" dirty="0" smtClean="0">
                <a:solidFill>
                  <a:prstClr val="black"/>
                </a:solidFill>
                <a:latin typeface="微软雅黑"/>
              </a:rPr>
              <a:t>3</a:t>
            </a:r>
            <a:r>
              <a:rPr lang="zh-CN" altLang="en-US" sz="900" dirty="0" smtClean="0">
                <a:solidFill>
                  <a:prstClr val="black"/>
                </a:solidFill>
                <a:latin typeface="微软雅黑"/>
              </a:rPr>
              <a:t>个训练基地，与北大荒通航、中航飞校共建北大荒训练基地和梧州训练基地，建成贯通祖国南北的训练网络；拥有奖状</a:t>
            </a:r>
            <a:r>
              <a:rPr lang="en-US" altLang="zh-CN" sz="900" dirty="0" smtClean="0">
                <a:solidFill>
                  <a:prstClr val="black"/>
                </a:solidFill>
                <a:latin typeface="微软雅黑"/>
              </a:rPr>
              <a:t>CJ1/M2</a:t>
            </a:r>
            <a:r>
              <a:rPr lang="zh-CN" altLang="en-US" sz="900" dirty="0" smtClean="0">
                <a:solidFill>
                  <a:prstClr val="black"/>
                </a:solidFill>
                <a:latin typeface="微软雅黑"/>
              </a:rPr>
              <a:t>（</a:t>
            </a:r>
            <a:r>
              <a:rPr lang="en-US" altLang="zh-CN" sz="900" dirty="0" smtClean="0">
                <a:solidFill>
                  <a:prstClr val="black"/>
                </a:solidFill>
                <a:latin typeface="微软雅黑"/>
              </a:rPr>
              <a:t>Cessna525)</a:t>
            </a:r>
            <a:r>
              <a:rPr lang="zh-CN" altLang="en-US" sz="900" dirty="0" smtClean="0">
                <a:solidFill>
                  <a:prstClr val="black"/>
                </a:solidFill>
                <a:latin typeface="微软雅黑"/>
              </a:rPr>
              <a:t>、新舟</a:t>
            </a:r>
            <a:r>
              <a:rPr lang="en-US" altLang="zh-CN" sz="900" dirty="0" smtClean="0">
                <a:solidFill>
                  <a:prstClr val="black"/>
                </a:solidFill>
                <a:latin typeface="微软雅黑"/>
              </a:rPr>
              <a:t>600</a:t>
            </a:r>
            <a:r>
              <a:rPr lang="zh-CN" altLang="en-US" sz="900" dirty="0" smtClean="0">
                <a:solidFill>
                  <a:prstClr val="black"/>
                </a:solidFill>
                <a:latin typeface="微软雅黑"/>
              </a:rPr>
              <a:t>（</a:t>
            </a:r>
            <a:r>
              <a:rPr lang="en-US" altLang="zh-CN" sz="900" dirty="0" smtClean="0">
                <a:solidFill>
                  <a:prstClr val="black"/>
                </a:solidFill>
                <a:latin typeface="微软雅黑"/>
              </a:rPr>
              <a:t>MA600</a:t>
            </a:r>
            <a:r>
              <a:rPr lang="zh-CN" altLang="en-US" sz="900" dirty="0" smtClean="0">
                <a:solidFill>
                  <a:prstClr val="black"/>
                </a:solidFill>
                <a:latin typeface="微软雅黑"/>
              </a:rPr>
              <a:t>）、西门诺尔</a:t>
            </a:r>
            <a:r>
              <a:rPr lang="en-US" altLang="zh-CN" sz="900" dirty="0" smtClean="0">
                <a:solidFill>
                  <a:prstClr val="black"/>
                </a:solidFill>
                <a:latin typeface="微软雅黑"/>
              </a:rPr>
              <a:t>(Piper PA-44-180)</a:t>
            </a:r>
            <a:r>
              <a:rPr lang="zh-CN" altLang="en-US" sz="900" dirty="0" smtClean="0">
                <a:solidFill>
                  <a:prstClr val="black"/>
                </a:solidFill>
                <a:latin typeface="微软雅黑"/>
              </a:rPr>
              <a:t>、赛斯纳</a:t>
            </a:r>
            <a:r>
              <a:rPr lang="en-US" altLang="zh-CN" sz="900" dirty="0" smtClean="0">
                <a:solidFill>
                  <a:prstClr val="black"/>
                </a:solidFill>
                <a:latin typeface="微软雅黑"/>
              </a:rPr>
              <a:t>172</a:t>
            </a:r>
            <a:r>
              <a:rPr lang="zh-CN" altLang="en-US" sz="900" dirty="0" smtClean="0">
                <a:solidFill>
                  <a:prstClr val="black"/>
                </a:solidFill>
                <a:latin typeface="微软雅黑"/>
              </a:rPr>
              <a:t>（</a:t>
            </a:r>
            <a:r>
              <a:rPr lang="en-US" altLang="zh-CN" sz="900" dirty="0" smtClean="0">
                <a:solidFill>
                  <a:prstClr val="black"/>
                </a:solidFill>
                <a:latin typeface="微软雅黑"/>
              </a:rPr>
              <a:t>Cessna172R/S</a:t>
            </a:r>
            <a:r>
              <a:rPr lang="zh-CN" altLang="en-US" sz="900" dirty="0" smtClean="0">
                <a:solidFill>
                  <a:prstClr val="black"/>
                </a:solidFill>
                <a:latin typeface="微软雅黑"/>
              </a:rPr>
              <a:t>）、西锐</a:t>
            </a:r>
            <a:r>
              <a:rPr lang="en-US" altLang="zh-CN" sz="900" dirty="0" smtClean="0">
                <a:solidFill>
                  <a:prstClr val="black"/>
                </a:solidFill>
                <a:latin typeface="微软雅黑"/>
              </a:rPr>
              <a:t>20</a:t>
            </a:r>
            <a:r>
              <a:rPr lang="zh-CN" altLang="en-US" sz="900" dirty="0" smtClean="0">
                <a:solidFill>
                  <a:prstClr val="black"/>
                </a:solidFill>
                <a:latin typeface="微软雅黑"/>
              </a:rPr>
              <a:t>（</a:t>
            </a:r>
            <a:r>
              <a:rPr lang="en-US" altLang="zh-CN" sz="900" dirty="0" smtClean="0">
                <a:solidFill>
                  <a:prstClr val="black"/>
                </a:solidFill>
                <a:latin typeface="微软雅黑"/>
              </a:rPr>
              <a:t>Cirrus SR20</a:t>
            </a:r>
            <a:r>
              <a:rPr lang="zh-CN" altLang="en-US" sz="900" dirty="0" smtClean="0">
                <a:solidFill>
                  <a:prstClr val="black"/>
                </a:solidFill>
                <a:latin typeface="微软雅黑"/>
              </a:rPr>
              <a:t>）、钻石</a:t>
            </a:r>
            <a:r>
              <a:rPr lang="en-US" altLang="zh-CN" sz="900" dirty="0" smtClean="0">
                <a:solidFill>
                  <a:prstClr val="black"/>
                </a:solidFill>
                <a:latin typeface="微软雅黑"/>
              </a:rPr>
              <a:t>42</a:t>
            </a:r>
            <a:r>
              <a:rPr lang="zh-CN" altLang="en-US" sz="900" dirty="0" smtClean="0">
                <a:solidFill>
                  <a:prstClr val="black"/>
                </a:solidFill>
                <a:latin typeface="微软雅黑"/>
              </a:rPr>
              <a:t>（</a:t>
            </a:r>
            <a:r>
              <a:rPr lang="en-US" altLang="zh-CN" sz="900" dirty="0" smtClean="0">
                <a:solidFill>
                  <a:prstClr val="black"/>
                </a:solidFill>
                <a:latin typeface="微软雅黑"/>
              </a:rPr>
              <a:t>DA42NG</a:t>
            </a:r>
            <a:r>
              <a:rPr lang="zh-CN" altLang="en-US" sz="900" dirty="0" smtClean="0">
                <a:solidFill>
                  <a:prstClr val="black"/>
                </a:solidFill>
                <a:latin typeface="微软雅黑"/>
              </a:rPr>
              <a:t>）、钻石</a:t>
            </a:r>
            <a:r>
              <a:rPr lang="en-US" altLang="zh-CN" sz="900" dirty="0" smtClean="0">
                <a:solidFill>
                  <a:prstClr val="black"/>
                </a:solidFill>
                <a:latin typeface="微软雅黑"/>
              </a:rPr>
              <a:t>20</a:t>
            </a:r>
            <a:r>
              <a:rPr lang="zh-CN" altLang="en-US" sz="900" dirty="0" smtClean="0">
                <a:solidFill>
                  <a:prstClr val="black"/>
                </a:solidFill>
                <a:latin typeface="微软雅黑"/>
              </a:rPr>
              <a:t>（</a:t>
            </a:r>
            <a:r>
              <a:rPr lang="en-US" altLang="zh-CN" sz="900" dirty="0" smtClean="0">
                <a:solidFill>
                  <a:prstClr val="black"/>
                </a:solidFill>
                <a:latin typeface="微软雅黑"/>
              </a:rPr>
              <a:t>DA20-C1</a:t>
            </a:r>
            <a:r>
              <a:rPr lang="zh-CN" altLang="en-US" sz="900" dirty="0" smtClean="0">
                <a:solidFill>
                  <a:prstClr val="black"/>
                </a:solidFill>
                <a:latin typeface="微软雅黑"/>
              </a:rPr>
              <a:t>）等</a:t>
            </a:r>
            <a:r>
              <a:rPr lang="en-US" altLang="zh-CN" sz="900" dirty="0" smtClean="0">
                <a:solidFill>
                  <a:prstClr val="black"/>
                </a:solidFill>
                <a:latin typeface="微软雅黑"/>
              </a:rPr>
              <a:t>20</a:t>
            </a:r>
            <a:r>
              <a:rPr lang="zh-CN" altLang="en-US" sz="900" dirty="0" smtClean="0">
                <a:solidFill>
                  <a:prstClr val="black"/>
                </a:solidFill>
                <a:latin typeface="微软雅黑"/>
              </a:rPr>
              <a:t>种型号近</a:t>
            </a:r>
            <a:r>
              <a:rPr lang="en-US" altLang="zh-CN" sz="900" dirty="0" smtClean="0">
                <a:solidFill>
                  <a:prstClr val="black"/>
                </a:solidFill>
                <a:latin typeface="微软雅黑"/>
              </a:rPr>
              <a:t>400</a:t>
            </a:r>
            <a:r>
              <a:rPr lang="zh-CN" altLang="en-US" sz="900" dirty="0" smtClean="0">
                <a:solidFill>
                  <a:prstClr val="black"/>
                </a:solidFill>
                <a:latin typeface="微软雅黑"/>
              </a:rPr>
              <a:t>架初、中、高级教练机，以及空客、波音等</a:t>
            </a:r>
            <a:r>
              <a:rPr lang="en-US" altLang="zh-CN" sz="900" dirty="0" smtClean="0">
                <a:solidFill>
                  <a:prstClr val="black"/>
                </a:solidFill>
                <a:latin typeface="微软雅黑"/>
              </a:rPr>
              <a:t>40</a:t>
            </a:r>
            <a:r>
              <a:rPr lang="zh-CN" altLang="en-US" sz="900" dirty="0" smtClean="0">
                <a:solidFill>
                  <a:prstClr val="black"/>
                </a:solidFill>
                <a:latin typeface="微软雅黑"/>
              </a:rPr>
              <a:t>台飞行模拟机和练习器，</a:t>
            </a:r>
            <a:r>
              <a:rPr lang="en-US" altLang="zh-CN" sz="900" dirty="0" smtClean="0">
                <a:solidFill>
                  <a:prstClr val="black"/>
                </a:solidFill>
                <a:latin typeface="微软雅黑"/>
              </a:rPr>
              <a:t>500</a:t>
            </a:r>
            <a:r>
              <a:rPr lang="zh-CN" altLang="en-US" sz="900" dirty="0" smtClean="0">
                <a:solidFill>
                  <a:prstClr val="black"/>
                </a:solidFill>
                <a:latin typeface="微软雅黑"/>
              </a:rPr>
              <a:t>多台各型航空发动机。</a:t>
            </a:r>
            <a:endParaRPr lang="en-US" altLang="zh-CN" sz="900" dirty="0" smtClean="0">
              <a:solidFill>
                <a:prstClr val="black"/>
              </a:solidFill>
              <a:latin typeface="微软雅黑"/>
            </a:endParaRPr>
          </a:p>
          <a:p>
            <a:r>
              <a:rPr lang="zh-CN" altLang="en-US" sz="900" b="1" dirty="0" smtClean="0">
                <a:solidFill>
                  <a:prstClr val="black"/>
                </a:solidFill>
              </a:rPr>
              <a:t>学科专业</a:t>
            </a:r>
            <a:endParaRPr lang="zh-CN" altLang="en-US" sz="900" dirty="0" smtClean="0">
              <a:solidFill>
                <a:prstClr val="black"/>
              </a:solidFill>
            </a:endParaRPr>
          </a:p>
          <a:p>
            <a:pPr>
              <a:lnSpc>
                <a:spcPts val="2000"/>
              </a:lnSpc>
            </a:pPr>
            <a:r>
              <a:rPr lang="zh-CN" altLang="en-US" sz="900" dirty="0" smtClean="0">
                <a:solidFill>
                  <a:prstClr val="black"/>
                </a:solidFill>
              </a:rPr>
              <a:t>       学院坚持立足民航和特色发展，形成了多学科协调的学科专业体系，现有</a:t>
            </a:r>
            <a:r>
              <a:rPr lang="en-US" altLang="zh-CN" sz="900" dirty="0" smtClean="0">
                <a:solidFill>
                  <a:prstClr val="black"/>
                </a:solidFill>
              </a:rPr>
              <a:t>16</a:t>
            </a:r>
            <a:r>
              <a:rPr lang="zh-CN" altLang="en-US" sz="900" dirty="0" smtClean="0">
                <a:solidFill>
                  <a:prstClr val="black"/>
                </a:solidFill>
              </a:rPr>
              <a:t>个二级学院、</a:t>
            </a:r>
            <a:r>
              <a:rPr lang="en-US" altLang="zh-CN" sz="900" dirty="0" smtClean="0">
                <a:solidFill>
                  <a:prstClr val="black"/>
                </a:solidFill>
              </a:rPr>
              <a:t>47</a:t>
            </a:r>
            <a:r>
              <a:rPr lang="zh-CN" altLang="en-US" sz="900" dirty="0" smtClean="0">
                <a:solidFill>
                  <a:prstClr val="black"/>
                </a:solidFill>
              </a:rPr>
              <a:t>个本专科专业、</a:t>
            </a:r>
            <a:r>
              <a:rPr lang="en-US" altLang="zh-CN" sz="900" dirty="0" smtClean="0">
                <a:solidFill>
                  <a:prstClr val="black"/>
                </a:solidFill>
              </a:rPr>
              <a:t>13</a:t>
            </a:r>
            <a:r>
              <a:rPr lang="zh-CN" altLang="en-US" sz="900" dirty="0" smtClean="0">
                <a:solidFill>
                  <a:prstClr val="black"/>
                </a:solidFill>
              </a:rPr>
              <a:t>个硕士学位授权点，覆盖了民航各个领域，其中飞行技术、计算机科学与技术、信息与计算科学、英语、交通运输、电子信息工程等专业为国家级一流本科专业建设点；飞行器动力工程、电气工程及其自动化、工商管理等专业为省级一流本科专业建设点；交通运输工程、航空宇航科学与技术、安全科学与工程为四川省优势特色学科建设点。学院现有</a:t>
            </a:r>
            <a:r>
              <a:rPr lang="en-US" altLang="zh-CN" sz="900" dirty="0" smtClean="0">
                <a:solidFill>
                  <a:prstClr val="black"/>
                </a:solidFill>
              </a:rPr>
              <a:t>1</a:t>
            </a:r>
            <a:r>
              <a:rPr lang="zh-CN" altLang="en-US" sz="900" dirty="0" smtClean="0">
                <a:solidFill>
                  <a:prstClr val="black"/>
                </a:solidFill>
              </a:rPr>
              <a:t>个国家级人才培养模式创新试验区项目，</a:t>
            </a:r>
            <a:r>
              <a:rPr lang="en-US" altLang="zh-CN" sz="900" dirty="0" smtClean="0">
                <a:solidFill>
                  <a:prstClr val="black"/>
                </a:solidFill>
              </a:rPr>
              <a:t>2</a:t>
            </a:r>
            <a:r>
              <a:rPr lang="zh-CN" altLang="en-US" sz="900" dirty="0" smtClean="0">
                <a:solidFill>
                  <a:prstClr val="black"/>
                </a:solidFill>
              </a:rPr>
              <a:t>个国家级特色专业，</a:t>
            </a:r>
            <a:r>
              <a:rPr lang="en-US" altLang="zh-CN" sz="900" dirty="0" smtClean="0">
                <a:solidFill>
                  <a:prstClr val="black"/>
                </a:solidFill>
              </a:rPr>
              <a:t>3</a:t>
            </a:r>
            <a:r>
              <a:rPr lang="zh-CN" altLang="en-US" sz="900" dirty="0" smtClean="0">
                <a:solidFill>
                  <a:prstClr val="black"/>
                </a:solidFill>
              </a:rPr>
              <a:t>个省级特色专业，</a:t>
            </a:r>
            <a:r>
              <a:rPr lang="en-US" altLang="zh-CN" sz="900" dirty="0" smtClean="0">
                <a:solidFill>
                  <a:prstClr val="black"/>
                </a:solidFill>
              </a:rPr>
              <a:t>56</a:t>
            </a:r>
            <a:r>
              <a:rPr lang="zh-CN" altLang="en-US" sz="900" dirty="0" smtClean="0">
                <a:solidFill>
                  <a:prstClr val="black"/>
                </a:solidFill>
              </a:rPr>
              <a:t>门国家级、省级一流课程。</a:t>
            </a:r>
            <a:endParaRPr lang="zh-CN" altLang="en-US" sz="900" dirty="0" smtClean="0">
              <a:solidFill>
                <a:prstClr val="black"/>
              </a:solidFill>
              <a:latin typeface="微软雅黑"/>
            </a:endParaRPr>
          </a:p>
        </p:txBody>
      </p:sp>
      <p:sp>
        <p:nvSpPr>
          <p:cNvPr id="4" name="灯片编号占位符 3"/>
          <p:cNvSpPr>
            <a:spLocks noGrp="1"/>
          </p:cNvSpPr>
          <p:nvPr>
            <p:ph type="sldNum" sz="quarter" idx="10"/>
          </p:nvPr>
        </p:nvSpPr>
        <p:spPr/>
        <p:txBody>
          <a:bodyPr/>
          <a:lstStyle/>
          <a:p>
            <a:pPr>
              <a:defRPr/>
            </a:pPr>
            <a:fld id="{CE18D04C-3261-43FC-A901-FD74B00E4560}" type="slidenum">
              <a:rPr lang="zh-CN" altLang="en-US" smtClean="0">
                <a:solidFill>
                  <a:prstClr val="black"/>
                </a:solidFill>
                <a:latin typeface="等线" panose="02010600030101010101" charset="-122"/>
                <a:ea typeface="等线" panose="02010600030101010101" charset="-122"/>
              </a:rPr>
              <a:pPr>
                <a:defRPr/>
              </a:pPr>
              <a:t>5</a:t>
            </a:fld>
            <a:endParaRPr lang="zh-CN" altLang="en-US">
              <a:solidFill>
                <a:prstClr val="black"/>
              </a:solidFill>
              <a:latin typeface="等线" panose="02010600030101010101" charset="-122"/>
              <a:ea typeface="等线" panose="02010600030101010101" charset="-122"/>
            </a:endParaRPr>
          </a:p>
        </p:txBody>
      </p:sp>
    </p:spTree>
    <p:extLst>
      <p:ext uri="{BB962C8B-B14F-4D97-AF65-F5344CB8AC3E}">
        <p14:creationId xmlns:p14="http://schemas.microsoft.com/office/powerpoint/2010/main" val="99019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洛阳分院于</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1963</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年在四川广汉组建，时称“中国人民解放军第十四航空学校第三训练团”。</a:t>
            </a:r>
            <a:r>
              <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1993</a:t>
            </a:r>
            <a:r>
              <a:rPr lang="zh-CN" altLang="en-US"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为适应民航飞行人才培养需要，分院搬迁至洛阳，与原民航广州管理局洛阳航站整建制合并为“中国民用航空飞行学院洛阳分院”，承担了飞行教学训练和航班运输生产双项主业，是中飞院唯一的地处川外的训练分院。</a:t>
            </a:r>
            <a:endParaRPr lang="en-US" altLang="zh-CN" sz="9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endParaRPr>
          </a:p>
          <a:p>
            <a:pPr marL="0" marR="0" lvl="0" indent="0" algn="l" defTabSz="685800" rtl="0" eaLnBrk="1" fontAlgn="auto" latinLnBrk="0" hangingPunct="1">
              <a:lnSpc>
                <a:spcPct val="100000"/>
              </a:lnSpc>
              <a:spcBef>
                <a:spcPts val="0"/>
              </a:spcBef>
              <a:spcAft>
                <a:spcPts val="0"/>
              </a:spcAft>
              <a:buClrTx/>
              <a:buSzTx/>
              <a:buFontTx/>
              <a:buNone/>
              <a:defRPr/>
            </a:pPr>
            <a:endParaRPr lang="en-US" altLang="zh-CN" sz="900" kern="1200" dirty="0" smtClean="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211347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洛阳北郊机场于</a:t>
            </a:r>
            <a:r>
              <a:rPr lang="en-US" altLang="zh-CN" dirty="0" smtClean="0"/>
              <a:t>1986</a:t>
            </a:r>
            <a:r>
              <a:rPr lang="zh-CN" altLang="en-US" dirty="0" smtClean="0"/>
              <a:t>年开工兴建，</a:t>
            </a:r>
            <a:r>
              <a:rPr lang="en-US" altLang="zh-CN" dirty="0" smtClean="0"/>
              <a:t>1987</a:t>
            </a:r>
            <a:r>
              <a:rPr lang="zh-CN" altLang="en-US" dirty="0" smtClean="0"/>
              <a:t>年</a:t>
            </a:r>
            <a:r>
              <a:rPr lang="en-US" altLang="zh-CN" dirty="0" smtClean="0"/>
              <a:t>9</a:t>
            </a:r>
            <a:r>
              <a:rPr lang="zh-CN" altLang="en-US" dirty="0" smtClean="0"/>
              <a:t>月</a:t>
            </a:r>
            <a:r>
              <a:rPr lang="en-US" altLang="zh-CN" dirty="0" smtClean="0"/>
              <a:t>26</a:t>
            </a:r>
            <a:r>
              <a:rPr lang="zh-CN" altLang="en-US" dirty="0" smtClean="0"/>
              <a:t>日正式</a:t>
            </a:r>
            <a:r>
              <a:rPr lang="zh-CN" altLang="en-US" smtClean="0"/>
              <a:t>通航。 </a:t>
            </a:r>
            <a:r>
              <a:rPr lang="en-US" altLang="zh-CN" dirty="0" smtClean="0"/>
              <a:t>1993</a:t>
            </a:r>
            <a:r>
              <a:rPr lang="zh-CN" altLang="en-US" dirty="0" smtClean="0"/>
              <a:t>年，院站合并，训运相得益彰。</a:t>
            </a:r>
            <a:r>
              <a:rPr lang="en-US" altLang="zh-CN" dirty="0" smtClean="0"/>
              <a:t>1993</a:t>
            </a:r>
            <a:r>
              <a:rPr lang="zh-CN" altLang="en-US" dirty="0" smtClean="0"/>
              <a:t>年，院站合并以来，航空站成为分院一个二级机构，分院肩负飞行训练和航班运输生产双重任务，一套班子两块牌子，承担着民航局全部的安全考核指标。尽管这样，分院搬迁洛阳后</a:t>
            </a:r>
            <a:r>
              <a:rPr lang="en-US" altLang="zh-CN" dirty="0" smtClean="0"/>
              <a:t>30</a:t>
            </a:r>
            <a:r>
              <a:rPr lang="zh-CN" altLang="en-US" dirty="0" smtClean="0"/>
              <a:t>年的训练量是前</a:t>
            </a:r>
            <a:r>
              <a:rPr lang="en-US" altLang="zh-CN" dirty="0" smtClean="0"/>
              <a:t>30</a:t>
            </a:r>
            <a:r>
              <a:rPr lang="zh-CN" altLang="en-US" dirty="0" smtClean="0"/>
              <a:t>年</a:t>
            </a:r>
            <a:r>
              <a:rPr lang="en-US" altLang="zh-CN" dirty="0" smtClean="0"/>
              <a:t>9</a:t>
            </a:r>
            <a:r>
              <a:rPr lang="zh-CN" altLang="en-US" dirty="0" smtClean="0"/>
              <a:t>倍多。保证了机场安全、空防安全无差错。</a:t>
            </a:r>
          </a:p>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smtClean="0"/>
              <a:t>2017</a:t>
            </a:r>
            <a:r>
              <a:rPr lang="zh-CN" altLang="en-US" dirty="0" smtClean="0"/>
              <a:t>年，分院落实国家、民航局的部署，启动机场全面所有制改革，迈出企事业分离的第一步，历经三年，于</a:t>
            </a:r>
            <a:r>
              <a:rPr lang="en-US" altLang="zh-CN" dirty="0" smtClean="0"/>
              <a:t>2019</a:t>
            </a:r>
            <a:r>
              <a:rPr lang="zh-CN" altLang="en-US" dirty="0" smtClean="0"/>
              <a:t>年</a:t>
            </a:r>
            <a:r>
              <a:rPr lang="en-US" altLang="zh-CN" dirty="0" smtClean="0"/>
              <a:t>9</a:t>
            </a:r>
            <a:r>
              <a:rPr lang="zh-CN" altLang="en-US" dirty="0" smtClean="0"/>
              <a:t>月，成功完成企事业人员、资产分离，结束企事业并存的局面。组建运营团队，洛阳北郊机场独立运营。</a:t>
            </a:r>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随后，在分院指导和协助下，北郊机场开始公司化改制。成为学院国资公司下属全资企业。</a:t>
            </a:r>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分院与机场公司坚持民航局关于北郊机场是“教学设施和训练基地”的属性定位，按照“训练优先、训运结合、协调发展、共建双赢”的原则，共同协调洛阳市推进机场建设发展。形成了训练第一、训运结合的洛阳北郊机场发展共识。</a:t>
            </a:r>
          </a:p>
          <a:p>
            <a:pPr marL="0" marR="0" lvl="0" indent="0" algn="l" defTabSz="685800" rtl="0" eaLnBrk="1" fontAlgn="auto" latinLnBrk="0" hangingPunct="1">
              <a:lnSpc>
                <a:spcPct val="100000"/>
              </a:lnSpc>
              <a:spcBef>
                <a:spcPts val="0"/>
              </a:spcBef>
              <a:spcAft>
                <a:spcPts val="0"/>
              </a:spcAft>
              <a:buClrTx/>
              <a:buSzTx/>
              <a:buFontTx/>
              <a:buNone/>
              <a:defRPr/>
            </a:pPr>
            <a:r>
              <a:rPr lang="zh-CN" altLang="en-US" dirty="0" smtClean="0"/>
              <a:t>目前正在进行三期改扩建规划。</a:t>
            </a:r>
          </a:p>
          <a:p>
            <a:pPr marL="0" marR="0" lvl="0" indent="0" algn="l" defTabSz="685800" rtl="0" eaLnBrk="1" fontAlgn="auto" latinLnBrk="0" hangingPunct="1">
              <a:lnSpc>
                <a:spcPct val="100000"/>
              </a:lnSpc>
              <a:spcBef>
                <a:spcPts val="0"/>
              </a:spcBef>
              <a:spcAft>
                <a:spcPts val="0"/>
              </a:spcAft>
              <a:buClrTx/>
              <a:buSzTx/>
              <a:buFontTx/>
              <a:buNone/>
              <a:defRPr/>
            </a:pPr>
            <a:r>
              <a:rPr lang="en-US" altLang="zh-CN" dirty="0" smtClean="0"/>
              <a:t>1993</a:t>
            </a:r>
            <a:r>
              <a:rPr lang="zh-CN" altLang="en-US" dirty="0" smtClean="0"/>
              <a:t>年，院站合并以来，航空站成为分院一个二级机构，分院肩负飞行训练和航班运输生产双重任务，一套班子两块牌子，承担着民航局全部的安全考核指标。尽管这样，分院搬迁洛阳后</a:t>
            </a:r>
            <a:r>
              <a:rPr lang="en-US" altLang="zh-CN" dirty="0" smtClean="0"/>
              <a:t>30</a:t>
            </a:r>
            <a:r>
              <a:rPr lang="zh-CN" altLang="en-US" dirty="0" smtClean="0"/>
              <a:t>年的训练量是前</a:t>
            </a:r>
            <a:r>
              <a:rPr lang="en-US" altLang="zh-CN" dirty="0" smtClean="0"/>
              <a:t>30</a:t>
            </a:r>
            <a:r>
              <a:rPr lang="zh-CN" altLang="en-US" dirty="0" smtClean="0"/>
              <a:t>年</a:t>
            </a:r>
            <a:r>
              <a:rPr lang="en-US" altLang="zh-CN" dirty="0" smtClean="0"/>
              <a:t>9</a:t>
            </a:r>
            <a:r>
              <a:rPr lang="zh-CN" altLang="en-US" dirty="0" smtClean="0"/>
              <a:t>倍多。</a:t>
            </a:r>
            <a:endParaRPr lang="zh-CN" altLang="en-US" dirty="0"/>
          </a:p>
        </p:txBody>
      </p:sp>
      <p:sp>
        <p:nvSpPr>
          <p:cNvPr id="4" name="灯片编号占位符 3"/>
          <p:cNvSpPr>
            <a:spLocks noGrp="1"/>
          </p:cNvSpPr>
          <p:nvPr>
            <p:ph type="sldNum" sz="quarter" idx="10"/>
          </p:nvPr>
        </p:nvSpPr>
        <p:spPr/>
        <p:txBody>
          <a:bodyPr/>
          <a:lstStyle/>
          <a:p>
            <a:r>
              <a:rPr lang="en-US" altLang="zh-CN">
                <a:solidFill>
                  <a:prstClr val="black"/>
                </a:solidFill>
              </a:rPr>
              <a:t>9</a:t>
            </a:r>
            <a:endParaRPr lang="zh-CN" altLang="en-US">
              <a:solidFill>
                <a:prstClr val="black"/>
              </a:solidFill>
            </a:endParaRPr>
          </a:p>
        </p:txBody>
      </p:sp>
    </p:spTree>
    <p:extLst>
      <p:ext uri="{BB962C8B-B14F-4D97-AF65-F5344CB8AC3E}">
        <p14:creationId xmlns:p14="http://schemas.microsoft.com/office/powerpoint/2010/main" val="66901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dirty="0" smtClean="0"/>
              <a:t>目前，分院下设   教学运行及保障部门</a:t>
            </a:r>
            <a:r>
              <a:rPr lang="en-US" altLang="zh-CN" dirty="0" smtClean="0"/>
              <a:t>8</a:t>
            </a:r>
            <a:r>
              <a:rPr lang="zh-CN" altLang="en-US" dirty="0" smtClean="0"/>
              <a:t>个，机关部门（含直属科室）</a:t>
            </a:r>
            <a:r>
              <a:rPr lang="en-US" altLang="zh-CN" dirty="0" smtClean="0"/>
              <a:t>8</a:t>
            </a:r>
            <a:r>
              <a:rPr lang="zh-CN" altLang="en-US" dirty="0" smtClean="0"/>
              <a:t>个。主要包括三个飞行大队、机务工程部、空中交通管理站等。教职工</a:t>
            </a:r>
            <a:r>
              <a:rPr lang="en-US" altLang="zh-CN" dirty="0" smtClean="0"/>
              <a:t>500</a:t>
            </a:r>
            <a:r>
              <a:rPr lang="zh-CN" altLang="en-US" dirty="0" smtClean="0"/>
              <a:t>多人，教员</a:t>
            </a:r>
            <a:r>
              <a:rPr lang="en-US" altLang="zh-CN" dirty="0" smtClean="0"/>
              <a:t>105</a:t>
            </a:r>
            <a:r>
              <a:rPr lang="zh-CN" altLang="en-US" dirty="0" smtClean="0"/>
              <a:t>人，高级职称</a:t>
            </a:r>
            <a:r>
              <a:rPr lang="en-US" altLang="zh-CN" dirty="0" smtClean="0"/>
              <a:t>50</a:t>
            </a:r>
            <a:r>
              <a:rPr lang="zh-CN" altLang="en-US" dirty="0" smtClean="0"/>
              <a:t>人。</a:t>
            </a:r>
          </a:p>
          <a:p>
            <a:r>
              <a:rPr lang="zh-CN" altLang="en-US" dirty="0" smtClean="0"/>
              <a:t>分院执管五种机型，共计</a:t>
            </a:r>
            <a:r>
              <a:rPr lang="en-US" altLang="zh-CN" dirty="0" smtClean="0"/>
              <a:t>78</a:t>
            </a:r>
            <a:r>
              <a:rPr lang="zh-CN" altLang="en-US" dirty="0" smtClean="0"/>
              <a:t>架飞机，</a:t>
            </a:r>
            <a:r>
              <a:rPr lang="en-US" altLang="zh-CN" dirty="0" smtClean="0"/>
              <a:t>7</a:t>
            </a:r>
            <a:r>
              <a:rPr lang="zh-CN" altLang="en-US" dirty="0" smtClean="0"/>
              <a:t>台练习器和一台高教机模拟机。完全满足整体课程大纲和高教机全流程的训练要求。目前，日出动飞机</a:t>
            </a:r>
            <a:r>
              <a:rPr lang="en-US" altLang="zh-CN" dirty="0" smtClean="0"/>
              <a:t>30</a:t>
            </a:r>
            <a:r>
              <a:rPr lang="zh-CN" altLang="en-US" dirty="0" smtClean="0"/>
              <a:t>架左右，年训练量</a:t>
            </a:r>
            <a:r>
              <a:rPr lang="en-US" altLang="zh-CN" dirty="0" smtClean="0"/>
              <a:t>6-7</a:t>
            </a:r>
            <a:r>
              <a:rPr lang="zh-CN" altLang="en-US" dirty="0" smtClean="0"/>
              <a:t>万小时。</a:t>
            </a:r>
          </a:p>
          <a:p>
            <a:endParaRPr lang="en-US" altLang="zh-CN" dirty="0" smtClean="0"/>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extLst>
      <p:ext uri="{BB962C8B-B14F-4D97-AF65-F5344CB8AC3E}">
        <p14:creationId xmlns:p14="http://schemas.microsoft.com/office/powerpoint/2010/main" val="2496516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下面我将从以下四个方面着重汇报下分院建院</a:t>
            </a:r>
            <a:r>
              <a:rPr lang="en-US" altLang="zh-CN" dirty="0" smtClean="0"/>
              <a:t>60</a:t>
            </a:r>
            <a:r>
              <a:rPr lang="zh-CN" altLang="en-US" dirty="0" smtClean="0"/>
              <a:t>年，安全飞行</a:t>
            </a:r>
            <a:r>
              <a:rPr lang="en-US" altLang="zh-CN" dirty="0" smtClean="0"/>
              <a:t>60</a:t>
            </a:r>
            <a:r>
              <a:rPr lang="zh-CN" altLang="en-US" dirty="0" smtClean="0"/>
              <a:t>年的奋斗历程和心得。</a:t>
            </a:r>
            <a:endParaRPr lang="en-US" altLang="zh-CN" dirty="0" smtClean="0"/>
          </a:p>
          <a:p>
            <a:r>
              <a:rPr lang="en-US" altLang="zh-CN" dirty="0" smtClean="0"/>
              <a:t>2.1  </a:t>
            </a:r>
            <a:r>
              <a:rPr lang="zh-CN" altLang="en-US" dirty="0" smtClean="0"/>
              <a:t>赓续红色基因  牢记初心使命，谈文化传承</a:t>
            </a:r>
          </a:p>
          <a:p>
            <a:r>
              <a:rPr lang="en-US" altLang="zh-CN" dirty="0" smtClean="0"/>
              <a:t>2.2  </a:t>
            </a:r>
            <a:r>
              <a:rPr lang="zh-CN" altLang="en-US" dirty="0" smtClean="0"/>
              <a:t>坚持安全从纪  延续安全记录，谈安全管理</a:t>
            </a:r>
          </a:p>
          <a:p>
            <a:r>
              <a:rPr lang="en-US" altLang="zh-CN" dirty="0" smtClean="0"/>
              <a:t>2.3  </a:t>
            </a:r>
            <a:r>
              <a:rPr lang="zh-CN" altLang="en-US" dirty="0" smtClean="0"/>
              <a:t>深化三全育人  培养飞行人才，谈人才培养</a:t>
            </a:r>
          </a:p>
          <a:p>
            <a:r>
              <a:rPr lang="en-US" altLang="zh-CN" dirty="0" smtClean="0"/>
              <a:t>2.4  </a:t>
            </a:r>
            <a:r>
              <a:rPr lang="zh-CN" altLang="en-US" dirty="0" smtClean="0"/>
              <a:t>牢记服务宗旨  彰显责任担当，谈服务社会</a:t>
            </a:r>
          </a:p>
          <a:p>
            <a:endParaRPr lang="zh-CN" altLang="en-US" dirty="0"/>
          </a:p>
        </p:txBody>
      </p:sp>
      <p:sp>
        <p:nvSpPr>
          <p:cNvPr id="4" name="灯片编号占位符 3"/>
          <p:cNvSpPr>
            <a:spLocks noGrp="1"/>
          </p:cNvSpPr>
          <p:nvPr>
            <p:ph type="sldNum" sz="quarter" idx="10"/>
          </p:nvPr>
        </p:nvSpPr>
        <p:spPr/>
        <p:txBody>
          <a:bodyPr/>
          <a:lstStyle/>
          <a:p>
            <a:fld id="{BCCA80B6-1896-49AE-AE67-7DD649BC4CB3}"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39904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166FB0D-3649-4659-A4EA-16B622D04D1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5BC0CA1-3571-4BD4-9253-723F5D1C3D9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zh-CN"/>
              <a:t>2018/7/25</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zh-CN"/>
              <a:t>2018/7/25</a:t>
            </a:r>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7" name="文本框 56">
            <a:extLst>
              <a:ext uri="{FF2B5EF4-FFF2-40B4-BE49-F238E27FC236}">
                <a16:creationId xmlns:a16="http://schemas.microsoft.com/office/drawing/2014/main" id="{C3C8DA35-E205-40AF-88E5-D74598B53A69}"/>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2653903" y="4898585"/>
            <a:ext cx="1543050" cy="273844"/>
          </a:xfrm>
          <a:prstGeom prst="rect">
            <a:avLst/>
          </a:prstGeom>
        </p:spPr>
        <p:txBody>
          <a:bodyPr/>
          <a:lstStyle>
            <a:lvl1pPr algn="ctr">
              <a:defRPr sz="563">
                <a:solidFill>
                  <a:schemeClr val="accent5">
                    <a:lumMod val="20000"/>
                    <a:lumOff val="80000"/>
                  </a:schemeClr>
                </a:solidFill>
                <a:latin typeface="+mn-lt"/>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4" name="标题 53">
            <a:extLst>
              <a:ext uri="{FF2B5EF4-FFF2-40B4-BE49-F238E27FC236}">
                <a16:creationId xmlns:a16="http://schemas.microsoft.com/office/drawing/2014/main" id="{5C8CB8A6-E4C9-4CB3-AA58-D970F712EBA4}"/>
              </a:ext>
            </a:extLst>
          </p:cNvPr>
          <p:cNvSpPr>
            <a:spLocks noGrp="1"/>
          </p:cNvSpPr>
          <p:nvPr userDrawn="1">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pic>
        <p:nvPicPr>
          <p:cNvPr id="53" name="图片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0" name="文本框 9">
            <a:extLst>
              <a:ext uri="{FF2B5EF4-FFF2-40B4-BE49-F238E27FC236}">
                <a16:creationId xmlns:a16="http://schemas.microsoft.com/office/drawing/2014/main" id="{895A09AD-A3D5-41BB-8209-BA602B0A510C}"/>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24347362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章节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80A68EB-E97F-4BBF-9D90-3F845C9BE11A}"/>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 name="文本框 9">
            <a:extLst>
              <a:ext uri="{FF2B5EF4-FFF2-40B4-BE49-F238E27FC236}">
                <a16:creationId xmlns:a16="http://schemas.microsoft.com/office/drawing/2014/main" id="{90D9EAED-725D-41D2-956B-E0014C8AD5EF}"/>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
        <p:nvSpPr>
          <p:cNvPr id="60" name="任意多边形: 形状 59">
            <a:extLst>
              <a:ext uri="{FF2B5EF4-FFF2-40B4-BE49-F238E27FC236}">
                <a16:creationId xmlns:a16="http://schemas.microsoft.com/office/drawing/2014/main" id="{AC1D2521-933E-409D-9088-BF7A7FA6A8E9}"/>
              </a:ext>
            </a:extLst>
          </p:cNvPr>
          <p:cNvSpPr/>
          <p:nvPr userDrawn="1"/>
        </p:nvSpPr>
        <p:spPr>
          <a:xfrm flipH="1">
            <a:off x="0" y="0"/>
            <a:ext cx="6858000" cy="542925"/>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flip="none" rotWithShape="1">
            <a:gsLst>
              <a:gs pos="0">
                <a:schemeClr val="accent2">
                  <a:lumMod val="20000"/>
                  <a:lumOff val="80000"/>
                </a:schemeClr>
              </a:gs>
              <a:gs pos="100000">
                <a:srgbClr val="006EE6"/>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p>
        </p:txBody>
      </p:sp>
      <p:pic>
        <p:nvPicPr>
          <p:cNvPr id="55" name="图片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6019" y="143760"/>
            <a:ext cx="1114160" cy="264455"/>
          </a:xfrm>
          <a:prstGeom prst="rect">
            <a:avLst/>
          </a:prstGeom>
        </p:spPr>
      </p:pic>
      <p:sp>
        <p:nvSpPr>
          <p:cNvPr id="7" name="灯片编号占位符 3">
            <a:extLst>
              <a:ext uri="{FF2B5EF4-FFF2-40B4-BE49-F238E27FC236}">
                <a16:creationId xmlns:a16="http://schemas.microsoft.com/office/drawing/2014/main" id="{E7FEBF59-6C30-4635-BE70-BF65470DF9DC}"/>
              </a:ext>
            </a:extLst>
          </p:cNvPr>
          <p:cNvSpPr>
            <a:spLocks noGrp="1"/>
          </p:cNvSpPr>
          <p:nvPr>
            <p:ph type="sldNum" sz="quarter" idx="12"/>
          </p:nvPr>
        </p:nvSpPr>
        <p:spPr>
          <a:xfrm>
            <a:off x="2653903" y="4898585"/>
            <a:ext cx="1543050" cy="273844"/>
          </a:xfrm>
          <a:prstGeom prst="rect">
            <a:avLst/>
          </a:prstGeom>
        </p:spPr>
        <p:txBody>
          <a:bodyPr/>
          <a:lstStyle>
            <a:lvl1pPr algn="ctr">
              <a:defRPr sz="563">
                <a:solidFill>
                  <a:schemeClr val="accent5">
                    <a:lumMod val="20000"/>
                    <a:lumOff val="80000"/>
                  </a:schemeClr>
                </a:solidFill>
                <a:latin typeface="+mn-lt"/>
              </a:defRPr>
            </a:lvl1pPr>
          </a:lstStyle>
          <a:p>
            <a:fld id="{75AA9096-2E4D-442F-BCF0-AA35F007B576}" type="slidenum">
              <a:rPr lang="zh-CN" altLang="en-US" smtClean="0"/>
              <a:pPr/>
              <a:t>‹#›</a:t>
            </a:fld>
            <a:endParaRPr lang="zh-CN" altLang="en-US" dirty="0"/>
          </a:p>
        </p:txBody>
      </p:sp>
      <p:sp>
        <p:nvSpPr>
          <p:cNvPr id="9" name="文本框 8">
            <a:extLst>
              <a:ext uri="{FF2B5EF4-FFF2-40B4-BE49-F238E27FC236}">
                <a16:creationId xmlns:a16="http://schemas.microsoft.com/office/drawing/2014/main" id="{72DCFF73-83D8-4215-99A9-E82FA7B29415}"/>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Tree>
    <p:extLst>
      <p:ext uri="{BB962C8B-B14F-4D97-AF65-F5344CB8AC3E}">
        <p14:creationId xmlns:p14="http://schemas.microsoft.com/office/powerpoint/2010/main" val="1735412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621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文-01">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3" name="矩形 52">
            <a:extLst>
              <a:ext uri="{FF2B5EF4-FFF2-40B4-BE49-F238E27FC236}">
                <a16:creationId xmlns:a16="http://schemas.microsoft.com/office/drawing/2014/main" id="{932058F5-18EE-4183-ABE9-93F84D6AF31D}"/>
              </a:ext>
            </a:extLst>
          </p:cNvPr>
          <p:cNvSpPr/>
          <p:nvPr userDrawn="1"/>
        </p:nvSpPr>
        <p:spPr>
          <a:xfrm>
            <a:off x="371475" y="1424250"/>
            <a:ext cx="6107906" cy="2295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025000" tIns="20250" rIns="303750" bIns="20250" rtlCol="0" anchor="ctr"/>
          <a:lstStyle/>
          <a:p>
            <a:pPr indent="257175" algn="just">
              <a:lnSpc>
                <a:spcPct val="150000"/>
              </a:lnSpc>
            </a:pPr>
            <a:endParaRPr lang="zh-CN" altLang="en-US" sz="1013" spc="56" dirty="0">
              <a:solidFill>
                <a:schemeClr val="tx1">
                  <a:lumMod val="65000"/>
                  <a:lumOff val="35000"/>
                </a:schemeClr>
              </a:solidFill>
            </a:endParaRPr>
          </a:p>
        </p:txBody>
      </p:sp>
      <p:sp>
        <p:nvSpPr>
          <p:cNvPr id="55" name="矩形 54">
            <a:extLst>
              <a:ext uri="{FF2B5EF4-FFF2-40B4-BE49-F238E27FC236}">
                <a16:creationId xmlns:a16="http://schemas.microsoft.com/office/drawing/2014/main" id="{FAE58748-D580-4BC1-A18D-B67CE3851A7D}"/>
              </a:ext>
            </a:extLst>
          </p:cNvPr>
          <p:cNvSpPr/>
          <p:nvPr userDrawn="1"/>
        </p:nvSpPr>
        <p:spPr>
          <a:xfrm>
            <a:off x="6300787" y="1424250"/>
            <a:ext cx="178594" cy="2295000"/>
          </a:xfrm>
          <a:prstGeom prst="rect">
            <a:avLst/>
          </a:prstGeom>
          <a:pattFill prst="wdUpDiag">
            <a:fgClr>
              <a:schemeClr val="accent1">
                <a:lumMod val="60000"/>
                <a:lumOff val="40000"/>
              </a:schemeClr>
            </a:fgClr>
            <a:bgClr>
              <a:schemeClr val="accent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8" name="图片占位符 57">
            <a:extLst>
              <a:ext uri="{FF2B5EF4-FFF2-40B4-BE49-F238E27FC236}">
                <a16:creationId xmlns:a16="http://schemas.microsoft.com/office/drawing/2014/main" id="{F477CACB-FF0C-4038-8DAF-CEE29693AA1C}"/>
              </a:ext>
            </a:extLst>
          </p:cNvPr>
          <p:cNvSpPr>
            <a:spLocks noGrp="1"/>
          </p:cNvSpPr>
          <p:nvPr>
            <p:ph type="pic" sz="quarter" idx="13"/>
          </p:nvPr>
        </p:nvSpPr>
        <p:spPr>
          <a:xfrm>
            <a:off x="371475" y="1314450"/>
            <a:ext cx="1885950" cy="2514600"/>
          </a:xfrm>
          <a:custGeom>
            <a:avLst/>
            <a:gdLst>
              <a:gd name="connsiteX0" fmla="*/ 139711 w 3352800"/>
              <a:gd name="connsiteY0" fmla="*/ 0 h 3352800"/>
              <a:gd name="connsiteX1" fmla="*/ 3213089 w 3352800"/>
              <a:gd name="connsiteY1" fmla="*/ 0 h 3352800"/>
              <a:gd name="connsiteX2" fmla="*/ 3352800 w 3352800"/>
              <a:gd name="connsiteY2" fmla="*/ 139711 h 3352800"/>
              <a:gd name="connsiteX3" fmla="*/ 3352800 w 3352800"/>
              <a:gd name="connsiteY3" fmla="*/ 3213089 h 3352800"/>
              <a:gd name="connsiteX4" fmla="*/ 3213089 w 3352800"/>
              <a:gd name="connsiteY4" fmla="*/ 3352800 h 3352800"/>
              <a:gd name="connsiteX5" fmla="*/ 139711 w 3352800"/>
              <a:gd name="connsiteY5" fmla="*/ 3352800 h 3352800"/>
              <a:gd name="connsiteX6" fmla="*/ 0 w 3352800"/>
              <a:gd name="connsiteY6" fmla="*/ 3213089 h 3352800"/>
              <a:gd name="connsiteX7" fmla="*/ 0 w 3352800"/>
              <a:gd name="connsiteY7" fmla="*/ 139711 h 3352800"/>
              <a:gd name="connsiteX8" fmla="*/ 139711 w 3352800"/>
              <a:gd name="connsiteY8"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800" h="3352800">
                <a:moveTo>
                  <a:pt x="139711" y="0"/>
                </a:moveTo>
                <a:lnTo>
                  <a:pt x="3213089" y="0"/>
                </a:lnTo>
                <a:cubicBezTo>
                  <a:pt x="3290249" y="0"/>
                  <a:pt x="3352800" y="62551"/>
                  <a:pt x="3352800" y="139711"/>
                </a:cubicBezTo>
                <a:lnTo>
                  <a:pt x="3352800" y="3213089"/>
                </a:lnTo>
                <a:cubicBezTo>
                  <a:pt x="3352800" y="3290249"/>
                  <a:pt x="3290249" y="3352800"/>
                  <a:pt x="3213089" y="3352800"/>
                </a:cubicBezTo>
                <a:lnTo>
                  <a:pt x="139711" y="3352800"/>
                </a:lnTo>
                <a:cubicBezTo>
                  <a:pt x="62551" y="3352800"/>
                  <a:pt x="0" y="3290249"/>
                  <a:pt x="0" y="3213089"/>
                </a:cubicBezTo>
                <a:lnTo>
                  <a:pt x="0" y="139711"/>
                </a:lnTo>
                <a:cubicBezTo>
                  <a:pt x="0" y="62551"/>
                  <a:pt x="62551" y="0"/>
                  <a:pt x="139711" y="0"/>
                </a:cubicBezTo>
                <a:close/>
              </a:path>
            </a:pathLst>
          </a:custGeom>
          <a:ln w="19050">
            <a:solidFill>
              <a:schemeClr val="accent1"/>
            </a:solidFill>
          </a:ln>
        </p:spPr>
        <p:txBody>
          <a:bodyPr wrap="square">
            <a:noAutofit/>
          </a:bodyPr>
          <a:lstStyle/>
          <a:p>
            <a:endParaRPr lang="zh-CN" altLang="en-US"/>
          </a:p>
        </p:txBody>
      </p:sp>
      <p:pic>
        <p:nvPicPr>
          <p:cNvPr id="59" name="图片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4"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5"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3" name="文本框 12">
            <a:extLst>
              <a:ext uri="{FF2B5EF4-FFF2-40B4-BE49-F238E27FC236}">
                <a16:creationId xmlns:a16="http://schemas.microsoft.com/office/drawing/2014/main" id="{7FAB28DD-3FDE-4188-8494-AF5E7406676D}"/>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
        <p:nvSpPr>
          <p:cNvPr id="16" name="文本框 15">
            <a:extLst>
              <a:ext uri="{FF2B5EF4-FFF2-40B4-BE49-F238E27FC236}">
                <a16:creationId xmlns:a16="http://schemas.microsoft.com/office/drawing/2014/main" id="{045F2970-758B-46C7-B155-042C8D1B2C33}"/>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Tree>
    <p:extLst>
      <p:ext uri="{BB962C8B-B14F-4D97-AF65-F5344CB8AC3E}">
        <p14:creationId xmlns:p14="http://schemas.microsoft.com/office/powerpoint/2010/main" val="412101005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文-02">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9" name="矩形 58">
            <a:extLst>
              <a:ext uri="{FF2B5EF4-FFF2-40B4-BE49-F238E27FC236}">
                <a16:creationId xmlns:a16="http://schemas.microsoft.com/office/drawing/2014/main" id="{731DA3BE-8869-4A0B-8A57-4FB1FCAEB0B6}"/>
              </a:ext>
            </a:extLst>
          </p:cNvPr>
          <p:cNvSpPr/>
          <p:nvPr userDrawn="1"/>
        </p:nvSpPr>
        <p:spPr>
          <a:xfrm>
            <a:off x="371475" y="1160423"/>
            <a:ext cx="6107906" cy="15189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17500" tIns="20250" rIns="303750" bIns="20250" rtlCol="0" anchor="ctr"/>
          <a:lstStyle/>
          <a:p>
            <a:pPr indent="257175" algn="just">
              <a:lnSpc>
                <a:spcPct val="150000"/>
              </a:lnSpc>
            </a:pPr>
            <a:endParaRPr lang="zh-CN" altLang="en-US" sz="1013" spc="56" dirty="0">
              <a:solidFill>
                <a:schemeClr val="tx1">
                  <a:lumMod val="65000"/>
                  <a:lumOff val="35000"/>
                </a:schemeClr>
              </a:solidFill>
            </a:endParaRPr>
          </a:p>
        </p:txBody>
      </p:sp>
      <p:sp>
        <p:nvSpPr>
          <p:cNvPr id="103" name="矩形 102">
            <a:extLst>
              <a:ext uri="{FF2B5EF4-FFF2-40B4-BE49-F238E27FC236}">
                <a16:creationId xmlns:a16="http://schemas.microsoft.com/office/drawing/2014/main" id="{FD345192-EAD9-425E-ACE5-0F607D862190}"/>
              </a:ext>
            </a:extLst>
          </p:cNvPr>
          <p:cNvSpPr/>
          <p:nvPr userDrawn="1"/>
        </p:nvSpPr>
        <p:spPr>
          <a:xfrm>
            <a:off x="6300787" y="1160423"/>
            <a:ext cx="178594" cy="1518975"/>
          </a:xfrm>
          <a:prstGeom prst="rect">
            <a:avLst/>
          </a:prstGeom>
          <a:pattFill prst="wdUpDiag">
            <a:fgClr>
              <a:schemeClr val="accent1">
                <a:lumMod val="60000"/>
                <a:lumOff val="40000"/>
              </a:schemeClr>
            </a:fgClr>
            <a:bgClr>
              <a:schemeClr val="accent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4" name="矩形 103">
            <a:extLst>
              <a:ext uri="{FF2B5EF4-FFF2-40B4-BE49-F238E27FC236}">
                <a16:creationId xmlns:a16="http://schemas.microsoft.com/office/drawing/2014/main" id="{882629E5-2B5A-4E63-8B13-D620FCA790E8}"/>
              </a:ext>
            </a:extLst>
          </p:cNvPr>
          <p:cNvSpPr/>
          <p:nvPr userDrawn="1"/>
        </p:nvSpPr>
        <p:spPr>
          <a:xfrm>
            <a:off x="371475" y="3027585"/>
            <a:ext cx="6107906" cy="151897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03750" tIns="20250" rIns="1417500" bIns="20250" rtlCol="0" anchor="ctr"/>
          <a:lstStyle/>
          <a:p>
            <a:pPr indent="257175" algn="just">
              <a:lnSpc>
                <a:spcPct val="150000"/>
              </a:lnSpc>
            </a:pPr>
            <a:endParaRPr lang="zh-CN" altLang="en-US" sz="1013" spc="56" dirty="0">
              <a:solidFill>
                <a:schemeClr val="tx1">
                  <a:lumMod val="65000"/>
                  <a:lumOff val="35000"/>
                </a:schemeClr>
              </a:solidFill>
            </a:endParaRPr>
          </a:p>
        </p:txBody>
      </p:sp>
      <p:sp>
        <p:nvSpPr>
          <p:cNvPr id="105" name="矩形 104">
            <a:extLst>
              <a:ext uri="{FF2B5EF4-FFF2-40B4-BE49-F238E27FC236}">
                <a16:creationId xmlns:a16="http://schemas.microsoft.com/office/drawing/2014/main" id="{705AF1E0-1386-4563-8EFE-C315EAC4B7DA}"/>
              </a:ext>
            </a:extLst>
          </p:cNvPr>
          <p:cNvSpPr/>
          <p:nvPr userDrawn="1"/>
        </p:nvSpPr>
        <p:spPr>
          <a:xfrm>
            <a:off x="365937" y="3027585"/>
            <a:ext cx="178594" cy="1518975"/>
          </a:xfrm>
          <a:prstGeom prst="rect">
            <a:avLst/>
          </a:prstGeom>
          <a:pattFill prst="wdUpDiag">
            <a:fgClr>
              <a:schemeClr val="accent1">
                <a:lumMod val="60000"/>
                <a:lumOff val="40000"/>
              </a:schemeClr>
            </a:fgClr>
            <a:bgClr>
              <a:schemeClr val="accent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6" name="图片占位符 105">
            <a:extLst>
              <a:ext uri="{FF2B5EF4-FFF2-40B4-BE49-F238E27FC236}">
                <a16:creationId xmlns:a16="http://schemas.microsoft.com/office/drawing/2014/main" id="{3AAB2028-ADCC-4616-BD14-2A982BE75AA6}"/>
              </a:ext>
            </a:extLst>
          </p:cNvPr>
          <p:cNvSpPr>
            <a:spLocks noGrp="1"/>
          </p:cNvSpPr>
          <p:nvPr>
            <p:ph type="pic" sz="quarter" idx="13"/>
          </p:nvPr>
        </p:nvSpPr>
        <p:spPr>
          <a:xfrm>
            <a:off x="371475" y="1050622"/>
            <a:ext cx="1318022" cy="1757363"/>
          </a:xfrm>
          <a:custGeom>
            <a:avLst/>
            <a:gdLst>
              <a:gd name="connsiteX0" fmla="*/ 97639 w 2343150"/>
              <a:gd name="connsiteY0" fmla="*/ 0 h 2343150"/>
              <a:gd name="connsiteX1" fmla="*/ 2245511 w 2343150"/>
              <a:gd name="connsiteY1" fmla="*/ 0 h 2343150"/>
              <a:gd name="connsiteX2" fmla="*/ 2343150 w 2343150"/>
              <a:gd name="connsiteY2" fmla="*/ 97639 h 2343150"/>
              <a:gd name="connsiteX3" fmla="*/ 2343150 w 2343150"/>
              <a:gd name="connsiteY3" fmla="*/ 2245511 h 2343150"/>
              <a:gd name="connsiteX4" fmla="*/ 2245511 w 2343150"/>
              <a:gd name="connsiteY4" fmla="*/ 2343150 h 2343150"/>
              <a:gd name="connsiteX5" fmla="*/ 97639 w 2343150"/>
              <a:gd name="connsiteY5" fmla="*/ 2343150 h 2343150"/>
              <a:gd name="connsiteX6" fmla="*/ 0 w 2343150"/>
              <a:gd name="connsiteY6" fmla="*/ 2245511 h 2343150"/>
              <a:gd name="connsiteX7" fmla="*/ 0 w 2343150"/>
              <a:gd name="connsiteY7" fmla="*/ 97639 h 2343150"/>
              <a:gd name="connsiteX8" fmla="*/ 97639 w 2343150"/>
              <a:gd name="connsiteY8" fmla="*/ 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0" h="2343150">
                <a:moveTo>
                  <a:pt x="97639" y="0"/>
                </a:moveTo>
                <a:lnTo>
                  <a:pt x="2245511" y="0"/>
                </a:lnTo>
                <a:cubicBezTo>
                  <a:pt x="2299436" y="0"/>
                  <a:pt x="2343150" y="43714"/>
                  <a:pt x="2343150" y="97639"/>
                </a:cubicBezTo>
                <a:lnTo>
                  <a:pt x="2343150" y="2245511"/>
                </a:lnTo>
                <a:cubicBezTo>
                  <a:pt x="2343150" y="2299436"/>
                  <a:pt x="2299436" y="2343150"/>
                  <a:pt x="2245511" y="2343150"/>
                </a:cubicBezTo>
                <a:lnTo>
                  <a:pt x="97639" y="2343150"/>
                </a:lnTo>
                <a:cubicBezTo>
                  <a:pt x="43714" y="2343150"/>
                  <a:pt x="0" y="2299436"/>
                  <a:pt x="0" y="2245511"/>
                </a:cubicBezTo>
                <a:lnTo>
                  <a:pt x="0" y="97639"/>
                </a:lnTo>
                <a:cubicBezTo>
                  <a:pt x="0" y="43714"/>
                  <a:pt x="43714" y="0"/>
                  <a:pt x="97639" y="0"/>
                </a:cubicBezTo>
                <a:close/>
              </a:path>
            </a:pathLst>
          </a:custGeom>
          <a:ln w="19050">
            <a:solidFill>
              <a:schemeClr val="accent1"/>
            </a:solidFill>
          </a:ln>
        </p:spPr>
        <p:txBody>
          <a:bodyPr wrap="square">
            <a:noAutofit/>
          </a:bodyPr>
          <a:lstStyle/>
          <a:p>
            <a:endParaRPr lang="zh-CN" altLang="en-US"/>
          </a:p>
        </p:txBody>
      </p:sp>
      <p:sp>
        <p:nvSpPr>
          <p:cNvPr id="107" name="图片占位符 106">
            <a:extLst>
              <a:ext uri="{FF2B5EF4-FFF2-40B4-BE49-F238E27FC236}">
                <a16:creationId xmlns:a16="http://schemas.microsoft.com/office/drawing/2014/main" id="{E59022AA-2C77-4109-A649-94ECDCA59999}"/>
              </a:ext>
            </a:extLst>
          </p:cNvPr>
          <p:cNvSpPr>
            <a:spLocks noGrp="1"/>
          </p:cNvSpPr>
          <p:nvPr>
            <p:ph type="pic" sz="quarter" idx="14"/>
          </p:nvPr>
        </p:nvSpPr>
        <p:spPr>
          <a:xfrm>
            <a:off x="5161359" y="2917785"/>
            <a:ext cx="1318022" cy="1757363"/>
          </a:xfrm>
          <a:custGeom>
            <a:avLst/>
            <a:gdLst>
              <a:gd name="connsiteX0" fmla="*/ 97639 w 2343150"/>
              <a:gd name="connsiteY0" fmla="*/ 0 h 2343150"/>
              <a:gd name="connsiteX1" fmla="*/ 2245511 w 2343150"/>
              <a:gd name="connsiteY1" fmla="*/ 0 h 2343150"/>
              <a:gd name="connsiteX2" fmla="*/ 2343150 w 2343150"/>
              <a:gd name="connsiteY2" fmla="*/ 97639 h 2343150"/>
              <a:gd name="connsiteX3" fmla="*/ 2343150 w 2343150"/>
              <a:gd name="connsiteY3" fmla="*/ 2245511 h 2343150"/>
              <a:gd name="connsiteX4" fmla="*/ 2245511 w 2343150"/>
              <a:gd name="connsiteY4" fmla="*/ 2343150 h 2343150"/>
              <a:gd name="connsiteX5" fmla="*/ 97639 w 2343150"/>
              <a:gd name="connsiteY5" fmla="*/ 2343150 h 2343150"/>
              <a:gd name="connsiteX6" fmla="*/ 0 w 2343150"/>
              <a:gd name="connsiteY6" fmla="*/ 2245511 h 2343150"/>
              <a:gd name="connsiteX7" fmla="*/ 0 w 2343150"/>
              <a:gd name="connsiteY7" fmla="*/ 97639 h 2343150"/>
              <a:gd name="connsiteX8" fmla="*/ 97639 w 2343150"/>
              <a:gd name="connsiteY8" fmla="*/ 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150" h="2343150">
                <a:moveTo>
                  <a:pt x="97639" y="0"/>
                </a:moveTo>
                <a:lnTo>
                  <a:pt x="2245511" y="0"/>
                </a:lnTo>
                <a:cubicBezTo>
                  <a:pt x="2299436" y="0"/>
                  <a:pt x="2343150" y="43714"/>
                  <a:pt x="2343150" y="97639"/>
                </a:cubicBezTo>
                <a:lnTo>
                  <a:pt x="2343150" y="2245511"/>
                </a:lnTo>
                <a:cubicBezTo>
                  <a:pt x="2343150" y="2299436"/>
                  <a:pt x="2299436" y="2343150"/>
                  <a:pt x="2245511" y="2343150"/>
                </a:cubicBezTo>
                <a:lnTo>
                  <a:pt x="97639" y="2343150"/>
                </a:lnTo>
                <a:cubicBezTo>
                  <a:pt x="43714" y="2343150"/>
                  <a:pt x="0" y="2299436"/>
                  <a:pt x="0" y="2245511"/>
                </a:cubicBezTo>
                <a:lnTo>
                  <a:pt x="0" y="97639"/>
                </a:lnTo>
                <a:cubicBezTo>
                  <a:pt x="0" y="43714"/>
                  <a:pt x="43714" y="0"/>
                  <a:pt x="97639" y="0"/>
                </a:cubicBezTo>
                <a:close/>
              </a:path>
            </a:pathLst>
          </a:custGeom>
          <a:ln w="19050">
            <a:solidFill>
              <a:schemeClr val="accent1"/>
            </a:solidFill>
          </a:ln>
        </p:spPr>
        <p:txBody>
          <a:bodyPr wrap="square">
            <a:noAutofit/>
          </a:bodyPr>
          <a:lstStyle/>
          <a:p>
            <a:endParaRPr lang="zh-CN" altLang="en-US"/>
          </a:p>
        </p:txBody>
      </p:sp>
      <p:pic>
        <p:nvPicPr>
          <p:cNvPr id="58" name="图片 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7"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8"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6" name="文本框 15">
            <a:extLst>
              <a:ext uri="{FF2B5EF4-FFF2-40B4-BE49-F238E27FC236}">
                <a16:creationId xmlns:a16="http://schemas.microsoft.com/office/drawing/2014/main" id="{CD004019-D564-4C1C-87CF-47C4F4A9BB9F}"/>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9" name="文本框 18">
            <a:extLst>
              <a:ext uri="{FF2B5EF4-FFF2-40B4-BE49-F238E27FC236}">
                <a16:creationId xmlns:a16="http://schemas.microsoft.com/office/drawing/2014/main" id="{AD5BBC05-82B9-4AB9-8F83-6A500F5AF312}"/>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169499319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文-03">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8" name="图片占位符 107">
            <a:extLst>
              <a:ext uri="{FF2B5EF4-FFF2-40B4-BE49-F238E27FC236}">
                <a16:creationId xmlns:a16="http://schemas.microsoft.com/office/drawing/2014/main" id="{B0C976D8-8C03-4E24-9789-8D764C1A12FB}"/>
              </a:ext>
            </a:extLst>
          </p:cNvPr>
          <p:cNvSpPr>
            <a:spLocks noGrp="1"/>
          </p:cNvSpPr>
          <p:nvPr>
            <p:ph type="pic" sz="quarter" idx="13"/>
          </p:nvPr>
        </p:nvSpPr>
        <p:spPr>
          <a:xfrm>
            <a:off x="378619" y="1007026"/>
            <a:ext cx="6100763" cy="2652713"/>
          </a:xfrm>
          <a:custGeom>
            <a:avLst/>
            <a:gdLst>
              <a:gd name="connsiteX0" fmla="*/ 0 w 10845800"/>
              <a:gd name="connsiteY0" fmla="*/ 0 h 3536950"/>
              <a:gd name="connsiteX1" fmla="*/ 10845800 w 10845800"/>
              <a:gd name="connsiteY1" fmla="*/ 0 h 3536950"/>
              <a:gd name="connsiteX2" fmla="*/ 10845800 w 10845800"/>
              <a:gd name="connsiteY2" fmla="*/ 3536950 h 3536950"/>
              <a:gd name="connsiteX3" fmla="*/ 0 w 10845800"/>
              <a:gd name="connsiteY3" fmla="*/ 3536950 h 3536950"/>
            </a:gdLst>
            <a:ahLst/>
            <a:cxnLst>
              <a:cxn ang="0">
                <a:pos x="connsiteX0" y="connsiteY0"/>
              </a:cxn>
              <a:cxn ang="0">
                <a:pos x="connsiteX1" y="connsiteY1"/>
              </a:cxn>
              <a:cxn ang="0">
                <a:pos x="connsiteX2" y="connsiteY2"/>
              </a:cxn>
              <a:cxn ang="0">
                <a:pos x="connsiteX3" y="connsiteY3"/>
              </a:cxn>
            </a:cxnLst>
            <a:rect l="l" t="t" r="r" b="b"/>
            <a:pathLst>
              <a:path w="10845800" h="3536950">
                <a:moveTo>
                  <a:pt x="0" y="0"/>
                </a:moveTo>
                <a:lnTo>
                  <a:pt x="10845800" y="0"/>
                </a:lnTo>
                <a:lnTo>
                  <a:pt x="10845800" y="3536950"/>
                </a:lnTo>
                <a:lnTo>
                  <a:pt x="0" y="3536950"/>
                </a:lnTo>
                <a:close/>
              </a:path>
            </a:pathLst>
          </a:custGeom>
        </p:spPr>
        <p:txBody>
          <a:bodyPr wrap="square">
            <a:noAutofit/>
          </a:bodyPr>
          <a:lstStyle/>
          <a:p>
            <a:endParaRPr lang="zh-CN" altLang="en-US"/>
          </a:p>
        </p:txBody>
      </p:sp>
      <p:pic>
        <p:nvPicPr>
          <p:cNvPr id="53" name="图片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1"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2"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3" name="文本框 12">
            <a:extLst>
              <a:ext uri="{FF2B5EF4-FFF2-40B4-BE49-F238E27FC236}">
                <a16:creationId xmlns:a16="http://schemas.microsoft.com/office/drawing/2014/main" id="{B78E90A6-B09A-47D2-BE92-11C996416740}"/>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4" name="文本框 13">
            <a:extLst>
              <a:ext uri="{FF2B5EF4-FFF2-40B4-BE49-F238E27FC236}">
                <a16:creationId xmlns:a16="http://schemas.microsoft.com/office/drawing/2014/main" id="{9580ACA4-D7BF-4DBE-85D8-93C9E0B9E16B}"/>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14332052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文-04">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3" name="í$líḑé">
            <a:extLst>
              <a:ext uri="{FF2B5EF4-FFF2-40B4-BE49-F238E27FC236}">
                <a16:creationId xmlns:a16="http://schemas.microsoft.com/office/drawing/2014/main" id="{A0F52974-9DAD-4D90-97F1-7F5C55D8527B}"/>
              </a:ext>
            </a:extLst>
          </p:cNvPr>
          <p:cNvSpPr/>
          <p:nvPr userDrawn="1"/>
        </p:nvSpPr>
        <p:spPr bwMode="auto">
          <a:xfrm>
            <a:off x="664057" y="1613625"/>
            <a:ext cx="2396054" cy="2151116"/>
          </a:xfrm>
          <a:custGeom>
            <a:avLst/>
            <a:gdLst>
              <a:gd name="T0" fmla="*/ 1203 w 1203"/>
              <a:gd name="T1" fmla="*/ 773 h 810"/>
              <a:gd name="T2" fmla="*/ 1176 w 1203"/>
              <a:gd name="T3" fmla="*/ 810 h 810"/>
              <a:gd name="T4" fmla="*/ 28 w 1203"/>
              <a:gd name="T5" fmla="*/ 810 h 810"/>
              <a:gd name="T6" fmla="*/ 0 w 1203"/>
              <a:gd name="T7" fmla="*/ 773 h 810"/>
              <a:gd name="T8" fmla="*/ 0 w 1203"/>
              <a:gd name="T9" fmla="*/ 37 h 810"/>
              <a:gd name="T10" fmla="*/ 28 w 1203"/>
              <a:gd name="T11" fmla="*/ 0 h 810"/>
              <a:gd name="T12" fmla="*/ 1176 w 1203"/>
              <a:gd name="T13" fmla="*/ 0 h 810"/>
              <a:gd name="T14" fmla="*/ 1203 w 1203"/>
              <a:gd name="T15" fmla="*/ 37 h 810"/>
              <a:gd name="T16" fmla="*/ 1203 w 1203"/>
              <a:gd name="T17" fmla="*/ 773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3" h="810">
                <a:moveTo>
                  <a:pt x="1203" y="773"/>
                </a:moveTo>
                <a:cubicBezTo>
                  <a:pt x="1203" y="794"/>
                  <a:pt x="1191" y="810"/>
                  <a:pt x="1176" y="810"/>
                </a:cubicBezTo>
                <a:cubicBezTo>
                  <a:pt x="28" y="810"/>
                  <a:pt x="28" y="810"/>
                  <a:pt x="28" y="810"/>
                </a:cubicBezTo>
                <a:cubicBezTo>
                  <a:pt x="12" y="810"/>
                  <a:pt x="0" y="794"/>
                  <a:pt x="0" y="773"/>
                </a:cubicBezTo>
                <a:cubicBezTo>
                  <a:pt x="0" y="37"/>
                  <a:pt x="0" y="37"/>
                  <a:pt x="0" y="37"/>
                </a:cubicBezTo>
                <a:cubicBezTo>
                  <a:pt x="0" y="16"/>
                  <a:pt x="12" y="0"/>
                  <a:pt x="28" y="0"/>
                </a:cubicBezTo>
                <a:cubicBezTo>
                  <a:pt x="1176" y="0"/>
                  <a:pt x="1176" y="0"/>
                  <a:pt x="1176" y="0"/>
                </a:cubicBezTo>
                <a:cubicBezTo>
                  <a:pt x="1191" y="0"/>
                  <a:pt x="1203" y="16"/>
                  <a:pt x="1203" y="37"/>
                </a:cubicBezTo>
                <a:lnTo>
                  <a:pt x="1203" y="773"/>
                </a:lnTo>
                <a:close/>
              </a:path>
            </a:pathLst>
          </a:custGeom>
          <a:solidFill>
            <a:schemeClr val="tx1">
              <a:lumMod val="85000"/>
              <a:lumOff val="15000"/>
            </a:schemeClr>
          </a:solidFill>
          <a:ln>
            <a:noFill/>
          </a:ln>
        </p:spPr>
        <p:txBody>
          <a:bodyPr wrap="square" lIns="51435" tIns="25718" rIns="51435" bIns="25718" anchor="ctr">
            <a:normAutofit/>
          </a:bodyPr>
          <a:lstStyle/>
          <a:p>
            <a:pPr algn="ctr"/>
            <a:endParaRPr sz="1013"/>
          </a:p>
        </p:txBody>
      </p:sp>
      <p:sp>
        <p:nvSpPr>
          <p:cNvPr id="58" name="íṣlîḓé">
            <a:extLst>
              <a:ext uri="{FF2B5EF4-FFF2-40B4-BE49-F238E27FC236}">
                <a16:creationId xmlns:a16="http://schemas.microsoft.com/office/drawing/2014/main" id="{1DFE8600-0515-41AE-BC77-6547E7683F01}"/>
              </a:ext>
            </a:extLst>
          </p:cNvPr>
          <p:cNvSpPr/>
          <p:nvPr userDrawn="1"/>
        </p:nvSpPr>
        <p:spPr bwMode="auto">
          <a:xfrm>
            <a:off x="235813" y="3781347"/>
            <a:ext cx="3232421" cy="106023"/>
          </a:xfrm>
          <a:custGeom>
            <a:avLst/>
            <a:gdLst>
              <a:gd name="T0" fmla="*/ 10 w 1623"/>
              <a:gd name="T1" fmla="*/ 6 h 40"/>
              <a:gd name="T2" fmla="*/ 71 w 1623"/>
              <a:gd name="T3" fmla="*/ 40 h 40"/>
              <a:gd name="T4" fmla="*/ 1560 w 1623"/>
              <a:gd name="T5" fmla="*/ 40 h 40"/>
              <a:gd name="T6" fmla="*/ 1623 w 1623"/>
              <a:gd name="T7" fmla="*/ 13 h 40"/>
              <a:gd name="T8" fmla="*/ 1623 w 1623"/>
              <a:gd name="T9" fmla="*/ 0 h 40"/>
              <a:gd name="T10" fmla="*/ 10 w 1623"/>
              <a:gd name="T11" fmla="*/ 6 h 40"/>
            </a:gdLst>
            <a:ahLst/>
            <a:cxnLst>
              <a:cxn ang="0">
                <a:pos x="T0" y="T1"/>
              </a:cxn>
              <a:cxn ang="0">
                <a:pos x="T2" y="T3"/>
              </a:cxn>
              <a:cxn ang="0">
                <a:pos x="T4" y="T5"/>
              </a:cxn>
              <a:cxn ang="0">
                <a:pos x="T6" y="T7"/>
              </a:cxn>
              <a:cxn ang="0">
                <a:pos x="T8" y="T9"/>
              </a:cxn>
              <a:cxn ang="0">
                <a:pos x="T10" y="T11"/>
              </a:cxn>
            </a:cxnLst>
            <a:rect l="0" t="0" r="r" b="b"/>
            <a:pathLst>
              <a:path w="1623" h="40">
                <a:moveTo>
                  <a:pt x="10" y="6"/>
                </a:moveTo>
                <a:cubicBezTo>
                  <a:pt x="10" y="6"/>
                  <a:pt x="0" y="24"/>
                  <a:pt x="71" y="40"/>
                </a:cubicBezTo>
                <a:cubicBezTo>
                  <a:pt x="1560" y="40"/>
                  <a:pt x="1560" y="40"/>
                  <a:pt x="1560" y="40"/>
                </a:cubicBezTo>
                <a:cubicBezTo>
                  <a:pt x="1560" y="40"/>
                  <a:pt x="1610" y="37"/>
                  <a:pt x="1623" y="13"/>
                </a:cubicBezTo>
                <a:cubicBezTo>
                  <a:pt x="1623" y="0"/>
                  <a:pt x="1623" y="0"/>
                  <a:pt x="1623" y="0"/>
                </a:cubicBezTo>
                <a:lnTo>
                  <a:pt x="10" y="6"/>
                </a:lnTo>
                <a:close/>
              </a:path>
            </a:pathLst>
          </a:custGeom>
          <a:solidFill>
            <a:schemeClr val="tx1">
              <a:lumMod val="65000"/>
              <a:lumOff val="35000"/>
            </a:schemeClr>
          </a:solidFill>
          <a:ln>
            <a:noFill/>
          </a:ln>
        </p:spPr>
        <p:txBody>
          <a:bodyPr wrap="square" lIns="51435" tIns="25718" rIns="51435" bIns="25718" anchor="ctr">
            <a:normAutofit fontScale="40000" lnSpcReduction="20000"/>
          </a:bodyPr>
          <a:lstStyle/>
          <a:p>
            <a:pPr algn="ctr"/>
            <a:endParaRPr sz="1013"/>
          </a:p>
        </p:txBody>
      </p:sp>
      <p:sp>
        <p:nvSpPr>
          <p:cNvPr id="59" name="íŝ1íďê">
            <a:extLst>
              <a:ext uri="{FF2B5EF4-FFF2-40B4-BE49-F238E27FC236}">
                <a16:creationId xmlns:a16="http://schemas.microsoft.com/office/drawing/2014/main" id="{FBDCBAB7-3B07-41EE-B93E-D6BE0773686B}"/>
              </a:ext>
            </a:extLst>
          </p:cNvPr>
          <p:cNvSpPr/>
          <p:nvPr userDrawn="1"/>
        </p:nvSpPr>
        <p:spPr bwMode="auto">
          <a:xfrm>
            <a:off x="254016" y="3695762"/>
            <a:ext cx="3219967" cy="132848"/>
          </a:xfrm>
          <a:custGeom>
            <a:avLst/>
            <a:gdLst>
              <a:gd name="T0" fmla="*/ 1 w 1617"/>
              <a:gd name="T1" fmla="*/ 0 h 50"/>
              <a:gd name="T2" fmla="*/ 1615 w 1617"/>
              <a:gd name="T3" fmla="*/ 0 h 50"/>
              <a:gd name="T4" fmla="*/ 1615 w 1617"/>
              <a:gd name="T5" fmla="*/ 41 h 50"/>
              <a:gd name="T6" fmla="*/ 1598 w 1617"/>
              <a:gd name="T7" fmla="*/ 46 h 50"/>
              <a:gd name="T8" fmla="*/ 17 w 1617"/>
              <a:gd name="T9" fmla="*/ 46 h 50"/>
              <a:gd name="T10" fmla="*/ 0 w 1617"/>
              <a:gd name="T11" fmla="*/ 40 h 50"/>
              <a:gd name="T12" fmla="*/ 1 w 1617"/>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617" h="50">
                <a:moveTo>
                  <a:pt x="1" y="0"/>
                </a:moveTo>
                <a:cubicBezTo>
                  <a:pt x="1615" y="0"/>
                  <a:pt x="1615" y="0"/>
                  <a:pt x="1615" y="0"/>
                </a:cubicBezTo>
                <a:cubicBezTo>
                  <a:pt x="1615" y="41"/>
                  <a:pt x="1615" y="41"/>
                  <a:pt x="1615" y="41"/>
                </a:cubicBezTo>
                <a:cubicBezTo>
                  <a:pt x="1615" y="41"/>
                  <a:pt x="1617" y="47"/>
                  <a:pt x="1598" y="46"/>
                </a:cubicBezTo>
                <a:cubicBezTo>
                  <a:pt x="17" y="46"/>
                  <a:pt x="17" y="46"/>
                  <a:pt x="17" y="46"/>
                </a:cubicBezTo>
                <a:cubicBezTo>
                  <a:pt x="17" y="46"/>
                  <a:pt x="2" y="50"/>
                  <a:pt x="0" y="40"/>
                </a:cubicBezTo>
                <a:lnTo>
                  <a:pt x="1" y="0"/>
                </a:lnTo>
                <a:close/>
              </a:path>
            </a:pathLst>
          </a:custGeom>
          <a:solidFill>
            <a:schemeClr val="bg1">
              <a:lumMod val="65000"/>
            </a:schemeClr>
          </a:solidFill>
          <a:ln>
            <a:noFill/>
          </a:ln>
        </p:spPr>
        <p:txBody>
          <a:bodyPr wrap="square" lIns="51435" tIns="25718" rIns="51435" bIns="25718" anchor="ctr">
            <a:normAutofit fontScale="62500" lnSpcReduction="20000"/>
          </a:bodyPr>
          <a:lstStyle/>
          <a:p>
            <a:pPr algn="ctr"/>
            <a:endParaRPr sz="1013"/>
          </a:p>
        </p:txBody>
      </p:sp>
      <p:sp>
        <p:nvSpPr>
          <p:cNvPr id="103" name="ïšlîḍê">
            <a:extLst>
              <a:ext uri="{FF2B5EF4-FFF2-40B4-BE49-F238E27FC236}">
                <a16:creationId xmlns:a16="http://schemas.microsoft.com/office/drawing/2014/main" id="{D7EF121D-D01E-4023-9E8A-8A5208F89B89}"/>
              </a:ext>
            </a:extLst>
          </p:cNvPr>
          <p:cNvSpPr/>
          <p:nvPr userDrawn="1"/>
        </p:nvSpPr>
        <p:spPr bwMode="auto">
          <a:xfrm>
            <a:off x="3200942" y="3751966"/>
            <a:ext cx="119755" cy="15329"/>
          </a:xfrm>
          <a:custGeom>
            <a:avLst/>
            <a:gdLst>
              <a:gd name="T0" fmla="*/ 60 w 60"/>
              <a:gd name="T1" fmla="*/ 3 h 6"/>
              <a:gd name="T2" fmla="*/ 57 w 60"/>
              <a:gd name="T3" fmla="*/ 6 h 6"/>
              <a:gd name="T4" fmla="*/ 3 w 60"/>
              <a:gd name="T5" fmla="*/ 6 h 6"/>
              <a:gd name="T6" fmla="*/ 0 w 60"/>
              <a:gd name="T7" fmla="*/ 3 h 6"/>
              <a:gd name="T8" fmla="*/ 0 w 60"/>
              <a:gd name="T9" fmla="*/ 3 h 6"/>
              <a:gd name="T10" fmla="*/ 3 w 60"/>
              <a:gd name="T11" fmla="*/ 0 h 6"/>
              <a:gd name="T12" fmla="*/ 57 w 60"/>
              <a:gd name="T13" fmla="*/ 0 h 6"/>
              <a:gd name="T14" fmla="*/ 60 w 60"/>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
                <a:moveTo>
                  <a:pt x="60" y="3"/>
                </a:moveTo>
                <a:cubicBezTo>
                  <a:pt x="60" y="5"/>
                  <a:pt x="59" y="6"/>
                  <a:pt x="57" y="6"/>
                </a:cubicBezTo>
                <a:cubicBezTo>
                  <a:pt x="3" y="6"/>
                  <a:pt x="3" y="6"/>
                  <a:pt x="3" y="6"/>
                </a:cubicBezTo>
                <a:cubicBezTo>
                  <a:pt x="1" y="6"/>
                  <a:pt x="0" y="5"/>
                  <a:pt x="0" y="3"/>
                </a:cubicBezTo>
                <a:cubicBezTo>
                  <a:pt x="0" y="3"/>
                  <a:pt x="0" y="3"/>
                  <a:pt x="0" y="3"/>
                </a:cubicBezTo>
                <a:cubicBezTo>
                  <a:pt x="0" y="2"/>
                  <a:pt x="1" y="0"/>
                  <a:pt x="3" y="0"/>
                </a:cubicBezTo>
                <a:cubicBezTo>
                  <a:pt x="57" y="0"/>
                  <a:pt x="57" y="0"/>
                  <a:pt x="57" y="0"/>
                </a:cubicBezTo>
                <a:cubicBezTo>
                  <a:pt x="59" y="0"/>
                  <a:pt x="60" y="2"/>
                  <a:pt x="60" y="3"/>
                </a:cubicBezTo>
                <a:close/>
              </a:path>
            </a:pathLst>
          </a:custGeom>
          <a:solidFill>
            <a:srgbClr val="152C34"/>
          </a:solidFill>
          <a:ln w="9525">
            <a:solidFill>
              <a:srgbClr val="000000"/>
            </a:solidFill>
            <a:round/>
            <a:headEnd/>
            <a:tailEnd/>
          </a:ln>
        </p:spPr>
        <p:txBody>
          <a:bodyPr wrap="square" lIns="51435" tIns="25718" rIns="51435" bIns="25718" anchor="ctr">
            <a:normAutofit fontScale="25000" lnSpcReduction="20000"/>
          </a:bodyPr>
          <a:lstStyle/>
          <a:p>
            <a:pPr algn="ctr"/>
            <a:endParaRPr sz="1013"/>
          </a:p>
        </p:txBody>
      </p:sp>
      <p:sp>
        <p:nvSpPr>
          <p:cNvPr id="104" name="íŝľîḑê">
            <a:extLst>
              <a:ext uri="{FF2B5EF4-FFF2-40B4-BE49-F238E27FC236}">
                <a16:creationId xmlns:a16="http://schemas.microsoft.com/office/drawing/2014/main" id="{1EC477FC-8F57-4582-A9F7-DDF560D83BFF}"/>
              </a:ext>
            </a:extLst>
          </p:cNvPr>
          <p:cNvSpPr/>
          <p:nvPr userDrawn="1"/>
        </p:nvSpPr>
        <p:spPr>
          <a:xfrm>
            <a:off x="1677257" y="3665081"/>
            <a:ext cx="349534" cy="86886"/>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anchor="ctr">
            <a:normAutofit fontScale="25000" lnSpcReduction="20000"/>
          </a:bodyPr>
          <a:lstStyle/>
          <a:p>
            <a:pPr algn="ctr"/>
            <a:endParaRPr sz="1013"/>
          </a:p>
        </p:txBody>
      </p:sp>
      <p:sp>
        <p:nvSpPr>
          <p:cNvPr id="106" name="图片占位符 105">
            <a:extLst>
              <a:ext uri="{FF2B5EF4-FFF2-40B4-BE49-F238E27FC236}">
                <a16:creationId xmlns:a16="http://schemas.microsoft.com/office/drawing/2014/main" id="{C27BD3EC-DE9D-4497-87F6-067CA1DBBCFB}"/>
              </a:ext>
            </a:extLst>
          </p:cNvPr>
          <p:cNvSpPr>
            <a:spLocks noGrp="1"/>
          </p:cNvSpPr>
          <p:nvPr>
            <p:ph type="pic" sz="quarter" idx="13"/>
          </p:nvPr>
        </p:nvSpPr>
        <p:spPr>
          <a:xfrm>
            <a:off x="759860" y="1729869"/>
            <a:ext cx="2212110" cy="1820273"/>
          </a:xfrm>
          <a:custGeom>
            <a:avLst/>
            <a:gdLst>
              <a:gd name="connsiteX0" fmla="*/ 0 w 3932640"/>
              <a:gd name="connsiteY0" fmla="*/ 0 h 2427031"/>
              <a:gd name="connsiteX1" fmla="*/ 3932640 w 3932640"/>
              <a:gd name="connsiteY1" fmla="*/ 0 h 2427031"/>
              <a:gd name="connsiteX2" fmla="*/ 3932640 w 3932640"/>
              <a:gd name="connsiteY2" fmla="*/ 2427031 h 2427031"/>
              <a:gd name="connsiteX3" fmla="*/ 0 w 3932640"/>
              <a:gd name="connsiteY3" fmla="*/ 2427031 h 2427031"/>
            </a:gdLst>
            <a:ahLst/>
            <a:cxnLst>
              <a:cxn ang="0">
                <a:pos x="connsiteX0" y="connsiteY0"/>
              </a:cxn>
              <a:cxn ang="0">
                <a:pos x="connsiteX1" y="connsiteY1"/>
              </a:cxn>
              <a:cxn ang="0">
                <a:pos x="connsiteX2" y="connsiteY2"/>
              </a:cxn>
              <a:cxn ang="0">
                <a:pos x="connsiteX3" y="connsiteY3"/>
              </a:cxn>
            </a:cxnLst>
            <a:rect l="l" t="t" r="r" b="b"/>
            <a:pathLst>
              <a:path w="3932640" h="2427031">
                <a:moveTo>
                  <a:pt x="0" y="0"/>
                </a:moveTo>
                <a:lnTo>
                  <a:pt x="3932640" y="0"/>
                </a:lnTo>
                <a:lnTo>
                  <a:pt x="3932640" y="2427031"/>
                </a:lnTo>
                <a:lnTo>
                  <a:pt x="0" y="2427031"/>
                </a:lnTo>
                <a:close/>
              </a:path>
            </a:pathLst>
          </a:custGeom>
        </p:spPr>
        <p:txBody>
          <a:bodyPr wrap="square">
            <a:noAutofit/>
          </a:bodyPr>
          <a:lstStyle/>
          <a:p>
            <a:endParaRPr lang="zh-CN" altLang="en-US"/>
          </a:p>
        </p:txBody>
      </p:sp>
      <p:pic>
        <p:nvPicPr>
          <p:cNvPr id="105" name="图片 10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6"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7"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8" name="文本框 17">
            <a:extLst>
              <a:ext uri="{FF2B5EF4-FFF2-40B4-BE49-F238E27FC236}">
                <a16:creationId xmlns:a16="http://schemas.microsoft.com/office/drawing/2014/main" id="{A00F1E23-53FE-46AA-B7BE-EF47ED88501E}"/>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9" name="文本框 18">
            <a:extLst>
              <a:ext uri="{FF2B5EF4-FFF2-40B4-BE49-F238E27FC236}">
                <a16:creationId xmlns:a16="http://schemas.microsoft.com/office/drawing/2014/main" id="{1B6ACD96-3F1E-4FD0-BD24-F5A5CD9D2007}"/>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35433288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文-05">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5" name="椭圆 104">
            <a:extLst>
              <a:ext uri="{FF2B5EF4-FFF2-40B4-BE49-F238E27FC236}">
                <a16:creationId xmlns:a16="http://schemas.microsoft.com/office/drawing/2014/main" id="{76411F43-1953-4F3A-9076-4278E513F444}"/>
              </a:ext>
            </a:extLst>
          </p:cNvPr>
          <p:cNvSpPr/>
          <p:nvPr userDrawn="1"/>
        </p:nvSpPr>
        <p:spPr>
          <a:xfrm>
            <a:off x="2566111" y="1497195"/>
            <a:ext cx="1725779" cy="2301039"/>
          </a:xfrm>
          <a:prstGeom prst="ellipse">
            <a:avLst/>
          </a:prstGeom>
          <a:solidFill>
            <a:schemeClr val="bg1"/>
          </a:solidFill>
          <a:ln w="152400">
            <a:solidFill>
              <a:schemeClr val="bg1">
                <a:lumMod val="85000"/>
              </a:schemeClr>
            </a:solid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1" name="图片占位符 110">
            <a:extLst>
              <a:ext uri="{FF2B5EF4-FFF2-40B4-BE49-F238E27FC236}">
                <a16:creationId xmlns:a16="http://schemas.microsoft.com/office/drawing/2014/main" id="{41539D30-C3C5-4DB1-A299-1F017C851961}"/>
              </a:ext>
            </a:extLst>
          </p:cNvPr>
          <p:cNvSpPr>
            <a:spLocks noGrp="1"/>
          </p:cNvSpPr>
          <p:nvPr>
            <p:ph type="pic" sz="quarter" idx="13"/>
          </p:nvPr>
        </p:nvSpPr>
        <p:spPr>
          <a:xfrm>
            <a:off x="2566111" y="1497195"/>
            <a:ext cx="1725779" cy="2301039"/>
          </a:xfrm>
          <a:custGeom>
            <a:avLst/>
            <a:gdLst>
              <a:gd name="connsiteX0" fmla="*/ 1534026 w 3068052"/>
              <a:gd name="connsiteY0" fmla="*/ 0 h 3068052"/>
              <a:gd name="connsiteX1" fmla="*/ 3068052 w 3068052"/>
              <a:gd name="connsiteY1" fmla="*/ 1534026 h 3068052"/>
              <a:gd name="connsiteX2" fmla="*/ 1534026 w 3068052"/>
              <a:gd name="connsiteY2" fmla="*/ 3068052 h 3068052"/>
              <a:gd name="connsiteX3" fmla="*/ 0 w 3068052"/>
              <a:gd name="connsiteY3" fmla="*/ 1534026 h 3068052"/>
              <a:gd name="connsiteX4" fmla="*/ 1534026 w 3068052"/>
              <a:gd name="connsiteY4" fmla="*/ 0 h 306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052" h="3068052">
                <a:moveTo>
                  <a:pt x="1534026" y="0"/>
                </a:moveTo>
                <a:cubicBezTo>
                  <a:pt x="2381245" y="0"/>
                  <a:pt x="3068052" y="686807"/>
                  <a:pt x="3068052" y="1534026"/>
                </a:cubicBezTo>
                <a:cubicBezTo>
                  <a:pt x="3068052" y="2381245"/>
                  <a:pt x="2381245" y="3068052"/>
                  <a:pt x="1534026" y="3068052"/>
                </a:cubicBezTo>
                <a:cubicBezTo>
                  <a:pt x="686807" y="3068052"/>
                  <a:pt x="0" y="2381245"/>
                  <a:pt x="0" y="1534026"/>
                </a:cubicBezTo>
                <a:cubicBezTo>
                  <a:pt x="0" y="686807"/>
                  <a:pt x="686807" y="0"/>
                  <a:pt x="1534026" y="0"/>
                </a:cubicBezTo>
                <a:close/>
              </a:path>
            </a:pathLst>
          </a:custGeom>
          <a:noFill/>
          <a:ln w="152400">
            <a:solidFill>
              <a:schemeClr val="bg2">
                <a:lumMod val="90000"/>
              </a:schemeClr>
            </a:solidFill>
          </a:ln>
          <a:effectLst>
            <a:innerShdw blurRad="6350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013">
                <a:solidFill>
                  <a:schemeClr val="lt1"/>
                </a:solidFill>
              </a:defRPr>
            </a:lvl1pPr>
          </a:lstStyle>
          <a:p>
            <a:pPr marL="0" lvl="0" algn="ctr"/>
            <a:endParaRPr lang="zh-CN" altLang="en-US"/>
          </a:p>
        </p:txBody>
      </p:sp>
      <p:sp>
        <p:nvSpPr>
          <p:cNvPr id="112" name="弧形 111">
            <a:extLst>
              <a:ext uri="{FF2B5EF4-FFF2-40B4-BE49-F238E27FC236}">
                <a16:creationId xmlns:a16="http://schemas.microsoft.com/office/drawing/2014/main" id="{BCE049FC-8D1E-4231-AB16-FEB3F44D0CCF}"/>
              </a:ext>
            </a:extLst>
          </p:cNvPr>
          <p:cNvSpPr/>
          <p:nvPr userDrawn="1"/>
        </p:nvSpPr>
        <p:spPr>
          <a:xfrm>
            <a:off x="2373230" y="1240020"/>
            <a:ext cx="2111542" cy="2815390"/>
          </a:xfrm>
          <a:prstGeom prst="arc">
            <a:avLst>
              <a:gd name="adj1" fmla="val 16200000"/>
              <a:gd name="adj2" fmla="val 19455614"/>
            </a:avLst>
          </a:prstGeom>
          <a:ln w="50800" cap="rnd">
            <a:gradFill flip="none" rotWithShape="1">
              <a:gsLst>
                <a:gs pos="0">
                  <a:schemeClr val="tx2">
                    <a:lumMod val="20000"/>
                    <a:lumOff val="80000"/>
                    <a:alpha val="0"/>
                  </a:schemeClr>
                </a:gs>
                <a:gs pos="100000">
                  <a:schemeClr val="tx2">
                    <a:lumMod val="20000"/>
                    <a:lumOff val="80000"/>
                  </a:schemeClr>
                </a:gs>
              </a:gsLst>
              <a:lin ang="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p>
        </p:txBody>
      </p:sp>
      <p:sp>
        <p:nvSpPr>
          <p:cNvPr id="113" name="弧形 112">
            <a:extLst>
              <a:ext uri="{FF2B5EF4-FFF2-40B4-BE49-F238E27FC236}">
                <a16:creationId xmlns:a16="http://schemas.microsoft.com/office/drawing/2014/main" id="{D4164E2D-6793-46F4-AAA0-3410377F8AB1}"/>
              </a:ext>
            </a:extLst>
          </p:cNvPr>
          <p:cNvSpPr/>
          <p:nvPr userDrawn="1"/>
        </p:nvSpPr>
        <p:spPr>
          <a:xfrm>
            <a:off x="2137485" y="925694"/>
            <a:ext cx="2583030" cy="3444041"/>
          </a:xfrm>
          <a:prstGeom prst="arc">
            <a:avLst>
              <a:gd name="adj1" fmla="val 21326323"/>
              <a:gd name="adj2" fmla="val 4417834"/>
            </a:avLst>
          </a:prstGeom>
          <a:ln w="50800" cap="rnd">
            <a:gradFill>
              <a:gsLst>
                <a:gs pos="0">
                  <a:schemeClr val="tx2">
                    <a:lumMod val="20000"/>
                    <a:lumOff val="80000"/>
                    <a:alpha val="0"/>
                  </a:schemeClr>
                </a:gs>
                <a:gs pos="100000">
                  <a:schemeClr val="tx2">
                    <a:lumMod val="20000"/>
                    <a:lumOff val="8000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p>
        </p:txBody>
      </p:sp>
      <p:sp>
        <p:nvSpPr>
          <p:cNvPr id="114" name="弧形 113">
            <a:extLst>
              <a:ext uri="{FF2B5EF4-FFF2-40B4-BE49-F238E27FC236}">
                <a16:creationId xmlns:a16="http://schemas.microsoft.com/office/drawing/2014/main" id="{E5348F3E-DF78-4F53-8563-3E4CF46F7303}"/>
              </a:ext>
            </a:extLst>
          </p:cNvPr>
          <p:cNvSpPr/>
          <p:nvPr userDrawn="1"/>
        </p:nvSpPr>
        <p:spPr>
          <a:xfrm>
            <a:off x="2469670" y="1368608"/>
            <a:ext cx="1918661" cy="2558214"/>
          </a:xfrm>
          <a:prstGeom prst="arc">
            <a:avLst>
              <a:gd name="adj1" fmla="val 20453589"/>
              <a:gd name="adj2" fmla="val 1326856"/>
            </a:avLst>
          </a:prstGeom>
          <a:ln w="50800" cap="rnd">
            <a:gradFill flip="none" rotWithShape="1">
              <a:gsLst>
                <a:gs pos="0">
                  <a:schemeClr val="tx2">
                    <a:lumMod val="20000"/>
                    <a:lumOff val="80000"/>
                    <a:alpha val="0"/>
                  </a:schemeClr>
                </a:gs>
                <a:gs pos="100000">
                  <a:schemeClr val="tx2">
                    <a:lumMod val="20000"/>
                    <a:lumOff val="80000"/>
                  </a:schemeClr>
                </a:gs>
              </a:gsLst>
              <a:lin ang="54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p>
        </p:txBody>
      </p:sp>
      <p:sp>
        <p:nvSpPr>
          <p:cNvPr id="115" name="弧形 114">
            <a:extLst>
              <a:ext uri="{FF2B5EF4-FFF2-40B4-BE49-F238E27FC236}">
                <a16:creationId xmlns:a16="http://schemas.microsoft.com/office/drawing/2014/main" id="{CF37072D-9CC6-4296-A8D5-C54A07EBD2AD}"/>
              </a:ext>
            </a:extLst>
          </p:cNvPr>
          <p:cNvSpPr/>
          <p:nvPr userDrawn="1"/>
        </p:nvSpPr>
        <p:spPr>
          <a:xfrm>
            <a:off x="2421450" y="1304314"/>
            <a:ext cx="2015102" cy="2686802"/>
          </a:xfrm>
          <a:prstGeom prst="arc">
            <a:avLst>
              <a:gd name="adj1" fmla="val 2732978"/>
              <a:gd name="adj2" fmla="val 12989223"/>
            </a:avLst>
          </a:prstGeom>
          <a:ln w="50800" cap="rnd">
            <a:gradFill flip="none" rotWithShape="1">
              <a:gsLst>
                <a:gs pos="0">
                  <a:schemeClr val="accent1">
                    <a:alpha val="0"/>
                  </a:schemeClr>
                </a:gs>
                <a:gs pos="100000">
                  <a:schemeClr val="accent1"/>
                </a:gs>
              </a:gsLst>
              <a:lin ang="135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p>
        </p:txBody>
      </p:sp>
      <p:sp>
        <p:nvSpPr>
          <p:cNvPr id="116" name="弧形 115">
            <a:extLst>
              <a:ext uri="{FF2B5EF4-FFF2-40B4-BE49-F238E27FC236}">
                <a16:creationId xmlns:a16="http://schemas.microsoft.com/office/drawing/2014/main" id="{B6773614-0BD6-4A9D-A97B-CE2F1D9E11D8}"/>
              </a:ext>
            </a:extLst>
          </p:cNvPr>
          <p:cNvSpPr/>
          <p:nvPr userDrawn="1"/>
        </p:nvSpPr>
        <p:spPr>
          <a:xfrm>
            <a:off x="2303860" y="1147527"/>
            <a:ext cx="2250281" cy="3000375"/>
          </a:xfrm>
          <a:prstGeom prst="arc">
            <a:avLst>
              <a:gd name="adj1" fmla="val 7042663"/>
              <a:gd name="adj2" fmla="val 10787442"/>
            </a:avLst>
          </a:prstGeom>
          <a:ln w="50800" cap="rnd">
            <a:gradFill flip="none" rotWithShape="1">
              <a:gsLst>
                <a:gs pos="0">
                  <a:schemeClr val="tx2">
                    <a:lumMod val="20000"/>
                    <a:lumOff val="80000"/>
                    <a:alpha val="0"/>
                  </a:schemeClr>
                </a:gs>
                <a:gs pos="100000">
                  <a:schemeClr val="tx2">
                    <a:lumMod val="20000"/>
                    <a:lumOff val="80000"/>
                  </a:schemeClr>
                </a:gs>
              </a:gsLst>
              <a:lin ang="16200000" scaled="1"/>
              <a:tileRect/>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p>
        </p:txBody>
      </p:sp>
      <p:pic>
        <p:nvPicPr>
          <p:cNvPr id="59" name="图片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7"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8"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9" name="文本框 18">
            <a:extLst>
              <a:ext uri="{FF2B5EF4-FFF2-40B4-BE49-F238E27FC236}">
                <a16:creationId xmlns:a16="http://schemas.microsoft.com/office/drawing/2014/main" id="{5EEE3F72-D5AF-423F-8FCD-4E6296E4140A}"/>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20" name="文本框 19">
            <a:extLst>
              <a:ext uri="{FF2B5EF4-FFF2-40B4-BE49-F238E27FC236}">
                <a16:creationId xmlns:a16="http://schemas.microsoft.com/office/drawing/2014/main" id="{63B1D6EF-2449-4973-8239-4731F2E056BA}"/>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24849824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166FB0D-3649-4659-A4EA-16B622D04D1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5BC0CA1-3571-4BD4-9253-723F5D1C3D94}" type="slidenum">
              <a:rPr lang="zh-CN" altLang="en-US" smtClean="0"/>
              <a:pPr/>
              <a:t>‹#›</a:t>
            </a:fld>
            <a:endParaRPr lang="zh-CN" altLang="en-US"/>
          </a:p>
        </p:txBody>
      </p:sp>
      <p:grpSp>
        <p:nvGrpSpPr>
          <p:cNvPr id="7" name="组合 6"/>
          <p:cNvGrpSpPr/>
          <p:nvPr userDrawn="1"/>
        </p:nvGrpSpPr>
        <p:grpSpPr>
          <a:xfrm>
            <a:off x="-1" y="120704"/>
            <a:ext cx="214318" cy="479147"/>
            <a:chOff x="-2" y="120703"/>
            <a:chExt cx="285757" cy="479147"/>
          </a:xfrm>
        </p:grpSpPr>
        <p:sp>
          <p:nvSpPr>
            <p:cNvPr id="8" name="等腰三角形 7"/>
            <p:cNvSpPr/>
            <p:nvPr userDrawn="1"/>
          </p:nvSpPr>
          <p:spPr>
            <a:xfrm rot="5400000">
              <a:off x="-52804" y="173505"/>
              <a:ext cx="391362" cy="285757"/>
            </a:xfrm>
            <a:prstGeom prst="triangle">
              <a:avLst/>
            </a:prstGeom>
            <a:gradFill>
              <a:gsLst>
                <a:gs pos="0">
                  <a:srgbClr val="0070C0"/>
                </a:gs>
                <a:gs pos="100000">
                  <a:srgbClr val="00B0F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 name="等腰三角形 8"/>
            <p:cNvSpPr/>
            <p:nvPr userDrawn="1"/>
          </p:nvSpPr>
          <p:spPr>
            <a:xfrm rot="5400000">
              <a:off x="-52804" y="261290"/>
              <a:ext cx="391362" cy="285757"/>
            </a:xfrm>
            <a:prstGeom prst="triangle">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nvGrpSpPr>
          <p:cNvPr id="10" name="组合 9"/>
          <p:cNvGrpSpPr/>
          <p:nvPr userDrawn="1"/>
        </p:nvGrpSpPr>
        <p:grpSpPr>
          <a:xfrm>
            <a:off x="6643682" y="4593949"/>
            <a:ext cx="214318" cy="479147"/>
            <a:chOff x="8858242" y="4593948"/>
            <a:chExt cx="285757" cy="479147"/>
          </a:xfrm>
        </p:grpSpPr>
        <p:sp>
          <p:nvSpPr>
            <p:cNvPr id="11" name="等腰三角形 10"/>
            <p:cNvSpPr/>
            <p:nvPr userDrawn="1"/>
          </p:nvSpPr>
          <p:spPr>
            <a:xfrm rot="16200000">
              <a:off x="8805440" y="4646750"/>
              <a:ext cx="391362" cy="285757"/>
            </a:xfrm>
            <a:prstGeom prst="triangle">
              <a:avLst/>
            </a:prstGeom>
            <a:gradFill>
              <a:gsLst>
                <a:gs pos="0">
                  <a:srgbClr val="0070C0"/>
                </a:gs>
                <a:gs pos="100000">
                  <a:srgbClr val="00B0F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等腰三角形 11"/>
            <p:cNvSpPr/>
            <p:nvPr userDrawn="1"/>
          </p:nvSpPr>
          <p:spPr>
            <a:xfrm rot="16200000">
              <a:off x="8805440" y="4734535"/>
              <a:ext cx="391362" cy="285757"/>
            </a:xfrm>
            <a:prstGeom prst="triangle">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文-06">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0" name="图片占位符 109">
            <a:extLst>
              <a:ext uri="{FF2B5EF4-FFF2-40B4-BE49-F238E27FC236}">
                <a16:creationId xmlns:a16="http://schemas.microsoft.com/office/drawing/2014/main" id="{C43D8EDD-687E-4758-9349-A4F003D720EF}"/>
              </a:ext>
            </a:extLst>
          </p:cNvPr>
          <p:cNvSpPr>
            <a:spLocks noGrp="1"/>
          </p:cNvSpPr>
          <p:nvPr>
            <p:ph type="pic" sz="quarter" idx="13"/>
          </p:nvPr>
        </p:nvSpPr>
        <p:spPr>
          <a:xfrm>
            <a:off x="378620" y="1052371"/>
            <a:ext cx="1688983" cy="1133531"/>
          </a:xfrm>
          <a:custGeom>
            <a:avLst/>
            <a:gdLst>
              <a:gd name="connsiteX0" fmla="*/ 0 w 3002637"/>
              <a:gd name="connsiteY0" fmla="*/ 0 h 1511374"/>
              <a:gd name="connsiteX1" fmla="*/ 3002637 w 3002637"/>
              <a:gd name="connsiteY1" fmla="*/ 0 h 1511374"/>
              <a:gd name="connsiteX2" fmla="*/ 3002637 w 3002637"/>
              <a:gd name="connsiteY2" fmla="*/ 1511374 h 1511374"/>
              <a:gd name="connsiteX3" fmla="*/ 0 w 3002637"/>
              <a:gd name="connsiteY3" fmla="*/ 1511374 h 1511374"/>
            </a:gdLst>
            <a:ahLst/>
            <a:cxnLst>
              <a:cxn ang="0">
                <a:pos x="connsiteX0" y="connsiteY0"/>
              </a:cxn>
              <a:cxn ang="0">
                <a:pos x="connsiteX1" y="connsiteY1"/>
              </a:cxn>
              <a:cxn ang="0">
                <a:pos x="connsiteX2" y="connsiteY2"/>
              </a:cxn>
              <a:cxn ang="0">
                <a:pos x="connsiteX3" y="connsiteY3"/>
              </a:cxn>
            </a:cxnLst>
            <a:rect l="l" t="t" r="r" b="b"/>
            <a:pathLst>
              <a:path w="3002637" h="1511374">
                <a:moveTo>
                  <a:pt x="0" y="0"/>
                </a:moveTo>
                <a:lnTo>
                  <a:pt x="3002637" y="0"/>
                </a:lnTo>
                <a:lnTo>
                  <a:pt x="3002637" y="1511374"/>
                </a:lnTo>
                <a:lnTo>
                  <a:pt x="0" y="1511374"/>
                </a:lnTo>
                <a:close/>
              </a:path>
            </a:pathLst>
          </a:custGeom>
        </p:spPr>
        <p:txBody>
          <a:bodyPr wrap="square">
            <a:noAutofit/>
          </a:bodyPr>
          <a:lstStyle/>
          <a:p>
            <a:endParaRPr lang="zh-CN" altLang="en-US"/>
          </a:p>
        </p:txBody>
      </p:sp>
      <p:sp>
        <p:nvSpPr>
          <p:cNvPr id="109" name="图片占位符 108">
            <a:extLst>
              <a:ext uri="{FF2B5EF4-FFF2-40B4-BE49-F238E27FC236}">
                <a16:creationId xmlns:a16="http://schemas.microsoft.com/office/drawing/2014/main" id="{7E01DD99-A022-4788-AC84-30AB6445FBE9}"/>
              </a:ext>
            </a:extLst>
          </p:cNvPr>
          <p:cNvSpPr>
            <a:spLocks noGrp="1"/>
          </p:cNvSpPr>
          <p:nvPr>
            <p:ph type="pic" sz="quarter" idx="14"/>
          </p:nvPr>
        </p:nvSpPr>
        <p:spPr>
          <a:xfrm>
            <a:off x="2584500" y="1052371"/>
            <a:ext cx="1688983" cy="1133531"/>
          </a:xfrm>
          <a:custGeom>
            <a:avLst/>
            <a:gdLst>
              <a:gd name="connsiteX0" fmla="*/ 0 w 3002637"/>
              <a:gd name="connsiteY0" fmla="*/ 0 h 1511374"/>
              <a:gd name="connsiteX1" fmla="*/ 3002637 w 3002637"/>
              <a:gd name="connsiteY1" fmla="*/ 0 h 1511374"/>
              <a:gd name="connsiteX2" fmla="*/ 3002637 w 3002637"/>
              <a:gd name="connsiteY2" fmla="*/ 1511374 h 1511374"/>
              <a:gd name="connsiteX3" fmla="*/ 0 w 3002637"/>
              <a:gd name="connsiteY3" fmla="*/ 1511374 h 1511374"/>
            </a:gdLst>
            <a:ahLst/>
            <a:cxnLst>
              <a:cxn ang="0">
                <a:pos x="connsiteX0" y="connsiteY0"/>
              </a:cxn>
              <a:cxn ang="0">
                <a:pos x="connsiteX1" y="connsiteY1"/>
              </a:cxn>
              <a:cxn ang="0">
                <a:pos x="connsiteX2" y="connsiteY2"/>
              </a:cxn>
              <a:cxn ang="0">
                <a:pos x="connsiteX3" y="connsiteY3"/>
              </a:cxn>
            </a:cxnLst>
            <a:rect l="l" t="t" r="r" b="b"/>
            <a:pathLst>
              <a:path w="3002637" h="1511374">
                <a:moveTo>
                  <a:pt x="0" y="0"/>
                </a:moveTo>
                <a:lnTo>
                  <a:pt x="3002637" y="0"/>
                </a:lnTo>
                <a:lnTo>
                  <a:pt x="3002637" y="1511374"/>
                </a:lnTo>
                <a:lnTo>
                  <a:pt x="0" y="1511374"/>
                </a:lnTo>
                <a:close/>
              </a:path>
            </a:pathLst>
          </a:custGeom>
        </p:spPr>
        <p:txBody>
          <a:bodyPr wrap="square">
            <a:noAutofit/>
          </a:bodyPr>
          <a:lstStyle/>
          <a:p>
            <a:endParaRPr lang="zh-CN" altLang="en-US"/>
          </a:p>
        </p:txBody>
      </p:sp>
      <p:sp>
        <p:nvSpPr>
          <p:cNvPr id="108" name="图片占位符 107">
            <a:extLst>
              <a:ext uri="{FF2B5EF4-FFF2-40B4-BE49-F238E27FC236}">
                <a16:creationId xmlns:a16="http://schemas.microsoft.com/office/drawing/2014/main" id="{9A22EE48-5664-4344-9903-5E16D53C043B}"/>
              </a:ext>
            </a:extLst>
          </p:cNvPr>
          <p:cNvSpPr>
            <a:spLocks noGrp="1"/>
          </p:cNvSpPr>
          <p:nvPr>
            <p:ph type="pic" sz="quarter" idx="15"/>
          </p:nvPr>
        </p:nvSpPr>
        <p:spPr>
          <a:xfrm>
            <a:off x="4790397" y="1052371"/>
            <a:ext cx="1688983" cy="1133531"/>
          </a:xfrm>
          <a:custGeom>
            <a:avLst/>
            <a:gdLst>
              <a:gd name="connsiteX0" fmla="*/ 0 w 3002637"/>
              <a:gd name="connsiteY0" fmla="*/ 0 h 1511374"/>
              <a:gd name="connsiteX1" fmla="*/ 3002637 w 3002637"/>
              <a:gd name="connsiteY1" fmla="*/ 0 h 1511374"/>
              <a:gd name="connsiteX2" fmla="*/ 3002637 w 3002637"/>
              <a:gd name="connsiteY2" fmla="*/ 1511374 h 1511374"/>
              <a:gd name="connsiteX3" fmla="*/ 0 w 3002637"/>
              <a:gd name="connsiteY3" fmla="*/ 1511374 h 1511374"/>
            </a:gdLst>
            <a:ahLst/>
            <a:cxnLst>
              <a:cxn ang="0">
                <a:pos x="connsiteX0" y="connsiteY0"/>
              </a:cxn>
              <a:cxn ang="0">
                <a:pos x="connsiteX1" y="connsiteY1"/>
              </a:cxn>
              <a:cxn ang="0">
                <a:pos x="connsiteX2" y="connsiteY2"/>
              </a:cxn>
              <a:cxn ang="0">
                <a:pos x="connsiteX3" y="connsiteY3"/>
              </a:cxn>
            </a:cxnLst>
            <a:rect l="l" t="t" r="r" b="b"/>
            <a:pathLst>
              <a:path w="3002637" h="1511374">
                <a:moveTo>
                  <a:pt x="0" y="0"/>
                </a:moveTo>
                <a:lnTo>
                  <a:pt x="3002637" y="0"/>
                </a:lnTo>
                <a:lnTo>
                  <a:pt x="3002637" y="1511374"/>
                </a:lnTo>
                <a:lnTo>
                  <a:pt x="0" y="1511374"/>
                </a:lnTo>
                <a:close/>
              </a:path>
            </a:pathLst>
          </a:custGeom>
        </p:spPr>
        <p:txBody>
          <a:bodyPr wrap="square">
            <a:noAutofit/>
          </a:bodyPr>
          <a:lstStyle/>
          <a:p>
            <a:endParaRPr lang="zh-CN" altLang="en-US"/>
          </a:p>
        </p:txBody>
      </p:sp>
      <p:pic>
        <p:nvPicPr>
          <p:cNvPr id="55" name="图片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3"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4"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5" name="文本框 14">
            <a:extLst>
              <a:ext uri="{FF2B5EF4-FFF2-40B4-BE49-F238E27FC236}">
                <a16:creationId xmlns:a16="http://schemas.microsoft.com/office/drawing/2014/main" id="{3A38AAC1-FDFE-454F-85BA-72C05779A1BB}"/>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6" name="文本框 15">
            <a:extLst>
              <a:ext uri="{FF2B5EF4-FFF2-40B4-BE49-F238E27FC236}">
                <a16:creationId xmlns:a16="http://schemas.microsoft.com/office/drawing/2014/main" id="{6B15B66F-460A-4E67-A2D0-3FCA5C12B0D3}"/>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268000783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文-07">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5" name="图片占位符 104">
            <a:extLst>
              <a:ext uri="{FF2B5EF4-FFF2-40B4-BE49-F238E27FC236}">
                <a16:creationId xmlns:a16="http://schemas.microsoft.com/office/drawing/2014/main" id="{DDB1F13F-845F-46AE-A425-835FECC3B1B4}"/>
              </a:ext>
            </a:extLst>
          </p:cNvPr>
          <p:cNvSpPr>
            <a:spLocks noGrp="1"/>
          </p:cNvSpPr>
          <p:nvPr>
            <p:ph type="pic" sz="quarter" idx="13"/>
          </p:nvPr>
        </p:nvSpPr>
        <p:spPr>
          <a:xfrm>
            <a:off x="371476" y="933035"/>
            <a:ext cx="1685924" cy="2369796"/>
          </a:xfrm>
          <a:custGeom>
            <a:avLst/>
            <a:gdLst>
              <a:gd name="connsiteX0" fmla="*/ 128490 w 2997199"/>
              <a:gd name="connsiteY0" fmla="*/ 0 h 3159728"/>
              <a:gd name="connsiteX1" fmla="*/ 2868709 w 2997199"/>
              <a:gd name="connsiteY1" fmla="*/ 0 h 3159728"/>
              <a:gd name="connsiteX2" fmla="*/ 2997199 w 2997199"/>
              <a:gd name="connsiteY2" fmla="*/ 128490 h 3159728"/>
              <a:gd name="connsiteX3" fmla="*/ 2997199 w 2997199"/>
              <a:gd name="connsiteY3" fmla="*/ 3159728 h 3159728"/>
              <a:gd name="connsiteX4" fmla="*/ 0 w 2997199"/>
              <a:gd name="connsiteY4" fmla="*/ 3159728 h 3159728"/>
              <a:gd name="connsiteX5" fmla="*/ 0 w 2997199"/>
              <a:gd name="connsiteY5" fmla="*/ 128490 h 3159728"/>
              <a:gd name="connsiteX6" fmla="*/ 128490 w 2997199"/>
              <a:gd name="connsiteY6"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199" h="3159728">
                <a:moveTo>
                  <a:pt x="128490" y="0"/>
                </a:moveTo>
                <a:lnTo>
                  <a:pt x="2868709" y="0"/>
                </a:lnTo>
                <a:cubicBezTo>
                  <a:pt x="2939672" y="0"/>
                  <a:pt x="2997199" y="57527"/>
                  <a:pt x="2997199" y="128490"/>
                </a:cubicBezTo>
                <a:lnTo>
                  <a:pt x="2997199" y="3159728"/>
                </a:lnTo>
                <a:lnTo>
                  <a:pt x="0" y="3159728"/>
                </a:lnTo>
                <a:lnTo>
                  <a:pt x="0" y="128490"/>
                </a:lnTo>
                <a:cubicBezTo>
                  <a:pt x="0" y="57527"/>
                  <a:pt x="57527" y="0"/>
                  <a:pt x="128490" y="0"/>
                </a:cubicBezTo>
                <a:close/>
              </a:path>
            </a:pathLst>
          </a:custGeom>
        </p:spPr>
        <p:txBody>
          <a:bodyPr wrap="square">
            <a:noAutofit/>
          </a:bodyPr>
          <a:lstStyle/>
          <a:p>
            <a:endParaRPr lang="zh-CN" altLang="en-US"/>
          </a:p>
        </p:txBody>
      </p:sp>
      <p:sp>
        <p:nvSpPr>
          <p:cNvPr id="104" name="图片占位符 103">
            <a:extLst>
              <a:ext uri="{FF2B5EF4-FFF2-40B4-BE49-F238E27FC236}">
                <a16:creationId xmlns:a16="http://schemas.microsoft.com/office/drawing/2014/main" id="{9B628847-DC2D-44E5-8A7B-EF2D4B5CB576}"/>
              </a:ext>
            </a:extLst>
          </p:cNvPr>
          <p:cNvSpPr>
            <a:spLocks noGrp="1"/>
          </p:cNvSpPr>
          <p:nvPr>
            <p:ph type="pic" sz="quarter" idx="14"/>
          </p:nvPr>
        </p:nvSpPr>
        <p:spPr>
          <a:xfrm>
            <a:off x="2586036" y="933035"/>
            <a:ext cx="1685924" cy="2369796"/>
          </a:xfrm>
          <a:custGeom>
            <a:avLst/>
            <a:gdLst>
              <a:gd name="connsiteX0" fmla="*/ 128490 w 2997199"/>
              <a:gd name="connsiteY0" fmla="*/ 0 h 3159728"/>
              <a:gd name="connsiteX1" fmla="*/ 2868709 w 2997199"/>
              <a:gd name="connsiteY1" fmla="*/ 0 h 3159728"/>
              <a:gd name="connsiteX2" fmla="*/ 2997199 w 2997199"/>
              <a:gd name="connsiteY2" fmla="*/ 128490 h 3159728"/>
              <a:gd name="connsiteX3" fmla="*/ 2997199 w 2997199"/>
              <a:gd name="connsiteY3" fmla="*/ 3159728 h 3159728"/>
              <a:gd name="connsiteX4" fmla="*/ 0 w 2997199"/>
              <a:gd name="connsiteY4" fmla="*/ 3159728 h 3159728"/>
              <a:gd name="connsiteX5" fmla="*/ 0 w 2997199"/>
              <a:gd name="connsiteY5" fmla="*/ 128490 h 3159728"/>
              <a:gd name="connsiteX6" fmla="*/ 128490 w 2997199"/>
              <a:gd name="connsiteY6"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199" h="3159728">
                <a:moveTo>
                  <a:pt x="128490" y="0"/>
                </a:moveTo>
                <a:lnTo>
                  <a:pt x="2868709" y="0"/>
                </a:lnTo>
                <a:cubicBezTo>
                  <a:pt x="2939672" y="0"/>
                  <a:pt x="2997199" y="57527"/>
                  <a:pt x="2997199" y="128490"/>
                </a:cubicBezTo>
                <a:lnTo>
                  <a:pt x="2997199" y="3159728"/>
                </a:lnTo>
                <a:lnTo>
                  <a:pt x="0" y="3159728"/>
                </a:lnTo>
                <a:lnTo>
                  <a:pt x="0" y="128490"/>
                </a:lnTo>
                <a:cubicBezTo>
                  <a:pt x="0" y="57527"/>
                  <a:pt x="57527" y="0"/>
                  <a:pt x="128490" y="0"/>
                </a:cubicBezTo>
                <a:close/>
              </a:path>
            </a:pathLst>
          </a:custGeom>
        </p:spPr>
        <p:txBody>
          <a:bodyPr wrap="square">
            <a:noAutofit/>
          </a:bodyPr>
          <a:lstStyle/>
          <a:p>
            <a:endParaRPr lang="zh-CN" altLang="en-US"/>
          </a:p>
        </p:txBody>
      </p:sp>
      <p:sp>
        <p:nvSpPr>
          <p:cNvPr id="103" name="图片占位符 102">
            <a:extLst>
              <a:ext uri="{FF2B5EF4-FFF2-40B4-BE49-F238E27FC236}">
                <a16:creationId xmlns:a16="http://schemas.microsoft.com/office/drawing/2014/main" id="{4E48B5A2-A78B-41D6-89C6-A7118713311E}"/>
              </a:ext>
            </a:extLst>
          </p:cNvPr>
          <p:cNvSpPr>
            <a:spLocks noGrp="1"/>
          </p:cNvSpPr>
          <p:nvPr>
            <p:ph type="pic" sz="quarter" idx="15"/>
          </p:nvPr>
        </p:nvSpPr>
        <p:spPr>
          <a:xfrm>
            <a:off x="4800602" y="933035"/>
            <a:ext cx="1685924" cy="2369796"/>
          </a:xfrm>
          <a:custGeom>
            <a:avLst/>
            <a:gdLst>
              <a:gd name="connsiteX0" fmla="*/ 128490 w 2997199"/>
              <a:gd name="connsiteY0" fmla="*/ 0 h 3159728"/>
              <a:gd name="connsiteX1" fmla="*/ 2868709 w 2997199"/>
              <a:gd name="connsiteY1" fmla="*/ 0 h 3159728"/>
              <a:gd name="connsiteX2" fmla="*/ 2997199 w 2997199"/>
              <a:gd name="connsiteY2" fmla="*/ 128490 h 3159728"/>
              <a:gd name="connsiteX3" fmla="*/ 2997199 w 2997199"/>
              <a:gd name="connsiteY3" fmla="*/ 3159728 h 3159728"/>
              <a:gd name="connsiteX4" fmla="*/ 0 w 2997199"/>
              <a:gd name="connsiteY4" fmla="*/ 3159728 h 3159728"/>
              <a:gd name="connsiteX5" fmla="*/ 0 w 2997199"/>
              <a:gd name="connsiteY5" fmla="*/ 128490 h 3159728"/>
              <a:gd name="connsiteX6" fmla="*/ 128490 w 2997199"/>
              <a:gd name="connsiteY6" fmla="*/ 0 h 315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7199" h="3159728">
                <a:moveTo>
                  <a:pt x="128490" y="0"/>
                </a:moveTo>
                <a:lnTo>
                  <a:pt x="2868709" y="0"/>
                </a:lnTo>
                <a:cubicBezTo>
                  <a:pt x="2939672" y="0"/>
                  <a:pt x="2997199" y="57527"/>
                  <a:pt x="2997199" y="128490"/>
                </a:cubicBezTo>
                <a:lnTo>
                  <a:pt x="2997199" y="3159728"/>
                </a:lnTo>
                <a:lnTo>
                  <a:pt x="0" y="3159728"/>
                </a:lnTo>
                <a:lnTo>
                  <a:pt x="0" y="128490"/>
                </a:lnTo>
                <a:cubicBezTo>
                  <a:pt x="0" y="57527"/>
                  <a:pt x="57527" y="0"/>
                  <a:pt x="128490" y="0"/>
                </a:cubicBezTo>
                <a:close/>
              </a:path>
            </a:pathLst>
          </a:custGeom>
        </p:spPr>
        <p:txBody>
          <a:bodyPr wrap="square">
            <a:noAutofit/>
          </a:bodyPr>
          <a:lstStyle/>
          <a:p>
            <a:endParaRPr lang="zh-CN" altLang="en-US"/>
          </a:p>
        </p:txBody>
      </p:sp>
      <p:pic>
        <p:nvPicPr>
          <p:cNvPr id="55" name="图片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3"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4"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5" name="文本框 14">
            <a:extLst>
              <a:ext uri="{FF2B5EF4-FFF2-40B4-BE49-F238E27FC236}">
                <a16:creationId xmlns:a16="http://schemas.microsoft.com/office/drawing/2014/main" id="{A026798C-B7F1-47FE-9ABE-F05ECD9A2E6C}"/>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6" name="文本框 15">
            <a:extLst>
              <a:ext uri="{FF2B5EF4-FFF2-40B4-BE49-F238E27FC236}">
                <a16:creationId xmlns:a16="http://schemas.microsoft.com/office/drawing/2014/main" id="{B6CD6A10-5AEC-4B72-8F24-E63D56078E03}"/>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3988605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文-08">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3" name="图片占位符 112">
            <a:extLst>
              <a:ext uri="{FF2B5EF4-FFF2-40B4-BE49-F238E27FC236}">
                <a16:creationId xmlns:a16="http://schemas.microsoft.com/office/drawing/2014/main" id="{5CC66101-380D-41C2-A55E-45280EAF9852}"/>
              </a:ext>
            </a:extLst>
          </p:cNvPr>
          <p:cNvSpPr>
            <a:spLocks noGrp="1"/>
          </p:cNvSpPr>
          <p:nvPr>
            <p:ph type="pic" sz="quarter" idx="13"/>
          </p:nvPr>
        </p:nvSpPr>
        <p:spPr>
          <a:xfrm>
            <a:off x="378619" y="1509131"/>
            <a:ext cx="1145917" cy="1524558"/>
          </a:xfrm>
          <a:custGeom>
            <a:avLst/>
            <a:gdLst>
              <a:gd name="connsiteX0" fmla="*/ 122635 w 2037186"/>
              <a:gd name="connsiteY0" fmla="*/ 0 h 2032744"/>
              <a:gd name="connsiteX1" fmla="*/ 1914551 w 2037186"/>
              <a:gd name="connsiteY1" fmla="*/ 0 h 2032744"/>
              <a:gd name="connsiteX2" fmla="*/ 2037186 w 2037186"/>
              <a:gd name="connsiteY2" fmla="*/ 122635 h 2032744"/>
              <a:gd name="connsiteX3" fmla="*/ 2037186 w 2037186"/>
              <a:gd name="connsiteY3" fmla="*/ 1910109 h 2032744"/>
              <a:gd name="connsiteX4" fmla="*/ 1914551 w 2037186"/>
              <a:gd name="connsiteY4" fmla="*/ 2032744 h 2032744"/>
              <a:gd name="connsiteX5" fmla="*/ 122635 w 2037186"/>
              <a:gd name="connsiteY5" fmla="*/ 2032744 h 2032744"/>
              <a:gd name="connsiteX6" fmla="*/ 0 w 2037186"/>
              <a:gd name="connsiteY6" fmla="*/ 1910109 h 2032744"/>
              <a:gd name="connsiteX7" fmla="*/ 0 w 2037186"/>
              <a:gd name="connsiteY7" fmla="*/ 122635 h 2032744"/>
              <a:gd name="connsiteX8" fmla="*/ 12263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2635" y="0"/>
                </a:moveTo>
                <a:lnTo>
                  <a:pt x="1914551" y="0"/>
                </a:lnTo>
                <a:cubicBezTo>
                  <a:pt x="1982280" y="0"/>
                  <a:pt x="2037186" y="54906"/>
                  <a:pt x="2037186" y="122635"/>
                </a:cubicBezTo>
                <a:lnTo>
                  <a:pt x="2037186" y="1910109"/>
                </a:lnTo>
                <a:cubicBezTo>
                  <a:pt x="2037186" y="1977838"/>
                  <a:pt x="1982280" y="2032744"/>
                  <a:pt x="1914551" y="2032744"/>
                </a:cubicBezTo>
                <a:lnTo>
                  <a:pt x="122635" y="2032744"/>
                </a:lnTo>
                <a:cubicBezTo>
                  <a:pt x="54906" y="2032744"/>
                  <a:pt x="0" y="1977838"/>
                  <a:pt x="0" y="1910109"/>
                </a:cubicBezTo>
                <a:lnTo>
                  <a:pt x="0" y="122635"/>
                </a:lnTo>
                <a:cubicBezTo>
                  <a:pt x="0" y="54906"/>
                  <a:pt x="54906" y="0"/>
                  <a:pt x="12263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2" name="图片占位符 111">
            <a:extLst>
              <a:ext uri="{FF2B5EF4-FFF2-40B4-BE49-F238E27FC236}">
                <a16:creationId xmlns:a16="http://schemas.microsoft.com/office/drawing/2014/main" id="{5E811113-47BC-4689-A15E-F5BDFEB783B3}"/>
              </a:ext>
            </a:extLst>
          </p:cNvPr>
          <p:cNvSpPr>
            <a:spLocks noGrp="1"/>
          </p:cNvSpPr>
          <p:nvPr>
            <p:ph type="pic" sz="quarter" idx="14"/>
          </p:nvPr>
        </p:nvSpPr>
        <p:spPr>
          <a:xfrm>
            <a:off x="2030157" y="1509131"/>
            <a:ext cx="1145917" cy="1524558"/>
          </a:xfrm>
          <a:custGeom>
            <a:avLst/>
            <a:gdLst>
              <a:gd name="connsiteX0" fmla="*/ 121965 w 2037186"/>
              <a:gd name="connsiteY0" fmla="*/ 0 h 2032744"/>
              <a:gd name="connsiteX1" fmla="*/ 1915221 w 2037186"/>
              <a:gd name="connsiteY1" fmla="*/ 0 h 2032744"/>
              <a:gd name="connsiteX2" fmla="*/ 2037186 w 2037186"/>
              <a:gd name="connsiteY2" fmla="*/ 121965 h 2032744"/>
              <a:gd name="connsiteX3" fmla="*/ 2037186 w 2037186"/>
              <a:gd name="connsiteY3" fmla="*/ 1910779 h 2032744"/>
              <a:gd name="connsiteX4" fmla="*/ 1915221 w 2037186"/>
              <a:gd name="connsiteY4" fmla="*/ 2032744 h 2032744"/>
              <a:gd name="connsiteX5" fmla="*/ 121965 w 2037186"/>
              <a:gd name="connsiteY5" fmla="*/ 2032744 h 2032744"/>
              <a:gd name="connsiteX6" fmla="*/ 0 w 2037186"/>
              <a:gd name="connsiteY6" fmla="*/ 1910779 h 2032744"/>
              <a:gd name="connsiteX7" fmla="*/ 0 w 2037186"/>
              <a:gd name="connsiteY7" fmla="*/ 121965 h 2032744"/>
              <a:gd name="connsiteX8" fmla="*/ 12196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1965" y="0"/>
                </a:moveTo>
                <a:lnTo>
                  <a:pt x="1915221" y="0"/>
                </a:lnTo>
                <a:cubicBezTo>
                  <a:pt x="1982580" y="0"/>
                  <a:pt x="2037186" y="54606"/>
                  <a:pt x="2037186" y="121965"/>
                </a:cubicBezTo>
                <a:lnTo>
                  <a:pt x="2037186" y="1910779"/>
                </a:lnTo>
                <a:cubicBezTo>
                  <a:pt x="2037186" y="1978138"/>
                  <a:pt x="1982580" y="2032744"/>
                  <a:pt x="1915221" y="2032744"/>
                </a:cubicBezTo>
                <a:lnTo>
                  <a:pt x="121965" y="2032744"/>
                </a:lnTo>
                <a:cubicBezTo>
                  <a:pt x="54606" y="2032744"/>
                  <a:pt x="0" y="1978138"/>
                  <a:pt x="0" y="1910779"/>
                </a:cubicBezTo>
                <a:lnTo>
                  <a:pt x="0" y="121965"/>
                </a:lnTo>
                <a:cubicBezTo>
                  <a:pt x="0" y="54606"/>
                  <a:pt x="54606" y="0"/>
                  <a:pt x="12196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1" name="图片占位符 110">
            <a:extLst>
              <a:ext uri="{FF2B5EF4-FFF2-40B4-BE49-F238E27FC236}">
                <a16:creationId xmlns:a16="http://schemas.microsoft.com/office/drawing/2014/main" id="{5B80A5BB-DBC1-4BD6-85DC-843550D8408D}"/>
              </a:ext>
            </a:extLst>
          </p:cNvPr>
          <p:cNvSpPr>
            <a:spLocks noGrp="1"/>
          </p:cNvSpPr>
          <p:nvPr>
            <p:ph type="pic" sz="quarter" idx="15"/>
          </p:nvPr>
        </p:nvSpPr>
        <p:spPr>
          <a:xfrm>
            <a:off x="3681694" y="1509131"/>
            <a:ext cx="1145917" cy="1524558"/>
          </a:xfrm>
          <a:custGeom>
            <a:avLst/>
            <a:gdLst>
              <a:gd name="connsiteX0" fmla="*/ 121965 w 2037186"/>
              <a:gd name="connsiteY0" fmla="*/ 0 h 2032744"/>
              <a:gd name="connsiteX1" fmla="*/ 1915221 w 2037186"/>
              <a:gd name="connsiteY1" fmla="*/ 0 h 2032744"/>
              <a:gd name="connsiteX2" fmla="*/ 2037186 w 2037186"/>
              <a:gd name="connsiteY2" fmla="*/ 121965 h 2032744"/>
              <a:gd name="connsiteX3" fmla="*/ 2037186 w 2037186"/>
              <a:gd name="connsiteY3" fmla="*/ 1910779 h 2032744"/>
              <a:gd name="connsiteX4" fmla="*/ 1915221 w 2037186"/>
              <a:gd name="connsiteY4" fmla="*/ 2032744 h 2032744"/>
              <a:gd name="connsiteX5" fmla="*/ 121965 w 2037186"/>
              <a:gd name="connsiteY5" fmla="*/ 2032744 h 2032744"/>
              <a:gd name="connsiteX6" fmla="*/ 0 w 2037186"/>
              <a:gd name="connsiteY6" fmla="*/ 1910779 h 2032744"/>
              <a:gd name="connsiteX7" fmla="*/ 0 w 2037186"/>
              <a:gd name="connsiteY7" fmla="*/ 121965 h 2032744"/>
              <a:gd name="connsiteX8" fmla="*/ 12196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1965" y="0"/>
                </a:moveTo>
                <a:lnTo>
                  <a:pt x="1915221" y="0"/>
                </a:lnTo>
                <a:cubicBezTo>
                  <a:pt x="1982580" y="0"/>
                  <a:pt x="2037186" y="54606"/>
                  <a:pt x="2037186" y="121965"/>
                </a:cubicBezTo>
                <a:lnTo>
                  <a:pt x="2037186" y="1910779"/>
                </a:lnTo>
                <a:cubicBezTo>
                  <a:pt x="2037186" y="1978138"/>
                  <a:pt x="1982580" y="2032744"/>
                  <a:pt x="1915221" y="2032744"/>
                </a:cubicBezTo>
                <a:lnTo>
                  <a:pt x="121965" y="2032744"/>
                </a:lnTo>
                <a:cubicBezTo>
                  <a:pt x="54606" y="2032744"/>
                  <a:pt x="0" y="1978138"/>
                  <a:pt x="0" y="1910779"/>
                </a:cubicBezTo>
                <a:lnTo>
                  <a:pt x="0" y="121965"/>
                </a:lnTo>
                <a:cubicBezTo>
                  <a:pt x="0" y="54606"/>
                  <a:pt x="54606" y="0"/>
                  <a:pt x="121965"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0" name="图片占位符 109">
            <a:extLst>
              <a:ext uri="{FF2B5EF4-FFF2-40B4-BE49-F238E27FC236}">
                <a16:creationId xmlns:a16="http://schemas.microsoft.com/office/drawing/2014/main" id="{18466E14-8C89-4622-921B-C4E43822AD25}"/>
              </a:ext>
            </a:extLst>
          </p:cNvPr>
          <p:cNvSpPr>
            <a:spLocks noGrp="1"/>
          </p:cNvSpPr>
          <p:nvPr>
            <p:ph type="pic" sz="quarter" idx="16"/>
          </p:nvPr>
        </p:nvSpPr>
        <p:spPr>
          <a:xfrm>
            <a:off x="5333348" y="1509131"/>
            <a:ext cx="1145917" cy="1524558"/>
          </a:xfrm>
          <a:custGeom>
            <a:avLst/>
            <a:gdLst>
              <a:gd name="connsiteX0" fmla="*/ 121965 w 2037186"/>
              <a:gd name="connsiteY0" fmla="*/ 0 h 2032744"/>
              <a:gd name="connsiteX1" fmla="*/ 1915221 w 2037186"/>
              <a:gd name="connsiteY1" fmla="*/ 0 h 2032744"/>
              <a:gd name="connsiteX2" fmla="*/ 2037186 w 2037186"/>
              <a:gd name="connsiteY2" fmla="*/ 121965 h 2032744"/>
              <a:gd name="connsiteX3" fmla="*/ 2037186 w 2037186"/>
              <a:gd name="connsiteY3" fmla="*/ 1910779 h 2032744"/>
              <a:gd name="connsiteX4" fmla="*/ 1915221 w 2037186"/>
              <a:gd name="connsiteY4" fmla="*/ 2032744 h 2032744"/>
              <a:gd name="connsiteX5" fmla="*/ 121965 w 2037186"/>
              <a:gd name="connsiteY5" fmla="*/ 2032744 h 2032744"/>
              <a:gd name="connsiteX6" fmla="*/ 0 w 2037186"/>
              <a:gd name="connsiteY6" fmla="*/ 1910779 h 2032744"/>
              <a:gd name="connsiteX7" fmla="*/ 0 w 2037186"/>
              <a:gd name="connsiteY7" fmla="*/ 121965 h 2032744"/>
              <a:gd name="connsiteX8" fmla="*/ 121965 w 2037186"/>
              <a:gd name="connsiteY8" fmla="*/ 0 h 20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186" h="2032744">
                <a:moveTo>
                  <a:pt x="121965" y="0"/>
                </a:moveTo>
                <a:lnTo>
                  <a:pt x="1915221" y="0"/>
                </a:lnTo>
                <a:cubicBezTo>
                  <a:pt x="1982580" y="0"/>
                  <a:pt x="2037186" y="54606"/>
                  <a:pt x="2037186" y="121965"/>
                </a:cubicBezTo>
                <a:lnTo>
                  <a:pt x="2037186" y="1910779"/>
                </a:lnTo>
                <a:cubicBezTo>
                  <a:pt x="2037186" y="1978138"/>
                  <a:pt x="1982580" y="2032744"/>
                  <a:pt x="1915221" y="2032744"/>
                </a:cubicBezTo>
                <a:lnTo>
                  <a:pt x="121965" y="2032744"/>
                </a:lnTo>
                <a:cubicBezTo>
                  <a:pt x="54606" y="2032744"/>
                  <a:pt x="0" y="1978138"/>
                  <a:pt x="0" y="1910779"/>
                </a:cubicBezTo>
                <a:lnTo>
                  <a:pt x="0" y="121965"/>
                </a:lnTo>
                <a:cubicBezTo>
                  <a:pt x="0" y="54606"/>
                  <a:pt x="54606" y="0"/>
                  <a:pt x="121965" y="0"/>
                </a:cubicBezTo>
                <a:close/>
              </a:path>
            </a:pathLst>
          </a:custGeom>
          <a:ln w="25400">
            <a:solidFill>
              <a:schemeClr val="accent1">
                <a:lumMod val="60000"/>
                <a:lumOff val="40000"/>
              </a:schemeClr>
            </a:solidFill>
          </a:ln>
        </p:spPr>
        <p:txBody>
          <a:bodyPr wrap="square">
            <a:noAutofit/>
          </a:bodyPr>
          <a:lstStyle/>
          <a:p>
            <a:endParaRPr lang="zh-CN" altLang="en-US"/>
          </a:p>
        </p:txBody>
      </p:sp>
      <p:pic>
        <p:nvPicPr>
          <p:cNvPr id="58" name="图片 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4"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5"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6" name="文本框 15">
            <a:extLst>
              <a:ext uri="{FF2B5EF4-FFF2-40B4-BE49-F238E27FC236}">
                <a16:creationId xmlns:a16="http://schemas.microsoft.com/office/drawing/2014/main" id="{E50FDD57-573A-4E04-A2C5-E59E13EC7059}"/>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7" name="文本框 16">
            <a:extLst>
              <a:ext uri="{FF2B5EF4-FFF2-40B4-BE49-F238E27FC236}">
                <a16:creationId xmlns:a16="http://schemas.microsoft.com/office/drawing/2014/main" id="{136B4BA6-7AB1-4473-AC3F-5E4704D32F7E}"/>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72246731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文-09">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106" name="直接连接符 105">
            <a:extLst>
              <a:ext uri="{FF2B5EF4-FFF2-40B4-BE49-F238E27FC236}">
                <a16:creationId xmlns:a16="http://schemas.microsoft.com/office/drawing/2014/main" id="{A9C0843E-6068-4FB6-ADC0-7D5805FCB0F8}"/>
              </a:ext>
            </a:extLst>
          </p:cNvPr>
          <p:cNvCxnSpPr/>
          <p:nvPr userDrawn="1"/>
        </p:nvCxnSpPr>
        <p:spPr>
          <a:xfrm>
            <a:off x="1396289" y="2310955"/>
            <a:ext cx="586493" cy="75553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B6D78331-5117-4367-8E4A-F1CE250E6B2A}"/>
              </a:ext>
            </a:extLst>
          </p:cNvPr>
          <p:cNvCxnSpPr/>
          <p:nvPr userDrawn="1"/>
        </p:nvCxnSpPr>
        <p:spPr>
          <a:xfrm flipV="1">
            <a:off x="2555538" y="2310955"/>
            <a:ext cx="590346" cy="75553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8C27C8DB-839F-4849-9024-6701D973B7C7}"/>
              </a:ext>
            </a:extLst>
          </p:cNvPr>
          <p:cNvCxnSpPr/>
          <p:nvPr userDrawn="1"/>
        </p:nvCxnSpPr>
        <p:spPr>
          <a:xfrm>
            <a:off x="3718641" y="2310955"/>
            <a:ext cx="588419" cy="75553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738B7411-86EE-4DE5-82A4-448D2D478B1D}"/>
              </a:ext>
            </a:extLst>
          </p:cNvPr>
          <p:cNvCxnSpPr/>
          <p:nvPr userDrawn="1"/>
        </p:nvCxnSpPr>
        <p:spPr>
          <a:xfrm flipV="1">
            <a:off x="4879817" y="2312215"/>
            <a:ext cx="588420" cy="7542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8" name="图片占位符 117">
            <a:extLst>
              <a:ext uri="{FF2B5EF4-FFF2-40B4-BE49-F238E27FC236}">
                <a16:creationId xmlns:a16="http://schemas.microsoft.com/office/drawing/2014/main" id="{D6E823B8-7750-4612-9FE4-93E3A8A901CC}"/>
              </a:ext>
            </a:extLst>
          </p:cNvPr>
          <p:cNvSpPr>
            <a:spLocks noGrp="1"/>
          </p:cNvSpPr>
          <p:nvPr>
            <p:ph type="pic" sz="quarter" idx="13"/>
          </p:nvPr>
        </p:nvSpPr>
        <p:spPr>
          <a:xfrm>
            <a:off x="704910" y="1389117"/>
            <a:ext cx="810000" cy="108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19" name="图片占位符 118">
            <a:extLst>
              <a:ext uri="{FF2B5EF4-FFF2-40B4-BE49-F238E27FC236}">
                <a16:creationId xmlns:a16="http://schemas.microsoft.com/office/drawing/2014/main" id="{DA6B49A3-18A7-466A-AF9D-CFF6EAD9B67C}"/>
              </a:ext>
            </a:extLst>
          </p:cNvPr>
          <p:cNvSpPr>
            <a:spLocks noGrp="1"/>
          </p:cNvSpPr>
          <p:nvPr>
            <p:ph type="pic" sz="quarter" idx="14"/>
          </p:nvPr>
        </p:nvSpPr>
        <p:spPr>
          <a:xfrm>
            <a:off x="3027263" y="1389117"/>
            <a:ext cx="810000" cy="108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20" name="图片占位符 119">
            <a:extLst>
              <a:ext uri="{FF2B5EF4-FFF2-40B4-BE49-F238E27FC236}">
                <a16:creationId xmlns:a16="http://schemas.microsoft.com/office/drawing/2014/main" id="{F1A1AB23-BE7C-49C8-8BDA-0CE9CE509BB4}"/>
              </a:ext>
            </a:extLst>
          </p:cNvPr>
          <p:cNvSpPr>
            <a:spLocks noGrp="1"/>
          </p:cNvSpPr>
          <p:nvPr>
            <p:ph type="pic" sz="quarter" idx="15"/>
          </p:nvPr>
        </p:nvSpPr>
        <p:spPr>
          <a:xfrm>
            <a:off x="5349615" y="1390377"/>
            <a:ext cx="810000" cy="108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21" name="图片占位符 120">
            <a:extLst>
              <a:ext uri="{FF2B5EF4-FFF2-40B4-BE49-F238E27FC236}">
                <a16:creationId xmlns:a16="http://schemas.microsoft.com/office/drawing/2014/main" id="{4357F9FD-871D-4981-9265-C4D0865F2598}"/>
              </a:ext>
            </a:extLst>
          </p:cNvPr>
          <p:cNvSpPr>
            <a:spLocks noGrp="1"/>
          </p:cNvSpPr>
          <p:nvPr>
            <p:ph type="pic" sz="quarter" idx="16"/>
          </p:nvPr>
        </p:nvSpPr>
        <p:spPr>
          <a:xfrm>
            <a:off x="4188439" y="2908331"/>
            <a:ext cx="810000" cy="108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sp>
        <p:nvSpPr>
          <p:cNvPr id="122" name="图片占位符 121">
            <a:extLst>
              <a:ext uri="{FF2B5EF4-FFF2-40B4-BE49-F238E27FC236}">
                <a16:creationId xmlns:a16="http://schemas.microsoft.com/office/drawing/2014/main" id="{3D2D253C-13ED-4890-B786-853917195ED9}"/>
              </a:ext>
            </a:extLst>
          </p:cNvPr>
          <p:cNvSpPr>
            <a:spLocks noGrp="1"/>
          </p:cNvSpPr>
          <p:nvPr>
            <p:ph type="pic" sz="quarter" idx="17"/>
          </p:nvPr>
        </p:nvSpPr>
        <p:spPr>
          <a:xfrm>
            <a:off x="1864160" y="2908331"/>
            <a:ext cx="810000" cy="1080000"/>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ln w="25400">
            <a:solidFill>
              <a:schemeClr val="accent1">
                <a:lumMod val="60000"/>
                <a:lumOff val="40000"/>
              </a:schemeClr>
            </a:solidFill>
          </a:ln>
        </p:spPr>
        <p:txBody>
          <a:bodyPr wrap="square">
            <a:noAutofit/>
          </a:bodyPr>
          <a:lstStyle/>
          <a:p>
            <a:endParaRPr lang="zh-CN" altLang="en-US"/>
          </a:p>
        </p:txBody>
      </p:sp>
      <p:pic>
        <p:nvPicPr>
          <p:cNvPr id="103" name="图片 10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9"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20"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21" name="文本框 20">
            <a:extLst>
              <a:ext uri="{FF2B5EF4-FFF2-40B4-BE49-F238E27FC236}">
                <a16:creationId xmlns:a16="http://schemas.microsoft.com/office/drawing/2014/main" id="{5D97DE35-6409-46B9-9790-A321D46E114B}"/>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22" name="文本框 21">
            <a:extLst>
              <a:ext uri="{FF2B5EF4-FFF2-40B4-BE49-F238E27FC236}">
                <a16:creationId xmlns:a16="http://schemas.microsoft.com/office/drawing/2014/main" id="{55A0DA48-9756-4963-8428-CE3CF56FC86F}"/>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274054843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文-10">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03" name="图片占位符 24">
            <a:extLst>
              <a:ext uri="{FF2B5EF4-FFF2-40B4-BE49-F238E27FC236}">
                <a16:creationId xmlns:a16="http://schemas.microsoft.com/office/drawing/2014/main" id="{A54DCAE9-B869-4AB9-B270-FB8095557D85}"/>
              </a:ext>
            </a:extLst>
          </p:cNvPr>
          <p:cNvSpPr>
            <a:spLocks noGrp="1"/>
          </p:cNvSpPr>
          <p:nvPr>
            <p:ph type="pic" sz="quarter" idx="14"/>
          </p:nvPr>
        </p:nvSpPr>
        <p:spPr>
          <a:xfrm>
            <a:off x="521132" y="1048346"/>
            <a:ext cx="1800226" cy="3471862"/>
          </a:xfrm>
          <a:custGeom>
            <a:avLst/>
            <a:gdLst>
              <a:gd name="connsiteX0" fmla="*/ 0 w 3200401"/>
              <a:gd name="connsiteY0" fmla="*/ 0 h 4629149"/>
              <a:gd name="connsiteX1" fmla="*/ 3200401 w 3200401"/>
              <a:gd name="connsiteY1" fmla="*/ 0 h 4629149"/>
              <a:gd name="connsiteX2" fmla="*/ 3200401 w 3200401"/>
              <a:gd name="connsiteY2" fmla="*/ 4629149 h 4629149"/>
              <a:gd name="connsiteX3" fmla="*/ 0 w 3200401"/>
              <a:gd name="connsiteY3" fmla="*/ 4629149 h 4629149"/>
            </a:gdLst>
            <a:ahLst/>
            <a:cxnLst>
              <a:cxn ang="0">
                <a:pos x="connsiteX0" y="connsiteY0"/>
              </a:cxn>
              <a:cxn ang="0">
                <a:pos x="connsiteX1" y="connsiteY1"/>
              </a:cxn>
              <a:cxn ang="0">
                <a:pos x="connsiteX2" y="connsiteY2"/>
              </a:cxn>
              <a:cxn ang="0">
                <a:pos x="connsiteX3" y="connsiteY3"/>
              </a:cxn>
            </a:cxnLst>
            <a:rect l="l" t="t" r="r" b="b"/>
            <a:pathLst>
              <a:path w="3200401" h="4629149">
                <a:moveTo>
                  <a:pt x="0" y="0"/>
                </a:moveTo>
                <a:lnTo>
                  <a:pt x="3200401" y="0"/>
                </a:lnTo>
                <a:lnTo>
                  <a:pt x="3200401" y="4629149"/>
                </a:lnTo>
                <a:lnTo>
                  <a:pt x="0" y="4629149"/>
                </a:lnTo>
                <a:close/>
              </a:path>
            </a:pathLst>
          </a:custGeom>
          <a:effectLst>
            <a:outerShdw blurRad="254000" algn="ctr" rotWithShape="0">
              <a:prstClr val="black">
                <a:alpha val="20000"/>
              </a:prstClr>
            </a:outerShdw>
          </a:effectLst>
        </p:spPr>
        <p:txBody>
          <a:bodyPr wrap="square">
            <a:noAutofit/>
          </a:bodyPr>
          <a:lstStyle/>
          <a:p>
            <a:endParaRPr lang="zh-CN" altLang="en-US"/>
          </a:p>
        </p:txBody>
      </p:sp>
      <p:pic>
        <p:nvPicPr>
          <p:cNvPr id="53" name="图片 5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1"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2"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13" name="文本框 12">
            <a:extLst>
              <a:ext uri="{FF2B5EF4-FFF2-40B4-BE49-F238E27FC236}">
                <a16:creationId xmlns:a16="http://schemas.microsoft.com/office/drawing/2014/main" id="{AC33E31A-4F8E-4717-9646-013603B9086C}"/>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14" name="文本框 13">
            <a:extLst>
              <a:ext uri="{FF2B5EF4-FFF2-40B4-BE49-F238E27FC236}">
                <a16:creationId xmlns:a16="http://schemas.microsoft.com/office/drawing/2014/main" id="{55B1F64D-80A6-4FFE-844D-BAF69D2CE5AF}"/>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242756157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图文-11">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989EF782-C727-4B06-8DA7-CC0B67E48210}"/>
              </a:ext>
            </a:extLst>
          </p:cNvPr>
          <p:cNvSpPr/>
          <p:nvPr userDrawn="1"/>
        </p:nvSpPr>
        <p:spPr>
          <a:xfrm>
            <a:off x="0" y="4927500"/>
            <a:ext cx="6858000" cy="216000"/>
          </a:xfrm>
          <a:prstGeom prst="rect">
            <a:avLst/>
          </a:prstGeom>
          <a:gradFill>
            <a:gsLst>
              <a:gs pos="0">
                <a:srgbClr val="006EE6"/>
              </a:gs>
              <a:gs pos="100000">
                <a:srgbClr val="006E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cxnSp>
        <p:nvCxnSpPr>
          <p:cNvPr id="6" name="直接连接符 5">
            <a:extLst>
              <a:ext uri="{FF2B5EF4-FFF2-40B4-BE49-F238E27FC236}">
                <a16:creationId xmlns:a16="http://schemas.microsoft.com/office/drawing/2014/main" id="{7CBF2DD9-8775-4BBA-B02F-7313C992FECE}"/>
              </a:ext>
            </a:extLst>
          </p:cNvPr>
          <p:cNvCxnSpPr>
            <a:cxnSpLocks/>
          </p:cNvCxnSpPr>
          <p:nvPr userDrawn="1"/>
        </p:nvCxnSpPr>
        <p:spPr>
          <a:xfrm>
            <a:off x="371475" y="613172"/>
            <a:ext cx="6107906" cy="0"/>
          </a:xfrm>
          <a:prstGeom prst="line">
            <a:avLst/>
          </a:prstGeom>
          <a:ln/>
        </p:spPr>
        <p:style>
          <a:lnRef idx="3">
            <a:schemeClr val="accent1"/>
          </a:lnRef>
          <a:fillRef idx="0">
            <a:schemeClr val="accent1"/>
          </a:fillRef>
          <a:effectRef idx="2">
            <a:schemeClr val="accent1"/>
          </a:effectRef>
          <a:fontRef idx="minor">
            <a:schemeClr val="tx1"/>
          </a:fontRef>
        </p:style>
      </p:cxnSp>
      <p:sp>
        <p:nvSpPr>
          <p:cNvPr id="4" name="灯片编号占位符 3">
            <a:extLst>
              <a:ext uri="{FF2B5EF4-FFF2-40B4-BE49-F238E27FC236}">
                <a16:creationId xmlns:a16="http://schemas.microsoft.com/office/drawing/2014/main" id="{E7FEBF59-6C30-4635-BE70-BF65470DF9DC}"/>
              </a:ext>
            </a:extLst>
          </p:cNvPr>
          <p:cNvSpPr>
            <a:spLocks noGrp="1"/>
          </p:cNvSpPr>
          <p:nvPr userDrawn="1">
            <p:ph type="sldNum" sz="quarter" idx="12"/>
          </p:nvPr>
        </p:nvSpPr>
        <p:spPr>
          <a:xfrm>
            <a:off x="4994453" y="4893147"/>
            <a:ext cx="1543050" cy="273844"/>
          </a:xfrm>
          <a:prstGeom prst="rect">
            <a:avLst/>
          </a:prstGeom>
        </p:spPr>
        <p:txBody>
          <a:bodyPr/>
          <a:lstStyle>
            <a:lvl1pPr>
              <a:defRPr sz="563">
                <a:solidFill>
                  <a:schemeClr val="accent5">
                    <a:lumMod val="20000"/>
                    <a:lumOff val="80000"/>
                  </a:schemeClr>
                </a:solidFill>
                <a:latin typeface="+mn-lt"/>
              </a:defRPr>
            </a:lvl1pPr>
          </a:lstStyle>
          <a:p>
            <a:fld id="{75AA9096-2E4D-442F-BCF0-AA35F007B576}" type="slidenum">
              <a:rPr lang="zh-CN" altLang="en-US" smtClean="0"/>
              <a:pPr/>
              <a:t>‹#›</a:t>
            </a:fld>
            <a:endParaRPr lang="zh-CN" altLang="en-US" dirty="0"/>
          </a:p>
        </p:txBody>
      </p:sp>
      <p:sp>
        <p:nvSpPr>
          <p:cNvPr id="52" name="椭圆 51">
            <a:extLst>
              <a:ext uri="{FF2B5EF4-FFF2-40B4-BE49-F238E27FC236}">
                <a16:creationId xmlns:a16="http://schemas.microsoft.com/office/drawing/2014/main" id="{9BFCAD04-6F58-44AA-89E9-405C370DBBB6}"/>
              </a:ext>
            </a:extLst>
          </p:cNvPr>
          <p:cNvSpPr/>
          <p:nvPr userDrawn="1"/>
        </p:nvSpPr>
        <p:spPr>
          <a:xfrm>
            <a:off x="172909" y="110542"/>
            <a:ext cx="334470" cy="4459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3" name="图片占位符 13">
            <a:extLst>
              <a:ext uri="{FF2B5EF4-FFF2-40B4-BE49-F238E27FC236}">
                <a16:creationId xmlns:a16="http://schemas.microsoft.com/office/drawing/2014/main" id="{7732398C-0B3B-4895-8897-C7BAE532F75C}"/>
              </a:ext>
            </a:extLst>
          </p:cNvPr>
          <p:cNvSpPr>
            <a:spLocks noGrp="1"/>
          </p:cNvSpPr>
          <p:nvPr>
            <p:ph type="pic" sz="quarter" idx="14"/>
          </p:nvPr>
        </p:nvSpPr>
        <p:spPr>
          <a:xfrm>
            <a:off x="171450" y="68518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55" name="图片占位符 15">
            <a:extLst>
              <a:ext uri="{FF2B5EF4-FFF2-40B4-BE49-F238E27FC236}">
                <a16:creationId xmlns:a16="http://schemas.microsoft.com/office/drawing/2014/main" id="{75D1C34F-3391-4BFF-980F-08F9BB98F52B}"/>
              </a:ext>
            </a:extLst>
          </p:cNvPr>
          <p:cNvSpPr>
            <a:spLocks noGrp="1"/>
          </p:cNvSpPr>
          <p:nvPr>
            <p:ph type="pic" sz="quarter" idx="15"/>
          </p:nvPr>
        </p:nvSpPr>
        <p:spPr>
          <a:xfrm>
            <a:off x="1854993" y="68518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58" name="图片占位符 16">
            <a:extLst>
              <a:ext uri="{FF2B5EF4-FFF2-40B4-BE49-F238E27FC236}">
                <a16:creationId xmlns:a16="http://schemas.microsoft.com/office/drawing/2014/main" id="{1976E847-BEF9-464E-9E1C-FE29297CA1BA}"/>
              </a:ext>
            </a:extLst>
          </p:cNvPr>
          <p:cNvSpPr>
            <a:spLocks noGrp="1"/>
          </p:cNvSpPr>
          <p:nvPr>
            <p:ph type="pic" sz="quarter" idx="16"/>
          </p:nvPr>
        </p:nvSpPr>
        <p:spPr>
          <a:xfrm>
            <a:off x="3538536" y="68518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59" name="图片占位符 17">
            <a:extLst>
              <a:ext uri="{FF2B5EF4-FFF2-40B4-BE49-F238E27FC236}">
                <a16:creationId xmlns:a16="http://schemas.microsoft.com/office/drawing/2014/main" id="{5D4779CC-B9F7-4DCD-B600-02E581830946}"/>
              </a:ext>
            </a:extLst>
          </p:cNvPr>
          <p:cNvSpPr>
            <a:spLocks noGrp="1"/>
          </p:cNvSpPr>
          <p:nvPr>
            <p:ph type="pic" sz="quarter" idx="17"/>
          </p:nvPr>
        </p:nvSpPr>
        <p:spPr>
          <a:xfrm>
            <a:off x="5222080" y="68518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4" name="图片占位符 18">
            <a:extLst>
              <a:ext uri="{FF2B5EF4-FFF2-40B4-BE49-F238E27FC236}">
                <a16:creationId xmlns:a16="http://schemas.microsoft.com/office/drawing/2014/main" id="{79CCA115-0AA4-4795-96BA-301515CE9D37}"/>
              </a:ext>
            </a:extLst>
          </p:cNvPr>
          <p:cNvSpPr>
            <a:spLocks noGrp="1"/>
          </p:cNvSpPr>
          <p:nvPr>
            <p:ph type="pic" sz="quarter" idx="18"/>
          </p:nvPr>
        </p:nvSpPr>
        <p:spPr>
          <a:xfrm>
            <a:off x="171450" y="283783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5" name="图片占位符 19">
            <a:extLst>
              <a:ext uri="{FF2B5EF4-FFF2-40B4-BE49-F238E27FC236}">
                <a16:creationId xmlns:a16="http://schemas.microsoft.com/office/drawing/2014/main" id="{EC237751-BF70-4E16-9CAE-77E82202F995}"/>
              </a:ext>
            </a:extLst>
          </p:cNvPr>
          <p:cNvSpPr>
            <a:spLocks noGrp="1"/>
          </p:cNvSpPr>
          <p:nvPr>
            <p:ph type="pic" sz="quarter" idx="19"/>
          </p:nvPr>
        </p:nvSpPr>
        <p:spPr>
          <a:xfrm>
            <a:off x="1854993" y="283783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6" name="图片占位符 20">
            <a:extLst>
              <a:ext uri="{FF2B5EF4-FFF2-40B4-BE49-F238E27FC236}">
                <a16:creationId xmlns:a16="http://schemas.microsoft.com/office/drawing/2014/main" id="{F5C429EB-B649-45D3-88D8-763202338A2E}"/>
              </a:ext>
            </a:extLst>
          </p:cNvPr>
          <p:cNvSpPr>
            <a:spLocks noGrp="1"/>
          </p:cNvSpPr>
          <p:nvPr>
            <p:ph type="pic" sz="quarter" idx="20"/>
          </p:nvPr>
        </p:nvSpPr>
        <p:spPr>
          <a:xfrm>
            <a:off x="3538536" y="283783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sp>
        <p:nvSpPr>
          <p:cNvPr id="107" name="图片占位符 21">
            <a:extLst>
              <a:ext uri="{FF2B5EF4-FFF2-40B4-BE49-F238E27FC236}">
                <a16:creationId xmlns:a16="http://schemas.microsoft.com/office/drawing/2014/main" id="{AAF217D1-F6CC-4794-9E74-8C5874A6356B}"/>
              </a:ext>
            </a:extLst>
          </p:cNvPr>
          <p:cNvSpPr>
            <a:spLocks noGrp="1"/>
          </p:cNvSpPr>
          <p:nvPr>
            <p:ph type="pic" sz="quarter" idx="21"/>
          </p:nvPr>
        </p:nvSpPr>
        <p:spPr>
          <a:xfrm>
            <a:off x="5222080" y="2837837"/>
            <a:ext cx="842963" cy="1123950"/>
          </a:xfrm>
          <a:custGeom>
            <a:avLst/>
            <a:gdLst>
              <a:gd name="connsiteX0" fmla="*/ 749300 w 1498600"/>
              <a:gd name="connsiteY0" fmla="*/ 0 h 1498600"/>
              <a:gd name="connsiteX1" fmla="*/ 1498600 w 1498600"/>
              <a:gd name="connsiteY1" fmla="*/ 749300 h 1498600"/>
              <a:gd name="connsiteX2" fmla="*/ 749300 w 1498600"/>
              <a:gd name="connsiteY2" fmla="*/ 1498600 h 1498600"/>
              <a:gd name="connsiteX3" fmla="*/ 0 w 1498600"/>
              <a:gd name="connsiteY3" fmla="*/ 749300 h 1498600"/>
              <a:gd name="connsiteX4" fmla="*/ 749300 w 1498600"/>
              <a:gd name="connsiteY4" fmla="*/ 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600" h="1498600">
                <a:moveTo>
                  <a:pt x="749300" y="0"/>
                </a:moveTo>
                <a:cubicBezTo>
                  <a:pt x="1163127" y="0"/>
                  <a:pt x="1498600" y="335473"/>
                  <a:pt x="1498600" y="749300"/>
                </a:cubicBezTo>
                <a:cubicBezTo>
                  <a:pt x="1498600" y="1163127"/>
                  <a:pt x="1163127" y="1498600"/>
                  <a:pt x="749300" y="1498600"/>
                </a:cubicBezTo>
                <a:cubicBezTo>
                  <a:pt x="335473" y="1498600"/>
                  <a:pt x="0" y="1163127"/>
                  <a:pt x="0" y="749300"/>
                </a:cubicBezTo>
                <a:cubicBezTo>
                  <a:pt x="0" y="335473"/>
                  <a:pt x="335473" y="0"/>
                  <a:pt x="749300" y="0"/>
                </a:cubicBezTo>
                <a:close/>
              </a:path>
            </a:pathLst>
          </a:custGeom>
          <a:ln>
            <a:gradFill flip="none" rotWithShape="1">
              <a:gsLst>
                <a:gs pos="0">
                  <a:schemeClr val="accent1">
                    <a:lumMod val="20000"/>
                    <a:lumOff val="80000"/>
                    <a:alpha val="0"/>
                  </a:schemeClr>
                </a:gs>
                <a:gs pos="100000">
                  <a:schemeClr val="accent1">
                    <a:lumMod val="40000"/>
                    <a:lumOff val="60000"/>
                  </a:schemeClr>
                </a:gs>
              </a:gsLst>
              <a:lin ang="2700000" scaled="1"/>
              <a:tileRect/>
            </a:gradFill>
          </a:ln>
        </p:spPr>
        <p:txBody>
          <a:bodyPr wrap="square">
            <a:noAutofit/>
          </a:bodyPr>
          <a:lstStyle/>
          <a:p>
            <a:endParaRPr lang="zh-CN" altLang="en-US"/>
          </a:p>
        </p:txBody>
      </p:sp>
      <p:pic>
        <p:nvPicPr>
          <p:cNvPr id="103" name="图片 10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4076" y="200930"/>
            <a:ext cx="1274962" cy="302622"/>
          </a:xfrm>
          <a:prstGeom prst="rect">
            <a:avLst/>
          </a:prstGeom>
        </p:spPr>
      </p:pic>
      <p:sp>
        <p:nvSpPr>
          <p:cNvPr id="18" name="标题 53">
            <a:extLst>
              <a:ext uri="{FF2B5EF4-FFF2-40B4-BE49-F238E27FC236}">
                <a16:creationId xmlns:a16="http://schemas.microsoft.com/office/drawing/2014/main" id="{5C8CB8A6-E4C9-4CB3-AA58-D970F712EBA4}"/>
              </a:ext>
            </a:extLst>
          </p:cNvPr>
          <p:cNvSpPr>
            <a:spLocks noGrp="1"/>
          </p:cNvSpPr>
          <p:nvPr>
            <p:ph type="title" hasCustomPrompt="1"/>
          </p:nvPr>
        </p:nvSpPr>
        <p:spPr>
          <a:xfrm>
            <a:off x="315412" y="108600"/>
            <a:ext cx="4762810" cy="392415"/>
          </a:xfrm>
          <a:prstGeom prst="rect">
            <a:avLst/>
          </a:prstGeom>
        </p:spPr>
        <p:txBody>
          <a:bodyPr bIns="0" anchor="b" anchorCtr="0">
            <a:normAutofit/>
          </a:bodyPr>
          <a:lstStyle>
            <a:lvl1pPr>
              <a:defRPr lang="zh-CN" altLang="en-US" sz="1575" b="1" kern="1200" spc="56" baseline="0" dirty="0">
                <a:solidFill>
                  <a:schemeClr val="tx2">
                    <a:lumMod val="50000"/>
                  </a:schemeClr>
                </a:solidFill>
                <a:latin typeface="+mj-ea"/>
                <a:ea typeface="+mj-ea"/>
                <a:cs typeface="+mn-cs"/>
              </a:defRPr>
            </a:lvl1pPr>
          </a:lstStyle>
          <a:p>
            <a:r>
              <a:rPr lang="zh-CN" altLang="en-US" dirty="0"/>
              <a:t>单击此处输入标题</a:t>
            </a:r>
          </a:p>
        </p:txBody>
      </p:sp>
      <p:sp>
        <p:nvSpPr>
          <p:cNvPr id="19" name="灯片编号占位符 3">
            <a:extLst>
              <a:ext uri="{FF2B5EF4-FFF2-40B4-BE49-F238E27FC236}">
                <a16:creationId xmlns:a16="http://schemas.microsoft.com/office/drawing/2014/main" id="{E7FEBF59-6C30-4635-BE70-BF65470DF9DC}"/>
              </a:ext>
            </a:extLst>
          </p:cNvPr>
          <p:cNvSpPr txBox="1">
            <a:spLocks/>
          </p:cNvSpPr>
          <p:nvPr userDrawn="1"/>
        </p:nvSpPr>
        <p:spPr>
          <a:xfrm>
            <a:off x="2653903" y="4898585"/>
            <a:ext cx="1543050" cy="273844"/>
          </a:xfrm>
          <a:prstGeom prst="rect">
            <a:avLst/>
          </a:prstGeom>
        </p:spPr>
        <p:txBody>
          <a:bodyPr vert="horz" lIns="51435" tIns="25718" rIns="51435" bIns="25718" rtlCol="0" anchor="ctr"/>
          <a:lstStyle>
            <a:defPPr>
              <a:defRPr lang="zh-CN"/>
            </a:defPPr>
            <a:lvl1pPr marL="0" algn="ctr" defTabSz="914400" rtl="0" eaLnBrk="1" latinLnBrk="0" hangingPunct="1">
              <a:defRPr sz="1000" kern="1200">
                <a:solidFill>
                  <a:schemeClr val="accent5">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A9096-2E4D-442F-BCF0-AA35F007B576}" type="slidenum">
              <a:rPr lang="zh-CN" altLang="en-US" sz="563" smtClean="0"/>
              <a:pPr/>
              <a:t>‹#›</a:t>
            </a:fld>
            <a:endParaRPr lang="zh-CN" altLang="en-US" sz="563" dirty="0"/>
          </a:p>
        </p:txBody>
      </p:sp>
      <p:sp>
        <p:nvSpPr>
          <p:cNvPr id="21" name="文本框 20">
            <a:extLst>
              <a:ext uri="{FF2B5EF4-FFF2-40B4-BE49-F238E27FC236}">
                <a16:creationId xmlns:a16="http://schemas.microsoft.com/office/drawing/2014/main" id="{006C2307-1F7C-4F87-B6BB-BCEE09326D9F}"/>
              </a:ext>
            </a:extLst>
          </p:cNvPr>
          <p:cNvSpPr txBox="1"/>
          <p:nvPr userDrawn="1"/>
        </p:nvSpPr>
        <p:spPr>
          <a:xfrm>
            <a:off x="5233293" y="4934644"/>
            <a:ext cx="1339469" cy="178960"/>
          </a:xfrm>
          <a:prstGeom prst="rect">
            <a:avLst/>
          </a:prstGeom>
          <a:noFill/>
        </p:spPr>
        <p:txBody>
          <a:bodyPr wrap="none" rtlCol="0">
            <a:spAutoFit/>
          </a:bodyPr>
          <a:lstStyle/>
          <a:p>
            <a:pPr algn="dist"/>
            <a:r>
              <a:rPr lang="zh-CN" altLang="en-US" sz="563" spc="338" dirty="0">
                <a:solidFill>
                  <a:schemeClr val="bg1"/>
                </a:solidFill>
                <a:latin typeface="Arial" panose="020B0604020202020204" pitchFamily="34" charset="0"/>
                <a:ea typeface="微软雅黑" panose="020B0503020204020204" pitchFamily="34" charset="-122"/>
                <a:cs typeface="Arial" panose="020B0604020202020204" pitchFamily="34" charset="0"/>
              </a:rPr>
              <a:t>打造世界一流飞行大学</a:t>
            </a:r>
          </a:p>
        </p:txBody>
      </p:sp>
      <p:sp>
        <p:nvSpPr>
          <p:cNvPr id="22" name="文本框 21">
            <a:extLst>
              <a:ext uri="{FF2B5EF4-FFF2-40B4-BE49-F238E27FC236}">
                <a16:creationId xmlns:a16="http://schemas.microsoft.com/office/drawing/2014/main" id="{A4B140B4-FB6E-429B-B1FB-0E8E708AB9D2}"/>
              </a:ext>
            </a:extLst>
          </p:cNvPr>
          <p:cNvSpPr txBox="1"/>
          <p:nvPr userDrawn="1"/>
        </p:nvSpPr>
        <p:spPr>
          <a:xfrm>
            <a:off x="371475" y="4936472"/>
            <a:ext cx="1301062" cy="178960"/>
          </a:xfrm>
          <a:prstGeom prst="rect">
            <a:avLst/>
          </a:prstGeom>
          <a:noFill/>
        </p:spPr>
        <p:txBody>
          <a:bodyPr wrap="none" rtlCol="0">
            <a:spAutoFit/>
          </a:bodyPr>
          <a:lstStyle/>
          <a:p>
            <a:r>
              <a:rPr lang="zh-CN" altLang="en-US" sz="563" spc="338" dirty="0">
                <a:solidFill>
                  <a:schemeClr val="bg1"/>
                </a:solidFill>
                <a:latin typeface="微软雅黑" panose="020B0503020204020204" pitchFamily="34" charset="-122"/>
                <a:ea typeface="微软雅黑" panose="020B0503020204020204" pitchFamily="34" charset="-122"/>
              </a:rPr>
              <a:t>远举高飞   博学笃行</a:t>
            </a:r>
          </a:p>
        </p:txBody>
      </p:sp>
    </p:spTree>
    <p:extLst>
      <p:ext uri="{BB962C8B-B14F-4D97-AF65-F5344CB8AC3E}">
        <p14:creationId xmlns:p14="http://schemas.microsoft.com/office/powerpoint/2010/main" val="61696095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4767263"/>
            <a:ext cx="1543050" cy="273844"/>
          </a:xfrm>
          <a:prstGeom prst="rect">
            <a:avLst/>
          </a:prstGeom>
        </p:spPr>
        <p:txBody>
          <a:bodyPr/>
          <a:lstStyle/>
          <a:p>
            <a:fld id="{6F18EE87-E84D-4794-AAE5-5EBFA06D5749}" type="datetimeFigureOut">
              <a:rPr lang="zh-CN" altLang="en-US" smtClean="0"/>
              <a:pPr/>
              <a:t>2023/10/25</a:t>
            </a:fld>
            <a:endParaRPr lang="zh-CN" altLang="en-US"/>
          </a:p>
        </p:txBody>
      </p:sp>
      <p:sp>
        <p:nvSpPr>
          <p:cNvPr id="3" name="Footer Placeholder 2"/>
          <p:cNvSpPr>
            <a:spLocks noGrp="1"/>
          </p:cNvSpPr>
          <p:nvPr>
            <p:ph type="ftr" sz="quarter" idx="11"/>
          </p:nvPr>
        </p:nvSpPr>
        <p:spPr>
          <a:xfrm>
            <a:off x="2271713" y="4767263"/>
            <a:ext cx="2314575"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4843463" y="4767263"/>
            <a:ext cx="1543050" cy="273844"/>
          </a:xfrm>
          <a:prstGeom prst="rect">
            <a:avLst/>
          </a:prstGeom>
        </p:spPr>
        <p:txBody>
          <a:bodyPr/>
          <a:lstStyle/>
          <a:p>
            <a:fld id="{56FD9163-3264-45B9-8805-38B3DB57BD34}" type="slidenum">
              <a:rPr lang="zh-CN" altLang="en-US" smtClean="0"/>
              <a:pPr/>
              <a:t>‹#›</a:t>
            </a:fld>
            <a:endParaRPr lang="zh-CN" altLang="en-US"/>
          </a:p>
        </p:txBody>
      </p:sp>
    </p:spTree>
    <p:extLst>
      <p:ext uri="{BB962C8B-B14F-4D97-AF65-F5344CB8AC3E}">
        <p14:creationId xmlns:p14="http://schemas.microsoft.com/office/powerpoint/2010/main" val="3030014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zh-CN" altLang="en-US"/>
              <a:t>单击此处编辑母版标题样式</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96078333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332548474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36902919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9166FB0D-3649-4659-A4EA-16B622D04D1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5BC0CA1-3571-4BD4-9253-723F5D1C3D94}"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139536423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Content Placeholder 3"/>
          <p:cNvSpPr>
            <a:spLocks noGrp="1"/>
          </p:cNvSpPr>
          <p:nvPr>
            <p:ph sz="half" idx="2"/>
          </p:nvPr>
        </p:nvSpPr>
        <p:spPr>
          <a:xfrm>
            <a:off x="472381" y="1878806"/>
            <a:ext cx="2901255"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Content Placeholder 5"/>
          <p:cNvSpPr>
            <a:spLocks noGrp="1"/>
          </p:cNvSpPr>
          <p:nvPr>
            <p:ph sz="quarter" idx="4"/>
          </p:nvPr>
        </p:nvSpPr>
        <p:spPr>
          <a:xfrm>
            <a:off x="3471863" y="1878806"/>
            <a:ext cx="2915543"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130528140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386718603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826070292"/>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134595760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740569"/>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114262604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422372379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pPr/>
              <a:t>2023/10/25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195925184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03778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540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r>
              <a:rPr lang="en-US" altLang="zh-CN"/>
              <a:t>2018/7/25</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66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478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4"/>
            <a:ext cx="5915025" cy="2139553"/>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6064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71488" y="1369219"/>
            <a:ext cx="291465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471863" y="1369219"/>
            <a:ext cx="291465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700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4"/>
            <a:ext cx="5915025" cy="994172"/>
          </a:xfrm>
        </p:spPr>
        <p:txBody>
          <a:bodyPr/>
          <a:lstStyle/>
          <a:p>
            <a:r>
              <a:rPr lang="zh-CN" altLang="en-US"/>
              <a:t>单击此处编辑母版标题样式</a:t>
            </a:r>
          </a:p>
        </p:txBody>
      </p:sp>
      <p:sp>
        <p:nvSpPr>
          <p:cNvPr id="3" name="文本占位符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472381" y="1878806"/>
            <a:ext cx="2901255"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3471863" y="1878806"/>
            <a:ext cx="2915543"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3560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939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5245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2034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024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140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r>
              <a:rPr lang="en-US" altLang="zh-CN"/>
              <a:t>2018/7/25</a:t>
            </a:r>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71487" y="273844"/>
            <a:ext cx="4350544"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0359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317406"/>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3262700175"/>
      </p:ext>
    </p:extLst>
  </p:cSld>
  <p:clrMapOvr>
    <a:masterClrMapping/>
  </p:clrMapOvr>
  <p:transition spd="slow">
    <p:wipe/>
  </p:transition>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166FB0D-3649-4659-A4EA-16B622D04D1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BC0CA1-3571-4BD4-9253-723F5D1C3D9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0446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166FB0D-3649-4659-A4EA-16B622D04D1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BC0CA1-3571-4BD4-9253-723F5D1C3D94}"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7" name="组合 6"/>
          <p:cNvGrpSpPr/>
          <p:nvPr userDrawn="1"/>
        </p:nvGrpSpPr>
        <p:grpSpPr>
          <a:xfrm>
            <a:off x="-1" y="120704"/>
            <a:ext cx="214318" cy="479147"/>
            <a:chOff x="-2" y="120703"/>
            <a:chExt cx="285757" cy="479147"/>
          </a:xfrm>
        </p:grpSpPr>
        <p:sp>
          <p:nvSpPr>
            <p:cNvPr id="8" name="等腰三角形 7"/>
            <p:cNvSpPr/>
            <p:nvPr userDrawn="1"/>
          </p:nvSpPr>
          <p:spPr>
            <a:xfrm rot="5400000">
              <a:off x="-52804" y="173505"/>
              <a:ext cx="391362" cy="285757"/>
            </a:xfrm>
            <a:prstGeom prst="triangle">
              <a:avLst/>
            </a:prstGeom>
            <a:gradFill>
              <a:gsLst>
                <a:gs pos="0">
                  <a:srgbClr val="0070C0"/>
                </a:gs>
                <a:gs pos="100000">
                  <a:srgbClr val="00B0F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9" name="等腰三角形 8"/>
            <p:cNvSpPr/>
            <p:nvPr userDrawn="1"/>
          </p:nvSpPr>
          <p:spPr>
            <a:xfrm rot="5400000">
              <a:off x="-52804" y="261290"/>
              <a:ext cx="391362" cy="285757"/>
            </a:xfrm>
            <a:prstGeom prst="triangle">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grpSp>
      <p:grpSp>
        <p:nvGrpSpPr>
          <p:cNvPr id="10" name="组合 9"/>
          <p:cNvGrpSpPr/>
          <p:nvPr userDrawn="1"/>
        </p:nvGrpSpPr>
        <p:grpSpPr>
          <a:xfrm>
            <a:off x="6643682" y="4593949"/>
            <a:ext cx="214318" cy="479147"/>
            <a:chOff x="8858242" y="4593948"/>
            <a:chExt cx="285757" cy="479147"/>
          </a:xfrm>
        </p:grpSpPr>
        <p:sp>
          <p:nvSpPr>
            <p:cNvPr id="11" name="等腰三角形 10"/>
            <p:cNvSpPr/>
            <p:nvPr userDrawn="1"/>
          </p:nvSpPr>
          <p:spPr>
            <a:xfrm rot="16200000">
              <a:off x="8805440" y="4646750"/>
              <a:ext cx="391362" cy="285757"/>
            </a:xfrm>
            <a:prstGeom prst="triangle">
              <a:avLst/>
            </a:prstGeom>
            <a:gradFill>
              <a:gsLst>
                <a:gs pos="0">
                  <a:srgbClr val="0070C0"/>
                </a:gs>
                <a:gs pos="100000">
                  <a:srgbClr val="00B0F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sp>
          <p:nvSpPr>
            <p:cNvPr id="12" name="等腰三角形 11"/>
            <p:cNvSpPr/>
            <p:nvPr userDrawn="1"/>
          </p:nvSpPr>
          <p:spPr>
            <a:xfrm rot="16200000">
              <a:off x="8805440" y="4734535"/>
              <a:ext cx="391362" cy="285757"/>
            </a:xfrm>
            <a:prstGeom prst="triangle">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endParaRPr>
            </a:p>
          </p:txBody>
        </p:sp>
      </p:grpSp>
    </p:spTree>
    <p:extLst>
      <p:ext uri="{BB962C8B-B14F-4D97-AF65-F5344CB8AC3E}">
        <p14:creationId xmlns:p14="http://schemas.microsoft.com/office/powerpoint/2010/main" val="20652015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9166FB0D-3649-4659-A4EA-16B622D04D1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BC0CA1-3571-4BD4-9253-723F5D1C3D9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689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843495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35007883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1325745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99301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r>
              <a:rPr lang="en-US" altLang="zh-CN"/>
              <a:t>2018/7/25</a:t>
            </a:r>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2256974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1160212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294412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r>
              <a:rPr lang="en-US" altLang="zh-CN">
                <a:solidFill>
                  <a:prstClr val="black">
                    <a:tint val="75000"/>
                  </a:prstClr>
                </a:solidFill>
              </a:rPr>
              <a:t>2018/7/25</a:t>
            </a:r>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232376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zh-CN" altLang="en-US"/>
              <a:t>单击此处编辑母版标题样式</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659797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5758393"/>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267787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3614443"/>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Content Placeholder 3"/>
          <p:cNvSpPr>
            <a:spLocks noGrp="1"/>
          </p:cNvSpPr>
          <p:nvPr>
            <p:ph sz="half" idx="2"/>
          </p:nvPr>
        </p:nvSpPr>
        <p:spPr>
          <a:xfrm>
            <a:off x="472381" y="1878806"/>
            <a:ext cx="2901255"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Content Placeholder 5"/>
          <p:cNvSpPr>
            <a:spLocks noGrp="1"/>
          </p:cNvSpPr>
          <p:nvPr>
            <p:ph sz="quarter" idx="4"/>
          </p:nvPr>
        </p:nvSpPr>
        <p:spPr>
          <a:xfrm>
            <a:off x="3471863" y="1878806"/>
            <a:ext cx="2915543"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6183014"/>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746286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0263277"/>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008169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740569"/>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27325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4316958"/>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7033182"/>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31645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171401"/>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546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4545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4"/>
            <a:ext cx="5915025" cy="2139553"/>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045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r>
              <a:rPr lang="en-US" altLang="zh-CN"/>
              <a:t>2018/7/25</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71488" y="1369219"/>
            <a:ext cx="291465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471863" y="1369219"/>
            <a:ext cx="291465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1759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4"/>
            <a:ext cx="5915025" cy="994172"/>
          </a:xfrm>
        </p:spPr>
        <p:txBody>
          <a:bodyPr/>
          <a:lstStyle/>
          <a:p>
            <a:r>
              <a:rPr lang="zh-CN" altLang="en-US"/>
              <a:t>单击此处编辑母版标题样式</a:t>
            </a:r>
          </a:p>
        </p:txBody>
      </p:sp>
      <p:sp>
        <p:nvSpPr>
          <p:cNvPr id="3" name="文本占位符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472381" y="1878806"/>
            <a:ext cx="2901255"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3471863" y="1878806"/>
            <a:ext cx="2915543"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3589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7209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8968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3608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779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288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71487" y="273844"/>
            <a:ext cx="4350544"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93904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377784"/>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962461"/>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r>
              <a:rPr lang="en-US" altLang="zh-CN"/>
              <a:t>2018/7/25</a:t>
            </a:r>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r>
              <a:rPr lang="en-US" altLang="zh-CN"/>
              <a:t>‹#›</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3560533396"/>
      </p:ext>
    </p:extLst>
  </p:cSld>
  <p:clrMapOvr>
    <a:masterClrMapping/>
  </p:clrMapOvr>
  <p:transition spd="slow">
    <p:wipe/>
  </p:transition>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386343596"/>
      </p:ext>
    </p:extLst>
  </p:cSld>
  <p:clrMapOvr>
    <a:masterClrMapping/>
  </p:clrMapOvr>
  <p:transition spd="slow">
    <p:wipe/>
  </p:transition>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2536860789"/>
      </p:ext>
    </p:extLst>
  </p:cSld>
  <p:clrMapOvr>
    <a:masterClrMapping/>
  </p:clrMapOvr>
  <p:transition spd="slow">
    <p:wipe/>
  </p:transition>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4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3638944277"/>
      </p:ext>
    </p:extLst>
  </p:cSld>
  <p:clrMapOvr>
    <a:masterClrMapping/>
  </p:clrMapOvr>
  <p:transition spd="slow">
    <p:wipe/>
  </p:transition>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5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3247035252"/>
      </p:ext>
    </p:extLst>
  </p:cSld>
  <p:clrMapOvr>
    <a:masterClrMapping/>
  </p:clrMapOvr>
  <p:transition spd="slow">
    <p:wipe/>
  </p:transition>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6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832333164"/>
      </p:ext>
    </p:extLst>
  </p:cSld>
  <p:clrMapOvr>
    <a:masterClrMapping/>
  </p:clrMapOvr>
  <p:transition spd="slow">
    <p:wipe/>
  </p:transition>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7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1672849561"/>
      </p:ext>
    </p:extLst>
  </p:cSld>
  <p:clrMapOvr>
    <a:masterClrMapping/>
  </p:clrMapOvr>
  <p:transition spd="slow">
    <p:wipe/>
  </p:transition>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1912723348"/>
      </p:ext>
    </p:extLst>
  </p:cSld>
  <p:clrMapOvr>
    <a:masterClrMapping/>
  </p:clrMapOvr>
  <p:transition spd="slow">
    <p:wipe/>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0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2356254399"/>
      </p:ext>
    </p:extLst>
  </p:cSld>
  <p:clrMapOvr>
    <a:masterClrMapping/>
  </p:clrMapOvr>
  <p:transition spd="slow">
    <p:wipe/>
  </p:transition>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1_节标题">
    <p:spTree>
      <p:nvGrpSpPr>
        <p:cNvPr id="1" name=""/>
        <p:cNvGrpSpPr/>
        <p:nvPr/>
      </p:nvGrpSpPr>
      <p:grpSpPr>
        <a:xfrm>
          <a:off x="0" y="0"/>
          <a:ext cx="0" cy="0"/>
          <a:chOff x="0" y="0"/>
          <a:chExt cx="0" cy="0"/>
        </a:xfrm>
      </p:grpSpPr>
      <p:sp>
        <p:nvSpPr>
          <p:cNvPr id="7" name="矩形 6"/>
          <p:cNvSpPr/>
          <p:nvPr userDrawn="1"/>
        </p:nvSpPr>
        <p:spPr>
          <a:xfrm>
            <a:off x="-52948" y="756398"/>
            <a:ext cx="6910948" cy="416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extLst>
      <p:ext uri="{BB962C8B-B14F-4D97-AF65-F5344CB8AC3E}">
        <p14:creationId xmlns:p14="http://schemas.microsoft.com/office/powerpoint/2010/main" val="1859086464"/>
      </p:ext>
    </p:extLst>
  </p:cSld>
  <p:clrMapOvr>
    <a:masterClrMapping/>
  </p:clrMapOvr>
  <p:transition spd="slow">
    <p:wip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tLang="zh-CN"/>
              <a:t>2018/7/25</a:t>
            </a:r>
            <a:endParaRPr lang="zh-CN" alt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9" name="矩形 8"/>
          <p:cNvSpPr/>
          <p:nvPr userDrawn="1"/>
        </p:nvSpPr>
        <p:spPr>
          <a:xfrm>
            <a:off x="0" y="0"/>
            <a:ext cx="6858000" cy="5143500"/>
          </a:xfrm>
          <a:prstGeom prst="rect">
            <a:avLst/>
          </a:prstGeom>
          <a:blipFill dpi="0" rotWithShape="1">
            <a:blip r:embed="rId17" cstate="print">
              <a:alphaModFix amt="1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矩形 15">
            <a:extLst>
              <a:ext uri="{FF2B5EF4-FFF2-40B4-BE49-F238E27FC236}">
                <a16:creationId xmlns:a16="http://schemas.microsoft.com/office/drawing/2014/main" id="{E72E908C-0D78-4613-9421-372EB6E6E01D}"/>
              </a:ext>
            </a:extLst>
          </p:cNvPr>
          <p:cNvSpPr/>
          <p:nvPr userDrawn="1"/>
        </p:nvSpPr>
        <p:spPr>
          <a:xfrm>
            <a:off x="0" y="0"/>
            <a:ext cx="6858000" cy="5143500"/>
          </a:xfrm>
          <a:prstGeom prst="rect">
            <a:avLst/>
          </a:prstGeom>
          <a:gradFill flip="none" rotWithShape="1">
            <a:gsLst>
              <a:gs pos="0">
                <a:schemeClr val="bg1"/>
              </a:gs>
              <a:gs pos="100000">
                <a:schemeClr val="bg1">
                  <a:alpha val="50000"/>
                </a:schemeClr>
              </a:gs>
            </a:gsLst>
            <a:lin ang="5400000" scaled="1"/>
            <a:tileRect/>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atin typeface="+mn-lt"/>
            </a:endParaRPr>
          </a:p>
        </p:txBody>
      </p:sp>
      <p:sp>
        <p:nvSpPr>
          <p:cNvPr id="17" name="标题占位符 1">
            <a:extLst>
              <a:ext uri="{FF2B5EF4-FFF2-40B4-BE49-F238E27FC236}">
                <a16:creationId xmlns:a16="http://schemas.microsoft.com/office/drawing/2014/main" id="{9B6B6805-A9E5-4E42-B886-075F8ED8A884}"/>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18" name="文本占位符 2">
            <a:extLst>
              <a:ext uri="{FF2B5EF4-FFF2-40B4-BE49-F238E27FC236}">
                <a16:creationId xmlns:a16="http://schemas.microsoft.com/office/drawing/2014/main" id="{4EDA6912-113F-4B2C-980C-1DFFB0D30511}"/>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9" name="日期占位符 3">
            <a:extLst>
              <a:ext uri="{FF2B5EF4-FFF2-40B4-BE49-F238E27FC236}">
                <a16:creationId xmlns:a16="http://schemas.microsoft.com/office/drawing/2014/main" id="{C08C6EDE-55B9-45CA-9828-40043905A43D}"/>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zh-CN" altLang="en-US" dirty="0"/>
          </a:p>
        </p:txBody>
      </p:sp>
      <p:sp>
        <p:nvSpPr>
          <p:cNvPr id="20" name="页脚占位符 4">
            <a:extLst>
              <a:ext uri="{FF2B5EF4-FFF2-40B4-BE49-F238E27FC236}">
                <a16:creationId xmlns:a16="http://schemas.microsoft.com/office/drawing/2014/main" id="{98E0E01F-B318-4B9F-B17B-9292F81DCC69}"/>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21" name="灯片编号占位符 5">
            <a:extLst>
              <a:ext uri="{FF2B5EF4-FFF2-40B4-BE49-F238E27FC236}">
                <a16:creationId xmlns:a16="http://schemas.microsoft.com/office/drawing/2014/main" id="{9F7D1C6C-9458-48B8-9873-30394479E00E}"/>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latin typeface="+mn-lt"/>
              </a:defRPr>
            </a:lvl1pPr>
          </a:lstStyle>
          <a:p>
            <a:fld id="{75AA9096-2E4D-442F-BCF0-AA35F007B576}" type="slidenum">
              <a:rPr lang="zh-CN" altLang="en-US" smtClean="0"/>
              <a:pPr/>
              <a:t>‹#›</a:t>
            </a:fld>
            <a:endParaRPr lang="zh-CN" altLang="en-US"/>
          </a:p>
        </p:txBody>
      </p:sp>
    </p:spTree>
    <p:extLst>
      <p:ext uri="{BB962C8B-B14F-4D97-AF65-F5344CB8AC3E}">
        <p14:creationId xmlns:p14="http://schemas.microsoft.com/office/powerpoint/2010/main" val="20569121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F36E248-687F-419D-AC25-7BB7F7380478}" type="datetimeFigureOut">
              <a:rPr lang="zh-CN" altLang="en-US" smtClean="0"/>
              <a:pPr/>
              <a:t>2023/10/25</a:t>
            </a:fld>
            <a:endParaRPr lang="zh-CN" altLang="en-US"/>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C8D44C29-C485-4CDA-BA64-DFD786D15C92}" type="slidenum">
              <a:rPr lang="zh-CN" altLang="en-US" smtClean="0"/>
              <a:pPr/>
              <a:t>‹#›</a:t>
            </a:fld>
            <a:endParaRPr lang="zh-CN" altLang="en-US"/>
          </a:p>
        </p:txBody>
      </p:sp>
    </p:spTree>
    <p:extLst>
      <p:ext uri="{BB962C8B-B14F-4D97-AF65-F5344CB8AC3E}">
        <p14:creationId xmlns:p14="http://schemas.microsoft.com/office/powerpoint/2010/main" val="41748831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spd="slow">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26813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40" r:id="rId1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905" algn="l" defTabSz="514350" rtl="0" eaLnBrk="1" latinLnBrk="0" hangingPunct="1">
        <a:lnSpc>
          <a:spcPct val="90000"/>
        </a:lnSpc>
        <a:spcBef>
          <a:spcPts val="565"/>
        </a:spcBef>
        <a:buFont typeface="Arial" panose="020B0604020202020204" pitchFamily="34" charset="0"/>
        <a:buChar char="•"/>
        <a:defRPr sz="1575" kern="1200">
          <a:solidFill>
            <a:schemeClr val="tx1"/>
          </a:solidFill>
          <a:latin typeface="+mn-lt"/>
          <a:ea typeface="+mn-ea"/>
          <a:cs typeface="+mn-cs"/>
        </a:defRPr>
      </a:lvl1pPr>
      <a:lvl2pPr marL="386080" indent="-128905"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905"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tLang="zh-CN">
                <a:solidFill>
                  <a:prstClr val="black">
                    <a:tint val="75000"/>
                  </a:prstClr>
                </a:solidFill>
              </a:rPr>
              <a:t>2018/7/25</a:t>
            </a:r>
            <a:endParaRPr lang="zh-CN" altLang="en-US">
              <a:solidFill>
                <a:prstClr val="black">
                  <a:tint val="75000"/>
                </a:prstClr>
              </a:solidFill>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ltLang="zh-CN">
                <a:solidFill>
                  <a:prstClr val="black">
                    <a:tint val="75000"/>
                  </a:prstClr>
                </a:solidFill>
              </a:rPr>
              <a:t>‹#›</a:t>
            </a:r>
            <a:endParaRPr lang="zh-CN" altLang="en-US">
              <a:solidFill>
                <a:prstClr val="black">
                  <a:tint val="75000"/>
                </a:prstClr>
              </a:solidFill>
            </a:endParaRPr>
          </a:p>
        </p:txBody>
      </p:sp>
    </p:spTree>
    <p:extLst>
      <p:ext uri="{BB962C8B-B14F-4D97-AF65-F5344CB8AC3E}">
        <p14:creationId xmlns:p14="http://schemas.microsoft.com/office/powerpoint/2010/main" val="268876571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F36E248-687F-419D-AC25-7BB7F7380478}"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C8D44C29-C485-4CDA-BA64-DFD786D15C9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793305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transition spd="slow">
    <p:fade/>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DAF6B169-E305-4F7B-8A65-ACE2B101B8FD}"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D88EFB3-8ED2-4592-A1CC-D9AB0090536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20561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905" algn="l" defTabSz="514350" rtl="0" eaLnBrk="1" latinLnBrk="0" hangingPunct="1">
        <a:lnSpc>
          <a:spcPct val="90000"/>
        </a:lnSpc>
        <a:spcBef>
          <a:spcPts val="565"/>
        </a:spcBef>
        <a:buFont typeface="Arial" panose="020B0604020202020204" pitchFamily="34" charset="0"/>
        <a:buChar char="•"/>
        <a:defRPr sz="1575" kern="1200">
          <a:solidFill>
            <a:schemeClr val="tx1"/>
          </a:solidFill>
          <a:latin typeface="+mn-lt"/>
          <a:ea typeface="+mn-ea"/>
          <a:cs typeface="+mn-cs"/>
        </a:defRPr>
      </a:lvl1pPr>
      <a:lvl2pPr marL="386080" indent="-128905"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905"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zh-CN"/>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4.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9.pn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8.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8.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9.png"/><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65.xml"/><Relationship Id="rId6" Type="http://schemas.openxmlformats.org/officeDocument/2006/relationships/chart" Target="../charts/chart2.xml"/><Relationship Id="rId5" Type="http://schemas.openxmlformats.org/officeDocument/2006/relationships/image" Target="../media/image60.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7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75.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openxmlformats.org/officeDocument/2006/relationships/image" Target="../media/image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9.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0D1A651-D77A-411E-8490-A7EBCDAA02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618"/>
          <a:stretch/>
        </p:blipFill>
        <p:spPr>
          <a:xfrm>
            <a:off x="0" y="-20151"/>
            <a:ext cx="6858000" cy="2419319"/>
          </a:xfrm>
          <a:prstGeom prst="rect">
            <a:avLst/>
          </a:prstGeom>
        </p:spPr>
      </p:pic>
      <p:sp>
        <p:nvSpPr>
          <p:cNvPr id="4" name="文本框 3">
            <a:extLst>
              <a:ext uri="{FF2B5EF4-FFF2-40B4-BE49-F238E27FC236}">
                <a16:creationId xmlns:a16="http://schemas.microsoft.com/office/drawing/2014/main" id="{ADC653BB-8E0D-495A-8175-E3A2EE0DD040}"/>
              </a:ext>
            </a:extLst>
          </p:cNvPr>
          <p:cNvSpPr txBox="1"/>
          <p:nvPr/>
        </p:nvSpPr>
        <p:spPr>
          <a:xfrm>
            <a:off x="233929" y="2448388"/>
            <a:ext cx="6319683" cy="1754326"/>
          </a:xfrm>
          <a:prstGeom prst="rect">
            <a:avLst/>
          </a:prstGeom>
          <a:noFill/>
        </p:spPr>
        <p:txBody>
          <a:bodyPr wrap="square" rtlCol="0">
            <a:spAutoFit/>
          </a:bodyPr>
          <a:lstStyle/>
          <a:p>
            <a:pPr algn="ctr" defTabSz="514350"/>
            <a:r>
              <a:rPr lang="zh-CN" altLang="en-US" sz="3600" b="1" spc="169" dirty="0" smtClean="0">
                <a:solidFill>
                  <a:srgbClr val="006EE6"/>
                </a:solidFill>
                <a:latin typeface="微软雅黑" panose="020B0503020204020204" pitchFamily="34" charset="-122"/>
                <a:ea typeface="微软雅黑" panose="020B0503020204020204" pitchFamily="34" charset="-122"/>
              </a:rPr>
              <a:t>红色筑底 问礼蓝天</a:t>
            </a:r>
            <a:endParaRPr lang="en-US" altLang="zh-CN" sz="3600" b="1" spc="169" dirty="0" smtClean="0">
              <a:solidFill>
                <a:srgbClr val="006EE6"/>
              </a:solidFill>
              <a:latin typeface="微软雅黑" panose="020B0503020204020204" pitchFamily="34" charset="-122"/>
              <a:ea typeface="微软雅黑" panose="020B0503020204020204" pitchFamily="34" charset="-122"/>
            </a:endParaRPr>
          </a:p>
          <a:p>
            <a:pPr algn="ctr" defTabSz="514350"/>
            <a:r>
              <a:rPr lang="zh-CN" altLang="en-US" sz="3600" b="1" spc="169" dirty="0" smtClean="0">
                <a:solidFill>
                  <a:srgbClr val="006EE6"/>
                </a:solidFill>
                <a:latin typeface="微软雅黑" panose="020B0503020204020204" pitchFamily="34" charset="-122"/>
                <a:ea typeface="微软雅黑" panose="020B0503020204020204" pitchFamily="34" charset="-122"/>
              </a:rPr>
              <a:t>书写中国特色世界一流飞行大学建设的洛阳篇章</a:t>
            </a:r>
            <a:endParaRPr lang="zh-CN" altLang="en-US" sz="3600" b="1" spc="169" dirty="0">
              <a:solidFill>
                <a:srgbClr val="006EE6"/>
              </a:solidFill>
              <a:latin typeface="微软雅黑" panose="020B0503020204020204" pitchFamily="34" charset="-122"/>
              <a:ea typeface="微软雅黑" panose="020B0503020204020204" pitchFamily="34" charset="-122"/>
            </a:endParaRPr>
          </a:p>
        </p:txBody>
      </p:sp>
      <p:sp>
        <p:nvSpPr>
          <p:cNvPr id="49" name="矩形: 圆角 48">
            <a:extLst>
              <a:ext uri="{FF2B5EF4-FFF2-40B4-BE49-F238E27FC236}">
                <a16:creationId xmlns:a16="http://schemas.microsoft.com/office/drawing/2014/main" id="{AC8837F6-F765-44A3-BCEB-628C0571E74B}"/>
              </a:ext>
            </a:extLst>
          </p:cNvPr>
          <p:cNvSpPr/>
          <p:nvPr/>
        </p:nvSpPr>
        <p:spPr>
          <a:xfrm>
            <a:off x="2848843" y="4251934"/>
            <a:ext cx="1089854" cy="286338"/>
          </a:xfrm>
          <a:prstGeom prst="roundRect">
            <a:avLst>
              <a:gd name="adj" fmla="val 50000"/>
            </a:avLst>
          </a:prstGeom>
          <a:gradFill>
            <a:gsLst>
              <a:gs pos="0">
                <a:srgbClr val="006EE6"/>
              </a:gs>
              <a:gs pos="100000">
                <a:srgbClr val="006E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718" rIns="0" bIns="25718" numCol="1" spcCol="0" rtlCol="0" fromWordArt="0" anchor="ctr" anchorCtr="0" forceAA="0" compatLnSpc="1">
            <a:prstTxWarp prst="textNoShape">
              <a:avLst/>
            </a:prstTxWarp>
            <a:noAutofit/>
          </a:bodyPr>
          <a:lstStyle/>
          <a:p>
            <a:pPr algn="ctr" defTabSz="514350"/>
            <a:r>
              <a:rPr lang="en-US" altLang="zh-CN" sz="1013" dirty="0" smtClean="0">
                <a:solidFill>
                  <a:srgbClr val="FFFFFF"/>
                </a:solidFill>
                <a:latin typeface="Arial"/>
                <a:ea typeface="微软雅黑"/>
              </a:rPr>
              <a:t>2023.10</a:t>
            </a:r>
            <a:endParaRPr lang="zh-CN" altLang="en-US" sz="1013" dirty="0">
              <a:solidFill>
                <a:srgbClr val="FFFFFF"/>
              </a:solidFill>
              <a:latin typeface="Arial"/>
              <a:ea typeface="微软雅黑"/>
            </a:endParaRPr>
          </a:p>
        </p:txBody>
      </p:sp>
      <p:sp>
        <p:nvSpPr>
          <p:cNvPr id="12" name="任意多边形: 形状 55">
            <a:extLst>
              <a:ext uri="{FF2B5EF4-FFF2-40B4-BE49-F238E27FC236}">
                <a16:creationId xmlns:a16="http://schemas.microsoft.com/office/drawing/2014/main" id="{511D57E1-BDC5-4A53-9065-CA9060AF88D2}"/>
              </a:ext>
            </a:extLst>
          </p:cNvPr>
          <p:cNvSpPr/>
          <p:nvPr/>
        </p:nvSpPr>
        <p:spPr>
          <a:xfrm>
            <a:off x="-2022" y="-20151"/>
            <a:ext cx="6862043" cy="2093395"/>
          </a:xfrm>
          <a:custGeom>
            <a:avLst/>
            <a:gdLst>
              <a:gd name="connsiteX0" fmla="*/ 0 w 12192000"/>
              <a:gd name="connsiteY0" fmla="*/ 0 h 3820891"/>
              <a:gd name="connsiteX1" fmla="*/ 12192000 w 12192000"/>
              <a:gd name="connsiteY1" fmla="*/ 0 h 3820891"/>
              <a:gd name="connsiteX2" fmla="*/ 12192000 w 12192000"/>
              <a:gd name="connsiteY2" fmla="*/ 2822842 h 3820891"/>
              <a:gd name="connsiteX3" fmla="*/ 11920340 w 12192000"/>
              <a:gd name="connsiteY3" fmla="*/ 2925857 h 3820891"/>
              <a:gd name="connsiteX4" fmla="*/ 6096000 w 12192000"/>
              <a:gd name="connsiteY4" fmla="*/ 3820891 h 3820891"/>
              <a:gd name="connsiteX5" fmla="*/ 271660 w 12192000"/>
              <a:gd name="connsiteY5" fmla="*/ 2925857 h 3820891"/>
              <a:gd name="connsiteX6" fmla="*/ 0 w 12192000"/>
              <a:gd name="connsiteY6" fmla="*/ 2822842 h 38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20891">
                <a:moveTo>
                  <a:pt x="0" y="0"/>
                </a:moveTo>
                <a:lnTo>
                  <a:pt x="12192000" y="0"/>
                </a:lnTo>
                <a:lnTo>
                  <a:pt x="12192000" y="2822842"/>
                </a:lnTo>
                <a:lnTo>
                  <a:pt x="11920340" y="2925857"/>
                </a:lnTo>
                <a:cubicBezTo>
                  <a:pt x="10382026" y="3481957"/>
                  <a:pt x="8338529" y="3820891"/>
                  <a:pt x="6096000" y="3820891"/>
                </a:cubicBezTo>
                <a:cubicBezTo>
                  <a:pt x="3853472" y="3820891"/>
                  <a:pt x="1809974" y="3481957"/>
                  <a:pt x="271660" y="2925857"/>
                </a:cubicBezTo>
                <a:lnTo>
                  <a:pt x="0" y="2822842"/>
                </a:lnTo>
                <a:close/>
              </a:path>
            </a:pathLst>
          </a:custGeom>
          <a:gradFill flip="none" rotWithShape="1">
            <a:gsLst>
              <a:gs pos="0">
                <a:schemeClr val="accent2">
                  <a:lumMod val="20000"/>
                  <a:lumOff val="80000"/>
                </a:schemeClr>
              </a:gs>
              <a:gs pos="10000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514350"/>
            <a:endParaRPr lang="zh-CN" altLang="en-US" sz="1013" dirty="0">
              <a:solidFill>
                <a:srgbClr val="FFFFFF"/>
              </a:solidFill>
              <a:latin typeface="Arial"/>
              <a:ea typeface="微软雅黑"/>
            </a:endParaRPr>
          </a:p>
        </p:txBody>
      </p:sp>
      <p:pic>
        <p:nvPicPr>
          <p:cNvPr id="11" name="图片 10">
            <a:extLst>
              <a:ext uri="{FF2B5EF4-FFF2-40B4-BE49-F238E27FC236}">
                <a16:creationId xmlns:a16="http://schemas.microsoft.com/office/drawing/2014/main" id="{49EC9551-6EFB-4C03-B73D-DD91D53CEA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34" y="1077764"/>
            <a:ext cx="5507331" cy="691369"/>
          </a:xfrm>
          <a:prstGeom prst="rect">
            <a:avLst/>
          </a:prstGeom>
        </p:spPr>
      </p:pic>
    </p:spTree>
    <p:custDataLst>
      <p:tags r:id="rId2"/>
    </p:custDataLst>
    <p:extLst>
      <p:ext uri="{BB962C8B-B14F-4D97-AF65-F5344CB8AC3E}">
        <p14:creationId xmlns:p14="http://schemas.microsoft.com/office/powerpoint/2010/main" val="100070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专项照片资料\20210715上报学院院史资料\改革创新显担当\20200702民航首批试飞员来洛进行实操培训.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82613" y="2311992"/>
            <a:ext cx="1575387" cy="882968"/>
          </a:xfrm>
          <a:prstGeom prst="rect">
            <a:avLst/>
          </a:prstGeom>
          <a:noFill/>
        </p:spPr>
      </p:pic>
      <p:cxnSp>
        <p:nvCxnSpPr>
          <p:cNvPr id="5" name="直接连接符 4"/>
          <p:cNvCxnSpPr/>
          <p:nvPr/>
        </p:nvCxnSpPr>
        <p:spPr>
          <a:xfrm>
            <a:off x="272444" y="3604296"/>
            <a:ext cx="6481167" cy="0"/>
          </a:xfrm>
          <a:prstGeom prst="line">
            <a:avLst/>
          </a:prstGeom>
          <a:ln w="57150">
            <a:solidFill>
              <a:srgbClr val="333534"/>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1855677" y="3502141"/>
            <a:ext cx="0" cy="737949"/>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995288" y="3194893"/>
            <a:ext cx="0" cy="607462"/>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rot="10800000">
            <a:off x="605164" y="3747528"/>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cxnSp>
        <p:nvCxnSpPr>
          <p:cNvPr id="13" name="直接连接符 12"/>
          <p:cNvCxnSpPr/>
          <p:nvPr/>
        </p:nvCxnSpPr>
        <p:spPr>
          <a:xfrm flipV="1">
            <a:off x="2715503" y="3196322"/>
            <a:ext cx="0" cy="607462"/>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528029" y="3502141"/>
            <a:ext cx="0" cy="748665"/>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608039" y="2325396"/>
            <a:ext cx="1559481" cy="875993"/>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cxnSp>
        <p:nvCxnSpPr>
          <p:cNvPr id="20" name="直接连接符 19"/>
          <p:cNvCxnSpPr/>
          <p:nvPr/>
        </p:nvCxnSpPr>
        <p:spPr>
          <a:xfrm flipV="1">
            <a:off x="4387855" y="3196322"/>
            <a:ext cx="0" cy="607462"/>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5199309" y="3502141"/>
            <a:ext cx="0" cy="770096"/>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6059060" y="3196031"/>
            <a:ext cx="0" cy="693658"/>
          </a:xfrm>
          <a:prstGeom prst="line">
            <a:avLst/>
          </a:prstGeom>
          <a:ln w="38100">
            <a:solidFill>
              <a:srgbClr val="333534"/>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05163" y="3747529"/>
            <a:ext cx="896541" cy="300082"/>
          </a:xfrm>
          <a:prstGeom prst="rect">
            <a:avLst/>
          </a:prstGeom>
          <a:noFill/>
        </p:spPr>
        <p:txBody>
          <a:bodyPr wrap="square" rtlCol="0">
            <a:spAutoFit/>
            <a:scene3d>
              <a:camera prst="orthographicFront"/>
              <a:lightRig rig="threePt" dir="t"/>
            </a:scene3d>
          </a:bodyPr>
          <a:lstStyle/>
          <a:p>
            <a:pPr defTabSz="257175"/>
            <a:r>
              <a:rPr lang="zh-CN" altLang="en-US" sz="1350" dirty="0" smtClean="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两航起义</a:t>
            </a:r>
            <a:endParaRPr lang="zh-CN" altLang="en-US" sz="1350" dirty="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endParaRPr>
          </a:p>
        </p:txBody>
      </p:sp>
      <p:sp>
        <p:nvSpPr>
          <p:cNvPr id="31" name="矩形 30"/>
          <p:cNvSpPr/>
          <p:nvPr/>
        </p:nvSpPr>
        <p:spPr>
          <a:xfrm rot="10800000">
            <a:off x="1447769" y="3240322"/>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32" name="文本框 31"/>
          <p:cNvSpPr txBox="1"/>
          <p:nvPr/>
        </p:nvSpPr>
        <p:spPr>
          <a:xfrm>
            <a:off x="1447769" y="3240322"/>
            <a:ext cx="896541" cy="300082"/>
          </a:xfrm>
          <a:prstGeom prst="rect">
            <a:avLst/>
          </a:prstGeom>
          <a:noFill/>
        </p:spPr>
        <p:txBody>
          <a:bodyPr wrap="square" rtlCol="0">
            <a:spAutoFit/>
            <a:scene3d>
              <a:camera prst="orthographicFront"/>
              <a:lightRig rig="threePt" dir="t"/>
            </a:scene3d>
          </a:bodyPr>
          <a:lstStyle/>
          <a:p>
            <a:pPr defTabSz="257175"/>
            <a:r>
              <a:rPr lang="zh-CN" altLang="en-US" sz="135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千里北迁</a:t>
            </a:r>
          </a:p>
        </p:txBody>
      </p:sp>
      <p:sp>
        <p:nvSpPr>
          <p:cNvPr id="33" name="矩形 32"/>
          <p:cNvSpPr/>
          <p:nvPr/>
        </p:nvSpPr>
        <p:spPr>
          <a:xfrm rot="10800000">
            <a:off x="2320021" y="3748957"/>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34" name="文本框 33"/>
          <p:cNvSpPr txBox="1"/>
          <p:nvPr/>
        </p:nvSpPr>
        <p:spPr>
          <a:xfrm>
            <a:off x="2320021" y="3748957"/>
            <a:ext cx="896541" cy="300082"/>
          </a:xfrm>
          <a:prstGeom prst="rect">
            <a:avLst/>
          </a:prstGeom>
          <a:noFill/>
        </p:spPr>
        <p:txBody>
          <a:bodyPr wrap="square" rtlCol="0">
            <a:spAutoFit/>
            <a:scene3d>
              <a:camera prst="orthographicFront"/>
              <a:lightRig rig="threePt" dir="t"/>
            </a:scene3d>
          </a:bodyPr>
          <a:lstStyle/>
          <a:p>
            <a:pPr defTabSz="257175"/>
            <a:r>
              <a:rPr lang="zh-CN" altLang="en-US" sz="1350" dirty="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三无精神</a:t>
            </a:r>
          </a:p>
        </p:txBody>
      </p:sp>
      <p:sp>
        <p:nvSpPr>
          <p:cNvPr id="35" name="矩形 34"/>
          <p:cNvSpPr/>
          <p:nvPr/>
        </p:nvSpPr>
        <p:spPr>
          <a:xfrm rot="10800000">
            <a:off x="3134408" y="3258182"/>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36" name="文本框 35"/>
          <p:cNvSpPr txBox="1"/>
          <p:nvPr/>
        </p:nvSpPr>
        <p:spPr>
          <a:xfrm>
            <a:off x="3134408" y="3258182"/>
            <a:ext cx="896541" cy="300082"/>
          </a:xfrm>
          <a:prstGeom prst="rect">
            <a:avLst/>
          </a:prstGeom>
          <a:noFill/>
        </p:spPr>
        <p:txBody>
          <a:bodyPr wrap="square" rtlCol="0">
            <a:spAutoFit/>
            <a:scene3d>
              <a:camera prst="orthographicFront"/>
              <a:lightRig rig="threePt" dir="t"/>
            </a:scene3d>
          </a:bodyPr>
          <a:lstStyle/>
          <a:p>
            <a:pPr defTabSz="257175"/>
            <a:r>
              <a:rPr lang="zh-CN" altLang="en-US" sz="1350" dirty="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安全从纪</a:t>
            </a:r>
          </a:p>
        </p:txBody>
      </p:sp>
      <p:sp>
        <p:nvSpPr>
          <p:cNvPr id="37" name="矩形 36"/>
          <p:cNvSpPr/>
          <p:nvPr/>
        </p:nvSpPr>
        <p:spPr>
          <a:xfrm rot="10800000">
            <a:off x="3994159" y="3725740"/>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38" name="文本框 37"/>
          <p:cNvSpPr txBox="1"/>
          <p:nvPr/>
        </p:nvSpPr>
        <p:spPr>
          <a:xfrm>
            <a:off x="3994158" y="3725740"/>
            <a:ext cx="896541" cy="300082"/>
          </a:xfrm>
          <a:prstGeom prst="rect">
            <a:avLst/>
          </a:prstGeom>
          <a:noFill/>
        </p:spPr>
        <p:txBody>
          <a:bodyPr wrap="square" rtlCol="0">
            <a:spAutoFit/>
            <a:scene3d>
              <a:camera prst="orthographicFront"/>
              <a:lightRig rig="threePt" dir="t"/>
            </a:scene3d>
          </a:bodyPr>
          <a:lstStyle/>
          <a:p>
            <a:pPr defTabSz="257175"/>
            <a:r>
              <a:rPr lang="zh-CN" altLang="en-US" sz="135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双业并举</a:t>
            </a:r>
            <a:endParaRPr lang="en-US" altLang="zh-CN" sz="135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endParaRPr>
          </a:p>
        </p:txBody>
      </p:sp>
      <p:sp>
        <p:nvSpPr>
          <p:cNvPr id="39" name="矩形 38"/>
          <p:cNvSpPr/>
          <p:nvPr/>
        </p:nvSpPr>
        <p:spPr>
          <a:xfrm rot="10800000">
            <a:off x="4806403" y="3240322"/>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40" name="文本框 39"/>
          <p:cNvSpPr txBox="1"/>
          <p:nvPr/>
        </p:nvSpPr>
        <p:spPr>
          <a:xfrm>
            <a:off x="4806403" y="3240322"/>
            <a:ext cx="896541" cy="300082"/>
          </a:xfrm>
          <a:prstGeom prst="rect">
            <a:avLst/>
          </a:prstGeom>
          <a:noFill/>
        </p:spPr>
        <p:txBody>
          <a:bodyPr wrap="square" rtlCol="0">
            <a:spAutoFit/>
            <a:scene3d>
              <a:camera prst="orthographicFront"/>
              <a:lightRig rig="threePt" dir="t"/>
            </a:scene3d>
          </a:bodyPr>
          <a:lstStyle/>
          <a:p>
            <a:pPr defTabSz="257175"/>
            <a:r>
              <a:rPr lang="zh-CN" altLang="en-US" sz="135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企业改制</a:t>
            </a:r>
          </a:p>
        </p:txBody>
      </p:sp>
      <p:sp>
        <p:nvSpPr>
          <p:cNvPr id="41" name="矩形 40"/>
          <p:cNvSpPr/>
          <p:nvPr/>
        </p:nvSpPr>
        <p:spPr>
          <a:xfrm rot="10800000">
            <a:off x="5664725" y="3745742"/>
            <a:ext cx="786170" cy="2621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42" name="文本框 41"/>
          <p:cNvSpPr txBox="1"/>
          <p:nvPr/>
        </p:nvSpPr>
        <p:spPr>
          <a:xfrm>
            <a:off x="5664724" y="3745743"/>
            <a:ext cx="896541" cy="300082"/>
          </a:xfrm>
          <a:prstGeom prst="rect">
            <a:avLst/>
          </a:prstGeom>
          <a:noFill/>
        </p:spPr>
        <p:txBody>
          <a:bodyPr wrap="square" rtlCol="0">
            <a:spAutoFit/>
            <a:scene3d>
              <a:camera prst="orthographicFront"/>
              <a:lightRig rig="threePt" dir="t"/>
            </a:scene3d>
          </a:bodyPr>
          <a:lstStyle/>
          <a:p>
            <a:pPr defTabSz="257175"/>
            <a:r>
              <a:rPr lang="zh-CN" altLang="en-US" sz="1350">
                <a:solidFill>
                  <a:prstClr val="white"/>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cs typeface="思源黑体 CN Normal" panose="020B0400000000000000" charset="-122"/>
                <a:sym typeface="+mn-ea"/>
              </a:rPr>
              <a:t>改革创新</a:t>
            </a:r>
          </a:p>
        </p:txBody>
      </p:sp>
      <p:sp>
        <p:nvSpPr>
          <p:cNvPr id="53" name="矩形 52"/>
          <p:cNvSpPr/>
          <p:nvPr/>
        </p:nvSpPr>
        <p:spPr>
          <a:xfrm>
            <a:off x="1116299" y="4155794"/>
            <a:ext cx="1559481" cy="891897"/>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57" name="矩形 56"/>
          <p:cNvSpPr/>
          <p:nvPr/>
        </p:nvSpPr>
        <p:spPr>
          <a:xfrm>
            <a:off x="2748288" y="4152580"/>
            <a:ext cx="1559481" cy="891897"/>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58" name="矩形 57"/>
          <p:cNvSpPr/>
          <p:nvPr/>
        </p:nvSpPr>
        <p:spPr>
          <a:xfrm>
            <a:off x="4411711" y="4149365"/>
            <a:ext cx="1559481" cy="891897"/>
          </a:xfrm>
          <a:prstGeom prst="rect">
            <a:avLst/>
          </a:prstGeom>
          <a:blipFill dpi="0" rotWithShape="1">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3">
              <a:solidFill>
                <a:prstClr val="white"/>
              </a:solidFill>
            </a:endParaRPr>
          </a:p>
        </p:txBody>
      </p:sp>
      <p:sp>
        <p:nvSpPr>
          <p:cNvPr id="3" name="矩形 2">
            <a:extLst>
              <a:ext uri="{FF2B5EF4-FFF2-40B4-BE49-F238E27FC236}">
                <a16:creationId xmlns:a16="http://schemas.microsoft.com/office/drawing/2014/main" id="{7A98E43F-87F7-419A-9C93-F1EB565AA9F6}"/>
              </a:ext>
            </a:extLst>
          </p:cNvPr>
          <p:cNvSpPr/>
          <p:nvPr/>
        </p:nvSpPr>
        <p:spPr>
          <a:xfrm>
            <a:off x="405881" y="607984"/>
            <a:ext cx="6045014" cy="1554272"/>
          </a:xfrm>
          <a:prstGeom prst="rect">
            <a:avLst/>
          </a:prstGeom>
        </p:spPr>
        <p:txBody>
          <a:bodyPr wrap="square">
            <a:spAutoFit/>
          </a:bodyPr>
          <a:lstStyle/>
          <a:p>
            <a:pPr indent="406400" algn="just">
              <a:lnSpc>
                <a:spcPts val="1920"/>
              </a:lnSpc>
            </a:pPr>
            <a:r>
              <a:rPr lang="zh-CN" altLang="en-US" sz="1400" b="1" dirty="0">
                <a:solidFill>
                  <a:prstClr val="black"/>
                </a:solidFill>
                <a:latin typeface="微软雅黑" panose="020B0503020204020204" pitchFamily="34" charset="-122"/>
                <a:ea typeface="微软雅黑" panose="020B0503020204020204" pitchFamily="34" charset="-122"/>
              </a:rPr>
              <a:t>洛阳分院</a:t>
            </a:r>
            <a:r>
              <a:rPr lang="zh-CN" altLang="zh-CN" sz="1400" b="1" dirty="0">
                <a:solidFill>
                  <a:prstClr val="black"/>
                </a:solidFill>
                <a:latin typeface="微软雅黑" panose="020B0503020204020204" pitchFamily="34" charset="-122"/>
                <a:ea typeface="微软雅黑" panose="020B0503020204020204" pitchFamily="34" charset="-122"/>
              </a:rPr>
              <a:t>紧随学院发展，经历了从军队到民航的行业变换、四川到河南的地域变迁。分院坚持</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红色筑底</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，形成和传承</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安全从纪</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千里北迁</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团结奉献</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改革创新</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等精神和作风；坚守</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a:solidFill>
                  <a:prstClr val="black"/>
                </a:solidFill>
                <a:latin typeface="微软雅黑" panose="020B0503020204020204" pitchFamily="34" charset="-122"/>
                <a:ea typeface="微软雅黑" panose="020B0503020204020204" pitchFamily="34" charset="-122"/>
              </a:rPr>
              <a:t>为党育人、为国育才</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zh-CN" sz="1400" b="1" dirty="0" smtClean="0">
                <a:solidFill>
                  <a:prstClr val="black"/>
                </a:solidFill>
                <a:latin typeface="微软雅黑" panose="020B0503020204020204" pitchFamily="34" charset="-122"/>
                <a:ea typeface="微软雅黑" panose="020B0503020204020204" pitchFamily="34" charset="-122"/>
              </a:rPr>
              <a:t>使命</a:t>
            </a:r>
            <a:r>
              <a:rPr lang="zh-CN" altLang="en-US" sz="1400" b="1" dirty="0" smtClean="0">
                <a:solidFill>
                  <a:prstClr val="black"/>
                </a:solidFill>
                <a:latin typeface="微软雅黑" panose="020B0503020204020204" pitchFamily="34" charset="-122"/>
                <a:ea typeface="微软雅黑" panose="020B0503020204020204" pitchFamily="34" charset="-122"/>
              </a:rPr>
              <a:t>，</a:t>
            </a:r>
            <a:r>
              <a:rPr lang="zh-CN" altLang="zh-CN" sz="1400" b="1" dirty="0" smtClean="0">
                <a:latin typeface="微软雅黑" panose="020B0503020204020204" pitchFamily="34" charset="-122"/>
                <a:ea typeface="微软雅黑" panose="020B0503020204020204" pitchFamily="34" charset="-122"/>
              </a:rPr>
              <a:t>树</a:t>
            </a:r>
            <a:r>
              <a:rPr lang="zh-CN" altLang="zh-CN" sz="1400" b="1" dirty="0">
                <a:latin typeface="微软雅黑" panose="020B0503020204020204" pitchFamily="34" charset="-122"/>
                <a:ea typeface="微软雅黑" panose="020B0503020204020204" pitchFamily="34" charset="-122"/>
              </a:rPr>
              <a:t>牢</a:t>
            </a:r>
            <a:r>
              <a:rPr lang="en-US" altLang="zh-CN"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安全第一</a:t>
            </a:r>
            <a:r>
              <a:rPr lang="en-US" altLang="zh-CN"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初心，是我国</a:t>
            </a:r>
            <a:r>
              <a:rPr lang="en-US" altLang="zh-CN" sz="1400" b="1" dirty="0">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飞行安全标兵</a:t>
            </a:r>
            <a:r>
              <a:rPr lang="zh-CN" altLang="zh-CN" sz="1400" b="1" dirty="0" smtClean="0">
                <a:latin typeface="微软雅黑" panose="020B0503020204020204" pitchFamily="34" charset="-122"/>
                <a:ea typeface="微软雅黑" panose="020B0503020204020204" pitchFamily="34" charset="-122"/>
              </a:rPr>
              <a:t>单位</a:t>
            </a:r>
            <a:r>
              <a:rPr lang="zh-CN" altLang="en-US" sz="1400" b="1" dirty="0" smtClean="0">
                <a:latin typeface="微软雅黑" panose="020B0503020204020204" pitchFamily="34" charset="-122"/>
                <a:ea typeface="微软雅黑" panose="020B0503020204020204" pitchFamily="34" charset="-122"/>
              </a:rPr>
              <a:t>。</a:t>
            </a:r>
            <a:r>
              <a:rPr lang="en-US" altLang="zh-CN" sz="1400" b="1" dirty="0" smtClean="0">
                <a:latin typeface="微软雅黑" panose="020B0503020204020204" pitchFamily="34" charset="-122"/>
                <a:ea typeface="微软雅黑" panose="020B0503020204020204" pitchFamily="34" charset="-122"/>
              </a:rPr>
              <a:t>”</a:t>
            </a:r>
            <a:r>
              <a:rPr lang="zh-CN" altLang="zh-CN" sz="1400" b="1" dirty="0" smtClean="0">
                <a:latin typeface="微软雅黑" panose="020B0503020204020204" pitchFamily="34" charset="-122"/>
                <a:ea typeface="微软雅黑" panose="020B0503020204020204" pitchFamily="34" charset="-122"/>
              </a:rPr>
              <a:t> </a:t>
            </a:r>
            <a:r>
              <a:rPr lang="en-US" altLang="zh-CN" sz="1400" b="1" dirty="0">
                <a:latin typeface="微软雅黑" panose="020B0503020204020204" pitchFamily="34" charset="-122"/>
                <a:ea typeface="微软雅黑" panose="020B0503020204020204" pitchFamily="34" charset="-122"/>
              </a:rPr>
              <a:t>2023</a:t>
            </a:r>
            <a:r>
              <a:rPr lang="zh-CN" altLang="en-US" sz="1400" b="1" dirty="0">
                <a:latin typeface="微软雅黑" panose="020B0503020204020204" pitchFamily="34" charset="-122"/>
                <a:ea typeface="微软雅黑" panose="020B0503020204020204" pitchFamily="34" charset="-122"/>
              </a:rPr>
              <a:t>年</a:t>
            </a:r>
            <a:r>
              <a:rPr lang="en-US" altLang="zh-CN" sz="1400" b="1" dirty="0">
                <a:latin typeface="微软雅黑" panose="020B0503020204020204" pitchFamily="34" charset="-122"/>
                <a:ea typeface="微软雅黑" panose="020B0503020204020204" pitchFamily="34" charset="-122"/>
              </a:rPr>
              <a:t>8</a:t>
            </a:r>
            <a:r>
              <a:rPr lang="zh-CN" altLang="en-US" sz="1400" b="1" dirty="0">
                <a:latin typeface="微软雅黑" panose="020B0503020204020204" pitchFamily="34" charset="-122"/>
                <a:ea typeface="微软雅黑" panose="020B0503020204020204" pitchFamily="34" charset="-122"/>
              </a:rPr>
              <a:t>月</a:t>
            </a:r>
            <a:r>
              <a:rPr lang="en-US" altLang="zh-CN" sz="1400" b="1" dirty="0">
                <a:latin typeface="微软雅黑" panose="020B0503020204020204" pitchFamily="34" charset="-122"/>
                <a:ea typeface="微软雅黑" panose="020B0503020204020204" pitchFamily="34" charset="-122"/>
              </a:rPr>
              <a:t>28</a:t>
            </a:r>
            <a:r>
              <a:rPr lang="zh-CN" altLang="en-US" sz="1400" b="1" dirty="0">
                <a:latin typeface="微软雅黑" panose="020B0503020204020204" pitchFamily="34" charset="-122"/>
                <a:ea typeface="微软雅黑" panose="020B0503020204020204" pitchFamily="34" charset="-122"/>
              </a:rPr>
              <a:t>日，洛阳分院实现了</a:t>
            </a:r>
            <a:r>
              <a:rPr lang="zh-CN" altLang="zh-CN" sz="1400" b="1" dirty="0">
                <a:latin typeface="微软雅黑" panose="020B0503020204020204" pitchFamily="34" charset="-122"/>
                <a:ea typeface="微软雅黑" panose="020B0503020204020204" pitchFamily="34" charset="-122"/>
              </a:rPr>
              <a:t>建院</a:t>
            </a:r>
            <a:r>
              <a:rPr lang="en-US" altLang="zh-CN" sz="1400" b="1" dirty="0">
                <a:latin typeface="微软雅黑" panose="020B0503020204020204" pitchFamily="34" charset="-122"/>
                <a:ea typeface="微软雅黑" panose="020B0503020204020204" pitchFamily="34" charset="-122"/>
              </a:rPr>
              <a:t>60</a:t>
            </a:r>
            <a:r>
              <a:rPr lang="zh-CN" altLang="zh-CN" sz="1400" b="1" dirty="0">
                <a:latin typeface="微软雅黑" panose="020B0503020204020204" pitchFamily="34" charset="-122"/>
                <a:ea typeface="微软雅黑" panose="020B0503020204020204" pitchFamily="34" charset="-122"/>
              </a:rPr>
              <a:t>年</a:t>
            </a:r>
            <a:r>
              <a:rPr lang="zh-CN" altLang="en-US" sz="1400" b="1" dirty="0">
                <a:latin typeface="微软雅黑" panose="020B0503020204020204" pitchFamily="34" charset="-122"/>
                <a:ea typeface="微软雅黑" panose="020B0503020204020204" pitchFamily="34" charset="-122"/>
              </a:rPr>
              <a:t>、安全飞行</a:t>
            </a:r>
            <a:r>
              <a:rPr lang="en-US" altLang="zh-CN" sz="1400" b="1" dirty="0">
                <a:latin typeface="微软雅黑" panose="020B0503020204020204" pitchFamily="34" charset="-122"/>
                <a:ea typeface="微软雅黑" panose="020B0503020204020204" pitchFamily="34" charset="-122"/>
              </a:rPr>
              <a:t>60</a:t>
            </a:r>
            <a:r>
              <a:rPr lang="zh-CN" altLang="en-US" sz="1400" b="1" dirty="0">
                <a:latin typeface="微软雅黑" panose="020B0503020204020204" pitchFamily="34" charset="-122"/>
                <a:ea typeface="微软雅黑" panose="020B0503020204020204" pitchFamily="34" charset="-122"/>
              </a:rPr>
              <a:t>年，现已安全飞行</a:t>
            </a:r>
            <a:r>
              <a:rPr lang="en-US" altLang="zh-CN" sz="1400" b="1" dirty="0">
                <a:latin typeface="微软雅黑" panose="020B0503020204020204" pitchFamily="34" charset="-122"/>
                <a:ea typeface="微软雅黑" panose="020B0503020204020204" pitchFamily="34" charset="-122"/>
              </a:rPr>
              <a:t>143</a:t>
            </a:r>
            <a:r>
              <a:rPr lang="zh-CN" altLang="en-US" sz="1400" b="1" dirty="0" smtClean="0">
                <a:latin typeface="微软雅黑" panose="020B0503020204020204" pitchFamily="34" charset="-122"/>
                <a:ea typeface="微软雅黑" panose="020B0503020204020204" pitchFamily="34" charset="-122"/>
              </a:rPr>
              <a:t>万小时，创造</a:t>
            </a:r>
            <a:r>
              <a:rPr lang="zh-CN" altLang="en-US" sz="1400" b="1" dirty="0">
                <a:latin typeface="微软雅黑" panose="020B0503020204020204" pitchFamily="34" charset="-122"/>
                <a:ea typeface="微软雅黑" panose="020B0503020204020204" pitchFamily="34" charset="-122"/>
              </a:rPr>
              <a:t>全球通用航空独立运行机构最长时间的飞行安全纪录。</a:t>
            </a:r>
            <a:endParaRPr lang="zh-CN" altLang="zh-CN" sz="1400" b="1" dirty="0">
              <a:latin typeface="微软雅黑" panose="020B0503020204020204" pitchFamily="34" charset="-122"/>
              <a:ea typeface="微软雅黑" panose="020B0503020204020204" pitchFamily="34" charset="-122"/>
            </a:endParaRPr>
          </a:p>
        </p:txBody>
      </p:sp>
      <p:pic>
        <p:nvPicPr>
          <p:cNvPr id="44" name="图片 43" descr="03-2 安全飞行40年表彰会上，民航总局杨元元局长为洛阳分院颁发奖杯。.jpg">
            <a:extLst>
              <a:ext uri="{FF2B5EF4-FFF2-40B4-BE49-F238E27FC236}">
                <a16:creationId xmlns:a16="http://schemas.microsoft.com/office/drawing/2014/main" id="{F9959435-2660-46DD-90F0-9D2583358AF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951628" y="2309492"/>
            <a:ext cx="1541318" cy="884798"/>
          </a:xfrm>
          <a:prstGeom prst="rect">
            <a:avLst/>
          </a:prstGeom>
        </p:spPr>
      </p:pic>
      <p:sp>
        <p:nvSpPr>
          <p:cNvPr id="43" name="文本框 15"/>
          <p:cNvSpPr txBox="1"/>
          <p:nvPr/>
        </p:nvSpPr>
        <p:spPr>
          <a:xfrm>
            <a:off x="241796" y="168941"/>
            <a:ext cx="4098975"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2.1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赓续红色基因 牢记初心使命</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46"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6" name="图片 5"/>
          <p:cNvPicPr>
            <a:picLocks noChangeAspect="1"/>
          </p:cNvPicPr>
          <p:nvPr/>
        </p:nvPicPr>
        <p:blipFill rotWithShape="1">
          <a:blip r:embed="rId10" cstate="print">
            <a:extLst>
              <a:ext uri="{28A0092B-C50C-407E-A947-70E740481C1C}">
                <a14:useLocalDpi xmlns:a14="http://schemas.microsoft.com/office/drawing/2010/main" val="0"/>
              </a:ext>
            </a:extLst>
          </a:blip>
          <a:srcRect t="8626" b="8626"/>
          <a:stretch/>
        </p:blipFill>
        <p:spPr>
          <a:xfrm>
            <a:off x="265231" y="2317867"/>
            <a:ext cx="1583127" cy="890509"/>
          </a:xfrm>
          <a:prstGeom prst="rect">
            <a:avLst/>
          </a:prstGeom>
        </p:spPr>
      </p:pic>
    </p:spTree>
    <p:extLst>
      <p:ext uri="{BB962C8B-B14F-4D97-AF65-F5344CB8AC3E}">
        <p14:creationId xmlns:p14="http://schemas.microsoft.com/office/powerpoint/2010/main" val="209169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68708" y="696581"/>
            <a:ext cx="6163173" cy="1708160"/>
          </a:xfrm>
          <a:prstGeom prst="rect">
            <a:avLst/>
          </a:prstGeom>
          <a:noFill/>
        </p:spPr>
        <p:txBody>
          <a:bodyPr wrap="square" rtlCol="0">
            <a:spAutoFit/>
          </a:bodyPr>
          <a:lstStyle/>
          <a:p>
            <a:pPr>
              <a:lnSpc>
                <a:spcPct val="150000"/>
              </a:lnSpc>
            </a:pP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60</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年来，分院坚持不断探索创新，以创新驱动引领安全保障能力的提升，探索并首创飞行训练的“三三”“四二”组织模式和“初中高一条龙”的运行模式；不断</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深化</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机务维修、空管保障、后勤服务等运行组织模式改革；与时俱进推进教学改革、机构改革、放管服改革和绩效改革，优化组织效能和提升治理能力。</a:t>
            </a:r>
            <a:endPar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
        <p:nvSpPr>
          <p:cNvPr id="7" name="文本框 15"/>
          <p:cNvSpPr txBox="1"/>
          <p:nvPr/>
        </p:nvSpPr>
        <p:spPr>
          <a:xfrm>
            <a:off x="241796" y="168941"/>
            <a:ext cx="4098975"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2.1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赓续红色基因 牢记初心使命</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5" y="2494869"/>
            <a:ext cx="4873658" cy="2260024"/>
          </a:xfrm>
          <a:prstGeom prst="rect">
            <a:avLst/>
          </a:prstGeom>
        </p:spPr>
      </p:pic>
    </p:spTree>
    <p:extLst>
      <p:ext uri="{BB962C8B-B14F-4D97-AF65-F5344CB8AC3E}">
        <p14:creationId xmlns:p14="http://schemas.microsoft.com/office/powerpoint/2010/main" val="14641626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909" y="606453"/>
            <a:ext cx="5799478" cy="2657138"/>
          </a:xfrm>
          <a:prstGeom prst="rect">
            <a:avLst/>
          </a:prstGeom>
        </p:spPr>
        <p:txBody>
          <a:bodyPr wrap="square">
            <a:spAutoFit/>
          </a:bodyPr>
          <a:lstStyle/>
          <a:p>
            <a:pPr indent="457200" algn="just">
              <a:lnSpc>
                <a:spcPts val="2000"/>
              </a:lnSpc>
            </a:pP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2019</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年，分院党委提出了“安全为基、改革为要、奋斗为歌，团结一致向前看”的号召，拉开了分院第三次创业序幕。</a:t>
            </a:r>
          </a:p>
          <a:p>
            <a:pPr indent="457200" algn="just">
              <a:lnSpc>
                <a:spcPts val="2000"/>
              </a:lnSpc>
            </a:pP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2022</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4</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月，</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分院召开了第十次党员代表大会</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，明确</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了新时期分院建设发展“一网两牌一基地”定位目标。一网，即建设中飞院 “一心两点多面”的北方训练网，逐步形成以洛阳北郊机场为中心、以芮城和西华两个通用机场为支撑、周边机场为辅助的辐射型训练网络。“两牌”即打造飞行教学训练“洛阳造”质量品牌和运输机场名牌。“一基地”是建设中飞院北方教学实习和科研基地</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indent="457200" algn="just">
              <a:lnSpc>
                <a:spcPts val="2000"/>
              </a:lnSpc>
            </a:pP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2023</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6</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月</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9</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日，中飞院洛阳分院芮城</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机场开飞</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7</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月</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22</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日正式开启飞行教学</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训练。</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7" name="图片 6">
            <a:extLst>
              <a:ext uri="{FF2B5EF4-FFF2-40B4-BE49-F238E27FC236}">
                <a16:creationId xmlns:a16="http://schemas.microsoft.com/office/drawing/2014/main" id="{104B983E-819C-4F28-9E9F-B7798ED02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3698" y="3288908"/>
            <a:ext cx="2934689" cy="1650823"/>
          </a:xfrm>
          <a:prstGeom prst="rect">
            <a:avLst/>
          </a:prstGeom>
          <a:ln>
            <a:noFill/>
          </a:ln>
          <a:effectLst>
            <a:outerShdw blurRad="190500" algn="tl" rotWithShape="0">
              <a:srgbClr val="000000">
                <a:alpha val="70000"/>
              </a:srgbClr>
            </a:outerShdw>
          </a:effectLst>
        </p:spPr>
      </p:pic>
      <p:sp>
        <p:nvSpPr>
          <p:cNvPr id="8" name="文本框 15"/>
          <p:cNvSpPr txBox="1"/>
          <p:nvPr/>
        </p:nvSpPr>
        <p:spPr>
          <a:xfrm>
            <a:off x="241796" y="168941"/>
            <a:ext cx="4098975"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2.1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赓续红色基因 牢记初心使命</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267" y="3263591"/>
            <a:ext cx="2514211" cy="1676140"/>
          </a:xfrm>
          <a:prstGeom prst="rect">
            <a:avLst/>
          </a:prstGeom>
        </p:spPr>
      </p:pic>
    </p:spTree>
    <p:extLst>
      <p:ext uri="{BB962C8B-B14F-4D97-AF65-F5344CB8AC3E}">
        <p14:creationId xmlns:p14="http://schemas.microsoft.com/office/powerpoint/2010/main" val="12289172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05469" y="739602"/>
            <a:ext cx="5799478" cy="1384995"/>
          </a:xfrm>
          <a:prstGeom prst="rect">
            <a:avLst/>
          </a:prstGeom>
        </p:spPr>
        <p:txBody>
          <a:bodyPr wrap="square">
            <a:spAutoFit/>
          </a:bodyPr>
          <a:lstStyle/>
          <a:p>
            <a:pPr indent="457200" algn="just">
              <a:lnSpc>
                <a:spcPct val="150000"/>
              </a:lnSpc>
            </a:pP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60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年来，分院先后荣获“全国民航安全飞行先进单位”“全国民航先进基层党组织”“全国民航先进集体”“全国民航精神文明建设先进单位”“全国模范职工之家”等荣誉称号。</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2003</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年被民航总局和国家安全生产监督管理局联合授予“安全飞行标兵单位”。</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965" y="2435992"/>
            <a:ext cx="2170415" cy="144694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3005" y="2435992"/>
            <a:ext cx="1975909" cy="1446943"/>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188" y="2435992"/>
            <a:ext cx="2133240" cy="1446943"/>
          </a:xfrm>
          <a:prstGeom prst="rect">
            <a:avLst/>
          </a:prstGeom>
        </p:spPr>
      </p:pic>
      <p:sp>
        <p:nvSpPr>
          <p:cNvPr id="9" name="矩形 8">
            <a:extLst>
              <a:ext uri="{FF2B5EF4-FFF2-40B4-BE49-F238E27FC236}">
                <a16:creationId xmlns:a16="http://schemas.microsoft.com/office/drawing/2014/main" id="{CD21B705-EECF-4C14-9DF6-E6666B91F12B}"/>
              </a:ext>
            </a:extLst>
          </p:cNvPr>
          <p:cNvSpPr/>
          <p:nvPr/>
        </p:nvSpPr>
        <p:spPr>
          <a:xfrm>
            <a:off x="44073" y="3886553"/>
            <a:ext cx="2317469" cy="307777"/>
          </a:xfrm>
          <a:prstGeom prst="rect">
            <a:avLst/>
          </a:prstGeom>
        </p:spPr>
        <p:txBody>
          <a:bodyPr wrap="square">
            <a:spAutoFit/>
          </a:bodyPr>
          <a:lstStyle/>
          <a:p>
            <a:r>
              <a:rPr lang="zh-CN" altLang="en-US" sz="1400" b="1" dirty="0"/>
              <a:t>全国民航安全飞行表彰大会</a:t>
            </a:r>
            <a:endParaRPr lang="zh-CN" altLang="en-US" sz="1400" dirty="0"/>
          </a:p>
        </p:txBody>
      </p:sp>
      <p:sp>
        <p:nvSpPr>
          <p:cNvPr id="10" name="矩形 9">
            <a:extLst>
              <a:ext uri="{FF2B5EF4-FFF2-40B4-BE49-F238E27FC236}">
                <a16:creationId xmlns:a16="http://schemas.microsoft.com/office/drawing/2014/main" id="{CD21B705-EECF-4C14-9DF6-E6666B91F12B}"/>
              </a:ext>
            </a:extLst>
          </p:cNvPr>
          <p:cNvSpPr/>
          <p:nvPr/>
        </p:nvSpPr>
        <p:spPr>
          <a:xfrm>
            <a:off x="2532877" y="3886553"/>
            <a:ext cx="1692638" cy="307777"/>
          </a:xfrm>
          <a:prstGeom prst="rect">
            <a:avLst/>
          </a:prstGeom>
        </p:spPr>
        <p:txBody>
          <a:bodyPr wrap="square">
            <a:spAutoFit/>
          </a:bodyPr>
          <a:lstStyle/>
          <a:p>
            <a:r>
              <a:rPr lang="zh-CN" altLang="en-US" sz="1400" b="1" dirty="0"/>
              <a:t>安全飞行标兵单位</a:t>
            </a:r>
            <a:endParaRPr lang="zh-CN" altLang="en-US" sz="1400" dirty="0"/>
          </a:p>
        </p:txBody>
      </p:sp>
      <p:sp>
        <p:nvSpPr>
          <p:cNvPr id="11" name="矩形 10">
            <a:extLst>
              <a:ext uri="{FF2B5EF4-FFF2-40B4-BE49-F238E27FC236}">
                <a16:creationId xmlns:a16="http://schemas.microsoft.com/office/drawing/2014/main" id="{CD21B705-EECF-4C14-9DF6-E6666B91F12B}"/>
              </a:ext>
            </a:extLst>
          </p:cNvPr>
          <p:cNvSpPr/>
          <p:nvPr/>
        </p:nvSpPr>
        <p:spPr>
          <a:xfrm>
            <a:off x="4844585" y="3882935"/>
            <a:ext cx="1692638" cy="307777"/>
          </a:xfrm>
          <a:prstGeom prst="rect">
            <a:avLst/>
          </a:prstGeom>
        </p:spPr>
        <p:txBody>
          <a:bodyPr wrap="square">
            <a:spAutoFit/>
          </a:bodyPr>
          <a:lstStyle/>
          <a:p>
            <a:r>
              <a:rPr lang="zh-CN" altLang="en-US" sz="1400" b="1" dirty="0"/>
              <a:t>全国工人先锋号</a:t>
            </a:r>
            <a:endParaRPr lang="zh-CN" altLang="en-US" sz="1400" dirty="0"/>
          </a:p>
        </p:txBody>
      </p:sp>
      <p:sp>
        <p:nvSpPr>
          <p:cNvPr id="12" name="文本框 15"/>
          <p:cNvSpPr txBox="1"/>
          <p:nvPr/>
        </p:nvSpPr>
        <p:spPr>
          <a:xfrm>
            <a:off x="241796" y="168941"/>
            <a:ext cx="4098975"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2.1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赓续红色基因 牢记初心使命</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732262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68708" y="696581"/>
            <a:ext cx="6163173" cy="1384995"/>
          </a:xfrm>
          <a:prstGeom prst="rect">
            <a:avLst/>
          </a:prstGeom>
          <a:noFill/>
        </p:spPr>
        <p:txBody>
          <a:bodyPr wrap="square" rtlCol="0">
            <a:spAutoFit/>
          </a:bodyPr>
          <a:lstStyle/>
          <a:p>
            <a:pPr>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60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来，洛阳分院赓续军队院校的红色基因，牢记民航人的初心使命，始终把安全工作放在“重中之重”位置，“像爱护自己眼睛一样爱护安全”，“以对待自己身体的态度对待安全”，以“时时放心不下的安全责任感”，守牢安全底线。</a:t>
            </a:r>
            <a:endPar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64" y="2372418"/>
            <a:ext cx="2918390" cy="1641777"/>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7813" b="7813"/>
          <a:stretch/>
        </p:blipFill>
        <p:spPr>
          <a:xfrm>
            <a:off x="3510385" y="2372417"/>
            <a:ext cx="2918715" cy="1641777"/>
          </a:xfrm>
          <a:prstGeom prst="rect">
            <a:avLst/>
          </a:prstGeom>
        </p:spPr>
      </p:pic>
      <p:sp>
        <p:nvSpPr>
          <p:cNvPr id="7" name="文本框 15"/>
          <p:cNvSpPr txBox="1"/>
          <p:nvPr/>
        </p:nvSpPr>
        <p:spPr>
          <a:xfrm>
            <a:off x="241796" y="168941"/>
            <a:ext cx="4098975" cy="400110"/>
          </a:xfrm>
          <a:prstGeom prst="rect">
            <a:avLst/>
          </a:prstGeom>
          <a:noFill/>
        </p:spPr>
        <p:txBody>
          <a:bodyPr wrap="square" rtlCol="0">
            <a:spAutoFit/>
          </a:bodyPr>
          <a:lstStyle/>
          <a:p>
            <a:r>
              <a:rPr lang="en-US" altLang="zh-CN"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2.2 </a:t>
            </a:r>
            <a:r>
              <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坚持安全从纪  延续安全记录</a:t>
            </a:r>
          </a:p>
        </p:txBody>
      </p:sp>
    </p:spTree>
    <p:extLst>
      <p:ext uri="{BB962C8B-B14F-4D97-AF65-F5344CB8AC3E}">
        <p14:creationId xmlns:p14="http://schemas.microsoft.com/office/powerpoint/2010/main" val="324592324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1797" y="561082"/>
            <a:ext cx="6070862" cy="2354491"/>
          </a:xfrm>
          <a:prstGeom prst="rect">
            <a:avLst/>
          </a:prstGeom>
        </p:spPr>
        <p:txBody>
          <a:bodyPr wrap="square">
            <a:spAutoFit/>
          </a:bodyPr>
          <a:lstStyle/>
          <a:p>
            <a:pPr indent="396000" algn="just">
              <a:lnSpc>
                <a:spcPct val="150000"/>
              </a:lnSpc>
            </a:pP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60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来，分院持续强化安全管理，完善安全责任体系、安全治理体系建设，强化安全工作“三基”建设，健全风险管控和隐患排查治理双重预防机制；认真贯彻落实安全工作法律法规，坚持“三管三必须”原则，强化“党政同责、一岗双责、齐抓共管、失职追责”，紧盯“关键少数”</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，加强</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分院安全监督监察，优化调整安全管理体系及监管模式，积极推进 </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SMS </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体系建设</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，严格</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执行安全生产管理的各项规章制度</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，严格落实工作单、卡制度，细化</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安全工作的每一个环节、每一个流程，践行“安全从纪”。</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274" y="3000109"/>
            <a:ext cx="2045616" cy="136374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10" b="10"/>
          <a:stretch/>
        </p:blipFill>
        <p:spPr>
          <a:xfrm>
            <a:off x="2400535" y="3000109"/>
            <a:ext cx="2045616" cy="1363744"/>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797" y="3000109"/>
            <a:ext cx="2045616" cy="1363744"/>
          </a:xfrm>
          <a:prstGeom prst="rect">
            <a:avLst/>
          </a:prstGeom>
        </p:spPr>
      </p:pic>
      <p:sp>
        <p:nvSpPr>
          <p:cNvPr id="9" name="文本框 15"/>
          <p:cNvSpPr txBox="1"/>
          <p:nvPr/>
        </p:nvSpPr>
        <p:spPr>
          <a:xfrm>
            <a:off x="241796" y="168941"/>
            <a:ext cx="4025403"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坚持安全从纪  延续安全记录</a:t>
            </a:r>
          </a:p>
        </p:txBody>
      </p:sp>
    </p:spTree>
    <p:extLst>
      <p:ext uri="{BB962C8B-B14F-4D97-AF65-F5344CB8AC3E}">
        <p14:creationId xmlns:p14="http://schemas.microsoft.com/office/powerpoint/2010/main" val="39918186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8792" y="655431"/>
            <a:ext cx="6070862" cy="2031325"/>
          </a:xfrm>
          <a:prstGeom prst="rect">
            <a:avLst/>
          </a:prstGeom>
        </p:spPr>
        <p:txBody>
          <a:bodyPr wrap="square">
            <a:spAutoFit/>
          </a:bodyPr>
          <a:lstStyle/>
          <a:p>
            <a:pPr indent="396000" algn="just">
              <a:lnSpc>
                <a:spcPct val="150000"/>
              </a:lnSpc>
            </a:pP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建院</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30</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，洛阳分院凝练了保证安全“四抓一坚持</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indent="3960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建</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院</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40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年，凝练了保证安全工作“五抓一加强</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indent="3960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建</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院</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50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年，形成了保证安全“六抓六突出”</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endParaRPr>
          </a:p>
          <a:p>
            <a:pPr indent="3960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建</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院</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60</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洛阳分院提出了保证飞行安全“十个坚持”，即坚持党的领导、坚持安全第一、坚持安全从纪、坚持严格管理、坚持以人为本、坚持安全教育、坚持作风优良、坚持防范前移、坚持改革创新、坚持思政在</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前。</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96" y="2844166"/>
            <a:ext cx="1979933" cy="1319955"/>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2682" y="2844166"/>
            <a:ext cx="1753172" cy="131487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1527" y="2844166"/>
            <a:ext cx="1753172" cy="1314879"/>
          </a:xfrm>
          <a:prstGeom prst="rect">
            <a:avLst/>
          </a:prstGeom>
          <a:ln>
            <a:noFill/>
          </a:ln>
          <a:effectLst>
            <a:outerShdw blurRad="292100" dist="139700" dir="2700000" algn="tl" rotWithShape="0">
              <a:srgbClr val="333333">
                <a:alpha val="65000"/>
              </a:srgbClr>
            </a:outerShdw>
          </a:effectLst>
        </p:spPr>
      </p:pic>
      <p:sp>
        <p:nvSpPr>
          <p:cNvPr id="8" name="文本框 15"/>
          <p:cNvSpPr txBox="1"/>
          <p:nvPr/>
        </p:nvSpPr>
        <p:spPr>
          <a:xfrm>
            <a:off x="241796" y="168941"/>
            <a:ext cx="4025403"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坚持安全从纪  延续安全记录</a:t>
            </a:r>
          </a:p>
        </p:txBody>
      </p:sp>
    </p:spTree>
    <p:extLst>
      <p:ext uri="{BB962C8B-B14F-4D97-AF65-F5344CB8AC3E}">
        <p14:creationId xmlns:p14="http://schemas.microsoft.com/office/powerpoint/2010/main" val="63291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48792" y="490891"/>
            <a:ext cx="6070862" cy="1708160"/>
          </a:xfrm>
          <a:prstGeom prst="rect">
            <a:avLst/>
          </a:prstGeom>
        </p:spPr>
        <p:txBody>
          <a:bodyPr wrap="square">
            <a:spAutoFit/>
          </a:bodyPr>
          <a:lstStyle/>
          <a:p>
            <a:pPr indent="3960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洛阳分院对</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标民航局</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关于加强新时代民航安全文化的意见</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凝练了“崇德守信，敬法爱人”为主题的安全文化，即：“生命至上，安全第一”的安全理念文化，“安全从纪，敬业担当”的安全行为文化、“崇严求实，系统高效”的安全制度文化、“器以载道，本质安全”的安全物质文化，为进一步强化安全意识、夯实安全根基、营造安全氛围奠定良好基础。</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
        <p:nvSpPr>
          <p:cNvPr id="8" name="文本框 15"/>
          <p:cNvSpPr txBox="1"/>
          <p:nvPr/>
        </p:nvSpPr>
        <p:spPr>
          <a:xfrm>
            <a:off x="241796" y="168941"/>
            <a:ext cx="4025403"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坚持安全从纪  延续安全记录</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57" y="2174012"/>
            <a:ext cx="2262032" cy="1508021"/>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7813" b="7813"/>
          <a:stretch/>
        </p:blipFill>
        <p:spPr>
          <a:xfrm>
            <a:off x="3255708" y="2174012"/>
            <a:ext cx="2725440" cy="1533060"/>
          </a:xfrm>
          <a:prstGeom prst="rect">
            <a:avLst/>
          </a:prstGeom>
        </p:spPr>
      </p:pic>
      <p:pic>
        <p:nvPicPr>
          <p:cNvPr id="10" name="Picture 2" descr="I:\王晨阳\会议活动照片 王晨阳\2022年照片\20220307校园春色\IMG_0099.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4957" y="3804012"/>
            <a:ext cx="5246191" cy="1227508"/>
          </a:xfrm>
          <a:prstGeom prst="rect">
            <a:avLst/>
          </a:prstGeom>
          <a:noFill/>
        </p:spPr>
      </p:pic>
    </p:spTree>
    <p:extLst>
      <p:ext uri="{BB962C8B-B14F-4D97-AF65-F5344CB8AC3E}">
        <p14:creationId xmlns:p14="http://schemas.microsoft.com/office/powerpoint/2010/main" val="6460145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33621" y="738531"/>
            <a:ext cx="5799478" cy="2031325"/>
          </a:xfrm>
          <a:prstGeom prst="rect">
            <a:avLst/>
          </a:prstGeom>
        </p:spPr>
        <p:txBody>
          <a:bodyPr wrap="square">
            <a:spAutoFit/>
          </a:bodyPr>
          <a:lstStyle/>
          <a:p>
            <a:pPr indent="457200" algn="just">
              <a:lnSpc>
                <a:spcPct val="150000"/>
              </a:lnSpc>
            </a:pP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洛阳分院坚守“为党育人，为国育才”的初心，潜心做好民航飞行人才</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培训，分院</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一直把“政治过硬、技术优良、德才兼备”作为飞行人才培养的目标，把“立德树人”作为人才培养重点，把“提升训练质量”作为不懈追求。分院严格秉持准军事化管理，遵循飞行职业要求和训练规律，以严格标准培养敬畏意识，以严明纪律培养自觉行为，以严整管理培养集体观念，以严谨氛围培养优良作风。</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33360" y="2885617"/>
            <a:ext cx="2885663" cy="1836780"/>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778" y="2885617"/>
            <a:ext cx="2885663" cy="183678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
        <p:nvSpPr>
          <p:cNvPr id="8" name="文本框 15">
            <a:extLst>
              <a:ext uri="{FF2B5EF4-FFF2-40B4-BE49-F238E27FC236}">
                <a16:creationId xmlns:a16="http://schemas.microsoft.com/office/drawing/2014/main" id="{B3DC56AC-195B-42D4-944D-EBD41BF48C1C}"/>
              </a:ext>
            </a:extLst>
          </p:cNvPr>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深化三全育人 培养飞行人才</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364990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5803" y="584264"/>
            <a:ext cx="6547104" cy="688202"/>
          </a:xfrm>
          <a:prstGeom prst="rect">
            <a:avLst/>
          </a:prstGeom>
          <a:noFill/>
        </p:spPr>
        <p:txBody>
          <a:bodyPr wrap="square" rtlCol="0">
            <a:spAutoFit/>
          </a:bodyPr>
          <a:lstStyle/>
          <a:p>
            <a:pPr>
              <a:lnSpc>
                <a:spcPct val="150000"/>
              </a:lnSpc>
            </a:pPr>
            <a:endParaRPr lang="en-US" altLang="zh-CN" sz="1400" b="1" dirty="0">
              <a:solidFill>
                <a:prstClr val="black">
                  <a:lumMod val="75000"/>
                  <a:lumOff val="25000"/>
                </a:prstClr>
              </a:solidFill>
              <a:latin typeface="宋体" panose="02010600030101010101" pitchFamily="2" charset="-122"/>
              <a:ea typeface="宋体" panose="02010600030101010101" pitchFamily="2" charset="-122"/>
              <a:sym typeface="Gill Sans" charset="0"/>
            </a:endParaRPr>
          </a:p>
          <a:p>
            <a:pPr marL="171450" indent="-171450">
              <a:lnSpc>
                <a:spcPct val="150000"/>
              </a:lnSpc>
              <a:buFont typeface="Wingdings" panose="05000000000000000000" pitchFamily="2" charset="2"/>
              <a:buChar char="Ø"/>
            </a:pPr>
            <a:endParaRPr lang="zh-CN" altLang="en-US" sz="1400" b="1" dirty="0">
              <a:solidFill>
                <a:prstClr val="black">
                  <a:lumMod val="75000"/>
                  <a:lumOff val="25000"/>
                </a:prstClr>
              </a:solidFill>
              <a:latin typeface="宋体" panose="02010600030101010101" pitchFamily="2" charset="-122"/>
              <a:ea typeface="宋体" panose="02010600030101010101" pitchFamily="2" charset="-122"/>
              <a:sym typeface="Gill Sans" charset="0"/>
            </a:endParaRPr>
          </a:p>
        </p:txBody>
      </p:sp>
      <p:sp>
        <p:nvSpPr>
          <p:cNvPr id="6" name="矩形 5">
            <a:extLst>
              <a:ext uri="{FF2B5EF4-FFF2-40B4-BE49-F238E27FC236}">
                <a16:creationId xmlns:a16="http://schemas.microsoft.com/office/drawing/2014/main" id="{CFC15A3A-28C7-42D9-B886-CE4B6BFFABBC}"/>
              </a:ext>
            </a:extLst>
          </p:cNvPr>
          <p:cNvSpPr/>
          <p:nvPr/>
        </p:nvSpPr>
        <p:spPr>
          <a:xfrm>
            <a:off x="376025" y="750205"/>
            <a:ext cx="6163219" cy="1708160"/>
          </a:xfrm>
          <a:prstGeom prst="rect">
            <a:avLst/>
          </a:prstGeom>
        </p:spPr>
        <p:txBody>
          <a:bodyPr wrap="square">
            <a:spAutoFit/>
          </a:bodyPr>
          <a:lstStyle/>
          <a:p>
            <a:pPr>
              <a:lnSpc>
                <a:spcPct val="150000"/>
              </a:lnSpc>
            </a:pPr>
            <a:r>
              <a:rPr lang="zh-CN" altLang="en-US" sz="1400" b="1" dirty="0" smtClean="0">
                <a:solidFill>
                  <a:prstClr val="black">
                    <a:lumMod val="75000"/>
                    <a:lumOff val="25000"/>
                  </a:prstClr>
                </a:solidFill>
                <a:latin typeface="微软雅黑" panose="020B0503020204020204" pitchFamily="34" charset="-122"/>
              </a:rPr>
              <a:t>        分院不断</a:t>
            </a:r>
            <a:r>
              <a:rPr lang="zh-CN" altLang="en-US" sz="1400" b="1" dirty="0">
                <a:solidFill>
                  <a:prstClr val="black">
                    <a:lumMod val="75000"/>
                    <a:lumOff val="25000"/>
                  </a:prstClr>
                </a:solidFill>
                <a:latin typeface="微软雅黑" panose="020B0503020204020204" pitchFamily="34" charset="-122"/>
              </a:rPr>
              <a:t>完善作风量化管理，深化质量保障与评价体系，进一步落实立德树人根本任务，严抓新教师提高过程管理，严把新教师质量关，开展了师德师风考核，飞行教师教学育人星级颁授，把师德师风建设转化为高质量发展的强劲动力，着力培养造就一支师德高尚、业务精湛、结构合理、充满活力的高素质专业化教师队伍。</a:t>
            </a:r>
          </a:p>
        </p:txBody>
      </p:sp>
      <p:pic>
        <p:nvPicPr>
          <p:cNvPr id="16" name="图片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0941" y="286200"/>
            <a:ext cx="2797059" cy="351132"/>
          </a:xfrm>
          <a:prstGeom prst="rect">
            <a:avLst/>
          </a:prstGeom>
        </p:spPr>
      </p:pic>
      <p:pic>
        <p:nvPicPr>
          <p:cNvPr id="18" name="图片 17">
            <a:extLst>
              <a:ext uri="{FF2B5EF4-FFF2-40B4-BE49-F238E27FC236}">
                <a16:creationId xmlns:a16="http://schemas.microsoft.com/office/drawing/2014/main" id="{EA275B25-BB2A-4316-891E-1B6FB3E00D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1346" y="2420278"/>
            <a:ext cx="6277898" cy="2776257"/>
          </a:xfrm>
          <a:prstGeom prst="rect">
            <a:avLst/>
          </a:prstGeom>
          <a:ln>
            <a:noFill/>
          </a:ln>
          <a:effectLst>
            <a:softEdge rad="112500"/>
          </a:effectLst>
        </p:spPr>
      </p:pic>
      <p:sp>
        <p:nvSpPr>
          <p:cNvPr id="7" name="文本框 15">
            <a:extLst>
              <a:ext uri="{FF2B5EF4-FFF2-40B4-BE49-F238E27FC236}">
                <a16:creationId xmlns:a16="http://schemas.microsoft.com/office/drawing/2014/main" id="{B3DC56AC-195B-42D4-944D-EBD41BF48C1C}"/>
              </a:ext>
            </a:extLst>
          </p:cNvPr>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深化三全育人 培养飞行人才</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0323124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梯形 1"/>
          <p:cNvSpPr/>
          <p:nvPr/>
        </p:nvSpPr>
        <p:spPr>
          <a:xfrm>
            <a:off x="472525" y="776049"/>
            <a:ext cx="1982391" cy="396478"/>
          </a:xfrm>
          <a:prstGeom prst="trapezoid">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15" dirty="0">
              <a:solidFill>
                <a:prstClr val="white"/>
              </a:solidFill>
              <a:latin typeface="Arial" panose="020B0604020202020204"/>
              <a:ea typeface="微软雅黑" panose="020B0503020204020204" pitchFamily="34" charset="-122"/>
            </a:endParaRPr>
          </a:p>
        </p:txBody>
      </p:sp>
      <p:sp>
        <p:nvSpPr>
          <p:cNvPr id="4" name="梯形 3"/>
          <p:cNvSpPr/>
          <p:nvPr/>
        </p:nvSpPr>
        <p:spPr>
          <a:xfrm flipV="1">
            <a:off x="567705" y="776049"/>
            <a:ext cx="1792031" cy="747888"/>
          </a:xfrm>
          <a:prstGeom prst="trapezoid">
            <a:avLst>
              <a:gd name="adj" fmla="val 9829"/>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15">
              <a:solidFill>
                <a:prstClr val="white"/>
              </a:solidFill>
              <a:latin typeface="Arial" panose="020B0604020202020204"/>
              <a:ea typeface="微软雅黑" panose="020B0503020204020204" pitchFamily="34" charset="-122"/>
            </a:endParaRPr>
          </a:p>
        </p:txBody>
      </p:sp>
      <p:sp>
        <p:nvSpPr>
          <p:cNvPr id="16" name="TextBox 44"/>
          <p:cNvSpPr txBox="1"/>
          <p:nvPr/>
        </p:nvSpPr>
        <p:spPr>
          <a:xfrm>
            <a:off x="728393" y="781984"/>
            <a:ext cx="1470653" cy="680956"/>
          </a:xfrm>
          <a:prstGeom prst="rect">
            <a:avLst/>
          </a:prstGeom>
          <a:noFill/>
        </p:spPr>
        <p:txBody>
          <a:bodyPr wrap="square" rtlCol="0">
            <a:spAutoFit/>
          </a:bodyPr>
          <a:lstStyle/>
          <a:p>
            <a:pPr algn="ctr" defTabSz="514350"/>
            <a:r>
              <a:rPr lang="zh-CN" altLang="en-US" sz="2025" b="1" dirty="0">
                <a:solidFill>
                  <a:prstClr val="white"/>
                </a:solidFill>
                <a:latin typeface="Arial" panose="020B0604020202020204"/>
                <a:ea typeface="微软雅黑" panose="020B0503020204020204" pitchFamily="34" charset="-122"/>
              </a:rPr>
              <a:t>目 录</a:t>
            </a:r>
            <a:endParaRPr lang="en-US" altLang="zh-CN" sz="2025" b="1" dirty="0">
              <a:solidFill>
                <a:prstClr val="white"/>
              </a:solidFill>
              <a:latin typeface="Arial" panose="020B0604020202020204"/>
              <a:ea typeface="微软雅黑" panose="020B0503020204020204" pitchFamily="34" charset="-122"/>
            </a:endParaRPr>
          </a:p>
          <a:p>
            <a:pPr defTabSz="514350"/>
            <a:r>
              <a:rPr lang="en-US" dirty="0">
                <a:solidFill>
                  <a:prstClr val="white"/>
                </a:solidFill>
                <a:latin typeface="Arial" panose="020B0604020202020204"/>
                <a:ea typeface="微软雅黑" panose="020B0503020204020204" pitchFamily="34" charset="-122"/>
              </a:rPr>
              <a:t>CONTENTE</a:t>
            </a:r>
          </a:p>
        </p:txBody>
      </p:sp>
      <p:grpSp>
        <p:nvGrpSpPr>
          <p:cNvPr id="21" name="组合 20"/>
          <p:cNvGrpSpPr/>
          <p:nvPr/>
        </p:nvGrpSpPr>
        <p:grpSpPr>
          <a:xfrm>
            <a:off x="3045215" y="1112202"/>
            <a:ext cx="3342414" cy="575433"/>
            <a:chOff x="814328" y="3219335"/>
            <a:chExt cx="2797200" cy="432536"/>
          </a:xfrm>
        </p:grpSpPr>
        <p:grpSp>
          <p:nvGrpSpPr>
            <p:cNvPr id="24" name="组合 23"/>
            <p:cNvGrpSpPr/>
            <p:nvPr/>
          </p:nvGrpSpPr>
          <p:grpSpPr>
            <a:xfrm>
              <a:off x="814328" y="3219335"/>
              <a:ext cx="2797200" cy="432536"/>
              <a:chOff x="4304043" y="1286668"/>
              <a:chExt cx="7914744" cy="2757793"/>
            </a:xfrm>
            <a:effectLst>
              <a:outerShdw blurRad="381000" dist="254000" dir="8100000" algn="tr" rotWithShape="0">
                <a:prstClr val="black">
                  <a:alpha val="40000"/>
                </a:prstClr>
              </a:outerShdw>
            </a:effectLst>
          </p:grpSpPr>
          <p:sp>
            <p:nvSpPr>
              <p:cNvPr id="26" name="圆角矩形 69"/>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1465">
                  <a:solidFill>
                    <a:schemeClr val="tx1"/>
                  </a:solidFill>
                </a:endParaRPr>
              </a:p>
            </p:txBody>
          </p:sp>
          <p:sp>
            <p:nvSpPr>
              <p:cNvPr id="27" name="圆角矩形 70"/>
              <p:cNvSpPr/>
              <p:nvPr/>
            </p:nvSpPr>
            <p:spPr>
              <a:xfrm>
                <a:off x="4304043" y="1286668"/>
                <a:ext cx="7812882"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1465">
                  <a:solidFill>
                    <a:schemeClr val="tx1"/>
                  </a:solidFill>
                </a:endParaRPr>
              </a:p>
            </p:txBody>
          </p:sp>
        </p:grpSp>
        <p:sp>
          <p:nvSpPr>
            <p:cNvPr id="23" name="TextBox 24"/>
            <p:cNvSpPr txBox="1"/>
            <p:nvPr/>
          </p:nvSpPr>
          <p:spPr>
            <a:xfrm>
              <a:off x="1242829" y="3350837"/>
              <a:ext cx="2120545" cy="18212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defTabSz="514350"/>
              <a:r>
                <a:rPr lang="zh-CN" altLang="en-US" sz="1600" kern="100" dirty="0" smtClean="0">
                  <a:solidFill>
                    <a:srgbClr val="000000"/>
                  </a:solidFill>
                  <a:effectLst/>
                  <a:latin typeface="+mn-ea"/>
                  <a:cs typeface="Times New Roman" panose="02020603050405020304" pitchFamily="18" charset="0"/>
                </a:rPr>
                <a:t>中飞院及</a:t>
              </a:r>
              <a:r>
                <a:rPr lang="zh-CN" altLang="zh-CN" sz="1600" kern="100" dirty="0" smtClean="0">
                  <a:solidFill>
                    <a:srgbClr val="000000"/>
                  </a:solidFill>
                  <a:effectLst/>
                  <a:latin typeface="+mn-ea"/>
                  <a:cs typeface="Times New Roman" panose="02020603050405020304" pitchFamily="18" charset="0"/>
                </a:rPr>
                <a:t>洛阳分院</a:t>
              </a:r>
              <a:r>
                <a:rPr lang="zh-CN" altLang="en-US" sz="1600" kern="100" dirty="0" smtClean="0">
                  <a:solidFill>
                    <a:srgbClr val="000000"/>
                  </a:solidFill>
                  <a:effectLst/>
                  <a:latin typeface="+mn-ea"/>
                  <a:cs typeface="Times New Roman" panose="02020603050405020304" pitchFamily="18" charset="0"/>
                </a:rPr>
                <a:t>概况</a:t>
              </a:r>
              <a:endParaRPr lang="zh-CN" altLang="en-US" sz="1600" dirty="0">
                <a:solidFill>
                  <a:prstClr val="white"/>
                </a:solidFill>
                <a:latin typeface="+mn-ea"/>
              </a:endParaRPr>
            </a:p>
          </p:txBody>
        </p:sp>
      </p:grpSp>
      <p:sp>
        <p:nvSpPr>
          <p:cNvPr id="11" name="矩形 10"/>
          <p:cNvSpPr/>
          <p:nvPr/>
        </p:nvSpPr>
        <p:spPr>
          <a:xfrm>
            <a:off x="3141050" y="1305013"/>
            <a:ext cx="341193" cy="23360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altLang="zh-CN" sz="1575" dirty="0">
                <a:solidFill>
                  <a:prstClr val="white"/>
                </a:solidFill>
                <a:latin typeface="Arial" panose="020B0604020202020204"/>
                <a:ea typeface="微软雅黑" panose="020B0503020204020204" pitchFamily="34" charset="-122"/>
              </a:rPr>
              <a:t>1</a:t>
            </a:r>
            <a:endParaRPr lang="zh-CN" altLang="en-US" sz="1575" dirty="0">
              <a:solidFill>
                <a:prstClr val="white"/>
              </a:solidFill>
              <a:latin typeface="Arial" panose="020B0604020202020204"/>
              <a:ea typeface="微软雅黑" panose="020B0503020204020204" pitchFamily="34" charset="-122"/>
            </a:endParaRPr>
          </a:p>
        </p:txBody>
      </p:sp>
      <p:grpSp>
        <p:nvGrpSpPr>
          <p:cNvPr id="29" name="组合 28"/>
          <p:cNvGrpSpPr/>
          <p:nvPr/>
        </p:nvGrpSpPr>
        <p:grpSpPr>
          <a:xfrm>
            <a:off x="3068660" y="3866059"/>
            <a:ext cx="3342414" cy="575433"/>
            <a:chOff x="814328" y="3219335"/>
            <a:chExt cx="2797200" cy="432536"/>
          </a:xfrm>
        </p:grpSpPr>
        <p:grpSp>
          <p:nvGrpSpPr>
            <p:cNvPr id="30" name="组合 29"/>
            <p:cNvGrpSpPr/>
            <p:nvPr/>
          </p:nvGrpSpPr>
          <p:grpSpPr>
            <a:xfrm>
              <a:off x="814328" y="3219335"/>
              <a:ext cx="2797200" cy="432536"/>
              <a:chOff x="4304043" y="1286668"/>
              <a:chExt cx="7914744" cy="2757793"/>
            </a:xfrm>
            <a:effectLst>
              <a:outerShdw blurRad="381000" dist="254000" dir="8100000" algn="tr" rotWithShape="0">
                <a:prstClr val="black">
                  <a:alpha val="40000"/>
                </a:prstClr>
              </a:outerShdw>
            </a:effectLst>
          </p:grpSpPr>
          <p:sp>
            <p:nvSpPr>
              <p:cNvPr id="32" name="圆角矩形 69"/>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1465">
                  <a:solidFill>
                    <a:schemeClr val="tx1"/>
                  </a:solidFill>
                </a:endParaRPr>
              </a:p>
            </p:txBody>
          </p:sp>
          <p:sp>
            <p:nvSpPr>
              <p:cNvPr id="33" name="圆角矩形 70"/>
              <p:cNvSpPr/>
              <p:nvPr/>
            </p:nvSpPr>
            <p:spPr>
              <a:xfrm>
                <a:off x="4304043" y="1286668"/>
                <a:ext cx="7812882"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1465">
                  <a:solidFill>
                    <a:schemeClr val="tx1"/>
                  </a:solidFill>
                </a:endParaRPr>
              </a:p>
            </p:txBody>
          </p:sp>
        </p:grpSp>
        <p:sp>
          <p:nvSpPr>
            <p:cNvPr id="31" name="TextBox 24"/>
            <p:cNvSpPr txBox="1"/>
            <p:nvPr/>
          </p:nvSpPr>
          <p:spPr>
            <a:xfrm>
              <a:off x="1242829" y="3330949"/>
              <a:ext cx="2341687" cy="18212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defTabSz="514350"/>
              <a:r>
                <a:rPr lang="zh-CN" altLang="en-US" sz="1600" dirty="0">
                  <a:solidFill>
                    <a:schemeClr val="tx1">
                      <a:lumMod val="75000"/>
                      <a:lumOff val="25000"/>
                    </a:schemeClr>
                  </a:solidFill>
                </a:rPr>
                <a:t>推进创新发展 书写洛阳篇章 </a:t>
              </a:r>
            </a:p>
          </p:txBody>
        </p:sp>
      </p:grpSp>
      <p:sp>
        <p:nvSpPr>
          <p:cNvPr id="34" name="矩形 33"/>
          <p:cNvSpPr/>
          <p:nvPr/>
        </p:nvSpPr>
        <p:spPr>
          <a:xfrm>
            <a:off x="3138212" y="4013635"/>
            <a:ext cx="341193" cy="23360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altLang="zh-CN" sz="1575" dirty="0">
                <a:solidFill>
                  <a:prstClr val="white"/>
                </a:solidFill>
                <a:latin typeface="Arial" panose="020B0604020202020204"/>
                <a:ea typeface="微软雅黑" panose="020B0503020204020204" pitchFamily="34" charset="-122"/>
              </a:rPr>
              <a:t>3</a:t>
            </a:r>
            <a:endParaRPr lang="zh-CN" altLang="en-US" sz="1575" dirty="0">
              <a:solidFill>
                <a:prstClr val="white"/>
              </a:solidFill>
              <a:latin typeface="Arial" panose="020B0604020202020204"/>
              <a:ea typeface="微软雅黑" panose="020B0503020204020204" pitchFamily="34" charset="-122"/>
            </a:endParaRPr>
          </a:p>
        </p:txBody>
      </p:sp>
      <p:grpSp>
        <p:nvGrpSpPr>
          <p:cNvPr id="19" name="组合 18">
            <a:extLst>
              <a:ext uri="{FF2B5EF4-FFF2-40B4-BE49-F238E27FC236}">
                <a16:creationId xmlns:a16="http://schemas.microsoft.com/office/drawing/2014/main" id="{59B94163-9226-413F-B2EE-64E6216EF4E2}"/>
              </a:ext>
            </a:extLst>
          </p:cNvPr>
          <p:cNvGrpSpPr/>
          <p:nvPr/>
        </p:nvGrpSpPr>
        <p:grpSpPr>
          <a:xfrm>
            <a:off x="3068660" y="1925399"/>
            <a:ext cx="3342414" cy="575435"/>
            <a:chOff x="814328" y="3219334"/>
            <a:chExt cx="2797200" cy="432537"/>
          </a:xfrm>
        </p:grpSpPr>
        <p:grpSp>
          <p:nvGrpSpPr>
            <p:cNvPr id="20" name="组合 19">
              <a:extLst>
                <a:ext uri="{FF2B5EF4-FFF2-40B4-BE49-F238E27FC236}">
                  <a16:creationId xmlns:a16="http://schemas.microsoft.com/office/drawing/2014/main" id="{B3F00A45-04C5-4E6A-9B0D-92FA416DAC60}"/>
                </a:ext>
              </a:extLst>
            </p:cNvPr>
            <p:cNvGrpSpPr/>
            <p:nvPr/>
          </p:nvGrpSpPr>
          <p:grpSpPr>
            <a:xfrm>
              <a:off x="814328" y="3219334"/>
              <a:ext cx="2797200" cy="432537"/>
              <a:chOff x="4304043" y="1286659"/>
              <a:chExt cx="7914744" cy="2757802"/>
            </a:xfrm>
            <a:effectLst>
              <a:outerShdw blurRad="381000" dist="254000" dir="8100000" algn="tr" rotWithShape="0">
                <a:prstClr val="black">
                  <a:alpha val="40000"/>
                </a:prstClr>
              </a:outerShdw>
            </a:effectLst>
          </p:grpSpPr>
          <p:sp>
            <p:nvSpPr>
              <p:cNvPr id="25" name="圆角矩形 69">
                <a:extLst>
                  <a:ext uri="{FF2B5EF4-FFF2-40B4-BE49-F238E27FC236}">
                    <a16:creationId xmlns:a16="http://schemas.microsoft.com/office/drawing/2014/main" id="{0C4F8707-EA9A-4E07-83C2-9B222D7771AF}"/>
                  </a:ext>
                </a:extLst>
              </p:cNvPr>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1465">
                  <a:solidFill>
                    <a:schemeClr val="tx1"/>
                  </a:solidFill>
                </a:endParaRPr>
              </a:p>
            </p:txBody>
          </p:sp>
          <p:sp>
            <p:nvSpPr>
              <p:cNvPr id="28" name="圆角矩形 70">
                <a:extLst>
                  <a:ext uri="{FF2B5EF4-FFF2-40B4-BE49-F238E27FC236}">
                    <a16:creationId xmlns:a16="http://schemas.microsoft.com/office/drawing/2014/main" id="{EDD4BE83-F5B7-4DE6-88FE-AFCFF065628F}"/>
                  </a:ext>
                </a:extLst>
              </p:cNvPr>
              <p:cNvSpPr/>
              <p:nvPr/>
            </p:nvSpPr>
            <p:spPr>
              <a:xfrm>
                <a:off x="4304043" y="1286659"/>
                <a:ext cx="7812882"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zh-CN" altLang="en-US" sz="1465">
                  <a:solidFill>
                    <a:schemeClr val="tx1"/>
                  </a:solidFill>
                </a:endParaRPr>
              </a:p>
            </p:txBody>
          </p:sp>
        </p:grpSp>
        <p:sp>
          <p:nvSpPr>
            <p:cNvPr id="22" name="TextBox 24">
              <a:extLst>
                <a:ext uri="{FF2B5EF4-FFF2-40B4-BE49-F238E27FC236}">
                  <a16:creationId xmlns:a16="http://schemas.microsoft.com/office/drawing/2014/main" id="{08EBC5A2-167B-486C-95A5-1C24AF5F9CB3}"/>
                </a:ext>
              </a:extLst>
            </p:cNvPr>
            <p:cNvSpPr txBox="1"/>
            <p:nvPr/>
          </p:nvSpPr>
          <p:spPr>
            <a:xfrm>
              <a:off x="1226490" y="3323106"/>
              <a:ext cx="2191136" cy="18212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defTabSz="514350"/>
              <a:r>
                <a:rPr lang="zh-CN" altLang="en-US" sz="1600" dirty="0" smtClean="0">
                  <a:solidFill>
                    <a:schemeClr val="tx1"/>
                  </a:solidFill>
                  <a:latin typeface="+mn-ea"/>
                </a:rPr>
                <a:t>六秩风雨 弦歌不辍</a:t>
              </a:r>
              <a:endParaRPr lang="zh-CN" altLang="en-US" sz="1600" dirty="0">
                <a:solidFill>
                  <a:schemeClr val="tx1"/>
                </a:solidFill>
                <a:latin typeface="+mn-ea"/>
              </a:endParaRPr>
            </a:p>
          </p:txBody>
        </p:sp>
      </p:grpSp>
      <p:sp>
        <p:nvSpPr>
          <p:cNvPr id="35" name="矩形 34">
            <a:extLst>
              <a:ext uri="{FF2B5EF4-FFF2-40B4-BE49-F238E27FC236}">
                <a16:creationId xmlns:a16="http://schemas.microsoft.com/office/drawing/2014/main" id="{9940AAD2-1B36-47CB-AC92-3A17CC46D2C8}"/>
              </a:ext>
            </a:extLst>
          </p:cNvPr>
          <p:cNvSpPr/>
          <p:nvPr/>
        </p:nvSpPr>
        <p:spPr>
          <a:xfrm>
            <a:off x="3138212" y="2074525"/>
            <a:ext cx="341193" cy="23360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altLang="zh-CN" sz="1575" dirty="0">
                <a:solidFill>
                  <a:prstClr val="white"/>
                </a:solidFill>
                <a:latin typeface="Arial" panose="020B0604020202020204"/>
                <a:ea typeface="微软雅黑" panose="020B0503020204020204" pitchFamily="34" charset="-122"/>
              </a:rPr>
              <a:t>2</a:t>
            </a:r>
            <a:endParaRPr lang="zh-CN" altLang="en-US" sz="1575" dirty="0">
              <a:solidFill>
                <a:prstClr val="white"/>
              </a:solidFill>
              <a:latin typeface="Arial" panose="020B0604020202020204"/>
              <a:ea typeface="微软雅黑" panose="020B0503020204020204" pitchFamily="34" charset="-122"/>
            </a:endParaRPr>
          </a:p>
        </p:txBody>
      </p:sp>
      <p:pic>
        <p:nvPicPr>
          <p:cNvPr id="48" name="图片 47">
            <a:extLst>
              <a:ext uri="{FF2B5EF4-FFF2-40B4-BE49-F238E27FC236}">
                <a16:creationId xmlns:a16="http://schemas.microsoft.com/office/drawing/2014/main" id="{F71FB5F4-A855-4CD9-8318-5201381434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543" y="1660221"/>
            <a:ext cx="2795052" cy="1859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
        <p:nvSpPr>
          <p:cNvPr id="43" name="文本框 56"/>
          <p:cNvSpPr txBox="1"/>
          <p:nvPr/>
        </p:nvSpPr>
        <p:spPr>
          <a:xfrm>
            <a:off x="3068660" y="2583282"/>
            <a:ext cx="3762100" cy="1200329"/>
          </a:xfrm>
          <a:prstGeom prst="rect">
            <a:avLst/>
          </a:prstGeom>
          <a:noFill/>
        </p:spPr>
        <p:txBody>
          <a:bodyPr wrap="square">
            <a:spAutoFit/>
          </a:bodyPr>
          <a:lstStyle/>
          <a:p>
            <a:r>
              <a:rPr lang="en-US" altLang="zh-CN" b="1" dirty="0" smtClean="0">
                <a:latin typeface="微软雅黑" panose="020B0503020204020204" pitchFamily="34" charset="-122"/>
                <a:ea typeface="微软雅黑" panose="020B0503020204020204" pitchFamily="34" charset="-122"/>
              </a:rPr>
              <a:t>2.1  </a:t>
            </a:r>
            <a:r>
              <a:rPr lang="zh-CN" altLang="en-US" b="1" dirty="0" smtClean="0">
                <a:latin typeface="微软雅黑" panose="020B0503020204020204" pitchFamily="34" charset="-122"/>
                <a:ea typeface="微软雅黑" panose="020B0503020204020204" pitchFamily="34" charset="-122"/>
              </a:rPr>
              <a:t>赓续红色基因  牢记初心使命</a:t>
            </a:r>
            <a:endParaRPr lang="en-US" altLang="zh-CN" b="1" dirty="0" smtClean="0">
              <a:latin typeface="微软雅黑" panose="020B0503020204020204" pitchFamily="34" charset="-122"/>
              <a:ea typeface="微软雅黑" panose="020B0503020204020204" pitchFamily="34" charset="-122"/>
            </a:endParaRPr>
          </a:p>
          <a:p>
            <a:r>
              <a:rPr lang="en-US" altLang="zh-CN" b="1" dirty="0" smtClean="0">
                <a:latin typeface="微软雅黑" panose="020B0503020204020204" pitchFamily="34" charset="-122"/>
                <a:ea typeface="微软雅黑" panose="020B0503020204020204" pitchFamily="34" charset="-122"/>
              </a:rPr>
              <a:t>2.2  </a:t>
            </a:r>
            <a:r>
              <a:rPr lang="zh-CN" altLang="en-US" b="1" dirty="0" smtClean="0">
                <a:latin typeface="微软雅黑" panose="020B0503020204020204" pitchFamily="34" charset="-122"/>
                <a:ea typeface="微软雅黑" panose="020B0503020204020204" pitchFamily="34" charset="-122"/>
              </a:rPr>
              <a:t>坚持安全从纪  延续安全记录</a:t>
            </a:r>
          </a:p>
          <a:p>
            <a:r>
              <a:rPr lang="en-US" altLang="zh-CN" b="1" dirty="0" smtClean="0">
                <a:latin typeface="微软雅黑" panose="020B0503020204020204" pitchFamily="34" charset="-122"/>
                <a:ea typeface="微软雅黑" panose="020B0503020204020204" pitchFamily="34" charset="-122"/>
              </a:rPr>
              <a:t>2.3  </a:t>
            </a:r>
            <a:r>
              <a:rPr lang="zh-CN" altLang="en-US" b="1" dirty="0" smtClean="0">
                <a:latin typeface="微软雅黑" panose="020B0503020204020204" pitchFamily="34" charset="-122"/>
                <a:ea typeface="微软雅黑" panose="020B0503020204020204" pitchFamily="34" charset="-122"/>
              </a:rPr>
              <a:t>深化三全育人  培养飞行人才</a:t>
            </a:r>
            <a:endParaRPr lang="en-US" altLang="zh-CN" b="1" dirty="0" smtClean="0">
              <a:latin typeface="微软雅黑" panose="020B0503020204020204" pitchFamily="34" charset="-122"/>
              <a:ea typeface="微软雅黑" panose="020B0503020204020204" pitchFamily="34" charset="-122"/>
            </a:endParaRPr>
          </a:p>
          <a:p>
            <a:pPr defTabSz="514350"/>
            <a:r>
              <a:rPr lang="en-US" altLang="zh-CN" b="1" dirty="0" smtClean="0">
                <a:latin typeface="微软雅黑" panose="020B0503020204020204" pitchFamily="34" charset="-122"/>
                <a:ea typeface="微软雅黑" panose="020B0503020204020204" pitchFamily="34" charset="-122"/>
              </a:rPr>
              <a:t>2.4  </a:t>
            </a:r>
            <a:r>
              <a:rPr lang="zh-CN" altLang="en-US" b="1" dirty="0" smtClean="0">
                <a:latin typeface="微软雅黑" panose="020B0503020204020204" pitchFamily="34" charset="-122"/>
                <a:ea typeface="微软雅黑" panose="020B0503020204020204" pitchFamily="34" charset="-122"/>
              </a:rPr>
              <a:t>牢记服务宗旨  彰显责任担当</a:t>
            </a:r>
          </a:p>
        </p:txBody>
      </p:sp>
    </p:spTree>
    <p:extLst>
      <p:ext uri="{BB962C8B-B14F-4D97-AF65-F5344CB8AC3E}">
        <p14:creationId xmlns:p14="http://schemas.microsoft.com/office/powerpoint/2010/main" val="2097417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9DDC6758-80CE-4F0F-BD51-4B6CA40FA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287" y="281379"/>
            <a:ext cx="2690713" cy="337782"/>
          </a:xfrm>
          <a:prstGeom prst="rect">
            <a:avLst/>
          </a:prstGeom>
        </p:spPr>
      </p:pic>
      <p:sp>
        <p:nvSpPr>
          <p:cNvPr id="9" name="矩形 8"/>
          <p:cNvSpPr/>
          <p:nvPr/>
        </p:nvSpPr>
        <p:spPr>
          <a:xfrm>
            <a:off x="155804" y="680380"/>
            <a:ext cx="6547104" cy="688202"/>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endParaRPr lang="zh-CN" altLang="en-US" sz="1400" b="1">
              <a:solidFill>
                <a:schemeClr val="tx1">
                  <a:lumMod val="75000"/>
                  <a:lumOff val="25000"/>
                </a:schemeClr>
              </a:solidFill>
              <a:latin typeface="宋体" panose="02010600030101010101" pitchFamily="2" charset="-122"/>
              <a:ea typeface="宋体" panose="02010600030101010101" pitchFamily="2" charset="-122"/>
              <a:sym typeface="Gill Sans" charset="0"/>
            </a:endParaRPr>
          </a:p>
          <a:p>
            <a:pPr>
              <a:lnSpc>
                <a:spcPct val="150000"/>
              </a:lnSpc>
            </a:pPr>
            <a:endParaRPr lang="en-US" altLang="zh-CN" sz="1400" b="1" dirty="0">
              <a:solidFill>
                <a:schemeClr val="tx1">
                  <a:lumMod val="75000"/>
                  <a:lumOff val="25000"/>
                </a:schemeClr>
              </a:solidFill>
              <a:latin typeface="宋体" panose="02010600030101010101" pitchFamily="2" charset="-122"/>
              <a:ea typeface="宋体" panose="02010600030101010101" pitchFamily="2" charset="-122"/>
              <a:sym typeface="Gill Sans" charset="0"/>
            </a:endParaRPr>
          </a:p>
        </p:txBody>
      </p:sp>
      <p:sp>
        <p:nvSpPr>
          <p:cNvPr id="12" name="矩形 11">
            <a:extLst>
              <a:ext uri="{FF2B5EF4-FFF2-40B4-BE49-F238E27FC236}">
                <a16:creationId xmlns:a16="http://schemas.microsoft.com/office/drawing/2014/main" id="{CFC15A3A-28C7-42D9-B886-CE4B6BFFABBC}"/>
              </a:ext>
            </a:extLst>
          </p:cNvPr>
          <p:cNvSpPr/>
          <p:nvPr/>
        </p:nvSpPr>
        <p:spPr>
          <a:xfrm>
            <a:off x="241798" y="680380"/>
            <a:ext cx="3395206" cy="3970318"/>
          </a:xfrm>
          <a:prstGeom prst="rect">
            <a:avLst/>
          </a:prstGeom>
        </p:spPr>
        <p:txBody>
          <a:bodyPr wrap="square">
            <a:spAutoFit/>
          </a:bodyPr>
          <a:lstStyle/>
          <a:p>
            <a:pPr>
              <a:lnSpc>
                <a:spcPct val="150000"/>
              </a:lnSpc>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分院</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立足打造人才培育“洛阳品牌”，对标飞行技术一流专业建设，积极推进中国民航飞行员技能全生命周期管理体系建设，不断创新训练教学理念，健全教学管理体系。分院强化大纲符合度，优化训练组织，严格指标管控，加强训练要素和精细化管理，制定了</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洛阳分院飞行训练工作手册</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，实现教学训练质量管理的标准化、规范化和制度化；深入贯彻民航局</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关于全面深化运输航空公司飞行训练改革的指导意见</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精神，努力实现飞行员培养的三个</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转变。</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70B6F1F0-9260-4E92-98AF-A1B2F919BF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09753" y="805056"/>
            <a:ext cx="2709941" cy="3845642"/>
          </a:xfrm>
          <a:prstGeom prst="rect">
            <a:avLst/>
          </a:prstGeom>
        </p:spPr>
      </p:pic>
      <p:sp>
        <p:nvSpPr>
          <p:cNvPr id="7" name="文本框 15">
            <a:extLst>
              <a:ext uri="{FF2B5EF4-FFF2-40B4-BE49-F238E27FC236}">
                <a16:creationId xmlns:a16="http://schemas.microsoft.com/office/drawing/2014/main" id="{B3DC56AC-195B-42D4-944D-EBD41BF48C1C}"/>
              </a:ext>
            </a:extLst>
          </p:cNvPr>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深化三全育人 培养飞行人才</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9DDC6758-80CE-4F0F-BD51-4B6CA40FA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551" y="206615"/>
            <a:ext cx="3041274" cy="381790"/>
          </a:xfrm>
          <a:prstGeom prst="rect">
            <a:avLst/>
          </a:prstGeom>
        </p:spPr>
      </p:pic>
      <p:sp>
        <p:nvSpPr>
          <p:cNvPr id="10" name="矩形 9">
            <a:extLst>
              <a:ext uri="{FF2B5EF4-FFF2-40B4-BE49-F238E27FC236}">
                <a16:creationId xmlns:a16="http://schemas.microsoft.com/office/drawing/2014/main" id="{CFC15A3A-28C7-42D9-B886-CE4B6BFFABBC}"/>
              </a:ext>
            </a:extLst>
          </p:cNvPr>
          <p:cNvSpPr/>
          <p:nvPr/>
        </p:nvSpPr>
        <p:spPr>
          <a:xfrm>
            <a:off x="421875" y="533125"/>
            <a:ext cx="6163219" cy="2031325"/>
          </a:xfrm>
          <a:prstGeom prst="rect">
            <a:avLst/>
          </a:prstGeom>
        </p:spPr>
        <p:txBody>
          <a:bodyPr wrap="square">
            <a:spAutoFit/>
          </a:bodyPr>
          <a:lstStyle/>
          <a:p>
            <a:pPr>
              <a:lnSpc>
                <a:spcPct val="150000"/>
              </a:lnSpc>
            </a:pPr>
            <a:r>
              <a:rPr lang="en-US" altLang="zh-CN" sz="1400" b="1" dirty="0" smtClean="0">
                <a:solidFill>
                  <a:prstClr val="black">
                    <a:lumMod val="75000"/>
                    <a:lumOff val="25000"/>
                  </a:prstClr>
                </a:solidFill>
                <a:latin typeface="微软雅黑" panose="020B0503020204020204" pitchFamily="34" charset="-122"/>
              </a:rPr>
              <a:t>      2020</a:t>
            </a:r>
            <a:r>
              <a:rPr lang="zh-CN" altLang="en-US" sz="1400" b="1" dirty="0" smtClean="0">
                <a:solidFill>
                  <a:prstClr val="black">
                    <a:lumMod val="75000"/>
                    <a:lumOff val="25000"/>
                  </a:prstClr>
                </a:solidFill>
                <a:latin typeface="微软雅黑" panose="020B0503020204020204" pitchFamily="34" charset="-122"/>
              </a:rPr>
              <a:t>年</a:t>
            </a:r>
            <a:r>
              <a:rPr lang="zh-CN" altLang="en-US" sz="1400" b="1" dirty="0">
                <a:solidFill>
                  <a:prstClr val="black">
                    <a:lumMod val="75000"/>
                    <a:lumOff val="25000"/>
                  </a:prstClr>
                </a:solidFill>
                <a:latin typeface="微软雅黑" panose="020B0503020204020204" pitchFamily="34" charset="-122"/>
              </a:rPr>
              <a:t>，分院正式实施了加强新时代飞行大学生思想政治工作“点亮工程”建设，坚持用习近平新时代中国特色社会主义思想武装学生、用优秀历史文化润泽青年、用伟大社会实践锻造人才</a:t>
            </a:r>
            <a:r>
              <a:rPr lang="zh-CN" altLang="en-US" sz="1400" b="1" dirty="0" smtClean="0">
                <a:solidFill>
                  <a:prstClr val="black">
                    <a:lumMod val="75000"/>
                    <a:lumOff val="25000"/>
                  </a:prstClr>
                </a:solidFill>
                <a:latin typeface="微软雅黑" panose="020B0503020204020204" pitchFamily="34" charset="-122"/>
              </a:rPr>
              <a:t>，引导</a:t>
            </a:r>
            <a:r>
              <a:rPr lang="zh-CN" altLang="en-US" sz="1400" b="1" dirty="0">
                <a:solidFill>
                  <a:prstClr val="black">
                    <a:lumMod val="75000"/>
                    <a:lumOff val="25000"/>
                  </a:prstClr>
                </a:solidFill>
                <a:latin typeface="微软雅黑" panose="020B0503020204020204" pitchFamily="34" charset="-122"/>
              </a:rPr>
              <a:t>学生坚定理想信念、传承红色基因，进一步将政治引导、精神塑造、文化养成、实践锻炼与飞行学生准军事化管理紧密融合，“用信仰点亮人生，为青年插上翅膀”，为培养“飞得正、飞得高、飞得远”的优秀飞行人才</a:t>
            </a:r>
          </a:p>
        </p:txBody>
      </p:sp>
      <p:sp>
        <p:nvSpPr>
          <p:cNvPr id="9" name="文本框 15">
            <a:extLst>
              <a:ext uri="{FF2B5EF4-FFF2-40B4-BE49-F238E27FC236}">
                <a16:creationId xmlns:a16="http://schemas.microsoft.com/office/drawing/2014/main" id="{B3DC56AC-195B-42D4-944D-EBD41BF48C1C}"/>
              </a:ext>
            </a:extLst>
          </p:cNvPr>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深化三全育人 培养飞行人才</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10663" b="4541"/>
          <a:stretch/>
        </p:blipFill>
        <p:spPr>
          <a:xfrm>
            <a:off x="516429" y="2460644"/>
            <a:ext cx="5974110" cy="2682856"/>
          </a:xfrm>
          <a:prstGeom prst="rect">
            <a:avLst/>
          </a:prstGeom>
        </p:spPr>
      </p:pic>
    </p:spTree>
    <p:extLst>
      <p:ext uri="{BB962C8B-B14F-4D97-AF65-F5344CB8AC3E}">
        <p14:creationId xmlns:p14="http://schemas.microsoft.com/office/powerpoint/2010/main" val="17165591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27146" y="585433"/>
            <a:ext cx="5799478" cy="1384995"/>
          </a:xfrm>
          <a:prstGeom prst="rect">
            <a:avLst/>
          </a:prstGeom>
        </p:spPr>
        <p:txBody>
          <a:bodyPr wrap="square">
            <a:spAutoFit/>
          </a:bodyPr>
          <a:lstStyle/>
          <a:p>
            <a:pPr indent="4572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建</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校至今，共计</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培养</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1.42</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万余名飞行人才。目前在我国民航飞行人才队伍中，近</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25%</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人员在洛阳分院学习培训过。我国民航首批女飞行员培训、首批空管人员飞行培训、首批试飞员培训都是在洛阳分院进行</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。飞行学院第一批对外培训任务也是洛阳分院率先承担。</a:t>
            </a:r>
            <a:endPar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 name="文本框 15">
            <a:extLst>
              <a:ext uri="{FF2B5EF4-FFF2-40B4-BE49-F238E27FC236}">
                <a16:creationId xmlns:a16="http://schemas.microsoft.com/office/drawing/2014/main" id="{B3DC56AC-195B-42D4-944D-EBD41BF48C1C}"/>
              </a:ext>
            </a:extLst>
          </p:cNvPr>
          <p:cNvSpPr txBox="1"/>
          <p:nvPr/>
        </p:nvSpPr>
        <p:spPr>
          <a:xfrm>
            <a:off x="241797" y="168941"/>
            <a:ext cx="4361734"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深化三全育人 培养飞行人才</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87" y="2314613"/>
            <a:ext cx="2142899" cy="137039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3923" y="2314613"/>
            <a:ext cx="2055585" cy="1370390"/>
          </a:xfrm>
          <a:prstGeom prst="rect">
            <a:avLst/>
          </a:prstGeom>
        </p:spPr>
      </p:pic>
      <p:sp>
        <p:nvSpPr>
          <p:cNvPr id="9" name="矩形 8">
            <a:extLst>
              <a:ext uri="{FF2B5EF4-FFF2-40B4-BE49-F238E27FC236}">
                <a16:creationId xmlns:a16="http://schemas.microsoft.com/office/drawing/2014/main" id="{CD21B705-EECF-4C14-9DF6-E6666B91F12B}"/>
              </a:ext>
            </a:extLst>
          </p:cNvPr>
          <p:cNvSpPr/>
          <p:nvPr/>
        </p:nvSpPr>
        <p:spPr>
          <a:xfrm>
            <a:off x="408171" y="3684126"/>
            <a:ext cx="1733530" cy="523220"/>
          </a:xfrm>
          <a:prstGeom prst="rect">
            <a:avLst/>
          </a:prstGeom>
        </p:spPr>
        <p:txBody>
          <a:bodyPr wrap="square">
            <a:spAutoFit/>
          </a:bodyPr>
          <a:lstStyle/>
          <a:p>
            <a:pPr algn="ctr"/>
            <a:r>
              <a:rPr lang="zh-CN" altLang="en-US" sz="1400" b="1" dirty="0" smtClean="0"/>
              <a:t>中国民航</a:t>
            </a:r>
            <a:r>
              <a:rPr lang="zh-CN" altLang="en-US" sz="1400" b="1" dirty="0"/>
              <a:t>首批女飞行员培训</a:t>
            </a:r>
            <a:endParaRPr lang="zh-CN" altLang="en-US" sz="1400" dirty="0"/>
          </a:p>
        </p:txBody>
      </p:sp>
      <p:sp>
        <p:nvSpPr>
          <p:cNvPr id="10" name="矩形 9">
            <a:extLst>
              <a:ext uri="{FF2B5EF4-FFF2-40B4-BE49-F238E27FC236}">
                <a16:creationId xmlns:a16="http://schemas.microsoft.com/office/drawing/2014/main" id="{CD21B705-EECF-4C14-9DF6-E6666B91F12B}"/>
              </a:ext>
            </a:extLst>
          </p:cNvPr>
          <p:cNvSpPr/>
          <p:nvPr/>
        </p:nvSpPr>
        <p:spPr>
          <a:xfrm>
            <a:off x="4657284" y="3684126"/>
            <a:ext cx="1828861" cy="523220"/>
          </a:xfrm>
          <a:prstGeom prst="rect">
            <a:avLst/>
          </a:prstGeom>
        </p:spPr>
        <p:txBody>
          <a:bodyPr wrap="square">
            <a:spAutoFit/>
          </a:bodyPr>
          <a:lstStyle/>
          <a:p>
            <a:pPr algn="ctr"/>
            <a:r>
              <a:rPr lang="zh-CN" altLang="en-US" sz="1400" b="1" dirty="0"/>
              <a:t>中国民航第一期试飞员培训班</a:t>
            </a:r>
            <a:endParaRPr lang="zh-CN" altLang="en-US" sz="1400" dirty="0"/>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4642" y="2319234"/>
            <a:ext cx="1821025" cy="1365769"/>
          </a:xfrm>
          <a:prstGeom prst="rect">
            <a:avLst/>
          </a:prstGeom>
        </p:spPr>
      </p:pic>
      <p:sp>
        <p:nvSpPr>
          <p:cNvPr id="11" name="矩形 10">
            <a:extLst>
              <a:ext uri="{FF2B5EF4-FFF2-40B4-BE49-F238E27FC236}">
                <a16:creationId xmlns:a16="http://schemas.microsoft.com/office/drawing/2014/main" id="{CD21B705-EECF-4C14-9DF6-E6666B91F12B}"/>
              </a:ext>
            </a:extLst>
          </p:cNvPr>
          <p:cNvSpPr/>
          <p:nvPr/>
        </p:nvSpPr>
        <p:spPr>
          <a:xfrm>
            <a:off x="2530724" y="3684126"/>
            <a:ext cx="1828861" cy="523220"/>
          </a:xfrm>
          <a:prstGeom prst="rect">
            <a:avLst/>
          </a:prstGeom>
        </p:spPr>
        <p:txBody>
          <a:bodyPr wrap="square">
            <a:spAutoFit/>
          </a:bodyPr>
          <a:lstStyle/>
          <a:p>
            <a:pPr algn="ctr"/>
            <a:r>
              <a:rPr lang="zh-CN" altLang="en-US" sz="1400" b="1" dirty="0"/>
              <a:t>中国民航首批空管人员飞行培训</a:t>
            </a:r>
            <a:endParaRPr lang="zh-CN" altLang="en-US" sz="1400"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Tree>
    <p:extLst>
      <p:ext uri="{BB962C8B-B14F-4D97-AF65-F5344CB8AC3E}">
        <p14:creationId xmlns:p14="http://schemas.microsoft.com/office/powerpoint/2010/main" val="38609677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ae2d630f925024caa34f37b582b62d"/>
          <p:cNvPicPr>
            <a:picLocks noChangeAspect="1"/>
          </p:cNvPicPr>
          <p:nvPr/>
        </p:nvPicPr>
        <p:blipFill>
          <a:blip r:embed="rId3" cstate="print">
            <a:alphaModFix amt="60000"/>
            <a:extLst>
              <a:ext uri="{28A0092B-C50C-407E-A947-70E740481C1C}">
                <a14:useLocalDpi xmlns:a14="http://schemas.microsoft.com/office/drawing/2010/main"/>
              </a:ext>
            </a:extLst>
          </a:blip>
          <a:stretch>
            <a:fillRect/>
          </a:stretch>
        </p:blipFill>
        <p:spPr>
          <a:xfrm>
            <a:off x="0" y="1282700"/>
            <a:ext cx="6863080" cy="3860800"/>
          </a:xfrm>
          <a:prstGeom prst="rect">
            <a:avLst/>
          </a:prstGeom>
        </p:spPr>
      </p:pic>
      <p:sp>
        <p:nvSpPr>
          <p:cNvPr id="3" name="矩形 2"/>
          <p:cNvSpPr/>
          <p:nvPr/>
        </p:nvSpPr>
        <p:spPr>
          <a:xfrm>
            <a:off x="0" y="271116"/>
            <a:ext cx="6858000" cy="2041720"/>
          </a:xfrm>
          <a:prstGeom prst="rect">
            <a:avLst/>
          </a:prstGeom>
          <a:ln>
            <a:noFill/>
          </a:ln>
          <a:effectLst>
            <a:softEdge rad="50800"/>
          </a:effec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prstClr val="black"/>
              </a:solidFill>
            </a:endParaRPr>
          </a:p>
        </p:txBody>
      </p:sp>
      <p:sp>
        <p:nvSpPr>
          <p:cNvPr id="29" name="矩形 28"/>
          <p:cNvSpPr/>
          <p:nvPr/>
        </p:nvSpPr>
        <p:spPr>
          <a:xfrm>
            <a:off x="102108" y="638195"/>
            <a:ext cx="6653784" cy="1708160"/>
          </a:xfrm>
          <a:prstGeom prst="rect">
            <a:avLst/>
          </a:prstGeom>
          <a:noFill/>
        </p:spPr>
        <p:txBody>
          <a:bodyPr wrap="square" rtlCol="0">
            <a:spAutoFit/>
          </a:bodyPr>
          <a:lstStyle/>
          <a:p>
            <a:pPr indent="406400">
              <a:lnSpc>
                <a:spcPct val="150000"/>
              </a:lnSpc>
            </a:pPr>
            <a:r>
              <a:rPr lang="zh-CN" altLang="en-US" sz="1400" b="1" dirty="0">
                <a:solidFill>
                  <a:prstClr val="black"/>
                </a:solidFill>
                <a:latin typeface="微软雅黑" panose="020B0503020204020204" pitchFamily="34" charset="-122"/>
                <a:ea typeface="微软雅黑" panose="020B0503020204020204" pitchFamily="34" charset="-122"/>
              </a:rPr>
              <a:t>洛阳北郊机场于</a:t>
            </a:r>
            <a:r>
              <a:rPr lang="en-US" altLang="zh-CN" sz="1400" b="1" dirty="0">
                <a:solidFill>
                  <a:prstClr val="black"/>
                </a:solidFill>
                <a:latin typeface="微软雅黑" panose="020B0503020204020204" pitchFamily="34" charset="-122"/>
                <a:ea typeface="微软雅黑" panose="020B0503020204020204" pitchFamily="34" charset="-122"/>
              </a:rPr>
              <a:t>1986</a:t>
            </a:r>
            <a:r>
              <a:rPr lang="zh-CN" altLang="en-US" sz="1400" b="1" dirty="0">
                <a:solidFill>
                  <a:prstClr val="black"/>
                </a:solidFill>
                <a:latin typeface="微软雅黑" panose="020B0503020204020204" pitchFamily="34" charset="-122"/>
                <a:ea typeface="微软雅黑" panose="020B0503020204020204" pitchFamily="34" charset="-122"/>
              </a:rPr>
              <a:t>年开工兴建，</a:t>
            </a:r>
            <a:r>
              <a:rPr lang="en-US" altLang="zh-CN" sz="1400" b="1" dirty="0">
                <a:solidFill>
                  <a:prstClr val="black"/>
                </a:solidFill>
                <a:latin typeface="微软雅黑" panose="020B0503020204020204" pitchFamily="34" charset="-122"/>
                <a:ea typeface="微软雅黑" panose="020B0503020204020204" pitchFamily="34" charset="-122"/>
              </a:rPr>
              <a:t>1987</a:t>
            </a:r>
            <a:r>
              <a:rPr lang="zh-CN" altLang="en-US" sz="1400" b="1" dirty="0">
                <a:solidFill>
                  <a:prstClr val="black"/>
                </a:solidFill>
                <a:latin typeface="微软雅黑" panose="020B0503020204020204" pitchFamily="34" charset="-122"/>
                <a:ea typeface="微软雅黑" panose="020B0503020204020204" pitchFamily="34" charset="-122"/>
              </a:rPr>
              <a:t>年</a:t>
            </a:r>
            <a:r>
              <a:rPr lang="en-US" altLang="zh-CN" sz="1400" b="1" dirty="0">
                <a:solidFill>
                  <a:prstClr val="black"/>
                </a:solidFill>
                <a:latin typeface="微软雅黑" panose="020B0503020204020204" pitchFamily="34" charset="-122"/>
                <a:ea typeface="微软雅黑" panose="020B0503020204020204" pitchFamily="34" charset="-122"/>
              </a:rPr>
              <a:t>9</a:t>
            </a:r>
            <a:r>
              <a:rPr lang="zh-CN" altLang="en-US" sz="1400" b="1" dirty="0">
                <a:solidFill>
                  <a:prstClr val="black"/>
                </a:solidFill>
                <a:latin typeface="微软雅黑" panose="020B0503020204020204" pitchFamily="34" charset="-122"/>
                <a:ea typeface="微软雅黑" panose="020B0503020204020204" pitchFamily="34" charset="-122"/>
              </a:rPr>
              <a:t>月</a:t>
            </a:r>
            <a:r>
              <a:rPr lang="en-US" altLang="zh-CN" sz="1400" b="1" dirty="0">
                <a:solidFill>
                  <a:prstClr val="black"/>
                </a:solidFill>
                <a:latin typeface="微软雅黑" panose="020B0503020204020204" pitchFamily="34" charset="-122"/>
                <a:ea typeface="微软雅黑" panose="020B0503020204020204" pitchFamily="34" charset="-122"/>
              </a:rPr>
              <a:t>26</a:t>
            </a:r>
            <a:r>
              <a:rPr lang="zh-CN" altLang="en-US" sz="1400" b="1" dirty="0">
                <a:solidFill>
                  <a:prstClr val="black"/>
                </a:solidFill>
                <a:latin typeface="微软雅黑" panose="020B0503020204020204" pitchFamily="34" charset="-122"/>
                <a:ea typeface="微软雅黑" panose="020B0503020204020204" pitchFamily="34" charset="-122"/>
              </a:rPr>
              <a:t>日正式通航</a:t>
            </a:r>
            <a:r>
              <a:rPr lang="zh-CN" altLang="en-US" sz="1400" b="1" dirty="0" smtClean="0">
                <a:solidFill>
                  <a:prstClr val="black"/>
                </a:solidFill>
                <a:latin typeface="微软雅黑" panose="020B0503020204020204" pitchFamily="34" charset="-122"/>
                <a:ea typeface="微软雅黑" panose="020B0503020204020204" pitchFamily="34" charset="-122"/>
              </a:rPr>
              <a:t>。</a:t>
            </a:r>
            <a:r>
              <a:rPr lang="en-US" altLang="zh-CN" sz="1400" b="1" dirty="0" smtClean="0">
                <a:solidFill>
                  <a:prstClr val="black"/>
                </a:solidFill>
                <a:latin typeface="微软雅黑" panose="020B0503020204020204" pitchFamily="34" charset="-122"/>
                <a:ea typeface="微软雅黑" panose="020B0503020204020204" pitchFamily="34" charset="-122"/>
              </a:rPr>
              <a:t>1993</a:t>
            </a:r>
            <a:r>
              <a:rPr lang="zh-CN" altLang="en-US" sz="1400" b="1" dirty="0">
                <a:solidFill>
                  <a:prstClr val="black"/>
                </a:solidFill>
                <a:latin typeface="微软雅黑" panose="020B0503020204020204" pitchFamily="34" charset="-122"/>
                <a:ea typeface="微软雅黑" panose="020B0503020204020204" pitchFamily="34" charset="-122"/>
              </a:rPr>
              <a:t>年，院站合并，训运</a:t>
            </a:r>
            <a:r>
              <a:rPr lang="zh-CN" altLang="en-US" sz="1400" b="1" dirty="0" smtClean="0">
                <a:solidFill>
                  <a:prstClr val="black"/>
                </a:solidFill>
                <a:latin typeface="微软雅黑" panose="020B0503020204020204" pitchFamily="34" charset="-122"/>
                <a:ea typeface="微软雅黑" panose="020B0503020204020204" pitchFamily="34" charset="-122"/>
              </a:rPr>
              <a:t>相得益彰</a:t>
            </a:r>
            <a:r>
              <a:rPr lang="zh-CN" altLang="en-US" sz="1400" b="1" dirty="0">
                <a:solidFill>
                  <a:prstClr val="black"/>
                </a:solidFill>
                <a:latin typeface="微软雅黑" panose="020B0503020204020204" pitchFamily="34" charset="-122"/>
                <a:ea typeface="微软雅黑" panose="020B0503020204020204" pitchFamily="34" charset="-122"/>
              </a:rPr>
              <a:t>。</a:t>
            </a:r>
            <a:r>
              <a:rPr lang="en-US" altLang="zh-CN" sz="1400" b="1" dirty="0" smtClean="0">
                <a:solidFill>
                  <a:prstClr val="black"/>
                </a:solidFill>
                <a:latin typeface="微软雅黑" panose="020B0503020204020204" pitchFamily="34" charset="-122"/>
                <a:ea typeface="微软雅黑" panose="020B0503020204020204" pitchFamily="34" charset="-122"/>
              </a:rPr>
              <a:t>30</a:t>
            </a:r>
            <a:r>
              <a:rPr lang="zh-CN" altLang="en-US" sz="1400" b="1" dirty="0" smtClean="0">
                <a:solidFill>
                  <a:prstClr val="black"/>
                </a:solidFill>
                <a:latin typeface="微软雅黑" panose="020B0503020204020204" pitchFamily="34" charset="-122"/>
                <a:ea typeface="微软雅黑" panose="020B0503020204020204" pitchFamily="34" charset="-122"/>
              </a:rPr>
              <a:t>年来，分院在完成训练任务的前提下，积极和当地政府沟通，推进机场建设，开发航空市场。实现从国际“空”港到国际空港的蜕变。</a:t>
            </a:r>
            <a:r>
              <a:rPr lang="en-US" altLang="zh-CN" sz="1400" b="1" dirty="0">
                <a:solidFill>
                  <a:prstClr val="black"/>
                </a:solidFill>
                <a:latin typeface="微软雅黑" panose="020B0503020204020204" pitchFamily="34" charset="-122"/>
                <a:ea typeface="微软雅黑" panose="020B0503020204020204" pitchFamily="34" charset="-122"/>
              </a:rPr>
              <a:t>30</a:t>
            </a:r>
            <a:r>
              <a:rPr lang="zh-CN" altLang="en-US" sz="1400" b="1" dirty="0">
                <a:solidFill>
                  <a:prstClr val="black"/>
                </a:solidFill>
                <a:latin typeface="微软雅黑" panose="020B0503020204020204" pitchFamily="34" charset="-122"/>
                <a:ea typeface="微软雅黑" panose="020B0503020204020204" pitchFamily="34" charset="-122"/>
              </a:rPr>
              <a:t>年间，分院（北郊机场）协同保障航班</a:t>
            </a:r>
            <a:r>
              <a:rPr lang="en-US" altLang="zh-CN" sz="1400" b="1" dirty="0">
                <a:solidFill>
                  <a:prstClr val="black"/>
                </a:solidFill>
                <a:latin typeface="微软雅黑" panose="020B0503020204020204" pitchFamily="34" charset="-122"/>
                <a:ea typeface="微软雅黑" panose="020B0503020204020204" pitchFamily="34" charset="-122"/>
              </a:rPr>
              <a:t>14.9</a:t>
            </a:r>
            <a:r>
              <a:rPr lang="zh-CN" altLang="en-US" sz="1400" b="1" dirty="0">
                <a:solidFill>
                  <a:prstClr val="black"/>
                </a:solidFill>
                <a:latin typeface="微软雅黑" panose="020B0503020204020204" pitchFamily="34" charset="-122"/>
                <a:ea typeface="微软雅黑" panose="020B0503020204020204" pitchFamily="34" charset="-122"/>
              </a:rPr>
              <a:t>万余架次，运送旅客</a:t>
            </a:r>
            <a:r>
              <a:rPr lang="en-US" altLang="zh-CN" sz="1400" b="1" dirty="0">
                <a:solidFill>
                  <a:prstClr val="black"/>
                </a:solidFill>
                <a:latin typeface="微软雅黑" panose="020B0503020204020204" pitchFamily="34" charset="-122"/>
                <a:ea typeface="微软雅黑" panose="020B0503020204020204" pitchFamily="34" charset="-122"/>
              </a:rPr>
              <a:t>1361</a:t>
            </a:r>
            <a:r>
              <a:rPr lang="zh-CN" altLang="en-US" sz="1400" b="1" dirty="0">
                <a:solidFill>
                  <a:prstClr val="black"/>
                </a:solidFill>
                <a:latin typeface="微软雅黑" panose="020B0503020204020204" pitchFamily="34" charset="-122"/>
                <a:ea typeface="微软雅黑" panose="020B0503020204020204" pitchFamily="34" charset="-122"/>
              </a:rPr>
              <a:t>万余人次</a:t>
            </a:r>
            <a:r>
              <a:rPr lang="zh-CN" altLang="en-US" sz="1400" b="1" dirty="0" smtClean="0">
                <a:solidFill>
                  <a:prstClr val="black"/>
                </a:solidFill>
                <a:latin typeface="微软雅黑" panose="020B0503020204020204" pitchFamily="34" charset="-122"/>
                <a:ea typeface="微软雅黑" panose="020B0503020204020204" pitchFamily="34" charset="-122"/>
              </a:rPr>
              <a:t>。</a:t>
            </a:r>
            <a:r>
              <a:rPr lang="en-US" altLang="zh-CN" sz="1400" b="1" dirty="0" smtClean="0">
                <a:solidFill>
                  <a:prstClr val="black"/>
                </a:solidFill>
                <a:latin typeface="微软雅黑" panose="020B0503020204020204" pitchFamily="34" charset="-122"/>
                <a:ea typeface="微软雅黑" panose="020B0503020204020204" pitchFamily="34" charset="-122"/>
              </a:rPr>
              <a:t>2019</a:t>
            </a:r>
            <a:r>
              <a:rPr lang="zh-CN" altLang="en-US" sz="1400" b="1" dirty="0" smtClean="0">
                <a:solidFill>
                  <a:prstClr val="black"/>
                </a:solidFill>
                <a:latin typeface="微软雅黑" panose="020B0503020204020204" pitchFamily="34" charset="-122"/>
                <a:ea typeface="微软雅黑" panose="020B0503020204020204" pitchFamily="34" charset="-122"/>
              </a:rPr>
              <a:t>年实现年旅客吞吞吐量突破</a:t>
            </a:r>
            <a:r>
              <a:rPr lang="en-US" altLang="zh-CN" sz="1400" b="1" dirty="0" smtClean="0">
                <a:solidFill>
                  <a:prstClr val="black"/>
                </a:solidFill>
                <a:latin typeface="微软雅黑" panose="020B0503020204020204" pitchFamily="34" charset="-122"/>
                <a:ea typeface="微软雅黑" panose="020B0503020204020204" pitchFamily="34" charset="-122"/>
              </a:rPr>
              <a:t>150</a:t>
            </a:r>
            <a:r>
              <a:rPr lang="zh-CN" altLang="en-US" sz="1400" b="1" dirty="0" smtClean="0">
                <a:solidFill>
                  <a:prstClr val="black"/>
                </a:solidFill>
                <a:latin typeface="微软雅黑" panose="020B0503020204020204" pitchFamily="34" charset="-122"/>
                <a:ea typeface="微软雅黑" panose="020B0503020204020204" pitchFamily="34" charset="-122"/>
              </a:rPr>
              <a:t>万大关。</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8170" y="2206379"/>
            <a:ext cx="2657722" cy="1771814"/>
          </a:xfrm>
          <a:prstGeom prst="rect">
            <a:avLst/>
          </a:prstGeom>
          <a:ln>
            <a:noFill/>
          </a:ln>
          <a:effectLst>
            <a:outerShdw blurRad="292100" dist="139700" dir="2700000" algn="tl" rotWithShape="0">
              <a:srgbClr val="333333">
                <a:alpha val="65000"/>
              </a:srgbClr>
            </a:outerShdw>
          </a:effectLst>
        </p:spPr>
      </p:pic>
      <p:sp>
        <p:nvSpPr>
          <p:cNvPr id="9"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a:t>
            </a:r>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彰显责任担当</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graphicFrame>
        <p:nvGraphicFramePr>
          <p:cNvPr id="12" name="图表 11"/>
          <p:cNvGraphicFramePr>
            <a:graphicFrameLocks/>
          </p:cNvGraphicFramePr>
          <p:nvPr>
            <p:extLst>
              <p:ext uri="{D42A27DB-BD31-4B8C-83A1-F6EECF244321}">
                <p14:modId xmlns:p14="http://schemas.microsoft.com/office/powerpoint/2010/main" val="1307754894"/>
              </p:ext>
            </p:extLst>
          </p:nvPr>
        </p:nvGraphicFramePr>
        <p:xfrm>
          <a:off x="740979" y="2346354"/>
          <a:ext cx="5360275" cy="279714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838390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909" y="606453"/>
            <a:ext cx="5799478" cy="2031325"/>
          </a:xfrm>
          <a:prstGeom prst="rect">
            <a:avLst/>
          </a:prstGeom>
        </p:spPr>
        <p:txBody>
          <a:bodyPr wrap="square">
            <a:spAutoFit/>
          </a:bodyPr>
          <a:lstStyle/>
          <a:p>
            <a:pPr indent="457200" algn="just">
              <a:lnSpc>
                <a:spcPct val="150000"/>
              </a:lnSpc>
            </a:pP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分院多次</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发挥飞行人才</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、飞机</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、机场等</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方面的优势，在抗洪、抗旱、抗震救灾以及森林灭火等急难险重任务中大显身手。早在上个世纪</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60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年代，分院就是民航局、四川省抗洪救灾先进集体，并参加过包括大兴安岭等多次森林灭火工作。“</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5.12”</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大地震发生后，分院在第一时间里保障了向灾区运送救灾人员任务，</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5000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名解放军官兵及救灾物资从</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洛阳机场飞</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赴灾区。</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09" y="2637093"/>
            <a:ext cx="2901729" cy="186891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440" y="2637093"/>
            <a:ext cx="2791839" cy="1868919"/>
          </a:xfrm>
          <a:prstGeom prst="rect">
            <a:avLst/>
          </a:prstGeom>
        </p:spPr>
      </p:pic>
      <p:sp>
        <p:nvSpPr>
          <p:cNvPr id="7"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3.4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a:t>
            </a:r>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彰显责任担当</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15035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909" y="606453"/>
            <a:ext cx="5799478" cy="738664"/>
          </a:xfrm>
          <a:prstGeom prst="rect">
            <a:avLst/>
          </a:prstGeom>
        </p:spPr>
        <p:txBody>
          <a:bodyPr wrap="square">
            <a:spAutoFit/>
          </a:bodyPr>
          <a:lstStyle/>
          <a:p>
            <a:pPr indent="4572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分院多次完成国家领导人、外国元首、军用飞机及通航飞机的保障任务，较好履行了一所大学的社会责任。</a:t>
            </a:r>
            <a:endPar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
        <p:nvSpPr>
          <p:cNvPr id="10"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a:t>
            </a:r>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彰显责任担当</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617" y="1382519"/>
            <a:ext cx="2346320" cy="1572744"/>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9217" y="1382519"/>
            <a:ext cx="2359357" cy="1572744"/>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10810" b="302"/>
          <a:stretch/>
        </p:blipFill>
        <p:spPr>
          <a:xfrm>
            <a:off x="750618" y="3159829"/>
            <a:ext cx="2346318" cy="156421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217" y="3159830"/>
            <a:ext cx="2346318" cy="1564212"/>
          </a:xfrm>
          <a:prstGeom prst="rect">
            <a:avLst/>
          </a:prstGeom>
        </p:spPr>
      </p:pic>
    </p:spTree>
    <p:extLst>
      <p:ext uri="{BB962C8B-B14F-4D97-AF65-F5344CB8AC3E}">
        <p14:creationId xmlns:p14="http://schemas.microsoft.com/office/powerpoint/2010/main" val="133683294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909" y="606453"/>
            <a:ext cx="5799478" cy="1384995"/>
          </a:xfrm>
          <a:prstGeom prst="rect">
            <a:avLst/>
          </a:prstGeom>
        </p:spPr>
        <p:txBody>
          <a:bodyPr wrap="square">
            <a:spAutoFit/>
          </a:bodyPr>
          <a:lstStyle/>
          <a:p>
            <a:pPr indent="4572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分院</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全力支持</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民族航空工业</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，是国产运七</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rPr>
              <a:t>-100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、小</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鹰</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500</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新</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舟</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600</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等</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机型的使用单位。飞院作为</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国产新舟</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600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机型全球先锋用户、国内独家用户，长期与西飞合作，为国产支线飞机的完善和持续改型提供了有力的支持。</a:t>
            </a:r>
          </a:p>
        </p:txBody>
      </p:sp>
      <p:sp>
        <p:nvSpPr>
          <p:cNvPr id="12"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3.4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a:t>
            </a:r>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彰显责任担当</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49" y="1979182"/>
            <a:ext cx="1832378" cy="128250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271" y="1979183"/>
            <a:ext cx="1812753" cy="128250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772"/>
          <a:stretch/>
        </p:blipFill>
        <p:spPr>
          <a:xfrm>
            <a:off x="664366" y="3377988"/>
            <a:ext cx="5182463" cy="1688872"/>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008" y="1990762"/>
            <a:ext cx="1702527" cy="1276895"/>
          </a:xfrm>
          <a:prstGeom prst="rect">
            <a:avLst/>
          </a:prstGeom>
        </p:spPr>
      </p:pic>
    </p:spTree>
    <p:extLst>
      <p:ext uri="{BB962C8B-B14F-4D97-AF65-F5344CB8AC3E}">
        <p14:creationId xmlns:p14="http://schemas.microsoft.com/office/powerpoint/2010/main" val="4884469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909" y="606453"/>
            <a:ext cx="5799478" cy="1061829"/>
          </a:xfrm>
          <a:prstGeom prst="rect">
            <a:avLst/>
          </a:prstGeom>
        </p:spPr>
        <p:txBody>
          <a:bodyPr wrap="square">
            <a:spAutoFit/>
          </a:bodyPr>
          <a:lstStyle/>
          <a:p>
            <a:pPr indent="4572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上世纪</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90</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年代，洛阳分院资助建立了民航赵沟希望小学。分院飞行教员自发长期资助贫困学生，</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2013</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年至</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rPr>
              <a:t>2019</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年分院坚持在栾川县两个贫困村开展定点扶贫。</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09" y="1981327"/>
            <a:ext cx="2605528" cy="195414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7166" y="1981327"/>
            <a:ext cx="2931221" cy="1954147"/>
          </a:xfrm>
          <a:prstGeom prst="rect">
            <a:avLst/>
          </a:prstGeom>
        </p:spPr>
      </p:pic>
      <p:sp>
        <p:nvSpPr>
          <p:cNvPr id="8"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3.4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a:t>
            </a:r>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彰显责任担当</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73681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8909" y="606453"/>
            <a:ext cx="5799478" cy="738664"/>
          </a:xfrm>
          <a:prstGeom prst="rect">
            <a:avLst/>
          </a:prstGeom>
        </p:spPr>
        <p:txBody>
          <a:bodyPr wrap="square">
            <a:spAutoFit/>
          </a:bodyPr>
          <a:lstStyle/>
          <a:p>
            <a:pPr indent="457200" algn="just">
              <a:lnSpc>
                <a:spcPct val="150000"/>
              </a:lnSpc>
            </a:pP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分院</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积极支持地方通航发展建设，协助指导山西芮城、洛阳万安等机场建设，为国内一些机构飞行培训提供指导和支持。</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59" y="1865025"/>
            <a:ext cx="2450970" cy="183822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417" y="1865025"/>
            <a:ext cx="2757341" cy="1838227"/>
          </a:xfrm>
          <a:prstGeom prst="rect">
            <a:avLst/>
          </a:prstGeom>
        </p:spPr>
      </p:pic>
      <p:sp>
        <p:nvSpPr>
          <p:cNvPr id="9" name="矩形 8">
            <a:extLst>
              <a:ext uri="{FF2B5EF4-FFF2-40B4-BE49-F238E27FC236}">
                <a16:creationId xmlns:a16="http://schemas.microsoft.com/office/drawing/2014/main" id="{CD21B705-EECF-4C14-9DF6-E6666B91F12B}"/>
              </a:ext>
            </a:extLst>
          </p:cNvPr>
          <p:cNvSpPr/>
          <p:nvPr/>
        </p:nvSpPr>
        <p:spPr>
          <a:xfrm>
            <a:off x="633916" y="3707607"/>
            <a:ext cx="2344456" cy="307777"/>
          </a:xfrm>
          <a:prstGeom prst="rect">
            <a:avLst/>
          </a:prstGeom>
        </p:spPr>
        <p:txBody>
          <a:bodyPr wrap="square">
            <a:spAutoFit/>
          </a:bodyPr>
          <a:lstStyle/>
          <a:p>
            <a:pPr algn="ct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协助指导山西</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rPr>
              <a:t>芮城机场建设</a:t>
            </a:r>
            <a:endParaRPr lang="zh-CN" altLang="en-US" sz="1400" dirty="0"/>
          </a:p>
        </p:txBody>
      </p:sp>
      <p:sp>
        <p:nvSpPr>
          <p:cNvPr id="15" name="矩形 14">
            <a:extLst>
              <a:ext uri="{FF2B5EF4-FFF2-40B4-BE49-F238E27FC236}">
                <a16:creationId xmlns:a16="http://schemas.microsoft.com/office/drawing/2014/main" id="{CD21B705-EECF-4C14-9DF6-E6666B91F12B}"/>
              </a:ext>
            </a:extLst>
          </p:cNvPr>
          <p:cNvSpPr/>
          <p:nvPr/>
        </p:nvSpPr>
        <p:spPr>
          <a:xfrm>
            <a:off x="3084886" y="3701239"/>
            <a:ext cx="3419659" cy="307777"/>
          </a:xfrm>
          <a:prstGeom prst="rect">
            <a:avLst/>
          </a:prstGeom>
        </p:spPr>
        <p:txBody>
          <a:bodyPr wrap="square">
            <a:spAutoFit/>
          </a:bodyPr>
          <a:lstStyle/>
          <a:p>
            <a:pPr algn="ct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rPr>
              <a:t>助力龙门通用机场完成设备飞行校验</a:t>
            </a:r>
            <a:endParaRPr lang="zh-CN" altLang="en-US" sz="1400" dirty="0"/>
          </a:p>
        </p:txBody>
      </p:sp>
      <p:sp>
        <p:nvSpPr>
          <p:cNvPr id="10"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a:t>
            </a:r>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彰显责任担当</a:t>
            </a:r>
            <a:endPar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542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5751"/>
            <a:ext cx="6858000" cy="1503411"/>
          </a:xfrm>
          <a:prstGeom prst="rect">
            <a:avLst/>
          </a:prstGeom>
        </p:spPr>
      </p:pic>
      <p:cxnSp>
        <p:nvCxnSpPr>
          <p:cNvPr id="5" name="淘宝店chenying0907出品 4"/>
          <p:cNvCxnSpPr/>
          <p:nvPr/>
        </p:nvCxnSpPr>
        <p:spPr>
          <a:xfrm>
            <a:off x="-68349" y="4274618"/>
            <a:ext cx="7127421" cy="0"/>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 y="1196880"/>
            <a:ext cx="6858001" cy="1518351"/>
          </a:xfrm>
          <a:prstGeom prst="rect">
            <a:avLst/>
          </a:prstGeom>
          <a:gradFill>
            <a:gsLst>
              <a:gs pos="10000">
                <a:schemeClr val="accent1">
                  <a:lumMod val="5000"/>
                  <a:lumOff val="95000"/>
                  <a:alpha val="3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1" name="淘宝店chenying0907出品 30"/>
          <p:cNvGrpSpPr/>
          <p:nvPr/>
        </p:nvGrpSpPr>
        <p:grpSpPr>
          <a:xfrm>
            <a:off x="429562" y="1716964"/>
            <a:ext cx="1247930" cy="466590"/>
            <a:chOff x="4077325" y="2184739"/>
            <a:chExt cx="1903750" cy="829494"/>
          </a:xfrm>
        </p:grpSpPr>
        <p:sp>
          <p:nvSpPr>
            <p:cNvPr id="32" name="淘宝店chenying0907出品 31"/>
            <p:cNvSpPr/>
            <p:nvPr/>
          </p:nvSpPr>
          <p:spPr>
            <a:xfrm>
              <a:off x="4077325" y="2184739"/>
              <a:ext cx="1783829" cy="829494"/>
            </a:xfrm>
            <a:prstGeom prst="rect">
              <a:avLst/>
            </a:prstGeom>
            <a:solidFill>
              <a:schemeClr val="accent1">
                <a:lumMod val="75000"/>
              </a:schemeClr>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3" name="淘宝店chenying0907出品 32"/>
            <p:cNvSpPr txBox="1"/>
            <p:nvPr/>
          </p:nvSpPr>
          <p:spPr>
            <a:xfrm>
              <a:off x="4077325" y="2307098"/>
              <a:ext cx="1903750" cy="656591"/>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第三部分</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57" name="文本框 56"/>
          <p:cNvSpPr txBox="1"/>
          <p:nvPr/>
        </p:nvSpPr>
        <p:spPr>
          <a:xfrm>
            <a:off x="1677492" y="1695846"/>
            <a:ext cx="4712798" cy="523220"/>
          </a:xfrm>
          <a:prstGeom prst="rect">
            <a:avLst/>
          </a:prstGeom>
          <a:noFill/>
        </p:spPr>
        <p:txBody>
          <a:bodyPr wrap="square">
            <a:spAutoFit/>
          </a:bodyPr>
          <a:lstStyle/>
          <a:p>
            <a:pPr algn="l" defTabSz="514350"/>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推进创新发展 书写洛阳篇章 </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5" name="淘宝店chenying0907出品 34"/>
          <p:cNvCxnSpPr/>
          <p:nvPr/>
        </p:nvCxnSpPr>
        <p:spPr>
          <a:xfrm>
            <a:off x="1631744" y="2268169"/>
            <a:ext cx="4001631" cy="0"/>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26CBA86E-BFC6-4151-A73F-C5A967952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058" y="207670"/>
            <a:ext cx="3430942" cy="430707"/>
          </a:xfrm>
          <a:prstGeom prst="rect">
            <a:avLst/>
          </a:prstGeom>
        </p:spPr>
      </p:pic>
    </p:spTree>
    <p:extLst>
      <p:ext uri="{BB962C8B-B14F-4D97-AF65-F5344CB8AC3E}">
        <p14:creationId xmlns:p14="http://schemas.microsoft.com/office/powerpoint/2010/main" val="1897402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536" y="322703"/>
            <a:ext cx="3586377" cy="450220"/>
          </a:xfrm>
          <a:prstGeom prst="rect">
            <a:avLst/>
          </a:prstGeom>
        </p:spPr>
      </p:pic>
      <p:pic>
        <p:nvPicPr>
          <p:cNvPr id="56" name="图片 5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205751"/>
            <a:ext cx="6858000" cy="1503411"/>
          </a:xfrm>
          <a:prstGeom prst="rect">
            <a:avLst/>
          </a:prstGeom>
        </p:spPr>
      </p:pic>
      <p:cxnSp>
        <p:nvCxnSpPr>
          <p:cNvPr id="5" name="淘宝店chenying0907出品 4"/>
          <p:cNvCxnSpPr/>
          <p:nvPr/>
        </p:nvCxnSpPr>
        <p:spPr>
          <a:xfrm>
            <a:off x="-192174" y="4278818"/>
            <a:ext cx="7127421" cy="0"/>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 y="1196880"/>
            <a:ext cx="6858001" cy="1518351"/>
          </a:xfrm>
          <a:prstGeom prst="rect">
            <a:avLst/>
          </a:prstGeom>
          <a:gradFill>
            <a:gsLst>
              <a:gs pos="10000">
                <a:schemeClr val="accent1">
                  <a:lumMod val="5000"/>
                  <a:lumOff val="95000"/>
                  <a:alpha val="3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31" name="淘宝店chenying0907出品 30"/>
          <p:cNvGrpSpPr/>
          <p:nvPr/>
        </p:nvGrpSpPr>
        <p:grpSpPr>
          <a:xfrm>
            <a:off x="429562" y="1716964"/>
            <a:ext cx="1247930" cy="715158"/>
            <a:chOff x="4077325" y="2184739"/>
            <a:chExt cx="1903750" cy="1271393"/>
          </a:xfrm>
        </p:grpSpPr>
        <p:sp>
          <p:nvSpPr>
            <p:cNvPr id="32" name="淘宝店chenying0907出品 31"/>
            <p:cNvSpPr/>
            <p:nvPr/>
          </p:nvSpPr>
          <p:spPr>
            <a:xfrm>
              <a:off x="4077325" y="2184739"/>
              <a:ext cx="1783829" cy="829494"/>
            </a:xfrm>
            <a:prstGeom prst="rect">
              <a:avLst/>
            </a:prstGeom>
            <a:solidFill>
              <a:schemeClr val="accent1">
                <a:lumMod val="75000"/>
              </a:schemeClr>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3" name="淘宝店chenying0907出品 32"/>
            <p:cNvSpPr txBox="1"/>
            <p:nvPr/>
          </p:nvSpPr>
          <p:spPr>
            <a:xfrm>
              <a:off x="4077325" y="2307098"/>
              <a:ext cx="1903750" cy="1149034"/>
            </a:xfrm>
            <a:prstGeom prst="rect">
              <a:avLst/>
            </a:prstGeom>
            <a:noFill/>
          </p:spPr>
          <p:txBody>
            <a:bodyPr wrap="square" rtlCol="0">
              <a:spAutoFit/>
            </a:bodyPr>
            <a:lstStyle/>
            <a:p>
              <a:r>
                <a:rPr lang="zh-CN" altLang="en-US" b="1" dirty="0">
                  <a:solidFill>
                    <a:prstClr val="white"/>
                  </a:solidFill>
                  <a:latin typeface="微软雅黑" panose="020B0503020204020204" pitchFamily="34" charset="-122"/>
                </a:rPr>
                <a:t>第一部分</a:t>
              </a:r>
            </a:p>
          </p:txBody>
        </p:sp>
      </p:grpSp>
      <p:sp>
        <p:nvSpPr>
          <p:cNvPr id="57" name="文本框 56"/>
          <p:cNvSpPr txBox="1"/>
          <p:nvPr/>
        </p:nvSpPr>
        <p:spPr>
          <a:xfrm>
            <a:off x="1757105" y="1709987"/>
            <a:ext cx="4505325" cy="523220"/>
          </a:xfrm>
          <a:prstGeom prst="rect">
            <a:avLst/>
          </a:prstGeom>
          <a:noFill/>
        </p:spPr>
        <p:txBody>
          <a:bodyPr wrap="square">
            <a:spAutoFit/>
          </a:bodyPr>
          <a:lstStyle/>
          <a:p>
            <a:pPr defTabSz="514350"/>
            <a:r>
              <a:rPr lang="zh-CN" altLang="en-US" sz="2800" b="1" dirty="0" smtClean="0">
                <a:solidFill>
                  <a:prstClr val="black">
                    <a:lumMod val="75000"/>
                    <a:lumOff val="25000"/>
                  </a:prstClr>
                </a:solidFill>
                <a:latin typeface="微软雅黑" panose="020B0503020204020204" pitchFamily="34" charset="-122"/>
              </a:rPr>
              <a:t>中飞院及洛阳分院概况</a:t>
            </a:r>
            <a:endParaRPr lang="zh-CN" altLang="en-US" sz="2800" b="1" dirty="0">
              <a:solidFill>
                <a:prstClr val="black">
                  <a:lumMod val="75000"/>
                  <a:lumOff val="25000"/>
                </a:prstClr>
              </a:solidFill>
              <a:latin typeface="微软雅黑" panose="020B0503020204020204" pitchFamily="34" charset="-122"/>
            </a:endParaRPr>
          </a:p>
        </p:txBody>
      </p:sp>
      <p:sp>
        <p:nvSpPr>
          <p:cNvPr id="30" name="淘宝店chenying0907出品 29"/>
          <p:cNvSpPr/>
          <p:nvPr/>
        </p:nvSpPr>
        <p:spPr>
          <a:xfrm>
            <a:off x="6176705" y="1738302"/>
            <a:ext cx="85725" cy="466590"/>
          </a:xfrm>
          <a:prstGeom prst="rect">
            <a:avLst/>
          </a:prstGeom>
          <a:solidFill>
            <a:srgbClr val="005EA4"/>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cxnSp>
        <p:nvCxnSpPr>
          <p:cNvPr id="35" name="淘宝店chenying0907出品 34"/>
          <p:cNvCxnSpPr/>
          <p:nvPr/>
        </p:nvCxnSpPr>
        <p:spPr>
          <a:xfrm>
            <a:off x="1631744" y="2268169"/>
            <a:ext cx="4368344" cy="0"/>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1403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46469" y="677211"/>
            <a:ext cx="6072554" cy="2451953"/>
          </a:xfrm>
          <a:prstGeom prst="rect">
            <a:avLst/>
          </a:prstGeom>
          <a:noFill/>
        </p:spPr>
        <p:txBody>
          <a:bodyPr wrap="square" rtlCol="0">
            <a:spAutoFit/>
          </a:bodyPr>
          <a:lstStyle/>
          <a:p>
            <a:pPr>
              <a:lnSpc>
                <a:spcPts val="2300"/>
              </a:lnSpc>
            </a:pPr>
            <a:r>
              <a:rPr lang="en-US" altLang="zh-CN" sz="1600" b="1" dirty="0">
                <a:solidFill>
                  <a:srgbClr val="FF0000"/>
                </a:solidFill>
                <a:latin typeface="微软雅黑" panose="020B0503020204020204" pitchFamily="34" charset="-122"/>
                <a:ea typeface="微软雅黑" panose="020B0503020204020204" pitchFamily="34" charset="-122"/>
              </a:rPr>
              <a:t>        </a:t>
            </a:r>
            <a:r>
              <a:rPr lang="zh-CN" altLang="zh-CN" sz="1600" b="1" dirty="0">
                <a:solidFill>
                  <a:srgbClr val="FF0000"/>
                </a:solidFill>
                <a:latin typeface="微软雅黑" panose="020B0503020204020204" pitchFamily="34" charset="-122"/>
                <a:ea typeface="微软雅黑" panose="020B0503020204020204" pitchFamily="34" charset="-122"/>
              </a:rPr>
              <a:t>安全定位上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坚守安全工作的政治担当，树牢“通用航空安全标杆”，确保持续飞行安全；</a:t>
            </a:r>
            <a:endParaRPr lang="en-US" altLang="zh-CN" sz="1400" b="1" dirty="0">
              <a:latin typeface="微软雅黑" panose="020B0503020204020204" pitchFamily="34" charset="-122"/>
              <a:ea typeface="微软雅黑" panose="020B0503020204020204" pitchFamily="34" charset="-122"/>
            </a:endParaRPr>
          </a:p>
          <a:p>
            <a:pPr>
              <a:lnSpc>
                <a:spcPts val="2300"/>
              </a:lnSpc>
            </a:pPr>
            <a:r>
              <a:rPr lang="en-US" altLang="zh-CN" sz="1600" b="1" dirty="0">
                <a:solidFill>
                  <a:srgbClr val="FF0000"/>
                </a:solidFill>
                <a:latin typeface="微软雅黑" panose="020B0503020204020204" pitchFamily="34" charset="-122"/>
                <a:ea typeface="微软雅黑" panose="020B0503020204020204" pitchFamily="34" charset="-122"/>
              </a:rPr>
              <a:t>        </a:t>
            </a:r>
            <a:r>
              <a:rPr lang="zh-CN" altLang="zh-CN" sz="1600" b="1" dirty="0">
                <a:solidFill>
                  <a:srgbClr val="FF0000"/>
                </a:solidFill>
                <a:latin typeface="微软雅黑" panose="020B0503020204020204" pitchFamily="34" charset="-122"/>
                <a:ea typeface="微软雅黑" panose="020B0503020204020204" pitchFamily="34" charset="-122"/>
              </a:rPr>
              <a:t>教学能力上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建成“一心两点多面”的北方训练网络，</a:t>
            </a:r>
            <a:r>
              <a:rPr lang="en-US" altLang="zh-CN" sz="1400" b="1" dirty="0">
                <a:latin typeface="微软雅黑" panose="020B0503020204020204" pitchFamily="34" charset="-122"/>
                <a:ea typeface="微软雅黑" panose="020B0503020204020204" pitchFamily="34" charset="-122"/>
              </a:rPr>
              <a:t>2025</a:t>
            </a:r>
            <a:r>
              <a:rPr lang="zh-CN" altLang="zh-CN" sz="1400" b="1" dirty="0">
                <a:latin typeface="微软雅黑" panose="020B0503020204020204" pitchFamily="34" charset="-122"/>
                <a:ea typeface="微软雅黑" panose="020B0503020204020204" pitchFamily="34" charset="-122"/>
              </a:rPr>
              <a:t>年年训练量稳步提升至</a:t>
            </a:r>
            <a:r>
              <a:rPr lang="en-US" altLang="zh-CN" sz="1400" b="1" dirty="0">
                <a:latin typeface="微软雅黑" panose="020B0503020204020204" pitchFamily="34" charset="-122"/>
                <a:ea typeface="微软雅黑" panose="020B0503020204020204" pitchFamily="34" charset="-122"/>
              </a:rPr>
              <a:t>10</a:t>
            </a:r>
            <a:r>
              <a:rPr lang="zh-CN" altLang="zh-CN" sz="1400" b="1" dirty="0">
                <a:latin typeface="微软雅黑" panose="020B0503020204020204" pitchFamily="34" charset="-122"/>
                <a:ea typeface="微软雅黑" panose="020B0503020204020204" pitchFamily="34" charset="-122"/>
              </a:rPr>
              <a:t>万小时以上，年毕、结业飞行学生</a:t>
            </a:r>
            <a:r>
              <a:rPr lang="en-US" altLang="zh-CN" sz="1400" b="1" dirty="0">
                <a:latin typeface="微软雅黑" panose="020B0503020204020204" pitchFamily="34" charset="-122"/>
                <a:ea typeface="微软雅黑" panose="020B0503020204020204" pitchFamily="34" charset="-122"/>
              </a:rPr>
              <a:t>800-1000</a:t>
            </a:r>
            <a:r>
              <a:rPr lang="zh-CN" altLang="zh-CN" sz="1400" b="1" dirty="0">
                <a:latin typeface="微软雅黑" panose="020B0503020204020204" pitchFamily="34" charset="-122"/>
                <a:ea typeface="微软雅黑" panose="020B0503020204020204" pitchFamily="34" charset="-122"/>
              </a:rPr>
              <a:t>人；</a:t>
            </a:r>
            <a:endParaRPr lang="en-US" altLang="zh-CN" sz="1400" b="1" dirty="0">
              <a:latin typeface="微软雅黑" panose="020B0503020204020204" pitchFamily="34" charset="-122"/>
              <a:ea typeface="微软雅黑" panose="020B0503020204020204" pitchFamily="34" charset="-122"/>
            </a:endParaRPr>
          </a:p>
          <a:p>
            <a:pPr>
              <a:lnSpc>
                <a:spcPts val="2300"/>
              </a:lnSpc>
            </a:pPr>
            <a:r>
              <a:rPr lang="en-US" altLang="zh-CN" sz="1600" b="1" dirty="0">
                <a:latin typeface="微软雅黑" panose="020B0503020204020204" pitchFamily="34" charset="-122"/>
                <a:ea typeface="微软雅黑" panose="020B0503020204020204" pitchFamily="34" charset="-122"/>
              </a:rPr>
              <a:t>        </a:t>
            </a:r>
            <a:r>
              <a:rPr lang="zh-CN" altLang="zh-CN" sz="1600" b="1" dirty="0">
                <a:solidFill>
                  <a:srgbClr val="FF0000"/>
                </a:solidFill>
                <a:latin typeface="微软雅黑" panose="020B0503020204020204" pitchFamily="34" charset="-122"/>
                <a:ea typeface="微软雅黑" panose="020B0503020204020204" pitchFamily="34" charset="-122"/>
              </a:rPr>
              <a:t>发展质量上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坚持打造民航飞行人才培养“洛阳品牌”，共创中原运输机场名牌，推动建设教学实习和科研基地；</a:t>
            </a:r>
            <a:endParaRPr lang="en-US" altLang="zh-CN" sz="1400" b="1" dirty="0">
              <a:latin typeface="微软雅黑" panose="020B0503020204020204" pitchFamily="34" charset="-122"/>
              <a:ea typeface="微软雅黑" panose="020B0503020204020204" pitchFamily="34" charset="-122"/>
            </a:endParaRPr>
          </a:p>
          <a:p>
            <a:pPr>
              <a:lnSpc>
                <a:spcPts val="2300"/>
              </a:lnSpc>
            </a:pPr>
            <a:r>
              <a:rPr lang="en-US" altLang="zh-CN" sz="1600" b="1" dirty="0">
                <a:latin typeface="微软雅黑" panose="020B0503020204020204" pitchFamily="34" charset="-122"/>
                <a:ea typeface="微软雅黑" panose="020B0503020204020204" pitchFamily="34" charset="-122"/>
              </a:rPr>
              <a:t>        </a:t>
            </a:r>
            <a:r>
              <a:rPr lang="zh-CN" altLang="zh-CN" sz="1600" b="1" dirty="0">
                <a:solidFill>
                  <a:srgbClr val="FF0000"/>
                </a:solidFill>
                <a:latin typeface="微软雅黑" panose="020B0503020204020204" pitchFamily="34" charset="-122"/>
                <a:ea typeface="微软雅黑" panose="020B0503020204020204" pitchFamily="34" charset="-122"/>
              </a:rPr>
              <a:t>创新驱动上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推进数字化建设，加强与教学训练相融合，建设智慧校园</a:t>
            </a:r>
            <a:r>
              <a:rPr lang="zh-CN" altLang="zh-CN" sz="1400" b="1" dirty="0" smtClean="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9DDC6758-80CE-4F0F-BD51-4B6CA40FA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536" y="168941"/>
            <a:ext cx="3586377" cy="450220"/>
          </a:xfrm>
          <a:prstGeom prst="rect">
            <a:avLst/>
          </a:prstGeom>
        </p:spPr>
      </p:pic>
      <p:pic>
        <p:nvPicPr>
          <p:cNvPr id="9" name="图片 8">
            <a:extLst>
              <a:ext uri="{FF2B5EF4-FFF2-40B4-BE49-F238E27FC236}">
                <a16:creationId xmlns:a16="http://schemas.microsoft.com/office/drawing/2014/main" id="{188EA77E-A6ED-404B-A7ED-E4C348E04E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2" y="3129164"/>
            <a:ext cx="2740150" cy="163083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1215" y="3129164"/>
            <a:ext cx="3837262" cy="1630836"/>
          </a:xfrm>
          <a:prstGeom prst="rect">
            <a:avLst/>
          </a:prstGeom>
        </p:spPr>
      </p:pic>
      <p:sp>
        <p:nvSpPr>
          <p:cNvPr id="13"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推进创新发展 书写洛阳篇章 </a:t>
            </a:r>
          </a:p>
        </p:txBody>
      </p:sp>
    </p:spTree>
    <p:extLst>
      <p:ext uri="{BB962C8B-B14F-4D97-AF65-F5344CB8AC3E}">
        <p14:creationId xmlns:p14="http://schemas.microsoft.com/office/powerpoint/2010/main" val="16876533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46469" y="677211"/>
            <a:ext cx="6072554" cy="2157001"/>
          </a:xfrm>
          <a:prstGeom prst="rect">
            <a:avLst/>
          </a:prstGeom>
          <a:noFill/>
        </p:spPr>
        <p:txBody>
          <a:bodyPr wrap="square" rtlCol="0">
            <a:spAutoFit/>
          </a:bodyPr>
          <a:lstStyle/>
          <a:p>
            <a:pPr>
              <a:lnSpc>
                <a:spcPts val="2300"/>
              </a:lnSpc>
            </a:pPr>
            <a:r>
              <a:rPr lang="en-US" altLang="zh-CN" sz="1600" b="1" dirty="0" smtClean="0">
                <a:solidFill>
                  <a:srgbClr val="FF0000"/>
                </a:solidFill>
                <a:latin typeface="微软雅黑" panose="020B0503020204020204" pitchFamily="34" charset="-122"/>
                <a:ea typeface="微软雅黑" panose="020B0503020204020204" pitchFamily="34" charset="-122"/>
              </a:rPr>
              <a:t>        </a:t>
            </a:r>
            <a:r>
              <a:rPr lang="zh-CN" altLang="zh-CN" sz="1600" b="1" dirty="0" smtClean="0">
                <a:solidFill>
                  <a:srgbClr val="FF0000"/>
                </a:solidFill>
                <a:latin typeface="微软雅黑" panose="020B0503020204020204" pitchFamily="34" charset="-122"/>
                <a:ea typeface="微软雅黑" panose="020B0503020204020204" pitchFamily="34" charset="-122"/>
              </a:rPr>
              <a:t>思想</a:t>
            </a:r>
            <a:r>
              <a:rPr lang="zh-CN" altLang="zh-CN" sz="1600" b="1" dirty="0">
                <a:solidFill>
                  <a:srgbClr val="FF0000"/>
                </a:solidFill>
                <a:latin typeface="微软雅黑" panose="020B0503020204020204" pitchFamily="34" charset="-122"/>
                <a:ea typeface="微软雅黑" panose="020B0503020204020204" pitchFamily="34" charset="-122"/>
              </a:rPr>
              <a:t>文化上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坚持思想宣传工作守正创新，全面构建红色筑底、人文深厚、特色鲜明的文化分院；</a:t>
            </a:r>
            <a:endParaRPr lang="en-US" altLang="zh-CN" sz="1400" b="1" dirty="0">
              <a:latin typeface="微软雅黑" panose="020B0503020204020204" pitchFamily="34" charset="-122"/>
              <a:ea typeface="微软雅黑" panose="020B0503020204020204" pitchFamily="34" charset="-122"/>
            </a:endParaRPr>
          </a:p>
          <a:p>
            <a:pPr>
              <a:lnSpc>
                <a:spcPts val="2300"/>
              </a:lnSpc>
            </a:pPr>
            <a:r>
              <a:rPr lang="en-US" altLang="zh-CN" sz="1600" b="1" dirty="0">
                <a:latin typeface="微软雅黑" panose="020B0503020204020204" pitchFamily="34" charset="-122"/>
                <a:ea typeface="微软雅黑" panose="020B0503020204020204" pitchFamily="34" charset="-122"/>
              </a:rPr>
              <a:t>        </a:t>
            </a:r>
            <a:r>
              <a:rPr lang="zh-CN" altLang="zh-CN" sz="1600" b="1" dirty="0">
                <a:solidFill>
                  <a:srgbClr val="FF0000"/>
                </a:solidFill>
                <a:latin typeface="微软雅黑" panose="020B0503020204020204" pitchFamily="34" charset="-122"/>
                <a:ea typeface="微软雅黑" panose="020B0503020204020204" pitchFamily="34" charset="-122"/>
              </a:rPr>
              <a:t>治理能力上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坚持底线思维、系统思维和法治思维，防范化解重大风险隐患，推进规范化建设和体制改革，不断激发活力、效力；</a:t>
            </a:r>
            <a:endParaRPr lang="en-US" altLang="zh-CN" sz="1400" b="1" dirty="0">
              <a:latin typeface="微软雅黑" panose="020B0503020204020204" pitchFamily="34" charset="-122"/>
              <a:ea typeface="微软雅黑" panose="020B0503020204020204" pitchFamily="34" charset="-122"/>
            </a:endParaRPr>
          </a:p>
          <a:p>
            <a:pPr>
              <a:lnSpc>
                <a:spcPts val="2300"/>
              </a:lnSpc>
            </a:pPr>
            <a:r>
              <a:rPr lang="en-US" altLang="zh-CN" sz="1600" b="1" dirty="0">
                <a:latin typeface="微软雅黑" panose="020B0503020204020204" pitchFamily="34" charset="-122"/>
                <a:ea typeface="微软雅黑" panose="020B0503020204020204" pitchFamily="34" charset="-122"/>
              </a:rPr>
              <a:t>        </a:t>
            </a:r>
            <a:r>
              <a:rPr lang="zh-CN" altLang="zh-CN" sz="1600" b="1" dirty="0">
                <a:solidFill>
                  <a:srgbClr val="FF0000"/>
                </a:solidFill>
                <a:latin typeface="微软雅黑" panose="020B0503020204020204" pitchFamily="34" charset="-122"/>
                <a:ea typeface="微软雅黑" panose="020B0503020204020204" pitchFamily="34" charset="-122"/>
              </a:rPr>
              <a:t>校园建设上</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400" b="1" dirty="0">
                <a:latin typeface="微软雅黑" panose="020B0503020204020204" pitchFamily="34" charset="-122"/>
                <a:ea typeface="微软雅黑" panose="020B0503020204020204" pitchFamily="34" charset="-122"/>
              </a:rPr>
              <a:t>推动美丽校园建设，持续开展为民服务办实事，努力营造“政治坚定、干事创业、安全</a:t>
            </a:r>
            <a:r>
              <a:rPr lang="zh-CN" altLang="en-US" sz="1400" b="1" dirty="0">
                <a:latin typeface="微软雅黑" panose="020B0503020204020204" pitchFamily="34" charset="-122"/>
                <a:ea typeface="微软雅黑" panose="020B0503020204020204" pitchFamily="34" charset="-122"/>
              </a:rPr>
              <a:t>优质</a:t>
            </a:r>
            <a:r>
              <a:rPr lang="zh-CN" altLang="zh-CN" sz="1400" b="1" dirty="0">
                <a:latin typeface="微软雅黑" panose="020B0503020204020204" pitchFamily="34" charset="-122"/>
                <a:ea typeface="微软雅黑" panose="020B0503020204020204" pitchFamily="34" charset="-122"/>
              </a:rPr>
              <a:t>、一心为民、风清气正、和谐美丽”的校园氛围。</a:t>
            </a:r>
          </a:p>
        </p:txBody>
      </p:sp>
      <p:pic>
        <p:nvPicPr>
          <p:cNvPr id="11" name="图片 10">
            <a:extLst>
              <a:ext uri="{FF2B5EF4-FFF2-40B4-BE49-F238E27FC236}">
                <a16:creationId xmlns:a16="http://schemas.microsoft.com/office/drawing/2014/main" id="{9DDC6758-80CE-4F0F-BD51-4B6CA40FA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536" y="168941"/>
            <a:ext cx="3586377" cy="450220"/>
          </a:xfrm>
          <a:prstGeom prst="rect">
            <a:avLst/>
          </a:prstGeom>
        </p:spPr>
      </p:pic>
      <p:sp>
        <p:nvSpPr>
          <p:cNvPr id="18"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推进创新发展 书写洛阳篇章 </a:t>
            </a:r>
          </a:p>
        </p:txBody>
      </p:sp>
      <p:pic>
        <p:nvPicPr>
          <p:cNvPr id="3" name="图片 2"/>
          <p:cNvPicPr>
            <a:picLocks noChangeAspect="1"/>
          </p:cNvPicPr>
          <p:nvPr/>
        </p:nvPicPr>
        <p:blipFill>
          <a:blip r:embed="rId4"/>
          <a:stretch>
            <a:fillRect/>
          </a:stretch>
        </p:blipFill>
        <p:spPr>
          <a:xfrm>
            <a:off x="733831" y="2680404"/>
            <a:ext cx="5658950" cy="2406948"/>
          </a:xfrm>
          <a:prstGeom prst="rect">
            <a:avLst/>
          </a:prstGeom>
        </p:spPr>
      </p:pic>
    </p:spTree>
    <p:extLst>
      <p:ext uri="{BB962C8B-B14F-4D97-AF65-F5344CB8AC3E}">
        <p14:creationId xmlns:p14="http://schemas.microsoft.com/office/powerpoint/2010/main" val="388511589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358" y="1"/>
            <a:ext cx="6852642" cy="5143499"/>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4000" b="1" dirty="0" smtClean="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东风</a:t>
            </a:r>
            <a:r>
              <a:rPr lang="zh-CN" altLang="en-US" sz="4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正劲，天阔高翔！</a:t>
            </a:r>
          </a:p>
        </p:txBody>
      </p:sp>
      <p:sp>
        <p:nvSpPr>
          <p:cNvPr id="21" name="任意多边形: 形状 20"/>
          <p:cNvSpPr/>
          <p:nvPr/>
        </p:nvSpPr>
        <p:spPr>
          <a:xfrm rot="18695863">
            <a:off x="5048202" y="3916741"/>
            <a:ext cx="1022792" cy="1152090"/>
          </a:xfrm>
          <a:custGeom>
            <a:avLst/>
            <a:gdLst>
              <a:gd name="connsiteX0" fmla="*/ 1818296 w 1818296"/>
              <a:gd name="connsiteY0" fmla="*/ 0 h 2048160"/>
              <a:gd name="connsiteX1" fmla="*/ 1818296 w 1818296"/>
              <a:gd name="connsiteY1" fmla="*/ 2048160 h 2048160"/>
              <a:gd name="connsiteX2" fmla="*/ 0 w 1818296"/>
              <a:gd name="connsiteY2" fmla="*/ 0 h 2048160"/>
            </a:gdLst>
            <a:ahLst/>
            <a:cxnLst>
              <a:cxn ang="0">
                <a:pos x="connsiteX0" y="connsiteY0"/>
              </a:cxn>
              <a:cxn ang="0">
                <a:pos x="connsiteX1" y="connsiteY1"/>
              </a:cxn>
              <a:cxn ang="0">
                <a:pos x="connsiteX2" y="connsiteY2"/>
              </a:cxn>
            </a:cxnLst>
            <a:rect l="l" t="t" r="r" b="b"/>
            <a:pathLst>
              <a:path w="1818296" h="2048160">
                <a:moveTo>
                  <a:pt x="1818296" y="0"/>
                </a:moveTo>
                <a:lnTo>
                  <a:pt x="1818296" y="2048160"/>
                </a:lnTo>
                <a:lnTo>
                  <a:pt x="0" y="0"/>
                </a:lnTo>
                <a:close/>
              </a:path>
            </a:pathLst>
          </a:custGeom>
          <a:solidFill>
            <a:srgbClr val="2A45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solidFill>
                <a:prstClr val="white"/>
              </a:solidFill>
            </a:endParaRPr>
          </a:p>
        </p:txBody>
      </p:sp>
      <p:cxnSp>
        <p:nvCxnSpPr>
          <p:cNvPr id="9" name="直接连接符 8"/>
          <p:cNvCxnSpPr/>
          <p:nvPr/>
        </p:nvCxnSpPr>
        <p:spPr>
          <a:xfrm flipV="1">
            <a:off x="2808084" y="381407"/>
            <a:ext cx="3963353" cy="6787"/>
          </a:xfrm>
          <a:prstGeom prst="line">
            <a:avLst/>
          </a:prstGeom>
          <a:ln/>
        </p:spPr>
        <p:style>
          <a:lnRef idx="1">
            <a:schemeClr val="accent4"/>
          </a:lnRef>
          <a:fillRef idx="0">
            <a:schemeClr val="accent4"/>
          </a:fillRef>
          <a:effectRef idx="0">
            <a:schemeClr val="accent4"/>
          </a:effectRef>
          <a:fontRef idx="minor">
            <a:schemeClr val="tx1"/>
          </a:fontRef>
        </p:style>
      </p:cxnSp>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63" y="212628"/>
            <a:ext cx="2797059" cy="351132"/>
          </a:xfrm>
          <a:prstGeom prst="rect">
            <a:avLst/>
          </a:prstGeom>
        </p:spPr>
      </p:pic>
    </p:spTree>
    <p:extLst>
      <p:ext uri="{BB962C8B-B14F-4D97-AF65-F5344CB8AC3E}">
        <p14:creationId xmlns:p14="http://schemas.microsoft.com/office/powerpoint/2010/main" val="4097982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
        <p:nvSpPr>
          <p:cNvPr id="18" name="任意多边形: 形状 17"/>
          <p:cNvSpPr/>
          <p:nvPr/>
        </p:nvSpPr>
        <p:spPr>
          <a:xfrm rot="2700000">
            <a:off x="-941303" y="170780"/>
            <a:ext cx="4819386" cy="4815070"/>
          </a:xfrm>
          <a:custGeom>
            <a:avLst/>
            <a:gdLst>
              <a:gd name="connsiteX0" fmla="*/ 0 w 8567798"/>
              <a:gd name="connsiteY0" fmla="*/ 3698120 h 8560125"/>
              <a:gd name="connsiteX1" fmla="*/ 3698120 w 8567798"/>
              <a:gd name="connsiteY1" fmla="*/ 0 h 8560125"/>
              <a:gd name="connsiteX2" fmla="*/ 8567798 w 8567798"/>
              <a:gd name="connsiteY2" fmla="*/ 0 h 8560125"/>
              <a:gd name="connsiteX3" fmla="*/ 8567798 w 8567798"/>
              <a:gd name="connsiteY3" fmla="*/ 4854332 h 8560125"/>
              <a:gd name="connsiteX4" fmla="*/ 4862006 w 8567798"/>
              <a:gd name="connsiteY4" fmla="*/ 8560125 h 856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798" h="8560125">
                <a:moveTo>
                  <a:pt x="0" y="3698120"/>
                </a:moveTo>
                <a:lnTo>
                  <a:pt x="3698120" y="0"/>
                </a:lnTo>
                <a:lnTo>
                  <a:pt x="8567798" y="0"/>
                </a:lnTo>
                <a:lnTo>
                  <a:pt x="8567798" y="4854332"/>
                </a:lnTo>
                <a:lnTo>
                  <a:pt x="4862006" y="8560125"/>
                </a:lnTo>
                <a:close/>
              </a:path>
            </a:pathLst>
          </a:custGeom>
          <a:solidFill>
            <a:srgbClr val="2A45BA">
              <a:alpha val="5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defTabSz="257175"/>
            <a:endParaRPr lang="zh-CN" altLang="en-US" sz="1013" dirty="0">
              <a:solidFill>
                <a:prstClr val="white"/>
              </a:solidFill>
              <a:latin typeface="Calibri"/>
              <a:ea typeface="等线" panose="02010600030101010101" pitchFamily="2" charset="-122"/>
            </a:endParaRPr>
          </a:p>
        </p:txBody>
      </p:sp>
      <p:sp>
        <p:nvSpPr>
          <p:cNvPr id="3" name="文本框 2"/>
          <p:cNvSpPr txBox="1"/>
          <p:nvPr/>
        </p:nvSpPr>
        <p:spPr>
          <a:xfrm>
            <a:off x="-233535" y="2000439"/>
            <a:ext cx="4790359" cy="61170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257175"/>
            <a:r>
              <a:rPr lang="zh-CN" altLang="en-US" sz="3375" b="1" dirty="0" smtClean="0">
                <a:solidFill>
                  <a:prstClr val="white"/>
                </a:solidFill>
                <a:latin typeface="黑体" panose="02010609060101010101" pitchFamily="49" charset="-122"/>
                <a:ea typeface="黑体" panose="02010609060101010101" pitchFamily="49" charset="-122"/>
              </a:rPr>
              <a:t>谢 谢！</a:t>
            </a:r>
            <a:endParaRPr lang="zh-CN" altLang="en-US" sz="3375" b="1" dirty="0">
              <a:solidFill>
                <a:prstClr val="white"/>
              </a:solidFill>
              <a:latin typeface="黑体" panose="02010609060101010101" pitchFamily="49" charset="-122"/>
              <a:ea typeface="黑体" panose="02010609060101010101" pitchFamily="49" charset="-122"/>
            </a:endParaRPr>
          </a:p>
        </p:txBody>
      </p:sp>
      <p:cxnSp>
        <p:nvCxnSpPr>
          <p:cNvPr id="4" name="直接连接符 3"/>
          <p:cNvCxnSpPr/>
          <p:nvPr/>
        </p:nvCxnSpPr>
        <p:spPr>
          <a:xfrm>
            <a:off x="-164955" y="2574797"/>
            <a:ext cx="4790359"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任意多边形: 形状 20"/>
          <p:cNvSpPr/>
          <p:nvPr/>
        </p:nvSpPr>
        <p:spPr>
          <a:xfrm rot="18695863">
            <a:off x="2592180" y="3931028"/>
            <a:ext cx="1022792" cy="1152090"/>
          </a:xfrm>
          <a:custGeom>
            <a:avLst/>
            <a:gdLst>
              <a:gd name="connsiteX0" fmla="*/ 1818296 w 1818296"/>
              <a:gd name="connsiteY0" fmla="*/ 0 h 2048160"/>
              <a:gd name="connsiteX1" fmla="*/ 1818296 w 1818296"/>
              <a:gd name="connsiteY1" fmla="*/ 2048160 h 2048160"/>
              <a:gd name="connsiteX2" fmla="*/ 0 w 1818296"/>
              <a:gd name="connsiteY2" fmla="*/ 0 h 2048160"/>
            </a:gdLst>
            <a:ahLst/>
            <a:cxnLst>
              <a:cxn ang="0">
                <a:pos x="connsiteX0" y="connsiteY0"/>
              </a:cxn>
              <a:cxn ang="0">
                <a:pos x="connsiteX1" y="connsiteY1"/>
              </a:cxn>
              <a:cxn ang="0">
                <a:pos x="connsiteX2" y="connsiteY2"/>
              </a:cxn>
            </a:cxnLst>
            <a:rect l="l" t="t" r="r" b="b"/>
            <a:pathLst>
              <a:path w="1818296" h="2048160">
                <a:moveTo>
                  <a:pt x="1818296" y="0"/>
                </a:moveTo>
                <a:lnTo>
                  <a:pt x="1818296" y="2048160"/>
                </a:lnTo>
                <a:lnTo>
                  <a:pt x="0" y="0"/>
                </a:lnTo>
                <a:close/>
              </a:path>
            </a:pathLst>
          </a:custGeom>
          <a:solidFill>
            <a:srgbClr val="2A45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7175"/>
            <a:endParaRPr lang="zh-CN" altLang="en-US" sz="1013">
              <a:solidFill>
                <a:prstClr val="white"/>
              </a:solidFill>
              <a:latin typeface="Calibri"/>
              <a:ea typeface="等线" panose="02010600030101010101" pitchFamily="2" charset="-122"/>
            </a:endParaRPr>
          </a:p>
        </p:txBody>
      </p:sp>
      <p:sp>
        <p:nvSpPr>
          <p:cNvPr id="23" name="任意多边形: 形状 22"/>
          <p:cNvSpPr/>
          <p:nvPr/>
        </p:nvSpPr>
        <p:spPr>
          <a:xfrm rot="18695863">
            <a:off x="4173402" y="16609"/>
            <a:ext cx="1112073" cy="1252658"/>
          </a:xfrm>
          <a:custGeom>
            <a:avLst/>
            <a:gdLst>
              <a:gd name="connsiteX0" fmla="*/ 0 w 1977019"/>
              <a:gd name="connsiteY0" fmla="*/ 0 h 2226948"/>
              <a:gd name="connsiteX1" fmla="*/ 1977019 w 1977019"/>
              <a:gd name="connsiteY1" fmla="*/ 2226948 h 2226948"/>
              <a:gd name="connsiteX2" fmla="*/ 0 w 1977019"/>
              <a:gd name="connsiteY2" fmla="*/ 2226948 h 2226948"/>
            </a:gdLst>
            <a:ahLst/>
            <a:cxnLst>
              <a:cxn ang="0">
                <a:pos x="connsiteX0" y="connsiteY0"/>
              </a:cxn>
              <a:cxn ang="0">
                <a:pos x="connsiteX1" y="connsiteY1"/>
              </a:cxn>
              <a:cxn ang="0">
                <a:pos x="connsiteX2" y="connsiteY2"/>
              </a:cxn>
            </a:cxnLst>
            <a:rect l="l" t="t" r="r" b="b"/>
            <a:pathLst>
              <a:path w="1977019" h="2226948">
                <a:moveTo>
                  <a:pt x="0" y="0"/>
                </a:moveTo>
                <a:lnTo>
                  <a:pt x="1977019" y="2226948"/>
                </a:lnTo>
                <a:lnTo>
                  <a:pt x="0" y="2226948"/>
                </a:lnTo>
                <a:close/>
              </a:path>
            </a:pathLst>
          </a:custGeom>
          <a:solidFill>
            <a:srgbClr val="048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257175"/>
            <a:endParaRPr lang="zh-CN" altLang="en-US" sz="1013">
              <a:solidFill>
                <a:prstClr val="white"/>
              </a:solidFill>
              <a:latin typeface="Calibri"/>
              <a:ea typeface="等线" panose="02010600030101010101" pitchFamily="2" charset="-122"/>
            </a:endParaRPr>
          </a:p>
        </p:txBody>
      </p:sp>
      <p:pic>
        <p:nvPicPr>
          <p:cNvPr id="8" name="图片 7">
            <a:extLst>
              <a:ext uri="{FF2B5EF4-FFF2-40B4-BE49-F238E27FC236}">
                <a16:creationId xmlns:a16="http://schemas.microsoft.com/office/drawing/2014/main" id="{0EB68B1B-3755-42DE-A5AC-CAF7D2B5F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80645"/>
            <a:ext cx="3430942" cy="4307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3" y="21087"/>
            <a:ext cx="6858000" cy="1901514"/>
          </a:xfrm>
          <a:prstGeom prst="rect">
            <a:avLst/>
          </a:prstGeom>
        </p:spPr>
      </p:pic>
      <p:sp>
        <p:nvSpPr>
          <p:cNvPr id="12" name="任意多边形: 形状 55">
            <a:extLst>
              <a:ext uri="{FF2B5EF4-FFF2-40B4-BE49-F238E27FC236}">
                <a16:creationId xmlns:a16="http://schemas.microsoft.com/office/drawing/2014/main" id="{511D57E1-BDC5-4A53-9065-CA9060AF88D2}"/>
              </a:ext>
            </a:extLst>
          </p:cNvPr>
          <p:cNvSpPr/>
          <p:nvPr/>
        </p:nvSpPr>
        <p:spPr>
          <a:xfrm>
            <a:off x="0" y="-18865"/>
            <a:ext cx="6862043" cy="1941466"/>
          </a:xfrm>
          <a:custGeom>
            <a:avLst/>
            <a:gdLst>
              <a:gd name="connsiteX0" fmla="*/ 0 w 12192000"/>
              <a:gd name="connsiteY0" fmla="*/ 0 h 3820891"/>
              <a:gd name="connsiteX1" fmla="*/ 12192000 w 12192000"/>
              <a:gd name="connsiteY1" fmla="*/ 0 h 3820891"/>
              <a:gd name="connsiteX2" fmla="*/ 12192000 w 12192000"/>
              <a:gd name="connsiteY2" fmla="*/ 2822842 h 3820891"/>
              <a:gd name="connsiteX3" fmla="*/ 11920340 w 12192000"/>
              <a:gd name="connsiteY3" fmla="*/ 2925857 h 3820891"/>
              <a:gd name="connsiteX4" fmla="*/ 6096000 w 12192000"/>
              <a:gd name="connsiteY4" fmla="*/ 3820891 h 3820891"/>
              <a:gd name="connsiteX5" fmla="*/ 271660 w 12192000"/>
              <a:gd name="connsiteY5" fmla="*/ 2925857 h 3820891"/>
              <a:gd name="connsiteX6" fmla="*/ 0 w 12192000"/>
              <a:gd name="connsiteY6" fmla="*/ 2822842 h 38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20891">
                <a:moveTo>
                  <a:pt x="0" y="0"/>
                </a:moveTo>
                <a:lnTo>
                  <a:pt x="12192000" y="0"/>
                </a:lnTo>
                <a:lnTo>
                  <a:pt x="12192000" y="2822842"/>
                </a:lnTo>
                <a:lnTo>
                  <a:pt x="11920340" y="2925857"/>
                </a:lnTo>
                <a:cubicBezTo>
                  <a:pt x="10382026" y="3481957"/>
                  <a:pt x="8338529" y="3820891"/>
                  <a:pt x="6096000" y="3820891"/>
                </a:cubicBezTo>
                <a:cubicBezTo>
                  <a:pt x="3853472" y="3820891"/>
                  <a:pt x="1809974" y="3481957"/>
                  <a:pt x="271660" y="2925857"/>
                </a:cubicBezTo>
                <a:lnTo>
                  <a:pt x="0" y="2822842"/>
                </a:lnTo>
                <a:close/>
              </a:path>
            </a:pathLst>
          </a:custGeom>
          <a:gradFill flip="none" rotWithShape="1">
            <a:gsLst>
              <a:gs pos="0">
                <a:schemeClr val="accent2">
                  <a:lumMod val="20000"/>
                  <a:lumOff val="80000"/>
                </a:schemeClr>
              </a:gs>
              <a:gs pos="100000">
                <a:srgbClr val="00B0F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zh-CN" altLang="en-US" sz="1013">
              <a:solidFill>
                <a:prstClr val="white"/>
              </a:solidFill>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5540" y="1211650"/>
            <a:ext cx="1734203" cy="308720"/>
          </a:xfrm>
          <a:prstGeom prst="rect">
            <a:avLst/>
          </a:prstGeom>
        </p:spPr>
      </p:pic>
      <p:sp>
        <p:nvSpPr>
          <p:cNvPr id="2" name="矩形 1"/>
          <p:cNvSpPr/>
          <p:nvPr/>
        </p:nvSpPr>
        <p:spPr>
          <a:xfrm>
            <a:off x="313748" y="2142470"/>
            <a:ext cx="6234545" cy="2769989"/>
          </a:xfrm>
          <a:prstGeom prst="rect">
            <a:avLst/>
          </a:prstGeom>
        </p:spPr>
        <p:txBody>
          <a:bodyPr wrap="square">
            <a:spAutoFit/>
          </a:bodyPr>
          <a:lstStyle/>
          <a:p>
            <a:pPr>
              <a:lnSpc>
                <a:spcPct val="150000"/>
              </a:lnSpc>
            </a:pPr>
            <a:r>
              <a:rPr lang="zh-CN" altLang="en-US" dirty="0">
                <a:solidFill>
                  <a:prstClr val="black"/>
                </a:solidFill>
              </a:rPr>
              <a:t>     </a:t>
            </a:r>
            <a:r>
              <a:rPr lang="zh-CN" altLang="en-US" sz="1400" dirty="0">
                <a:solidFill>
                  <a:prstClr val="black">
                    <a:lumMod val="75000"/>
                    <a:lumOff val="25000"/>
                  </a:prstClr>
                </a:solidFill>
                <a:latin typeface="微软雅黑" panose="020B0503020204020204" pitchFamily="34" charset="-122"/>
              </a:rPr>
              <a:t>中国民用航空飞行学院，简称“中飞院”，创建于</a:t>
            </a:r>
            <a:r>
              <a:rPr lang="en-US" altLang="zh-CN" sz="1400" dirty="0">
                <a:solidFill>
                  <a:prstClr val="black">
                    <a:lumMod val="75000"/>
                    <a:lumOff val="25000"/>
                  </a:prstClr>
                </a:solidFill>
                <a:latin typeface="微软雅黑" panose="020B0503020204020204" pitchFamily="34" charset="-122"/>
              </a:rPr>
              <a:t>1956</a:t>
            </a:r>
            <a:r>
              <a:rPr lang="zh-CN" altLang="en-US" sz="1400" dirty="0">
                <a:solidFill>
                  <a:prstClr val="black">
                    <a:lumMod val="75000"/>
                    <a:lumOff val="25000"/>
                  </a:prstClr>
                </a:solidFill>
                <a:latin typeface="微软雅黑" panose="020B0503020204020204" pitchFamily="34" charset="-122"/>
              </a:rPr>
              <a:t>年，是中国民航局直属</a:t>
            </a:r>
            <a:r>
              <a:rPr lang="zh-CN" altLang="en-US" sz="1400" dirty="0" smtClean="0">
                <a:solidFill>
                  <a:prstClr val="black">
                    <a:lumMod val="75000"/>
                    <a:lumOff val="25000"/>
                  </a:prstClr>
                </a:solidFill>
                <a:latin typeface="微软雅黑" panose="020B0503020204020204" pitchFamily="34" charset="-122"/>
              </a:rPr>
              <a:t>的四川省、民航局共建</a:t>
            </a:r>
            <a:r>
              <a:rPr lang="zh-CN" altLang="en-US" sz="1400" dirty="0">
                <a:solidFill>
                  <a:prstClr val="black">
                    <a:lumMod val="75000"/>
                    <a:lumOff val="25000"/>
                  </a:prstClr>
                </a:solidFill>
                <a:latin typeface="微软雅黑" panose="020B0503020204020204" pitchFamily="34" charset="-122"/>
              </a:rPr>
              <a:t>本科高校。学院作为国家全过程培养民航高素质人才的主力军、主渠道、主阵地，经过近</a:t>
            </a:r>
            <a:r>
              <a:rPr lang="en-US" altLang="zh-CN" sz="1400" dirty="0">
                <a:solidFill>
                  <a:prstClr val="black">
                    <a:lumMod val="75000"/>
                    <a:lumOff val="25000"/>
                  </a:prstClr>
                </a:solidFill>
                <a:latin typeface="微软雅黑" panose="020B0503020204020204" pitchFamily="34" charset="-122"/>
              </a:rPr>
              <a:t>70</a:t>
            </a:r>
            <a:r>
              <a:rPr lang="zh-CN" altLang="en-US" sz="1400" dirty="0">
                <a:solidFill>
                  <a:prstClr val="black">
                    <a:lumMod val="75000"/>
                    <a:lumOff val="25000"/>
                  </a:prstClr>
                </a:solidFill>
                <a:latin typeface="微软雅黑" panose="020B0503020204020204" pitchFamily="34" charset="-122"/>
              </a:rPr>
              <a:t>年的建设发展，形成了理、工、文、管、法、艺、教育多学科协调发展，以培养民航飞行员、工程技术和民航运行管理人才为主的办学格局，其中全民航</a:t>
            </a:r>
            <a:r>
              <a:rPr lang="en-US" altLang="zh-CN" sz="1400" dirty="0">
                <a:solidFill>
                  <a:prstClr val="black">
                    <a:lumMod val="75000"/>
                    <a:lumOff val="25000"/>
                  </a:prstClr>
                </a:solidFill>
                <a:latin typeface="微软雅黑" panose="020B0503020204020204" pitchFamily="34" charset="-122"/>
              </a:rPr>
              <a:t>70%</a:t>
            </a:r>
            <a:r>
              <a:rPr lang="zh-CN" altLang="en-US" sz="1400" dirty="0">
                <a:solidFill>
                  <a:prstClr val="black">
                    <a:lumMod val="75000"/>
                    <a:lumOff val="25000"/>
                  </a:prstClr>
                </a:solidFill>
                <a:latin typeface="微软雅黑" panose="020B0503020204020204" pitchFamily="34" charset="-122"/>
              </a:rPr>
              <a:t>的飞行员、</a:t>
            </a:r>
            <a:r>
              <a:rPr lang="en-US" altLang="zh-CN" sz="1400" dirty="0">
                <a:solidFill>
                  <a:prstClr val="black">
                    <a:lumMod val="75000"/>
                    <a:lumOff val="25000"/>
                  </a:prstClr>
                </a:solidFill>
                <a:latin typeface="微软雅黑" panose="020B0503020204020204" pitchFamily="34" charset="-122"/>
              </a:rPr>
              <a:t>80%</a:t>
            </a:r>
            <a:r>
              <a:rPr lang="zh-CN" altLang="en-US" sz="1400" dirty="0">
                <a:solidFill>
                  <a:prstClr val="black">
                    <a:lumMod val="75000"/>
                    <a:lumOff val="25000"/>
                  </a:prstClr>
                </a:solidFill>
                <a:latin typeface="微软雅黑" panose="020B0503020204020204" pitchFamily="34" charset="-122"/>
              </a:rPr>
              <a:t>的机长、</a:t>
            </a:r>
            <a:r>
              <a:rPr lang="en-US" altLang="zh-CN" sz="1400" dirty="0">
                <a:solidFill>
                  <a:prstClr val="black">
                    <a:lumMod val="75000"/>
                    <a:lumOff val="25000"/>
                  </a:prstClr>
                </a:solidFill>
                <a:latin typeface="微软雅黑" panose="020B0503020204020204" pitchFamily="34" charset="-122"/>
              </a:rPr>
              <a:t>90%</a:t>
            </a:r>
            <a:r>
              <a:rPr lang="zh-CN" altLang="en-US" sz="1400" dirty="0">
                <a:solidFill>
                  <a:prstClr val="black">
                    <a:lumMod val="75000"/>
                    <a:lumOff val="25000"/>
                  </a:prstClr>
                </a:solidFill>
                <a:latin typeface="微软雅黑" panose="020B0503020204020204" pitchFamily="34" charset="-122"/>
              </a:rPr>
              <a:t>的功勋飞行员从这里启航，被誉为“中国民航飞行员的摇篮”，成为世界民航职业飞行员培养规模最大、能力最强、安全最好、质量过硬，享誉国内外民航的高等学府。</a:t>
            </a:r>
          </a:p>
        </p:txBody>
      </p:sp>
      <p:sp>
        <p:nvSpPr>
          <p:cNvPr id="11"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rPr>
              <a:t>1.1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rPr>
              <a:t>中</a:t>
            </a:r>
            <a:r>
              <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rPr>
              <a:t>国民用航空飞行学院概况</a:t>
            </a:r>
          </a:p>
        </p:txBody>
      </p:sp>
    </p:spTree>
    <p:custDataLst>
      <p:tags r:id="rId1"/>
    </p:custDataLst>
    <p:extLst>
      <p:ext uri="{BB962C8B-B14F-4D97-AF65-F5344CB8AC3E}">
        <p14:creationId xmlns:p14="http://schemas.microsoft.com/office/powerpoint/2010/main" val="1406214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67453" y="859417"/>
            <a:ext cx="2362016" cy="303750"/>
            <a:chOff x="-1" y="310308"/>
            <a:chExt cx="4199139" cy="540000"/>
          </a:xfrm>
        </p:grpSpPr>
        <p:sp>
          <p:nvSpPr>
            <p:cNvPr id="9" name="圆角矩形 8"/>
            <p:cNvSpPr/>
            <p:nvPr/>
          </p:nvSpPr>
          <p:spPr>
            <a:xfrm>
              <a:off x="207669" y="310308"/>
              <a:ext cx="3960000" cy="540000"/>
            </a:xfrm>
            <a:prstGeom prst="roundRect">
              <a:avLst>
                <a:gd name="adj" fmla="val 9976"/>
              </a:avLst>
            </a:prstGeom>
            <a:solidFill>
              <a:srgbClr val="4F81BD"/>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571">
                <a:solidFill>
                  <a:prstClr val="white"/>
                </a:solidFill>
              </a:endParaRPr>
            </a:p>
          </p:txBody>
        </p:sp>
        <p:grpSp>
          <p:nvGrpSpPr>
            <p:cNvPr id="10" name="组合 9"/>
            <p:cNvGrpSpPr/>
            <p:nvPr/>
          </p:nvGrpSpPr>
          <p:grpSpPr>
            <a:xfrm>
              <a:off x="335670" y="498750"/>
              <a:ext cx="170766" cy="163113"/>
              <a:chOff x="4486616" y="3001075"/>
              <a:chExt cx="274695" cy="274699"/>
            </a:xfrm>
          </p:grpSpPr>
          <p:sp>
            <p:nvSpPr>
              <p:cNvPr id="15" name="椭圆 14"/>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571">
                  <a:solidFill>
                    <a:prstClr val="white"/>
                  </a:solidFill>
                </a:endParaRPr>
              </a:p>
            </p:txBody>
          </p:sp>
          <p:sp>
            <p:nvSpPr>
              <p:cNvPr id="16" name="椭圆 15"/>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571">
                  <a:solidFill>
                    <a:prstClr val="white"/>
                  </a:solidFill>
                </a:endParaRPr>
              </a:p>
            </p:txBody>
          </p:sp>
        </p:grpSp>
        <p:grpSp>
          <p:nvGrpSpPr>
            <p:cNvPr id="11" name="组合 10"/>
            <p:cNvGrpSpPr/>
            <p:nvPr/>
          </p:nvGrpSpPr>
          <p:grpSpPr>
            <a:xfrm>
              <a:off x="-1" y="545082"/>
              <a:ext cx="415342" cy="63414"/>
              <a:chOff x="4318304" y="3089060"/>
              <a:chExt cx="384317" cy="61430"/>
            </a:xfrm>
          </p:grpSpPr>
          <p:sp>
            <p:nvSpPr>
              <p:cNvPr id="13" name="圆角矩形 12"/>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571">
                  <a:solidFill>
                    <a:prstClr val="white"/>
                  </a:solidFill>
                </a:endParaRPr>
              </a:p>
            </p:txBody>
          </p:sp>
          <p:sp>
            <p:nvSpPr>
              <p:cNvPr id="14" name="圆角矩形 13"/>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571">
                  <a:solidFill>
                    <a:prstClr val="white"/>
                  </a:solidFill>
                </a:endParaRPr>
              </a:p>
            </p:txBody>
          </p:sp>
        </p:grpSp>
        <p:sp>
          <p:nvSpPr>
            <p:cNvPr id="12" name="文本框 8"/>
            <p:cNvSpPr txBox="1"/>
            <p:nvPr/>
          </p:nvSpPr>
          <p:spPr>
            <a:xfrm>
              <a:off x="351192" y="335622"/>
              <a:ext cx="3847946" cy="502816"/>
            </a:xfrm>
            <a:prstGeom prst="rect">
              <a:avLst/>
            </a:prstGeom>
            <a:noFill/>
          </p:spPr>
          <p:txBody>
            <a:bodyPr wrap="square" rtlCol="0" anchor="ctr">
              <a:spAutoFit/>
            </a:bodyPr>
            <a:lstStyle/>
            <a:p>
              <a:pPr algn="ctr" defTabSz="514350">
                <a:defRPr/>
              </a:pPr>
              <a:r>
                <a:rPr lang="zh-CN" altLang="en-US" sz="1238" b="1" dirty="0">
                  <a:solidFill>
                    <a:prstClr val="white"/>
                  </a:solidFill>
                  <a:effectLst>
                    <a:outerShdw blurRad="38100" dist="38100" dir="2700000" algn="tl">
                      <a:srgbClr val="000000">
                        <a:alpha val="43137"/>
                      </a:srgbClr>
                    </a:outerShdw>
                  </a:effectLst>
                  <a:latin typeface="微软雅黑" panose="020B0503020204020204" pitchFamily="34" charset="-122"/>
                </a:rPr>
                <a:t>飞行训练</a:t>
              </a:r>
            </a:p>
          </p:txBody>
        </p:sp>
      </p:grpSp>
      <p:pic>
        <p:nvPicPr>
          <p:cNvPr id="27" name="图片 26"/>
          <p:cNvPicPr>
            <a:picLocks noChangeAspect="1"/>
          </p:cNvPicPr>
          <p:nvPr/>
        </p:nvPicPr>
        <p:blipFill>
          <a:blip r:embed="rId3" cstate="print"/>
          <a:stretch>
            <a:fillRect/>
          </a:stretch>
        </p:blipFill>
        <p:spPr>
          <a:xfrm>
            <a:off x="35526" y="1155705"/>
            <a:ext cx="3856708" cy="3226475"/>
          </a:xfrm>
          <a:prstGeom prst="rect">
            <a:avLst/>
          </a:prstGeom>
        </p:spPr>
      </p:pic>
      <p:sp>
        <p:nvSpPr>
          <p:cNvPr id="21" name="文本框 20"/>
          <p:cNvSpPr txBox="1"/>
          <p:nvPr/>
        </p:nvSpPr>
        <p:spPr>
          <a:xfrm>
            <a:off x="1294512" y="4194176"/>
            <a:ext cx="1049802" cy="352019"/>
          </a:xfrm>
          <a:prstGeom prst="rect">
            <a:avLst/>
          </a:prstGeom>
          <a:noFill/>
        </p:spPr>
        <p:txBody>
          <a:bodyPr wrap="square" rtlCol="0" anchor="t">
            <a:spAutoFit/>
          </a:bodyPr>
          <a:lstStyle/>
          <a:p>
            <a:pPr defTabSz="514350">
              <a:lnSpc>
                <a:spcPct val="150000"/>
              </a:lnSpc>
              <a:buClr>
                <a:srgbClr val="002060"/>
              </a:buClr>
              <a:defRPr/>
            </a:pPr>
            <a:r>
              <a:rPr lang="zh-CN" altLang="en-US" sz="1125" b="1" dirty="0">
                <a:solidFill>
                  <a:srgbClr val="FF0000"/>
                </a:solidFill>
                <a:latin typeface="微软雅黑" panose="020B0503020204020204" pitchFamily="34" charset="-122"/>
                <a:cs typeface="黑体" panose="02010609060101010101" pitchFamily="49" charset="-122"/>
              </a:rPr>
              <a:t>学院训练网络</a:t>
            </a:r>
          </a:p>
        </p:txBody>
      </p:sp>
      <p:grpSp>
        <p:nvGrpSpPr>
          <p:cNvPr id="62" name="组合 61"/>
          <p:cNvGrpSpPr/>
          <p:nvPr/>
        </p:nvGrpSpPr>
        <p:grpSpPr>
          <a:xfrm>
            <a:off x="4015859" y="816300"/>
            <a:ext cx="2364159" cy="3198130"/>
            <a:chOff x="7139304" y="308200"/>
            <a:chExt cx="4202950" cy="5685565"/>
          </a:xfrm>
        </p:grpSpPr>
        <p:grpSp>
          <p:nvGrpSpPr>
            <p:cNvPr id="28" name="组合 27"/>
            <p:cNvGrpSpPr/>
            <p:nvPr/>
          </p:nvGrpSpPr>
          <p:grpSpPr>
            <a:xfrm>
              <a:off x="8542792" y="308200"/>
              <a:ext cx="1097280" cy="1097280"/>
              <a:chOff x="182562" y="2690812"/>
              <a:chExt cx="644525" cy="638175"/>
            </a:xfrm>
          </p:grpSpPr>
          <p:sp>
            <p:nvSpPr>
              <p:cNvPr id="29" name="Oval 381"/>
              <p:cNvSpPr>
                <a:spLocks noChangeArrowheads="1"/>
              </p:cNvSpPr>
              <p:nvPr/>
            </p:nvSpPr>
            <p:spPr bwMode="auto">
              <a:xfrm>
                <a:off x="182562" y="2690812"/>
                <a:ext cx="644525" cy="638175"/>
              </a:xfrm>
              <a:prstGeom prst="ellipse">
                <a:avLst/>
              </a:prstGeom>
              <a:solidFill>
                <a:srgbClr val="50BFD8"/>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0" name="Freeform 382"/>
              <p:cNvSpPr/>
              <p:nvPr/>
            </p:nvSpPr>
            <p:spPr bwMode="auto">
              <a:xfrm>
                <a:off x="477837" y="2690812"/>
                <a:ext cx="53975" cy="0"/>
              </a:xfrm>
              <a:custGeom>
                <a:avLst/>
                <a:gdLst>
                  <a:gd name="T0" fmla="*/ 7 w 7"/>
                  <a:gd name="T1" fmla="*/ 0 w 7"/>
                  <a:gd name="T2" fmla="*/ 4 w 7"/>
                  <a:gd name="T3" fmla="*/ 7 w 7"/>
                </a:gdLst>
                <a:ahLst/>
                <a:cxnLst>
                  <a:cxn ang="0">
                    <a:pos x="T0" y="0"/>
                  </a:cxn>
                  <a:cxn ang="0">
                    <a:pos x="T1" y="0"/>
                  </a:cxn>
                  <a:cxn ang="0">
                    <a:pos x="T2" y="0"/>
                  </a:cxn>
                  <a:cxn ang="0">
                    <a:pos x="T3" y="0"/>
                  </a:cxn>
                </a:cxnLst>
                <a:rect l="0" t="0" r="r" b="b"/>
                <a:pathLst>
                  <a:path w="7">
                    <a:moveTo>
                      <a:pt x="7" y="0"/>
                    </a:moveTo>
                    <a:cubicBezTo>
                      <a:pt x="0" y="0"/>
                      <a:pt x="0" y="0"/>
                      <a:pt x="0" y="0"/>
                    </a:cubicBezTo>
                    <a:cubicBezTo>
                      <a:pt x="1" y="0"/>
                      <a:pt x="3" y="0"/>
                      <a:pt x="4" y="0"/>
                    </a:cubicBezTo>
                    <a:cubicBezTo>
                      <a:pt x="5" y="0"/>
                      <a:pt x="6" y="0"/>
                      <a:pt x="7" y="0"/>
                    </a:cubicBezTo>
                    <a:close/>
                  </a:path>
                </a:pathLst>
              </a:custGeom>
              <a:solidFill>
                <a:srgbClr val="40A5B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1" name="Freeform 2709"/>
              <p:cNvSpPr/>
              <p:nvPr/>
            </p:nvSpPr>
            <p:spPr bwMode="auto">
              <a:xfrm>
                <a:off x="228599" y="2892424"/>
                <a:ext cx="598488" cy="436563"/>
              </a:xfrm>
              <a:custGeom>
                <a:avLst/>
                <a:gdLst>
                  <a:gd name="T0" fmla="*/ 0 w 77"/>
                  <a:gd name="T1" fmla="*/ 13 h 56"/>
                  <a:gd name="T2" fmla="*/ 4 w 77"/>
                  <a:gd name="T3" fmla="*/ 9 h 56"/>
                  <a:gd name="T4" fmla="*/ 4 w 77"/>
                  <a:gd name="T5" fmla="*/ 9 h 56"/>
                  <a:gd name="T6" fmla="*/ 4 w 77"/>
                  <a:gd name="T7" fmla="*/ 8 h 56"/>
                  <a:gd name="T8" fmla="*/ 4 w 77"/>
                  <a:gd name="T9" fmla="*/ 7 h 56"/>
                  <a:gd name="T10" fmla="*/ 4 w 77"/>
                  <a:gd name="T11" fmla="*/ 7 h 56"/>
                  <a:gd name="T12" fmla="*/ 4 w 77"/>
                  <a:gd name="T13" fmla="*/ 7 h 56"/>
                  <a:gd name="T14" fmla="*/ 4 w 77"/>
                  <a:gd name="T15" fmla="*/ 7 h 56"/>
                  <a:gd name="T16" fmla="*/ 4 w 77"/>
                  <a:gd name="T17" fmla="*/ 7 h 56"/>
                  <a:gd name="T18" fmla="*/ 4 w 77"/>
                  <a:gd name="T19" fmla="*/ 7 h 56"/>
                  <a:gd name="T20" fmla="*/ 4 w 77"/>
                  <a:gd name="T21" fmla="*/ 7 h 56"/>
                  <a:gd name="T22" fmla="*/ 5 w 77"/>
                  <a:gd name="T23" fmla="*/ 7 h 56"/>
                  <a:gd name="T24" fmla="*/ 6 w 77"/>
                  <a:gd name="T25" fmla="*/ 7 h 56"/>
                  <a:gd name="T26" fmla="*/ 6 w 77"/>
                  <a:gd name="T27" fmla="*/ 7 h 56"/>
                  <a:gd name="T28" fmla="*/ 7 w 77"/>
                  <a:gd name="T29" fmla="*/ 7 h 56"/>
                  <a:gd name="T30" fmla="*/ 18 w 77"/>
                  <a:gd name="T31" fmla="*/ 11 h 56"/>
                  <a:gd name="T32" fmla="*/ 19 w 77"/>
                  <a:gd name="T33" fmla="*/ 11 h 56"/>
                  <a:gd name="T34" fmla="*/ 19 w 77"/>
                  <a:gd name="T35" fmla="*/ 11 h 56"/>
                  <a:gd name="T36" fmla="*/ 19 w 77"/>
                  <a:gd name="T37" fmla="*/ 11 h 56"/>
                  <a:gd name="T38" fmla="*/ 19 w 77"/>
                  <a:gd name="T39" fmla="*/ 11 h 56"/>
                  <a:gd name="T40" fmla="*/ 19 w 77"/>
                  <a:gd name="T41" fmla="*/ 11 h 56"/>
                  <a:gd name="T42" fmla="*/ 19 w 77"/>
                  <a:gd name="T43" fmla="*/ 11 h 56"/>
                  <a:gd name="T44" fmla="*/ 19 w 77"/>
                  <a:gd name="T45" fmla="*/ 11 h 56"/>
                  <a:gd name="T46" fmla="*/ 19 w 77"/>
                  <a:gd name="T47" fmla="*/ 11 h 56"/>
                  <a:gd name="T48" fmla="*/ 19 w 77"/>
                  <a:gd name="T49" fmla="*/ 11 h 56"/>
                  <a:gd name="T50" fmla="*/ 19 w 77"/>
                  <a:gd name="T51" fmla="*/ 11 h 56"/>
                  <a:gd name="T52" fmla="*/ 19 w 77"/>
                  <a:gd name="T53" fmla="*/ 11 h 56"/>
                  <a:gd name="T54" fmla="*/ 19 w 77"/>
                  <a:gd name="T55" fmla="*/ 11 h 56"/>
                  <a:gd name="T56" fmla="*/ 19 w 77"/>
                  <a:gd name="T57" fmla="*/ 11 h 56"/>
                  <a:gd name="T58" fmla="*/ 19 w 77"/>
                  <a:gd name="T59" fmla="*/ 11 h 56"/>
                  <a:gd name="T60" fmla="*/ 19 w 77"/>
                  <a:gd name="T61" fmla="*/ 11 h 56"/>
                  <a:gd name="T62" fmla="*/ 19 w 77"/>
                  <a:gd name="T63" fmla="*/ 11 h 56"/>
                  <a:gd name="T64" fmla="*/ 19 w 77"/>
                  <a:gd name="T65" fmla="*/ 11 h 56"/>
                  <a:gd name="T66" fmla="*/ 19 w 77"/>
                  <a:gd name="T67" fmla="*/ 11 h 56"/>
                  <a:gd name="T68" fmla="*/ 19 w 77"/>
                  <a:gd name="T69" fmla="*/ 11 h 56"/>
                  <a:gd name="T70" fmla="*/ 19 w 77"/>
                  <a:gd name="T71" fmla="*/ 11 h 56"/>
                  <a:gd name="T72" fmla="*/ 19 w 77"/>
                  <a:gd name="T73" fmla="*/ 11 h 56"/>
                  <a:gd name="T74" fmla="*/ 19 w 77"/>
                  <a:gd name="T75" fmla="*/ 11 h 56"/>
                  <a:gd name="T76" fmla="*/ 20 w 77"/>
                  <a:gd name="T77" fmla="*/ 11 h 56"/>
                  <a:gd name="T78" fmla="*/ 20 w 77"/>
                  <a:gd name="T79" fmla="*/ 11 h 56"/>
                  <a:gd name="T80" fmla="*/ 21 w 77"/>
                  <a:gd name="T81" fmla="*/ 11 h 56"/>
                  <a:gd name="T82" fmla="*/ 21 w 77"/>
                  <a:gd name="T83" fmla="*/ 11 h 56"/>
                  <a:gd name="T84" fmla="*/ 21 w 77"/>
                  <a:gd name="T85" fmla="*/ 11 h 56"/>
                  <a:gd name="T86" fmla="*/ 21 w 77"/>
                  <a:gd name="T87" fmla="*/ 11 h 56"/>
                  <a:gd name="T88" fmla="*/ 21 w 77"/>
                  <a:gd name="T89" fmla="*/ 11 h 56"/>
                  <a:gd name="T90" fmla="*/ 21 w 77"/>
                  <a:gd name="T91" fmla="*/ 11 h 56"/>
                  <a:gd name="T92" fmla="*/ 22 w 77"/>
                  <a:gd name="T93" fmla="*/ 11 h 56"/>
                  <a:gd name="T94" fmla="*/ 12 w 77"/>
                  <a:gd name="T95" fmla="*/ 1 h 56"/>
                  <a:gd name="T96" fmla="*/ 21 w 77"/>
                  <a:gd name="T97" fmla="*/ 1 h 56"/>
                  <a:gd name="T98" fmla="*/ 40 w 77"/>
                  <a:gd name="T99" fmla="*/ 1 h 56"/>
                  <a:gd name="T100" fmla="*/ 41 w 77"/>
                  <a:gd name="T101" fmla="*/ 1 h 56"/>
                  <a:gd name="T102" fmla="*/ 77 w 77"/>
                  <a:gd name="T103"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56">
                    <a:moveTo>
                      <a:pt x="42" y="56"/>
                    </a:moveTo>
                    <a:cubicBezTo>
                      <a:pt x="0" y="14"/>
                      <a:pt x="0" y="14"/>
                      <a:pt x="0" y="14"/>
                    </a:cubicBezTo>
                    <a:cubicBezTo>
                      <a:pt x="0" y="13"/>
                      <a:pt x="0" y="13"/>
                      <a:pt x="0" y="13"/>
                    </a:cubicBezTo>
                    <a:cubicBezTo>
                      <a:pt x="4" y="10"/>
                      <a:pt x="4" y="10"/>
                      <a:pt x="4" y="10"/>
                    </a:cubicBezTo>
                    <a:cubicBezTo>
                      <a:pt x="4" y="10"/>
                      <a:pt x="4" y="10"/>
                      <a:pt x="4" y="10"/>
                    </a:cubicBezTo>
                    <a:cubicBezTo>
                      <a:pt x="4" y="10"/>
                      <a:pt x="4" y="10"/>
                      <a:pt x="4" y="9"/>
                    </a:cubicBezTo>
                    <a:cubicBezTo>
                      <a:pt x="4" y="9"/>
                      <a:pt x="4" y="9"/>
                      <a:pt x="4" y="9"/>
                    </a:cubicBezTo>
                    <a:cubicBezTo>
                      <a:pt x="4" y="9"/>
                      <a:pt x="4" y="9"/>
                      <a:pt x="4" y="9"/>
                    </a:cubicBezTo>
                    <a:cubicBezTo>
                      <a:pt x="4" y="9"/>
                      <a:pt x="4" y="9"/>
                      <a:pt x="4" y="9"/>
                    </a:cubicBezTo>
                    <a:cubicBezTo>
                      <a:pt x="4" y="8"/>
                      <a:pt x="4" y="8"/>
                      <a:pt x="4" y="8"/>
                    </a:cubicBezTo>
                    <a:cubicBezTo>
                      <a:pt x="4" y="8"/>
                      <a:pt x="4" y="8"/>
                      <a:pt x="4" y="8"/>
                    </a:cubicBezTo>
                    <a:cubicBezTo>
                      <a:pt x="4" y="8"/>
                      <a:pt x="4" y="8"/>
                      <a:pt x="4" y="8"/>
                    </a:cubicBezTo>
                    <a:cubicBezTo>
                      <a:pt x="4" y="8"/>
                      <a:pt x="4" y="8"/>
                      <a:pt x="4" y="8"/>
                    </a:cubicBezTo>
                    <a:cubicBezTo>
                      <a:pt x="4" y="8"/>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5" y="7"/>
                      <a:pt x="5" y="7"/>
                      <a:pt x="5" y="7"/>
                    </a:cubicBezTo>
                    <a:cubicBezTo>
                      <a:pt x="5" y="7"/>
                      <a:pt x="5" y="7"/>
                      <a:pt x="5" y="7"/>
                    </a:cubicBezTo>
                    <a:cubicBezTo>
                      <a:pt x="5" y="7"/>
                      <a:pt x="5" y="7"/>
                      <a:pt x="5" y="7"/>
                    </a:cubicBezTo>
                    <a:cubicBezTo>
                      <a:pt x="5" y="7"/>
                      <a:pt x="5" y="7"/>
                      <a:pt x="5" y="7"/>
                    </a:cubicBezTo>
                    <a:cubicBezTo>
                      <a:pt x="5" y="7"/>
                      <a:pt x="5" y="7"/>
                      <a:pt x="6" y="7"/>
                    </a:cubicBezTo>
                    <a:cubicBezTo>
                      <a:pt x="6" y="7"/>
                      <a:pt x="6" y="7"/>
                      <a:pt x="6" y="7"/>
                    </a:cubicBezTo>
                    <a:cubicBezTo>
                      <a:pt x="6" y="7"/>
                      <a:pt x="6" y="7"/>
                      <a:pt x="6" y="7"/>
                    </a:cubicBezTo>
                    <a:cubicBezTo>
                      <a:pt x="6" y="7"/>
                      <a:pt x="6" y="7"/>
                      <a:pt x="6" y="7"/>
                    </a:cubicBezTo>
                    <a:cubicBezTo>
                      <a:pt x="6" y="7"/>
                      <a:pt x="6" y="7"/>
                      <a:pt x="6" y="7"/>
                    </a:cubicBezTo>
                    <a:cubicBezTo>
                      <a:pt x="6" y="7"/>
                      <a:pt x="7" y="7"/>
                      <a:pt x="7" y="7"/>
                    </a:cubicBezTo>
                    <a:cubicBezTo>
                      <a:pt x="7" y="7"/>
                      <a:pt x="7" y="7"/>
                      <a:pt x="7" y="7"/>
                    </a:cubicBezTo>
                    <a:cubicBezTo>
                      <a:pt x="7" y="7"/>
                      <a:pt x="7" y="7"/>
                      <a:pt x="7" y="7"/>
                    </a:cubicBezTo>
                    <a:cubicBezTo>
                      <a:pt x="8" y="8"/>
                      <a:pt x="8" y="8"/>
                      <a:pt x="8" y="8"/>
                    </a:cubicBezTo>
                    <a:cubicBezTo>
                      <a:pt x="12" y="6"/>
                      <a:pt x="12" y="6"/>
                      <a:pt x="12" y="6"/>
                    </a:cubicBezTo>
                    <a:cubicBezTo>
                      <a:pt x="18" y="11"/>
                      <a:pt x="18" y="11"/>
                      <a:pt x="18" y="11"/>
                    </a:cubicBezTo>
                    <a:cubicBezTo>
                      <a:pt x="18" y="11"/>
                      <a:pt x="18" y="11"/>
                      <a:pt x="18"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19" y="11"/>
                      <a:pt x="19" y="11"/>
                      <a:pt x="19" y="11"/>
                    </a:cubicBezTo>
                    <a:cubicBezTo>
                      <a:pt x="20" y="11"/>
                      <a:pt x="20" y="11"/>
                      <a:pt x="20" y="11"/>
                    </a:cubicBezTo>
                    <a:cubicBezTo>
                      <a:pt x="20" y="11"/>
                      <a:pt x="20" y="11"/>
                      <a:pt x="20" y="11"/>
                    </a:cubicBezTo>
                    <a:cubicBezTo>
                      <a:pt x="20" y="11"/>
                      <a:pt x="20" y="11"/>
                      <a:pt x="20" y="11"/>
                    </a:cubicBezTo>
                    <a:cubicBezTo>
                      <a:pt x="20" y="11"/>
                      <a:pt x="20" y="11"/>
                      <a:pt x="20" y="11"/>
                    </a:cubicBezTo>
                    <a:cubicBezTo>
                      <a:pt x="20" y="11"/>
                      <a:pt x="20" y="11"/>
                      <a:pt x="20" y="11"/>
                    </a:cubicBezTo>
                    <a:cubicBezTo>
                      <a:pt x="20" y="11"/>
                      <a:pt x="20" y="11"/>
                      <a:pt x="20" y="11"/>
                    </a:cubicBezTo>
                    <a:cubicBezTo>
                      <a:pt x="20" y="11"/>
                      <a:pt x="20" y="11"/>
                      <a:pt x="20"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1" y="11"/>
                      <a:pt x="21" y="11"/>
                      <a:pt x="21" y="11"/>
                    </a:cubicBezTo>
                    <a:cubicBezTo>
                      <a:pt x="22" y="11"/>
                      <a:pt x="22" y="11"/>
                      <a:pt x="22" y="11"/>
                    </a:cubicBezTo>
                    <a:cubicBezTo>
                      <a:pt x="22" y="11"/>
                      <a:pt x="22" y="11"/>
                      <a:pt x="22" y="11"/>
                    </a:cubicBezTo>
                    <a:cubicBezTo>
                      <a:pt x="22" y="11"/>
                      <a:pt x="22" y="11"/>
                      <a:pt x="22" y="11"/>
                    </a:cubicBezTo>
                    <a:cubicBezTo>
                      <a:pt x="12" y="2"/>
                      <a:pt x="12" y="2"/>
                      <a:pt x="12" y="2"/>
                    </a:cubicBezTo>
                    <a:cubicBezTo>
                      <a:pt x="12" y="1"/>
                      <a:pt x="12" y="1"/>
                      <a:pt x="12" y="1"/>
                    </a:cubicBezTo>
                    <a:cubicBezTo>
                      <a:pt x="12" y="0"/>
                      <a:pt x="12" y="0"/>
                      <a:pt x="12" y="0"/>
                    </a:cubicBezTo>
                    <a:cubicBezTo>
                      <a:pt x="12" y="0"/>
                      <a:pt x="12" y="0"/>
                      <a:pt x="12" y="0"/>
                    </a:cubicBezTo>
                    <a:cubicBezTo>
                      <a:pt x="21" y="1"/>
                      <a:pt x="21" y="1"/>
                      <a:pt x="21" y="1"/>
                    </a:cubicBezTo>
                    <a:cubicBezTo>
                      <a:pt x="39" y="1"/>
                      <a:pt x="39" y="1"/>
                      <a:pt x="39" y="1"/>
                    </a:cubicBezTo>
                    <a:cubicBezTo>
                      <a:pt x="39" y="1"/>
                      <a:pt x="39" y="1"/>
                      <a:pt x="39" y="1"/>
                    </a:cubicBezTo>
                    <a:cubicBezTo>
                      <a:pt x="40" y="1"/>
                      <a:pt x="40" y="1"/>
                      <a:pt x="40" y="1"/>
                    </a:cubicBezTo>
                    <a:cubicBezTo>
                      <a:pt x="40" y="1"/>
                      <a:pt x="40" y="1"/>
                      <a:pt x="40" y="1"/>
                    </a:cubicBezTo>
                    <a:cubicBezTo>
                      <a:pt x="41" y="1"/>
                      <a:pt x="41" y="1"/>
                      <a:pt x="41" y="1"/>
                    </a:cubicBezTo>
                    <a:cubicBezTo>
                      <a:pt x="41" y="1"/>
                      <a:pt x="41" y="1"/>
                      <a:pt x="41" y="1"/>
                    </a:cubicBezTo>
                    <a:cubicBezTo>
                      <a:pt x="54" y="1"/>
                      <a:pt x="54" y="1"/>
                      <a:pt x="54" y="1"/>
                    </a:cubicBezTo>
                    <a:cubicBezTo>
                      <a:pt x="68" y="0"/>
                      <a:pt x="68" y="0"/>
                      <a:pt x="68" y="0"/>
                    </a:cubicBezTo>
                    <a:cubicBezTo>
                      <a:pt x="77" y="9"/>
                      <a:pt x="77" y="9"/>
                      <a:pt x="77" y="9"/>
                    </a:cubicBezTo>
                    <a:cubicBezTo>
                      <a:pt x="77" y="11"/>
                      <a:pt x="77" y="13"/>
                      <a:pt x="77" y="15"/>
                    </a:cubicBezTo>
                    <a:cubicBezTo>
                      <a:pt x="77" y="36"/>
                      <a:pt x="62" y="53"/>
                      <a:pt x="42" y="56"/>
                    </a:cubicBezTo>
                    <a:close/>
                  </a:path>
                </a:pathLst>
              </a:custGeom>
              <a:solidFill>
                <a:srgbClr val="40A5B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2" name="Freeform 2710"/>
              <p:cNvSpPr/>
              <p:nvPr/>
            </p:nvSpPr>
            <p:spPr bwMode="auto">
              <a:xfrm>
                <a:off x="252412" y="2940049"/>
                <a:ext cx="419100" cy="139700"/>
              </a:xfrm>
              <a:custGeom>
                <a:avLst/>
                <a:gdLst>
                  <a:gd name="T0" fmla="*/ 40 w 54"/>
                  <a:gd name="T1" fmla="*/ 0 h 18"/>
                  <a:gd name="T2" fmla="*/ 51 w 54"/>
                  <a:gd name="T3" fmla="*/ 8 h 18"/>
                  <a:gd name="T4" fmla="*/ 54 w 54"/>
                  <a:gd name="T5" fmla="*/ 14 h 18"/>
                  <a:gd name="T6" fmla="*/ 48 w 54"/>
                  <a:gd name="T7" fmla="*/ 18 h 18"/>
                  <a:gd name="T8" fmla="*/ 43 w 54"/>
                  <a:gd name="T9" fmla="*/ 18 h 18"/>
                  <a:gd name="T10" fmla="*/ 42 w 54"/>
                  <a:gd name="T11" fmla="*/ 18 h 18"/>
                  <a:gd name="T12" fmla="*/ 35 w 54"/>
                  <a:gd name="T13" fmla="*/ 18 h 18"/>
                  <a:gd name="T14" fmla="*/ 35 w 54"/>
                  <a:gd name="T15" fmla="*/ 18 h 18"/>
                  <a:gd name="T16" fmla="*/ 35 w 54"/>
                  <a:gd name="T17" fmla="*/ 18 h 18"/>
                  <a:gd name="T18" fmla="*/ 35 w 54"/>
                  <a:gd name="T19" fmla="*/ 18 h 18"/>
                  <a:gd name="T20" fmla="*/ 35 w 54"/>
                  <a:gd name="T21" fmla="*/ 18 h 18"/>
                  <a:gd name="T22" fmla="*/ 34 w 54"/>
                  <a:gd name="T23" fmla="*/ 18 h 18"/>
                  <a:gd name="T24" fmla="*/ 34 w 54"/>
                  <a:gd name="T25" fmla="*/ 18 h 18"/>
                  <a:gd name="T26" fmla="*/ 33 w 54"/>
                  <a:gd name="T27" fmla="*/ 18 h 18"/>
                  <a:gd name="T28" fmla="*/ 33 w 54"/>
                  <a:gd name="T29" fmla="*/ 18 h 18"/>
                  <a:gd name="T30" fmla="*/ 24 w 54"/>
                  <a:gd name="T31" fmla="*/ 16 h 18"/>
                  <a:gd name="T32" fmla="*/ 15 w 54"/>
                  <a:gd name="T33" fmla="*/ 12 h 18"/>
                  <a:gd name="T34" fmla="*/ 6 w 54"/>
                  <a:gd name="T35" fmla="*/ 11 h 18"/>
                  <a:gd name="T36" fmla="*/ 1 w 54"/>
                  <a:gd name="T37" fmla="*/ 1 h 18"/>
                  <a:gd name="T38" fmla="*/ 4 w 54"/>
                  <a:gd name="T39" fmla="*/ 1 h 18"/>
                  <a:gd name="T40" fmla="*/ 9 w 54"/>
                  <a:gd name="T41" fmla="*/ 6 h 18"/>
                  <a:gd name="T42" fmla="*/ 16 w 54"/>
                  <a:gd name="T43" fmla="*/ 5 h 18"/>
                  <a:gd name="T44" fmla="*/ 16 w 54"/>
                  <a:gd name="T45" fmla="*/ 5 h 18"/>
                  <a:gd name="T46" fmla="*/ 24 w 54"/>
                  <a:gd name="T47" fmla="*/ 2 h 18"/>
                  <a:gd name="T48" fmla="*/ 32 w 54"/>
                  <a:gd name="T49" fmla="*/ 0 h 18"/>
                  <a:gd name="T50" fmla="*/ 36 w 54"/>
                  <a:gd name="T51" fmla="*/ 0 h 18"/>
                  <a:gd name="T52" fmla="*/ 40 w 54"/>
                  <a:gd name="T5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18">
                    <a:moveTo>
                      <a:pt x="40" y="0"/>
                    </a:moveTo>
                    <a:cubicBezTo>
                      <a:pt x="44" y="0"/>
                      <a:pt x="48" y="5"/>
                      <a:pt x="51" y="8"/>
                    </a:cubicBezTo>
                    <a:cubicBezTo>
                      <a:pt x="53" y="11"/>
                      <a:pt x="54" y="12"/>
                      <a:pt x="54" y="14"/>
                    </a:cubicBezTo>
                    <a:cubicBezTo>
                      <a:pt x="54" y="16"/>
                      <a:pt x="52" y="18"/>
                      <a:pt x="48" y="18"/>
                    </a:cubicBezTo>
                    <a:cubicBezTo>
                      <a:pt x="43" y="18"/>
                      <a:pt x="43" y="18"/>
                      <a:pt x="43" y="18"/>
                    </a:cubicBezTo>
                    <a:cubicBezTo>
                      <a:pt x="42" y="18"/>
                      <a:pt x="42" y="18"/>
                      <a:pt x="42"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5" y="18"/>
                    </a:cubicBezTo>
                    <a:cubicBezTo>
                      <a:pt x="35" y="18"/>
                      <a:pt x="35" y="18"/>
                      <a:pt x="34" y="18"/>
                    </a:cubicBezTo>
                    <a:cubicBezTo>
                      <a:pt x="34" y="18"/>
                      <a:pt x="34" y="18"/>
                      <a:pt x="34" y="18"/>
                    </a:cubicBezTo>
                    <a:cubicBezTo>
                      <a:pt x="33" y="18"/>
                      <a:pt x="33" y="18"/>
                      <a:pt x="33" y="18"/>
                    </a:cubicBezTo>
                    <a:cubicBezTo>
                      <a:pt x="33" y="18"/>
                      <a:pt x="33" y="18"/>
                      <a:pt x="33" y="18"/>
                    </a:cubicBezTo>
                    <a:cubicBezTo>
                      <a:pt x="29" y="18"/>
                      <a:pt x="25" y="17"/>
                      <a:pt x="24" y="16"/>
                    </a:cubicBezTo>
                    <a:cubicBezTo>
                      <a:pt x="22" y="13"/>
                      <a:pt x="19" y="13"/>
                      <a:pt x="15" y="12"/>
                    </a:cubicBezTo>
                    <a:cubicBezTo>
                      <a:pt x="6" y="11"/>
                      <a:pt x="6" y="11"/>
                      <a:pt x="6" y="11"/>
                    </a:cubicBezTo>
                    <a:cubicBezTo>
                      <a:pt x="2" y="10"/>
                      <a:pt x="0" y="1"/>
                      <a:pt x="1" y="1"/>
                    </a:cubicBezTo>
                    <a:cubicBezTo>
                      <a:pt x="1" y="1"/>
                      <a:pt x="3" y="1"/>
                      <a:pt x="4" y="1"/>
                    </a:cubicBezTo>
                    <a:cubicBezTo>
                      <a:pt x="5" y="3"/>
                      <a:pt x="5" y="6"/>
                      <a:pt x="9" y="6"/>
                    </a:cubicBezTo>
                    <a:cubicBezTo>
                      <a:pt x="12" y="6"/>
                      <a:pt x="14" y="5"/>
                      <a:pt x="16" y="5"/>
                    </a:cubicBezTo>
                    <a:cubicBezTo>
                      <a:pt x="16" y="5"/>
                      <a:pt x="16" y="5"/>
                      <a:pt x="16" y="5"/>
                    </a:cubicBezTo>
                    <a:cubicBezTo>
                      <a:pt x="24" y="5"/>
                      <a:pt x="22" y="6"/>
                      <a:pt x="24" y="2"/>
                    </a:cubicBezTo>
                    <a:cubicBezTo>
                      <a:pt x="25" y="0"/>
                      <a:pt x="30" y="0"/>
                      <a:pt x="32" y="0"/>
                    </a:cubicBezTo>
                    <a:cubicBezTo>
                      <a:pt x="36" y="0"/>
                      <a:pt x="36" y="0"/>
                      <a:pt x="36" y="0"/>
                    </a:cubicBezTo>
                    <a:lnTo>
                      <a:pt x="40" y="0"/>
                    </a:lnTo>
                    <a:close/>
                  </a:path>
                </a:pathLst>
              </a:custGeom>
              <a:solidFill>
                <a:srgbClr val="ECF0F1"/>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3" name="Freeform 2711"/>
              <p:cNvSpPr>
                <a:spLocks noEditPoints="1"/>
              </p:cNvSpPr>
              <p:nvPr/>
            </p:nvSpPr>
            <p:spPr bwMode="auto">
              <a:xfrm>
                <a:off x="485774" y="2955924"/>
                <a:ext cx="147638" cy="69850"/>
              </a:xfrm>
              <a:custGeom>
                <a:avLst/>
                <a:gdLst>
                  <a:gd name="T0" fmla="*/ 11 w 19"/>
                  <a:gd name="T1" fmla="*/ 0 h 9"/>
                  <a:gd name="T2" fmla="*/ 8 w 19"/>
                  <a:gd name="T3" fmla="*/ 0 h 9"/>
                  <a:gd name="T4" fmla="*/ 8 w 19"/>
                  <a:gd name="T5" fmla="*/ 9 h 9"/>
                  <a:gd name="T6" fmla="*/ 18 w 19"/>
                  <a:gd name="T7" fmla="*/ 9 h 9"/>
                  <a:gd name="T8" fmla="*/ 19 w 19"/>
                  <a:gd name="T9" fmla="*/ 8 h 9"/>
                  <a:gd name="T10" fmla="*/ 19 w 19"/>
                  <a:gd name="T11" fmla="*/ 6 h 9"/>
                  <a:gd name="T12" fmla="*/ 11 w 19"/>
                  <a:gd name="T13" fmla="*/ 0 h 9"/>
                  <a:gd name="T14" fmla="*/ 6 w 19"/>
                  <a:gd name="T15" fmla="*/ 0 h 9"/>
                  <a:gd name="T16" fmla="*/ 3 w 19"/>
                  <a:gd name="T17" fmla="*/ 0 h 9"/>
                  <a:gd name="T18" fmla="*/ 0 w 19"/>
                  <a:gd name="T19" fmla="*/ 0 h 9"/>
                  <a:gd name="T20" fmla="*/ 0 w 19"/>
                  <a:gd name="T21" fmla="*/ 3 h 9"/>
                  <a:gd name="T22" fmla="*/ 5 w 19"/>
                  <a:gd name="T23" fmla="*/ 9 h 9"/>
                  <a:gd name="T24" fmla="*/ 6 w 19"/>
                  <a:gd name="T25" fmla="*/ 9 h 9"/>
                  <a:gd name="T26" fmla="*/ 6 w 19"/>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
                    <a:moveTo>
                      <a:pt x="11" y="0"/>
                    </a:moveTo>
                    <a:cubicBezTo>
                      <a:pt x="8" y="0"/>
                      <a:pt x="8" y="0"/>
                      <a:pt x="8" y="0"/>
                    </a:cubicBezTo>
                    <a:cubicBezTo>
                      <a:pt x="8" y="9"/>
                      <a:pt x="8" y="9"/>
                      <a:pt x="8" y="9"/>
                    </a:cubicBezTo>
                    <a:cubicBezTo>
                      <a:pt x="18" y="9"/>
                      <a:pt x="18" y="9"/>
                      <a:pt x="18" y="9"/>
                    </a:cubicBezTo>
                    <a:cubicBezTo>
                      <a:pt x="18" y="9"/>
                      <a:pt x="19" y="9"/>
                      <a:pt x="19" y="8"/>
                    </a:cubicBezTo>
                    <a:cubicBezTo>
                      <a:pt x="19" y="7"/>
                      <a:pt x="19" y="7"/>
                      <a:pt x="19" y="6"/>
                    </a:cubicBezTo>
                    <a:cubicBezTo>
                      <a:pt x="17" y="3"/>
                      <a:pt x="14" y="0"/>
                      <a:pt x="11" y="0"/>
                    </a:cubicBezTo>
                    <a:close/>
                    <a:moveTo>
                      <a:pt x="6" y="0"/>
                    </a:moveTo>
                    <a:cubicBezTo>
                      <a:pt x="3" y="0"/>
                      <a:pt x="3" y="0"/>
                      <a:pt x="3" y="0"/>
                    </a:cubicBezTo>
                    <a:cubicBezTo>
                      <a:pt x="2" y="0"/>
                      <a:pt x="1" y="0"/>
                      <a:pt x="0" y="0"/>
                    </a:cubicBezTo>
                    <a:cubicBezTo>
                      <a:pt x="0" y="3"/>
                      <a:pt x="0" y="3"/>
                      <a:pt x="0" y="3"/>
                    </a:cubicBezTo>
                    <a:cubicBezTo>
                      <a:pt x="0" y="6"/>
                      <a:pt x="2" y="9"/>
                      <a:pt x="5" y="9"/>
                    </a:cubicBezTo>
                    <a:cubicBezTo>
                      <a:pt x="6" y="9"/>
                      <a:pt x="6" y="9"/>
                      <a:pt x="6" y="9"/>
                    </a:cubicBezTo>
                    <a:lnTo>
                      <a:pt x="6" y="0"/>
                    </a:ln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4" name="Freeform 2712"/>
              <p:cNvSpPr/>
              <p:nvPr/>
            </p:nvSpPr>
            <p:spPr bwMode="auto">
              <a:xfrm>
                <a:off x="446087" y="3079749"/>
                <a:ext cx="211138" cy="46038"/>
              </a:xfrm>
              <a:custGeom>
                <a:avLst/>
                <a:gdLst>
                  <a:gd name="T0" fmla="*/ 18 w 27"/>
                  <a:gd name="T1" fmla="*/ 0 h 6"/>
                  <a:gd name="T2" fmla="*/ 19 w 27"/>
                  <a:gd name="T3" fmla="*/ 1 h 6"/>
                  <a:gd name="T4" fmla="*/ 19 w 27"/>
                  <a:gd name="T5" fmla="*/ 2 h 6"/>
                  <a:gd name="T6" fmla="*/ 21 w 27"/>
                  <a:gd name="T7" fmla="*/ 4 h 6"/>
                  <a:gd name="T8" fmla="*/ 21 w 27"/>
                  <a:gd name="T9" fmla="*/ 5 h 6"/>
                  <a:gd name="T10" fmla="*/ 22 w 27"/>
                  <a:gd name="T11" fmla="*/ 5 h 6"/>
                  <a:gd name="T12" fmla="*/ 25 w 27"/>
                  <a:gd name="T13" fmla="*/ 4 h 6"/>
                  <a:gd name="T14" fmla="*/ 27 w 27"/>
                  <a:gd name="T15" fmla="*/ 4 h 6"/>
                  <a:gd name="T16" fmla="*/ 27 w 27"/>
                  <a:gd name="T17" fmla="*/ 4 h 6"/>
                  <a:gd name="T18" fmla="*/ 27 w 27"/>
                  <a:gd name="T19" fmla="*/ 5 h 6"/>
                  <a:gd name="T20" fmla="*/ 26 w 27"/>
                  <a:gd name="T21" fmla="*/ 5 h 6"/>
                  <a:gd name="T22" fmla="*/ 22 w 27"/>
                  <a:gd name="T23" fmla="*/ 6 h 6"/>
                  <a:gd name="T24" fmla="*/ 18 w 27"/>
                  <a:gd name="T25" fmla="*/ 6 h 6"/>
                  <a:gd name="T26" fmla="*/ 9 w 27"/>
                  <a:gd name="T27" fmla="*/ 6 h 6"/>
                  <a:gd name="T28" fmla="*/ 5 w 27"/>
                  <a:gd name="T29" fmla="*/ 6 h 6"/>
                  <a:gd name="T30" fmla="*/ 1 w 27"/>
                  <a:gd name="T31" fmla="*/ 5 h 6"/>
                  <a:gd name="T32" fmla="*/ 0 w 27"/>
                  <a:gd name="T33" fmla="*/ 5 h 6"/>
                  <a:gd name="T34" fmla="*/ 0 w 27"/>
                  <a:gd name="T35" fmla="*/ 4 h 6"/>
                  <a:gd name="T36" fmla="*/ 0 w 27"/>
                  <a:gd name="T37" fmla="*/ 4 h 6"/>
                  <a:gd name="T38" fmla="*/ 2 w 27"/>
                  <a:gd name="T39" fmla="*/ 4 h 6"/>
                  <a:gd name="T40" fmla="*/ 5 w 27"/>
                  <a:gd name="T41" fmla="*/ 5 h 6"/>
                  <a:gd name="T42" fmla="*/ 6 w 27"/>
                  <a:gd name="T43" fmla="*/ 5 h 6"/>
                  <a:gd name="T44" fmla="*/ 6 w 27"/>
                  <a:gd name="T45" fmla="*/ 4 h 6"/>
                  <a:gd name="T46" fmla="*/ 7 w 27"/>
                  <a:gd name="T47" fmla="*/ 2 h 6"/>
                  <a:gd name="T48" fmla="*/ 8 w 27"/>
                  <a:gd name="T49" fmla="*/ 0 h 6"/>
                  <a:gd name="T50" fmla="*/ 9 w 27"/>
                  <a:gd name="T51" fmla="*/ 0 h 6"/>
                  <a:gd name="T52" fmla="*/ 8 w 27"/>
                  <a:gd name="T53" fmla="*/ 2 h 6"/>
                  <a:gd name="T54" fmla="*/ 8 w 27"/>
                  <a:gd name="T55" fmla="*/ 4 h 6"/>
                  <a:gd name="T56" fmla="*/ 7 w 27"/>
                  <a:gd name="T57" fmla="*/ 5 h 6"/>
                  <a:gd name="T58" fmla="*/ 9 w 27"/>
                  <a:gd name="T59" fmla="*/ 5 h 6"/>
                  <a:gd name="T60" fmla="*/ 18 w 27"/>
                  <a:gd name="T61" fmla="*/ 5 h 6"/>
                  <a:gd name="T62" fmla="*/ 19 w 27"/>
                  <a:gd name="T63" fmla="*/ 5 h 6"/>
                  <a:gd name="T64" fmla="*/ 19 w 27"/>
                  <a:gd name="T65" fmla="*/ 4 h 6"/>
                  <a:gd name="T66" fmla="*/ 18 w 27"/>
                  <a:gd name="T67" fmla="*/ 2 h 6"/>
                  <a:gd name="T68" fmla="*/ 18 w 27"/>
                  <a:gd name="T69" fmla="*/ 2 h 6"/>
                  <a:gd name="T70" fmla="*/ 17 w 27"/>
                  <a:gd name="T71" fmla="*/ 0 h 6"/>
                  <a:gd name="T72" fmla="*/ 18 w 27"/>
                  <a:gd name="T7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6">
                    <a:moveTo>
                      <a:pt x="18" y="0"/>
                    </a:moveTo>
                    <a:cubicBezTo>
                      <a:pt x="18" y="1"/>
                      <a:pt x="19" y="1"/>
                      <a:pt x="19" y="1"/>
                    </a:cubicBezTo>
                    <a:cubicBezTo>
                      <a:pt x="19" y="1"/>
                      <a:pt x="19" y="2"/>
                      <a:pt x="19" y="2"/>
                    </a:cubicBezTo>
                    <a:cubicBezTo>
                      <a:pt x="21" y="4"/>
                      <a:pt x="21" y="4"/>
                      <a:pt x="21" y="4"/>
                    </a:cubicBezTo>
                    <a:cubicBezTo>
                      <a:pt x="21" y="5"/>
                      <a:pt x="21" y="5"/>
                      <a:pt x="21" y="5"/>
                    </a:cubicBezTo>
                    <a:cubicBezTo>
                      <a:pt x="21" y="5"/>
                      <a:pt x="21" y="5"/>
                      <a:pt x="22" y="5"/>
                    </a:cubicBezTo>
                    <a:cubicBezTo>
                      <a:pt x="23" y="5"/>
                      <a:pt x="24" y="4"/>
                      <a:pt x="25" y="4"/>
                    </a:cubicBezTo>
                    <a:cubicBezTo>
                      <a:pt x="27" y="4"/>
                      <a:pt x="27" y="4"/>
                      <a:pt x="27" y="4"/>
                    </a:cubicBezTo>
                    <a:cubicBezTo>
                      <a:pt x="27" y="4"/>
                      <a:pt x="27" y="4"/>
                      <a:pt x="27" y="4"/>
                    </a:cubicBezTo>
                    <a:cubicBezTo>
                      <a:pt x="27" y="5"/>
                      <a:pt x="27" y="5"/>
                      <a:pt x="27" y="5"/>
                    </a:cubicBezTo>
                    <a:cubicBezTo>
                      <a:pt x="26" y="5"/>
                      <a:pt x="26" y="5"/>
                      <a:pt x="26" y="5"/>
                    </a:cubicBezTo>
                    <a:cubicBezTo>
                      <a:pt x="24" y="6"/>
                      <a:pt x="23" y="6"/>
                      <a:pt x="22" y="6"/>
                    </a:cubicBezTo>
                    <a:cubicBezTo>
                      <a:pt x="21" y="6"/>
                      <a:pt x="19" y="6"/>
                      <a:pt x="18" y="6"/>
                    </a:cubicBezTo>
                    <a:cubicBezTo>
                      <a:pt x="9" y="6"/>
                      <a:pt x="9" y="6"/>
                      <a:pt x="9" y="6"/>
                    </a:cubicBezTo>
                    <a:cubicBezTo>
                      <a:pt x="7" y="6"/>
                      <a:pt x="6" y="6"/>
                      <a:pt x="5" y="6"/>
                    </a:cubicBezTo>
                    <a:cubicBezTo>
                      <a:pt x="4" y="6"/>
                      <a:pt x="3" y="6"/>
                      <a:pt x="1" y="5"/>
                    </a:cubicBezTo>
                    <a:cubicBezTo>
                      <a:pt x="0" y="5"/>
                      <a:pt x="0" y="5"/>
                      <a:pt x="0" y="5"/>
                    </a:cubicBezTo>
                    <a:cubicBezTo>
                      <a:pt x="0" y="4"/>
                      <a:pt x="0" y="4"/>
                      <a:pt x="0" y="4"/>
                    </a:cubicBezTo>
                    <a:cubicBezTo>
                      <a:pt x="0" y="4"/>
                      <a:pt x="0" y="4"/>
                      <a:pt x="0" y="4"/>
                    </a:cubicBezTo>
                    <a:cubicBezTo>
                      <a:pt x="2" y="4"/>
                      <a:pt x="2" y="4"/>
                      <a:pt x="2" y="4"/>
                    </a:cubicBezTo>
                    <a:cubicBezTo>
                      <a:pt x="3" y="4"/>
                      <a:pt x="4" y="5"/>
                      <a:pt x="5" y="5"/>
                    </a:cubicBezTo>
                    <a:cubicBezTo>
                      <a:pt x="5" y="5"/>
                      <a:pt x="6" y="5"/>
                      <a:pt x="6" y="5"/>
                    </a:cubicBezTo>
                    <a:cubicBezTo>
                      <a:pt x="6" y="4"/>
                      <a:pt x="6" y="4"/>
                      <a:pt x="6" y="4"/>
                    </a:cubicBezTo>
                    <a:cubicBezTo>
                      <a:pt x="7" y="2"/>
                      <a:pt x="7" y="2"/>
                      <a:pt x="7" y="2"/>
                    </a:cubicBezTo>
                    <a:cubicBezTo>
                      <a:pt x="7" y="1"/>
                      <a:pt x="8" y="1"/>
                      <a:pt x="8" y="0"/>
                    </a:cubicBezTo>
                    <a:cubicBezTo>
                      <a:pt x="9" y="0"/>
                      <a:pt x="9" y="0"/>
                      <a:pt x="9" y="0"/>
                    </a:cubicBezTo>
                    <a:cubicBezTo>
                      <a:pt x="9" y="1"/>
                      <a:pt x="9" y="2"/>
                      <a:pt x="8" y="2"/>
                    </a:cubicBezTo>
                    <a:cubicBezTo>
                      <a:pt x="8" y="4"/>
                      <a:pt x="8" y="4"/>
                      <a:pt x="8" y="4"/>
                    </a:cubicBezTo>
                    <a:cubicBezTo>
                      <a:pt x="7" y="5"/>
                      <a:pt x="7" y="5"/>
                      <a:pt x="7" y="5"/>
                    </a:cubicBezTo>
                    <a:cubicBezTo>
                      <a:pt x="8" y="5"/>
                      <a:pt x="8" y="5"/>
                      <a:pt x="9" y="5"/>
                    </a:cubicBezTo>
                    <a:cubicBezTo>
                      <a:pt x="18" y="5"/>
                      <a:pt x="18" y="5"/>
                      <a:pt x="18" y="5"/>
                    </a:cubicBezTo>
                    <a:cubicBezTo>
                      <a:pt x="19" y="5"/>
                      <a:pt x="19" y="5"/>
                      <a:pt x="19" y="5"/>
                    </a:cubicBezTo>
                    <a:cubicBezTo>
                      <a:pt x="19" y="4"/>
                      <a:pt x="19" y="4"/>
                      <a:pt x="19" y="4"/>
                    </a:cubicBezTo>
                    <a:cubicBezTo>
                      <a:pt x="18" y="2"/>
                      <a:pt x="18" y="2"/>
                      <a:pt x="18" y="2"/>
                    </a:cubicBezTo>
                    <a:cubicBezTo>
                      <a:pt x="18" y="2"/>
                      <a:pt x="18" y="2"/>
                      <a:pt x="18" y="2"/>
                    </a:cubicBezTo>
                    <a:cubicBezTo>
                      <a:pt x="17" y="1"/>
                      <a:pt x="17" y="1"/>
                      <a:pt x="17" y="0"/>
                    </a:cubicBezTo>
                    <a:lnTo>
                      <a:pt x="18" y="0"/>
                    </a:lnTo>
                    <a:close/>
                  </a:path>
                </a:pathLst>
              </a:custGeom>
              <a:solidFill>
                <a:srgbClr val="343B4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5" name="Freeform 2713"/>
              <p:cNvSpPr/>
              <p:nvPr/>
            </p:nvSpPr>
            <p:spPr bwMode="auto">
              <a:xfrm>
                <a:off x="322262" y="2892424"/>
                <a:ext cx="434975" cy="47625"/>
              </a:xfrm>
              <a:custGeom>
                <a:avLst/>
                <a:gdLst>
                  <a:gd name="T0" fmla="*/ 31 w 56"/>
                  <a:gd name="T1" fmla="*/ 6 h 6"/>
                  <a:gd name="T2" fmla="*/ 31 w 56"/>
                  <a:gd name="T3" fmla="*/ 6 h 6"/>
                  <a:gd name="T4" fmla="*/ 27 w 56"/>
                  <a:gd name="T5" fmla="*/ 6 h 6"/>
                  <a:gd name="T6" fmla="*/ 27 w 56"/>
                  <a:gd name="T7" fmla="*/ 3 h 6"/>
                  <a:gd name="T8" fmla="*/ 0 w 56"/>
                  <a:gd name="T9" fmla="*/ 2 h 6"/>
                  <a:gd name="T10" fmla="*/ 0 w 56"/>
                  <a:gd name="T11" fmla="*/ 1 h 6"/>
                  <a:gd name="T12" fmla="*/ 0 w 56"/>
                  <a:gd name="T13" fmla="*/ 0 h 6"/>
                  <a:gd name="T14" fmla="*/ 0 w 56"/>
                  <a:gd name="T15" fmla="*/ 0 h 6"/>
                  <a:gd name="T16" fmla="*/ 9 w 56"/>
                  <a:gd name="T17" fmla="*/ 1 h 6"/>
                  <a:gd name="T18" fmla="*/ 27 w 56"/>
                  <a:gd name="T19" fmla="*/ 1 h 6"/>
                  <a:gd name="T20" fmla="*/ 27 w 56"/>
                  <a:gd name="T21" fmla="*/ 1 h 6"/>
                  <a:gd name="T22" fmla="*/ 28 w 56"/>
                  <a:gd name="T23" fmla="*/ 1 h 6"/>
                  <a:gd name="T24" fmla="*/ 28 w 56"/>
                  <a:gd name="T25" fmla="*/ 1 h 6"/>
                  <a:gd name="T26" fmla="*/ 29 w 56"/>
                  <a:gd name="T27" fmla="*/ 1 h 6"/>
                  <a:gd name="T28" fmla="*/ 29 w 56"/>
                  <a:gd name="T29" fmla="*/ 1 h 6"/>
                  <a:gd name="T30" fmla="*/ 42 w 56"/>
                  <a:gd name="T31" fmla="*/ 1 h 6"/>
                  <a:gd name="T32" fmla="*/ 56 w 56"/>
                  <a:gd name="T33" fmla="*/ 0 h 6"/>
                  <a:gd name="T34" fmla="*/ 56 w 56"/>
                  <a:gd name="T35" fmla="*/ 1 h 6"/>
                  <a:gd name="T36" fmla="*/ 56 w 56"/>
                  <a:gd name="T37" fmla="*/ 2 h 6"/>
                  <a:gd name="T38" fmla="*/ 29 w 56"/>
                  <a:gd name="T39" fmla="*/ 3 h 6"/>
                  <a:gd name="T40" fmla="*/ 29 w 56"/>
                  <a:gd name="T41" fmla="*/ 6 h 6"/>
                  <a:gd name="T42" fmla="*/ 31 w 56"/>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6">
                    <a:moveTo>
                      <a:pt x="31" y="6"/>
                    </a:moveTo>
                    <a:cubicBezTo>
                      <a:pt x="31" y="6"/>
                      <a:pt x="31" y="6"/>
                      <a:pt x="31" y="6"/>
                    </a:cubicBezTo>
                    <a:cubicBezTo>
                      <a:pt x="27" y="6"/>
                      <a:pt x="27" y="6"/>
                      <a:pt x="27" y="6"/>
                    </a:cubicBezTo>
                    <a:cubicBezTo>
                      <a:pt x="27" y="3"/>
                      <a:pt x="27" y="3"/>
                      <a:pt x="27" y="3"/>
                    </a:cubicBezTo>
                    <a:cubicBezTo>
                      <a:pt x="0" y="2"/>
                      <a:pt x="0" y="2"/>
                      <a:pt x="0" y="2"/>
                    </a:cubicBezTo>
                    <a:cubicBezTo>
                      <a:pt x="0" y="1"/>
                      <a:pt x="0" y="1"/>
                      <a:pt x="0" y="1"/>
                    </a:cubicBezTo>
                    <a:cubicBezTo>
                      <a:pt x="0" y="0"/>
                      <a:pt x="0" y="0"/>
                      <a:pt x="0" y="0"/>
                    </a:cubicBezTo>
                    <a:cubicBezTo>
                      <a:pt x="0" y="0"/>
                      <a:pt x="0" y="0"/>
                      <a:pt x="0" y="0"/>
                    </a:cubicBezTo>
                    <a:cubicBezTo>
                      <a:pt x="9" y="1"/>
                      <a:pt x="9" y="1"/>
                      <a:pt x="9" y="1"/>
                    </a:cubicBezTo>
                    <a:cubicBezTo>
                      <a:pt x="27" y="1"/>
                      <a:pt x="27" y="1"/>
                      <a:pt x="27" y="1"/>
                    </a:cubicBezTo>
                    <a:cubicBezTo>
                      <a:pt x="27" y="1"/>
                      <a:pt x="27" y="1"/>
                      <a:pt x="27" y="1"/>
                    </a:cubicBezTo>
                    <a:cubicBezTo>
                      <a:pt x="28" y="1"/>
                      <a:pt x="28" y="1"/>
                      <a:pt x="28" y="1"/>
                    </a:cubicBezTo>
                    <a:cubicBezTo>
                      <a:pt x="28" y="1"/>
                      <a:pt x="28" y="1"/>
                      <a:pt x="28" y="1"/>
                    </a:cubicBezTo>
                    <a:cubicBezTo>
                      <a:pt x="29" y="1"/>
                      <a:pt x="29" y="1"/>
                      <a:pt x="29" y="1"/>
                    </a:cubicBezTo>
                    <a:cubicBezTo>
                      <a:pt x="29" y="1"/>
                      <a:pt x="29" y="1"/>
                      <a:pt x="29" y="1"/>
                    </a:cubicBezTo>
                    <a:cubicBezTo>
                      <a:pt x="42" y="1"/>
                      <a:pt x="42" y="1"/>
                      <a:pt x="42" y="1"/>
                    </a:cubicBezTo>
                    <a:cubicBezTo>
                      <a:pt x="56" y="0"/>
                      <a:pt x="56" y="0"/>
                      <a:pt x="56" y="0"/>
                    </a:cubicBezTo>
                    <a:cubicBezTo>
                      <a:pt x="56" y="1"/>
                      <a:pt x="56" y="1"/>
                      <a:pt x="56" y="1"/>
                    </a:cubicBezTo>
                    <a:cubicBezTo>
                      <a:pt x="56" y="2"/>
                      <a:pt x="56" y="2"/>
                      <a:pt x="56" y="2"/>
                    </a:cubicBezTo>
                    <a:cubicBezTo>
                      <a:pt x="29" y="3"/>
                      <a:pt x="29" y="3"/>
                      <a:pt x="29" y="3"/>
                    </a:cubicBezTo>
                    <a:cubicBezTo>
                      <a:pt x="29" y="6"/>
                      <a:pt x="29" y="6"/>
                      <a:pt x="29" y="6"/>
                    </a:cubicBezTo>
                    <a:lnTo>
                      <a:pt x="31" y="6"/>
                    </a:lnTo>
                    <a:close/>
                  </a:path>
                </a:pathLst>
              </a:custGeom>
              <a:solidFill>
                <a:srgbClr val="343B4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36" name="Freeform 2714"/>
              <p:cNvSpPr/>
              <p:nvPr/>
            </p:nvSpPr>
            <p:spPr bwMode="auto">
              <a:xfrm>
                <a:off x="228599" y="2940049"/>
                <a:ext cx="93663" cy="61913"/>
              </a:xfrm>
              <a:custGeom>
                <a:avLst/>
                <a:gdLst>
                  <a:gd name="T0" fmla="*/ 0 w 12"/>
                  <a:gd name="T1" fmla="*/ 7 h 8"/>
                  <a:gd name="T2" fmla="*/ 5 w 12"/>
                  <a:gd name="T3" fmla="*/ 4 h 8"/>
                  <a:gd name="T4" fmla="*/ 5 w 12"/>
                  <a:gd name="T5" fmla="*/ 4 h 8"/>
                  <a:gd name="T6" fmla="*/ 5 w 12"/>
                  <a:gd name="T7" fmla="*/ 4 h 8"/>
                  <a:gd name="T8" fmla="*/ 6 w 12"/>
                  <a:gd name="T9" fmla="*/ 3 h 8"/>
                  <a:gd name="T10" fmla="*/ 6 w 12"/>
                  <a:gd name="T11" fmla="*/ 3 h 8"/>
                  <a:gd name="T12" fmla="*/ 7 w 12"/>
                  <a:gd name="T13" fmla="*/ 3 h 8"/>
                  <a:gd name="T14" fmla="*/ 7 w 12"/>
                  <a:gd name="T15" fmla="*/ 3 h 8"/>
                  <a:gd name="T16" fmla="*/ 12 w 12"/>
                  <a:gd name="T17" fmla="*/ 0 h 8"/>
                  <a:gd name="T18" fmla="*/ 12 w 12"/>
                  <a:gd name="T19" fmla="*/ 1 h 8"/>
                  <a:gd name="T20" fmla="*/ 7 w 12"/>
                  <a:gd name="T21" fmla="*/ 4 h 8"/>
                  <a:gd name="T22" fmla="*/ 7 w 12"/>
                  <a:gd name="T23" fmla="*/ 3 h 8"/>
                  <a:gd name="T24" fmla="*/ 7 w 12"/>
                  <a:gd name="T25" fmla="*/ 4 h 8"/>
                  <a:gd name="T26" fmla="*/ 6 w 12"/>
                  <a:gd name="T27" fmla="*/ 4 h 8"/>
                  <a:gd name="T28" fmla="*/ 6 w 12"/>
                  <a:gd name="T29" fmla="*/ 4 h 8"/>
                  <a:gd name="T30" fmla="*/ 5 w 12"/>
                  <a:gd name="T31" fmla="*/ 4 h 8"/>
                  <a:gd name="T32" fmla="*/ 5 w 12"/>
                  <a:gd name="T33" fmla="*/ 5 h 8"/>
                  <a:gd name="T34" fmla="*/ 0 w 12"/>
                  <a:gd name="T35" fmla="*/ 8 h 8"/>
                  <a:gd name="T36" fmla="*/ 0 w 12"/>
                  <a:gd name="T3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8">
                    <a:moveTo>
                      <a:pt x="0" y="7"/>
                    </a:moveTo>
                    <a:cubicBezTo>
                      <a:pt x="5" y="4"/>
                      <a:pt x="5" y="4"/>
                      <a:pt x="5" y="4"/>
                    </a:cubicBezTo>
                    <a:cubicBezTo>
                      <a:pt x="5" y="4"/>
                      <a:pt x="5" y="4"/>
                      <a:pt x="5" y="4"/>
                    </a:cubicBezTo>
                    <a:cubicBezTo>
                      <a:pt x="5" y="4"/>
                      <a:pt x="5" y="4"/>
                      <a:pt x="5" y="4"/>
                    </a:cubicBezTo>
                    <a:cubicBezTo>
                      <a:pt x="5" y="4"/>
                      <a:pt x="5" y="3"/>
                      <a:pt x="6" y="3"/>
                    </a:cubicBezTo>
                    <a:cubicBezTo>
                      <a:pt x="6" y="3"/>
                      <a:pt x="6" y="3"/>
                      <a:pt x="6" y="3"/>
                    </a:cubicBezTo>
                    <a:cubicBezTo>
                      <a:pt x="7" y="3"/>
                      <a:pt x="7" y="3"/>
                      <a:pt x="7" y="3"/>
                    </a:cubicBezTo>
                    <a:cubicBezTo>
                      <a:pt x="7" y="3"/>
                      <a:pt x="7" y="3"/>
                      <a:pt x="7" y="3"/>
                    </a:cubicBezTo>
                    <a:cubicBezTo>
                      <a:pt x="12" y="0"/>
                      <a:pt x="12" y="0"/>
                      <a:pt x="12" y="0"/>
                    </a:cubicBezTo>
                    <a:cubicBezTo>
                      <a:pt x="12" y="1"/>
                      <a:pt x="12" y="1"/>
                      <a:pt x="12" y="1"/>
                    </a:cubicBezTo>
                    <a:cubicBezTo>
                      <a:pt x="7" y="4"/>
                      <a:pt x="7" y="4"/>
                      <a:pt x="7" y="4"/>
                    </a:cubicBezTo>
                    <a:cubicBezTo>
                      <a:pt x="7" y="3"/>
                      <a:pt x="7" y="3"/>
                      <a:pt x="7" y="3"/>
                    </a:cubicBezTo>
                    <a:cubicBezTo>
                      <a:pt x="7" y="4"/>
                      <a:pt x="7" y="4"/>
                      <a:pt x="7" y="4"/>
                    </a:cubicBezTo>
                    <a:cubicBezTo>
                      <a:pt x="7" y="4"/>
                      <a:pt x="6" y="4"/>
                      <a:pt x="6" y="4"/>
                    </a:cubicBezTo>
                    <a:cubicBezTo>
                      <a:pt x="6" y="4"/>
                      <a:pt x="6" y="4"/>
                      <a:pt x="6" y="4"/>
                    </a:cubicBezTo>
                    <a:cubicBezTo>
                      <a:pt x="5" y="4"/>
                      <a:pt x="5" y="4"/>
                      <a:pt x="5" y="4"/>
                    </a:cubicBezTo>
                    <a:cubicBezTo>
                      <a:pt x="5" y="5"/>
                      <a:pt x="5" y="5"/>
                      <a:pt x="5" y="5"/>
                    </a:cubicBezTo>
                    <a:cubicBezTo>
                      <a:pt x="0" y="8"/>
                      <a:pt x="0" y="8"/>
                      <a:pt x="0" y="8"/>
                    </a:cubicBezTo>
                    <a:lnTo>
                      <a:pt x="0" y="7"/>
                    </a:lnTo>
                    <a:close/>
                  </a:path>
                </a:pathLst>
              </a:custGeom>
              <a:solidFill>
                <a:srgbClr val="343B4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grpSp>
        <p:sp>
          <p:nvSpPr>
            <p:cNvPr id="37" name="文本框 36"/>
            <p:cNvSpPr txBox="1"/>
            <p:nvPr/>
          </p:nvSpPr>
          <p:spPr>
            <a:xfrm>
              <a:off x="7149286" y="1443631"/>
              <a:ext cx="4192968" cy="859266"/>
            </a:xfrm>
            <a:prstGeom prst="rect">
              <a:avLst/>
            </a:prstGeom>
            <a:noFill/>
          </p:spPr>
          <p:txBody>
            <a:bodyPr wrap="square" rtlCol="0">
              <a:spAutoFit/>
            </a:bodyPr>
            <a:lstStyle/>
            <a:p>
              <a:pPr algn="ctr" defTabSz="514350">
                <a:lnSpc>
                  <a:spcPct val="150000"/>
                </a:lnSpc>
                <a:defRPr/>
              </a:pPr>
              <a:r>
                <a:rPr lang="zh-CN" altLang="en-US" sz="900" b="1" dirty="0">
                  <a:solidFill>
                    <a:prstClr val="black"/>
                  </a:solidFill>
                  <a:latin typeface="微软雅黑" panose="020B0503020204020204" pitchFamily="34" charset="-122"/>
                </a:rPr>
                <a:t>现有在训飞机占全国在册教学用训练飞机总量的</a:t>
              </a:r>
              <a:r>
                <a:rPr lang="en-US" altLang="zh-CN" sz="900" b="1" dirty="0">
                  <a:solidFill>
                    <a:srgbClr val="FF0000"/>
                  </a:solidFill>
                  <a:latin typeface="微软雅黑" panose="020B0503020204020204" pitchFamily="34" charset="-122"/>
                </a:rPr>
                <a:t>32.61%</a:t>
              </a:r>
              <a:endParaRPr lang="zh-CN" altLang="en-US" sz="900" b="1" dirty="0">
                <a:solidFill>
                  <a:srgbClr val="FF0000"/>
                </a:solidFill>
                <a:latin typeface="微软雅黑" panose="020B0503020204020204" pitchFamily="34" charset="-122"/>
              </a:endParaRPr>
            </a:p>
          </p:txBody>
        </p:sp>
        <p:grpSp>
          <p:nvGrpSpPr>
            <p:cNvPr id="38" name="组合 37"/>
            <p:cNvGrpSpPr/>
            <p:nvPr/>
          </p:nvGrpSpPr>
          <p:grpSpPr>
            <a:xfrm>
              <a:off x="8614641" y="2398811"/>
              <a:ext cx="1097280" cy="1097280"/>
              <a:chOff x="3793496" y="992308"/>
              <a:chExt cx="1033038" cy="1035168"/>
            </a:xfrm>
          </p:grpSpPr>
          <p:sp>
            <p:nvSpPr>
              <p:cNvPr id="39" name="Oval 30"/>
              <p:cNvSpPr>
                <a:spLocks noChangeArrowheads="1"/>
              </p:cNvSpPr>
              <p:nvPr/>
            </p:nvSpPr>
            <p:spPr bwMode="auto">
              <a:xfrm>
                <a:off x="3793496" y="992308"/>
                <a:ext cx="1033038" cy="1035168"/>
              </a:xfrm>
              <a:prstGeom prst="ellipse">
                <a:avLst/>
              </a:prstGeom>
              <a:solidFill>
                <a:srgbClr val="8EC28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0" name="Freeform 31"/>
              <p:cNvSpPr/>
              <p:nvPr/>
            </p:nvSpPr>
            <p:spPr bwMode="auto">
              <a:xfrm>
                <a:off x="4298300" y="1179746"/>
                <a:ext cx="523974" cy="847730"/>
              </a:xfrm>
              <a:custGeom>
                <a:avLst/>
                <a:gdLst>
                  <a:gd name="T0" fmla="*/ 52 w 104"/>
                  <a:gd name="T1" fmla="*/ 0 h 168"/>
                  <a:gd name="T2" fmla="*/ 104 w 104"/>
                  <a:gd name="T3" fmla="*/ 82 h 168"/>
                  <a:gd name="T4" fmla="*/ 2 w 104"/>
                  <a:gd name="T5" fmla="*/ 168 h 168"/>
                  <a:gd name="T6" fmla="*/ 2 w 104"/>
                  <a:gd name="T7" fmla="*/ 168 h 168"/>
                  <a:gd name="T8" fmla="*/ 1 w 104"/>
                  <a:gd name="T9" fmla="*/ 83 h 168"/>
                  <a:gd name="T10" fmla="*/ 0 w 104"/>
                  <a:gd name="T11" fmla="*/ 11 h 168"/>
                  <a:gd name="T12" fmla="*/ 52 w 104"/>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104" h="168">
                    <a:moveTo>
                      <a:pt x="52" y="0"/>
                    </a:moveTo>
                    <a:cubicBezTo>
                      <a:pt x="104" y="82"/>
                      <a:pt x="104" y="82"/>
                      <a:pt x="104" y="82"/>
                    </a:cubicBezTo>
                    <a:cubicBezTo>
                      <a:pt x="96" y="131"/>
                      <a:pt x="53" y="168"/>
                      <a:pt x="2" y="168"/>
                    </a:cubicBezTo>
                    <a:cubicBezTo>
                      <a:pt x="2" y="168"/>
                      <a:pt x="2" y="168"/>
                      <a:pt x="2" y="168"/>
                    </a:cubicBezTo>
                    <a:cubicBezTo>
                      <a:pt x="1" y="83"/>
                      <a:pt x="1" y="83"/>
                      <a:pt x="1" y="83"/>
                    </a:cubicBezTo>
                    <a:cubicBezTo>
                      <a:pt x="0" y="11"/>
                      <a:pt x="0" y="11"/>
                      <a:pt x="0" y="11"/>
                    </a:cubicBezTo>
                    <a:cubicBezTo>
                      <a:pt x="52" y="0"/>
                      <a:pt x="52" y="0"/>
                      <a:pt x="52" y="0"/>
                    </a:cubicBezTo>
                    <a:close/>
                  </a:path>
                </a:pathLst>
              </a:custGeom>
              <a:solidFill>
                <a:srgbClr val="709E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1" name="Freeform 32"/>
              <p:cNvSpPr/>
              <p:nvPr/>
            </p:nvSpPr>
            <p:spPr bwMode="auto">
              <a:xfrm>
                <a:off x="4006494" y="1603611"/>
                <a:ext cx="602783" cy="357836"/>
              </a:xfrm>
              <a:custGeom>
                <a:avLst/>
                <a:gdLst>
                  <a:gd name="T0" fmla="*/ 4 w 120"/>
                  <a:gd name="T1" fmla="*/ 68 h 71"/>
                  <a:gd name="T2" fmla="*/ 48 w 120"/>
                  <a:gd name="T3" fmla="*/ 19 h 71"/>
                  <a:gd name="T4" fmla="*/ 48 w 120"/>
                  <a:gd name="T5" fmla="*/ 0 h 71"/>
                  <a:gd name="T6" fmla="*/ 60 w 120"/>
                  <a:gd name="T7" fmla="*/ 0 h 71"/>
                  <a:gd name="T8" fmla="*/ 61 w 120"/>
                  <a:gd name="T9" fmla="*/ 0 h 71"/>
                  <a:gd name="T10" fmla="*/ 72 w 120"/>
                  <a:gd name="T11" fmla="*/ 0 h 71"/>
                  <a:gd name="T12" fmla="*/ 72 w 120"/>
                  <a:gd name="T13" fmla="*/ 19 h 71"/>
                  <a:gd name="T14" fmla="*/ 116 w 120"/>
                  <a:gd name="T15" fmla="*/ 68 h 71"/>
                  <a:gd name="T16" fmla="*/ 111 w 120"/>
                  <a:gd name="T17" fmla="*/ 71 h 71"/>
                  <a:gd name="T18" fmla="*/ 61 w 120"/>
                  <a:gd name="T19" fmla="*/ 70 h 71"/>
                  <a:gd name="T20" fmla="*/ 60 w 120"/>
                  <a:gd name="T21" fmla="*/ 70 h 71"/>
                  <a:gd name="T22" fmla="*/ 9 w 120"/>
                  <a:gd name="T23" fmla="*/ 71 h 71"/>
                  <a:gd name="T24" fmla="*/ 4 w 120"/>
                  <a:gd name="T25"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71">
                    <a:moveTo>
                      <a:pt x="4" y="68"/>
                    </a:moveTo>
                    <a:cubicBezTo>
                      <a:pt x="5" y="45"/>
                      <a:pt x="0" y="23"/>
                      <a:pt x="48" y="19"/>
                    </a:cubicBezTo>
                    <a:cubicBezTo>
                      <a:pt x="48" y="17"/>
                      <a:pt x="48" y="2"/>
                      <a:pt x="48" y="0"/>
                    </a:cubicBezTo>
                    <a:cubicBezTo>
                      <a:pt x="60" y="0"/>
                      <a:pt x="60" y="0"/>
                      <a:pt x="60" y="0"/>
                    </a:cubicBezTo>
                    <a:cubicBezTo>
                      <a:pt x="61" y="0"/>
                      <a:pt x="61" y="0"/>
                      <a:pt x="61" y="0"/>
                    </a:cubicBezTo>
                    <a:cubicBezTo>
                      <a:pt x="72" y="0"/>
                      <a:pt x="72" y="0"/>
                      <a:pt x="72" y="0"/>
                    </a:cubicBezTo>
                    <a:cubicBezTo>
                      <a:pt x="72" y="2"/>
                      <a:pt x="72" y="17"/>
                      <a:pt x="72" y="19"/>
                    </a:cubicBezTo>
                    <a:cubicBezTo>
                      <a:pt x="120" y="23"/>
                      <a:pt x="116" y="45"/>
                      <a:pt x="116" y="68"/>
                    </a:cubicBezTo>
                    <a:cubicBezTo>
                      <a:pt x="115" y="69"/>
                      <a:pt x="113" y="70"/>
                      <a:pt x="111" y="71"/>
                    </a:cubicBezTo>
                    <a:cubicBezTo>
                      <a:pt x="61" y="70"/>
                      <a:pt x="61" y="70"/>
                      <a:pt x="61" y="70"/>
                    </a:cubicBezTo>
                    <a:cubicBezTo>
                      <a:pt x="60" y="70"/>
                      <a:pt x="60" y="70"/>
                      <a:pt x="60" y="70"/>
                    </a:cubicBezTo>
                    <a:cubicBezTo>
                      <a:pt x="9" y="71"/>
                      <a:pt x="9" y="71"/>
                      <a:pt x="9" y="71"/>
                    </a:cubicBezTo>
                    <a:cubicBezTo>
                      <a:pt x="8" y="70"/>
                      <a:pt x="6" y="69"/>
                      <a:pt x="4" y="68"/>
                    </a:cubicBezTo>
                    <a:close/>
                  </a:path>
                </a:pathLst>
              </a:custGeom>
              <a:solidFill>
                <a:srgbClr val="F6CDB1"/>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2" name="Freeform 33"/>
              <p:cNvSpPr/>
              <p:nvPr/>
            </p:nvSpPr>
            <p:spPr bwMode="auto">
              <a:xfrm>
                <a:off x="4247181" y="1607871"/>
                <a:ext cx="125669" cy="51119"/>
              </a:xfrm>
              <a:custGeom>
                <a:avLst/>
                <a:gdLst>
                  <a:gd name="T0" fmla="*/ 25 w 25"/>
                  <a:gd name="T1" fmla="*/ 0 h 10"/>
                  <a:gd name="T2" fmla="*/ 0 w 25"/>
                  <a:gd name="T3" fmla="*/ 0 h 10"/>
                  <a:gd name="T4" fmla="*/ 25 w 25"/>
                  <a:gd name="T5" fmla="*/ 0 h 10"/>
                </a:gdLst>
                <a:ahLst/>
                <a:cxnLst>
                  <a:cxn ang="0">
                    <a:pos x="T0" y="T1"/>
                  </a:cxn>
                  <a:cxn ang="0">
                    <a:pos x="T2" y="T3"/>
                  </a:cxn>
                  <a:cxn ang="0">
                    <a:pos x="T4" y="T5"/>
                  </a:cxn>
                </a:cxnLst>
                <a:rect l="0" t="0" r="r" b="b"/>
                <a:pathLst>
                  <a:path w="25" h="10">
                    <a:moveTo>
                      <a:pt x="25" y="0"/>
                    </a:moveTo>
                    <a:cubicBezTo>
                      <a:pt x="0" y="0"/>
                      <a:pt x="0" y="0"/>
                      <a:pt x="0" y="0"/>
                    </a:cubicBezTo>
                    <a:cubicBezTo>
                      <a:pt x="3" y="10"/>
                      <a:pt x="22" y="10"/>
                      <a:pt x="25" y="0"/>
                    </a:cubicBezTo>
                    <a:close/>
                  </a:path>
                </a:pathLst>
              </a:custGeom>
              <a:solidFill>
                <a:srgbClr val="E8A988"/>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3" name="Freeform 34"/>
              <p:cNvSpPr/>
              <p:nvPr/>
            </p:nvSpPr>
            <p:spPr bwMode="auto">
              <a:xfrm>
                <a:off x="4117253" y="1169096"/>
                <a:ext cx="387655" cy="460075"/>
              </a:xfrm>
              <a:custGeom>
                <a:avLst/>
                <a:gdLst>
                  <a:gd name="T0" fmla="*/ 4 w 77"/>
                  <a:gd name="T1" fmla="*/ 43 h 91"/>
                  <a:gd name="T2" fmla="*/ 7 w 77"/>
                  <a:gd name="T3" fmla="*/ 68 h 91"/>
                  <a:gd name="T4" fmla="*/ 38 w 77"/>
                  <a:gd name="T5" fmla="*/ 91 h 91"/>
                  <a:gd name="T6" fmla="*/ 69 w 77"/>
                  <a:gd name="T7" fmla="*/ 68 h 91"/>
                  <a:gd name="T8" fmla="*/ 73 w 77"/>
                  <a:gd name="T9" fmla="*/ 43 h 91"/>
                  <a:gd name="T10" fmla="*/ 38 w 77"/>
                  <a:gd name="T11" fmla="*/ 0 h 91"/>
                  <a:gd name="T12" fmla="*/ 4 w 77"/>
                  <a:gd name="T13" fmla="*/ 43 h 91"/>
                </a:gdLst>
                <a:ahLst/>
                <a:cxnLst>
                  <a:cxn ang="0">
                    <a:pos x="T0" y="T1"/>
                  </a:cxn>
                  <a:cxn ang="0">
                    <a:pos x="T2" y="T3"/>
                  </a:cxn>
                  <a:cxn ang="0">
                    <a:pos x="T4" y="T5"/>
                  </a:cxn>
                  <a:cxn ang="0">
                    <a:pos x="T6" y="T7"/>
                  </a:cxn>
                  <a:cxn ang="0">
                    <a:pos x="T8" y="T9"/>
                  </a:cxn>
                  <a:cxn ang="0">
                    <a:pos x="T10" y="T11"/>
                  </a:cxn>
                  <a:cxn ang="0">
                    <a:pos x="T12" y="T13"/>
                  </a:cxn>
                </a:cxnLst>
                <a:rect l="0" t="0" r="r" b="b"/>
                <a:pathLst>
                  <a:path w="77" h="91">
                    <a:moveTo>
                      <a:pt x="4" y="43"/>
                    </a:moveTo>
                    <a:cubicBezTo>
                      <a:pt x="0" y="43"/>
                      <a:pt x="0" y="67"/>
                      <a:pt x="7" y="68"/>
                    </a:cubicBezTo>
                    <a:cubicBezTo>
                      <a:pt x="13" y="80"/>
                      <a:pt x="23" y="91"/>
                      <a:pt x="38" y="91"/>
                    </a:cubicBezTo>
                    <a:cubicBezTo>
                      <a:pt x="53" y="91"/>
                      <a:pt x="63" y="80"/>
                      <a:pt x="69" y="68"/>
                    </a:cubicBezTo>
                    <a:cubicBezTo>
                      <a:pt x="76" y="68"/>
                      <a:pt x="77" y="43"/>
                      <a:pt x="73" y="43"/>
                    </a:cubicBezTo>
                    <a:cubicBezTo>
                      <a:pt x="74" y="17"/>
                      <a:pt x="73" y="0"/>
                      <a:pt x="38" y="0"/>
                    </a:cubicBezTo>
                    <a:cubicBezTo>
                      <a:pt x="4" y="0"/>
                      <a:pt x="2" y="16"/>
                      <a:pt x="4" y="43"/>
                    </a:cubicBezTo>
                    <a:close/>
                  </a:path>
                </a:pathLst>
              </a:custGeom>
              <a:solidFill>
                <a:srgbClr val="F6CDB1"/>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4" name="Freeform 35"/>
              <p:cNvSpPr/>
              <p:nvPr/>
            </p:nvSpPr>
            <p:spPr bwMode="auto">
              <a:xfrm>
                <a:off x="4125772" y="1169096"/>
                <a:ext cx="364226" cy="268377"/>
              </a:xfrm>
              <a:custGeom>
                <a:avLst/>
                <a:gdLst>
                  <a:gd name="T0" fmla="*/ 61 w 72"/>
                  <a:gd name="T1" fmla="*/ 53 h 53"/>
                  <a:gd name="T2" fmla="*/ 64 w 72"/>
                  <a:gd name="T3" fmla="*/ 53 h 53"/>
                  <a:gd name="T4" fmla="*/ 71 w 72"/>
                  <a:gd name="T5" fmla="*/ 43 h 53"/>
                  <a:gd name="T6" fmla="*/ 36 w 72"/>
                  <a:gd name="T7" fmla="*/ 0 h 53"/>
                  <a:gd name="T8" fmla="*/ 2 w 72"/>
                  <a:gd name="T9" fmla="*/ 43 h 53"/>
                  <a:gd name="T10" fmla="*/ 8 w 72"/>
                  <a:gd name="T11" fmla="*/ 53 h 53"/>
                  <a:gd name="T12" fmla="*/ 11 w 72"/>
                  <a:gd name="T13" fmla="*/ 53 h 53"/>
                  <a:gd name="T14" fmla="*/ 24 w 72"/>
                  <a:gd name="T15" fmla="*/ 19 h 53"/>
                  <a:gd name="T16" fmla="*/ 61 w 72"/>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3">
                    <a:moveTo>
                      <a:pt x="61" y="53"/>
                    </a:moveTo>
                    <a:cubicBezTo>
                      <a:pt x="62" y="53"/>
                      <a:pt x="63" y="53"/>
                      <a:pt x="64" y="53"/>
                    </a:cubicBezTo>
                    <a:cubicBezTo>
                      <a:pt x="64" y="47"/>
                      <a:pt x="65" y="43"/>
                      <a:pt x="71" y="43"/>
                    </a:cubicBezTo>
                    <a:cubicBezTo>
                      <a:pt x="72" y="14"/>
                      <a:pt x="70" y="0"/>
                      <a:pt x="36" y="0"/>
                    </a:cubicBezTo>
                    <a:cubicBezTo>
                      <a:pt x="3" y="0"/>
                      <a:pt x="0" y="14"/>
                      <a:pt x="2" y="43"/>
                    </a:cubicBezTo>
                    <a:cubicBezTo>
                      <a:pt x="7" y="43"/>
                      <a:pt x="8" y="47"/>
                      <a:pt x="8" y="53"/>
                    </a:cubicBezTo>
                    <a:cubicBezTo>
                      <a:pt x="9" y="53"/>
                      <a:pt x="10" y="53"/>
                      <a:pt x="11" y="53"/>
                    </a:cubicBezTo>
                    <a:cubicBezTo>
                      <a:pt x="11" y="38"/>
                      <a:pt x="8" y="28"/>
                      <a:pt x="24" y="19"/>
                    </a:cubicBezTo>
                    <a:cubicBezTo>
                      <a:pt x="54" y="22"/>
                      <a:pt x="61" y="26"/>
                      <a:pt x="61" y="53"/>
                    </a:cubicBezTo>
                    <a:close/>
                  </a:path>
                </a:pathLst>
              </a:custGeom>
              <a:solidFill>
                <a:srgbClr val="CC993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5" name="Freeform 36"/>
              <p:cNvSpPr/>
              <p:nvPr/>
            </p:nvSpPr>
            <p:spPr bwMode="auto">
              <a:xfrm>
                <a:off x="4006494" y="1699460"/>
                <a:ext cx="300326" cy="328016"/>
              </a:xfrm>
              <a:custGeom>
                <a:avLst/>
                <a:gdLst>
                  <a:gd name="T0" fmla="*/ 4 w 60"/>
                  <a:gd name="T1" fmla="*/ 49 h 65"/>
                  <a:gd name="T2" fmla="*/ 48 w 60"/>
                  <a:gd name="T3" fmla="*/ 0 h 65"/>
                  <a:gd name="T4" fmla="*/ 60 w 60"/>
                  <a:gd name="T5" fmla="*/ 44 h 65"/>
                  <a:gd name="T6" fmla="*/ 60 w 60"/>
                  <a:gd name="T7" fmla="*/ 65 h 65"/>
                  <a:gd name="T8" fmla="*/ 4 w 60"/>
                  <a:gd name="T9" fmla="*/ 49 h 65"/>
                </a:gdLst>
                <a:ahLst/>
                <a:cxnLst>
                  <a:cxn ang="0">
                    <a:pos x="T0" y="T1"/>
                  </a:cxn>
                  <a:cxn ang="0">
                    <a:pos x="T2" y="T3"/>
                  </a:cxn>
                  <a:cxn ang="0">
                    <a:pos x="T4" y="T5"/>
                  </a:cxn>
                  <a:cxn ang="0">
                    <a:pos x="T6" y="T7"/>
                  </a:cxn>
                  <a:cxn ang="0">
                    <a:pos x="T8" y="T9"/>
                  </a:cxn>
                </a:cxnLst>
                <a:rect l="0" t="0" r="r" b="b"/>
                <a:pathLst>
                  <a:path w="60" h="65">
                    <a:moveTo>
                      <a:pt x="4" y="49"/>
                    </a:moveTo>
                    <a:cubicBezTo>
                      <a:pt x="5" y="26"/>
                      <a:pt x="0" y="4"/>
                      <a:pt x="48" y="0"/>
                    </a:cubicBezTo>
                    <a:cubicBezTo>
                      <a:pt x="60" y="44"/>
                      <a:pt x="60" y="44"/>
                      <a:pt x="60" y="44"/>
                    </a:cubicBezTo>
                    <a:cubicBezTo>
                      <a:pt x="60" y="65"/>
                      <a:pt x="60" y="65"/>
                      <a:pt x="60" y="65"/>
                    </a:cubicBezTo>
                    <a:cubicBezTo>
                      <a:pt x="40" y="65"/>
                      <a:pt x="20" y="5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6" name="Freeform 37"/>
              <p:cNvSpPr/>
              <p:nvPr/>
            </p:nvSpPr>
            <p:spPr bwMode="auto">
              <a:xfrm>
                <a:off x="4006494" y="1699460"/>
                <a:ext cx="602783" cy="328016"/>
              </a:xfrm>
              <a:custGeom>
                <a:avLst/>
                <a:gdLst>
                  <a:gd name="T0" fmla="*/ 4 w 120"/>
                  <a:gd name="T1" fmla="*/ 49 h 65"/>
                  <a:gd name="T2" fmla="*/ 48 w 120"/>
                  <a:gd name="T3" fmla="*/ 0 h 65"/>
                  <a:gd name="T4" fmla="*/ 60 w 120"/>
                  <a:gd name="T5" fmla="*/ 27 h 65"/>
                  <a:gd name="T6" fmla="*/ 72 w 120"/>
                  <a:gd name="T7" fmla="*/ 0 h 65"/>
                  <a:gd name="T8" fmla="*/ 116 w 120"/>
                  <a:gd name="T9" fmla="*/ 49 h 65"/>
                  <a:gd name="T10" fmla="*/ 60 w 120"/>
                  <a:gd name="T11" fmla="*/ 65 h 65"/>
                  <a:gd name="T12" fmla="*/ 4 w 120"/>
                  <a:gd name="T13" fmla="*/ 49 h 65"/>
                </a:gdLst>
                <a:ahLst/>
                <a:cxnLst>
                  <a:cxn ang="0">
                    <a:pos x="T0" y="T1"/>
                  </a:cxn>
                  <a:cxn ang="0">
                    <a:pos x="T2" y="T3"/>
                  </a:cxn>
                  <a:cxn ang="0">
                    <a:pos x="T4" y="T5"/>
                  </a:cxn>
                  <a:cxn ang="0">
                    <a:pos x="T6" y="T7"/>
                  </a:cxn>
                  <a:cxn ang="0">
                    <a:pos x="T8" y="T9"/>
                  </a:cxn>
                  <a:cxn ang="0">
                    <a:pos x="T10" y="T11"/>
                  </a:cxn>
                  <a:cxn ang="0">
                    <a:pos x="T12" y="T13"/>
                  </a:cxn>
                </a:cxnLst>
                <a:rect l="0" t="0" r="r" b="b"/>
                <a:pathLst>
                  <a:path w="120" h="65">
                    <a:moveTo>
                      <a:pt x="4" y="49"/>
                    </a:moveTo>
                    <a:cubicBezTo>
                      <a:pt x="5" y="26"/>
                      <a:pt x="0" y="4"/>
                      <a:pt x="48" y="0"/>
                    </a:cubicBezTo>
                    <a:cubicBezTo>
                      <a:pt x="60" y="27"/>
                      <a:pt x="60" y="27"/>
                      <a:pt x="60" y="27"/>
                    </a:cubicBezTo>
                    <a:cubicBezTo>
                      <a:pt x="72" y="0"/>
                      <a:pt x="72" y="0"/>
                      <a:pt x="72" y="0"/>
                    </a:cubicBezTo>
                    <a:cubicBezTo>
                      <a:pt x="120" y="4"/>
                      <a:pt x="116" y="26"/>
                      <a:pt x="116" y="49"/>
                    </a:cubicBezTo>
                    <a:cubicBezTo>
                      <a:pt x="100" y="59"/>
                      <a:pt x="81" y="65"/>
                      <a:pt x="60" y="65"/>
                    </a:cubicBezTo>
                    <a:cubicBezTo>
                      <a:pt x="40" y="65"/>
                      <a:pt x="20" y="59"/>
                      <a:pt x="4" y="4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7" name="Freeform 38"/>
              <p:cNvSpPr/>
              <p:nvPr/>
            </p:nvSpPr>
            <p:spPr bwMode="auto">
              <a:xfrm>
                <a:off x="4125772" y="1271335"/>
                <a:ext cx="364226" cy="55379"/>
              </a:xfrm>
              <a:custGeom>
                <a:avLst/>
                <a:gdLst>
                  <a:gd name="T0" fmla="*/ 0 w 171"/>
                  <a:gd name="T1" fmla="*/ 0 h 26"/>
                  <a:gd name="T2" fmla="*/ 171 w 171"/>
                  <a:gd name="T3" fmla="*/ 0 h 26"/>
                  <a:gd name="T4" fmla="*/ 171 w 171"/>
                  <a:gd name="T5" fmla="*/ 26 h 26"/>
                  <a:gd name="T6" fmla="*/ 0 w 171"/>
                  <a:gd name="T7" fmla="*/ 26 h 26"/>
                  <a:gd name="T8" fmla="*/ 0 w 171"/>
                  <a:gd name="T9" fmla="*/ 0 h 26"/>
                  <a:gd name="T10" fmla="*/ 0 w 171"/>
                  <a:gd name="T11" fmla="*/ 0 h 26"/>
                </a:gdLst>
                <a:ahLst/>
                <a:cxnLst>
                  <a:cxn ang="0">
                    <a:pos x="T0" y="T1"/>
                  </a:cxn>
                  <a:cxn ang="0">
                    <a:pos x="T2" y="T3"/>
                  </a:cxn>
                  <a:cxn ang="0">
                    <a:pos x="T4" y="T5"/>
                  </a:cxn>
                  <a:cxn ang="0">
                    <a:pos x="T6" y="T7"/>
                  </a:cxn>
                  <a:cxn ang="0">
                    <a:pos x="T8" y="T9"/>
                  </a:cxn>
                  <a:cxn ang="0">
                    <a:pos x="T10" y="T11"/>
                  </a:cxn>
                </a:cxnLst>
                <a:rect l="0" t="0" r="r" b="b"/>
                <a:pathLst>
                  <a:path w="171" h="26">
                    <a:moveTo>
                      <a:pt x="0" y="0"/>
                    </a:moveTo>
                    <a:lnTo>
                      <a:pt x="171" y="0"/>
                    </a:lnTo>
                    <a:lnTo>
                      <a:pt x="171" y="26"/>
                    </a:lnTo>
                    <a:lnTo>
                      <a:pt x="0" y="26"/>
                    </a:lnTo>
                    <a:lnTo>
                      <a:pt x="0" y="0"/>
                    </a:lnTo>
                    <a:lnTo>
                      <a:pt x="0" y="0"/>
                    </a:lnTo>
                    <a:close/>
                  </a:path>
                </a:pathLst>
              </a:custGeom>
              <a:solidFill>
                <a:srgbClr val="5F5F5F"/>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48" name="Freeform 39"/>
              <p:cNvSpPr/>
              <p:nvPr/>
            </p:nvSpPr>
            <p:spPr bwMode="auto">
              <a:xfrm>
                <a:off x="3959634" y="1109457"/>
                <a:ext cx="705022" cy="161878"/>
              </a:xfrm>
              <a:custGeom>
                <a:avLst/>
                <a:gdLst>
                  <a:gd name="T0" fmla="*/ 33 w 140"/>
                  <a:gd name="T1" fmla="*/ 32 h 32"/>
                  <a:gd name="T2" fmla="*/ 105 w 140"/>
                  <a:gd name="T3" fmla="*/ 32 h 32"/>
                  <a:gd name="T4" fmla="*/ 70 w 140"/>
                  <a:gd name="T5" fmla="*/ 0 h 32"/>
                  <a:gd name="T6" fmla="*/ 33 w 140"/>
                  <a:gd name="T7" fmla="*/ 32 h 32"/>
                </a:gdLst>
                <a:ahLst/>
                <a:cxnLst>
                  <a:cxn ang="0">
                    <a:pos x="T0" y="T1"/>
                  </a:cxn>
                  <a:cxn ang="0">
                    <a:pos x="T2" y="T3"/>
                  </a:cxn>
                  <a:cxn ang="0">
                    <a:pos x="T4" y="T5"/>
                  </a:cxn>
                  <a:cxn ang="0">
                    <a:pos x="T6" y="T7"/>
                  </a:cxn>
                </a:cxnLst>
                <a:rect l="0" t="0" r="r" b="b"/>
                <a:pathLst>
                  <a:path w="140" h="32">
                    <a:moveTo>
                      <a:pt x="33" y="32"/>
                    </a:moveTo>
                    <a:cubicBezTo>
                      <a:pt x="105" y="32"/>
                      <a:pt x="105" y="32"/>
                      <a:pt x="105" y="32"/>
                    </a:cubicBezTo>
                    <a:cubicBezTo>
                      <a:pt x="140" y="15"/>
                      <a:pt x="107" y="0"/>
                      <a:pt x="70" y="0"/>
                    </a:cubicBezTo>
                    <a:cubicBezTo>
                      <a:pt x="32" y="0"/>
                      <a:pt x="0" y="17"/>
                      <a:pt x="33" y="3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dirty="0">
                  <a:solidFill>
                    <a:prstClr val="black"/>
                  </a:solidFill>
                </a:endParaRPr>
              </a:p>
            </p:txBody>
          </p:sp>
          <p:sp>
            <p:nvSpPr>
              <p:cNvPr id="49" name="Freeform 40"/>
              <p:cNvSpPr/>
              <p:nvPr/>
            </p:nvSpPr>
            <p:spPr bwMode="auto">
              <a:xfrm>
                <a:off x="4125772" y="1326714"/>
                <a:ext cx="364226" cy="95849"/>
              </a:xfrm>
              <a:custGeom>
                <a:avLst/>
                <a:gdLst>
                  <a:gd name="T0" fmla="*/ 72 w 72"/>
                  <a:gd name="T1" fmla="*/ 0 h 19"/>
                  <a:gd name="T2" fmla="*/ 0 w 72"/>
                  <a:gd name="T3" fmla="*/ 0 h 19"/>
                  <a:gd name="T4" fmla="*/ 72 w 72"/>
                  <a:gd name="T5" fmla="*/ 0 h 19"/>
                </a:gdLst>
                <a:ahLst/>
                <a:cxnLst>
                  <a:cxn ang="0">
                    <a:pos x="T0" y="T1"/>
                  </a:cxn>
                  <a:cxn ang="0">
                    <a:pos x="T2" y="T3"/>
                  </a:cxn>
                  <a:cxn ang="0">
                    <a:pos x="T4" y="T5"/>
                  </a:cxn>
                </a:cxnLst>
                <a:rect l="0" t="0" r="r" b="b"/>
                <a:pathLst>
                  <a:path w="72" h="19">
                    <a:moveTo>
                      <a:pt x="72" y="0"/>
                    </a:moveTo>
                    <a:cubicBezTo>
                      <a:pt x="0" y="0"/>
                      <a:pt x="0" y="0"/>
                      <a:pt x="0" y="0"/>
                    </a:cubicBezTo>
                    <a:cubicBezTo>
                      <a:pt x="8" y="17"/>
                      <a:pt x="64" y="19"/>
                      <a:pt x="7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0" name="Freeform 41"/>
              <p:cNvSpPr/>
              <p:nvPr/>
            </p:nvSpPr>
            <p:spPr bwMode="auto">
              <a:xfrm>
                <a:off x="4125772" y="1865598"/>
                <a:ext cx="117149" cy="46859"/>
              </a:xfrm>
              <a:custGeom>
                <a:avLst/>
                <a:gdLst>
                  <a:gd name="T0" fmla="*/ 0 w 55"/>
                  <a:gd name="T1" fmla="*/ 10 h 22"/>
                  <a:gd name="T2" fmla="*/ 52 w 55"/>
                  <a:gd name="T3" fmla="*/ 0 h 22"/>
                  <a:gd name="T4" fmla="*/ 55 w 55"/>
                  <a:gd name="T5" fmla="*/ 14 h 22"/>
                  <a:gd name="T6" fmla="*/ 3 w 55"/>
                  <a:gd name="T7" fmla="*/ 22 h 22"/>
                  <a:gd name="T8" fmla="*/ 0 w 55"/>
                  <a:gd name="T9" fmla="*/ 10 h 22"/>
                  <a:gd name="T10" fmla="*/ 0 w 55"/>
                  <a:gd name="T11" fmla="*/ 10 h 22"/>
                </a:gdLst>
                <a:ahLst/>
                <a:cxnLst>
                  <a:cxn ang="0">
                    <a:pos x="T0" y="T1"/>
                  </a:cxn>
                  <a:cxn ang="0">
                    <a:pos x="T2" y="T3"/>
                  </a:cxn>
                  <a:cxn ang="0">
                    <a:pos x="T4" y="T5"/>
                  </a:cxn>
                  <a:cxn ang="0">
                    <a:pos x="T6" y="T7"/>
                  </a:cxn>
                  <a:cxn ang="0">
                    <a:pos x="T8" y="T9"/>
                  </a:cxn>
                  <a:cxn ang="0">
                    <a:pos x="T10" y="T11"/>
                  </a:cxn>
                </a:cxnLst>
                <a:rect l="0" t="0" r="r" b="b"/>
                <a:pathLst>
                  <a:path w="55" h="22">
                    <a:moveTo>
                      <a:pt x="0" y="10"/>
                    </a:moveTo>
                    <a:lnTo>
                      <a:pt x="52" y="0"/>
                    </a:lnTo>
                    <a:lnTo>
                      <a:pt x="55" y="14"/>
                    </a:lnTo>
                    <a:lnTo>
                      <a:pt x="3" y="22"/>
                    </a:lnTo>
                    <a:lnTo>
                      <a:pt x="0" y="1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1" name="Freeform 42"/>
              <p:cNvSpPr/>
              <p:nvPr/>
            </p:nvSpPr>
            <p:spPr bwMode="auto">
              <a:xfrm>
                <a:off x="4372850" y="1835778"/>
                <a:ext cx="95849" cy="110759"/>
              </a:xfrm>
              <a:custGeom>
                <a:avLst/>
                <a:gdLst>
                  <a:gd name="T0" fmla="*/ 18 w 19"/>
                  <a:gd name="T1" fmla="*/ 9 h 22"/>
                  <a:gd name="T2" fmla="*/ 19 w 19"/>
                  <a:gd name="T3" fmla="*/ 14 h 22"/>
                  <a:gd name="T4" fmla="*/ 9 w 19"/>
                  <a:gd name="T5" fmla="*/ 22 h 22"/>
                  <a:gd name="T6" fmla="*/ 1 w 19"/>
                  <a:gd name="T7" fmla="*/ 12 h 22"/>
                  <a:gd name="T8" fmla="*/ 4 w 19"/>
                  <a:gd name="T9" fmla="*/ 7 h 22"/>
                  <a:gd name="T10" fmla="*/ 5 w 19"/>
                  <a:gd name="T11" fmla="*/ 0 h 22"/>
                  <a:gd name="T12" fmla="*/ 19 w 19"/>
                  <a:gd name="T13" fmla="*/ 2 h 22"/>
                  <a:gd name="T14" fmla="*/ 18 w 19"/>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2">
                    <a:moveTo>
                      <a:pt x="18" y="9"/>
                    </a:moveTo>
                    <a:cubicBezTo>
                      <a:pt x="19" y="10"/>
                      <a:pt x="19" y="12"/>
                      <a:pt x="19" y="14"/>
                    </a:cubicBezTo>
                    <a:cubicBezTo>
                      <a:pt x="18" y="19"/>
                      <a:pt x="14" y="22"/>
                      <a:pt x="9" y="22"/>
                    </a:cubicBezTo>
                    <a:cubicBezTo>
                      <a:pt x="4" y="21"/>
                      <a:pt x="0" y="17"/>
                      <a:pt x="1" y="12"/>
                    </a:cubicBezTo>
                    <a:cubicBezTo>
                      <a:pt x="1" y="10"/>
                      <a:pt x="2" y="8"/>
                      <a:pt x="4" y="7"/>
                    </a:cubicBezTo>
                    <a:cubicBezTo>
                      <a:pt x="5" y="0"/>
                      <a:pt x="5" y="0"/>
                      <a:pt x="5" y="0"/>
                    </a:cubicBezTo>
                    <a:cubicBezTo>
                      <a:pt x="19" y="2"/>
                      <a:pt x="19" y="2"/>
                      <a:pt x="19" y="2"/>
                    </a:cubicBezTo>
                    <a:cubicBezTo>
                      <a:pt x="18" y="9"/>
                      <a:pt x="18" y="9"/>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2" name="Freeform 43"/>
              <p:cNvSpPr>
                <a:spLocks noEditPoints="1"/>
              </p:cNvSpPr>
              <p:nvPr/>
            </p:nvSpPr>
            <p:spPr bwMode="auto">
              <a:xfrm>
                <a:off x="4394149" y="1850688"/>
                <a:ext cx="59639" cy="80939"/>
              </a:xfrm>
              <a:custGeom>
                <a:avLst/>
                <a:gdLst>
                  <a:gd name="T0" fmla="*/ 11 w 12"/>
                  <a:gd name="T1" fmla="*/ 1 h 16"/>
                  <a:gd name="T2" fmla="*/ 3 w 12"/>
                  <a:gd name="T3" fmla="*/ 0 h 16"/>
                  <a:gd name="T4" fmla="*/ 2 w 12"/>
                  <a:gd name="T5" fmla="*/ 5 h 16"/>
                  <a:gd name="T6" fmla="*/ 2 w 12"/>
                  <a:gd name="T7" fmla="*/ 6 h 16"/>
                  <a:gd name="T8" fmla="*/ 0 w 12"/>
                  <a:gd name="T9" fmla="*/ 9 h 16"/>
                  <a:gd name="T10" fmla="*/ 5 w 12"/>
                  <a:gd name="T11" fmla="*/ 16 h 16"/>
                  <a:gd name="T12" fmla="*/ 12 w 12"/>
                  <a:gd name="T13" fmla="*/ 11 h 16"/>
                  <a:gd name="T14" fmla="*/ 11 w 12"/>
                  <a:gd name="T15" fmla="*/ 7 h 16"/>
                  <a:gd name="T16" fmla="*/ 10 w 12"/>
                  <a:gd name="T17" fmla="*/ 6 h 16"/>
                  <a:gd name="T18" fmla="*/ 11 w 12"/>
                  <a:gd name="T19" fmla="*/ 1 h 16"/>
                  <a:gd name="T20" fmla="*/ 10 w 12"/>
                  <a:gd name="T21" fmla="*/ 2 h 16"/>
                  <a:gd name="T22" fmla="*/ 4 w 12"/>
                  <a:gd name="T23" fmla="*/ 1 h 16"/>
                  <a:gd name="T24" fmla="*/ 3 w 12"/>
                  <a:gd name="T25" fmla="*/ 6 h 16"/>
                  <a:gd name="T26" fmla="*/ 2 w 12"/>
                  <a:gd name="T27" fmla="*/ 7 h 16"/>
                  <a:gd name="T28" fmla="*/ 1 w 12"/>
                  <a:gd name="T29" fmla="*/ 9 h 16"/>
                  <a:gd name="T30" fmla="*/ 5 w 12"/>
                  <a:gd name="T31" fmla="*/ 15 h 16"/>
                  <a:gd name="T32" fmla="*/ 11 w 12"/>
                  <a:gd name="T33" fmla="*/ 11 h 16"/>
                  <a:gd name="T34" fmla="*/ 10 w 12"/>
                  <a:gd name="T35" fmla="*/ 8 h 16"/>
                  <a:gd name="T36" fmla="*/ 10 w 12"/>
                  <a:gd name="T37" fmla="*/ 7 h 16"/>
                  <a:gd name="T38" fmla="*/ 10 w 12"/>
                  <a:gd name="T3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16">
                    <a:moveTo>
                      <a:pt x="11" y="1"/>
                    </a:moveTo>
                    <a:cubicBezTo>
                      <a:pt x="3" y="0"/>
                      <a:pt x="3" y="0"/>
                      <a:pt x="3" y="0"/>
                    </a:cubicBezTo>
                    <a:cubicBezTo>
                      <a:pt x="2" y="5"/>
                      <a:pt x="2" y="5"/>
                      <a:pt x="2" y="5"/>
                    </a:cubicBezTo>
                    <a:cubicBezTo>
                      <a:pt x="2" y="6"/>
                      <a:pt x="2" y="6"/>
                      <a:pt x="2" y="6"/>
                    </a:cubicBezTo>
                    <a:cubicBezTo>
                      <a:pt x="1" y="7"/>
                      <a:pt x="0" y="8"/>
                      <a:pt x="0" y="9"/>
                    </a:cubicBezTo>
                    <a:cubicBezTo>
                      <a:pt x="0" y="12"/>
                      <a:pt x="2" y="15"/>
                      <a:pt x="5" y="16"/>
                    </a:cubicBezTo>
                    <a:cubicBezTo>
                      <a:pt x="8" y="16"/>
                      <a:pt x="11" y="14"/>
                      <a:pt x="12" y="11"/>
                    </a:cubicBezTo>
                    <a:cubicBezTo>
                      <a:pt x="12" y="10"/>
                      <a:pt x="12" y="8"/>
                      <a:pt x="11" y="7"/>
                    </a:cubicBezTo>
                    <a:cubicBezTo>
                      <a:pt x="10" y="6"/>
                      <a:pt x="10" y="6"/>
                      <a:pt x="10" y="6"/>
                    </a:cubicBezTo>
                    <a:cubicBezTo>
                      <a:pt x="11" y="1"/>
                      <a:pt x="11" y="1"/>
                      <a:pt x="11" y="1"/>
                    </a:cubicBezTo>
                    <a:close/>
                    <a:moveTo>
                      <a:pt x="10" y="2"/>
                    </a:moveTo>
                    <a:cubicBezTo>
                      <a:pt x="4" y="1"/>
                      <a:pt x="4" y="1"/>
                      <a:pt x="4" y="1"/>
                    </a:cubicBezTo>
                    <a:cubicBezTo>
                      <a:pt x="3" y="6"/>
                      <a:pt x="3" y="6"/>
                      <a:pt x="3" y="6"/>
                    </a:cubicBezTo>
                    <a:cubicBezTo>
                      <a:pt x="2" y="7"/>
                      <a:pt x="2" y="7"/>
                      <a:pt x="2" y="7"/>
                    </a:cubicBezTo>
                    <a:cubicBezTo>
                      <a:pt x="2" y="7"/>
                      <a:pt x="1" y="8"/>
                      <a:pt x="1" y="9"/>
                    </a:cubicBezTo>
                    <a:cubicBezTo>
                      <a:pt x="0" y="12"/>
                      <a:pt x="3" y="14"/>
                      <a:pt x="5" y="15"/>
                    </a:cubicBezTo>
                    <a:cubicBezTo>
                      <a:pt x="8" y="15"/>
                      <a:pt x="11" y="13"/>
                      <a:pt x="11" y="11"/>
                    </a:cubicBezTo>
                    <a:cubicBezTo>
                      <a:pt x="11" y="10"/>
                      <a:pt x="11" y="9"/>
                      <a:pt x="10" y="8"/>
                    </a:cubicBezTo>
                    <a:cubicBezTo>
                      <a:pt x="10" y="7"/>
                      <a:pt x="10" y="7"/>
                      <a:pt x="10" y="7"/>
                    </a:cubicBezTo>
                    <a:cubicBezTo>
                      <a:pt x="10" y="2"/>
                      <a:pt x="10" y="2"/>
                      <a:pt x="10" y="2"/>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3" name="Freeform 44"/>
              <p:cNvSpPr/>
              <p:nvPr/>
            </p:nvSpPr>
            <p:spPr bwMode="auto">
              <a:xfrm>
                <a:off x="4191802" y="1401263"/>
                <a:ext cx="236427" cy="91589"/>
              </a:xfrm>
              <a:custGeom>
                <a:avLst/>
                <a:gdLst>
                  <a:gd name="T0" fmla="*/ 39 w 47"/>
                  <a:gd name="T1" fmla="*/ 1 h 18"/>
                  <a:gd name="T2" fmla="*/ 26 w 47"/>
                  <a:gd name="T3" fmla="*/ 5 h 18"/>
                  <a:gd name="T4" fmla="*/ 23 w 47"/>
                  <a:gd name="T5" fmla="*/ 4 h 18"/>
                  <a:gd name="T6" fmla="*/ 21 w 47"/>
                  <a:gd name="T7" fmla="*/ 5 h 18"/>
                  <a:gd name="T8" fmla="*/ 7 w 47"/>
                  <a:gd name="T9" fmla="*/ 1 h 18"/>
                  <a:gd name="T10" fmla="*/ 0 w 47"/>
                  <a:gd name="T11" fmla="*/ 9 h 18"/>
                  <a:gd name="T12" fmla="*/ 8 w 47"/>
                  <a:gd name="T13" fmla="*/ 18 h 18"/>
                  <a:gd name="T14" fmla="*/ 21 w 47"/>
                  <a:gd name="T15" fmla="*/ 6 h 18"/>
                  <a:gd name="T16" fmla="*/ 23 w 47"/>
                  <a:gd name="T17" fmla="*/ 5 h 18"/>
                  <a:gd name="T18" fmla="*/ 25 w 47"/>
                  <a:gd name="T19" fmla="*/ 6 h 18"/>
                  <a:gd name="T20" fmla="*/ 38 w 47"/>
                  <a:gd name="T21" fmla="*/ 18 h 18"/>
                  <a:gd name="T22" fmla="*/ 47 w 47"/>
                  <a:gd name="T23" fmla="*/ 9 h 18"/>
                  <a:gd name="T24" fmla="*/ 39 w 47"/>
                  <a:gd name="T2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8">
                    <a:moveTo>
                      <a:pt x="39" y="1"/>
                    </a:moveTo>
                    <a:cubicBezTo>
                      <a:pt x="33" y="0"/>
                      <a:pt x="26" y="1"/>
                      <a:pt x="26" y="5"/>
                    </a:cubicBezTo>
                    <a:cubicBezTo>
                      <a:pt x="25" y="4"/>
                      <a:pt x="24" y="4"/>
                      <a:pt x="23" y="4"/>
                    </a:cubicBezTo>
                    <a:cubicBezTo>
                      <a:pt x="22" y="4"/>
                      <a:pt x="22" y="4"/>
                      <a:pt x="21" y="5"/>
                    </a:cubicBezTo>
                    <a:cubicBezTo>
                      <a:pt x="20" y="1"/>
                      <a:pt x="14" y="0"/>
                      <a:pt x="7" y="1"/>
                    </a:cubicBezTo>
                    <a:cubicBezTo>
                      <a:pt x="1" y="2"/>
                      <a:pt x="0" y="5"/>
                      <a:pt x="0" y="9"/>
                    </a:cubicBezTo>
                    <a:cubicBezTo>
                      <a:pt x="0" y="14"/>
                      <a:pt x="2" y="18"/>
                      <a:pt x="8" y="18"/>
                    </a:cubicBezTo>
                    <a:cubicBezTo>
                      <a:pt x="14" y="18"/>
                      <a:pt x="20" y="10"/>
                      <a:pt x="21" y="6"/>
                    </a:cubicBezTo>
                    <a:cubicBezTo>
                      <a:pt x="22" y="5"/>
                      <a:pt x="22" y="5"/>
                      <a:pt x="23" y="5"/>
                    </a:cubicBezTo>
                    <a:cubicBezTo>
                      <a:pt x="24" y="5"/>
                      <a:pt x="25" y="5"/>
                      <a:pt x="25" y="6"/>
                    </a:cubicBezTo>
                    <a:cubicBezTo>
                      <a:pt x="26" y="10"/>
                      <a:pt x="32" y="18"/>
                      <a:pt x="38" y="18"/>
                    </a:cubicBezTo>
                    <a:cubicBezTo>
                      <a:pt x="44" y="18"/>
                      <a:pt x="47" y="14"/>
                      <a:pt x="47" y="9"/>
                    </a:cubicBezTo>
                    <a:cubicBezTo>
                      <a:pt x="47" y="5"/>
                      <a:pt x="45" y="2"/>
                      <a:pt x="3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grpSp>
        <p:sp>
          <p:nvSpPr>
            <p:cNvPr id="54" name="文本框 53"/>
            <p:cNvSpPr txBox="1"/>
            <p:nvPr/>
          </p:nvSpPr>
          <p:spPr>
            <a:xfrm>
              <a:off x="7139304" y="3586403"/>
              <a:ext cx="4202950" cy="902811"/>
            </a:xfrm>
            <a:prstGeom prst="rect">
              <a:avLst/>
            </a:prstGeom>
            <a:noFill/>
          </p:spPr>
          <p:txBody>
            <a:bodyPr wrap="square" rtlCol="0">
              <a:spAutoFit/>
            </a:bodyPr>
            <a:lstStyle/>
            <a:p>
              <a:pPr algn="ctr" defTabSz="514350">
                <a:lnSpc>
                  <a:spcPct val="150000"/>
                </a:lnSpc>
                <a:defRPr/>
              </a:pPr>
              <a:r>
                <a:rPr lang="zh-CN" altLang="en-US" sz="900" b="1" dirty="0">
                  <a:solidFill>
                    <a:prstClr val="black"/>
                  </a:solidFill>
                  <a:latin typeface="微软雅黑" panose="020B0503020204020204" pitchFamily="34" charset="-122"/>
                </a:rPr>
                <a:t>现有飞行教师</a:t>
              </a:r>
              <a:r>
                <a:rPr lang="en-US" altLang="zh-CN" sz="900" b="1" dirty="0">
                  <a:solidFill>
                    <a:srgbClr val="FF0000"/>
                  </a:solidFill>
                  <a:latin typeface="微软雅黑" panose="020B0503020204020204" pitchFamily="34" charset="-122"/>
                </a:rPr>
                <a:t>481</a:t>
              </a:r>
              <a:r>
                <a:rPr lang="zh-CN" altLang="en-US" sz="900" b="1" dirty="0">
                  <a:solidFill>
                    <a:prstClr val="black"/>
                  </a:solidFill>
                  <a:latin typeface="微软雅黑" panose="020B0503020204020204" pitchFamily="34" charset="-122"/>
                </a:rPr>
                <a:t>人</a:t>
              </a:r>
              <a:endParaRPr lang="en-US" altLang="zh-CN" sz="900" b="1" dirty="0">
                <a:solidFill>
                  <a:prstClr val="black"/>
                </a:solidFill>
                <a:latin typeface="微软雅黑" panose="020B0503020204020204" pitchFamily="34" charset="-122"/>
              </a:endParaRPr>
            </a:p>
            <a:p>
              <a:pPr algn="ctr" defTabSz="514350">
                <a:lnSpc>
                  <a:spcPct val="150000"/>
                </a:lnSpc>
                <a:defRPr/>
              </a:pPr>
              <a:r>
                <a:rPr lang="zh-CN" altLang="en-US" sz="900" b="1" dirty="0">
                  <a:solidFill>
                    <a:prstClr val="black"/>
                  </a:solidFill>
                  <a:latin typeface="微软雅黑" panose="020B0503020204020204" pitchFamily="34" charset="-122"/>
                </a:rPr>
                <a:t>其中正高级飞行员</a:t>
              </a:r>
              <a:r>
                <a:rPr lang="en-US" altLang="zh-CN" sz="900" b="1" dirty="0">
                  <a:solidFill>
                    <a:srgbClr val="FF0000"/>
                  </a:solidFill>
                  <a:latin typeface="微软雅黑" panose="020B0503020204020204" pitchFamily="34" charset="-122"/>
                </a:rPr>
                <a:t>7</a:t>
              </a:r>
              <a:r>
                <a:rPr lang="zh-CN" altLang="en-US" sz="900" b="1" dirty="0">
                  <a:solidFill>
                    <a:prstClr val="black"/>
                  </a:solidFill>
                  <a:latin typeface="微软雅黑" panose="020B0503020204020204" pitchFamily="34" charset="-122"/>
                </a:rPr>
                <a:t>人、一级飞行员</a:t>
              </a:r>
              <a:r>
                <a:rPr lang="en-US" altLang="zh-CN" sz="900" b="1" dirty="0">
                  <a:solidFill>
                    <a:srgbClr val="FF0000"/>
                  </a:solidFill>
                  <a:latin typeface="微软雅黑" panose="020B0503020204020204" pitchFamily="34" charset="-122"/>
                </a:rPr>
                <a:t>45</a:t>
              </a:r>
              <a:r>
                <a:rPr lang="zh-CN" altLang="en-US" sz="900" b="1" dirty="0">
                  <a:solidFill>
                    <a:prstClr val="black"/>
                  </a:solidFill>
                  <a:latin typeface="微软雅黑" panose="020B0503020204020204" pitchFamily="34" charset="-122"/>
                </a:rPr>
                <a:t>人</a:t>
              </a:r>
            </a:p>
          </p:txBody>
        </p:sp>
        <p:grpSp>
          <p:nvGrpSpPr>
            <p:cNvPr id="55" name="组合 54"/>
            <p:cNvGrpSpPr/>
            <p:nvPr/>
          </p:nvGrpSpPr>
          <p:grpSpPr>
            <a:xfrm>
              <a:off x="8621168" y="4896485"/>
              <a:ext cx="1097280" cy="1097280"/>
              <a:chOff x="108670" y="738158"/>
              <a:chExt cx="658764" cy="725429"/>
            </a:xfrm>
          </p:grpSpPr>
          <p:sp>
            <p:nvSpPr>
              <p:cNvPr id="56" name="Freeform 711"/>
              <p:cNvSpPr/>
              <p:nvPr/>
            </p:nvSpPr>
            <p:spPr bwMode="auto">
              <a:xfrm>
                <a:off x="122135" y="1280341"/>
                <a:ext cx="124134" cy="183245"/>
              </a:xfrm>
              <a:custGeom>
                <a:avLst/>
                <a:gdLst>
                  <a:gd name="T0" fmla="*/ 40 w 160"/>
                  <a:gd name="T1" fmla="*/ 0 h 236"/>
                  <a:gd name="T2" fmla="*/ 0 w 160"/>
                  <a:gd name="T3" fmla="*/ 40 h 236"/>
                  <a:gd name="T4" fmla="*/ 0 w 160"/>
                  <a:gd name="T5" fmla="*/ 196 h 236"/>
                  <a:gd name="T6" fmla="*/ 40 w 160"/>
                  <a:gd name="T7" fmla="*/ 236 h 236"/>
                  <a:gd name="T8" fmla="*/ 120 w 160"/>
                  <a:gd name="T9" fmla="*/ 236 h 236"/>
                  <a:gd name="T10" fmla="*/ 160 w 160"/>
                  <a:gd name="T11" fmla="*/ 196 h 236"/>
                  <a:gd name="T12" fmla="*/ 160 w 160"/>
                  <a:gd name="T13" fmla="*/ 40 h 236"/>
                  <a:gd name="T14" fmla="*/ 120 w 160"/>
                  <a:gd name="T15" fmla="*/ 0 h 236"/>
                  <a:gd name="T16" fmla="*/ 40 w 160"/>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36">
                    <a:moveTo>
                      <a:pt x="40" y="0"/>
                    </a:moveTo>
                    <a:cubicBezTo>
                      <a:pt x="18" y="0"/>
                      <a:pt x="0" y="18"/>
                      <a:pt x="0" y="40"/>
                    </a:cubicBezTo>
                    <a:cubicBezTo>
                      <a:pt x="0" y="196"/>
                      <a:pt x="0" y="196"/>
                      <a:pt x="0" y="196"/>
                    </a:cubicBezTo>
                    <a:cubicBezTo>
                      <a:pt x="0" y="218"/>
                      <a:pt x="18" y="236"/>
                      <a:pt x="40" y="236"/>
                    </a:cubicBezTo>
                    <a:cubicBezTo>
                      <a:pt x="120" y="236"/>
                      <a:pt x="120" y="236"/>
                      <a:pt x="120" y="236"/>
                    </a:cubicBezTo>
                    <a:cubicBezTo>
                      <a:pt x="142" y="236"/>
                      <a:pt x="160" y="218"/>
                      <a:pt x="160" y="196"/>
                    </a:cubicBezTo>
                    <a:cubicBezTo>
                      <a:pt x="160" y="40"/>
                      <a:pt x="160" y="40"/>
                      <a:pt x="160" y="40"/>
                    </a:cubicBezTo>
                    <a:cubicBezTo>
                      <a:pt x="160" y="18"/>
                      <a:pt x="142" y="0"/>
                      <a:pt x="120" y="0"/>
                    </a:cubicBezTo>
                    <a:lnTo>
                      <a:pt x="40" y="0"/>
                    </a:lnTo>
                    <a:close/>
                  </a:path>
                </a:pathLst>
              </a:custGeom>
              <a:solidFill>
                <a:srgbClr val="E1331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7" name="Freeform 712"/>
              <p:cNvSpPr/>
              <p:nvPr/>
            </p:nvSpPr>
            <p:spPr bwMode="auto">
              <a:xfrm>
                <a:off x="295857" y="1218274"/>
                <a:ext cx="124134" cy="245312"/>
              </a:xfrm>
              <a:custGeom>
                <a:avLst/>
                <a:gdLst>
                  <a:gd name="T0" fmla="*/ 40 w 160"/>
                  <a:gd name="T1" fmla="*/ 0 h 316"/>
                  <a:gd name="T2" fmla="*/ 0 w 160"/>
                  <a:gd name="T3" fmla="*/ 40 h 316"/>
                  <a:gd name="T4" fmla="*/ 0 w 160"/>
                  <a:gd name="T5" fmla="*/ 276 h 316"/>
                  <a:gd name="T6" fmla="*/ 40 w 160"/>
                  <a:gd name="T7" fmla="*/ 316 h 316"/>
                  <a:gd name="T8" fmla="*/ 120 w 160"/>
                  <a:gd name="T9" fmla="*/ 316 h 316"/>
                  <a:gd name="T10" fmla="*/ 160 w 160"/>
                  <a:gd name="T11" fmla="*/ 276 h 316"/>
                  <a:gd name="T12" fmla="*/ 160 w 160"/>
                  <a:gd name="T13" fmla="*/ 40 h 316"/>
                  <a:gd name="T14" fmla="*/ 120 w 160"/>
                  <a:gd name="T15" fmla="*/ 0 h 316"/>
                  <a:gd name="T16" fmla="*/ 40 w 160"/>
                  <a:gd name="T1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16">
                    <a:moveTo>
                      <a:pt x="40" y="0"/>
                    </a:moveTo>
                    <a:cubicBezTo>
                      <a:pt x="18" y="0"/>
                      <a:pt x="0" y="18"/>
                      <a:pt x="0" y="40"/>
                    </a:cubicBezTo>
                    <a:cubicBezTo>
                      <a:pt x="0" y="276"/>
                      <a:pt x="0" y="276"/>
                      <a:pt x="0" y="276"/>
                    </a:cubicBezTo>
                    <a:cubicBezTo>
                      <a:pt x="0" y="298"/>
                      <a:pt x="18" y="316"/>
                      <a:pt x="40" y="316"/>
                    </a:cubicBezTo>
                    <a:cubicBezTo>
                      <a:pt x="120" y="316"/>
                      <a:pt x="120" y="316"/>
                      <a:pt x="120" y="316"/>
                    </a:cubicBezTo>
                    <a:cubicBezTo>
                      <a:pt x="142" y="316"/>
                      <a:pt x="160" y="298"/>
                      <a:pt x="160" y="276"/>
                    </a:cubicBezTo>
                    <a:cubicBezTo>
                      <a:pt x="160" y="40"/>
                      <a:pt x="160" y="40"/>
                      <a:pt x="160" y="40"/>
                    </a:cubicBezTo>
                    <a:cubicBezTo>
                      <a:pt x="160" y="18"/>
                      <a:pt x="142" y="0"/>
                      <a:pt x="120" y="0"/>
                    </a:cubicBezTo>
                    <a:lnTo>
                      <a:pt x="40" y="0"/>
                    </a:lnTo>
                    <a:close/>
                  </a:path>
                </a:pathLst>
              </a:custGeom>
              <a:solidFill>
                <a:srgbClr val="F4BD3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8" name="Freeform 713"/>
              <p:cNvSpPr/>
              <p:nvPr/>
            </p:nvSpPr>
            <p:spPr bwMode="auto">
              <a:xfrm>
                <a:off x="469579" y="1156207"/>
                <a:ext cx="124134" cy="307379"/>
              </a:xfrm>
              <a:custGeom>
                <a:avLst/>
                <a:gdLst>
                  <a:gd name="T0" fmla="*/ 40 w 160"/>
                  <a:gd name="T1" fmla="*/ 0 h 396"/>
                  <a:gd name="T2" fmla="*/ 0 w 160"/>
                  <a:gd name="T3" fmla="*/ 40 h 396"/>
                  <a:gd name="T4" fmla="*/ 0 w 160"/>
                  <a:gd name="T5" fmla="*/ 356 h 396"/>
                  <a:gd name="T6" fmla="*/ 40 w 160"/>
                  <a:gd name="T7" fmla="*/ 396 h 396"/>
                  <a:gd name="T8" fmla="*/ 120 w 160"/>
                  <a:gd name="T9" fmla="*/ 396 h 396"/>
                  <a:gd name="T10" fmla="*/ 160 w 160"/>
                  <a:gd name="T11" fmla="*/ 356 h 396"/>
                  <a:gd name="T12" fmla="*/ 160 w 160"/>
                  <a:gd name="T13" fmla="*/ 40 h 396"/>
                  <a:gd name="T14" fmla="*/ 120 w 160"/>
                  <a:gd name="T15" fmla="*/ 0 h 396"/>
                  <a:gd name="T16" fmla="*/ 40 w 160"/>
                  <a:gd name="T17"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96">
                    <a:moveTo>
                      <a:pt x="40" y="0"/>
                    </a:moveTo>
                    <a:cubicBezTo>
                      <a:pt x="18" y="0"/>
                      <a:pt x="0" y="18"/>
                      <a:pt x="0" y="40"/>
                    </a:cubicBezTo>
                    <a:cubicBezTo>
                      <a:pt x="0" y="356"/>
                      <a:pt x="0" y="356"/>
                      <a:pt x="0" y="356"/>
                    </a:cubicBezTo>
                    <a:cubicBezTo>
                      <a:pt x="0" y="378"/>
                      <a:pt x="18" y="396"/>
                      <a:pt x="40" y="396"/>
                    </a:cubicBezTo>
                    <a:cubicBezTo>
                      <a:pt x="120" y="396"/>
                      <a:pt x="120" y="396"/>
                      <a:pt x="120" y="396"/>
                    </a:cubicBezTo>
                    <a:cubicBezTo>
                      <a:pt x="142" y="396"/>
                      <a:pt x="160" y="378"/>
                      <a:pt x="160" y="356"/>
                    </a:cubicBezTo>
                    <a:cubicBezTo>
                      <a:pt x="160" y="40"/>
                      <a:pt x="160" y="40"/>
                      <a:pt x="160" y="40"/>
                    </a:cubicBezTo>
                    <a:cubicBezTo>
                      <a:pt x="160" y="18"/>
                      <a:pt x="142" y="0"/>
                      <a:pt x="120" y="0"/>
                    </a:cubicBezTo>
                    <a:lnTo>
                      <a:pt x="40" y="0"/>
                    </a:lnTo>
                    <a:close/>
                  </a:path>
                </a:pathLst>
              </a:custGeom>
              <a:solidFill>
                <a:srgbClr val="575D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59" name="Freeform 714"/>
              <p:cNvSpPr/>
              <p:nvPr/>
            </p:nvSpPr>
            <p:spPr bwMode="auto">
              <a:xfrm>
                <a:off x="643300" y="1063271"/>
                <a:ext cx="124134" cy="400316"/>
              </a:xfrm>
              <a:custGeom>
                <a:avLst/>
                <a:gdLst>
                  <a:gd name="T0" fmla="*/ 40 w 160"/>
                  <a:gd name="T1" fmla="*/ 0 h 516"/>
                  <a:gd name="T2" fmla="*/ 0 w 160"/>
                  <a:gd name="T3" fmla="*/ 40 h 516"/>
                  <a:gd name="T4" fmla="*/ 0 w 160"/>
                  <a:gd name="T5" fmla="*/ 476 h 516"/>
                  <a:gd name="T6" fmla="*/ 40 w 160"/>
                  <a:gd name="T7" fmla="*/ 516 h 516"/>
                  <a:gd name="T8" fmla="*/ 120 w 160"/>
                  <a:gd name="T9" fmla="*/ 516 h 516"/>
                  <a:gd name="T10" fmla="*/ 160 w 160"/>
                  <a:gd name="T11" fmla="*/ 476 h 516"/>
                  <a:gd name="T12" fmla="*/ 160 w 160"/>
                  <a:gd name="T13" fmla="*/ 40 h 516"/>
                  <a:gd name="T14" fmla="*/ 120 w 160"/>
                  <a:gd name="T15" fmla="*/ 0 h 516"/>
                  <a:gd name="T16" fmla="*/ 40 w 160"/>
                  <a:gd name="T1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16">
                    <a:moveTo>
                      <a:pt x="40" y="0"/>
                    </a:moveTo>
                    <a:cubicBezTo>
                      <a:pt x="18" y="0"/>
                      <a:pt x="0" y="18"/>
                      <a:pt x="0" y="40"/>
                    </a:cubicBezTo>
                    <a:cubicBezTo>
                      <a:pt x="0" y="476"/>
                      <a:pt x="0" y="476"/>
                      <a:pt x="0" y="476"/>
                    </a:cubicBezTo>
                    <a:cubicBezTo>
                      <a:pt x="0" y="498"/>
                      <a:pt x="18" y="516"/>
                      <a:pt x="40" y="516"/>
                    </a:cubicBezTo>
                    <a:cubicBezTo>
                      <a:pt x="120" y="516"/>
                      <a:pt x="120" y="516"/>
                      <a:pt x="120" y="516"/>
                    </a:cubicBezTo>
                    <a:cubicBezTo>
                      <a:pt x="142" y="516"/>
                      <a:pt x="160" y="498"/>
                      <a:pt x="160" y="476"/>
                    </a:cubicBezTo>
                    <a:cubicBezTo>
                      <a:pt x="160" y="40"/>
                      <a:pt x="160" y="40"/>
                      <a:pt x="160" y="40"/>
                    </a:cubicBezTo>
                    <a:cubicBezTo>
                      <a:pt x="160" y="18"/>
                      <a:pt x="142" y="0"/>
                      <a:pt x="120" y="0"/>
                    </a:cubicBezTo>
                    <a:lnTo>
                      <a:pt x="40" y="0"/>
                    </a:lnTo>
                    <a:close/>
                  </a:path>
                </a:pathLst>
              </a:custGeom>
              <a:solidFill>
                <a:srgbClr val="3CAED6"/>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sp>
            <p:nvSpPr>
              <p:cNvPr id="60" name="Freeform 715"/>
              <p:cNvSpPr/>
              <p:nvPr/>
            </p:nvSpPr>
            <p:spPr bwMode="auto">
              <a:xfrm>
                <a:off x="108670" y="738158"/>
                <a:ext cx="638732" cy="476504"/>
              </a:xfrm>
              <a:custGeom>
                <a:avLst/>
                <a:gdLst>
                  <a:gd name="T0" fmla="*/ 764 w 823"/>
                  <a:gd name="T1" fmla="*/ 281 h 614"/>
                  <a:gd name="T2" fmla="*/ 782 w 823"/>
                  <a:gd name="T3" fmla="*/ 274 h 614"/>
                  <a:gd name="T4" fmla="*/ 821 w 823"/>
                  <a:gd name="T5" fmla="*/ 17 h 614"/>
                  <a:gd name="T6" fmla="*/ 805 w 823"/>
                  <a:gd name="T7" fmla="*/ 2 h 614"/>
                  <a:gd name="T8" fmla="*/ 555 w 823"/>
                  <a:gd name="T9" fmla="*/ 63 h 614"/>
                  <a:gd name="T10" fmla="*/ 550 w 823"/>
                  <a:gd name="T11" fmla="*/ 82 h 614"/>
                  <a:gd name="T12" fmla="*/ 596 w 823"/>
                  <a:gd name="T13" fmla="*/ 128 h 614"/>
                  <a:gd name="T14" fmla="*/ 597 w 823"/>
                  <a:gd name="T15" fmla="*/ 156 h 614"/>
                  <a:gd name="T16" fmla="*/ 448 w 823"/>
                  <a:gd name="T17" fmla="*/ 308 h 614"/>
                  <a:gd name="T18" fmla="*/ 420 w 823"/>
                  <a:gd name="T19" fmla="*/ 308 h 614"/>
                  <a:gd name="T20" fmla="*/ 328 w 823"/>
                  <a:gd name="T21" fmla="*/ 217 h 614"/>
                  <a:gd name="T22" fmla="*/ 299 w 823"/>
                  <a:gd name="T23" fmla="*/ 217 h 614"/>
                  <a:gd name="T24" fmla="*/ 7 w 823"/>
                  <a:gd name="T25" fmla="*/ 512 h 614"/>
                  <a:gd name="T26" fmla="*/ 8 w 823"/>
                  <a:gd name="T27" fmla="*/ 541 h 614"/>
                  <a:gd name="T28" fmla="*/ 74 w 823"/>
                  <a:gd name="T29" fmla="*/ 606 h 614"/>
                  <a:gd name="T30" fmla="*/ 102 w 823"/>
                  <a:gd name="T31" fmla="*/ 606 h 614"/>
                  <a:gd name="T32" fmla="*/ 305 w 823"/>
                  <a:gd name="T33" fmla="*/ 401 h 614"/>
                  <a:gd name="T34" fmla="*/ 333 w 823"/>
                  <a:gd name="T35" fmla="*/ 401 h 614"/>
                  <a:gd name="T36" fmla="*/ 424 w 823"/>
                  <a:gd name="T37" fmla="*/ 494 h 614"/>
                  <a:gd name="T38" fmla="*/ 452 w 823"/>
                  <a:gd name="T39" fmla="*/ 494 h 614"/>
                  <a:gd name="T40" fmla="*/ 697 w 823"/>
                  <a:gd name="T41" fmla="*/ 247 h 614"/>
                  <a:gd name="T42" fmla="*/ 726 w 823"/>
                  <a:gd name="T43" fmla="*/ 246 h 614"/>
                  <a:gd name="T44" fmla="*/ 764 w 823"/>
                  <a:gd name="T45" fmla="*/ 2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23" h="614">
                    <a:moveTo>
                      <a:pt x="764" y="281"/>
                    </a:moveTo>
                    <a:cubicBezTo>
                      <a:pt x="772" y="288"/>
                      <a:pt x="780" y="285"/>
                      <a:pt x="782" y="274"/>
                    </a:cubicBezTo>
                    <a:cubicBezTo>
                      <a:pt x="821" y="17"/>
                      <a:pt x="821" y="17"/>
                      <a:pt x="821" y="17"/>
                    </a:cubicBezTo>
                    <a:cubicBezTo>
                      <a:pt x="823" y="6"/>
                      <a:pt x="815" y="0"/>
                      <a:pt x="805" y="2"/>
                    </a:cubicBezTo>
                    <a:cubicBezTo>
                      <a:pt x="555" y="63"/>
                      <a:pt x="555" y="63"/>
                      <a:pt x="555" y="63"/>
                    </a:cubicBezTo>
                    <a:cubicBezTo>
                      <a:pt x="544" y="65"/>
                      <a:pt x="542" y="74"/>
                      <a:pt x="550" y="82"/>
                    </a:cubicBezTo>
                    <a:cubicBezTo>
                      <a:pt x="596" y="128"/>
                      <a:pt x="596" y="128"/>
                      <a:pt x="596" y="128"/>
                    </a:cubicBezTo>
                    <a:cubicBezTo>
                      <a:pt x="604" y="135"/>
                      <a:pt x="604" y="148"/>
                      <a:pt x="597" y="156"/>
                    </a:cubicBezTo>
                    <a:cubicBezTo>
                      <a:pt x="448" y="308"/>
                      <a:pt x="448" y="308"/>
                      <a:pt x="448" y="308"/>
                    </a:cubicBezTo>
                    <a:cubicBezTo>
                      <a:pt x="440" y="316"/>
                      <a:pt x="428" y="316"/>
                      <a:pt x="420" y="308"/>
                    </a:cubicBezTo>
                    <a:cubicBezTo>
                      <a:pt x="328" y="217"/>
                      <a:pt x="328" y="217"/>
                      <a:pt x="328" y="217"/>
                    </a:cubicBezTo>
                    <a:cubicBezTo>
                      <a:pt x="320" y="209"/>
                      <a:pt x="307" y="210"/>
                      <a:pt x="299" y="217"/>
                    </a:cubicBezTo>
                    <a:cubicBezTo>
                      <a:pt x="7" y="512"/>
                      <a:pt x="7" y="512"/>
                      <a:pt x="7" y="512"/>
                    </a:cubicBezTo>
                    <a:cubicBezTo>
                      <a:pt x="0" y="520"/>
                      <a:pt x="0" y="533"/>
                      <a:pt x="8" y="541"/>
                    </a:cubicBezTo>
                    <a:cubicBezTo>
                      <a:pt x="74" y="606"/>
                      <a:pt x="74" y="606"/>
                      <a:pt x="74" y="606"/>
                    </a:cubicBezTo>
                    <a:cubicBezTo>
                      <a:pt x="82" y="614"/>
                      <a:pt x="94" y="614"/>
                      <a:pt x="102" y="606"/>
                    </a:cubicBezTo>
                    <a:cubicBezTo>
                      <a:pt x="305" y="401"/>
                      <a:pt x="305" y="401"/>
                      <a:pt x="305" y="401"/>
                    </a:cubicBezTo>
                    <a:cubicBezTo>
                      <a:pt x="313" y="393"/>
                      <a:pt x="326" y="393"/>
                      <a:pt x="333" y="401"/>
                    </a:cubicBezTo>
                    <a:cubicBezTo>
                      <a:pt x="424" y="494"/>
                      <a:pt x="424" y="494"/>
                      <a:pt x="424" y="494"/>
                    </a:cubicBezTo>
                    <a:cubicBezTo>
                      <a:pt x="432" y="502"/>
                      <a:pt x="445" y="502"/>
                      <a:pt x="452" y="494"/>
                    </a:cubicBezTo>
                    <a:cubicBezTo>
                      <a:pt x="697" y="247"/>
                      <a:pt x="697" y="247"/>
                      <a:pt x="697" y="247"/>
                    </a:cubicBezTo>
                    <a:cubicBezTo>
                      <a:pt x="705" y="239"/>
                      <a:pt x="718" y="239"/>
                      <a:pt x="726" y="246"/>
                    </a:cubicBezTo>
                    <a:lnTo>
                      <a:pt x="764" y="281"/>
                    </a:lnTo>
                    <a:close/>
                  </a:path>
                </a:pathLst>
              </a:custGeom>
              <a:solidFill>
                <a:srgbClr val="3CAED6"/>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defTabSz="514350">
                  <a:defRPr/>
                </a:pPr>
                <a:endParaRPr lang="zh-CN" altLang="en-US" sz="1013">
                  <a:solidFill>
                    <a:prstClr val="black"/>
                  </a:solidFill>
                </a:endParaRPr>
              </a:p>
            </p:txBody>
          </p:sp>
        </p:grpSp>
      </p:grpSp>
      <p:sp>
        <p:nvSpPr>
          <p:cNvPr id="63" name="文本框 62"/>
          <p:cNvSpPr txBox="1"/>
          <p:nvPr/>
        </p:nvSpPr>
        <p:spPr>
          <a:xfrm>
            <a:off x="3936336" y="4033127"/>
            <a:ext cx="2599546" cy="507831"/>
          </a:xfrm>
          <a:prstGeom prst="rect">
            <a:avLst/>
          </a:prstGeom>
          <a:noFill/>
        </p:spPr>
        <p:txBody>
          <a:bodyPr wrap="square" rtlCol="0">
            <a:spAutoFit/>
          </a:bodyPr>
          <a:lstStyle/>
          <a:p>
            <a:pPr algn="ctr" defTabSz="514350">
              <a:lnSpc>
                <a:spcPct val="150000"/>
              </a:lnSpc>
              <a:defRPr/>
            </a:pPr>
            <a:r>
              <a:rPr lang="zh-CN" altLang="en-US" sz="900" b="1" dirty="0">
                <a:solidFill>
                  <a:prstClr val="black"/>
                </a:solidFill>
                <a:latin typeface="微软雅黑" panose="020B0503020204020204" pitchFamily="34" charset="-122"/>
              </a:rPr>
              <a:t>学院</a:t>
            </a:r>
            <a:r>
              <a:rPr lang="en-US" altLang="zh-CN" sz="900" b="1" dirty="0">
                <a:solidFill>
                  <a:prstClr val="black"/>
                </a:solidFill>
                <a:latin typeface="微软雅黑" panose="020B0503020204020204" pitchFamily="34" charset="-122"/>
              </a:rPr>
              <a:t>2022</a:t>
            </a:r>
            <a:r>
              <a:rPr lang="zh-CN" altLang="en-US" sz="900" b="1" dirty="0">
                <a:solidFill>
                  <a:prstClr val="black"/>
                </a:solidFill>
                <a:latin typeface="微软雅黑" panose="020B0503020204020204" pitchFamily="34" charset="-122"/>
              </a:rPr>
              <a:t>年飞行小时数</a:t>
            </a:r>
            <a:r>
              <a:rPr lang="en-US" altLang="zh-CN" sz="900" b="1" dirty="0">
                <a:solidFill>
                  <a:srgbClr val="FF0000"/>
                </a:solidFill>
                <a:latin typeface="微软雅黑" panose="020B0503020204020204" pitchFamily="34" charset="-122"/>
              </a:rPr>
              <a:t>33.7</a:t>
            </a:r>
            <a:r>
              <a:rPr lang="zh-CN" altLang="en-US" sz="900" b="1" dirty="0">
                <a:solidFill>
                  <a:srgbClr val="FF0000"/>
                </a:solidFill>
                <a:latin typeface="微软雅黑" panose="020B0503020204020204" pitchFamily="34" charset="-122"/>
              </a:rPr>
              <a:t>万</a:t>
            </a:r>
            <a:r>
              <a:rPr lang="zh-CN" altLang="en-US" sz="900" b="1" dirty="0">
                <a:solidFill>
                  <a:prstClr val="black"/>
                </a:solidFill>
                <a:latin typeface="微软雅黑" panose="020B0503020204020204" pitchFamily="34" charset="-122"/>
              </a:rPr>
              <a:t>飞行小时</a:t>
            </a:r>
            <a:endParaRPr lang="en-US" altLang="zh-CN" sz="900" b="1" dirty="0">
              <a:solidFill>
                <a:prstClr val="black"/>
              </a:solidFill>
              <a:latin typeface="微软雅黑" panose="020B0503020204020204" pitchFamily="34" charset="-122"/>
            </a:endParaRPr>
          </a:p>
          <a:p>
            <a:pPr algn="ctr" defTabSz="514350">
              <a:lnSpc>
                <a:spcPct val="150000"/>
              </a:lnSpc>
              <a:defRPr/>
            </a:pPr>
            <a:r>
              <a:rPr lang="zh-CN" altLang="en-US" sz="900" b="1" dirty="0">
                <a:solidFill>
                  <a:prstClr val="black"/>
                </a:solidFill>
                <a:latin typeface="微软雅黑" panose="020B0503020204020204" pitchFamily="34" charset="-122"/>
              </a:rPr>
              <a:t>模拟机</a:t>
            </a:r>
            <a:r>
              <a:rPr lang="en-US" altLang="zh-CN" sz="900" b="1" dirty="0">
                <a:solidFill>
                  <a:prstClr val="black"/>
                </a:solidFill>
                <a:latin typeface="微软雅黑" panose="020B0503020204020204" pitchFamily="34" charset="-122"/>
              </a:rPr>
              <a:t>/</a:t>
            </a:r>
            <a:r>
              <a:rPr lang="zh-CN" altLang="en-US" sz="900" b="1" dirty="0">
                <a:solidFill>
                  <a:prstClr val="black"/>
                </a:solidFill>
                <a:latin typeface="微软雅黑" panose="020B0503020204020204" pitchFamily="34" charset="-122"/>
              </a:rPr>
              <a:t>练习器训练</a:t>
            </a:r>
            <a:r>
              <a:rPr lang="en-US" altLang="zh-CN" sz="900" b="1" dirty="0">
                <a:solidFill>
                  <a:srgbClr val="FF0000"/>
                </a:solidFill>
                <a:latin typeface="微软雅黑" panose="020B0503020204020204" pitchFamily="34" charset="-122"/>
              </a:rPr>
              <a:t>6.7</a:t>
            </a:r>
            <a:r>
              <a:rPr lang="zh-CN" altLang="en-US" sz="900" b="1" dirty="0">
                <a:solidFill>
                  <a:srgbClr val="FF0000"/>
                </a:solidFill>
                <a:latin typeface="微软雅黑" panose="020B0503020204020204" pitchFamily="34" charset="-122"/>
              </a:rPr>
              <a:t>万</a:t>
            </a:r>
            <a:r>
              <a:rPr lang="zh-CN" altLang="en-US" sz="900" b="1" dirty="0">
                <a:solidFill>
                  <a:prstClr val="black"/>
                </a:solidFill>
                <a:latin typeface="微软雅黑" panose="020B0503020204020204" pitchFamily="34" charset="-122"/>
              </a:rPr>
              <a:t>小时</a:t>
            </a:r>
          </a:p>
        </p:txBody>
      </p:sp>
    </p:spTree>
    <p:extLst>
      <p:ext uri="{BB962C8B-B14F-4D97-AF65-F5344CB8AC3E}">
        <p14:creationId xmlns:p14="http://schemas.microsoft.com/office/powerpoint/2010/main" val="2053432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0176" y="1714631"/>
            <a:ext cx="6025621" cy="3238522"/>
          </a:xfrm>
          <a:prstGeom prst="rect">
            <a:avLst/>
          </a:prstGeom>
          <a:ln>
            <a:noFill/>
          </a:ln>
          <a:effectLst>
            <a:softEdge rad="112500"/>
          </a:effectLst>
        </p:spPr>
      </p:pic>
      <p:sp>
        <p:nvSpPr>
          <p:cNvPr id="29" name="矩形 28"/>
          <p:cNvSpPr/>
          <p:nvPr/>
        </p:nvSpPr>
        <p:spPr>
          <a:xfrm>
            <a:off x="368709" y="637516"/>
            <a:ext cx="6309346" cy="1708160"/>
          </a:xfrm>
          <a:prstGeom prst="rect">
            <a:avLst/>
          </a:prstGeom>
          <a:noFill/>
        </p:spPr>
        <p:txBody>
          <a:bodyPr wrap="square" rtlCol="0">
            <a:spAutoFit/>
          </a:bodyPr>
          <a:lstStyle/>
          <a:p>
            <a:pPr>
              <a:lnSpc>
                <a:spcPct val="150000"/>
              </a:lnSpc>
            </a:pP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洛阳分院于</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1963</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年在四川广汉组建，时称“中国人民解放军第十四航空学校第三训练团”</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a:t>
            </a:r>
            <a:endPar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endParaRPr>
          </a:p>
          <a:p>
            <a:pPr>
              <a:lnSpc>
                <a:spcPct val="150000"/>
              </a:lnSpc>
            </a:pP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1993</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为适应民航飞行人才培养需要，分院搬迁至洛阳，与原民航广州管理局洛阳航站整建制合并为“中国民用航空飞行学院洛阳分院”，承担了飞行教学训练和航班运输生产双项主业，是中飞院唯一的地处川外的训练分院。</a:t>
            </a:r>
            <a:endPar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0" name="矩形 29"/>
          <p:cNvSpPr/>
          <p:nvPr/>
        </p:nvSpPr>
        <p:spPr>
          <a:xfrm>
            <a:off x="3392425" y="3029747"/>
            <a:ext cx="3164251" cy="336695"/>
          </a:xfrm>
          <a:prstGeom prst="rect">
            <a:avLst/>
          </a:prstGeom>
          <a:noFill/>
        </p:spPr>
        <p:txBody>
          <a:bodyPr wrap="square" rtlCol="0">
            <a:spAutoFit/>
          </a:bodyPr>
          <a:lstStyle/>
          <a:p>
            <a:pPr>
              <a:lnSpc>
                <a:spcPct val="150000"/>
              </a:lnSpc>
            </a:pPr>
            <a:r>
              <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a:t>
            </a:r>
            <a:endPar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2"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1.2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洛阳</a:t>
            </a:r>
            <a:r>
              <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分院基本情况</a:t>
            </a:r>
          </a:p>
        </p:txBody>
      </p:sp>
      <p:pic>
        <p:nvPicPr>
          <p:cNvPr id="33" name="图片 32"/>
          <p:cNvPicPr>
            <a:picLocks noChangeAspect="1"/>
          </p:cNvPicPr>
          <p:nvPr/>
        </p:nvPicPr>
        <p:blipFill>
          <a:blip r:embed="rId4" cstate="print"/>
          <a:stretch>
            <a:fillRect/>
          </a:stretch>
        </p:blipFill>
        <p:spPr>
          <a:xfrm>
            <a:off x="4213950" y="4647829"/>
            <a:ext cx="2251848" cy="224118"/>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Tree>
    <p:extLst>
      <p:ext uri="{BB962C8B-B14F-4D97-AF65-F5344CB8AC3E}">
        <p14:creationId xmlns:p14="http://schemas.microsoft.com/office/powerpoint/2010/main" val="39571962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41797" y="585722"/>
            <a:ext cx="6309346" cy="2634439"/>
          </a:xfrm>
          <a:prstGeom prst="rect">
            <a:avLst/>
          </a:prstGeom>
          <a:noFill/>
        </p:spPr>
        <p:txBody>
          <a:bodyPr wrap="square" rtlCol="0">
            <a:spAutoFit/>
          </a:bodyPr>
          <a:lstStyle/>
          <a:p>
            <a:pPr>
              <a:lnSpc>
                <a:spcPts val="2200"/>
              </a:lnSpc>
            </a:pP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2019</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年，分院实现企事业分离，</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分院与机场公司坚持民航局关于北郊机场教学设施和训练基地的属性定位，按照“训练优先、训运结合、协调发展、共建双赢”的原则，共同协调洛阳市推进机场建设发展</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rPr>
              <a:t>。</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sym typeface="Gill Sans" charset="0"/>
            </a:endParaRPr>
          </a:p>
          <a:p>
            <a:pPr>
              <a:lnSpc>
                <a:spcPts val="2200"/>
              </a:lnSpc>
            </a:pP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2022</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年，机场</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公司化改制</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完成，探索</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形成了分院、机场新型运行管理模式</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，分院组织飞行训练，和北郊机场共同完成航班运输生产保障工作。</a:t>
            </a:r>
            <a:endPar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endParaRPr>
          </a:p>
          <a:p>
            <a:pPr>
              <a:lnSpc>
                <a:spcPts val="2200"/>
              </a:lnSpc>
            </a:pP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60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年来，洛阳分院共计完成</a:t>
            </a:r>
            <a:r>
              <a:rPr lang="en-US" altLang="zh-CN"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143</a:t>
            </a:r>
            <a:r>
              <a:rPr lang="zh-CN" altLang="en-US" sz="1400" b="1" dirty="0" smtClean="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万多小时飞行</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训练任务，为我国培养飞行人才</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1.42</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万人；</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30</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年间，分院（北郊机场）协同保障航班</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14.9</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万余架次，运送旅客</a:t>
            </a:r>
            <a:r>
              <a:rPr lang="en-US" altLang="zh-CN"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1361</a:t>
            </a:r>
            <a:r>
              <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万余人次。</a:t>
            </a:r>
          </a:p>
          <a:p>
            <a:pPr>
              <a:lnSpc>
                <a:spcPct val="150000"/>
              </a:lnSpc>
            </a:pPr>
            <a:endParaRPr lang="zh-CN" altLang="en-US" sz="1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0" name="矩形 29"/>
          <p:cNvSpPr/>
          <p:nvPr/>
        </p:nvSpPr>
        <p:spPr>
          <a:xfrm>
            <a:off x="3423131" y="3199429"/>
            <a:ext cx="3164251" cy="336695"/>
          </a:xfrm>
          <a:prstGeom prst="rect">
            <a:avLst/>
          </a:prstGeom>
          <a:noFill/>
        </p:spPr>
        <p:txBody>
          <a:bodyPr wrap="square" rtlCol="0">
            <a:spAutoFit/>
          </a:bodyPr>
          <a:lstStyle/>
          <a:p>
            <a:pPr>
              <a:lnSpc>
                <a:spcPct val="150000"/>
              </a:lnSpc>
            </a:pPr>
            <a:r>
              <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sym typeface="Gill Sans" charset="0"/>
              </a:rPr>
              <a:t>      </a:t>
            </a:r>
            <a:endParaRPr lang="zh-CN" altLang="en-US" sz="12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544" b="5544"/>
          <a:stretch/>
        </p:blipFill>
        <p:spPr>
          <a:xfrm>
            <a:off x="4160178" y="2922781"/>
            <a:ext cx="2550563" cy="1809166"/>
          </a:xfrm>
          <a:prstGeom prst="rect">
            <a:avLst/>
          </a:prstGeom>
        </p:spPr>
      </p:pic>
      <p:graphicFrame>
        <p:nvGraphicFramePr>
          <p:cNvPr id="15" name="图表 14"/>
          <p:cNvGraphicFramePr>
            <a:graphicFrameLocks/>
          </p:cNvGraphicFramePr>
          <p:nvPr>
            <p:extLst>
              <p:ext uri="{D42A27DB-BD31-4B8C-83A1-F6EECF244321}">
                <p14:modId xmlns:p14="http://schemas.microsoft.com/office/powerpoint/2010/main" val="1339091013"/>
              </p:ext>
            </p:extLst>
          </p:nvPr>
        </p:nvGraphicFramePr>
        <p:xfrm>
          <a:off x="167846" y="2922781"/>
          <a:ext cx="3852519" cy="2105056"/>
        </p:xfrm>
        <a:graphic>
          <a:graphicData uri="http://schemas.openxmlformats.org/drawingml/2006/chart">
            <c:chart xmlns:c="http://schemas.openxmlformats.org/drawingml/2006/chart" xmlns:r="http://schemas.openxmlformats.org/officeDocument/2006/relationships" r:id="rId4"/>
          </a:graphicData>
        </a:graphic>
      </p:graphicFrame>
      <p:sp>
        <p:nvSpPr>
          <p:cNvPr id="7"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1.2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洛阳</a:t>
            </a:r>
            <a:r>
              <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分院基本情况</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636" y="255321"/>
            <a:ext cx="2797059" cy="351132"/>
          </a:xfrm>
          <a:prstGeom prst="rect">
            <a:avLst/>
          </a:prstGeom>
        </p:spPr>
      </p:pic>
    </p:spTree>
    <p:extLst>
      <p:ext uri="{BB962C8B-B14F-4D97-AF65-F5344CB8AC3E}">
        <p14:creationId xmlns:p14="http://schemas.microsoft.com/office/powerpoint/2010/main" val="13011290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5804" y="680380"/>
            <a:ext cx="6547104" cy="688202"/>
          </a:xfrm>
          <a:prstGeom prst="rect">
            <a:avLst/>
          </a:prstGeom>
          <a:noFill/>
        </p:spPr>
        <p:txBody>
          <a:bodyPr wrap="square" rtlCol="0">
            <a:spAutoFit/>
          </a:bodyPr>
          <a:lstStyle/>
          <a:p>
            <a:pPr>
              <a:lnSpc>
                <a:spcPct val="150000"/>
              </a:lnSpc>
            </a:pPr>
            <a:endParaRPr lang="en-US" altLang="zh-CN" sz="1400" b="1" dirty="0">
              <a:solidFill>
                <a:schemeClr val="tx1">
                  <a:lumMod val="75000"/>
                  <a:lumOff val="25000"/>
                </a:schemeClr>
              </a:solidFill>
              <a:latin typeface="宋体" panose="02010600030101010101" pitchFamily="2" charset="-122"/>
              <a:ea typeface="宋体" panose="02010600030101010101" pitchFamily="2" charset="-122"/>
              <a:sym typeface="Gill Sans" charset="0"/>
            </a:endParaRPr>
          </a:p>
          <a:p>
            <a:pPr marL="171450" indent="-171450">
              <a:lnSpc>
                <a:spcPct val="150000"/>
              </a:lnSpc>
              <a:buFont typeface="Wingdings" panose="05000000000000000000" pitchFamily="2" charset="2"/>
              <a:buChar char="Ø"/>
            </a:pPr>
            <a:endParaRPr lang="zh-CN" altLang="en-US" sz="1400" b="1" dirty="0">
              <a:solidFill>
                <a:schemeClr val="tx1">
                  <a:lumMod val="75000"/>
                  <a:lumOff val="25000"/>
                </a:schemeClr>
              </a:solidFill>
              <a:latin typeface="宋体" panose="02010600030101010101" pitchFamily="2" charset="-122"/>
              <a:ea typeface="宋体" panose="02010600030101010101" pitchFamily="2" charset="-122"/>
              <a:sym typeface="Gill Sans" charset="0"/>
            </a:endParaRPr>
          </a:p>
        </p:txBody>
      </p:sp>
      <p:pic>
        <p:nvPicPr>
          <p:cNvPr id="7" name="图片 6">
            <a:extLst>
              <a:ext uri="{FF2B5EF4-FFF2-40B4-BE49-F238E27FC236}">
                <a16:creationId xmlns:a16="http://schemas.microsoft.com/office/drawing/2014/main" id="{3C2FEC70-994D-4F6C-BDA0-598BF9B4A6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93" y="790429"/>
            <a:ext cx="6362659" cy="1392075"/>
          </a:xfrm>
          <a:prstGeom prst="rect">
            <a:avLst/>
          </a:prstGeom>
        </p:spPr>
      </p:pic>
      <p:sp>
        <p:nvSpPr>
          <p:cNvPr id="8" name="矩形 7">
            <a:extLst>
              <a:ext uri="{FF2B5EF4-FFF2-40B4-BE49-F238E27FC236}">
                <a16:creationId xmlns:a16="http://schemas.microsoft.com/office/drawing/2014/main" id="{A51E76BF-7592-479E-852C-A3D201420E21}"/>
              </a:ext>
            </a:extLst>
          </p:cNvPr>
          <p:cNvSpPr/>
          <p:nvPr/>
        </p:nvSpPr>
        <p:spPr>
          <a:xfrm>
            <a:off x="406188" y="807856"/>
            <a:ext cx="6045623" cy="1384995"/>
          </a:xfrm>
          <a:prstGeom prst="rect">
            <a:avLst/>
          </a:prstGeom>
        </p:spPr>
        <p:txBody>
          <a:bodyPr wrap="square">
            <a:spAutoFit/>
          </a:bodyPr>
          <a:lstStyle/>
          <a:p>
            <a:pPr indent="457200">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分院现有</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SR-20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C-172R</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DA-20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DA-42NG</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MA-600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五种机型，共计</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78</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架飞机。满足整体课程大纲和高教机全流程的训练要求。</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分院</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平均每日各机型出勤飞机数：</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SR-20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机型</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架、</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DA-42NG</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机型</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架、</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MA-600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机型</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架。分院</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2023</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年的训练任务目标为</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72828</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万小时。</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61F04FFA-3AA6-4000-8C00-EFEBAA5934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17257" y="3617237"/>
            <a:ext cx="1939665" cy="129311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8944" y="2307304"/>
            <a:ext cx="1933859" cy="1289239"/>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73677" y="3617237"/>
            <a:ext cx="1939665" cy="129311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6749" y="2307305"/>
            <a:ext cx="1933856" cy="1289237"/>
          </a:xfrm>
          <a:prstGeom prst="rect">
            <a:avLst/>
          </a:prstGeom>
        </p:spPr>
      </p:pic>
      <p:pic>
        <p:nvPicPr>
          <p:cNvPr id="17" name="图片 1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51142" y="2307303"/>
            <a:ext cx="1883837" cy="1289239"/>
          </a:xfrm>
          <a:prstGeom prst="rect">
            <a:avLst/>
          </a:prstGeom>
        </p:spPr>
      </p:pic>
      <p:pic>
        <p:nvPicPr>
          <p:cNvPr id="12" name="图片 11">
            <a:extLst>
              <a:ext uri="{FF2B5EF4-FFF2-40B4-BE49-F238E27FC236}">
                <a16:creationId xmlns:a16="http://schemas.microsoft.com/office/drawing/2014/main" id="{802F38C3-1800-426B-8447-F30BFF04C6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7696" y="220716"/>
            <a:ext cx="3123889" cy="392161"/>
          </a:xfrm>
          <a:prstGeom prst="rect">
            <a:avLst/>
          </a:prstGeom>
        </p:spPr>
      </p:pic>
      <p:sp>
        <p:nvSpPr>
          <p:cNvPr id="19" name="文本框 15"/>
          <p:cNvSpPr txBox="1"/>
          <p:nvPr/>
        </p:nvSpPr>
        <p:spPr>
          <a:xfrm>
            <a:off x="241797" y="168941"/>
            <a:ext cx="3825378" cy="400110"/>
          </a:xfrm>
          <a:prstGeom prst="rect">
            <a:avLst/>
          </a:prstGeom>
          <a:noFill/>
        </p:spPr>
        <p:txBody>
          <a:bodyPr wrap="square" rtlCol="0">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1.2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洛阳</a:t>
            </a:r>
            <a:r>
              <a:rPr lang="zh-CN" altLang="en-US" sz="2000" b="1" dirty="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分院基本情况</a:t>
            </a:r>
          </a:p>
        </p:txBody>
      </p:sp>
    </p:spTree>
    <p:extLst>
      <p:ext uri="{BB962C8B-B14F-4D97-AF65-F5344CB8AC3E}">
        <p14:creationId xmlns:p14="http://schemas.microsoft.com/office/powerpoint/2010/main" val="267653635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536" y="314539"/>
            <a:ext cx="3586377" cy="450220"/>
          </a:xfrm>
          <a:prstGeom prst="rect">
            <a:avLst/>
          </a:prstGeom>
        </p:spPr>
      </p:pic>
      <p:pic>
        <p:nvPicPr>
          <p:cNvPr id="56" name="图片 5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205751"/>
            <a:ext cx="6858000" cy="1503411"/>
          </a:xfrm>
          <a:prstGeom prst="rect">
            <a:avLst/>
          </a:prstGeom>
        </p:spPr>
      </p:pic>
      <p:cxnSp>
        <p:nvCxnSpPr>
          <p:cNvPr id="5" name="淘宝店chenying0907出品 4"/>
          <p:cNvCxnSpPr/>
          <p:nvPr/>
        </p:nvCxnSpPr>
        <p:spPr>
          <a:xfrm>
            <a:off x="-192174" y="4278818"/>
            <a:ext cx="7127421" cy="0"/>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 y="1196880"/>
            <a:ext cx="6858001" cy="1518351"/>
          </a:xfrm>
          <a:prstGeom prst="rect">
            <a:avLst/>
          </a:prstGeom>
          <a:gradFill>
            <a:gsLst>
              <a:gs pos="10000">
                <a:schemeClr val="accent1">
                  <a:lumMod val="5000"/>
                  <a:lumOff val="95000"/>
                  <a:alpha val="3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淘宝店chenying0907出品 30"/>
          <p:cNvGrpSpPr/>
          <p:nvPr/>
        </p:nvGrpSpPr>
        <p:grpSpPr>
          <a:xfrm>
            <a:off x="429562" y="1716964"/>
            <a:ext cx="1247930" cy="466590"/>
            <a:chOff x="4077325" y="2184739"/>
            <a:chExt cx="1903750" cy="829494"/>
          </a:xfrm>
        </p:grpSpPr>
        <p:sp>
          <p:nvSpPr>
            <p:cNvPr id="32" name="淘宝店chenying0907出品 31"/>
            <p:cNvSpPr/>
            <p:nvPr/>
          </p:nvSpPr>
          <p:spPr>
            <a:xfrm>
              <a:off x="4077325" y="2184739"/>
              <a:ext cx="1783829" cy="829494"/>
            </a:xfrm>
            <a:prstGeom prst="rect">
              <a:avLst/>
            </a:prstGeom>
            <a:solidFill>
              <a:schemeClr val="accent1">
                <a:lumMod val="75000"/>
              </a:schemeClr>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3" name="淘宝店chenying0907出品 32"/>
            <p:cNvSpPr txBox="1"/>
            <p:nvPr/>
          </p:nvSpPr>
          <p:spPr>
            <a:xfrm>
              <a:off x="4077325" y="2307098"/>
              <a:ext cx="1903750" cy="656591"/>
            </a:xfrm>
            <a:prstGeom prst="rect">
              <a:avLst/>
            </a:prstGeom>
            <a:noFill/>
          </p:spPr>
          <p:txBody>
            <a:bodyPr wrap="square" rtlCol="0">
              <a:spAutoFit/>
            </a:bodyPr>
            <a:lstStyle/>
            <a:p>
              <a:r>
                <a:rPr lang="zh-CN" altLang="en-US" b="1" dirty="0" smtClean="0">
                  <a:solidFill>
                    <a:prstClr val="white"/>
                  </a:solidFill>
                  <a:latin typeface="微软雅黑" panose="020B0503020204020204" pitchFamily="34" charset="-122"/>
                </a:rPr>
                <a:t>第二部分</a:t>
              </a:r>
              <a:endParaRPr lang="zh-CN" altLang="en-US" b="1" dirty="0">
                <a:solidFill>
                  <a:prstClr val="white"/>
                </a:solidFill>
                <a:latin typeface="微软雅黑" panose="020B0503020204020204" pitchFamily="34" charset="-122"/>
              </a:endParaRPr>
            </a:p>
          </p:txBody>
        </p:sp>
      </p:grpSp>
      <p:sp>
        <p:nvSpPr>
          <p:cNvPr id="57" name="文本框 56"/>
          <p:cNvSpPr txBox="1"/>
          <p:nvPr/>
        </p:nvSpPr>
        <p:spPr>
          <a:xfrm>
            <a:off x="1757105" y="1709987"/>
            <a:ext cx="4505325" cy="523220"/>
          </a:xfrm>
          <a:prstGeom prst="rect">
            <a:avLst/>
          </a:prstGeom>
          <a:noFill/>
        </p:spPr>
        <p:txBody>
          <a:bodyPr wrap="square">
            <a:spAutoFit/>
          </a:bodyPr>
          <a:lstStyle/>
          <a:p>
            <a:pPr defTabSz="514350"/>
            <a:r>
              <a:rPr lang="zh-CN" altLang="en-US" sz="2800" b="1" dirty="0">
                <a:solidFill>
                  <a:prstClr val="black">
                    <a:lumMod val="75000"/>
                    <a:lumOff val="25000"/>
                  </a:prstClr>
                </a:solidFill>
                <a:latin typeface="微软雅黑" panose="020B0503020204020204" pitchFamily="34" charset="-122"/>
                <a:ea typeface="微软雅黑" panose="020B0503020204020204" pitchFamily="34" charset="-122"/>
              </a:rPr>
              <a:t>六秩风雨  弦歌不辍</a:t>
            </a:r>
          </a:p>
        </p:txBody>
      </p:sp>
      <p:sp>
        <p:nvSpPr>
          <p:cNvPr id="30" name="淘宝店chenying0907出品 29"/>
          <p:cNvSpPr/>
          <p:nvPr/>
        </p:nvSpPr>
        <p:spPr>
          <a:xfrm>
            <a:off x="5957226" y="1734919"/>
            <a:ext cx="85725" cy="466590"/>
          </a:xfrm>
          <a:prstGeom prst="rect">
            <a:avLst/>
          </a:prstGeom>
          <a:solidFill>
            <a:srgbClr val="005EA4"/>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cxnSp>
        <p:nvCxnSpPr>
          <p:cNvPr id="35" name="淘宝店chenying0907出品 34"/>
          <p:cNvCxnSpPr/>
          <p:nvPr/>
        </p:nvCxnSpPr>
        <p:spPr>
          <a:xfrm>
            <a:off x="1631744" y="2268169"/>
            <a:ext cx="4368344" cy="0"/>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13" name="文本框 56"/>
          <p:cNvSpPr txBox="1"/>
          <p:nvPr/>
        </p:nvSpPr>
        <p:spPr>
          <a:xfrm>
            <a:off x="805920" y="2818829"/>
            <a:ext cx="5552840" cy="1323439"/>
          </a:xfrm>
          <a:prstGeom prst="rect">
            <a:avLst/>
          </a:prstGeom>
          <a:noFill/>
        </p:spPr>
        <p:txBody>
          <a:bodyPr wrap="square">
            <a:spAutoFit/>
          </a:bodyPr>
          <a:lstStyle/>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2.1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赓续红色基因  牢记初心使命</a:t>
            </a:r>
            <a:endPar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2.2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坚持安全从纪  延续安全记录</a:t>
            </a:r>
          </a:p>
          <a:p>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2.3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深化三全育人  培养飞行人才</a:t>
            </a:r>
            <a:endPar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endParaRPr>
          </a:p>
          <a:p>
            <a:pPr defTabSz="514350"/>
            <a:r>
              <a:rPr lang="en-US" altLang="zh-CN"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2.4  </a:t>
            </a:r>
            <a:r>
              <a:rPr lang="zh-CN" altLang="en-US" sz="2000" b="1" dirty="0" smtClean="0">
                <a:gradFill>
                  <a:gsLst>
                    <a:gs pos="0">
                      <a:srgbClr val="00B0F0"/>
                    </a:gs>
                    <a:gs pos="63000">
                      <a:srgbClr val="0070C0">
                        <a:shade val="100000"/>
                        <a:satMod val="115000"/>
                      </a:srgbClr>
                    </a:gs>
                  </a:gsLst>
                  <a:lin ang="10800000" scaled="0"/>
                </a:gradFill>
                <a:latin typeface="微软雅黑" panose="020B0503020204020204" pitchFamily="34" charset="-122"/>
                <a:ea typeface="微软雅黑" panose="020B0503020204020204" pitchFamily="34" charset="-122"/>
              </a:rPr>
              <a:t>牢记服务宗旨  彰显责任担当</a:t>
            </a:r>
          </a:p>
        </p:txBody>
      </p:sp>
    </p:spTree>
    <p:extLst>
      <p:ext uri="{BB962C8B-B14F-4D97-AF65-F5344CB8AC3E}">
        <p14:creationId xmlns:p14="http://schemas.microsoft.com/office/powerpoint/2010/main" val="25566471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screen"/>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民大">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tile tx="438150" ty="0" sx="50000" sy="50000" flip="none" algn="ctr"/>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screen"/>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srcRect/>
          <a:tile tx="438150" ty="0" sx="50000" sy="50000" flip="none" algn="ctr"/>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民大">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7415</Words>
  <Application>Microsoft Office PowerPoint</Application>
  <PresentationFormat>自定义</PresentationFormat>
  <Paragraphs>238</Paragraphs>
  <Slides>33</Slides>
  <Notes>33</Notes>
  <HiddenSlides>0</HiddenSlides>
  <MMClips>0</MMClips>
  <ScaleCrop>false</ScaleCrop>
  <HeadingPairs>
    <vt:vector size="6" baseType="variant">
      <vt:variant>
        <vt:lpstr>已用的字体</vt:lpstr>
      </vt:variant>
      <vt:variant>
        <vt:i4>13</vt:i4>
      </vt:variant>
      <vt:variant>
        <vt:lpstr>主题</vt:lpstr>
      </vt:variant>
      <vt:variant>
        <vt:i4>7</vt:i4>
      </vt:variant>
      <vt:variant>
        <vt:lpstr>幻灯片标题</vt:lpstr>
      </vt:variant>
      <vt:variant>
        <vt:i4>33</vt:i4>
      </vt:variant>
    </vt:vector>
  </HeadingPairs>
  <TitlesOfParts>
    <vt:vector size="53" baseType="lpstr">
      <vt:lpstr>Gill Sans</vt:lpstr>
      <vt:lpstr>等线</vt:lpstr>
      <vt:lpstr>等线 Light</vt:lpstr>
      <vt:lpstr>方正大黑简体</vt:lpstr>
      <vt:lpstr>黑体</vt:lpstr>
      <vt:lpstr>思源黑体 CN Normal</vt:lpstr>
      <vt:lpstr>宋体</vt:lpstr>
      <vt:lpstr>微软雅黑</vt:lpstr>
      <vt:lpstr>Arial</vt:lpstr>
      <vt:lpstr>Calibri</vt:lpstr>
      <vt:lpstr>Calibri Light</vt:lpstr>
      <vt:lpstr>Times New Roman</vt:lpstr>
      <vt:lpstr>Wingdings</vt:lpstr>
      <vt:lpstr>Office 主题</vt:lpstr>
      <vt:lpstr>Office 主题​​</vt:lpstr>
      <vt:lpstr>Office Theme</vt:lpstr>
      <vt:lpstr>3_Office 主题</vt:lpstr>
      <vt:lpstr>1_Office 主题</vt:lpstr>
      <vt:lpstr>2_Office Theme</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68</cp:revision>
  <dcterms:created xsi:type="dcterms:W3CDTF">2015-12-07T16:40:00Z</dcterms:created>
  <dcterms:modified xsi:type="dcterms:W3CDTF">2023-10-25T09:55:12Z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813F020A2C9D4B498EACDF8D92A7E540</vt:lpwstr>
  </property>
</Properties>
</file>