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781" r:id="rId3"/>
    <p:sldId id="922" r:id="rId4"/>
    <p:sldId id="778" r:id="rId5"/>
    <p:sldId id="919" r:id="rId6"/>
    <p:sldId id="924" r:id="rId7"/>
    <p:sldId id="925" r:id="rId8"/>
    <p:sldId id="884" r:id="rId9"/>
    <p:sldId id="927" r:id="rId10"/>
    <p:sldId id="928" r:id="rId11"/>
    <p:sldId id="883" r:id="rId12"/>
    <p:sldId id="929" r:id="rId13"/>
    <p:sldId id="931" r:id="rId14"/>
    <p:sldId id="932" r:id="rId15"/>
    <p:sldId id="933" r:id="rId16"/>
    <p:sldId id="935" r:id="rId17"/>
    <p:sldId id="934" r:id="rId18"/>
    <p:sldId id="937" r:id="rId19"/>
    <p:sldId id="936" r:id="rId20"/>
    <p:sldId id="938" r:id="rId21"/>
    <p:sldId id="939" r:id="rId22"/>
    <p:sldId id="941" r:id="rId23"/>
    <p:sldId id="942" r:id="rId24"/>
    <p:sldId id="943" r:id="rId25"/>
    <p:sldId id="908" r:id="rId26"/>
  </p:sldIdLst>
  <p:sldSz cx="8985250" cy="374396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28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yne" initials="W" lastIdx="1" clrIdx="0"/>
  <p:cmAuthor id="2" name="dell" initial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DE0FF"/>
    <a:srgbClr val="A5DFFE"/>
    <a:srgbClr val="93D9FE"/>
    <a:srgbClr val="A8E0FD"/>
    <a:srgbClr val="DEF4FF"/>
    <a:srgbClr val="39AEFF"/>
    <a:srgbClr val="E6F6FB"/>
    <a:srgbClr val="DEF3FE"/>
    <a:srgbClr val="DE0000"/>
    <a:srgbClr val="F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4" d="100"/>
          <a:sy n="84" d="100"/>
        </p:scale>
        <p:origin x="316" y="68"/>
      </p:cViewPr>
      <p:guideLst>
        <p:guide orient="horz" pos="1117"/>
        <p:guide pos="283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160.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47660-FCAC-493B-9C8A-DF7A3660B46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74320" y="1143000"/>
            <a:ext cx="74066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ECCA6-1E17-4827-BEF4-2B71C034E30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Master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Text Placeholder 10"/>
          <p:cNvSpPr>
            <a:spLocks noGrp="1"/>
          </p:cNvSpPr>
          <p:nvPr>
            <p:ph type="body" sz="quarter" idx="13"/>
          </p:nvPr>
        </p:nvSpPr>
        <p:spPr>
          <a:xfrm>
            <a:off x="810196" y="204587"/>
            <a:ext cx="7365211" cy="242667"/>
          </a:xfrm>
        </p:spPr>
        <p:txBody>
          <a:bodyPr lIns="0" tIns="0" rIns="0" bIns="0">
            <a:noAutofit/>
          </a:bodyPr>
          <a:lstStyle>
            <a:lvl1pPr marL="0" indent="0" algn="ctr">
              <a:buNone/>
              <a:defRPr sz="2620" b="0" i="0" baseline="0">
                <a:solidFill>
                  <a:schemeClr val="tx2"/>
                </a:solidFill>
                <a:latin typeface="思源黑体 CN Medium" panose="020B0600000000000000" pitchFamily="34" charset="-122"/>
                <a:cs typeface="思源黑体 CN Medium" panose="020B0600000000000000" pitchFamily="34" charset="-122"/>
              </a:defRPr>
            </a:lvl1pPr>
          </a:lstStyle>
          <a:p>
            <a:pPr lvl="0"/>
            <a:endParaRPr lang="en-US" dirty="0"/>
          </a:p>
        </p:txBody>
      </p:sp>
      <p:sp>
        <p:nvSpPr>
          <p:cNvPr id="12" name="Text Placeholder 10"/>
          <p:cNvSpPr>
            <a:spLocks noGrp="1"/>
          </p:cNvSpPr>
          <p:nvPr>
            <p:ph type="body" sz="quarter" idx="14"/>
          </p:nvPr>
        </p:nvSpPr>
        <p:spPr>
          <a:xfrm>
            <a:off x="571800" y="546081"/>
            <a:ext cx="7842005" cy="153399"/>
          </a:xfrm>
        </p:spPr>
        <p:txBody>
          <a:bodyPr lIns="0" tIns="0" rIns="0" bIns="0">
            <a:noAutofit/>
          </a:bodyPr>
          <a:lstStyle>
            <a:lvl1pPr marL="0" indent="0" algn="ctr">
              <a:buNone/>
              <a:defRPr sz="1420" baseline="0">
                <a:solidFill>
                  <a:schemeClr val="bg1">
                    <a:lumMod val="65000"/>
                  </a:schemeClr>
                </a:solidFill>
                <a:latin typeface="思源黑体 CN Medium" panose="020B0600000000000000" pitchFamily="34" charset="-122"/>
                <a:cs typeface="思源黑体 CN Medium" panose="020B0600000000000000" pitchFamily="34" charset="-122"/>
              </a:defRPr>
            </a:lvl1pPr>
          </a:lstStyle>
          <a:p>
            <a:pPr lvl="0"/>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3706561" y="688232"/>
            <a:ext cx="1572480" cy="1164800"/>
          </a:xfrm>
          <a:prstGeom prst="ellipse">
            <a:avLst/>
          </a:prstGeom>
        </p:spPr>
        <p:txBody>
          <a:bodyPr>
            <a:normAutofit/>
          </a:bodyPr>
          <a:lstStyle>
            <a:lvl1pPr marL="0" indent="0">
              <a:buNone/>
              <a:defRPr sz="875"/>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Individual">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536210" y="1092000"/>
            <a:ext cx="2363401" cy="1713400"/>
          </a:xfrm>
        </p:spPr>
        <p:txBody>
          <a:bodyPr>
            <a:normAutofit/>
          </a:bodyPr>
          <a:lstStyle>
            <a:lvl1pPr marL="0" indent="0">
              <a:buNone/>
              <a:defRPr sz="875">
                <a:solidFill>
                  <a:schemeClr val="accent1"/>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endParaRPr lang="en-US" dirty="0"/>
          </a:p>
        </p:txBody>
      </p:sp>
      <p:sp>
        <p:nvSpPr>
          <p:cNvPr id="4" name="Date Placeholder 3"/>
          <p:cNvSpPr>
            <a:spLocks noGrp="1"/>
          </p:cNvSpPr>
          <p:nvPr>
            <p:ph type="dt" sz="half" idx="10"/>
          </p:nvPr>
        </p:nvSpPr>
        <p:spPr/>
        <p:txBody>
          <a:bodyPr/>
          <a:lstStyle>
            <a:lvl1pPr>
              <a:defRPr/>
            </a:lvl1pPr>
          </a:lstStyle>
          <a:p>
            <a:fld id="{D45CFBE3-D521-4941-AA1A-49E29FB33595}" type="datetimeFigureOut">
              <a:rPr lang="en-US"/>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962AAE80-5347-6D48-BB4B-E807E2987DCC}" type="slidenum">
              <a:rPr lang="en-US"/>
            </a:fld>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83525" y="499200"/>
            <a:ext cx="7222087" cy="1403263"/>
          </a:xfrm>
        </p:spPr>
        <p:txBody>
          <a:bodyPr lIns="90000" tIns="46800" rIns="90000" bIns="46800" anchor="b" anchorCtr="0">
            <a:normAutofit/>
          </a:bodyPr>
          <a:lstStyle>
            <a:lvl1pPr algn="ctr">
              <a:defRPr sz="3275"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83525" y="1943735"/>
            <a:ext cx="7222087" cy="803830"/>
          </a:xfrm>
        </p:spPr>
        <p:txBody>
          <a:bodyPr lIns="90000" tIns="46800" rIns="90000" bIns="46800">
            <a:normAutofit/>
          </a:bodyPr>
          <a:lstStyle>
            <a:lvl1pPr marL="0" indent="0" algn="ctr" eaLnBrk="1" fontAlgn="auto" latinLnBrk="0" hangingPunct="1">
              <a:lnSpc>
                <a:spcPct val="110000"/>
              </a:lnSpc>
              <a:buNone/>
              <a:defRPr sz="1310" u="none" strike="noStrike" kern="1200" cap="none" spc="200" normalizeH="0" baseline="0">
                <a:solidFill>
                  <a:schemeClr val="tx1">
                    <a:lumMod val="65000"/>
                    <a:lumOff val="35000"/>
                  </a:schemeClr>
                </a:solidFill>
                <a:uFillTx/>
              </a:defRPr>
            </a:lvl1pPr>
            <a:lvl2pPr marL="249555" indent="0" algn="ctr">
              <a:buNone/>
              <a:defRPr sz="1090"/>
            </a:lvl2pPr>
            <a:lvl3pPr marL="499110" indent="0" algn="ctr">
              <a:buNone/>
              <a:defRPr sz="985"/>
            </a:lvl3pPr>
            <a:lvl4pPr marL="748665" indent="0" algn="ctr">
              <a:buNone/>
              <a:defRPr sz="875"/>
            </a:lvl4pPr>
            <a:lvl5pPr marL="998220" indent="0" algn="ctr">
              <a:buNone/>
              <a:defRPr sz="875"/>
            </a:lvl5pPr>
            <a:lvl6pPr marL="1247775" indent="0" algn="ctr">
              <a:buNone/>
              <a:defRPr sz="875"/>
            </a:lvl6pPr>
            <a:lvl7pPr marL="1497330" indent="0" algn="ctr">
              <a:buNone/>
              <a:defRPr sz="875"/>
            </a:lvl7pPr>
            <a:lvl8pPr marL="1746885" indent="0" algn="ctr">
              <a:buNone/>
              <a:defRPr sz="875"/>
            </a:lvl8pPr>
            <a:lvl9pPr marL="1997075" indent="0" algn="ctr">
              <a:buNone/>
              <a:defRPr sz="875"/>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754" t="3831"/>
          <a:stretch>
            <a:fillRect/>
          </a:stretch>
        </p:blipFill>
        <p:spPr>
          <a:xfrm>
            <a:off x="-14040" y="-10400"/>
            <a:ext cx="8999640" cy="3754400"/>
          </a:xfrm>
          <a:prstGeom prst="rect">
            <a:avLst/>
          </a:prstGeom>
        </p:spPr>
      </p:pic>
      <p:sp>
        <p:nvSpPr>
          <p:cNvPr id="10" name="矩形 9"/>
          <p:cNvSpPr/>
          <p:nvPr userDrawn="1"/>
        </p:nvSpPr>
        <p:spPr>
          <a:xfrm>
            <a:off x="0" y="0"/>
            <a:ext cx="8985600" cy="3744000"/>
          </a:xfrm>
          <a:prstGeom prst="rect">
            <a:avLst/>
          </a:prstGeom>
          <a:solidFill>
            <a:schemeClr val="bg1">
              <a:alpha val="62000"/>
            </a:schemeClr>
          </a:solidFill>
          <a:ln>
            <a:noFill/>
          </a:ln>
        </p:spPr>
        <p:txBody>
          <a:bodyPr rtlCol="0" anchor="ctr"/>
          <a:lstStyle/>
          <a:p>
            <a:pPr algn="ctr"/>
            <a:endParaRPr lang="zh-CN" altLang="en-US" sz="985"/>
          </a:p>
        </p:txBody>
      </p:sp>
      <p:pic>
        <p:nvPicPr>
          <p:cNvPr id="11" name="图片 10" descr="屏幕快照 2021-09-09 下午4.59.59"/>
          <p:cNvPicPr>
            <a:picLocks noChangeAspect="1"/>
          </p:cNvPicPr>
          <p:nvPr userDrawn="1"/>
        </p:nvPicPr>
        <p:blipFill>
          <a:blip r:embed="rId3">
            <a:clrChange>
              <a:clrFrom>
                <a:srgbClr val="FFFFFF">
                  <a:alpha val="100000"/>
                </a:srgbClr>
              </a:clrFrom>
              <a:clrTo>
                <a:srgbClr val="FFFFFF">
                  <a:alpha val="100000"/>
                  <a:alpha val="0"/>
                </a:srgbClr>
              </a:clrTo>
            </a:clrChange>
          </a:blip>
          <a:srcRect b="36563"/>
          <a:stretch>
            <a:fillRect/>
          </a:stretch>
        </p:blipFill>
        <p:spPr>
          <a:xfrm>
            <a:off x="8215113" y="-40919"/>
            <a:ext cx="770487" cy="406838"/>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761" y="199336"/>
            <a:ext cx="7750080" cy="723667"/>
          </a:xfrm>
          <a:prstGeom prst="rect">
            <a:avLst/>
          </a:prstGeom>
        </p:spPr>
        <p:txBody>
          <a:bodyPr vert="horz" lIns="182843" tIns="91422" rIns="182843" bIns="91422" rtlCol="0" anchor="ctr">
            <a:normAutofit/>
          </a:bodyPr>
          <a:lstStyle/>
          <a:p>
            <a:endParaRPr lang="en-US" dirty="0"/>
          </a:p>
        </p:txBody>
      </p:sp>
      <p:sp>
        <p:nvSpPr>
          <p:cNvPr id="3" name="Text Placeholder 2"/>
          <p:cNvSpPr>
            <a:spLocks noGrp="1"/>
          </p:cNvSpPr>
          <p:nvPr>
            <p:ph type="body" idx="1"/>
          </p:nvPr>
        </p:nvSpPr>
        <p:spPr>
          <a:xfrm>
            <a:off x="617761" y="996667"/>
            <a:ext cx="7750080" cy="2375533"/>
          </a:xfrm>
          <a:prstGeom prst="rect">
            <a:avLst/>
          </a:prstGeom>
        </p:spPr>
        <p:txBody>
          <a:bodyPr vert="horz" lIns="182843" tIns="91422" rIns="182843" bIns="91422" rtlCol="0">
            <a:normAutofit/>
          </a:bodyPr>
          <a:lstStyle/>
          <a:p>
            <a:pPr lvl="0"/>
            <a:endParaRPr lang="en-US" dirty="0"/>
          </a:p>
        </p:txBody>
      </p:sp>
      <p:sp>
        <p:nvSpPr>
          <p:cNvPr id="4" name="Date Placeholder 3"/>
          <p:cNvSpPr>
            <a:spLocks noGrp="1"/>
          </p:cNvSpPr>
          <p:nvPr>
            <p:ph type="dt" sz="half" idx="2"/>
          </p:nvPr>
        </p:nvSpPr>
        <p:spPr>
          <a:xfrm>
            <a:off x="617760" y="3470136"/>
            <a:ext cx="2021760" cy="199333"/>
          </a:xfrm>
          <a:prstGeom prst="rect">
            <a:avLst/>
          </a:prstGeom>
        </p:spPr>
        <p:txBody>
          <a:bodyPr vert="horz" lIns="182843" tIns="91422" rIns="182843" bIns="91422" rtlCol="0" anchor="ctr"/>
          <a:lstStyle>
            <a:lvl1pPr algn="l">
              <a:defRPr sz="655">
                <a:solidFill>
                  <a:schemeClr val="tx1">
                    <a:tint val="75000"/>
                  </a:schemeClr>
                </a:solidFill>
                <a:latin typeface="Raleway" panose="020B0003030101060003" pitchFamily="34" charset="0"/>
              </a:defRPr>
            </a:lvl1pPr>
          </a:lstStyle>
          <a:p>
            <a:endParaRPr lang="en-US" dirty="0"/>
          </a:p>
        </p:txBody>
      </p:sp>
      <p:sp>
        <p:nvSpPr>
          <p:cNvPr id="5" name="Footer Placeholder 4"/>
          <p:cNvSpPr>
            <a:spLocks noGrp="1"/>
          </p:cNvSpPr>
          <p:nvPr>
            <p:ph type="ftr" sz="quarter" idx="3"/>
          </p:nvPr>
        </p:nvSpPr>
        <p:spPr>
          <a:xfrm>
            <a:off x="2976481" y="3470136"/>
            <a:ext cx="3032640" cy="199333"/>
          </a:xfrm>
          <a:prstGeom prst="rect">
            <a:avLst/>
          </a:prstGeom>
        </p:spPr>
        <p:txBody>
          <a:bodyPr vert="horz" lIns="182843" tIns="91422" rIns="182843" bIns="91422" rtlCol="0" anchor="ctr"/>
          <a:lstStyle>
            <a:lvl1pPr algn="ctr">
              <a:defRPr sz="655">
                <a:solidFill>
                  <a:schemeClr val="tx1">
                    <a:tint val="75000"/>
                  </a:schemeClr>
                </a:solidFill>
                <a:latin typeface="Raleway" panose="020B0003030101060003" pitchFamily="34" charset="0"/>
              </a:defRPr>
            </a:lvl1pPr>
          </a:lstStyle>
          <a:p>
            <a:endParaRPr lang="en-US" dirty="0"/>
          </a:p>
        </p:txBody>
      </p:sp>
      <p:sp>
        <p:nvSpPr>
          <p:cNvPr id="6" name="Slide Number Placeholder 5"/>
          <p:cNvSpPr>
            <a:spLocks noGrp="1"/>
          </p:cNvSpPr>
          <p:nvPr>
            <p:ph type="sldNum" sz="quarter" idx="4"/>
          </p:nvPr>
        </p:nvSpPr>
        <p:spPr>
          <a:xfrm>
            <a:off x="6346080" y="3470136"/>
            <a:ext cx="2021760" cy="199333"/>
          </a:xfrm>
          <a:prstGeom prst="rect">
            <a:avLst/>
          </a:prstGeom>
        </p:spPr>
        <p:txBody>
          <a:bodyPr vert="horz" lIns="182843" tIns="91422" rIns="182843" bIns="91422" rtlCol="0" anchor="ctr"/>
          <a:lstStyle>
            <a:lvl1pPr algn="r">
              <a:defRPr sz="655">
                <a:solidFill>
                  <a:schemeClr val="tx1">
                    <a:tint val="75000"/>
                  </a:schemeClr>
                </a:solidFill>
                <a:latin typeface="Raleway" panose="020B0003030101060003" pitchFamily="34" charset="0"/>
              </a:defRPr>
            </a:lvl1pPr>
          </a:lstStyle>
          <a:p>
            <a:fld id="{FCEE2C88-6C8F-484D-AF69-578F576B1F44}"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lgn="l" defTabSz="499110" rtl="0" eaLnBrk="1" latinLnBrk="0" hangingPunct="1">
        <a:lnSpc>
          <a:spcPct val="90000"/>
        </a:lnSpc>
        <a:spcBef>
          <a:spcPct val="0"/>
        </a:spcBef>
        <a:buNone/>
        <a:defRPr lang="en-US" sz="1640" kern="1200">
          <a:solidFill>
            <a:schemeClr val="tx1"/>
          </a:solidFill>
          <a:latin typeface="Lato" panose="020F0502020204030203" pitchFamily="34" charset="0"/>
          <a:ea typeface="+mj-ea"/>
          <a:cs typeface="+mj-cs"/>
        </a:defRPr>
      </a:lvl1pPr>
    </p:titleStyle>
    <p:bodyStyle>
      <a:lvl1pPr marL="125095" indent="-125095" algn="l" defTabSz="499110" rtl="0" eaLnBrk="1" latinLnBrk="0" hangingPunct="1">
        <a:lnSpc>
          <a:spcPct val="90000"/>
        </a:lnSpc>
        <a:spcBef>
          <a:spcPts val="545"/>
        </a:spcBef>
        <a:buFont typeface="Arial" panose="020B0604020202020204" pitchFamily="34" charset="0"/>
        <a:buChar char="•"/>
        <a:defRPr lang="en-US" sz="1310" kern="1200" dirty="0" smtClean="0">
          <a:solidFill>
            <a:schemeClr val="tx1"/>
          </a:solidFill>
          <a:effectLst/>
          <a:latin typeface="Lato" panose="020F0502020204030203" pitchFamily="34" charset="0"/>
          <a:ea typeface="+mn-ea"/>
          <a:cs typeface="+mn-cs"/>
        </a:defRPr>
      </a:lvl1pPr>
      <a:lvl2pPr marL="374650" indent="-125095" algn="l" defTabSz="499110" rtl="0" eaLnBrk="1" latinLnBrk="0" hangingPunct="1">
        <a:lnSpc>
          <a:spcPct val="90000"/>
        </a:lnSpc>
        <a:spcBef>
          <a:spcPts val="270"/>
        </a:spcBef>
        <a:buFont typeface="Arial" panose="020B0604020202020204" pitchFamily="34" charset="0"/>
        <a:buChar char="•"/>
        <a:defRPr lang="en-US" sz="1090" kern="1200" dirty="0" smtClean="0">
          <a:solidFill>
            <a:schemeClr val="tx1"/>
          </a:solidFill>
          <a:effectLst/>
          <a:latin typeface="Lato" panose="020F0502020204030203" pitchFamily="34" charset="0"/>
          <a:ea typeface="+mn-ea"/>
          <a:cs typeface="+mn-cs"/>
        </a:defRPr>
      </a:lvl2pPr>
      <a:lvl3pPr marL="624205" indent="-125095" algn="l" defTabSz="499110" rtl="0" eaLnBrk="1" latinLnBrk="0" hangingPunct="1">
        <a:lnSpc>
          <a:spcPct val="90000"/>
        </a:lnSpc>
        <a:spcBef>
          <a:spcPts val="270"/>
        </a:spcBef>
        <a:buFont typeface="Arial" panose="020B0604020202020204" pitchFamily="34" charset="0"/>
        <a:buChar char="•"/>
        <a:defRPr lang="en-US" sz="985" kern="1200" dirty="0" smtClean="0">
          <a:solidFill>
            <a:schemeClr val="tx1"/>
          </a:solidFill>
          <a:effectLst/>
          <a:latin typeface="Lato" panose="020F0502020204030203" pitchFamily="34" charset="0"/>
          <a:ea typeface="+mn-ea"/>
          <a:cs typeface="+mn-cs"/>
        </a:defRPr>
      </a:lvl3pPr>
      <a:lvl4pPr marL="873125" indent="-125095" algn="l" defTabSz="499110" rtl="0" eaLnBrk="1" latinLnBrk="0" hangingPunct="1">
        <a:lnSpc>
          <a:spcPct val="90000"/>
        </a:lnSpc>
        <a:spcBef>
          <a:spcPts val="270"/>
        </a:spcBef>
        <a:buFont typeface="Arial" panose="020B0604020202020204" pitchFamily="34" charset="0"/>
        <a:buChar char="•"/>
        <a:defRPr lang="en-US" sz="875" kern="1200" dirty="0" smtClean="0">
          <a:solidFill>
            <a:schemeClr val="tx1"/>
          </a:solidFill>
          <a:effectLst/>
          <a:latin typeface="Lato" panose="020F0502020204030203" pitchFamily="34" charset="0"/>
          <a:ea typeface="+mn-ea"/>
          <a:cs typeface="+mn-cs"/>
        </a:defRPr>
      </a:lvl4pPr>
      <a:lvl5pPr marL="1122680" indent="-125095" algn="l" defTabSz="499110" rtl="0" eaLnBrk="1" latinLnBrk="0" hangingPunct="1">
        <a:lnSpc>
          <a:spcPct val="90000"/>
        </a:lnSpc>
        <a:spcBef>
          <a:spcPts val="270"/>
        </a:spcBef>
        <a:buFont typeface="Arial" panose="020B0604020202020204" pitchFamily="34" charset="0"/>
        <a:buChar char="•"/>
        <a:defRPr lang="en-US" sz="875" kern="1200" dirty="0">
          <a:solidFill>
            <a:schemeClr val="tx1"/>
          </a:solidFill>
          <a:effectLst/>
          <a:latin typeface="Lato" panose="020F0502020204030203" pitchFamily="34" charset="0"/>
          <a:ea typeface="+mn-ea"/>
          <a:cs typeface="+mn-cs"/>
        </a:defRPr>
      </a:lvl5pPr>
      <a:lvl6pPr marL="1372235" indent="-125095" algn="l" defTabSz="499110" rtl="0" eaLnBrk="1" latinLnBrk="0" hangingPunct="1">
        <a:lnSpc>
          <a:spcPct val="90000"/>
        </a:lnSpc>
        <a:spcBef>
          <a:spcPts val="270"/>
        </a:spcBef>
        <a:buFont typeface="Arial" panose="020B0604020202020204" pitchFamily="34" charset="0"/>
        <a:buChar char="•"/>
        <a:defRPr sz="985" kern="1200">
          <a:solidFill>
            <a:schemeClr val="tx1"/>
          </a:solidFill>
          <a:latin typeface="+mn-lt"/>
          <a:ea typeface="+mn-ea"/>
          <a:cs typeface="+mn-cs"/>
        </a:defRPr>
      </a:lvl6pPr>
      <a:lvl7pPr marL="1621790" indent="-125095" algn="l" defTabSz="499110" rtl="0" eaLnBrk="1" latinLnBrk="0" hangingPunct="1">
        <a:lnSpc>
          <a:spcPct val="90000"/>
        </a:lnSpc>
        <a:spcBef>
          <a:spcPts val="270"/>
        </a:spcBef>
        <a:buFont typeface="Arial" panose="020B0604020202020204" pitchFamily="34" charset="0"/>
        <a:buChar char="•"/>
        <a:defRPr sz="985" kern="1200">
          <a:solidFill>
            <a:schemeClr val="tx1"/>
          </a:solidFill>
          <a:latin typeface="+mn-lt"/>
          <a:ea typeface="+mn-ea"/>
          <a:cs typeface="+mn-cs"/>
        </a:defRPr>
      </a:lvl7pPr>
      <a:lvl8pPr marL="1871345" indent="-125095" algn="l" defTabSz="499110" rtl="0" eaLnBrk="1" latinLnBrk="0" hangingPunct="1">
        <a:lnSpc>
          <a:spcPct val="90000"/>
        </a:lnSpc>
        <a:spcBef>
          <a:spcPts val="270"/>
        </a:spcBef>
        <a:buFont typeface="Arial" panose="020B0604020202020204" pitchFamily="34" charset="0"/>
        <a:buChar char="•"/>
        <a:defRPr sz="985" kern="1200">
          <a:solidFill>
            <a:schemeClr val="tx1"/>
          </a:solidFill>
          <a:latin typeface="+mn-lt"/>
          <a:ea typeface="+mn-ea"/>
          <a:cs typeface="+mn-cs"/>
        </a:defRPr>
      </a:lvl8pPr>
      <a:lvl9pPr marL="2121535" indent="-125095" algn="l" defTabSz="499110" rtl="0" eaLnBrk="1" latinLnBrk="0" hangingPunct="1">
        <a:lnSpc>
          <a:spcPct val="90000"/>
        </a:lnSpc>
        <a:spcBef>
          <a:spcPts val="270"/>
        </a:spcBef>
        <a:buFont typeface="Arial" panose="020B0604020202020204" pitchFamily="34" charset="0"/>
        <a:buChar char="•"/>
        <a:defRPr sz="985" kern="1200">
          <a:solidFill>
            <a:schemeClr val="tx1"/>
          </a:solidFill>
          <a:latin typeface="+mn-lt"/>
          <a:ea typeface="+mn-ea"/>
          <a:cs typeface="+mn-cs"/>
        </a:defRPr>
      </a:lvl9pPr>
    </p:bodyStyle>
    <p:otherStyle>
      <a:defPPr>
        <a:defRPr lang="en-US"/>
      </a:defPPr>
      <a:lvl1pPr marL="0" algn="l" defTabSz="499110" rtl="0" eaLnBrk="1" latinLnBrk="0" hangingPunct="1">
        <a:defRPr sz="985" kern="1200">
          <a:solidFill>
            <a:schemeClr val="tx1"/>
          </a:solidFill>
          <a:latin typeface="+mn-lt"/>
          <a:ea typeface="+mn-ea"/>
          <a:cs typeface="+mn-cs"/>
        </a:defRPr>
      </a:lvl1pPr>
      <a:lvl2pPr marL="249555" algn="l" defTabSz="499110" rtl="0" eaLnBrk="1" latinLnBrk="0" hangingPunct="1">
        <a:defRPr sz="985" kern="1200">
          <a:solidFill>
            <a:schemeClr val="tx1"/>
          </a:solidFill>
          <a:latin typeface="+mn-lt"/>
          <a:ea typeface="+mn-ea"/>
          <a:cs typeface="+mn-cs"/>
        </a:defRPr>
      </a:lvl2pPr>
      <a:lvl3pPr marL="499110" algn="l" defTabSz="499110" rtl="0" eaLnBrk="1" latinLnBrk="0" hangingPunct="1">
        <a:defRPr sz="985" kern="1200">
          <a:solidFill>
            <a:schemeClr val="tx1"/>
          </a:solidFill>
          <a:latin typeface="+mn-lt"/>
          <a:ea typeface="+mn-ea"/>
          <a:cs typeface="+mn-cs"/>
        </a:defRPr>
      </a:lvl3pPr>
      <a:lvl4pPr marL="748665" algn="l" defTabSz="499110" rtl="0" eaLnBrk="1" latinLnBrk="0" hangingPunct="1">
        <a:defRPr sz="985" kern="1200">
          <a:solidFill>
            <a:schemeClr val="tx1"/>
          </a:solidFill>
          <a:latin typeface="+mn-lt"/>
          <a:ea typeface="+mn-ea"/>
          <a:cs typeface="+mn-cs"/>
        </a:defRPr>
      </a:lvl4pPr>
      <a:lvl5pPr marL="998220" algn="l" defTabSz="499110" rtl="0" eaLnBrk="1" latinLnBrk="0" hangingPunct="1">
        <a:defRPr sz="985" kern="1200">
          <a:solidFill>
            <a:schemeClr val="tx1"/>
          </a:solidFill>
          <a:latin typeface="+mn-lt"/>
          <a:ea typeface="+mn-ea"/>
          <a:cs typeface="+mn-cs"/>
        </a:defRPr>
      </a:lvl5pPr>
      <a:lvl6pPr marL="1247775" algn="l" defTabSz="499110" rtl="0" eaLnBrk="1" latinLnBrk="0" hangingPunct="1">
        <a:defRPr sz="985" kern="1200">
          <a:solidFill>
            <a:schemeClr val="tx1"/>
          </a:solidFill>
          <a:latin typeface="+mn-lt"/>
          <a:ea typeface="+mn-ea"/>
          <a:cs typeface="+mn-cs"/>
        </a:defRPr>
      </a:lvl6pPr>
      <a:lvl7pPr marL="1497330" algn="l" defTabSz="499110" rtl="0" eaLnBrk="1" latinLnBrk="0" hangingPunct="1">
        <a:defRPr sz="985" kern="1200">
          <a:solidFill>
            <a:schemeClr val="tx1"/>
          </a:solidFill>
          <a:latin typeface="+mn-lt"/>
          <a:ea typeface="+mn-ea"/>
          <a:cs typeface="+mn-cs"/>
        </a:defRPr>
      </a:lvl7pPr>
      <a:lvl8pPr marL="1746885" algn="l" defTabSz="499110" rtl="0" eaLnBrk="1" latinLnBrk="0" hangingPunct="1">
        <a:defRPr sz="985" kern="1200">
          <a:solidFill>
            <a:schemeClr val="tx1"/>
          </a:solidFill>
          <a:latin typeface="+mn-lt"/>
          <a:ea typeface="+mn-ea"/>
          <a:cs typeface="+mn-cs"/>
        </a:defRPr>
      </a:lvl8pPr>
      <a:lvl9pPr marL="1996440" algn="l" defTabSz="499110" rtl="0" eaLnBrk="1" latinLnBrk="0" hangingPunct="1">
        <a:defRPr sz="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image" Target="../media/image16.png"/><Relationship Id="rId4" Type="http://schemas.openxmlformats.org/officeDocument/2006/relationships/tags" Target="../tags/tag79.xml"/><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tags" Target="../tags/tag78.xml"/></Relationships>
</file>

<file path=ppt/slides/_rels/slide11.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image" Target="../media/image18.png"/><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17.png"/><Relationship Id="rId2" Type="http://schemas.openxmlformats.org/officeDocument/2006/relationships/tags" Target="../tags/tag82.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image" Target="../media/image20.png"/><Relationship Id="rId4" Type="http://schemas.openxmlformats.org/officeDocument/2006/relationships/tags" Target="../tags/tag89.xml"/><Relationship Id="rId3" Type="http://schemas.openxmlformats.org/officeDocument/2006/relationships/image" Target="../media/image19.png"/><Relationship Id="rId2" Type="http://schemas.openxmlformats.org/officeDocument/2006/relationships/tags" Target="../tags/tag88.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image" Target="../media/image3.png"/><Relationship Id="rId4" Type="http://schemas.openxmlformats.org/officeDocument/2006/relationships/image" Target="../media/image22.png"/><Relationship Id="rId3" Type="http://schemas.openxmlformats.org/officeDocument/2006/relationships/tags" Target="../tags/tag94.xml"/><Relationship Id="rId2" Type="http://schemas.openxmlformats.org/officeDocument/2006/relationships/image" Target="../media/image21.png"/><Relationship Id="rId10" Type="http://schemas.openxmlformats.org/officeDocument/2006/relationships/slideLayout" Target="../slideLayouts/slideLayout1.xml"/><Relationship Id="rId1" Type="http://schemas.openxmlformats.org/officeDocument/2006/relationships/tags" Target="../tags/tag93.xml"/></Relationships>
</file>

<file path=ppt/slides/_rels/slide14.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image" Target="../media/image25.png"/><Relationship Id="rId5" Type="http://schemas.openxmlformats.org/officeDocument/2006/relationships/tags" Target="../tags/tag101.xml"/><Relationship Id="rId4" Type="http://schemas.openxmlformats.org/officeDocument/2006/relationships/image" Target="../media/image24.png"/><Relationship Id="rId3" Type="http://schemas.openxmlformats.org/officeDocument/2006/relationships/tags" Target="../tags/tag100.xml"/><Relationship Id="rId2" Type="http://schemas.openxmlformats.org/officeDocument/2006/relationships/image" Target="../media/image23.png"/><Relationship Id="rId12" Type="http://schemas.openxmlformats.org/officeDocument/2006/relationships/slideLayout" Target="../slideLayouts/slideLayout1.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9.xml"/></Relationships>
</file>

<file path=ppt/slides/_rels/slide1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image" Target="../media/image3.png"/><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image" Target="../media/image26.png"/><Relationship Id="rId2" Type="http://schemas.openxmlformats.org/officeDocument/2006/relationships/tags" Target="../tags/tag107.xml"/><Relationship Id="rId14" Type="http://schemas.openxmlformats.org/officeDocument/2006/relationships/slideLayout" Target="../slideLayouts/slideLayout1.xml"/><Relationship Id="rId13" Type="http://schemas.openxmlformats.org/officeDocument/2006/relationships/image" Target="../media/image28.png"/><Relationship Id="rId12" Type="http://schemas.openxmlformats.org/officeDocument/2006/relationships/tags" Target="../tags/tag114.xml"/><Relationship Id="rId11" Type="http://schemas.openxmlformats.org/officeDocument/2006/relationships/image" Target="../media/image27.png"/><Relationship Id="rId10" Type="http://schemas.openxmlformats.org/officeDocument/2006/relationships/tags" Target="../tags/tag113.xml"/><Relationship Id="rId1" Type="http://schemas.openxmlformats.org/officeDocument/2006/relationships/tags" Target="../tags/tag106.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image" Target="../media/image3.png"/><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29.png"/><Relationship Id="rId2" Type="http://schemas.openxmlformats.org/officeDocument/2006/relationships/tags" Target="../tags/tag116.xml"/><Relationship Id="rId1" Type="http://schemas.openxmlformats.org/officeDocument/2006/relationships/tags" Target="../tags/tag115.xml"/></Relationships>
</file>

<file path=ppt/slides/_rels/slide17.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image" Target="../media/image30.png"/><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image" Target="../media/image3.png"/><Relationship Id="rId3" Type="http://schemas.openxmlformats.org/officeDocument/2006/relationships/tags" Target="../tags/tag123.xml"/><Relationship Id="rId2" Type="http://schemas.openxmlformats.org/officeDocument/2006/relationships/tags" Target="../tags/tag122.xml"/><Relationship Id="rId11" Type="http://schemas.openxmlformats.org/officeDocument/2006/relationships/slideLayout" Target="../slideLayouts/slideLayout1.xml"/><Relationship Id="rId10" Type="http://schemas.openxmlformats.org/officeDocument/2006/relationships/image" Target="../media/image31.png"/><Relationship Id="rId1" Type="http://schemas.openxmlformats.org/officeDocument/2006/relationships/tags" Target="../tags/tag12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3.png"/><Relationship Id="rId1" Type="http://schemas.openxmlformats.org/officeDocument/2006/relationships/tags" Target="../tags/tag128.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image" Target="../media/image32.png"/><Relationship Id="rId2" Type="http://schemas.openxmlformats.org/officeDocument/2006/relationships/tags" Target="../tags/tag131.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7" Type="http://schemas.openxmlformats.org/officeDocument/2006/relationships/slideLayout" Target="../slideLayouts/slideLayout1.xml"/><Relationship Id="rId16" Type="http://schemas.openxmlformats.org/officeDocument/2006/relationships/image" Target="../media/image3.png"/><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image" Target="../media/image3.png"/><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image" Target="../media/image33.png"/><Relationship Id="rId1" Type="http://schemas.openxmlformats.org/officeDocument/2006/relationships/tags" Target="../tags/tag134.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image" Target="../media/image3.png"/><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image" Target="../media/image34.png"/><Relationship Id="rId2" Type="http://schemas.openxmlformats.org/officeDocument/2006/relationships/tags" Target="../tags/tag141.xml"/><Relationship Id="rId1" Type="http://schemas.openxmlformats.org/officeDocument/2006/relationships/tags" Target="../tags/tag140.xml"/></Relationships>
</file>

<file path=ppt/slides/_rels/slide2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image" Target="../media/image36.png"/><Relationship Id="rId4" Type="http://schemas.openxmlformats.org/officeDocument/2006/relationships/tags" Target="../tags/tag148.xml"/><Relationship Id="rId3" Type="http://schemas.openxmlformats.org/officeDocument/2006/relationships/image" Target="../media/image35.png"/><Relationship Id="rId2" Type="http://schemas.openxmlformats.org/officeDocument/2006/relationships/tags" Target="../tags/tag147.xml"/><Relationship Id="rId12" Type="http://schemas.openxmlformats.org/officeDocument/2006/relationships/slideLayout" Target="../slideLayouts/slideLayout1.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6.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image" Target="../media/image3.png"/><Relationship Id="rId1" Type="http://schemas.openxmlformats.org/officeDocument/2006/relationships/tags" Target="../tags/tag15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image" Target="../media/image3.png"/><Relationship Id="rId4" Type="http://schemas.openxmlformats.org/officeDocument/2006/relationships/tags" Target="../tags/tag28.xml"/><Relationship Id="rId3" Type="http://schemas.openxmlformats.org/officeDocument/2006/relationships/tags" Target="../tags/tag27.xml"/><Relationship Id="rId28" Type="http://schemas.openxmlformats.org/officeDocument/2006/relationships/slideLayout" Target="../slideLayouts/slideLayout7.xml"/><Relationship Id="rId27" Type="http://schemas.openxmlformats.org/officeDocument/2006/relationships/tags" Target="../tags/tag50.xml"/><Relationship Id="rId26" Type="http://schemas.openxmlformats.org/officeDocument/2006/relationships/tags" Target="../tags/tag49.xml"/><Relationship Id="rId25" Type="http://schemas.openxmlformats.org/officeDocument/2006/relationships/tags" Target="../tags/tag48.xml"/><Relationship Id="rId24" Type="http://schemas.openxmlformats.org/officeDocument/2006/relationships/tags" Target="../tags/tag47.xml"/><Relationship Id="rId23" Type="http://schemas.openxmlformats.org/officeDocument/2006/relationships/tags" Target="../tags/tag46.xml"/><Relationship Id="rId22" Type="http://schemas.openxmlformats.org/officeDocument/2006/relationships/tags" Target="../tags/tag45.xml"/><Relationship Id="rId21" Type="http://schemas.openxmlformats.org/officeDocument/2006/relationships/tags" Target="../tags/tag44.xml"/><Relationship Id="rId20" Type="http://schemas.openxmlformats.org/officeDocument/2006/relationships/tags" Target="../tags/tag43.xml"/><Relationship Id="rId2" Type="http://schemas.openxmlformats.org/officeDocument/2006/relationships/tags" Target="../tags/tag26.xml"/><Relationship Id="rId19" Type="http://schemas.openxmlformats.org/officeDocument/2006/relationships/tags" Target="../tags/tag42.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image" Target="../media/image3.png"/><Relationship Id="rId4" Type="http://schemas.openxmlformats.org/officeDocument/2006/relationships/image" Target="../media/image5.png"/><Relationship Id="rId3" Type="http://schemas.openxmlformats.org/officeDocument/2006/relationships/tags" Target="../tags/tag52.xml"/><Relationship Id="rId2" Type="http://schemas.openxmlformats.org/officeDocument/2006/relationships/image" Target="../media/image4.png"/><Relationship Id="rId1" Type="http://schemas.openxmlformats.org/officeDocument/2006/relationships/tags" Target="../tags/tag5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3.png"/><Relationship Id="rId1" Type="http://schemas.openxmlformats.org/officeDocument/2006/relationships/tags" Target="../tags/tag55.xml"/></Relationships>
</file>

<file path=ppt/slides/_rels/slide7.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image" Target="../media/image7.png"/><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6.png"/><Relationship Id="rId2" Type="http://schemas.openxmlformats.org/officeDocument/2006/relationships/tags" Target="../tags/tag58.xml"/><Relationship Id="rId12" Type="http://schemas.openxmlformats.org/officeDocument/2006/relationships/slideLayout" Target="../slideLayouts/slideLayout1.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69.xml"/><Relationship Id="rId7" Type="http://schemas.openxmlformats.org/officeDocument/2006/relationships/image" Target="../media/image10.png"/><Relationship Id="rId6" Type="http://schemas.openxmlformats.org/officeDocument/2006/relationships/tags" Target="../tags/tag68.xml"/><Relationship Id="rId5" Type="http://schemas.openxmlformats.org/officeDocument/2006/relationships/image" Target="../media/image9.png"/><Relationship Id="rId4" Type="http://schemas.openxmlformats.org/officeDocument/2006/relationships/tags" Target="../tags/tag67.xml"/><Relationship Id="rId3" Type="http://schemas.openxmlformats.org/officeDocument/2006/relationships/image" Target="../media/image8.png"/><Relationship Id="rId2" Type="http://schemas.openxmlformats.org/officeDocument/2006/relationships/tags" Target="../tags/tag66.xml"/><Relationship Id="rId18" Type="http://schemas.openxmlformats.org/officeDocument/2006/relationships/slideLayout" Target="../slideLayouts/slideLayout1.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image" Target="../media/image14.png"/><Relationship Id="rId14" Type="http://schemas.openxmlformats.org/officeDocument/2006/relationships/tags" Target="../tags/tag72.xml"/><Relationship Id="rId13" Type="http://schemas.openxmlformats.org/officeDocument/2006/relationships/image" Target="../media/image13.png"/><Relationship Id="rId12" Type="http://schemas.openxmlformats.org/officeDocument/2006/relationships/tags" Target="../tags/tag71.xml"/><Relationship Id="rId11" Type="http://schemas.openxmlformats.org/officeDocument/2006/relationships/image" Target="../media/image12.png"/><Relationship Id="rId10" Type="http://schemas.openxmlformats.org/officeDocument/2006/relationships/tags" Target="../tags/tag70.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3.png"/><Relationship Id="rId1" Type="http://schemas.openxmlformats.org/officeDocument/2006/relationships/tags" Target="../tags/tag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5"/>
          <p:cNvSpPr/>
          <p:nvPr/>
        </p:nvSpPr>
        <p:spPr bwMode="auto">
          <a:xfrm>
            <a:off x="2856880" y="908613"/>
            <a:ext cx="4925093" cy="942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13860" tIns="13860" rIns="13860" bIns="13860" anchor="ctr"/>
          <a:lstStyle/>
          <a:p>
            <a:pPr algn="ctr" defTabSz="913765" fontAlgn="auto">
              <a:spcAft>
                <a:spcPts val="1800"/>
              </a:spcAft>
              <a:defRPr/>
            </a:pPr>
            <a:r>
              <a:rPr sz="2185" b="1" dirty="0">
                <a:solidFill>
                  <a:srgbClr val="0070C0"/>
                </a:solidFill>
                <a:latin typeface="思源黑体 CN Bold"/>
                <a:ea typeface="思源黑体 CN Bold"/>
                <a:cs typeface="Lato Regular"/>
              </a:rPr>
              <a:t>推进四型机场建设</a:t>
            </a:r>
            <a:endParaRPr sz="2185" b="1" dirty="0">
              <a:solidFill>
                <a:srgbClr val="0070C0"/>
              </a:solidFill>
              <a:latin typeface="思源黑体 CN Bold"/>
              <a:ea typeface="思源黑体 CN Bold"/>
              <a:cs typeface="Lato Regular"/>
            </a:endParaRPr>
          </a:p>
          <a:p>
            <a:pPr algn="ctr" defTabSz="913765">
              <a:defRPr/>
            </a:pPr>
            <a:r>
              <a:rPr sz="2185" b="1" dirty="0">
                <a:solidFill>
                  <a:srgbClr val="0070C0"/>
                </a:solidFill>
                <a:latin typeface="思源黑体 CN Bold"/>
                <a:ea typeface="思源黑体 CN Bold"/>
                <a:cs typeface="Lato Regular"/>
              </a:rPr>
              <a:t>打造中小机场“浙江样板”</a:t>
            </a:r>
            <a:endParaRPr lang="zh-CN" altLang="en-US" sz="2185" dirty="0">
              <a:solidFill>
                <a:srgbClr val="445469"/>
              </a:solidFill>
              <a:latin typeface="思源黑体 CN Bold"/>
              <a:ea typeface="思源黑体 CN Bold"/>
              <a:cs typeface="Lato Regular"/>
            </a:endParaRPr>
          </a:p>
        </p:txBody>
      </p:sp>
      <p:grpSp>
        <p:nvGrpSpPr>
          <p:cNvPr id="16" name="Group 2"/>
          <p:cNvGrpSpPr/>
          <p:nvPr/>
        </p:nvGrpSpPr>
        <p:grpSpPr>
          <a:xfrm>
            <a:off x="2856843" y="1821676"/>
            <a:ext cx="5748632" cy="31112"/>
            <a:chOff x="1656567" y="3759390"/>
            <a:chExt cx="7165476" cy="93579"/>
          </a:xfrm>
        </p:grpSpPr>
        <p:sp>
          <p:nvSpPr>
            <p:cNvPr id="17" name="Rectangle 1"/>
            <p:cNvSpPr/>
            <p:nvPr/>
          </p:nvSpPr>
          <p:spPr>
            <a:xfrm>
              <a:off x="1656567" y="3759390"/>
              <a:ext cx="1791369" cy="93579"/>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sz="985">
                <a:solidFill>
                  <a:srgbClr val="445469"/>
                </a:solidFill>
                <a:latin typeface="Arial Black" panose="020B0A04020102020204"/>
                <a:ea typeface="思源黑体 CN Medium"/>
              </a:endParaRPr>
            </a:p>
          </p:txBody>
        </p:sp>
        <p:sp>
          <p:nvSpPr>
            <p:cNvPr id="18" name="Rectangle 6"/>
            <p:cNvSpPr/>
            <p:nvPr/>
          </p:nvSpPr>
          <p:spPr>
            <a:xfrm>
              <a:off x="3447936" y="3759390"/>
              <a:ext cx="1791369" cy="93579"/>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sz="985">
                <a:solidFill>
                  <a:srgbClr val="445469"/>
                </a:solidFill>
                <a:latin typeface="Arial Black" panose="020B0A04020102020204"/>
                <a:ea typeface="思源黑体 CN Medium"/>
              </a:endParaRPr>
            </a:p>
          </p:txBody>
        </p:sp>
        <p:sp>
          <p:nvSpPr>
            <p:cNvPr id="19" name="Rectangle 7"/>
            <p:cNvSpPr/>
            <p:nvPr/>
          </p:nvSpPr>
          <p:spPr>
            <a:xfrm>
              <a:off x="5239305" y="3759390"/>
              <a:ext cx="1791369" cy="93579"/>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sz="985">
                <a:solidFill>
                  <a:srgbClr val="445469"/>
                </a:solidFill>
                <a:latin typeface="Arial Black" panose="020B0A04020102020204"/>
                <a:ea typeface="思源黑体 CN Medium"/>
              </a:endParaRPr>
            </a:p>
          </p:txBody>
        </p:sp>
        <p:sp>
          <p:nvSpPr>
            <p:cNvPr id="20" name="Rectangle 8"/>
            <p:cNvSpPr/>
            <p:nvPr/>
          </p:nvSpPr>
          <p:spPr>
            <a:xfrm>
              <a:off x="7030674" y="3759390"/>
              <a:ext cx="1791369" cy="93579"/>
            </a:xfrm>
            <a:prstGeom prst="rect">
              <a:avLst/>
            </a:prstGeom>
            <a:solidFill>
              <a:srgbClr val="9191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sz="985">
                <a:solidFill>
                  <a:srgbClr val="445469"/>
                </a:solidFill>
                <a:latin typeface="Arial Black" panose="020B0A04020102020204"/>
                <a:ea typeface="思源黑体 CN Medium"/>
              </a:endParaRPr>
            </a:p>
          </p:txBody>
        </p:sp>
      </p:grpSp>
      <p:sp>
        <p:nvSpPr>
          <p:cNvPr id="2" name="椭圆 1"/>
          <p:cNvSpPr/>
          <p:nvPr/>
        </p:nvSpPr>
        <p:spPr>
          <a:xfrm>
            <a:off x="1516728" y="1241933"/>
            <a:ext cx="509688" cy="5096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985">
              <a:solidFill>
                <a:prstClr val="white"/>
              </a:solidFill>
              <a:latin typeface="Arial Black" panose="020B0A04020102020204"/>
              <a:ea typeface="思源黑体 CN Medium"/>
            </a:endParaRPr>
          </a:p>
        </p:txBody>
      </p:sp>
      <p:sp>
        <p:nvSpPr>
          <p:cNvPr id="3" name="椭圆 2"/>
          <p:cNvSpPr/>
          <p:nvPr/>
        </p:nvSpPr>
        <p:spPr>
          <a:xfrm>
            <a:off x="-312749" y="-230009"/>
            <a:ext cx="1003766" cy="100376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985">
              <a:solidFill>
                <a:prstClr val="white"/>
              </a:solidFill>
              <a:latin typeface="Arial Black" panose="020B0A04020102020204"/>
              <a:ea typeface="思源黑体 CN Medium"/>
            </a:endParaRPr>
          </a:p>
        </p:txBody>
      </p:sp>
      <p:sp>
        <p:nvSpPr>
          <p:cNvPr id="5" name="椭圆 4"/>
          <p:cNvSpPr/>
          <p:nvPr/>
        </p:nvSpPr>
        <p:spPr>
          <a:xfrm>
            <a:off x="832580" y="2220120"/>
            <a:ext cx="684531" cy="68453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985">
              <a:solidFill>
                <a:prstClr val="white"/>
              </a:solidFill>
              <a:latin typeface="Arial Black" panose="020B0A04020102020204"/>
              <a:ea typeface="思源黑体 CN Medium"/>
            </a:endParaRPr>
          </a:p>
        </p:txBody>
      </p:sp>
      <p:sp>
        <p:nvSpPr>
          <p:cNvPr id="22" name="ï$lîḍè"/>
          <p:cNvSpPr/>
          <p:nvPr/>
        </p:nvSpPr>
        <p:spPr bwMode="auto">
          <a:xfrm>
            <a:off x="3580130" y="3311525"/>
            <a:ext cx="5403850" cy="83058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919191"/>
          </a:solidFill>
          <a:ln>
            <a:noFill/>
          </a:ln>
        </p:spPr>
        <p:txBody>
          <a:bodyPr anchor="ctr">
            <a:noAutofit/>
          </a:bodyPr>
          <a:lstStyle/>
          <a:p>
            <a:pPr algn="ctr" defTabSz="913765"/>
            <a:endParaRPr sz="985">
              <a:solidFill>
                <a:srgbClr val="445469"/>
              </a:solidFill>
              <a:latin typeface="Arial Black" panose="020B0A04020102020204"/>
              <a:ea typeface="思源黑体 CN Medium"/>
              <a:sym typeface="+mn-ea"/>
            </a:endParaRPr>
          </a:p>
        </p:txBody>
      </p:sp>
      <p:sp>
        <p:nvSpPr>
          <p:cNvPr id="23" name="ï$lîḍè"/>
          <p:cNvSpPr/>
          <p:nvPr>
            <p:custDataLst>
              <p:tags r:id="rId1"/>
            </p:custDataLst>
          </p:nvPr>
        </p:nvSpPr>
        <p:spPr bwMode="auto">
          <a:xfrm rot="11134385">
            <a:off x="-76200" y="3111500"/>
            <a:ext cx="4311015" cy="98679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C6EAFE">
              <a:alpha val="58000"/>
            </a:srgbClr>
          </a:solidFill>
          <a:ln>
            <a:noFill/>
          </a:ln>
        </p:spPr>
        <p:txBody>
          <a:bodyPr anchor="ctr">
            <a:noAutofit/>
          </a:bodyPr>
          <a:lstStyle/>
          <a:p>
            <a:pPr algn="ctr" defTabSz="913765"/>
            <a:endParaRPr sz="985">
              <a:solidFill>
                <a:srgbClr val="445469"/>
              </a:solidFill>
              <a:latin typeface="Arial Black" panose="020B0A04020102020204"/>
              <a:ea typeface="思源黑体 CN Medium"/>
              <a:sym typeface="+mn-ea"/>
            </a:endParaRPr>
          </a:p>
        </p:txBody>
      </p:sp>
      <p:sp>
        <p:nvSpPr>
          <p:cNvPr id="4" name="文本框 3"/>
          <p:cNvSpPr txBox="1"/>
          <p:nvPr/>
        </p:nvSpPr>
        <p:spPr>
          <a:xfrm>
            <a:off x="5190640" y="2092480"/>
            <a:ext cx="1977733" cy="243205"/>
          </a:xfrm>
          <a:prstGeom prst="rect">
            <a:avLst/>
          </a:prstGeom>
          <a:noFill/>
        </p:spPr>
        <p:txBody>
          <a:bodyPr wrap="square" rtlCol="0">
            <a:spAutoFit/>
          </a:bodyPr>
          <a:p>
            <a:r>
              <a:rPr lang="zh-CN" altLang="en-US" sz="985"/>
              <a:t>浙江省机场集团有限公司</a:t>
            </a:r>
            <a:endParaRPr lang="zh-CN" altLang="en-US" sz="985"/>
          </a:p>
        </p:txBody>
      </p:sp>
      <p:pic>
        <p:nvPicPr>
          <p:cNvPr id="6" name="图片 5"/>
          <p:cNvPicPr>
            <a:picLocks noChangeAspect="1"/>
          </p:cNvPicPr>
          <p:nvPr>
            <p:custDataLst>
              <p:tags r:id="rId2"/>
            </p:custDataLst>
          </p:nvPr>
        </p:nvPicPr>
        <p:blipFill>
          <a:blip r:embed="rId3"/>
          <a:stretch>
            <a:fillRect/>
          </a:stretch>
        </p:blipFill>
        <p:spPr>
          <a:xfrm>
            <a:off x="7877698" y="-10"/>
            <a:ext cx="1107600" cy="244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custDataLst>
              <p:tags r:id="rId1"/>
            </p:custDataLst>
          </p:nvPr>
        </p:nvPicPr>
        <p:blipFill>
          <a:blip r:embed="rId2"/>
          <a:stretch>
            <a:fillRect/>
          </a:stretch>
        </p:blipFill>
        <p:spPr>
          <a:xfrm>
            <a:off x="5873750" y="552450"/>
            <a:ext cx="2129362" cy="2880000"/>
          </a:xfrm>
          <a:prstGeom prst="rect">
            <a:avLst/>
          </a:prstGeom>
        </p:spPr>
      </p:pic>
      <p:sp>
        <p:nvSpPr>
          <p:cNvPr id="6" name="TextBox 100"/>
          <p:cNvSpPr txBox="1"/>
          <p:nvPr/>
        </p:nvSpPr>
        <p:spPr>
          <a:xfrm>
            <a:off x="581923" y="621070"/>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（一）广泛宣传，提高认识</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41" name="Shape 1690"/>
          <p:cNvSpPr/>
          <p:nvPr/>
        </p:nvSpPr>
        <p:spPr>
          <a:xfrm>
            <a:off x="0" y="356743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sp>
        <p:nvSpPr>
          <p:cNvPr id="23" name="矩形 22"/>
          <p:cNvSpPr/>
          <p:nvPr/>
        </p:nvSpPr>
        <p:spPr>
          <a:xfrm>
            <a:off x="5796280" y="514985"/>
            <a:ext cx="2284095" cy="2907665"/>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pic>
        <p:nvPicPr>
          <p:cNvPr id="3" name="图片 2"/>
          <p:cNvPicPr>
            <a:picLocks noChangeAspect="1"/>
          </p:cNvPicPr>
          <p:nvPr/>
        </p:nvPicPr>
        <p:blipFill>
          <a:blip r:embed="rId3"/>
          <a:stretch>
            <a:fillRect/>
          </a:stretch>
        </p:blipFill>
        <p:spPr>
          <a:xfrm>
            <a:off x="7877698" y="-10"/>
            <a:ext cx="1107600" cy="244400"/>
          </a:xfrm>
          <a:prstGeom prst="rect">
            <a:avLst/>
          </a:prstGeom>
        </p:spPr>
      </p:pic>
      <p:grpSp>
        <p:nvGrpSpPr>
          <p:cNvPr id="9" name="组合 8"/>
          <p:cNvGrpSpPr/>
          <p:nvPr/>
        </p:nvGrpSpPr>
        <p:grpSpPr>
          <a:xfrm>
            <a:off x="958373" y="1024675"/>
            <a:ext cx="3240000" cy="2407253"/>
            <a:chOff x="1925" y="2910"/>
            <a:chExt cx="8308" cy="6944"/>
          </a:xfrm>
        </p:grpSpPr>
        <p:sp>
          <p:nvSpPr>
            <p:cNvPr id="7" name="文本框 6"/>
            <p:cNvSpPr txBox="1"/>
            <p:nvPr/>
          </p:nvSpPr>
          <p:spPr>
            <a:xfrm>
              <a:off x="1925" y="8389"/>
              <a:ext cx="8307" cy="1465"/>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noAutofit/>
            </a:bodyPr>
            <a:p>
              <a:pPr algn="just" fontAlgn="auto">
                <a:lnSpc>
                  <a:spcPct val="150000"/>
                </a:lnSpc>
              </a:pPr>
              <a:r>
                <a:rPr lang="zh-CN" sz="985"/>
                <a:t>集团公司</a:t>
              </a:r>
              <a:r>
                <a:rPr sz="985"/>
                <a:t>总经理作题为《充分发挥“人”在“四型机场”建设中的核心和关键作用》的主题巡讲</a:t>
              </a:r>
              <a:r>
                <a:rPr lang="zh-CN" altLang="en-US" sz="985"/>
                <a:t>。</a:t>
              </a:r>
              <a:endParaRPr lang="zh-CN" altLang="en-US" sz="985"/>
            </a:p>
          </p:txBody>
        </p:sp>
        <p:pic>
          <p:nvPicPr>
            <p:cNvPr id="8" name="图片 7"/>
            <p:cNvPicPr>
              <a:picLocks noChangeAspect="1"/>
            </p:cNvPicPr>
            <p:nvPr>
              <p:custDataLst>
                <p:tags r:id="rId4"/>
              </p:custDataLst>
            </p:nvPr>
          </p:nvPicPr>
          <p:blipFill>
            <a:blip r:embed="rId5"/>
            <a:stretch>
              <a:fillRect/>
            </a:stretch>
          </p:blipFill>
          <p:spPr>
            <a:xfrm>
              <a:off x="1925" y="2910"/>
              <a:ext cx="8308" cy="5479"/>
            </a:xfrm>
            <a:prstGeom prst="rect">
              <a:avLst/>
            </a:prstGeom>
          </p:spPr>
        </p:pic>
      </p:grpSp>
      <p:sp>
        <p:nvSpPr>
          <p:cNvPr id="5" name="Round Same Side Corner Rectangle 119"/>
          <p:cNvSpPr/>
          <p:nvPr>
            <p:custDataLst>
              <p:tags r:id="rId6"/>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0" name="TextBox 100"/>
          <p:cNvSpPr txBox="1"/>
          <p:nvPr>
            <p:custDataLst>
              <p:tags r:id="rId7"/>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100"/>
          <p:cNvSpPr txBox="1"/>
          <p:nvPr/>
        </p:nvSpPr>
        <p:spPr>
          <a:xfrm>
            <a:off x="581923" y="621705"/>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（二）绩效驱动，压实责任</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41" name="Shape 1690"/>
          <p:cNvSpPr/>
          <p:nvPr/>
        </p:nvSpPr>
        <p:spPr>
          <a:xfrm>
            <a:off x="0" y="3567430"/>
            <a:ext cx="898588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3" name="图片 2"/>
          <p:cNvPicPr>
            <a:picLocks noChangeAspect="1"/>
          </p:cNvPicPr>
          <p:nvPr/>
        </p:nvPicPr>
        <p:blipFill>
          <a:blip r:embed="rId1"/>
          <a:stretch>
            <a:fillRect/>
          </a:stretch>
        </p:blipFill>
        <p:spPr>
          <a:xfrm>
            <a:off x="7878333" y="-10"/>
            <a:ext cx="1107600" cy="244400"/>
          </a:xfrm>
          <a:prstGeom prst="rect">
            <a:avLst/>
          </a:prstGeom>
        </p:spPr>
      </p:pic>
      <p:pic>
        <p:nvPicPr>
          <p:cNvPr id="12" name="图片 11"/>
          <p:cNvPicPr>
            <a:picLocks noChangeAspect="1"/>
          </p:cNvPicPr>
          <p:nvPr>
            <p:custDataLst>
              <p:tags r:id="rId2"/>
            </p:custDataLst>
          </p:nvPr>
        </p:nvPicPr>
        <p:blipFill>
          <a:blip r:embed="rId3"/>
          <a:stretch>
            <a:fillRect/>
          </a:stretch>
        </p:blipFill>
        <p:spPr>
          <a:xfrm>
            <a:off x="4837640" y="458822"/>
            <a:ext cx="3600000" cy="2090464"/>
          </a:xfrm>
          <a:prstGeom prst="rect">
            <a:avLst/>
          </a:prstGeom>
        </p:spPr>
      </p:pic>
      <p:sp>
        <p:nvSpPr>
          <p:cNvPr id="16" name="文本框 15"/>
          <p:cNvSpPr txBox="1"/>
          <p:nvPr>
            <p:custDataLst>
              <p:tags r:id="rId4"/>
            </p:custDataLst>
          </p:nvPr>
        </p:nvSpPr>
        <p:spPr>
          <a:xfrm>
            <a:off x="4837430" y="2549525"/>
            <a:ext cx="3600450" cy="774065"/>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noAutofit/>
          </a:bodyPr>
          <a:p>
            <a:pPr indent="251460" algn="just" fontAlgn="auto">
              <a:lnSpc>
                <a:spcPct val="200000"/>
              </a:lnSpc>
              <a:buClrTx/>
              <a:buSzTx/>
              <a:buFontTx/>
              <a:extLst>
                <a:ext uri="{35155182-B16C-46BC-9424-99874614C6A1}">
                  <wpsdc:indentchars xmlns:wpsdc="http://www.wps.cn/officeDocument/2017/drawingmlCustomData" val="200" checksum="3477368387"/>
                </a:ext>
              </a:extLst>
            </a:pPr>
            <a:r>
              <a:rPr lang="en-US" altLang="zh-CN" sz="985"/>
              <a:t>2020年至2022年，连续三年四型机场建设指标权重超过40%。</a:t>
            </a:r>
            <a:endParaRPr lang="en-US" altLang="zh-CN" sz="985"/>
          </a:p>
        </p:txBody>
      </p:sp>
      <p:sp>
        <p:nvSpPr>
          <p:cNvPr id="17" name="文本框 16"/>
          <p:cNvSpPr txBox="1"/>
          <p:nvPr>
            <p:custDataLst>
              <p:tags r:id="rId5"/>
            </p:custDataLst>
          </p:nvPr>
        </p:nvSpPr>
        <p:spPr>
          <a:xfrm>
            <a:off x="616585" y="1041400"/>
            <a:ext cx="3599180" cy="72898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noAutofit/>
          </a:bodyPr>
          <a:p>
            <a:pPr indent="251460" algn="just" fontAlgn="auto">
              <a:lnSpc>
                <a:spcPct val="200000"/>
              </a:lnSpc>
              <a:extLst>
                <a:ext uri="{35155182-B16C-46BC-9424-99874614C6A1}">
                  <wpsdc:indentchars xmlns:wpsdc="http://www.wps.cn/officeDocument/2017/drawingmlCustomData" val="200" checksum="3477368387"/>
                </a:ext>
              </a:extLst>
            </a:pPr>
            <a:r>
              <a:rPr lang="en-US" altLang="zh-CN" sz="985"/>
              <a:t>结合集团公司月度会议、稳进提质工作会议等，每月对四型机场建设情况进行排名晾晒</a:t>
            </a:r>
            <a:r>
              <a:rPr lang="zh-CN" altLang="en-US" sz="985"/>
              <a:t>。</a:t>
            </a:r>
            <a:endParaRPr lang="zh-CN" altLang="en-US" sz="985"/>
          </a:p>
        </p:txBody>
      </p:sp>
      <p:pic>
        <p:nvPicPr>
          <p:cNvPr id="15" name="图片 14"/>
          <p:cNvPicPr>
            <a:picLocks noChangeAspect="1"/>
          </p:cNvPicPr>
          <p:nvPr>
            <p:custDataLst>
              <p:tags r:id="rId6"/>
            </p:custDataLst>
          </p:nvPr>
        </p:nvPicPr>
        <p:blipFill>
          <a:blip r:embed="rId7"/>
          <a:stretch>
            <a:fillRect/>
          </a:stretch>
        </p:blipFill>
        <p:spPr>
          <a:xfrm>
            <a:off x="616113" y="1770245"/>
            <a:ext cx="3600000" cy="1596914"/>
          </a:xfrm>
          <a:prstGeom prst="rect">
            <a:avLst/>
          </a:prstGeom>
        </p:spPr>
      </p:pic>
      <p:sp>
        <p:nvSpPr>
          <p:cNvPr id="5" name="Round Same Side Corner Rectangle 119"/>
          <p:cNvSpPr/>
          <p:nvPr>
            <p:custDataLst>
              <p:tags r:id="rId8"/>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0" name="TextBox 100"/>
          <p:cNvSpPr txBox="1"/>
          <p:nvPr>
            <p:custDataLst>
              <p:tags r:id="rId9"/>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100"/>
          <p:cNvSpPr txBox="1"/>
          <p:nvPr/>
        </p:nvSpPr>
        <p:spPr>
          <a:xfrm>
            <a:off x="581923" y="741085"/>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（三）对症下药，专业指导</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41" name="Shape 1690"/>
          <p:cNvSpPr/>
          <p:nvPr/>
        </p:nvSpPr>
        <p:spPr>
          <a:xfrm>
            <a:off x="0" y="356743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sp>
        <p:nvSpPr>
          <p:cNvPr id="23" name="矩形 22"/>
          <p:cNvSpPr/>
          <p:nvPr/>
        </p:nvSpPr>
        <p:spPr>
          <a:xfrm>
            <a:off x="4324985" y="528320"/>
            <a:ext cx="3868420" cy="2757805"/>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pic>
        <p:nvPicPr>
          <p:cNvPr id="3" name="图片 2"/>
          <p:cNvPicPr>
            <a:picLocks noChangeAspect="1"/>
          </p:cNvPicPr>
          <p:nvPr/>
        </p:nvPicPr>
        <p:blipFill>
          <a:blip r:embed="rId1"/>
          <a:stretch>
            <a:fillRect/>
          </a:stretch>
        </p:blipFill>
        <p:spPr>
          <a:xfrm>
            <a:off x="7877698" y="-11440"/>
            <a:ext cx="1107600" cy="244400"/>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4570971" y="660735"/>
            <a:ext cx="1783279" cy="2520000"/>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6354611" y="660953"/>
            <a:ext cx="1775376" cy="2520000"/>
          </a:xfrm>
          <a:prstGeom prst="rect">
            <a:avLst/>
          </a:prstGeom>
        </p:spPr>
      </p:pic>
      <p:sp>
        <p:nvSpPr>
          <p:cNvPr id="7" name="文本框 6"/>
          <p:cNvSpPr txBox="1"/>
          <p:nvPr>
            <p:custDataLst>
              <p:tags r:id="rId6"/>
            </p:custDataLst>
          </p:nvPr>
        </p:nvSpPr>
        <p:spPr>
          <a:xfrm>
            <a:off x="581660" y="1283970"/>
            <a:ext cx="3536950" cy="100457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spAutoFit/>
          </a:bodyPr>
          <a:p>
            <a:pPr indent="251460" algn="just" fontAlgn="auto">
              <a:lnSpc>
                <a:spcPct val="200000"/>
              </a:lnSpc>
              <a:extLst>
                <a:ext uri="{35155182-B16C-46BC-9424-99874614C6A1}">
                  <wpsdc:indentchars xmlns:wpsdc="http://www.wps.cn/officeDocument/2017/drawingmlCustomData" val="200" checksum="3477368387"/>
                </a:ext>
              </a:extLst>
            </a:pPr>
            <a:r>
              <a:rPr sz="985"/>
              <a:t>从安全管理体系建设、机场航班保障专用设备、机场应急保障设备、安全投入、机场空管安全保障能力评估以及安全保障能力综合评估等六个方面进行客观分析、科学评定</a:t>
            </a:r>
            <a:r>
              <a:rPr lang="en-US" altLang="zh-CN" sz="985"/>
              <a:t>。</a:t>
            </a:r>
            <a:endParaRPr lang="en-US" altLang="zh-CN" sz="985"/>
          </a:p>
        </p:txBody>
      </p:sp>
      <p:sp>
        <p:nvSpPr>
          <p:cNvPr id="9" name="Round Same Side Corner Rectangle 119"/>
          <p:cNvSpPr/>
          <p:nvPr>
            <p:custDataLst>
              <p:tags r:id="rId7"/>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2" name="TextBox 100"/>
          <p:cNvSpPr txBox="1"/>
          <p:nvPr>
            <p:custDataLst>
              <p:tags r:id="rId8"/>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a:stretch>
            <a:fillRect/>
          </a:stretch>
        </p:blipFill>
        <p:spPr>
          <a:xfrm>
            <a:off x="4150065" y="558500"/>
            <a:ext cx="2007968" cy="288000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6158023" y="558500"/>
            <a:ext cx="2029679" cy="2880000"/>
          </a:xfrm>
          <a:prstGeom prst="rect">
            <a:avLst/>
          </a:prstGeom>
        </p:spPr>
      </p:pic>
      <p:sp>
        <p:nvSpPr>
          <p:cNvPr id="41" name="Shape 1690"/>
          <p:cNvSpPr/>
          <p:nvPr/>
        </p:nvSpPr>
        <p:spPr>
          <a:xfrm>
            <a:off x="0" y="356743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sp>
        <p:nvSpPr>
          <p:cNvPr id="23" name="矩形 22"/>
          <p:cNvSpPr/>
          <p:nvPr/>
        </p:nvSpPr>
        <p:spPr>
          <a:xfrm>
            <a:off x="3928745" y="459105"/>
            <a:ext cx="4180205" cy="2979420"/>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pic>
        <p:nvPicPr>
          <p:cNvPr id="3" name="图片 2"/>
          <p:cNvPicPr>
            <a:picLocks noChangeAspect="1"/>
          </p:cNvPicPr>
          <p:nvPr/>
        </p:nvPicPr>
        <p:blipFill>
          <a:blip r:embed="rId5"/>
          <a:stretch>
            <a:fillRect/>
          </a:stretch>
        </p:blipFill>
        <p:spPr>
          <a:xfrm>
            <a:off x="7877698" y="-10"/>
            <a:ext cx="1107600" cy="244400"/>
          </a:xfrm>
          <a:prstGeom prst="rect">
            <a:avLst/>
          </a:prstGeom>
        </p:spPr>
      </p:pic>
      <p:sp>
        <p:nvSpPr>
          <p:cNvPr id="7" name="文本框 6"/>
          <p:cNvSpPr txBox="1"/>
          <p:nvPr>
            <p:custDataLst>
              <p:tags r:id="rId6"/>
            </p:custDataLst>
          </p:nvPr>
        </p:nvSpPr>
        <p:spPr>
          <a:xfrm>
            <a:off x="581660" y="1343660"/>
            <a:ext cx="2954020" cy="130937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spAutoFit/>
          </a:bodyPr>
          <a:p>
            <a:pPr indent="251460" algn="just" fontAlgn="auto">
              <a:lnSpc>
                <a:spcPct val="200000"/>
              </a:lnSpc>
              <a:extLst>
                <a:ext uri="{35155182-B16C-46BC-9424-99874614C6A1}">
                  <wpsdc:indentchars xmlns:wpsdc="http://www.wps.cn/officeDocument/2017/drawingmlCustomData" val="200" checksum="3477368387"/>
                </a:ext>
              </a:extLst>
            </a:pPr>
            <a:r>
              <a:rPr sz="985"/>
              <a:t>建立提示警示工作机制，结合行业安全态势，累计下发安全工作提示52期，安全风险警示39期，安全整改通知6份，指导各直属公司做实做细安全管理各项工作。</a:t>
            </a:r>
            <a:endParaRPr lang="en-US" altLang="zh-CN" sz="985"/>
          </a:p>
        </p:txBody>
      </p:sp>
      <p:sp>
        <p:nvSpPr>
          <p:cNvPr id="2" name="TextBox 100"/>
          <p:cNvSpPr txBox="1"/>
          <p:nvPr>
            <p:custDataLst>
              <p:tags r:id="rId7"/>
            </p:custDataLst>
          </p:nvPr>
        </p:nvSpPr>
        <p:spPr>
          <a:xfrm>
            <a:off x="581923" y="741085"/>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（三）对症下药，专业指导</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5" name="Round Same Side Corner Rectangle 119"/>
          <p:cNvSpPr/>
          <p:nvPr>
            <p:custDataLst>
              <p:tags r:id="rId8"/>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2" name="TextBox 100"/>
          <p:cNvSpPr txBox="1"/>
          <p:nvPr>
            <p:custDataLst>
              <p:tags r:id="rId9"/>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custDataLst>
              <p:tags r:id="rId1"/>
            </p:custDataLst>
          </p:nvPr>
        </p:nvPicPr>
        <p:blipFill>
          <a:blip r:embed="rId2"/>
          <a:stretch>
            <a:fillRect/>
          </a:stretch>
        </p:blipFill>
        <p:spPr>
          <a:xfrm>
            <a:off x="539647" y="1198757"/>
            <a:ext cx="2880000" cy="1931022"/>
          </a:xfrm>
          <a:prstGeom prst="rect">
            <a:avLst/>
          </a:prstGeom>
        </p:spPr>
      </p:pic>
      <p:sp>
        <p:nvSpPr>
          <p:cNvPr id="6" name="TextBox 100"/>
          <p:cNvSpPr txBox="1"/>
          <p:nvPr/>
        </p:nvSpPr>
        <p:spPr>
          <a:xfrm>
            <a:off x="581660" y="764540"/>
            <a:ext cx="2345055"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（四）差异管理，一企一品</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10" name="文本框 9"/>
          <p:cNvSpPr txBox="1"/>
          <p:nvPr/>
        </p:nvSpPr>
        <p:spPr>
          <a:xfrm>
            <a:off x="6802755" y="764540"/>
            <a:ext cx="1511300" cy="700405"/>
          </a:xfrm>
          <a:prstGeom prst="rect">
            <a:avLst/>
          </a:prstGeom>
          <a:noFill/>
        </p:spPr>
        <p:txBody>
          <a:bodyPr wrap="square" rtlCol="0" anchor="t">
            <a:spAutoFit/>
          </a:bodyPr>
          <a:p>
            <a:pPr indent="0" fontAlgn="auto">
              <a:lnSpc>
                <a:spcPct val="200000"/>
              </a:lnSpc>
            </a:pPr>
            <a:r>
              <a:rPr lang="zh-CN" altLang="en-US" sz="985"/>
              <a:t>衢州机场“南孔圣地·衢州有礼”城市品牌</a:t>
            </a:r>
            <a:endParaRPr lang="zh-CN" altLang="en-US" sz="985"/>
          </a:p>
        </p:txBody>
      </p:sp>
      <p:pic>
        <p:nvPicPr>
          <p:cNvPr id="2" name="图片 1"/>
          <p:cNvPicPr>
            <a:picLocks noChangeAspect="1"/>
          </p:cNvPicPr>
          <p:nvPr>
            <p:custDataLst>
              <p:tags r:id="rId3"/>
            </p:custDataLst>
          </p:nvPr>
        </p:nvPicPr>
        <p:blipFill>
          <a:blip r:embed="rId4"/>
          <a:stretch>
            <a:fillRect/>
          </a:stretch>
        </p:blipFill>
        <p:spPr>
          <a:xfrm>
            <a:off x="3817338" y="236498"/>
            <a:ext cx="2880000" cy="1487080"/>
          </a:xfrm>
          <a:prstGeom prst="rect">
            <a:avLst/>
          </a:prstGeom>
        </p:spPr>
      </p:pic>
      <p:pic>
        <p:nvPicPr>
          <p:cNvPr id="12" name="图片 11"/>
          <p:cNvPicPr>
            <a:picLocks noChangeAspect="1"/>
          </p:cNvPicPr>
          <p:nvPr>
            <p:custDataLst>
              <p:tags r:id="rId5"/>
            </p:custDataLst>
          </p:nvPr>
        </p:nvPicPr>
        <p:blipFill>
          <a:blip r:embed="rId6"/>
          <a:stretch>
            <a:fillRect/>
          </a:stretch>
        </p:blipFill>
        <p:spPr>
          <a:xfrm>
            <a:off x="5562235" y="1911633"/>
            <a:ext cx="2880000" cy="1579459"/>
          </a:xfrm>
          <a:prstGeom prst="rect">
            <a:avLst/>
          </a:prstGeom>
        </p:spPr>
      </p:pic>
      <p:sp>
        <p:nvSpPr>
          <p:cNvPr id="13" name="文本框 12"/>
          <p:cNvSpPr txBox="1"/>
          <p:nvPr/>
        </p:nvSpPr>
        <p:spPr>
          <a:xfrm>
            <a:off x="3978910" y="2406650"/>
            <a:ext cx="1510030" cy="700405"/>
          </a:xfrm>
          <a:prstGeom prst="rect">
            <a:avLst/>
          </a:prstGeom>
          <a:noFill/>
        </p:spPr>
        <p:txBody>
          <a:bodyPr wrap="square" rtlCol="0" anchor="t">
            <a:spAutoFit/>
          </a:bodyPr>
          <a:p>
            <a:pPr indent="0" fontAlgn="auto">
              <a:lnSpc>
                <a:spcPct val="200000"/>
              </a:lnSpc>
            </a:pPr>
            <a:r>
              <a:rPr lang="zh-CN" altLang="en-US" sz="985"/>
              <a:t>舟山机场“此情可岱•仙岛岱山”风情主题</a:t>
            </a:r>
            <a:endParaRPr lang="zh-CN" altLang="en-US" sz="985"/>
          </a:p>
        </p:txBody>
      </p:sp>
      <p:sp>
        <p:nvSpPr>
          <p:cNvPr id="16" name="文本框 15"/>
          <p:cNvSpPr txBox="1"/>
          <p:nvPr/>
        </p:nvSpPr>
        <p:spPr>
          <a:xfrm>
            <a:off x="539750" y="3129915"/>
            <a:ext cx="2879725" cy="243205"/>
          </a:xfrm>
          <a:prstGeom prst="rect">
            <a:avLst/>
          </a:prstGeom>
          <a:noFill/>
        </p:spPr>
        <p:txBody>
          <a:bodyPr wrap="square" rtlCol="0" anchor="t">
            <a:spAutoFit/>
          </a:bodyPr>
          <a:p>
            <a:pPr algn="ctr"/>
            <a:r>
              <a:rPr lang="zh-CN" altLang="en-US" sz="985"/>
              <a:t>义乌机场“共富驿站”助力山区共富</a:t>
            </a:r>
            <a:endParaRPr lang="zh-CN" altLang="en-US" sz="985"/>
          </a:p>
        </p:txBody>
      </p:sp>
      <p:sp>
        <p:nvSpPr>
          <p:cNvPr id="5" name="Shape 1690"/>
          <p:cNvSpPr/>
          <p:nvPr>
            <p:custDataLst>
              <p:tags r:id="rId7"/>
            </p:custDataLst>
          </p:nvPr>
        </p:nvSpPr>
        <p:spPr>
          <a:xfrm>
            <a:off x="0" y="356743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7" name="图片 6"/>
          <p:cNvPicPr>
            <a:picLocks noChangeAspect="1"/>
          </p:cNvPicPr>
          <p:nvPr>
            <p:custDataLst>
              <p:tags r:id="rId8"/>
            </p:custDataLst>
          </p:nvPr>
        </p:nvPicPr>
        <p:blipFill>
          <a:blip r:embed="rId9"/>
          <a:stretch>
            <a:fillRect/>
          </a:stretch>
        </p:blipFill>
        <p:spPr>
          <a:xfrm>
            <a:off x="7877698" y="-10"/>
            <a:ext cx="1107600" cy="244400"/>
          </a:xfrm>
          <a:prstGeom prst="rect">
            <a:avLst/>
          </a:prstGeom>
        </p:spPr>
      </p:pic>
      <p:sp>
        <p:nvSpPr>
          <p:cNvPr id="8" name="Round Same Side Corner Rectangle 119"/>
          <p:cNvSpPr/>
          <p:nvPr>
            <p:custDataLst>
              <p:tags r:id="rId10"/>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9" name="TextBox 100"/>
          <p:cNvSpPr txBox="1"/>
          <p:nvPr>
            <p:custDataLst>
              <p:tags r:id="rId11"/>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矩形 22"/>
          <p:cNvSpPr/>
          <p:nvPr/>
        </p:nvSpPr>
        <p:spPr>
          <a:xfrm>
            <a:off x="4450715" y="384810"/>
            <a:ext cx="3686175" cy="3053715"/>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
        <p:nvSpPr>
          <p:cNvPr id="7" name="文本框 6"/>
          <p:cNvSpPr txBox="1"/>
          <p:nvPr>
            <p:custDataLst>
              <p:tags r:id="rId1"/>
            </p:custDataLst>
          </p:nvPr>
        </p:nvSpPr>
        <p:spPr>
          <a:xfrm>
            <a:off x="581660" y="1467485"/>
            <a:ext cx="3427095" cy="100457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spAutoFit/>
          </a:bodyPr>
          <a:p>
            <a:pPr indent="251460" algn="just" fontAlgn="auto">
              <a:lnSpc>
                <a:spcPct val="200000"/>
              </a:lnSpc>
              <a:extLst>
                <a:ext uri="{35155182-B16C-46BC-9424-99874614C6A1}">
                  <wpsdc:indentchars xmlns:wpsdc="http://www.wps.cn/officeDocument/2017/drawingmlCustomData" val="200" checksum="3477368387"/>
                </a:ext>
              </a:extLst>
            </a:pPr>
            <a:r>
              <a:rPr sz="985"/>
              <a:t>充分发挥省级平台优势，强化与省市宣传文化部门的联动，通过官网、官微和社会媒体等平台，主动对外发声，积极树立典型，坚持正向引导，持续讲好浙江机场故事。</a:t>
            </a:r>
            <a:endParaRPr lang="en-US" altLang="zh-CN" sz="985"/>
          </a:p>
        </p:txBody>
      </p:sp>
      <p:pic>
        <p:nvPicPr>
          <p:cNvPr id="2" name="图片 1"/>
          <p:cNvPicPr>
            <a:picLocks noChangeAspect="1"/>
          </p:cNvPicPr>
          <p:nvPr>
            <p:custDataLst>
              <p:tags r:id="rId2"/>
            </p:custDataLst>
          </p:nvPr>
        </p:nvPicPr>
        <p:blipFill>
          <a:blip r:embed="rId3"/>
          <a:stretch>
            <a:fillRect/>
          </a:stretch>
        </p:blipFill>
        <p:spPr>
          <a:xfrm>
            <a:off x="5747458" y="436060"/>
            <a:ext cx="2340000" cy="638659"/>
          </a:xfrm>
          <a:prstGeom prst="rect">
            <a:avLst/>
          </a:prstGeom>
        </p:spPr>
      </p:pic>
      <p:sp>
        <p:nvSpPr>
          <p:cNvPr id="9" name="TextBox 100"/>
          <p:cNvSpPr txBox="1"/>
          <p:nvPr>
            <p:custDataLst>
              <p:tags r:id="rId4"/>
            </p:custDataLst>
          </p:nvPr>
        </p:nvSpPr>
        <p:spPr>
          <a:xfrm>
            <a:off x="581660" y="764540"/>
            <a:ext cx="2345055"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（四）差异管理，一企一品</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10" name="Shape 1690"/>
          <p:cNvSpPr/>
          <p:nvPr>
            <p:custDataLst>
              <p:tags r:id="rId5"/>
            </p:custDataLst>
          </p:nvPr>
        </p:nvSpPr>
        <p:spPr>
          <a:xfrm>
            <a:off x="0" y="356743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12" name="图片 11"/>
          <p:cNvPicPr>
            <a:picLocks noChangeAspect="1"/>
          </p:cNvPicPr>
          <p:nvPr>
            <p:custDataLst>
              <p:tags r:id="rId6"/>
            </p:custDataLst>
          </p:nvPr>
        </p:nvPicPr>
        <p:blipFill>
          <a:blip r:embed="rId7"/>
          <a:stretch>
            <a:fillRect/>
          </a:stretch>
        </p:blipFill>
        <p:spPr>
          <a:xfrm>
            <a:off x="7877698" y="-10"/>
            <a:ext cx="1107600" cy="244400"/>
          </a:xfrm>
          <a:prstGeom prst="rect">
            <a:avLst/>
          </a:prstGeom>
        </p:spPr>
      </p:pic>
      <p:sp>
        <p:nvSpPr>
          <p:cNvPr id="13" name="Round Same Side Corner Rectangle 119"/>
          <p:cNvSpPr/>
          <p:nvPr>
            <p:custDataLst>
              <p:tags r:id="rId8"/>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5" name="TextBox 100"/>
          <p:cNvSpPr txBox="1"/>
          <p:nvPr>
            <p:custDataLst>
              <p:tags r:id="rId9"/>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1310" b="1" dirty="0">
              <a:solidFill>
                <a:srgbClr val="0070C0"/>
              </a:solidFill>
              <a:latin typeface="微软雅黑" panose="020B0503020204020204" charset="-122"/>
              <a:ea typeface="微软雅黑" panose="020B0503020204020204" charset="-122"/>
              <a:cs typeface="Lato Light"/>
            </a:endParaRPr>
          </a:p>
        </p:txBody>
      </p:sp>
      <p:pic>
        <p:nvPicPr>
          <p:cNvPr id="16" name="图片 15"/>
          <p:cNvPicPr>
            <a:picLocks noChangeAspect="1"/>
          </p:cNvPicPr>
          <p:nvPr>
            <p:custDataLst>
              <p:tags r:id="rId10"/>
            </p:custDataLst>
          </p:nvPr>
        </p:nvPicPr>
        <p:blipFill>
          <a:blip r:embed="rId11"/>
          <a:stretch>
            <a:fillRect/>
          </a:stretch>
        </p:blipFill>
        <p:spPr>
          <a:xfrm>
            <a:off x="4664710" y="876300"/>
            <a:ext cx="2340000" cy="1796310"/>
          </a:xfrm>
          <a:prstGeom prst="rect">
            <a:avLst/>
          </a:prstGeom>
        </p:spPr>
      </p:pic>
      <p:pic>
        <p:nvPicPr>
          <p:cNvPr id="8" name="图片 7"/>
          <p:cNvPicPr>
            <a:picLocks noChangeAspect="1"/>
          </p:cNvPicPr>
          <p:nvPr>
            <p:custDataLst>
              <p:tags r:id="rId12"/>
            </p:custDataLst>
          </p:nvPr>
        </p:nvPicPr>
        <p:blipFill>
          <a:blip r:embed="rId13"/>
          <a:srcRect b="54845"/>
          <a:stretch>
            <a:fillRect/>
          </a:stretch>
        </p:blipFill>
        <p:spPr>
          <a:xfrm>
            <a:off x="5747458" y="2518071"/>
            <a:ext cx="2340000" cy="87205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100"/>
          <p:cNvSpPr txBox="1"/>
          <p:nvPr/>
        </p:nvSpPr>
        <p:spPr>
          <a:xfrm>
            <a:off x="581923" y="741085"/>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（五）持续推进，久久为功</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23" name="矩形 22"/>
          <p:cNvSpPr/>
          <p:nvPr/>
        </p:nvSpPr>
        <p:spPr>
          <a:xfrm>
            <a:off x="5393055" y="333375"/>
            <a:ext cx="2658110" cy="3105150"/>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
        <p:nvSpPr>
          <p:cNvPr id="7" name="文本框 6"/>
          <p:cNvSpPr txBox="1"/>
          <p:nvPr>
            <p:custDataLst>
              <p:tags r:id="rId1"/>
            </p:custDataLst>
          </p:nvPr>
        </p:nvSpPr>
        <p:spPr>
          <a:xfrm>
            <a:off x="582295" y="1283970"/>
            <a:ext cx="4016375" cy="130937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spAutoFit/>
          </a:bodyPr>
          <a:p>
            <a:pPr indent="251460" algn="just" fontAlgn="auto">
              <a:lnSpc>
                <a:spcPct val="200000"/>
              </a:lnSpc>
              <a:extLst>
                <a:ext uri="{35155182-B16C-46BC-9424-99874614C6A1}">
                  <wpsdc:indentchars xmlns:wpsdc="http://www.wps.cn/officeDocument/2017/drawingmlCustomData" val="200" checksum="3477368387"/>
                </a:ext>
              </a:extLst>
            </a:pPr>
            <a:r>
              <a:rPr sz="985"/>
              <a:t>经过近三年努力，截至2022年底，集团公司实现累计建设光伏装机容量9.6MW，桥载设备使用率99.17%，在用新能源车239辆，安装充电桩1099套，在用节能灯具11.2万盏，集团低碳绿色发展基础进一步增强。</a:t>
            </a:r>
            <a:endParaRPr lang="en-US" altLang="zh-CN" sz="985"/>
          </a:p>
        </p:txBody>
      </p:sp>
      <p:pic>
        <p:nvPicPr>
          <p:cNvPr id="2" name="图片 1"/>
          <p:cNvPicPr>
            <a:picLocks noChangeAspect="1"/>
          </p:cNvPicPr>
          <p:nvPr>
            <p:custDataLst>
              <p:tags r:id="rId2"/>
            </p:custDataLst>
          </p:nvPr>
        </p:nvPicPr>
        <p:blipFill>
          <a:blip r:embed="rId3"/>
          <a:stretch>
            <a:fillRect/>
          </a:stretch>
        </p:blipFill>
        <p:spPr>
          <a:xfrm>
            <a:off x="5682260" y="411695"/>
            <a:ext cx="2241000" cy="2988000"/>
          </a:xfrm>
          <a:prstGeom prst="rect">
            <a:avLst/>
          </a:prstGeom>
        </p:spPr>
      </p:pic>
      <p:sp>
        <p:nvSpPr>
          <p:cNvPr id="10" name="Shape 1690"/>
          <p:cNvSpPr/>
          <p:nvPr>
            <p:custDataLst>
              <p:tags r:id="rId4"/>
            </p:custDataLst>
          </p:nvPr>
        </p:nvSpPr>
        <p:spPr>
          <a:xfrm>
            <a:off x="0" y="356743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12" name="图片 11"/>
          <p:cNvPicPr>
            <a:picLocks noChangeAspect="1"/>
          </p:cNvPicPr>
          <p:nvPr>
            <p:custDataLst>
              <p:tags r:id="rId5"/>
            </p:custDataLst>
          </p:nvPr>
        </p:nvPicPr>
        <p:blipFill>
          <a:blip r:embed="rId6"/>
          <a:stretch>
            <a:fillRect/>
          </a:stretch>
        </p:blipFill>
        <p:spPr>
          <a:xfrm>
            <a:off x="7877698" y="-10"/>
            <a:ext cx="1107600" cy="244400"/>
          </a:xfrm>
          <a:prstGeom prst="rect">
            <a:avLst/>
          </a:prstGeom>
        </p:spPr>
      </p:pic>
      <p:sp>
        <p:nvSpPr>
          <p:cNvPr id="13" name="Round Same Side Corner Rectangle 119"/>
          <p:cNvSpPr/>
          <p:nvPr>
            <p:custDataLst>
              <p:tags r:id="rId7"/>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5" name="TextBox 100"/>
          <p:cNvSpPr txBox="1"/>
          <p:nvPr>
            <p:custDataLst>
              <p:tags r:id="rId8"/>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100"/>
          <p:cNvSpPr txBox="1"/>
          <p:nvPr/>
        </p:nvSpPr>
        <p:spPr>
          <a:xfrm>
            <a:off x="581923" y="750610"/>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（六）树立标杆，共建共享</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7" name="文本框 6"/>
          <p:cNvSpPr txBox="1"/>
          <p:nvPr>
            <p:custDataLst>
              <p:tags r:id="rId1"/>
            </p:custDataLst>
          </p:nvPr>
        </p:nvSpPr>
        <p:spPr>
          <a:xfrm>
            <a:off x="581660" y="1283970"/>
            <a:ext cx="3348355" cy="161417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spAutoFit/>
          </a:bodyPr>
          <a:p>
            <a:pPr indent="251460" algn="just" fontAlgn="auto">
              <a:lnSpc>
                <a:spcPct val="200000"/>
              </a:lnSpc>
              <a:extLst>
                <a:ext uri="{35155182-B16C-46BC-9424-99874614C6A1}">
                  <wpsdc:indentchars xmlns:wpsdc="http://www.wps.cn/officeDocument/2017/drawingmlCustomData" val="200" checksum="3477368387"/>
                </a:ext>
              </a:extLst>
            </a:pPr>
            <a:r>
              <a:rPr sz="985"/>
              <a:t>深入开展安全、服务、运行管理提升示范项目建设活动</a:t>
            </a:r>
            <a:r>
              <a:rPr lang="zh-CN" sz="985"/>
              <a:t>，累计推出典型标杆和先进案例36项，其中涉及中小机场先进案例10项，占比27.78%。</a:t>
            </a:r>
            <a:endParaRPr lang="zh-CN" sz="985"/>
          </a:p>
          <a:p>
            <a:pPr indent="251460" algn="just" fontAlgn="auto">
              <a:lnSpc>
                <a:spcPct val="200000"/>
              </a:lnSpc>
              <a:extLst>
                <a:ext uri="{35155182-B16C-46BC-9424-99874614C6A1}">
                  <wpsdc:indentchars xmlns:wpsdc="http://www.wps.cn/officeDocument/2017/drawingmlCustomData" val="200" checksum="3477368387"/>
                </a:ext>
              </a:extLst>
            </a:pPr>
            <a:r>
              <a:rPr lang="zh-CN" sz="985"/>
              <a:t>台州机场应急救援智慧管理平台被评为2021年度浙江省属企业安全生产示范项目。</a:t>
            </a:r>
            <a:endParaRPr lang="zh-CN" sz="985"/>
          </a:p>
        </p:txBody>
      </p:sp>
      <p:sp>
        <p:nvSpPr>
          <p:cNvPr id="10" name="Shape 1690"/>
          <p:cNvSpPr/>
          <p:nvPr>
            <p:custDataLst>
              <p:tags r:id="rId2"/>
            </p:custDataLst>
          </p:nvPr>
        </p:nvSpPr>
        <p:spPr>
          <a:xfrm>
            <a:off x="0" y="356743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12" name="图片 11"/>
          <p:cNvPicPr>
            <a:picLocks noChangeAspect="1"/>
          </p:cNvPicPr>
          <p:nvPr>
            <p:custDataLst>
              <p:tags r:id="rId3"/>
            </p:custDataLst>
          </p:nvPr>
        </p:nvPicPr>
        <p:blipFill>
          <a:blip r:embed="rId4"/>
          <a:stretch>
            <a:fillRect/>
          </a:stretch>
        </p:blipFill>
        <p:spPr>
          <a:xfrm>
            <a:off x="7877698" y="-10"/>
            <a:ext cx="1107600" cy="244400"/>
          </a:xfrm>
          <a:prstGeom prst="rect">
            <a:avLst/>
          </a:prstGeom>
        </p:spPr>
      </p:pic>
      <p:sp>
        <p:nvSpPr>
          <p:cNvPr id="13" name="Round Same Side Corner Rectangle 119"/>
          <p:cNvSpPr/>
          <p:nvPr>
            <p:custDataLst>
              <p:tags r:id="rId5"/>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5" name="TextBox 100"/>
          <p:cNvSpPr txBox="1"/>
          <p:nvPr>
            <p:custDataLst>
              <p:tags r:id="rId6"/>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1310" b="1" dirty="0">
              <a:solidFill>
                <a:srgbClr val="0070C0"/>
              </a:solidFill>
              <a:latin typeface="微软雅黑" panose="020B0503020204020204" charset="-122"/>
              <a:ea typeface="微软雅黑" panose="020B0503020204020204" charset="-122"/>
              <a:cs typeface="Lato Light"/>
            </a:endParaRPr>
          </a:p>
        </p:txBody>
      </p:sp>
      <p:grpSp>
        <p:nvGrpSpPr>
          <p:cNvPr id="8" name="组合 7"/>
          <p:cNvGrpSpPr/>
          <p:nvPr/>
        </p:nvGrpSpPr>
        <p:grpSpPr>
          <a:xfrm>
            <a:off x="4259580" y="421640"/>
            <a:ext cx="4075855" cy="2970180"/>
            <a:chOff x="6708" y="664"/>
            <a:chExt cx="6419" cy="4677"/>
          </a:xfrm>
        </p:grpSpPr>
        <p:pic>
          <p:nvPicPr>
            <p:cNvPr id="2" name="图片 1"/>
            <p:cNvPicPr>
              <a:picLocks noChangeAspect="1"/>
            </p:cNvPicPr>
            <p:nvPr>
              <p:custDataLst>
                <p:tags r:id="rId7"/>
              </p:custDataLst>
            </p:nvPr>
          </p:nvPicPr>
          <p:blipFill>
            <a:blip r:embed="rId8"/>
            <a:stretch>
              <a:fillRect/>
            </a:stretch>
          </p:blipFill>
          <p:spPr>
            <a:xfrm>
              <a:off x="9745" y="664"/>
              <a:ext cx="3382" cy="4677"/>
            </a:xfrm>
            <a:prstGeom prst="rect">
              <a:avLst/>
            </a:prstGeom>
          </p:spPr>
        </p:pic>
        <p:pic>
          <p:nvPicPr>
            <p:cNvPr id="5" name="图片 4"/>
            <p:cNvPicPr>
              <a:picLocks noChangeAspect="1"/>
            </p:cNvPicPr>
            <p:nvPr>
              <p:custDataLst>
                <p:tags r:id="rId9"/>
              </p:custDataLst>
            </p:nvPr>
          </p:nvPicPr>
          <p:blipFill>
            <a:blip r:embed="rId10"/>
            <a:stretch>
              <a:fillRect/>
            </a:stretch>
          </p:blipFill>
          <p:spPr>
            <a:xfrm>
              <a:off x="6708" y="664"/>
              <a:ext cx="3405" cy="4677"/>
            </a:xfrm>
            <a:prstGeom prst="rect">
              <a:avLst/>
            </a:prstGeom>
          </p:spPr>
        </p:pic>
      </p:grpSp>
      <p:sp>
        <p:nvSpPr>
          <p:cNvPr id="23" name="矩形 22"/>
          <p:cNvSpPr/>
          <p:nvPr/>
        </p:nvSpPr>
        <p:spPr>
          <a:xfrm>
            <a:off x="4016375" y="448945"/>
            <a:ext cx="4318635" cy="2990215"/>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Line 4"/>
          <p:cNvSpPr>
            <a:spLocks noChangeShapeType="1"/>
          </p:cNvSpPr>
          <p:nvPr/>
        </p:nvSpPr>
        <p:spPr bwMode="auto">
          <a:xfrm>
            <a:off x="3581760" y="1954853"/>
            <a:ext cx="1486160" cy="10053"/>
          </a:xfrm>
          <a:prstGeom prst="line">
            <a:avLst/>
          </a:prstGeom>
          <a:noFill/>
          <a:ln w="25400" cap="flat" cmpd="sng">
            <a:solidFill>
              <a:srgbClr val="445469"/>
            </a:solidFill>
            <a:prstDash val="sysDot"/>
            <a:round/>
          </a:ln>
          <a:effectLst/>
        </p:spPr>
        <p:txBody>
          <a:bodyPr lIns="0" tIns="0" rIns="0" bIns="0" anchor="ctr"/>
          <a:lstStyle/>
          <a:p>
            <a:pPr defTabSz="914400">
              <a:defRPr/>
            </a:pPr>
            <a:endParaRPr lang="es-ES" sz="1530">
              <a:solidFill>
                <a:srgbClr val="445469"/>
              </a:solidFill>
              <a:effectLst>
                <a:outerShdw blurRad="38100" dist="38100" dir="2700000" algn="tl">
                  <a:srgbClr val="DDDDDD"/>
                </a:outerShdw>
              </a:effectLst>
              <a:latin typeface="Gill Sans" charset="0"/>
              <a:ea typeface="思源黑体 CN Medium"/>
              <a:cs typeface="Gill Sans" charset="0"/>
              <a:sym typeface="Gill Sans" charset="0"/>
            </a:endParaRPr>
          </a:p>
        </p:txBody>
      </p:sp>
      <p:grpSp>
        <p:nvGrpSpPr>
          <p:cNvPr id="2" name="组合 1"/>
          <p:cNvGrpSpPr/>
          <p:nvPr/>
        </p:nvGrpSpPr>
        <p:grpSpPr>
          <a:xfrm>
            <a:off x="2546960" y="1225120"/>
            <a:ext cx="4124640" cy="465227"/>
            <a:chOff x="8484192" y="3769895"/>
            <a:chExt cx="10088915" cy="1137920"/>
          </a:xfrm>
        </p:grpSpPr>
        <p:sp>
          <p:nvSpPr>
            <p:cNvPr id="54" name="AutoShape 5"/>
            <p:cNvSpPr/>
            <p:nvPr/>
          </p:nvSpPr>
          <p:spPr bwMode="auto">
            <a:xfrm>
              <a:off x="10166526" y="3769895"/>
              <a:ext cx="8406581" cy="1137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13863" tIns="13863" rIns="13863" bIns="13863" anchor="ctr"/>
            <a:lstStyle/>
            <a:p>
              <a:pPr algn="l" defTabSz="914400" fontAlgn="auto">
                <a:defRPr/>
              </a:pPr>
              <a:r>
                <a:rPr lang="en-US" altLang="zh-CN" sz="2185" b="1" dirty="0">
                  <a:solidFill>
                    <a:srgbClr val="0070C0"/>
                  </a:solidFill>
                  <a:latin typeface="思源黑体 CN Medium" panose="020B0600000000000000" pitchFamily="34" charset="-122"/>
                  <a:ea typeface="思源黑体 CN Medium" panose="020B0600000000000000" pitchFamily="34" charset="-122"/>
                  <a:cs typeface="Lato Light"/>
                  <a:sym typeface="+mn-ea"/>
                </a:rPr>
                <a:t>  </a:t>
              </a:r>
              <a:r>
                <a:rPr lang="zh-CN" altLang="en-US" sz="2185" b="1" dirty="0">
                  <a:solidFill>
                    <a:srgbClr val="0070C0"/>
                  </a:solidFill>
                  <a:latin typeface="思源黑体 CN Medium" panose="020B0600000000000000" pitchFamily="34" charset="-122"/>
                  <a:ea typeface="思源黑体 CN Medium" panose="020B0600000000000000" pitchFamily="34" charset="-122"/>
                  <a:cs typeface="Lato Light"/>
                  <a:sym typeface="+mn-ea"/>
                </a:rPr>
                <a:t>汇聚合力，强化统筹协同</a:t>
              </a:r>
              <a:endParaRPr lang="zh-CN" altLang="en-US" sz="2185" b="1" dirty="0">
                <a:solidFill>
                  <a:srgbClr val="0070C0"/>
                </a:solidFill>
                <a:latin typeface="思源黑体 CN Medium" panose="020B0600000000000000" pitchFamily="34" charset="-122"/>
                <a:ea typeface="思源黑体 CN Medium" panose="020B0600000000000000" pitchFamily="34" charset="-122"/>
                <a:cs typeface="Lato Light"/>
                <a:sym typeface="+mn-ea"/>
              </a:endParaRPr>
            </a:p>
          </p:txBody>
        </p:sp>
        <p:grpSp>
          <p:nvGrpSpPr>
            <p:cNvPr id="7" name="组合 6"/>
            <p:cNvGrpSpPr/>
            <p:nvPr/>
          </p:nvGrpSpPr>
          <p:grpSpPr>
            <a:xfrm>
              <a:off x="8484192" y="3771816"/>
              <a:ext cx="1791856" cy="1038781"/>
              <a:chOff x="8714396" y="4080223"/>
              <a:chExt cx="1791856" cy="1038781"/>
            </a:xfrm>
          </p:grpSpPr>
          <p:grpSp>
            <p:nvGrpSpPr>
              <p:cNvPr id="8" name="Group 1"/>
              <p:cNvGrpSpPr/>
              <p:nvPr/>
            </p:nvGrpSpPr>
            <p:grpSpPr>
              <a:xfrm>
                <a:off x="10396555" y="4109281"/>
                <a:ext cx="109697" cy="961973"/>
                <a:chOff x="7736447" y="5598472"/>
                <a:chExt cx="109697" cy="961973"/>
              </a:xfrm>
            </p:grpSpPr>
            <p:sp>
              <p:nvSpPr>
                <p:cNvPr id="12" name="Round Same Side Corner Rectangle 112"/>
                <p:cNvSpPr/>
                <p:nvPr/>
              </p:nvSpPr>
              <p:spPr>
                <a:xfrm rot="10800000" flipH="1">
                  <a:off x="7736447" y="5598472"/>
                  <a:ext cx="109697" cy="913591"/>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dirty="0">
                    <a:solidFill>
                      <a:prstClr val="white"/>
                    </a:solidFill>
                    <a:latin typeface="Arial Black" panose="020B0A04020102020204"/>
                    <a:ea typeface="思源黑体 CN Medium"/>
                  </a:endParaRPr>
                </a:p>
              </p:txBody>
            </p:sp>
            <p:sp>
              <p:nvSpPr>
                <p:cNvPr id="13" name="Round Same Side Corner Rectangle 119"/>
                <p:cNvSpPr/>
                <p:nvPr/>
              </p:nvSpPr>
              <p:spPr>
                <a:xfrm rot="10800000" flipH="1">
                  <a:off x="7736447" y="5646854"/>
                  <a:ext cx="109697" cy="913591"/>
                </a:xfrm>
                <a:prstGeom prst="round2SameRect">
                  <a:avLst>
                    <a:gd name="adj1" fmla="val 50000"/>
                    <a:gd name="adj2"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a:solidFill>
                      <a:prstClr val="white"/>
                    </a:solidFill>
                    <a:latin typeface="Arial Black" panose="020B0A04020102020204"/>
                    <a:ea typeface="思源黑体 CN Medium"/>
                  </a:endParaRPr>
                </a:p>
              </p:txBody>
            </p:sp>
          </p:grpSp>
          <p:grpSp>
            <p:nvGrpSpPr>
              <p:cNvPr id="9" name="组合 8"/>
              <p:cNvGrpSpPr/>
              <p:nvPr/>
            </p:nvGrpSpPr>
            <p:grpSpPr>
              <a:xfrm>
                <a:off x="8714396" y="4080223"/>
                <a:ext cx="1230409" cy="1038781"/>
                <a:chOff x="8691103" y="4080223"/>
                <a:chExt cx="1230409" cy="1038781"/>
              </a:xfrm>
            </p:grpSpPr>
            <p:sp>
              <p:nvSpPr>
                <p:cNvPr id="10" name="矩形 9"/>
                <p:cNvSpPr/>
                <p:nvPr/>
              </p:nvSpPr>
              <p:spPr>
                <a:xfrm rot="2700000">
                  <a:off x="8708923" y="4062403"/>
                  <a:ext cx="1008187" cy="10438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490">
                    <a:solidFill>
                      <a:prstClr val="white"/>
                    </a:solidFill>
                    <a:latin typeface="等线" panose="02010600030101010101" charset="-122"/>
                    <a:ea typeface="等线" panose="02010600030101010101" charset="-122"/>
                  </a:endParaRPr>
                </a:p>
              </p:txBody>
            </p:sp>
            <p:sp>
              <p:nvSpPr>
                <p:cNvPr id="11" name="文本框 10"/>
                <p:cNvSpPr txBox="1"/>
                <p:nvPr/>
              </p:nvSpPr>
              <p:spPr>
                <a:xfrm>
                  <a:off x="8749973" y="4156034"/>
                  <a:ext cx="1171539" cy="962970"/>
                </a:xfrm>
                <a:prstGeom prst="rect">
                  <a:avLst/>
                </a:prstGeom>
                <a:noFill/>
              </p:spPr>
              <p:txBody>
                <a:bodyPr wrap="square" rtlCol="0">
                  <a:spAutoFit/>
                </a:bodyPr>
                <a:lstStyle/>
                <a:p>
                  <a:pPr defTabSz="457200">
                    <a:defRPr/>
                  </a:pPr>
                  <a:r>
                    <a:rPr lang="en-US" altLang="zh-CN" sz="1965" dirty="0">
                      <a:solidFill>
                        <a:prstClr val="white"/>
                      </a:solidFill>
                      <a:latin typeface="Impact" panose="020B0806030902050204" pitchFamily="34" charset="0"/>
                      <a:ea typeface="等线" panose="02010600030101010101" charset="-122"/>
                    </a:rPr>
                    <a:t>04</a:t>
                  </a:r>
                  <a:endParaRPr lang="en-US" altLang="zh-CN" sz="1965" dirty="0">
                    <a:solidFill>
                      <a:prstClr val="white"/>
                    </a:solidFill>
                    <a:latin typeface="Impact" panose="020B0806030902050204" pitchFamily="34" charset="0"/>
                    <a:ea typeface="等线" panose="02010600030101010101" charset="-122"/>
                  </a:endParaRPr>
                </a:p>
              </p:txBody>
            </p:sp>
          </p:grpSp>
        </p:grpSp>
      </p:grpSp>
      <p:pic>
        <p:nvPicPr>
          <p:cNvPr id="5" name="图片 4"/>
          <p:cNvPicPr>
            <a:picLocks noChangeAspect="1"/>
          </p:cNvPicPr>
          <p:nvPr>
            <p:custDataLst>
              <p:tags r:id="rId1"/>
            </p:custDataLst>
          </p:nvPr>
        </p:nvPicPr>
        <p:blipFill>
          <a:blip r:embed="rId2"/>
          <a:stretch>
            <a:fillRect/>
          </a:stretch>
        </p:blipFill>
        <p:spPr>
          <a:xfrm>
            <a:off x="7876428" y="-10"/>
            <a:ext cx="1107600" cy="244400"/>
          </a:xfrm>
          <a:prstGeom prst="rect">
            <a:avLst/>
          </a:prstGeom>
        </p:spPr>
      </p:pic>
      <p:sp>
        <p:nvSpPr>
          <p:cNvPr id="22" name="ï$lîḍè"/>
          <p:cNvSpPr/>
          <p:nvPr>
            <p:custDataLst>
              <p:tags r:id="rId3"/>
            </p:custDataLst>
          </p:nvPr>
        </p:nvSpPr>
        <p:spPr bwMode="auto">
          <a:xfrm>
            <a:off x="3580130" y="3311525"/>
            <a:ext cx="5403850" cy="83058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919191"/>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
        <p:nvSpPr>
          <p:cNvPr id="6" name="ï$lîḍè"/>
          <p:cNvSpPr/>
          <p:nvPr>
            <p:custDataLst>
              <p:tags r:id="rId4"/>
            </p:custDataLst>
          </p:nvPr>
        </p:nvSpPr>
        <p:spPr bwMode="auto">
          <a:xfrm rot="11134385">
            <a:off x="-76200" y="3111500"/>
            <a:ext cx="4311015" cy="98679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C6EAFE">
              <a:alpha val="58000"/>
            </a:srgbClr>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100"/>
          <p:cNvSpPr txBox="1"/>
          <p:nvPr/>
        </p:nvSpPr>
        <p:spPr>
          <a:xfrm>
            <a:off x="581923" y="639485"/>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推进平安机场与智慧机场建设融合</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41" name="Shape 1690"/>
          <p:cNvSpPr/>
          <p:nvPr/>
        </p:nvSpPr>
        <p:spPr>
          <a:xfrm>
            <a:off x="0" y="3567430"/>
            <a:ext cx="898588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3" name="图片 2"/>
          <p:cNvPicPr>
            <a:picLocks noChangeAspect="1"/>
          </p:cNvPicPr>
          <p:nvPr/>
        </p:nvPicPr>
        <p:blipFill>
          <a:blip r:embed="rId1"/>
          <a:stretch>
            <a:fillRect/>
          </a:stretch>
        </p:blipFill>
        <p:spPr>
          <a:xfrm>
            <a:off x="7877698" y="-10"/>
            <a:ext cx="1107600" cy="244400"/>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1489973" y="946575"/>
            <a:ext cx="5400000" cy="2440084"/>
          </a:xfrm>
          <a:prstGeom prst="rect">
            <a:avLst/>
          </a:prstGeom>
        </p:spPr>
      </p:pic>
      <p:sp>
        <p:nvSpPr>
          <p:cNvPr id="13" name="Round Same Side Corner Rectangle 119"/>
          <p:cNvSpPr/>
          <p:nvPr>
            <p:custDataLst>
              <p:tags r:id="rId4"/>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5" name="TextBox 100"/>
          <p:cNvSpPr txBox="1"/>
          <p:nvPr>
            <p:custDataLst>
              <p:tags r:id="rId5"/>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汇聚合力，强化统筹协同</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ound Same Side Corner Rectangle 119"/>
          <p:cNvSpPr/>
          <p:nvPr/>
        </p:nvSpPr>
        <p:spPr>
          <a:xfrm rot="10800000" flipH="1">
            <a:off x="539977" y="235898"/>
            <a:ext cx="41600" cy="222907"/>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1" name="TextBox 100"/>
          <p:cNvSpPr txBox="1"/>
          <p:nvPr/>
        </p:nvSpPr>
        <p:spPr>
          <a:xfrm>
            <a:off x="581542" y="216932"/>
            <a:ext cx="2744941"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微软雅黑" panose="020B0503020204020204" charset="-122"/>
                <a:ea typeface="微软雅黑" panose="020B0503020204020204" charset="-122"/>
                <a:cs typeface="Lato Light"/>
              </a:rPr>
              <a:t>基本思路</a:t>
            </a:r>
            <a:endParaRPr lang="zh-CN" altLang="en-US" sz="1310" b="1" dirty="0">
              <a:solidFill>
                <a:srgbClr val="0070C0"/>
              </a:solidFill>
              <a:latin typeface="微软雅黑" panose="020B0503020204020204" charset="-122"/>
              <a:ea typeface="微软雅黑" panose="020B0503020204020204" charset="-122"/>
              <a:cs typeface="Lato Light"/>
            </a:endParaRPr>
          </a:p>
        </p:txBody>
      </p:sp>
      <p:sp>
        <p:nvSpPr>
          <p:cNvPr id="41" name="Shape 1690"/>
          <p:cNvSpPr/>
          <p:nvPr/>
        </p:nvSpPr>
        <p:spPr>
          <a:xfrm>
            <a:off x="635" y="3518535"/>
            <a:ext cx="8984615" cy="230505"/>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grpSp>
        <p:nvGrpSpPr>
          <p:cNvPr id="20" name="组合 19"/>
          <p:cNvGrpSpPr/>
          <p:nvPr/>
        </p:nvGrpSpPr>
        <p:grpSpPr>
          <a:xfrm>
            <a:off x="4977876" y="753811"/>
            <a:ext cx="2692535" cy="2358425"/>
            <a:chOff x="10082" y="2370"/>
            <a:chExt cx="7728" cy="6770"/>
          </a:xfrm>
        </p:grpSpPr>
        <p:sp>
          <p:nvSpPr>
            <p:cNvPr id="25" name="Freeform 10"/>
            <p:cNvSpPr/>
            <p:nvPr>
              <p:custDataLst>
                <p:tags r:id="rId1"/>
              </p:custDataLst>
            </p:nvPr>
          </p:nvSpPr>
          <p:spPr bwMode="auto">
            <a:xfrm rot="2340000">
              <a:off x="10580" y="6165"/>
              <a:ext cx="5567" cy="2975"/>
            </a:xfrm>
            <a:custGeom>
              <a:avLst/>
              <a:gdLst>
                <a:gd name="T0" fmla="*/ 0 w 852"/>
                <a:gd name="T1" fmla="*/ 0 h 455"/>
                <a:gd name="T2" fmla="*/ 25 w 852"/>
                <a:gd name="T3" fmla="*/ 115 h 455"/>
                <a:gd name="T4" fmla="*/ 40 w 852"/>
                <a:gd name="T5" fmla="*/ 87 h 455"/>
                <a:gd name="T6" fmla="*/ 364 w 852"/>
                <a:gd name="T7" fmla="*/ 280 h 455"/>
                <a:gd name="T8" fmla="*/ 432 w 852"/>
                <a:gd name="T9" fmla="*/ 271 h 455"/>
                <a:gd name="T10" fmla="*/ 647 w 852"/>
                <a:gd name="T11" fmla="*/ 451 h 455"/>
                <a:gd name="T12" fmla="*/ 848 w 852"/>
                <a:gd name="T13" fmla="*/ 235 h 455"/>
                <a:gd name="T14" fmla="*/ 682 w 852"/>
                <a:gd name="T15" fmla="*/ 38 h 455"/>
                <a:gd name="T16" fmla="*/ 667 w 852"/>
                <a:gd name="T17" fmla="*/ 35 h 455"/>
                <a:gd name="T18" fmla="*/ 662 w 852"/>
                <a:gd name="T19" fmla="*/ 45 h 455"/>
                <a:gd name="T20" fmla="*/ 659 w 852"/>
                <a:gd name="T21" fmla="*/ 52 h 455"/>
                <a:gd name="T22" fmla="*/ 656 w 852"/>
                <a:gd name="T23" fmla="*/ 57 h 455"/>
                <a:gd name="T24" fmla="*/ 651 w 852"/>
                <a:gd name="T25" fmla="*/ 67 h 455"/>
                <a:gd name="T26" fmla="*/ 648 w 852"/>
                <a:gd name="T27" fmla="*/ 73 h 455"/>
                <a:gd name="T28" fmla="*/ 644 w 852"/>
                <a:gd name="T29" fmla="*/ 79 h 455"/>
                <a:gd name="T30" fmla="*/ 638 w 852"/>
                <a:gd name="T31" fmla="*/ 88 h 455"/>
                <a:gd name="T32" fmla="*/ 634 w 852"/>
                <a:gd name="T33" fmla="*/ 94 h 455"/>
                <a:gd name="T34" fmla="*/ 631 w 852"/>
                <a:gd name="T35" fmla="*/ 99 h 455"/>
                <a:gd name="T36" fmla="*/ 623 w 852"/>
                <a:gd name="T37" fmla="*/ 109 h 455"/>
                <a:gd name="T38" fmla="*/ 620 w 852"/>
                <a:gd name="T39" fmla="*/ 113 h 455"/>
                <a:gd name="T40" fmla="*/ 615 w 852"/>
                <a:gd name="T41" fmla="*/ 119 h 455"/>
                <a:gd name="T42" fmla="*/ 611 w 852"/>
                <a:gd name="T43" fmla="*/ 123 h 455"/>
                <a:gd name="T44" fmla="*/ 603 w 852"/>
                <a:gd name="T45" fmla="*/ 133 h 455"/>
                <a:gd name="T46" fmla="*/ 600 w 852"/>
                <a:gd name="T47" fmla="*/ 137 h 455"/>
                <a:gd name="T48" fmla="*/ 590 w 852"/>
                <a:gd name="T49" fmla="*/ 147 h 455"/>
                <a:gd name="T50" fmla="*/ 587 w 852"/>
                <a:gd name="T51" fmla="*/ 149 h 455"/>
                <a:gd name="T52" fmla="*/ 581 w 852"/>
                <a:gd name="T53" fmla="*/ 155 h 455"/>
                <a:gd name="T54" fmla="*/ 578 w 852"/>
                <a:gd name="T55" fmla="*/ 157 h 455"/>
                <a:gd name="T56" fmla="*/ 566 w 852"/>
                <a:gd name="T57" fmla="*/ 167 h 455"/>
                <a:gd name="T58" fmla="*/ 564 w 852"/>
                <a:gd name="T59" fmla="*/ 170 h 455"/>
                <a:gd name="T60" fmla="*/ 541 w 852"/>
                <a:gd name="T61" fmla="*/ 186 h 455"/>
                <a:gd name="T62" fmla="*/ 540 w 852"/>
                <a:gd name="T63" fmla="*/ 187 h 455"/>
                <a:gd name="T64" fmla="*/ 525 w 852"/>
                <a:gd name="T65" fmla="*/ 196 h 455"/>
                <a:gd name="T66" fmla="*/ 523 w 852"/>
                <a:gd name="T67" fmla="*/ 197 h 455"/>
                <a:gd name="T68" fmla="*/ 498 w 852"/>
                <a:gd name="T69" fmla="*/ 211 h 455"/>
                <a:gd name="T70" fmla="*/ 497 w 852"/>
                <a:gd name="T71" fmla="*/ 212 h 455"/>
                <a:gd name="T72" fmla="*/ 480 w 852"/>
                <a:gd name="T73" fmla="*/ 219 h 455"/>
                <a:gd name="T74" fmla="*/ 479 w 852"/>
                <a:gd name="T75" fmla="*/ 220 h 455"/>
                <a:gd name="T76" fmla="*/ 451 w 852"/>
                <a:gd name="T77" fmla="*/ 230 h 455"/>
                <a:gd name="T78" fmla="*/ 449 w 852"/>
                <a:gd name="T79" fmla="*/ 230 h 455"/>
                <a:gd name="T80" fmla="*/ 430 w 852"/>
                <a:gd name="T81" fmla="*/ 236 h 455"/>
                <a:gd name="T82" fmla="*/ 357 w 852"/>
                <a:gd name="T83" fmla="*/ 246 h 455"/>
                <a:gd name="T84" fmla="*/ 47 w 852"/>
                <a:gd name="T85" fmla="*/ 83 h 455"/>
                <a:gd name="T86" fmla="*/ 85 w 852"/>
                <a:gd name="T87" fmla="*/ 82 h 455"/>
                <a:gd name="T88" fmla="*/ 0 w 852"/>
                <a:gd name="T8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2" h="455">
                  <a:moveTo>
                    <a:pt x="0" y="0"/>
                  </a:moveTo>
                  <a:cubicBezTo>
                    <a:pt x="25" y="115"/>
                    <a:pt x="25" y="115"/>
                    <a:pt x="25" y="115"/>
                  </a:cubicBezTo>
                  <a:cubicBezTo>
                    <a:pt x="40" y="87"/>
                    <a:pt x="40" y="87"/>
                    <a:pt x="40" y="87"/>
                  </a:cubicBezTo>
                  <a:cubicBezTo>
                    <a:pt x="98" y="205"/>
                    <a:pt x="223" y="285"/>
                    <a:pt x="364" y="280"/>
                  </a:cubicBezTo>
                  <a:cubicBezTo>
                    <a:pt x="387" y="279"/>
                    <a:pt x="410" y="276"/>
                    <a:pt x="432" y="271"/>
                  </a:cubicBezTo>
                  <a:cubicBezTo>
                    <a:pt x="447" y="376"/>
                    <a:pt x="539" y="455"/>
                    <a:pt x="647" y="451"/>
                  </a:cubicBezTo>
                  <a:cubicBezTo>
                    <a:pt x="762" y="447"/>
                    <a:pt x="852" y="350"/>
                    <a:pt x="848" y="235"/>
                  </a:cubicBezTo>
                  <a:cubicBezTo>
                    <a:pt x="845" y="137"/>
                    <a:pt x="774" y="57"/>
                    <a:pt x="682" y="38"/>
                  </a:cubicBezTo>
                  <a:cubicBezTo>
                    <a:pt x="677" y="37"/>
                    <a:pt x="672" y="36"/>
                    <a:pt x="667" y="35"/>
                  </a:cubicBezTo>
                  <a:cubicBezTo>
                    <a:pt x="665" y="38"/>
                    <a:pt x="664" y="42"/>
                    <a:pt x="662" y="45"/>
                  </a:cubicBezTo>
                  <a:cubicBezTo>
                    <a:pt x="661" y="47"/>
                    <a:pt x="660" y="49"/>
                    <a:pt x="659" y="52"/>
                  </a:cubicBezTo>
                  <a:cubicBezTo>
                    <a:pt x="658" y="53"/>
                    <a:pt x="657" y="55"/>
                    <a:pt x="656" y="57"/>
                  </a:cubicBezTo>
                  <a:cubicBezTo>
                    <a:pt x="655" y="61"/>
                    <a:pt x="653" y="64"/>
                    <a:pt x="651" y="67"/>
                  </a:cubicBezTo>
                  <a:cubicBezTo>
                    <a:pt x="650" y="69"/>
                    <a:pt x="649" y="71"/>
                    <a:pt x="648" y="73"/>
                  </a:cubicBezTo>
                  <a:cubicBezTo>
                    <a:pt x="646" y="75"/>
                    <a:pt x="645" y="77"/>
                    <a:pt x="644" y="79"/>
                  </a:cubicBezTo>
                  <a:cubicBezTo>
                    <a:pt x="642" y="82"/>
                    <a:pt x="640" y="85"/>
                    <a:pt x="638" y="88"/>
                  </a:cubicBezTo>
                  <a:cubicBezTo>
                    <a:pt x="637" y="90"/>
                    <a:pt x="635" y="92"/>
                    <a:pt x="634" y="94"/>
                  </a:cubicBezTo>
                  <a:cubicBezTo>
                    <a:pt x="633" y="96"/>
                    <a:pt x="632" y="97"/>
                    <a:pt x="631" y="99"/>
                  </a:cubicBezTo>
                  <a:cubicBezTo>
                    <a:pt x="628" y="102"/>
                    <a:pt x="626" y="106"/>
                    <a:pt x="623" y="109"/>
                  </a:cubicBezTo>
                  <a:cubicBezTo>
                    <a:pt x="622" y="110"/>
                    <a:pt x="621" y="112"/>
                    <a:pt x="620" y="113"/>
                  </a:cubicBezTo>
                  <a:cubicBezTo>
                    <a:pt x="618" y="115"/>
                    <a:pt x="617" y="117"/>
                    <a:pt x="615" y="119"/>
                  </a:cubicBezTo>
                  <a:cubicBezTo>
                    <a:pt x="614" y="121"/>
                    <a:pt x="613" y="122"/>
                    <a:pt x="611" y="123"/>
                  </a:cubicBezTo>
                  <a:cubicBezTo>
                    <a:pt x="609" y="127"/>
                    <a:pt x="606" y="130"/>
                    <a:pt x="603" y="133"/>
                  </a:cubicBezTo>
                  <a:cubicBezTo>
                    <a:pt x="602" y="134"/>
                    <a:pt x="601" y="135"/>
                    <a:pt x="600" y="137"/>
                  </a:cubicBezTo>
                  <a:cubicBezTo>
                    <a:pt x="596" y="140"/>
                    <a:pt x="593" y="143"/>
                    <a:pt x="590" y="147"/>
                  </a:cubicBezTo>
                  <a:cubicBezTo>
                    <a:pt x="589" y="147"/>
                    <a:pt x="588" y="148"/>
                    <a:pt x="587" y="149"/>
                  </a:cubicBezTo>
                  <a:cubicBezTo>
                    <a:pt x="585" y="151"/>
                    <a:pt x="583" y="153"/>
                    <a:pt x="581" y="155"/>
                  </a:cubicBezTo>
                  <a:cubicBezTo>
                    <a:pt x="580" y="156"/>
                    <a:pt x="579" y="157"/>
                    <a:pt x="578" y="157"/>
                  </a:cubicBezTo>
                  <a:cubicBezTo>
                    <a:pt x="574" y="161"/>
                    <a:pt x="570" y="164"/>
                    <a:pt x="566" y="167"/>
                  </a:cubicBezTo>
                  <a:cubicBezTo>
                    <a:pt x="566" y="168"/>
                    <a:pt x="565" y="169"/>
                    <a:pt x="564" y="170"/>
                  </a:cubicBezTo>
                  <a:cubicBezTo>
                    <a:pt x="556" y="175"/>
                    <a:pt x="549" y="181"/>
                    <a:pt x="541" y="186"/>
                  </a:cubicBezTo>
                  <a:cubicBezTo>
                    <a:pt x="541" y="186"/>
                    <a:pt x="540" y="187"/>
                    <a:pt x="540" y="187"/>
                  </a:cubicBezTo>
                  <a:cubicBezTo>
                    <a:pt x="535" y="190"/>
                    <a:pt x="530" y="193"/>
                    <a:pt x="525" y="196"/>
                  </a:cubicBezTo>
                  <a:cubicBezTo>
                    <a:pt x="525" y="197"/>
                    <a:pt x="524" y="197"/>
                    <a:pt x="523" y="197"/>
                  </a:cubicBezTo>
                  <a:cubicBezTo>
                    <a:pt x="515" y="202"/>
                    <a:pt x="507" y="207"/>
                    <a:pt x="498" y="211"/>
                  </a:cubicBezTo>
                  <a:cubicBezTo>
                    <a:pt x="497" y="211"/>
                    <a:pt x="497" y="212"/>
                    <a:pt x="497" y="212"/>
                  </a:cubicBezTo>
                  <a:cubicBezTo>
                    <a:pt x="491" y="214"/>
                    <a:pt x="485" y="217"/>
                    <a:pt x="480" y="219"/>
                  </a:cubicBezTo>
                  <a:cubicBezTo>
                    <a:pt x="479" y="219"/>
                    <a:pt x="479" y="220"/>
                    <a:pt x="479" y="220"/>
                  </a:cubicBezTo>
                  <a:cubicBezTo>
                    <a:pt x="470" y="223"/>
                    <a:pt x="460" y="227"/>
                    <a:pt x="451" y="230"/>
                  </a:cubicBezTo>
                  <a:cubicBezTo>
                    <a:pt x="450" y="230"/>
                    <a:pt x="450" y="230"/>
                    <a:pt x="449" y="230"/>
                  </a:cubicBezTo>
                  <a:cubicBezTo>
                    <a:pt x="443" y="232"/>
                    <a:pt x="437" y="234"/>
                    <a:pt x="430" y="236"/>
                  </a:cubicBezTo>
                  <a:cubicBezTo>
                    <a:pt x="407" y="242"/>
                    <a:pt x="382" y="245"/>
                    <a:pt x="357" y="246"/>
                  </a:cubicBezTo>
                  <a:cubicBezTo>
                    <a:pt x="227" y="251"/>
                    <a:pt x="112" y="185"/>
                    <a:pt x="47" y="83"/>
                  </a:cubicBezTo>
                  <a:cubicBezTo>
                    <a:pt x="85" y="82"/>
                    <a:pt x="85" y="82"/>
                    <a:pt x="85" y="82"/>
                  </a:cubicBezTo>
                  <a:lnTo>
                    <a:pt x="0" y="0"/>
                  </a:lnTo>
                  <a:close/>
                </a:path>
              </a:pathLst>
            </a:custGeom>
            <a:solidFill>
              <a:srgbClr val="9BBB59"/>
            </a:solidFill>
            <a:ln>
              <a:noFill/>
            </a:ln>
          </p:spPr>
          <p:txBody>
            <a:bodyPr wrap="square" lIns="49133" tIns="25549" rIns="49133" bIns="25549" anchor="ctr" anchorCtr="0">
              <a:normAutofit/>
            </a:bodyPr>
            <a:lstStyle/>
            <a:p>
              <a:endParaRPr lang="zh-CN" altLang="en-US" sz="925">
                <a:solidFill>
                  <a:srgbClr val="FDFDFD"/>
                </a:solidFill>
              </a:endParaRPr>
            </a:p>
          </p:txBody>
        </p:sp>
        <p:sp>
          <p:nvSpPr>
            <p:cNvPr id="27" name="Oval 12"/>
            <p:cNvSpPr>
              <a:spLocks noChangeArrowheads="1"/>
            </p:cNvSpPr>
            <p:nvPr>
              <p:custDataLst>
                <p:tags r:id="rId2"/>
              </p:custDataLst>
            </p:nvPr>
          </p:nvSpPr>
          <p:spPr bwMode="auto">
            <a:xfrm>
              <a:off x="13037" y="4339"/>
              <a:ext cx="2405" cy="2406"/>
            </a:xfrm>
            <a:prstGeom prst="ellipse">
              <a:avLst/>
            </a:prstGeom>
            <a:solidFill>
              <a:srgbClr val="4BACC6"/>
            </a:solidFill>
            <a:ln>
              <a:noFill/>
            </a:ln>
          </p:spPr>
          <p:txBody>
            <a:bodyPr wrap="square" lIns="49133" tIns="25549" rIns="49133" bIns="25549" anchor="ctr" anchorCtr="0">
              <a:normAutofit/>
            </a:bodyPr>
            <a:lstStyle/>
            <a:p>
              <a:endParaRPr lang="zh-CN" altLang="en-US" sz="985" dirty="0">
                <a:solidFill>
                  <a:srgbClr val="FDFDFD"/>
                </a:solidFill>
              </a:endParaRPr>
            </a:p>
          </p:txBody>
        </p:sp>
        <p:grpSp>
          <p:nvGrpSpPr>
            <p:cNvPr id="21" name="组合 20"/>
            <p:cNvGrpSpPr/>
            <p:nvPr/>
          </p:nvGrpSpPr>
          <p:grpSpPr>
            <a:xfrm rot="20520000">
              <a:off x="10082" y="2370"/>
              <a:ext cx="5488" cy="3099"/>
              <a:chOff x="10727" y="1844"/>
              <a:chExt cx="5488" cy="3099"/>
            </a:xfrm>
          </p:grpSpPr>
          <p:sp>
            <p:nvSpPr>
              <p:cNvPr id="22" name="Freeform 8"/>
              <p:cNvSpPr/>
              <p:nvPr>
                <p:custDataLst>
                  <p:tags r:id="rId3"/>
                </p:custDataLst>
              </p:nvPr>
            </p:nvSpPr>
            <p:spPr bwMode="auto">
              <a:xfrm rot="21420000">
                <a:off x="10727" y="1844"/>
                <a:ext cx="5488" cy="3099"/>
              </a:xfrm>
              <a:custGeom>
                <a:avLst/>
                <a:gdLst>
                  <a:gd name="T0" fmla="*/ 840 w 840"/>
                  <a:gd name="T1" fmla="*/ 474 h 474"/>
                  <a:gd name="T2" fmla="*/ 819 w 840"/>
                  <a:gd name="T3" fmla="*/ 357 h 474"/>
                  <a:gd name="T4" fmla="*/ 803 w 840"/>
                  <a:gd name="T5" fmla="*/ 386 h 474"/>
                  <a:gd name="T6" fmla="*/ 486 w 840"/>
                  <a:gd name="T7" fmla="*/ 181 h 474"/>
                  <a:gd name="T8" fmla="*/ 417 w 840"/>
                  <a:gd name="T9" fmla="*/ 188 h 474"/>
                  <a:gd name="T10" fmla="*/ 209 w 840"/>
                  <a:gd name="T11" fmla="*/ 0 h 474"/>
                  <a:gd name="T12" fmla="*/ 0 w 840"/>
                  <a:gd name="T13" fmla="*/ 209 h 474"/>
                  <a:gd name="T14" fmla="*/ 160 w 840"/>
                  <a:gd name="T15" fmla="*/ 412 h 474"/>
                  <a:gd name="T16" fmla="*/ 174 w 840"/>
                  <a:gd name="T17" fmla="*/ 415 h 474"/>
                  <a:gd name="T18" fmla="*/ 179 w 840"/>
                  <a:gd name="T19" fmla="*/ 405 h 474"/>
                  <a:gd name="T20" fmla="*/ 183 w 840"/>
                  <a:gd name="T21" fmla="*/ 398 h 474"/>
                  <a:gd name="T22" fmla="*/ 186 w 840"/>
                  <a:gd name="T23" fmla="*/ 393 h 474"/>
                  <a:gd name="T24" fmla="*/ 192 w 840"/>
                  <a:gd name="T25" fmla="*/ 383 h 474"/>
                  <a:gd name="T26" fmla="*/ 195 w 840"/>
                  <a:gd name="T27" fmla="*/ 378 h 474"/>
                  <a:gd name="T28" fmla="*/ 199 w 840"/>
                  <a:gd name="T29" fmla="*/ 371 h 474"/>
                  <a:gd name="T30" fmla="*/ 205 w 840"/>
                  <a:gd name="T31" fmla="*/ 363 h 474"/>
                  <a:gd name="T32" fmla="*/ 209 w 840"/>
                  <a:gd name="T33" fmla="*/ 357 h 474"/>
                  <a:gd name="T34" fmla="*/ 213 w 840"/>
                  <a:gd name="T35" fmla="*/ 352 h 474"/>
                  <a:gd name="T36" fmla="*/ 221 w 840"/>
                  <a:gd name="T37" fmla="*/ 343 h 474"/>
                  <a:gd name="T38" fmla="*/ 224 w 840"/>
                  <a:gd name="T39" fmla="*/ 338 h 474"/>
                  <a:gd name="T40" fmla="*/ 229 w 840"/>
                  <a:gd name="T41" fmla="*/ 332 h 474"/>
                  <a:gd name="T42" fmla="*/ 233 w 840"/>
                  <a:gd name="T43" fmla="*/ 328 h 474"/>
                  <a:gd name="T44" fmla="*/ 242 w 840"/>
                  <a:gd name="T45" fmla="*/ 319 h 474"/>
                  <a:gd name="T46" fmla="*/ 245 w 840"/>
                  <a:gd name="T47" fmla="*/ 316 h 474"/>
                  <a:gd name="T48" fmla="*/ 255 w 840"/>
                  <a:gd name="T49" fmla="*/ 306 h 474"/>
                  <a:gd name="T50" fmla="*/ 258 w 840"/>
                  <a:gd name="T51" fmla="*/ 303 h 474"/>
                  <a:gd name="T52" fmla="*/ 265 w 840"/>
                  <a:gd name="T53" fmla="*/ 298 h 474"/>
                  <a:gd name="T54" fmla="*/ 268 w 840"/>
                  <a:gd name="T55" fmla="*/ 296 h 474"/>
                  <a:gd name="T56" fmla="*/ 279 w 840"/>
                  <a:gd name="T57" fmla="*/ 286 h 474"/>
                  <a:gd name="T58" fmla="*/ 282 w 840"/>
                  <a:gd name="T59" fmla="*/ 284 h 474"/>
                  <a:gd name="T60" fmla="*/ 305 w 840"/>
                  <a:gd name="T61" fmla="*/ 268 h 474"/>
                  <a:gd name="T62" fmla="*/ 307 w 840"/>
                  <a:gd name="T63" fmla="*/ 267 h 474"/>
                  <a:gd name="T64" fmla="*/ 322 w 840"/>
                  <a:gd name="T65" fmla="*/ 259 h 474"/>
                  <a:gd name="T66" fmla="*/ 324 w 840"/>
                  <a:gd name="T67" fmla="*/ 258 h 474"/>
                  <a:gd name="T68" fmla="*/ 350 w 840"/>
                  <a:gd name="T69" fmla="*/ 245 h 474"/>
                  <a:gd name="T70" fmla="*/ 351 w 840"/>
                  <a:gd name="T71" fmla="*/ 244 h 474"/>
                  <a:gd name="T72" fmla="*/ 368 w 840"/>
                  <a:gd name="T73" fmla="*/ 237 h 474"/>
                  <a:gd name="T74" fmla="*/ 369 w 840"/>
                  <a:gd name="T75" fmla="*/ 237 h 474"/>
                  <a:gd name="T76" fmla="*/ 397 w 840"/>
                  <a:gd name="T77" fmla="*/ 228 h 474"/>
                  <a:gd name="T78" fmla="*/ 399 w 840"/>
                  <a:gd name="T79" fmla="*/ 227 h 474"/>
                  <a:gd name="T80" fmla="*/ 418 w 840"/>
                  <a:gd name="T81" fmla="*/ 223 h 474"/>
                  <a:gd name="T82" fmla="*/ 492 w 840"/>
                  <a:gd name="T83" fmla="*/ 215 h 474"/>
                  <a:gd name="T84" fmla="*/ 796 w 840"/>
                  <a:gd name="T85" fmla="*/ 389 h 474"/>
                  <a:gd name="T86" fmla="*/ 757 w 840"/>
                  <a:gd name="T87" fmla="*/ 389 h 474"/>
                  <a:gd name="T88" fmla="*/ 840 w 840"/>
                  <a:gd name="T89"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0" h="474">
                    <a:moveTo>
                      <a:pt x="840" y="474"/>
                    </a:moveTo>
                    <a:cubicBezTo>
                      <a:pt x="819" y="357"/>
                      <a:pt x="819" y="357"/>
                      <a:pt x="819" y="357"/>
                    </a:cubicBezTo>
                    <a:cubicBezTo>
                      <a:pt x="803" y="386"/>
                      <a:pt x="803" y="386"/>
                      <a:pt x="803" y="386"/>
                    </a:cubicBezTo>
                    <a:cubicBezTo>
                      <a:pt x="748" y="265"/>
                      <a:pt x="627" y="181"/>
                      <a:pt x="486" y="181"/>
                    </a:cubicBezTo>
                    <a:cubicBezTo>
                      <a:pt x="463" y="181"/>
                      <a:pt x="440" y="183"/>
                      <a:pt x="417" y="188"/>
                    </a:cubicBezTo>
                    <a:cubicBezTo>
                      <a:pt x="407" y="82"/>
                      <a:pt x="318" y="0"/>
                      <a:pt x="209" y="0"/>
                    </a:cubicBezTo>
                    <a:cubicBezTo>
                      <a:pt x="94" y="0"/>
                      <a:pt x="0" y="93"/>
                      <a:pt x="0" y="209"/>
                    </a:cubicBezTo>
                    <a:cubicBezTo>
                      <a:pt x="0" y="307"/>
                      <a:pt x="68" y="389"/>
                      <a:pt x="160" y="412"/>
                    </a:cubicBezTo>
                    <a:cubicBezTo>
                      <a:pt x="164" y="413"/>
                      <a:pt x="169" y="414"/>
                      <a:pt x="174" y="415"/>
                    </a:cubicBezTo>
                    <a:cubicBezTo>
                      <a:pt x="176" y="411"/>
                      <a:pt x="177" y="408"/>
                      <a:pt x="179" y="405"/>
                    </a:cubicBezTo>
                    <a:cubicBezTo>
                      <a:pt x="180" y="403"/>
                      <a:pt x="181" y="401"/>
                      <a:pt x="183" y="398"/>
                    </a:cubicBezTo>
                    <a:cubicBezTo>
                      <a:pt x="184" y="397"/>
                      <a:pt x="185" y="395"/>
                      <a:pt x="186" y="393"/>
                    </a:cubicBezTo>
                    <a:cubicBezTo>
                      <a:pt x="188" y="390"/>
                      <a:pt x="190" y="386"/>
                      <a:pt x="192" y="383"/>
                    </a:cubicBezTo>
                    <a:cubicBezTo>
                      <a:pt x="193" y="381"/>
                      <a:pt x="194" y="380"/>
                      <a:pt x="195" y="378"/>
                    </a:cubicBezTo>
                    <a:cubicBezTo>
                      <a:pt x="196" y="376"/>
                      <a:pt x="198" y="374"/>
                      <a:pt x="199" y="371"/>
                    </a:cubicBezTo>
                    <a:cubicBezTo>
                      <a:pt x="201" y="369"/>
                      <a:pt x="203" y="366"/>
                      <a:pt x="205" y="363"/>
                    </a:cubicBezTo>
                    <a:cubicBezTo>
                      <a:pt x="206" y="361"/>
                      <a:pt x="208" y="359"/>
                      <a:pt x="209" y="357"/>
                    </a:cubicBezTo>
                    <a:cubicBezTo>
                      <a:pt x="211" y="355"/>
                      <a:pt x="212" y="354"/>
                      <a:pt x="213" y="352"/>
                    </a:cubicBezTo>
                    <a:cubicBezTo>
                      <a:pt x="215" y="349"/>
                      <a:pt x="218" y="346"/>
                      <a:pt x="221" y="343"/>
                    </a:cubicBezTo>
                    <a:cubicBezTo>
                      <a:pt x="222" y="341"/>
                      <a:pt x="223" y="340"/>
                      <a:pt x="224" y="338"/>
                    </a:cubicBezTo>
                    <a:cubicBezTo>
                      <a:pt x="226" y="336"/>
                      <a:pt x="228" y="334"/>
                      <a:pt x="229" y="332"/>
                    </a:cubicBezTo>
                    <a:cubicBezTo>
                      <a:pt x="231" y="331"/>
                      <a:pt x="232" y="330"/>
                      <a:pt x="233" y="328"/>
                    </a:cubicBezTo>
                    <a:cubicBezTo>
                      <a:pt x="236" y="325"/>
                      <a:pt x="239" y="322"/>
                      <a:pt x="242" y="319"/>
                    </a:cubicBezTo>
                    <a:cubicBezTo>
                      <a:pt x="243" y="318"/>
                      <a:pt x="244" y="317"/>
                      <a:pt x="245" y="316"/>
                    </a:cubicBezTo>
                    <a:cubicBezTo>
                      <a:pt x="249" y="312"/>
                      <a:pt x="252" y="309"/>
                      <a:pt x="255" y="306"/>
                    </a:cubicBezTo>
                    <a:cubicBezTo>
                      <a:pt x="256" y="305"/>
                      <a:pt x="257" y="304"/>
                      <a:pt x="258" y="303"/>
                    </a:cubicBezTo>
                    <a:cubicBezTo>
                      <a:pt x="261" y="301"/>
                      <a:pt x="263" y="300"/>
                      <a:pt x="265" y="298"/>
                    </a:cubicBezTo>
                    <a:cubicBezTo>
                      <a:pt x="266" y="297"/>
                      <a:pt x="267" y="296"/>
                      <a:pt x="268" y="296"/>
                    </a:cubicBezTo>
                    <a:cubicBezTo>
                      <a:pt x="271" y="292"/>
                      <a:pt x="275" y="289"/>
                      <a:pt x="279" y="286"/>
                    </a:cubicBezTo>
                    <a:cubicBezTo>
                      <a:pt x="280" y="285"/>
                      <a:pt x="281" y="285"/>
                      <a:pt x="282" y="284"/>
                    </a:cubicBezTo>
                    <a:cubicBezTo>
                      <a:pt x="290" y="279"/>
                      <a:pt x="297" y="273"/>
                      <a:pt x="305" y="268"/>
                    </a:cubicBezTo>
                    <a:cubicBezTo>
                      <a:pt x="306" y="268"/>
                      <a:pt x="306" y="268"/>
                      <a:pt x="307" y="267"/>
                    </a:cubicBezTo>
                    <a:cubicBezTo>
                      <a:pt x="312" y="264"/>
                      <a:pt x="317" y="261"/>
                      <a:pt x="322" y="259"/>
                    </a:cubicBezTo>
                    <a:cubicBezTo>
                      <a:pt x="322" y="258"/>
                      <a:pt x="323" y="258"/>
                      <a:pt x="324" y="258"/>
                    </a:cubicBezTo>
                    <a:cubicBezTo>
                      <a:pt x="332" y="253"/>
                      <a:pt x="341" y="249"/>
                      <a:pt x="350" y="245"/>
                    </a:cubicBezTo>
                    <a:cubicBezTo>
                      <a:pt x="350" y="245"/>
                      <a:pt x="350" y="244"/>
                      <a:pt x="351" y="244"/>
                    </a:cubicBezTo>
                    <a:cubicBezTo>
                      <a:pt x="357" y="242"/>
                      <a:pt x="362" y="239"/>
                      <a:pt x="368" y="237"/>
                    </a:cubicBezTo>
                    <a:cubicBezTo>
                      <a:pt x="368" y="237"/>
                      <a:pt x="369" y="237"/>
                      <a:pt x="369" y="237"/>
                    </a:cubicBezTo>
                    <a:cubicBezTo>
                      <a:pt x="378" y="234"/>
                      <a:pt x="388" y="230"/>
                      <a:pt x="397" y="228"/>
                    </a:cubicBezTo>
                    <a:cubicBezTo>
                      <a:pt x="398" y="228"/>
                      <a:pt x="398" y="228"/>
                      <a:pt x="399" y="227"/>
                    </a:cubicBezTo>
                    <a:cubicBezTo>
                      <a:pt x="405" y="226"/>
                      <a:pt x="411" y="224"/>
                      <a:pt x="418" y="223"/>
                    </a:cubicBezTo>
                    <a:cubicBezTo>
                      <a:pt x="442" y="218"/>
                      <a:pt x="466" y="215"/>
                      <a:pt x="492" y="215"/>
                    </a:cubicBezTo>
                    <a:cubicBezTo>
                      <a:pt x="621" y="215"/>
                      <a:pt x="735" y="285"/>
                      <a:pt x="796" y="389"/>
                    </a:cubicBezTo>
                    <a:cubicBezTo>
                      <a:pt x="757" y="389"/>
                      <a:pt x="757" y="389"/>
                      <a:pt x="757" y="389"/>
                    </a:cubicBezTo>
                    <a:lnTo>
                      <a:pt x="840" y="474"/>
                    </a:lnTo>
                    <a:close/>
                  </a:path>
                </a:pathLst>
              </a:custGeom>
              <a:solidFill>
                <a:srgbClr val="4F81BD"/>
              </a:solidFill>
              <a:ln>
                <a:noFill/>
              </a:ln>
            </p:spPr>
            <p:txBody>
              <a:bodyPr wrap="square" lIns="49133" tIns="25549" rIns="49133" bIns="25549" anchor="ctr" anchorCtr="0">
                <a:normAutofit/>
              </a:bodyPr>
              <a:lstStyle/>
              <a:p>
                <a:endParaRPr lang="zh-CN" altLang="en-US" sz="925" dirty="0">
                  <a:solidFill>
                    <a:srgbClr val="FDFDFD"/>
                  </a:solidFill>
                </a:endParaRPr>
              </a:p>
            </p:txBody>
          </p:sp>
          <p:sp>
            <p:nvSpPr>
              <p:cNvPr id="34" name="文本框 33"/>
              <p:cNvSpPr txBox="1"/>
              <p:nvPr>
                <p:custDataLst>
                  <p:tags r:id="rId4"/>
                </p:custDataLst>
              </p:nvPr>
            </p:nvSpPr>
            <p:spPr>
              <a:xfrm rot="1080000">
                <a:off x="11136" y="2602"/>
                <a:ext cx="1846"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9133" tIns="25549" rIns="49133" bIns="25549" anchor="ctr" anchorCtr="0"/>
              <a:lstStyle>
                <a:defPPr>
                  <a:defRPr lang="zh-CN"/>
                </a:defPPr>
                <a:lvl1pPr algn="ctr">
                  <a:buFont typeface="Arial" panose="020B0604020202020204" pitchFamily="34" charset="0"/>
                  <a:buNone/>
                  <a:defRPr sz="1800" b="1">
                    <a:solidFill>
                      <a:srgbClr val="FDFDFD"/>
                    </a:solidFill>
                  </a:defRPr>
                </a:lvl1pPr>
              </a:lstStyle>
              <a:p>
                <a:r>
                  <a:rPr lang="zh-CN" altLang="en-US" sz="985">
                    <a:sym typeface="+mn-ea"/>
                  </a:rPr>
                  <a:t>规划纲要</a:t>
                </a:r>
                <a:endParaRPr lang="zh-CN" altLang="en-US" sz="985" dirty="0">
                  <a:solidFill>
                    <a:sysClr val="window" lastClr="FFFFFF"/>
                  </a:solidFill>
                </a:endParaRPr>
              </a:p>
            </p:txBody>
          </p:sp>
        </p:grpSp>
        <p:grpSp>
          <p:nvGrpSpPr>
            <p:cNvPr id="24" name="组合 23"/>
            <p:cNvGrpSpPr/>
            <p:nvPr/>
          </p:nvGrpSpPr>
          <p:grpSpPr>
            <a:xfrm rot="480000">
              <a:off x="14684" y="2515"/>
              <a:ext cx="3126" cy="5487"/>
              <a:chOff x="15296" y="1985"/>
              <a:chExt cx="3126" cy="5487"/>
            </a:xfrm>
          </p:grpSpPr>
          <p:sp>
            <p:nvSpPr>
              <p:cNvPr id="26" name="Freeform 9"/>
              <p:cNvSpPr/>
              <p:nvPr>
                <p:custDataLst>
                  <p:tags r:id="rId5"/>
                </p:custDataLst>
              </p:nvPr>
            </p:nvSpPr>
            <p:spPr bwMode="auto">
              <a:xfrm rot="21480000">
                <a:off x="15296" y="1985"/>
                <a:ext cx="3126" cy="5487"/>
              </a:xfrm>
              <a:custGeom>
                <a:avLst/>
                <a:gdLst>
                  <a:gd name="T0" fmla="*/ 0 w 478"/>
                  <a:gd name="T1" fmla="*/ 839 h 839"/>
                  <a:gd name="T2" fmla="*/ 117 w 478"/>
                  <a:gd name="T3" fmla="*/ 818 h 839"/>
                  <a:gd name="T4" fmla="*/ 88 w 478"/>
                  <a:gd name="T5" fmla="*/ 802 h 839"/>
                  <a:gd name="T6" fmla="*/ 295 w 478"/>
                  <a:gd name="T7" fmla="*/ 487 h 839"/>
                  <a:gd name="T8" fmla="*/ 288 w 478"/>
                  <a:gd name="T9" fmla="*/ 418 h 839"/>
                  <a:gd name="T10" fmla="*/ 477 w 478"/>
                  <a:gd name="T11" fmla="*/ 211 h 839"/>
                  <a:gd name="T12" fmla="*/ 269 w 478"/>
                  <a:gd name="T13" fmla="*/ 1 h 839"/>
                  <a:gd name="T14" fmla="*/ 66 w 478"/>
                  <a:gd name="T15" fmla="*/ 159 h 839"/>
                  <a:gd name="T16" fmla="*/ 62 w 478"/>
                  <a:gd name="T17" fmla="*/ 174 h 839"/>
                  <a:gd name="T18" fmla="*/ 72 w 478"/>
                  <a:gd name="T19" fmla="*/ 178 h 839"/>
                  <a:gd name="T20" fmla="*/ 79 w 478"/>
                  <a:gd name="T21" fmla="*/ 182 h 839"/>
                  <a:gd name="T22" fmla="*/ 84 w 478"/>
                  <a:gd name="T23" fmla="*/ 185 h 839"/>
                  <a:gd name="T24" fmla="*/ 94 w 478"/>
                  <a:gd name="T25" fmla="*/ 191 h 839"/>
                  <a:gd name="T26" fmla="*/ 99 w 478"/>
                  <a:gd name="T27" fmla="*/ 194 h 839"/>
                  <a:gd name="T28" fmla="*/ 106 w 478"/>
                  <a:gd name="T29" fmla="*/ 198 h 839"/>
                  <a:gd name="T30" fmla="*/ 114 w 478"/>
                  <a:gd name="T31" fmla="*/ 204 h 839"/>
                  <a:gd name="T32" fmla="*/ 120 w 478"/>
                  <a:gd name="T33" fmla="*/ 209 h 839"/>
                  <a:gd name="T34" fmla="*/ 125 w 478"/>
                  <a:gd name="T35" fmla="*/ 212 h 839"/>
                  <a:gd name="T36" fmla="*/ 134 w 478"/>
                  <a:gd name="T37" fmla="*/ 220 h 839"/>
                  <a:gd name="T38" fmla="*/ 139 w 478"/>
                  <a:gd name="T39" fmla="*/ 224 h 839"/>
                  <a:gd name="T40" fmla="*/ 145 w 478"/>
                  <a:gd name="T41" fmla="*/ 229 h 839"/>
                  <a:gd name="T42" fmla="*/ 148 w 478"/>
                  <a:gd name="T43" fmla="*/ 233 h 839"/>
                  <a:gd name="T44" fmla="*/ 158 w 478"/>
                  <a:gd name="T45" fmla="*/ 242 h 839"/>
                  <a:gd name="T46" fmla="*/ 161 w 478"/>
                  <a:gd name="T47" fmla="*/ 245 h 839"/>
                  <a:gd name="T48" fmla="*/ 171 w 478"/>
                  <a:gd name="T49" fmla="*/ 255 h 839"/>
                  <a:gd name="T50" fmla="*/ 173 w 478"/>
                  <a:gd name="T51" fmla="*/ 258 h 839"/>
                  <a:gd name="T52" fmla="*/ 179 w 478"/>
                  <a:gd name="T53" fmla="*/ 265 h 839"/>
                  <a:gd name="T54" fmla="*/ 181 w 478"/>
                  <a:gd name="T55" fmla="*/ 267 h 839"/>
                  <a:gd name="T56" fmla="*/ 190 w 478"/>
                  <a:gd name="T57" fmla="*/ 279 h 839"/>
                  <a:gd name="T58" fmla="*/ 193 w 478"/>
                  <a:gd name="T59" fmla="*/ 282 h 839"/>
                  <a:gd name="T60" fmla="*/ 208 w 478"/>
                  <a:gd name="T61" fmla="*/ 305 h 839"/>
                  <a:gd name="T62" fmla="*/ 209 w 478"/>
                  <a:gd name="T63" fmla="*/ 307 h 839"/>
                  <a:gd name="T64" fmla="*/ 218 w 478"/>
                  <a:gd name="T65" fmla="*/ 322 h 839"/>
                  <a:gd name="T66" fmla="*/ 219 w 478"/>
                  <a:gd name="T67" fmla="*/ 324 h 839"/>
                  <a:gd name="T68" fmla="*/ 231 w 478"/>
                  <a:gd name="T69" fmla="*/ 350 h 839"/>
                  <a:gd name="T70" fmla="*/ 232 w 478"/>
                  <a:gd name="T71" fmla="*/ 351 h 839"/>
                  <a:gd name="T72" fmla="*/ 239 w 478"/>
                  <a:gd name="T73" fmla="*/ 368 h 839"/>
                  <a:gd name="T74" fmla="*/ 239 w 478"/>
                  <a:gd name="T75" fmla="*/ 369 h 839"/>
                  <a:gd name="T76" fmla="*/ 248 w 478"/>
                  <a:gd name="T77" fmla="*/ 397 h 839"/>
                  <a:gd name="T78" fmla="*/ 249 w 478"/>
                  <a:gd name="T79" fmla="*/ 399 h 839"/>
                  <a:gd name="T80" fmla="*/ 253 w 478"/>
                  <a:gd name="T81" fmla="*/ 418 h 839"/>
                  <a:gd name="T82" fmla="*/ 261 w 478"/>
                  <a:gd name="T83" fmla="*/ 492 h 839"/>
                  <a:gd name="T84" fmla="*/ 85 w 478"/>
                  <a:gd name="T85" fmla="*/ 795 h 839"/>
                  <a:gd name="T86" fmla="*/ 85 w 478"/>
                  <a:gd name="T87" fmla="*/ 757 h 839"/>
                  <a:gd name="T88" fmla="*/ 0 w 478"/>
                  <a:gd name="T89" fmla="*/ 83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839">
                    <a:moveTo>
                      <a:pt x="0" y="839"/>
                    </a:moveTo>
                    <a:cubicBezTo>
                      <a:pt x="117" y="818"/>
                      <a:pt x="117" y="818"/>
                      <a:pt x="117" y="818"/>
                    </a:cubicBezTo>
                    <a:cubicBezTo>
                      <a:pt x="88" y="802"/>
                      <a:pt x="88" y="802"/>
                      <a:pt x="88" y="802"/>
                    </a:cubicBezTo>
                    <a:cubicBezTo>
                      <a:pt x="210" y="748"/>
                      <a:pt x="294" y="628"/>
                      <a:pt x="295" y="487"/>
                    </a:cubicBezTo>
                    <a:cubicBezTo>
                      <a:pt x="295" y="463"/>
                      <a:pt x="293" y="440"/>
                      <a:pt x="288" y="418"/>
                    </a:cubicBezTo>
                    <a:cubicBezTo>
                      <a:pt x="394" y="408"/>
                      <a:pt x="477" y="319"/>
                      <a:pt x="477" y="211"/>
                    </a:cubicBezTo>
                    <a:cubicBezTo>
                      <a:pt x="478" y="95"/>
                      <a:pt x="385" y="1"/>
                      <a:pt x="269" y="1"/>
                    </a:cubicBezTo>
                    <a:cubicBezTo>
                      <a:pt x="171" y="0"/>
                      <a:pt x="88" y="68"/>
                      <a:pt x="66" y="159"/>
                    </a:cubicBezTo>
                    <a:cubicBezTo>
                      <a:pt x="64" y="164"/>
                      <a:pt x="63" y="169"/>
                      <a:pt x="62" y="174"/>
                    </a:cubicBezTo>
                    <a:cubicBezTo>
                      <a:pt x="66" y="175"/>
                      <a:pt x="69" y="177"/>
                      <a:pt x="72" y="178"/>
                    </a:cubicBezTo>
                    <a:cubicBezTo>
                      <a:pt x="74" y="180"/>
                      <a:pt x="76" y="181"/>
                      <a:pt x="79" y="182"/>
                    </a:cubicBezTo>
                    <a:cubicBezTo>
                      <a:pt x="80" y="183"/>
                      <a:pt x="82" y="184"/>
                      <a:pt x="84" y="185"/>
                    </a:cubicBezTo>
                    <a:cubicBezTo>
                      <a:pt x="87" y="187"/>
                      <a:pt x="91" y="189"/>
                      <a:pt x="94" y="191"/>
                    </a:cubicBezTo>
                    <a:cubicBezTo>
                      <a:pt x="96" y="192"/>
                      <a:pt x="97" y="193"/>
                      <a:pt x="99" y="194"/>
                    </a:cubicBezTo>
                    <a:cubicBezTo>
                      <a:pt x="101" y="196"/>
                      <a:pt x="103" y="197"/>
                      <a:pt x="106" y="198"/>
                    </a:cubicBezTo>
                    <a:cubicBezTo>
                      <a:pt x="108" y="200"/>
                      <a:pt x="111" y="202"/>
                      <a:pt x="114" y="204"/>
                    </a:cubicBezTo>
                    <a:cubicBezTo>
                      <a:pt x="116" y="206"/>
                      <a:pt x="118" y="207"/>
                      <a:pt x="120" y="209"/>
                    </a:cubicBezTo>
                    <a:cubicBezTo>
                      <a:pt x="122" y="210"/>
                      <a:pt x="123" y="211"/>
                      <a:pt x="125" y="212"/>
                    </a:cubicBezTo>
                    <a:cubicBezTo>
                      <a:pt x="128" y="215"/>
                      <a:pt x="131" y="218"/>
                      <a:pt x="134" y="220"/>
                    </a:cubicBezTo>
                    <a:cubicBezTo>
                      <a:pt x="136" y="221"/>
                      <a:pt x="137" y="223"/>
                      <a:pt x="139" y="224"/>
                    </a:cubicBezTo>
                    <a:cubicBezTo>
                      <a:pt x="141" y="226"/>
                      <a:pt x="143" y="227"/>
                      <a:pt x="145" y="229"/>
                    </a:cubicBezTo>
                    <a:cubicBezTo>
                      <a:pt x="146" y="230"/>
                      <a:pt x="147" y="231"/>
                      <a:pt x="148" y="233"/>
                    </a:cubicBezTo>
                    <a:cubicBezTo>
                      <a:pt x="152" y="236"/>
                      <a:pt x="155" y="239"/>
                      <a:pt x="158" y="242"/>
                    </a:cubicBezTo>
                    <a:cubicBezTo>
                      <a:pt x="159" y="243"/>
                      <a:pt x="160" y="244"/>
                      <a:pt x="161" y="245"/>
                    </a:cubicBezTo>
                    <a:cubicBezTo>
                      <a:pt x="164" y="248"/>
                      <a:pt x="168" y="252"/>
                      <a:pt x="171" y="255"/>
                    </a:cubicBezTo>
                    <a:cubicBezTo>
                      <a:pt x="172" y="256"/>
                      <a:pt x="172" y="257"/>
                      <a:pt x="173" y="258"/>
                    </a:cubicBezTo>
                    <a:cubicBezTo>
                      <a:pt x="175" y="260"/>
                      <a:pt x="177" y="263"/>
                      <a:pt x="179" y="265"/>
                    </a:cubicBezTo>
                    <a:cubicBezTo>
                      <a:pt x="180" y="266"/>
                      <a:pt x="180" y="267"/>
                      <a:pt x="181" y="267"/>
                    </a:cubicBezTo>
                    <a:cubicBezTo>
                      <a:pt x="184" y="271"/>
                      <a:pt x="187" y="275"/>
                      <a:pt x="190" y="279"/>
                    </a:cubicBezTo>
                    <a:cubicBezTo>
                      <a:pt x="191" y="280"/>
                      <a:pt x="192" y="281"/>
                      <a:pt x="193" y="282"/>
                    </a:cubicBezTo>
                    <a:cubicBezTo>
                      <a:pt x="198" y="290"/>
                      <a:pt x="203" y="297"/>
                      <a:pt x="208" y="305"/>
                    </a:cubicBezTo>
                    <a:cubicBezTo>
                      <a:pt x="208" y="306"/>
                      <a:pt x="209" y="306"/>
                      <a:pt x="209" y="307"/>
                    </a:cubicBezTo>
                    <a:cubicBezTo>
                      <a:pt x="212" y="312"/>
                      <a:pt x="215" y="317"/>
                      <a:pt x="218" y="322"/>
                    </a:cubicBezTo>
                    <a:cubicBezTo>
                      <a:pt x="218" y="322"/>
                      <a:pt x="218" y="323"/>
                      <a:pt x="219" y="324"/>
                    </a:cubicBezTo>
                    <a:cubicBezTo>
                      <a:pt x="223" y="332"/>
                      <a:pt x="228" y="341"/>
                      <a:pt x="231" y="350"/>
                    </a:cubicBezTo>
                    <a:cubicBezTo>
                      <a:pt x="232" y="350"/>
                      <a:pt x="232" y="351"/>
                      <a:pt x="232" y="351"/>
                    </a:cubicBezTo>
                    <a:cubicBezTo>
                      <a:pt x="234" y="357"/>
                      <a:pt x="237" y="362"/>
                      <a:pt x="239" y="368"/>
                    </a:cubicBezTo>
                    <a:cubicBezTo>
                      <a:pt x="239" y="369"/>
                      <a:pt x="239" y="369"/>
                      <a:pt x="239" y="369"/>
                    </a:cubicBezTo>
                    <a:cubicBezTo>
                      <a:pt x="243" y="378"/>
                      <a:pt x="246" y="388"/>
                      <a:pt x="248" y="397"/>
                    </a:cubicBezTo>
                    <a:cubicBezTo>
                      <a:pt x="248" y="398"/>
                      <a:pt x="249" y="398"/>
                      <a:pt x="249" y="399"/>
                    </a:cubicBezTo>
                    <a:cubicBezTo>
                      <a:pt x="250" y="405"/>
                      <a:pt x="252" y="412"/>
                      <a:pt x="253" y="418"/>
                    </a:cubicBezTo>
                    <a:cubicBezTo>
                      <a:pt x="258" y="442"/>
                      <a:pt x="261" y="467"/>
                      <a:pt x="261" y="492"/>
                    </a:cubicBezTo>
                    <a:cubicBezTo>
                      <a:pt x="260" y="622"/>
                      <a:pt x="190" y="734"/>
                      <a:pt x="85" y="795"/>
                    </a:cubicBezTo>
                    <a:cubicBezTo>
                      <a:pt x="85" y="757"/>
                      <a:pt x="85" y="757"/>
                      <a:pt x="85" y="757"/>
                    </a:cubicBezTo>
                    <a:lnTo>
                      <a:pt x="0" y="839"/>
                    </a:lnTo>
                    <a:close/>
                  </a:path>
                </a:pathLst>
              </a:custGeom>
              <a:solidFill>
                <a:srgbClr val="C0504D"/>
              </a:solidFill>
              <a:ln>
                <a:noFill/>
              </a:ln>
            </p:spPr>
            <p:txBody>
              <a:bodyPr wrap="square" lIns="49133" tIns="25549" rIns="49133" bIns="25549" anchor="ctr" anchorCtr="0">
                <a:normAutofit/>
              </a:bodyPr>
              <a:lstStyle/>
              <a:p>
                <a:endParaRPr lang="zh-CN" altLang="en-US" sz="925">
                  <a:solidFill>
                    <a:srgbClr val="FDFDFD"/>
                  </a:solidFill>
                </a:endParaRPr>
              </a:p>
            </p:txBody>
          </p:sp>
          <p:sp>
            <p:nvSpPr>
              <p:cNvPr id="28" name="文本框 27"/>
              <p:cNvSpPr txBox="1"/>
              <p:nvPr>
                <p:custDataLst>
                  <p:tags r:id="rId6"/>
                </p:custDataLst>
              </p:nvPr>
            </p:nvSpPr>
            <p:spPr>
              <a:xfrm rot="21060000">
                <a:off x="16167" y="2757"/>
                <a:ext cx="1846"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9133" tIns="25549" rIns="49133" bIns="25549" anchor="ctr" anchorCtr="0">
                <a:normAutofit/>
              </a:bodyPr>
              <a:lstStyle>
                <a:defPPr>
                  <a:defRPr lang="zh-CN"/>
                </a:defPPr>
                <a:lvl1pPr algn="ctr">
                  <a:buFont typeface="Arial" panose="020B0604020202020204" pitchFamily="34" charset="0"/>
                  <a:buNone/>
                  <a:defRPr sz="1800" b="1">
                    <a:solidFill>
                      <a:srgbClr val="FDFDFD"/>
                    </a:solidFill>
                  </a:defRPr>
                </a:lvl1pPr>
              </a:lstStyle>
              <a:p>
                <a:r>
                  <a:rPr lang="zh-CN" altLang="en-US" sz="985" dirty="0">
                    <a:solidFill>
                      <a:sysClr val="window" lastClr="FFFFFF"/>
                    </a:solidFill>
                  </a:rPr>
                  <a:t>三年行动计划</a:t>
                </a:r>
                <a:endParaRPr lang="zh-CN" altLang="en-US" sz="985" dirty="0">
                  <a:solidFill>
                    <a:sysClr val="window" lastClr="FFFFFF"/>
                  </a:solidFill>
                </a:endParaRPr>
              </a:p>
            </p:txBody>
          </p:sp>
        </p:grpSp>
        <p:sp>
          <p:nvSpPr>
            <p:cNvPr id="46" name="文本框 45"/>
            <p:cNvSpPr txBox="1"/>
            <p:nvPr>
              <p:custDataLst>
                <p:tags r:id="rId7"/>
              </p:custDataLst>
            </p:nvPr>
          </p:nvSpPr>
          <p:spPr>
            <a:xfrm>
              <a:off x="13008" y="5203"/>
              <a:ext cx="2377"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9133" tIns="25549" rIns="49133" bIns="25549" anchor="ctr" anchorCtr="0">
              <a:normAutofit/>
            </a:bodyPr>
            <a:lstStyle>
              <a:defPPr>
                <a:defRPr lang="zh-CN"/>
              </a:defPPr>
              <a:lvl1pPr algn="ctr">
                <a:buFont typeface="Arial" panose="020B0604020202020204" pitchFamily="34" charset="0"/>
                <a:buNone/>
                <a:defRPr sz="1800">
                  <a:solidFill>
                    <a:srgbClr val="FDFDFD"/>
                  </a:solidFill>
                </a:defRPr>
              </a:lvl1pPr>
            </a:lstStyle>
            <a:p>
              <a:r>
                <a:rPr lang="zh-CN" altLang="en-US" sz="1090" b="1">
                  <a:solidFill>
                    <a:sysClr val="window" lastClr="FFFFFF"/>
                  </a:solidFill>
                  <a:latin typeface="Arial" panose="020B0604020202020204" pitchFamily="34" charset="0"/>
                  <a:ea typeface="宋体" panose="02010600030101010101" pitchFamily="2" charset="-122"/>
                  <a:cs typeface="+mn-ea"/>
                </a:rPr>
                <a:t>实施机制</a:t>
              </a:r>
              <a:endParaRPr lang="zh-CN" altLang="en-US" sz="1090" b="1">
                <a:solidFill>
                  <a:sysClr val="window" lastClr="FFFFFF"/>
                </a:solidFill>
                <a:latin typeface="Arial" panose="020B0604020202020204" pitchFamily="34" charset="0"/>
                <a:ea typeface="宋体" panose="02010600030101010101" pitchFamily="2" charset="-122"/>
                <a:cs typeface="+mn-ea"/>
              </a:endParaRPr>
            </a:p>
          </p:txBody>
        </p:sp>
        <p:sp>
          <p:nvSpPr>
            <p:cNvPr id="29" name="文本框 28"/>
            <p:cNvSpPr txBox="1"/>
            <p:nvPr>
              <p:custDataLst>
                <p:tags r:id="rId8"/>
              </p:custDataLst>
            </p:nvPr>
          </p:nvSpPr>
          <p:spPr>
            <a:xfrm>
              <a:off x="13407" y="7985"/>
              <a:ext cx="1846"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9133" tIns="25549" rIns="49133" bIns="25549" anchor="ctr" anchorCtr="0">
              <a:normAutofit/>
            </a:bodyPr>
            <a:lstStyle>
              <a:defPPr>
                <a:defRPr lang="zh-CN"/>
              </a:defPPr>
              <a:lvl1pPr algn="ctr">
                <a:buFont typeface="Arial" panose="020B0604020202020204" pitchFamily="34" charset="0"/>
                <a:buNone/>
                <a:defRPr sz="1800" b="1">
                  <a:solidFill>
                    <a:srgbClr val="FDFDFD"/>
                  </a:solidFill>
                </a:defRPr>
              </a:lvl1pPr>
            </a:lstStyle>
            <a:p>
              <a:r>
                <a:rPr lang="zh-CN" altLang="en-US" sz="985" dirty="0">
                  <a:solidFill>
                    <a:sysClr val="window" lastClr="FFFFFF"/>
                  </a:solidFill>
                  <a:sym typeface="+mn-ea"/>
                </a:rPr>
                <a:t>年度计划</a:t>
              </a:r>
              <a:endParaRPr lang="zh-CN" altLang="en-US" sz="985" dirty="0">
                <a:solidFill>
                  <a:sysClr val="window" lastClr="FFFFFF"/>
                </a:solidFill>
              </a:endParaRPr>
            </a:p>
          </p:txBody>
        </p:sp>
      </p:grpSp>
      <p:grpSp>
        <p:nvGrpSpPr>
          <p:cNvPr id="7" name="组合 6"/>
          <p:cNvGrpSpPr/>
          <p:nvPr/>
        </p:nvGrpSpPr>
        <p:grpSpPr>
          <a:xfrm>
            <a:off x="483870" y="758190"/>
            <a:ext cx="3299460" cy="2480310"/>
            <a:chOff x="2196" y="1170"/>
            <a:chExt cx="5196" cy="3906"/>
          </a:xfrm>
        </p:grpSpPr>
        <p:grpSp>
          <p:nvGrpSpPr>
            <p:cNvPr id="9" name="组合 8"/>
            <p:cNvGrpSpPr/>
            <p:nvPr/>
          </p:nvGrpSpPr>
          <p:grpSpPr>
            <a:xfrm>
              <a:off x="2212" y="1442"/>
              <a:ext cx="1312" cy="1314"/>
              <a:chOff x="241" y="3653"/>
              <a:chExt cx="2404" cy="2406"/>
            </a:xfrm>
          </p:grpSpPr>
          <p:sp>
            <p:nvSpPr>
              <p:cNvPr id="5" name="Oval 12"/>
              <p:cNvSpPr>
                <a:spLocks noChangeArrowheads="1"/>
              </p:cNvSpPr>
              <p:nvPr>
                <p:custDataLst>
                  <p:tags r:id="rId9"/>
                </p:custDataLst>
              </p:nvPr>
            </p:nvSpPr>
            <p:spPr bwMode="auto">
              <a:xfrm>
                <a:off x="241" y="3653"/>
                <a:ext cx="2405" cy="2406"/>
              </a:xfrm>
              <a:prstGeom prst="ellipse">
                <a:avLst/>
              </a:prstGeom>
              <a:solidFill>
                <a:srgbClr val="4BACC6"/>
              </a:solidFill>
              <a:ln>
                <a:noFill/>
              </a:ln>
            </p:spPr>
            <p:txBody>
              <a:bodyPr wrap="square" lIns="49133" tIns="25549" rIns="49133" bIns="25549" anchor="ctr" anchorCtr="0">
                <a:normAutofit/>
              </a:bodyPr>
              <a:lstStyle/>
              <a:p>
                <a:endParaRPr lang="zh-CN" altLang="en-US" sz="985" dirty="0">
                  <a:solidFill>
                    <a:srgbClr val="FDFDFD"/>
                  </a:solidFill>
                </a:endParaRPr>
              </a:p>
            </p:txBody>
          </p:sp>
          <p:sp>
            <p:nvSpPr>
              <p:cNvPr id="6" name="文本框 5"/>
              <p:cNvSpPr txBox="1"/>
              <p:nvPr>
                <p:custDataLst>
                  <p:tags r:id="rId10"/>
                </p:custDataLst>
              </p:nvPr>
            </p:nvSpPr>
            <p:spPr>
              <a:xfrm>
                <a:off x="269" y="4489"/>
                <a:ext cx="2377"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9133" tIns="25549" rIns="49133" bIns="25549" anchor="ctr" anchorCtr="0">
                <a:normAutofit/>
              </a:bodyPr>
              <a:lstStyle>
                <a:defPPr>
                  <a:defRPr lang="zh-CN"/>
                </a:defPPr>
                <a:lvl1pPr algn="ctr">
                  <a:buFont typeface="Arial" panose="020B0604020202020204" pitchFamily="34" charset="0"/>
                  <a:buNone/>
                  <a:defRPr sz="1800">
                    <a:solidFill>
                      <a:srgbClr val="FDFDFD"/>
                    </a:solidFill>
                  </a:defRPr>
                </a:lvl1pPr>
              </a:lstStyle>
              <a:p>
                <a:r>
                  <a:rPr lang="zh-CN" altLang="en-US" sz="1090" b="1">
                    <a:solidFill>
                      <a:sysClr val="window" lastClr="FFFFFF"/>
                    </a:solidFill>
                    <a:latin typeface="Arial" panose="020B0604020202020204" pitchFamily="34" charset="0"/>
                    <a:ea typeface="宋体" panose="02010600030101010101" pitchFamily="2" charset="-122"/>
                    <a:cs typeface="+mn-ea"/>
                  </a:rPr>
                  <a:t>总体目标</a:t>
                </a:r>
                <a:endParaRPr lang="zh-CN" altLang="en-US" sz="1090" b="1">
                  <a:solidFill>
                    <a:sysClr val="window" lastClr="FFFFFF"/>
                  </a:solidFill>
                  <a:latin typeface="Arial" panose="020B0604020202020204" pitchFamily="34" charset="0"/>
                  <a:ea typeface="宋体" panose="02010600030101010101" pitchFamily="2" charset="-122"/>
                  <a:cs typeface="+mn-ea"/>
                </a:endParaRPr>
              </a:p>
            </p:txBody>
          </p:sp>
        </p:grpSp>
        <p:sp>
          <p:nvSpPr>
            <p:cNvPr id="8" name="圆角矩形 7"/>
            <p:cNvSpPr/>
            <p:nvPr>
              <p:custDataLst>
                <p:tags r:id="rId11"/>
              </p:custDataLst>
            </p:nvPr>
          </p:nvSpPr>
          <p:spPr>
            <a:xfrm>
              <a:off x="3650" y="1170"/>
              <a:ext cx="3742" cy="1857"/>
            </a:xfrm>
            <a:prstGeom prst="roundRect">
              <a:avLst/>
            </a:prstGeom>
            <a:solidFill>
              <a:schemeClr val="bg1">
                <a:alpha val="85000"/>
              </a:schemeClr>
            </a:solidFill>
            <a:ln>
              <a:noFill/>
            </a:ln>
            <a:effectLst>
              <a:outerShdw blurRad="50800" dist="38100" dir="8100000" algn="tr" rotWithShape="0">
                <a:prstClr val="black">
                  <a:alpha val="40000"/>
                </a:prstClr>
              </a:outerShdw>
            </a:effectLst>
          </p:spPr>
          <p:txBody>
            <a:bodyPr rtlCol="0" anchor="ctr"/>
            <a:p>
              <a:pPr indent="276860" fontAlgn="auto">
                <a:extLst>
                  <a:ext uri="{35155182-B16C-46BC-9424-99874614C6A1}">
                    <wpsdc:indentchars xmlns:wpsdc="http://www.wps.cn/officeDocument/2017/drawingmlCustomData" val="200" checksum="915002563"/>
                  </a:ext>
                </a:extLst>
              </a:pPr>
              <a:r>
                <a:rPr lang="zh-CN" altLang="en-US" sz="1090">
                  <a:sym typeface="+mn-ea"/>
                </a:rPr>
                <a:t>构建浙江民航高质量发展运营体系</a:t>
              </a:r>
              <a:r>
                <a:rPr lang="en-US" altLang="zh-CN" sz="1090">
                  <a:sym typeface="+mn-ea"/>
                </a:rPr>
                <a:t> </a:t>
              </a:r>
              <a:r>
                <a:rPr lang="zh-CN" altLang="en-US" sz="1090">
                  <a:sym typeface="+mn-ea"/>
                </a:rPr>
                <a:t>，打造浙江未来机场。</a:t>
              </a:r>
              <a:r>
                <a:rPr lang="en-US" altLang="zh-CN" sz="1090">
                  <a:sym typeface="+mn-ea"/>
                </a:rPr>
                <a:t>  </a:t>
              </a:r>
              <a:endParaRPr lang="zh-CN" altLang="en-US" sz="1090" dirty="0">
                <a:solidFill>
                  <a:srgbClr val="0070C0"/>
                </a:solidFill>
                <a:latin typeface="微软雅黑" panose="020B0503020204020204" charset="-122"/>
                <a:ea typeface="微软雅黑" panose="020B0503020204020204" charset="-122"/>
              </a:endParaRPr>
            </a:p>
          </p:txBody>
        </p:sp>
        <p:grpSp>
          <p:nvGrpSpPr>
            <p:cNvPr id="16" name="组合 15"/>
            <p:cNvGrpSpPr/>
            <p:nvPr/>
          </p:nvGrpSpPr>
          <p:grpSpPr>
            <a:xfrm>
              <a:off x="2196" y="3220"/>
              <a:ext cx="5180" cy="1857"/>
              <a:chOff x="662" y="5546"/>
              <a:chExt cx="9488" cy="3402"/>
            </a:xfrm>
          </p:grpSpPr>
          <p:grpSp>
            <p:nvGrpSpPr>
              <p:cNvPr id="10" name="组合 9"/>
              <p:cNvGrpSpPr/>
              <p:nvPr/>
            </p:nvGrpSpPr>
            <p:grpSpPr>
              <a:xfrm>
                <a:off x="662" y="6044"/>
                <a:ext cx="2404" cy="2406"/>
                <a:chOff x="241" y="3653"/>
                <a:chExt cx="2404" cy="2406"/>
              </a:xfrm>
            </p:grpSpPr>
            <p:sp>
              <p:nvSpPr>
                <p:cNvPr id="12" name="Oval 12"/>
                <p:cNvSpPr>
                  <a:spLocks noChangeArrowheads="1"/>
                </p:cNvSpPr>
                <p:nvPr>
                  <p:custDataLst>
                    <p:tags r:id="rId12"/>
                  </p:custDataLst>
                </p:nvPr>
              </p:nvSpPr>
              <p:spPr bwMode="auto">
                <a:xfrm>
                  <a:off x="241" y="3653"/>
                  <a:ext cx="2405" cy="2406"/>
                </a:xfrm>
                <a:prstGeom prst="ellipse">
                  <a:avLst/>
                </a:prstGeom>
                <a:solidFill>
                  <a:srgbClr val="4BACC6"/>
                </a:solidFill>
                <a:ln>
                  <a:noFill/>
                </a:ln>
              </p:spPr>
              <p:txBody>
                <a:bodyPr wrap="square" lIns="49133" tIns="25549" rIns="49133" bIns="25549" anchor="ctr" anchorCtr="0">
                  <a:normAutofit/>
                </a:bodyPr>
                <a:lstStyle/>
                <a:p>
                  <a:endParaRPr lang="zh-CN" altLang="en-US" sz="985" dirty="0">
                    <a:solidFill>
                      <a:srgbClr val="FDFDFD"/>
                    </a:solidFill>
                  </a:endParaRPr>
                </a:p>
              </p:txBody>
            </p:sp>
            <p:sp>
              <p:nvSpPr>
                <p:cNvPr id="13" name="文本框 12"/>
                <p:cNvSpPr txBox="1"/>
                <p:nvPr>
                  <p:custDataLst>
                    <p:tags r:id="rId13"/>
                  </p:custDataLst>
                </p:nvPr>
              </p:nvSpPr>
              <p:spPr>
                <a:xfrm>
                  <a:off x="269" y="4489"/>
                  <a:ext cx="2377"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9133" tIns="25549" rIns="49133" bIns="25549" anchor="ctr" anchorCtr="0">
                  <a:normAutofit/>
                </a:bodyPr>
                <a:lstStyle>
                  <a:defPPr>
                    <a:defRPr lang="zh-CN"/>
                  </a:defPPr>
                  <a:lvl1pPr algn="ctr">
                    <a:buFont typeface="Arial" panose="020B0604020202020204" pitchFamily="34" charset="0"/>
                    <a:buNone/>
                    <a:defRPr sz="1800">
                      <a:solidFill>
                        <a:srgbClr val="FDFDFD"/>
                      </a:solidFill>
                    </a:defRPr>
                  </a:lvl1pPr>
                </a:lstStyle>
                <a:p>
                  <a:r>
                    <a:rPr lang="zh-CN" altLang="en-US" sz="1090" b="1">
                      <a:solidFill>
                        <a:sysClr val="window" lastClr="FFFFFF"/>
                      </a:solidFill>
                      <a:latin typeface="Arial" panose="020B0604020202020204" pitchFamily="34" charset="0"/>
                      <a:ea typeface="宋体" panose="02010600030101010101" pitchFamily="2" charset="-122"/>
                      <a:cs typeface="+mn-ea"/>
                    </a:rPr>
                    <a:t>实施原则</a:t>
                  </a:r>
                  <a:endParaRPr lang="zh-CN" altLang="en-US" sz="1090" b="1">
                    <a:solidFill>
                      <a:sysClr val="window" lastClr="FFFFFF"/>
                    </a:solidFill>
                    <a:latin typeface="Arial" panose="020B0604020202020204" pitchFamily="34" charset="0"/>
                    <a:ea typeface="宋体" panose="02010600030101010101" pitchFamily="2" charset="-122"/>
                    <a:cs typeface="+mn-ea"/>
                  </a:endParaRPr>
                </a:p>
              </p:txBody>
            </p:sp>
          </p:grpSp>
          <p:sp>
            <p:nvSpPr>
              <p:cNvPr id="15" name="圆角矩形 14"/>
              <p:cNvSpPr/>
              <p:nvPr>
                <p:custDataLst>
                  <p:tags r:id="rId14"/>
                </p:custDataLst>
              </p:nvPr>
            </p:nvSpPr>
            <p:spPr>
              <a:xfrm>
                <a:off x="3296" y="5546"/>
                <a:ext cx="6855" cy="3402"/>
              </a:xfrm>
              <a:prstGeom prst="roundRect">
                <a:avLst/>
              </a:prstGeom>
              <a:solidFill>
                <a:schemeClr val="bg1">
                  <a:alpha val="85000"/>
                </a:schemeClr>
              </a:solidFill>
              <a:ln>
                <a:noFill/>
              </a:ln>
              <a:effectLst>
                <a:outerShdw blurRad="50800" dist="38100" dir="8100000" algn="tr" rotWithShape="0">
                  <a:prstClr val="black">
                    <a:alpha val="40000"/>
                  </a:prstClr>
                </a:outerShdw>
              </a:effectLst>
            </p:spPr>
            <p:txBody>
              <a:bodyPr rtlCol="0" anchor="ctr"/>
              <a:p>
                <a:pPr indent="276860" fontAlgn="auto">
                  <a:extLst>
                    <a:ext uri="{35155182-B16C-46BC-9424-99874614C6A1}">
                      <wpsdc:indentchars xmlns:wpsdc="http://www.wps.cn/officeDocument/2017/drawingmlCustomData" val="200" checksum="915002563"/>
                    </a:ext>
                  </a:extLst>
                </a:pPr>
                <a:r>
                  <a:rPr lang="zh-CN" altLang="en-US" sz="1090">
                    <a:sym typeface="+mn-ea"/>
                  </a:rPr>
                  <a:t>一次规划、分步建设。</a:t>
                </a:r>
                <a:r>
                  <a:rPr lang="en-US" altLang="zh-CN" sz="1090">
                    <a:sym typeface="+mn-ea"/>
                  </a:rPr>
                  <a:t>  </a:t>
                </a:r>
                <a:endParaRPr lang="zh-CN" altLang="en-US" sz="1090" dirty="0">
                  <a:solidFill>
                    <a:srgbClr val="0070C0"/>
                  </a:solidFill>
                  <a:latin typeface="微软雅黑" panose="020B0503020204020204" charset="-122"/>
                  <a:ea typeface="微软雅黑" panose="020B0503020204020204" charset="-122"/>
                </a:endParaRPr>
              </a:p>
            </p:txBody>
          </p:sp>
        </p:grpSp>
      </p:grpSp>
      <p:pic>
        <p:nvPicPr>
          <p:cNvPr id="3" name="图片 2"/>
          <p:cNvPicPr>
            <a:picLocks noChangeAspect="1"/>
          </p:cNvPicPr>
          <p:nvPr>
            <p:custDataLst>
              <p:tags r:id="rId15"/>
            </p:custDataLst>
          </p:nvPr>
        </p:nvPicPr>
        <p:blipFill>
          <a:blip r:embed="rId16"/>
          <a:stretch>
            <a:fillRect/>
          </a:stretch>
        </p:blipFill>
        <p:spPr>
          <a:xfrm>
            <a:off x="7877698" y="-10"/>
            <a:ext cx="1107600" cy="244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1397898" y="940335"/>
            <a:ext cx="6120000" cy="2476838"/>
          </a:xfrm>
          <a:prstGeom prst="rect">
            <a:avLst/>
          </a:prstGeom>
        </p:spPr>
      </p:pic>
      <p:sp>
        <p:nvSpPr>
          <p:cNvPr id="2" name="TextBox 100"/>
          <p:cNvSpPr txBox="1"/>
          <p:nvPr>
            <p:custDataLst>
              <p:tags r:id="rId3"/>
            </p:custDataLst>
          </p:nvPr>
        </p:nvSpPr>
        <p:spPr>
          <a:xfrm>
            <a:off x="581923" y="639485"/>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推进平安机场与智慧机场建设融合</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7" name="Shape 1690"/>
          <p:cNvSpPr/>
          <p:nvPr>
            <p:custDataLst>
              <p:tags r:id="rId4"/>
            </p:custDataLst>
          </p:nvPr>
        </p:nvSpPr>
        <p:spPr>
          <a:xfrm>
            <a:off x="0" y="3567430"/>
            <a:ext cx="898588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8" name="图片 7"/>
          <p:cNvPicPr>
            <a:picLocks noChangeAspect="1"/>
          </p:cNvPicPr>
          <p:nvPr>
            <p:custDataLst>
              <p:tags r:id="rId5"/>
            </p:custDataLst>
          </p:nvPr>
        </p:nvPicPr>
        <p:blipFill>
          <a:blip r:embed="rId6"/>
          <a:stretch>
            <a:fillRect/>
          </a:stretch>
        </p:blipFill>
        <p:spPr>
          <a:xfrm>
            <a:off x="7877698" y="-10"/>
            <a:ext cx="1107600" cy="244400"/>
          </a:xfrm>
          <a:prstGeom prst="rect">
            <a:avLst/>
          </a:prstGeom>
        </p:spPr>
      </p:pic>
      <p:sp>
        <p:nvSpPr>
          <p:cNvPr id="13" name="Round Same Side Corner Rectangle 119"/>
          <p:cNvSpPr/>
          <p:nvPr>
            <p:custDataLst>
              <p:tags r:id="rId7"/>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5" name="TextBox 100"/>
          <p:cNvSpPr txBox="1"/>
          <p:nvPr>
            <p:custDataLst>
              <p:tags r:id="rId8"/>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汇聚合力，强化统筹协同</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100"/>
          <p:cNvSpPr txBox="1"/>
          <p:nvPr/>
        </p:nvSpPr>
        <p:spPr>
          <a:xfrm>
            <a:off x="581923" y="706160"/>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推进智慧机场与人文机场建设融合</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23" name="矩形 22"/>
          <p:cNvSpPr/>
          <p:nvPr/>
        </p:nvSpPr>
        <p:spPr>
          <a:xfrm>
            <a:off x="4206875" y="624205"/>
            <a:ext cx="4234180" cy="2767330"/>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
        <p:nvSpPr>
          <p:cNvPr id="7" name="文本框 6"/>
          <p:cNvSpPr txBox="1"/>
          <p:nvPr>
            <p:custDataLst>
              <p:tags r:id="rId1"/>
            </p:custDataLst>
          </p:nvPr>
        </p:nvSpPr>
        <p:spPr>
          <a:xfrm>
            <a:off x="581660" y="1510665"/>
            <a:ext cx="3074035" cy="700405"/>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spAutoFit/>
          </a:bodyPr>
          <a:p>
            <a:pPr indent="251460" algn="just" fontAlgn="auto">
              <a:lnSpc>
                <a:spcPct val="200000"/>
              </a:lnSpc>
              <a:extLst>
                <a:ext uri="{35155182-B16C-46BC-9424-99874614C6A1}">
                  <wpsdc:indentchars xmlns:wpsdc="http://www.wps.cn/officeDocument/2017/drawingmlCustomData" val="200" checksum="3477368387"/>
                </a:ext>
              </a:extLst>
            </a:pPr>
            <a:r>
              <a:rPr lang="zh-CN" sz="985"/>
              <a:t>以大型机场优势带动中小机场服务质量提升，上线全流程便捷性综合服务平台“浙里飞”小程序。</a:t>
            </a:r>
            <a:endParaRPr lang="en-US" altLang="zh-CN" sz="985"/>
          </a:p>
        </p:txBody>
      </p:sp>
      <p:pic>
        <p:nvPicPr>
          <p:cNvPr id="2" name="图片 1"/>
          <p:cNvPicPr>
            <a:picLocks noChangeAspect="1"/>
          </p:cNvPicPr>
          <p:nvPr>
            <p:custDataLst>
              <p:tags r:id="rId2"/>
            </p:custDataLst>
          </p:nvPr>
        </p:nvPicPr>
        <p:blipFill>
          <a:blip r:embed="rId3"/>
          <a:stretch>
            <a:fillRect/>
          </a:stretch>
        </p:blipFill>
        <p:spPr>
          <a:xfrm>
            <a:off x="4512945" y="706120"/>
            <a:ext cx="3881120" cy="2584450"/>
          </a:xfrm>
          <a:prstGeom prst="rect">
            <a:avLst/>
          </a:prstGeom>
        </p:spPr>
      </p:pic>
      <p:sp>
        <p:nvSpPr>
          <p:cNvPr id="5" name="Shape 1690"/>
          <p:cNvSpPr/>
          <p:nvPr>
            <p:custDataLst>
              <p:tags r:id="rId4"/>
            </p:custDataLst>
          </p:nvPr>
        </p:nvSpPr>
        <p:spPr>
          <a:xfrm>
            <a:off x="0" y="3567430"/>
            <a:ext cx="898588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8" name="图片 7"/>
          <p:cNvPicPr>
            <a:picLocks noChangeAspect="1"/>
          </p:cNvPicPr>
          <p:nvPr>
            <p:custDataLst>
              <p:tags r:id="rId5"/>
            </p:custDataLst>
          </p:nvPr>
        </p:nvPicPr>
        <p:blipFill>
          <a:blip r:embed="rId6"/>
          <a:stretch>
            <a:fillRect/>
          </a:stretch>
        </p:blipFill>
        <p:spPr>
          <a:xfrm>
            <a:off x="7877698" y="-10"/>
            <a:ext cx="1107600" cy="244400"/>
          </a:xfrm>
          <a:prstGeom prst="rect">
            <a:avLst/>
          </a:prstGeom>
        </p:spPr>
      </p:pic>
      <p:sp>
        <p:nvSpPr>
          <p:cNvPr id="13" name="Round Same Side Corner Rectangle 119"/>
          <p:cNvSpPr/>
          <p:nvPr>
            <p:custDataLst>
              <p:tags r:id="rId7"/>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5" name="TextBox 100"/>
          <p:cNvSpPr txBox="1"/>
          <p:nvPr>
            <p:custDataLst>
              <p:tags r:id="rId8"/>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汇聚合力，强化统筹协同</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100"/>
          <p:cNvSpPr txBox="1"/>
          <p:nvPr/>
        </p:nvSpPr>
        <p:spPr>
          <a:xfrm>
            <a:off x="581923" y="678220"/>
            <a:ext cx="3347413" cy="260985"/>
          </a:xfrm>
          <a:prstGeom prst="rect">
            <a:avLst/>
          </a:prstGeom>
          <a:noFill/>
        </p:spPr>
        <p:txBody>
          <a:bodyPr wrap="square" lIns="59894" tIns="29947" rIns="59894" bIns="29947" rtlCol="0">
            <a:spAutoFit/>
          </a:bodyPr>
          <a:p>
            <a:pPr algn="just" defTabSz="914400"/>
            <a:r>
              <a:rPr lang="zh-CN" altLang="en-US" sz="1310" dirty="0">
                <a:solidFill>
                  <a:srgbClr val="0070C0"/>
                </a:solidFill>
                <a:latin typeface="微软雅黑" panose="020B0503020204020204" charset="-122"/>
                <a:ea typeface="微软雅黑" panose="020B0503020204020204" charset="-122"/>
                <a:cs typeface="Lato Light"/>
                <a:sym typeface="+mn-ea"/>
              </a:rPr>
              <a:t>推进人文机场与绿色机场建设融合</a:t>
            </a:r>
            <a:endParaRPr lang="zh-CN" altLang="en-US" sz="1310" dirty="0">
              <a:solidFill>
                <a:srgbClr val="0070C0"/>
              </a:solidFill>
              <a:latin typeface="微软雅黑" panose="020B0503020204020204" charset="-122"/>
              <a:ea typeface="微软雅黑" panose="020B0503020204020204" charset="-122"/>
              <a:cs typeface="Lato Light"/>
              <a:sym typeface="+mn-ea"/>
            </a:endParaRPr>
          </a:p>
        </p:txBody>
      </p:sp>
      <p:sp>
        <p:nvSpPr>
          <p:cNvPr id="7" name="文本框 6"/>
          <p:cNvSpPr txBox="1"/>
          <p:nvPr>
            <p:custDataLst>
              <p:tags r:id="rId1"/>
            </p:custDataLst>
          </p:nvPr>
        </p:nvSpPr>
        <p:spPr>
          <a:xfrm>
            <a:off x="483235" y="1022985"/>
            <a:ext cx="3239770" cy="365125"/>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noAutofit/>
          </a:bodyPr>
          <a:p>
            <a:pPr indent="251460" algn="just" fontAlgn="auto">
              <a:lnSpc>
                <a:spcPct val="200000"/>
              </a:lnSpc>
              <a:extLst>
                <a:ext uri="{35155182-B16C-46BC-9424-99874614C6A1}">
                  <wpsdc:indentchars xmlns:wpsdc="http://www.wps.cn/officeDocument/2017/drawingmlCustomData" val="200" checksum="3477368387"/>
                </a:ext>
              </a:extLst>
            </a:pPr>
            <a:r>
              <a:rPr lang="zh-CN" sz="985"/>
              <a:t>盯出行环境，改造提档空港景观</a:t>
            </a:r>
            <a:endParaRPr lang="zh-CN" sz="985"/>
          </a:p>
          <a:p>
            <a:pPr indent="251460" algn="just" fontAlgn="auto">
              <a:lnSpc>
                <a:spcPct val="200000"/>
              </a:lnSpc>
              <a:extLst>
                <a:ext uri="{35155182-B16C-46BC-9424-99874614C6A1}">
                  <wpsdc:indentchars xmlns:wpsdc="http://www.wps.cn/officeDocument/2017/drawingmlCustomData" val="200" checksum="3477368387"/>
                </a:ext>
              </a:extLst>
            </a:pPr>
            <a:endParaRPr lang="en-US" altLang="zh-CN" sz="985"/>
          </a:p>
        </p:txBody>
      </p:sp>
      <p:pic>
        <p:nvPicPr>
          <p:cNvPr id="5" name="图片 4"/>
          <p:cNvPicPr>
            <a:picLocks noChangeAspect="1"/>
          </p:cNvPicPr>
          <p:nvPr>
            <p:custDataLst>
              <p:tags r:id="rId2"/>
            </p:custDataLst>
          </p:nvPr>
        </p:nvPicPr>
        <p:blipFill>
          <a:blip r:embed="rId3"/>
          <a:stretch>
            <a:fillRect/>
          </a:stretch>
        </p:blipFill>
        <p:spPr>
          <a:xfrm>
            <a:off x="4852068" y="490705"/>
            <a:ext cx="3240000" cy="2193920"/>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483313" y="1394710"/>
            <a:ext cx="3240000" cy="2138327"/>
          </a:xfrm>
          <a:prstGeom prst="rect">
            <a:avLst/>
          </a:prstGeom>
        </p:spPr>
      </p:pic>
      <p:sp>
        <p:nvSpPr>
          <p:cNvPr id="9" name="文本框 8"/>
          <p:cNvSpPr txBox="1"/>
          <p:nvPr>
            <p:custDataLst>
              <p:tags r:id="rId6"/>
            </p:custDataLst>
          </p:nvPr>
        </p:nvSpPr>
        <p:spPr>
          <a:xfrm>
            <a:off x="4852670" y="2696210"/>
            <a:ext cx="3238500" cy="42418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noAutofit/>
          </a:bodyPr>
          <a:p>
            <a:pPr indent="251460" algn="just" fontAlgn="auto">
              <a:lnSpc>
                <a:spcPct val="200000"/>
              </a:lnSpc>
              <a:extLst>
                <a:ext uri="{35155182-B16C-46BC-9424-99874614C6A1}">
                  <wpsdc:indentchars xmlns:wpsdc="http://www.wps.cn/officeDocument/2017/drawingmlCustomData" val="200" checksum="3477368387"/>
                </a:ext>
              </a:extLst>
            </a:pPr>
            <a:r>
              <a:rPr lang="zh-CN" sz="985"/>
              <a:t>盯运行效率，提升</a:t>
            </a:r>
            <a:r>
              <a:rPr lang="zh-CN" sz="985">
                <a:sym typeface="+mn-ea"/>
              </a:rPr>
              <a:t>桥载设备使用</a:t>
            </a:r>
            <a:endParaRPr lang="zh-CN" sz="985"/>
          </a:p>
          <a:p>
            <a:pPr indent="251460" algn="just" fontAlgn="auto">
              <a:lnSpc>
                <a:spcPct val="200000"/>
              </a:lnSpc>
              <a:extLst>
                <a:ext uri="{35155182-B16C-46BC-9424-99874614C6A1}">
                  <wpsdc:indentchars xmlns:wpsdc="http://www.wps.cn/officeDocument/2017/drawingmlCustomData" val="200" checksum="3477368387"/>
                </a:ext>
              </a:extLst>
            </a:pPr>
            <a:endParaRPr lang="en-US" altLang="zh-CN" sz="985"/>
          </a:p>
        </p:txBody>
      </p:sp>
      <p:sp>
        <p:nvSpPr>
          <p:cNvPr id="2" name="Shape 1690"/>
          <p:cNvSpPr/>
          <p:nvPr>
            <p:custDataLst>
              <p:tags r:id="rId7"/>
            </p:custDataLst>
          </p:nvPr>
        </p:nvSpPr>
        <p:spPr>
          <a:xfrm>
            <a:off x="0" y="3567430"/>
            <a:ext cx="898588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10" name="图片 9"/>
          <p:cNvPicPr>
            <a:picLocks noChangeAspect="1"/>
          </p:cNvPicPr>
          <p:nvPr>
            <p:custDataLst>
              <p:tags r:id="rId8"/>
            </p:custDataLst>
          </p:nvPr>
        </p:nvPicPr>
        <p:blipFill>
          <a:blip r:embed="rId9"/>
          <a:stretch>
            <a:fillRect/>
          </a:stretch>
        </p:blipFill>
        <p:spPr>
          <a:xfrm>
            <a:off x="7877698" y="-10"/>
            <a:ext cx="1107600" cy="244400"/>
          </a:xfrm>
          <a:prstGeom prst="rect">
            <a:avLst/>
          </a:prstGeom>
        </p:spPr>
      </p:pic>
      <p:sp>
        <p:nvSpPr>
          <p:cNvPr id="13" name="Round Same Side Corner Rectangle 119"/>
          <p:cNvSpPr/>
          <p:nvPr>
            <p:custDataLst>
              <p:tags r:id="rId10"/>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5" name="TextBox 100"/>
          <p:cNvSpPr txBox="1"/>
          <p:nvPr>
            <p:custDataLst>
              <p:tags r:id="rId11"/>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汇聚合力，强化统筹协同</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Shape 1690"/>
          <p:cNvSpPr/>
          <p:nvPr/>
        </p:nvSpPr>
        <p:spPr>
          <a:xfrm>
            <a:off x="0" y="3567430"/>
            <a:ext cx="898588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3" name="图片 2"/>
          <p:cNvPicPr>
            <a:picLocks noChangeAspect="1"/>
          </p:cNvPicPr>
          <p:nvPr/>
        </p:nvPicPr>
        <p:blipFill>
          <a:blip r:embed="rId1"/>
          <a:stretch>
            <a:fillRect/>
          </a:stretch>
        </p:blipFill>
        <p:spPr>
          <a:xfrm>
            <a:off x="7877698" y="-10"/>
            <a:ext cx="1107600" cy="244400"/>
          </a:xfrm>
          <a:prstGeom prst="rect">
            <a:avLst/>
          </a:prstGeom>
        </p:spPr>
      </p:pic>
      <p:sp>
        <p:nvSpPr>
          <p:cNvPr id="7" name="文本框 6"/>
          <p:cNvSpPr txBox="1"/>
          <p:nvPr>
            <p:custDataLst>
              <p:tags r:id="rId2"/>
            </p:custDataLst>
          </p:nvPr>
        </p:nvSpPr>
        <p:spPr>
          <a:xfrm>
            <a:off x="1034415" y="979170"/>
            <a:ext cx="5833745" cy="208661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noAutofit/>
          </a:bodyPr>
          <a:p>
            <a:pPr indent="251460" algn="just" fontAlgn="auto">
              <a:lnSpc>
                <a:spcPct val="300000"/>
              </a:lnSpc>
              <a:extLst>
                <a:ext uri="{35155182-B16C-46BC-9424-99874614C6A1}">
                  <wpsdc:indentchars xmlns:wpsdc="http://www.wps.cn/officeDocument/2017/drawingmlCustomData" val="200" checksum="3477368387"/>
                </a:ext>
              </a:extLst>
            </a:pPr>
            <a:r>
              <a:rPr lang="zh-CN" sz="985"/>
              <a:t>2020年，义乌机场应急联勤指挥中心项目被评为2020年度四型机场示范项目；</a:t>
            </a:r>
            <a:endParaRPr lang="zh-CN" sz="985"/>
          </a:p>
          <a:p>
            <a:pPr indent="251460" algn="just" fontAlgn="auto">
              <a:lnSpc>
                <a:spcPct val="300000"/>
              </a:lnSpc>
              <a:extLst>
                <a:ext uri="{35155182-B16C-46BC-9424-99874614C6A1}">
                  <wpsdc:indentchars xmlns:wpsdc="http://www.wps.cn/officeDocument/2017/drawingmlCustomData" val="200" checksum="3477368387"/>
                </a:ext>
              </a:extLst>
            </a:pPr>
            <a:r>
              <a:rPr lang="zh-CN" sz="985"/>
              <a:t>2021年，民用机场服务质量评价中，舟山机场、义乌机场分获相应量级服务质量优秀机场；</a:t>
            </a:r>
            <a:endParaRPr lang="zh-CN" sz="985"/>
          </a:p>
          <a:p>
            <a:pPr indent="251460" algn="just" fontAlgn="auto">
              <a:lnSpc>
                <a:spcPct val="300000"/>
              </a:lnSpc>
              <a:extLst>
                <a:ext uri="{35155182-B16C-46BC-9424-99874614C6A1}">
                  <wpsdc:indentchars xmlns:wpsdc="http://www.wps.cn/officeDocument/2017/drawingmlCustomData" val="200" checksum="3477368387"/>
                </a:ext>
              </a:extLst>
            </a:pPr>
            <a:r>
              <a:rPr lang="zh-CN" sz="985"/>
              <a:t>2022年，衢州机场《军民航融合建设》、台州机场《军民航塔台远程协调统一指挥模式》等项目入选中小机场四型机场建设优秀案例。</a:t>
            </a:r>
            <a:endParaRPr lang="en-US" altLang="zh-CN" sz="985"/>
          </a:p>
        </p:txBody>
      </p:sp>
      <p:sp>
        <p:nvSpPr>
          <p:cNvPr id="13" name="Round Same Side Corner Rectangle 119"/>
          <p:cNvSpPr/>
          <p:nvPr>
            <p:custDataLst>
              <p:tags r:id="rId3"/>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5" name="TextBox 100"/>
          <p:cNvSpPr txBox="1"/>
          <p:nvPr>
            <p:custDataLst>
              <p:tags r:id="rId4"/>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成绩</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282741" y="1237786"/>
            <a:ext cx="2846324" cy="577359"/>
            <a:chOff x="9597079" y="3800874"/>
            <a:chExt cx="6962140" cy="1412191"/>
          </a:xfrm>
        </p:grpSpPr>
        <p:sp>
          <p:nvSpPr>
            <p:cNvPr id="54" name="AutoShape 5"/>
            <p:cNvSpPr/>
            <p:nvPr/>
          </p:nvSpPr>
          <p:spPr bwMode="auto">
            <a:xfrm>
              <a:off x="9597079" y="4075145"/>
              <a:ext cx="6962140" cy="1137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13863" tIns="13863" rIns="13863" bIns="13863" anchor="ctr"/>
            <a:lstStyle/>
            <a:p>
              <a:pPr algn="l" defTabSz="914400" fontAlgn="auto">
                <a:defRPr/>
              </a:pPr>
              <a:r>
                <a:rPr lang="en-US" altLang="zh-CN" sz="2400" b="1" dirty="0">
                  <a:solidFill>
                    <a:srgbClr val="0070C0"/>
                  </a:solidFill>
                  <a:latin typeface="思源黑体 CN Medium" panose="020B0600000000000000" pitchFamily="34" charset="-122"/>
                  <a:ea typeface="思源黑体 CN Medium" panose="020B0600000000000000" pitchFamily="34" charset="-122"/>
                  <a:cs typeface="Lato Light"/>
                  <a:sym typeface="+mn-ea"/>
                </a:rPr>
                <a:t> </a:t>
              </a:r>
              <a:r>
                <a:rPr lang="en-US" altLang="zh-CN" sz="2950" b="1" dirty="0">
                  <a:solidFill>
                    <a:srgbClr val="0070C0"/>
                  </a:solidFill>
                  <a:latin typeface="思源黑体 CN Medium" panose="020B0600000000000000" pitchFamily="34" charset="-122"/>
                  <a:ea typeface="思源黑体 CN Medium" panose="020B0600000000000000" pitchFamily="34" charset="-122"/>
                  <a:cs typeface="Lato Light"/>
                  <a:sym typeface="+mn-ea"/>
                </a:rPr>
                <a:t> </a:t>
              </a:r>
              <a:r>
                <a:rPr lang="zh-CN" altLang="zh-CN" sz="2950" b="1" dirty="0">
                  <a:solidFill>
                    <a:srgbClr val="0070C0"/>
                  </a:solidFill>
                  <a:latin typeface="思源黑体 CN Medium" panose="020B0600000000000000" pitchFamily="34" charset="-122"/>
                  <a:ea typeface="思源黑体 CN Medium" panose="020B0600000000000000" pitchFamily="34" charset="-122"/>
                  <a:cs typeface="Lato Light"/>
                  <a:sym typeface="+mn-ea"/>
                </a:rPr>
                <a:t>谢</a:t>
              </a:r>
              <a:r>
                <a:rPr lang="en-US" altLang="zh-CN" sz="2950" b="1" dirty="0">
                  <a:solidFill>
                    <a:srgbClr val="0070C0"/>
                  </a:solidFill>
                  <a:latin typeface="思源黑体 CN Medium" panose="020B0600000000000000" pitchFamily="34" charset="-122"/>
                  <a:ea typeface="思源黑体 CN Medium" panose="020B0600000000000000" pitchFamily="34" charset="-122"/>
                  <a:cs typeface="Lato Light"/>
                  <a:sym typeface="+mn-ea"/>
                </a:rPr>
                <a:t>   </a:t>
              </a:r>
              <a:r>
                <a:rPr lang="zh-CN" altLang="zh-CN" sz="2950" b="1" dirty="0">
                  <a:solidFill>
                    <a:srgbClr val="0070C0"/>
                  </a:solidFill>
                  <a:latin typeface="思源黑体 CN Medium" panose="020B0600000000000000" pitchFamily="34" charset="-122"/>
                  <a:ea typeface="思源黑体 CN Medium" panose="020B0600000000000000" pitchFamily="34" charset="-122"/>
                  <a:cs typeface="Lato Light"/>
                  <a:sym typeface="+mn-ea"/>
                </a:rPr>
                <a:t>谢</a:t>
              </a:r>
              <a:endParaRPr lang="zh-CN" altLang="en-US" sz="2950" b="1" dirty="0">
                <a:solidFill>
                  <a:srgbClr val="0070C0"/>
                </a:solidFill>
                <a:latin typeface="思源黑体 CN Medium" panose="020B0600000000000000" pitchFamily="34" charset="-122"/>
                <a:ea typeface="思源黑体 CN Medium" panose="020B0600000000000000" pitchFamily="34" charset="-122"/>
                <a:cs typeface="Lato Light"/>
                <a:sym typeface="+mn-ea"/>
              </a:endParaRPr>
            </a:p>
          </p:txBody>
        </p:sp>
        <p:sp>
          <p:nvSpPr>
            <p:cNvPr id="12" name="Round Same Side Corner Rectangle 112"/>
            <p:cNvSpPr/>
            <p:nvPr/>
          </p:nvSpPr>
          <p:spPr>
            <a:xfrm rot="10800000" flipH="1">
              <a:off x="10166351" y="3800874"/>
              <a:ext cx="109697" cy="913591"/>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dirty="0">
                <a:solidFill>
                  <a:prstClr val="white"/>
                </a:solidFill>
                <a:latin typeface="Arial Black" panose="020B0A04020102020204"/>
                <a:ea typeface="思源黑体 CN Medium"/>
              </a:endParaRPr>
            </a:p>
          </p:txBody>
        </p:sp>
      </p:grpSp>
      <p:pic>
        <p:nvPicPr>
          <p:cNvPr id="3" name="图片 2"/>
          <p:cNvPicPr>
            <a:picLocks noChangeAspect="1"/>
          </p:cNvPicPr>
          <p:nvPr>
            <p:custDataLst>
              <p:tags r:id="rId1"/>
            </p:custDataLst>
          </p:nvPr>
        </p:nvPicPr>
        <p:blipFill>
          <a:blip r:embed="rId2"/>
          <a:stretch>
            <a:fillRect/>
          </a:stretch>
        </p:blipFill>
        <p:spPr>
          <a:xfrm>
            <a:off x="7876428" y="-10"/>
            <a:ext cx="1107600" cy="244400"/>
          </a:xfrm>
          <a:prstGeom prst="rect">
            <a:avLst/>
          </a:prstGeom>
        </p:spPr>
      </p:pic>
      <p:sp>
        <p:nvSpPr>
          <p:cNvPr id="22" name="ï$lîḍè"/>
          <p:cNvSpPr/>
          <p:nvPr>
            <p:custDataLst>
              <p:tags r:id="rId3"/>
            </p:custDataLst>
          </p:nvPr>
        </p:nvSpPr>
        <p:spPr bwMode="auto">
          <a:xfrm>
            <a:off x="3580130" y="3311525"/>
            <a:ext cx="5403850" cy="83058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919191"/>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
        <p:nvSpPr>
          <p:cNvPr id="6" name="ï$lîḍè"/>
          <p:cNvSpPr/>
          <p:nvPr>
            <p:custDataLst>
              <p:tags r:id="rId4"/>
            </p:custDataLst>
          </p:nvPr>
        </p:nvSpPr>
        <p:spPr bwMode="auto">
          <a:xfrm rot="11134385">
            <a:off x="-76200" y="3111500"/>
            <a:ext cx="4311015" cy="98679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C6EAFE">
              <a:alpha val="58000"/>
            </a:srgbClr>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Line 4"/>
          <p:cNvSpPr>
            <a:spLocks noChangeShapeType="1"/>
          </p:cNvSpPr>
          <p:nvPr/>
        </p:nvSpPr>
        <p:spPr bwMode="auto">
          <a:xfrm>
            <a:off x="3581760" y="1954853"/>
            <a:ext cx="1486160" cy="10053"/>
          </a:xfrm>
          <a:prstGeom prst="line">
            <a:avLst/>
          </a:prstGeom>
          <a:noFill/>
          <a:ln w="25400" cap="flat" cmpd="sng">
            <a:solidFill>
              <a:srgbClr val="445469"/>
            </a:solidFill>
            <a:prstDash val="sysDot"/>
            <a:round/>
          </a:ln>
          <a:effectLst/>
        </p:spPr>
        <p:txBody>
          <a:bodyPr lIns="0" tIns="0" rIns="0" bIns="0" anchor="ctr"/>
          <a:lstStyle/>
          <a:p>
            <a:pPr defTabSz="914400">
              <a:defRPr/>
            </a:pPr>
            <a:endParaRPr lang="es-ES" sz="1530">
              <a:solidFill>
                <a:srgbClr val="445469"/>
              </a:solidFill>
              <a:effectLst>
                <a:outerShdw blurRad="38100" dist="38100" dir="2700000" algn="tl">
                  <a:srgbClr val="DDDDDD"/>
                </a:outerShdw>
              </a:effectLst>
              <a:latin typeface="Gill Sans" charset="0"/>
              <a:ea typeface="思源黑体 CN Medium"/>
              <a:cs typeface="Gill Sans" charset="0"/>
              <a:sym typeface="Gill Sans" charset="0"/>
            </a:endParaRPr>
          </a:p>
        </p:txBody>
      </p:sp>
      <p:grpSp>
        <p:nvGrpSpPr>
          <p:cNvPr id="2" name="组合 1"/>
          <p:cNvGrpSpPr/>
          <p:nvPr/>
        </p:nvGrpSpPr>
        <p:grpSpPr>
          <a:xfrm>
            <a:off x="2546960" y="1225120"/>
            <a:ext cx="4124640" cy="465227"/>
            <a:chOff x="8484192" y="3769895"/>
            <a:chExt cx="10088915" cy="1137920"/>
          </a:xfrm>
        </p:grpSpPr>
        <p:sp>
          <p:nvSpPr>
            <p:cNvPr id="54" name="AutoShape 5"/>
            <p:cNvSpPr/>
            <p:nvPr/>
          </p:nvSpPr>
          <p:spPr bwMode="auto">
            <a:xfrm>
              <a:off x="10166526" y="3769895"/>
              <a:ext cx="8406581" cy="1137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13863" tIns="13863" rIns="13863" bIns="13863" anchor="ctr"/>
            <a:lstStyle/>
            <a:p>
              <a:pPr algn="l" defTabSz="914400" fontAlgn="auto">
                <a:defRPr/>
              </a:pPr>
              <a:r>
                <a:rPr lang="en-US" altLang="zh-CN" sz="2185" b="1" dirty="0">
                  <a:solidFill>
                    <a:srgbClr val="0070C0"/>
                  </a:solidFill>
                  <a:latin typeface="思源黑体 CN Medium" panose="020B0600000000000000" pitchFamily="34" charset="-122"/>
                  <a:ea typeface="思源黑体 CN Medium" panose="020B0600000000000000" pitchFamily="34" charset="-122"/>
                  <a:cs typeface="Lato Light"/>
                  <a:sym typeface="+mn-ea"/>
                </a:rPr>
                <a:t>  </a:t>
              </a:r>
              <a:r>
                <a:rPr lang="zh-CN" altLang="en-US" sz="2185" b="1" dirty="0">
                  <a:solidFill>
                    <a:srgbClr val="0070C0"/>
                  </a:solidFill>
                  <a:latin typeface="思源黑体 CN Medium" panose="020B0600000000000000" pitchFamily="34" charset="-122"/>
                  <a:ea typeface="思源黑体 CN Medium" panose="020B0600000000000000" pitchFamily="34" charset="-122"/>
                  <a:cs typeface="Lato Light"/>
                  <a:sym typeface="+mn-ea"/>
                </a:rPr>
                <a:t>系统布局，强化顶层设计</a:t>
              </a:r>
              <a:endParaRPr lang="zh-CN" altLang="en-US" sz="2185" b="1" dirty="0">
                <a:solidFill>
                  <a:srgbClr val="0070C0"/>
                </a:solidFill>
                <a:latin typeface="思源黑体 CN Medium" panose="020B0600000000000000" pitchFamily="34" charset="-122"/>
                <a:ea typeface="思源黑体 CN Medium" panose="020B0600000000000000" pitchFamily="34" charset="-122"/>
                <a:cs typeface="Lato Light"/>
                <a:sym typeface="+mn-ea"/>
              </a:endParaRPr>
            </a:p>
          </p:txBody>
        </p:sp>
        <p:grpSp>
          <p:nvGrpSpPr>
            <p:cNvPr id="7" name="组合 6"/>
            <p:cNvGrpSpPr/>
            <p:nvPr/>
          </p:nvGrpSpPr>
          <p:grpSpPr>
            <a:xfrm>
              <a:off x="8484192" y="3771816"/>
              <a:ext cx="1791856" cy="1038781"/>
              <a:chOff x="8714396" y="4080223"/>
              <a:chExt cx="1791856" cy="1038781"/>
            </a:xfrm>
          </p:grpSpPr>
          <p:grpSp>
            <p:nvGrpSpPr>
              <p:cNvPr id="8" name="Group 1"/>
              <p:cNvGrpSpPr/>
              <p:nvPr/>
            </p:nvGrpSpPr>
            <p:grpSpPr>
              <a:xfrm>
                <a:off x="10396555" y="4109281"/>
                <a:ext cx="109697" cy="961973"/>
                <a:chOff x="7736447" y="5598472"/>
                <a:chExt cx="109697" cy="961973"/>
              </a:xfrm>
            </p:grpSpPr>
            <p:sp>
              <p:nvSpPr>
                <p:cNvPr id="12" name="Round Same Side Corner Rectangle 112"/>
                <p:cNvSpPr/>
                <p:nvPr/>
              </p:nvSpPr>
              <p:spPr>
                <a:xfrm rot="10800000" flipH="1">
                  <a:off x="7736447" y="5598472"/>
                  <a:ext cx="109697" cy="913591"/>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dirty="0">
                    <a:solidFill>
                      <a:prstClr val="white"/>
                    </a:solidFill>
                    <a:latin typeface="Arial Black" panose="020B0A04020102020204"/>
                    <a:ea typeface="思源黑体 CN Medium"/>
                  </a:endParaRPr>
                </a:p>
              </p:txBody>
            </p:sp>
            <p:sp>
              <p:nvSpPr>
                <p:cNvPr id="13" name="Round Same Side Corner Rectangle 119"/>
                <p:cNvSpPr/>
                <p:nvPr/>
              </p:nvSpPr>
              <p:spPr>
                <a:xfrm rot="10800000" flipH="1">
                  <a:off x="7736447" y="5646854"/>
                  <a:ext cx="109697" cy="913591"/>
                </a:xfrm>
                <a:prstGeom prst="round2SameRect">
                  <a:avLst>
                    <a:gd name="adj1" fmla="val 50000"/>
                    <a:gd name="adj2"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a:solidFill>
                      <a:prstClr val="white"/>
                    </a:solidFill>
                    <a:latin typeface="Arial Black" panose="020B0A04020102020204"/>
                    <a:ea typeface="思源黑体 CN Medium"/>
                  </a:endParaRPr>
                </a:p>
              </p:txBody>
            </p:sp>
          </p:grpSp>
          <p:grpSp>
            <p:nvGrpSpPr>
              <p:cNvPr id="9" name="组合 8"/>
              <p:cNvGrpSpPr/>
              <p:nvPr/>
            </p:nvGrpSpPr>
            <p:grpSpPr>
              <a:xfrm>
                <a:off x="8714396" y="4080223"/>
                <a:ext cx="1230409" cy="1038781"/>
                <a:chOff x="8691103" y="4080223"/>
                <a:chExt cx="1230409" cy="1038781"/>
              </a:xfrm>
            </p:grpSpPr>
            <p:sp>
              <p:nvSpPr>
                <p:cNvPr id="10" name="矩形 9"/>
                <p:cNvSpPr/>
                <p:nvPr/>
              </p:nvSpPr>
              <p:spPr>
                <a:xfrm rot="2700000">
                  <a:off x="8708923" y="4062403"/>
                  <a:ext cx="1008187" cy="10438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490">
                    <a:solidFill>
                      <a:prstClr val="white"/>
                    </a:solidFill>
                    <a:latin typeface="等线" panose="02010600030101010101" charset="-122"/>
                    <a:ea typeface="等线" panose="02010600030101010101" charset="-122"/>
                  </a:endParaRPr>
                </a:p>
              </p:txBody>
            </p:sp>
            <p:sp>
              <p:nvSpPr>
                <p:cNvPr id="11" name="文本框 10"/>
                <p:cNvSpPr txBox="1"/>
                <p:nvPr/>
              </p:nvSpPr>
              <p:spPr>
                <a:xfrm>
                  <a:off x="8749973" y="4156034"/>
                  <a:ext cx="1171539" cy="962970"/>
                </a:xfrm>
                <a:prstGeom prst="rect">
                  <a:avLst/>
                </a:prstGeom>
                <a:noFill/>
              </p:spPr>
              <p:txBody>
                <a:bodyPr wrap="square" rtlCol="0">
                  <a:spAutoFit/>
                </a:bodyPr>
                <a:lstStyle/>
                <a:p>
                  <a:pPr defTabSz="457200">
                    <a:defRPr/>
                  </a:pPr>
                  <a:r>
                    <a:rPr lang="en-US" altLang="zh-CN" sz="1965" dirty="0">
                      <a:solidFill>
                        <a:prstClr val="white"/>
                      </a:solidFill>
                      <a:latin typeface="Impact" panose="020B0806030902050204" pitchFamily="34" charset="0"/>
                      <a:ea typeface="等线" panose="02010600030101010101" charset="-122"/>
                    </a:rPr>
                    <a:t>01</a:t>
                  </a:r>
                  <a:endParaRPr lang="en-US" altLang="zh-CN" sz="1965" dirty="0">
                    <a:solidFill>
                      <a:prstClr val="white"/>
                    </a:solidFill>
                    <a:latin typeface="Impact" panose="020B0806030902050204" pitchFamily="34" charset="0"/>
                    <a:ea typeface="等线" panose="02010600030101010101" charset="-122"/>
                  </a:endParaRPr>
                </a:p>
              </p:txBody>
            </p:sp>
          </p:grpSp>
        </p:grpSp>
      </p:grpSp>
      <p:pic>
        <p:nvPicPr>
          <p:cNvPr id="3" name="图片 2"/>
          <p:cNvPicPr>
            <a:picLocks noChangeAspect="1"/>
          </p:cNvPicPr>
          <p:nvPr/>
        </p:nvPicPr>
        <p:blipFill>
          <a:blip r:embed="rId1"/>
          <a:stretch>
            <a:fillRect/>
          </a:stretch>
        </p:blipFill>
        <p:spPr>
          <a:xfrm>
            <a:off x="7876428" y="-10"/>
            <a:ext cx="1107600" cy="244400"/>
          </a:xfrm>
          <a:prstGeom prst="rect">
            <a:avLst/>
          </a:prstGeom>
        </p:spPr>
      </p:pic>
      <p:sp>
        <p:nvSpPr>
          <p:cNvPr id="22" name="ï$lîḍè"/>
          <p:cNvSpPr/>
          <p:nvPr>
            <p:custDataLst>
              <p:tags r:id="rId2"/>
            </p:custDataLst>
          </p:nvPr>
        </p:nvSpPr>
        <p:spPr bwMode="auto">
          <a:xfrm>
            <a:off x="3580130" y="3311525"/>
            <a:ext cx="5403850" cy="83058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919191"/>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
        <p:nvSpPr>
          <p:cNvPr id="5" name="ï$lîḍè"/>
          <p:cNvSpPr/>
          <p:nvPr>
            <p:custDataLst>
              <p:tags r:id="rId3"/>
            </p:custDataLst>
          </p:nvPr>
        </p:nvSpPr>
        <p:spPr bwMode="auto">
          <a:xfrm rot="11134385">
            <a:off x="-76200" y="3111500"/>
            <a:ext cx="4311015" cy="98679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C6EAFE">
              <a:alpha val="58000"/>
            </a:srgbClr>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2051050" y="2608580"/>
            <a:ext cx="1271270" cy="370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765">
                <a:sym typeface="+mn-ea"/>
              </a:rPr>
              <a:t>《浙江省机场集团四型机场建设纲要（征求意见稿）》</a:t>
            </a:r>
            <a:r>
              <a:rPr lang="zh-CN" altLang="en-US" sz="765">
                <a:sym typeface="+mn-ea"/>
              </a:rPr>
              <a:t>征求意见</a:t>
            </a:r>
            <a:endParaRPr lang="zh-CN" altLang="en-US" sz="765">
              <a:sym typeface="+mn-ea"/>
            </a:endParaRPr>
          </a:p>
        </p:txBody>
      </p:sp>
      <p:sp>
        <p:nvSpPr>
          <p:cNvPr id="25" name="圆角矩形 24"/>
          <p:cNvSpPr/>
          <p:nvPr/>
        </p:nvSpPr>
        <p:spPr>
          <a:xfrm>
            <a:off x="356870" y="1196975"/>
            <a:ext cx="1031240" cy="353060"/>
          </a:xfrm>
          <a:prstGeom prst="roundRect">
            <a:avLst/>
          </a:prstGeom>
          <a:solidFill>
            <a:srgbClr val="0070C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765">
                <a:sym typeface="+mn-ea"/>
              </a:rPr>
              <a:t>董志毅在全国民航机场工作会议上</a:t>
            </a:r>
            <a:r>
              <a:rPr lang="zh-CN" sz="765">
                <a:sym typeface="+mn-ea"/>
              </a:rPr>
              <a:t>作</a:t>
            </a:r>
            <a:r>
              <a:rPr sz="765">
                <a:sym typeface="+mn-ea"/>
              </a:rPr>
              <a:t>工作报告</a:t>
            </a:r>
            <a:endParaRPr sz="765">
              <a:sym typeface="+mn-ea"/>
            </a:endParaRPr>
          </a:p>
        </p:txBody>
      </p:sp>
      <p:sp>
        <p:nvSpPr>
          <p:cNvPr id="4" name="燕尾形 3"/>
          <p:cNvSpPr/>
          <p:nvPr/>
        </p:nvSpPr>
        <p:spPr>
          <a:xfrm>
            <a:off x="407670" y="1948815"/>
            <a:ext cx="936000" cy="26543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2019</a:t>
            </a:r>
            <a:r>
              <a:rPr lang="zh-CN" altLang="en-US" sz="765" b="1">
                <a:solidFill>
                  <a:schemeClr val="tx1"/>
                </a:solidFill>
              </a:rPr>
              <a:t>年</a:t>
            </a:r>
            <a:endParaRPr lang="en-US" sz="765" b="1">
              <a:solidFill>
                <a:schemeClr val="tx1"/>
              </a:solidFill>
            </a:endParaRPr>
          </a:p>
          <a:p>
            <a:pPr algn="ctr">
              <a:buClrTx/>
              <a:buSzTx/>
              <a:buFontTx/>
            </a:pPr>
            <a:r>
              <a:rPr lang="en-US" sz="765" b="1">
                <a:solidFill>
                  <a:schemeClr val="tx1"/>
                </a:solidFill>
              </a:rPr>
              <a:t>11</a:t>
            </a:r>
            <a:r>
              <a:rPr lang="zh-CN" altLang="en-US" sz="765" b="1">
                <a:solidFill>
                  <a:schemeClr val="tx1"/>
                </a:solidFill>
              </a:rPr>
              <a:t>月</a:t>
            </a:r>
            <a:r>
              <a:rPr lang="en-US" altLang="zh-CN" sz="765" b="1">
                <a:solidFill>
                  <a:schemeClr val="tx1"/>
                </a:solidFill>
              </a:rPr>
              <a:t>5</a:t>
            </a:r>
            <a:r>
              <a:rPr lang="zh-CN" altLang="en-US" sz="765" b="1">
                <a:solidFill>
                  <a:schemeClr val="tx1"/>
                </a:solidFill>
              </a:rPr>
              <a:t>日</a:t>
            </a:r>
            <a:endParaRPr lang="zh-CN" altLang="en-US" sz="765" b="1">
              <a:solidFill>
                <a:schemeClr val="tx1"/>
              </a:solidFill>
            </a:endParaRPr>
          </a:p>
        </p:txBody>
      </p:sp>
      <p:cxnSp>
        <p:nvCxnSpPr>
          <p:cNvPr id="14" name="直接箭头连接符 13"/>
          <p:cNvCxnSpPr/>
          <p:nvPr/>
        </p:nvCxnSpPr>
        <p:spPr>
          <a:xfrm flipV="1">
            <a:off x="872712" y="1558353"/>
            <a:ext cx="0" cy="38237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2680362" y="2220130"/>
            <a:ext cx="6350" cy="388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右箭头 39"/>
          <p:cNvSpPr/>
          <p:nvPr/>
        </p:nvSpPr>
        <p:spPr>
          <a:xfrm>
            <a:off x="236220" y="723900"/>
            <a:ext cx="648970" cy="37020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985">
                <a:solidFill>
                  <a:schemeClr val="tx1"/>
                </a:solidFill>
              </a:rPr>
              <a:t>局方</a:t>
            </a:r>
            <a:endParaRPr lang="zh-CN" altLang="en-US" sz="985">
              <a:solidFill>
                <a:schemeClr val="tx1"/>
              </a:solidFill>
            </a:endParaRPr>
          </a:p>
        </p:txBody>
      </p:sp>
      <p:sp>
        <p:nvSpPr>
          <p:cNvPr id="19" name="燕尾形 18"/>
          <p:cNvSpPr/>
          <p:nvPr>
            <p:custDataLst>
              <p:tags r:id="rId1"/>
            </p:custDataLst>
          </p:nvPr>
        </p:nvSpPr>
        <p:spPr>
          <a:xfrm>
            <a:off x="1343660" y="1954530"/>
            <a:ext cx="934720" cy="26543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2019</a:t>
            </a:r>
            <a:r>
              <a:rPr lang="zh-CN" altLang="en-US" sz="765" b="1">
                <a:solidFill>
                  <a:schemeClr val="tx1"/>
                </a:solidFill>
              </a:rPr>
              <a:t>年</a:t>
            </a:r>
            <a:endParaRPr lang="zh-CN" altLang="en-US" sz="765" b="1">
              <a:solidFill>
                <a:schemeClr val="tx1"/>
              </a:solidFill>
            </a:endParaRPr>
          </a:p>
          <a:p>
            <a:pPr algn="ctr">
              <a:buClrTx/>
              <a:buSzTx/>
              <a:buFontTx/>
            </a:pPr>
            <a:r>
              <a:rPr lang="en-US" altLang="zh-CN" sz="765" b="1">
                <a:solidFill>
                  <a:schemeClr val="tx1"/>
                </a:solidFill>
              </a:rPr>
              <a:t>11</a:t>
            </a:r>
            <a:r>
              <a:rPr lang="zh-CN" altLang="en-US" sz="765" b="1">
                <a:solidFill>
                  <a:schemeClr val="tx1"/>
                </a:solidFill>
              </a:rPr>
              <a:t>月</a:t>
            </a:r>
            <a:r>
              <a:rPr lang="en-US" altLang="zh-CN" sz="765" b="1">
                <a:solidFill>
                  <a:schemeClr val="tx1"/>
                </a:solidFill>
              </a:rPr>
              <a:t>14</a:t>
            </a:r>
            <a:r>
              <a:rPr lang="zh-CN" altLang="en-US" sz="765" b="1">
                <a:solidFill>
                  <a:schemeClr val="tx1"/>
                </a:solidFill>
              </a:rPr>
              <a:t>日</a:t>
            </a:r>
            <a:endParaRPr lang="en-US" sz="765" b="1">
              <a:solidFill>
                <a:schemeClr val="tx1"/>
              </a:solidFill>
            </a:endParaRPr>
          </a:p>
        </p:txBody>
      </p:sp>
      <p:sp>
        <p:nvSpPr>
          <p:cNvPr id="24" name="圆角矩形 23"/>
          <p:cNvSpPr/>
          <p:nvPr>
            <p:custDataLst>
              <p:tags r:id="rId2"/>
            </p:custDataLst>
          </p:nvPr>
        </p:nvSpPr>
        <p:spPr>
          <a:xfrm>
            <a:off x="1178560" y="792480"/>
            <a:ext cx="1130935" cy="353060"/>
          </a:xfrm>
          <a:prstGeom prst="roundRect">
            <a:avLst/>
          </a:prstGeom>
          <a:solidFill>
            <a:srgbClr val="0070C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765">
                <a:sym typeface="+mn-ea"/>
              </a:rPr>
              <a:t>《四型机场建设行动纲要（征求意见稿）》征求意见</a:t>
            </a:r>
            <a:endParaRPr sz="765">
              <a:sym typeface="+mn-ea"/>
            </a:endParaRPr>
          </a:p>
        </p:txBody>
      </p:sp>
      <p:cxnSp>
        <p:nvCxnSpPr>
          <p:cNvPr id="28" name="直接箭头连接符 27"/>
          <p:cNvCxnSpPr/>
          <p:nvPr>
            <p:custDataLst>
              <p:tags r:id="rId3"/>
            </p:custDataLst>
          </p:nvPr>
        </p:nvCxnSpPr>
        <p:spPr>
          <a:xfrm flipV="1">
            <a:off x="1743785" y="1145862"/>
            <a:ext cx="1040" cy="80808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custDataLst>
              <p:tags r:id="rId4"/>
            </p:custDataLst>
          </p:nvPr>
        </p:nvPicPr>
        <p:blipFill>
          <a:blip r:embed="rId5"/>
          <a:stretch>
            <a:fillRect/>
          </a:stretch>
        </p:blipFill>
        <p:spPr>
          <a:xfrm>
            <a:off x="7877698" y="-10"/>
            <a:ext cx="1107600" cy="244400"/>
          </a:xfrm>
          <a:prstGeom prst="rect">
            <a:avLst/>
          </a:prstGeom>
        </p:spPr>
      </p:pic>
      <p:sp>
        <p:nvSpPr>
          <p:cNvPr id="57" name="燕尾形 56"/>
          <p:cNvSpPr/>
          <p:nvPr>
            <p:custDataLst>
              <p:tags r:id="rId6"/>
            </p:custDataLst>
          </p:nvPr>
        </p:nvSpPr>
        <p:spPr>
          <a:xfrm>
            <a:off x="2278392" y="1954295"/>
            <a:ext cx="936000" cy="26520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2019</a:t>
            </a:r>
            <a:r>
              <a:rPr lang="zh-CN" altLang="en-US" sz="765" b="1">
                <a:solidFill>
                  <a:schemeClr val="tx1"/>
                </a:solidFill>
              </a:rPr>
              <a:t>年</a:t>
            </a:r>
            <a:endParaRPr lang="zh-CN" altLang="en-US" sz="765" b="1">
              <a:solidFill>
                <a:schemeClr val="tx1"/>
              </a:solidFill>
            </a:endParaRPr>
          </a:p>
          <a:p>
            <a:pPr algn="ctr">
              <a:buClrTx/>
              <a:buSzTx/>
              <a:buFontTx/>
            </a:pPr>
            <a:r>
              <a:rPr lang="en-US" altLang="zh-CN" sz="765" b="1">
                <a:solidFill>
                  <a:schemeClr val="tx1"/>
                </a:solidFill>
              </a:rPr>
              <a:t>12</a:t>
            </a:r>
            <a:r>
              <a:rPr lang="zh-CN" altLang="en-US" sz="765" b="1">
                <a:solidFill>
                  <a:schemeClr val="tx1"/>
                </a:solidFill>
              </a:rPr>
              <a:t>月</a:t>
            </a:r>
            <a:r>
              <a:rPr lang="en-US" altLang="zh-CN" sz="765" b="1">
                <a:solidFill>
                  <a:schemeClr val="tx1"/>
                </a:solidFill>
              </a:rPr>
              <a:t>6</a:t>
            </a:r>
            <a:r>
              <a:rPr lang="zh-CN" altLang="en-US" sz="765" b="1">
                <a:solidFill>
                  <a:schemeClr val="tx1"/>
                </a:solidFill>
              </a:rPr>
              <a:t>日</a:t>
            </a:r>
            <a:endParaRPr lang="en-US" sz="765" b="1">
              <a:solidFill>
                <a:schemeClr val="tx1"/>
              </a:solidFill>
            </a:endParaRPr>
          </a:p>
        </p:txBody>
      </p:sp>
      <p:sp>
        <p:nvSpPr>
          <p:cNvPr id="58" name="圆角矩形 57"/>
          <p:cNvSpPr/>
          <p:nvPr>
            <p:custDataLst>
              <p:tags r:id="rId7"/>
            </p:custDataLst>
          </p:nvPr>
        </p:nvSpPr>
        <p:spPr>
          <a:xfrm>
            <a:off x="3005455" y="1212215"/>
            <a:ext cx="1272540" cy="353060"/>
          </a:xfrm>
          <a:prstGeom prst="roundRect">
            <a:avLst/>
          </a:prstGeom>
          <a:solidFill>
            <a:srgbClr val="0070C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765">
                <a:sym typeface="+mn-ea"/>
              </a:rPr>
              <a:t>印发《中国民航四型机场建设行动纲要（2020-2035年）》</a:t>
            </a:r>
            <a:endParaRPr sz="765">
              <a:sym typeface="+mn-ea"/>
            </a:endParaRPr>
          </a:p>
        </p:txBody>
      </p:sp>
      <p:sp>
        <p:nvSpPr>
          <p:cNvPr id="59" name="燕尾形 58"/>
          <p:cNvSpPr/>
          <p:nvPr>
            <p:custDataLst>
              <p:tags r:id="rId8"/>
            </p:custDataLst>
          </p:nvPr>
        </p:nvSpPr>
        <p:spPr>
          <a:xfrm>
            <a:off x="3206232" y="1954295"/>
            <a:ext cx="936000" cy="26520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2020</a:t>
            </a:r>
            <a:r>
              <a:rPr lang="zh-CN" altLang="en-US" sz="765" b="1">
                <a:solidFill>
                  <a:schemeClr val="tx1"/>
                </a:solidFill>
              </a:rPr>
              <a:t>年</a:t>
            </a:r>
            <a:endParaRPr lang="en-US" sz="765" b="1">
              <a:solidFill>
                <a:schemeClr val="tx1"/>
              </a:solidFill>
            </a:endParaRPr>
          </a:p>
          <a:p>
            <a:pPr algn="ctr">
              <a:buClrTx/>
              <a:buSzTx/>
              <a:buFontTx/>
            </a:pPr>
            <a:r>
              <a:rPr lang="en-US" sz="765" b="1">
                <a:solidFill>
                  <a:schemeClr val="tx1"/>
                </a:solidFill>
              </a:rPr>
              <a:t>1</a:t>
            </a:r>
            <a:r>
              <a:rPr lang="zh-CN" altLang="en-US" sz="765" b="1">
                <a:solidFill>
                  <a:schemeClr val="tx1"/>
                </a:solidFill>
              </a:rPr>
              <a:t>月</a:t>
            </a:r>
            <a:r>
              <a:rPr lang="en-US" altLang="zh-CN" sz="765" b="1">
                <a:solidFill>
                  <a:schemeClr val="tx1"/>
                </a:solidFill>
              </a:rPr>
              <a:t>3</a:t>
            </a:r>
            <a:r>
              <a:rPr lang="zh-CN" altLang="en-US" sz="765" b="1">
                <a:solidFill>
                  <a:schemeClr val="tx1"/>
                </a:solidFill>
              </a:rPr>
              <a:t>日</a:t>
            </a:r>
            <a:endParaRPr lang="zh-CN" altLang="en-US" sz="765" b="1">
              <a:solidFill>
                <a:schemeClr val="tx1"/>
              </a:solidFill>
            </a:endParaRPr>
          </a:p>
        </p:txBody>
      </p:sp>
      <p:cxnSp>
        <p:nvCxnSpPr>
          <p:cNvPr id="60" name="直接箭头连接符 59"/>
          <p:cNvCxnSpPr/>
          <p:nvPr>
            <p:custDataLst>
              <p:tags r:id="rId9"/>
            </p:custDataLst>
          </p:nvPr>
        </p:nvCxnSpPr>
        <p:spPr>
          <a:xfrm flipV="1">
            <a:off x="3641537" y="1558587"/>
            <a:ext cx="0" cy="38237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1" name="燕尾形 60"/>
          <p:cNvSpPr/>
          <p:nvPr>
            <p:custDataLst>
              <p:tags r:id="rId10"/>
            </p:custDataLst>
          </p:nvPr>
        </p:nvSpPr>
        <p:spPr>
          <a:xfrm>
            <a:off x="4097133" y="1954930"/>
            <a:ext cx="936000" cy="26520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2020</a:t>
            </a:r>
            <a:r>
              <a:rPr lang="zh-CN" altLang="en-US" sz="765" b="1">
                <a:solidFill>
                  <a:schemeClr val="tx1"/>
                </a:solidFill>
              </a:rPr>
              <a:t>年</a:t>
            </a:r>
            <a:endParaRPr lang="zh-CN" altLang="en-US" sz="765" b="1">
              <a:solidFill>
                <a:schemeClr val="tx1"/>
              </a:solidFill>
            </a:endParaRPr>
          </a:p>
          <a:p>
            <a:pPr algn="ctr">
              <a:buClrTx/>
              <a:buSzTx/>
              <a:buFontTx/>
            </a:pPr>
            <a:r>
              <a:rPr lang="en-US" altLang="zh-CN" sz="765" b="1">
                <a:solidFill>
                  <a:schemeClr val="tx1"/>
                </a:solidFill>
              </a:rPr>
              <a:t>2</a:t>
            </a:r>
            <a:r>
              <a:rPr lang="zh-CN" altLang="en-US" sz="765" b="1">
                <a:solidFill>
                  <a:schemeClr val="tx1"/>
                </a:solidFill>
              </a:rPr>
              <a:t>月</a:t>
            </a:r>
            <a:r>
              <a:rPr lang="en-US" altLang="zh-CN" sz="765" b="1">
                <a:solidFill>
                  <a:schemeClr val="tx1"/>
                </a:solidFill>
              </a:rPr>
              <a:t>20</a:t>
            </a:r>
            <a:r>
              <a:rPr lang="zh-CN" altLang="en-US" sz="765" b="1">
                <a:solidFill>
                  <a:schemeClr val="tx1"/>
                </a:solidFill>
              </a:rPr>
              <a:t>日</a:t>
            </a:r>
            <a:endParaRPr lang="en-US" sz="765" b="1">
              <a:solidFill>
                <a:schemeClr val="tx1"/>
              </a:solidFill>
            </a:endParaRPr>
          </a:p>
        </p:txBody>
      </p:sp>
      <p:sp>
        <p:nvSpPr>
          <p:cNvPr id="62" name="圆角矩形 61"/>
          <p:cNvSpPr/>
          <p:nvPr>
            <p:custDataLst>
              <p:tags r:id="rId11"/>
            </p:custDataLst>
          </p:nvPr>
        </p:nvSpPr>
        <p:spPr>
          <a:xfrm>
            <a:off x="3882390" y="781050"/>
            <a:ext cx="1318895" cy="353060"/>
          </a:xfrm>
          <a:prstGeom prst="roundRect">
            <a:avLst/>
          </a:prstGeom>
          <a:solidFill>
            <a:srgbClr val="0070C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765">
                <a:sym typeface="+mn-ea"/>
              </a:rPr>
              <a:t>《四型机场建设导则（征求意见稿）》征求意见</a:t>
            </a:r>
            <a:endParaRPr sz="765">
              <a:sym typeface="+mn-ea"/>
            </a:endParaRPr>
          </a:p>
        </p:txBody>
      </p:sp>
      <p:cxnSp>
        <p:nvCxnSpPr>
          <p:cNvPr id="63" name="直接箭头连接符 62"/>
          <p:cNvCxnSpPr/>
          <p:nvPr>
            <p:custDataLst>
              <p:tags r:id="rId12"/>
            </p:custDataLst>
          </p:nvPr>
        </p:nvCxnSpPr>
        <p:spPr>
          <a:xfrm flipV="1">
            <a:off x="4541653" y="1140610"/>
            <a:ext cx="1040" cy="80808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4" name="圆角矩形 63"/>
          <p:cNvSpPr/>
          <p:nvPr>
            <p:custDataLst>
              <p:tags r:id="rId13"/>
            </p:custDataLst>
          </p:nvPr>
        </p:nvSpPr>
        <p:spPr>
          <a:xfrm>
            <a:off x="4856560" y="2576341"/>
            <a:ext cx="1137067" cy="370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765">
                <a:sym typeface="+mn-ea"/>
              </a:rPr>
              <a:t>党委会议研究审议</a:t>
            </a:r>
            <a:endParaRPr lang="zh-CN" altLang="en-US" sz="765">
              <a:sym typeface="+mn-ea"/>
            </a:endParaRPr>
          </a:p>
        </p:txBody>
      </p:sp>
      <p:cxnSp>
        <p:nvCxnSpPr>
          <p:cNvPr id="65" name="直接箭头连接符 64"/>
          <p:cNvCxnSpPr/>
          <p:nvPr>
            <p:custDataLst>
              <p:tags r:id="rId14"/>
            </p:custDataLst>
          </p:nvPr>
        </p:nvCxnSpPr>
        <p:spPr>
          <a:xfrm>
            <a:off x="5420590" y="2200445"/>
            <a:ext cx="3810" cy="365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燕尾形 65"/>
          <p:cNvSpPr/>
          <p:nvPr>
            <p:custDataLst>
              <p:tags r:id="rId15"/>
            </p:custDataLst>
          </p:nvPr>
        </p:nvSpPr>
        <p:spPr>
          <a:xfrm>
            <a:off x="4987505" y="1954930"/>
            <a:ext cx="936000" cy="26520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2020</a:t>
            </a:r>
            <a:r>
              <a:rPr lang="zh-CN" altLang="en-US" sz="765" b="1">
                <a:solidFill>
                  <a:schemeClr val="tx1"/>
                </a:solidFill>
              </a:rPr>
              <a:t>年</a:t>
            </a:r>
            <a:endParaRPr lang="zh-CN" altLang="en-US" sz="765" b="1">
              <a:solidFill>
                <a:schemeClr val="tx1"/>
              </a:solidFill>
            </a:endParaRPr>
          </a:p>
          <a:p>
            <a:pPr algn="ctr">
              <a:buClrTx/>
              <a:buSzTx/>
              <a:buFontTx/>
            </a:pPr>
            <a:r>
              <a:rPr lang="en-US" altLang="zh-CN" sz="765" b="1">
                <a:solidFill>
                  <a:schemeClr val="tx1"/>
                </a:solidFill>
              </a:rPr>
              <a:t>3</a:t>
            </a:r>
            <a:r>
              <a:rPr lang="zh-CN" altLang="en-US" sz="765" b="1">
                <a:solidFill>
                  <a:schemeClr val="tx1"/>
                </a:solidFill>
              </a:rPr>
              <a:t>月</a:t>
            </a:r>
            <a:r>
              <a:rPr lang="en-US" altLang="zh-CN" sz="765" b="1">
                <a:solidFill>
                  <a:schemeClr val="tx1"/>
                </a:solidFill>
              </a:rPr>
              <a:t>26</a:t>
            </a:r>
            <a:r>
              <a:rPr lang="zh-CN" altLang="en-US" sz="765" b="1">
                <a:solidFill>
                  <a:schemeClr val="tx1"/>
                </a:solidFill>
              </a:rPr>
              <a:t>日</a:t>
            </a:r>
            <a:endParaRPr lang="en-US" sz="765" b="1">
              <a:solidFill>
                <a:schemeClr val="tx1"/>
              </a:solidFill>
            </a:endParaRPr>
          </a:p>
        </p:txBody>
      </p:sp>
      <p:sp>
        <p:nvSpPr>
          <p:cNvPr id="67" name="圆角矩形 66"/>
          <p:cNvSpPr/>
          <p:nvPr>
            <p:custDataLst>
              <p:tags r:id="rId16"/>
            </p:custDataLst>
          </p:nvPr>
        </p:nvSpPr>
        <p:spPr>
          <a:xfrm>
            <a:off x="5711190" y="3057525"/>
            <a:ext cx="1257300" cy="4025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765">
                <a:sym typeface="+mn-ea"/>
              </a:rPr>
              <a:t>印发</a:t>
            </a:r>
            <a:r>
              <a:rPr lang="en-US" altLang="zh-CN" sz="765">
                <a:sym typeface="+mn-ea"/>
              </a:rPr>
              <a:t>《浙江省机场集团四型机场建设纲要（2020-2035）》</a:t>
            </a:r>
            <a:endParaRPr lang="zh-CN" altLang="en-US" sz="765">
              <a:sym typeface="+mn-ea"/>
            </a:endParaRPr>
          </a:p>
        </p:txBody>
      </p:sp>
      <p:cxnSp>
        <p:nvCxnSpPr>
          <p:cNvPr id="68" name="直接箭头连接符 67"/>
          <p:cNvCxnSpPr>
            <a:stCxn id="69" idx="2"/>
            <a:endCxn id="67" idx="0"/>
          </p:cNvCxnSpPr>
          <p:nvPr>
            <p:custDataLst>
              <p:tags r:id="rId17"/>
            </p:custDataLst>
          </p:nvPr>
        </p:nvCxnSpPr>
        <p:spPr>
          <a:xfrm>
            <a:off x="6330303" y="2220765"/>
            <a:ext cx="9525" cy="836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燕尾形 68"/>
          <p:cNvSpPr/>
          <p:nvPr>
            <p:custDataLst>
              <p:tags r:id="rId18"/>
            </p:custDataLst>
          </p:nvPr>
        </p:nvSpPr>
        <p:spPr>
          <a:xfrm>
            <a:off x="5928333" y="1954930"/>
            <a:ext cx="936000" cy="26520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2020</a:t>
            </a:r>
            <a:r>
              <a:rPr lang="zh-CN" altLang="en-US" sz="765" b="1">
                <a:solidFill>
                  <a:schemeClr val="tx1"/>
                </a:solidFill>
              </a:rPr>
              <a:t>年</a:t>
            </a:r>
            <a:endParaRPr lang="zh-CN" altLang="en-US" sz="765" b="1">
              <a:solidFill>
                <a:schemeClr val="tx1"/>
              </a:solidFill>
            </a:endParaRPr>
          </a:p>
          <a:p>
            <a:pPr algn="ctr">
              <a:buClrTx/>
              <a:buSzTx/>
              <a:buFontTx/>
            </a:pPr>
            <a:r>
              <a:rPr lang="en-US" altLang="zh-CN" sz="765" b="1">
                <a:solidFill>
                  <a:schemeClr val="tx1"/>
                </a:solidFill>
              </a:rPr>
              <a:t>4</a:t>
            </a:r>
            <a:r>
              <a:rPr lang="zh-CN" altLang="en-US" sz="765" b="1">
                <a:solidFill>
                  <a:schemeClr val="tx1"/>
                </a:solidFill>
              </a:rPr>
              <a:t>月</a:t>
            </a:r>
            <a:r>
              <a:rPr lang="en-US" altLang="zh-CN" sz="765" b="1">
                <a:solidFill>
                  <a:schemeClr val="tx1"/>
                </a:solidFill>
              </a:rPr>
              <a:t>10</a:t>
            </a:r>
            <a:r>
              <a:rPr lang="zh-CN" altLang="en-US" sz="765" b="1">
                <a:solidFill>
                  <a:schemeClr val="tx1"/>
                </a:solidFill>
              </a:rPr>
              <a:t>日</a:t>
            </a:r>
            <a:endParaRPr lang="en-US" sz="765" b="1">
              <a:solidFill>
                <a:schemeClr val="tx1"/>
              </a:solidFill>
            </a:endParaRPr>
          </a:p>
        </p:txBody>
      </p:sp>
      <p:sp>
        <p:nvSpPr>
          <p:cNvPr id="70" name="圆角矩形 69"/>
          <p:cNvSpPr/>
          <p:nvPr>
            <p:custDataLst>
              <p:tags r:id="rId19"/>
            </p:custDataLst>
          </p:nvPr>
        </p:nvSpPr>
        <p:spPr>
          <a:xfrm>
            <a:off x="6565265" y="2481580"/>
            <a:ext cx="1415415" cy="465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765">
                <a:sym typeface="+mn-ea"/>
              </a:rPr>
              <a:t>印发《浙江省机场集团平安、绿色、智慧、人文四型机场建设三年行动计划（2020-2022年）》</a:t>
            </a:r>
            <a:endParaRPr lang="zh-CN" altLang="en-US" sz="765">
              <a:sym typeface="+mn-ea"/>
            </a:endParaRPr>
          </a:p>
        </p:txBody>
      </p:sp>
      <p:cxnSp>
        <p:nvCxnSpPr>
          <p:cNvPr id="71" name="直接箭头连接符 70"/>
          <p:cNvCxnSpPr>
            <a:stCxn id="72" idx="2"/>
            <a:endCxn id="70" idx="0"/>
          </p:cNvCxnSpPr>
          <p:nvPr>
            <p:custDataLst>
              <p:tags r:id="rId20"/>
            </p:custDataLst>
          </p:nvPr>
        </p:nvCxnSpPr>
        <p:spPr>
          <a:xfrm>
            <a:off x="7271358" y="2214415"/>
            <a:ext cx="1905" cy="267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燕尾形 71"/>
          <p:cNvSpPr/>
          <p:nvPr>
            <p:custDataLst>
              <p:tags r:id="rId21"/>
            </p:custDataLst>
          </p:nvPr>
        </p:nvSpPr>
        <p:spPr>
          <a:xfrm>
            <a:off x="6869388" y="1948580"/>
            <a:ext cx="936000" cy="26520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2020</a:t>
            </a:r>
            <a:r>
              <a:rPr lang="zh-CN" altLang="en-US" sz="765" b="1">
                <a:solidFill>
                  <a:schemeClr val="tx1"/>
                </a:solidFill>
              </a:rPr>
              <a:t>年</a:t>
            </a:r>
            <a:endParaRPr lang="zh-CN" altLang="en-US" sz="765" b="1">
              <a:solidFill>
                <a:schemeClr val="tx1"/>
              </a:solidFill>
            </a:endParaRPr>
          </a:p>
          <a:p>
            <a:pPr algn="ctr">
              <a:buClrTx/>
              <a:buSzTx/>
              <a:buFontTx/>
            </a:pPr>
            <a:r>
              <a:rPr lang="en-US" altLang="zh-CN" sz="765" b="1">
                <a:solidFill>
                  <a:schemeClr val="tx1"/>
                </a:solidFill>
              </a:rPr>
              <a:t>11</a:t>
            </a:r>
            <a:r>
              <a:rPr lang="zh-CN" altLang="en-US" sz="765" b="1">
                <a:solidFill>
                  <a:schemeClr val="tx1"/>
                </a:solidFill>
              </a:rPr>
              <a:t>月</a:t>
            </a:r>
            <a:r>
              <a:rPr lang="en-US" altLang="zh-CN" sz="765" b="1">
                <a:solidFill>
                  <a:schemeClr val="tx1"/>
                </a:solidFill>
              </a:rPr>
              <a:t>4</a:t>
            </a:r>
            <a:r>
              <a:rPr lang="zh-CN" altLang="en-US" sz="765" b="1">
                <a:solidFill>
                  <a:schemeClr val="tx1"/>
                </a:solidFill>
              </a:rPr>
              <a:t>日</a:t>
            </a:r>
            <a:endParaRPr lang="en-US" sz="765" b="1">
              <a:solidFill>
                <a:schemeClr val="tx1"/>
              </a:solidFill>
            </a:endParaRPr>
          </a:p>
        </p:txBody>
      </p:sp>
      <p:sp>
        <p:nvSpPr>
          <p:cNvPr id="76" name="圆角矩形 75"/>
          <p:cNvSpPr/>
          <p:nvPr>
            <p:custDataLst>
              <p:tags r:id="rId22"/>
            </p:custDataLst>
          </p:nvPr>
        </p:nvSpPr>
        <p:spPr>
          <a:xfrm>
            <a:off x="7650480" y="3042920"/>
            <a:ext cx="1111885" cy="4171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765">
                <a:sym typeface="+mn-ea"/>
              </a:rPr>
              <a:t>印发《浙江省机场集团四型机场建设2021年工作计划》</a:t>
            </a:r>
            <a:endParaRPr sz="765">
              <a:sym typeface="+mn-ea"/>
            </a:endParaRPr>
          </a:p>
        </p:txBody>
      </p:sp>
      <p:sp>
        <p:nvSpPr>
          <p:cNvPr id="78" name="燕尾形 77"/>
          <p:cNvSpPr/>
          <p:nvPr>
            <p:custDataLst>
              <p:tags r:id="rId23"/>
            </p:custDataLst>
          </p:nvPr>
        </p:nvSpPr>
        <p:spPr>
          <a:xfrm>
            <a:off x="7803983" y="1947945"/>
            <a:ext cx="936000" cy="265200"/>
          </a:xfrm>
          <a:prstGeom prst="chevron">
            <a:avLst/>
          </a:prstGeom>
          <a:solidFill>
            <a:srgbClr val="00B0F0"/>
          </a:solidFill>
          <a:ln>
            <a:solidFill>
              <a:srgbClr val="39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sz="765" b="1">
                <a:solidFill>
                  <a:schemeClr val="tx1"/>
                </a:solidFill>
              </a:rPr>
              <a:t>2021</a:t>
            </a:r>
            <a:r>
              <a:rPr lang="zh-CN" altLang="en-US" sz="765" b="1">
                <a:solidFill>
                  <a:schemeClr val="tx1"/>
                </a:solidFill>
              </a:rPr>
              <a:t>年</a:t>
            </a:r>
            <a:endParaRPr lang="zh-CN" altLang="en-US" sz="765" b="1">
              <a:solidFill>
                <a:schemeClr val="tx1"/>
              </a:solidFill>
            </a:endParaRPr>
          </a:p>
          <a:p>
            <a:pPr algn="ctr">
              <a:buClrTx/>
              <a:buSzTx/>
              <a:buFontTx/>
            </a:pPr>
            <a:r>
              <a:rPr lang="en-US" altLang="zh-CN" sz="765" b="1">
                <a:solidFill>
                  <a:schemeClr val="tx1"/>
                </a:solidFill>
              </a:rPr>
              <a:t>6</a:t>
            </a:r>
            <a:r>
              <a:rPr lang="zh-CN" altLang="en-US" sz="765" b="1">
                <a:solidFill>
                  <a:schemeClr val="tx1"/>
                </a:solidFill>
              </a:rPr>
              <a:t>月</a:t>
            </a:r>
            <a:r>
              <a:rPr lang="en-US" altLang="zh-CN" sz="765" b="1">
                <a:solidFill>
                  <a:schemeClr val="tx1"/>
                </a:solidFill>
              </a:rPr>
              <a:t>4</a:t>
            </a:r>
            <a:r>
              <a:rPr lang="zh-CN" altLang="en-US" sz="765" b="1">
                <a:solidFill>
                  <a:schemeClr val="tx1"/>
                </a:solidFill>
              </a:rPr>
              <a:t>日</a:t>
            </a:r>
            <a:endParaRPr lang="en-US" sz="765" b="1">
              <a:solidFill>
                <a:schemeClr val="tx1"/>
              </a:solidFill>
            </a:endParaRPr>
          </a:p>
        </p:txBody>
      </p:sp>
      <p:sp>
        <p:nvSpPr>
          <p:cNvPr id="2" name="Round Same Side Corner Rectangle 119"/>
          <p:cNvSpPr/>
          <p:nvPr>
            <p:custDataLst>
              <p:tags r:id="rId24"/>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1" name="TextBox 100"/>
          <p:cNvSpPr txBox="1"/>
          <p:nvPr>
            <p:custDataLst>
              <p:tags r:id="rId25"/>
            </p:custDataLst>
          </p:nvPr>
        </p:nvSpPr>
        <p:spPr>
          <a:xfrm>
            <a:off x="581660" y="217170"/>
            <a:ext cx="939165"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微软雅黑" panose="020B0503020204020204" charset="-122"/>
                <a:ea typeface="微软雅黑" panose="020B0503020204020204" charset="-122"/>
                <a:cs typeface="Lato Light"/>
              </a:rPr>
              <a:t>时间轴</a:t>
            </a:r>
            <a:endParaRPr lang="zh-CN" altLang="en-US" sz="1310" b="1" dirty="0">
              <a:solidFill>
                <a:srgbClr val="0070C0"/>
              </a:solidFill>
              <a:latin typeface="微软雅黑" panose="020B0503020204020204" charset="-122"/>
              <a:ea typeface="微软雅黑" panose="020B0503020204020204" charset="-122"/>
              <a:cs typeface="Lato Light"/>
            </a:endParaRPr>
          </a:p>
        </p:txBody>
      </p:sp>
      <p:sp>
        <p:nvSpPr>
          <p:cNvPr id="5" name="右箭头 4"/>
          <p:cNvSpPr/>
          <p:nvPr>
            <p:custDataLst>
              <p:tags r:id="rId26"/>
            </p:custDataLst>
          </p:nvPr>
        </p:nvSpPr>
        <p:spPr>
          <a:xfrm>
            <a:off x="236220" y="2545080"/>
            <a:ext cx="648970" cy="37020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985">
                <a:solidFill>
                  <a:schemeClr val="tx1"/>
                </a:solidFill>
              </a:rPr>
              <a:t>集团</a:t>
            </a:r>
            <a:endParaRPr lang="zh-CN" altLang="en-US" sz="985">
              <a:solidFill>
                <a:schemeClr val="tx1"/>
              </a:solidFill>
            </a:endParaRPr>
          </a:p>
        </p:txBody>
      </p:sp>
      <p:cxnSp>
        <p:nvCxnSpPr>
          <p:cNvPr id="6" name="直接箭头连接符 5"/>
          <p:cNvCxnSpPr>
            <a:stCxn id="78" idx="2"/>
            <a:endCxn id="76" idx="0"/>
          </p:cNvCxnSpPr>
          <p:nvPr/>
        </p:nvCxnSpPr>
        <p:spPr>
          <a:xfrm>
            <a:off x="8206132" y="2213780"/>
            <a:ext cx="635" cy="8293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27"/>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rot="60000">
            <a:off x="6085763" y="491048"/>
            <a:ext cx="1965354" cy="2732477"/>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4675713" y="852975"/>
            <a:ext cx="1768819" cy="2479786"/>
          </a:xfrm>
          <a:prstGeom prst="rect">
            <a:avLst/>
          </a:prstGeom>
        </p:spPr>
      </p:pic>
      <p:sp>
        <p:nvSpPr>
          <p:cNvPr id="41" name="Shape 1690"/>
          <p:cNvSpPr/>
          <p:nvPr/>
        </p:nvSpPr>
        <p:spPr>
          <a:xfrm>
            <a:off x="0" y="3567430"/>
            <a:ext cx="898588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3" name="图片 2"/>
          <p:cNvPicPr>
            <a:picLocks noChangeAspect="1"/>
          </p:cNvPicPr>
          <p:nvPr/>
        </p:nvPicPr>
        <p:blipFill>
          <a:blip r:embed="rId5"/>
          <a:stretch>
            <a:fillRect/>
          </a:stretch>
        </p:blipFill>
        <p:spPr>
          <a:xfrm>
            <a:off x="7877698" y="-10"/>
            <a:ext cx="1107600" cy="244400"/>
          </a:xfrm>
          <a:prstGeom prst="rect">
            <a:avLst/>
          </a:prstGeom>
        </p:spPr>
      </p:pic>
      <p:sp>
        <p:nvSpPr>
          <p:cNvPr id="8" name="文本框 7"/>
          <p:cNvSpPr txBox="1"/>
          <p:nvPr/>
        </p:nvSpPr>
        <p:spPr>
          <a:xfrm>
            <a:off x="539750" y="1283970"/>
            <a:ext cx="3286760" cy="1271905"/>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noAutofit/>
          </a:bodyPr>
          <a:p>
            <a:pPr indent="251460" algn="just" fontAlgn="auto">
              <a:lnSpc>
                <a:spcPct val="150000"/>
              </a:lnSpc>
              <a:extLst>
                <a:ext uri="{35155182-B16C-46BC-9424-99874614C6A1}">
                  <wpsdc:indentchars xmlns:wpsdc="http://www.wps.cn/officeDocument/2017/drawingmlCustomData" val="200" checksum="3477368387"/>
                </a:ext>
              </a:extLst>
            </a:pPr>
            <a:r>
              <a:rPr lang="zh-CN" altLang="en-US" sz="985">
                <a:sym typeface="+mn-ea"/>
              </a:rPr>
              <a:t>11名</a:t>
            </a:r>
            <a:r>
              <a:rPr lang="zh-CN" altLang="en-US" sz="985"/>
              <a:t>民航相关专家、省域治理专家、“最多跑一次”改革专家，反馈评审意见65条，直接采纳并体现在纲要文本中意见48条，计划在下一步工作中将予采纳的意见建议12条。</a:t>
            </a:r>
            <a:endParaRPr lang="zh-CN" altLang="en-US" sz="985"/>
          </a:p>
        </p:txBody>
      </p:sp>
      <p:sp>
        <p:nvSpPr>
          <p:cNvPr id="23" name="矩形 22"/>
          <p:cNvSpPr/>
          <p:nvPr/>
        </p:nvSpPr>
        <p:spPr>
          <a:xfrm>
            <a:off x="4504690" y="417830"/>
            <a:ext cx="3570605" cy="2976245"/>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
        <p:nvSpPr>
          <p:cNvPr id="6" name="Round Same Side Corner Rectangle 119"/>
          <p:cNvSpPr/>
          <p:nvPr>
            <p:custDataLst>
              <p:tags r:id="rId6"/>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7" name="TextBox 100"/>
          <p:cNvSpPr txBox="1"/>
          <p:nvPr>
            <p:custDataLst>
              <p:tags r:id="rId7"/>
            </p:custDataLst>
          </p:nvPr>
        </p:nvSpPr>
        <p:spPr>
          <a:xfrm>
            <a:off x="581660" y="217170"/>
            <a:ext cx="1147445"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微软雅黑" panose="020B0503020204020204" charset="-122"/>
                <a:ea typeface="微软雅黑" panose="020B0503020204020204" charset="-122"/>
                <a:cs typeface="Lato Light"/>
                <a:sym typeface="+mn-ea"/>
              </a:rPr>
              <a:t>专家书面评审</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Line 4"/>
          <p:cNvSpPr>
            <a:spLocks noChangeShapeType="1"/>
          </p:cNvSpPr>
          <p:nvPr/>
        </p:nvSpPr>
        <p:spPr bwMode="auto">
          <a:xfrm>
            <a:off x="3581760" y="1954853"/>
            <a:ext cx="1486160" cy="10053"/>
          </a:xfrm>
          <a:prstGeom prst="line">
            <a:avLst/>
          </a:prstGeom>
          <a:noFill/>
          <a:ln w="25400" cap="flat" cmpd="sng">
            <a:solidFill>
              <a:srgbClr val="445469"/>
            </a:solidFill>
            <a:prstDash val="sysDot"/>
            <a:round/>
          </a:ln>
          <a:effectLst/>
        </p:spPr>
        <p:txBody>
          <a:bodyPr lIns="0" tIns="0" rIns="0" bIns="0" anchor="ctr"/>
          <a:lstStyle/>
          <a:p>
            <a:pPr defTabSz="914400">
              <a:defRPr/>
            </a:pPr>
            <a:endParaRPr lang="es-ES" sz="1530">
              <a:solidFill>
                <a:srgbClr val="445469"/>
              </a:solidFill>
              <a:effectLst>
                <a:outerShdw blurRad="38100" dist="38100" dir="2700000" algn="tl">
                  <a:srgbClr val="DDDDDD"/>
                </a:outerShdw>
              </a:effectLst>
              <a:latin typeface="Gill Sans" charset="0"/>
              <a:ea typeface="思源黑体 CN Medium"/>
              <a:cs typeface="Gill Sans" charset="0"/>
              <a:sym typeface="Gill Sans" charset="0"/>
            </a:endParaRPr>
          </a:p>
        </p:txBody>
      </p:sp>
      <p:grpSp>
        <p:nvGrpSpPr>
          <p:cNvPr id="2" name="组合 1"/>
          <p:cNvGrpSpPr/>
          <p:nvPr/>
        </p:nvGrpSpPr>
        <p:grpSpPr>
          <a:xfrm>
            <a:off x="2546960" y="1225120"/>
            <a:ext cx="4124640" cy="465227"/>
            <a:chOff x="8484192" y="3769895"/>
            <a:chExt cx="10088915" cy="1137920"/>
          </a:xfrm>
        </p:grpSpPr>
        <p:sp>
          <p:nvSpPr>
            <p:cNvPr id="54" name="AutoShape 5"/>
            <p:cNvSpPr/>
            <p:nvPr/>
          </p:nvSpPr>
          <p:spPr bwMode="auto">
            <a:xfrm>
              <a:off x="10166526" y="3769895"/>
              <a:ext cx="8406581" cy="1137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13863" tIns="13863" rIns="13863" bIns="13863" anchor="ctr"/>
            <a:lstStyle/>
            <a:p>
              <a:pPr algn="l" defTabSz="914400" fontAlgn="auto">
                <a:defRPr/>
              </a:pPr>
              <a:r>
                <a:rPr lang="en-US" altLang="zh-CN" sz="2185" b="1" dirty="0">
                  <a:solidFill>
                    <a:srgbClr val="0070C0"/>
                  </a:solidFill>
                  <a:latin typeface="思源黑体 CN Medium" panose="020B0600000000000000" pitchFamily="34" charset="-122"/>
                  <a:ea typeface="思源黑体 CN Medium" panose="020B0600000000000000" pitchFamily="34" charset="-122"/>
                  <a:cs typeface="Lato Light"/>
                  <a:sym typeface="+mn-ea"/>
                </a:rPr>
                <a:t>  </a:t>
              </a:r>
              <a:r>
                <a:rPr lang="zh-CN" altLang="en-US" sz="2185" b="1" dirty="0">
                  <a:solidFill>
                    <a:srgbClr val="0070C0"/>
                  </a:solidFill>
                  <a:latin typeface="思源黑体 CN Medium" panose="020B0600000000000000" pitchFamily="34" charset="-122"/>
                  <a:ea typeface="思源黑体 CN Medium" panose="020B0600000000000000" pitchFamily="34" charset="-122"/>
                  <a:cs typeface="Lato Light"/>
                  <a:sym typeface="+mn-ea"/>
                </a:rPr>
                <a:t>精准施策，强化组织领导</a:t>
              </a:r>
              <a:endParaRPr lang="zh-CN" altLang="en-US" sz="2185" b="1" dirty="0">
                <a:solidFill>
                  <a:srgbClr val="0070C0"/>
                </a:solidFill>
                <a:latin typeface="思源黑体 CN Medium" panose="020B0600000000000000" pitchFamily="34" charset="-122"/>
                <a:ea typeface="思源黑体 CN Medium" panose="020B0600000000000000" pitchFamily="34" charset="-122"/>
                <a:cs typeface="Lato Light"/>
                <a:sym typeface="+mn-ea"/>
              </a:endParaRPr>
            </a:p>
          </p:txBody>
        </p:sp>
        <p:grpSp>
          <p:nvGrpSpPr>
            <p:cNvPr id="7" name="组合 6"/>
            <p:cNvGrpSpPr/>
            <p:nvPr/>
          </p:nvGrpSpPr>
          <p:grpSpPr>
            <a:xfrm>
              <a:off x="8484192" y="3771816"/>
              <a:ext cx="1791856" cy="1038781"/>
              <a:chOff x="8714396" y="4080223"/>
              <a:chExt cx="1791856" cy="1038781"/>
            </a:xfrm>
          </p:grpSpPr>
          <p:grpSp>
            <p:nvGrpSpPr>
              <p:cNvPr id="8" name="Group 1"/>
              <p:cNvGrpSpPr/>
              <p:nvPr/>
            </p:nvGrpSpPr>
            <p:grpSpPr>
              <a:xfrm>
                <a:off x="10396555" y="4109281"/>
                <a:ext cx="109697" cy="961973"/>
                <a:chOff x="7736447" y="5598472"/>
                <a:chExt cx="109697" cy="961973"/>
              </a:xfrm>
            </p:grpSpPr>
            <p:sp>
              <p:nvSpPr>
                <p:cNvPr id="12" name="Round Same Side Corner Rectangle 112"/>
                <p:cNvSpPr/>
                <p:nvPr/>
              </p:nvSpPr>
              <p:spPr>
                <a:xfrm rot="10800000" flipH="1">
                  <a:off x="7736447" y="5598472"/>
                  <a:ext cx="109697" cy="913591"/>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dirty="0">
                    <a:solidFill>
                      <a:prstClr val="white"/>
                    </a:solidFill>
                    <a:latin typeface="Arial Black" panose="020B0A04020102020204"/>
                    <a:ea typeface="思源黑体 CN Medium"/>
                  </a:endParaRPr>
                </a:p>
              </p:txBody>
            </p:sp>
            <p:sp>
              <p:nvSpPr>
                <p:cNvPr id="13" name="Round Same Side Corner Rectangle 119"/>
                <p:cNvSpPr/>
                <p:nvPr/>
              </p:nvSpPr>
              <p:spPr>
                <a:xfrm rot="10800000" flipH="1">
                  <a:off x="7736447" y="5646854"/>
                  <a:ext cx="109697" cy="913591"/>
                </a:xfrm>
                <a:prstGeom prst="round2SameRect">
                  <a:avLst>
                    <a:gd name="adj1" fmla="val 50000"/>
                    <a:gd name="adj2"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a:solidFill>
                      <a:prstClr val="white"/>
                    </a:solidFill>
                    <a:latin typeface="Arial Black" panose="020B0A04020102020204"/>
                    <a:ea typeface="思源黑体 CN Medium"/>
                  </a:endParaRPr>
                </a:p>
              </p:txBody>
            </p:sp>
          </p:grpSp>
          <p:grpSp>
            <p:nvGrpSpPr>
              <p:cNvPr id="9" name="组合 8"/>
              <p:cNvGrpSpPr/>
              <p:nvPr/>
            </p:nvGrpSpPr>
            <p:grpSpPr>
              <a:xfrm>
                <a:off x="8714396" y="4080223"/>
                <a:ext cx="1230409" cy="1038781"/>
                <a:chOff x="8691103" y="4080223"/>
                <a:chExt cx="1230409" cy="1038781"/>
              </a:xfrm>
            </p:grpSpPr>
            <p:sp>
              <p:nvSpPr>
                <p:cNvPr id="10" name="矩形 9"/>
                <p:cNvSpPr/>
                <p:nvPr/>
              </p:nvSpPr>
              <p:spPr>
                <a:xfrm rot="2700000">
                  <a:off x="8708923" y="4062403"/>
                  <a:ext cx="1008187" cy="10438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490">
                    <a:solidFill>
                      <a:prstClr val="white"/>
                    </a:solidFill>
                    <a:latin typeface="等线" panose="02010600030101010101" charset="-122"/>
                    <a:ea typeface="等线" panose="02010600030101010101" charset="-122"/>
                  </a:endParaRPr>
                </a:p>
              </p:txBody>
            </p:sp>
            <p:sp>
              <p:nvSpPr>
                <p:cNvPr id="11" name="文本框 10"/>
                <p:cNvSpPr txBox="1"/>
                <p:nvPr/>
              </p:nvSpPr>
              <p:spPr>
                <a:xfrm>
                  <a:off x="8749973" y="4156034"/>
                  <a:ext cx="1171539" cy="962970"/>
                </a:xfrm>
                <a:prstGeom prst="rect">
                  <a:avLst/>
                </a:prstGeom>
                <a:noFill/>
              </p:spPr>
              <p:txBody>
                <a:bodyPr wrap="square" rtlCol="0">
                  <a:spAutoFit/>
                </a:bodyPr>
                <a:lstStyle/>
                <a:p>
                  <a:pPr defTabSz="457200">
                    <a:defRPr/>
                  </a:pPr>
                  <a:r>
                    <a:rPr lang="en-US" altLang="zh-CN" sz="1965" dirty="0">
                      <a:solidFill>
                        <a:prstClr val="white"/>
                      </a:solidFill>
                      <a:latin typeface="Impact" panose="020B0806030902050204" pitchFamily="34" charset="0"/>
                      <a:ea typeface="等线" panose="02010600030101010101" charset="-122"/>
                    </a:rPr>
                    <a:t>02</a:t>
                  </a:r>
                  <a:endParaRPr lang="en-US" altLang="zh-CN" sz="1965" dirty="0">
                    <a:solidFill>
                      <a:prstClr val="white"/>
                    </a:solidFill>
                    <a:latin typeface="Impact" panose="020B0806030902050204" pitchFamily="34" charset="0"/>
                    <a:ea typeface="等线" panose="02010600030101010101" charset="-122"/>
                  </a:endParaRPr>
                </a:p>
              </p:txBody>
            </p:sp>
          </p:grpSp>
        </p:grpSp>
      </p:grpSp>
      <p:pic>
        <p:nvPicPr>
          <p:cNvPr id="5" name="图片 4"/>
          <p:cNvPicPr>
            <a:picLocks noChangeAspect="1"/>
          </p:cNvPicPr>
          <p:nvPr>
            <p:custDataLst>
              <p:tags r:id="rId1"/>
            </p:custDataLst>
          </p:nvPr>
        </p:nvPicPr>
        <p:blipFill>
          <a:blip r:embed="rId2"/>
          <a:stretch>
            <a:fillRect/>
          </a:stretch>
        </p:blipFill>
        <p:spPr>
          <a:xfrm>
            <a:off x="7876428" y="-10"/>
            <a:ext cx="1107600" cy="244400"/>
          </a:xfrm>
          <a:prstGeom prst="rect">
            <a:avLst/>
          </a:prstGeom>
        </p:spPr>
      </p:pic>
      <p:sp>
        <p:nvSpPr>
          <p:cNvPr id="22" name="ï$lîḍè"/>
          <p:cNvSpPr/>
          <p:nvPr>
            <p:custDataLst>
              <p:tags r:id="rId3"/>
            </p:custDataLst>
          </p:nvPr>
        </p:nvSpPr>
        <p:spPr bwMode="auto">
          <a:xfrm>
            <a:off x="3580130" y="3311525"/>
            <a:ext cx="5403850" cy="83058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919191"/>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
        <p:nvSpPr>
          <p:cNvPr id="6" name="ï$lîḍè"/>
          <p:cNvSpPr/>
          <p:nvPr>
            <p:custDataLst>
              <p:tags r:id="rId4"/>
            </p:custDataLst>
          </p:nvPr>
        </p:nvSpPr>
        <p:spPr bwMode="auto">
          <a:xfrm rot="11134385">
            <a:off x="-76200" y="3111500"/>
            <a:ext cx="4311015" cy="98679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C6EAFE">
              <a:alpha val="58000"/>
            </a:srgbClr>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Shape 1690"/>
          <p:cNvSpPr/>
          <p:nvPr/>
        </p:nvSpPr>
        <p:spPr>
          <a:xfrm>
            <a:off x="635" y="356743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3" name="图片 2"/>
          <p:cNvPicPr>
            <a:picLocks noChangeAspect="1"/>
          </p:cNvPicPr>
          <p:nvPr/>
        </p:nvPicPr>
        <p:blipFill>
          <a:blip r:embed="rId1"/>
          <a:stretch>
            <a:fillRect/>
          </a:stretch>
        </p:blipFill>
        <p:spPr>
          <a:xfrm>
            <a:off x="7877698" y="-10"/>
            <a:ext cx="1107600" cy="244400"/>
          </a:xfrm>
          <a:prstGeom prst="rect">
            <a:avLst/>
          </a:prstGeom>
        </p:spPr>
      </p:pic>
      <p:sp>
        <p:nvSpPr>
          <p:cNvPr id="8" name="文本框 7"/>
          <p:cNvSpPr txBox="1"/>
          <p:nvPr/>
        </p:nvSpPr>
        <p:spPr>
          <a:xfrm>
            <a:off x="539750" y="1283970"/>
            <a:ext cx="4380230" cy="1598930"/>
          </a:xfrm>
          <a:prstGeom prst="rect">
            <a:avLst/>
          </a:prstGeom>
          <a:gradFill>
            <a:gsLst>
              <a:gs pos="0">
                <a:schemeClr val="bg1"/>
              </a:gs>
              <a:gs pos="76000">
                <a:schemeClr val="accent6">
                  <a:lumMod val="20000"/>
                  <a:lumOff val="80000"/>
                </a:schemeClr>
              </a:gs>
              <a:gs pos="89000">
                <a:schemeClr val="accent6">
                  <a:lumMod val="20000"/>
                  <a:lumOff val="80000"/>
                </a:schemeClr>
              </a:gs>
              <a:gs pos="100000">
                <a:schemeClr val="accent6">
                  <a:lumMod val="20000"/>
                  <a:lumOff val="80000"/>
                </a:schemeClr>
              </a:gs>
            </a:gsLst>
            <a:lin ang="10800000" scaled="0"/>
          </a:gradFill>
        </p:spPr>
        <p:txBody>
          <a:bodyPr wrap="square" rtlCol="0">
            <a:noAutofit/>
          </a:bodyPr>
          <a:p>
            <a:pPr indent="251460" fontAlgn="auto">
              <a:lnSpc>
                <a:spcPct val="200000"/>
              </a:lnSpc>
              <a:extLst>
                <a:ext uri="{35155182-B16C-46BC-9424-99874614C6A1}">
                  <wpsdc:indentchars xmlns:wpsdc="http://www.wps.cn/officeDocument/2017/drawingmlCustomData" val="200" checksum="3477368387"/>
                </a:ext>
              </a:extLst>
            </a:pPr>
            <a:r>
              <a:rPr lang="en-US" altLang="zh-CN" sz="985"/>
              <a:t>成立由集团主要领导担任组长的四型机场建设领导小组</a:t>
            </a:r>
            <a:endParaRPr lang="en-US" altLang="zh-CN" sz="985"/>
          </a:p>
          <a:p>
            <a:pPr indent="251460" fontAlgn="auto">
              <a:lnSpc>
                <a:spcPct val="200000"/>
              </a:lnSpc>
              <a:extLst>
                <a:ext uri="{35155182-B16C-46BC-9424-99874614C6A1}">
                  <wpsdc:indentchars xmlns:wpsdc="http://www.wps.cn/officeDocument/2017/drawingmlCustomData" val="200" checksum="3477368387"/>
                </a:ext>
              </a:extLst>
            </a:pPr>
            <a:r>
              <a:rPr lang="zh-CN" altLang="en-US" sz="985"/>
              <a:t>安运部</a:t>
            </a:r>
            <a:r>
              <a:rPr lang="en-US" altLang="zh-CN" sz="985"/>
              <a:t>         </a:t>
            </a:r>
            <a:r>
              <a:rPr lang="zh-CN" altLang="en-US" sz="985"/>
              <a:t>平安机场建设</a:t>
            </a:r>
            <a:endParaRPr lang="zh-CN" altLang="en-US" sz="985"/>
          </a:p>
          <a:p>
            <a:pPr indent="251460" fontAlgn="auto">
              <a:lnSpc>
                <a:spcPct val="200000"/>
              </a:lnSpc>
              <a:extLst>
                <a:ext uri="{35155182-B16C-46BC-9424-99874614C6A1}">
                  <wpsdc:indentchars xmlns:wpsdc="http://www.wps.cn/officeDocument/2017/drawingmlCustomData" val="200" checksum="3477368387"/>
                </a:ext>
              </a:extLst>
            </a:pPr>
            <a:r>
              <a:rPr lang="zh-CN" altLang="en-US" sz="985">
                <a:sym typeface="+mn-ea"/>
              </a:rPr>
              <a:t>经营部</a:t>
            </a:r>
            <a:r>
              <a:rPr lang="en-US" altLang="zh-CN" sz="985">
                <a:sym typeface="+mn-ea"/>
              </a:rPr>
              <a:t>         </a:t>
            </a:r>
            <a:r>
              <a:rPr lang="zh-CN" altLang="en-US" sz="985">
                <a:sym typeface="+mn-ea"/>
              </a:rPr>
              <a:t>绿色机场建设</a:t>
            </a:r>
            <a:endParaRPr lang="zh-CN" altLang="en-US" sz="985">
              <a:sym typeface="+mn-ea"/>
            </a:endParaRPr>
          </a:p>
          <a:p>
            <a:pPr indent="251460" fontAlgn="auto">
              <a:lnSpc>
                <a:spcPct val="200000"/>
              </a:lnSpc>
              <a:extLst>
                <a:ext uri="{35155182-B16C-46BC-9424-99874614C6A1}">
                  <wpsdc:indentchars xmlns:wpsdc="http://www.wps.cn/officeDocument/2017/drawingmlCustomData" val="200" checksum="3477368387"/>
                </a:ext>
              </a:extLst>
            </a:pPr>
            <a:r>
              <a:rPr lang="zh-CN" altLang="en-US" sz="985"/>
              <a:t>战略部</a:t>
            </a:r>
            <a:r>
              <a:rPr lang="en-US" altLang="zh-CN" sz="985"/>
              <a:t>         </a:t>
            </a:r>
            <a:r>
              <a:rPr lang="zh-CN" altLang="en-US" sz="985"/>
              <a:t>智慧机场建设</a:t>
            </a:r>
            <a:endParaRPr lang="zh-CN" altLang="en-US" sz="985"/>
          </a:p>
          <a:p>
            <a:pPr indent="251460" fontAlgn="auto">
              <a:lnSpc>
                <a:spcPct val="200000"/>
              </a:lnSpc>
              <a:extLst>
                <a:ext uri="{35155182-B16C-46BC-9424-99874614C6A1}">
                  <wpsdc:indentchars xmlns:wpsdc="http://www.wps.cn/officeDocument/2017/drawingmlCustomData" val="200" checksum="3477368387"/>
                </a:ext>
              </a:extLst>
            </a:pPr>
            <a:r>
              <a:rPr lang="zh-CN" altLang="en-US" sz="985"/>
              <a:t>党群部</a:t>
            </a:r>
            <a:r>
              <a:rPr lang="en-US" altLang="zh-CN" sz="985"/>
              <a:t>         </a:t>
            </a:r>
            <a:r>
              <a:rPr lang="zh-CN" altLang="en-US" sz="985"/>
              <a:t>人文机场建设</a:t>
            </a:r>
            <a:endParaRPr lang="en-US" altLang="zh-CN" sz="985"/>
          </a:p>
          <a:p>
            <a:pPr fontAlgn="auto">
              <a:lnSpc>
                <a:spcPct val="150000"/>
              </a:lnSpc>
            </a:pPr>
            <a:endParaRPr lang="en-US" altLang="zh-CN" sz="985"/>
          </a:p>
          <a:p>
            <a:pPr fontAlgn="auto">
              <a:lnSpc>
                <a:spcPct val="150000"/>
              </a:lnSpc>
            </a:pPr>
            <a:endParaRPr lang="zh-CN" altLang="en-US" sz="1310">
              <a:solidFill>
                <a:srgbClr val="0070C0"/>
              </a:solidFill>
            </a:endParaRPr>
          </a:p>
        </p:txBody>
      </p:sp>
      <p:grpSp>
        <p:nvGrpSpPr>
          <p:cNvPr id="15" name="组合 14"/>
          <p:cNvGrpSpPr>
            <a:grpSpLocks noChangeAspect="1"/>
          </p:cNvGrpSpPr>
          <p:nvPr/>
        </p:nvGrpSpPr>
        <p:grpSpPr>
          <a:xfrm>
            <a:off x="5961066" y="500327"/>
            <a:ext cx="1926080" cy="2751493"/>
            <a:chOff x="9199" y="1401"/>
            <a:chExt cx="5680" cy="8750"/>
          </a:xfrm>
        </p:grpSpPr>
        <p:grpSp>
          <p:nvGrpSpPr>
            <p:cNvPr id="9" name="组合 8"/>
            <p:cNvGrpSpPr/>
            <p:nvPr/>
          </p:nvGrpSpPr>
          <p:grpSpPr>
            <a:xfrm rot="0">
              <a:off x="9199" y="5315"/>
              <a:ext cx="5680" cy="4837"/>
              <a:chOff x="7338" y="2661"/>
              <a:chExt cx="10064" cy="7379"/>
            </a:xfrm>
          </p:grpSpPr>
          <p:pic>
            <p:nvPicPr>
              <p:cNvPr id="2" name="图片 1"/>
              <p:cNvPicPr>
                <a:picLocks noChangeAspect="1"/>
              </p:cNvPicPr>
              <p:nvPr>
                <p:custDataLst>
                  <p:tags r:id="rId2"/>
                </p:custDataLst>
              </p:nvPr>
            </p:nvPicPr>
            <p:blipFill>
              <a:blip r:embed="rId3"/>
              <a:srcRect t="55714" r="149"/>
              <a:stretch>
                <a:fillRect/>
              </a:stretch>
            </p:blipFill>
            <p:spPr>
              <a:xfrm>
                <a:off x="7338" y="5018"/>
                <a:ext cx="10065" cy="5022"/>
              </a:xfrm>
              <a:prstGeom prst="rect">
                <a:avLst/>
              </a:prstGeom>
            </p:spPr>
          </p:pic>
          <p:pic>
            <p:nvPicPr>
              <p:cNvPr id="7" name="图片 6"/>
              <p:cNvPicPr>
                <a:picLocks noChangeAspect="1"/>
              </p:cNvPicPr>
              <p:nvPr>
                <p:custDataLst>
                  <p:tags r:id="rId4"/>
                </p:custDataLst>
              </p:nvPr>
            </p:nvPicPr>
            <p:blipFill>
              <a:blip r:embed="rId3"/>
              <a:srcRect r="446" b="77169"/>
              <a:stretch>
                <a:fillRect/>
              </a:stretch>
            </p:blipFill>
            <p:spPr>
              <a:xfrm>
                <a:off x="7338" y="2661"/>
                <a:ext cx="10035" cy="2589"/>
              </a:xfrm>
              <a:prstGeom prst="rect">
                <a:avLst/>
              </a:prstGeom>
            </p:spPr>
          </p:pic>
        </p:grpSp>
        <p:pic>
          <p:nvPicPr>
            <p:cNvPr id="10" name="图片 9"/>
            <p:cNvPicPr>
              <a:picLocks noChangeAspect="1"/>
            </p:cNvPicPr>
            <p:nvPr>
              <p:custDataLst>
                <p:tags r:id="rId5"/>
              </p:custDataLst>
            </p:nvPr>
          </p:nvPicPr>
          <p:blipFill>
            <a:blip r:embed="rId6"/>
            <a:srcRect r="1021" b="40891"/>
            <a:stretch>
              <a:fillRect/>
            </a:stretch>
          </p:blipFill>
          <p:spPr>
            <a:xfrm>
              <a:off x="9199" y="1401"/>
              <a:ext cx="5621" cy="3780"/>
            </a:xfrm>
            <a:prstGeom prst="rect">
              <a:avLst/>
            </a:prstGeom>
          </p:spPr>
        </p:pic>
      </p:grpSp>
      <p:grpSp>
        <p:nvGrpSpPr>
          <p:cNvPr id="20" name="组合 19"/>
          <p:cNvGrpSpPr/>
          <p:nvPr/>
        </p:nvGrpSpPr>
        <p:grpSpPr>
          <a:xfrm>
            <a:off x="1336675" y="1828800"/>
            <a:ext cx="270510" cy="909955"/>
            <a:chOff x="2105" y="2880"/>
            <a:chExt cx="426" cy="1433"/>
          </a:xfrm>
        </p:grpSpPr>
        <p:sp>
          <p:nvSpPr>
            <p:cNvPr id="16" name="右箭头 15"/>
            <p:cNvSpPr/>
            <p:nvPr/>
          </p:nvSpPr>
          <p:spPr>
            <a:xfrm>
              <a:off x="2105" y="2880"/>
              <a:ext cx="426" cy="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
          <p:nvSpPr>
            <p:cNvPr id="17" name="右箭头 16"/>
            <p:cNvSpPr/>
            <p:nvPr>
              <p:custDataLst>
                <p:tags r:id="rId7"/>
              </p:custDataLst>
            </p:nvPr>
          </p:nvSpPr>
          <p:spPr>
            <a:xfrm>
              <a:off x="2105" y="3359"/>
              <a:ext cx="426" cy="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
          <p:nvSpPr>
            <p:cNvPr id="18" name="右箭头 17"/>
            <p:cNvSpPr/>
            <p:nvPr>
              <p:custDataLst>
                <p:tags r:id="rId8"/>
              </p:custDataLst>
            </p:nvPr>
          </p:nvSpPr>
          <p:spPr>
            <a:xfrm>
              <a:off x="2105" y="3838"/>
              <a:ext cx="426" cy="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
          <p:nvSpPr>
            <p:cNvPr id="19" name="右箭头 18"/>
            <p:cNvSpPr/>
            <p:nvPr>
              <p:custDataLst>
                <p:tags r:id="rId9"/>
              </p:custDataLst>
            </p:nvPr>
          </p:nvSpPr>
          <p:spPr>
            <a:xfrm>
              <a:off x="2105" y="4249"/>
              <a:ext cx="426" cy="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grpSp>
      <p:sp>
        <p:nvSpPr>
          <p:cNvPr id="23" name="矩形 22"/>
          <p:cNvSpPr/>
          <p:nvPr/>
        </p:nvSpPr>
        <p:spPr>
          <a:xfrm>
            <a:off x="5614400" y="456993"/>
            <a:ext cx="2419386" cy="2852720"/>
          </a:xfrm>
          <a:prstGeom prst="rect">
            <a:avLst/>
          </a:prstGeom>
          <a:noFill/>
          <a:ln w="15875">
            <a:gradFill>
              <a:gsLst>
                <a:gs pos="0">
                  <a:srgbClr val="0070C0"/>
                </a:gs>
                <a:gs pos="53000">
                  <a:srgbClr val="A8E0FD"/>
                </a:gs>
                <a:gs pos="83000">
                  <a:srgbClr val="A8E0FD"/>
                </a:gs>
                <a:gs pos="100000">
                  <a:srgbClr val="A8E0FD"/>
                </a:gs>
              </a:gsLst>
              <a:path path="circle">
                <a:fillToRect l="100000" b="100000"/>
              </a:path>
              <a:tileRect t="-100000" r="-100000"/>
            </a:gradFill>
          </a:ln>
          <a:scene3d>
            <a:camera prst="perspectiveLeft"/>
            <a:lightRig rig="threePt" dir="t"/>
          </a:scene3d>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85"/>
          </a:p>
        </p:txBody>
      </p:sp>
      <p:sp>
        <p:nvSpPr>
          <p:cNvPr id="12" name="Round Same Side Corner Rectangle 119"/>
          <p:cNvSpPr/>
          <p:nvPr>
            <p:custDataLst>
              <p:tags r:id="rId10"/>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3" name="TextBox 100"/>
          <p:cNvSpPr txBox="1"/>
          <p:nvPr>
            <p:custDataLst>
              <p:tags r:id="rId11"/>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精准施策，强化组织领导</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Shape 1690"/>
          <p:cNvSpPr/>
          <p:nvPr/>
        </p:nvSpPr>
        <p:spPr>
          <a:xfrm>
            <a:off x="0" y="3562350"/>
            <a:ext cx="8984615" cy="181610"/>
          </a:xfrm>
          <a:prstGeom prst="rect">
            <a:avLst/>
          </a:prstGeom>
          <a:solidFill>
            <a:srgbClr val="204D94"/>
          </a:solidFill>
          <a:ln w="12700">
            <a:miter lim="400000"/>
          </a:ln>
        </p:spPr>
        <p:txBody>
          <a:bodyPr lIns="13866" tIns="13866" rIns="13866" bIns="13866" anchor="ctr"/>
          <a:p>
            <a:pPr>
              <a:defRPr sz="3200">
                <a:solidFill>
                  <a:srgbClr val="FFFFFF"/>
                </a:solidFill>
              </a:defRPr>
            </a:pPr>
            <a:endParaRPr sz="875"/>
          </a:p>
        </p:txBody>
      </p:sp>
      <p:pic>
        <p:nvPicPr>
          <p:cNvPr id="3" name="图片 2"/>
          <p:cNvPicPr>
            <a:picLocks noChangeAspect="1"/>
          </p:cNvPicPr>
          <p:nvPr/>
        </p:nvPicPr>
        <p:blipFill>
          <a:blip r:embed="rId1"/>
          <a:stretch>
            <a:fillRect/>
          </a:stretch>
        </p:blipFill>
        <p:spPr>
          <a:xfrm>
            <a:off x="7877698" y="-10"/>
            <a:ext cx="1107600" cy="244400"/>
          </a:xfrm>
          <a:prstGeom prst="rect">
            <a:avLst/>
          </a:prstGeom>
        </p:spPr>
      </p:pic>
      <p:grpSp>
        <p:nvGrpSpPr>
          <p:cNvPr id="32" name="组合 31"/>
          <p:cNvGrpSpPr/>
          <p:nvPr/>
        </p:nvGrpSpPr>
        <p:grpSpPr>
          <a:xfrm>
            <a:off x="1482693" y="689520"/>
            <a:ext cx="5509920" cy="2646453"/>
            <a:chOff x="917" y="1989"/>
            <a:chExt cx="15894" cy="7634"/>
          </a:xfrm>
        </p:grpSpPr>
        <p:pic>
          <p:nvPicPr>
            <p:cNvPr id="7" name="图片 6"/>
            <p:cNvPicPr>
              <a:picLocks noChangeAspect="1"/>
            </p:cNvPicPr>
            <p:nvPr>
              <p:custDataLst>
                <p:tags r:id="rId2"/>
              </p:custDataLst>
            </p:nvPr>
          </p:nvPicPr>
          <p:blipFill>
            <a:blip r:embed="rId3"/>
            <a:stretch>
              <a:fillRect/>
            </a:stretch>
          </p:blipFill>
          <p:spPr>
            <a:xfrm>
              <a:off x="947" y="1989"/>
              <a:ext cx="15864" cy="2696"/>
            </a:xfrm>
            <a:prstGeom prst="rect">
              <a:avLst/>
            </a:prstGeom>
          </p:spPr>
        </p:pic>
        <p:grpSp>
          <p:nvGrpSpPr>
            <p:cNvPr id="9" name="组合 8"/>
            <p:cNvGrpSpPr/>
            <p:nvPr/>
          </p:nvGrpSpPr>
          <p:grpSpPr>
            <a:xfrm rot="0">
              <a:off x="961" y="4673"/>
              <a:ext cx="15751" cy="2077"/>
              <a:chOff x="-1989" y="7586"/>
              <a:chExt cx="22995" cy="3270"/>
            </a:xfrm>
          </p:grpSpPr>
          <p:pic>
            <p:nvPicPr>
              <p:cNvPr id="10" name="图片 9"/>
              <p:cNvPicPr>
                <a:picLocks noChangeAspect="1"/>
              </p:cNvPicPr>
              <p:nvPr>
                <p:custDataLst>
                  <p:tags r:id="rId4"/>
                </p:custDataLst>
              </p:nvPr>
            </p:nvPicPr>
            <p:blipFill>
              <a:blip r:embed="rId5"/>
              <a:stretch>
                <a:fillRect/>
              </a:stretch>
            </p:blipFill>
            <p:spPr>
              <a:xfrm>
                <a:off x="-1989" y="7586"/>
                <a:ext cx="22995" cy="327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817" y="8329"/>
                <a:ext cx="2175" cy="1155"/>
              </a:xfrm>
              <a:prstGeom prst="rect">
                <a:avLst/>
              </a:prstGeom>
            </p:spPr>
          </p:pic>
        </p:grpSp>
        <p:grpSp>
          <p:nvGrpSpPr>
            <p:cNvPr id="16" name="组合 15"/>
            <p:cNvGrpSpPr/>
            <p:nvPr/>
          </p:nvGrpSpPr>
          <p:grpSpPr>
            <a:xfrm rot="0">
              <a:off x="917" y="6727"/>
              <a:ext cx="15822" cy="1019"/>
              <a:chOff x="-2025" y="8723"/>
              <a:chExt cx="23100" cy="1604"/>
            </a:xfrm>
          </p:grpSpPr>
          <p:pic>
            <p:nvPicPr>
              <p:cNvPr id="17" name="图片 16"/>
              <p:cNvPicPr>
                <a:picLocks noChangeAspect="1"/>
              </p:cNvPicPr>
              <p:nvPr>
                <p:custDataLst>
                  <p:tags r:id="rId8"/>
                </p:custDataLst>
              </p:nvPr>
            </p:nvPicPr>
            <p:blipFill>
              <a:blip r:embed="rId9"/>
              <a:stretch>
                <a:fillRect/>
              </a:stretch>
            </p:blipFill>
            <p:spPr>
              <a:xfrm>
                <a:off x="-2025" y="8723"/>
                <a:ext cx="23100" cy="1605"/>
              </a:xfrm>
              <a:prstGeom prst="rect">
                <a:avLst/>
              </a:prstGeom>
            </p:spPr>
          </p:pic>
          <p:pic>
            <p:nvPicPr>
              <p:cNvPr id="18" name="图片 17"/>
              <p:cNvPicPr>
                <a:picLocks noChangeAspect="1"/>
              </p:cNvPicPr>
              <p:nvPr>
                <p:custDataLst>
                  <p:tags r:id="rId10"/>
                </p:custDataLst>
              </p:nvPr>
            </p:nvPicPr>
            <p:blipFill>
              <a:blip r:embed="rId11"/>
              <a:stretch>
                <a:fillRect/>
              </a:stretch>
            </p:blipFill>
            <p:spPr>
              <a:xfrm>
                <a:off x="937" y="9124"/>
                <a:ext cx="1980" cy="720"/>
              </a:xfrm>
              <a:prstGeom prst="rect">
                <a:avLst/>
              </a:prstGeom>
            </p:spPr>
          </p:pic>
        </p:grpSp>
        <p:grpSp>
          <p:nvGrpSpPr>
            <p:cNvPr id="19" name="组合 18"/>
            <p:cNvGrpSpPr/>
            <p:nvPr/>
          </p:nvGrpSpPr>
          <p:grpSpPr>
            <a:xfrm rot="0">
              <a:off x="947" y="7755"/>
              <a:ext cx="15802" cy="1868"/>
              <a:chOff x="-1980" y="10310"/>
              <a:chExt cx="23070" cy="2940"/>
            </a:xfrm>
          </p:grpSpPr>
          <p:pic>
            <p:nvPicPr>
              <p:cNvPr id="28" name="图片 27"/>
              <p:cNvPicPr>
                <a:picLocks noChangeAspect="1"/>
              </p:cNvPicPr>
              <p:nvPr>
                <p:custDataLst>
                  <p:tags r:id="rId12"/>
                </p:custDataLst>
              </p:nvPr>
            </p:nvPicPr>
            <p:blipFill>
              <a:blip r:embed="rId13"/>
              <a:stretch>
                <a:fillRect/>
              </a:stretch>
            </p:blipFill>
            <p:spPr>
              <a:xfrm>
                <a:off x="-1980" y="10310"/>
                <a:ext cx="23070" cy="2940"/>
              </a:xfrm>
              <a:prstGeom prst="rect">
                <a:avLst/>
              </a:prstGeom>
            </p:spPr>
          </p:pic>
          <p:pic>
            <p:nvPicPr>
              <p:cNvPr id="29" name="图片 28"/>
              <p:cNvPicPr>
                <a:picLocks noChangeAspect="1"/>
              </p:cNvPicPr>
              <p:nvPr>
                <p:custDataLst>
                  <p:tags r:id="rId14"/>
                </p:custDataLst>
              </p:nvPr>
            </p:nvPicPr>
            <p:blipFill>
              <a:blip r:embed="rId15"/>
              <a:stretch>
                <a:fillRect/>
              </a:stretch>
            </p:blipFill>
            <p:spPr>
              <a:xfrm>
                <a:off x="629" y="11040"/>
                <a:ext cx="2550" cy="1080"/>
              </a:xfrm>
              <a:prstGeom prst="rect">
                <a:avLst/>
              </a:prstGeom>
            </p:spPr>
          </p:pic>
        </p:grpSp>
      </p:grpSp>
      <p:sp>
        <p:nvSpPr>
          <p:cNvPr id="12" name="Round Same Side Corner Rectangle 119"/>
          <p:cNvSpPr/>
          <p:nvPr>
            <p:custDataLst>
              <p:tags r:id="rId16"/>
            </p:custDataLst>
          </p:nvPr>
        </p:nvSpPr>
        <p:spPr>
          <a:xfrm rot="10800000" flipH="1">
            <a:off x="539750" y="236220"/>
            <a:ext cx="76200" cy="222885"/>
          </a:xfrm>
          <a:prstGeom prst="round2SameRect">
            <a:avLst>
              <a:gd name="adj1" fmla="val 50000"/>
              <a:gd name="adj2" fmla="val 50000"/>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p>
            <a:pPr algn="ctr" defTabSz="914400"/>
            <a:endParaRPr lang="bg-BG" sz="985">
              <a:solidFill>
                <a:prstClr val="white"/>
              </a:solidFill>
              <a:latin typeface="Arial Black" panose="020B0A04020102020204"/>
              <a:ea typeface="思源黑体 CN Medium"/>
            </a:endParaRPr>
          </a:p>
        </p:txBody>
      </p:sp>
      <p:sp>
        <p:nvSpPr>
          <p:cNvPr id="13" name="TextBox 100"/>
          <p:cNvSpPr txBox="1"/>
          <p:nvPr>
            <p:custDataLst>
              <p:tags r:id="rId17"/>
            </p:custDataLst>
          </p:nvPr>
        </p:nvSpPr>
        <p:spPr>
          <a:xfrm>
            <a:off x="581660" y="217170"/>
            <a:ext cx="2198370" cy="260985"/>
          </a:xfrm>
          <a:prstGeom prst="rect">
            <a:avLst/>
          </a:prstGeom>
          <a:noFill/>
        </p:spPr>
        <p:txBody>
          <a:bodyPr wrap="square" lIns="59894" tIns="29947" rIns="59894" bIns="29947" rtlCol="0">
            <a:spAutoFit/>
          </a:bodyPr>
          <a:p>
            <a:pPr algn="just" defTabSz="914400"/>
            <a:r>
              <a:rPr lang="zh-CN" altLang="en-US" sz="1310" b="1" dirty="0">
                <a:solidFill>
                  <a:srgbClr val="0070C0"/>
                </a:solidFill>
                <a:latin typeface="思源黑体 CN Medium" panose="020B0600000000000000" pitchFamily="34" charset="-122"/>
                <a:ea typeface="思源黑体 CN Medium" panose="020B0600000000000000" pitchFamily="34" charset="-122"/>
                <a:cs typeface="Lato Light"/>
                <a:sym typeface="+mn-ea"/>
              </a:rPr>
              <a:t>精准施策，强化组织领导</a:t>
            </a:r>
            <a:endParaRPr lang="zh-CN" altLang="en-US" sz="1310" b="1" dirty="0">
              <a:solidFill>
                <a:srgbClr val="0070C0"/>
              </a:solidFill>
              <a:latin typeface="微软雅黑" panose="020B0503020204020204" charset="-122"/>
              <a:ea typeface="微软雅黑" panose="020B050302020402020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Line 4"/>
          <p:cNvSpPr>
            <a:spLocks noChangeShapeType="1"/>
          </p:cNvSpPr>
          <p:nvPr/>
        </p:nvSpPr>
        <p:spPr bwMode="auto">
          <a:xfrm>
            <a:off x="3581760" y="1954853"/>
            <a:ext cx="1486160" cy="10053"/>
          </a:xfrm>
          <a:prstGeom prst="line">
            <a:avLst/>
          </a:prstGeom>
          <a:noFill/>
          <a:ln w="25400" cap="flat" cmpd="sng">
            <a:solidFill>
              <a:srgbClr val="445469"/>
            </a:solidFill>
            <a:prstDash val="sysDot"/>
            <a:round/>
          </a:ln>
          <a:effectLst/>
        </p:spPr>
        <p:txBody>
          <a:bodyPr lIns="0" tIns="0" rIns="0" bIns="0" anchor="ctr"/>
          <a:lstStyle/>
          <a:p>
            <a:pPr defTabSz="914400">
              <a:defRPr/>
            </a:pPr>
            <a:endParaRPr lang="es-ES" sz="1530">
              <a:solidFill>
                <a:srgbClr val="445469"/>
              </a:solidFill>
              <a:effectLst>
                <a:outerShdw blurRad="38100" dist="38100" dir="2700000" algn="tl">
                  <a:srgbClr val="DDDDDD"/>
                </a:outerShdw>
              </a:effectLst>
              <a:latin typeface="Gill Sans" charset="0"/>
              <a:ea typeface="思源黑体 CN Medium"/>
              <a:cs typeface="Gill Sans" charset="0"/>
              <a:sym typeface="Gill Sans" charset="0"/>
            </a:endParaRPr>
          </a:p>
        </p:txBody>
      </p:sp>
      <p:grpSp>
        <p:nvGrpSpPr>
          <p:cNvPr id="2" name="组合 1"/>
          <p:cNvGrpSpPr/>
          <p:nvPr/>
        </p:nvGrpSpPr>
        <p:grpSpPr>
          <a:xfrm>
            <a:off x="2546960" y="1225120"/>
            <a:ext cx="4124640" cy="465227"/>
            <a:chOff x="8484192" y="3769895"/>
            <a:chExt cx="10088915" cy="1137920"/>
          </a:xfrm>
        </p:grpSpPr>
        <p:sp>
          <p:nvSpPr>
            <p:cNvPr id="54" name="AutoShape 5"/>
            <p:cNvSpPr/>
            <p:nvPr/>
          </p:nvSpPr>
          <p:spPr bwMode="auto">
            <a:xfrm>
              <a:off x="10166526" y="3769895"/>
              <a:ext cx="8406581" cy="1137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13863" tIns="13863" rIns="13863" bIns="13863" anchor="ctr"/>
            <a:lstStyle/>
            <a:p>
              <a:pPr algn="l" defTabSz="914400" fontAlgn="auto">
                <a:defRPr/>
              </a:pPr>
              <a:r>
                <a:rPr lang="en-US" altLang="zh-CN" sz="2185" b="1" dirty="0">
                  <a:solidFill>
                    <a:srgbClr val="0070C0"/>
                  </a:solidFill>
                  <a:latin typeface="思源黑体 CN Medium" panose="020B0600000000000000" pitchFamily="34" charset="-122"/>
                  <a:ea typeface="思源黑体 CN Medium" panose="020B0600000000000000" pitchFamily="34" charset="-122"/>
                  <a:cs typeface="Lato Light"/>
                  <a:sym typeface="+mn-ea"/>
                </a:rPr>
                <a:t>  </a:t>
              </a:r>
              <a:r>
                <a:rPr lang="zh-CN" altLang="en-US" sz="2185" b="1" dirty="0">
                  <a:solidFill>
                    <a:srgbClr val="0070C0"/>
                  </a:solidFill>
                  <a:latin typeface="思源黑体 CN Medium" panose="020B0600000000000000" pitchFamily="34" charset="-122"/>
                  <a:ea typeface="思源黑体 CN Medium" panose="020B0600000000000000" pitchFamily="34" charset="-122"/>
                  <a:cs typeface="Lato Light"/>
                  <a:sym typeface="+mn-ea"/>
                </a:rPr>
                <a:t>求真务实，强化工作举措</a:t>
              </a:r>
              <a:endParaRPr lang="zh-CN" altLang="en-US" sz="2185" b="1" dirty="0">
                <a:solidFill>
                  <a:srgbClr val="0070C0"/>
                </a:solidFill>
                <a:latin typeface="思源黑体 CN Medium" panose="020B0600000000000000" pitchFamily="34" charset="-122"/>
                <a:ea typeface="思源黑体 CN Medium" panose="020B0600000000000000" pitchFamily="34" charset="-122"/>
                <a:cs typeface="Lato Light"/>
                <a:sym typeface="+mn-ea"/>
              </a:endParaRPr>
            </a:p>
          </p:txBody>
        </p:sp>
        <p:grpSp>
          <p:nvGrpSpPr>
            <p:cNvPr id="7" name="组合 6"/>
            <p:cNvGrpSpPr/>
            <p:nvPr/>
          </p:nvGrpSpPr>
          <p:grpSpPr>
            <a:xfrm>
              <a:off x="8484192" y="3771816"/>
              <a:ext cx="1791856" cy="1038781"/>
              <a:chOff x="8714396" y="4080223"/>
              <a:chExt cx="1791856" cy="1038781"/>
            </a:xfrm>
          </p:grpSpPr>
          <p:grpSp>
            <p:nvGrpSpPr>
              <p:cNvPr id="8" name="Group 1"/>
              <p:cNvGrpSpPr/>
              <p:nvPr/>
            </p:nvGrpSpPr>
            <p:grpSpPr>
              <a:xfrm>
                <a:off x="10396555" y="4109281"/>
                <a:ext cx="109697" cy="961973"/>
                <a:chOff x="7736447" y="5598472"/>
                <a:chExt cx="109697" cy="961973"/>
              </a:xfrm>
            </p:grpSpPr>
            <p:sp>
              <p:nvSpPr>
                <p:cNvPr id="12" name="Round Same Side Corner Rectangle 112"/>
                <p:cNvSpPr/>
                <p:nvPr/>
              </p:nvSpPr>
              <p:spPr>
                <a:xfrm rot="10800000" flipH="1">
                  <a:off x="7736447" y="5598472"/>
                  <a:ext cx="109697" cy="913591"/>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dirty="0">
                    <a:solidFill>
                      <a:prstClr val="white"/>
                    </a:solidFill>
                    <a:latin typeface="Arial Black" panose="020B0A04020102020204"/>
                    <a:ea typeface="思源黑体 CN Medium"/>
                  </a:endParaRPr>
                </a:p>
              </p:txBody>
            </p:sp>
            <p:sp>
              <p:nvSpPr>
                <p:cNvPr id="13" name="Round Same Side Corner Rectangle 119"/>
                <p:cNvSpPr/>
                <p:nvPr/>
              </p:nvSpPr>
              <p:spPr>
                <a:xfrm rot="10800000" flipH="1">
                  <a:off x="7736447" y="5646854"/>
                  <a:ext cx="109697" cy="913591"/>
                </a:xfrm>
                <a:prstGeom prst="round2SameRect">
                  <a:avLst>
                    <a:gd name="adj1" fmla="val 50000"/>
                    <a:gd name="adj2"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9894" tIns="29947" rIns="59894" bIns="29947" rtlCol="0" anchor="ctr"/>
                <a:lstStyle/>
                <a:p>
                  <a:pPr algn="ctr" defTabSz="914400"/>
                  <a:endParaRPr lang="bg-BG" sz="985">
                    <a:solidFill>
                      <a:prstClr val="white"/>
                    </a:solidFill>
                    <a:latin typeface="Arial Black" panose="020B0A04020102020204"/>
                    <a:ea typeface="思源黑体 CN Medium"/>
                  </a:endParaRPr>
                </a:p>
              </p:txBody>
            </p:sp>
          </p:grpSp>
          <p:grpSp>
            <p:nvGrpSpPr>
              <p:cNvPr id="9" name="组合 8"/>
              <p:cNvGrpSpPr/>
              <p:nvPr/>
            </p:nvGrpSpPr>
            <p:grpSpPr>
              <a:xfrm>
                <a:off x="8714396" y="4080223"/>
                <a:ext cx="1230409" cy="1038781"/>
                <a:chOff x="8691103" y="4080223"/>
                <a:chExt cx="1230409" cy="1038781"/>
              </a:xfrm>
            </p:grpSpPr>
            <p:sp>
              <p:nvSpPr>
                <p:cNvPr id="10" name="矩形 9"/>
                <p:cNvSpPr/>
                <p:nvPr/>
              </p:nvSpPr>
              <p:spPr>
                <a:xfrm rot="2700000">
                  <a:off x="8708923" y="4062403"/>
                  <a:ext cx="1008187" cy="10438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490">
                    <a:solidFill>
                      <a:prstClr val="white"/>
                    </a:solidFill>
                    <a:latin typeface="等线" panose="02010600030101010101" charset="-122"/>
                    <a:ea typeface="等线" panose="02010600030101010101" charset="-122"/>
                  </a:endParaRPr>
                </a:p>
              </p:txBody>
            </p:sp>
            <p:sp>
              <p:nvSpPr>
                <p:cNvPr id="11" name="文本框 10"/>
                <p:cNvSpPr txBox="1"/>
                <p:nvPr/>
              </p:nvSpPr>
              <p:spPr>
                <a:xfrm>
                  <a:off x="8749973" y="4156034"/>
                  <a:ext cx="1171539" cy="962970"/>
                </a:xfrm>
                <a:prstGeom prst="rect">
                  <a:avLst/>
                </a:prstGeom>
                <a:noFill/>
              </p:spPr>
              <p:txBody>
                <a:bodyPr wrap="square" rtlCol="0">
                  <a:spAutoFit/>
                </a:bodyPr>
                <a:lstStyle/>
                <a:p>
                  <a:pPr defTabSz="457200">
                    <a:defRPr/>
                  </a:pPr>
                  <a:r>
                    <a:rPr lang="en-US" altLang="zh-CN" sz="1965" dirty="0">
                      <a:solidFill>
                        <a:prstClr val="white"/>
                      </a:solidFill>
                      <a:latin typeface="Impact" panose="020B0806030902050204" pitchFamily="34" charset="0"/>
                      <a:ea typeface="等线" panose="02010600030101010101" charset="-122"/>
                    </a:rPr>
                    <a:t>03</a:t>
                  </a:r>
                  <a:endParaRPr lang="en-US" altLang="zh-CN" sz="1965" dirty="0">
                    <a:solidFill>
                      <a:prstClr val="white"/>
                    </a:solidFill>
                    <a:latin typeface="Impact" panose="020B0806030902050204" pitchFamily="34" charset="0"/>
                    <a:ea typeface="等线" panose="02010600030101010101" charset="-122"/>
                  </a:endParaRPr>
                </a:p>
              </p:txBody>
            </p:sp>
          </p:grpSp>
        </p:grpSp>
      </p:grpSp>
      <p:pic>
        <p:nvPicPr>
          <p:cNvPr id="5" name="图片 4"/>
          <p:cNvPicPr>
            <a:picLocks noChangeAspect="1"/>
          </p:cNvPicPr>
          <p:nvPr>
            <p:custDataLst>
              <p:tags r:id="rId1"/>
            </p:custDataLst>
          </p:nvPr>
        </p:nvPicPr>
        <p:blipFill>
          <a:blip r:embed="rId2"/>
          <a:stretch>
            <a:fillRect/>
          </a:stretch>
        </p:blipFill>
        <p:spPr>
          <a:xfrm>
            <a:off x="7876428" y="-10"/>
            <a:ext cx="1107600" cy="244400"/>
          </a:xfrm>
          <a:prstGeom prst="rect">
            <a:avLst/>
          </a:prstGeom>
        </p:spPr>
      </p:pic>
      <p:sp>
        <p:nvSpPr>
          <p:cNvPr id="22" name="ï$lîḍè"/>
          <p:cNvSpPr/>
          <p:nvPr>
            <p:custDataLst>
              <p:tags r:id="rId3"/>
            </p:custDataLst>
          </p:nvPr>
        </p:nvSpPr>
        <p:spPr bwMode="auto">
          <a:xfrm>
            <a:off x="3580130" y="3311525"/>
            <a:ext cx="5403850" cy="83058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919191"/>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
        <p:nvSpPr>
          <p:cNvPr id="6" name="ï$lîḍè"/>
          <p:cNvSpPr/>
          <p:nvPr>
            <p:custDataLst>
              <p:tags r:id="rId4"/>
            </p:custDataLst>
          </p:nvPr>
        </p:nvSpPr>
        <p:spPr bwMode="auto">
          <a:xfrm rot="11134385">
            <a:off x="-76200" y="3111500"/>
            <a:ext cx="4311015" cy="986790"/>
          </a:xfrm>
          <a:custGeom>
            <a:avLst/>
            <a:gdLst>
              <a:gd name="T0" fmla="*/ 642 w 671"/>
              <a:gd name="T1" fmla="*/ 324 h 324"/>
              <a:gd name="T2" fmla="*/ 0 w 671"/>
              <a:gd name="T3" fmla="*/ 162 h 324"/>
              <a:gd name="T4" fmla="*/ 642 w 671"/>
              <a:gd name="T5" fmla="*/ 0 h 324"/>
              <a:gd name="T6" fmla="*/ 671 w 671"/>
              <a:gd name="T7" fmla="*/ 0 h 324"/>
              <a:gd name="T8" fmla="*/ 671 w 671"/>
              <a:gd name="T9" fmla="*/ 324 h 324"/>
              <a:gd name="T10" fmla="*/ 642 w 671"/>
              <a:gd name="T11" fmla="*/ 324 h 324"/>
            </a:gdLst>
            <a:ahLst/>
            <a:cxnLst>
              <a:cxn ang="0">
                <a:pos x="T0" y="T1"/>
              </a:cxn>
              <a:cxn ang="0">
                <a:pos x="T2" y="T3"/>
              </a:cxn>
              <a:cxn ang="0">
                <a:pos x="T4" y="T5"/>
              </a:cxn>
              <a:cxn ang="0">
                <a:pos x="T6" y="T7"/>
              </a:cxn>
              <a:cxn ang="0">
                <a:pos x="T8" y="T9"/>
              </a:cxn>
              <a:cxn ang="0">
                <a:pos x="T10" y="T11"/>
              </a:cxn>
            </a:cxnLst>
            <a:rect l="0" t="0" r="r" b="b"/>
            <a:pathLst>
              <a:path w="671" h="324">
                <a:moveTo>
                  <a:pt x="642" y="324"/>
                </a:moveTo>
                <a:cubicBezTo>
                  <a:pt x="287" y="324"/>
                  <a:pt x="0" y="251"/>
                  <a:pt x="0" y="162"/>
                </a:cubicBezTo>
                <a:cubicBezTo>
                  <a:pt x="0" y="72"/>
                  <a:pt x="287" y="0"/>
                  <a:pt x="642" y="0"/>
                </a:cubicBezTo>
                <a:cubicBezTo>
                  <a:pt x="652" y="0"/>
                  <a:pt x="662" y="0"/>
                  <a:pt x="671" y="0"/>
                </a:cubicBezTo>
                <a:cubicBezTo>
                  <a:pt x="671" y="324"/>
                  <a:pt x="671" y="324"/>
                  <a:pt x="671" y="324"/>
                </a:cubicBezTo>
                <a:cubicBezTo>
                  <a:pt x="662" y="324"/>
                  <a:pt x="652" y="324"/>
                  <a:pt x="642" y="324"/>
                </a:cubicBezTo>
                <a:close/>
              </a:path>
            </a:pathLst>
          </a:custGeom>
          <a:solidFill>
            <a:srgbClr val="C6EAFE">
              <a:alpha val="58000"/>
            </a:srgbClr>
          </a:solidFill>
          <a:ln>
            <a:noFill/>
          </a:ln>
        </p:spPr>
        <p:txBody>
          <a:bodyPr anchor="ctr">
            <a:noAutofit/>
          </a:bodyPr>
          <a:p>
            <a:pPr algn="ctr" defTabSz="913765"/>
            <a:endParaRPr sz="985">
              <a:solidFill>
                <a:srgbClr val="445469"/>
              </a:solidFill>
              <a:latin typeface="Arial Black" panose="020B0A04020102020204"/>
              <a:ea typeface="思源黑体 CN Medium"/>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i"/>
  <p:tag name="KSO_WM_UNIT_INDEX" val="763_2_2"/>
  <p:tag name="KSO_WM_UNIT_ID" val="diagram20160817_2*q_h_i*763_2_2"/>
  <p:tag name="KSO_WM_UNIT_LAYERLEVEL" val="1_1_1"/>
  <p:tag name="KSO_WM_DIAGRAM_GROUP_CODE" val="q1-1"/>
  <p:tag name="KSO_WM_UNIT_FILL_FORE_SCHEMECOLOR_INDEX" val="5"/>
  <p:tag name="KSO_WM_UNIT_FILL_TYPE" val="1"/>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i"/>
  <p:tag name="KSO_WM_UNIT_INDEX" val="763_2_4"/>
  <p:tag name="KSO_WM_UNIT_ID" val="diagram20160817_2*q_h_i*763_2_4"/>
  <p:tag name="KSO_WM_UNIT_LAYERLEVEL" val="1_1_1"/>
  <p:tag name="KSO_WM_DIAGRAM_GROUP_CODE" val="q1-1"/>
  <p:tag name="KSO_WM_UNIT_TEXT_FILL_FORE_SCHEMECOLOR_INDEX" val="14"/>
  <p:tag name="KSO_WM_UNIT_TEXT_FILL_TYPE" val="1"/>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i"/>
  <p:tag name="KSO_WM_UNIT_INDEX" val="763_3_2"/>
  <p:tag name="KSO_WM_UNIT_ID" val="diagram20160817_2*q_h_i*763_3_2"/>
  <p:tag name="KSO_WM_UNIT_LAYERLEVEL" val="1_1_1"/>
  <p:tag name="KSO_WM_DIAGRAM_GROUP_CODE" val="q1-1"/>
  <p:tag name="KSO_WM_UNIT_FILL_FORE_SCHEMECOLOR_INDEX" val="6"/>
  <p:tag name="KSO_WM_UNIT_FILL_TYPE" val="1"/>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i"/>
  <p:tag name="KSO_WM_UNIT_INDEX" val="763_3_4"/>
  <p:tag name="KSO_WM_UNIT_ID" val="diagram20160817_2*q_h_i*763_3_4"/>
  <p:tag name="KSO_WM_UNIT_LAYERLEVEL" val="1_1_1"/>
  <p:tag name="KSO_WM_DIAGRAM_GROUP_CODE" val="q1-1"/>
  <p:tag name="KSO_WM_UNIT_TEXT_FILL_FORE_SCHEMECOLOR_INDEX" val="14"/>
  <p:tag name="KSO_WM_UNIT_TEXT_FILL_TYPE" val="1"/>
</p:tagLst>
</file>

<file path=ppt/tags/tag130.xml><?xml version="1.0" encoding="utf-8"?>
<p:tagLst xmlns:p="http://schemas.openxmlformats.org/presentationml/2006/main">
  <p:tag name="KSO_WM_UNIT_PLACING_PICTURE_USER_VIEWPORT" val="{&quot;height&quot;:1553.986453466754,&quot;width&quot;:5025.608343212307}"/>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a"/>
  <p:tag name="KSO_WM_UNIT_INDEX" val="763_1_1"/>
  <p:tag name="KSO_WM_UNIT_ID" val="diagram20160817_2*q_h_a*763_1_1"/>
  <p:tag name="KSO_WM_UNIT_LAYERLEVEL" val="1_1_1"/>
  <p:tag name="KSO_WM_UNIT_VALUE" val="5"/>
  <p:tag name="KSO_WM_UNIT_HIGHLIGHT" val="0"/>
  <p:tag name="KSO_WM_UNIT_COMPATIBLE" val="0"/>
  <p:tag name="KSO_WM_UNIT_CLEAR" val="0"/>
  <p:tag name="KSO_WM_UNIT_RELATE_UNITID" val="diagram20160817_2*q*1"/>
  <p:tag name="KSO_WM_DIAGRAM_GROUP_CODE" val="q1-1"/>
  <p:tag name="KSO_WM_UNIT_PRESET_TEXT" val="LOREM"/>
  <p:tag name="KSO_WM_UNIT_TEXT_FILL_FORE_SCHEMECOLOR_INDEX" val="14"/>
  <p:tag name="KSO_WM_UNIT_TEXT_FILL_TYPE"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i"/>
  <p:tag name="KSO_WM_UNIT_INDEX" val="763_2_4"/>
  <p:tag name="KSO_WM_UNIT_ID" val="diagram20160817_2*q_h_i*763_2_4"/>
  <p:tag name="KSO_WM_UNIT_LAYERLEVEL" val="1_1_1"/>
  <p:tag name="KSO_WM_DIAGRAM_GROUP_CODE" val="q1-1"/>
  <p:tag name="KSO_WM_UNIT_TEXT_FILL_FORE_SCHEMECOLOR_INDEX" val="14"/>
  <p:tag name="KSO_WM_UNIT_TEXT_FILL_TYPE" val="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UNIT_PLACING_PICTURE_USER_VIEWPORT" val="{&quot;height&quot;:1553.986453466754,&quot;width&quot;:5025.608343212307}"/>
  <p:tag name="KSO_WM_BEAUTIFY_FLAG" val=""/>
</p:tagLst>
</file>

<file path=ppt/tags/tag16.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i"/>
  <p:tag name="KSO_WM_UNIT_INDEX" val="763_1_1"/>
  <p:tag name="KSO_WM_UNIT_ID" val="diagram20160817_2*q_h_i*763_1_1"/>
  <p:tag name="KSO_WM_UNIT_LAYERLEVEL" val="1_1_1"/>
  <p:tag name="KSO_WM_DIAGRAM_GROUP_CODE" val="q1-1"/>
  <p:tag name="KSO_WM_UNIT_FILL_FORE_SCHEMECOLOR_INDEX" val="9"/>
  <p:tag name="KSO_WM_UNIT_FILL_TYPE" val="1"/>
</p:tagLst>
</file>

<file path=ppt/tags/tag160.xml><?xml version="1.0" encoding="utf-8"?>
<p:tagLst xmlns:p="http://schemas.openxmlformats.org/presentationml/2006/main">
  <p:tag name="KSO_WPP_MARK_KEY" val="c4cbfc1c-221a-451c-a6a9-389383bc4b53"/>
  <p:tag name="COMMONDATA" val="eyJjb3VudCI6MjIsImhkaWQiOiIwM2JmN2M0NDM0Y2U4YWU5OTMwNDg0NjNkM2M0OWI0NSIsInVzZXJDb3VudCI6MjJ9"/>
</p:tagLst>
</file>

<file path=ppt/tags/tag17.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a"/>
  <p:tag name="KSO_WM_UNIT_INDEX" val="763_1_1"/>
  <p:tag name="KSO_WM_UNIT_ID" val="diagram20160817_2*q_h_a*763_1_1"/>
  <p:tag name="KSO_WM_UNIT_LAYERLEVEL" val="1_1_1"/>
  <p:tag name="KSO_WM_UNIT_VALUE" val="5"/>
  <p:tag name="KSO_WM_UNIT_HIGHLIGHT" val="0"/>
  <p:tag name="KSO_WM_UNIT_COMPATIBLE" val="0"/>
  <p:tag name="KSO_WM_UNIT_CLEAR" val="0"/>
  <p:tag name="KSO_WM_UNIT_RELATE_UNITID" val="diagram20160817_2*q*1"/>
  <p:tag name="KSO_WM_DIAGRAM_GROUP_CODE" val="q1-1"/>
  <p:tag name="KSO_WM_UNIT_PRESET_TEXT" val="LOREM"/>
  <p:tag name="KSO_WM_UNIT_TEXT_FILL_FORE_SCHEMECOLOR_INDEX" val="14"/>
  <p:tag name="KSO_WM_UNIT_TEXT_FILL_TYPE" val="1"/>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i"/>
  <p:tag name="KSO_WM_UNIT_INDEX" val="763_1_1"/>
  <p:tag name="KSO_WM_UNIT_ID" val="diagram20160817_2*q_h_i*763_1_1"/>
  <p:tag name="KSO_WM_UNIT_LAYERLEVEL" val="1_1_1"/>
  <p:tag name="KSO_WM_DIAGRAM_GROUP_CODE" val="q1-1"/>
  <p:tag name="KSO_WM_UNIT_FILL_FORE_SCHEMECOLOR_INDEX" val="9"/>
  <p:tag name="KSO_WM_UNI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a"/>
  <p:tag name="KSO_WM_UNIT_INDEX" val="763_1_1"/>
  <p:tag name="KSO_WM_UNIT_ID" val="diagram20160817_2*q_h_a*763_1_1"/>
  <p:tag name="KSO_WM_UNIT_LAYERLEVEL" val="1_1_1"/>
  <p:tag name="KSO_WM_UNIT_VALUE" val="5"/>
  <p:tag name="KSO_WM_UNIT_HIGHLIGHT" val="0"/>
  <p:tag name="KSO_WM_UNIT_COMPATIBLE" val="0"/>
  <p:tag name="KSO_WM_UNIT_CLEAR" val="0"/>
  <p:tag name="KSO_WM_UNIT_RELATE_UNITID" val="diagram20160817_2*q*1"/>
  <p:tag name="KSO_WM_DIAGRAM_GROUP_CODE" val="q1-1"/>
  <p:tag name="KSO_WM_UNIT_PRESET_TEXT" val="LOREM"/>
  <p:tag name="KSO_WM_UNIT_TEXT_FILL_FORE_SCHEMECOLOR_INDEX" val="14"/>
  <p:tag name="KSO_WM_UNIT_TEXT_FILL_TYPE" val="1"/>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UNIT_PLACING_PICTURE_USER_VIEWPORT" val="{&quot;height&quot;:1553.986453466754,&quot;width&quot;:5025.608343212307}"/>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diagram"/>
  <p:tag name="KSO_WM_TEMPLATE_INDEX" val="20228681"/>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 name="KSO_WM_UNIT_PLACING_PICTURE_USER_VIEWPORT" val="{&quot;height&quot;:12975,&quot;width&quot;:9255}"/>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UNIT_PLACING_PICTURE_USER_VIEWPORT" val="{&quot;height&quot;:1553.986453466754,&quot;width&quot;:5025.608343212307}"/>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PLACING_PICTURE_USER_VIEWPORT" val="{&quot;height&quot;:1553.986453466754,&quot;width&quot;:5025.608343212307}"/>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UNIT_PLACING_PICTURE_USER_VIEWPORT" val="{&quot;height&quot;:1553.986453466754,&quot;width&quot;:5025.608343212307}"/>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i"/>
  <p:tag name="KSO_WM_UNIT_INDEX" val="763_3"/>
  <p:tag name="KSO_WM_UNIT_ID" val="diagram20160817_2*q_i*763_3"/>
  <p:tag name="KSO_WM_UNIT_LAYERLEVEL" val="1_1"/>
  <p:tag name="KSO_WM_DIAGRAM_GROUP_CODE" val="q1-1"/>
  <p:tag name="KSO_WM_UNIT_FILL_FORE_SCHEMECOLOR_INDEX" val="7"/>
  <p:tag name="KSO_WM_UNIT_FILL_TYPE"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TAG_VERSION" val="1.0"/>
  <p:tag name="KSO_WM_BEAUTIFY_FLAG" val=""/>
  <p:tag name="KSO_WM_TEMPLATE_CATEGORY" val="diagram"/>
  <p:tag name="KSO_WM_TEMPLATE_INDEX" val="20160817"/>
  <p:tag name="KSO_WM_UNIT_TYPE" val="q_h_i"/>
  <p:tag name="KSO_WM_UNIT_INDEX" val="763_1_1"/>
  <p:tag name="KSO_WM_UNIT_ID" val="diagram20160817_2*q_h_i*763_1_1"/>
  <p:tag name="KSO_WM_UNIT_LAYERLEVEL" val="1_1_1"/>
  <p:tag name="KSO_WM_DIAGRAM_GROUP_CODE" val="q1-1"/>
  <p:tag name="KSO_WM_UNIT_FILL_FORE_SCHEMECOLOR_INDEX" val="9"/>
  <p:tag name="KSO_WM_UNIT_FILL_TYPE" val="1"/>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Default Theme">
  <a:themeElements>
    <a:clrScheme name="Exchange - Light Version 7">
      <a:dk1>
        <a:srgbClr val="445469"/>
      </a:dk1>
      <a:lt1>
        <a:sysClr val="window" lastClr="FFFFFF"/>
      </a:lt1>
      <a:dk2>
        <a:srgbClr val="445469"/>
      </a:dk2>
      <a:lt2>
        <a:srgbClr val="FFFFFF"/>
      </a:lt2>
      <a:accent1>
        <a:srgbClr val="209072"/>
      </a:accent1>
      <a:accent2>
        <a:srgbClr val="7EB739"/>
      </a:accent2>
      <a:accent3>
        <a:srgbClr val="202D3A"/>
      </a:accent3>
      <a:accent4>
        <a:srgbClr val="EC8921"/>
      </a:accent4>
      <a:accent5>
        <a:srgbClr val="AE2724"/>
      </a:accent5>
      <a:accent6>
        <a:srgbClr val="A1A1A1"/>
      </a:accent6>
      <a:hlink>
        <a:srgbClr val="F33B48"/>
      </a:hlink>
      <a:folHlink>
        <a:srgbClr val="FFC000"/>
      </a:folHlink>
    </a:clrScheme>
    <a:fontScheme name="自定义 2">
      <a:majorFont>
        <a:latin typeface="Arial Black"/>
        <a:ea typeface="思源黑体 CN Bold"/>
        <a:cs typeface=""/>
      </a:majorFont>
      <a:minorFont>
        <a:latin typeface="Arial Black"/>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1802</Words>
  <Application>WPS 演示</Application>
  <PresentationFormat>宽屏</PresentationFormat>
  <Paragraphs>193</Paragraphs>
  <Slides>24</Slides>
  <Notes>4</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24</vt:i4>
      </vt:variant>
    </vt:vector>
  </HeadingPairs>
  <TitlesOfParts>
    <vt:vector size="46" baseType="lpstr">
      <vt:lpstr>Arial</vt:lpstr>
      <vt:lpstr>宋体</vt:lpstr>
      <vt:lpstr>Wingdings</vt:lpstr>
      <vt:lpstr>Raleway</vt:lpstr>
      <vt:lpstr>Lato</vt:lpstr>
      <vt:lpstr>Calibri</vt:lpstr>
      <vt:lpstr>思源黑体 CN Medium</vt:lpstr>
      <vt:lpstr>黑体</vt:lpstr>
      <vt:lpstr>思源黑体 CN Bold</vt:lpstr>
      <vt:lpstr>Lato Regular</vt:lpstr>
      <vt:lpstr>Arial Black</vt:lpstr>
      <vt:lpstr>思源黑体 CN Medium</vt:lpstr>
      <vt:lpstr>微软雅黑</vt:lpstr>
      <vt:lpstr>Lato Light</vt:lpstr>
      <vt:lpstr>Segoe Print</vt:lpstr>
      <vt:lpstr>Gill Sans</vt:lpstr>
      <vt:lpstr>等线</vt:lpstr>
      <vt:lpstr>Impact</vt:lpstr>
      <vt:lpstr>Arial Unicode MS</vt:lpstr>
      <vt:lpstr>Arial Black</vt:lpstr>
      <vt:lpstr>思源黑体 CN Medium</vt:lpstr>
      <vt:lpstr>Default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b1983</dc:creator>
  <cp:lastModifiedBy>季慎华</cp:lastModifiedBy>
  <cp:revision>54</cp:revision>
  <dcterms:created xsi:type="dcterms:W3CDTF">2020-01-19T16:48:00Z</dcterms:created>
  <dcterms:modified xsi:type="dcterms:W3CDTF">2023-04-11T01:33:08Z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KSOTemplateUUID">
    <vt:lpwstr>v1.0_mb_4FIuyvxApOq2VxOyHGOoRg==</vt:lpwstr>
  </property>
  <property fmtid="{D5CDD505-2E9C-101B-9397-08002B2CF9AE}" pid="4" name="ICV">
    <vt:lpwstr>7B538F98B6C5492EAF3188C2C05603F0</vt:lpwstr>
  </property>
</Properties>
</file>