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tiff" ContentType="image/tif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661" r:id="rId3"/>
    <p:sldId id="553" r:id="rId5"/>
    <p:sldId id="570" r:id="rId6"/>
    <p:sldId id="568" r:id="rId7"/>
    <p:sldId id="569" r:id="rId8"/>
    <p:sldId id="1678" r:id="rId9"/>
    <p:sldId id="555" r:id="rId10"/>
    <p:sldId id="1105" r:id="rId11"/>
    <p:sldId id="1662" r:id="rId12"/>
    <p:sldId id="1663" r:id="rId13"/>
    <p:sldId id="1664" r:id="rId14"/>
    <p:sldId id="1679" r:id="rId15"/>
    <p:sldId id="1665" r:id="rId16"/>
    <p:sldId id="1666" r:id="rId17"/>
    <p:sldId id="1667" r:id="rId18"/>
    <p:sldId id="1669" r:id="rId19"/>
    <p:sldId id="1670" r:id="rId20"/>
    <p:sldId id="1671" r:id="rId21"/>
    <p:sldId id="1673" r:id="rId22"/>
    <p:sldId id="1674" r:id="rId23"/>
    <p:sldId id="1675" r:id="rId24"/>
    <p:sldId id="1676" r:id="rId25"/>
    <p:sldId id="1680" r:id="rId26"/>
    <p:sldId id="554" r:id="rId27"/>
    <p:sldId id="571" r:id="rId28"/>
    <p:sldId id="1677" r:id="rId29"/>
    <p:sldId id="1104" r:id="rId30"/>
    <p:sldId id="283" r:id="rId31"/>
  </p:sldIdLst>
  <p:sldSz cx="8640445" cy="3600450"/>
  <p:notesSz cx="6797675" cy="9926320"/>
  <p:custDataLst>
    <p:tags r:id="rId36"/>
  </p:custDataLst>
  <p:defaultTextStyle>
    <a:defPPr>
      <a:defRPr lang="zh-CN"/>
    </a:defPPr>
    <a:lvl1pPr marL="0" algn="l" defTabSz="441325" rtl="0" eaLnBrk="1" latinLnBrk="0" hangingPunct="1">
      <a:defRPr sz="905" kern="1200">
        <a:solidFill>
          <a:schemeClr val="tx1"/>
        </a:solidFill>
        <a:latin typeface="+mn-lt"/>
        <a:ea typeface="+mn-ea"/>
        <a:cs typeface="+mn-cs"/>
      </a:defRPr>
    </a:lvl1pPr>
    <a:lvl2pPr marL="220980" algn="l" defTabSz="441325" rtl="0" eaLnBrk="1" latinLnBrk="0" hangingPunct="1">
      <a:defRPr sz="905" kern="1200">
        <a:solidFill>
          <a:schemeClr val="tx1"/>
        </a:solidFill>
        <a:latin typeface="+mn-lt"/>
        <a:ea typeface="+mn-ea"/>
        <a:cs typeface="+mn-cs"/>
      </a:defRPr>
    </a:lvl2pPr>
    <a:lvl3pPr marL="441325" algn="l" defTabSz="441325" rtl="0" eaLnBrk="1" latinLnBrk="0" hangingPunct="1">
      <a:defRPr sz="905" kern="1200">
        <a:solidFill>
          <a:schemeClr val="tx1"/>
        </a:solidFill>
        <a:latin typeface="+mn-lt"/>
        <a:ea typeface="+mn-ea"/>
        <a:cs typeface="+mn-cs"/>
      </a:defRPr>
    </a:lvl3pPr>
    <a:lvl4pPr marL="661670" algn="l" defTabSz="441325" rtl="0" eaLnBrk="1" latinLnBrk="0" hangingPunct="1">
      <a:defRPr sz="905" kern="1200">
        <a:solidFill>
          <a:schemeClr val="tx1"/>
        </a:solidFill>
        <a:latin typeface="+mn-lt"/>
        <a:ea typeface="+mn-ea"/>
        <a:cs typeface="+mn-cs"/>
      </a:defRPr>
    </a:lvl4pPr>
    <a:lvl5pPr marL="882650" algn="l" defTabSz="441325" rtl="0" eaLnBrk="1" latinLnBrk="0" hangingPunct="1">
      <a:defRPr sz="905" kern="1200">
        <a:solidFill>
          <a:schemeClr val="tx1"/>
        </a:solidFill>
        <a:latin typeface="+mn-lt"/>
        <a:ea typeface="+mn-ea"/>
        <a:cs typeface="+mn-cs"/>
      </a:defRPr>
    </a:lvl5pPr>
    <a:lvl6pPr marL="1102995" algn="l" defTabSz="441325" rtl="0" eaLnBrk="1" latinLnBrk="0" hangingPunct="1">
      <a:defRPr sz="905" kern="1200">
        <a:solidFill>
          <a:schemeClr val="tx1"/>
        </a:solidFill>
        <a:latin typeface="+mn-lt"/>
        <a:ea typeface="+mn-ea"/>
        <a:cs typeface="+mn-cs"/>
      </a:defRPr>
    </a:lvl6pPr>
    <a:lvl7pPr marL="1323975" algn="l" defTabSz="441325" rtl="0" eaLnBrk="1" latinLnBrk="0" hangingPunct="1">
      <a:defRPr sz="905" kern="1200">
        <a:solidFill>
          <a:schemeClr val="tx1"/>
        </a:solidFill>
        <a:latin typeface="+mn-lt"/>
        <a:ea typeface="+mn-ea"/>
        <a:cs typeface="+mn-cs"/>
      </a:defRPr>
    </a:lvl7pPr>
    <a:lvl8pPr marL="1544320" algn="l" defTabSz="441325" rtl="0" eaLnBrk="1" latinLnBrk="0" hangingPunct="1">
      <a:defRPr sz="905" kern="1200">
        <a:solidFill>
          <a:schemeClr val="tx1"/>
        </a:solidFill>
        <a:latin typeface="+mn-lt"/>
        <a:ea typeface="+mn-ea"/>
        <a:cs typeface="+mn-cs"/>
      </a:defRPr>
    </a:lvl8pPr>
    <a:lvl9pPr marL="1765300" algn="l" defTabSz="441325" rtl="0" eaLnBrk="1" latinLnBrk="0" hangingPunct="1">
      <a:defRPr sz="905" kern="1200">
        <a:solidFill>
          <a:schemeClr val="tx1"/>
        </a:solidFill>
        <a:latin typeface="+mn-lt"/>
        <a:ea typeface="+mn-ea"/>
        <a:cs typeface="+mn-cs"/>
      </a:defRPr>
    </a:lvl9pPr>
  </p:defaultTextStyle>
  <p:extLst>
    <p:ext uri="{EFAFB233-063F-42B5-8137-9DF3F51BA10A}">
      <p15:sldGuideLst xmlns:p15="http://schemas.microsoft.com/office/powerpoint/2012/main">
        <p15:guide id="1" pos="0" userDrawn="1">
          <p15:clr>
            <a:srgbClr val="A4A3A4"/>
          </p15:clr>
        </p15:guide>
        <p15:guide id="2" orient="horz" pos="11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anyuan ma" initials="y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6ABAFE"/>
    <a:srgbClr val="003296"/>
    <a:srgbClr val="D5776B"/>
    <a:srgbClr val="C00000"/>
    <a:srgbClr val="A22326"/>
    <a:srgbClr val="FF9797"/>
    <a:srgbClr val="D58987"/>
    <a:srgbClr val="509DC8"/>
    <a:srgbClr val="A2B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74" autoAdjust="0"/>
    <p:restoredTop sz="93826" autoAdjust="0"/>
  </p:normalViewPr>
  <p:slideViewPr>
    <p:cSldViewPr snapToGrid="0" showGuides="1">
      <p:cViewPr>
        <p:scale>
          <a:sx n="125" d="100"/>
          <a:sy n="125" d="100"/>
        </p:scale>
        <p:origin x="240" y="756"/>
      </p:cViewPr>
      <p:guideLst>
        <p:guide/>
        <p:guide orient="horz" pos="113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7.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pie3DChart>
        <c:varyColors val="1"/>
        <c:ser>
          <c:idx val="0"/>
          <c:order val="0"/>
          <c:tx>
            <c:strRef>
              <c:f>Sheet1!$B$1</c:f>
              <c:strCache>
                <c:ptCount val="1"/>
                <c:pt idx="0">
                  <c:v>列1</c:v>
                </c:pt>
              </c:strCache>
            </c:strRef>
          </c:tx>
          <c:spPr/>
          <c:explosion val="34"/>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elete val="1"/>
          </c:dLbls>
          <c:cat>
            <c:strRef>
              <c:f>Sheet1!$A$2:$A$3</c:f>
              <c:strCache>
                <c:ptCount val="2"/>
                <c:pt idx="0">
                  <c:v>吞吐量200万以下机场（206个）</c:v>
                </c:pt>
                <c:pt idx="1">
                  <c:v>吞吐量200万以上机场（48个）</c:v>
                </c:pt>
              </c:strCache>
            </c:strRef>
          </c:cat>
          <c:val>
            <c:numRef>
              <c:f>Sheet1!$B$2:$B$3</c:f>
              <c:numCache>
                <c:formatCode>General</c:formatCode>
                <c:ptCount val="2"/>
                <c:pt idx="0">
                  <c:v>206</c:v>
                </c:pt>
                <c:pt idx="1">
                  <c:v>48</c:v>
                </c:pt>
              </c:numCache>
            </c:numRef>
          </c:val>
        </c:ser>
        <c:dLbls>
          <c:showLegendKey val="0"/>
          <c:showVal val="0"/>
          <c:showCatName val="1"/>
          <c:showSerName val="0"/>
          <c:showPercent val="0"/>
          <c:showBubbleSize val="0"/>
        </c:dLbls>
      </c:pie3DChart>
      <c:spPr>
        <a:noFill/>
        <a:ln>
          <a:noFill/>
        </a:ln>
        <a:effectLst/>
      </c:spPr>
    </c:plotArea>
    <c:plotVisOnly val="1"/>
    <c:dispBlanksAs val="gap"/>
    <c:showDLblsOverMax val="0"/>
  </c:chart>
  <c:spPr>
    <a:noFill/>
    <a:ln>
      <a:noFill/>
    </a:ln>
    <a:effectLst/>
  </c:spPr>
  <c:txPr>
    <a:bodyPr/>
    <a:lstStyle/>
    <a:p>
      <a:pPr>
        <a:defRPr lang="zh-CN" sz="11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image" Target="../media/image1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2C6FFA9-6E3C-4273-8B63-B01928AFFD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19125" y="1241425"/>
            <a:ext cx="80359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A0FDBE9-AE42-46EB-8352-49A654D6313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753110" rtl="0" eaLnBrk="1" latinLnBrk="0" hangingPunct="1">
      <a:defRPr sz="990" kern="1200">
        <a:solidFill>
          <a:schemeClr val="tx1"/>
        </a:solidFill>
        <a:latin typeface="+mn-lt"/>
        <a:ea typeface="+mn-ea"/>
        <a:cs typeface="+mn-cs"/>
      </a:defRPr>
    </a:lvl1pPr>
    <a:lvl2pPr marL="376555" algn="l" defTabSz="753110" rtl="0" eaLnBrk="1" latinLnBrk="0" hangingPunct="1">
      <a:defRPr sz="990" kern="1200">
        <a:solidFill>
          <a:schemeClr val="tx1"/>
        </a:solidFill>
        <a:latin typeface="+mn-lt"/>
        <a:ea typeface="+mn-ea"/>
        <a:cs typeface="+mn-cs"/>
      </a:defRPr>
    </a:lvl2pPr>
    <a:lvl3pPr marL="753110" algn="l" defTabSz="753110" rtl="0" eaLnBrk="1" latinLnBrk="0" hangingPunct="1">
      <a:defRPr sz="990" kern="1200">
        <a:solidFill>
          <a:schemeClr val="tx1"/>
        </a:solidFill>
        <a:latin typeface="+mn-lt"/>
        <a:ea typeface="+mn-ea"/>
        <a:cs typeface="+mn-cs"/>
      </a:defRPr>
    </a:lvl3pPr>
    <a:lvl4pPr marL="1129665" algn="l" defTabSz="753110" rtl="0" eaLnBrk="1" latinLnBrk="0" hangingPunct="1">
      <a:defRPr sz="990" kern="1200">
        <a:solidFill>
          <a:schemeClr val="tx1"/>
        </a:solidFill>
        <a:latin typeface="+mn-lt"/>
        <a:ea typeface="+mn-ea"/>
        <a:cs typeface="+mn-cs"/>
      </a:defRPr>
    </a:lvl4pPr>
    <a:lvl5pPr marL="1506855" algn="l" defTabSz="753110" rtl="0" eaLnBrk="1" latinLnBrk="0" hangingPunct="1">
      <a:defRPr sz="990" kern="1200">
        <a:solidFill>
          <a:schemeClr val="tx1"/>
        </a:solidFill>
        <a:latin typeface="+mn-lt"/>
        <a:ea typeface="+mn-ea"/>
        <a:cs typeface="+mn-cs"/>
      </a:defRPr>
    </a:lvl5pPr>
    <a:lvl6pPr marL="1883410" algn="l" defTabSz="753110" rtl="0" eaLnBrk="1" latinLnBrk="0" hangingPunct="1">
      <a:defRPr sz="990" kern="1200">
        <a:solidFill>
          <a:schemeClr val="tx1"/>
        </a:solidFill>
        <a:latin typeface="+mn-lt"/>
        <a:ea typeface="+mn-ea"/>
        <a:cs typeface="+mn-cs"/>
      </a:defRPr>
    </a:lvl6pPr>
    <a:lvl7pPr marL="2259965" algn="l" defTabSz="753110" rtl="0" eaLnBrk="1" latinLnBrk="0" hangingPunct="1">
      <a:defRPr sz="990" kern="1200">
        <a:solidFill>
          <a:schemeClr val="tx1"/>
        </a:solidFill>
        <a:latin typeface="+mn-lt"/>
        <a:ea typeface="+mn-ea"/>
        <a:cs typeface="+mn-cs"/>
      </a:defRPr>
    </a:lvl7pPr>
    <a:lvl8pPr marL="2636520" algn="l" defTabSz="753110" rtl="0" eaLnBrk="1" latinLnBrk="0" hangingPunct="1">
      <a:defRPr sz="990" kern="1200">
        <a:solidFill>
          <a:schemeClr val="tx1"/>
        </a:solidFill>
        <a:latin typeface="+mn-lt"/>
        <a:ea typeface="+mn-ea"/>
        <a:cs typeface="+mn-cs"/>
      </a:defRPr>
    </a:lvl8pPr>
    <a:lvl9pPr marL="3013075" algn="l" defTabSz="753110" rtl="0" eaLnBrk="1" latinLnBrk="0" hangingPunct="1">
      <a:defRPr sz="99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66800" y="744538"/>
            <a:ext cx="893127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90600" rtl="0" eaLnBrk="1" fontAlgn="auto" latinLnBrk="0" hangingPunct="1">
              <a:lnSpc>
                <a:spcPct val="100000"/>
              </a:lnSpc>
              <a:spcBef>
                <a:spcPts val="0"/>
              </a:spcBef>
              <a:spcAft>
                <a:spcPts val="0"/>
              </a:spcAft>
              <a:buClrTx/>
              <a:buSzTx/>
              <a:buFontTx/>
              <a:buNone/>
              <a:defRPr/>
            </a:pPr>
            <a:fld id="{D0CF71E5-156A-46E5-AB68-FA00FC199BC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81000" algn="just"/>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年来，我国中小机场发展势头良好，呈现两个主要特点：</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382270" algn="just"/>
            <a:r>
              <a:rPr lang="zh-CN" altLang="zh-CN" sz="1800" b="1" kern="100" dirty="0">
                <a:effectLst/>
                <a:latin typeface="等线" panose="02010600030101010101" pitchFamily="2" charset="-122"/>
                <a:ea typeface="仿宋_GB2312" panose="02010609030101010101" pitchFamily="49" charset="-122"/>
                <a:cs typeface="Times New Roman" panose="02020603050405020304" pitchFamily="18" charset="0"/>
              </a:rPr>
              <a:t>一是数量多，占比高。</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截至目前，我国运输机场总数达到</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254</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个，年旅客吞吐量</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200</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万人次以下的运输机场有</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206</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个，较上年增加</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19</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个。根据</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2035</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年远景目标，我国运输机场数量将达到</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400</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个左右，未来</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15</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年平均每年增加</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10</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个机场，其中大部分是分布在中西部和边远地区的中小机场。</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382270" algn="just"/>
            <a:r>
              <a:rPr lang="zh-CN" altLang="zh-CN" sz="1800" b="1" kern="100" dirty="0">
                <a:effectLst/>
                <a:latin typeface="等线" panose="02010600030101010101" pitchFamily="2" charset="-122"/>
                <a:ea typeface="仿宋_GB2312" panose="02010609030101010101" pitchFamily="49" charset="-122"/>
                <a:cs typeface="Times New Roman" panose="02020603050405020304" pitchFamily="18" charset="0"/>
              </a:rPr>
              <a:t>二是总运输量占比不断增加。</a:t>
            </a:r>
            <a:r>
              <a:rPr lang="en-US" altLang="zh-CN" sz="1800" kern="100" dirty="0">
                <a:effectLst/>
                <a:latin typeface="仿宋_GB2312" panose="02010609030101010101" pitchFamily="49" charset="-122"/>
                <a:ea typeface="等线" panose="02010600030101010101" pitchFamily="2" charset="-122"/>
                <a:cs typeface="Times New Roman" panose="02020603050405020304" pitchFamily="18" charset="0"/>
              </a:rPr>
              <a:t>2022</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年，</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206</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个中小机场年起降架次占比达</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38.7%</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，完成旅客吞吐量占全部境内运输机场旅客吞吐量的</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13.8%</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，占比较上年上升</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3.2</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个百分点。</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6A0FDBE9-AE42-46EB-8352-49A654D6313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81000" algn="just"/>
            <a:r>
              <a:rPr lang="zh-CN" altLang="zh-CN" sz="1800" b="1" kern="100" dirty="0">
                <a:effectLst/>
                <a:latin typeface="等线" panose="02010600030101010101" pitchFamily="2" charset="-122"/>
                <a:ea typeface="楷体_GB2312" panose="02010609030101010101" charset="-122"/>
                <a:cs typeface="Times New Roman" panose="02020603050405020304" pitchFamily="18" charset="0"/>
              </a:rPr>
              <a:t>一是规划建设长远性和系统性考虑不足。</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当前机场新、改、扩建大多分多个阶段进行，</a:t>
            </a:r>
            <a:r>
              <a:rPr lang="zh-CN" altLang="zh-CN" sz="1800" kern="100" dirty="0">
                <a:effectLst/>
                <a:highlight>
                  <a:srgbClr val="FFFF00"/>
                </a:highlight>
                <a:latin typeface="等线" panose="02010600030101010101" pitchFamily="2" charset="-122"/>
                <a:ea typeface="仿宋_GB2312" panose="02010609030101010101" pitchFamily="49" charset="-122"/>
                <a:cs typeface="Times New Roman" panose="02020603050405020304" pitchFamily="18" charset="0"/>
              </a:rPr>
              <a:t>缺乏贯穿规划、建设、管理、养护和运营全过程的固定技术支撑，</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没有充分考虑配套空域、时刻、设备、系统等建设内容的衔接性、整体性和系统性，导致成本增加</a:t>
            </a:r>
            <a:r>
              <a:rPr lang="en-US"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信息孤岛，影响机场的长远发展。</a:t>
            </a:r>
            <a:r>
              <a:rPr lang="zh-CN" altLang="zh-CN" sz="1800" kern="100" dirty="0">
                <a:effectLst/>
                <a:highlight>
                  <a:srgbClr val="00FF00"/>
                </a:highlight>
                <a:latin typeface="等线" panose="02010600030101010101" pitchFamily="2" charset="-122"/>
                <a:ea typeface="仿宋_GB2312" panose="02010609030101010101" pitchFamily="49" charset="-122"/>
                <a:cs typeface="Times New Roman" panose="02020603050405020304" pitchFamily="18" charset="0"/>
              </a:rPr>
              <a:t>（正向发展需求</a:t>
            </a:r>
            <a:r>
              <a:rPr lang="en-US" altLang="zh-CN" sz="1800" kern="100" dirty="0">
                <a:effectLst/>
                <a:highlight>
                  <a:srgbClr val="00FF00"/>
                </a:highlight>
                <a:latin typeface="等线" panose="02010600030101010101" pitchFamily="2" charset="-122"/>
                <a:ea typeface="仿宋_GB2312" panose="02010609030101010101" pitchFamily="49" charset="-122"/>
                <a:cs typeface="Times New Roman" panose="02020603050405020304" pitchFamily="18" charset="0"/>
              </a:rPr>
              <a:t>-&gt;</a:t>
            </a:r>
            <a:r>
              <a:rPr lang="zh-CN" altLang="zh-CN" sz="1800" kern="100" dirty="0">
                <a:effectLst/>
                <a:highlight>
                  <a:srgbClr val="00FF00"/>
                </a:highlight>
                <a:latin typeface="等线" panose="02010600030101010101" pitchFamily="2" charset="-122"/>
                <a:ea typeface="仿宋_GB2312" panose="02010609030101010101" pitchFamily="49" charset="-122"/>
                <a:cs typeface="Times New Roman" panose="02020603050405020304" pitchFamily="18" charset="0"/>
              </a:rPr>
              <a:t>技术需求）</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381000" algn="just"/>
            <a:r>
              <a:rPr lang="zh-CN" altLang="zh-CN" sz="1800" b="1" kern="100" dirty="0">
                <a:effectLst/>
                <a:latin typeface="等线" panose="02010600030101010101" pitchFamily="2" charset="-122"/>
                <a:ea typeface="楷体_GB2312" panose="02010609030101010101" charset="-122"/>
                <a:cs typeface="Times New Roman" panose="02020603050405020304" pitchFamily="18" charset="0"/>
              </a:rPr>
              <a:t>二是亟需丰富信息化管理工具，满足机场安全管理水平提升的需求</a:t>
            </a:r>
            <a:r>
              <a:rPr lang="zh-CN" altLang="zh-CN" sz="1800" kern="100" dirty="0">
                <a:effectLst/>
                <a:latin typeface="等线" panose="02010600030101010101" pitchFamily="2" charset="-122"/>
                <a:ea typeface="楷体_GB2312" panose="02010609030101010101" charset="-122"/>
                <a:cs typeface="Times New Roman" panose="02020603050405020304" pitchFamily="18" charset="0"/>
              </a:rPr>
              <a:t>。从本场情况看，</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大部分机场缺少先进的手段和工具支持，主要依赖人的工作经验和专业能力，老旧设备占比高，安全风险大，后期维护代价高。对于运行环境复杂的机场，如高高原机场，更加缺少成熟经验做参考。</a:t>
            </a:r>
            <a:r>
              <a:rPr lang="zh-CN" altLang="zh-CN" sz="1800" kern="100" dirty="0">
                <a:effectLst/>
                <a:latin typeface="等线" panose="02010600030101010101" pitchFamily="2" charset="-122"/>
                <a:ea typeface="楷体_GB2312" panose="02010609030101010101" charset="-122"/>
                <a:cs typeface="Times New Roman" panose="02020603050405020304" pitchFamily="18" charset="0"/>
              </a:rPr>
              <a:t>从监管层面看，</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我国中小机场大多远离中心，地域跨度大，运行环境复杂，监管资源紧缺，监管难度大，监管效果受限。</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381000" algn="just"/>
            <a:r>
              <a:rPr lang="zh-CN" altLang="zh-CN" sz="1800" b="1" kern="100" dirty="0">
                <a:effectLst/>
                <a:latin typeface="等线" panose="02010600030101010101" pitchFamily="2" charset="-122"/>
                <a:ea typeface="楷体_GB2312" panose="02010609030101010101" charset="-122"/>
                <a:cs typeface="Times New Roman" panose="02020603050405020304" pitchFamily="18" charset="0"/>
              </a:rPr>
              <a:t>三是亟需提升传统服务能力，满足旅客多样化出行需求。</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当前，大型机场的旅客服务不断加速迭代，普遍使用自助值机、自助行李托运、智慧安检、智慧航显、自助登机等智能设备，线上服务和周边配套相对完善，而中小机场相关建设差距较大，影响旅客出行体验，大多倾向选择附近大型机场转其他交通方式进行替代。</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indent="381000" algn="just"/>
            <a:r>
              <a:rPr lang="zh-CN" altLang="zh-CN" sz="1800" b="1" kern="100" dirty="0">
                <a:effectLst/>
                <a:latin typeface="等线" panose="02010600030101010101" pitchFamily="2" charset="-122"/>
                <a:ea typeface="楷体_GB2312" panose="02010609030101010101" charset="-122"/>
                <a:cs typeface="Times New Roman" panose="02020603050405020304" pitchFamily="18" charset="0"/>
              </a:rPr>
              <a:t>四是信息化程度低影响机场协同运行效率。</a:t>
            </a:r>
            <a:r>
              <a:rPr lang="zh-CN" altLang="zh-CN" sz="1800" kern="100" dirty="0">
                <a:effectLst/>
                <a:latin typeface="等线" panose="02010600030101010101" pitchFamily="2" charset="-122"/>
                <a:ea typeface="仿宋_GB2312" panose="02010609030101010101" pitchFamily="49" charset="-122"/>
                <a:cs typeface="Times New Roman" panose="02020603050405020304" pitchFamily="18" charset="0"/>
              </a:rPr>
              <a:t>中小机场在航班保障过程中涉及的主要人员、部门、流程与大型机场没有差别，但机场信息化程度差距明显，与空管、航司以及内部各部门之间信息共享时效性和全面性较差，部分机场仍然采用程序管制模式，导致机场航班协同保障效率低下，影响整个机场群的运行效率。</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6A0FDBE9-AE42-46EB-8352-49A654D6313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1" dirty="0">
                <a:solidFill>
                  <a:schemeClr val="bg1"/>
                </a:solidFill>
                <a:latin typeface="微软雅黑" panose="020B0503020204020204" pitchFamily="34" charset="-122"/>
                <a:ea typeface="微软雅黑" panose="020B0503020204020204" pitchFamily="34" charset="-122"/>
              </a:rPr>
              <a:t>中电莱斯一定发挥总体作用，体系牵头集团合力打造“四型机场”新产业，开启民航产业发展新篇章，共同服务民航强国战略</a:t>
            </a:r>
            <a:endParaRPr lang="zh-CN" altLang="zh-CN" sz="70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700" kern="1200">
                <a:solidFill>
                  <a:schemeClr val="tx1"/>
                </a:solidFill>
                <a:effectLst/>
                <a:latin typeface="+mn-lt"/>
                <a:ea typeface="+mn-ea"/>
                <a:cs typeface="+mn-cs"/>
              </a:rPr>
              <a:t>以上就是我的演讲，谢谢大家！</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nvSpPr>
        <p:spPr>
          <a:xfrm>
            <a:off x="19457" y="268675"/>
            <a:ext cx="238328" cy="27607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359267" y="0"/>
            <a:ext cx="1199510" cy="20639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966" y="144393"/>
            <a:ext cx="7776837" cy="60007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31966" y="840105"/>
            <a:ext cx="7776837" cy="237592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31962" y="3336982"/>
            <a:ext cx="2016579" cy="192211"/>
          </a:xfrm>
          <a:prstGeom prst="rect">
            <a:avLst/>
          </a:prstGeom>
        </p:spPr>
        <p:txBody>
          <a:bodyPr/>
          <a:lstStyle/>
          <a:p>
            <a:fld id="{3FE523CA-8C0A-44B4-96F6-71891ACB83F0}" type="datetime1">
              <a:rPr lang="zh-CN" altLang="en-US" smtClean="0"/>
            </a:fld>
            <a:endParaRPr lang="zh-CN" altLang="en-US"/>
          </a:p>
        </p:txBody>
      </p:sp>
      <p:sp>
        <p:nvSpPr>
          <p:cNvPr id="5" name="页脚占位符 4"/>
          <p:cNvSpPr>
            <a:spLocks noGrp="1"/>
          </p:cNvSpPr>
          <p:nvPr>
            <p:ph type="ftr" sz="quarter" idx="11"/>
          </p:nvPr>
        </p:nvSpPr>
        <p:spPr>
          <a:xfrm>
            <a:off x="2952501" y="3336982"/>
            <a:ext cx="2735766" cy="19221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5475673" y="3337929"/>
            <a:ext cx="2016578" cy="192211"/>
          </a:xfrm>
          <a:prstGeom prst="rect">
            <a:avLst/>
          </a:prstGeom>
        </p:spPr>
        <p:txBody>
          <a:bodyPr/>
          <a:lstStyle/>
          <a:p>
            <a:fld id="{565CE74E-AB26-4998-AD42-012C4C1AD076}" type="slidenum">
              <a:rPr lang="zh-CN" altLang="en-US" smtClean="0"/>
            </a:fld>
            <a:endParaRPr lang="zh-CN" altLang="en-US"/>
          </a:p>
        </p:txBody>
      </p:sp>
      <p:pic>
        <p:nvPicPr>
          <p:cNvPr id="7" name="图片 17" descr="蓝条2"/>
          <p:cNvPicPr>
            <a:picLocks noChangeAspect="1"/>
          </p:cNvPicPr>
          <p:nvPr userDrawn="1"/>
        </p:nvPicPr>
        <p:blipFill>
          <a:blip r:embed="rId2"/>
          <a:stretch>
            <a:fillRect/>
          </a:stretch>
        </p:blipFill>
        <p:spPr>
          <a:xfrm>
            <a:off x="-234869" y="490729"/>
            <a:ext cx="6578981" cy="34937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单幅板式">
    <p:bg>
      <p:bgPr>
        <a:solidFill>
          <a:schemeClr val="bg1"/>
        </a:solidFill>
        <a:effectLst/>
      </p:bgPr>
    </p:bg>
    <p:spTree>
      <p:nvGrpSpPr>
        <p:cNvPr id="1" name=""/>
        <p:cNvGrpSpPr/>
        <p:nvPr/>
      </p:nvGrpSpPr>
      <p:grpSpPr>
        <a:xfrm>
          <a:off x="0" y="0"/>
          <a:ext cx="0" cy="0"/>
          <a:chOff x="0" y="0"/>
          <a:chExt cx="0" cy="0"/>
        </a:xfrm>
      </p:grpSpPr>
      <p:sp>
        <p:nvSpPr>
          <p:cNvPr id="9" name="Text Box 3"/>
          <p:cNvSpPr txBox="1">
            <a:spLocks noChangeArrowheads="1"/>
          </p:cNvSpPr>
          <p:nvPr userDrawn="1"/>
        </p:nvSpPr>
        <p:spPr bwMode="auto">
          <a:xfrm>
            <a:off x="4439716" y="3030551"/>
            <a:ext cx="3962662" cy="302390"/>
          </a:xfrm>
          <a:prstGeom prst="rect">
            <a:avLst/>
          </a:prstGeom>
          <a:noFill/>
          <a:ln w="9525" algn="ctr">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945" dirty="0">
                <a:solidFill>
                  <a:prstClr val="white"/>
                </a:solidFill>
                <a:latin typeface="微软雅黑" panose="020B0503020204020204" pitchFamily="34" charset="-122"/>
                <a:ea typeface="微软雅黑" panose="020B0503020204020204" pitchFamily="34" charset="-122"/>
              </a:rPr>
              <a:t>中国电子科技集团公司第二十八研究所</a:t>
            </a:r>
            <a:endParaRPr lang="en-US" altLang="zh-CN" sz="945" dirty="0">
              <a:solidFill>
                <a:prstClr val="white"/>
              </a:solidFill>
              <a:latin typeface="微软雅黑" panose="020B0503020204020204" pitchFamily="34" charset="-122"/>
              <a:ea typeface="微软雅黑" panose="020B0503020204020204" pitchFamily="34" charset="-122"/>
            </a:endParaRPr>
          </a:p>
          <a:p>
            <a:pPr algn="r" eaLnBrk="1" hangingPunct="1"/>
            <a:r>
              <a:rPr lang="en-US" altLang="zh-CN" sz="420" dirty="0">
                <a:solidFill>
                  <a:prstClr val="white"/>
                </a:solidFill>
                <a:latin typeface="微软雅黑" panose="020B0503020204020204" pitchFamily="34" charset="-122"/>
                <a:ea typeface="微软雅黑" panose="020B0503020204020204" pitchFamily="34" charset="-122"/>
              </a:rPr>
              <a:t>THE 28TH RESEARCH INSTITUTE OF CHINA ELECTRONICS TECHNOLOGY GROUP CORPORATION</a:t>
            </a:r>
            <a:endParaRPr lang="en-US" altLang="zh-CN" sz="945" dirty="0">
              <a:solidFill>
                <a:prstClr val="white"/>
              </a:solidFill>
              <a:latin typeface="微软雅黑" panose="020B0503020204020204" pitchFamily="34" charset="-122"/>
              <a:ea typeface="微软雅黑" panose="020B0503020204020204" pitchFamily="34" charset="-122"/>
            </a:endParaRPr>
          </a:p>
        </p:txBody>
      </p:sp>
      <p:grpSp>
        <p:nvGrpSpPr>
          <p:cNvPr id="10" name="组合 9"/>
          <p:cNvGrpSpPr/>
          <p:nvPr userDrawn="1"/>
        </p:nvGrpSpPr>
        <p:grpSpPr bwMode="auto">
          <a:xfrm>
            <a:off x="0" y="-27"/>
            <a:ext cx="8642263" cy="3690462"/>
            <a:chOff x="0" y="0"/>
            <a:chExt cx="9146348" cy="7029400"/>
          </a:xfrm>
        </p:grpSpPr>
        <p:sp>
          <p:nvSpPr>
            <p:cNvPr id="11" name="矩形 10"/>
            <p:cNvSpPr/>
            <p:nvPr/>
          </p:nvSpPr>
          <p:spPr>
            <a:xfrm>
              <a:off x="0" y="0"/>
              <a:ext cx="9144760" cy="70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45" dirty="0">
                <a:solidFill>
                  <a:prstClr val="white"/>
                </a:solidFill>
                <a:latin typeface="微软雅黑" panose="020B0503020204020204" pitchFamily="34" charset="-122"/>
                <a:ea typeface="微软雅黑" panose="020B0503020204020204" pitchFamily="34" charset="-122"/>
              </a:endParaRPr>
            </a:p>
          </p:txBody>
        </p:sp>
        <p:pic>
          <p:nvPicPr>
            <p:cNvPr id="14" name="Picture 6" descr="C:\Documents and Settings\Administrator\桌面\PPT模板底1-cetc 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 y="188641"/>
              <a:ext cx="9143999" cy="647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3" name="图片 2"/>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4042" y="82486"/>
            <a:ext cx="1511539" cy="260085"/>
          </a:xfrm>
          <a:prstGeom prst="rect">
            <a:avLst/>
          </a:prstGeom>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6" descr="C:\Documents and Settings\Administrator\桌面\PPT模板底2-cetc new.jpg"/>
          <p:cNvPicPr>
            <a:picLocks noChangeAspect="1" noChangeArrowheads="1"/>
          </p:cNvPicPr>
          <p:nvPr userDrawn="1"/>
        </p:nvPicPr>
        <p:blipFill>
          <a:blip r:embed="rId5">
            <a:extLst>
              <a:ext uri="{28A0092B-C50C-407E-A947-70E740481C1C}">
                <a14:useLocalDpi xmlns:a14="http://schemas.microsoft.com/office/drawing/2010/main" val="0"/>
              </a:ext>
            </a:extLst>
          </a:blip>
          <a:srcRect t="5782"/>
          <a:stretch>
            <a:fillRect/>
          </a:stretch>
        </p:blipFill>
        <p:spPr bwMode="auto">
          <a:xfrm>
            <a:off x="0" y="0"/>
            <a:ext cx="8640763" cy="363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4"/>
          <p:cNvSpPr>
            <a:spLocks noChangeArrowheads="1"/>
          </p:cNvSpPr>
          <p:nvPr/>
        </p:nvSpPr>
        <p:spPr bwMode="auto">
          <a:xfrm>
            <a:off x="7573734" y="3428776"/>
            <a:ext cx="674411" cy="2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fld id="{5544C311-6E86-4D03-923C-D39B2B769A82}" type="slidenum">
              <a:rPr lang="zh-CN" altLang="en-US" sz="755" b="1" baseline="0">
                <a:solidFill>
                  <a:schemeClr val="tx1">
                    <a:lumMod val="75000"/>
                    <a:lumOff val="25000"/>
                  </a:schemeClr>
                </a:solidFill>
                <a:latin typeface="微软雅黑" panose="020B0503020204020204" pitchFamily="34" charset="-122"/>
                <a:ea typeface="微软雅黑" panose="020B0503020204020204" pitchFamily="34" charset="-122"/>
              </a:rPr>
            </a:fld>
            <a:r>
              <a:rPr lang="en-US" altLang="zh-CN" sz="755" b="1" baseline="0" dirty="0">
                <a:solidFill>
                  <a:schemeClr val="tx1">
                    <a:lumMod val="75000"/>
                    <a:lumOff val="25000"/>
                  </a:schemeClr>
                </a:solidFill>
                <a:latin typeface="微软雅黑" panose="020B0503020204020204" pitchFamily="34" charset="-122"/>
                <a:ea typeface="微软雅黑" panose="020B0503020204020204" pitchFamily="34" charset="-122"/>
              </a:rPr>
              <a:t>/27</a:t>
            </a:r>
            <a:endParaRPr lang="en-US" altLang="zh-CN" sz="755" b="1" baseline="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t="6502" r="24701"/>
          <a:stretch>
            <a:fillRect/>
          </a:stretch>
        </p:blipFill>
        <p:spPr>
          <a:xfrm>
            <a:off x="0" y="252058"/>
            <a:ext cx="8649465" cy="3176718"/>
          </a:xfrm>
          <a:prstGeom prst="rect">
            <a:avLst/>
          </a:prstGeom>
        </p:spPr>
      </p:pic>
      <p:pic>
        <p:nvPicPr>
          <p:cNvPr id="2" name="图片 1"/>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7359267" y="0"/>
            <a:ext cx="1199510" cy="2063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defTabSz="253365" rtl="0" eaLnBrk="1" latinLnBrk="0" hangingPunct="1">
        <a:spcBef>
          <a:spcPct val="0"/>
        </a:spcBef>
        <a:buNone/>
        <a:defRPr sz="1230" kern="1200">
          <a:solidFill>
            <a:schemeClr val="tx1"/>
          </a:solidFill>
          <a:latin typeface="+mj-lt"/>
          <a:ea typeface="+mj-ea"/>
          <a:cs typeface="+mj-cs"/>
        </a:defRPr>
      </a:lvl1pPr>
    </p:titleStyle>
    <p:bodyStyle>
      <a:lvl1pPr marL="94615" indent="-94615" algn="l" defTabSz="253365" rtl="0" eaLnBrk="1" latinLnBrk="0" hangingPunct="1">
        <a:spcBef>
          <a:spcPct val="20000"/>
        </a:spcBef>
        <a:buFont typeface="Arial" panose="020B0604020202020204" pitchFamily="34" charset="0"/>
        <a:buChar char="•"/>
        <a:defRPr sz="900" kern="1200">
          <a:solidFill>
            <a:schemeClr val="tx1"/>
          </a:solidFill>
          <a:latin typeface="+mn-lt"/>
          <a:ea typeface="+mn-ea"/>
          <a:cs typeface="+mn-cs"/>
        </a:defRPr>
      </a:lvl1pPr>
      <a:lvl2pPr marL="205740" indent="-79375" algn="l" defTabSz="253365" rtl="0" eaLnBrk="1" latinLnBrk="0" hangingPunct="1">
        <a:spcBef>
          <a:spcPct val="20000"/>
        </a:spcBef>
        <a:buFont typeface="Arial" panose="020B0604020202020204" pitchFamily="34" charset="0"/>
        <a:buChar char="–"/>
        <a:defRPr sz="755" kern="1200">
          <a:solidFill>
            <a:schemeClr val="tx1"/>
          </a:solidFill>
          <a:latin typeface="+mn-lt"/>
          <a:ea typeface="+mn-ea"/>
          <a:cs typeface="+mn-cs"/>
        </a:defRPr>
      </a:lvl2pPr>
      <a:lvl3pPr marL="316230" indent="-63500" algn="l" defTabSz="253365" rtl="0" eaLnBrk="1" latinLnBrk="0" hangingPunct="1">
        <a:spcBef>
          <a:spcPct val="20000"/>
        </a:spcBef>
        <a:buFont typeface="Arial" panose="020B0604020202020204" pitchFamily="34" charset="0"/>
        <a:buChar char="•"/>
        <a:defRPr sz="660" kern="1200">
          <a:solidFill>
            <a:schemeClr val="tx1"/>
          </a:solidFill>
          <a:latin typeface="+mn-lt"/>
          <a:ea typeface="+mn-ea"/>
          <a:cs typeface="+mn-cs"/>
        </a:defRPr>
      </a:lvl3pPr>
      <a:lvl4pPr marL="442595" indent="-63500" algn="l" defTabSz="253365" rtl="0" eaLnBrk="1" latinLnBrk="0" hangingPunct="1">
        <a:spcBef>
          <a:spcPct val="20000"/>
        </a:spcBef>
        <a:buFont typeface="Arial" panose="020B0604020202020204" pitchFamily="34" charset="0"/>
        <a:buChar char="–"/>
        <a:defRPr sz="565" kern="1200">
          <a:solidFill>
            <a:schemeClr val="tx1"/>
          </a:solidFill>
          <a:latin typeface="+mn-lt"/>
          <a:ea typeface="+mn-ea"/>
          <a:cs typeface="+mn-cs"/>
        </a:defRPr>
      </a:lvl4pPr>
      <a:lvl5pPr marL="568960" indent="-63500" algn="l" defTabSz="253365" rtl="0" eaLnBrk="1" latinLnBrk="0" hangingPunct="1">
        <a:spcBef>
          <a:spcPct val="20000"/>
        </a:spcBef>
        <a:buFont typeface="Arial" panose="020B0604020202020204" pitchFamily="34" charset="0"/>
        <a:buChar char="»"/>
        <a:defRPr sz="565" kern="1200">
          <a:solidFill>
            <a:schemeClr val="tx1"/>
          </a:solidFill>
          <a:latin typeface="+mn-lt"/>
          <a:ea typeface="+mn-ea"/>
          <a:cs typeface="+mn-cs"/>
        </a:defRPr>
      </a:lvl5pPr>
      <a:lvl6pPr marL="695960" indent="-63500" algn="l" defTabSz="253365" rtl="0" eaLnBrk="1" latinLnBrk="0" hangingPunct="1">
        <a:spcBef>
          <a:spcPct val="20000"/>
        </a:spcBef>
        <a:buFont typeface="Arial" panose="020B0604020202020204" pitchFamily="34" charset="0"/>
        <a:buChar char="•"/>
        <a:defRPr sz="565" kern="1200">
          <a:solidFill>
            <a:schemeClr val="tx1"/>
          </a:solidFill>
          <a:latin typeface="+mn-lt"/>
          <a:ea typeface="+mn-ea"/>
          <a:cs typeface="+mn-cs"/>
        </a:defRPr>
      </a:lvl6pPr>
      <a:lvl7pPr marL="822325" indent="-63500" algn="l" defTabSz="253365" rtl="0" eaLnBrk="1" latinLnBrk="0" hangingPunct="1">
        <a:spcBef>
          <a:spcPct val="20000"/>
        </a:spcBef>
        <a:buFont typeface="Arial" panose="020B0604020202020204" pitchFamily="34" charset="0"/>
        <a:buChar char="•"/>
        <a:defRPr sz="565" kern="1200">
          <a:solidFill>
            <a:schemeClr val="tx1"/>
          </a:solidFill>
          <a:latin typeface="+mn-lt"/>
          <a:ea typeface="+mn-ea"/>
          <a:cs typeface="+mn-cs"/>
        </a:defRPr>
      </a:lvl7pPr>
      <a:lvl8pPr marL="948690" indent="-63500" algn="l" defTabSz="253365" rtl="0" eaLnBrk="1" latinLnBrk="0" hangingPunct="1">
        <a:spcBef>
          <a:spcPct val="20000"/>
        </a:spcBef>
        <a:buFont typeface="Arial" panose="020B0604020202020204" pitchFamily="34" charset="0"/>
        <a:buChar char="•"/>
        <a:defRPr sz="565" kern="1200">
          <a:solidFill>
            <a:schemeClr val="tx1"/>
          </a:solidFill>
          <a:latin typeface="+mn-lt"/>
          <a:ea typeface="+mn-ea"/>
          <a:cs typeface="+mn-cs"/>
        </a:defRPr>
      </a:lvl8pPr>
      <a:lvl9pPr marL="1075690" indent="-63500" algn="l" defTabSz="253365" rtl="0" eaLnBrk="1" latinLnBrk="0" hangingPunct="1">
        <a:spcBef>
          <a:spcPct val="20000"/>
        </a:spcBef>
        <a:buFont typeface="Arial" panose="020B0604020202020204" pitchFamily="34" charset="0"/>
        <a:buChar char="•"/>
        <a:defRPr sz="565" kern="1200">
          <a:solidFill>
            <a:schemeClr val="tx1"/>
          </a:solidFill>
          <a:latin typeface="+mn-lt"/>
          <a:ea typeface="+mn-ea"/>
          <a:cs typeface="+mn-cs"/>
        </a:defRPr>
      </a:lvl9pPr>
    </p:bodyStyle>
    <p:otherStyle>
      <a:defPPr>
        <a:defRPr lang="zh-CN"/>
      </a:defPPr>
      <a:lvl1pPr marL="0" algn="l" defTabSz="253365" rtl="0" eaLnBrk="1" latinLnBrk="0" hangingPunct="1">
        <a:defRPr sz="520" kern="1200">
          <a:solidFill>
            <a:schemeClr val="tx1"/>
          </a:solidFill>
          <a:latin typeface="+mn-lt"/>
          <a:ea typeface="+mn-ea"/>
          <a:cs typeface="+mn-cs"/>
        </a:defRPr>
      </a:lvl1pPr>
      <a:lvl2pPr marL="126365" algn="l" defTabSz="253365" rtl="0" eaLnBrk="1" latinLnBrk="0" hangingPunct="1">
        <a:defRPr sz="520" kern="1200">
          <a:solidFill>
            <a:schemeClr val="tx1"/>
          </a:solidFill>
          <a:latin typeface="+mn-lt"/>
          <a:ea typeface="+mn-ea"/>
          <a:cs typeface="+mn-cs"/>
        </a:defRPr>
      </a:lvl2pPr>
      <a:lvl3pPr marL="253365" algn="l" defTabSz="253365" rtl="0" eaLnBrk="1" latinLnBrk="0" hangingPunct="1">
        <a:defRPr sz="520" kern="1200">
          <a:solidFill>
            <a:schemeClr val="tx1"/>
          </a:solidFill>
          <a:latin typeface="+mn-lt"/>
          <a:ea typeface="+mn-ea"/>
          <a:cs typeface="+mn-cs"/>
        </a:defRPr>
      </a:lvl3pPr>
      <a:lvl4pPr marL="379730" algn="l" defTabSz="253365" rtl="0" eaLnBrk="1" latinLnBrk="0" hangingPunct="1">
        <a:defRPr sz="520" kern="1200">
          <a:solidFill>
            <a:schemeClr val="tx1"/>
          </a:solidFill>
          <a:latin typeface="+mn-lt"/>
          <a:ea typeface="+mn-ea"/>
          <a:cs typeface="+mn-cs"/>
        </a:defRPr>
      </a:lvl4pPr>
      <a:lvl5pPr marL="506095" algn="l" defTabSz="253365" rtl="0" eaLnBrk="1" latinLnBrk="0" hangingPunct="1">
        <a:defRPr sz="520" kern="1200">
          <a:solidFill>
            <a:schemeClr val="tx1"/>
          </a:solidFill>
          <a:latin typeface="+mn-lt"/>
          <a:ea typeface="+mn-ea"/>
          <a:cs typeface="+mn-cs"/>
        </a:defRPr>
      </a:lvl5pPr>
      <a:lvl6pPr marL="633095" algn="l" defTabSz="253365" rtl="0" eaLnBrk="1" latinLnBrk="0" hangingPunct="1">
        <a:defRPr sz="520" kern="1200">
          <a:solidFill>
            <a:schemeClr val="tx1"/>
          </a:solidFill>
          <a:latin typeface="+mn-lt"/>
          <a:ea typeface="+mn-ea"/>
          <a:cs typeface="+mn-cs"/>
        </a:defRPr>
      </a:lvl6pPr>
      <a:lvl7pPr marL="759460" algn="l" defTabSz="253365" rtl="0" eaLnBrk="1" latinLnBrk="0" hangingPunct="1">
        <a:defRPr sz="520" kern="1200">
          <a:solidFill>
            <a:schemeClr val="tx1"/>
          </a:solidFill>
          <a:latin typeface="+mn-lt"/>
          <a:ea typeface="+mn-ea"/>
          <a:cs typeface="+mn-cs"/>
        </a:defRPr>
      </a:lvl7pPr>
      <a:lvl8pPr marL="885825" algn="l" defTabSz="253365" rtl="0" eaLnBrk="1" latinLnBrk="0" hangingPunct="1">
        <a:defRPr sz="520" kern="1200">
          <a:solidFill>
            <a:schemeClr val="tx1"/>
          </a:solidFill>
          <a:latin typeface="+mn-lt"/>
          <a:ea typeface="+mn-ea"/>
          <a:cs typeface="+mn-cs"/>
        </a:defRPr>
      </a:lvl8pPr>
      <a:lvl9pPr marL="1012825" algn="l" defTabSz="253365" rtl="0" eaLnBrk="1" latinLnBrk="0" hangingPunct="1">
        <a:defRPr sz="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9" Type="http://schemas.microsoft.com/office/2007/relationships/hdphoto" Target="../media/image61.wdp"/><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image56.wdp"/><Relationship Id="rId3" Type="http://schemas.openxmlformats.org/officeDocument/2006/relationships/image" Target="../media/image55.png"/><Relationship Id="rId23" Type="http://schemas.openxmlformats.org/officeDocument/2006/relationships/slideLayout" Target="../slideLayouts/slideLayout1.xml"/><Relationship Id="rId22" Type="http://schemas.openxmlformats.org/officeDocument/2006/relationships/image" Target="../media/image74.png"/><Relationship Id="rId21" Type="http://schemas.openxmlformats.org/officeDocument/2006/relationships/image" Target="../media/image73.png"/><Relationship Id="rId20" Type="http://schemas.openxmlformats.org/officeDocument/2006/relationships/image" Target="../media/image72.png"/><Relationship Id="rId2" Type="http://schemas.microsoft.com/office/2007/relationships/hdphoto" Target="../media/image17.wdp"/><Relationship Id="rId19" Type="http://schemas.openxmlformats.org/officeDocument/2006/relationships/image" Target="../media/image71.emf"/><Relationship Id="rId18" Type="http://schemas.openxmlformats.org/officeDocument/2006/relationships/image" Target="../media/image70.png"/><Relationship Id="rId17" Type="http://schemas.openxmlformats.org/officeDocument/2006/relationships/image" Target="../media/image69.png"/><Relationship Id="rId16" Type="http://schemas.openxmlformats.org/officeDocument/2006/relationships/image" Target="../media/image68.png"/><Relationship Id="rId15" Type="http://schemas.openxmlformats.org/officeDocument/2006/relationships/image" Target="../media/image67.jpeg"/><Relationship Id="rId14" Type="http://schemas.openxmlformats.org/officeDocument/2006/relationships/image" Target="../media/image66.png"/><Relationship Id="rId13" Type="http://schemas.openxmlformats.org/officeDocument/2006/relationships/image" Target="../media/image65.jpeg"/><Relationship Id="rId12" Type="http://schemas.openxmlformats.org/officeDocument/2006/relationships/image" Target="../media/image64.png"/><Relationship Id="rId11" Type="http://schemas.openxmlformats.org/officeDocument/2006/relationships/image" Target="../media/image63.png"/><Relationship Id="rId10" Type="http://schemas.openxmlformats.org/officeDocument/2006/relationships/image" Target="../media/image62.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9" Type="http://schemas.openxmlformats.org/officeDocument/2006/relationships/image" Target="../media/image81.jpeg"/><Relationship Id="rId8" Type="http://schemas.openxmlformats.org/officeDocument/2006/relationships/image" Target="../media/image80.jpeg"/><Relationship Id="rId7" Type="http://schemas.openxmlformats.org/officeDocument/2006/relationships/image" Target="../media/image79.jpeg"/><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microsoft.com/office/2007/relationships/hdphoto" Target="../media/image17.wdp"/><Relationship Id="rId18" Type="http://schemas.openxmlformats.org/officeDocument/2006/relationships/slideLayout" Target="../slideLayouts/slideLayout1.xml"/><Relationship Id="rId17" Type="http://schemas.openxmlformats.org/officeDocument/2006/relationships/image" Target="../media/image89.png"/><Relationship Id="rId16" Type="http://schemas.openxmlformats.org/officeDocument/2006/relationships/image" Target="../media/image88.png"/><Relationship Id="rId15" Type="http://schemas.openxmlformats.org/officeDocument/2006/relationships/image" Target="../media/image87.png"/><Relationship Id="rId14" Type="http://schemas.openxmlformats.org/officeDocument/2006/relationships/image" Target="../media/image86.jpeg"/><Relationship Id="rId13" Type="http://schemas.openxmlformats.org/officeDocument/2006/relationships/image" Target="../media/image85.jpeg"/><Relationship Id="rId12" Type="http://schemas.openxmlformats.org/officeDocument/2006/relationships/image" Target="../media/image84.jpeg"/><Relationship Id="rId11" Type="http://schemas.openxmlformats.org/officeDocument/2006/relationships/image" Target="../media/image83.jpeg"/><Relationship Id="rId10" Type="http://schemas.openxmlformats.org/officeDocument/2006/relationships/image" Target="../media/image82.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3.jpe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6.png"/><Relationship Id="rId2" Type="http://schemas.openxmlformats.org/officeDocument/2006/relationships/image" Target="../media/image95.tiff"/><Relationship Id="rId1" Type="http://schemas.openxmlformats.org/officeDocument/2006/relationships/image" Target="../media/image94.tiff"/></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4.png"/><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image" Target="../media/image10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1.emf"/><Relationship Id="rId3" Type="http://schemas.openxmlformats.org/officeDocument/2006/relationships/image" Target="../media/image110.tiff"/><Relationship Id="rId2" Type="http://schemas.openxmlformats.org/officeDocument/2006/relationships/image" Target="../media/image109.tiff"/><Relationship Id="rId1" Type="http://schemas.openxmlformats.org/officeDocument/2006/relationships/image" Target="../media/image108.tiff"/></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3.png"/><Relationship Id="rId3" Type="http://schemas.openxmlformats.org/officeDocument/2006/relationships/image" Target="../media/image112.jpeg"/><Relationship Id="rId2" Type="http://schemas.openxmlformats.org/officeDocument/2006/relationships/image" Target="../media/image72.png"/><Relationship Id="rId1" Type="http://schemas.openxmlformats.org/officeDocument/2006/relationships/image" Target="../media/image73.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7.png"/><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image" Target="../media/image11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image" Target="../media/image1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openxmlformats.org/officeDocument/2006/relationships/image" Target="../media/image129.png"/><Relationship Id="rId8" Type="http://schemas.openxmlformats.org/officeDocument/2006/relationships/image" Target="../media/image128.png"/><Relationship Id="rId7" Type="http://schemas.openxmlformats.org/officeDocument/2006/relationships/image" Target="../media/image127.png"/><Relationship Id="rId6" Type="http://schemas.openxmlformats.org/officeDocument/2006/relationships/image" Target="../media/image126.png"/><Relationship Id="rId5" Type="http://schemas.microsoft.com/office/2007/relationships/hdphoto" Target="../media/image125.wdp"/><Relationship Id="rId4" Type="http://schemas.openxmlformats.org/officeDocument/2006/relationships/image" Target="../media/image124.png"/><Relationship Id="rId3" Type="http://schemas.microsoft.com/office/2007/relationships/hdphoto" Target="../media/image123.wdp"/><Relationship Id="rId2" Type="http://schemas.openxmlformats.org/officeDocument/2006/relationships/image" Target="../media/image122.png"/><Relationship Id="rId14" Type="http://schemas.openxmlformats.org/officeDocument/2006/relationships/slideLayout" Target="../slideLayouts/slideLayout1.xml"/><Relationship Id="rId13" Type="http://schemas.openxmlformats.org/officeDocument/2006/relationships/image" Target="../media/image133.png"/><Relationship Id="rId12" Type="http://schemas.openxmlformats.org/officeDocument/2006/relationships/image" Target="../media/image132.png"/><Relationship Id="rId11" Type="http://schemas.microsoft.com/office/2007/relationships/hdphoto" Target="../media/image131.wdp"/><Relationship Id="rId10" Type="http://schemas.openxmlformats.org/officeDocument/2006/relationships/image" Target="../media/image130.png"/><Relationship Id="rId1" Type="http://schemas.openxmlformats.org/officeDocument/2006/relationships/image" Target="../media/image121.png"/></Relationships>
</file>

<file path=ppt/slides/_rels/slide25.xml.rels><?xml version="1.0" encoding="UTF-8" standalone="yes"?>
<Relationships xmlns="http://schemas.openxmlformats.org/package/2006/relationships"><Relationship Id="rId9" Type="http://schemas.microsoft.com/office/2007/relationships/hdphoto" Target="../media/image142.wdp"/><Relationship Id="rId8" Type="http://schemas.openxmlformats.org/officeDocument/2006/relationships/image" Target="../media/image141.png"/><Relationship Id="rId7" Type="http://schemas.openxmlformats.org/officeDocument/2006/relationships/image" Target="../media/image140.jpeg"/><Relationship Id="rId6" Type="http://schemas.microsoft.com/office/2007/relationships/hdphoto" Target="../media/image139.wdp"/><Relationship Id="rId5" Type="http://schemas.openxmlformats.org/officeDocument/2006/relationships/image" Target="../media/image138.png"/><Relationship Id="rId4" Type="http://schemas.openxmlformats.org/officeDocument/2006/relationships/image" Target="../media/image137.png"/><Relationship Id="rId3" Type="http://schemas.openxmlformats.org/officeDocument/2006/relationships/image" Target="../media/image136.jpeg"/><Relationship Id="rId21" Type="http://schemas.openxmlformats.org/officeDocument/2006/relationships/slideLayout" Target="../slideLayouts/slideLayout1.xml"/><Relationship Id="rId20" Type="http://schemas.openxmlformats.org/officeDocument/2006/relationships/image" Target="../media/image146.png"/><Relationship Id="rId2" Type="http://schemas.openxmlformats.org/officeDocument/2006/relationships/image" Target="../media/image135.jpeg"/><Relationship Id="rId19" Type="http://schemas.openxmlformats.org/officeDocument/2006/relationships/image" Target="../media/image145.jpeg"/><Relationship Id="rId18" Type="http://schemas.openxmlformats.org/officeDocument/2006/relationships/image" Target="../media/image144.png"/><Relationship Id="rId17" Type="http://schemas.openxmlformats.org/officeDocument/2006/relationships/image" Target="../media/image143.png"/><Relationship Id="rId16" Type="http://schemas.openxmlformats.org/officeDocument/2006/relationships/image" Target="../media/image129.png"/><Relationship Id="rId15" Type="http://schemas.openxmlformats.org/officeDocument/2006/relationships/image" Target="../media/image127.png"/><Relationship Id="rId14" Type="http://schemas.openxmlformats.org/officeDocument/2006/relationships/image" Target="../media/image126.png"/><Relationship Id="rId13" Type="http://schemas.microsoft.com/office/2007/relationships/hdphoto" Target="../media/image123.wdp"/><Relationship Id="rId12" Type="http://schemas.openxmlformats.org/officeDocument/2006/relationships/image" Target="../media/image122.png"/><Relationship Id="rId11" Type="http://schemas.microsoft.com/office/2007/relationships/hdphoto" Target="../media/image125.wdp"/><Relationship Id="rId10" Type="http://schemas.openxmlformats.org/officeDocument/2006/relationships/image" Target="../media/image124.png"/><Relationship Id="rId1" Type="http://schemas.openxmlformats.org/officeDocument/2006/relationships/image" Target="../media/image134.png"/></Relationships>
</file>

<file path=ppt/slides/_rels/slide26.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149.jpeg"/><Relationship Id="rId7" Type="http://schemas.openxmlformats.org/officeDocument/2006/relationships/tags" Target="../tags/tag3.xml"/><Relationship Id="rId6" Type="http://schemas.openxmlformats.org/officeDocument/2006/relationships/image" Target="../media/image148.png"/><Relationship Id="rId5" Type="http://schemas.openxmlformats.org/officeDocument/2006/relationships/oleObject" Target="../embeddings/oleObject2.bin"/><Relationship Id="rId4" Type="http://schemas.openxmlformats.org/officeDocument/2006/relationships/tags" Target="../tags/tag2.xml"/><Relationship Id="rId3" Type="http://schemas.openxmlformats.org/officeDocument/2006/relationships/image" Target="../media/image147.png"/><Relationship Id="rId2" Type="http://schemas.openxmlformats.org/officeDocument/2006/relationships/oleObject" Target="../embeddings/oleObject1.bin"/><Relationship Id="rId16" Type="http://schemas.openxmlformats.org/officeDocument/2006/relationships/vmlDrawing" Target="../drawings/vmlDrawing1.vml"/><Relationship Id="rId15" Type="http://schemas.openxmlformats.org/officeDocument/2006/relationships/slideLayout" Target="../slideLayouts/slideLayout1.xml"/><Relationship Id="rId14" Type="http://schemas.openxmlformats.org/officeDocument/2006/relationships/image" Target="../media/image152.png"/><Relationship Id="rId13" Type="http://schemas.openxmlformats.org/officeDocument/2006/relationships/tags" Target="../tags/tag6.xml"/><Relationship Id="rId12" Type="http://schemas.openxmlformats.org/officeDocument/2006/relationships/image" Target="../media/image151.png"/><Relationship Id="rId11" Type="http://schemas.openxmlformats.org/officeDocument/2006/relationships/tags" Target="../tags/tag5.xml"/><Relationship Id="rId10" Type="http://schemas.openxmlformats.org/officeDocument/2006/relationships/image" Target="../media/image150.jpeg"/><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5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1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5.wdp"/><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1" Type="http://schemas.openxmlformats.org/officeDocument/2006/relationships/slideLayout" Target="../slideLayouts/slideLayout1.xml"/><Relationship Id="rId20" Type="http://schemas.openxmlformats.org/officeDocument/2006/relationships/image" Target="../media/image35.png"/><Relationship Id="rId2" Type="http://schemas.microsoft.com/office/2007/relationships/hdphoto" Target="../media/image17.wdp"/><Relationship Id="rId19" Type="http://schemas.openxmlformats.org/officeDocument/2006/relationships/image" Target="../media/image34.png"/><Relationship Id="rId18" Type="http://schemas.openxmlformats.org/officeDocument/2006/relationships/image" Target="../media/image33.jpeg"/><Relationship Id="rId17" Type="http://schemas.openxmlformats.org/officeDocument/2006/relationships/image" Target="../media/image32.png"/><Relationship Id="rId16" Type="http://schemas.openxmlformats.org/officeDocument/2006/relationships/image" Target="../media/image31.jpeg"/><Relationship Id="rId15" Type="http://schemas.openxmlformats.org/officeDocument/2006/relationships/image" Target="../media/image30.jpeg"/><Relationship Id="rId14" Type="http://schemas.microsoft.com/office/2007/relationships/hdphoto" Target="../media/image29.wdp"/><Relationship Id="rId13" Type="http://schemas.openxmlformats.org/officeDocument/2006/relationships/image" Target="../media/image28.png"/><Relationship Id="rId12" Type="http://schemas.microsoft.com/office/2007/relationships/hdphoto" Target="../media/image27.wdp"/><Relationship Id="rId11" Type="http://schemas.openxmlformats.org/officeDocument/2006/relationships/image" Target="../media/image26.png"/><Relationship Id="rId10" Type="http://schemas.openxmlformats.org/officeDocument/2006/relationships/image" Target="../media/image25.jpe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microsoft.com/office/2007/relationships/hdphoto" Target="../media/image42.wdp"/><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jpeg"/><Relationship Id="rId4" Type="http://schemas.microsoft.com/office/2007/relationships/hdphoto" Target="../media/image17.wdp"/><Relationship Id="rId3" Type="http://schemas.openxmlformats.org/officeDocument/2006/relationships/image" Target="../media/image16.png"/><Relationship Id="rId22" Type="http://schemas.openxmlformats.org/officeDocument/2006/relationships/slideLayout" Target="../slideLayouts/slideLayout1.xml"/><Relationship Id="rId21" Type="http://schemas.openxmlformats.org/officeDocument/2006/relationships/image" Target="../media/image54.tiff"/><Relationship Id="rId20" Type="http://schemas.openxmlformats.org/officeDocument/2006/relationships/image" Target="../media/image53.tiff"/><Relationship Id="rId2" Type="http://schemas.microsoft.com/office/2007/relationships/hdphoto" Target="../media/image37.wdp"/><Relationship Id="rId19" Type="http://schemas.openxmlformats.org/officeDocument/2006/relationships/image" Target="../media/image52.tiff"/><Relationship Id="rId18" Type="http://schemas.openxmlformats.org/officeDocument/2006/relationships/image" Target="../media/image51.tiff"/><Relationship Id="rId17" Type="http://schemas.openxmlformats.org/officeDocument/2006/relationships/image" Target="../media/image50.tiff"/><Relationship Id="rId16" Type="http://schemas.openxmlformats.org/officeDocument/2006/relationships/image" Target="../media/image49.tiff"/><Relationship Id="rId15" Type="http://schemas.openxmlformats.org/officeDocument/2006/relationships/image" Target="../media/image48.tiff"/><Relationship Id="rId14" Type="http://schemas.openxmlformats.org/officeDocument/2006/relationships/image" Target="../media/image47.png"/><Relationship Id="rId13" Type="http://schemas.openxmlformats.org/officeDocument/2006/relationships/image" Target="../media/image46.tiff"/><Relationship Id="rId12" Type="http://schemas.openxmlformats.org/officeDocument/2006/relationships/image" Target="../media/image45.tiff"/><Relationship Id="rId11" Type="http://schemas.microsoft.com/office/2007/relationships/hdphoto" Target="../media/image44.wdp"/><Relationship Id="rId10" Type="http://schemas.openxmlformats.org/officeDocument/2006/relationships/image" Target="../media/image43.png"/><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921167" y="2584026"/>
            <a:ext cx="48006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520065" eaLnBrk="1" fontAlgn="base" hangingPunct="1">
              <a:spcBef>
                <a:spcPts val="630"/>
              </a:spcBef>
              <a:spcAft>
                <a:spcPct val="0"/>
              </a:spcAft>
            </a:pPr>
            <a:r>
              <a:rPr lang="zh-CN" altLang="en-US" sz="1400" b="1" dirty="0">
                <a:solidFill>
                  <a:prstClr val="white"/>
                </a:solidFill>
                <a:latin typeface="微软雅黑" panose="020B0503020204020204" pitchFamily="34" charset="-122"/>
                <a:ea typeface="+mn-ea"/>
                <a:cs typeface="+mn-ea"/>
              </a:rPr>
              <a:t>中国电子科技集团有限公司</a:t>
            </a:r>
            <a:endParaRPr lang="zh-CN" altLang="en-US" sz="1400" b="1" dirty="0">
              <a:solidFill>
                <a:prstClr val="white"/>
              </a:solidFill>
              <a:latin typeface="微软雅黑" panose="020B0503020204020204" pitchFamily="34" charset="-122"/>
              <a:ea typeface="+mn-ea"/>
              <a:cs typeface="+mn-ea"/>
            </a:endParaRPr>
          </a:p>
          <a:p>
            <a:pPr algn="ctr" defTabSz="520065" eaLnBrk="1" fontAlgn="base" hangingPunct="1">
              <a:spcBef>
                <a:spcPts val="630"/>
              </a:spcBef>
              <a:spcAft>
                <a:spcPct val="0"/>
              </a:spcAft>
            </a:pPr>
            <a:r>
              <a:rPr lang="en-US" altLang="zh-CN" sz="1400" b="1" dirty="0">
                <a:solidFill>
                  <a:prstClr val="white"/>
                </a:solidFill>
                <a:latin typeface="微软雅黑" panose="020B0503020204020204" pitchFamily="34" charset="-122"/>
                <a:ea typeface="+mn-ea"/>
                <a:cs typeface="+mn-ea"/>
              </a:rPr>
              <a:t>2023</a:t>
            </a:r>
            <a:r>
              <a:rPr lang="zh-CN" altLang="en-US" sz="1400" b="1" dirty="0">
                <a:solidFill>
                  <a:prstClr val="white"/>
                </a:solidFill>
                <a:latin typeface="微软雅黑" panose="020B0503020204020204" pitchFamily="34" charset="-122"/>
                <a:ea typeface="+mn-ea"/>
                <a:cs typeface="+mn-ea"/>
              </a:rPr>
              <a:t>年</a:t>
            </a:r>
            <a:r>
              <a:rPr lang="en-US" altLang="zh-CN" sz="1400" b="1" dirty="0">
                <a:solidFill>
                  <a:prstClr val="white"/>
                </a:solidFill>
                <a:latin typeface="微软雅黑" panose="020B0503020204020204" pitchFamily="34" charset="-122"/>
                <a:ea typeface="+mn-ea"/>
                <a:cs typeface="+mn-ea"/>
              </a:rPr>
              <a:t>4</a:t>
            </a:r>
            <a:r>
              <a:rPr lang="zh-CN" altLang="en-US" sz="1400" b="1" dirty="0">
                <a:solidFill>
                  <a:prstClr val="white"/>
                </a:solidFill>
                <a:latin typeface="微软雅黑" panose="020B0503020204020204" pitchFamily="34" charset="-122"/>
                <a:ea typeface="+mn-ea"/>
                <a:cs typeface="+mn-ea"/>
              </a:rPr>
              <a:t>月</a:t>
            </a:r>
            <a:r>
              <a:rPr lang="en-US" altLang="zh-CN" sz="1400" b="1" dirty="0">
                <a:solidFill>
                  <a:prstClr val="white"/>
                </a:solidFill>
                <a:latin typeface="微软雅黑" panose="020B0503020204020204" pitchFamily="34" charset="-122"/>
                <a:ea typeface="+mn-ea"/>
                <a:cs typeface="+mn-ea"/>
              </a:rPr>
              <a:t>12</a:t>
            </a:r>
            <a:r>
              <a:rPr lang="zh-CN" altLang="en-US" sz="1400" b="1" dirty="0">
                <a:solidFill>
                  <a:prstClr val="white"/>
                </a:solidFill>
                <a:latin typeface="微软雅黑" panose="020B0503020204020204" pitchFamily="34" charset="-122"/>
                <a:ea typeface="+mn-ea"/>
                <a:cs typeface="+mn-ea"/>
              </a:rPr>
              <a:t>日</a:t>
            </a:r>
            <a:endParaRPr lang="en-US" altLang="zh-CN" sz="1400" b="1" dirty="0">
              <a:solidFill>
                <a:prstClr val="white"/>
              </a:solidFill>
              <a:latin typeface="微软雅黑" panose="020B0503020204020204" pitchFamily="34" charset="-122"/>
              <a:ea typeface="+mn-ea"/>
              <a:cs typeface="+mn-ea"/>
            </a:endParaRPr>
          </a:p>
        </p:txBody>
      </p:sp>
      <p:sp>
        <p:nvSpPr>
          <p:cNvPr id="7" name="Text Box 4"/>
          <p:cNvSpPr txBox="1">
            <a:spLocks noChangeArrowheads="1"/>
          </p:cNvSpPr>
          <p:nvPr/>
        </p:nvSpPr>
        <p:spPr bwMode="auto">
          <a:xfrm>
            <a:off x="909536" y="1235841"/>
            <a:ext cx="6702358" cy="61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lnSpc>
                <a:spcPct val="135000"/>
              </a:lnSpc>
              <a:tabLst>
                <a:tab pos="1162050" algn="l"/>
              </a:tabLst>
              <a:defRPr/>
            </a:pPr>
            <a:r>
              <a:rPr lang="zh-CN" altLang="en-US" sz="2800" b="1" spc="300" dirty="0">
                <a:solidFill>
                  <a:prstClr val="white"/>
                </a:solidFill>
                <a:latin typeface="微软雅黑" panose="020B0503020204020204" pitchFamily="34" charset="-122"/>
                <a:cs typeface="+mn-ea"/>
                <a:sym typeface="+mn-lt"/>
              </a:rPr>
              <a:t>中小机场智慧化建设的思考与建议</a:t>
            </a:r>
            <a:endParaRPr lang="zh-CN" altLang="en-US" sz="2800" b="1" spc="300" dirty="0">
              <a:solidFill>
                <a:prstClr val="white"/>
              </a:solidFill>
              <a:latin typeface="微软雅黑" panose="020B0503020204020204" pitchFamily="34" charset="-122"/>
              <a:cs typeface="+mn-ea"/>
              <a:sym typeface="+mn-lt"/>
            </a:endParaRPr>
          </a:p>
        </p:txBody>
      </p:sp>
      <p:sp>
        <p:nvSpPr>
          <p:cNvPr id="5" name="Text Box 3"/>
          <p:cNvSpPr txBox="1">
            <a:spLocks noChangeArrowheads="1"/>
          </p:cNvSpPr>
          <p:nvPr/>
        </p:nvSpPr>
        <p:spPr bwMode="auto">
          <a:xfrm>
            <a:off x="64076" y="480903"/>
            <a:ext cx="67364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520065" eaLnBrk="1" fontAlgn="base" hangingPunct="1">
              <a:spcBef>
                <a:spcPts val="630"/>
              </a:spcBef>
              <a:spcAft>
                <a:spcPct val="0"/>
              </a:spcAft>
            </a:pPr>
            <a:r>
              <a:rPr lang="zh-CN" altLang="en-US" sz="1600" b="1" dirty="0">
                <a:solidFill>
                  <a:prstClr val="white"/>
                </a:solidFill>
                <a:effectLst>
                  <a:outerShdw blurRad="38100" dist="38100" dir="2700000" algn="tl">
                    <a:srgbClr val="000000">
                      <a:alpha val="43137"/>
                    </a:srgbClr>
                  </a:outerShdw>
                </a:effectLst>
                <a:latin typeface="仿宋_GB2312" panose="02010609030101010101" pitchFamily="49" charset="-122"/>
                <a:ea typeface="仿宋_GB2312" panose="02010609030101010101" pitchFamily="49" charset="-122"/>
                <a:cs typeface="+mn-ea"/>
              </a:rPr>
              <a:t>第五届民航中小机场与区域经济发展论坛暨中小机场四型机场建设研讨会</a:t>
            </a:r>
            <a:endParaRPr lang="en-US" altLang="zh-CN" sz="1600" b="1" dirty="0">
              <a:solidFill>
                <a:prstClr val="white"/>
              </a:solidFill>
              <a:effectLst>
                <a:outerShdw blurRad="38100" dist="38100" dir="2700000" algn="tl">
                  <a:srgbClr val="000000">
                    <a:alpha val="43137"/>
                  </a:srgbClr>
                </a:outerShdw>
              </a:effectLst>
              <a:latin typeface="仿宋_GB2312" panose="02010609030101010101" pitchFamily="49" charset="-122"/>
              <a:ea typeface="仿宋_GB2312" panose="02010609030101010101" pitchFamily="49" charset="-122"/>
              <a:cs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943">
        <p159:morph option="byObject"/>
      </p:transition>
    </mc:Choice>
    <mc:Fallback>
      <p:transition spd="slow" advTm="35943">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886852" y="751742"/>
            <a:ext cx="567277" cy="2628054"/>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1200" b="1" dirty="0">
              <a:solidFill>
                <a:srgbClr val="C00000"/>
              </a:solidFill>
              <a:latin typeface="+mn-ea"/>
            </a:endParaRPr>
          </a:p>
        </p:txBody>
      </p:sp>
      <p:pic>
        <p:nvPicPr>
          <p:cNvPr id="6" name="Picture 19" descr="\\Bchief-sever180\共享\华为\2016\6月\D-201606417-金融营销材料设计-刘泉\文件\link\组 26.png"/>
          <p:cNvPicPr>
            <a:picLocks noChangeAspect="1" noChangeArrowheads="1"/>
          </p:cNvPicPr>
          <p:nvPr/>
        </p:nvPicPr>
        <p:blipFill>
          <a:blip r:embed="rId1" cstate="print">
            <a:duotone>
              <a:schemeClr val="accent1">
                <a:shade val="45000"/>
                <a:satMod val="135000"/>
              </a:schemeClr>
              <a:prstClr val="white"/>
            </a:duotone>
            <a:extLst>
              <a:ext uri="{BEBA8EAE-BF5A-486C-A8C5-ECC9F3942E4B}">
                <a14:imgProps xmlns:a14="http://schemas.microsoft.com/office/drawing/2010/main">
                  <a14:imgLayer r:embed="rId2">
                    <a14:imgEffect>
                      <a14:artisticGlowEdges trans="15000"/>
                    </a14:imgEffect>
                  </a14:imgLayer>
                </a14:imgProps>
              </a:ext>
            </a:extLst>
          </a:blip>
          <a:srcRect/>
          <a:stretch>
            <a:fillRect/>
          </a:stretch>
        </p:blipFill>
        <p:spPr bwMode="auto">
          <a:xfrm flipV="1">
            <a:off x="1965035" y="2449445"/>
            <a:ext cx="5835257" cy="309979"/>
          </a:xfrm>
          <a:prstGeom prst="rect">
            <a:avLst/>
          </a:prstGeom>
          <a:noFill/>
          <a:ln w="9525">
            <a:noFill/>
            <a:miter lim="800000"/>
            <a:headEnd/>
            <a:tailEnd/>
          </a:ln>
        </p:spPr>
      </p:pic>
      <p:sp>
        <p:nvSpPr>
          <p:cNvPr id="4" name="矩形 3"/>
          <p:cNvSpPr/>
          <p:nvPr/>
        </p:nvSpPr>
        <p:spPr>
          <a:xfrm>
            <a:off x="2096030" y="2652063"/>
            <a:ext cx="5730975" cy="716979"/>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800" b="1">
              <a:solidFill>
                <a:schemeClr val="tx1">
                  <a:lumMod val="75000"/>
                  <a:lumOff val="25000"/>
                </a:schemeClr>
              </a:solidFill>
              <a:latin typeface="+mn-ea"/>
            </a:endParaRPr>
          </a:p>
        </p:txBody>
      </p:sp>
      <p:sp>
        <p:nvSpPr>
          <p:cNvPr id="55" name="TextBox 7"/>
          <p:cNvSpPr txBox="1"/>
          <p:nvPr/>
        </p:nvSpPr>
        <p:spPr>
          <a:xfrm>
            <a:off x="2482889" y="354216"/>
            <a:ext cx="5735402" cy="369332"/>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第三</a:t>
            </a:r>
            <a:r>
              <a:rPr lang="zh-CN" altLang="en-US" sz="1200" b="1" kern="0" dirty="0" smtClean="0">
                <a:solidFill>
                  <a:srgbClr val="C00000"/>
                </a:solidFill>
                <a:cs typeface="+mn-ea"/>
                <a:sym typeface="+mn-lt"/>
              </a:rPr>
              <a:t>横：</a:t>
            </a:r>
            <a:r>
              <a:rPr lang="zh-CN" altLang="en-US" sz="1200" b="1" kern="0" dirty="0" smtClean="0">
                <a:solidFill>
                  <a:srgbClr val="C00000"/>
                </a:solidFill>
                <a:cs typeface="+mn-ea"/>
                <a:sym typeface="+mn-lt"/>
              </a:rPr>
              <a:t>通过</a:t>
            </a:r>
            <a:r>
              <a:rPr lang="zh-CN" altLang="en-US" sz="1200" b="1" kern="0" dirty="0">
                <a:solidFill>
                  <a:srgbClr val="C00000"/>
                </a:solidFill>
                <a:cs typeface="+mn-ea"/>
                <a:sym typeface="+mn-lt"/>
              </a:rPr>
              <a:t>集群化协同运行，实现机场运行效率和品质的提升</a:t>
            </a:r>
            <a:endParaRPr lang="zh-CN" altLang="en-US" sz="1200" b="1" kern="0" dirty="0">
              <a:solidFill>
                <a:srgbClr val="C00000"/>
              </a:solidFill>
              <a:cs typeface="+mn-ea"/>
              <a:sym typeface="+mn-lt"/>
            </a:endParaRPr>
          </a:p>
        </p:txBody>
      </p:sp>
      <p:pic>
        <p:nvPicPr>
          <p:cNvPr id="5" name="Picture 19" descr="\\Bchief-sever180\共享\华为\2016\6月\D-201606417-金融营销材料设计-刘泉\文件\link\组 26.png"/>
          <p:cNvPicPr>
            <a:picLocks noChangeAspect="1" noChangeArrowheads="1"/>
          </p:cNvPicPr>
          <p:nvPr/>
        </p:nvPicPr>
        <p:blipFill>
          <a:blip r:embed="rId1" cstate="print">
            <a:duotone>
              <a:schemeClr val="accent1">
                <a:shade val="45000"/>
                <a:satMod val="135000"/>
              </a:schemeClr>
              <a:prstClr val="white"/>
            </a:duotone>
            <a:extLst>
              <a:ext uri="{BEBA8EAE-BF5A-486C-A8C5-ECC9F3942E4B}">
                <a14:imgProps xmlns:a14="http://schemas.microsoft.com/office/drawing/2010/main">
                  <a14:imgLayer r:embed="rId2">
                    <a14:imgEffect>
                      <a14:artisticGlowEdges trans="15000"/>
                    </a14:imgEffect>
                  </a14:imgLayer>
                </a14:imgProps>
              </a:ext>
            </a:extLst>
          </a:blip>
          <a:srcRect/>
          <a:stretch>
            <a:fillRect/>
          </a:stretch>
        </p:blipFill>
        <p:spPr bwMode="auto">
          <a:xfrm>
            <a:off x="1961366" y="2167770"/>
            <a:ext cx="5810922" cy="257689"/>
          </a:xfrm>
          <a:prstGeom prst="rect">
            <a:avLst/>
          </a:prstGeom>
          <a:noFill/>
          <a:ln w="9525">
            <a:noFill/>
            <a:miter lim="800000"/>
            <a:headEnd/>
            <a:tailEnd/>
          </a:ln>
        </p:spPr>
      </p:pic>
      <p:sp>
        <p:nvSpPr>
          <p:cNvPr id="11" name="矩形 10"/>
          <p:cNvSpPr/>
          <p:nvPr/>
        </p:nvSpPr>
        <p:spPr>
          <a:xfrm>
            <a:off x="5474312" y="2246062"/>
            <a:ext cx="187567" cy="318170"/>
          </a:xfrm>
          <a:prstGeom prst="rect">
            <a:avLst/>
          </a:prstGeom>
        </p:spPr>
        <p:txBody>
          <a:bodyPr wrap="none">
            <a:spAutoFit/>
          </a:bodyPr>
          <a:lstStyle/>
          <a:p>
            <a:pPr algn="ctr"/>
            <a:endParaRPr lang="en-US" altLang="zh-CN" sz="1260" b="1" dirty="0">
              <a:solidFill>
                <a:srgbClr val="C00000"/>
              </a:solidFill>
              <a:latin typeface="微软雅黑" panose="020B0503020204020204" pitchFamily="34" charset="-122"/>
              <a:ea typeface="微软雅黑" panose="020B0503020204020204" pitchFamily="34" charset="-122"/>
            </a:endParaRPr>
          </a:p>
        </p:txBody>
      </p:sp>
      <p:sp>
        <p:nvSpPr>
          <p:cNvPr id="70" name="AutoShape 4"/>
          <p:cNvSpPr>
            <a:spLocks noChangeArrowheads="1"/>
          </p:cNvSpPr>
          <p:nvPr/>
        </p:nvSpPr>
        <p:spPr bwMode="gray">
          <a:xfrm>
            <a:off x="2088208" y="1985675"/>
            <a:ext cx="1115062" cy="243942"/>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多元主体建模</a:t>
            </a:r>
            <a:endParaRPr lang="zh-CN" altLang="en-US" sz="800" b="1" dirty="0">
              <a:solidFill>
                <a:schemeClr val="tx1">
                  <a:lumMod val="75000"/>
                  <a:lumOff val="25000"/>
                </a:schemeClr>
              </a:solidFill>
              <a:latin typeface="+mn-ea"/>
            </a:endParaRPr>
          </a:p>
        </p:txBody>
      </p:sp>
      <p:sp>
        <p:nvSpPr>
          <p:cNvPr id="71" name="AutoShape 4"/>
          <p:cNvSpPr>
            <a:spLocks noChangeArrowheads="1"/>
          </p:cNvSpPr>
          <p:nvPr/>
        </p:nvSpPr>
        <p:spPr bwMode="gray">
          <a:xfrm>
            <a:off x="3217806"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智能视频分析</a:t>
            </a:r>
            <a:endParaRPr lang="zh-CN" altLang="en-US" sz="800" b="1" dirty="0">
              <a:solidFill>
                <a:schemeClr val="tx1">
                  <a:lumMod val="75000"/>
                  <a:lumOff val="25000"/>
                </a:schemeClr>
              </a:solidFill>
              <a:latin typeface="+mn-ea"/>
            </a:endParaRPr>
          </a:p>
        </p:txBody>
      </p:sp>
      <p:sp>
        <p:nvSpPr>
          <p:cNvPr id="72" name="AutoShape 4"/>
          <p:cNvSpPr>
            <a:spLocks noChangeArrowheads="1"/>
          </p:cNvSpPr>
          <p:nvPr/>
        </p:nvSpPr>
        <p:spPr bwMode="gray">
          <a:xfrm>
            <a:off x="5263978"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数字孪生</a:t>
            </a:r>
            <a:endParaRPr lang="zh-CN" altLang="en-US" sz="800" b="1" dirty="0">
              <a:solidFill>
                <a:schemeClr val="tx1">
                  <a:lumMod val="75000"/>
                  <a:lumOff val="25000"/>
                </a:schemeClr>
              </a:solidFill>
              <a:latin typeface="+mn-ea"/>
            </a:endParaRPr>
          </a:p>
        </p:txBody>
      </p:sp>
      <p:sp>
        <p:nvSpPr>
          <p:cNvPr id="73" name="AutoShape 4"/>
          <p:cNvSpPr>
            <a:spLocks noChangeArrowheads="1"/>
          </p:cNvSpPr>
          <p:nvPr/>
        </p:nvSpPr>
        <p:spPr bwMode="gray">
          <a:xfrm>
            <a:off x="6287064"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语音识别</a:t>
            </a:r>
            <a:endParaRPr lang="zh-CN" altLang="en-US" sz="800" b="1" dirty="0">
              <a:solidFill>
                <a:schemeClr val="tx1">
                  <a:lumMod val="75000"/>
                  <a:lumOff val="25000"/>
                </a:schemeClr>
              </a:solidFill>
              <a:latin typeface="+mn-ea"/>
            </a:endParaRPr>
          </a:p>
        </p:txBody>
      </p:sp>
      <p:sp>
        <p:nvSpPr>
          <p:cNvPr id="74" name="AutoShape 4"/>
          <p:cNvSpPr>
            <a:spLocks noChangeArrowheads="1"/>
          </p:cNvSpPr>
          <p:nvPr/>
        </p:nvSpPr>
        <p:spPr bwMode="gray">
          <a:xfrm>
            <a:off x="7310151" y="1979674"/>
            <a:ext cx="516854" cy="249942"/>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800" b="1" dirty="0">
                <a:solidFill>
                  <a:schemeClr val="tx1">
                    <a:lumMod val="75000"/>
                    <a:lumOff val="25000"/>
                  </a:schemeClr>
                </a:solidFill>
                <a:latin typeface="+mn-ea"/>
              </a:rPr>
              <a:t>……</a:t>
            </a:r>
            <a:endParaRPr lang="zh-CN" altLang="en-US" sz="800" b="1" dirty="0">
              <a:solidFill>
                <a:schemeClr val="tx1">
                  <a:lumMod val="75000"/>
                  <a:lumOff val="25000"/>
                </a:schemeClr>
              </a:solidFill>
              <a:latin typeface="+mn-ea"/>
            </a:endParaRPr>
          </a:p>
        </p:txBody>
      </p:sp>
      <p:sp>
        <p:nvSpPr>
          <p:cNvPr id="75" name="AutoShape 4"/>
          <p:cNvSpPr>
            <a:spLocks noChangeArrowheads="1"/>
          </p:cNvSpPr>
          <p:nvPr/>
        </p:nvSpPr>
        <p:spPr bwMode="gray">
          <a:xfrm>
            <a:off x="4240891"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停机位调度</a:t>
            </a:r>
            <a:endParaRPr lang="zh-CN" altLang="en-US" sz="800" b="1" dirty="0">
              <a:solidFill>
                <a:schemeClr val="tx1">
                  <a:lumMod val="75000"/>
                  <a:lumOff val="25000"/>
                </a:schemeClr>
              </a:solidFill>
              <a:latin typeface="+mn-ea"/>
            </a:endParaRPr>
          </a:p>
        </p:txBody>
      </p:sp>
      <p:sp>
        <p:nvSpPr>
          <p:cNvPr id="82" name="文本框 9"/>
          <p:cNvSpPr txBox="1"/>
          <p:nvPr/>
        </p:nvSpPr>
        <p:spPr>
          <a:xfrm>
            <a:off x="7994897" y="777962"/>
            <a:ext cx="365150" cy="446904"/>
          </a:xfrm>
          <a:prstGeom prst="rect">
            <a:avLst/>
          </a:prstGeom>
          <a:noFill/>
        </p:spPr>
        <p:txBody>
          <a:bodyPr wrap="square" lIns="0" tIns="38411" rIns="0" bIns="38411" rtlCol="0">
            <a:spAutoFit/>
          </a:bodyPr>
          <a:lstStyle/>
          <a:p>
            <a:pPr algn="ctr"/>
            <a:r>
              <a:rPr lang="zh-CN" altLang="en-US" sz="1200" b="1" dirty="0">
                <a:solidFill>
                  <a:srgbClr val="C00000"/>
                </a:solidFill>
                <a:latin typeface="+mn-ea"/>
              </a:rPr>
              <a:t>政策机制</a:t>
            </a:r>
            <a:endParaRPr lang="zh-CN" altLang="en-US" sz="1200" b="1" dirty="0">
              <a:solidFill>
                <a:srgbClr val="C00000"/>
              </a:solidFill>
              <a:latin typeface="+mn-ea"/>
            </a:endParaRPr>
          </a:p>
        </p:txBody>
      </p:sp>
      <p:sp>
        <p:nvSpPr>
          <p:cNvPr id="3" name="矩形 2"/>
          <p:cNvSpPr/>
          <p:nvPr/>
        </p:nvSpPr>
        <p:spPr>
          <a:xfrm>
            <a:off x="8010221" y="1329071"/>
            <a:ext cx="195972" cy="1795666"/>
          </a:xfrm>
          <a:prstGeom prst="rect">
            <a:avLst/>
          </a:prstGeom>
          <a:ln>
            <a:noFill/>
          </a:ln>
        </p:spPr>
        <p:txBody>
          <a:bodyPr vert="eaVert" wrap="none" anchor="ctr">
            <a:noAutofit/>
          </a:bodyPr>
          <a:lstStyle/>
          <a:p>
            <a:pPr algn="ctr"/>
            <a:r>
              <a:rPr lang="zh-CN" altLang="en-US" sz="1000" b="1" dirty="0">
                <a:solidFill>
                  <a:schemeClr val="tx1">
                    <a:lumMod val="75000"/>
                    <a:lumOff val="25000"/>
                  </a:schemeClr>
                </a:solidFill>
              </a:rPr>
              <a:t>支持向机场群协同运行发展</a:t>
            </a:r>
            <a:endParaRPr lang="zh-CN" altLang="en-US" sz="1000" b="1" dirty="0">
              <a:solidFill>
                <a:schemeClr val="tx1">
                  <a:lumMod val="75000"/>
                  <a:lumOff val="25000"/>
                </a:schemeClr>
              </a:solidFill>
            </a:endParaRPr>
          </a:p>
        </p:txBody>
      </p:sp>
      <p:sp>
        <p:nvSpPr>
          <p:cNvPr id="80" name="矩形 79"/>
          <p:cNvSpPr/>
          <p:nvPr/>
        </p:nvSpPr>
        <p:spPr>
          <a:xfrm>
            <a:off x="8232536" y="1331783"/>
            <a:ext cx="195972" cy="1795666"/>
          </a:xfrm>
          <a:prstGeom prst="rect">
            <a:avLst/>
          </a:prstGeom>
          <a:ln>
            <a:noFill/>
          </a:ln>
        </p:spPr>
        <p:txBody>
          <a:bodyPr vert="eaVert" wrap="none" anchor="ctr">
            <a:noAutofit/>
          </a:bodyPr>
          <a:lstStyle/>
          <a:p>
            <a:pPr algn="ctr"/>
            <a:r>
              <a:rPr lang="en-US" altLang="zh-CN" sz="1000" dirty="0">
                <a:solidFill>
                  <a:schemeClr val="tx1">
                    <a:lumMod val="75000"/>
                    <a:lumOff val="25000"/>
                  </a:schemeClr>
                </a:solidFill>
              </a:rPr>
              <a:t>…….</a:t>
            </a:r>
            <a:endParaRPr lang="en-US" altLang="zh-CN" sz="1000" dirty="0">
              <a:solidFill>
                <a:schemeClr val="tx1">
                  <a:lumMod val="75000"/>
                  <a:lumOff val="25000"/>
                </a:schemeClr>
              </a:solidFill>
            </a:endParaRPr>
          </a:p>
        </p:txBody>
      </p:sp>
      <p:pic>
        <p:nvPicPr>
          <p:cNvPr id="81" name="图片 80"/>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r="1264" b="14373"/>
          <a:stretch>
            <a:fillRect/>
          </a:stretch>
        </p:blipFill>
        <p:spPr>
          <a:xfrm>
            <a:off x="2862805" y="2952630"/>
            <a:ext cx="364891" cy="391252"/>
          </a:xfrm>
          <a:prstGeom prst="rect">
            <a:avLst/>
          </a:prstGeom>
        </p:spPr>
      </p:pic>
      <p:sp>
        <p:nvSpPr>
          <p:cNvPr id="83" name="TextBox 564"/>
          <p:cNvSpPr txBox="1"/>
          <p:nvPr/>
        </p:nvSpPr>
        <p:spPr>
          <a:xfrm>
            <a:off x="2980111" y="2632403"/>
            <a:ext cx="1710539" cy="340933"/>
          </a:xfrm>
          <a:prstGeom prst="rect">
            <a:avLst/>
          </a:prstGeom>
          <a:noFill/>
          <a:effectLst/>
        </p:spPr>
        <p:txBody>
          <a:bodyPr wrap="square" lIns="86366" tIns="43183" rIns="86366" bIns="43183" rtlCol="0">
            <a:spAutoFit/>
          </a:bodyPr>
          <a:lstStyle/>
          <a:p>
            <a:pPr algn="ctr">
              <a:spcAft>
                <a:spcPts val="190"/>
              </a:spcAft>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调度指挥</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rPr>
              <a:t>语音、视频终端</a:t>
            </a:r>
            <a:endParaRPr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4" name="TextBox 564"/>
          <p:cNvSpPr txBox="1"/>
          <p:nvPr/>
        </p:nvSpPr>
        <p:spPr>
          <a:xfrm>
            <a:off x="3921626" y="2632403"/>
            <a:ext cx="1539107" cy="340933"/>
          </a:xfrm>
          <a:prstGeom prst="rect">
            <a:avLst/>
          </a:prstGeom>
          <a:noFill/>
          <a:effectLst/>
        </p:spPr>
        <p:txBody>
          <a:bodyPr wrap="square" lIns="86366" tIns="43183" rIns="86366" bIns="43183" rtlCol="0">
            <a:spAutoFit/>
          </a:bodyPr>
          <a:lstStyle>
            <a:defPPr>
              <a:defRPr lang="zh-CN"/>
            </a:defPPr>
            <a:lvl1pPr algn="ctr">
              <a:buNone/>
              <a:defRPr sz="1400" b="1">
                <a:solidFill>
                  <a:schemeClr val="tx1">
                    <a:lumMod val="85000"/>
                    <a:lumOff val="15000"/>
                  </a:schemeClr>
                </a:solidFill>
                <a:latin typeface="微软雅黑" panose="020B0503020204020204" pitchFamily="34" charset="-122"/>
                <a:ea typeface="微软雅黑" panose="020B0503020204020204" pitchFamily="34" charset="-122"/>
              </a:defRPr>
            </a:lvl1pPr>
          </a:lstStyle>
          <a:p>
            <a:pPr>
              <a:spcAft>
                <a:spcPts val="190"/>
              </a:spcAft>
            </a:pPr>
            <a:r>
              <a:rPr lang="zh-CN" altLang="en-US" sz="880" dirty="0"/>
              <a:t>视频监控</a:t>
            </a:r>
            <a:endParaRPr lang="en-US" altLang="zh-CN" sz="880" dirty="0"/>
          </a:p>
          <a:p>
            <a:r>
              <a:rPr lang="en-US" altLang="zh-CN" sz="600" dirty="0">
                <a:solidFill>
                  <a:schemeClr val="tx1">
                    <a:lumMod val="75000"/>
                    <a:lumOff val="25000"/>
                  </a:schemeClr>
                </a:solidFill>
              </a:rPr>
              <a:t>4K </a:t>
            </a:r>
            <a:r>
              <a:rPr lang="zh-CN" altLang="en-US" sz="600" dirty="0">
                <a:solidFill>
                  <a:schemeClr val="tx1">
                    <a:lumMod val="75000"/>
                    <a:lumOff val="25000"/>
                  </a:schemeClr>
                </a:solidFill>
              </a:rPr>
              <a:t>全景</a:t>
            </a:r>
            <a:endParaRPr lang="zh-CN" altLang="en-US" sz="600" dirty="0">
              <a:solidFill>
                <a:schemeClr val="tx1">
                  <a:lumMod val="75000"/>
                  <a:lumOff val="25000"/>
                </a:schemeClr>
              </a:solidFill>
            </a:endParaRPr>
          </a:p>
        </p:txBody>
      </p:sp>
      <p:sp>
        <p:nvSpPr>
          <p:cNvPr id="85" name="TextBox 564"/>
          <p:cNvSpPr txBox="1"/>
          <p:nvPr/>
        </p:nvSpPr>
        <p:spPr>
          <a:xfrm>
            <a:off x="4648111" y="2632403"/>
            <a:ext cx="1627452" cy="340933"/>
          </a:xfrm>
          <a:prstGeom prst="rect">
            <a:avLst/>
          </a:prstGeom>
          <a:noFill/>
          <a:effectLst/>
        </p:spPr>
        <p:txBody>
          <a:bodyPr wrap="square" lIns="86366" tIns="43183" rIns="86366" bIns="43183" rtlCol="0">
            <a:spAutoFit/>
          </a:bodyPr>
          <a:lstStyle/>
          <a:p>
            <a:pPr algn="ctr">
              <a:spcAft>
                <a:spcPts val="190"/>
              </a:spcAft>
              <a:buNone/>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泊位引导</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rPr>
              <a:t>激光雷达、显示屏</a:t>
            </a:r>
            <a:endParaRPr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6" name="矩形 85"/>
          <p:cNvSpPr/>
          <p:nvPr/>
        </p:nvSpPr>
        <p:spPr>
          <a:xfrm>
            <a:off x="6549788" y="2632403"/>
            <a:ext cx="1247457" cy="346057"/>
          </a:xfrm>
          <a:prstGeom prst="rect">
            <a:avLst/>
          </a:prstGeom>
        </p:spPr>
        <p:txBody>
          <a:bodyPr wrap="none">
            <a:spAutoFit/>
          </a:bodyPr>
          <a:lstStyle/>
          <a:p>
            <a:pPr algn="ctr">
              <a:spcAft>
                <a:spcPts val="190"/>
              </a:spcAft>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a:rPr>
              <a:t>机场物联网</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a:endParaRPr>
          </a:p>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a:rPr>
              <a:t>集群通信、</a:t>
            </a:r>
            <a:r>
              <a:rPr lang="en-US" altLang="zh-CN" sz="600" b="1" dirty="0" err="1">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a:rPr>
              <a:t>AeroMACS</a:t>
            </a: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a:rPr>
              <a:t>、</a:t>
            </a:r>
            <a:r>
              <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a:rPr>
              <a:t>5G…</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a:endParaRPr>
          </a:p>
        </p:txBody>
      </p:sp>
      <p:pic>
        <p:nvPicPr>
          <p:cNvPr id="87" name="Picture 9"/>
          <p:cNvPicPr>
            <a:picLocks noChangeAspect="1" noChangeArrowheads="1"/>
          </p:cNvPicPr>
          <p:nvPr/>
        </p:nvPicPr>
        <p:blipFill>
          <a:blip r:embed="rId5"/>
          <a:srcRect/>
          <a:stretch>
            <a:fillRect/>
          </a:stretch>
        </p:blipFill>
        <p:spPr bwMode="auto">
          <a:xfrm>
            <a:off x="6698151" y="3001038"/>
            <a:ext cx="519660" cy="319298"/>
          </a:xfrm>
          <a:prstGeom prst="rect">
            <a:avLst/>
          </a:prstGeom>
          <a:ln w="12700">
            <a:noFill/>
          </a:ln>
        </p:spPr>
      </p:pic>
      <p:pic>
        <p:nvPicPr>
          <p:cNvPr id="88" name="图片 87"/>
          <p:cNvPicPr>
            <a:picLocks noChangeAspect="1"/>
          </p:cNvPicPr>
          <p:nvPr/>
        </p:nvPicPr>
        <p:blipFill rotWithShape="1">
          <a:blip r:embed="rId6" cstate="print">
            <a:extLst>
              <a:ext uri="{28A0092B-C50C-407E-A947-70E740481C1C}">
                <a14:useLocalDpi xmlns:a14="http://schemas.microsoft.com/office/drawing/2010/main" val="0"/>
              </a:ext>
            </a:extLst>
          </a:blip>
          <a:srcRect l="6046" t="13453" r="50327" b="7083"/>
          <a:stretch>
            <a:fillRect/>
          </a:stretch>
        </p:blipFill>
        <p:spPr>
          <a:xfrm>
            <a:off x="4681592" y="2992535"/>
            <a:ext cx="372609" cy="321012"/>
          </a:xfrm>
          <a:prstGeom prst="rect">
            <a:avLst/>
          </a:prstGeom>
          <a:ln w="12700">
            <a:noFill/>
          </a:ln>
        </p:spPr>
      </p:pic>
      <p:pic>
        <p:nvPicPr>
          <p:cNvPr id="89" name="图片 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8805" y="3003881"/>
            <a:ext cx="692171" cy="341333"/>
          </a:xfrm>
          <a:prstGeom prst="rect">
            <a:avLst/>
          </a:prstGeom>
          <a:ln w="12700">
            <a:noFill/>
          </a:ln>
        </p:spPr>
      </p:pic>
      <p:pic>
        <p:nvPicPr>
          <p:cNvPr id="90" name="图片 8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245099" y="2896090"/>
            <a:ext cx="961445" cy="497655"/>
          </a:xfrm>
          <a:prstGeom prst="rect">
            <a:avLst/>
          </a:prstGeom>
          <a:ln w="12700">
            <a:noFill/>
          </a:ln>
        </p:spPr>
      </p:pic>
      <p:pic>
        <p:nvPicPr>
          <p:cNvPr id="91" name="Picture 4"/>
          <p:cNvPicPr>
            <a:picLocks noChangeAspect="1" noChangeArrowheads="1"/>
          </p:cNvPicPr>
          <p:nvPr/>
        </p:nvPicPr>
        <p:blipFill>
          <a:blip r:embed="rId10"/>
          <a:srcRect/>
          <a:stretch>
            <a:fillRect/>
          </a:stretch>
        </p:blipFill>
        <p:spPr bwMode="auto">
          <a:xfrm>
            <a:off x="3679350" y="2983733"/>
            <a:ext cx="500887" cy="351683"/>
          </a:xfrm>
          <a:prstGeom prst="rect">
            <a:avLst/>
          </a:prstGeom>
          <a:ln w="12700">
            <a:noFill/>
          </a:ln>
        </p:spPr>
      </p:pic>
      <p:pic>
        <p:nvPicPr>
          <p:cNvPr id="92" name="Picture 2"/>
          <p:cNvPicPr>
            <a:picLocks noChangeAspect="1" noChangeArrowheads="1"/>
          </p:cNvPicPr>
          <p:nvPr/>
        </p:nvPicPr>
        <p:blipFill rotWithShape="1">
          <a:blip r:embed="rId11"/>
          <a:srcRect l="60885" t="14807" r="7042" b="53671"/>
          <a:stretch>
            <a:fillRect/>
          </a:stretch>
        </p:blipFill>
        <p:spPr bwMode="auto">
          <a:xfrm>
            <a:off x="7229046" y="2999858"/>
            <a:ext cx="556140" cy="319297"/>
          </a:xfrm>
          <a:prstGeom prst="rect">
            <a:avLst/>
          </a:prstGeom>
          <a:ln w="12700">
            <a:noFill/>
          </a:ln>
        </p:spPr>
      </p:pic>
      <p:pic>
        <p:nvPicPr>
          <p:cNvPr id="93" name="图片 92"/>
          <p:cNvPicPr>
            <a:picLocks noChangeAspect="1"/>
          </p:cNvPicPr>
          <p:nvPr/>
        </p:nvPicPr>
        <p:blipFill rotWithShape="1">
          <a:blip r:embed="rId12" cstate="hqprint">
            <a:extLst>
              <a:ext uri="{28A0092B-C50C-407E-A947-70E740481C1C}">
                <a14:useLocalDpi xmlns:a14="http://schemas.microsoft.com/office/drawing/2010/main" val="0"/>
              </a:ext>
            </a:extLst>
          </a:blip>
          <a:srcRect l="13694" t="14058" r="14718" b="22649"/>
          <a:stretch>
            <a:fillRect/>
          </a:stretch>
        </p:blipFill>
        <p:spPr>
          <a:xfrm>
            <a:off x="2142067" y="2952879"/>
            <a:ext cx="687346" cy="391348"/>
          </a:xfrm>
          <a:prstGeom prst="rect">
            <a:avLst/>
          </a:prstGeom>
        </p:spPr>
      </p:pic>
      <p:grpSp>
        <p:nvGrpSpPr>
          <p:cNvPr id="94" name="组合 93"/>
          <p:cNvGrpSpPr/>
          <p:nvPr/>
        </p:nvGrpSpPr>
        <p:grpSpPr>
          <a:xfrm>
            <a:off x="5139316" y="3017048"/>
            <a:ext cx="600321" cy="349308"/>
            <a:chOff x="5542299" y="5155911"/>
            <a:chExt cx="852117" cy="534344"/>
          </a:xfrm>
        </p:grpSpPr>
        <p:pic>
          <p:nvPicPr>
            <p:cNvPr id="95" name="Picture 6" descr="激光雷达用于机场泊位引导- 知乎"/>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13080" t="17220" r="15414" b="5412"/>
            <a:stretch>
              <a:fillRect/>
            </a:stretch>
          </p:blipFill>
          <p:spPr bwMode="auto">
            <a:xfrm>
              <a:off x="5556332" y="5155911"/>
              <a:ext cx="838084" cy="444579"/>
            </a:xfrm>
            <a:prstGeom prst="rect">
              <a:avLst/>
            </a:prstGeom>
            <a:noFill/>
            <a:extLst>
              <a:ext uri="{909E8E84-426E-40DD-AFC4-6F175D3DCCD1}">
                <a14:hiddenFill xmlns:a14="http://schemas.microsoft.com/office/drawing/2010/main">
                  <a:solidFill>
                    <a:srgbClr val="FFFFFF"/>
                  </a:solidFill>
                </a14:hiddenFill>
              </a:ext>
            </a:extLst>
          </p:spPr>
        </p:pic>
        <p:pic>
          <p:nvPicPr>
            <p:cNvPr id="96" name="图片 95"/>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542299" y="5267721"/>
              <a:ext cx="298712" cy="422534"/>
            </a:xfrm>
            <a:prstGeom prst="rect">
              <a:avLst/>
            </a:prstGeom>
          </p:spPr>
        </p:pic>
      </p:grpSp>
      <p:sp>
        <p:nvSpPr>
          <p:cNvPr id="97" name="TextBox 564"/>
          <p:cNvSpPr txBox="1"/>
          <p:nvPr/>
        </p:nvSpPr>
        <p:spPr>
          <a:xfrm>
            <a:off x="5831845" y="2632403"/>
            <a:ext cx="831850" cy="340933"/>
          </a:xfrm>
          <a:prstGeom prst="rect">
            <a:avLst/>
          </a:prstGeom>
          <a:noFill/>
          <a:effectLst/>
        </p:spPr>
        <p:txBody>
          <a:bodyPr wrap="square" lIns="86366" tIns="43183" rIns="86366" bIns="43183" rtlCol="0">
            <a:spAutoFit/>
          </a:bodyPr>
          <a:lstStyle/>
          <a:p>
            <a:pPr algn="ctr">
              <a:spcAft>
                <a:spcPts val="190"/>
              </a:spcAft>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智慧灯光</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buNone/>
            </a:pP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单灯、单灯控制器</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8" name="Picture 2"/>
          <p:cNvPicPr/>
          <p:nvPr/>
        </p:nvPicPr>
        <p:blipFill>
          <a:blip r:embed="rId15"/>
          <a:stretch>
            <a:fillRect/>
          </a:stretch>
        </p:blipFill>
        <p:spPr>
          <a:xfrm>
            <a:off x="5951445" y="3018273"/>
            <a:ext cx="611169" cy="295273"/>
          </a:xfrm>
          <a:prstGeom prst="rect">
            <a:avLst/>
          </a:prstGeom>
          <a:ln w="12700">
            <a:noFill/>
          </a:ln>
        </p:spPr>
      </p:pic>
      <p:sp>
        <p:nvSpPr>
          <p:cNvPr id="99" name="TextBox 564"/>
          <p:cNvSpPr txBox="1"/>
          <p:nvPr/>
        </p:nvSpPr>
        <p:spPr>
          <a:xfrm>
            <a:off x="1977068" y="2623314"/>
            <a:ext cx="1358598" cy="340933"/>
          </a:xfrm>
          <a:prstGeom prst="rect">
            <a:avLst/>
          </a:prstGeom>
          <a:noFill/>
          <a:effectLst/>
        </p:spPr>
        <p:txBody>
          <a:bodyPr wrap="square" lIns="86366" tIns="43183" rIns="86366" bIns="43183" rtlCol="0">
            <a:spAutoFit/>
          </a:bodyPr>
          <a:lstStyle/>
          <a:p>
            <a:pPr algn="ctr">
              <a:spcAft>
                <a:spcPts val="190"/>
              </a:spcAft>
              <a:buNone/>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航班监视</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rPr>
              <a:t>ADS-B</a:t>
            </a:r>
            <a:r>
              <a:rPr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多点定位、二次雷达</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0" name="文本框 9"/>
          <p:cNvSpPr txBox="1"/>
          <p:nvPr/>
        </p:nvSpPr>
        <p:spPr>
          <a:xfrm>
            <a:off x="2479219" y="1670622"/>
            <a:ext cx="962748" cy="213315"/>
          </a:xfrm>
          <a:prstGeom prst="rect">
            <a:avLst/>
          </a:prstGeom>
          <a:noFill/>
        </p:spPr>
        <p:txBody>
          <a:bodyPr wrap="square" lIns="76823" tIns="38411" rIns="76823" bIns="38411" rtlCol="0">
            <a:spAutoFit/>
          </a:bodyPr>
          <a:lstStyle/>
          <a:p>
            <a:pPr algn="ct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管制服务</a:t>
            </a:r>
            <a:endPar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1" name="文本框 9"/>
          <p:cNvSpPr txBox="1"/>
          <p:nvPr/>
        </p:nvSpPr>
        <p:spPr>
          <a:xfrm>
            <a:off x="4523429" y="1670622"/>
            <a:ext cx="962748" cy="213315"/>
          </a:xfrm>
          <a:prstGeom prst="rect">
            <a:avLst/>
          </a:prstGeom>
          <a:noFill/>
        </p:spPr>
        <p:txBody>
          <a:bodyPr wrap="square" lIns="76823" tIns="38411" rIns="76823" bIns="38411" rtlCol="0">
            <a:spAutoFit/>
          </a:bodyPr>
          <a:lstStyle/>
          <a:p>
            <a:pPr algn="ct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运行管控</a:t>
            </a:r>
            <a:endPar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2" name="矩形 121"/>
          <p:cNvSpPr/>
          <p:nvPr/>
        </p:nvSpPr>
        <p:spPr>
          <a:xfrm>
            <a:off x="2092832" y="765733"/>
            <a:ext cx="1623186" cy="1125769"/>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23" name="矩形 122"/>
          <p:cNvSpPr/>
          <p:nvPr/>
        </p:nvSpPr>
        <p:spPr>
          <a:xfrm>
            <a:off x="3757243" y="765733"/>
            <a:ext cx="2427474" cy="1125769"/>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24" name="AutoShape 4"/>
          <p:cNvSpPr>
            <a:spLocks noChangeArrowheads="1"/>
          </p:cNvSpPr>
          <p:nvPr/>
        </p:nvSpPr>
        <p:spPr bwMode="gray">
          <a:xfrm>
            <a:off x="2137584" y="848802"/>
            <a:ext cx="756000" cy="264556"/>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塔台管制自动化系统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5" name="AutoShape 4"/>
          <p:cNvSpPr>
            <a:spLocks noChangeArrowheads="1"/>
          </p:cNvSpPr>
          <p:nvPr/>
        </p:nvSpPr>
        <p:spPr bwMode="gray">
          <a:xfrm>
            <a:off x="2937341" y="848802"/>
            <a:ext cx="728737" cy="264556"/>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全景视频增强系统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6" name="AutoShape 4"/>
          <p:cNvSpPr>
            <a:spLocks noChangeArrowheads="1"/>
          </p:cNvSpPr>
          <p:nvPr/>
        </p:nvSpPr>
        <p:spPr bwMode="gray">
          <a:xfrm>
            <a:off x="3800370" y="848802"/>
            <a:ext cx="756000" cy="256682"/>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航班信息管理系统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7" name="AutoShape 4"/>
          <p:cNvSpPr>
            <a:spLocks noChangeArrowheads="1"/>
          </p:cNvSpPr>
          <p:nvPr/>
        </p:nvSpPr>
        <p:spPr bwMode="gray">
          <a:xfrm>
            <a:off x="4598881" y="848802"/>
            <a:ext cx="756000" cy="256681"/>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智能停机位分配系统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8" name="AutoShape 4"/>
          <p:cNvSpPr>
            <a:spLocks noChangeArrowheads="1"/>
          </p:cNvSpPr>
          <p:nvPr/>
        </p:nvSpPr>
        <p:spPr bwMode="gray">
          <a:xfrm>
            <a:off x="5395691" y="848802"/>
            <a:ext cx="744884" cy="25714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机场协调决策系统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29" name="3.航前：AOC值班员进行停机位预分配(屏幕2)_1">
            <a:hlinkClick r:id="" action="ppaction://media"/>
          </p:cNvPr>
          <p:cNvPicPr>
            <a:picLocks noChangeAspect="1"/>
          </p:cNvPicPr>
          <p:nvPr/>
        </p:nvPicPr>
        <p:blipFill>
          <a:blip r:embed="rId16"/>
          <a:stretch>
            <a:fillRect/>
          </a:stretch>
        </p:blipFill>
        <p:spPr>
          <a:xfrm>
            <a:off x="4590731" y="1167318"/>
            <a:ext cx="759029" cy="479640"/>
          </a:xfrm>
          <a:prstGeom prst="rect">
            <a:avLst/>
          </a:prstGeom>
        </p:spPr>
      </p:pic>
      <p:pic>
        <p:nvPicPr>
          <p:cNvPr id="130" name="5.前站起飞：MU8955从前站厦门起飞(屏幕2)">
            <a:hlinkClick r:id="" action="ppaction://media"/>
          </p:cNvPr>
          <p:cNvPicPr>
            <a:picLocks noChangeAspect="1"/>
          </p:cNvPicPr>
          <p:nvPr/>
        </p:nvPicPr>
        <p:blipFill>
          <a:blip r:embed="rId17"/>
          <a:stretch>
            <a:fillRect/>
          </a:stretch>
        </p:blipFill>
        <p:spPr>
          <a:xfrm>
            <a:off x="3802603" y="1167318"/>
            <a:ext cx="756000" cy="479640"/>
          </a:xfrm>
          <a:prstGeom prst="rect">
            <a:avLst/>
          </a:prstGeom>
        </p:spPr>
      </p:pic>
      <p:pic>
        <p:nvPicPr>
          <p:cNvPr id="131" name="图片 130"/>
          <p:cNvPicPr/>
          <p:nvPr/>
        </p:nvPicPr>
        <p:blipFill>
          <a:blip r:embed="rId18" cstate="hqprint">
            <a:extLst>
              <a:ext uri="{28A0092B-C50C-407E-A947-70E740481C1C}">
                <a14:useLocalDpi xmlns:a14="http://schemas.microsoft.com/office/drawing/2010/main" val="0"/>
              </a:ext>
            </a:extLst>
          </a:blip>
          <a:stretch>
            <a:fillRect/>
          </a:stretch>
        </p:blipFill>
        <p:spPr>
          <a:xfrm>
            <a:off x="5390986" y="1167318"/>
            <a:ext cx="749590" cy="481520"/>
          </a:xfrm>
          <a:prstGeom prst="rect">
            <a:avLst/>
          </a:prstGeom>
        </p:spPr>
      </p:pic>
      <p:pic>
        <p:nvPicPr>
          <p:cNvPr id="132" name="图片 131"/>
          <p:cNvPicPr preferRelativeResize="0"/>
          <p:nvPr/>
        </p:nvPicPr>
        <p:blipFill>
          <a:blip r:embed="rId19"/>
          <a:stretch>
            <a:fillRect/>
          </a:stretch>
        </p:blipFill>
        <p:spPr>
          <a:xfrm>
            <a:off x="2137584" y="1167318"/>
            <a:ext cx="763084" cy="481520"/>
          </a:xfrm>
          <a:prstGeom prst="rect">
            <a:avLst/>
          </a:prstGeom>
        </p:spPr>
      </p:pic>
      <p:pic>
        <p:nvPicPr>
          <p:cNvPr id="133" name="图片 132"/>
          <p:cNvPicPr/>
          <p:nvPr/>
        </p:nvPicPr>
        <p:blipFill rotWithShape="1">
          <a:blip r:embed="rId20"/>
          <a:srcRect l="5358" t="63741" r="56453" b="-1"/>
          <a:stretch>
            <a:fillRect/>
          </a:stretch>
        </p:blipFill>
        <p:spPr>
          <a:xfrm>
            <a:off x="2933398" y="1167318"/>
            <a:ext cx="745952" cy="481520"/>
          </a:xfrm>
          <a:prstGeom prst="rect">
            <a:avLst/>
          </a:prstGeom>
        </p:spPr>
      </p:pic>
      <p:sp>
        <p:nvSpPr>
          <p:cNvPr id="134" name="文本框 9"/>
          <p:cNvSpPr txBox="1"/>
          <p:nvPr/>
        </p:nvSpPr>
        <p:spPr>
          <a:xfrm>
            <a:off x="6594744" y="1670622"/>
            <a:ext cx="962748" cy="213315"/>
          </a:xfrm>
          <a:prstGeom prst="rect">
            <a:avLst/>
          </a:prstGeom>
          <a:noFill/>
        </p:spPr>
        <p:txBody>
          <a:bodyPr wrap="square" lIns="76823" tIns="38411" rIns="76823" bIns="38411" rtlCol="0">
            <a:spAutoFit/>
          </a:bodyPr>
          <a:lstStyle/>
          <a:p>
            <a:pPr algn="ct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地面保障</a:t>
            </a:r>
            <a:endPar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5" name="矩形 134"/>
          <p:cNvSpPr/>
          <p:nvPr/>
        </p:nvSpPr>
        <p:spPr>
          <a:xfrm>
            <a:off x="6224929" y="765733"/>
            <a:ext cx="1592348" cy="1125769"/>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36" name="AutoShape 4"/>
          <p:cNvSpPr>
            <a:spLocks noChangeArrowheads="1"/>
          </p:cNvSpPr>
          <p:nvPr/>
        </p:nvSpPr>
        <p:spPr bwMode="gray">
          <a:xfrm>
            <a:off x="6275614" y="848802"/>
            <a:ext cx="748033" cy="256681"/>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机位综合管控系统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7" name="AutoShape 4"/>
          <p:cNvSpPr>
            <a:spLocks noChangeArrowheads="1"/>
          </p:cNvSpPr>
          <p:nvPr/>
        </p:nvSpPr>
        <p:spPr bwMode="gray">
          <a:xfrm>
            <a:off x="7063859" y="848802"/>
            <a:ext cx="715164" cy="256681"/>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车辆管理系统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38" name="8.进近落地：保障车辆就位-PC端(屏幕3)">
            <a:hlinkClick r:id="" action="ppaction://media"/>
          </p:cNvPr>
          <p:cNvPicPr/>
          <p:nvPr/>
        </p:nvPicPr>
        <p:blipFill>
          <a:blip r:embed="rId21"/>
          <a:stretch>
            <a:fillRect/>
          </a:stretch>
        </p:blipFill>
        <p:spPr>
          <a:xfrm>
            <a:off x="7066387" y="1167318"/>
            <a:ext cx="716275" cy="479640"/>
          </a:xfrm>
          <a:prstGeom prst="rect">
            <a:avLst/>
          </a:prstGeom>
        </p:spPr>
      </p:pic>
      <p:pic>
        <p:nvPicPr>
          <p:cNvPr id="139" name="12p3">
            <a:hlinkClick r:id="" action="ppaction://media"/>
          </p:cNvPr>
          <p:cNvPicPr/>
          <p:nvPr/>
        </p:nvPicPr>
        <p:blipFill>
          <a:blip r:embed="rId22"/>
          <a:stretch>
            <a:fillRect/>
          </a:stretch>
        </p:blipFill>
        <p:spPr>
          <a:xfrm>
            <a:off x="6274483" y="1167318"/>
            <a:ext cx="751691" cy="476276"/>
          </a:xfrm>
          <a:prstGeom prst="rect">
            <a:avLst/>
          </a:prstGeom>
        </p:spPr>
      </p:pic>
      <p:sp>
        <p:nvSpPr>
          <p:cNvPr id="2" name="文本框 4"/>
          <p:cNvSpPr txBox="1"/>
          <p:nvPr/>
        </p:nvSpPr>
        <p:spPr>
          <a:xfrm>
            <a:off x="266637" y="277710"/>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二、方案思考</a:t>
            </a:r>
            <a:endParaRPr lang="zh-CN" altLang="en-US" sz="1800" b="1" dirty="0">
              <a:solidFill>
                <a:srgbClr val="C00000"/>
              </a:solidFill>
              <a:cs typeface="+mn-ea"/>
              <a:sym typeface="+mn-lt"/>
            </a:endParaRPr>
          </a:p>
        </p:txBody>
      </p:sp>
      <p:sp>
        <p:nvSpPr>
          <p:cNvPr id="8" name="矩形 7"/>
          <p:cNvSpPr/>
          <p:nvPr/>
        </p:nvSpPr>
        <p:spPr>
          <a:xfrm>
            <a:off x="3483450" y="2274046"/>
            <a:ext cx="2866071" cy="276999"/>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机场运行指挥系统</a:t>
            </a:r>
            <a:r>
              <a:rPr lang="en-US" altLang="zh-CN" sz="1200" b="1" dirty="0">
                <a:solidFill>
                  <a:srgbClr val="C00000"/>
                </a:solidFill>
                <a:latin typeface="微软雅黑" panose="020B0503020204020204" pitchFamily="34" charset="-122"/>
                <a:ea typeface="微软雅黑" panose="020B0503020204020204" pitchFamily="34" charset="-122"/>
              </a:rPr>
              <a:t>+</a:t>
            </a:r>
            <a:r>
              <a:rPr lang="zh-CN" altLang="en-US" sz="1200" b="1" dirty="0">
                <a:solidFill>
                  <a:srgbClr val="C00000"/>
                </a:solidFill>
                <a:latin typeface="微软雅黑" panose="020B0503020204020204" pitchFamily="34" charset="-122"/>
                <a:ea typeface="微软雅黑" panose="020B0503020204020204" pitchFamily="34" charset="-122"/>
              </a:rPr>
              <a:t>机场协同决策系统</a:t>
            </a:r>
            <a:endParaRPr lang="zh-CN" altLang="en-US" sz="1200" dirty="0"/>
          </a:p>
        </p:txBody>
      </p:sp>
      <p:sp>
        <p:nvSpPr>
          <p:cNvPr id="60" name="Freeform 12"/>
          <p:cNvSpPr>
            <a:spLocks noChangeArrowheads="1"/>
          </p:cNvSpPr>
          <p:nvPr/>
        </p:nvSpPr>
        <p:spPr bwMode="auto">
          <a:xfrm>
            <a:off x="116501" y="662230"/>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61" name="Freeform 12"/>
          <p:cNvSpPr>
            <a:spLocks noChangeArrowheads="1"/>
          </p:cNvSpPr>
          <p:nvPr/>
        </p:nvSpPr>
        <p:spPr bwMode="auto">
          <a:xfrm flipH="1" flipV="1">
            <a:off x="1718247" y="3067007"/>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2" name="矩形 83"/>
          <p:cNvSpPr>
            <a:spLocks noChangeArrowheads="1"/>
          </p:cNvSpPr>
          <p:nvPr/>
        </p:nvSpPr>
        <p:spPr bwMode="auto">
          <a:xfrm>
            <a:off x="208577" y="765417"/>
            <a:ext cx="1728573" cy="2531553"/>
          </a:xfrm>
          <a:prstGeom prst="rect">
            <a:avLst/>
          </a:prstGeom>
          <a:solidFill>
            <a:srgbClr val="F2F2F2"/>
          </a:solidFill>
          <a:ln w="9525">
            <a:solidFill>
              <a:srgbClr val="B8B8B8"/>
            </a:solidFill>
            <a:miter lim="800000"/>
          </a:ln>
        </p:spPr>
        <p:txBody>
          <a:bodyPr/>
          <a:lstStyle/>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建设</a:t>
            </a:r>
            <a:r>
              <a:rPr lang="zh-CN" altLang="en-US" sz="1000" b="1" kern="0" dirty="0">
                <a:solidFill>
                  <a:srgbClr val="C00000"/>
                </a:solidFill>
                <a:cs typeface="+mn-ea"/>
                <a:sym typeface="+mn-lt"/>
              </a:rPr>
              <a:t>机场运行指挥系统</a:t>
            </a:r>
            <a:r>
              <a:rPr lang="zh-CN" altLang="en-US" sz="1000" b="1" kern="0" dirty="0">
                <a:solidFill>
                  <a:schemeClr val="tx1">
                    <a:lumMod val="75000"/>
                    <a:lumOff val="25000"/>
                  </a:schemeClr>
                </a:solidFill>
                <a:cs typeface="+mn-ea"/>
                <a:sym typeface="+mn-lt"/>
              </a:rPr>
              <a:t>和</a:t>
            </a:r>
            <a:r>
              <a:rPr lang="zh-CN" altLang="en-US" sz="1000" b="1" kern="0" dirty="0">
                <a:solidFill>
                  <a:srgbClr val="C00000"/>
                </a:solidFill>
                <a:cs typeface="+mn-ea"/>
                <a:sym typeface="+mn-lt"/>
              </a:rPr>
              <a:t>协同决策</a:t>
            </a:r>
            <a:r>
              <a:rPr lang="zh-CN" altLang="en-US" sz="1000" b="1" kern="0" dirty="0" smtClean="0">
                <a:solidFill>
                  <a:srgbClr val="C00000"/>
                </a:solidFill>
                <a:cs typeface="+mn-ea"/>
                <a:sym typeface="+mn-lt"/>
              </a:rPr>
              <a:t>系统</a:t>
            </a:r>
            <a:r>
              <a:rPr lang="zh-CN" altLang="en-US" sz="1000" b="1" kern="0" dirty="0" smtClean="0">
                <a:solidFill>
                  <a:schemeClr val="tx1">
                    <a:lumMod val="75000"/>
                    <a:lumOff val="25000"/>
                  </a:schemeClr>
                </a:solidFill>
                <a:cs typeface="+mn-ea"/>
                <a:sym typeface="+mn-lt"/>
              </a:rPr>
              <a:t>；引入</a:t>
            </a:r>
            <a:r>
              <a:rPr lang="zh-CN" altLang="en-US" sz="1000" b="1" kern="0" dirty="0">
                <a:solidFill>
                  <a:schemeClr val="tx1">
                    <a:lumMod val="75000"/>
                    <a:lumOff val="25000"/>
                  </a:schemeClr>
                </a:solidFill>
                <a:cs typeface="+mn-ea"/>
                <a:sym typeface="+mn-lt"/>
              </a:rPr>
              <a:t>多元主体建模、三维场景再生等技术，实现航班运行精准预测和智能辅助决策；</a:t>
            </a:r>
            <a:endParaRPr lang="en-US" altLang="zh-CN" sz="1000" b="1" kern="0" dirty="0">
              <a:solidFill>
                <a:schemeClr val="tx1">
                  <a:lumMod val="75000"/>
                  <a:lumOff val="25000"/>
                </a:schemeClr>
              </a:solidFill>
              <a:cs typeface="+mn-ea"/>
              <a:sym typeface="+mn-lt"/>
            </a:endParaRPr>
          </a:p>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建设</a:t>
            </a:r>
            <a:r>
              <a:rPr lang="zh-CN" altLang="en-US" sz="1000" b="1" kern="0" dirty="0">
                <a:solidFill>
                  <a:srgbClr val="C00000"/>
                </a:solidFill>
                <a:cs typeface="+mn-ea"/>
                <a:sym typeface="+mn-lt"/>
              </a:rPr>
              <a:t>塔台管制自动化</a:t>
            </a:r>
            <a:r>
              <a:rPr lang="zh-CN" altLang="en-US" sz="1000" b="1" kern="0" dirty="0">
                <a:solidFill>
                  <a:schemeClr val="accent1">
                    <a:lumMod val="50000"/>
                  </a:schemeClr>
                </a:solidFill>
                <a:cs typeface="+mn-ea"/>
                <a:sym typeface="+mn-lt"/>
              </a:rPr>
              <a:t>、</a:t>
            </a:r>
            <a:r>
              <a:rPr lang="zh-CN" altLang="en-US" sz="1000" b="1" kern="0" dirty="0">
                <a:solidFill>
                  <a:srgbClr val="C00000"/>
                </a:solidFill>
                <a:cs typeface="+mn-ea"/>
                <a:sym typeface="+mn-lt"/>
              </a:rPr>
              <a:t>泊位引导</a:t>
            </a:r>
            <a:r>
              <a:rPr lang="zh-CN" altLang="en-US" sz="1000" b="1" kern="0" dirty="0">
                <a:solidFill>
                  <a:schemeClr val="tx1">
                    <a:lumMod val="75000"/>
                    <a:lumOff val="25000"/>
                  </a:schemeClr>
                </a:solidFill>
                <a:cs typeface="+mn-ea"/>
                <a:sym typeface="+mn-lt"/>
              </a:rPr>
              <a:t>等系统，实现精细化生产运行；</a:t>
            </a:r>
            <a:endParaRPr lang="en-US" altLang="zh-CN" sz="1000" b="1" kern="0" dirty="0">
              <a:solidFill>
                <a:schemeClr val="tx1">
                  <a:lumMod val="75000"/>
                  <a:lumOff val="25000"/>
                </a:schemeClr>
              </a:solidFill>
              <a:cs typeface="+mn-ea"/>
              <a:sym typeface="+mn-lt"/>
            </a:endParaRPr>
          </a:p>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支撑场间信息共享和多机场运行协同，推进实现</a:t>
            </a:r>
            <a:r>
              <a:rPr lang="zh-CN" altLang="en-US" sz="1000" b="1" kern="0" dirty="0">
                <a:solidFill>
                  <a:schemeClr val="accent1">
                    <a:lumMod val="50000"/>
                  </a:schemeClr>
                </a:solidFill>
                <a:cs typeface="+mn-ea"/>
                <a:sym typeface="+mn-lt"/>
              </a:rPr>
              <a:t>“</a:t>
            </a:r>
            <a:r>
              <a:rPr lang="zh-CN" altLang="en-US" sz="1000" b="1" kern="0" dirty="0">
                <a:solidFill>
                  <a:srgbClr val="C00000"/>
                </a:solidFill>
                <a:cs typeface="+mn-ea"/>
                <a:sym typeface="+mn-lt"/>
              </a:rPr>
              <a:t>运行一张网</a:t>
            </a:r>
            <a:r>
              <a:rPr lang="zh-CN" altLang="en-US" sz="1000" b="1" kern="0" dirty="0">
                <a:solidFill>
                  <a:schemeClr val="tx1">
                    <a:lumMod val="75000"/>
                    <a:lumOff val="25000"/>
                  </a:schemeClr>
                </a:solidFill>
                <a:cs typeface="+mn-ea"/>
                <a:sym typeface="+mn-lt"/>
              </a:rPr>
              <a:t>”。</a:t>
            </a:r>
            <a:endParaRPr lang="zh-CN" altLang="en-US" sz="100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886852" y="751742"/>
            <a:ext cx="567277" cy="2628054"/>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1200" b="1" dirty="0">
              <a:solidFill>
                <a:srgbClr val="C00000"/>
              </a:solidFill>
              <a:latin typeface="+mn-ea"/>
            </a:endParaRPr>
          </a:p>
        </p:txBody>
      </p:sp>
      <p:pic>
        <p:nvPicPr>
          <p:cNvPr id="6" name="Picture 19" descr="\\Bchief-sever180\共享\华为\2016\6月\D-201606417-金融营销材料设计-刘泉\文件\link\组 26.png"/>
          <p:cNvPicPr>
            <a:picLocks noChangeAspect="1" noChangeArrowheads="1"/>
          </p:cNvPicPr>
          <p:nvPr/>
        </p:nvPicPr>
        <p:blipFill>
          <a:blip r:embed="rId1" cstate="print">
            <a:duotone>
              <a:schemeClr val="accent1">
                <a:shade val="45000"/>
                <a:satMod val="135000"/>
              </a:schemeClr>
              <a:prstClr val="white"/>
            </a:duotone>
            <a:extLst>
              <a:ext uri="{BEBA8EAE-BF5A-486C-A8C5-ECC9F3942E4B}">
                <a14:imgProps xmlns:a14="http://schemas.microsoft.com/office/drawing/2010/main">
                  <a14:imgLayer r:embed="rId2">
                    <a14:imgEffect>
                      <a14:artisticGlowEdges trans="15000"/>
                    </a14:imgEffect>
                  </a14:imgLayer>
                </a14:imgProps>
              </a:ext>
            </a:extLst>
          </a:blip>
          <a:srcRect/>
          <a:stretch>
            <a:fillRect/>
          </a:stretch>
        </p:blipFill>
        <p:spPr bwMode="auto">
          <a:xfrm flipV="1">
            <a:off x="1965035" y="2449445"/>
            <a:ext cx="5835257" cy="309979"/>
          </a:xfrm>
          <a:prstGeom prst="rect">
            <a:avLst/>
          </a:prstGeom>
          <a:noFill/>
          <a:ln w="9525">
            <a:noFill/>
            <a:miter lim="800000"/>
            <a:headEnd/>
            <a:tailEnd/>
          </a:ln>
        </p:spPr>
      </p:pic>
      <p:sp>
        <p:nvSpPr>
          <p:cNvPr id="4" name="矩形 3"/>
          <p:cNvSpPr/>
          <p:nvPr/>
        </p:nvSpPr>
        <p:spPr>
          <a:xfrm>
            <a:off x="2096030" y="2652063"/>
            <a:ext cx="5730975" cy="716979"/>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800" b="1">
              <a:solidFill>
                <a:schemeClr val="tx1">
                  <a:lumMod val="75000"/>
                  <a:lumOff val="25000"/>
                </a:schemeClr>
              </a:solidFill>
              <a:latin typeface="+mn-ea"/>
            </a:endParaRPr>
          </a:p>
        </p:txBody>
      </p:sp>
      <p:sp>
        <p:nvSpPr>
          <p:cNvPr id="55" name="TextBox 7"/>
          <p:cNvSpPr txBox="1"/>
          <p:nvPr/>
        </p:nvSpPr>
        <p:spPr>
          <a:xfrm>
            <a:off x="2482889" y="354216"/>
            <a:ext cx="5735402" cy="369332"/>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smtClean="0">
                <a:solidFill>
                  <a:srgbClr val="C00000"/>
                </a:solidFill>
                <a:cs typeface="+mn-ea"/>
                <a:sym typeface="+mn-lt"/>
              </a:rPr>
              <a:t>第四横：通过</a:t>
            </a:r>
            <a:r>
              <a:rPr lang="zh-CN" altLang="en-US" sz="1200" b="1" kern="0" dirty="0">
                <a:solidFill>
                  <a:srgbClr val="C00000"/>
                </a:solidFill>
                <a:cs typeface="+mn-ea"/>
                <a:sym typeface="+mn-lt"/>
              </a:rPr>
              <a:t>集团化运营管理，实现系统化机场规划、建设与管理。</a:t>
            </a:r>
            <a:endParaRPr lang="zh-CN" altLang="en-US" sz="1200" b="1" kern="0" dirty="0">
              <a:solidFill>
                <a:srgbClr val="C00000"/>
              </a:solidFill>
              <a:cs typeface="+mn-ea"/>
              <a:sym typeface="+mn-lt"/>
            </a:endParaRPr>
          </a:p>
        </p:txBody>
      </p:sp>
      <p:pic>
        <p:nvPicPr>
          <p:cNvPr id="5" name="Picture 19" descr="\\Bchief-sever180\共享\华为\2016\6月\D-201606417-金融营销材料设计-刘泉\文件\link\组 26.png"/>
          <p:cNvPicPr>
            <a:picLocks noChangeAspect="1" noChangeArrowheads="1"/>
          </p:cNvPicPr>
          <p:nvPr/>
        </p:nvPicPr>
        <p:blipFill>
          <a:blip r:embed="rId1" cstate="print">
            <a:duotone>
              <a:schemeClr val="accent1">
                <a:shade val="45000"/>
                <a:satMod val="135000"/>
              </a:schemeClr>
              <a:prstClr val="white"/>
            </a:duotone>
            <a:extLst>
              <a:ext uri="{BEBA8EAE-BF5A-486C-A8C5-ECC9F3942E4B}">
                <a14:imgProps xmlns:a14="http://schemas.microsoft.com/office/drawing/2010/main">
                  <a14:imgLayer r:embed="rId2">
                    <a14:imgEffect>
                      <a14:artisticGlowEdges trans="15000"/>
                    </a14:imgEffect>
                  </a14:imgLayer>
                </a14:imgProps>
              </a:ext>
            </a:extLst>
          </a:blip>
          <a:srcRect/>
          <a:stretch>
            <a:fillRect/>
          </a:stretch>
        </p:blipFill>
        <p:spPr bwMode="auto">
          <a:xfrm>
            <a:off x="1961366" y="2167770"/>
            <a:ext cx="5810922" cy="257689"/>
          </a:xfrm>
          <a:prstGeom prst="rect">
            <a:avLst/>
          </a:prstGeom>
          <a:noFill/>
          <a:ln w="9525">
            <a:noFill/>
            <a:miter lim="800000"/>
            <a:headEnd/>
            <a:tailEnd/>
          </a:ln>
        </p:spPr>
      </p:pic>
      <p:sp>
        <p:nvSpPr>
          <p:cNvPr id="11" name="矩形 10"/>
          <p:cNvSpPr/>
          <p:nvPr/>
        </p:nvSpPr>
        <p:spPr>
          <a:xfrm>
            <a:off x="5474312" y="2246062"/>
            <a:ext cx="187567" cy="318170"/>
          </a:xfrm>
          <a:prstGeom prst="rect">
            <a:avLst/>
          </a:prstGeom>
        </p:spPr>
        <p:txBody>
          <a:bodyPr wrap="none">
            <a:spAutoFit/>
          </a:bodyPr>
          <a:lstStyle/>
          <a:p>
            <a:pPr algn="ctr"/>
            <a:endParaRPr lang="en-US" altLang="zh-CN" sz="1260" b="1" dirty="0">
              <a:solidFill>
                <a:srgbClr val="C00000"/>
              </a:solidFill>
              <a:latin typeface="微软雅黑" panose="020B0503020204020204" pitchFamily="34" charset="-122"/>
              <a:ea typeface="微软雅黑" panose="020B0503020204020204" pitchFamily="34" charset="-122"/>
            </a:endParaRPr>
          </a:p>
        </p:txBody>
      </p:sp>
      <p:sp>
        <p:nvSpPr>
          <p:cNvPr id="40" name="矩形 39"/>
          <p:cNvSpPr/>
          <p:nvPr/>
        </p:nvSpPr>
        <p:spPr>
          <a:xfrm>
            <a:off x="4125709" y="2280582"/>
            <a:ext cx="1598382" cy="276999"/>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机场集团大数据中心</a:t>
            </a:r>
            <a:endParaRPr lang="zh-CN" altLang="en-US" sz="1200" dirty="0"/>
          </a:p>
        </p:txBody>
      </p:sp>
      <p:sp>
        <p:nvSpPr>
          <p:cNvPr id="70" name="AutoShape 4"/>
          <p:cNvSpPr>
            <a:spLocks noChangeArrowheads="1"/>
          </p:cNvSpPr>
          <p:nvPr/>
        </p:nvSpPr>
        <p:spPr bwMode="gray">
          <a:xfrm>
            <a:off x="2088208" y="1973401"/>
            <a:ext cx="1260000" cy="252000"/>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大数据</a:t>
            </a:r>
            <a:endParaRPr lang="zh-CN" altLang="en-US" sz="800" b="1" dirty="0">
              <a:solidFill>
                <a:schemeClr val="tx1">
                  <a:lumMod val="75000"/>
                  <a:lumOff val="25000"/>
                </a:schemeClr>
              </a:solidFill>
              <a:latin typeface="+mn-ea"/>
            </a:endParaRPr>
          </a:p>
        </p:txBody>
      </p:sp>
      <p:sp>
        <p:nvSpPr>
          <p:cNvPr id="71" name="AutoShape 4"/>
          <p:cNvSpPr>
            <a:spLocks noChangeArrowheads="1"/>
          </p:cNvSpPr>
          <p:nvPr/>
        </p:nvSpPr>
        <p:spPr bwMode="gray">
          <a:xfrm>
            <a:off x="3395778" y="1977696"/>
            <a:ext cx="1260000" cy="252000"/>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800" b="1" dirty="0">
                <a:solidFill>
                  <a:schemeClr val="tx1">
                    <a:lumMod val="75000"/>
                    <a:lumOff val="25000"/>
                  </a:schemeClr>
                </a:solidFill>
                <a:latin typeface="+mn-ea"/>
              </a:rPr>
              <a:t>BIM</a:t>
            </a:r>
            <a:endParaRPr lang="en-US" altLang="zh-CN" sz="800" b="1" dirty="0">
              <a:solidFill>
                <a:schemeClr val="tx1">
                  <a:lumMod val="75000"/>
                  <a:lumOff val="25000"/>
                </a:schemeClr>
              </a:solidFill>
              <a:latin typeface="+mn-ea"/>
            </a:endParaRPr>
          </a:p>
        </p:txBody>
      </p:sp>
      <p:sp>
        <p:nvSpPr>
          <p:cNvPr id="72" name="AutoShape 4"/>
          <p:cNvSpPr>
            <a:spLocks noChangeArrowheads="1"/>
          </p:cNvSpPr>
          <p:nvPr/>
        </p:nvSpPr>
        <p:spPr bwMode="gray">
          <a:xfrm>
            <a:off x="5994271" y="1977697"/>
            <a:ext cx="1260000"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数字孪生</a:t>
            </a:r>
            <a:endParaRPr lang="zh-CN" altLang="en-US" sz="800" b="1" dirty="0">
              <a:solidFill>
                <a:schemeClr val="tx1">
                  <a:lumMod val="75000"/>
                  <a:lumOff val="25000"/>
                </a:schemeClr>
              </a:solidFill>
              <a:latin typeface="+mn-ea"/>
            </a:endParaRPr>
          </a:p>
        </p:txBody>
      </p:sp>
      <p:sp>
        <p:nvSpPr>
          <p:cNvPr id="74" name="AutoShape 4"/>
          <p:cNvSpPr>
            <a:spLocks noChangeArrowheads="1"/>
          </p:cNvSpPr>
          <p:nvPr/>
        </p:nvSpPr>
        <p:spPr bwMode="gray">
          <a:xfrm>
            <a:off x="7310151" y="1979674"/>
            <a:ext cx="516854" cy="249942"/>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800" b="1" dirty="0">
                <a:latin typeface="+mn-ea"/>
              </a:rPr>
              <a:t>……</a:t>
            </a:r>
            <a:endParaRPr lang="zh-CN" altLang="en-US" sz="800" b="1" dirty="0">
              <a:latin typeface="+mn-ea"/>
            </a:endParaRPr>
          </a:p>
        </p:txBody>
      </p:sp>
      <p:sp>
        <p:nvSpPr>
          <p:cNvPr id="75" name="AutoShape 4"/>
          <p:cNvSpPr>
            <a:spLocks noChangeArrowheads="1"/>
          </p:cNvSpPr>
          <p:nvPr/>
        </p:nvSpPr>
        <p:spPr bwMode="gray">
          <a:xfrm>
            <a:off x="4707297" y="1977697"/>
            <a:ext cx="1260000"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800" b="1" dirty="0">
                <a:solidFill>
                  <a:schemeClr val="tx1">
                    <a:lumMod val="75000"/>
                    <a:lumOff val="25000"/>
                  </a:schemeClr>
                </a:solidFill>
                <a:latin typeface="+mn-ea"/>
              </a:rPr>
              <a:t>AIM</a:t>
            </a:r>
            <a:endParaRPr lang="zh-CN" altLang="en-US" sz="800" b="1" dirty="0">
              <a:solidFill>
                <a:schemeClr val="tx1">
                  <a:lumMod val="75000"/>
                  <a:lumOff val="25000"/>
                </a:schemeClr>
              </a:solidFill>
              <a:latin typeface="+mn-ea"/>
            </a:endParaRPr>
          </a:p>
        </p:txBody>
      </p:sp>
      <p:sp>
        <p:nvSpPr>
          <p:cNvPr id="3" name="矩形 2"/>
          <p:cNvSpPr/>
          <p:nvPr/>
        </p:nvSpPr>
        <p:spPr>
          <a:xfrm>
            <a:off x="8002060" y="1324856"/>
            <a:ext cx="195972" cy="1795666"/>
          </a:xfrm>
          <a:prstGeom prst="rect">
            <a:avLst/>
          </a:prstGeom>
          <a:ln>
            <a:noFill/>
          </a:ln>
        </p:spPr>
        <p:txBody>
          <a:bodyPr vert="eaVert" wrap="none" anchor="ctr">
            <a:noAutofit/>
          </a:bodyPr>
          <a:lstStyle/>
          <a:p>
            <a:pPr algn="ctr"/>
            <a:r>
              <a:rPr lang="zh-CN" altLang="en-US" sz="1000" b="1" dirty="0">
                <a:solidFill>
                  <a:schemeClr val="tx1">
                    <a:lumMod val="75000"/>
                    <a:lumOff val="25000"/>
                  </a:schemeClr>
                </a:solidFill>
              </a:rPr>
              <a:t>固定全周期技术支撑机制</a:t>
            </a:r>
            <a:endParaRPr lang="zh-CN" altLang="en-US" sz="1000" b="1" dirty="0">
              <a:solidFill>
                <a:schemeClr val="tx1">
                  <a:lumMod val="75000"/>
                  <a:lumOff val="25000"/>
                </a:schemeClr>
              </a:solidFill>
            </a:endParaRPr>
          </a:p>
        </p:txBody>
      </p:sp>
      <p:sp>
        <p:nvSpPr>
          <p:cNvPr id="80" name="矩形 79"/>
          <p:cNvSpPr/>
          <p:nvPr/>
        </p:nvSpPr>
        <p:spPr>
          <a:xfrm>
            <a:off x="8224375" y="1327568"/>
            <a:ext cx="195972" cy="1795666"/>
          </a:xfrm>
          <a:prstGeom prst="rect">
            <a:avLst/>
          </a:prstGeom>
          <a:ln>
            <a:noFill/>
          </a:ln>
        </p:spPr>
        <p:txBody>
          <a:bodyPr vert="eaVert" wrap="none" anchor="ctr">
            <a:noAutofit/>
          </a:bodyPr>
          <a:lstStyle/>
          <a:p>
            <a:pPr algn="ctr"/>
            <a:r>
              <a:rPr lang="en-US" altLang="zh-CN" sz="1000" b="1" dirty="0">
                <a:solidFill>
                  <a:schemeClr val="tx1">
                    <a:lumMod val="75000"/>
                    <a:lumOff val="25000"/>
                  </a:schemeClr>
                </a:solidFill>
              </a:rPr>
              <a:t>…….</a:t>
            </a:r>
            <a:endParaRPr lang="en-US" altLang="zh-CN" sz="1000" b="1" dirty="0">
              <a:solidFill>
                <a:schemeClr val="tx1">
                  <a:lumMod val="75000"/>
                  <a:lumOff val="25000"/>
                </a:schemeClr>
              </a:solidFill>
            </a:endParaRPr>
          </a:p>
        </p:txBody>
      </p:sp>
      <p:sp>
        <p:nvSpPr>
          <p:cNvPr id="61" name="TextBox 564"/>
          <p:cNvSpPr txBox="1"/>
          <p:nvPr/>
        </p:nvSpPr>
        <p:spPr>
          <a:xfrm>
            <a:off x="2484405" y="2669154"/>
            <a:ext cx="1081829" cy="190684"/>
          </a:xfrm>
          <a:prstGeom prst="rect">
            <a:avLst/>
          </a:prstGeom>
          <a:noFill/>
          <a:effectLst/>
        </p:spPr>
        <p:txBody>
          <a:bodyPr wrap="square" lIns="54411" tIns="27205" rIns="54411" bIns="27205" rtlCol="0">
            <a:spAutoFit/>
          </a:bodyPr>
          <a:lstStyle/>
          <a:p>
            <a:pPr algn="ctr">
              <a:spcAft>
                <a:spcPts val="190"/>
              </a:spcAft>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数据资源</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2" name="矩形 61"/>
          <p:cNvSpPr/>
          <p:nvPr/>
        </p:nvSpPr>
        <p:spPr>
          <a:xfrm>
            <a:off x="2266618" y="2813760"/>
            <a:ext cx="646331"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生产运行数据</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3" name="矩形 62"/>
          <p:cNvSpPr/>
          <p:nvPr/>
        </p:nvSpPr>
        <p:spPr>
          <a:xfrm>
            <a:off x="3096965" y="2813760"/>
            <a:ext cx="646331"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运营管理数据</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64" name="图片 63"/>
          <p:cNvPicPr>
            <a:picLocks noChangeArrowheads="1"/>
          </p:cNvPicPr>
          <p:nvPr/>
        </p:nvPicPr>
        <p:blipFill>
          <a:blip r:embed="rId3" cstate="hqprint">
            <a:extLst>
              <a:ext uri="{28A0092B-C50C-407E-A947-70E740481C1C}">
                <a14:useLocalDpi xmlns:a14="http://schemas.microsoft.com/office/drawing/2010/main" val="0"/>
              </a:ext>
            </a:extLst>
          </a:blip>
          <a:srcRect l="29167" t="26297" r="15277" b="20277"/>
          <a:stretch>
            <a:fillRect/>
          </a:stretch>
        </p:blipFill>
        <p:spPr bwMode="auto">
          <a:xfrm>
            <a:off x="2209400" y="2983988"/>
            <a:ext cx="718134" cy="347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74208" y="2986062"/>
            <a:ext cx="671068" cy="345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p:cNvPicPr>
            <a:picLocks noChangeAspect="1"/>
          </p:cNvPicPr>
          <p:nvPr/>
        </p:nvPicPr>
        <p:blipFill>
          <a:blip r:embed="rId5"/>
          <a:stretch>
            <a:fillRect/>
          </a:stretch>
        </p:blipFill>
        <p:spPr>
          <a:xfrm>
            <a:off x="3996820" y="3000319"/>
            <a:ext cx="418698" cy="315768"/>
          </a:xfrm>
          <a:prstGeom prst="rect">
            <a:avLst/>
          </a:prstGeom>
        </p:spPr>
      </p:pic>
      <p:pic>
        <p:nvPicPr>
          <p:cNvPr id="67" name="Picture 4"/>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991376" y="3018530"/>
            <a:ext cx="372086" cy="29238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58764" y="3018530"/>
            <a:ext cx="377195" cy="274012"/>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564"/>
          <p:cNvSpPr txBox="1"/>
          <p:nvPr/>
        </p:nvSpPr>
        <p:spPr>
          <a:xfrm>
            <a:off x="4388618" y="2682845"/>
            <a:ext cx="1081829" cy="190684"/>
          </a:xfrm>
          <a:prstGeom prst="rect">
            <a:avLst/>
          </a:prstGeom>
          <a:noFill/>
          <a:effectLst/>
        </p:spPr>
        <p:txBody>
          <a:bodyPr wrap="square" lIns="54411" tIns="27205" rIns="54411" bIns="27205" rtlCol="0">
            <a:spAutoFit/>
          </a:bodyPr>
          <a:lstStyle/>
          <a:p>
            <a:pPr algn="ctr">
              <a:spcAft>
                <a:spcPts val="190"/>
              </a:spcAft>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人力资源</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0" name="矩形 99"/>
          <p:cNvSpPr/>
          <p:nvPr/>
        </p:nvSpPr>
        <p:spPr>
          <a:xfrm>
            <a:off x="3980230" y="2813760"/>
            <a:ext cx="492443"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技术人员</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1" name="矩形 100"/>
          <p:cNvSpPr/>
          <p:nvPr/>
        </p:nvSpPr>
        <p:spPr>
          <a:xfrm>
            <a:off x="4465041" y="2813760"/>
            <a:ext cx="492443"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管理人员</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2" name="矩形 101"/>
          <p:cNvSpPr/>
          <p:nvPr/>
        </p:nvSpPr>
        <p:spPr>
          <a:xfrm>
            <a:off x="4949851" y="2813760"/>
            <a:ext cx="492443"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运输人员</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3" name="矩形 102"/>
          <p:cNvSpPr/>
          <p:nvPr/>
        </p:nvSpPr>
        <p:spPr>
          <a:xfrm>
            <a:off x="5380225" y="2813760"/>
            <a:ext cx="492443"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维修人员</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 name="TextBox 564"/>
          <p:cNvSpPr txBox="1"/>
          <p:nvPr/>
        </p:nvSpPr>
        <p:spPr>
          <a:xfrm>
            <a:off x="6388121" y="2689614"/>
            <a:ext cx="1081829" cy="190684"/>
          </a:xfrm>
          <a:prstGeom prst="rect">
            <a:avLst/>
          </a:prstGeom>
          <a:noFill/>
          <a:effectLst/>
        </p:spPr>
        <p:txBody>
          <a:bodyPr wrap="square" lIns="54411" tIns="27205" rIns="54411" bIns="27205" rtlCol="0">
            <a:spAutoFit/>
          </a:bodyPr>
          <a:lstStyle/>
          <a:p>
            <a:pPr algn="ctr">
              <a:spcAft>
                <a:spcPts val="190"/>
              </a:spcAft>
            </a:pP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设备资源</a:t>
            </a:r>
            <a:endParaRPr lang="en-US" altLang="zh-CN"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5" name="矩形 104"/>
          <p:cNvSpPr/>
          <p:nvPr/>
        </p:nvSpPr>
        <p:spPr>
          <a:xfrm>
            <a:off x="6213062" y="2813760"/>
            <a:ext cx="338554"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车辆</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6" name="矩形 105"/>
          <p:cNvSpPr/>
          <p:nvPr/>
        </p:nvSpPr>
        <p:spPr>
          <a:xfrm>
            <a:off x="6630687" y="2813760"/>
            <a:ext cx="492443"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安检设备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7" name="矩形 106"/>
          <p:cNvSpPr/>
          <p:nvPr/>
        </p:nvSpPr>
        <p:spPr>
          <a:xfrm>
            <a:off x="7164765" y="2813760"/>
            <a:ext cx="492443" cy="184666"/>
          </a:xfrm>
          <a:prstGeom prst="rect">
            <a:avLst/>
          </a:prstGeom>
        </p:spPr>
        <p:txBody>
          <a:bodyPr wrap="none">
            <a:spAutoFit/>
          </a:bodyPr>
          <a:lstStyle/>
          <a:p>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驱鸟设备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8" name="图片 10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93135" y="3013914"/>
            <a:ext cx="388429" cy="300872"/>
          </a:xfrm>
          <a:prstGeom prst="rect">
            <a:avLst/>
          </a:prstGeom>
        </p:spPr>
      </p:pic>
      <p:pic>
        <p:nvPicPr>
          <p:cNvPr id="109" name="图片 108"/>
          <p:cNvPicPr>
            <a:picLocks noChangeAspect="1"/>
          </p:cNvPicPr>
          <p:nvPr/>
        </p:nvPicPr>
        <p:blipFill rotWithShape="1">
          <a:blip r:embed="rId9" cstate="hqprint">
            <a:extLst>
              <a:ext uri="{28A0092B-C50C-407E-A947-70E740481C1C}">
                <a14:useLocalDpi xmlns:a14="http://schemas.microsoft.com/office/drawing/2010/main" val="0"/>
              </a:ext>
            </a:extLst>
          </a:blip>
          <a:srcRect l="5903" t="4513" r="12425" b="-330"/>
          <a:stretch>
            <a:fillRect/>
          </a:stretch>
        </p:blipFill>
        <p:spPr>
          <a:xfrm>
            <a:off x="6187904" y="3018529"/>
            <a:ext cx="372086" cy="262548"/>
          </a:xfrm>
          <a:prstGeom prst="rect">
            <a:avLst/>
          </a:prstGeom>
        </p:spPr>
      </p:pic>
      <p:pic>
        <p:nvPicPr>
          <p:cNvPr id="110" name="图片 10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683716" y="3000320"/>
            <a:ext cx="353753" cy="274012"/>
          </a:xfrm>
          <a:prstGeom prst="rect">
            <a:avLst/>
          </a:prstGeom>
        </p:spPr>
      </p:pic>
      <p:pic>
        <p:nvPicPr>
          <p:cNvPr id="111" name="图片 110"/>
          <p:cNvPicPr>
            <a:picLocks noChangeAspect="1"/>
          </p:cNvPicPr>
          <p:nvPr/>
        </p:nvPicPr>
        <p:blipFill rotWithShape="1">
          <a:blip r:embed="rId11" cstate="hqprint">
            <a:extLst>
              <a:ext uri="{28A0092B-C50C-407E-A947-70E740481C1C}">
                <a14:useLocalDpi xmlns:a14="http://schemas.microsoft.com/office/drawing/2010/main" val="0"/>
              </a:ext>
            </a:extLst>
          </a:blip>
          <a:srcRect l="9759" r="2527" b="6662"/>
          <a:stretch>
            <a:fillRect/>
          </a:stretch>
        </p:blipFill>
        <p:spPr>
          <a:xfrm>
            <a:off x="7184431" y="2998057"/>
            <a:ext cx="409054" cy="277803"/>
          </a:xfrm>
          <a:prstGeom prst="rect">
            <a:avLst/>
          </a:prstGeom>
        </p:spPr>
      </p:pic>
      <p:sp>
        <p:nvSpPr>
          <p:cNvPr id="112" name="文本框 9"/>
          <p:cNvSpPr txBox="1"/>
          <p:nvPr/>
        </p:nvSpPr>
        <p:spPr>
          <a:xfrm>
            <a:off x="7994897" y="777962"/>
            <a:ext cx="365150" cy="446904"/>
          </a:xfrm>
          <a:prstGeom prst="rect">
            <a:avLst/>
          </a:prstGeom>
          <a:noFill/>
        </p:spPr>
        <p:txBody>
          <a:bodyPr wrap="square" lIns="0" tIns="38411" rIns="0" bIns="38411" rtlCol="0">
            <a:spAutoFit/>
          </a:bodyPr>
          <a:lstStyle/>
          <a:p>
            <a:pPr algn="ctr"/>
            <a:r>
              <a:rPr lang="zh-CN" altLang="en-US" sz="1200" b="1" dirty="0">
                <a:solidFill>
                  <a:srgbClr val="C00000"/>
                </a:solidFill>
                <a:latin typeface="+mn-ea"/>
              </a:rPr>
              <a:t>政策机制</a:t>
            </a:r>
            <a:endParaRPr lang="zh-CN" altLang="en-US" sz="1200" b="1" dirty="0">
              <a:solidFill>
                <a:srgbClr val="C00000"/>
              </a:solidFill>
              <a:latin typeface="+mn-ea"/>
            </a:endParaRPr>
          </a:p>
        </p:txBody>
      </p:sp>
      <p:sp>
        <p:nvSpPr>
          <p:cNvPr id="113" name="文本框 9"/>
          <p:cNvSpPr txBox="1"/>
          <p:nvPr/>
        </p:nvSpPr>
        <p:spPr>
          <a:xfrm>
            <a:off x="2096538" y="1635836"/>
            <a:ext cx="1170555" cy="213315"/>
          </a:xfrm>
          <a:prstGeom prst="rect">
            <a:avLst/>
          </a:prstGeom>
          <a:noFill/>
        </p:spPr>
        <p:txBody>
          <a:bodyPr wrap="square" lIns="76823" tIns="38411" rIns="76823" bIns="38411" rtlCol="0">
            <a:spAutoFit/>
          </a:bodyPr>
          <a:lstStyle/>
          <a:p>
            <a:pPr algn="ct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信息管理</a:t>
            </a:r>
            <a:endPar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4" name="文本框 9"/>
          <p:cNvSpPr txBox="1"/>
          <p:nvPr/>
        </p:nvSpPr>
        <p:spPr>
          <a:xfrm>
            <a:off x="4212166" y="1634227"/>
            <a:ext cx="932189" cy="213315"/>
          </a:xfrm>
          <a:prstGeom prst="rect">
            <a:avLst/>
          </a:prstGeom>
          <a:noFill/>
        </p:spPr>
        <p:txBody>
          <a:bodyPr wrap="square" lIns="76823" tIns="38411" rIns="76823" bIns="38411" rtlCol="0">
            <a:spAutoFit/>
          </a:bodyPr>
          <a:lstStyle/>
          <a:p>
            <a:pPr algn="ct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机场商业管理</a:t>
            </a:r>
            <a:endPar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5" name="矩形 114"/>
          <p:cNvSpPr/>
          <p:nvPr/>
        </p:nvSpPr>
        <p:spPr>
          <a:xfrm>
            <a:off x="2108069" y="760706"/>
            <a:ext cx="1085243" cy="1081368"/>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16" name="矩形 115"/>
          <p:cNvSpPr/>
          <p:nvPr/>
        </p:nvSpPr>
        <p:spPr>
          <a:xfrm>
            <a:off x="3231500" y="751742"/>
            <a:ext cx="2821660" cy="1094327"/>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17" name="AutoShape 4"/>
          <p:cNvSpPr>
            <a:spLocks noChangeArrowheads="1"/>
          </p:cNvSpPr>
          <p:nvPr/>
        </p:nvSpPr>
        <p:spPr bwMode="gray">
          <a:xfrm>
            <a:off x="2274670" y="900320"/>
            <a:ext cx="764421"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资源信息管理</a:t>
            </a:r>
            <a:endPar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8" name="AutoShape 4"/>
          <p:cNvSpPr>
            <a:spLocks noChangeArrowheads="1"/>
          </p:cNvSpPr>
          <p:nvPr/>
        </p:nvSpPr>
        <p:spPr bwMode="gray">
          <a:xfrm>
            <a:off x="3368002" y="900320"/>
            <a:ext cx="764421"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商业智能分析</a:t>
            </a:r>
            <a:endPar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9" name="AutoShape 4"/>
          <p:cNvSpPr>
            <a:spLocks noChangeArrowheads="1"/>
          </p:cNvSpPr>
          <p:nvPr/>
        </p:nvSpPr>
        <p:spPr bwMode="gray">
          <a:xfrm>
            <a:off x="4289790" y="900320"/>
            <a:ext cx="738991"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能源管理</a:t>
            </a:r>
            <a:endPar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0" name="AutoShape 4"/>
          <p:cNvSpPr>
            <a:spLocks noChangeArrowheads="1"/>
          </p:cNvSpPr>
          <p:nvPr/>
        </p:nvSpPr>
        <p:spPr bwMode="gray">
          <a:xfrm>
            <a:off x="5156582" y="894235"/>
            <a:ext cx="764421"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临空产业分析</a:t>
            </a:r>
            <a:endPar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1" name="AutoShape 4"/>
          <p:cNvSpPr>
            <a:spLocks noChangeArrowheads="1"/>
          </p:cNvSpPr>
          <p:nvPr/>
        </p:nvSpPr>
        <p:spPr bwMode="gray">
          <a:xfrm>
            <a:off x="7000899" y="906670"/>
            <a:ext cx="738991"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机场航班活动仿真</a:t>
            </a:r>
            <a:endPar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2" name="Picture 8"/>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000899" y="1182194"/>
            <a:ext cx="738991" cy="405221"/>
          </a:xfrm>
          <a:prstGeom prst="rect">
            <a:avLst/>
          </a:prstGeom>
          <a:noFill/>
          <a:extLst>
            <a:ext uri="{909E8E84-426E-40DD-AFC4-6F175D3DCCD1}">
              <a14:hiddenFill xmlns:a14="http://schemas.microsoft.com/office/drawing/2010/main">
                <a:solidFill>
                  <a:srgbClr val="FFFFFF"/>
                </a:solidFill>
              </a14:hiddenFill>
            </a:ext>
          </a:extLst>
        </p:spPr>
      </p:pic>
      <p:sp>
        <p:nvSpPr>
          <p:cNvPr id="143" name="矩形 142"/>
          <p:cNvSpPr/>
          <p:nvPr/>
        </p:nvSpPr>
        <p:spPr>
          <a:xfrm>
            <a:off x="6090820" y="751743"/>
            <a:ext cx="1730753" cy="1094684"/>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44" name="AutoShape 4"/>
          <p:cNvSpPr>
            <a:spLocks noChangeArrowheads="1"/>
          </p:cNvSpPr>
          <p:nvPr/>
        </p:nvSpPr>
        <p:spPr bwMode="gray">
          <a:xfrm>
            <a:off x="6168172" y="906346"/>
            <a:ext cx="738991"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机场运输需求分析</a:t>
            </a:r>
            <a:endPar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5" name="文本框 9"/>
          <p:cNvSpPr txBox="1"/>
          <p:nvPr/>
        </p:nvSpPr>
        <p:spPr>
          <a:xfrm>
            <a:off x="6385088" y="1634248"/>
            <a:ext cx="932189" cy="213315"/>
          </a:xfrm>
          <a:prstGeom prst="rect">
            <a:avLst/>
          </a:prstGeom>
          <a:noFill/>
        </p:spPr>
        <p:txBody>
          <a:bodyPr wrap="square" lIns="76823" tIns="38411" rIns="76823" bIns="38411" rtlCol="0">
            <a:spAutoFit/>
          </a:bodyPr>
          <a:lstStyle/>
          <a:p>
            <a:pPr algn="ctr"/>
            <a:r>
              <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rPr>
              <a:t>机场改扩建</a:t>
            </a:r>
            <a:endParaRPr lang="zh-CN" altLang="en-US" sz="88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46" name="图片 145"/>
          <p:cNvPicPr>
            <a:picLocks noChangeAspect="1"/>
          </p:cNvPicPr>
          <p:nvPr/>
        </p:nvPicPr>
        <p:blipFill rotWithShape="1">
          <a:blip r:embed="rId13" cstate="hqprint">
            <a:extLst>
              <a:ext uri="{28A0092B-C50C-407E-A947-70E740481C1C}">
                <a14:useLocalDpi xmlns:a14="http://schemas.microsoft.com/office/drawing/2010/main" val="0"/>
              </a:ext>
            </a:extLst>
          </a:blip>
          <a:srcRect t="5003"/>
          <a:stretch>
            <a:fillRect/>
          </a:stretch>
        </p:blipFill>
        <p:spPr>
          <a:xfrm>
            <a:off x="4274487" y="1149593"/>
            <a:ext cx="752551" cy="442721"/>
          </a:xfrm>
          <a:prstGeom prst="rect">
            <a:avLst/>
          </a:prstGeom>
        </p:spPr>
      </p:pic>
      <p:pic>
        <p:nvPicPr>
          <p:cNvPr id="147" name="Picture 9"/>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60566" y="1147035"/>
            <a:ext cx="764422" cy="4430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2"/>
          <p:cNvPicPr>
            <a:picLocks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156581" y="1121432"/>
            <a:ext cx="767036" cy="4767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图片 148"/>
          <p:cNvPicPr>
            <a:picLocks noChangeAspect="1"/>
          </p:cNvPicPr>
          <p:nvPr/>
        </p:nvPicPr>
        <p:blipFill>
          <a:blip r:embed="rId16"/>
          <a:stretch>
            <a:fillRect/>
          </a:stretch>
        </p:blipFill>
        <p:spPr>
          <a:xfrm>
            <a:off x="3368002" y="1141574"/>
            <a:ext cx="771558" cy="453061"/>
          </a:xfrm>
          <a:prstGeom prst="rect">
            <a:avLst/>
          </a:prstGeom>
        </p:spPr>
      </p:pic>
      <p:pic>
        <p:nvPicPr>
          <p:cNvPr id="150" name="图片 149"/>
          <p:cNvPicPr>
            <a:picLocks noChangeAspect="1"/>
          </p:cNvPicPr>
          <p:nvPr/>
        </p:nvPicPr>
        <p:blipFill>
          <a:blip r:embed="rId17"/>
          <a:stretch>
            <a:fillRect/>
          </a:stretch>
        </p:blipFill>
        <p:spPr>
          <a:xfrm>
            <a:off x="6167725" y="1165128"/>
            <a:ext cx="739438" cy="422287"/>
          </a:xfrm>
          <a:prstGeom prst="rect">
            <a:avLst/>
          </a:prstGeom>
        </p:spPr>
      </p:pic>
      <p:sp>
        <p:nvSpPr>
          <p:cNvPr id="2" name="文本框 4"/>
          <p:cNvSpPr txBox="1"/>
          <p:nvPr/>
        </p:nvSpPr>
        <p:spPr>
          <a:xfrm>
            <a:off x="266637" y="277710"/>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二、方案思考</a:t>
            </a:r>
            <a:endParaRPr lang="zh-CN" altLang="en-US" sz="1800" b="1" dirty="0">
              <a:solidFill>
                <a:srgbClr val="C00000"/>
              </a:solidFill>
              <a:cs typeface="+mn-ea"/>
              <a:sym typeface="+mn-lt"/>
            </a:endParaRPr>
          </a:p>
        </p:txBody>
      </p:sp>
      <p:sp>
        <p:nvSpPr>
          <p:cNvPr id="60" name="Freeform 12"/>
          <p:cNvSpPr>
            <a:spLocks noChangeArrowheads="1"/>
          </p:cNvSpPr>
          <p:nvPr/>
        </p:nvSpPr>
        <p:spPr bwMode="auto">
          <a:xfrm>
            <a:off x="116501" y="662230"/>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73" name="Freeform 12"/>
          <p:cNvSpPr>
            <a:spLocks noChangeArrowheads="1"/>
          </p:cNvSpPr>
          <p:nvPr/>
        </p:nvSpPr>
        <p:spPr bwMode="auto">
          <a:xfrm flipH="1" flipV="1">
            <a:off x="1718247" y="3067007"/>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8" name="矩形 83"/>
          <p:cNvSpPr>
            <a:spLocks noChangeArrowheads="1"/>
          </p:cNvSpPr>
          <p:nvPr/>
        </p:nvSpPr>
        <p:spPr bwMode="auto">
          <a:xfrm>
            <a:off x="208577" y="765417"/>
            <a:ext cx="1728573" cy="2531553"/>
          </a:xfrm>
          <a:prstGeom prst="rect">
            <a:avLst/>
          </a:prstGeom>
          <a:solidFill>
            <a:srgbClr val="F2F2F2"/>
          </a:solidFill>
          <a:ln w="9525">
            <a:solidFill>
              <a:srgbClr val="B8B8B8"/>
            </a:solidFill>
            <a:miter lim="800000"/>
          </a:ln>
        </p:spPr>
        <p:txBody>
          <a:bodyPr/>
          <a:lstStyle/>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搭建</a:t>
            </a:r>
            <a:r>
              <a:rPr lang="zh-CN" altLang="en-US" sz="1000" b="1" kern="0" dirty="0">
                <a:solidFill>
                  <a:srgbClr val="C00000"/>
                </a:solidFill>
                <a:cs typeface="+mn-ea"/>
                <a:sym typeface="+mn-lt"/>
              </a:rPr>
              <a:t>机场集团大数据中心</a:t>
            </a:r>
            <a:r>
              <a:rPr lang="zh-CN" altLang="en-US" sz="1000" b="1" kern="0" dirty="0">
                <a:solidFill>
                  <a:schemeClr val="tx1">
                    <a:lumMod val="75000"/>
                    <a:lumOff val="25000"/>
                  </a:schemeClr>
                </a:solidFill>
                <a:cs typeface="+mn-ea"/>
                <a:sym typeface="+mn-lt"/>
              </a:rPr>
              <a:t>，为各机场提供平台和服务资源支持，完善民航大数据体系；加强对机场设备、人员等资源规划与管理的指导；</a:t>
            </a:r>
            <a:endParaRPr lang="en-US" altLang="zh-CN" sz="1000" b="1" kern="0" dirty="0">
              <a:solidFill>
                <a:schemeClr val="tx1">
                  <a:lumMod val="75000"/>
                  <a:lumOff val="25000"/>
                </a:schemeClr>
              </a:solidFill>
              <a:cs typeface="+mn-ea"/>
              <a:sym typeface="+mn-lt"/>
            </a:endParaRPr>
          </a:p>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构建</a:t>
            </a:r>
            <a:r>
              <a:rPr lang="zh-CN" altLang="en-US" sz="1000" b="1" kern="0" dirty="0">
                <a:solidFill>
                  <a:srgbClr val="C00000"/>
                </a:solidFill>
                <a:cs typeface="+mn-ea"/>
                <a:sym typeface="+mn-lt"/>
              </a:rPr>
              <a:t>全生命周期技术支撑机制</a:t>
            </a:r>
            <a:r>
              <a:rPr lang="zh-CN" altLang="en-US" sz="1000" b="1" kern="0" dirty="0">
                <a:solidFill>
                  <a:schemeClr val="tx1">
                    <a:lumMod val="75000"/>
                    <a:lumOff val="25000"/>
                  </a:schemeClr>
                </a:solidFill>
                <a:cs typeface="+mn-ea"/>
                <a:sym typeface="+mn-lt"/>
              </a:rPr>
              <a:t>，推进机场规划、建管养运全过程资源配套，挖掘机场运营特色与优势，辅助开源节流，形成</a:t>
            </a:r>
            <a:r>
              <a:rPr lang="zh-CN" altLang="en-US" sz="1000" b="1" kern="0" dirty="0">
                <a:solidFill>
                  <a:srgbClr val="C00000"/>
                </a:solidFill>
                <a:cs typeface="+mn-ea"/>
                <a:sym typeface="+mn-lt"/>
              </a:rPr>
              <a:t>智慧化建设生态圈</a:t>
            </a:r>
            <a:r>
              <a:rPr lang="zh-CN" altLang="en-US" sz="1000" b="1" kern="0" dirty="0">
                <a:solidFill>
                  <a:schemeClr val="tx1">
                    <a:lumMod val="75000"/>
                    <a:lumOff val="25000"/>
                  </a:schemeClr>
                </a:solidFill>
                <a:cs typeface="+mn-ea"/>
                <a:sym typeface="+mn-lt"/>
              </a:rPr>
              <a:t>。</a:t>
            </a:r>
            <a:endParaRPr lang="zh-CN" altLang="en-US" sz="100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9"/>
          <p:cNvSpPr txBox="1"/>
          <p:nvPr/>
        </p:nvSpPr>
        <p:spPr>
          <a:xfrm>
            <a:off x="1794314" y="51639"/>
            <a:ext cx="6038072" cy="1200329"/>
          </a:xfrm>
          <a:prstGeom prst="rect">
            <a:avLst/>
          </a:prstGeom>
          <a:noFill/>
        </p:spPr>
        <p:txBody>
          <a:bodyPr wrap="square" rtlCol="0">
            <a:spAutoFit/>
          </a:bodyPr>
          <a:lstStyle/>
          <a:p>
            <a:pPr defTabSz="914400"/>
            <a:r>
              <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CONTENT</a:t>
            </a:r>
            <a:endPar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TextBox 49"/>
          <p:cNvSpPr txBox="1"/>
          <p:nvPr/>
        </p:nvSpPr>
        <p:spPr>
          <a:xfrm>
            <a:off x="3569292" y="282676"/>
            <a:ext cx="1956903" cy="707886"/>
          </a:xfrm>
          <a:prstGeom prst="rect">
            <a:avLst/>
          </a:prstGeom>
          <a:noFill/>
        </p:spPr>
        <p:txBody>
          <a:bodyPr wrap="square" rtlCol="0">
            <a:spAutoFit/>
          </a:bodyPr>
          <a:lstStyle/>
          <a:p>
            <a:pPr defTabSz="914400"/>
            <a:r>
              <a:rPr lang="zh-CN" altLang="en-US" sz="4000" b="1" dirty="0">
                <a:solidFill>
                  <a:srgbClr val="C00000"/>
                </a:solidFill>
                <a:latin typeface="微软雅黑" panose="020B0503020204020204" pitchFamily="34" charset="-122"/>
                <a:ea typeface="微软雅黑" panose="020B0503020204020204" pitchFamily="34" charset="-122"/>
              </a:rPr>
              <a:t>目  录</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1588" y="1016424"/>
            <a:ext cx="4291127"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1" name="文本框 10"/>
          <p:cNvSpPr txBox="1"/>
          <p:nvPr/>
        </p:nvSpPr>
        <p:spPr>
          <a:xfrm>
            <a:off x="1721289" y="1347873"/>
            <a:ext cx="1660477" cy="523220"/>
          </a:xfrm>
          <a:prstGeom prst="rect">
            <a:avLst/>
          </a:prstGeom>
          <a:noFill/>
        </p:spPr>
        <p:txBody>
          <a:bodyPr wrap="squar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发展现状</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12" name="矩形 11"/>
          <p:cNvSpPr/>
          <p:nvPr/>
        </p:nvSpPr>
        <p:spPr>
          <a:xfrm>
            <a:off x="-1588" y="2220325"/>
            <a:ext cx="4291127" cy="1107996"/>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3" name="矩形 12"/>
          <p:cNvSpPr/>
          <p:nvPr/>
        </p:nvSpPr>
        <p:spPr>
          <a:xfrm>
            <a:off x="4349633" y="1016424"/>
            <a:ext cx="4291128"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4" name="矩形 13"/>
          <p:cNvSpPr/>
          <p:nvPr/>
        </p:nvSpPr>
        <p:spPr>
          <a:xfrm>
            <a:off x="4349633" y="2220325"/>
            <a:ext cx="4291130"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5" name="文本框 14"/>
          <p:cNvSpPr txBox="1"/>
          <p:nvPr/>
        </p:nvSpPr>
        <p:spPr>
          <a:xfrm>
            <a:off x="1207771" y="1033486"/>
            <a:ext cx="284706" cy="1100348"/>
          </a:xfrm>
          <a:custGeom>
            <a:avLst/>
            <a:gdLst/>
            <a:ahLst/>
            <a:cxnLst/>
            <a:rect l="l" t="t" r="r" b="b"/>
            <a:pathLst>
              <a:path w="111587" h="431267">
                <a:moveTo>
                  <a:pt x="102831" y="0"/>
                </a:moveTo>
                <a:lnTo>
                  <a:pt x="111587" y="0"/>
                </a:lnTo>
                <a:lnTo>
                  <a:pt x="111587" y="431267"/>
                </a:lnTo>
                <a:lnTo>
                  <a:pt x="7479" y="431267"/>
                </a:lnTo>
                <a:lnTo>
                  <a:pt x="7479" y="419738"/>
                </a:lnTo>
                <a:cubicBezTo>
                  <a:pt x="27422" y="419322"/>
                  <a:pt x="40302" y="417608"/>
                  <a:pt x="46118" y="414596"/>
                </a:cubicBezTo>
                <a:cubicBezTo>
                  <a:pt x="51935" y="411584"/>
                  <a:pt x="55986" y="407533"/>
                  <a:pt x="58271" y="402443"/>
                </a:cubicBezTo>
                <a:cubicBezTo>
                  <a:pt x="60556" y="397354"/>
                  <a:pt x="61699" y="382137"/>
                  <a:pt x="61699" y="356793"/>
                </a:cubicBezTo>
                <a:lnTo>
                  <a:pt x="61699" y="128695"/>
                </a:lnTo>
                <a:cubicBezTo>
                  <a:pt x="61699" y="97949"/>
                  <a:pt x="60660" y="78214"/>
                  <a:pt x="58583" y="69489"/>
                </a:cubicBezTo>
                <a:cubicBezTo>
                  <a:pt x="57128" y="62841"/>
                  <a:pt x="54480" y="57960"/>
                  <a:pt x="50637" y="54844"/>
                </a:cubicBezTo>
                <a:cubicBezTo>
                  <a:pt x="46793" y="51727"/>
                  <a:pt x="42171" y="50169"/>
                  <a:pt x="36770" y="50169"/>
                </a:cubicBezTo>
                <a:cubicBezTo>
                  <a:pt x="29084" y="50169"/>
                  <a:pt x="18385" y="53389"/>
                  <a:pt x="4674" y="59829"/>
                </a:cubicBezTo>
                <a:lnTo>
                  <a:pt x="0" y="50169"/>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4816013" y="1016423"/>
            <a:ext cx="489919" cy="1159720"/>
          </a:xfrm>
          <a:custGeom>
            <a:avLst/>
            <a:gdLst/>
            <a:ahLst/>
            <a:cxnLst/>
            <a:rect l="l" t="t" r="r" b="b"/>
            <a:pathLst>
              <a:path w="182187" h="431267">
                <a:moveTo>
                  <a:pt x="182187" y="206444"/>
                </a:moveTo>
                <a:lnTo>
                  <a:pt x="182187" y="258707"/>
                </a:lnTo>
                <a:lnTo>
                  <a:pt x="163283" y="282006"/>
                </a:lnTo>
                <a:cubicBezTo>
                  <a:pt x="111556" y="338511"/>
                  <a:pt x="79252" y="372581"/>
                  <a:pt x="66372" y="384214"/>
                </a:cubicBezTo>
                <a:lnTo>
                  <a:pt x="176682" y="384214"/>
                </a:lnTo>
                <a:lnTo>
                  <a:pt x="182187" y="384094"/>
                </a:lnTo>
                <a:lnTo>
                  <a:pt x="182187" y="431267"/>
                </a:lnTo>
                <a:lnTo>
                  <a:pt x="0" y="431267"/>
                </a:lnTo>
                <a:lnTo>
                  <a:pt x="0" y="419738"/>
                </a:lnTo>
                <a:cubicBezTo>
                  <a:pt x="73332" y="352845"/>
                  <a:pt x="124955" y="298210"/>
                  <a:pt x="154869" y="255831"/>
                </a:cubicBezTo>
                <a:close/>
                <a:moveTo>
                  <a:pt x="132745" y="0"/>
                </a:moveTo>
                <a:cubicBezTo>
                  <a:pt x="149884" y="0"/>
                  <a:pt x="165607" y="2753"/>
                  <a:pt x="179915" y="8258"/>
                </a:cubicBezTo>
                <a:lnTo>
                  <a:pt x="182187" y="9713"/>
                </a:lnTo>
                <a:lnTo>
                  <a:pt x="182187" y="84805"/>
                </a:lnTo>
                <a:lnTo>
                  <a:pt x="175124" y="73540"/>
                </a:lnTo>
                <a:cubicBezTo>
                  <a:pt x="158713" y="56298"/>
                  <a:pt x="139081" y="47677"/>
                  <a:pt x="116230" y="47677"/>
                </a:cubicBezTo>
                <a:cubicBezTo>
                  <a:pt x="95456" y="47677"/>
                  <a:pt x="76811" y="53753"/>
                  <a:pt x="60296" y="65906"/>
                </a:cubicBezTo>
                <a:cubicBezTo>
                  <a:pt x="43781" y="78058"/>
                  <a:pt x="31576" y="95872"/>
                  <a:pt x="23682" y="119347"/>
                </a:cubicBezTo>
                <a:lnTo>
                  <a:pt x="12153" y="119347"/>
                </a:lnTo>
                <a:cubicBezTo>
                  <a:pt x="17346" y="80915"/>
                  <a:pt x="30693" y="51416"/>
                  <a:pt x="52194" y="30850"/>
                </a:cubicBezTo>
                <a:cubicBezTo>
                  <a:pt x="73695" y="10283"/>
                  <a:pt x="100546" y="0"/>
                  <a:pt x="132745"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16"/>
          <p:cNvSpPr txBox="1"/>
          <p:nvPr/>
        </p:nvSpPr>
        <p:spPr>
          <a:xfrm>
            <a:off x="1101015" y="2216942"/>
            <a:ext cx="402547" cy="1100348"/>
          </a:xfrm>
          <a:custGeom>
            <a:avLst/>
            <a:gdLst/>
            <a:ahLst/>
            <a:cxnLst/>
            <a:rect l="l" t="t" r="r" b="b"/>
            <a:pathLst>
              <a:path w="160509" h="438746">
                <a:moveTo>
                  <a:pt x="24928" y="382656"/>
                </a:moveTo>
                <a:cubicBezTo>
                  <a:pt x="30122" y="382656"/>
                  <a:pt x="35419" y="383487"/>
                  <a:pt x="40820" y="385149"/>
                </a:cubicBezTo>
                <a:cubicBezTo>
                  <a:pt x="44352" y="386188"/>
                  <a:pt x="52350" y="389979"/>
                  <a:pt x="64814" y="396523"/>
                </a:cubicBezTo>
                <a:cubicBezTo>
                  <a:pt x="77279" y="403067"/>
                  <a:pt x="85900" y="406962"/>
                  <a:pt x="90678" y="408208"/>
                </a:cubicBezTo>
                <a:cubicBezTo>
                  <a:pt x="98364" y="410493"/>
                  <a:pt x="106570" y="411636"/>
                  <a:pt x="115295" y="411636"/>
                </a:cubicBezTo>
                <a:cubicBezTo>
                  <a:pt x="125890" y="411636"/>
                  <a:pt x="135796" y="409584"/>
                  <a:pt x="145014" y="405482"/>
                </a:cubicBezTo>
                <a:lnTo>
                  <a:pt x="160509" y="394303"/>
                </a:lnTo>
                <a:lnTo>
                  <a:pt x="160509" y="418004"/>
                </a:lnTo>
                <a:lnTo>
                  <a:pt x="149650" y="425658"/>
                </a:lnTo>
                <a:cubicBezTo>
                  <a:pt x="127681" y="434383"/>
                  <a:pt x="102311" y="438746"/>
                  <a:pt x="73539" y="438746"/>
                </a:cubicBezTo>
                <a:cubicBezTo>
                  <a:pt x="45079" y="438746"/>
                  <a:pt x="25707" y="435214"/>
                  <a:pt x="15424" y="428151"/>
                </a:cubicBezTo>
                <a:cubicBezTo>
                  <a:pt x="5141" y="421088"/>
                  <a:pt x="0" y="413505"/>
                  <a:pt x="0" y="405404"/>
                </a:cubicBezTo>
                <a:cubicBezTo>
                  <a:pt x="0" y="399379"/>
                  <a:pt x="2440" y="394082"/>
                  <a:pt x="7322" y="389512"/>
                </a:cubicBezTo>
                <a:cubicBezTo>
                  <a:pt x="12204" y="384941"/>
                  <a:pt x="18073" y="382656"/>
                  <a:pt x="24928" y="382656"/>
                </a:cubicBezTo>
                <a:close/>
                <a:moveTo>
                  <a:pt x="160509" y="142791"/>
                </a:moveTo>
                <a:lnTo>
                  <a:pt x="160509" y="251229"/>
                </a:lnTo>
                <a:lnTo>
                  <a:pt x="128694" y="231682"/>
                </a:lnTo>
                <a:cubicBezTo>
                  <a:pt x="113114" y="224930"/>
                  <a:pt x="97222" y="221554"/>
                  <a:pt x="81018" y="221554"/>
                </a:cubicBezTo>
                <a:lnTo>
                  <a:pt x="71046" y="221554"/>
                </a:lnTo>
                <a:lnTo>
                  <a:pt x="71046" y="212206"/>
                </a:lnTo>
                <a:cubicBezTo>
                  <a:pt x="87458" y="210129"/>
                  <a:pt x="103921" y="204208"/>
                  <a:pt x="120436" y="194444"/>
                </a:cubicBezTo>
                <a:cubicBezTo>
                  <a:pt x="136952" y="184681"/>
                  <a:pt x="148949" y="172943"/>
                  <a:pt x="156427" y="159233"/>
                </a:cubicBezTo>
                <a:close/>
                <a:moveTo>
                  <a:pt x="120904" y="0"/>
                </a:moveTo>
                <a:lnTo>
                  <a:pt x="160509" y="7289"/>
                </a:lnTo>
                <a:lnTo>
                  <a:pt x="160509" y="81828"/>
                </a:lnTo>
                <a:lnTo>
                  <a:pt x="147546" y="62166"/>
                </a:lnTo>
                <a:cubicBezTo>
                  <a:pt x="134147" y="48975"/>
                  <a:pt x="117476" y="42379"/>
                  <a:pt x="97533" y="42379"/>
                </a:cubicBezTo>
                <a:cubicBezTo>
                  <a:pt x="65334" y="42379"/>
                  <a:pt x="38431" y="59622"/>
                  <a:pt x="16826" y="94106"/>
                </a:cubicBezTo>
                <a:lnTo>
                  <a:pt x="6543" y="89121"/>
                </a:lnTo>
                <a:cubicBezTo>
                  <a:pt x="18592" y="60660"/>
                  <a:pt x="33809" y="38692"/>
                  <a:pt x="52194" y="23215"/>
                </a:cubicBezTo>
                <a:cubicBezTo>
                  <a:pt x="70579" y="7739"/>
                  <a:pt x="93482" y="0"/>
                  <a:pt x="120904"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nvSpPr>
        <p:spPr>
          <a:xfrm>
            <a:off x="4703503" y="2176143"/>
            <a:ext cx="602429" cy="1159719"/>
          </a:xfrm>
          <a:custGeom>
            <a:avLst/>
            <a:gdLst/>
            <a:ahLst/>
            <a:cxnLst/>
            <a:rect l="l" t="t" r="r" b="b"/>
            <a:pathLst>
              <a:path w="224027" h="431267">
                <a:moveTo>
                  <a:pt x="178864" y="65750"/>
                </a:moveTo>
                <a:lnTo>
                  <a:pt x="30538" y="275463"/>
                </a:lnTo>
                <a:lnTo>
                  <a:pt x="178864" y="275463"/>
                </a:lnTo>
                <a:close/>
                <a:moveTo>
                  <a:pt x="196002" y="0"/>
                </a:moveTo>
                <a:lnTo>
                  <a:pt x="224027" y="0"/>
                </a:lnTo>
                <a:lnTo>
                  <a:pt x="224027" y="431267"/>
                </a:lnTo>
                <a:lnTo>
                  <a:pt x="178864" y="431267"/>
                </a:lnTo>
                <a:lnTo>
                  <a:pt x="178864" y="319711"/>
                </a:lnTo>
                <a:lnTo>
                  <a:pt x="0" y="319711"/>
                </a:lnTo>
                <a:lnTo>
                  <a:pt x="0" y="279825"/>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5630558" y="1347873"/>
            <a:ext cx="1620957" cy="523220"/>
          </a:xfrm>
          <a:prstGeom prst="rect">
            <a:avLst/>
          </a:prstGeom>
          <a:noFill/>
        </p:spPr>
        <p:txBody>
          <a:bodyPr wrap="non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方案思考</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20" name="文本框 19"/>
          <p:cNvSpPr txBox="1"/>
          <p:nvPr/>
        </p:nvSpPr>
        <p:spPr>
          <a:xfrm>
            <a:off x="1794314" y="2526302"/>
            <a:ext cx="2454056"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实施建议</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
        <p:nvSpPr>
          <p:cNvPr id="21" name="文本框 20"/>
          <p:cNvSpPr txBox="1"/>
          <p:nvPr/>
        </p:nvSpPr>
        <p:spPr>
          <a:xfrm>
            <a:off x="5531091" y="2526302"/>
            <a:ext cx="2208819"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具体实践</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126" name="圆角矩形 125"/>
          <p:cNvSpPr/>
          <p:nvPr/>
        </p:nvSpPr>
        <p:spPr>
          <a:xfrm>
            <a:off x="421741" y="1442612"/>
            <a:ext cx="2516581" cy="1118330"/>
          </a:xfrm>
          <a:prstGeom prst="roundRect">
            <a:avLst>
              <a:gd name="adj" fmla="val 7830"/>
            </a:avLst>
          </a:prstGeom>
          <a:solidFill>
            <a:srgbClr val="FFFFFF">
              <a:lumMod val="95000"/>
            </a:srgbClr>
          </a:solidFill>
          <a:ln w="19050" cap="flat">
            <a:gradFill>
              <a:gsLst>
                <a:gs pos="0">
                  <a:srgbClr val="FFFFFF"/>
                </a:gs>
                <a:gs pos="100000">
                  <a:srgbClr val="DDDDDD"/>
                </a:gs>
              </a:gsLst>
              <a:lin ang="5400000" scaled="1"/>
            </a:gradFill>
            <a:prstDash val="solid"/>
            <a:miter lim="800000"/>
          </a:ln>
          <a:effectLst>
            <a:outerShdw blurRad="50800" dist="38100" dir="2700000" algn="tl" rotWithShape="0">
              <a:prstClr val="black">
                <a:alpha val="40000"/>
              </a:prstClr>
            </a:outerShdw>
          </a:effectLst>
        </p:spPr>
        <p:txBody>
          <a:bodyPr lIns="91028" tIns="45514" rIns="91028" bIns="45514" anchor="t"/>
          <a:lstStyle/>
          <a:p>
            <a:pPr lvl="0" algn="ctr" defTabSz="914400">
              <a:lnSpc>
                <a:spcPct val="130000"/>
              </a:lnSpc>
            </a:pPr>
            <a:r>
              <a:rPr lang="zh-CN" altLang="en-US" sz="1600" b="1" u="sng" kern="0" dirty="0">
                <a:solidFill>
                  <a:srgbClr val="C00000"/>
                </a:solidFill>
                <a:latin typeface="微软雅黑" panose="020B0503020204020204" pitchFamily="34" charset="-122"/>
                <a:ea typeface="微软雅黑" panose="020B0503020204020204" pitchFamily="34" charset="-122"/>
                <a:cs typeface="+mn-ea"/>
                <a:sym typeface="+mn-lt"/>
              </a:rPr>
              <a:t>补短板、建平台、打基础</a:t>
            </a:r>
            <a:endParaRPr kumimoji="1" lang="zh-CN" altLang="en-US" sz="1600" b="0" i="0" u="sng" strike="noStrike" kern="0" cap="none" spc="0" normalizeH="0" baseline="0" noProof="0" dirty="0">
              <a:ln>
                <a:noFill/>
              </a:ln>
              <a:solidFill>
                <a:srgbClr val="C00000"/>
              </a:solidFill>
              <a:effectLst/>
              <a:uLnTx/>
              <a:uFillTx/>
              <a:latin typeface="方正大黑简体" panose="03000509000000000000" pitchFamily="65" charset="-122"/>
              <a:ea typeface="方正大黑简体" panose="03000509000000000000" pitchFamily="65" charset="-122"/>
              <a:cs typeface="Arial" panose="020B0604020202020204" pitchFamily="34" charset="0"/>
            </a:endParaRPr>
          </a:p>
        </p:txBody>
      </p:sp>
      <p:grpSp>
        <p:nvGrpSpPr>
          <p:cNvPr id="7" name="组合 6"/>
          <p:cNvGrpSpPr/>
          <p:nvPr/>
        </p:nvGrpSpPr>
        <p:grpSpPr>
          <a:xfrm>
            <a:off x="367924" y="1917756"/>
            <a:ext cx="8043446" cy="1022301"/>
            <a:chOff x="458676" y="2097994"/>
            <a:chExt cx="6820676" cy="1022301"/>
          </a:xfrm>
        </p:grpSpPr>
        <p:sp>
          <p:nvSpPr>
            <p:cNvPr id="95" name="AutoShape 3"/>
            <p:cNvSpPr>
              <a:spLocks noChangeArrowheads="1"/>
            </p:cNvSpPr>
            <p:nvPr/>
          </p:nvSpPr>
          <p:spPr bwMode="auto">
            <a:xfrm>
              <a:off x="4908550" y="2097994"/>
              <a:ext cx="2370802" cy="463370"/>
            </a:xfrm>
            <a:prstGeom prst="rightArrow">
              <a:avLst>
                <a:gd name="adj1" fmla="val 50000"/>
                <a:gd name="adj2" fmla="val 117034"/>
              </a:avLst>
            </a:prstGeom>
            <a:gradFill rotWithShape="1">
              <a:gsLst>
                <a:gs pos="0">
                  <a:srgbClr val="960000"/>
                </a:gs>
                <a:gs pos="100000">
                  <a:srgbClr val="E60000"/>
                </a:gs>
              </a:gsLst>
              <a:path path="rect">
                <a:fillToRect t="100000" r="100000"/>
              </a:path>
            </a:gradFill>
            <a:ln w="9525">
              <a:miter lim="800000"/>
            </a:ln>
            <a:scene3d>
              <a:camera prst="legacyObliqueBottom">
                <a:rot lat="20099994" lon="0" rev="0"/>
              </a:camera>
              <a:lightRig rig="legacyFlat3" dir="t"/>
            </a:scene3d>
            <a:sp3d extrusionH="328600" prstMaterial="legacyMatte">
              <a:bevelT w="13500" h="13500" prst="angle"/>
              <a:bevelB w="13500" h="13500" prst="angle"/>
              <a:extrusionClr>
                <a:srgbClr val="FF00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latinLnBrk="1">
                <a:spcBef>
                  <a:spcPct val="0"/>
                </a:spcBef>
                <a:spcAft>
                  <a:spcPct val="0"/>
                </a:spcAft>
              </a:pPr>
              <a:endParaRPr kumimoji="1" lang="zh-CN" altLang="zh-CN" b="1">
                <a:solidFill>
                  <a:prstClr val="black"/>
                </a:solidFill>
                <a:latin typeface="微软雅黑" panose="020B0503020204020204" pitchFamily="34" charset="-122"/>
              </a:endParaRPr>
            </a:p>
          </p:txBody>
        </p:sp>
        <p:sp>
          <p:nvSpPr>
            <p:cNvPr id="97" name="AutoShape 6"/>
            <p:cNvSpPr>
              <a:spLocks noChangeArrowheads="1"/>
            </p:cNvSpPr>
            <p:nvPr/>
          </p:nvSpPr>
          <p:spPr bwMode="auto">
            <a:xfrm rot="10800000">
              <a:off x="458676" y="2828751"/>
              <a:ext cx="2527383" cy="182118"/>
            </a:xfrm>
            <a:custGeom>
              <a:avLst/>
              <a:gdLst>
                <a:gd name="T0" fmla="*/ 2147483647 w 21600"/>
                <a:gd name="T1" fmla="*/ 286934191 h 21600"/>
                <a:gd name="T2" fmla="*/ 2147483647 w 21600"/>
                <a:gd name="T3" fmla="*/ 573867426 h 21600"/>
                <a:gd name="T4" fmla="*/ 2147483647 w 21600"/>
                <a:gd name="T5" fmla="*/ 286934191 h 21600"/>
                <a:gd name="T6" fmla="*/ 2147483647 w 21600"/>
                <a:gd name="T7" fmla="*/ 0 h 21600"/>
                <a:gd name="T8" fmla="*/ 0 60000 65536"/>
                <a:gd name="T9" fmla="*/ 0 60000 65536"/>
                <a:gd name="T10" fmla="*/ 0 60000 65536"/>
                <a:gd name="T11" fmla="*/ 0 60000 65536"/>
                <a:gd name="T12" fmla="*/ 3097 w 21600"/>
                <a:gd name="T13" fmla="*/ 3097 h 21600"/>
                <a:gd name="T14" fmla="*/ 18503 w 21600"/>
                <a:gd name="T15" fmla="*/ 18503 h 21600"/>
              </a:gdLst>
              <a:ahLst/>
              <a:cxnLst>
                <a:cxn ang="T8">
                  <a:pos x="T0" y="T1"/>
                </a:cxn>
                <a:cxn ang="T9">
                  <a:pos x="T2" y="T3"/>
                </a:cxn>
                <a:cxn ang="T10">
                  <a:pos x="T4" y="T5"/>
                </a:cxn>
                <a:cxn ang="T11">
                  <a:pos x="T6" y="T7"/>
                </a:cxn>
              </a:cxnLst>
              <a:rect l="T12" t="T13" r="T14" b="T15"/>
              <a:pathLst>
                <a:path w="21600" h="21600">
                  <a:moveTo>
                    <a:pt x="0" y="0"/>
                  </a:moveTo>
                  <a:lnTo>
                    <a:pt x="2593" y="21600"/>
                  </a:lnTo>
                  <a:lnTo>
                    <a:pt x="19007" y="21600"/>
                  </a:lnTo>
                  <a:lnTo>
                    <a:pt x="21600" y="0"/>
                  </a:lnTo>
                  <a:close/>
                </a:path>
              </a:pathLst>
            </a:custGeom>
            <a:gradFill rotWithShape="1">
              <a:gsLst>
                <a:gs pos="0">
                  <a:srgbClr val="FF0000"/>
                </a:gs>
                <a:gs pos="100000">
                  <a:srgbClr val="FF4B4B"/>
                </a:gs>
              </a:gsLst>
              <a:path path="rect">
                <a:fillToRect l="100000" b="100000"/>
              </a:path>
            </a:gradFill>
            <a:ln w="9525">
              <a:miter lim="800000"/>
            </a:ln>
            <a:scene3d>
              <a:camera prst="legacyObliqueBottom"/>
              <a:lightRig rig="legacyFlat3" dir="t"/>
            </a:scene3d>
            <a:sp3d extrusionH="544500" prstMaterial="legacyMatte">
              <a:bevelT w="13500" h="13500" prst="angle"/>
              <a:bevelB w="13500" h="13500" prst="angle"/>
              <a:extrusionClr>
                <a:srgbClr val="FF00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zh-CN" altLang="en-US" dirty="0">
                <a:solidFill>
                  <a:prstClr val="black"/>
                </a:solidFill>
                <a:latin typeface="微软雅黑" panose="020B0503020204020204" pitchFamily="34" charset="-122"/>
              </a:endParaRPr>
            </a:p>
          </p:txBody>
        </p:sp>
        <p:sp>
          <p:nvSpPr>
            <p:cNvPr id="96" name="AutoShape 4"/>
            <p:cNvSpPr>
              <a:spLocks noChangeArrowheads="1"/>
            </p:cNvSpPr>
            <p:nvPr/>
          </p:nvSpPr>
          <p:spPr bwMode="auto">
            <a:xfrm rot="16200000">
              <a:off x="4688470" y="2465777"/>
              <a:ext cx="732342" cy="300388"/>
            </a:xfrm>
            <a:prstGeom prst="parallelogram">
              <a:avLst>
                <a:gd name="adj" fmla="val 62869"/>
              </a:avLst>
            </a:prstGeom>
            <a:gradFill rotWithShape="1">
              <a:gsLst>
                <a:gs pos="0">
                  <a:srgbClr val="C00000"/>
                </a:gs>
                <a:gs pos="100000">
                  <a:srgbClr val="FF1D1D"/>
                </a:gs>
              </a:gsLst>
              <a:path path="rect">
                <a:fillToRect r="100000" b="100000"/>
              </a:path>
            </a:gra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zh-CN" altLang="en-US" dirty="0">
                <a:solidFill>
                  <a:prstClr val="black"/>
                </a:solidFill>
                <a:latin typeface="微软雅黑" panose="020B0503020204020204" pitchFamily="34" charset="-122"/>
              </a:endParaRPr>
            </a:p>
          </p:txBody>
        </p:sp>
        <p:sp>
          <p:nvSpPr>
            <p:cNvPr id="4" name="立方体 3"/>
            <p:cNvSpPr/>
            <p:nvPr/>
          </p:nvSpPr>
          <p:spPr>
            <a:xfrm flipH="1">
              <a:off x="2723195" y="2476174"/>
              <a:ext cx="2481640" cy="644121"/>
            </a:xfrm>
            <a:prstGeom prst="cube">
              <a:avLst>
                <a:gd name="adj" fmla="val 38264"/>
              </a:avLst>
            </a:prstGeom>
            <a:gradFill rotWithShape="1">
              <a:gsLst>
                <a:gs pos="0">
                  <a:srgbClr val="960000"/>
                </a:gs>
                <a:gs pos="100000">
                  <a:srgbClr val="E60000"/>
                </a:gs>
              </a:gsLst>
              <a:path path="rect">
                <a:fillToRect t="100000" r="100000"/>
              </a:path>
            </a:gradFill>
            <a:ln w="9525">
              <a:miter lim="800000"/>
            </a:ln>
            <a:scene3d>
              <a:camera prst="legacyObliqueBottom">
                <a:rot lat="20099994" lon="0" rev="0"/>
              </a:camera>
              <a:lightRig rig="legacyFlat3" dir="t"/>
            </a:scene3d>
            <a:sp3d extrusionH="328600" prstMaterial="legacyMatte">
              <a:bevelT w="13500" h="13500" prst="angle"/>
              <a:bevelB w="13500" h="13500" prst="angle"/>
              <a:extrusionClr>
                <a:srgbClr val="FF0000"/>
              </a:extrusionClr>
            </a:sp3d>
          </p:spPr>
          <p:txBody>
            <a:bodyPr wrap="none" anchor="ctr">
              <a:flatTx/>
            </a:bodyPr>
            <a:lstStyle/>
            <a:p>
              <a:pPr algn="ctr" defTabSz="914400" fontAlgn="base" latinLnBrk="1">
                <a:spcBef>
                  <a:spcPct val="0"/>
                </a:spcBef>
                <a:spcAft>
                  <a:spcPct val="0"/>
                </a:spcAft>
              </a:pPr>
              <a:endParaRPr kumimoji="1" lang="zh-CN" altLang="en-US" sz="1800" b="1">
                <a:solidFill>
                  <a:prstClr val="black"/>
                </a:solidFill>
                <a:latin typeface="微软雅黑" panose="020B0503020204020204" pitchFamily="34" charset="-122"/>
              </a:endParaRPr>
            </a:p>
          </p:txBody>
        </p:sp>
      </p:grpSp>
      <p:sp>
        <p:nvSpPr>
          <p:cNvPr id="98" name="AutoShape 9"/>
          <p:cNvSpPr>
            <a:spLocks noChangeArrowheads="1"/>
          </p:cNvSpPr>
          <p:nvPr/>
        </p:nvSpPr>
        <p:spPr bwMode="auto">
          <a:xfrm>
            <a:off x="1265838" y="2856511"/>
            <a:ext cx="1051796" cy="226345"/>
          </a:xfrm>
          <a:prstGeom prst="roundRect">
            <a:avLst>
              <a:gd name="adj" fmla="val 16667"/>
            </a:avLst>
          </a:prstGeom>
          <a:noFill/>
          <a:ln w="9525" algn="ctr">
            <a:no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latinLnBrk="1">
              <a:spcBef>
                <a:spcPct val="0"/>
              </a:spcBef>
              <a:spcAft>
                <a:spcPct val="0"/>
              </a:spcAft>
            </a:pPr>
            <a:r>
              <a:rPr kumimoji="1" lang="zh-CN" altLang="en-US" sz="1400" dirty="0">
                <a:solidFill>
                  <a:srgbClr val="FFFFFF"/>
                </a:solidFill>
                <a:latin typeface="方正大黑简体" panose="03000509000000000000" pitchFamily="65" charset="-122"/>
                <a:ea typeface="方正大黑简体" panose="03000509000000000000" pitchFamily="65" charset="-122"/>
                <a:cs typeface="Arial" panose="020B0604020202020204" pitchFamily="34" charset="0"/>
              </a:rPr>
              <a:t>第一阶段</a:t>
            </a:r>
            <a:endParaRPr kumimoji="1" lang="en-US" altLang="ko-KR" sz="1400" b="1" dirty="0">
              <a:solidFill>
                <a:srgbClr val="FFFFFF"/>
              </a:solidFill>
              <a:latin typeface="微软雅黑" panose="020B0503020204020204" pitchFamily="34" charset="-122"/>
              <a:cs typeface="Arial" panose="020B0604020202020204" pitchFamily="34" charset="0"/>
            </a:endParaRPr>
          </a:p>
        </p:txBody>
      </p:sp>
      <p:sp>
        <p:nvSpPr>
          <p:cNvPr id="133" name="AutoShape 9"/>
          <p:cNvSpPr>
            <a:spLocks noChangeArrowheads="1"/>
          </p:cNvSpPr>
          <p:nvPr/>
        </p:nvSpPr>
        <p:spPr bwMode="auto">
          <a:xfrm>
            <a:off x="3902086" y="2604287"/>
            <a:ext cx="1051796" cy="226345"/>
          </a:xfrm>
          <a:prstGeom prst="roundRect">
            <a:avLst>
              <a:gd name="adj" fmla="val 16667"/>
            </a:avLst>
          </a:prstGeom>
          <a:noFill/>
          <a:ln w="9525" algn="ctr">
            <a:no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latinLnBrk="1">
              <a:spcBef>
                <a:spcPct val="0"/>
              </a:spcBef>
              <a:spcAft>
                <a:spcPct val="0"/>
              </a:spcAft>
            </a:pPr>
            <a:r>
              <a:rPr kumimoji="1" lang="zh-CN" altLang="en-US" sz="1400" dirty="0">
                <a:solidFill>
                  <a:srgbClr val="FFFFFF"/>
                </a:solidFill>
                <a:latin typeface="方正大黑简体" panose="03000509000000000000" pitchFamily="65" charset="-122"/>
                <a:ea typeface="方正大黑简体" panose="03000509000000000000" pitchFamily="65" charset="-122"/>
                <a:cs typeface="Arial" panose="020B0604020202020204" pitchFamily="34" charset="0"/>
              </a:rPr>
              <a:t>第二阶段</a:t>
            </a:r>
            <a:endParaRPr kumimoji="1" lang="en-US" altLang="ko-KR" sz="1400" b="1" dirty="0">
              <a:solidFill>
                <a:srgbClr val="FFFFFF"/>
              </a:solidFill>
              <a:latin typeface="微软雅黑" panose="020B0503020204020204" pitchFamily="34" charset="-122"/>
              <a:cs typeface="Arial" panose="020B0604020202020204" pitchFamily="34" charset="0"/>
            </a:endParaRPr>
          </a:p>
        </p:txBody>
      </p:sp>
      <p:sp>
        <p:nvSpPr>
          <p:cNvPr id="134" name="AutoShape 9"/>
          <p:cNvSpPr>
            <a:spLocks noChangeArrowheads="1"/>
          </p:cNvSpPr>
          <p:nvPr/>
        </p:nvSpPr>
        <p:spPr bwMode="auto">
          <a:xfrm>
            <a:off x="6237888" y="2263994"/>
            <a:ext cx="1051796" cy="226345"/>
          </a:xfrm>
          <a:prstGeom prst="roundRect">
            <a:avLst>
              <a:gd name="adj" fmla="val 16667"/>
            </a:avLst>
          </a:prstGeom>
          <a:noFill/>
          <a:ln w="9525" algn="ctr">
            <a:no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latinLnBrk="1">
              <a:spcBef>
                <a:spcPct val="0"/>
              </a:spcBef>
              <a:spcAft>
                <a:spcPct val="0"/>
              </a:spcAft>
            </a:pPr>
            <a:r>
              <a:rPr kumimoji="1" lang="zh-CN" altLang="en-US" sz="1400" dirty="0">
                <a:solidFill>
                  <a:srgbClr val="FFFFFF"/>
                </a:solidFill>
                <a:latin typeface="方正大黑简体" panose="03000509000000000000" pitchFamily="65" charset="-122"/>
                <a:ea typeface="方正大黑简体" panose="03000509000000000000" pitchFamily="65" charset="-122"/>
                <a:cs typeface="Arial" panose="020B0604020202020204" pitchFamily="34" charset="0"/>
              </a:rPr>
              <a:t>第三阶段</a:t>
            </a:r>
            <a:endParaRPr kumimoji="1" lang="en-US" altLang="ko-KR" sz="1400" b="1" dirty="0">
              <a:solidFill>
                <a:srgbClr val="FFFFFF"/>
              </a:solidFill>
              <a:latin typeface="微软雅黑" panose="020B0503020204020204" pitchFamily="34" charset="-122"/>
              <a:cs typeface="Arial" panose="020B0604020202020204" pitchFamily="34" charset="0"/>
            </a:endParaRPr>
          </a:p>
        </p:txBody>
      </p:sp>
      <p:sp>
        <p:nvSpPr>
          <p:cNvPr id="8" name="矩形 7"/>
          <p:cNvSpPr/>
          <p:nvPr/>
        </p:nvSpPr>
        <p:spPr>
          <a:xfrm>
            <a:off x="508779" y="1795472"/>
            <a:ext cx="2342503" cy="792525"/>
          </a:xfrm>
          <a:prstGeom prst="rect">
            <a:avLst/>
          </a:prstGeom>
        </p:spPr>
        <p:txBody>
          <a:bodyPr wrap="square">
            <a:spAutoFit/>
          </a:bodyPr>
          <a:lstStyle/>
          <a:p>
            <a:pPr algn="ctr">
              <a:lnSpc>
                <a:spcPct val="130000"/>
              </a:lnSpc>
            </a:pPr>
            <a:r>
              <a:rPr lang="zh-CN" altLang="en-US" sz="1200" b="1" dirty="0">
                <a:solidFill>
                  <a:srgbClr val="002060"/>
                </a:solidFill>
                <a:sym typeface="+mn-lt"/>
              </a:rPr>
              <a:t>必选项</a:t>
            </a:r>
            <a:endParaRPr lang="en-US" altLang="zh-CN" sz="1200" b="1" dirty="0">
              <a:solidFill>
                <a:srgbClr val="002060"/>
              </a:solidFill>
              <a:sym typeface="+mn-lt"/>
            </a:endParaRPr>
          </a:p>
          <a:p>
            <a:pPr algn="ctr">
              <a:lnSpc>
                <a:spcPct val="130000"/>
              </a:lnSpc>
            </a:pPr>
            <a:r>
              <a:rPr lang="zh-CN" altLang="en-US" sz="1100" b="1" dirty="0">
                <a:solidFill>
                  <a:schemeClr val="tx1">
                    <a:lumMod val="75000"/>
                    <a:lumOff val="25000"/>
                  </a:schemeClr>
                </a:solidFill>
                <a:sym typeface="+mn-lt"/>
              </a:rPr>
              <a:t>解决机场共性和基础性问题</a:t>
            </a:r>
            <a:endParaRPr lang="en-US" altLang="zh-CN" sz="1100" b="1" dirty="0">
              <a:solidFill>
                <a:schemeClr val="tx1">
                  <a:lumMod val="75000"/>
                  <a:lumOff val="25000"/>
                </a:schemeClr>
              </a:solidFill>
              <a:sym typeface="+mn-lt"/>
            </a:endParaRPr>
          </a:p>
          <a:p>
            <a:pPr algn="ctr">
              <a:lnSpc>
                <a:spcPct val="130000"/>
              </a:lnSpc>
            </a:pPr>
            <a:r>
              <a:rPr lang="zh-CN" altLang="en-US" sz="1200" b="1" dirty="0">
                <a:solidFill>
                  <a:srgbClr val="C00000"/>
                </a:solidFill>
              </a:rPr>
              <a:t>关键词：</a:t>
            </a:r>
            <a:r>
              <a:rPr lang="zh-CN" altLang="en-US" sz="1100" b="1" dirty="0">
                <a:solidFill>
                  <a:schemeClr val="tx1">
                    <a:lumMod val="75000"/>
                    <a:lumOff val="25000"/>
                  </a:schemeClr>
                </a:solidFill>
                <a:sym typeface="+mn-lt"/>
              </a:rPr>
              <a:t>集成式、广适应、易扩展</a:t>
            </a:r>
            <a:endParaRPr lang="zh-CN" altLang="en-US" sz="1100" b="1" dirty="0">
              <a:solidFill>
                <a:schemeClr val="tx1">
                  <a:lumMod val="75000"/>
                  <a:lumOff val="25000"/>
                </a:schemeClr>
              </a:solidFill>
            </a:endParaRPr>
          </a:p>
        </p:txBody>
      </p:sp>
      <p:sp>
        <p:nvSpPr>
          <p:cNvPr id="135" name="圆角矩形 134"/>
          <p:cNvSpPr/>
          <p:nvPr/>
        </p:nvSpPr>
        <p:spPr>
          <a:xfrm>
            <a:off x="3002443" y="1169562"/>
            <a:ext cx="2608263" cy="1129622"/>
          </a:xfrm>
          <a:prstGeom prst="roundRect">
            <a:avLst>
              <a:gd name="adj" fmla="val 7830"/>
            </a:avLst>
          </a:prstGeom>
          <a:solidFill>
            <a:srgbClr val="FFFFFF">
              <a:lumMod val="95000"/>
            </a:srgbClr>
          </a:solidFill>
          <a:ln w="19050" cap="flat">
            <a:gradFill>
              <a:gsLst>
                <a:gs pos="0">
                  <a:srgbClr val="FFFFFF"/>
                </a:gs>
                <a:gs pos="100000">
                  <a:srgbClr val="DDDDDD"/>
                </a:gs>
              </a:gsLst>
              <a:lin ang="5400000" scaled="1"/>
            </a:gradFill>
            <a:prstDash val="solid"/>
            <a:miter lim="800000"/>
          </a:ln>
          <a:effectLst>
            <a:outerShdw blurRad="50800" dist="38100" dir="2700000" algn="tl" rotWithShape="0">
              <a:prstClr val="black">
                <a:alpha val="40000"/>
              </a:prstClr>
            </a:outerShdw>
          </a:effectLst>
        </p:spPr>
        <p:txBody>
          <a:bodyPr lIns="91028" tIns="45514" rIns="91028" bIns="45514" anchor="t"/>
          <a:lstStyle/>
          <a:p>
            <a:pPr lvl="0" algn="ctr" defTabSz="914400">
              <a:lnSpc>
                <a:spcPct val="130000"/>
              </a:lnSpc>
            </a:pPr>
            <a:r>
              <a:rPr lang="zh-CN" altLang="en-US" sz="1600" b="1" u="sng" kern="0" dirty="0">
                <a:solidFill>
                  <a:srgbClr val="C00000"/>
                </a:solidFill>
                <a:latin typeface="微软雅黑" panose="020B0503020204020204" pitchFamily="34" charset="-122"/>
                <a:ea typeface="微软雅黑" panose="020B0503020204020204" pitchFamily="34" charset="-122"/>
                <a:cs typeface="+mn-ea"/>
                <a:sym typeface="+mn-lt"/>
              </a:rPr>
              <a:t>重特色、建系统、强业务</a:t>
            </a:r>
            <a:endParaRPr kumimoji="1" lang="zh-CN" altLang="en-US" sz="1600" b="0" i="0" u="sng" strike="noStrike" kern="0" cap="none" spc="0" normalizeH="0" baseline="0" noProof="0" dirty="0">
              <a:ln>
                <a:noFill/>
              </a:ln>
              <a:solidFill>
                <a:srgbClr val="C00000"/>
              </a:solidFill>
              <a:effectLst/>
              <a:uLnTx/>
              <a:uFillTx/>
              <a:latin typeface="方正大黑简体" panose="03000509000000000000" pitchFamily="65" charset="-122"/>
              <a:ea typeface="方正大黑简体" panose="03000509000000000000" pitchFamily="65" charset="-122"/>
              <a:cs typeface="Arial" panose="020B0604020202020204" pitchFamily="34" charset="0"/>
            </a:endParaRPr>
          </a:p>
        </p:txBody>
      </p:sp>
      <p:sp>
        <p:nvSpPr>
          <p:cNvPr id="136" name="矩形 135"/>
          <p:cNvSpPr/>
          <p:nvPr/>
        </p:nvSpPr>
        <p:spPr>
          <a:xfrm>
            <a:off x="3038412" y="1504753"/>
            <a:ext cx="2572294" cy="792525"/>
          </a:xfrm>
          <a:prstGeom prst="rect">
            <a:avLst/>
          </a:prstGeom>
        </p:spPr>
        <p:txBody>
          <a:bodyPr wrap="square">
            <a:spAutoFit/>
          </a:bodyPr>
          <a:lstStyle/>
          <a:p>
            <a:pPr algn="ctr">
              <a:lnSpc>
                <a:spcPct val="130000"/>
              </a:lnSpc>
            </a:pPr>
            <a:r>
              <a:rPr lang="zh-CN" altLang="en-US" sz="1200" b="1" dirty="0">
                <a:solidFill>
                  <a:srgbClr val="002060"/>
                </a:solidFill>
                <a:sym typeface="+mn-lt"/>
              </a:rPr>
              <a:t>可选项</a:t>
            </a:r>
            <a:endParaRPr lang="en-US" altLang="zh-CN" sz="1200" b="1" dirty="0">
              <a:solidFill>
                <a:srgbClr val="002060"/>
              </a:solidFill>
              <a:sym typeface="+mn-lt"/>
            </a:endParaRPr>
          </a:p>
          <a:p>
            <a:pPr algn="ctr">
              <a:lnSpc>
                <a:spcPct val="130000"/>
              </a:lnSpc>
            </a:pPr>
            <a:r>
              <a:rPr lang="zh-CN" altLang="en-US" sz="1100" b="1" dirty="0">
                <a:solidFill>
                  <a:schemeClr val="tx1">
                    <a:lumMod val="75000"/>
                    <a:lumOff val="25000"/>
                  </a:schemeClr>
                </a:solidFill>
                <a:sym typeface="+mn-lt"/>
              </a:rPr>
              <a:t>突出本场自身发展需求和实际情况</a:t>
            </a:r>
            <a:endParaRPr lang="en-US" altLang="zh-CN" sz="1100" b="1" dirty="0">
              <a:solidFill>
                <a:schemeClr val="tx1">
                  <a:lumMod val="75000"/>
                  <a:lumOff val="25000"/>
                </a:schemeClr>
              </a:solidFill>
              <a:sym typeface="+mn-lt"/>
            </a:endParaRPr>
          </a:p>
          <a:p>
            <a:pPr algn="ctr">
              <a:lnSpc>
                <a:spcPct val="130000"/>
              </a:lnSpc>
            </a:pPr>
            <a:r>
              <a:rPr lang="zh-CN" altLang="en-US" sz="1200" b="1" dirty="0">
                <a:solidFill>
                  <a:srgbClr val="C00000"/>
                </a:solidFill>
              </a:rPr>
              <a:t>关键词：</a:t>
            </a:r>
            <a:r>
              <a:rPr lang="zh-CN" altLang="en-US" sz="1100" b="1" dirty="0">
                <a:solidFill>
                  <a:schemeClr val="tx1">
                    <a:lumMod val="75000"/>
                    <a:lumOff val="25000"/>
                  </a:schemeClr>
                </a:solidFill>
                <a:sym typeface="+mn-lt"/>
              </a:rPr>
              <a:t>模块化、柔性化、可剪裁</a:t>
            </a:r>
            <a:endParaRPr lang="zh-CN" altLang="en-US" sz="1100" b="1" dirty="0">
              <a:solidFill>
                <a:schemeClr val="tx1">
                  <a:lumMod val="75000"/>
                  <a:lumOff val="25000"/>
                </a:schemeClr>
              </a:solidFill>
            </a:endParaRPr>
          </a:p>
        </p:txBody>
      </p:sp>
      <p:sp>
        <p:nvSpPr>
          <p:cNvPr id="137" name="圆角矩形 136"/>
          <p:cNvSpPr/>
          <p:nvPr/>
        </p:nvSpPr>
        <p:spPr>
          <a:xfrm>
            <a:off x="5728446" y="864762"/>
            <a:ext cx="2490576" cy="1103578"/>
          </a:xfrm>
          <a:prstGeom prst="roundRect">
            <a:avLst>
              <a:gd name="adj" fmla="val 7830"/>
            </a:avLst>
          </a:prstGeom>
          <a:solidFill>
            <a:srgbClr val="FFFFFF">
              <a:lumMod val="95000"/>
            </a:srgbClr>
          </a:solidFill>
          <a:ln w="19050" cap="flat">
            <a:gradFill>
              <a:gsLst>
                <a:gs pos="0">
                  <a:srgbClr val="FFFFFF"/>
                </a:gs>
                <a:gs pos="100000">
                  <a:srgbClr val="DDDDDD"/>
                </a:gs>
              </a:gsLst>
              <a:lin ang="5400000" scaled="1"/>
            </a:gradFill>
            <a:prstDash val="solid"/>
            <a:miter lim="800000"/>
          </a:ln>
          <a:effectLst>
            <a:outerShdw blurRad="50800" dist="38100" dir="2700000" algn="tl" rotWithShape="0">
              <a:prstClr val="black">
                <a:alpha val="40000"/>
              </a:prstClr>
            </a:outerShdw>
          </a:effectLst>
        </p:spPr>
        <p:txBody>
          <a:bodyPr lIns="91028" tIns="45514" rIns="91028" bIns="45514" anchor="t"/>
          <a:lstStyle/>
          <a:p>
            <a:pPr lvl="0" algn="ctr" defTabSz="914400">
              <a:lnSpc>
                <a:spcPct val="130000"/>
              </a:lnSpc>
            </a:pPr>
            <a:r>
              <a:rPr lang="zh-CN" altLang="en-US" sz="1600" b="1" u="sng" kern="0" dirty="0">
                <a:solidFill>
                  <a:srgbClr val="C00000"/>
                </a:solidFill>
                <a:latin typeface="微软雅黑" panose="020B0503020204020204" pitchFamily="34" charset="-122"/>
                <a:ea typeface="微软雅黑" panose="020B0503020204020204" pitchFamily="34" charset="-122"/>
                <a:cs typeface="+mn-ea"/>
                <a:sym typeface="+mn-lt"/>
              </a:rPr>
              <a:t>重特长、强创新，建生态</a:t>
            </a:r>
            <a:endParaRPr kumimoji="1" lang="zh-CN" altLang="en-US" sz="1600" b="0" i="0" u="sng" strike="noStrike" kern="0" cap="none" spc="0" normalizeH="0" baseline="0" noProof="0" dirty="0">
              <a:ln>
                <a:noFill/>
              </a:ln>
              <a:solidFill>
                <a:srgbClr val="C00000"/>
              </a:solidFill>
              <a:effectLst/>
              <a:uLnTx/>
              <a:uFillTx/>
              <a:latin typeface="方正大黑简体" panose="03000509000000000000" pitchFamily="65" charset="-122"/>
              <a:ea typeface="方正大黑简体" panose="03000509000000000000" pitchFamily="65" charset="-122"/>
              <a:cs typeface="Arial" panose="020B0604020202020204" pitchFamily="34" charset="0"/>
            </a:endParaRPr>
          </a:p>
        </p:txBody>
      </p:sp>
      <p:sp>
        <p:nvSpPr>
          <p:cNvPr id="138" name="矩形 137"/>
          <p:cNvSpPr/>
          <p:nvPr/>
        </p:nvSpPr>
        <p:spPr>
          <a:xfrm>
            <a:off x="5842436" y="1183974"/>
            <a:ext cx="2342042" cy="792525"/>
          </a:xfrm>
          <a:prstGeom prst="rect">
            <a:avLst/>
          </a:prstGeom>
        </p:spPr>
        <p:txBody>
          <a:bodyPr wrap="square">
            <a:spAutoFit/>
          </a:bodyPr>
          <a:lstStyle/>
          <a:p>
            <a:pPr algn="ctr">
              <a:lnSpc>
                <a:spcPct val="130000"/>
              </a:lnSpc>
            </a:pPr>
            <a:r>
              <a:rPr lang="zh-CN" altLang="en-US" sz="1200" b="1" dirty="0">
                <a:solidFill>
                  <a:srgbClr val="002060"/>
                </a:solidFill>
                <a:sym typeface="+mn-lt"/>
              </a:rPr>
              <a:t>升级项</a:t>
            </a:r>
            <a:endParaRPr lang="en-US" altLang="zh-CN" sz="1200" b="1" dirty="0">
              <a:solidFill>
                <a:srgbClr val="002060"/>
              </a:solidFill>
              <a:sym typeface="+mn-lt"/>
            </a:endParaRPr>
          </a:p>
          <a:p>
            <a:pPr algn="ctr">
              <a:lnSpc>
                <a:spcPct val="130000"/>
              </a:lnSpc>
            </a:pPr>
            <a:r>
              <a:rPr lang="zh-CN" altLang="en-US" sz="1100" b="1" dirty="0">
                <a:solidFill>
                  <a:schemeClr val="tx1">
                    <a:lumMod val="75000"/>
                    <a:lumOff val="25000"/>
                  </a:schemeClr>
                </a:solidFill>
                <a:sym typeface="+mn-lt"/>
              </a:rPr>
              <a:t>聚焦机场特长业务领域</a:t>
            </a:r>
            <a:endParaRPr lang="en-US" altLang="zh-CN" sz="1100" b="1" dirty="0">
              <a:solidFill>
                <a:schemeClr val="tx1">
                  <a:lumMod val="75000"/>
                  <a:lumOff val="25000"/>
                </a:schemeClr>
              </a:solidFill>
              <a:sym typeface="+mn-lt"/>
            </a:endParaRPr>
          </a:p>
          <a:p>
            <a:pPr algn="ctr">
              <a:lnSpc>
                <a:spcPct val="130000"/>
              </a:lnSpc>
            </a:pPr>
            <a:r>
              <a:rPr lang="zh-CN" altLang="en-US" sz="1200" b="1" dirty="0">
                <a:solidFill>
                  <a:srgbClr val="C00000"/>
                </a:solidFill>
              </a:rPr>
              <a:t>关键词：</a:t>
            </a:r>
            <a:r>
              <a:rPr lang="zh-CN" altLang="en-US" sz="1100" b="1" dirty="0">
                <a:solidFill>
                  <a:schemeClr val="tx1">
                    <a:lumMod val="75000"/>
                    <a:lumOff val="25000"/>
                  </a:schemeClr>
                </a:solidFill>
                <a:sym typeface="+mn-lt"/>
              </a:rPr>
              <a:t>自由式、重突破、争领先</a:t>
            </a:r>
            <a:endParaRPr lang="zh-CN" altLang="en-US" sz="11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77"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79"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通过基础环境和平台建设，支撑中小机场各关键要素与大型机场同时呈现在“一张网”上，推进中小机场整体水平达到统一最低基准。</a:t>
            </a:r>
            <a:endParaRPr lang="zh-CN" altLang="en-US" sz="1050" b="1" kern="0" dirty="0">
              <a:solidFill>
                <a:schemeClr val="tx1">
                  <a:lumMod val="75000"/>
                  <a:lumOff val="25000"/>
                </a:schemeClr>
              </a:solidFill>
              <a:cs typeface="+mn-ea"/>
              <a:sym typeface="+mn-lt"/>
            </a:endParaRPr>
          </a:p>
        </p:txBody>
      </p:sp>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zh-CN"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安全方面</a:t>
            </a: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重点</a:t>
            </a: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围绕机场运行管理，发挥信息技术支撑作用，</a:t>
            </a:r>
            <a:r>
              <a:rPr lang="zh-CN" altLang="zh-CN"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实现</a:t>
            </a: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全行业数字化安全监管</a:t>
            </a:r>
            <a:endParaRPr lang="en-US" altLang="zh-CN"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8026725"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构建从地面到空中、从人防到技防、从被动到主动的</a:t>
            </a:r>
            <a:r>
              <a:rPr lang="zh-CN" altLang="en-US" sz="1010" b="1" kern="0" dirty="0">
                <a:solidFill>
                  <a:srgbClr val="C00000"/>
                </a:solidFill>
                <a:cs typeface="+mn-ea"/>
                <a:sym typeface="+mn-lt"/>
              </a:rPr>
              <a:t>立体式安全防范体系</a:t>
            </a:r>
            <a:r>
              <a:rPr lang="zh-CN" altLang="en-US" sz="1010" b="1" kern="0" dirty="0">
                <a:solidFill>
                  <a:schemeClr val="tx1">
                    <a:lumMod val="75000"/>
                    <a:lumOff val="25000"/>
                  </a:schemeClr>
                </a:solidFill>
                <a:cs typeface="+mn-ea"/>
                <a:sym typeface="+mn-lt"/>
              </a:rPr>
              <a:t>；</a:t>
            </a:r>
            <a:endParaRPr lang="en-US" altLang="zh-CN"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推广使用</a:t>
            </a:r>
            <a:r>
              <a:rPr lang="zh-CN" altLang="en-US" sz="1010" b="1" kern="0" dirty="0">
                <a:solidFill>
                  <a:srgbClr val="C00000"/>
                </a:solidFill>
                <a:cs typeface="+mn-ea"/>
                <a:sym typeface="+mn-lt"/>
              </a:rPr>
              <a:t>行业安全监管平台</a:t>
            </a:r>
            <a:r>
              <a:rPr lang="zh-CN" altLang="en-US" sz="1010" b="1" kern="0" dirty="0">
                <a:solidFill>
                  <a:schemeClr val="tx1">
                    <a:lumMod val="75000"/>
                    <a:lumOff val="25000"/>
                  </a:schemeClr>
                </a:solidFill>
                <a:cs typeface="+mn-ea"/>
                <a:sym typeface="+mn-lt"/>
              </a:rPr>
              <a:t>，实现日常性安全数据交互、突发事件下对机场情况掌握和远程指导；</a:t>
            </a:r>
            <a:endParaRPr lang="en-US" altLang="zh-CN"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50" b="1" kern="0" dirty="0">
                <a:solidFill>
                  <a:schemeClr val="tx1">
                    <a:lumMod val="75000"/>
                    <a:lumOff val="25000"/>
                  </a:schemeClr>
                </a:solidFill>
                <a:cs typeface="+mn-ea"/>
                <a:sym typeface="+mn-lt"/>
              </a:rPr>
              <a:t>通过流程、组织优化及创新技术应用，提升机场安全风险识别能力。</a:t>
            </a:r>
            <a:endParaRPr lang="en-US" altLang="zh-CN" sz="1010" b="1" kern="0" dirty="0">
              <a:solidFill>
                <a:schemeClr val="tx1">
                  <a:lumMod val="75000"/>
                  <a:lumOff val="25000"/>
                </a:schemeClr>
              </a:solidFill>
              <a:cs typeface="+mn-ea"/>
              <a:sym typeface="+mn-lt"/>
            </a:endParaRPr>
          </a:p>
        </p:txBody>
      </p:sp>
      <p:pic>
        <p:nvPicPr>
          <p:cNvPr id="100" name="图片 9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30462" y="2340266"/>
            <a:ext cx="1724500" cy="1039699"/>
          </a:xfrm>
          <a:prstGeom prst="rect">
            <a:avLst/>
          </a:prstGeom>
        </p:spPr>
      </p:pic>
      <p:pic>
        <p:nvPicPr>
          <p:cNvPr id="64" name="图片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889" y="2342031"/>
            <a:ext cx="1750938" cy="1036169"/>
          </a:xfrm>
          <a:prstGeom prst="rect">
            <a:avLst/>
          </a:prstGeom>
        </p:spPr>
      </p:pic>
      <p:pic>
        <p:nvPicPr>
          <p:cNvPr id="66" name="图片 65"/>
          <p:cNvPicPr>
            <a:picLocks noChangeAspect="1"/>
          </p:cNvPicPr>
          <p:nvPr/>
        </p:nvPicPr>
        <p:blipFill rotWithShape="1">
          <a:blip r:embed="rId3"/>
          <a:srcRect l="21741" t="9557" b="7976"/>
          <a:stretch>
            <a:fillRect/>
          </a:stretch>
        </p:blipFill>
        <p:spPr>
          <a:xfrm>
            <a:off x="6670912" y="2342031"/>
            <a:ext cx="1962467" cy="1036169"/>
          </a:xfrm>
          <a:prstGeom prst="rect">
            <a:avLst/>
          </a:prstGeom>
        </p:spPr>
      </p:pic>
      <p:sp>
        <p:nvSpPr>
          <p:cNvPr id="101" name="文本框 7"/>
          <p:cNvSpPr txBox="1"/>
          <p:nvPr/>
        </p:nvSpPr>
        <p:spPr>
          <a:xfrm>
            <a:off x="2071509" y="2340266"/>
            <a:ext cx="358952"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安防视频监控管理平台</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5" name="文本框 7"/>
          <p:cNvSpPr txBox="1"/>
          <p:nvPr/>
        </p:nvSpPr>
        <p:spPr>
          <a:xfrm>
            <a:off x="4146946"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无动力设备精细化管控平台</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6" name="文本框 7"/>
          <p:cNvSpPr txBox="1"/>
          <p:nvPr/>
        </p:nvSpPr>
        <p:spPr>
          <a:xfrm>
            <a:off x="6289827"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跑道全景监控</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7" name="文本框 7"/>
          <p:cNvSpPr txBox="1"/>
          <p:nvPr/>
        </p:nvSpPr>
        <p:spPr>
          <a:xfrm>
            <a:off x="-4563" y="2341149"/>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立体式安全防范体系</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18" y="2341149"/>
            <a:ext cx="1677419" cy="1037934"/>
          </a:xfrm>
          <a:prstGeom prst="rect">
            <a:avLst/>
          </a:prstGeom>
        </p:spPr>
      </p:pic>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4" name="TextBox 7"/>
          <p:cNvSpPr txBox="1"/>
          <p:nvPr/>
        </p:nvSpPr>
        <p:spPr>
          <a:xfrm>
            <a:off x="2482889" y="529889"/>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第一阶段：补短板、建平台、打基础</a:t>
            </a:r>
            <a:r>
              <a:rPr lang="zh-CN" altLang="en-US" sz="1200" b="1" kern="0" dirty="0">
                <a:solidFill>
                  <a:srgbClr val="002060"/>
                </a:solidFill>
                <a:cs typeface="+mn-ea"/>
                <a:sym typeface="+mn-lt"/>
              </a:rPr>
              <a:t>（必选项）</a:t>
            </a:r>
            <a:endParaRPr lang="zh-CN" altLang="en-US" sz="1200" b="1" kern="0" dirty="0">
              <a:solidFill>
                <a:srgbClr val="002060"/>
              </a:solidFill>
              <a:cs typeface="+mn-ea"/>
              <a:sym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7"/>
          <p:cNvSpPr txBox="1"/>
          <p:nvPr/>
        </p:nvSpPr>
        <p:spPr>
          <a:xfrm>
            <a:off x="2482889" y="529889"/>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第一阶段：补短板、建平台、打基础</a:t>
            </a:r>
            <a:r>
              <a:rPr lang="zh-CN" altLang="en-US" sz="1200" b="1" kern="0" dirty="0">
                <a:solidFill>
                  <a:srgbClr val="002060"/>
                </a:solidFill>
                <a:cs typeface="+mn-ea"/>
                <a:sym typeface="+mn-lt"/>
              </a:rPr>
              <a:t>（必选项）</a:t>
            </a:r>
            <a:endParaRPr lang="zh-CN" altLang="en-US" sz="1200" b="1" kern="0" dirty="0">
              <a:solidFill>
                <a:srgbClr val="002060"/>
              </a:solidFill>
              <a:cs typeface="+mn-ea"/>
              <a:sym typeface="+mn-lt"/>
            </a:endParaRPr>
          </a:p>
        </p:txBody>
      </p:sp>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服务方面：重点完善全流程旅客行李服务</a:t>
            </a: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8026725"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航站楼协同决策平台</a:t>
            </a:r>
            <a:r>
              <a:rPr lang="zh-CN" altLang="en-US" sz="1010" b="1" kern="0" dirty="0" smtClean="0">
                <a:solidFill>
                  <a:schemeClr val="tx1">
                    <a:lumMod val="75000"/>
                    <a:lumOff val="25000"/>
                  </a:schemeClr>
                </a:solidFill>
                <a:cs typeface="+mn-ea"/>
                <a:sym typeface="+mn-lt"/>
              </a:rPr>
              <a:t>：及时</a:t>
            </a:r>
            <a:r>
              <a:rPr lang="zh-CN" altLang="en-US" sz="1010" b="1" kern="0" dirty="0">
                <a:solidFill>
                  <a:schemeClr val="tx1">
                    <a:lumMod val="75000"/>
                    <a:lumOff val="25000"/>
                  </a:schemeClr>
                </a:solidFill>
                <a:cs typeface="+mn-ea"/>
                <a:sym typeface="+mn-lt"/>
              </a:rPr>
              <a:t>掌握本场旅客、行李等关键节点信息，做好安检口、行李托运车、安检人员等资源调配；</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出行一张脸、通关一次检</a:t>
            </a:r>
            <a:r>
              <a:rPr lang="zh-CN" altLang="en-US" sz="1010" b="1" kern="0" dirty="0">
                <a:solidFill>
                  <a:schemeClr val="tx1">
                    <a:lumMod val="75000"/>
                    <a:lumOff val="25000"/>
                  </a:schemeClr>
                </a:solidFill>
                <a:cs typeface="+mn-ea"/>
                <a:sym typeface="+mn-lt"/>
              </a:rPr>
              <a:t>：使用人脸识别设备，实现安检信息互认，节省旅客排队时间，提高旅客出行体验。</a:t>
            </a:r>
            <a:endParaRPr lang="zh-CN" altLang="en-US" sz="1010" b="1" kern="0" dirty="0">
              <a:solidFill>
                <a:schemeClr val="tx1">
                  <a:lumMod val="75000"/>
                  <a:lumOff val="25000"/>
                </a:schemeClr>
              </a:solidFill>
              <a:cs typeface="+mn-ea"/>
              <a:sym typeface="+mn-lt"/>
            </a:endParaRPr>
          </a:p>
        </p:txBody>
      </p:sp>
      <p:pic>
        <p:nvPicPr>
          <p:cNvPr id="19" name="图片 18"/>
          <p:cNvPicPr>
            <a:picLocks noChangeAspect="1"/>
          </p:cNvPicPr>
          <p:nvPr/>
        </p:nvPicPr>
        <p:blipFill>
          <a:blip r:embed="rId1"/>
          <a:stretch>
            <a:fillRect/>
          </a:stretch>
        </p:blipFill>
        <p:spPr>
          <a:xfrm>
            <a:off x="503376" y="2093200"/>
            <a:ext cx="2814108" cy="1170058"/>
          </a:xfrm>
          <a:prstGeom prst="rect">
            <a:avLst/>
          </a:prstGeom>
        </p:spPr>
      </p:pic>
      <p:pic>
        <p:nvPicPr>
          <p:cNvPr id="20" name="图片 19"/>
          <p:cNvPicPr>
            <a:picLocks noChangeAspect="1"/>
          </p:cNvPicPr>
          <p:nvPr/>
        </p:nvPicPr>
        <p:blipFill>
          <a:blip r:embed="rId2"/>
          <a:stretch>
            <a:fillRect/>
          </a:stretch>
        </p:blipFill>
        <p:spPr>
          <a:xfrm>
            <a:off x="3832600" y="2093199"/>
            <a:ext cx="2050040" cy="1166339"/>
          </a:xfrm>
          <a:prstGeom prst="rect">
            <a:avLst/>
          </a:prstGeom>
        </p:spPr>
      </p:pic>
      <p:pic>
        <p:nvPicPr>
          <p:cNvPr id="21" name="图片 20"/>
          <p:cNvPicPr>
            <a:picLocks noChangeAspect="1"/>
          </p:cNvPicPr>
          <p:nvPr/>
        </p:nvPicPr>
        <p:blipFill>
          <a:blip r:embed="rId3"/>
          <a:stretch>
            <a:fillRect/>
          </a:stretch>
        </p:blipFill>
        <p:spPr>
          <a:xfrm>
            <a:off x="6384514" y="2089481"/>
            <a:ext cx="2239437" cy="1166338"/>
          </a:xfrm>
          <a:prstGeom prst="rect">
            <a:avLst/>
          </a:prstGeom>
        </p:spPr>
      </p:pic>
      <p:sp>
        <p:nvSpPr>
          <p:cNvPr id="22" name="文本框 7"/>
          <p:cNvSpPr txBox="1"/>
          <p:nvPr/>
        </p:nvSpPr>
        <p:spPr>
          <a:xfrm>
            <a:off x="12332" y="2093200"/>
            <a:ext cx="486634" cy="117005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自助</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服务</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能力</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7"/>
          <p:cNvSpPr txBox="1"/>
          <p:nvPr/>
        </p:nvSpPr>
        <p:spPr>
          <a:xfrm>
            <a:off x="3331725" y="2093200"/>
            <a:ext cx="486634" cy="117005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出行</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一张脸</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7"/>
          <p:cNvSpPr txBox="1"/>
          <p:nvPr/>
        </p:nvSpPr>
        <p:spPr>
          <a:xfrm>
            <a:off x="5897880" y="2089481"/>
            <a:ext cx="486634" cy="117005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通关</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一次检</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15"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16"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17"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通过基础环境和平台建设，支撑中小机场各关键要素与大型机场同时呈现在“一张网”上，推进中小机场整体水平达到统一最低基准。</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运行方面：重点实现机场运行作业、管制服务协同化、精细化，提高机场运行效率</a:t>
            </a: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8026725"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en-US" altLang="zh-CN" sz="1010" b="1" kern="0" dirty="0">
                <a:solidFill>
                  <a:srgbClr val="C00000"/>
                </a:solidFill>
                <a:cs typeface="+mn-ea"/>
                <a:sym typeface="+mn-lt"/>
              </a:rPr>
              <a:t>ADS-B+</a:t>
            </a:r>
            <a:r>
              <a:rPr lang="zh-CN" altLang="en-US" sz="1010" b="1" kern="0" dirty="0">
                <a:solidFill>
                  <a:srgbClr val="C00000"/>
                </a:solidFill>
                <a:cs typeface="+mn-ea"/>
                <a:sym typeface="+mn-lt"/>
              </a:rPr>
              <a:t>广域多点定位</a:t>
            </a:r>
            <a:r>
              <a:rPr lang="zh-CN" altLang="en-US" sz="1010" b="1" kern="0" dirty="0">
                <a:solidFill>
                  <a:schemeClr val="tx1">
                    <a:lumMod val="75000"/>
                    <a:lumOff val="25000"/>
                  </a:schemeClr>
                </a:solidFill>
                <a:cs typeface="+mn-ea"/>
                <a:sym typeface="+mn-lt"/>
              </a:rPr>
              <a:t>：提供高定位精度、高数据率、高性价比的</a:t>
            </a:r>
            <a:r>
              <a:rPr lang="zh-CN" altLang="en-US" sz="1010" b="1" kern="0" dirty="0">
                <a:solidFill>
                  <a:srgbClr val="C00000"/>
                </a:solidFill>
                <a:cs typeface="+mn-ea"/>
                <a:sym typeface="+mn-lt"/>
              </a:rPr>
              <a:t>终端区监视能力</a:t>
            </a:r>
            <a:r>
              <a:rPr lang="zh-CN" altLang="en-US" sz="1010" b="1" kern="0" dirty="0">
                <a:solidFill>
                  <a:schemeClr val="tx1">
                    <a:lumMod val="75000"/>
                    <a:lumOff val="25000"/>
                  </a:schemeClr>
                </a:solidFill>
                <a:cs typeface="+mn-ea"/>
                <a:sym typeface="+mn-lt"/>
              </a:rPr>
              <a:t>；</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机场运行指挥系统</a:t>
            </a:r>
            <a:r>
              <a:rPr lang="en-US" altLang="zh-CN" sz="1010" b="1" kern="0" dirty="0">
                <a:solidFill>
                  <a:srgbClr val="C00000"/>
                </a:solidFill>
                <a:cs typeface="+mn-ea"/>
                <a:sym typeface="+mn-lt"/>
              </a:rPr>
              <a:t>+</a:t>
            </a:r>
            <a:r>
              <a:rPr lang="zh-CN" altLang="en-US" sz="1010" b="1" kern="0" dirty="0">
                <a:solidFill>
                  <a:srgbClr val="C00000"/>
                </a:solidFill>
                <a:cs typeface="+mn-ea"/>
                <a:sym typeface="+mn-lt"/>
              </a:rPr>
              <a:t>机场协同决策系统</a:t>
            </a:r>
            <a:r>
              <a:rPr lang="zh-CN" altLang="en-US" sz="1010" b="1" kern="0" dirty="0">
                <a:solidFill>
                  <a:schemeClr val="tx1">
                    <a:lumMod val="75000"/>
                    <a:lumOff val="25000"/>
                  </a:schemeClr>
                </a:solidFill>
                <a:cs typeface="+mn-ea"/>
                <a:sym typeface="+mn-lt"/>
              </a:rPr>
              <a:t>：提供数据共享、航班管理、协同决策、资源管理、指挥调度等</a:t>
            </a:r>
            <a:r>
              <a:rPr lang="zh-CN" altLang="en-US" sz="1010" b="1" kern="0" dirty="0">
                <a:solidFill>
                  <a:srgbClr val="C00000"/>
                </a:solidFill>
                <a:cs typeface="+mn-ea"/>
                <a:sym typeface="+mn-lt"/>
              </a:rPr>
              <a:t>一体化航班运行管理能力</a:t>
            </a:r>
            <a:r>
              <a:rPr lang="zh-CN" altLang="en-US" sz="1010" b="1" kern="0" dirty="0">
                <a:solidFill>
                  <a:schemeClr val="accent1">
                    <a:lumMod val="50000"/>
                  </a:schemeClr>
                </a:solidFill>
                <a:cs typeface="+mn-ea"/>
                <a:sym typeface="+mn-lt"/>
              </a:rPr>
              <a:t>；</a:t>
            </a:r>
            <a:endParaRPr lang="zh-CN" altLang="en-US" sz="1010" b="1" kern="0" dirty="0">
              <a:solidFill>
                <a:schemeClr val="accent1">
                  <a:lumMod val="50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塔台管制自动化系统</a:t>
            </a:r>
            <a:r>
              <a:rPr lang="zh-CN" altLang="en-US" sz="1010" b="1" kern="0" dirty="0">
                <a:solidFill>
                  <a:schemeClr val="tx1">
                    <a:lumMod val="75000"/>
                    <a:lumOff val="25000"/>
                  </a:schemeClr>
                </a:solidFill>
                <a:cs typeface="+mn-ea"/>
                <a:sym typeface="+mn-lt"/>
              </a:rPr>
              <a:t>：提供空地监视、风险预警、路由规划、电子进程单等</a:t>
            </a:r>
            <a:r>
              <a:rPr lang="zh-CN" altLang="en-US" sz="1010" b="1" kern="0" dirty="0">
                <a:solidFill>
                  <a:srgbClr val="C00000"/>
                </a:solidFill>
                <a:cs typeface="+mn-ea"/>
                <a:sym typeface="+mn-lt"/>
              </a:rPr>
              <a:t>集成式塔台管制服务能力</a:t>
            </a:r>
            <a:r>
              <a:rPr lang="zh-CN" altLang="en-US" sz="1010" b="1" kern="0" dirty="0">
                <a:solidFill>
                  <a:schemeClr val="accent1">
                    <a:lumMod val="50000"/>
                  </a:schemeClr>
                </a:solidFill>
                <a:cs typeface="+mn-ea"/>
                <a:sym typeface="+mn-lt"/>
              </a:rPr>
              <a:t>。</a:t>
            </a:r>
            <a:endParaRPr lang="zh-CN" altLang="en-US" sz="1010" b="1" kern="0" dirty="0">
              <a:solidFill>
                <a:schemeClr val="accent1">
                  <a:lumMod val="50000"/>
                </a:schemeClr>
              </a:solidFill>
              <a:cs typeface="+mn-ea"/>
              <a:sym typeface="+mn-lt"/>
            </a:endParaRPr>
          </a:p>
        </p:txBody>
      </p:sp>
      <p:sp>
        <p:nvSpPr>
          <p:cNvPr id="101" name="文本框 7"/>
          <p:cNvSpPr txBox="1"/>
          <p:nvPr/>
        </p:nvSpPr>
        <p:spPr>
          <a:xfrm>
            <a:off x="12756" y="2264850"/>
            <a:ext cx="379455" cy="97126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机场运行指挥</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8" name="C01">
            <a:hlinkClick r:id="" action="ppaction://media"/>
          </p:cNvPr>
          <p:cNvPicPr>
            <a:picLocks noChangeAspect="1"/>
          </p:cNvPicPr>
          <p:nvPr/>
        </p:nvPicPr>
        <p:blipFill>
          <a:blip r:embed="rId1"/>
          <a:stretch>
            <a:fillRect/>
          </a:stretch>
        </p:blipFill>
        <p:spPr>
          <a:xfrm>
            <a:off x="394540" y="2264850"/>
            <a:ext cx="1900056" cy="971268"/>
          </a:xfrm>
          <a:prstGeom prst="rect">
            <a:avLst/>
          </a:prstGeom>
        </p:spPr>
      </p:pic>
      <p:sp>
        <p:nvSpPr>
          <p:cNvPr id="105" name="文本框 7"/>
          <p:cNvSpPr txBox="1"/>
          <p:nvPr/>
        </p:nvSpPr>
        <p:spPr>
          <a:xfrm>
            <a:off x="2088194" y="2264850"/>
            <a:ext cx="379455" cy="97126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保障节点检测</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9" name="13.地面保障：各岗位执行地面保障工作(屏幕2)">
            <a:hlinkClick r:id="" action="ppaction://media"/>
          </p:cNvPr>
          <p:cNvPicPr>
            <a:picLocks noChangeAspect="1"/>
          </p:cNvPicPr>
          <p:nvPr/>
        </p:nvPicPr>
        <p:blipFill>
          <a:blip r:embed="rId2"/>
          <a:stretch>
            <a:fillRect/>
          </a:stretch>
        </p:blipFill>
        <p:spPr>
          <a:xfrm>
            <a:off x="2467119" y="2264851"/>
            <a:ext cx="1845215" cy="971268"/>
          </a:xfrm>
          <a:prstGeom prst="rect">
            <a:avLst/>
          </a:prstGeom>
        </p:spPr>
      </p:pic>
      <p:sp>
        <p:nvSpPr>
          <p:cNvPr id="106" name="文本框 7"/>
          <p:cNvSpPr txBox="1"/>
          <p:nvPr/>
        </p:nvSpPr>
        <p:spPr>
          <a:xfrm>
            <a:off x="4231075" y="2264850"/>
            <a:ext cx="379455" cy="977833"/>
          </a:xfrm>
          <a:prstGeom prst="rect">
            <a:avLst/>
          </a:prstGeom>
          <a:solidFill>
            <a:schemeClr val="accent1">
              <a:lumMod val="75000"/>
            </a:schemeClr>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场面态势显示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 name="4滑行">
            <a:hlinkClick r:id="" action="ppaction://media"/>
          </p:cNvPr>
          <p:cNvPicPr>
            <a:picLocks noChangeAspect="1"/>
          </p:cNvPicPr>
          <p:nvPr/>
        </p:nvPicPr>
        <p:blipFill>
          <a:blip r:embed="rId3"/>
          <a:stretch>
            <a:fillRect/>
          </a:stretch>
        </p:blipFill>
        <p:spPr>
          <a:xfrm>
            <a:off x="4602695" y="2264247"/>
            <a:ext cx="1968775" cy="971268"/>
          </a:xfrm>
          <a:prstGeom prst="rect">
            <a:avLst/>
          </a:prstGeom>
        </p:spPr>
      </p:pic>
      <p:sp>
        <p:nvSpPr>
          <p:cNvPr id="107" name="文本框 7"/>
          <p:cNvSpPr txBox="1"/>
          <p:nvPr/>
        </p:nvSpPr>
        <p:spPr>
          <a:xfrm>
            <a:off x="6563636" y="2264247"/>
            <a:ext cx="379455" cy="978402"/>
          </a:xfrm>
          <a:prstGeom prst="rect">
            <a:avLst/>
          </a:prstGeom>
          <a:solidFill>
            <a:schemeClr val="accent1">
              <a:lumMod val="75000"/>
            </a:schemeClr>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电子进程单</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图片 20"/>
          <p:cNvPicPr/>
          <p:nvPr/>
        </p:nvPicPr>
        <p:blipFill>
          <a:blip r:embed="rId4"/>
          <a:stretch>
            <a:fillRect/>
          </a:stretch>
        </p:blipFill>
        <p:spPr>
          <a:xfrm>
            <a:off x="6943092" y="2271818"/>
            <a:ext cx="1697671" cy="977833"/>
          </a:xfrm>
          <a:prstGeom prst="rect">
            <a:avLst/>
          </a:prstGeom>
          <a:noFill/>
          <a:ln w="9525">
            <a:noFill/>
          </a:ln>
        </p:spPr>
      </p:pic>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4" name="TextBox 7"/>
          <p:cNvSpPr txBox="1"/>
          <p:nvPr/>
        </p:nvSpPr>
        <p:spPr>
          <a:xfrm>
            <a:off x="2482889" y="529889"/>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第一阶段：补短板、建平台、打基础</a:t>
            </a:r>
            <a:r>
              <a:rPr lang="zh-CN" altLang="en-US" sz="1200" b="1" kern="0" dirty="0">
                <a:solidFill>
                  <a:srgbClr val="002060"/>
                </a:solidFill>
                <a:cs typeface="+mn-ea"/>
                <a:sym typeface="+mn-lt"/>
              </a:rPr>
              <a:t>（必选项）</a:t>
            </a:r>
            <a:endParaRPr lang="zh-CN" altLang="en-US" sz="1200" b="1" kern="0" dirty="0">
              <a:solidFill>
                <a:srgbClr val="002060"/>
              </a:solidFill>
              <a:cs typeface="+mn-ea"/>
              <a:sym typeface="+mn-lt"/>
            </a:endParaRPr>
          </a:p>
        </p:txBody>
      </p:sp>
      <p:sp>
        <p:nvSpPr>
          <p:cNvPr id="7" name="文本框 7"/>
          <p:cNvSpPr txBox="1"/>
          <p:nvPr/>
        </p:nvSpPr>
        <p:spPr>
          <a:xfrm>
            <a:off x="16722" y="3222864"/>
            <a:ext cx="4214353" cy="168401"/>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机场运行指挥系统   </a:t>
            </a:r>
            <a:r>
              <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机场协同决策系统</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p:cNvSpPr txBox="1"/>
          <p:nvPr/>
        </p:nvSpPr>
        <p:spPr>
          <a:xfrm>
            <a:off x="4231074" y="3222864"/>
            <a:ext cx="4409689" cy="168401"/>
          </a:xfrm>
          <a:prstGeom prst="rect">
            <a:avLst/>
          </a:prstGeom>
          <a:solidFill>
            <a:schemeClr val="accent1">
              <a:lumMod val="75000"/>
            </a:schemeClr>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塔台管制自动化系统</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3"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4"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通过基础环境和平台建设，支撑中小机场各关键要素与大型机场同时呈现在“一张网”上，推进中小机场整体水平达到统一最低基准。</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运营方面：重点实现本场全流程低成本管理</a:t>
            </a: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8026725"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smtClean="0">
                <a:solidFill>
                  <a:schemeClr val="tx1">
                    <a:lumMod val="75000"/>
                    <a:lumOff val="25000"/>
                  </a:schemeClr>
                </a:solidFill>
                <a:cs typeface="+mn-ea"/>
                <a:sym typeface="+mn-lt"/>
              </a:rPr>
              <a:t>选择有技术能力的单位提供贯穿机场</a:t>
            </a:r>
            <a:r>
              <a:rPr lang="zh-CN" altLang="en-US" sz="1010" b="1" kern="0" dirty="0">
                <a:solidFill>
                  <a:srgbClr val="C00000"/>
                </a:solidFill>
                <a:cs typeface="+mn-ea"/>
                <a:sym typeface="+mn-lt"/>
              </a:rPr>
              <a:t>规划</a:t>
            </a:r>
            <a:r>
              <a:rPr lang="zh-CN" altLang="en-US" sz="1010" b="1" kern="0" dirty="0">
                <a:solidFill>
                  <a:schemeClr val="accent1">
                    <a:lumMod val="50000"/>
                  </a:schemeClr>
                </a:solidFill>
                <a:cs typeface="+mn-ea"/>
                <a:sym typeface="+mn-lt"/>
              </a:rPr>
              <a:t>、</a:t>
            </a:r>
            <a:r>
              <a:rPr lang="zh-CN" altLang="en-US" sz="1010" b="1" kern="0" dirty="0">
                <a:solidFill>
                  <a:srgbClr val="C00000"/>
                </a:solidFill>
                <a:cs typeface="+mn-ea"/>
                <a:sym typeface="+mn-lt"/>
              </a:rPr>
              <a:t>建设</a:t>
            </a:r>
            <a:r>
              <a:rPr lang="zh-CN" altLang="en-US" sz="1010" b="1" kern="0" dirty="0">
                <a:solidFill>
                  <a:schemeClr val="accent1">
                    <a:lumMod val="50000"/>
                  </a:schemeClr>
                </a:solidFill>
                <a:cs typeface="+mn-ea"/>
                <a:sym typeface="+mn-lt"/>
              </a:rPr>
              <a:t>、</a:t>
            </a:r>
            <a:r>
              <a:rPr lang="zh-CN" altLang="en-US" sz="1010" b="1" kern="0" dirty="0">
                <a:solidFill>
                  <a:srgbClr val="C00000"/>
                </a:solidFill>
                <a:cs typeface="+mn-ea"/>
                <a:sym typeface="+mn-lt"/>
              </a:rPr>
              <a:t>运行</a:t>
            </a:r>
            <a:r>
              <a:rPr lang="zh-CN" altLang="en-US" sz="1010" b="1" kern="0" dirty="0">
                <a:solidFill>
                  <a:schemeClr val="accent1">
                    <a:lumMod val="50000"/>
                  </a:schemeClr>
                </a:solidFill>
                <a:cs typeface="+mn-ea"/>
                <a:sym typeface="+mn-lt"/>
              </a:rPr>
              <a:t>、</a:t>
            </a:r>
            <a:r>
              <a:rPr lang="zh-CN" altLang="en-US" sz="1010" b="1" kern="0" dirty="0">
                <a:solidFill>
                  <a:srgbClr val="C00000"/>
                </a:solidFill>
                <a:cs typeface="+mn-ea"/>
                <a:sym typeface="+mn-lt"/>
              </a:rPr>
              <a:t>管理</a:t>
            </a:r>
            <a:r>
              <a:rPr lang="zh-CN" altLang="en-US" sz="1010" b="1" kern="0" dirty="0">
                <a:solidFill>
                  <a:schemeClr val="tx1">
                    <a:lumMod val="75000"/>
                    <a:lumOff val="25000"/>
                  </a:schemeClr>
                </a:solidFill>
                <a:cs typeface="+mn-ea"/>
                <a:sym typeface="+mn-lt"/>
              </a:rPr>
              <a:t>全流程的技术支撑和全套信息化服务，降低全周期成本；</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整合各机场需求，形成</a:t>
            </a:r>
            <a:r>
              <a:rPr lang="zh-CN" altLang="en-US" sz="1010" b="1" kern="0" dirty="0">
                <a:solidFill>
                  <a:srgbClr val="C00000"/>
                </a:solidFill>
                <a:cs typeface="+mn-ea"/>
                <a:sym typeface="+mn-lt"/>
              </a:rPr>
              <a:t>高度集成的整体解决方案</a:t>
            </a:r>
            <a:r>
              <a:rPr lang="zh-CN" altLang="en-US" sz="1010" b="1" kern="0" dirty="0">
                <a:solidFill>
                  <a:schemeClr val="tx1">
                    <a:lumMod val="75000"/>
                    <a:lumOff val="25000"/>
                  </a:schemeClr>
                </a:solidFill>
                <a:cs typeface="+mn-ea"/>
                <a:sym typeface="+mn-lt"/>
              </a:rPr>
              <a:t>，在集团内推广，减少建设成本；</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smtClean="0">
                <a:solidFill>
                  <a:schemeClr val="tx1">
                    <a:lumMod val="75000"/>
                    <a:lumOff val="25000"/>
                  </a:schemeClr>
                </a:solidFill>
                <a:cs typeface="+mn-ea"/>
                <a:sym typeface="+mn-lt"/>
              </a:rPr>
              <a:t>搭建</a:t>
            </a:r>
            <a:r>
              <a:rPr lang="zh-CN" altLang="en-US" sz="1010" b="1" kern="0" dirty="0">
                <a:solidFill>
                  <a:srgbClr val="C00000"/>
                </a:solidFill>
                <a:cs typeface="+mn-ea"/>
                <a:sym typeface="+mn-lt"/>
              </a:rPr>
              <a:t>机场集团大数据中心</a:t>
            </a:r>
            <a:r>
              <a:rPr lang="zh-CN" altLang="en-US" sz="1010" b="1" kern="0" dirty="0">
                <a:solidFill>
                  <a:schemeClr val="tx1">
                    <a:lumMod val="75000"/>
                    <a:lumOff val="25000"/>
                  </a:schemeClr>
                </a:solidFill>
                <a:cs typeface="+mn-ea"/>
                <a:sym typeface="+mn-lt"/>
              </a:rPr>
              <a:t>，夯实数据底座，加强</a:t>
            </a:r>
            <a:r>
              <a:rPr lang="zh-CN" altLang="en-US" sz="1010" b="1" kern="0" dirty="0">
                <a:solidFill>
                  <a:schemeClr val="tx1">
                    <a:lumMod val="75000"/>
                    <a:lumOff val="25000"/>
                  </a:schemeClr>
                </a:solidFill>
                <a:cs typeface="+mn-ea"/>
                <a:sym typeface="+mn-lt"/>
              </a:rPr>
              <a:t>平台资源共享和数据服务共享。</a:t>
            </a:r>
            <a:endParaRPr lang="zh-CN" altLang="en-US" sz="1010" b="1" kern="0" dirty="0">
              <a:solidFill>
                <a:schemeClr val="tx1">
                  <a:lumMod val="75000"/>
                  <a:lumOff val="25000"/>
                </a:schemeClr>
              </a:solidFill>
              <a:cs typeface="+mn-ea"/>
              <a:sym typeface="+mn-lt"/>
            </a:endParaRPr>
          </a:p>
        </p:txBody>
      </p:sp>
      <p:sp>
        <p:nvSpPr>
          <p:cNvPr id="101" name="文本框 7"/>
          <p:cNvSpPr txBox="1"/>
          <p:nvPr/>
        </p:nvSpPr>
        <p:spPr>
          <a:xfrm>
            <a:off x="12756"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公共机场集团大数据平台</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2" name="图片 21"/>
          <p:cNvPicPr>
            <a:picLocks noChangeAspect="1"/>
          </p:cNvPicPr>
          <p:nvPr/>
        </p:nvPicPr>
        <p:blipFill rotWithShape="1">
          <a:blip r:embed="rId1"/>
          <a:srcRect l="-1" r="-1332" b="38057"/>
          <a:stretch>
            <a:fillRect/>
          </a:stretch>
        </p:blipFill>
        <p:spPr>
          <a:xfrm>
            <a:off x="392211" y="2347234"/>
            <a:ext cx="2638992" cy="1030965"/>
          </a:xfrm>
          <a:prstGeom prst="rect">
            <a:avLst/>
          </a:prstGeom>
        </p:spPr>
      </p:pic>
      <p:pic>
        <p:nvPicPr>
          <p:cNvPr id="23" name="图片 22"/>
          <p:cNvPicPr>
            <a:picLocks noChangeAspect="1"/>
          </p:cNvPicPr>
          <p:nvPr/>
        </p:nvPicPr>
        <p:blipFill>
          <a:blip r:embed="rId2"/>
          <a:stretch>
            <a:fillRect/>
          </a:stretch>
        </p:blipFill>
        <p:spPr>
          <a:xfrm>
            <a:off x="4850169" y="2347234"/>
            <a:ext cx="1314841" cy="818686"/>
          </a:xfrm>
          <a:prstGeom prst="rect">
            <a:avLst/>
          </a:prstGeom>
        </p:spPr>
      </p:pic>
      <p:pic>
        <p:nvPicPr>
          <p:cNvPr id="24"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848" t="11300" r="-1402" b="20852"/>
          <a:stretch>
            <a:fillRect/>
          </a:stretch>
        </p:blipFill>
        <p:spPr bwMode="auto">
          <a:xfrm>
            <a:off x="6263693" y="2347234"/>
            <a:ext cx="2077287" cy="818686"/>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p:cNvPicPr>
            <a:picLocks noChangeAspect="1"/>
          </p:cNvPicPr>
          <p:nvPr/>
        </p:nvPicPr>
        <p:blipFill rotWithShape="1">
          <a:blip r:embed="rId4"/>
          <a:srcRect t="15067" r="10254" b="24635"/>
          <a:stretch>
            <a:fillRect/>
          </a:stretch>
        </p:blipFill>
        <p:spPr>
          <a:xfrm>
            <a:off x="3031205" y="2347233"/>
            <a:ext cx="1650405" cy="646595"/>
          </a:xfrm>
          <a:prstGeom prst="rect">
            <a:avLst/>
          </a:prstGeom>
        </p:spPr>
      </p:pic>
      <p:sp>
        <p:nvSpPr>
          <p:cNvPr id="26" name="TextBox 564"/>
          <p:cNvSpPr txBox="1"/>
          <p:nvPr/>
        </p:nvSpPr>
        <p:spPr>
          <a:xfrm>
            <a:off x="3031204" y="2983517"/>
            <a:ext cx="1650405" cy="178052"/>
          </a:xfrm>
          <a:prstGeom prst="rect">
            <a:avLst/>
          </a:prstGeom>
          <a:solidFill>
            <a:srgbClr val="C00000"/>
          </a:solidFill>
          <a:effectLst/>
        </p:spPr>
        <p:txBody>
          <a:bodyPr wrap="square" lIns="54411" tIns="27205" rIns="54411" bIns="27205" rtlCol="0">
            <a:spAutoFit/>
          </a:bodyPr>
          <a:lstStyle/>
          <a:p>
            <a:pPr algn="ctr">
              <a:spcAft>
                <a:spcPts val="190"/>
              </a:spcAft>
            </a:pPr>
            <a:r>
              <a:rPr lang="zh-CN" altLang="en-US" sz="800" b="1" dirty="0">
                <a:solidFill>
                  <a:schemeClr val="bg1"/>
                </a:solidFill>
                <a:latin typeface="微软雅黑" panose="020B0503020204020204" pitchFamily="34" charset="-122"/>
                <a:ea typeface="微软雅黑" panose="020B0503020204020204" pitchFamily="34" charset="-122"/>
              </a:rPr>
              <a:t>规划</a:t>
            </a:r>
            <a:endParaRPr lang="en-US" altLang="zh-CN" sz="800" b="1" dirty="0">
              <a:solidFill>
                <a:schemeClr val="bg1"/>
              </a:solidFill>
              <a:latin typeface="微软雅黑" panose="020B0503020204020204" pitchFamily="34" charset="-122"/>
              <a:ea typeface="微软雅黑" panose="020B0503020204020204" pitchFamily="34" charset="-122"/>
            </a:endParaRPr>
          </a:p>
        </p:txBody>
      </p:sp>
      <p:sp>
        <p:nvSpPr>
          <p:cNvPr id="27" name="TextBox 564"/>
          <p:cNvSpPr txBox="1"/>
          <p:nvPr/>
        </p:nvSpPr>
        <p:spPr>
          <a:xfrm>
            <a:off x="4845420" y="2983517"/>
            <a:ext cx="1319589" cy="178052"/>
          </a:xfrm>
          <a:prstGeom prst="rect">
            <a:avLst/>
          </a:prstGeom>
          <a:solidFill>
            <a:srgbClr val="C00000"/>
          </a:solidFill>
          <a:effectLst/>
        </p:spPr>
        <p:txBody>
          <a:bodyPr wrap="square" lIns="54411" tIns="27205" rIns="54411" bIns="27205" rtlCol="0">
            <a:spAutoFit/>
          </a:bodyPr>
          <a:lstStyle/>
          <a:p>
            <a:pPr algn="ctr">
              <a:spcAft>
                <a:spcPts val="190"/>
              </a:spcAft>
            </a:pPr>
            <a:r>
              <a:rPr lang="zh-CN" altLang="en-US" sz="800" b="1" dirty="0">
                <a:solidFill>
                  <a:schemeClr val="bg1"/>
                </a:solidFill>
                <a:latin typeface="微软雅黑" panose="020B0503020204020204" pitchFamily="34" charset="-122"/>
                <a:ea typeface="微软雅黑" panose="020B0503020204020204" pitchFamily="34" charset="-122"/>
              </a:rPr>
              <a:t>建设</a:t>
            </a:r>
            <a:endParaRPr lang="en-US" altLang="zh-CN" sz="800" b="1" dirty="0">
              <a:solidFill>
                <a:schemeClr val="bg1"/>
              </a:solidFill>
              <a:latin typeface="微软雅黑" panose="020B0503020204020204" pitchFamily="34" charset="-122"/>
              <a:ea typeface="微软雅黑" panose="020B0503020204020204" pitchFamily="34" charset="-122"/>
            </a:endParaRPr>
          </a:p>
        </p:txBody>
      </p:sp>
      <p:sp>
        <p:nvSpPr>
          <p:cNvPr id="28" name="TextBox 564"/>
          <p:cNvSpPr txBox="1"/>
          <p:nvPr/>
        </p:nvSpPr>
        <p:spPr>
          <a:xfrm>
            <a:off x="6263692" y="2983517"/>
            <a:ext cx="2034760" cy="178052"/>
          </a:xfrm>
          <a:prstGeom prst="rect">
            <a:avLst/>
          </a:prstGeom>
          <a:solidFill>
            <a:srgbClr val="C00000"/>
          </a:solidFill>
          <a:effectLst/>
        </p:spPr>
        <p:txBody>
          <a:bodyPr wrap="square" lIns="54411" tIns="27205" rIns="54411" bIns="27205" rtlCol="0">
            <a:spAutoFit/>
          </a:bodyPr>
          <a:lstStyle/>
          <a:p>
            <a:pPr algn="ctr">
              <a:spcAft>
                <a:spcPts val="190"/>
              </a:spcAft>
            </a:pPr>
            <a:r>
              <a:rPr lang="zh-CN" altLang="en-US" sz="800" b="1" dirty="0">
                <a:solidFill>
                  <a:schemeClr val="bg1"/>
                </a:solidFill>
                <a:latin typeface="微软雅黑" panose="020B0503020204020204" pitchFamily="34" charset="-122"/>
                <a:ea typeface="微软雅黑" panose="020B0503020204020204" pitchFamily="34" charset="-122"/>
              </a:rPr>
              <a:t>运行</a:t>
            </a:r>
            <a:r>
              <a:rPr lang="en-US" altLang="zh-CN" sz="800" b="1" dirty="0">
                <a:solidFill>
                  <a:schemeClr val="bg1"/>
                </a:solidFill>
                <a:latin typeface="微软雅黑" panose="020B0503020204020204" pitchFamily="34" charset="-122"/>
                <a:ea typeface="微软雅黑" panose="020B0503020204020204" pitchFamily="34" charset="-122"/>
              </a:rPr>
              <a:t>+</a:t>
            </a:r>
            <a:r>
              <a:rPr lang="zh-CN" altLang="en-US" sz="800" b="1" dirty="0">
                <a:solidFill>
                  <a:schemeClr val="bg1"/>
                </a:solidFill>
                <a:latin typeface="微软雅黑" panose="020B0503020204020204" pitchFamily="34" charset="-122"/>
                <a:ea typeface="微软雅黑" panose="020B0503020204020204" pitchFamily="34" charset="-122"/>
              </a:rPr>
              <a:t>管理</a:t>
            </a:r>
            <a:endParaRPr lang="en-US" altLang="zh-CN" sz="800" b="1" dirty="0">
              <a:solidFill>
                <a:schemeClr val="bg1"/>
              </a:solidFill>
              <a:latin typeface="微软雅黑" panose="020B0503020204020204" pitchFamily="34" charset="-122"/>
              <a:ea typeface="微软雅黑" panose="020B0503020204020204" pitchFamily="34" charset="-122"/>
            </a:endParaRPr>
          </a:p>
        </p:txBody>
      </p:sp>
      <p:sp>
        <p:nvSpPr>
          <p:cNvPr id="3" name="右箭头 2"/>
          <p:cNvSpPr/>
          <p:nvPr/>
        </p:nvSpPr>
        <p:spPr>
          <a:xfrm>
            <a:off x="3031204" y="3093152"/>
            <a:ext cx="5472716" cy="34992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全生命周期一体化技术支撑</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4"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5" name="TextBox 7"/>
          <p:cNvSpPr txBox="1"/>
          <p:nvPr/>
        </p:nvSpPr>
        <p:spPr>
          <a:xfrm>
            <a:off x="2482889" y="529889"/>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第一阶段：补短板、建平台、打基础</a:t>
            </a:r>
            <a:r>
              <a:rPr lang="zh-CN" altLang="en-US" sz="1200" b="1" kern="0" dirty="0">
                <a:solidFill>
                  <a:srgbClr val="002060"/>
                </a:solidFill>
                <a:cs typeface="+mn-ea"/>
                <a:sym typeface="+mn-lt"/>
              </a:rPr>
              <a:t>（必选项）</a:t>
            </a:r>
            <a:endParaRPr lang="zh-CN" altLang="en-US" sz="1200" b="1" kern="0" dirty="0">
              <a:solidFill>
                <a:srgbClr val="002060"/>
              </a:solidFill>
              <a:cs typeface="+mn-ea"/>
              <a:sym typeface="+mn-lt"/>
            </a:endParaRPr>
          </a:p>
        </p:txBody>
      </p:sp>
      <p:sp>
        <p:nvSpPr>
          <p:cNvPr id="18"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19"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0"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通过基础环境和平台建设，支撑中小机场各关键要素与大型机场同时呈现在“一张网”上，推进中小机场整体水平达到统一最低基准。</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7"/>
          <p:cNvSpPr txBox="1"/>
          <p:nvPr/>
        </p:nvSpPr>
        <p:spPr>
          <a:xfrm>
            <a:off x="2484000" y="529200"/>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第二阶段：重特色、建系统、强业务</a:t>
            </a:r>
            <a:r>
              <a:rPr lang="zh-CN" altLang="en-US" sz="1200" b="1" kern="0" dirty="0">
                <a:solidFill>
                  <a:srgbClr val="002060"/>
                </a:solidFill>
                <a:cs typeface="+mn-ea"/>
                <a:sym typeface="+mn-lt"/>
              </a:rPr>
              <a:t>（可选项）</a:t>
            </a:r>
            <a:endParaRPr lang="zh-CN" altLang="en-US" sz="1200" b="1" kern="0" dirty="0">
              <a:solidFill>
                <a:srgbClr val="002060"/>
              </a:solidFill>
              <a:cs typeface="+mn-ea"/>
              <a:sym typeface="+mn-lt"/>
            </a:endParaRPr>
          </a:p>
        </p:txBody>
      </p:sp>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安全方面：重点实现联动、智慧、精准的一体化安防体系，提升机场主动安全防范能力</a:t>
            </a: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spcBef>
                <a:spcPct val="0"/>
              </a:spcBef>
              <a:spcAft>
                <a:spcPct val="0"/>
              </a:spcAft>
              <a:defRPr/>
            </a:pP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8026725"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建立</a:t>
            </a:r>
            <a:r>
              <a:rPr lang="zh-CN" altLang="en-US" sz="1010" b="1" kern="0" dirty="0">
                <a:solidFill>
                  <a:srgbClr val="C00000"/>
                </a:solidFill>
                <a:cs typeface="+mn-ea"/>
                <a:sym typeface="+mn-lt"/>
              </a:rPr>
              <a:t>机场运行安全智能决策平台</a:t>
            </a:r>
            <a:r>
              <a:rPr lang="zh-CN" altLang="en-US" sz="1010" b="1" kern="0" dirty="0">
                <a:solidFill>
                  <a:schemeClr val="tx1">
                    <a:lumMod val="75000"/>
                    <a:lumOff val="25000"/>
                  </a:schemeClr>
                </a:solidFill>
                <a:cs typeface="+mn-ea"/>
                <a:sym typeface="+mn-lt"/>
              </a:rPr>
              <a:t>，形成泛在互联的安全态势感知网络，将安全隐患扼杀在萌芽中；</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充分应用</a:t>
            </a:r>
            <a:r>
              <a:rPr lang="en-US" altLang="zh-CN" sz="1010" b="1" kern="0" dirty="0">
                <a:solidFill>
                  <a:schemeClr val="tx1">
                    <a:lumMod val="75000"/>
                    <a:lumOff val="25000"/>
                  </a:schemeClr>
                </a:solidFill>
                <a:cs typeface="+mn-ea"/>
                <a:sym typeface="+mn-lt"/>
              </a:rPr>
              <a:t>5G</a:t>
            </a:r>
            <a:r>
              <a:rPr lang="zh-CN" altLang="en-US" sz="1010" b="1" kern="0" dirty="0">
                <a:solidFill>
                  <a:schemeClr val="tx1">
                    <a:lumMod val="75000"/>
                    <a:lumOff val="25000"/>
                  </a:schemeClr>
                </a:solidFill>
                <a:cs typeface="+mn-ea"/>
                <a:sym typeface="+mn-lt"/>
              </a:rPr>
              <a:t>、机场物联网等技术，实现</a:t>
            </a:r>
            <a:r>
              <a:rPr lang="zh-CN" altLang="en-US" sz="1010" b="1" kern="0" dirty="0">
                <a:solidFill>
                  <a:srgbClr val="C00000"/>
                </a:solidFill>
                <a:cs typeface="+mn-ea"/>
                <a:sym typeface="+mn-lt"/>
              </a:rPr>
              <a:t>航空器</a:t>
            </a:r>
            <a:r>
              <a:rPr lang="zh-CN" altLang="en-US" sz="1010" b="1" kern="0" dirty="0">
                <a:solidFill>
                  <a:schemeClr val="tx1">
                    <a:lumMod val="75000"/>
                    <a:lumOff val="25000"/>
                  </a:schemeClr>
                </a:solidFill>
                <a:cs typeface="+mn-ea"/>
                <a:sym typeface="+mn-lt"/>
              </a:rPr>
              <a:t>、</a:t>
            </a:r>
            <a:r>
              <a:rPr lang="zh-CN" altLang="en-US" sz="1010" b="1" kern="0" dirty="0">
                <a:solidFill>
                  <a:srgbClr val="C00000"/>
                </a:solidFill>
                <a:cs typeface="+mn-ea"/>
                <a:sym typeface="+mn-lt"/>
              </a:rPr>
              <a:t>车辆</a:t>
            </a:r>
            <a:r>
              <a:rPr lang="zh-CN" altLang="en-US" sz="1010" b="1" kern="0" dirty="0">
                <a:solidFill>
                  <a:schemeClr val="tx1">
                    <a:lumMod val="75000"/>
                    <a:lumOff val="25000"/>
                  </a:schemeClr>
                </a:solidFill>
                <a:cs typeface="+mn-ea"/>
                <a:sym typeface="+mn-lt"/>
              </a:rPr>
              <a:t>、</a:t>
            </a:r>
            <a:r>
              <a:rPr lang="zh-CN" altLang="en-US" sz="1010" b="1" kern="0" dirty="0">
                <a:solidFill>
                  <a:srgbClr val="C00000"/>
                </a:solidFill>
                <a:cs typeface="+mn-ea"/>
                <a:sym typeface="+mn-lt"/>
              </a:rPr>
              <a:t>人员</a:t>
            </a:r>
            <a:r>
              <a:rPr lang="zh-CN" altLang="en-US" sz="1010" b="1" kern="0" dirty="0">
                <a:solidFill>
                  <a:schemeClr val="tx1">
                    <a:lumMod val="75000"/>
                    <a:lumOff val="25000"/>
                  </a:schemeClr>
                </a:solidFill>
                <a:cs typeface="+mn-ea"/>
                <a:sym typeface="+mn-lt"/>
              </a:rPr>
              <a:t>、</a:t>
            </a:r>
            <a:r>
              <a:rPr lang="zh-CN" altLang="en-US" sz="1010" b="1" kern="0" dirty="0">
                <a:solidFill>
                  <a:srgbClr val="C00000"/>
                </a:solidFill>
                <a:cs typeface="+mn-ea"/>
                <a:sym typeface="+mn-lt"/>
              </a:rPr>
              <a:t>无动力设备</a:t>
            </a:r>
            <a:r>
              <a:rPr lang="zh-CN" altLang="en-US" sz="1010" b="1" kern="0" dirty="0">
                <a:solidFill>
                  <a:schemeClr val="tx1">
                    <a:lumMod val="75000"/>
                    <a:lumOff val="25000"/>
                  </a:schemeClr>
                </a:solidFill>
                <a:cs typeface="+mn-ea"/>
                <a:sym typeface="+mn-lt"/>
              </a:rPr>
              <a:t>等精细化管控；</a:t>
            </a:r>
            <a:endParaRPr lang="en-US" altLang="zh-CN"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建设</a:t>
            </a:r>
            <a:r>
              <a:rPr lang="zh-CN" altLang="en-US" sz="1010" b="1" kern="0" dirty="0">
                <a:solidFill>
                  <a:srgbClr val="C00000"/>
                </a:solidFill>
                <a:cs typeface="+mn-ea"/>
                <a:sym typeface="+mn-lt"/>
              </a:rPr>
              <a:t>低空安全监控</a:t>
            </a:r>
            <a:r>
              <a:rPr lang="zh-CN" altLang="en-US" sz="1010" b="1" kern="0" dirty="0">
                <a:solidFill>
                  <a:schemeClr val="tx1">
                    <a:lumMod val="75000"/>
                    <a:lumOff val="25000"/>
                  </a:schemeClr>
                </a:solidFill>
                <a:cs typeface="+mn-ea"/>
                <a:sym typeface="+mn-lt"/>
              </a:rPr>
              <a:t>、</a:t>
            </a:r>
            <a:r>
              <a:rPr lang="zh-CN" altLang="en-US" sz="1010" b="1" kern="0" dirty="0">
                <a:solidFill>
                  <a:srgbClr val="C00000"/>
                </a:solidFill>
                <a:cs typeface="+mn-ea"/>
                <a:sym typeface="+mn-lt"/>
              </a:rPr>
              <a:t>跑道异物探测</a:t>
            </a:r>
            <a:r>
              <a:rPr lang="zh-CN" altLang="en-US" sz="1010" b="1" kern="0" dirty="0">
                <a:solidFill>
                  <a:schemeClr val="tx1">
                    <a:lumMod val="75000"/>
                    <a:lumOff val="25000"/>
                  </a:schemeClr>
                </a:solidFill>
                <a:cs typeface="+mn-ea"/>
                <a:sym typeface="+mn-lt"/>
              </a:rPr>
              <a:t>、</a:t>
            </a:r>
            <a:r>
              <a:rPr lang="zh-CN" altLang="en-US" sz="1010" b="1" kern="0" dirty="0">
                <a:solidFill>
                  <a:srgbClr val="C00000"/>
                </a:solidFill>
                <a:cs typeface="+mn-ea"/>
                <a:sym typeface="+mn-lt"/>
              </a:rPr>
              <a:t>围界安防</a:t>
            </a:r>
            <a:r>
              <a:rPr lang="zh-CN" altLang="en-US" sz="1010" b="1" kern="0" dirty="0">
                <a:solidFill>
                  <a:schemeClr val="accent1">
                    <a:lumMod val="50000"/>
                  </a:schemeClr>
                </a:solidFill>
                <a:cs typeface="+mn-ea"/>
                <a:sym typeface="+mn-lt"/>
              </a:rPr>
              <a:t>、</a:t>
            </a:r>
            <a:r>
              <a:rPr lang="zh-CN" altLang="en-US" sz="1010" b="1" kern="0" dirty="0">
                <a:solidFill>
                  <a:srgbClr val="C00000"/>
                </a:solidFill>
                <a:cs typeface="+mn-ea"/>
                <a:sym typeface="+mn-lt"/>
              </a:rPr>
              <a:t>净空管理</a:t>
            </a:r>
            <a:r>
              <a:rPr lang="zh-CN" altLang="en-US" sz="1010" b="1" kern="0" dirty="0">
                <a:solidFill>
                  <a:schemeClr val="tx1">
                    <a:lumMod val="75000"/>
                    <a:lumOff val="25000"/>
                  </a:schemeClr>
                </a:solidFill>
                <a:cs typeface="+mn-ea"/>
                <a:sym typeface="+mn-lt"/>
              </a:rPr>
              <a:t>等业务系统，提升飞行区主动安全风险识别与处置能力。</a:t>
            </a:r>
            <a:endParaRPr lang="zh-CN" altLang="en-US" sz="1010" b="1" kern="0" dirty="0">
              <a:solidFill>
                <a:schemeClr val="tx1">
                  <a:lumMod val="75000"/>
                  <a:lumOff val="25000"/>
                </a:schemeClr>
              </a:solidFill>
              <a:cs typeface="+mn-ea"/>
              <a:sym typeface="+mn-lt"/>
            </a:endParaRPr>
          </a:p>
        </p:txBody>
      </p:sp>
      <p:sp>
        <p:nvSpPr>
          <p:cNvPr id="30" name="文本框 7"/>
          <p:cNvSpPr txBox="1"/>
          <p:nvPr/>
        </p:nvSpPr>
        <p:spPr>
          <a:xfrm>
            <a:off x="12756" y="2340266"/>
            <a:ext cx="508024"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飞行区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安全态势</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文本框 7"/>
          <p:cNvSpPr txBox="1"/>
          <p:nvPr/>
        </p:nvSpPr>
        <p:spPr>
          <a:xfrm>
            <a:off x="2216382"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跑道</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异物</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探测</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系统</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文本框 7"/>
          <p:cNvSpPr txBox="1"/>
          <p:nvPr/>
        </p:nvSpPr>
        <p:spPr>
          <a:xfrm>
            <a:off x="6698517"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低空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监控</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系统</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5" name="图片 34"/>
          <p:cNvPicPr>
            <a:picLocks noChangeAspect="1"/>
          </p:cNvPicPr>
          <p:nvPr/>
        </p:nvPicPr>
        <p:blipFill>
          <a:blip r:embed="rId1"/>
          <a:stretch>
            <a:fillRect/>
          </a:stretch>
        </p:blipFill>
        <p:spPr>
          <a:xfrm rot="10800000" flipH="1" flipV="1">
            <a:off x="2606670" y="2347235"/>
            <a:ext cx="1781367" cy="1030965"/>
          </a:xfrm>
          <a:prstGeom prst="rect">
            <a:avLst/>
          </a:prstGeom>
        </p:spPr>
      </p:pic>
      <p:sp>
        <p:nvSpPr>
          <p:cNvPr id="32" name="文本框 7"/>
          <p:cNvSpPr txBox="1"/>
          <p:nvPr/>
        </p:nvSpPr>
        <p:spPr>
          <a:xfrm>
            <a:off x="4410172"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净空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管理</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系统</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6" name="图片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6337" y="2343920"/>
            <a:ext cx="1891358" cy="1034280"/>
          </a:xfrm>
          <a:prstGeom prst="rect">
            <a:avLst/>
          </a:prstGeom>
        </p:spPr>
      </p:pic>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072" r="8696"/>
          <a:stretch>
            <a:fillRect/>
          </a:stretch>
        </p:blipFill>
        <p:spPr bwMode="auto">
          <a:xfrm>
            <a:off x="7077972" y="2348145"/>
            <a:ext cx="1550035" cy="103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圆角 23"/>
          <p:cNvSpPr/>
          <p:nvPr/>
        </p:nvSpPr>
        <p:spPr>
          <a:xfrm>
            <a:off x="527490" y="2340266"/>
            <a:ext cx="1671732" cy="1036169"/>
          </a:xfrm>
          <a:prstGeom prst="roundRect">
            <a:avLst>
              <a:gd name="adj" fmla="val 0"/>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chemeClr val="bg1">
                  <a:lumMod val="95000"/>
                </a:schemeClr>
              </a:solidFill>
            </a:endParaRPr>
          </a:p>
        </p:txBody>
      </p:sp>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17"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19"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0"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基于第一阶段的基础建设，从安全管理着手进行业务系统的智慧化升级改造，并逐步推广到航班保障、旅客服务和机场运营方面。</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服务方面：重点实现便捷高效的旅客出行服务</a:t>
            </a: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8026725"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旅客服务平台</a:t>
            </a:r>
            <a:r>
              <a:rPr lang="zh-CN" altLang="en-US" sz="1010" b="1" kern="0" dirty="0">
                <a:solidFill>
                  <a:schemeClr val="tx1">
                    <a:lumMod val="75000"/>
                    <a:lumOff val="25000"/>
                  </a:schemeClr>
                </a:solidFill>
                <a:cs typeface="+mn-ea"/>
                <a:sym typeface="+mn-lt"/>
              </a:rPr>
              <a:t>：提供基于自助服务终端、</a:t>
            </a:r>
            <a:r>
              <a:rPr lang="en-US" altLang="zh-CN" sz="1010" b="1" kern="0" dirty="0">
                <a:solidFill>
                  <a:schemeClr val="tx1">
                    <a:lumMod val="75000"/>
                    <a:lumOff val="25000"/>
                  </a:schemeClr>
                </a:solidFill>
                <a:cs typeface="+mn-ea"/>
                <a:sym typeface="+mn-lt"/>
              </a:rPr>
              <a:t>APP</a:t>
            </a:r>
            <a:r>
              <a:rPr lang="zh-CN" altLang="en-US" sz="1010" b="1" kern="0" dirty="0">
                <a:solidFill>
                  <a:schemeClr val="tx1">
                    <a:lumMod val="75000"/>
                    <a:lumOff val="25000"/>
                  </a:schemeClr>
                </a:solidFill>
                <a:cs typeface="+mn-ea"/>
                <a:sym typeface="+mn-lt"/>
              </a:rPr>
              <a:t>等多前端的航班信息查询、航班关注、行程管理等多领域服务</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旅客全流程自助服务</a:t>
            </a:r>
            <a:r>
              <a:rPr lang="zh-CN" altLang="en-US" sz="1010" b="1" kern="0" dirty="0">
                <a:solidFill>
                  <a:schemeClr val="tx1">
                    <a:lumMod val="75000"/>
                    <a:lumOff val="25000"/>
                  </a:schemeClr>
                </a:solidFill>
                <a:cs typeface="+mn-ea"/>
                <a:sym typeface="+mn-lt"/>
              </a:rPr>
              <a:t>：节省机场人力资源，便于信息数据采集，提高旅客出行体验，提高节点管控能力</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旅客行李跟踪系统</a:t>
            </a:r>
            <a:r>
              <a:rPr lang="zh-CN" altLang="en-US" sz="1010" b="1" kern="0" dirty="0">
                <a:solidFill>
                  <a:schemeClr val="tx1">
                    <a:lumMod val="75000"/>
                    <a:lumOff val="25000"/>
                  </a:schemeClr>
                </a:solidFill>
                <a:cs typeface="+mn-ea"/>
                <a:sym typeface="+mn-lt"/>
              </a:rPr>
              <a:t>：掌握行李实时信息和精准定位，减少行李差错率，提高旅客的行李运输服务质量以及不正常行李的处置效率。</a:t>
            </a:r>
            <a:endParaRPr lang="zh-CN" altLang="en-US" sz="1010" b="1" kern="0" dirty="0">
              <a:solidFill>
                <a:schemeClr val="tx1">
                  <a:lumMod val="75000"/>
                  <a:lumOff val="25000"/>
                </a:schemeClr>
              </a:solidFill>
              <a:cs typeface="+mn-ea"/>
              <a:sym typeface="+mn-lt"/>
            </a:endParaRPr>
          </a:p>
        </p:txBody>
      </p:sp>
      <p:sp>
        <p:nvSpPr>
          <p:cNvPr id="2" name="矩形 1"/>
          <p:cNvSpPr/>
          <p:nvPr/>
        </p:nvSpPr>
        <p:spPr>
          <a:xfrm>
            <a:off x="0" y="2311551"/>
            <a:ext cx="8640763" cy="10971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1"/>
          <a:stretch>
            <a:fillRect/>
          </a:stretch>
        </p:blipFill>
        <p:spPr>
          <a:xfrm>
            <a:off x="6158113" y="2397962"/>
            <a:ext cx="2279151" cy="919411"/>
          </a:xfrm>
          <a:prstGeom prst="rect">
            <a:avLst/>
          </a:prstGeom>
          <a:solidFill>
            <a:schemeClr val="bg1">
              <a:lumMod val="75000"/>
            </a:schemeClr>
          </a:solidFill>
        </p:spPr>
      </p:pic>
      <p:grpSp>
        <p:nvGrpSpPr>
          <p:cNvPr id="19" name="组合 18"/>
          <p:cNvGrpSpPr/>
          <p:nvPr/>
        </p:nvGrpSpPr>
        <p:grpSpPr>
          <a:xfrm>
            <a:off x="174731" y="2402856"/>
            <a:ext cx="2575736" cy="914517"/>
            <a:chOff x="651918" y="2434249"/>
            <a:chExt cx="3763213" cy="1153156"/>
          </a:xfrm>
        </p:grpSpPr>
        <p:grpSp>
          <p:nvGrpSpPr>
            <p:cNvPr id="20" name="组合 19"/>
            <p:cNvGrpSpPr/>
            <p:nvPr/>
          </p:nvGrpSpPr>
          <p:grpSpPr>
            <a:xfrm>
              <a:off x="651918" y="2434249"/>
              <a:ext cx="3763213" cy="1153156"/>
              <a:chOff x="807611" y="2399181"/>
              <a:chExt cx="3763213" cy="1153156"/>
            </a:xfrm>
          </p:grpSpPr>
          <p:pic>
            <p:nvPicPr>
              <p:cNvPr id="22" name="图片 21"/>
              <p:cNvPicPr>
                <a:picLocks noChangeAspect="1"/>
              </p:cNvPicPr>
              <p:nvPr/>
            </p:nvPicPr>
            <p:blipFill>
              <a:blip r:embed="rId2"/>
              <a:stretch>
                <a:fillRect/>
              </a:stretch>
            </p:blipFill>
            <p:spPr>
              <a:xfrm>
                <a:off x="2660203" y="2399181"/>
                <a:ext cx="1910621" cy="1153156"/>
              </a:xfrm>
              <a:prstGeom prst="rect">
                <a:avLst/>
              </a:prstGeom>
            </p:spPr>
          </p:pic>
          <p:pic>
            <p:nvPicPr>
              <p:cNvPr id="23" name="图片 22"/>
              <p:cNvPicPr>
                <a:picLocks noChangeAspect="1"/>
              </p:cNvPicPr>
              <p:nvPr/>
            </p:nvPicPr>
            <p:blipFill>
              <a:blip r:embed="rId3"/>
              <a:stretch>
                <a:fillRect/>
              </a:stretch>
            </p:blipFill>
            <p:spPr>
              <a:xfrm>
                <a:off x="807611" y="2399181"/>
                <a:ext cx="2061843" cy="1153156"/>
              </a:xfrm>
              <a:prstGeom prst="rect">
                <a:avLst/>
              </a:prstGeom>
            </p:spPr>
          </p:pic>
        </p:grpSp>
        <p:sp>
          <p:nvSpPr>
            <p:cNvPr id="21" name="矩形 20"/>
            <p:cNvSpPr/>
            <p:nvPr/>
          </p:nvSpPr>
          <p:spPr>
            <a:xfrm>
              <a:off x="2713761" y="2743200"/>
              <a:ext cx="331839" cy="49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986" y="2402856"/>
            <a:ext cx="3024629" cy="914517"/>
          </a:xfrm>
          <a:prstGeom prst="rect">
            <a:avLst/>
          </a:prstGeom>
        </p:spPr>
      </p:pic>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17" name="TextBox 7"/>
          <p:cNvSpPr txBox="1"/>
          <p:nvPr/>
        </p:nvSpPr>
        <p:spPr>
          <a:xfrm>
            <a:off x="2484000" y="529200"/>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第二阶段：重特色、建系统、强业务</a:t>
            </a:r>
            <a:r>
              <a:rPr lang="zh-CN" altLang="en-US" sz="1200" b="1" kern="0" dirty="0">
                <a:solidFill>
                  <a:srgbClr val="002060"/>
                </a:solidFill>
                <a:cs typeface="+mn-ea"/>
                <a:sym typeface="+mn-lt"/>
              </a:rPr>
              <a:t>（可选项）</a:t>
            </a:r>
            <a:endParaRPr lang="zh-CN" altLang="en-US" sz="1200" b="1" kern="0" dirty="0">
              <a:solidFill>
                <a:srgbClr val="002060"/>
              </a:solidFill>
              <a:cs typeface="+mn-ea"/>
              <a:sym typeface="+mn-lt"/>
            </a:endParaRPr>
          </a:p>
        </p:txBody>
      </p:sp>
      <p:sp>
        <p:nvSpPr>
          <p:cNvPr id="25"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6"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7"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基于第一阶段的基础建设，从安全管理着手进行业务系统的智慧化升级改造，并逐步推广到航班保障、旅客服务和机场运营方面。</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4383107" y="780465"/>
            <a:ext cx="808663" cy="1143569"/>
          </a:xfrm>
          <a:prstGeom prst="rect">
            <a:avLst/>
          </a:prstGeom>
          <a:ln w="3175">
            <a:noFill/>
          </a:ln>
          <a:effectLst>
            <a:outerShdw blurRad="50800" dist="38100" dir="2700000" algn="tl" rotWithShape="0">
              <a:prstClr val="black">
                <a:alpha val="40000"/>
              </a:prstClr>
            </a:outerShdw>
          </a:effectLst>
        </p:spPr>
      </p:pic>
      <p:pic>
        <p:nvPicPr>
          <p:cNvPr id="14" name="图片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03713" y="1087069"/>
            <a:ext cx="804870" cy="1138205"/>
          </a:xfrm>
          <a:prstGeom prst="rect">
            <a:avLst/>
          </a:prstGeom>
          <a:ln w="3175">
            <a:noFill/>
          </a:ln>
          <a:effectLst>
            <a:outerShdw blurRad="50800" dist="38100" dir="2700000" algn="tl" rotWithShape="0">
              <a:prstClr val="black">
                <a:alpha val="40000"/>
              </a:prstClr>
            </a:outerShdw>
          </a:effectLst>
        </p:spPr>
      </p:pic>
      <p:sp>
        <p:nvSpPr>
          <p:cNvPr id="2" name="矩形 1"/>
          <p:cNvSpPr/>
          <p:nvPr/>
        </p:nvSpPr>
        <p:spPr>
          <a:xfrm>
            <a:off x="-1" y="2609140"/>
            <a:ext cx="8725711" cy="3675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作为我国机场网络体系的重要组成，加快</a:t>
            </a:r>
            <a:r>
              <a:rPr lang="zh-CN" altLang="zh-CN"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智慧化建设</a:t>
            </a:r>
            <a:r>
              <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是</a:t>
            </a:r>
            <a:r>
              <a:rPr lang="zh-CN" altLang="zh-CN"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中小机场</a:t>
            </a:r>
            <a:r>
              <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跟随时代脚步</a:t>
            </a: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实现自身快速发展的关键一步。</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 name="文本框 14"/>
          <p:cNvSpPr txBox="1"/>
          <p:nvPr/>
        </p:nvSpPr>
        <p:spPr>
          <a:xfrm>
            <a:off x="5488166" y="895209"/>
            <a:ext cx="3084334" cy="1713931"/>
          </a:xfrm>
          <a:prstGeom prst="rect">
            <a:avLst/>
          </a:prstGeom>
          <a:noFill/>
          <a:ln w="3175">
            <a:noFill/>
          </a:ln>
          <a:effectLst/>
        </p:spPr>
        <p:txBody>
          <a:bodyPr wrap="square" lIns="144000" tIns="36000" rIns="180000" bIns="0">
            <a:noAutofit/>
          </a:bodyPr>
          <a:lstStyle/>
          <a:p>
            <a:pPr marL="171450" indent="-171450" algn="just">
              <a:lnSpc>
                <a:spcPct val="150000"/>
              </a:lnSpc>
              <a:buClr>
                <a:srgbClr val="C00000"/>
              </a:buClr>
              <a:buFont typeface="Wingdings" panose="05000000000000000000" pitchFamily="2" charset="2"/>
              <a:buChar char="n"/>
            </a:pP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中国民航四型机场建设行动纲要</a:t>
            </a:r>
            <a:endPar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buClr>
                <a:srgbClr val="C00000"/>
              </a:buClr>
            </a:pPr>
            <a:r>
              <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2020-2035</a:t>
            </a:r>
            <a:r>
              <a:rPr lang="zh-CN" altLang="en-US"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algn="just">
              <a:lnSpc>
                <a:spcPct val="150000"/>
              </a:lnSpc>
              <a:buClr>
                <a:srgbClr val="C00000"/>
              </a:buClr>
              <a:buFont typeface="Wingdings" panose="05000000000000000000" pitchFamily="2" charset="2"/>
              <a:buChar char="n"/>
            </a:pP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四型机场建设导则</a:t>
            </a: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algn="just">
              <a:lnSpc>
                <a:spcPct val="150000"/>
              </a:lnSpc>
              <a:buClr>
                <a:srgbClr val="C00000"/>
              </a:buClr>
              <a:buFont typeface="Wingdings" panose="05000000000000000000" pitchFamily="2" charset="2"/>
              <a:buChar char="n"/>
            </a:pP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智慧民航建设路线图</a:t>
            </a: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algn="just">
              <a:lnSpc>
                <a:spcPct val="150000"/>
              </a:lnSpc>
              <a:buClr>
                <a:srgbClr val="C00000"/>
              </a:buClr>
              <a:buFont typeface="Wingdings" panose="05000000000000000000" pitchFamily="2" charset="2"/>
              <a:buChar char="n"/>
            </a:pP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关于促进中小机场高质量发展的指导意见</a:t>
            </a:r>
            <a:r>
              <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algn="just">
              <a:lnSpc>
                <a:spcPct val="150000"/>
              </a:lnSpc>
              <a:buClr>
                <a:srgbClr val="C00000"/>
              </a:buClr>
              <a:buFont typeface="Wingdings" panose="05000000000000000000" pitchFamily="2" charset="2"/>
              <a:buChar char="n"/>
            </a:pPr>
            <a:r>
              <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 …</a:t>
            </a:r>
            <a:endParaRPr lang="en-US" altLang="zh-CN" sz="105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Freeform 12"/>
          <p:cNvSpPr>
            <a:spLocks noChangeArrowheads="1"/>
          </p:cNvSpPr>
          <p:nvPr/>
        </p:nvSpPr>
        <p:spPr bwMode="auto">
          <a:xfrm>
            <a:off x="135995" y="623786"/>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3" name="Freeform 12"/>
          <p:cNvSpPr>
            <a:spLocks noChangeArrowheads="1"/>
          </p:cNvSpPr>
          <p:nvPr/>
        </p:nvSpPr>
        <p:spPr bwMode="auto">
          <a:xfrm flipH="1" flipV="1">
            <a:off x="4057164" y="2146939"/>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矩形 83"/>
          <p:cNvSpPr>
            <a:spLocks noChangeArrowheads="1"/>
          </p:cNvSpPr>
          <p:nvPr/>
        </p:nvSpPr>
        <p:spPr bwMode="auto">
          <a:xfrm>
            <a:off x="228071" y="726974"/>
            <a:ext cx="4052929" cy="1637644"/>
          </a:xfrm>
          <a:prstGeom prst="rect">
            <a:avLst/>
          </a:prstGeom>
          <a:solidFill>
            <a:srgbClr val="F2F2F2"/>
          </a:solidFill>
          <a:ln w="9525">
            <a:solidFill>
              <a:srgbClr val="B8B8B8"/>
            </a:solidFill>
            <a:miter lim="800000"/>
          </a:ln>
        </p:spPr>
        <p:txBody>
          <a:bodyPr/>
          <a:lstStyle/>
          <a:p>
            <a:pPr>
              <a:buFont typeface="Arial" panose="020B0604020202020204" pitchFamily="34" charset="0"/>
              <a:buNone/>
            </a:pPr>
            <a:endParaRPr lang="zh-CN" altLang="en-US" dirty="0">
              <a:solidFill>
                <a:srgbClr val="000000"/>
              </a:solidFill>
              <a:latin typeface="Arial" panose="020B0604020202020204" pitchFamily="34" charset="0"/>
            </a:endParaRPr>
          </a:p>
        </p:txBody>
      </p:sp>
      <p:pic>
        <p:nvPicPr>
          <p:cNvPr id="10" name="Picture 4"/>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5408" t="6645" r="16219" b="2832"/>
          <a:stretch>
            <a:fillRect/>
          </a:stretch>
        </p:blipFill>
        <p:spPr bwMode="auto">
          <a:xfrm>
            <a:off x="373145" y="973581"/>
            <a:ext cx="1356409" cy="1251693"/>
          </a:xfrm>
          <a:prstGeom prst="roundRect">
            <a:avLst>
              <a:gd name="adj" fmla="val 987"/>
            </a:avLst>
          </a:prstGeom>
          <a:solidFill>
            <a:srgbClr val="FFFFFF">
              <a:shade val="85000"/>
            </a:srgbClr>
          </a:solidFill>
          <a:ln>
            <a:noFill/>
          </a:ln>
          <a:effectLst/>
        </p:spPr>
      </p:pic>
      <p:sp>
        <p:nvSpPr>
          <p:cNvPr id="7" name="文本框 14"/>
          <p:cNvSpPr txBox="1"/>
          <p:nvPr/>
        </p:nvSpPr>
        <p:spPr>
          <a:xfrm>
            <a:off x="1812433" y="941286"/>
            <a:ext cx="2234700" cy="1447293"/>
          </a:xfrm>
          <a:prstGeom prst="rect">
            <a:avLst/>
          </a:prstGeom>
          <a:noFill/>
          <a:ln w="3175">
            <a:noFill/>
          </a:ln>
          <a:effectLst/>
        </p:spPr>
        <p:txBody>
          <a:bodyPr wrap="square" lIns="36000" tIns="36000" rIns="36000" bIns="36000">
            <a:noAutofit/>
          </a:bodyPr>
          <a:lstStyle/>
          <a:p>
            <a:pPr algn="just">
              <a:lnSpc>
                <a:spcPct val="120000"/>
              </a:lnSpc>
            </a:pPr>
            <a:r>
              <a:rPr lang="zh-CN" altLang="en-US" sz="1400" b="1" dirty="0">
                <a:solidFill>
                  <a:srgbClr val="C00000"/>
                </a:solidFill>
                <a:effectLst/>
                <a:latin typeface="+mj-ea"/>
                <a:ea typeface="+mj-ea"/>
                <a:cs typeface="Times New Roman" panose="02020603050405020304" pitchFamily="18" charset="0"/>
              </a:rPr>
              <a:t>        建设以“平安、绿色、智慧、人文”为核心的四型机场。</a:t>
            </a:r>
            <a:endParaRPr lang="en-US" altLang="zh-CN" sz="1200" b="1" dirty="0">
              <a:solidFill>
                <a:srgbClr val="C00000"/>
              </a:solidFill>
              <a:effectLst/>
              <a:latin typeface="+mj-ea"/>
              <a:ea typeface="+mj-ea"/>
              <a:cs typeface="Times New Roman" panose="02020603050405020304" pitchFamily="18" charset="0"/>
            </a:endParaRPr>
          </a:p>
          <a:p>
            <a:pPr algn="r">
              <a:lnSpc>
                <a:spcPct val="120000"/>
              </a:lnSpc>
            </a:pPr>
            <a:endParaRPr lang="en-US" altLang="zh-CN" sz="9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r">
              <a:lnSpc>
                <a:spcPct val="120000"/>
              </a:lnSpc>
            </a:pPr>
            <a:r>
              <a:rPr lang="en-US" altLang="zh-CN" sz="90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90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习</a:t>
            </a:r>
            <a:r>
              <a:rPr lang="zh-CN" altLang="en-US" sz="90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近平总书记出席北京大兴国际机场</a:t>
            </a:r>
            <a:endParaRPr lang="en-US" altLang="zh-CN" sz="90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r">
              <a:lnSpc>
                <a:spcPct val="120000"/>
              </a:lnSpc>
            </a:pPr>
            <a:r>
              <a:rPr lang="zh-CN" altLang="en-US" sz="90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投运仪式上的指示</a:t>
            </a:r>
            <a:endParaRPr lang="en-US" altLang="zh-CN" sz="900" b="1"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2" name="图片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9471" y="1257640"/>
            <a:ext cx="853375" cy="1206799"/>
          </a:xfrm>
          <a:prstGeom prst="rect">
            <a:avLst/>
          </a:prstGeom>
          <a:ln w="3175">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8.进近落地：保障车辆就位-PC端(屏幕3)">
            <a:hlinkClick r:id="" action="ppaction://media"/>
          </p:cNvPr>
          <p:cNvPicPr>
            <a:picLocks noChangeAspect="1"/>
          </p:cNvPicPr>
          <p:nvPr/>
        </p:nvPicPr>
        <p:blipFill>
          <a:blip r:embed="rId1"/>
          <a:stretch>
            <a:fillRect/>
          </a:stretch>
        </p:blipFill>
        <p:spPr>
          <a:xfrm>
            <a:off x="6785611" y="2340267"/>
            <a:ext cx="1838429" cy="1037934"/>
          </a:xfrm>
          <a:prstGeom prst="rect">
            <a:avLst/>
          </a:prstGeom>
        </p:spPr>
      </p:pic>
      <p:pic>
        <p:nvPicPr>
          <p:cNvPr id="25" name="图片 24"/>
          <p:cNvPicPr>
            <a:picLocks noChangeAspect="1"/>
          </p:cNvPicPr>
          <p:nvPr/>
        </p:nvPicPr>
        <p:blipFill rotWithShape="1">
          <a:blip r:embed="rId2"/>
          <a:srcRect l="5358" t="63741" r="56453" b="-1"/>
          <a:stretch>
            <a:fillRect/>
          </a:stretch>
        </p:blipFill>
        <p:spPr>
          <a:xfrm>
            <a:off x="4663420" y="2340266"/>
            <a:ext cx="1828557" cy="1037934"/>
          </a:xfrm>
          <a:prstGeom prst="rect">
            <a:avLst/>
          </a:prstGeom>
        </p:spPr>
      </p:pic>
      <p:sp>
        <p:nvSpPr>
          <p:cNvPr id="24" name="object 10"/>
          <p:cNvSpPr/>
          <p:nvPr/>
        </p:nvSpPr>
        <p:spPr>
          <a:xfrm>
            <a:off x="2500323" y="2347235"/>
            <a:ext cx="1885597" cy="1030965"/>
          </a:xfrm>
          <a:prstGeom prst="rect">
            <a:avLst/>
          </a:prstGeom>
          <a:blipFill>
            <a:blip r:embed="rId3" cstate="print"/>
            <a:stretch>
              <a:fillRect/>
            </a:stretch>
          </a:blipFill>
        </p:spPr>
        <p:txBody>
          <a:bodyPr wrap="square" lIns="0" tIns="0" rIns="0" bIns="0"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pic>
        <p:nvPicPr>
          <p:cNvPr id="23" name="泊位1_1">
            <a:hlinkClick r:id="" action="ppaction://media"/>
          </p:cNvPr>
          <p:cNvPicPr>
            <a:picLocks noChangeAspect="1"/>
          </p:cNvPicPr>
          <p:nvPr/>
        </p:nvPicPr>
        <p:blipFill rotWithShape="1">
          <a:blip r:embed="rId4"/>
          <a:srcRect l="12598" r="3332"/>
          <a:stretch>
            <a:fillRect/>
          </a:stretch>
        </p:blipFill>
        <p:spPr>
          <a:xfrm>
            <a:off x="470727" y="2347235"/>
            <a:ext cx="1606993" cy="875629"/>
          </a:xfrm>
          <a:prstGeom prst="rect">
            <a:avLst/>
          </a:prstGeom>
        </p:spPr>
      </p:pic>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运行方面：重点实现机场运行作业、管制服务可视化、智能化，提高机场运行品质</a:t>
            </a: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3533193"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泊位引导系统</a:t>
            </a:r>
            <a:r>
              <a:rPr lang="zh-CN" altLang="en-US" sz="1010" b="1" kern="0" dirty="0">
                <a:solidFill>
                  <a:schemeClr val="tx1">
                    <a:lumMod val="75000"/>
                    <a:lumOff val="25000"/>
                  </a:schemeClr>
                </a:solidFill>
                <a:cs typeface="+mn-ea"/>
                <a:sym typeface="+mn-lt"/>
              </a:rPr>
              <a:t>：可视化入位引导，实现航空器高效入位；</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机场智能视频分析系统</a:t>
            </a:r>
            <a:r>
              <a:rPr lang="zh-CN" altLang="en-US" sz="1010" b="1" kern="0" dirty="0">
                <a:solidFill>
                  <a:schemeClr val="tx1">
                    <a:lumMod val="75000"/>
                    <a:lumOff val="25000"/>
                  </a:schemeClr>
                </a:solidFill>
                <a:cs typeface="+mn-ea"/>
                <a:sym typeface="+mn-lt"/>
              </a:rPr>
              <a:t>：航班保障节点自动检测与上报，作业规范性实时监控，提升保障作业效率与质量；</a:t>
            </a:r>
            <a:endParaRPr lang="zh-CN" altLang="en-US" sz="1010" b="1" kern="0" dirty="0">
              <a:solidFill>
                <a:schemeClr val="tx1">
                  <a:lumMod val="75000"/>
                  <a:lumOff val="25000"/>
                </a:schemeClr>
              </a:solidFill>
              <a:cs typeface="+mn-ea"/>
              <a:sym typeface="+mn-lt"/>
            </a:endParaRPr>
          </a:p>
        </p:txBody>
      </p:sp>
      <p:sp>
        <p:nvSpPr>
          <p:cNvPr id="101" name="文本框 7"/>
          <p:cNvSpPr txBox="1"/>
          <p:nvPr/>
        </p:nvSpPr>
        <p:spPr>
          <a:xfrm>
            <a:off x="12756" y="2340266"/>
            <a:ext cx="457971" cy="88259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激光</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雷达</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实时</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扫描</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5" name="文本框 7"/>
          <p:cNvSpPr txBox="1"/>
          <p:nvPr/>
        </p:nvSpPr>
        <p:spPr>
          <a:xfrm>
            <a:off x="2110394" y="2340266"/>
            <a:ext cx="535888" cy="88259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航班保障节点自动采集</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7" name="文本框 7"/>
          <p:cNvSpPr txBox="1"/>
          <p:nvPr/>
        </p:nvSpPr>
        <p:spPr>
          <a:xfrm>
            <a:off x="6498894" y="2340266"/>
            <a:ext cx="423926" cy="88259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车辆</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跟踪</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监控</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21"/>
          <p:cNvSpPr/>
          <p:nvPr/>
        </p:nvSpPr>
        <p:spPr>
          <a:xfrm>
            <a:off x="4236078" y="1512764"/>
            <a:ext cx="3533193"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全景视频系统：</a:t>
            </a:r>
            <a:r>
              <a:rPr lang="zh-CN" altLang="en-US" sz="1010" b="1" kern="0" dirty="0">
                <a:solidFill>
                  <a:schemeClr val="tx1">
                    <a:lumMod val="75000"/>
                    <a:lumOff val="25000"/>
                  </a:schemeClr>
                </a:solidFill>
                <a:cs typeface="+mn-ea"/>
                <a:sym typeface="+mn-lt"/>
              </a:rPr>
              <a:t>增强场面目标可靠性，提升监视精度；</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车辆管理系统：</a:t>
            </a:r>
            <a:r>
              <a:rPr lang="zh-CN" altLang="en-US" sz="1010" b="1" kern="0" dirty="0">
                <a:solidFill>
                  <a:schemeClr val="tx1">
                    <a:lumMod val="75000"/>
                    <a:lumOff val="25000"/>
                  </a:schemeClr>
                </a:solidFill>
                <a:cs typeface="+mn-ea"/>
                <a:sym typeface="+mn-lt"/>
              </a:rPr>
              <a:t>实现透明、实时的机坪车辆跟踪与管理；</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rgbClr val="C00000"/>
                </a:solidFill>
                <a:cs typeface="+mn-ea"/>
                <a:sym typeface="+mn-lt"/>
              </a:rPr>
              <a:t>数据中心：</a:t>
            </a:r>
            <a:r>
              <a:rPr lang="zh-CN" altLang="en-US" sz="1010" b="1" kern="0" dirty="0">
                <a:solidFill>
                  <a:schemeClr val="tx1">
                    <a:lumMod val="75000"/>
                    <a:lumOff val="25000"/>
                  </a:schemeClr>
                </a:solidFill>
                <a:cs typeface="+mn-ea"/>
                <a:sym typeface="+mn-lt"/>
              </a:rPr>
              <a:t>提供运行视图、分析预测，实现科学决策。</a:t>
            </a:r>
            <a:endParaRPr lang="zh-CN" altLang="en-US" sz="1010" b="1" kern="0" dirty="0">
              <a:solidFill>
                <a:schemeClr val="tx1">
                  <a:lumMod val="75000"/>
                  <a:lumOff val="25000"/>
                </a:schemeClr>
              </a:solidFill>
              <a:cs typeface="+mn-ea"/>
              <a:sym typeface="+mn-lt"/>
            </a:endParaRPr>
          </a:p>
        </p:txBody>
      </p:sp>
      <p:sp>
        <p:nvSpPr>
          <p:cNvPr id="106" name="文本框 7"/>
          <p:cNvSpPr txBox="1"/>
          <p:nvPr/>
        </p:nvSpPr>
        <p:spPr>
          <a:xfrm>
            <a:off x="4422626" y="2340266"/>
            <a:ext cx="370084" cy="882598"/>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视景增强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13" name="文本框 7"/>
          <p:cNvSpPr txBox="1"/>
          <p:nvPr/>
        </p:nvSpPr>
        <p:spPr>
          <a:xfrm>
            <a:off x="16723" y="3222864"/>
            <a:ext cx="2060998" cy="168401"/>
          </a:xfrm>
          <a:prstGeom prst="rect">
            <a:avLst/>
          </a:prstGeom>
          <a:solidFill>
            <a:schemeClr val="accent1">
              <a:lumMod val="75000"/>
            </a:schemeClr>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泊位引导系统</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7"/>
          <p:cNvSpPr txBox="1"/>
          <p:nvPr/>
        </p:nvSpPr>
        <p:spPr>
          <a:xfrm>
            <a:off x="2111563" y="3222864"/>
            <a:ext cx="2271000" cy="168401"/>
          </a:xfrm>
          <a:prstGeom prst="rect">
            <a:avLst/>
          </a:prstGeom>
          <a:solidFill>
            <a:schemeClr val="accent1">
              <a:lumMod val="75000"/>
            </a:schemeClr>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机场智能视频分析系统</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7"/>
          <p:cNvSpPr txBox="1"/>
          <p:nvPr/>
        </p:nvSpPr>
        <p:spPr>
          <a:xfrm>
            <a:off x="4422626" y="3222864"/>
            <a:ext cx="2033590" cy="168401"/>
          </a:xfrm>
          <a:prstGeom prst="rect">
            <a:avLst/>
          </a:prstGeom>
          <a:solidFill>
            <a:schemeClr val="accent1">
              <a:lumMod val="75000"/>
            </a:schemeClr>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全景视频系统</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7"/>
          <p:cNvSpPr txBox="1"/>
          <p:nvPr/>
        </p:nvSpPr>
        <p:spPr>
          <a:xfrm>
            <a:off x="6498894" y="3222864"/>
            <a:ext cx="2125146" cy="168401"/>
          </a:xfrm>
          <a:prstGeom prst="rect">
            <a:avLst/>
          </a:prstGeom>
          <a:solidFill>
            <a:schemeClr val="accent1">
              <a:lumMod val="75000"/>
            </a:schemeClr>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车辆管理系统</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TextBox 7"/>
          <p:cNvSpPr txBox="1"/>
          <p:nvPr/>
        </p:nvSpPr>
        <p:spPr>
          <a:xfrm>
            <a:off x="2484000" y="529200"/>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第二阶段：重特色、建系统、强业务</a:t>
            </a:r>
            <a:r>
              <a:rPr lang="zh-CN" altLang="en-US" sz="1200" b="1" kern="0" dirty="0">
                <a:solidFill>
                  <a:srgbClr val="002060"/>
                </a:solidFill>
                <a:cs typeface="+mn-ea"/>
                <a:sym typeface="+mn-lt"/>
              </a:rPr>
              <a:t>（可选项）</a:t>
            </a:r>
            <a:endParaRPr lang="zh-CN" altLang="en-US" sz="1200" b="1" kern="0" dirty="0">
              <a:solidFill>
                <a:srgbClr val="002060"/>
              </a:solidFill>
              <a:cs typeface="+mn-ea"/>
              <a:sym typeface="+mn-lt"/>
            </a:endParaRPr>
          </a:p>
        </p:txBody>
      </p:sp>
      <p:sp>
        <p:nvSpPr>
          <p:cNvPr id="28"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9"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30"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基于第一阶段的基础建设，从安全管理着手进行业务系统的智慧化升级改造，并逐步推广到航班保障、旅客服务和机场运营方面。</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614038" y="1202040"/>
            <a:ext cx="8026725" cy="3724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spcBef>
                <a:spcPct val="0"/>
              </a:spcBef>
              <a:spcAft>
                <a:spcPct val="0"/>
              </a:spcAft>
              <a:defRPr/>
            </a:pPr>
            <a:r>
              <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运营方面：重点实现精准化的机场规划建设运行管理</a:t>
            </a:r>
            <a:endParaRPr lang="zh-CN" altLang="en-US" sz="1200" b="1" u="sng"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332687" y="1517844"/>
            <a:ext cx="8026725" cy="8038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实现</a:t>
            </a:r>
            <a:r>
              <a:rPr lang="zh-CN" altLang="en-US" sz="1010" b="1" kern="0" dirty="0">
                <a:solidFill>
                  <a:srgbClr val="C00000"/>
                </a:solidFill>
                <a:cs typeface="+mn-ea"/>
                <a:sym typeface="+mn-lt"/>
              </a:rPr>
              <a:t>机场集团大数据中心与行业、地方等大数据平台互联</a:t>
            </a:r>
            <a:r>
              <a:rPr lang="zh-CN" altLang="en-US" sz="1010" b="1" kern="0" dirty="0">
                <a:solidFill>
                  <a:schemeClr val="tx1">
                    <a:lumMod val="75000"/>
                    <a:lumOff val="25000"/>
                  </a:schemeClr>
                </a:solidFill>
                <a:cs typeface="+mn-ea"/>
                <a:sym typeface="+mn-lt"/>
              </a:rPr>
              <a:t>；</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smtClean="0">
                <a:solidFill>
                  <a:schemeClr val="tx1">
                    <a:lumMod val="75000"/>
                    <a:lumOff val="25000"/>
                  </a:schemeClr>
                </a:solidFill>
                <a:cs typeface="+mn-ea"/>
                <a:sym typeface="+mn-lt"/>
              </a:rPr>
              <a:t>分析机场</a:t>
            </a:r>
            <a:r>
              <a:rPr lang="zh-CN" altLang="en-US" sz="1010" b="1" kern="0" dirty="0">
                <a:solidFill>
                  <a:schemeClr val="tx1">
                    <a:lumMod val="75000"/>
                    <a:lumOff val="25000"/>
                  </a:schemeClr>
                </a:solidFill>
                <a:cs typeface="+mn-ea"/>
                <a:sym typeface="+mn-lt"/>
              </a:rPr>
              <a:t>运营动态，辅助商业分析、能源管理、市场分析等，促进</a:t>
            </a:r>
            <a:r>
              <a:rPr lang="zh-CN" altLang="en-US" sz="1010" b="1" kern="0" dirty="0">
                <a:solidFill>
                  <a:srgbClr val="C00000"/>
                </a:solidFill>
                <a:cs typeface="+mn-ea"/>
                <a:sym typeface="+mn-lt"/>
              </a:rPr>
              <a:t>规划建设与市场需求精准对接</a:t>
            </a:r>
            <a:r>
              <a:rPr lang="zh-CN" altLang="en-US" sz="1010" b="1" kern="0" dirty="0">
                <a:solidFill>
                  <a:schemeClr val="tx1">
                    <a:lumMod val="75000"/>
                    <a:lumOff val="25000"/>
                  </a:schemeClr>
                </a:solidFill>
                <a:cs typeface="+mn-ea"/>
                <a:sym typeface="+mn-lt"/>
              </a:rPr>
              <a:t>；</a:t>
            </a:r>
            <a:endParaRPr lang="zh-CN" altLang="en-US" sz="1010" b="1" kern="0" dirty="0">
              <a:solidFill>
                <a:schemeClr val="tx1">
                  <a:lumMod val="75000"/>
                  <a:lumOff val="25000"/>
                </a:schemeClr>
              </a:solidFill>
              <a:cs typeface="+mn-ea"/>
              <a:sym typeface="+mn-lt"/>
            </a:endParaRPr>
          </a:p>
          <a:p>
            <a:pPr marL="180340" indent="-180340">
              <a:lnSpc>
                <a:spcPct val="150000"/>
              </a:lnSpc>
              <a:spcBef>
                <a:spcPct val="0"/>
              </a:spcBef>
              <a:spcAft>
                <a:spcPct val="0"/>
              </a:spcAft>
              <a:buFont typeface="Wingdings" panose="05000000000000000000" pitchFamily="2" charset="2"/>
              <a:buChar char="n"/>
              <a:defRPr/>
            </a:pPr>
            <a:r>
              <a:rPr lang="zh-CN" altLang="en-US" sz="1010" b="1" kern="0" dirty="0">
                <a:solidFill>
                  <a:schemeClr val="tx1">
                    <a:lumMod val="75000"/>
                    <a:lumOff val="25000"/>
                  </a:schemeClr>
                </a:solidFill>
                <a:cs typeface="+mn-ea"/>
                <a:sym typeface="+mn-lt"/>
              </a:rPr>
              <a:t>通过机场数字孪生，实现机场保障能力准确</a:t>
            </a:r>
            <a:r>
              <a:rPr lang="zh-CN" altLang="en-US" sz="1010" b="1" kern="0" dirty="0" smtClean="0">
                <a:solidFill>
                  <a:schemeClr val="tx1">
                    <a:lumMod val="75000"/>
                    <a:lumOff val="25000"/>
                  </a:schemeClr>
                </a:solidFill>
                <a:cs typeface="+mn-ea"/>
                <a:sym typeface="+mn-lt"/>
              </a:rPr>
              <a:t>评估，为机场运营智慧决策提供支撑。</a:t>
            </a:r>
            <a:endParaRPr lang="zh-CN" altLang="en-US" sz="1010" b="1" kern="0" dirty="0">
              <a:solidFill>
                <a:schemeClr val="tx1">
                  <a:lumMod val="75000"/>
                  <a:lumOff val="25000"/>
                </a:schemeClr>
              </a:solidFill>
              <a:cs typeface="+mn-ea"/>
              <a:sym typeface="+mn-lt"/>
            </a:endParaRPr>
          </a:p>
        </p:txBody>
      </p:sp>
      <p:sp>
        <p:nvSpPr>
          <p:cNvPr id="30" name="文本框 7"/>
          <p:cNvSpPr txBox="1"/>
          <p:nvPr/>
        </p:nvSpPr>
        <p:spPr>
          <a:xfrm>
            <a:off x="12756"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机场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需求</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预测</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8" name="图片 17"/>
          <p:cNvPicPr>
            <a:picLocks noChangeAspect="1"/>
          </p:cNvPicPr>
          <p:nvPr/>
        </p:nvPicPr>
        <p:blipFill rotWithShape="1">
          <a:blip r:embed="rId1" cstate="hqprint">
            <a:extLst>
              <a:ext uri="{28A0092B-C50C-407E-A947-70E740481C1C}">
                <a14:useLocalDpi xmlns:a14="http://schemas.microsoft.com/office/drawing/2010/main" val="0"/>
              </a:ext>
            </a:extLst>
          </a:blip>
          <a:srcRect r="719" b="4304"/>
          <a:stretch>
            <a:fillRect/>
          </a:stretch>
        </p:blipFill>
        <p:spPr>
          <a:xfrm>
            <a:off x="398920" y="2347235"/>
            <a:ext cx="1662635" cy="1030965"/>
          </a:xfrm>
          <a:prstGeom prst="rect">
            <a:avLst/>
          </a:prstGeom>
        </p:spPr>
      </p:pic>
      <p:sp>
        <p:nvSpPr>
          <p:cNvPr id="31" name="文本框 7"/>
          <p:cNvSpPr txBox="1"/>
          <p:nvPr/>
        </p:nvSpPr>
        <p:spPr>
          <a:xfrm>
            <a:off x="2088194"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机场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建筑</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模拟</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仿真</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9" name="图片 18"/>
          <p:cNvPicPr>
            <a:picLocks noChangeAspect="1"/>
          </p:cNvPicPr>
          <p:nvPr/>
        </p:nvPicPr>
        <p:blipFill>
          <a:blip r:embed="rId2"/>
          <a:stretch>
            <a:fillRect/>
          </a:stretch>
        </p:blipFill>
        <p:spPr>
          <a:xfrm>
            <a:off x="2474359" y="2340266"/>
            <a:ext cx="1879600" cy="1044904"/>
          </a:xfrm>
          <a:prstGeom prst="rect">
            <a:avLst/>
          </a:prstGeom>
        </p:spPr>
      </p:pic>
      <p:sp>
        <p:nvSpPr>
          <p:cNvPr id="32" name="文本框 7"/>
          <p:cNvSpPr txBox="1"/>
          <p:nvPr/>
        </p:nvSpPr>
        <p:spPr>
          <a:xfrm>
            <a:off x="4353959" y="2347235"/>
            <a:ext cx="379455" cy="1030965"/>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机场</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航班</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运行</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仿真</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 name="图片 19"/>
          <p:cNvPicPr>
            <a:picLocks noChangeAspect="1"/>
          </p:cNvPicPr>
          <p:nvPr/>
        </p:nvPicPr>
        <p:blipFill rotWithShape="1">
          <a:blip r:embed="rId3"/>
          <a:srcRect r="7927" b="7584"/>
          <a:stretch>
            <a:fillRect/>
          </a:stretch>
        </p:blipFill>
        <p:spPr>
          <a:xfrm>
            <a:off x="4739804" y="2347236"/>
            <a:ext cx="1812765" cy="1030964"/>
          </a:xfrm>
          <a:prstGeom prst="rect">
            <a:avLst/>
          </a:prstGeom>
        </p:spPr>
      </p:pic>
      <p:sp>
        <p:nvSpPr>
          <p:cNvPr id="33" name="文本框 7"/>
          <p:cNvSpPr txBox="1"/>
          <p:nvPr/>
        </p:nvSpPr>
        <p:spPr>
          <a:xfrm>
            <a:off x="6583033" y="2340266"/>
            <a:ext cx="379455" cy="1037934"/>
          </a:xfrm>
          <a:prstGeom prst="rect">
            <a:avLst/>
          </a:prstGeom>
          <a:solidFill>
            <a:srgbClr val="C00000"/>
          </a:solidFill>
        </p:spPr>
        <p:txBody>
          <a:bodyPr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航站楼人员</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活动</a:t>
            </a:r>
            <a:endParaRPr lang="en-US" altLang="zh-CN"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仿真</a:t>
            </a:r>
            <a:endParaRPr lang="zh-CN" altLang="en-US" sz="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图片 20"/>
          <p:cNvPicPr>
            <a:picLocks noChangeAspect="1"/>
          </p:cNvPicPr>
          <p:nvPr/>
        </p:nvPicPr>
        <p:blipFill>
          <a:blip r:embed="rId4"/>
          <a:stretch>
            <a:fillRect/>
          </a:stretch>
        </p:blipFill>
        <p:spPr>
          <a:xfrm>
            <a:off x="6964660" y="2340266"/>
            <a:ext cx="1695499" cy="1037934"/>
          </a:xfrm>
          <a:prstGeom prst="rect">
            <a:avLst/>
          </a:prstGeom>
        </p:spPr>
      </p:pic>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17" name="TextBox 7"/>
          <p:cNvSpPr txBox="1"/>
          <p:nvPr/>
        </p:nvSpPr>
        <p:spPr>
          <a:xfrm>
            <a:off x="2484000" y="529200"/>
            <a:ext cx="5735402" cy="336374"/>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第二阶段：重特色、建系统、强业务</a:t>
            </a:r>
            <a:r>
              <a:rPr lang="zh-CN" altLang="en-US" sz="1200" b="1" kern="0" dirty="0">
                <a:solidFill>
                  <a:srgbClr val="002060"/>
                </a:solidFill>
                <a:cs typeface="+mn-ea"/>
                <a:sym typeface="+mn-lt"/>
              </a:rPr>
              <a:t>（可选项）</a:t>
            </a:r>
            <a:endParaRPr lang="zh-CN" altLang="en-US" sz="1200" b="1" kern="0" dirty="0">
              <a:solidFill>
                <a:srgbClr val="002060"/>
              </a:solidFill>
              <a:cs typeface="+mn-ea"/>
              <a:sym typeface="+mn-lt"/>
            </a:endParaRPr>
          </a:p>
        </p:txBody>
      </p:sp>
      <p:sp>
        <p:nvSpPr>
          <p:cNvPr id="22"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3"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24"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基于第一阶段的基础建设，从安全管理着手进行业务系统的智慧化升级改造，并逐步推广到航班保障、旅客服务和机场运营方面。</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7"/>
          <p:cNvSpPr txBox="1"/>
          <p:nvPr/>
        </p:nvSpPr>
        <p:spPr>
          <a:xfrm>
            <a:off x="5324" y="1518644"/>
            <a:ext cx="327364" cy="1558370"/>
          </a:xfrm>
          <a:prstGeom prst="rect">
            <a:avLst/>
          </a:prstGeom>
          <a:solidFill>
            <a:srgbClr val="C00000"/>
          </a:solidFill>
        </p:spPr>
        <p:txBody>
          <a:bodyPr vert="eaVert"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9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“双碳”机场</a:t>
            </a:r>
            <a:endParaRPr lang="zh-CN" altLang="en-US" sz="9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725" t="11247"/>
          <a:stretch>
            <a:fillRect/>
          </a:stretch>
        </p:blipFill>
        <p:spPr>
          <a:xfrm>
            <a:off x="316185" y="1518644"/>
            <a:ext cx="2835942" cy="1558370"/>
          </a:xfrm>
          <a:prstGeom prst="rect">
            <a:avLst/>
          </a:prstGeom>
        </p:spPr>
      </p:pic>
      <p:pic>
        <p:nvPicPr>
          <p:cNvPr id="23" name="图片 22"/>
          <p:cNvPicPr>
            <a:picLocks noChangeAspect="1"/>
          </p:cNvPicPr>
          <p:nvPr/>
        </p:nvPicPr>
        <p:blipFill rotWithShape="1">
          <a:blip r:embed="rId2">
            <a:extLst>
              <a:ext uri="{28A0092B-C50C-407E-A947-70E740481C1C}">
                <a14:useLocalDpi xmlns:a14="http://schemas.microsoft.com/office/drawing/2010/main" val="0"/>
              </a:ext>
            </a:extLst>
          </a:blip>
          <a:srcRect l="313" t="-240" b="16518"/>
          <a:stretch>
            <a:fillRect/>
          </a:stretch>
        </p:blipFill>
        <p:spPr>
          <a:xfrm>
            <a:off x="3479268" y="1521430"/>
            <a:ext cx="2469637" cy="1555584"/>
          </a:xfrm>
          <a:prstGeom prst="rect">
            <a:avLst/>
          </a:prstGeom>
        </p:spPr>
      </p:pic>
      <p:pic>
        <p:nvPicPr>
          <p:cNvPr id="24" name="图片 23"/>
          <p:cNvPicPr>
            <a:picLocks noChangeAspect="1"/>
          </p:cNvPicPr>
          <p:nvPr/>
        </p:nvPicPr>
        <p:blipFill rotWithShape="1">
          <a:blip r:embed="rId3"/>
          <a:srcRect l="9018" r="17573" b="3479"/>
          <a:stretch>
            <a:fillRect/>
          </a:stretch>
        </p:blipFill>
        <p:spPr>
          <a:xfrm>
            <a:off x="6244112" y="1518644"/>
            <a:ext cx="2396651" cy="1555583"/>
          </a:xfrm>
          <a:prstGeom prst="rect">
            <a:avLst/>
          </a:prstGeom>
        </p:spPr>
      </p:pic>
      <p:sp>
        <p:nvSpPr>
          <p:cNvPr id="25" name="文本框 7"/>
          <p:cNvSpPr txBox="1"/>
          <p:nvPr/>
        </p:nvSpPr>
        <p:spPr>
          <a:xfrm>
            <a:off x="3151904" y="1518644"/>
            <a:ext cx="327364" cy="1558370"/>
          </a:xfrm>
          <a:prstGeom prst="rect">
            <a:avLst/>
          </a:prstGeom>
          <a:solidFill>
            <a:srgbClr val="C00000"/>
          </a:solidFill>
        </p:spPr>
        <p:txBody>
          <a:bodyPr vert="eaVert"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9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无人货运机场</a:t>
            </a:r>
            <a:endParaRPr lang="zh-CN" altLang="en-US" sz="9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7"/>
          <p:cNvSpPr txBox="1"/>
          <p:nvPr/>
        </p:nvSpPr>
        <p:spPr>
          <a:xfrm>
            <a:off x="5916748" y="1515857"/>
            <a:ext cx="327364" cy="1558370"/>
          </a:xfrm>
          <a:prstGeom prst="rect">
            <a:avLst/>
          </a:prstGeom>
          <a:solidFill>
            <a:srgbClr val="C00000"/>
          </a:solidFill>
        </p:spPr>
        <p:txBody>
          <a:bodyPr vert="eaVert" wrap="square" lIns="36000" rIns="3600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9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城市中心机场</a:t>
            </a:r>
            <a:endParaRPr lang="zh-CN" altLang="en-US" sz="9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三、实施建议</a:t>
            </a:r>
            <a:endParaRPr lang="zh-CN" altLang="en-US" sz="1800" b="1" dirty="0">
              <a:solidFill>
                <a:srgbClr val="C00000"/>
              </a:solidFill>
              <a:cs typeface="+mn-ea"/>
              <a:sym typeface="+mn-lt"/>
            </a:endParaRPr>
          </a:p>
        </p:txBody>
      </p:sp>
      <p:sp>
        <p:nvSpPr>
          <p:cNvPr id="13" name="TextBox 7"/>
          <p:cNvSpPr txBox="1"/>
          <p:nvPr/>
        </p:nvSpPr>
        <p:spPr>
          <a:xfrm>
            <a:off x="2484000" y="529200"/>
            <a:ext cx="5735402" cy="369332"/>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smtClean="0">
                <a:solidFill>
                  <a:srgbClr val="C00000"/>
                </a:solidFill>
                <a:cs typeface="+mn-ea"/>
                <a:sym typeface="+mn-lt"/>
              </a:rPr>
              <a:t>第三</a:t>
            </a:r>
            <a:r>
              <a:rPr lang="zh-CN" altLang="en-US" sz="1200" b="1" kern="0" dirty="0">
                <a:solidFill>
                  <a:srgbClr val="C00000"/>
                </a:solidFill>
                <a:cs typeface="+mn-ea"/>
                <a:sym typeface="+mn-lt"/>
              </a:rPr>
              <a:t>阶段：重特长、强创新，建生态</a:t>
            </a:r>
            <a:r>
              <a:rPr lang="zh-CN" altLang="en-US" sz="1200" b="1" kern="0" dirty="0">
                <a:solidFill>
                  <a:srgbClr val="002060"/>
                </a:solidFill>
                <a:cs typeface="+mn-ea"/>
                <a:sym typeface="+mn-lt"/>
              </a:rPr>
              <a:t>（升级项）</a:t>
            </a:r>
            <a:endParaRPr lang="zh-CN" altLang="en-US" sz="1200" b="1" kern="0" dirty="0">
              <a:solidFill>
                <a:srgbClr val="002060"/>
              </a:solidFill>
              <a:cs typeface="+mn-ea"/>
              <a:sym typeface="+mn-lt"/>
            </a:endParaRPr>
          </a:p>
        </p:txBody>
      </p:sp>
      <p:sp>
        <p:nvSpPr>
          <p:cNvPr id="14" name="Freeform 12"/>
          <p:cNvSpPr>
            <a:spLocks noChangeArrowheads="1"/>
          </p:cNvSpPr>
          <p:nvPr/>
        </p:nvSpPr>
        <p:spPr bwMode="auto">
          <a:xfrm>
            <a:off x="16775" y="777598"/>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15" name="Freeform 12"/>
          <p:cNvSpPr>
            <a:spLocks noChangeArrowheads="1"/>
          </p:cNvSpPr>
          <p:nvPr/>
        </p:nvSpPr>
        <p:spPr bwMode="auto">
          <a:xfrm flipH="1" flipV="1">
            <a:off x="8177214" y="1026795"/>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16" name="矩形 83"/>
          <p:cNvSpPr>
            <a:spLocks noChangeArrowheads="1"/>
          </p:cNvSpPr>
          <p:nvPr/>
        </p:nvSpPr>
        <p:spPr bwMode="auto">
          <a:xfrm>
            <a:off x="108851" y="880786"/>
            <a:ext cx="8292199" cy="360321"/>
          </a:xfrm>
          <a:prstGeom prst="rect">
            <a:avLst/>
          </a:prstGeom>
          <a:solidFill>
            <a:srgbClr val="F2F2F2"/>
          </a:solidFill>
          <a:ln w="9525">
            <a:noFill/>
            <a:miter lim="800000"/>
          </a:ln>
        </p:spPr>
        <p:txBody>
          <a:bodyPr/>
          <a:lstStyle/>
          <a:p>
            <a:pPr lvl="0" indent="177800">
              <a:lnSpc>
                <a:spcPct val="150000"/>
              </a:lnSpc>
              <a:spcBef>
                <a:spcPct val="0"/>
              </a:spcBef>
              <a:spcAft>
                <a:spcPct val="0"/>
              </a:spcAft>
              <a:defRPr/>
            </a:pPr>
            <a:r>
              <a:rPr lang="zh-CN" altLang="en-US" sz="1050" b="1" kern="0" dirty="0">
                <a:solidFill>
                  <a:schemeClr val="tx1">
                    <a:lumMod val="75000"/>
                    <a:lumOff val="25000"/>
                  </a:schemeClr>
                </a:solidFill>
                <a:cs typeface="+mn-ea"/>
                <a:sym typeface="+mn-lt"/>
              </a:rPr>
              <a:t>通过自主创新达到国家</a:t>
            </a:r>
            <a:r>
              <a:rPr lang="en-US" altLang="zh-CN" sz="1050" b="1" kern="0" dirty="0">
                <a:solidFill>
                  <a:schemeClr val="tx1">
                    <a:lumMod val="75000"/>
                    <a:lumOff val="25000"/>
                  </a:schemeClr>
                </a:solidFill>
                <a:cs typeface="+mn-ea"/>
                <a:sym typeface="+mn-lt"/>
              </a:rPr>
              <a:t>/</a:t>
            </a:r>
            <a:r>
              <a:rPr lang="zh-CN" altLang="en-US" sz="1050" b="1" kern="0" dirty="0">
                <a:solidFill>
                  <a:schemeClr val="tx1">
                    <a:lumMod val="75000"/>
                    <a:lumOff val="25000"/>
                  </a:schemeClr>
                </a:solidFill>
                <a:cs typeface="+mn-ea"/>
                <a:sym typeface="+mn-lt"/>
              </a:rPr>
              <a:t>国际领先水平，实现机场运输需求与保障能力、成本投入与经营产出相平衡，形成机场正向循环发展生态圈。</a:t>
            </a:r>
            <a:endParaRPr lang="zh-CN" altLang="en-US" sz="105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9"/>
          <p:cNvSpPr txBox="1"/>
          <p:nvPr/>
        </p:nvSpPr>
        <p:spPr>
          <a:xfrm>
            <a:off x="1794314" y="51639"/>
            <a:ext cx="6038072" cy="1200329"/>
          </a:xfrm>
          <a:prstGeom prst="rect">
            <a:avLst/>
          </a:prstGeom>
          <a:noFill/>
        </p:spPr>
        <p:txBody>
          <a:bodyPr wrap="square" rtlCol="0">
            <a:spAutoFit/>
          </a:bodyPr>
          <a:lstStyle/>
          <a:p>
            <a:pPr defTabSz="914400"/>
            <a:r>
              <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CONTENT</a:t>
            </a:r>
            <a:endPar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TextBox 49"/>
          <p:cNvSpPr txBox="1"/>
          <p:nvPr/>
        </p:nvSpPr>
        <p:spPr>
          <a:xfrm>
            <a:off x="3569292" y="282676"/>
            <a:ext cx="1956903" cy="707886"/>
          </a:xfrm>
          <a:prstGeom prst="rect">
            <a:avLst/>
          </a:prstGeom>
          <a:noFill/>
        </p:spPr>
        <p:txBody>
          <a:bodyPr wrap="square" rtlCol="0">
            <a:spAutoFit/>
          </a:bodyPr>
          <a:lstStyle/>
          <a:p>
            <a:pPr defTabSz="914400"/>
            <a:r>
              <a:rPr lang="zh-CN" altLang="en-US" sz="4000" b="1" dirty="0">
                <a:solidFill>
                  <a:srgbClr val="C00000"/>
                </a:solidFill>
                <a:latin typeface="微软雅黑" panose="020B0503020204020204" pitchFamily="34" charset="-122"/>
                <a:ea typeface="微软雅黑" panose="020B0503020204020204" pitchFamily="34" charset="-122"/>
              </a:rPr>
              <a:t>目  录</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1588" y="1016424"/>
            <a:ext cx="4291127"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1" name="文本框 10"/>
          <p:cNvSpPr txBox="1"/>
          <p:nvPr/>
        </p:nvSpPr>
        <p:spPr>
          <a:xfrm>
            <a:off x="1721289" y="1347873"/>
            <a:ext cx="1660477" cy="523220"/>
          </a:xfrm>
          <a:prstGeom prst="rect">
            <a:avLst/>
          </a:prstGeom>
          <a:noFill/>
        </p:spPr>
        <p:txBody>
          <a:bodyPr wrap="squar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发展现状</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12" name="矩形 11"/>
          <p:cNvSpPr/>
          <p:nvPr/>
        </p:nvSpPr>
        <p:spPr>
          <a:xfrm>
            <a:off x="-1588" y="2220325"/>
            <a:ext cx="4291127"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3" name="矩形 12"/>
          <p:cNvSpPr/>
          <p:nvPr/>
        </p:nvSpPr>
        <p:spPr>
          <a:xfrm>
            <a:off x="4349633" y="1016424"/>
            <a:ext cx="4291128"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4" name="矩形 13"/>
          <p:cNvSpPr/>
          <p:nvPr/>
        </p:nvSpPr>
        <p:spPr>
          <a:xfrm>
            <a:off x="4349633" y="2220325"/>
            <a:ext cx="4291130" cy="1107996"/>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5" name="文本框 14"/>
          <p:cNvSpPr txBox="1"/>
          <p:nvPr/>
        </p:nvSpPr>
        <p:spPr>
          <a:xfrm>
            <a:off x="1207771" y="1033486"/>
            <a:ext cx="284706" cy="1100348"/>
          </a:xfrm>
          <a:custGeom>
            <a:avLst/>
            <a:gdLst/>
            <a:ahLst/>
            <a:cxnLst/>
            <a:rect l="l" t="t" r="r" b="b"/>
            <a:pathLst>
              <a:path w="111587" h="431267">
                <a:moveTo>
                  <a:pt x="102831" y="0"/>
                </a:moveTo>
                <a:lnTo>
                  <a:pt x="111587" y="0"/>
                </a:lnTo>
                <a:lnTo>
                  <a:pt x="111587" y="431267"/>
                </a:lnTo>
                <a:lnTo>
                  <a:pt x="7479" y="431267"/>
                </a:lnTo>
                <a:lnTo>
                  <a:pt x="7479" y="419738"/>
                </a:lnTo>
                <a:cubicBezTo>
                  <a:pt x="27422" y="419322"/>
                  <a:pt x="40302" y="417608"/>
                  <a:pt x="46118" y="414596"/>
                </a:cubicBezTo>
                <a:cubicBezTo>
                  <a:pt x="51935" y="411584"/>
                  <a:pt x="55986" y="407533"/>
                  <a:pt x="58271" y="402443"/>
                </a:cubicBezTo>
                <a:cubicBezTo>
                  <a:pt x="60556" y="397354"/>
                  <a:pt x="61699" y="382137"/>
                  <a:pt x="61699" y="356793"/>
                </a:cubicBezTo>
                <a:lnTo>
                  <a:pt x="61699" y="128695"/>
                </a:lnTo>
                <a:cubicBezTo>
                  <a:pt x="61699" y="97949"/>
                  <a:pt x="60660" y="78214"/>
                  <a:pt x="58583" y="69489"/>
                </a:cubicBezTo>
                <a:cubicBezTo>
                  <a:pt x="57128" y="62841"/>
                  <a:pt x="54480" y="57960"/>
                  <a:pt x="50637" y="54844"/>
                </a:cubicBezTo>
                <a:cubicBezTo>
                  <a:pt x="46793" y="51727"/>
                  <a:pt x="42171" y="50169"/>
                  <a:pt x="36770" y="50169"/>
                </a:cubicBezTo>
                <a:cubicBezTo>
                  <a:pt x="29084" y="50169"/>
                  <a:pt x="18385" y="53389"/>
                  <a:pt x="4674" y="59829"/>
                </a:cubicBezTo>
                <a:lnTo>
                  <a:pt x="0" y="50169"/>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4816013" y="1016423"/>
            <a:ext cx="489919" cy="1159720"/>
          </a:xfrm>
          <a:custGeom>
            <a:avLst/>
            <a:gdLst/>
            <a:ahLst/>
            <a:cxnLst/>
            <a:rect l="l" t="t" r="r" b="b"/>
            <a:pathLst>
              <a:path w="182187" h="431267">
                <a:moveTo>
                  <a:pt x="182187" y="206444"/>
                </a:moveTo>
                <a:lnTo>
                  <a:pt x="182187" y="258707"/>
                </a:lnTo>
                <a:lnTo>
                  <a:pt x="163283" y="282006"/>
                </a:lnTo>
                <a:cubicBezTo>
                  <a:pt x="111556" y="338511"/>
                  <a:pt x="79252" y="372581"/>
                  <a:pt x="66372" y="384214"/>
                </a:cubicBezTo>
                <a:lnTo>
                  <a:pt x="176682" y="384214"/>
                </a:lnTo>
                <a:lnTo>
                  <a:pt x="182187" y="384094"/>
                </a:lnTo>
                <a:lnTo>
                  <a:pt x="182187" y="431267"/>
                </a:lnTo>
                <a:lnTo>
                  <a:pt x="0" y="431267"/>
                </a:lnTo>
                <a:lnTo>
                  <a:pt x="0" y="419738"/>
                </a:lnTo>
                <a:cubicBezTo>
                  <a:pt x="73332" y="352845"/>
                  <a:pt x="124955" y="298210"/>
                  <a:pt x="154869" y="255831"/>
                </a:cubicBezTo>
                <a:close/>
                <a:moveTo>
                  <a:pt x="132745" y="0"/>
                </a:moveTo>
                <a:cubicBezTo>
                  <a:pt x="149884" y="0"/>
                  <a:pt x="165607" y="2753"/>
                  <a:pt x="179915" y="8258"/>
                </a:cubicBezTo>
                <a:lnTo>
                  <a:pt x="182187" y="9713"/>
                </a:lnTo>
                <a:lnTo>
                  <a:pt x="182187" y="84805"/>
                </a:lnTo>
                <a:lnTo>
                  <a:pt x="175124" y="73540"/>
                </a:lnTo>
                <a:cubicBezTo>
                  <a:pt x="158713" y="56298"/>
                  <a:pt x="139081" y="47677"/>
                  <a:pt x="116230" y="47677"/>
                </a:cubicBezTo>
                <a:cubicBezTo>
                  <a:pt x="95456" y="47677"/>
                  <a:pt x="76811" y="53753"/>
                  <a:pt x="60296" y="65906"/>
                </a:cubicBezTo>
                <a:cubicBezTo>
                  <a:pt x="43781" y="78058"/>
                  <a:pt x="31576" y="95872"/>
                  <a:pt x="23682" y="119347"/>
                </a:cubicBezTo>
                <a:lnTo>
                  <a:pt x="12153" y="119347"/>
                </a:lnTo>
                <a:cubicBezTo>
                  <a:pt x="17346" y="80915"/>
                  <a:pt x="30693" y="51416"/>
                  <a:pt x="52194" y="30850"/>
                </a:cubicBezTo>
                <a:cubicBezTo>
                  <a:pt x="73695" y="10283"/>
                  <a:pt x="100546" y="0"/>
                  <a:pt x="132745"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16"/>
          <p:cNvSpPr txBox="1"/>
          <p:nvPr/>
        </p:nvSpPr>
        <p:spPr>
          <a:xfrm>
            <a:off x="1101015" y="2216942"/>
            <a:ext cx="402547" cy="1100348"/>
          </a:xfrm>
          <a:custGeom>
            <a:avLst/>
            <a:gdLst/>
            <a:ahLst/>
            <a:cxnLst/>
            <a:rect l="l" t="t" r="r" b="b"/>
            <a:pathLst>
              <a:path w="160509" h="438746">
                <a:moveTo>
                  <a:pt x="24928" y="382656"/>
                </a:moveTo>
                <a:cubicBezTo>
                  <a:pt x="30122" y="382656"/>
                  <a:pt x="35419" y="383487"/>
                  <a:pt x="40820" y="385149"/>
                </a:cubicBezTo>
                <a:cubicBezTo>
                  <a:pt x="44352" y="386188"/>
                  <a:pt x="52350" y="389979"/>
                  <a:pt x="64814" y="396523"/>
                </a:cubicBezTo>
                <a:cubicBezTo>
                  <a:pt x="77279" y="403067"/>
                  <a:pt x="85900" y="406962"/>
                  <a:pt x="90678" y="408208"/>
                </a:cubicBezTo>
                <a:cubicBezTo>
                  <a:pt x="98364" y="410493"/>
                  <a:pt x="106570" y="411636"/>
                  <a:pt x="115295" y="411636"/>
                </a:cubicBezTo>
                <a:cubicBezTo>
                  <a:pt x="125890" y="411636"/>
                  <a:pt x="135796" y="409584"/>
                  <a:pt x="145014" y="405482"/>
                </a:cubicBezTo>
                <a:lnTo>
                  <a:pt x="160509" y="394303"/>
                </a:lnTo>
                <a:lnTo>
                  <a:pt x="160509" y="418004"/>
                </a:lnTo>
                <a:lnTo>
                  <a:pt x="149650" y="425658"/>
                </a:lnTo>
                <a:cubicBezTo>
                  <a:pt x="127681" y="434383"/>
                  <a:pt x="102311" y="438746"/>
                  <a:pt x="73539" y="438746"/>
                </a:cubicBezTo>
                <a:cubicBezTo>
                  <a:pt x="45079" y="438746"/>
                  <a:pt x="25707" y="435214"/>
                  <a:pt x="15424" y="428151"/>
                </a:cubicBezTo>
                <a:cubicBezTo>
                  <a:pt x="5141" y="421088"/>
                  <a:pt x="0" y="413505"/>
                  <a:pt x="0" y="405404"/>
                </a:cubicBezTo>
                <a:cubicBezTo>
                  <a:pt x="0" y="399379"/>
                  <a:pt x="2440" y="394082"/>
                  <a:pt x="7322" y="389512"/>
                </a:cubicBezTo>
                <a:cubicBezTo>
                  <a:pt x="12204" y="384941"/>
                  <a:pt x="18073" y="382656"/>
                  <a:pt x="24928" y="382656"/>
                </a:cubicBezTo>
                <a:close/>
                <a:moveTo>
                  <a:pt x="160509" y="142791"/>
                </a:moveTo>
                <a:lnTo>
                  <a:pt x="160509" y="251229"/>
                </a:lnTo>
                <a:lnTo>
                  <a:pt x="128694" y="231682"/>
                </a:lnTo>
                <a:cubicBezTo>
                  <a:pt x="113114" y="224930"/>
                  <a:pt x="97222" y="221554"/>
                  <a:pt x="81018" y="221554"/>
                </a:cubicBezTo>
                <a:lnTo>
                  <a:pt x="71046" y="221554"/>
                </a:lnTo>
                <a:lnTo>
                  <a:pt x="71046" y="212206"/>
                </a:lnTo>
                <a:cubicBezTo>
                  <a:pt x="87458" y="210129"/>
                  <a:pt x="103921" y="204208"/>
                  <a:pt x="120436" y="194444"/>
                </a:cubicBezTo>
                <a:cubicBezTo>
                  <a:pt x="136952" y="184681"/>
                  <a:pt x="148949" y="172943"/>
                  <a:pt x="156427" y="159233"/>
                </a:cubicBezTo>
                <a:close/>
                <a:moveTo>
                  <a:pt x="120904" y="0"/>
                </a:moveTo>
                <a:lnTo>
                  <a:pt x="160509" y="7289"/>
                </a:lnTo>
                <a:lnTo>
                  <a:pt x="160509" y="81828"/>
                </a:lnTo>
                <a:lnTo>
                  <a:pt x="147546" y="62166"/>
                </a:lnTo>
                <a:cubicBezTo>
                  <a:pt x="134147" y="48975"/>
                  <a:pt x="117476" y="42379"/>
                  <a:pt x="97533" y="42379"/>
                </a:cubicBezTo>
                <a:cubicBezTo>
                  <a:pt x="65334" y="42379"/>
                  <a:pt x="38431" y="59622"/>
                  <a:pt x="16826" y="94106"/>
                </a:cubicBezTo>
                <a:lnTo>
                  <a:pt x="6543" y="89121"/>
                </a:lnTo>
                <a:cubicBezTo>
                  <a:pt x="18592" y="60660"/>
                  <a:pt x="33809" y="38692"/>
                  <a:pt x="52194" y="23215"/>
                </a:cubicBezTo>
                <a:cubicBezTo>
                  <a:pt x="70579" y="7739"/>
                  <a:pt x="93482" y="0"/>
                  <a:pt x="120904"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nvSpPr>
        <p:spPr>
          <a:xfrm>
            <a:off x="4703503" y="2176143"/>
            <a:ext cx="602429" cy="1159719"/>
          </a:xfrm>
          <a:custGeom>
            <a:avLst/>
            <a:gdLst/>
            <a:ahLst/>
            <a:cxnLst/>
            <a:rect l="l" t="t" r="r" b="b"/>
            <a:pathLst>
              <a:path w="224027" h="431267">
                <a:moveTo>
                  <a:pt x="178864" y="65750"/>
                </a:moveTo>
                <a:lnTo>
                  <a:pt x="30538" y="275463"/>
                </a:lnTo>
                <a:lnTo>
                  <a:pt x="178864" y="275463"/>
                </a:lnTo>
                <a:close/>
                <a:moveTo>
                  <a:pt x="196002" y="0"/>
                </a:moveTo>
                <a:lnTo>
                  <a:pt x="224027" y="0"/>
                </a:lnTo>
                <a:lnTo>
                  <a:pt x="224027" y="431267"/>
                </a:lnTo>
                <a:lnTo>
                  <a:pt x="178864" y="431267"/>
                </a:lnTo>
                <a:lnTo>
                  <a:pt x="178864" y="319711"/>
                </a:lnTo>
                <a:lnTo>
                  <a:pt x="0" y="319711"/>
                </a:lnTo>
                <a:lnTo>
                  <a:pt x="0" y="279825"/>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5630558" y="1347873"/>
            <a:ext cx="1620957" cy="523220"/>
          </a:xfrm>
          <a:prstGeom prst="rect">
            <a:avLst/>
          </a:prstGeom>
          <a:noFill/>
        </p:spPr>
        <p:txBody>
          <a:bodyPr wrap="non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方案思考</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20" name="文本框 19"/>
          <p:cNvSpPr txBox="1"/>
          <p:nvPr/>
        </p:nvSpPr>
        <p:spPr>
          <a:xfrm>
            <a:off x="1794314" y="2526302"/>
            <a:ext cx="2454056"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实施建议</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
        <p:nvSpPr>
          <p:cNvPr id="21" name="文本框 20"/>
          <p:cNvSpPr txBox="1"/>
          <p:nvPr/>
        </p:nvSpPr>
        <p:spPr>
          <a:xfrm>
            <a:off x="5531091" y="2526302"/>
            <a:ext cx="2208819"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具体实践</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0029" y="616550"/>
            <a:ext cx="8479117" cy="281440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p>
        </p:txBody>
      </p:sp>
      <p:sp>
        <p:nvSpPr>
          <p:cNvPr id="257" name="矩形: 圆角 256"/>
          <p:cNvSpPr/>
          <p:nvPr/>
        </p:nvSpPr>
        <p:spPr>
          <a:xfrm>
            <a:off x="4238759" y="2719399"/>
            <a:ext cx="3635963" cy="688638"/>
          </a:xfrm>
          <a:prstGeom prst="roundRect">
            <a:avLst>
              <a:gd name="adj" fmla="val 9972"/>
            </a:avLst>
          </a:prstGeom>
          <a:solidFill>
            <a:srgbClr val="D5776B"/>
          </a:solidFill>
          <a:ln w="12700" cap="flat" cmpd="sng" algn="ctr">
            <a:noFill/>
            <a:prstDash val="solid"/>
            <a:miter lim="800000"/>
          </a:ln>
          <a:effectLst/>
        </p:spPr>
        <p:txBody>
          <a:bodyPr lIns="0" tIns="0" rIns="0" bIns="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kern="0">
              <a:solidFill>
                <a:schemeClr val="bg1"/>
              </a:solidFill>
              <a:cs typeface="+mn-ea"/>
              <a:sym typeface="+mn-lt"/>
            </a:endParaRPr>
          </a:p>
        </p:txBody>
      </p:sp>
      <p:grpSp>
        <p:nvGrpSpPr>
          <p:cNvPr id="93" name="组合 92"/>
          <p:cNvGrpSpPr/>
          <p:nvPr/>
        </p:nvGrpSpPr>
        <p:grpSpPr>
          <a:xfrm>
            <a:off x="291347" y="663830"/>
            <a:ext cx="3271719" cy="745820"/>
            <a:chOff x="1369477" y="575710"/>
            <a:chExt cx="9651098" cy="1657493"/>
          </a:xfrm>
        </p:grpSpPr>
        <p:sp>
          <p:nvSpPr>
            <p:cNvPr id="120" name="矩形 119"/>
            <p:cNvSpPr/>
            <p:nvPr/>
          </p:nvSpPr>
          <p:spPr>
            <a:xfrm>
              <a:off x="1369477" y="1104611"/>
              <a:ext cx="9651098" cy="112859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r>
                <a:rPr lang="zh-CN" altLang="en-US" sz="1200" b="1" kern="0" dirty="0">
                  <a:solidFill>
                    <a:schemeClr val="tx1">
                      <a:lumMod val="75000"/>
                      <a:lumOff val="25000"/>
                    </a:schemeClr>
                  </a:solidFill>
                  <a:cs typeface="+mn-ea"/>
                  <a:sym typeface="+mn-lt"/>
                </a:rPr>
                <a:t>中国电科四型机场智慧解决方案</a:t>
              </a:r>
              <a:endParaRPr lang="en-US" altLang="zh-CN" sz="1200" b="1" kern="0" dirty="0">
                <a:solidFill>
                  <a:schemeClr val="tx1">
                    <a:lumMod val="75000"/>
                    <a:lumOff val="25000"/>
                  </a:schemeClr>
                </a:solidFill>
                <a:cs typeface="+mn-ea"/>
                <a:sym typeface="+mn-lt"/>
              </a:endParaRPr>
            </a:p>
            <a:p>
              <a:pPr algn="ctr">
                <a:spcBef>
                  <a:spcPts val="300"/>
                </a:spcBef>
              </a:pPr>
              <a:r>
                <a:rPr lang="en-US" altLang="zh-CN" sz="1400" b="1" kern="0" dirty="0">
                  <a:solidFill>
                    <a:srgbClr val="ED9513"/>
                  </a:solidFill>
                  <a:latin typeface="+mn-ea"/>
                  <a:cs typeface="+mn-ea"/>
                  <a:sym typeface="+mn-lt"/>
                </a:rPr>
                <a:t>CAAS</a:t>
              </a:r>
              <a:endParaRPr lang="en-US" altLang="zh-CN" sz="1400" b="1" kern="0" dirty="0">
                <a:solidFill>
                  <a:srgbClr val="ED9513"/>
                </a:solidFill>
                <a:latin typeface="+mn-ea"/>
                <a:cs typeface="+mn-ea"/>
                <a:sym typeface="+mn-lt"/>
              </a:endParaRPr>
            </a:p>
          </p:txBody>
        </p:sp>
        <p:sp>
          <p:nvSpPr>
            <p:cNvPr id="121" name="矩形 120"/>
            <p:cNvSpPr/>
            <p:nvPr/>
          </p:nvSpPr>
          <p:spPr>
            <a:xfrm>
              <a:off x="1613283" y="575710"/>
              <a:ext cx="9163484" cy="602937"/>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r>
                <a:rPr lang="en-US" altLang="zh-CN" sz="1100" b="1" kern="0" dirty="0">
                  <a:solidFill>
                    <a:srgbClr val="ED9513"/>
                  </a:solidFill>
                  <a:cs typeface="+mn-ea"/>
                  <a:sym typeface="+mn-lt"/>
                </a:rPr>
                <a:t>C</a:t>
              </a:r>
              <a:r>
                <a:rPr lang="en-US" altLang="zh-CN" sz="1100" b="1" kern="0" dirty="0">
                  <a:solidFill>
                    <a:schemeClr val="tx1">
                      <a:lumMod val="75000"/>
                      <a:lumOff val="25000"/>
                    </a:schemeClr>
                  </a:solidFill>
                  <a:cs typeface="+mn-ea"/>
                  <a:sym typeface="+mn-lt"/>
                </a:rPr>
                <a:t>ETC</a:t>
              </a:r>
              <a:r>
                <a:rPr lang="en-US" altLang="zh-CN" sz="1100" b="1" kern="0" dirty="0">
                  <a:solidFill>
                    <a:srgbClr val="FFC000"/>
                  </a:solidFill>
                  <a:cs typeface="+mn-ea"/>
                  <a:sym typeface="+mn-lt"/>
                </a:rPr>
                <a:t> </a:t>
              </a:r>
              <a:r>
                <a:rPr lang="en-US" altLang="zh-CN" sz="1100" b="1" kern="0" dirty="0">
                  <a:solidFill>
                    <a:srgbClr val="ED9513"/>
                  </a:solidFill>
                  <a:cs typeface="+mn-ea"/>
                  <a:sym typeface="+mn-lt"/>
                </a:rPr>
                <a:t>A</a:t>
              </a:r>
              <a:r>
                <a:rPr lang="en-US" altLang="zh-CN" sz="1100" b="1" kern="0" dirty="0">
                  <a:solidFill>
                    <a:schemeClr val="tx1">
                      <a:lumMod val="75000"/>
                      <a:lumOff val="25000"/>
                    </a:schemeClr>
                  </a:solidFill>
                  <a:cs typeface="+mn-ea"/>
                  <a:sym typeface="+mn-lt"/>
                </a:rPr>
                <a:t>dvanced</a:t>
              </a:r>
              <a:r>
                <a:rPr lang="en-US" altLang="zh-CN" sz="1100" b="1" kern="0" dirty="0">
                  <a:solidFill>
                    <a:srgbClr val="FFC000"/>
                  </a:solidFill>
                  <a:cs typeface="+mn-ea"/>
                  <a:sym typeface="+mn-lt"/>
                </a:rPr>
                <a:t> </a:t>
              </a:r>
              <a:r>
                <a:rPr lang="en-US" altLang="zh-CN" sz="1100" b="1" kern="0" dirty="0">
                  <a:solidFill>
                    <a:srgbClr val="ED9513"/>
                  </a:solidFill>
                  <a:cs typeface="+mn-ea"/>
                  <a:sym typeface="+mn-lt"/>
                </a:rPr>
                <a:t>A</a:t>
              </a:r>
              <a:r>
                <a:rPr lang="en-US" altLang="zh-CN" sz="1100" b="1" kern="0" dirty="0">
                  <a:solidFill>
                    <a:schemeClr val="tx1">
                      <a:lumMod val="75000"/>
                      <a:lumOff val="25000"/>
                    </a:schemeClr>
                  </a:solidFill>
                  <a:cs typeface="+mn-ea"/>
                  <a:sym typeface="+mn-lt"/>
                </a:rPr>
                <a:t>irport </a:t>
              </a:r>
              <a:r>
                <a:rPr lang="en-US" altLang="zh-CN" sz="1100" b="1" kern="0" dirty="0">
                  <a:solidFill>
                    <a:srgbClr val="ED9513"/>
                  </a:solidFill>
                  <a:cs typeface="+mn-ea"/>
                  <a:sym typeface="+mn-lt"/>
                </a:rPr>
                <a:t>S</a:t>
              </a:r>
              <a:r>
                <a:rPr lang="en-US" altLang="zh-CN" sz="1100" b="1" kern="0" dirty="0">
                  <a:solidFill>
                    <a:schemeClr val="tx1">
                      <a:lumMod val="75000"/>
                      <a:lumOff val="25000"/>
                    </a:schemeClr>
                  </a:solidFill>
                  <a:cs typeface="+mn-ea"/>
                  <a:sym typeface="+mn-lt"/>
                </a:rPr>
                <a:t>olution</a:t>
              </a:r>
              <a:endParaRPr lang="zh-CN" altLang="en-US" sz="1100" b="1" kern="0" dirty="0">
                <a:solidFill>
                  <a:schemeClr val="tx1">
                    <a:lumMod val="75000"/>
                    <a:lumOff val="25000"/>
                  </a:schemeClr>
                </a:solidFill>
                <a:cs typeface="+mn-ea"/>
                <a:sym typeface="+mn-lt"/>
              </a:endParaRPr>
            </a:p>
          </p:txBody>
        </p:sp>
      </p:grpSp>
      <p:sp>
        <p:nvSpPr>
          <p:cNvPr id="94" name="矩形 93"/>
          <p:cNvSpPr/>
          <p:nvPr/>
        </p:nvSpPr>
        <p:spPr>
          <a:xfrm>
            <a:off x="113997" y="2913211"/>
            <a:ext cx="748923" cy="261610"/>
          </a:xfrm>
          <a:prstGeom prst="rect">
            <a:avLst/>
          </a:prstGeom>
        </p:spPr>
        <p:txBody>
          <a:bodyPr wrap="none">
            <a:spAutoFit/>
          </a:bodyPr>
          <a:lstStyle/>
          <a:p>
            <a:pPr algn="ctr"/>
            <a:r>
              <a:rPr lang="zh-CN" altLang="en-US" sz="1100" b="1" dirty="0">
                <a:solidFill>
                  <a:srgbClr val="C00000"/>
                </a:solidFill>
                <a:cs typeface="+mn-ea"/>
                <a:sym typeface="+mn-lt"/>
              </a:rPr>
              <a:t>打牢共用</a:t>
            </a:r>
            <a:endParaRPr lang="en-US" altLang="zh-CN" sz="1100" b="1" dirty="0">
              <a:solidFill>
                <a:srgbClr val="C00000"/>
              </a:solidFill>
              <a:cs typeface="+mn-ea"/>
              <a:sym typeface="+mn-lt"/>
            </a:endParaRPr>
          </a:p>
        </p:txBody>
      </p:sp>
      <p:sp>
        <p:nvSpPr>
          <p:cNvPr id="95" name="矩形 94"/>
          <p:cNvSpPr/>
          <p:nvPr/>
        </p:nvSpPr>
        <p:spPr>
          <a:xfrm>
            <a:off x="105592" y="2243336"/>
            <a:ext cx="748923" cy="261610"/>
          </a:xfrm>
          <a:prstGeom prst="rect">
            <a:avLst/>
          </a:prstGeom>
        </p:spPr>
        <p:txBody>
          <a:bodyPr wrap="none">
            <a:spAutoFit/>
          </a:bodyPr>
          <a:lstStyle/>
          <a:p>
            <a:pPr algn="ctr"/>
            <a:r>
              <a:rPr lang="zh-CN" altLang="en-US" sz="1100" b="1" dirty="0">
                <a:solidFill>
                  <a:srgbClr val="C00000"/>
                </a:solidFill>
                <a:cs typeface="+mn-ea"/>
                <a:sym typeface="+mn-lt"/>
              </a:rPr>
              <a:t>整合通用</a:t>
            </a:r>
            <a:endParaRPr lang="en-US" altLang="zh-CN" sz="1100" b="1" dirty="0">
              <a:solidFill>
                <a:srgbClr val="C00000"/>
              </a:solidFill>
              <a:cs typeface="+mn-ea"/>
              <a:sym typeface="+mn-lt"/>
            </a:endParaRPr>
          </a:p>
        </p:txBody>
      </p:sp>
      <p:sp>
        <p:nvSpPr>
          <p:cNvPr id="96" name="矩形 95"/>
          <p:cNvSpPr/>
          <p:nvPr/>
        </p:nvSpPr>
        <p:spPr>
          <a:xfrm>
            <a:off x="105694" y="1556418"/>
            <a:ext cx="748923" cy="261610"/>
          </a:xfrm>
          <a:prstGeom prst="rect">
            <a:avLst/>
          </a:prstGeom>
        </p:spPr>
        <p:txBody>
          <a:bodyPr wrap="none">
            <a:spAutoFit/>
          </a:bodyPr>
          <a:lstStyle/>
          <a:p>
            <a:pPr algn="ctr"/>
            <a:r>
              <a:rPr lang="zh-CN" altLang="en-US" sz="1100" b="1" dirty="0">
                <a:solidFill>
                  <a:srgbClr val="C00000"/>
                </a:solidFill>
                <a:cs typeface="+mn-ea"/>
                <a:sym typeface="+mn-lt"/>
              </a:rPr>
              <a:t>开放应用</a:t>
            </a:r>
            <a:endParaRPr lang="en-US" altLang="zh-CN" sz="1100" b="1" dirty="0">
              <a:solidFill>
                <a:srgbClr val="C00000"/>
              </a:solidFill>
              <a:cs typeface="+mn-ea"/>
              <a:sym typeface="+mn-lt"/>
            </a:endParaRPr>
          </a:p>
        </p:txBody>
      </p:sp>
      <p:cxnSp>
        <p:nvCxnSpPr>
          <p:cNvPr id="97" name="直接连接符 96"/>
          <p:cNvCxnSpPr/>
          <p:nvPr/>
        </p:nvCxnSpPr>
        <p:spPr>
          <a:xfrm>
            <a:off x="125699" y="2017563"/>
            <a:ext cx="8329780" cy="0"/>
          </a:xfrm>
          <a:prstGeom prst="line">
            <a:avLst/>
          </a:prstGeom>
          <a:ln w="19050">
            <a:solidFill>
              <a:srgbClr val="C00000">
                <a:alpha val="58000"/>
              </a:srgbClr>
            </a:solidFill>
            <a:prstDash val="dash"/>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53504" y="2687347"/>
            <a:ext cx="8297929" cy="0"/>
          </a:xfrm>
          <a:prstGeom prst="line">
            <a:avLst/>
          </a:prstGeom>
          <a:ln w="19050">
            <a:solidFill>
              <a:srgbClr val="C00000">
                <a:alpha val="58000"/>
              </a:srgbClr>
            </a:solidFill>
            <a:prstDash val="dash"/>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grpSp>
        <p:nvGrpSpPr>
          <p:cNvPr id="99" name="组合 98"/>
          <p:cNvGrpSpPr/>
          <p:nvPr/>
        </p:nvGrpSpPr>
        <p:grpSpPr>
          <a:xfrm>
            <a:off x="875182" y="1416068"/>
            <a:ext cx="1629122" cy="1916985"/>
            <a:chOff x="2670419" y="1045355"/>
            <a:chExt cx="4013349" cy="3650222"/>
          </a:xfrm>
        </p:grpSpPr>
        <p:grpSp>
          <p:nvGrpSpPr>
            <p:cNvPr id="103" name="组合 102"/>
            <p:cNvGrpSpPr/>
            <p:nvPr/>
          </p:nvGrpSpPr>
          <p:grpSpPr>
            <a:xfrm>
              <a:off x="3652426" y="2536327"/>
              <a:ext cx="2029841" cy="819314"/>
              <a:chOff x="4782036" y="3448101"/>
              <a:chExt cx="2692912" cy="1092419"/>
            </a:xfrm>
          </p:grpSpPr>
          <p:sp>
            <p:nvSpPr>
              <p:cNvPr id="118" name="椭圆 117"/>
              <p:cNvSpPr/>
              <p:nvPr/>
            </p:nvSpPr>
            <p:spPr bwMode="auto">
              <a:xfrm>
                <a:off x="4797392" y="3628134"/>
                <a:ext cx="2677556" cy="912386"/>
              </a:xfrm>
              <a:prstGeom prst="ellipse">
                <a:avLst/>
              </a:prstGeom>
              <a:solidFill>
                <a:srgbClr val="CB4D3E">
                  <a:alpha val="88000"/>
                </a:srgbClr>
              </a:solidFill>
              <a:ln w="12700" cap="flat" cmpd="sng" algn="ctr">
                <a:solidFill>
                  <a:srgbClr val="DBEFF4"/>
                </a:solidFill>
                <a:prstDash val="solid"/>
                <a:miter lim="800000"/>
              </a:ln>
              <a:effectLst/>
            </p:spPr>
            <p:txBody>
              <a:bodyPr lIns="0" tIns="0" rIns="0" bIns="0" anchor="ctr"/>
              <a:lstStyle/>
              <a:p>
                <a:pPr algn="ctr">
                  <a:defRPr/>
                </a:pPr>
                <a:endParaRPr lang="zh-CN" altLang="en-US" sz="900" kern="0">
                  <a:solidFill>
                    <a:schemeClr val="bg1"/>
                  </a:solidFill>
                  <a:cs typeface="+mn-ea"/>
                  <a:sym typeface="+mn-lt"/>
                </a:endParaRPr>
              </a:p>
            </p:txBody>
          </p:sp>
          <p:sp>
            <p:nvSpPr>
              <p:cNvPr id="119" name="椭圆 118"/>
              <p:cNvSpPr/>
              <p:nvPr/>
            </p:nvSpPr>
            <p:spPr bwMode="auto">
              <a:xfrm>
                <a:off x="4782036" y="3448101"/>
                <a:ext cx="2692912" cy="864373"/>
              </a:xfrm>
              <a:prstGeom prst="ellipse">
                <a:avLst/>
              </a:prstGeom>
              <a:solidFill>
                <a:srgbClr val="CB4D3E">
                  <a:alpha val="90000"/>
                </a:srgbClr>
              </a:solidFill>
              <a:ln w="12700" cap="flat" cmpd="sng" algn="ctr">
                <a:solidFill>
                  <a:srgbClr val="DBEFF4"/>
                </a:solidFill>
                <a:prstDash val="solid"/>
                <a:miter lim="800000"/>
              </a:ln>
              <a:effectLst/>
            </p:spPr>
            <p:txBody>
              <a:bodyPr lIns="0" tIns="0" rIns="0" bIns="0" anchor="ctr"/>
              <a:lstStyle/>
              <a:p>
                <a:pPr algn="ctr">
                  <a:defRPr/>
                </a:pPr>
                <a:endParaRPr lang="zh-CN" altLang="en-US" sz="900" kern="0" dirty="0">
                  <a:solidFill>
                    <a:schemeClr val="bg1"/>
                  </a:solidFill>
                  <a:cs typeface="+mn-ea"/>
                  <a:sym typeface="+mn-lt"/>
                </a:endParaRPr>
              </a:p>
            </p:txBody>
          </p:sp>
        </p:grpSp>
        <p:sp>
          <p:nvSpPr>
            <p:cNvPr id="104" name="AutoShape 8"/>
            <p:cNvSpPr>
              <a:spLocks noChangeAspect="1" noChangeArrowheads="1"/>
            </p:cNvSpPr>
            <p:nvPr/>
          </p:nvSpPr>
          <p:spPr bwMode="auto">
            <a:xfrm>
              <a:off x="4649619" y="222057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000">
                <a:solidFill>
                  <a:schemeClr val="bg1"/>
                </a:solidFill>
                <a:cs typeface="+mn-ea"/>
                <a:sym typeface="+mn-lt"/>
              </a:endParaRPr>
            </a:p>
          </p:txBody>
        </p:sp>
        <p:grpSp>
          <p:nvGrpSpPr>
            <p:cNvPr id="105" name="组合 104"/>
            <p:cNvGrpSpPr/>
            <p:nvPr/>
          </p:nvGrpSpPr>
          <p:grpSpPr>
            <a:xfrm>
              <a:off x="2670421" y="3754756"/>
              <a:ext cx="4013347" cy="940821"/>
              <a:chOff x="2929899" y="5188875"/>
              <a:chExt cx="6226950" cy="1254428"/>
            </a:xfrm>
          </p:grpSpPr>
          <p:sp>
            <p:nvSpPr>
              <p:cNvPr id="115" name="椭圆 114"/>
              <p:cNvSpPr/>
              <p:nvPr/>
            </p:nvSpPr>
            <p:spPr bwMode="auto">
              <a:xfrm>
                <a:off x="2934101" y="5459947"/>
                <a:ext cx="6222748" cy="983356"/>
              </a:xfrm>
              <a:prstGeom prst="ellipse">
                <a:avLst/>
              </a:prstGeom>
              <a:solidFill>
                <a:srgbClr val="CB4D3E">
                  <a:alpha val="74902"/>
                </a:srgbClr>
              </a:solidFill>
              <a:ln w="12700" cap="flat" cmpd="sng" algn="ctr">
                <a:solidFill>
                  <a:srgbClr val="DBEFF4"/>
                </a:solidFill>
                <a:prstDash val="solid"/>
                <a:miter lim="800000"/>
              </a:ln>
              <a:effectLst/>
            </p:spPr>
            <p:txBody>
              <a:bodyPr lIns="0" tIns="0" rIns="0" bIns="0" anchor="ctr"/>
              <a:lstStyle/>
              <a:p>
                <a:pPr algn="ctr"/>
                <a:endParaRPr lang="zh-CN" altLang="en-US" sz="900" kern="0">
                  <a:solidFill>
                    <a:schemeClr val="bg1"/>
                  </a:solidFill>
                  <a:cs typeface="+mn-ea"/>
                  <a:sym typeface="+mn-lt"/>
                </a:endParaRPr>
              </a:p>
            </p:txBody>
          </p:sp>
          <p:sp>
            <p:nvSpPr>
              <p:cNvPr id="116" name="椭圆 115"/>
              <p:cNvSpPr/>
              <p:nvPr/>
            </p:nvSpPr>
            <p:spPr bwMode="auto">
              <a:xfrm>
                <a:off x="2929899" y="5188875"/>
                <a:ext cx="6222748" cy="983355"/>
              </a:xfrm>
              <a:prstGeom prst="ellipse">
                <a:avLst/>
              </a:prstGeom>
              <a:solidFill>
                <a:srgbClr val="CB4D3E">
                  <a:alpha val="74902"/>
                </a:srgbClr>
              </a:solidFill>
              <a:ln w="12700" cap="flat" cmpd="sng" algn="ctr">
                <a:solidFill>
                  <a:srgbClr val="DBEFF4"/>
                </a:solidFill>
                <a:prstDash val="solid"/>
                <a:miter lim="800000"/>
              </a:ln>
              <a:effectLst/>
            </p:spPr>
            <p:txBody>
              <a:bodyPr lIns="0" tIns="0" rIns="0" bIns="0" anchor="ctr"/>
              <a:lstStyle/>
              <a:p>
                <a:pPr algn="ctr"/>
                <a:endParaRPr lang="zh-CN" altLang="en-US" sz="900" kern="0" dirty="0">
                  <a:solidFill>
                    <a:schemeClr val="bg1"/>
                  </a:solidFill>
                  <a:cs typeface="+mn-ea"/>
                  <a:sym typeface="+mn-lt"/>
                </a:endParaRPr>
              </a:p>
            </p:txBody>
          </p:sp>
          <p:sp>
            <p:nvSpPr>
              <p:cNvPr id="117" name="矩形 116"/>
              <p:cNvSpPr/>
              <p:nvPr/>
            </p:nvSpPr>
            <p:spPr>
              <a:xfrm>
                <a:off x="4465479" y="5536352"/>
                <a:ext cx="2704990" cy="711019"/>
              </a:xfrm>
              <a:prstGeom prst="rect">
                <a:avLst/>
              </a:prstGeom>
            </p:spPr>
            <p:txBody>
              <a:bodyPr wrap="none">
                <a:spAutoFit/>
              </a:bodyPr>
              <a:lstStyle/>
              <a:p>
                <a:r>
                  <a:rPr lang="zh-CN" altLang="en-US" sz="1000" b="1" kern="0" dirty="0">
                    <a:solidFill>
                      <a:schemeClr val="bg1"/>
                    </a:solidFill>
                    <a:cs typeface="+mn-ea"/>
                    <a:sym typeface="+mn-lt"/>
                  </a:rPr>
                  <a:t>机场智联网</a:t>
                </a:r>
                <a:endParaRPr lang="zh-CN" altLang="en-US" sz="1000" b="1" kern="0" dirty="0">
                  <a:solidFill>
                    <a:schemeClr val="bg1"/>
                  </a:solidFill>
                  <a:cs typeface="+mn-ea"/>
                  <a:sym typeface="+mn-lt"/>
                </a:endParaRPr>
              </a:p>
            </p:txBody>
          </p:sp>
        </p:grpSp>
        <p:sp>
          <p:nvSpPr>
            <p:cNvPr id="106" name="矩形 105"/>
            <p:cNvSpPr/>
            <p:nvPr/>
          </p:nvSpPr>
          <p:spPr>
            <a:xfrm>
              <a:off x="3532806" y="2680709"/>
              <a:ext cx="2014114" cy="533264"/>
            </a:xfrm>
            <a:prstGeom prst="rect">
              <a:avLst/>
            </a:prstGeom>
          </p:spPr>
          <p:txBody>
            <a:bodyPr wrap="none">
              <a:spAutoFit/>
            </a:bodyPr>
            <a:lstStyle/>
            <a:p>
              <a:r>
                <a:rPr lang="zh-CN" altLang="en-US" sz="1000" b="1" kern="0" dirty="0">
                  <a:solidFill>
                    <a:schemeClr val="bg1"/>
                  </a:solidFill>
                  <a:cs typeface="+mn-ea"/>
                  <a:sym typeface="+mn-lt"/>
                </a:rPr>
                <a:t>机场智联平台</a:t>
              </a:r>
              <a:endParaRPr lang="en-US" altLang="zh-CN" sz="1000" b="1" kern="0" dirty="0">
                <a:solidFill>
                  <a:schemeClr val="bg1"/>
                </a:solidFill>
                <a:cs typeface="+mn-ea"/>
                <a:sym typeface="+mn-lt"/>
              </a:endParaRPr>
            </a:p>
          </p:txBody>
        </p:sp>
        <p:grpSp>
          <p:nvGrpSpPr>
            <p:cNvPr id="107" name="组合 106"/>
            <p:cNvGrpSpPr/>
            <p:nvPr/>
          </p:nvGrpSpPr>
          <p:grpSpPr>
            <a:xfrm>
              <a:off x="2670421" y="1045355"/>
              <a:ext cx="4013347" cy="1091860"/>
              <a:chOff x="2904933" y="1295397"/>
              <a:chExt cx="6218451" cy="1455813"/>
            </a:xfrm>
          </p:grpSpPr>
          <p:sp>
            <p:nvSpPr>
              <p:cNvPr id="113" name="椭圆 112"/>
              <p:cNvSpPr/>
              <p:nvPr/>
            </p:nvSpPr>
            <p:spPr bwMode="auto">
              <a:xfrm>
                <a:off x="2904933" y="1537762"/>
                <a:ext cx="6218451" cy="1213448"/>
              </a:xfrm>
              <a:prstGeom prst="ellipse">
                <a:avLst/>
              </a:prstGeom>
              <a:solidFill>
                <a:srgbClr val="CB4D3E">
                  <a:alpha val="74902"/>
                </a:srgbClr>
              </a:solidFill>
              <a:ln w="12700" cap="flat" cmpd="sng" algn="ctr">
                <a:solidFill>
                  <a:srgbClr val="DBEFF4"/>
                </a:solidFill>
                <a:prstDash val="solid"/>
                <a:miter lim="800000"/>
              </a:ln>
              <a:effectLst/>
            </p:spPr>
            <p:txBody>
              <a:bodyPr lIns="0" tIns="0" rIns="0" bIns="0" anchor="ctr"/>
              <a:lstStyle/>
              <a:p>
                <a:pPr algn="ctr"/>
                <a:endParaRPr lang="zh-CN" altLang="en-US" sz="900" kern="0">
                  <a:solidFill>
                    <a:schemeClr val="bg1"/>
                  </a:solidFill>
                  <a:cs typeface="+mn-ea"/>
                  <a:sym typeface="+mn-lt"/>
                </a:endParaRPr>
              </a:p>
            </p:txBody>
          </p:sp>
          <p:sp>
            <p:nvSpPr>
              <p:cNvPr id="114" name="椭圆 113"/>
              <p:cNvSpPr/>
              <p:nvPr/>
            </p:nvSpPr>
            <p:spPr bwMode="auto">
              <a:xfrm>
                <a:off x="2904933" y="1295397"/>
                <a:ext cx="6203023" cy="1213450"/>
              </a:xfrm>
              <a:prstGeom prst="ellipse">
                <a:avLst/>
              </a:prstGeom>
              <a:solidFill>
                <a:srgbClr val="CB4D3E">
                  <a:alpha val="74902"/>
                </a:srgbClr>
              </a:solidFill>
              <a:ln w="12700" cap="flat" cmpd="sng" algn="ctr">
                <a:solidFill>
                  <a:srgbClr val="DBEFF4"/>
                </a:solidFill>
                <a:prstDash val="solid"/>
                <a:miter lim="800000"/>
              </a:ln>
              <a:effectLst/>
            </p:spPr>
            <p:txBody>
              <a:bodyPr lIns="0" tIns="0" rIns="0" bIns="0" anchor="ctr"/>
              <a:lstStyle/>
              <a:p>
                <a:pPr algn="ctr">
                  <a:defRPr/>
                </a:pPr>
                <a:endParaRPr lang="zh-CN" altLang="en-US" sz="900" kern="0" dirty="0">
                  <a:solidFill>
                    <a:schemeClr val="bg1"/>
                  </a:solidFill>
                  <a:cs typeface="+mn-ea"/>
                  <a:sym typeface="+mn-lt"/>
                </a:endParaRPr>
              </a:p>
            </p:txBody>
          </p:sp>
        </p:grpSp>
        <p:sp>
          <p:nvSpPr>
            <p:cNvPr id="108" name="矩形 107"/>
            <p:cNvSpPr/>
            <p:nvPr/>
          </p:nvSpPr>
          <p:spPr>
            <a:xfrm>
              <a:off x="3563102" y="1363732"/>
              <a:ext cx="2014114" cy="533264"/>
            </a:xfrm>
            <a:prstGeom prst="rect">
              <a:avLst/>
            </a:prstGeom>
          </p:spPr>
          <p:txBody>
            <a:bodyPr wrap="none">
              <a:spAutoFit/>
            </a:bodyPr>
            <a:lstStyle/>
            <a:p>
              <a:r>
                <a:rPr lang="zh-CN" altLang="en-US" sz="1000" b="1" kern="0" dirty="0">
                  <a:solidFill>
                    <a:schemeClr val="bg1"/>
                  </a:solidFill>
                  <a:cs typeface="+mn-ea"/>
                  <a:sym typeface="+mn-lt"/>
                </a:rPr>
                <a:t>智慧开放应用</a:t>
              </a:r>
              <a:endParaRPr lang="zh-CN" altLang="en-US" sz="1000" b="1" kern="0" dirty="0">
                <a:solidFill>
                  <a:schemeClr val="bg1"/>
                </a:solidFill>
                <a:cs typeface="+mn-ea"/>
                <a:sym typeface="+mn-lt"/>
              </a:endParaRPr>
            </a:p>
          </p:txBody>
        </p:sp>
        <p:pic>
          <p:nvPicPr>
            <p:cNvPr id="109" name="图片 108"/>
            <p:cNvPicPr>
              <a:picLocks noChangeAspect="1"/>
            </p:cNvPicPr>
            <p:nvPr/>
          </p:nvPicPr>
          <p:blipFill>
            <a:blip r:embed="rId1"/>
            <a:stretch>
              <a:fillRect/>
            </a:stretch>
          </p:blipFill>
          <p:spPr>
            <a:xfrm flipV="1">
              <a:off x="2681995" y="2950932"/>
              <a:ext cx="1028702" cy="1199556"/>
            </a:xfrm>
            <a:prstGeom prst="rect">
              <a:avLst/>
            </a:prstGeom>
          </p:spPr>
        </p:pic>
        <p:pic>
          <p:nvPicPr>
            <p:cNvPr id="110" name="图片 109"/>
            <p:cNvPicPr>
              <a:picLocks noChangeAspect="1"/>
            </p:cNvPicPr>
            <p:nvPr/>
          </p:nvPicPr>
          <p:blipFill>
            <a:blip r:embed="rId1"/>
            <a:stretch>
              <a:fillRect/>
            </a:stretch>
          </p:blipFill>
          <p:spPr>
            <a:xfrm flipH="1">
              <a:off x="5617078" y="1650218"/>
              <a:ext cx="1066689" cy="1190509"/>
            </a:xfrm>
            <a:prstGeom prst="rect">
              <a:avLst/>
            </a:prstGeom>
          </p:spPr>
        </p:pic>
        <p:pic>
          <p:nvPicPr>
            <p:cNvPr id="111" name="图片 110"/>
            <p:cNvPicPr>
              <a:picLocks noChangeAspect="1"/>
            </p:cNvPicPr>
            <p:nvPr/>
          </p:nvPicPr>
          <p:blipFill>
            <a:blip r:embed="rId1"/>
            <a:stretch>
              <a:fillRect/>
            </a:stretch>
          </p:blipFill>
          <p:spPr>
            <a:xfrm flipH="1" flipV="1">
              <a:off x="5627124" y="2924085"/>
              <a:ext cx="1037149" cy="1199549"/>
            </a:xfrm>
            <a:prstGeom prst="rect">
              <a:avLst/>
            </a:prstGeom>
          </p:spPr>
        </p:pic>
        <p:pic>
          <p:nvPicPr>
            <p:cNvPr id="112" name="图片 111"/>
            <p:cNvPicPr>
              <a:picLocks noChangeAspect="1"/>
            </p:cNvPicPr>
            <p:nvPr/>
          </p:nvPicPr>
          <p:blipFill>
            <a:blip r:embed="rId1"/>
            <a:stretch>
              <a:fillRect/>
            </a:stretch>
          </p:blipFill>
          <p:spPr>
            <a:xfrm>
              <a:off x="2670419" y="1748137"/>
              <a:ext cx="1040277" cy="1185550"/>
            </a:xfrm>
            <a:prstGeom prst="rect">
              <a:avLst/>
            </a:prstGeom>
          </p:spPr>
        </p:pic>
      </p:grpSp>
      <p:sp>
        <p:nvSpPr>
          <p:cNvPr id="100" name="矩形 99"/>
          <p:cNvSpPr/>
          <p:nvPr/>
        </p:nvSpPr>
        <p:spPr>
          <a:xfrm>
            <a:off x="2455198" y="2809140"/>
            <a:ext cx="1338828" cy="483081"/>
          </a:xfrm>
          <a:prstGeom prst="rect">
            <a:avLst/>
          </a:prstGeom>
        </p:spPr>
        <p:txBody>
          <a:bodyPr wrap="none">
            <a:spAutoFit/>
          </a:bodyPr>
          <a:lstStyle/>
          <a:p>
            <a:pPr algn="ctr">
              <a:lnSpc>
                <a:spcPct val="150000"/>
              </a:lnSpc>
            </a:pPr>
            <a:r>
              <a:rPr lang="zh-CN" altLang="en-US" sz="900" b="1" kern="0" dirty="0">
                <a:solidFill>
                  <a:schemeClr val="tx1">
                    <a:lumMod val="75000"/>
                    <a:lumOff val="25000"/>
                  </a:schemeClr>
                </a:solidFill>
                <a:cs typeface="+mn-ea"/>
                <a:sym typeface="+mn-lt"/>
              </a:rPr>
              <a:t>资源灵活入网</a:t>
            </a:r>
            <a:endParaRPr lang="en-US" altLang="zh-CN" sz="900" b="1" kern="0" dirty="0">
              <a:solidFill>
                <a:schemeClr val="tx1">
                  <a:lumMod val="75000"/>
                  <a:lumOff val="25000"/>
                </a:schemeClr>
              </a:solidFill>
              <a:cs typeface="+mn-ea"/>
              <a:sym typeface="+mn-lt"/>
            </a:endParaRPr>
          </a:p>
          <a:p>
            <a:pPr algn="ctr">
              <a:lnSpc>
                <a:spcPct val="150000"/>
              </a:lnSpc>
            </a:pPr>
            <a:r>
              <a:rPr lang="zh-CN" altLang="en-US" sz="900" b="1" kern="0" dirty="0">
                <a:solidFill>
                  <a:schemeClr val="tx1">
                    <a:lumMod val="75000"/>
                    <a:lumOff val="25000"/>
                  </a:schemeClr>
                </a:solidFill>
                <a:cs typeface="+mn-ea"/>
                <a:sym typeface="+mn-lt"/>
              </a:rPr>
              <a:t>实现基础设施精确控制</a:t>
            </a:r>
            <a:endParaRPr lang="zh-CN" altLang="en-US" sz="900" b="1" kern="0" dirty="0">
              <a:solidFill>
                <a:schemeClr val="tx1">
                  <a:lumMod val="75000"/>
                  <a:lumOff val="25000"/>
                </a:schemeClr>
              </a:solidFill>
              <a:cs typeface="+mn-ea"/>
              <a:sym typeface="+mn-lt"/>
            </a:endParaRPr>
          </a:p>
        </p:txBody>
      </p:sp>
      <p:sp>
        <p:nvSpPr>
          <p:cNvPr id="101" name="矩形 100"/>
          <p:cNvSpPr/>
          <p:nvPr/>
        </p:nvSpPr>
        <p:spPr>
          <a:xfrm>
            <a:off x="2442454" y="2140796"/>
            <a:ext cx="1338828" cy="483081"/>
          </a:xfrm>
          <a:prstGeom prst="rect">
            <a:avLst/>
          </a:prstGeom>
        </p:spPr>
        <p:txBody>
          <a:bodyPr wrap="none">
            <a:spAutoFit/>
          </a:bodyPr>
          <a:lstStyle/>
          <a:p>
            <a:pPr algn="ctr">
              <a:lnSpc>
                <a:spcPct val="150000"/>
              </a:lnSpc>
            </a:pPr>
            <a:r>
              <a:rPr lang="zh-CN" altLang="en-US" sz="900" b="1" kern="0" dirty="0">
                <a:solidFill>
                  <a:schemeClr val="tx1">
                    <a:lumMod val="75000"/>
                    <a:lumOff val="25000"/>
                  </a:schemeClr>
                </a:solidFill>
                <a:cs typeface="+mn-ea"/>
                <a:sym typeface="+mn-lt"/>
              </a:rPr>
              <a:t>全域信息共享</a:t>
            </a:r>
            <a:endParaRPr lang="en-US" altLang="zh-CN" sz="900" b="1" kern="0" dirty="0">
              <a:solidFill>
                <a:schemeClr val="tx1">
                  <a:lumMod val="75000"/>
                  <a:lumOff val="25000"/>
                </a:schemeClr>
              </a:solidFill>
              <a:cs typeface="+mn-ea"/>
              <a:sym typeface="+mn-lt"/>
            </a:endParaRPr>
          </a:p>
          <a:p>
            <a:pPr algn="ctr">
              <a:lnSpc>
                <a:spcPct val="150000"/>
              </a:lnSpc>
            </a:pPr>
            <a:r>
              <a:rPr lang="zh-CN" altLang="en-US" sz="900" b="1" kern="0" dirty="0">
                <a:solidFill>
                  <a:schemeClr val="tx1">
                    <a:lumMod val="75000"/>
                    <a:lumOff val="25000"/>
                  </a:schemeClr>
                </a:solidFill>
                <a:cs typeface="+mn-ea"/>
                <a:sym typeface="+mn-lt"/>
              </a:rPr>
              <a:t>提供应用统一信息服务</a:t>
            </a:r>
            <a:endParaRPr lang="zh-CN" altLang="en-US" sz="900" b="1" kern="0" dirty="0">
              <a:solidFill>
                <a:schemeClr val="tx1">
                  <a:lumMod val="75000"/>
                  <a:lumOff val="25000"/>
                </a:schemeClr>
              </a:solidFill>
              <a:cs typeface="+mn-ea"/>
              <a:sym typeface="+mn-lt"/>
            </a:endParaRPr>
          </a:p>
        </p:txBody>
      </p:sp>
      <p:sp>
        <p:nvSpPr>
          <p:cNvPr id="102" name="矩形 101"/>
          <p:cNvSpPr/>
          <p:nvPr/>
        </p:nvSpPr>
        <p:spPr>
          <a:xfrm>
            <a:off x="2455198" y="1478103"/>
            <a:ext cx="1338828" cy="483081"/>
          </a:xfrm>
          <a:prstGeom prst="rect">
            <a:avLst/>
          </a:prstGeom>
        </p:spPr>
        <p:txBody>
          <a:bodyPr wrap="none">
            <a:spAutoFit/>
          </a:bodyPr>
          <a:lstStyle/>
          <a:p>
            <a:pPr algn="ctr">
              <a:lnSpc>
                <a:spcPct val="150000"/>
              </a:lnSpc>
            </a:pPr>
            <a:r>
              <a:rPr lang="zh-CN" altLang="en-US" sz="900" b="1" kern="0" dirty="0">
                <a:solidFill>
                  <a:schemeClr val="tx1">
                    <a:lumMod val="75000"/>
                    <a:lumOff val="25000"/>
                  </a:schemeClr>
                </a:solidFill>
                <a:cs typeface="+mn-ea"/>
                <a:sym typeface="+mn-lt"/>
              </a:rPr>
              <a:t>开放业务创新</a:t>
            </a:r>
            <a:endParaRPr lang="en-US" altLang="zh-CN" sz="900" b="1" kern="0" dirty="0">
              <a:solidFill>
                <a:schemeClr val="tx1">
                  <a:lumMod val="75000"/>
                  <a:lumOff val="25000"/>
                </a:schemeClr>
              </a:solidFill>
              <a:cs typeface="+mn-ea"/>
              <a:sym typeface="+mn-lt"/>
            </a:endParaRPr>
          </a:p>
          <a:p>
            <a:pPr algn="ctr">
              <a:lnSpc>
                <a:spcPct val="150000"/>
              </a:lnSpc>
            </a:pPr>
            <a:r>
              <a:rPr lang="zh-CN" altLang="en-US" sz="900" b="1" kern="0" dirty="0">
                <a:solidFill>
                  <a:schemeClr val="tx1">
                    <a:lumMod val="75000"/>
                    <a:lumOff val="25000"/>
                  </a:schemeClr>
                </a:solidFill>
                <a:cs typeface="+mn-ea"/>
                <a:sym typeface="+mn-lt"/>
              </a:rPr>
              <a:t>支撑智慧运行绩效提升</a:t>
            </a:r>
            <a:endParaRPr lang="zh-CN" altLang="en-US" sz="900" b="1" kern="0" dirty="0">
              <a:solidFill>
                <a:schemeClr val="tx1">
                  <a:lumMod val="75000"/>
                  <a:lumOff val="25000"/>
                </a:schemeClr>
              </a:solidFill>
              <a:cs typeface="+mn-ea"/>
              <a:sym typeface="+mn-lt"/>
            </a:endParaRPr>
          </a:p>
        </p:txBody>
      </p:sp>
      <p:sp>
        <p:nvSpPr>
          <p:cNvPr id="123" name="矩形 122"/>
          <p:cNvSpPr/>
          <p:nvPr/>
        </p:nvSpPr>
        <p:spPr>
          <a:xfrm>
            <a:off x="5126490" y="660384"/>
            <a:ext cx="2394811" cy="507831"/>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r>
              <a:rPr lang="zh-CN" altLang="en-US" sz="1200" b="1" kern="0" dirty="0">
                <a:solidFill>
                  <a:schemeClr val="tx1">
                    <a:lumMod val="75000"/>
                    <a:lumOff val="25000"/>
                  </a:schemeClr>
                </a:solidFill>
                <a:cs typeface="+mn-ea"/>
                <a:sym typeface="+mn-lt"/>
              </a:rPr>
              <a:t>淮安机场试点解决方案</a:t>
            </a:r>
            <a:endParaRPr lang="zh-CN" altLang="en-US" sz="1200" b="1" kern="0" dirty="0">
              <a:solidFill>
                <a:schemeClr val="tx1">
                  <a:lumMod val="75000"/>
                  <a:lumOff val="25000"/>
                </a:schemeClr>
              </a:solidFill>
              <a:cs typeface="+mn-ea"/>
              <a:sym typeface="+mn-lt"/>
            </a:endParaRPr>
          </a:p>
          <a:p>
            <a:pPr algn="ctr">
              <a:spcBef>
                <a:spcPts val="300"/>
              </a:spcBef>
            </a:pPr>
            <a:r>
              <a:rPr lang="en-US" altLang="zh-CN" sz="1400" b="1" kern="0" dirty="0">
                <a:solidFill>
                  <a:srgbClr val="ED9513"/>
                </a:solidFill>
                <a:latin typeface="+mn-ea"/>
                <a:cs typeface="+mn-ea"/>
                <a:sym typeface="+mn-lt"/>
              </a:rPr>
              <a:t>CAAS-HIA</a:t>
            </a:r>
            <a:endParaRPr lang="en-US" altLang="zh-CN" sz="1400" b="1" kern="0" dirty="0">
              <a:solidFill>
                <a:srgbClr val="ED9513"/>
              </a:solidFill>
              <a:latin typeface="+mn-ea"/>
              <a:cs typeface="+mn-ea"/>
              <a:sym typeface="+mn-lt"/>
            </a:endParaRPr>
          </a:p>
        </p:txBody>
      </p:sp>
      <p:sp>
        <p:nvSpPr>
          <p:cNvPr id="197" name="矩形 196"/>
          <p:cNvSpPr/>
          <p:nvPr/>
        </p:nvSpPr>
        <p:spPr>
          <a:xfrm>
            <a:off x="7536397" y="2763089"/>
            <a:ext cx="1309675" cy="5699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100" b="1" dirty="0">
                <a:solidFill>
                  <a:srgbClr val="C00000"/>
                </a:solidFill>
                <a:cs typeface="+mn-ea"/>
                <a:sym typeface="+mn-lt"/>
              </a:rPr>
              <a:t>机车人物</a:t>
            </a:r>
            <a:endParaRPr lang="en-US" altLang="zh-CN" sz="1100" b="1" dirty="0">
              <a:solidFill>
                <a:srgbClr val="C00000"/>
              </a:solidFill>
              <a:cs typeface="+mn-ea"/>
              <a:sym typeface="+mn-lt"/>
            </a:endParaRPr>
          </a:p>
          <a:p>
            <a:pPr algn="ctr">
              <a:lnSpc>
                <a:spcPct val="150000"/>
              </a:lnSpc>
            </a:pPr>
            <a:r>
              <a:rPr lang="zh-CN" altLang="en-US" sz="1100" b="1" dirty="0">
                <a:solidFill>
                  <a:srgbClr val="C00000"/>
                </a:solidFill>
                <a:cs typeface="+mn-ea"/>
                <a:sym typeface="+mn-lt"/>
              </a:rPr>
              <a:t>全面感知</a:t>
            </a:r>
            <a:endParaRPr lang="zh-CN" altLang="en-US" sz="1100" b="1" dirty="0">
              <a:solidFill>
                <a:srgbClr val="C00000"/>
              </a:solidFill>
              <a:cs typeface="+mn-ea"/>
              <a:sym typeface="+mn-lt"/>
            </a:endParaRPr>
          </a:p>
        </p:txBody>
      </p:sp>
      <p:sp>
        <p:nvSpPr>
          <p:cNvPr id="198" name="矩形 197"/>
          <p:cNvSpPr/>
          <p:nvPr/>
        </p:nvSpPr>
        <p:spPr>
          <a:xfrm>
            <a:off x="7817058" y="2045277"/>
            <a:ext cx="748923" cy="60016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100" b="1" dirty="0">
                <a:solidFill>
                  <a:srgbClr val="C00000"/>
                </a:solidFill>
                <a:cs typeface="+mn-ea"/>
                <a:sym typeface="+mn-lt"/>
              </a:rPr>
              <a:t>统一服务</a:t>
            </a:r>
            <a:endParaRPr lang="en-US" altLang="zh-CN" sz="1100" b="1" dirty="0">
              <a:solidFill>
                <a:srgbClr val="C00000"/>
              </a:solidFill>
              <a:cs typeface="+mn-ea"/>
              <a:sym typeface="+mn-lt"/>
            </a:endParaRPr>
          </a:p>
          <a:p>
            <a:pPr algn="ctr">
              <a:lnSpc>
                <a:spcPct val="150000"/>
              </a:lnSpc>
            </a:pPr>
            <a:r>
              <a:rPr lang="zh-CN" altLang="en-US" sz="1100" b="1" dirty="0">
                <a:solidFill>
                  <a:srgbClr val="C00000"/>
                </a:solidFill>
                <a:cs typeface="+mn-ea"/>
                <a:sym typeface="+mn-lt"/>
              </a:rPr>
              <a:t>全域共享</a:t>
            </a:r>
            <a:endParaRPr lang="en-US" altLang="zh-CN" sz="1100" b="1" dirty="0">
              <a:solidFill>
                <a:srgbClr val="C00000"/>
              </a:solidFill>
              <a:cs typeface="+mn-ea"/>
              <a:sym typeface="+mn-lt"/>
            </a:endParaRPr>
          </a:p>
        </p:txBody>
      </p:sp>
      <p:sp>
        <p:nvSpPr>
          <p:cNvPr id="199" name="矩形 198"/>
          <p:cNvSpPr/>
          <p:nvPr/>
        </p:nvSpPr>
        <p:spPr>
          <a:xfrm>
            <a:off x="7817058" y="1261572"/>
            <a:ext cx="748923" cy="56996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100" b="1" dirty="0">
                <a:solidFill>
                  <a:srgbClr val="C00000"/>
                </a:solidFill>
                <a:cs typeface="+mn-ea"/>
                <a:sym typeface="+mn-lt"/>
              </a:rPr>
              <a:t>高效运行</a:t>
            </a:r>
            <a:endParaRPr lang="en-US" altLang="zh-CN" sz="1100" b="1" dirty="0">
              <a:solidFill>
                <a:srgbClr val="C00000"/>
              </a:solidFill>
              <a:cs typeface="+mn-ea"/>
              <a:sym typeface="+mn-lt"/>
            </a:endParaRPr>
          </a:p>
          <a:p>
            <a:pPr algn="ctr">
              <a:lnSpc>
                <a:spcPct val="150000"/>
              </a:lnSpc>
            </a:pPr>
            <a:r>
              <a:rPr lang="zh-CN" altLang="en-US" sz="1100" b="1" dirty="0">
                <a:solidFill>
                  <a:srgbClr val="C00000"/>
                </a:solidFill>
                <a:cs typeface="+mn-ea"/>
                <a:sym typeface="+mn-lt"/>
              </a:rPr>
              <a:t>强化安全</a:t>
            </a:r>
            <a:endParaRPr lang="en-US" altLang="zh-CN" sz="1100" b="1" dirty="0">
              <a:solidFill>
                <a:srgbClr val="C00000"/>
              </a:solidFill>
              <a:cs typeface="+mn-ea"/>
              <a:sym typeface="+mn-lt"/>
            </a:endParaRPr>
          </a:p>
        </p:txBody>
      </p:sp>
      <p:sp>
        <p:nvSpPr>
          <p:cNvPr id="203" name="矩形: 圆角 202"/>
          <p:cNvSpPr/>
          <p:nvPr/>
        </p:nvSpPr>
        <p:spPr>
          <a:xfrm>
            <a:off x="4249691" y="1132707"/>
            <a:ext cx="3600000" cy="830825"/>
          </a:xfrm>
          <a:prstGeom prst="roundRect">
            <a:avLst>
              <a:gd name="adj" fmla="val 5013"/>
            </a:avLst>
          </a:prstGeom>
          <a:solidFill>
            <a:srgbClr val="CB4D3E">
              <a:alpha val="67000"/>
            </a:srgbClr>
          </a:solidFill>
          <a:ln w="12700" cap="flat" cmpd="sng" algn="ctr">
            <a:noFill/>
            <a:prstDash val="solid"/>
            <a:miter lim="800000"/>
          </a:ln>
          <a:effectLst/>
        </p:spPr>
        <p:txBody>
          <a:bodyPr lIns="0" tIns="0" rIns="0" bIns="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kern="0" dirty="0">
              <a:solidFill>
                <a:schemeClr val="bg1"/>
              </a:solidFill>
              <a:cs typeface="+mn-ea"/>
              <a:sym typeface="+mn-lt"/>
            </a:endParaRPr>
          </a:p>
        </p:txBody>
      </p:sp>
      <p:sp>
        <p:nvSpPr>
          <p:cNvPr id="204" name="矩形: 圆角 203"/>
          <p:cNvSpPr/>
          <p:nvPr/>
        </p:nvSpPr>
        <p:spPr>
          <a:xfrm>
            <a:off x="4252559" y="2058574"/>
            <a:ext cx="3600000" cy="586351"/>
          </a:xfrm>
          <a:prstGeom prst="roundRect">
            <a:avLst>
              <a:gd name="adj" fmla="val 6574"/>
            </a:avLst>
          </a:prstGeom>
          <a:solidFill>
            <a:srgbClr val="CB4D3E">
              <a:alpha val="67000"/>
            </a:srgbClr>
          </a:solidFill>
          <a:ln w="12700" cap="flat" cmpd="sng" algn="ctr">
            <a:noFill/>
            <a:prstDash val="solid"/>
            <a:miter lim="800000"/>
          </a:ln>
          <a:effectLst/>
        </p:spPr>
        <p:txBody>
          <a:bodyPr lIns="0" tIns="0" rIns="0" bIns="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kern="0">
              <a:solidFill>
                <a:schemeClr val="bg1"/>
              </a:solidFill>
              <a:cs typeface="+mn-ea"/>
              <a:sym typeface="+mn-lt"/>
            </a:endParaRPr>
          </a:p>
        </p:txBody>
      </p:sp>
      <p:sp>
        <p:nvSpPr>
          <p:cNvPr id="245" name="矩形: 圆角 244"/>
          <p:cNvSpPr/>
          <p:nvPr/>
        </p:nvSpPr>
        <p:spPr>
          <a:xfrm>
            <a:off x="4302499" y="2101053"/>
            <a:ext cx="3453284" cy="206579"/>
          </a:xfrm>
          <a:prstGeom prst="roundRect">
            <a:avLst/>
          </a:prstGeom>
          <a:noFill/>
          <a:ln w="9525" cap="flat" cmpd="sng" algn="ctr">
            <a:solidFill>
              <a:schemeClr val="accent2">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lang="zh-CN" altLang="en-US" sz="1000" b="1" kern="0" dirty="0">
              <a:solidFill>
                <a:schemeClr val="bg1">
                  <a:lumMod val="95000"/>
                </a:schemeClr>
              </a:solidFill>
              <a:cs typeface="+mn-ea"/>
              <a:sym typeface="+mn-lt"/>
            </a:endParaRPr>
          </a:p>
        </p:txBody>
      </p:sp>
      <p:sp>
        <p:nvSpPr>
          <p:cNvPr id="246" name="流程图: 磁盘 245"/>
          <p:cNvSpPr/>
          <p:nvPr/>
        </p:nvSpPr>
        <p:spPr>
          <a:xfrm>
            <a:off x="4455281" y="2413467"/>
            <a:ext cx="176398" cy="12923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535940" rtl="0" eaLnBrk="1" latinLnBrk="0" hangingPunct="1">
              <a:defRPr sz="1100" kern="1200">
                <a:solidFill>
                  <a:schemeClr val="lt1"/>
                </a:solidFill>
                <a:latin typeface="+mn-lt"/>
                <a:ea typeface="+mn-ea"/>
                <a:cs typeface="+mn-cs"/>
              </a:defRPr>
            </a:lvl1pPr>
            <a:lvl2pPr marL="267970" algn="l" defTabSz="535940" rtl="0" eaLnBrk="1" latinLnBrk="0" hangingPunct="1">
              <a:defRPr sz="1100" kern="1200">
                <a:solidFill>
                  <a:schemeClr val="lt1"/>
                </a:solidFill>
                <a:latin typeface="+mn-lt"/>
                <a:ea typeface="+mn-ea"/>
                <a:cs typeface="+mn-cs"/>
              </a:defRPr>
            </a:lvl2pPr>
            <a:lvl3pPr marL="535940" algn="l" defTabSz="535940" rtl="0" eaLnBrk="1" latinLnBrk="0" hangingPunct="1">
              <a:defRPr sz="1100" kern="1200">
                <a:solidFill>
                  <a:schemeClr val="lt1"/>
                </a:solidFill>
                <a:latin typeface="+mn-lt"/>
                <a:ea typeface="+mn-ea"/>
                <a:cs typeface="+mn-cs"/>
              </a:defRPr>
            </a:lvl3pPr>
            <a:lvl4pPr marL="803275" algn="l" defTabSz="535940" rtl="0" eaLnBrk="1" latinLnBrk="0" hangingPunct="1">
              <a:defRPr sz="1100" kern="1200">
                <a:solidFill>
                  <a:schemeClr val="lt1"/>
                </a:solidFill>
                <a:latin typeface="+mn-lt"/>
                <a:ea typeface="+mn-ea"/>
                <a:cs typeface="+mn-cs"/>
              </a:defRPr>
            </a:lvl4pPr>
            <a:lvl5pPr marL="1071245" algn="l" defTabSz="535940" rtl="0" eaLnBrk="1" latinLnBrk="0" hangingPunct="1">
              <a:defRPr sz="1100" kern="1200">
                <a:solidFill>
                  <a:schemeClr val="lt1"/>
                </a:solidFill>
                <a:latin typeface="+mn-lt"/>
                <a:ea typeface="+mn-ea"/>
                <a:cs typeface="+mn-cs"/>
              </a:defRPr>
            </a:lvl5pPr>
            <a:lvl6pPr marL="1339215" algn="l" defTabSz="535940" rtl="0" eaLnBrk="1" latinLnBrk="0" hangingPunct="1">
              <a:defRPr sz="1100" kern="1200">
                <a:solidFill>
                  <a:schemeClr val="lt1"/>
                </a:solidFill>
                <a:latin typeface="+mn-lt"/>
                <a:ea typeface="+mn-ea"/>
                <a:cs typeface="+mn-cs"/>
              </a:defRPr>
            </a:lvl6pPr>
            <a:lvl7pPr marL="1607185" algn="l" defTabSz="535940" rtl="0" eaLnBrk="1" latinLnBrk="0" hangingPunct="1">
              <a:defRPr sz="1100" kern="1200">
                <a:solidFill>
                  <a:schemeClr val="lt1"/>
                </a:solidFill>
                <a:latin typeface="+mn-lt"/>
                <a:ea typeface="+mn-ea"/>
                <a:cs typeface="+mn-cs"/>
              </a:defRPr>
            </a:lvl7pPr>
            <a:lvl8pPr marL="1874520" algn="l" defTabSz="535940" rtl="0" eaLnBrk="1" latinLnBrk="0" hangingPunct="1">
              <a:defRPr sz="1100" kern="1200">
                <a:solidFill>
                  <a:schemeClr val="lt1"/>
                </a:solidFill>
                <a:latin typeface="+mn-lt"/>
                <a:ea typeface="+mn-ea"/>
                <a:cs typeface="+mn-cs"/>
              </a:defRPr>
            </a:lvl8pPr>
            <a:lvl9pPr marL="2142490" algn="l" defTabSz="535940" rtl="0" eaLnBrk="1" latinLnBrk="0" hangingPunct="1">
              <a:defRPr sz="1100" kern="1200">
                <a:solidFill>
                  <a:schemeClr val="lt1"/>
                </a:solidFill>
                <a:latin typeface="+mn-lt"/>
                <a:ea typeface="+mn-ea"/>
                <a:cs typeface="+mn-cs"/>
              </a:defRPr>
            </a:lvl9pPr>
          </a:lstStyle>
          <a:p>
            <a:pPr algn="ctr"/>
            <a:endParaRPr lang="zh-CN" altLang="en-US" sz="800"/>
          </a:p>
        </p:txBody>
      </p:sp>
      <p:sp>
        <p:nvSpPr>
          <p:cNvPr id="247" name="流程图: 磁盘 246"/>
          <p:cNvSpPr/>
          <p:nvPr/>
        </p:nvSpPr>
        <p:spPr>
          <a:xfrm>
            <a:off x="5304332" y="2413467"/>
            <a:ext cx="176398" cy="12923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535940" rtl="0" eaLnBrk="1" latinLnBrk="0" hangingPunct="1">
              <a:defRPr sz="1100" kern="1200">
                <a:solidFill>
                  <a:schemeClr val="lt1"/>
                </a:solidFill>
                <a:latin typeface="+mn-lt"/>
                <a:ea typeface="+mn-ea"/>
                <a:cs typeface="+mn-cs"/>
              </a:defRPr>
            </a:lvl1pPr>
            <a:lvl2pPr marL="267970" algn="l" defTabSz="535940" rtl="0" eaLnBrk="1" latinLnBrk="0" hangingPunct="1">
              <a:defRPr sz="1100" kern="1200">
                <a:solidFill>
                  <a:schemeClr val="lt1"/>
                </a:solidFill>
                <a:latin typeface="+mn-lt"/>
                <a:ea typeface="+mn-ea"/>
                <a:cs typeface="+mn-cs"/>
              </a:defRPr>
            </a:lvl2pPr>
            <a:lvl3pPr marL="535940" algn="l" defTabSz="535940" rtl="0" eaLnBrk="1" latinLnBrk="0" hangingPunct="1">
              <a:defRPr sz="1100" kern="1200">
                <a:solidFill>
                  <a:schemeClr val="lt1"/>
                </a:solidFill>
                <a:latin typeface="+mn-lt"/>
                <a:ea typeface="+mn-ea"/>
                <a:cs typeface="+mn-cs"/>
              </a:defRPr>
            </a:lvl3pPr>
            <a:lvl4pPr marL="803275" algn="l" defTabSz="535940" rtl="0" eaLnBrk="1" latinLnBrk="0" hangingPunct="1">
              <a:defRPr sz="1100" kern="1200">
                <a:solidFill>
                  <a:schemeClr val="lt1"/>
                </a:solidFill>
                <a:latin typeface="+mn-lt"/>
                <a:ea typeface="+mn-ea"/>
                <a:cs typeface="+mn-cs"/>
              </a:defRPr>
            </a:lvl4pPr>
            <a:lvl5pPr marL="1071245" algn="l" defTabSz="535940" rtl="0" eaLnBrk="1" latinLnBrk="0" hangingPunct="1">
              <a:defRPr sz="1100" kern="1200">
                <a:solidFill>
                  <a:schemeClr val="lt1"/>
                </a:solidFill>
                <a:latin typeface="+mn-lt"/>
                <a:ea typeface="+mn-ea"/>
                <a:cs typeface="+mn-cs"/>
              </a:defRPr>
            </a:lvl5pPr>
            <a:lvl6pPr marL="1339215" algn="l" defTabSz="535940" rtl="0" eaLnBrk="1" latinLnBrk="0" hangingPunct="1">
              <a:defRPr sz="1100" kern="1200">
                <a:solidFill>
                  <a:schemeClr val="lt1"/>
                </a:solidFill>
                <a:latin typeface="+mn-lt"/>
                <a:ea typeface="+mn-ea"/>
                <a:cs typeface="+mn-cs"/>
              </a:defRPr>
            </a:lvl6pPr>
            <a:lvl7pPr marL="1607185" algn="l" defTabSz="535940" rtl="0" eaLnBrk="1" latinLnBrk="0" hangingPunct="1">
              <a:defRPr sz="1100" kern="1200">
                <a:solidFill>
                  <a:schemeClr val="lt1"/>
                </a:solidFill>
                <a:latin typeface="+mn-lt"/>
                <a:ea typeface="+mn-ea"/>
                <a:cs typeface="+mn-cs"/>
              </a:defRPr>
            </a:lvl7pPr>
            <a:lvl8pPr marL="1874520" algn="l" defTabSz="535940" rtl="0" eaLnBrk="1" latinLnBrk="0" hangingPunct="1">
              <a:defRPr sz="1100" kern="1200">
                <a:solidFill>
                  <a:schemeClr val="lt1"/>
                </a:solidFill>
                <a:latin typeface="+mn-lt"/>
                <a:ea typeface="+mn-ea"/>
                <a:cs typeface="+mn-cs"/>
              </a:defRPr>
            </a:lvl8pPr>
            <a:lvl9pPr marL="2142490" algn="l" defTabSz="535940" rtl="0" eaLnBrk="1" latinLnBrk="0" hangingPunct="1">
              <a:defRPr sz="1100" kern="1200">
                <a:solidFill>
                  <a:schemeClr val="lt1"/>
                </a:solidFill>
                <a:latin typeface="+mn-lt"/>
                <a:ea typeface="+mn-ea"/>
                <a:cs typeface="+mn-cs"/>
              </a:defRPr>
            </a:lvl9pPr>
          </a:lstStyle>
          <a:p>
            <a:pPr algn="ctr"/>
            <a:endParaRPr lang="zh-CN" altLang="en-US" sz="800"/>
          </a:p>
        </p:txBody>
      </p:sp>
      <p:sp>
        <p:nvSpPr>
          <p:cNvPr id="248" name="流程图: 磁盘 247"/>
          <p:cNvSpPr/>
          <p:nvPr/>
        </p:nvSpPr>
        <p:spPr>
          <a:xfrm>
            <a:off x="6145158" y="2413467"/>
            <a:ext cx="176398" cy="12923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535940" rtl="0" eaLnBrk="1" latinLnBrk="0" hangingPunct="1">
              <a:defRPr sz="1100" kern="1200">
                <a:solidFill>
                  <a:schemeClr val="lt1"/>
                </a:solidFill>
                <a:latin typeface="+mn-lt"/>
                <a:ea typeface="+mn-ea"/>
                <a:cs typeface="+mn-cs"/>
              </a:defRPr>
            </a:lvl1pPr>
            <a:lvl2pPr marL="267970" algn="l" defTabSz="535940" rtl="0" eaLnBrk="1" latinLnBrk="0" hangingPunct="1">
              <a:defRPr sz="1100" kern="1200">
                <a:solidFill>
                  <a:schemeClr val="lt1"/>
                </a:solidFill>
                <a:latin typeface="+mn-lt"/>
                <a:ea typeface="+mn-ea"/>
                <a:cs typeface="+mn-cs"/>
              </a:defRPr>
            </a:lvl2pPr>
            <a:lvl3pPr marL="535940" algn="l" defTabSz="535940" rtl="0" eaLnBrk="1" latinLnBrk="0" hangingPunct="1">
              <a:defRPr sz="1100" kern="1200">
                <a:solidFill>
                  <a:schemeClr val="lt1"/>
                </a:solidFill>
                <a:latin typeface="+mn-lt"/>
                <a:ea typeface="+mn-ea"/>
                <a:cs typeface="+mn-cs"/>
              </a:defRPr>
            </a:lvl3pPr>
            <a:lvl4pPr marL="803275" algn="l" defTabSz="535940" rtl="0" eaLnBrk="1" latinLnBrk="0" hangingPunct="1">
              <a:defRPr sz="1100" kern="1200">
                <a:solidFill>
                  <a:schemeClr val="lt1"/>
                </a:solidFill>
                <a:latin typeface="+mn-lt"/>
                <a:ea typeface="+mn-ea"/>
                <a:cs typeface="+mn-cs"/>
              </a:defRPr>
            </a:lvl4pPr>
            <a:lvl5pPr marL="1071245" algn="l" defTabSz="535940" rtl="0" eaLnBrk="1" latinLnBrk="0" hangingPunct="1">
              <a:defRPr sz="1100" kern="1200">
                <a:solidFill>
                  <a:schemeClr val="lt1"/>
                </a:solidFill>
                <a:latin typeface="+mn-lt"/>
                <a:ea typeface="+mn-ea"/>
                <a:cs typeface="+mn-cs"/>
              </a:defRPr>
            </a:lvl5pPr>
            <a:lvl6pPr marL="1339215" algn="l" defTabSz="535940" rtl="0" eaLnBrk="1" latinLnBrk="0" hangingPunct="1">
              <a:defRPr sz="1100" kern="1200">
                <a:solidFill>
                  <a:schemeClr val="lt1"/>
                </a:solidFill>
                <a:latin typeface="+mn-lt"/>
                <a:ea typeface="+mn-ea"/>
                <a:cs typeface="+mn-cs"/>
              </a:defRPr>
            </a:lvl6pPr>
            <a:lvl7pPr marL="1607185" algn="l" defTabSz="535940" rtl="0" eaLnBrk="1" latinLnBrk="0" hangingPunct="1">
              <a:defRPr sz="1100" kern="1200">
                <a:solidFill>
                  <a:schemeClr val="lt1"/>
                </a:solidFill>
                <a:latin typeface="+mn-lt"/>
                <a:ea typeface="+mn-ea"/>
                <a:cs typeface="+mn-cs"/>
              </a:defRPr>
            </a:lvl7pPr>
            <a:lvl8pPr marL="1874520" algn="l" defTabSz="535940" rtl="0" eaLnBrk="1" latinLnBrk="0" hangingPunct="1">
              <a:defRPr sz="1100" kern="1200">
                <a:solidFill>
                  <a:schemeClr val="lt1"/>
                </a:solidFill>
                <a:latin typeface="+mn-lt"/>
                <a:ea typeface="+mn-ea"/>
                <a:cs typeface="+mn-cs"/>
              </a:defRPr>
            </a:lvl8pPr>
            <a:lvl9pPr marL="2142490" algn="l" defTabSz="535940" rtl="0" eaLnBrk="1" latinLnBrk="0" hangingPunct="1">
              <a:defRPr sz="1100" kern="1200">
                <a:solidFill>
                  <a:schemeClr val="lt1"/>
                </a:solidFill>
                <a:latin typeface="+mn-lt"/>
                <a:ea typeface="+mn-ea"/>
                <a:cs typeface="+mn-cs"/>
              </a:defRPr>
            </a:lvl9pPr>
          </a:lstStyle>
          <a:p>
            <a:pPr algn="ctr"/>
            <a:endParaRPr lang="zh-CN" altLang="en-US" sz="800"/>
          </a:p>
        </p:txBody>
      </p:sp>
      <p:sp>
        <p:nvSpPr>
          <p:cNvPr id="249" name="文本框 99"/>
          <p:cNvSpPr txBox="1"/>
          <p:nvPr/>
        </p:nvSpPr>
        <p:spPr>
          <a:xfrm>
            <a:off x="4593233" y="2370456"/>
            <a:ext cx="810536" cy="369332"/>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zh-CN" altLang="en-US" sz="900" b="1" dirty="0">
                <a:solidFill>
                  <a:schemeClr val="bg1"/>
                </a:solidFill>
                <a:latin typeface="+mn-ea"/>
              </a:rPr>
              <a:t>运行共享库</a:t>
            </a:r>
            <a:endParaRPr lang="zh-CN" altLang="en-US" sz="900" b="1" dirty="0">
              <a:solidFill>
                <a:schemeClr val="bg1"/>
              </a:solidFill>
              <a:latin typeface="+mn-ea"/>
            </a:endParaRPr>
          </a:p>
        </p:txBody>
      </p:sp>
      <p:sp>
        <p:nvSpPr>
          <p:cNvPr id="250" name="文本框 99"/>
          <p:cNvSpPr txBox="1"/>
          <p:nvPr/>
        </p:nvSpPr>
        <p:spPr>
          <a:xfrm>
            <a:off x="5437405" y="2370457"/>
            <a:ext cx="810536" cy="369332"/>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zh-CN" altLang="en-US" sz="900" b="1" dirty="0">
                <a:solidFill>
                  <a:schemeClr val="bg1"/>
                </a:solidFill>
                <a:latin typeface="+mn-ea"/>
              </a:rPr>
              <a:t>安全共享库</a:t>
            </a:r>
            <a:endParaRPr lang="zh-CN" altLang="en-US" sz="900" b="1" dirty="0">
              <a:solidFill>
                <a:schemeClr val="bg1"/>
              </a:solidFill>
              <a:latin typeface="+mn-ea"/>
            </a:endParaRPr>
          </a:p>
        </p:txBody>
      </p:sp>
      <p:sp>
        <p:nvSpPr>
          <p:cNvPr id="251" name="文本框 99"/>
          <p:cNvSpPr txBox="1"/>
          <p:nvPr/>
        </p:nvSpPr>
        <p:spPr>
          <a:xfrm>
            <a:off x="7290269" y="2357628"/>
            <a:ext cx="833698" cy="230832"/>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zh-CN" altLang="en-US" sz="900" b="1" dirty="0">
                <a:solidFill>
                  <a:schemeClr val="bg1"/>
                </a:solidFill>
                <a:latin typeface="+mn-ea"/>
              </a:rPr>
              <a:t>扩展库</a:t>
            </a:r>
            <a:endParaRPr lang="zh-CN" altLang="en-US" sz="900" b="1" dirty="0">
              <a:solidFill>
                <a:schemeClr val="bg1"/>
              </a:solidFill>
              <a:latin typeface="+mn-ea"/>
            </a:endParaRPr>
          </a:p>
        </p:txBody>
      </p:sp>
      <p:sp>
        <p:nvSpPr>
          <p:cNvPr id="252" name="流程图: 磁盘 251"/>
          <p:cNvSpPr/>
          <p:nvPr/>
        </p:nvSpPr>
        <p:spPr>
          <a:xfrm>
            <a:off x="6983261" y="2419859"/>
            <a:ext cx="176398" cy="12923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535940" rtl="0" eaLnBrk="1" latinLnBrk="0" hangingPunct="1">
              <a:defRPr sz="1100" kern="1200">
                <a:solidFill>
                  <a:schemeClr val="lt1"/>
                </a:solidFill>
                <a:latin typeface="+mn-lt"/>
                <a:ea typeface="+mn-ea"/>
                <a:cs typeface="+mn-cs"/>
              </a:defRPr>
            </a:lvl1pPr>
            <a:lvl2pPr marL="267970" algn="l" defTabSz="535940" rtl="0" eaLnBrk="1" latinLnBrk="0" hangingPunct="1">
              <a:defRPr sz="1100" kern="1200">
                <a:solidFill>
                  <a:schemeClr val="lt1"/>
                </a:solidFill>
                <a:latin typeface="+mn-lt"/>
                <a:ea typeface="+mn-ea"/>
                <a:cs typeface="+mn-cs"/>
              </a:defRPr>
            </a:lvl2pPr>
            <a:lvl3pPr marL="535940" algn="l" defTabSz="535940" rtl="0" eaLnBrk="1" latinLnBrk="0" hangingPunct="1">
              <a:defRPr sz="1100" kern="1200">
                <a:solidFill>
                  <a:schemeClr val="lt1"/>
                </a:solidFill>
                <a:latin typeface="+mn-lt"/>
                <a:ea typeface="+mn-ea"/>
                <a:cs typeface="+mn-cs"/>
              </a:defRPr>
            </a:lvl3pPr>
            <a:lvl4pPr marL="803275" algn="l" defTabSz="535940" rtl="0" eaLnBrk="1" latinLnBrk="0" hangingPunct="1">
              <a:defRPr sz="1100" kern="1200">
                <a:solidFill>
                  <a:schemeClr val="lt1"/>
                </a:solidFill>
                <a:latin typeface="+mn-lt"/>
                <a:ea typeface="+mn-ea"/>
                <a:cs typeface="+mn-cs"/>
              </a:defRPr>
            </a:lvl4pPr>
            <a:lvl5pPr marL="1071245" algn="l" defTabSz="535940" rtl="0" eaLnBrk="1" latinLnBrk="0" hangingPunct="1">
              <a:defRPr sz="1100" kern="1200">
                <a:solidFill>
                  <a:schemeClr val="lt1"/>
                </a:solidFill>
                <a:latin typeface="+mn-lt"/>
                <a:ea typeface="+mn-ea"/>
                <a:cs typeface="+mn-cs"/>
              </a:defRPr>
            </a:lvl5pPr>
            <a:lvl6pPr marL="1339215" algn="l" defTabSz="535940" rtl="0" eaLnBrk="1" latinLnBrk="0" hangingPunct="1">
              <a:defRPr sz="1100" kern="1200">
                <a:solidFill>
                  <a:schemeClr val="lt1"/>
                </a:solidFill>
                <a:latin typeface="+mn-lt"/>
                <a:ea typeface="+mn-ea"/>
                <a:cs typeface="+mn-cs"/>
              </a:defRPr>
            </a:lvl6pPr>
            <a:lvl7pPr marL="1607185" algn="l" defTabSz="535940" rtl="0" eaLnBrk="1" latinLnBrk="0" hangingPunct="1">
              <a:defRPr sz="1100" kern="1200">
                <a:solidFill>
                  <a:schemeClr val="lt1"/>
                </a:solidFill>
                <a:latin typeface="+mn-lt"/>
                <a:ea typeface="+mn-ea"/>
                <a:cs typeface="+mn-cs"/>
              </a:defRPr>
            </a:lvl7pPr>
            <a:lvl8pPr marL="1874520" algn="l" defTabSz="535940" rtl="0" eaLnBrk="1" latinLnBrk="0" hangingPunct="1">
              <a:defRPr sz="1100" kern="1200">
                <a:solidFill>
                  <a:schemeClr val="lt1"/>
                </a:solidFill>
                <a:latin typeface="+mn-lt"/>
                <a:ea typeface="+mn-ea"/>
                <a:cs typeface="+mn-cs"/>
              </a:defRPr>
            </a:lvl8pPr>
            <a:lvl9pPr marL="2142490" algn="l" defTabSz="535940" rtl="0" eaLnBrk="1" latinLnBrk="0" hangingPunct="1">
              <a:defRPr sz="1100" kern="1200">
                <a:solidFill>
                  <a:schemeClr val="lt1"/>
                </a:solidFill>
                <a:latin typeface="+mn-lt"/>
                <a:ea typeface="+mn-ea"/>
                <a:cs typeface="+mn-cs"/>
              </a:defRPr>
            </a:lvl9pPr>
          </a:lstStyle>
          <a:p>
            <a:pPr algn="ctr"/>
            <a:endParaRPr lang="zh-CN" altLang="en-US" sz="800"/>
          </a:p>
        </p:txBody>
      </p:sp>
      <p:sp>
        <p:nvSpPr>
          <p:cNvPr id="253" name="矩形: 圆角 252"/>
          <p:cNvSpPr/>
          <p:nvPr/>
        </p:nvSpPr>
        <p:spPr>
          <a:xfrm>
            <a:off x="4360597" y="2349152"/>
            <a:ext cx="3393083" cy="224618"/>
          </a:xfrm>
          <a:prstGeom prst="roundRect">
            <a:avLst/>
          </a:prstGeom>
          <a:noFill/>
          <a:ln w="9525" cap="flat" cmpd="sng" algn="ctr">
            <a:solidFill>
              <a:schemeClr val="accent2">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lang="zh-CN" altLang="en-US" sz="1000" b="1" kern="0" dirty="0">
              <a:solidFill>
                <a:schemeClr val="bg1">
                  <a:lumMod val="95000"/>
                </a:schemeClr>
              </a:solidFill>
              <a:cs typeface="+mn-ea"/>
              <a:sym typeface="+mn-lt"/>
            </a:endParaRPr>
          </a:p>
        </p:txBody>
      </p:sp>
      <p:sp>
        <p:nvSpPr>
          <p:cNvPr id="254" name="矩形: 圆角 253"/>
          <p:cNvSpPr/>
          <p:nvPr/>
        </p:nvSpPr>
        <p:spPr>
          <a:xfrm>
            <a:off x="4393278" y="2130192"/>
            <a:ext cx="1120634" cy="161297"/>
          </a:xfrm>
          <a:prstGeom prst="roundRect">
            <a:avLst/>
          </a:prstGeom>
          <a:noFill/>
          <a:ln w="9525" cap="flat" cmpd="sng" algn="ctr">
            <a:solidFill>
              <a:schemeClr val="accent2">
                <a:lumMod val="20000"/>
                <a:lumOff val="80000"/>
              </a:schemeClr>
            </a:solidFill>
            <a:prstDash val="sysDot"/>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altLang="zh-CN" sz="1000" b="1" kern="0" dirty="0">
                <a:solidFill>
                  <a:schemeClr val="bg1">
                    <a:lumMod val="95000"/>
                  </a:schemeClr>
                </a:solidFill>
                <a:cs typeface="+mn-ea"/>
                <a:sym typeface="+mn-lt"/>
              </a:rPr>
              <a:t>IMF-O   </a:t>
            </a:r>
            <a:endParaRPr lang="zh-CN" altLang="en-US" sz="1000" b="1" kern="0" dirty="0">
              <a:solidFill>
                <a:schemeClr val="bg1">
                  <a:lumMod val="95000"/>
                </a:schemeClr>
              </a:solidFill>
              <a:cs typeface="+mn-ea"/>
              <a:sym typeface="+mn-lt"/>
            </a:endParaRPr>
          </a:p>
        </p:txBody>
      </p:sp>
      <p:sp>
        <p:nvSpPr>
          <p:cNvPr id="255" name="矩形: 圆角 254"/>
          <p:cNvSpPr/>
          <p:nvPr/>
        </p:nvSpPr>
        <p:spPr>
          <a:xfrm>
            <a:off x="5545452" y="2126989"/>
            <a:ext cx="1433562" cy="168221"/>
          </a:xfrm>
          <a:prstGeom prst="roundRect">
            <a:avLst/>
          </a:prstGeom>
          <a:noFill/>
          <a:ln w="9525" cap="flat" cmpd="sng" algn="ctr">
            <a:solidFill>
              <a:schemeClr val="accent2">
                <a:lumMod val="20000"/>
                <a:lumOff val="80000"/>
              </a:schemeClr>
            </a:solidFill>
            <a:prstDash val="sysDot"/>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altLang="zh-CN" sz="1000" b="1" kern="0" dirty="0">
                <a:solidFill>
                  <a:schemeClr val="bg1">
                    <a:lumMod val="95000"/>
                  </a:schemeClr>
                </a:solidFill>
                <a:cs typeface="+mn-ea"/>
                <a:sym typeface="+mn-lt"/>
              </a:rPr>
              <a:t>IMF-S </a:t>
            </a:r>
            <a:endParaRPr lang="zh-CN" altLang="en-US" sz="1000" b="1" kern="0" dirty="0">
              <a:solidFill>
                <a:schemeClr val="bg1">
                  <a:lumMod val="95000"/>
                </a:schemeClr>
              </a:solidFill>
              <a:cs typeface="+mn-ea"/>
              <a:sym typeface="+mn-lt"/>
            </a:endParaRPr>
          </a:p>
        </p:txBody>
      </p:sp>
      <p:sp>
        <p:nvSpPr>
          <p:cNvPr id="256" name="文本框 99"/>
          <p:cNvSpPr txBox="1"/>
          <p:nvPr/>
        </p:nvSpPr>
        <p:spPr>
          <a:xfrm>
            <a:off x="7312107" y="2082442"/>
            <a:ext cx="1025601" cy="2462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en-US" altLang="zh-CN" sz="1000" b="1" dirty="0">
                <a:solidFill>
                  <a:schemeClr val="bg1"/>
                </a:solidFill>
                <a:latin typeface="+mn-ea"/>
              </a:rPr>
              <a:t>IMF</a:t>
            </a:r>
            <a:endParaRPr lang="zh-CN" altLang="en-US" sz="1000" b="1" dirty="0">
              <a:solidFill>
                <a:schemeClr val="bg1"/>
              </a:solidFill>
              <a:latin typeface="+mn-ea"/>
            </a:endParaRPr>
          </a:p>
        </p:txBody>
      </p:sp>
      <p:sp>
        <p:nvSpPr>
          <p:cNvPr id="207" name="文本框 99"/>
          <p:cNvSpPr txBox="1"/>
          <p:nvPr/>
        </p:nvSpPr>
        <p:spPr>
          <a:xfrm>
            <a:off x="6280580" y="2378922"/>
            <a:ext cx="820841" cy="369332"/>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zh-CN" altLang="en-US" sz="900" b="1" dirty="0">
                <a:solidFill>
                  <a:schemeClr val="bg1"/>
                </a:solidFill>
                <a:latin typeface="+mn-ea"/>
              </a:rPr>
              <a:t>空管数据库</a:t>
            </a:r>
            <a:endParaRPr lang="zh-CN" altLang="en-US" sz="900" b="1" dirty="0">
              <a:solidFill>
                <a:schemeClr val="bg1"/>
              </a:solidFill>
              <a:latin typeface="+mn-ea"/>
            </a:endParaRPr>
          </a:p>
        </p:txBody>
      </p:sp>
      <p:sp>
        <p:nvSpPr>
          <p:cNvPr id="208" name="矩形: 圆角 207"/>
          <p:cNvSpPr/>
          <p:nvPr/>
        </p:nvSpPr>
        <p:spPr>
          <a:xfrm>
            <a:off x="4312749" y="1218265"/>
            <a:ext cx="1096344" cy="658287"/>
          </a:xfrm>
          <a:prstGeom prst="roundRect">
            <a:avLst>
              <a:gd name="adj" fmla="val 5918"/>
            </a:avLst>
          </a:prstGeom>
          <a:noFill/>
          <a:ln w="6350" cap="flat" cmpd="sng" algn="ctr">
            <a:solidFill>
              <a:schemeClr val="accent2">
                <a:lumMod val="20000"/>
                <a:lumOff val="80000"/>
              </a:schemeClr>
            </a:solidFill>
            <a:prstDash val="sysDash"/>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lang="zh-CN" altLang="en-US" sz="1000" b="1" kern="0">
              <a:solidFill>
                <a:srgbClr val="FFC000"/>
              </a:solidFill>
              <a:cs typeface="+mn-ea"/>
              <a:sym typeface="+mn-lt"/>
            </a:endParaRPr>
          </a:p>
        </p:txBody>
      </p:sp>
      <p:sp>
        <p:nvSpPr>
          <p:cNvPr id="210" name="矩形: 圆角 209"/>
          <p:cNvSpPr/>
          <p:nvPr/>
        </p:nvSpPr>
        <p:spPr>
          <a:xfrm>
            <a:off x="4563410" y="1181290"/>
            <a:ext cx="618053" cy="238363"/>
          </a:xfrm>
          <a:prstGeom prst="round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800" b="1" kern="0" dirty="0">
                <a:solidFill>
                  <a:schemeClr val="bg1"/>
                </a:solidFill>
                <a:cs typeface="+mn-ea"/>
                <a:sym typeface="+mn-lt"/>
              </a:rPr>
              <a:t>协同运行</a:t>
            </a:r>
            <a:endParaRPr lang="zh-CN" altLang="en-US" sz="800" b="1" kern="0" dirty="0">
              <a:solidFill>
                <a:schemeClr val="bg1"/>
              </a:solidFill>
              <a:cs typeface="+mn-ea"/>
              <a:sym typeface="+mn-lt"/>
            </a:endParaRPr>
          </a:p>
        </p:txBody>
      </p:sp>
      <p:sp>
        <p:nvSpPr>
          <p:cNvPr id="211" name="矩形: 圆角 210"/>
          <p:cNvSpPr/>
          <p:nvPr/>
        </p:nvSpPr>
        <p:spPr>
          <a:xfrm>
            <a:off x="4336858" y="1393904"/>
            <a:ext cx="219066"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机场运行指挥系统</a:t>
            </a:r>
            <a:endParaRPr lang="zh-CN" altLang="en-US" sz="600" b="1" kern="0" dirty="0">
              <a:solidFill>
                <a:schemeClr val="bg1"/>
              </a:solidFill>
              <a:cs typeface="+mn-ea"/>
              <a:sym typeface="+mn-lt"/>
            </a:endParaRPr>
          </a:p>
        </p:txBody>
      </p:sp>
      <p:sp>
        <p:nvSpPr>
          <p:cNvPr id="212" name="矩形: 圆角 211"/>
          <p:cNvSpPr/>
          <p:nvPr/>
        </p:nvSpPr>
        <p:spPr>
          <a:xfrm>
            <a:off x="4570708" y="1393904"/>
            <a:ext cx="338893" cy="430771"/>
          </a:xfrm>
          <a:prstGeom prst="roundRect">
            <a:avLst>
              <a:gd name="adj" fmla="val 668"/>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塔台</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管制</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自动化系统</a:t>
            </a:r>
            <a:endParaRPr lang="zh-CN" altLang="en-US" sz="600" b="1" kern="0" dirty="0">
              <a:solidFill>
                <a:schemeClr val="bg1"/>
              </a:solidFill>
              <a:cs typeface="+mn-ea"/>
              <a:sym typeface="+mn-lt"/>
            </a:endParaRPr>
          </a:p>
        </p:txBody>
      </p:sp>
      <p:sp>
        <p:nvSpPr>
          <p:cNvPr id="213" name="矩形: 圆角 212"/>
          <p:cNvSpPr/>
          <p:nvPr/>
        </p:nvSpPr>
        <p:spPr>
          <a:xfrm>
            <a:off x="4928865" y="1392899"/>
            <a:ext cx="219066"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机位</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智能</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管控</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系统</a:t>
            </a:r>
            <a:endParaRPr lang="zh-CN" altLang="en-US" sz="600" b="1" kern="0" dirty="0">
              <a:solidFill>
                <a:schemeClr val="bg1"/>
              </a:solidFill>
              <a:cs typeface="+mn-ea"/>
              <a:sym typeface="+mn-lt"/>
            </a:endParaRPr>
          </a:p>
        </p:txBody>
      </p:sp>
      <p:sp>
        <p:nvSpPr>
          <p:cNvPr id="214" name="矩形: 圆角 213"/>
          <p:cNvSpPr/>
          <p:nvPr/>
        </p:nvSpPr>
        <p:spPr>
          <a:xfrm>
            <a:off x="5164277" y="1396378"/>
            <a:ext cx="219066"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机场</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车辆</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管理</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系统</a:t>
            </a:r>
            <a:endParaRPr lang="zh-CN" altLang="en-US" sz="600" b="1" kern="0" dirty="0">
              <a:solidFill>
                <a:schemeClr val="bg1"/>
              </a:solidFill>
              <a:cs typeface="+mn-ea"/>
              <a:sym typeface="+mn-lt"/>
            </a:endParaRPr>
          </a:p>
        </p:txBody>
      </p:sp>
      <p:sp>
        <p:nvSpPr>
          <p:cNvPr id="215" name="矩形: 圆角 214"/>
          <p:cNvSpPr/>
          <p:nvPr/>
        </p:nvSpPr>
        <p:spPr>
          <a:xfrm>
            <a:off x="5434097" y="1223200"/>
            <a:ext cx="1453962" cy="645432"/>
          </a:xfrm>
          <a:prstGeom prst="roundRect">
            <a:avLst>
              <a:gd name="adj" fmla="val 3872"/>
            </a:avLst>
          </a:prstGeom>
          <a:noFill/>
          <a:ln w="6350" cap="flat" cmpd="sng" algn="ctr">
            <a:solidFill>
              <a:schemeClr val="accent2">
                <a:lumMod val="20000"/>
                <a:lumOff val="80000"/>
              </a:schemeClr>
            </a:solidFill>
            <a:prstDash val="sysDash"/>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lang="zh-CN" altLang="en-US" sz="1000" b="1" kern="0">
              <a:solidFill>
                <a:srgbClr val="FFC000"/>
              </a:solidFill>
              <a:cs typeface="+mn-ea"/>
              <a:sym typeface="+mn-lt"/>
            </a:endParaRPr>
          </a:p>
        </p:txBody>
      </p:sp>
      <p:sp>
        <p:nvSpPr>
          <p:cNvPr id="216" name="矩形: 圆角 215"/>
          <p:cNvSpPr/>
          <p:nvPr/>
        </p:nvSpPr>
        <p:spPr>
          <a:xfrm>
            <a:off x="5904441" y="1181290"/>
            <a:ext cx="618053" cy="238363"/>
          </a:xfrm>
          <a:prstGeom prst="round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800" b="1" kern="0" dirty="0">
                <a:solidFill>
                  <a:schemeClr val="bg1"/>
                </a:solidFill>
                <a:cs typeface="+mn-ea"/>
                <a:sym typeface="+mn-lt"/>
              </a:rPr>
              <a:t>智慧安防</a:t>
            </a:r>
            <a:endParaRPr lang="zh-CN" altLang="en-US" sz="800" b="1" kern="0" dirty="0">
              <a:solidFill>
                <a:schemeClr val="bg1"/>
              </a:solidFill>
              <a:cs typeface="+mn-ea"/>
              <a:sym typeface="+mn-lt"/>
            </a:endParaRPr>
          </a:p>
        </p:txBody>
      </p:sp>
      <p:sp>
        <p:nvSpPr>
          <p:cNvPr id="217" name="矩形: 圆角 216"/>
          <p:cNvSpPr/>
          <p:nvPr/>
        </p:nvSpPr>
        <p:spPr>
          <a:xfrm>
            <a:off x="5461216" y="1395892"/>
            <a:ext cx="219066"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跑道</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异物</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探测</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系统</a:t>
            </a:r>
            <a:endParaRPr lang="zh-CN" altLang="en-US" sz="600" b="1" kern="0" dirty="0">
              <a:solidFill>
                <a:schemeClr val="bg1"/>
              </a:solidFill>
              <a:cs typeface="+mn-ea"/>
              <a:sym typeface="+mn-lt"/>
            </a:endParaRPr>
          </a:p>
        </p:txBody>
      </p:sp>
      <p:sp>
        <p:nvSpPr>
          <p:cNvPr id="218" name="矩形: 圆角 217"/>
          <p:cNvSpPr/>
          <p:nvPr/>
        </p:nvSpPr>
        <p:spPr>
          <a:xfrm>
            <a:off x="5694658" y="1397167"/>
            <a:ext cx="338893"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低空安全监控系统</a:t>
            </a:r>
            <a:endParaRPr lang="zh-CN" altLang="en-US" sz="600" b="1" kern="0" dirty="0">
              <a:solidFill>
                <a:schemeClr val="bg1"/>
              </a:solidFill>
              <a:cs typeface="+mn-ea"/>
              <a:sym typeface="+mn-lt"/>
            </a:endParaRPr>
          </a:p>
        </p:txBody>
      </p:sp>
      <p:sp>
        <p:nvSpPr>
          <p:cNvPr id="219" name="矩形: 圆角 218"/>
          <p:cNvSpPr/>
          <p:nvPr/>
        </p:nvSpPr>
        <p:spPr>
          <a:xfrm>
            <a:off x="6046724" y="1397566"/>
            <a:ext cx="328600"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机场</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智能视频监控</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系统</a:t>
            </a:r>
            <a:endParaRPr lang="zh-CN" altLang="en-US" sz="600" b="1" kern="0" dirty="0">
              <a:solidFill>
                <a:schemeClr val="bg1"/>
              </a:solidFill>
              <a:cs typeface="+mn-ea"/>
              <a:sym typeface="+mn-lt"/>
            </a:endParaRPr>
          </a:p>
        </p:txBody>
      </p:sp>
      <p:sp>
        <p:nvSpPr>
          <p:cNvPr id="220" name="矩形: 圆角 219"/>
          <p:cNvSpPr/>
          <p:nvPr/>
        </p:nvSpPr>
        <p:spPr>
          <a:xfrm>
            <a:off x="6392430" y="1395662"/>
            <a:ext cx="219068"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a:solidFill>
                  <a:schemeClr val="bg1"/>
                </a:solidFill>
                <a:cs typeface="+mn-ea"/>
                <a:sym typeface="+mn-lt"/>
              </a:rPr>
              <a:t>净空</a:t>
            </a:r>
            <a:endParaRPr lang="en-US" altLang="zh-CN" sz="600" b="1" kern="0" dirty="0">
              <a:solidFill>
                <a:schemeClr val="bg1"/>
              </a:solidFill>
              <a:cs typeface="+mn-ea"/>
              <a:sym typeface="+mn-lt"/>
            </a:endParaRPr>
          </a:p>
          <a:p>
            <a:pPr algn="ctr" defTabSz="457200"/>
            <a:r>
              <a:rPr lang="zh-CN" altLang="en-US" sz="600" b="1" kern="0">
                <a:solidFill>
                  <a:schemeClr val="bg1"/>
                </a:solidFill>
                <a:cs typeface="+mn-ea"/>
                <a:sym typeface="+mn-lt"/>
              </a:rPr>
              <a:t>管理</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系统</a:t>
            </a:r>
            <a:endParaRPr lang="zh-CN" altLang="en-US" sz="600" b="1" kern="0" dirty="0">
              <a:solidFill>
                <a:schemeClr val="bg1"/>
              </a:solidFill>
              <a:cs typeface="+mn-ea"/>
              <a:sym typeface="+mn-lt"/>
            </a:endParaRPr>
          </a:p>
        </p:txBody>
      </p:sp>
      <p:sp>
        <p:nvSpPr>
          <p:cNvPr id="221" name="矩形: 圆角 220"/>
          <p:cNvSpPr/>
          <p:nvPr/>
        </p:nvSpPr>
        <p:spPr>
          <a:xfrm>
            <a:off x="6628472" y="1395662"/>
            <a:ext cx="219068" cy="430771"/>
          </a:xfrm>
          <a:prstGeom prst="roundRect">
            <a:avLst>
              <a:gd name="adj" fmla="val 0"/>
            </a:avLst>
          </a:prstGeom>
          <a:solidFill>
            <a:schemeClr val="accent2">
              <a:lumMod val="75000"/>
              <a:alpha val="35000"/>
            </a:schemeClr>
          </a:solidFill>
          <a:ln w="6350" cap="flat" cmpd="sng" algn="ctr">
            <a:solidFill>
              <a:schemeClr val="accent2">
                <a:lumMod val="20000"/>
                <a:lumOff val="80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a:solidFill>
                  <a:schemeClr val="bg1"/>
                </a:solidFill>
                <a:cs typeface="+mn-ea"/>
                <a:sym typeface="+mn-lt"/>
              </a:rPr>
              <a:t>围界</a:t>
            </a:r>
            <a:endParaRPr lang="en-US" altLang="zh-CN" sz="600" b="1" kern="0" dirty="0">
              <a:solidFill>
                <a:schemeClr val="bg1"/>
              </a:solidFill>
              <a:cs typeface="+mn-ea"/>
              <a:sym typeface="+mn-lt"/>
            </a:endParaRPr>
          </a:p>
          <a:p>
            <a:pPr algn="ctr" defTabSz="457200"/>
            <a:r>
              <a:rPr lang="zh-CN" altLang="en-US" sz="600" b="1" kern="0">
                <a:solidFill>
                  <a:schemeClr val="bg1"/>
                </a:solidFill>
                <a:cs typeface="+mn-ea"/>
                <a:sym typeface="+mn-lt"/>
              </a:rPr>
              <a:t>安防</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系统</a:t>
            </a:r>
            <a:endParaRPr lang="zh-CN" altLang="en-US" sz="600" b="1" kern="0" dirty="0">
              <a:solidFill>
                <a:schemeClr val="bg1"/>
              </a:solidFill>
              <a:cs typeface="+mn-ea"/>
              <a:sym typeface="+mn-lt"/>
            </a:endParaRPr>
          </a:p>
        </p:txBody>
      </p:sp>
      <p:sp>
        <p:nvSpPr>
          <p:cNvPr id="222" name="矩形: 圆角 221"/>
          <p:cNvSpPr/>
          <p:nvPr/>
        </p:nvSpPr>
        <p:spPr>
          <a:xfrm>
            <a:off x="6917742" y="1226858"/>
            <a:ext cx="534309" cy="661013"/>
          </a:xfrm>
          <a:prstGeom prst="roundRect">
            <a:avLst>
              <a:gd name="adj" fmla="val 5918"/>
            </a:avLst>
          </a:prstGeom>
          <a:solidFill>
            <a:schemeClr val="bg1">
              <a:lumMod val="65000"/>
              <a:alpha val="77000"/>
            </a:schemeClr>
          </a:solidFill>
          <a:ln w="9525" cap="flat" cmpd="sng" algn="ctr">
            <a:solidFill>
              <a:schemeClr val="bg1">
                <a:lumMod val="75000"/>
              </a:scheme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lang="zh-CN" altLang="en-US" sz="1000" b="1" kern="0">
              <a:solidFill>
                <a:srgbClr val="FFC000"/>
              </a:solidFill>
              <a:cs typeface="+mn-ea"/>
              <a:sym typeface="+mn-lt"/>
            </a:endParaRPr>
          </a:p>
        </p:txBody>
      </p:sp>
      <p:sp>
        <p:nvSpPr>
          <p:cNvPr id="223" name="矩形: 圆角 222"/>
          <p:cNvSpPr/>
          <p:nvPr/>
        </p:nvSpPr>
        <p:spPr>
          <a:xfrm>
            <a:off x="6699488" y="1194582"/>
            <a:ext cx="968307" cy="238363"/>
          </a:xfrm>
          <a:prstGeom prst="round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800" b="1" kern="0" dirty="0">
                <a:solidFill>
                  <a:schemeClr val="bg1">
                    <a:lumMod val="95000"/>
                  </a:schemeClr>
                </a:solidFill>
                <a:cs typeface="+mn-ea"/>
                <a:sym typeface="+mn-lt"/>
              </a:rPr>
              <a:t>现有系统</a:t>
            </a:r>
            <a:endParaRPr lang="zh-CN" altLang="en-US" sz="800" b="1" kern="0" dirty="0">
              <a:solidFill>
                <a:schemeClr val="bg1">
                  <a:lumMod val="95000"/>
                </a:schemeClr>
              </a:solidFill>
              <a:cs typeface="+mn-ea"/>
              <a:sym typeface="+mn-lt"/>
            </a:endParaRPr>
          </a:p>
        </p:txBody>
      </p:sp>
      <p:sp>
        <p:nvSpPr>
          <p:cNvPr id="224" name="矩形: 圆角 223"/>
          <p:cNvSpPr/>
          <p:nvPr/>
        </p:nvSpPr>
        <p:spPr>
          <a:xfrm>
            <a:off x="6947120" y="1420800"/>
            <a:ext cx="219066" cy="393515"/>
          </a:xfrm>
          <a:prstGeom prst="roundRect">
            <a:avLst>
              <a:gd name="adj" fmla="val 0"/>
            </a:avLst>
          </a:prstGeom>
          <a:noFill/>
          <a:ln w="9525" cap="flat" cmpd="sng" algn="ctr">
            <a:solidFill>
              <a:schemeClr val="bg1">
                <a:lumMod val="85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离港</a:t>
            </a:r>
            <a:endParaRPr lang="en-US" altLang="zh-CN" sz="600" b="1" kern="0" dirty="0">
              <a:solidFill>
                <a:schemeClr val="bg1"/>
              </a:solidFill>
              <a:cs typeface="+mn-ea"/>
              <a:sym typeface="+mn-lt"/>
            </a:endParaRPr>
          </a:p>
          <a:p>
            <a:pPr algn="ctr" defTabSz="457200"/>
            <a:r>
              <a:rPr lang="zh-CN" altLang="en-US" sz="600" b="1" kern="0" dirty="0">
                <a:solidFill>
                  <a:schemeClr val="bg1"/>
                </a:solidFill>
                <a:cs typeface="+mn-ea"/>
                <a:sym typeface="+mn-lt"/>
              </a:rPr>
              <a:t>控制系统</a:t>
            </a:r>
            <a:endParaRPr lang="zh-CN" altLang="en-US" sz="600" b="1" kern="0" dirty="0">
              <a:solidFill>
                <a:schemeClr val="bg1"/>
              </a:solidFill>
              <a:cs typeface="+mn-ea"/>
              <a:sym typeface="+mn-lt"/>
            </a:endParaRPr>
          </a:p>
        </p:txBody>
      </p:sp>
      <p:sp>
        <p:nvSpPr>
          <p:cNvPr id="225" name="矩形: 圆角 224"/>
          <p:cNvSpPr/>
          <p:nvPr/>
        </p:nvSpPr>
        <p:spPr>
          <a:xfrm>
            <a:off x="7201163" y="1420800"/>
            <a:ext cx="219066" cy="393515"/>
          </a:xfrm>
          <a:prstGeom prst="roundRect">
            <a:avLst>
              <a:gd name="adj" fmla="val 0"/>
            </a:avLst>
          </a:prstGeom>
          <a:noFill/>
          <a:ln w="9525" cap="flat" cmpd="sng" algn="ctr">
            <a:solidFill>
              <a:schemeClr val="bg1">
                <a:lumMod val="85000"/>
              </a:schemeClr>
            </a:solidFill>
            <a:prstDash val="solid"/>
            <a:miter lim="800000"/>
          </a:ln>
          <a:effectLst/>
        </p:spPr>
        <p:txBody>
          <a:bodyPr rot="0" spcFirstLastPara="0" vert="horz" wrap="square" lIns="0" tIns="45720" rIns="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600" b="1" kern="0" dirty="0">
                <a:solidFill>
                  <a:schemeClr val="bg1"/>
                </a:solidFill>
                <a:cs typeface="+mn-ea"/>
                <a:sym typeface="+mn-lt"/>
              </a:rPr>
              <a:t>货运管理系统</a:t>
            </a:r>
            <a:endParaRPr lang="zh-CN" altLang="en-US" sz="600" b="1" kern="0" dirty="0">
              <a:solidFill>
                <a:schemeClr val="bg1"/>
              </a:solidFill>
              <a:cs typeface="+mn-ea"/>
              <a:sym typeface="+mn-lt"/>
            </a:endParaRPr>
          </a:p>
        </p:txBody>
      </p:sp>
      <p:sp>
        <p:nvSpPr>
          <p:cNvPr id="226" name="文本框 99"/>
          <p:cNvSpPr txBox="1"/>
          <p:nvPr/>
        </p:nvSpPr>
        <p:spPr>
          <a:xfrm>
            <a:off x="7091235" y="1696725"/>
            <a:ext cx="783488" cy="230832"/>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en-US" altLang="zh-CN" sz="900" b="1" dirty="0">
                <a:solidFill>
                  <a:schemeClr val="bg1"/>
                </a:solidFill>
                <a:latin typeface="+mn-ea"/>
              </a:rPr>
              <a:t>…</a:t>
            </a:r>
            <a:endParaRPr lang="zh-CN" altLang="en-US" sz="900" b="1" dirty="0">
              <a:solidFill>
                <a:schemeClr val="bg1"/>
              </a:solidFill>
              <a:latin typeface="+mn-ea"/>
            </a:endParaRPr>
          </a:p>
        </p:txBody>
      </p:sp>
      <p:sp>
        <p:nvSpPr>
          <p:cNvPr id="227" name="矩形: 圆角 226"/>
          <p:cNvSpPr/>
          <p:nvPr/>
        </p:nvSpPr>
        <p:spPr>
          <a:xfrm>
            <a:off x="7480369" y="1227924"/>
            <a:ext cx="275415" cy="668788"/>
          </a:xfrm>
          <a:prstGeom prst="roundRect">
            <a:avLst>
              <a:gd name="adj" fmla="val 5918"/>
            </a:avLst>
          </a:prstGeom>
          <a:solidFill>
            <a:schemeClr val="tx1">
              <a:lumMod val="50000"/>
              <a:lumOff val="50000"/>
              <a:alpha val="57000"/>
            </a:schemeClr>
          </a:solidFill>
          <a:ln w="9525" cap="flat" cmpd="sng" algn="ctr">
            <a:solidFill>
              <a:schemeClr val="bg1">
                <a:lumMod val="75000"/>
              </a:scheme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lang="zh-CN" altLang="en-US" sz="900" b="1" kern="0">
              <a:solidFill>
                <a:srgbClr val="FFC000"/>
              </a:solidFill>
              <a:cs typeface="+mn-ea"/>
              <a:sym typeface="+mn-lt"/>
            </a:endParaRPr>
          </a:p>
        </p:txBody>
      </p:sp>
      <p:sp>
        <p:nvSpPr>
          <p:cNvPr id="228" name="矩形: 圆角 227"/>
          <p:cNvSpPr/>
          <p:nvPr/>
        </p:nvSpPr>
        <p:spPr>
          <a:xfrm>
            <a:off x="7233765" y="1207566"/>
            <a:ext cx="774393" cy="510778"/>
          </a:xfrm>
          <a:prstGeom prst="round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800" b="1" kern="0" dirty="0">
                <a:solidFill>
                  <a:schemeClr val="bg1">
                    <a:lumMod val="95000"/>
                  </a:schemeClr>
                </a:solidFill>
                <a:cs typeface="+mn-ea"/>
                <a:sym typeface="+mn-lt"/>
              </a:rPr>
              <a:t>其他</a:t>
            </a:r>
            <a:endParaRPr lang="en-US" altLang="zh-CN" sz="800" b="1" kern="0" dirty="0">
              <a:solidFill>
                <a:schemeClr val="bg1">
                  <a:lumMod val="95000"/>
                </a:schemeClr>
              </a:solidFill>
              <a:cs typeface="+mn-ea"/>
              <a:sym typeface="+mn-lt"/>
            </a:endParaRPr>
          </a:p>
          <a:p>
            <a:pPr algn="ctr" defTabSz="457200"/>
            <a:r>
              <a:rPr lang="zh-CN" altLang="en-US" sz="800" b="1" kern="0" dirty="0">
                <a:solidFill>
                  <a:schemeClr val="bg1">
                    <a:lumMod val="95000"/>
                  </a:schemeClr>
                </a:solidFill>
                <a:cs typeface="+mn-ea"/>
                <a:sym typeface="+mn-lt"/>
              </a:rPr>
              <a:t>待建</a:t>
            </a:r>
            <a:endParaRPr lang="en-US" altLang="zh-CN" sz="800" b="1" kern="0" dirty="0">
              <a:solidFill>
                <a:schemeClr val="bg1">
                  <a:lumMod val="95000"/>
                </a:schemeClr>
              </a:solidFill>
              <a:cs typeface="+mn-ea"/>
              <a:sym typeface="+mn-lt"/>
            </a:endParaRPr>
          </a:p>
          <a:p>
            <a:pPr algn="ctr" defTabSz="457200"/>
            <a:r>
              <a:rPr lang="zh-CN" altLang="en-US" sz="800" b="1" kern="0" dirty="0">
                <a:solidFill>
                  <a:schemeClr val="bg1">
                    <a:lumMod val="95000"/>
                  </a:schemeClr>
                </a:solidFill>
                <a:cs typeface="+mn-ea"/>
                <a:sym typeface="+mn-lt"/>
              </a:rPr>
              <a:t>系统</a:t>
            </a:r>
            <a:endParaRPr lang="zh-CN" altLang="en-US" sz="800" b="1" kern="0" dirty="0">
              <a:solidFill>
                <a:schemeClr val="bg1">
                  <a:lumMod val="95000"/>
                </a:schemeClr>
              </a:solidFill>
              <a:cs typeface="+mn-ea"/>
              <a:sym typeface="+mn-lt"/>
            </a:endParaRPr>
          </a:p>
        </p:txBody>
      </p:sp>
      <p:sp>
        <p:nvSpPr>
          <p:cNvPr id="229" name="文本框 99"/>
          <p:cNvSpPr txBox="1"/>
          <p:nvPr/>
        </p:nvSpPr>
        <p:spPr>
          <a:xfrm>
            <a:off x="7487028" y="1692614"/>
            <a:ext cx="257536" cy="230832"/>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en-US" altLang="zh-CN" sz="900" b="1" dirty="0">
                <a:solidFill>
                  <a:schemeClr val="bg1"/>
                </a:solidFill>
                <a:latin typeface="+mn-ea"/>
              </a:rPr>
              <a:t>…</a:t>
            </a:r>
            <a:endParaRPr lang="zh-CN" altLang="en-US" sz="900" b="1" dirty="0">
              <a:solidFill>
                <a:schemeClr val="bg1"/>
              </a:solidFill>
              <a:latin typeface="+mn-ea"/>
            </a:endParaRPr>
          </a:p>
        </p:txBody>
      </p:sp>
      <p:pic>
        <p:nvPicPr>
          <p:cNvPr id="230" name="图片 229"/>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921288" y="2993236"/>
            <a:ext cx="250414" cy="190919"/>
          </a:xfrm>
          <a:prstGeom prst="rect">
            <a:avLst/>
          </a:prstGeom>
        </p:spPr>
      </p:pic>
      <p:pic>
        <p:nvPicPr>
          <p:cNvPr id="231" name="图片 230"/>
          <p:cNvPicPr>
            <a:picLocks noChangeAspect="1"/>
          </p:cNvPicPr>
          <p:nvPr/>
        </p:nvPicPr>
        <p:blipFill>
          <a:blip r:embed="rId4" cstate="print">
            <a:grayscl/>
            <a:extLst>
              <a:ext uri="{BEBA8EAE-BF5A-486C-A8C5-ECC9F3942E4B}">
                <a14:imgProps xmlns:a14="http://schemas.microsoft.com/office/drawing/2010/main">
                  <a14:imgLayer r:embed="rId5">
                    <a14:imgEffect>
                      <a14:brightnessContrast bright="40000" contrast="-40000"/>
                    </a14:imgEffect>
                    <a14:imgEffect>
                      <a14:colorTemperature colorTemp="47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466961" y="3022139"/>
            <a:ext cx="163912" cy="124968"/>
          </a:xfrm>
          <a:prstGeom prst="rect">
            <a:avLst/>
          </a:prstGeom>
        </p:spPr>
      </p:pic>
      <p:sp>
        <p:nvSpPr>
          <p:cNvPr id="232" name="文本框 99"/>
          <p:cNvSpPr txBox="1"/>
          <p:nvPr/>
        </p:nvSpPr>
        <p:spPr>
          <a:xfrm>
            <a:off x="4258479" y="3134286"/>
            <a:ext cx="476412" cy="200055"/>
          </a:xfrm>
          <a:prstGeom prst="rect">
            <a:avLst/>
          </a:prstGeom>
          <a:noFill/>
        </p:spPr>
        <p:txBody>
          <a:bodyPr vert="horz" wrap="non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en-US" altLang="zh-CN" sz="700" b="1" dirty="0">
                <a:solidFill>
                  <a:schemeClr val="bg1"/>
                </a:solidFill>
                <a:latin typeface="+mn-ea"/>
              </a:rPr>
              <a:t>ADS-B</a:t>
            </a:r>
            <a:endParaRPr lang="zh-CN" altLang="en-US" sz="700" b="1" dirty="0">
              <a:solidFill>
                <a:schemeClr val="bg1"/>
              </a:solidFill>
              <a:latin typeface="+mn-ea"/>
            </a:endParaRPr>
          </a:p>
        </p:txBody>
      </p:sp>
      <p:sp>
        <p:nvSpPr>
          <p:cNvPr id="233" name="文本框 100"/>
          <p:cNvSpPr txBox="1"/>
          <p:nvPr/>
        </p:nvSpPr>
        <p:spPr>
          <a:xfrm>
            <a:off x="4700430" y="3131753"/>
            <a:ext cx="701436" cy="215444"/>
          </a:xfrm>
          <a:prstGeom prst="rect">
            <a:avLst/>
          </a:prstGeom>
          <a:noFill/>
        </p:spPr>
        <p:txBody>
          <a:bodyPr vert="horz" wrap="non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zh-CN" altLang="en-US" sz="800" b="1" dirty="0">
                <a:solidFill>
                  <a:schemeClr val="bg1"/>
                </a:solidFill>
                <a:latin typeface="+mn-ea"/>
              </a:rPr>
              <a:t>广域多点</a:t>
            </a:r>
            <a:endParaRPr lang="zh-CN" altLang="en-US" sz="800" b="1" dirty="0">
              <a:solidFill>
                <a:schemeClr val="bg1"/>
              </a:solidFill>
              <a:latin typeface="+mn-ea"/>
            </a:endParaRPr>
          </a:p>
        </p:txBody>
      </p:sp>
      <p:pic>
        <p:nvPicPr>
          <p:cNvPr id="234" name="图片 233"/>
          <p:cNvPicPr>
            <a:picLocks noChangeAspect="1"/>
          </p:cNvPicPr>
          <p:nvPr/>
        </p:nvPicPr>
        <p:blipFill>
          <a:blip r:embed="rId6"/>
          <a:stretch>
            <a:fillRect/>
          </a:stretch>
        </p:blipFill>
        <p:spPr>
          <a:xfrm>
            <a:off x="5426212" y="2981764"/>
            <a:ext cx="219797" cy="169523"/>
          </a:xfrm>
          <a:prstGeom prst="rect">
            <a:avLst/>
          </a:prstGeom>
        </p:spPr>
      </p:pic>
      <p:sp>
        <p:nvSpPr>
          <p:cNvPr id="235" name="文本框 95"/>
          <p:cNvSpPr txBox="1"/>
          <p:nvPr/>
        </p:nvSpPr>
        <p:spPr>
          <a:xfrm>
            <a:off x="5293296" y="3131753"/>
            <a:ext cx="364202" cy="307777"/>
          </a:xfrm>
          <a:prstGeom prst="rect">
            <a:avLst/>
          </a:prstGeom>
          <a:noFill/>
        </p:spPr>
        <p:txBody>
          <a:bodyPr vert="horz" wrap="non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zh-CN" altLang="en-US" sz="700" b="1" dirty="0">
                <a:solidFill>
                  <a:schemeClr val="bg1"/>
                </a:solidFill>
                <a:latin typeface="+mn-ea"/>
              </a:rPr>
              <a:t>视频</a:t>
            </a:r>
            <a:endParaRPr lang="en-US" altLang="zh-CN" sz="700" b="1" dirty="0">
              <a:solidFill>
                <a:schemeClr val="bg1"/>
              </a:solidFill>
              <a:latin typeface="+mn-ea"/>
            </a:endParaRPr>
          </a:p>
          <a:p>
            <a:r>
              <a:rPr lang="zh-CN" altLang="en-US" sz="700" b="1" dirty="0">
                <a:solidFill>
                  <a:schemeClr val="bg1"/>
                </a:solidFill>
                <a:latin typeface="+mn-ea"/>
              </a:rPr>
              <a:t>设备</a:t>
            </a:r>
            <a:endParaRPr lang="zh-CN" altLang="en-US" sz="700" b="1" dirty="0">
              <a:solidFill>
                <a:schemeClr val="bg1"/>
              </a:solidFill>
              <a:latin typeface="+mn-ea"/>
            </a:endParaRPr>
          </a:p>
        </p:txBody>
      </p:sp>
      <p:sp>
        <p:nvSpPr>
          <p:cNvPr id="236" name="文本框 95"/>
          <p:cNvSpPr txBox="1"/>
          <p:nvPr/>
        </p:nvSpPr>
        <p:spPr>
          <a:xfrm>
            <a:off x="5644736" y="3133281"/>
            <a:ext cx="543739" cy="307777"/>
          </a:xfrm>
          <a:prstGeom prst="rect">
            <a:avLst/>
          </a:prstGeom>
          <a:noFill/>
        </p:spPr>
        <p:txBody>
          <a:bodyPr vert="horz" wrap="non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algn="ctr"/>
            <a:r>
              <a:rPr lang="zh-CN" altLang="en-US" sz="700" b="1" dirty="0">
                <a:solidFill>
                  <a:schemeClr val="bg1"/>
                </a:solidFill>
                <a:latin typeface="+mn-ea"/>
              </a:rPr>
              <a:t>异物</a:t>
            </a:r>
            <a:endParaRPr lang="en-US" altLang="zh-CN" sz="700" b="1" dirty="0">
              <a:solidFill>
                <a:schemeClr val="bg1"/>
              </a:solidFill>
              <a:latin typeface="+mn-ea"/>
            </a:endParaRPr>
          </a:p>
          <a:p>
            <a:pPr algn="ctr"/>
            <a:r>
              <a:rPr lang="zh-CN" altLang="en-US" sz="700" b="1" dirty="0">
                <a:solidFill>
                  <a:schemeClr val="bg1"/>
                </a:solidFill>
                <a:latin typeface="+mn-ea"/>
              </a:rPr>
              <a:t>探测设备</a:t>
            </a:r>
            <a:endParaRPr lang="zh-CN" altLang="en-US" sz="700" b="1" dirty="0">
              <a:solidFill>
                <a:schemeClr val="bg1"/>
              </a:solidFill>
              <a:latin typeface="+mn-ea"/>
            </a:endParaRPr>
          </a:p>
        </p:txBody>
      </p:sp>
      <p:pic>
        <p:nvPicPr>
          <p:cNvPr id="237" name="图片 2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5406" y="2972163"/>
            <a:ext cx="252041" cy="192159"/>
          </a:xfrm>
          <a:prstGeom prst="rect">
            <a:avLst/>
          </a:prstGeom>
        </p:spPr>
      </p:pic>
      <p:pic>
        <p:nvPicPr>
          <p:cNvPr id="238" name="图片 2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2407" y="2989690"/>
            <a:ext cx="206087" cy="157123"/>
          </a:xfrm>
          <a:prstGeom prst="rect">
            <a:avLst/>
          </a:prstGeom>
        </p:spPr>
      </p:pic>
      <p:sp>
        <p:nvSpPr>
          <p:cNvPr id="239" name="文本框 95"/>
          <p:cNvSpPr txBox="1"/>
          <p:nvPr/>
        </p:nvSpPr>
        <p:spPr>
          <a:xfrm>
            <a:off x="6203581" y="3134706"/>
            <a:ext cx="543739" cy="307777"/>
          </a:xfrm>
          <a:prstGeom prst="rect">
            <a:avLst/>
          </a:prstGeom>
          <a:noFill/>
        </p:spPr>
        <p:txBody>
          <a:bodyPr vert="horz" wrap="non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algn="ctr"/>
            <a:r>
              <a:rPr lang="zh-CN" altLang="en-US" sz="700" b="1" dirty="0">
                <a:solidFill>
                  <a:schemeClr val="bg1"/>
                </a:solidFill>
                <a:latin typeface="+mn-ea"/>
              </a:rPr>
              <a:t>无人机</a:t>
            </a:r>
            <a:endParaRPr lang="en-US" altLang="zh-CN" sz="700" b="1" dirty="0">
              <a:solidFill>
                <a:schemeClr val="bg1"/>
              </a:solidFill>
              <a:latin typeface="+mn-ea"/>
            </a:endParaRPr>
          </a:p>
          <a:p>
            <a:pPr algn="ctr"/>
            <a:r>
              <a:rPr lang="zh-CN" altLang="en-US" sz="700" b="1" dirty="0">
                <a:solidFill>
                  <a:schemeClr val="bg1"/>
                </a:solidFill>
                <a:latin typeface="+mn-ea"/>
              </a:rPr>
              <a:t>探测设备</a:t>
            </a:r>
            <a:endParaRPr lang="zh-CN" altLang="en-US" sz="700" b="1" dirty="0">
              <a:solidFill>
                <a:schemeClr val="bg1"/>
              </a:solidFill>
              <a:latin typeface="+mn-ea"/>
            </a:endParaRPr>
          </a:p>
        </p:txBody>
      </p:sp>
      <p:pic>
        <p:nvPicPr>
          <p:cNvPr id="240" name="图片 2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1140" y="2976191"/>
            <a:ext cx="233695" cy="178172"/>
          </a:xfrm>
          <a:prstGeom prst="rect">
            <a:avLst/>
          </a:prstGeom>
        </p:spPr>
      </p:pic>
      <p:sp>
        <p:nvSpPr>
          <p:cNvPr id="241" name="文本框 95"/>
          <p:cNvSpPr txBox="1"/>
          <p:nvPr/>
        </p:nvSpPr>
        <p:spPr>
          <a:xfrm>
            <a:off x="6744884" y="3136000"/>
            <a:ext cx="543739" cy="307777"/>
          </a:xfrm>
          <a:prstGeom prst="rect">
            <a:avLst/>
          </a:prstGeom>
          <a:noFill/>
        </p:spPr>
        <p:txBody>
          <a:bodyPr vert="horz" wrap="non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algn="ctr"/>
            <a:r>
              <a:rPr lang="zh-CN" altLang="en-US" sz="700" b="1" dirty="0">
                <a:solidFill>
                  <a:schemeClr val="bg1"/>
                </a:solidFill>
                <a:latin typeface="+mn-ea"/>
              </a:rPr>
              <a:t>泊位</a:t>
            </a:r>
            <a:endParaRPr lang="en-US" altLang="zh-CN" sz="700" b="1" dirty="0">
              <a:solidFill>
                <a:schemeClr val="bg1"/>
              </a:solidFill>
              <a:latin typeface="+mn-ea"/>
            </a:endParaRPr>
          </a:p>
          <a:p>
            <a:pPr algn="ctr"/>
            <a:r>
              <a:rPr lang="zh-CN" altLang="en-US" sz="700" b="1" dirty="0">
                <a:solidFill>
                  <a:schemeClr val="bg1"/>
                </a:solidFill>
                <a:latin typeface="+mn-ea"/>
              </a:rPr>
              <a:t>引导设备</a:t>
            </a:r>
            <a:endParaRPr lang="zh-CN" altLang="en-US" sz="700" b="1" dirty="0">
              <a:solidFill>
                <a:schemeClr val="bg1"/>
              </a:solidFill>
              <a:latin typeface="+mn-ea"/>
            </a:endParaRPr>
          </a:p>
        </p:txBody>
      </p:sp>
      <p:sp>
        <p:nvSpPr>
          <p:cNvPr id="242" name="文本框 95"/>
          <p:cNvSpPr txBox="1"/>
          <p:nvPr/>
        </p:nvSpPr>
        <p:spPr>
          <a:xfrm>
            <a:off x="4505025" y="3235093"/>
            <a:ext cx="700445" cy="200055"/>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zh-CN" altLang="en-US" sz="700" b="1" dirty="0">
                <a:solidFill>
                  <a:schemeClr val="bg1"/>
                </a:solidFill>
                <a:latin typeface="+mn-ea"/>
              </a:rPr>
              <a:t>监视设备</a:t>
            </a:r>
            <a:endParaRPr lang="zh-CN" altLang="en-US" sz="700" b="1" dirty="0">
              <a:solidFill>
                <a:schemeClr val="bg1"/>
              </a:solidFill>
              <a:latin typeface="+mn-ea"/>
            </a:endParaRPr>
          </a:p>
        </p:txBody>
      </p:sp>
      <p:pic>
        <p:nvPicPr>
          <p:cNvPr id="243" name="图片 242"/>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487086" y="2969322"/>
            <a:ext cx="209545" cy="159759"/>
          </a:xfrm>
          <a:prstGeom prst="rect">
            <a:avLst/>
          </a:prstGeom>
        </p:spPr>
      </p:pic>
      <p:sp>
        <p:nvSpPr>
          <p:cNvPr id="244" name="文本框 95"/>
          <p:cNvSpPr txBox="1"/>
          <p:nvPr/>
        </p:nvSpPr>
        <p:spPr>
          <a:xfrm>
            <a:off x="7281169" y="3135584"/>
            <a:ext cx="543739" cy="307777"/>
          </a:xfrm>
          <a:prstGeom prst="rect">
            <a:avLst/>
          </a:prstGeom>
          <a:noFill/>
        </p:spPr>
        <p:txBody>
          <a:bodyPr vert="horz" wrap="non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algn="ctr"/>
            <a:r>
              <a:rPr lang="zh-CN" altLang="en-US" sz="700" b="1" dirty="0">
                <a:solidFill>
                  <a:schemeClr val="bg1"/>
                </a:solidFill>
                <a:latin typeface="+mn-ea"/>
              </a:rPr>
              <a:t>车辆</a:t>
            </a:r>
            <a:endParaRPr lang="en-US" altLang="zh-CN" sz="700" b="1" dirty="0">
              <a:solidFill>
                <a:schemeClr val="bg1"/>
              </a:solidFill>
              <a:latin typeface="+mn-ea"/>
            </a:endParaRPr>
          </a:p>
          <a:p>
            <a:pPr algn="ctr"/>
            <a:r>
              <a:rPr lang="zh-CN" altLang="en-US" sz="700" b="1" dirty="0">
                <a:solidFill>
                  <a:schemeClr val="bg1"/>
                </a:solidFill>
                <a:latin typeface="+mn-ea"/>
              </a:rPr>
              <a:t>定位设备</a:t>
            </a:r>
            <a:endParaRPr lang="zh-CN" altLang="en-US" sz="700" b="1" dirty="0">
              <a:solidFill>
                <a:schemeClr val="bg1"/>
              </a:solidFill>
              <a:latin typeface="+mn-ea"/>
            </a:endParaRPr>
          </a:p>
        </p:txBody>
      </p:sp>
      <p:sp>
        <p:nvSpPr>
          <p:cNvPr id="262" name="矩形: 圆角 261"/>
          <p:cNvSpPr/>
          <p:nvPr/>
        </p:nvSpPr>
        <p:spPr>
          <a:xfrm>
            <a:off x="4343268" y="2753201"/>
            <a:ext cx="1636827" cy="210877"/>
          </a:xfrm>
          <a:prstGeom prst="roundRect">
            <a:avLst/>
          </a:prstGeom>
          <a:noFill/>
          <a:ln w="9525" cap="flat" cmpd="sng" algn="ctr">
            <a:solidFill>
              <a:schemeClr val="accent2">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1000" b="1" kern="0" dirty="0">
                <a:solidFill>
                  <a:schemeClr val="bg1">
                    <a:lumMod val="95000"/>
                  </a:schemeClr>
                </a:solidFill>
                <a:cs typeface="+mn-ea"/>
                <a:sym typeface="+mn-lt"/>
              </a:rPr>
              <a:t>           </a:t>
            </a:r>
            <a:r>
              <a:rPr lang="zh-CN" altLang="en-US" sz="1000" b="1" kern="0">
                <a:solidFill>
                  <a:schemeClr val="bg1">
                    <a:lumMod val="95000"/>
                  </a:schemeClr>
                </a:solidFill>
                <a:cs typeface="+mn-ea"/>
                <a:sym typeface="+mn-lt"/>
              </a:rPr>
              <a:t>核心网</a:t>
            </a:r>
            <a:r>
              <a:rPr lang="en-US" altLang="zh-CN" sz="1000" b="1" kern="0" dirty="0">
                <a:solidFill>
                  <a:schemeClr val="bg1">
                    <a:lumMod val="95000"/>
                  </a:schemeClr>
                </a:solidFill>
                <a:cs typeface="+mn-ea"/>
                <a:sym typeface="+mn-lt"/>
              </a:rPr>
              <a:t>/</a:t>
            </a:r>
            <a:r>
              <a:rPr lang="en-US" altLang="zh-CN" sz="1000" b="1" kern="0">
                <a:solidFill>
                  <a:schemeClr val="bg1">
                    <a:lumMod val="95000"/>
                  </a:schemeClr>
                </a:solidFill>
                <a:cs typeface="+mn-ea"/>
                <a:sym typeface="+mn-lt"/>
              </a:rPr>
              <a:t>4G/</a:t>
            </a:r>
            <a:r>
              <a:rPr lang="en-US" altLang="zh-CN" sz="1000" b="1" kern="0" dirty="0" err="1">
                <a:solidFill>
                  <a:schemeClr val="bg1">
                    <a:lumMod val="95000"/>
                  </a:schemeClr>
                </a:solidFill>
                <a:cs typeface="+mn-ea"/>
                <a:sym typeface="+mn-lt"/>
              </a:rPr>
              <a:t>WiFi</a:t>
            </a:r>
            <a:endParaRPr lang="zh-CN" altLang="en-US" sz="1000" b="1" kern="0" dirty="0">
              <a:solidFill>
                <a:schemeClr val="bg1">
                  <a:lumMod val="95000"/>
                </a:schemeClr>
              </a:solidFill>
              <a:cs typeface="+mn-ea"/>
              <a:sym typeface="+mn-lt"/>
            </a:endParaRPr>
          </a:p>
        </p:txBody>
      </p:sp>
      <p:sp>
        <p:nvSpPr>
          <p:cNvPr id="263" name="矩形: 圆角 262"/>
          <p:cNvSpPr/>
          <p:nvPr/>
        </p:nvSpPr>
        <p:spPr>
          <a:xfrm>
            <a:off x="6074932" y="2751511"/>
            <a:ext cx="1647192" cy="220644"/>
          </a:xfrm>
          <a:prstGeom prst="roundRect">
            <a:avLst/>
          </a:prstGeom>
          <a:noFill/>
          <a:ln w="9525" cap="flat" cmpd="sng" algn="ctr">
            <a:solidFill>
              <a:schemeClr val="accent2">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zh-CN" altLang="en-US" sz="1000" b="1" kern="0">
                <a:solidFill>
                  <a:schemeClr val="bg1">
                    <a:lumMod val="95000"/>
                  </a:schemeClr>
                </a:solidFill>
                <a:cs typeface="+mn-ea"/>
                <a:sym typeface="+mn-lt"/>
              </a:rPr>
              <a:t>计算</a:t>
            </a:r>
            <a:r>
              <a:rPr lang="en-US" altLang="zh-CN" sz="1000" b="1" kern="0">
                <a:solidFill>
                  <a:schemeClr val="bg1">
                    <a:lumMod val="95000"/>
                  </a:schemeClr>
                </a:solidFill>
                <a:cs typeface="+mn-ea"/>
                <a:sym typeface="+mn-lt"/>
              </a:rPr>
              <a:t>/</a:t>
            </a:r>
            <a:r>
              <a:rPr lang="zh-CN" altLang="en-US" sz="1000" b="1" kern="0">
                <a:solidFill>
                  <a:schemeClr val="bg1">
                    <a:lumMod val="95000"/>
                  </a:schemeClr>
                </a:solidFill>
                <a:cs typeface="+mn-ea"/>
                <a:sym typeface="+mn-lt"/>
              </a:rPr>
              <a:t>存储</a:t>
            </a:r>
            <a:r>
              <a:rPr lang="en-US" altLang="zh-CN" sz="1000" b="1" kern="0" dirty="0">
                <a:solidFill>
                  <a:schemeClr val="bg1">
                    <a:lumMod val="95000"/>
                  </a:schemeClr>
                </a:solidFill>
                <a:cs typeface="+mn-ea"/>
                <a:sym typeface="+mn-lt"/>
              </a:rPr>
              <a:t>/</a:t>
            </a:r>
            <a:r>
              <a:rPr lang="zh-CN" altLang="en-US" sz="1000" b="1" kern="0" dirty="0">
                <a:solidFill>
                  <a:schemeClr val="bg1">
                    <a:lumMod val="95000"/>
                  </a:schemeClr>
                </a:solidFill>
                <a:cs typeface="+mn-ea"/>
                <a:sym typeface="+mn-lt"/>
              </a:rPr>
              <a:t>网络资源</a:t>
            </a:r>
            <a:endParaRPr lang="zh-CN" altLang="en-US" sz="1000" b="1" kern="0" dirty="0">
              <a:solidFill>
                <a:schemeClr val="bg1">
                  <a:lumMod val="95000"/>
                </a:schemeClr>
              </a:solidFill>
              <a:cs typeface="+mn-ea"/>
              <a:sym typeface="+mn-lt"/>
            </a:endParaRPr>
          </a:p>
        </p:txBody>
      </p:sp>
      <p:pic>
        <p:nvPicPr>
          <p:cNvPr id="264" name="图片 263"/>
          <p:cNvPicPr/>
          <p:nvPr/>
        </p:nvPicPr>
        <p:blipFill>
          <a:blip r:embed="rId12" cstate="hqprint">
            <a:duotone>
              <a:prstClr val="black"/>
              <a:srgbClr val="C7C7C7">
                <a:tint val="45000"/>
                <a:satMod val="400000"/>
              </a:srgbClr>
            </a:duotone>
            <a:extLst>
              <a:ext uri="{28A0092B-C50C-407E-A947-70E740481C1C}">
                <a14:useLocalDpi xmlns:a14="http://schemas.microsoft.com/office/drawing/2010/main" val="0"/>
              </a:ext>
            </a:extLst>
          </a:blip>
          <a:stretch>
            <a:fillRect/>
          </a:stretch>
        </p:blipFill>
        <p:spPr>
          <a:xfrm>
            <a:off x="4543090" y="2769902"/>
            <a:ext cx="180000" cy="180000"/>
          </a:xfrm>
          <a:prstGeom prst="rect">
            <a:avLst/>
          </a:prstGeom>
        </p:spPr>
      </p:pic>
      <p:pic>
        <p:nvPicPr>
          <p:cNvPr id="265" name="图片 264"/>
          <p:cNvPicPr>
            <a:picLocks noChangeAspect="1"/>
          </p:cNvPicPr>
          <p:nvPr/>
        </p:nvPicPr>
        <p:blipFill>
          <a:blip r:embed="rId13" cstate="hqprint">
            <a:lum bright="70000" contrast="-70000"/>
            <a:extLst>
              <a:ext uri="{28A0092B-C50C-407E-A947-70E740481C1C}">
                <a14:useLocalDpi xmlns:a14="http://schemas.microsoft.com/office/drawing/2010/main" val="0"/>
              </a:ext>
            </a:extLst>
          </a:blip>
          <a:stretch>
            <a:fillRect/>
          </a:stretch>
        </p:blipFill>
        <p:spPr>
          <a:xfrm>
            <a:off x="6119757" y="2775046"/>
            <a:ext cx="151739" cy="180000"/>
          </a:xfrm>
          <a:prstGeom prst="rect">
            <a:avLst/>
          </a:prstGeom>
        </p:spPr>
      </p:pic>
      <p:sp>
        <p:nvSpPr>
          <p:cNvPr id="122" name="文本框 4"/>
          <p:cNvSpPr txBox="1"/>
          <p:nvPr/>
        </p:nvSpPr>
        <p:spPr>
          <a:xfrm>
            <a:off x="266637" y="293385"/>
            <a:ext cx="1661315"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四、具体实践</a:t>
            </a:r>
            <a:endParaRPr lang="zh-CN" altLang="en-US" sz="1800" b="1" dirty="0">
              <a:solidFill>
                <a:srgbClr val="C00000"/>
              </a:solidFill>
              <a:cs typeface="+mn-ea"/>
              <a:sym typeface="+mn-lt"/>
            </a:endParaRPr>
          </a:p>
        </p:txBody>
      </p:sp>
      <p:sp>
        <p:nvSpPr>
          <p:cNvPr id="4" name="右箭头 3"/>
          <p:cNvSpPr/>
          <p:nvPr/>
        </p:nvSpPr>
        <p:spPr>
          <a:xfrm>
            <a:off x="3810804" y="1698561"/>
            <a:ext cx="389801" cy="927407"/>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实践</a:t>
            </a:r>
            <a:endParaRPr lang="zh-CN" altLang="en-US" b="1" dirty="0"/>
          </a:p>
        </p:txBody>
      </p:sp>
      <p:sp>
        <p:nvSpPr>
          <p:cNvPr id="2" name="文本框 99"/>
          <p:cNvSpPr txBox="1"/>
          <p:nvPr/>
        </p:nvSpPr>
        <p:spPr>
          <a:xfrm>
            <a:off x="7035450" y="2050335"/>
            <a:ext cx="1025601" cy="2462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en-US" altLang="zh-CN" sz="1000" b="1" dirty="0">
                <a:solidFill>
                  <a:schemeClr val="bg1"/>
                </a:solidFill>
                <a:latin typeface="+mn-ea"/>
              </a:rPr>
              <a:t>…</a:t>
            </a:r>
            <a:endParaRPr lang="zh-CN" altLang="en-US" sz="1000" b="1" dirty="0">
              <a:solidFill>
                <a:schemeClr val="bg1"/>
              </a:solidFill>
              <a:latin typeface="+mn-ea"/>
            </a:endParaRPr>
          </a:p>
        </p:txBody>
      </p:sp>
      <p:sp>
        <p:nvSpPr>
          <p:cNvPr id="5" name="文本框 99"/>
          <p:cNvSpPr txBox="1"/>
          <p:nvPr/>
        </p:nvSpPr>
        <p:spPr>
          <a:xfrm>
            <a:off x="7124463" y="2333556"/>
            <a:ext cx="1025601" cy="2462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r>
              <a:rPr lang="en-US" altLang="zh-CN" sz="1000" b="1" dirty="0">
                <a:solidFill>
                  <a:schemeClr val="bg1"/>
                </a:solidFill>
                <a:latin typeface="+mn-ea"/>
              </a:rPr>
              <a:t>…</a:t>
            </a:r>
            <a:endParaRPr lang="zh-CN" altLang="en-US" sz="1000" b="1" dirty="0">
              <a:solidFill>
                <a:schemeClr val="bg1"/>
              </a:solidFill>
              <a:latin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83"/>
          <p:cNvSpPr>
            <a:spLocks noChangeArrowheads="1"/>
          </p:cNvSpPr>
          <p:nvPr/>
        </p:nvSpPr>
        <p:spPr bwMode="auto">
          <a:xfrm>
            <a:off x="108851" y="760706"/>
            <a:ext cx="1836642" cy="2531553"/>
          </a:xfrm>
          <a:prstGeom prst="rect">
            <a:avLst/>
          </a:prstGeom>
          <a:solidFill>
            <a:srgbClr val="F2F2F2"/>
          </a:solidFill>
          <a:ln w="9525">
            <a:solidFill>
              <a:srgbClr val="B8B8B8"/>
            </a:solidFill>
            <a:miter lim="800000"/>
          </a:ln>
        </p:spPr>
        <p:txBody>
          <a:bodyPr/>
          <a:lstStyle/>
          <a:p>
            <a:pPr marL="171450" lvl="0" indent="-171450" algn="just">
              <a:lnSpc>
                <a:spcPct val="150000"/>
              </a:lnSpc>
              <a:spcBef>
                <a:spcPct val="0"/>
              </a:spcBef>
              <a:spcAft>
                <a:spcPct val="0"/>
              </a:spcAft>
              <a:buFont typeface="Wingdings" panose="05000000000000000000" pitchFamily="2" charset="2"/>
              <a:buChar char="n"/>
              <a:defRPr/>
            </a:pPr>
            <a:endParaRPr lang="en-US" altLang="zh-CN" sz="1050" b="1" kern="0" dirty="0">
              <a:solidFill>
                <a:schemeClr val="tx1">
                  <a:lumMod val="75000"/>
                  <a:lumOff val="25000"/>
                </a:schemeClr>
              </a:solidFill>
              <a:cs typeface="+mn-ea"/>
              <a:sym typeface="+mn-lt"/>
            </a:endParaRPr>
          </a:p>
          <a:p>
            <a:pPr marL="171450" lvl="0" indent="-171450" algn="just">
              <a:lnSpc>
                <a:spcPct val="150000"/>
              </a:lnSpc>
              <a:spcBef>
                <a:spcPct val="0"/>
              </a:spcBef>
              <a:spcAft>
                <a:spcPct val="0"/>
              </a:spcAft>
              <a:buFont typeface="Wingdings" panose="05000000000000000000" pitchFamily="2" charset="2"/>
              <a:buChar char="n"/>
              <a:defRPr/>
            </a:pPr>
            <a:r>
              <a:rPr lang="zh-CN" altLang="en-US" sz="1050" b="1" kern="0" dirty="0">
                <a:solidFill>
                  <a:schemeClr val="tx1">
                    <a:lumMod val="75000"/>
                    <a:lumOff val="25000"/>
                  </a:schemeClr>
                </a:solidFill>
                <a:cs typeface="+mn-ea"/>
                <a:sym typeface="+mn-lt"/>
              </a:rPr>
              <a:t>建成</a:t>
            </a:r>
            <a:r>
              <a:rPr lang="zh-CN" altLang="en-US" sz="1050" b="1" kern="0" dirty="0">
                <a:solidFill>
                  <a:srgbClr val="C00000"/>
                </a:solidFill>
                <a:cs typeface="+mn-ea"/>
                <a:sym typeface="+mn-lt"/>
              </a:rPr>
              <a:t>底层机场智联网</a:t>
            </a:r>
            <a:r>
              <a:rPr lang="zh-CN" altLang="en-US" sz="1050" b="1" kern="0" dirty="0">
                <a:solidFill>
                  <a:schemeClr val="tx1">
                    <a:lumMod val="75000"/>
                    <a:lumOff val="25000"/>
                  </a:schemeClr>
                </a:solidFill>
                <a:cs typeface="+mn-ea"/>
                <a:sym typeface="+mn-lt"/>
              </a:rPr>
              <a:t>，筑牢数字底座，实现飞行区运行态势精细化感知；</a:t>
            </a:r>
            <a:endParaRPr lang="en-US" altLang="zh-CN" sz="1050" b="1" kern="0" dirty="0">
              <a:solidFill>
                <a:schemeClr val="tx1">
                  <a:lumMod val="75000"/>
                  <a:lumOff val="25000"/>
                </a:schemeClr>
              </a:solidFill>
              <a:cs typeface="+mn-ea"/>
              <a:sym typeface="+mn-lt"/>
            </a:endParaRPr>
          </a:p>
          <a:p>
            <a:pPr marL="171450" lvl="0" indent="-171450" algn="just">
              <a:lnSpc>
                <a:spcPct val="150000"/>
              </a:lnSpc>
              <a:spcBef>
                <a:spcPct val="0"/>
              </a:spcBef>
              <a:spcAft>
                <a:spcPct val="0"/>
              </a:spcAft>
              <a:buFont typeface="Wingdings" panose="05000000000000000000" pitchFamily="2" charset="2"/>
              <a:buChar char="n"/>
              <a:defRPr/>
            </a:pPr>
            <a:r>
              <a:rPr lang="zh-CN" altLang="en-US" sz="1050" b="1" kern="0" dirty="0">
                <a:solidFill>
                  <a:schemeClr val="tx1">
                    <a:lumMod val="75000"/>
                    <a:lumOff val="25000"/>
                  </a:schemeClr>
                </a:solidFill>
                <a:cs typeface="+mn-ea"/>
                <a:sym typeface="+mn-lt"/>
              </a:rPr>
              <a:t>构建</a:t>
            </a:r>
            <a:r>
              <a:rPr lang="zh-CN" altLang="en-US" sz="1050" b="1" kern="0" dirty="0">
                <a:solidFill>
                  <a:srgbClr val="C00000"/>
                </a:solidFill>
                <a:cs typeface="+mn-ea"/>
                <a:sym typeface="+mn-lt"/>
              </a:rPr>
              <a:t>中间层信息集成平台</a:t>
            </a:r>
            <a:r>
              <a:rPr lang="zh-CN" altLang="en-US" sz="1050" b="1" kern="0" dirty="0">
                <a:solidFill>
                  <a:schemeClr val="tx1">
                    <a:lumMod val="75000"/>
                    <a:lumOff val="25000"/>
                  </a:schemeClr>
                </a:solidFill>
                <a:cs typeface="+mn-ea"/>
                <a:sym typeface="+mn-lt"/>
              </a:rPr>
              <a:t>，部署升级信息集成和塔台自动化两个业务系统，将</a:t>
            </a:r>
            <a:r>
              <a:rPr lang="zh-CN" altLang="en-US" sz="1050" b="1" kern="0" dirty="0">
                <a:solidFill>
                  <a:srgbClr val="C00000"/>
                </a:solidFill>
                <a:cs typeface="+mn-ea"/>
                <a:sym typeface="+mn-lt"/>
              </a:rPr>
              <a:t>空地信息高度关联</a:t>
            </a:r>
            <a:r>
              <a:rPr lang="zh-CN" altLang="en-US" sz="1050" b="1" kern="0" dirty="0">
                <a:solidFill>
                  <a:schemeClr val="tx1">
                    <a:lumMod val="75000"/>
                    <a:lumOff val="25000"/>
                  </a:schemeClr>
                </a:solidFill>
                <a:cs typeface="+mn-ea"/>
                <a:sym typeface="+mn-lt"/>
              </a:rPr>
              <a:t>，为机场提供航班运行全流程综合管控服务。</a:t>
            </a:r>
            <a:endParaRPr lang="zh-CN" altLang="en-US" sz="1050" b="1" kern="0" dirty="0">
              <a:solidFill>
                <a:schemeClr val="tx1">
                  <a:lumMod val="75000"/>
                  <a:lumOff val="25000"/>
                </a:schemeClr>
              </a:solidFill>
              <a:cs typeface="+mn-ea"/>
              <a:sym typeface="+mn-lt"/>
            </a:endParaRPr>
          </a:p>
        </p:txBody>
      </p:sp>
      <p:sp>
        <p:nvSpPr>
          <p:cNvPr id="5" name="文本框 4"/>
          <p:cNvSpPr txBox="1"/>
          <p:nvPr/>
        </p:nvSpPr>
        <p:spPr>
          <a:xfrm>
            <a:off x="91800" y="742460"/>
            <a:ext cx="1853693" cy="295722"/>
          </a:xfrm>
          <a:prstGeom prst="rect">
            <a:avLst/>
          </a:prstGeom>
          <a:solidFill>
            <a:srgbClr val="C00000"/>
          </a:solidFill>
        </p:spPr>
        <p:txBody>
          <a:bodyPr wrap="square">
            <a:spAutoFit/>
          </a:bodyPr>
          <a:lstStyle/>
          <a:p>
            <a:pPr lvl="0" algn="ctr">
              <a:lnSpc>
                <a:spcPct val="150000"/>
              </a:lnSpc>
              <a:spcBef>
                <a:spcPct val="0"/>
              </a:spcBef>
              <a:spcAft>
                <a:spcPct val="0"/>
              </a:spcAft>
              <a:defRPr/>
            </a:pPr>
            <a:r>
              <a:rPr lang="zh-CN" altLang="en-US" sz="1000" b="1" kern="0" dirty="0">
                <a:solidFill>
                  <a:schemeClr val="bg1"/>
                </a:solidFill>
                <a:cs typeface="+mn-ea"/>
                <a:sym typeface="+mn-lt"/>
              </a:rPr>
              <a:t>第一阶段成效</a:t>
            </a:r>
            <a:endParaRPr lang="en-US" altLang="zh-CN" sz="1000" b="1" kern="0" dirty="0">
              <a:solidFill>
                <a:schemeClr val="bg1"/>
              </a:solidFill>
              <a:cs typeface="+mn-ea"/>
              <a:sym typeface="+mn-lt"/>
            </a:endParaRPr>
          </a:p>
        </p:txBody>
      </p:sp>
      <p:grpSp>
        <p:nvGrpSpPr>
          <p:cNvPr id="63" name="组合 62"/>
          <p:cNvGrpSpPr/>
          <p:nvPr/>
        </p:nvGrpSpPr>
        <p:grpSpPr>
          <a:xfrm>
            <a:off x="1813218" y="684219"/>
            <a:ext cx="6849743" cy="2698597"/>
            <a:chOff x="295471" y="152400"/>
            <a:chExt cx="17704353" cy="6974992"/>
          </a:xfrm>
        </p:grpSpPr>
        <p:pic>
          <p:nvPicPr>
            <p:cNvPr id="4" name="图片 3"/>
            <p:cNvPicPr>
              <a:picLocks noChangeAspect="1"/>
            </p:cNvPicPr>
            <p:nvPr/>
          </p:nvPicPr>
          <p:blipFill rotWithShape="1">
            <a:blip r:embed="rId1" cstate="hqprint">
              <a:extLst>
                <a:ext uri="{28A0092B-C50C-407E-A947-70E740481C1C}">
                  <a14:useLocalDpi xmlns:a14="http://schemas.microsoft.com/office/drawing/2010/main" val="0"/>
                </a:ext>
              </a:extLst>
            </a:blip>
            <a:srcRect t="31133" b="15099"/>
            <a:stretch>
              <a:fillRect/>
            </a:stretch>
          </p:blipFill>
          <p:spPr>
            <a:xfrm>
              <a:off x="2826596" y="152400"/>
              <a:ext cx="15115856" cy="5548492"/>
            </a:xfrm>
            <a:prstGeom prst="rect">
              <a:avLst/>
            </a:prstGeom>
          </p:spPr>
        </p:pic>
        <p:sp>
          <p:nvSpPr>
            <p:cNvPr id="6" name="矩形: 圆角 5"/>
            <p:cNvSpPr/>
            <p:nvPr/>
          </p:nvSpPr>
          <p:spPr>
            <a:xfrm>
              <a:off x="738166" y="302939"/>
              <a:ext cx="2099846" cy="5397955"/>
            </a:xfrm>
            <a:prstGeom prst="roundRect">
              <a:avLst>
                <a:gd name="adj" fmla="val 0"/>
              </a:avLst>
            </a:prstGeom>
            <a:solidFill>
              <a:srgbClr val="96AA54"/>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9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p:nvPr/>
          </p:nvPicPr>
          <p:blipFill rotWithShape="1">
            <a:blip r:embed="rId2" cstate="print">
              <a:extLst>
                <a:ext uri="{28A0092B-C50C-407E-A947-70E740481C1C}">
                  <a14:useLocalDpi xmlns:a14="http://schemas.microsoft.com/office/drawing/2010/main" val="0"/>
                </a:ext>
              </a:extLst>
            </a:blip>
            <a:srcRect l="5498" t="10729" r="28016" b="22493"/>
            <a:stretch>
              <a:fillRect/>
            </a:stretch>
          </p:blipFill>
          <p:spPr>
            <a:xfrm>
              <a:off x="11765649" y="4406035"/>
              <a:ext cx="2779588" cy="963928"/>
            </a:xfrm>
            <a:prstGeom prst="rect">
              <a:avLst/>
            </a:prstGeom>
          </p:spPr>
        </p:pic>
        <p:pic>
          <p:nvPicPr>
            <p:cNvPr id="8" name="Picture 2" descr="https://img0.baidu.com/it/u=2488709603,2955638676&amp;fm=15&amp;fmt=aut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1627" y="1690464"/>
              <a:ext cx="2947138" cy="885550"/>
            </a:xfrm>
            <a:prstGeom prst="roundRect">
              <a:avLst>
                <a:gd name="adj" fmla="val 0"/>
              </a:avLst>
            </a:prstGeom>
            <a:solidFill>
              <a:srgbClr val="FFFFFF">
                <a:shade val="85000"/>
              </a:srgbClr>
            </a:solidFill>
            <a:ln>
              <a:noFill/>
            </a:ln>
            <a:effectLst/>
          </p:spPr>
        </p:pic>
        <p:pic>
          <p:nvPicPr>
            <p:cNvPr id="9" name="图片 8"/>
            <p:cNvPicPr/>
            <p:nvPr/>
          </p:nvPicPr>
          <p:blipFill>
            <a:blip r:embed="rId4" cstate="print">
              <a:extLst>
                <a:ext uri="{28A0092B-C50C-407E-A947-70E740481C1C}">
                  <a14:useLocalDpi xmlns:a14="http://schemas.microsoft.com/office/drawing/2010/main" val="0"/>
                </a:ext>
              </a:extLst>
            </a:blip>
            <a:stretch>
              <a:fillRect/>
            </a:stretch>
          </p:blipFill>
          <p:spPr>
            <a:xfrm>
              <a:off x="3339522" y="2261713"/>
              <a:ext cx="2533355" cy="820148"/>
            </a:xfrm>
            <a:prstGeom prst="rect">
              <a:avLst/>
            </a:prstGeom>
          </p:spPr>
        </p:pic>
        <p:pic>
          <p:nvPicPr>
            <p:cNvPr id="10" name="Picture 2" descr="`D:\zlfile\product\fod\集团\结构\微信图片_20210928090611.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886" b="93029" l="9950" r="89979">
                          <a14:foregroundMark x1="44166" y1="93029" x2="44166" y2="93029"/>
                          <a14:foregroundMark x1="46099" y1="92269" x2="46099" y2="922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84467" y="4218027"/>
              <a:ext cx="1030253" cy="645674"/>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738169" y="5664942"/>
              <a:ext cx="17204283" cy="556852"/>
            </a:xfrm>
            <a:prstGeom prst="rect">
              <a:avLst/>
            </a:prstGeom>
            <a:solidFill>
              <a:srgbClr val="1B5DA5"/>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7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t>
              </a:r>
              <a:r>
                <a:rPr kumimoji="0" lang="zh-CN" altLang="en-US" sz="11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数据底座</a:t>
              </a:r>
              <a:endParaRPr kumimoji="0" lang="zh-CN" altLang="en-US" sz="7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 name="矩形: 圆角 11"/>
            <p:cNvSpPr/>
            <p:nvPr/>
          </p:nvSpPr>
          <p:spPr>
            <a:xfrm>
              <a:off x="295471" y="5551092"/>
              <a:ext cx="3191633" cy="726107"/>
            </a:xfrm>
            <a:prstGeom prst="round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“融</a:t>
              </a:r>
              <a:r>
                <a:rPr kumimoji="0" lang="en-US" altLang="zh-CN" sz="105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a:t>
              </a:r>
              <a:r>
                <a:rPr lang="zh-CN" altLang="en-US" sz="1050" b="1" kern="0" dirty="0">
                  <a:solidFill>
                    <a:srgbClr val="FFFFFF"/>
                  </a:solidFill>
                  <a:latin typeface="微软雅黑" panose="020B0503020204020204" pitchFamily="34" charset="-122"/>
                  <a:ea typeface="微软雅黑" panose="020B0503020204020204" pitchFamily="34" charset="-122"/>
                  <a:cs typeface="+mn-ea"/>
                  <a:sym typeface="+mn-lt"/>
                </a:rPr>
                <a:t>得</a:t>
              </a:r>
              <a:r>
                <a:rPr kumimoji="0" lang="zh-CN" altLang="en-US" sz="105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充分</a:t>
              </a:r>
              <a:endParaRPr kumimoji="0" lang="zh-CN" altLang="en-US" sz="105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6349"/>
            <a:stretch>
              <a:fillRect/>
            </a:stretch>
          </p:blipFill>
          <p:spPr>
            <a:xfrm>
              <a:off x="14690245" y="2199393"/>
              <a:ext cx="2748306" cy="1175089"/>
            </a:xfrm>
            <a:prstGeom prst="rect">
              <a:avLst/>
            </a:prstGeom>
          </p:spPr>
        </p:pic>
        <p:sp>
          <p:nvSpPr>
            <p:cNvPr id="14" name="文本框 13"/>
            <p:cNvSpPr txBox="1"/>
            <p:nvPr/>
          </p:nvSpPr>
          <p:spPr>
            <a:xfrm>
              <a:off x="994597" y="2503631"/>
              <a:ext cx="2127755" cy="1113702"/>
            </a:xfrm>
            <a:prstGeom prst="rect">
              <a:avLst/>
            </a:prstGeom>
            <a:noFill/>
          </p:spPr>
          <p:txBody>
            <a:bodyPr wrap="square">
              <a:spAutoFit/>
            </a:bodyPr>
            <a:lstStyle/>
            <a:p>
              <a:pPr marL="0" marR="0" lvl="0" indent="0" defTabSz="457200" eaLnBrk="1" fontAlgn="base" latinLnBrk="0" hangingPunct="1">
                <a:lnSpc>
                  <a:spcPct val="100000"/>
                </a:lnSpc>
                <a:spcBef>
                  <a:spcPct val="0"/>
                </a:spcBef>
                <a:spcAft>
                  <a:spcPct val="0"/>
                </a:spcAft>
                <a:buClrTx/>
                <a:buSzTx/>
                <a:buFontTx/>
                <a:buNone/>
                <a:defRPr/>
              </a:pPr>
              <a:r>
                <a:rPr kumimoji="0" lang="zh-CN" altLang="en-US" sz="11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rPr>
                <a:t>“用”</a:t>
              </a:r>
              <a:endParaRPr kumimoji="0" lang="en-US" altLang="zh-CN" sz="11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endParaRPr>
            </a:p>
            <a:p>
              <a:pPr marL="0" marR="0" lvl="0" indent="0" defTabSz="457200" eaLnBrk="1" fontAlgn="base" latinLnBrk="0" hangingPunct="1">
                <a:lnSpc>
                  <a:spcPct val="100000"/>
                </a:lnSpc>
                <a:spcBef>
                  <a:spcPct val="0"/>
                </a:spcBef>
                <a:spcAft>
                  <a:spcPct val="0"/>
                </a:spcAft>
                <a:buClrTx/>
                <a:buSzTx/>
                <a:buFontTx/>
                <a:buNone/>
                <a:defRPr/>
              </a:pPr>
              <a:r>
                <a:rPr lang="zh-CN" altLang="en-US" sz="1100" b="1" kern="0" dirty="0">
                  <a:solidFill>
                    <a:srgbClr val="FFFFFF"/>
                  </a:solidFill>
                  <a:latin typeface="微软雅黑" panose="020B0503020204020204" pitchFamily="34" charset="-122"/>
                  <a:ea typeface="微软雅黑" panose="020B0503020204020204" pitchFamily="34" charset="-122"/>
                  <a:cs typeface="+mn-ea"/>
                </a:rPr>
                <a:t>得</a:t>
              </a:r>
              <a:r>
                <a:rPr kumimoji="0" lang="zh-CN" altLang="en-US" sz="11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rPr>
                <a:t>高效</a:t>
              </a:r>
              <a:endParaRPr kumimoji="0" lang="zh-CN" altLang="en-US" sz="11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grpSp>
          <p:nvGrpSpPr>
            <p:cNvPr id="15" name="组合 14"/>
            <p:cNvGrpSpPr/>
            <p:nvPr/>
          </p:nvGrpSpPr>
          <p:grpSpPr>
            <a:xfrm>
              <a:off x="295471" y="6138720"/>
              <a:ext cx="17704353" cy="988672"/>
              <a:chOff x="295471" y="6027885"/>
              <a:chExt cx="17704353" cy="988672"/>
            </a:xfrm>
          </p:grpSpPr>
          <p:sp>
            <p:nvSpPr>
              <p:cNvPr id="16" name="矩形 15"/>
              <p:cNvSpPr/>
              <p:nvPr/>
            </p:nvSpPr>
            <p:spPr>
              <a:xfrm>
                <a:off x="728342" y="6144387"/>
                <a:ext cx="17214108" cy="634856"/>
              </a:xfrm>
              <a:prstGeom prst="rect">
                <a:avLst/>
              </a:prstGeom>
              <a:solidFill>
                <a:srgbClr val="000000">
                  <a:lumMod val="65000"/>
                  <a:lumOff val="35000"/>
                  <a:alpha val="95000"/>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zh-CN" altLang="en-US" sz="9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7" name="图片 16"/>
              <p:cNvPicPr>
                <a:picLocks noChangeAspect="1"/>
              </p:cNvPicPr>
              <p:nvPr/>
            </p:nvPicPr>
            <p:blipFill>
              <a:blip r:embed="rId8" cstate="hqprint">
                <a:duotone>
                  <a:srgbClr val="F0F0F0">
                    <a:shade val="45000"/>
                    <a:satMod val="135000"/>
                  </a:srgb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80897" y="6267536"/>
                <a:ext cx="438159" cy="411002"/>
              </a:xfrm>
              <a:prstGeom prst="rect">
                <a:avLst/>
              </a:prstGeom>
            </p:spPr>
          </p:pic>
          <p:sp>
            <p:nvSpPr>
              <p:cNvPr id="18" name="文本框 95"/>
              <p:cNvSpPr txBox="1"/>
              <p:nvPr/>
            </p:nvSpPr>
            <p:spPr>
              <a:xfrm>
                <a:off x="6172112" y="6267536"/>
                <a:ext cx="1313074" cy="7490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卫星定位</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19" name="组合 18"/>
              <p:cNvGrpSpPr/>
              <p:nvPr/>
            </p:nvGrpSpPr>
            <p:grpSpPr>
              <a:xfrm>
                <a:off x="3118372" y="6253714"/>
                <a:ext cx="1339711" cy="749018"/>
                <a:chOff x="1565313" y="4098095"/>
                <a:chExt cx="816453" cy="396522"/>
              </a:xfrm>
            </p:grpSpPr>
            <p:pic>
              <p:nvPicPr>
                <p:cNvPr id="36" name="图片 35"/>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40000" contrast="-40000"/>
                          </a14:imgEffect>
                          <a14:imgEffect>
                            <a14:colorTemperature colorTemp="47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565313" y="4125896"/>
                  <a:ext cx="208874" cy="208874"/>
                </a:xfrm>
                <a:prstGeom prst="rect">
                  <a:avLst/>
                </a:prstGeom>
              </p:spPr>
            </p:pic>
            <p:sp>
              <p:nvSpPr>
                <p:cNvPr id="37" name="文本框 99"/>
                <p:cNvSpPr txBox="1"/>
                <p:nvPr/>
              </p:nvSpPr>
              <p:spPr>
                <a:xfrm>
                  <a:off x="1693758" y="4098095"/>
                  <a:ext cx="688008" cy="396522"/>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en-US" altLang="zh-CN"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ADS-B</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pic>
            <p:nvPicPr>
              <p:cNvPr id="20" name="图片 19"/>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4308203" y="6183516"/>
                <a:ext cx="590053" cy="602782"/>
              </a:xfrm>
              <a:prstGeom prst="rect">
                <a:avLst/>
              </a:prstGeom>
            </p:spPr>
          </p:pic>
          <p:sp>
            <p:nvSpPr>
              <p:cNvPr id="21" name="文本框 100"/>
              <p:cNvSpPr txBox="1"/>
              <p:nvPr/>
            </p:nvSpPr>
            <p:spPr>
              <a:xfrm>
                <a:off x="4681200" y="6270004"/>
                <a:ext cx="1313074" cy="47730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广域多点</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p:cNvPicPr>
                <a:picLocks noChangeAspect="1"/>
              </p:cNvPicPr>
              <p:nvPr/>
            </p:nvPicPr>
            <p:blipFill>
              <a:blip r:embed="rId14"/>
              <a:stretch>
                <a:fillRect/>
              </a:stretch>
            </p:blipFill>
            <p:spPr>
              <a:xfrm>
                <a:off x="7482974" y="6205421"/>
                <a:ext cx="459596" cy="535229"/>
              </a:xfrm>
              <a:prstGeom prst="rect">
                <a:avLst/>
              </a:prstGeom>
            </p:spPr>
          </p:pic>
          <p:sp>
            <p:nvSpPr>
              <p:cNvPr id="23" name="文本框 95"/>
              <p:cNvSpPr txBox="1"/>
              <p:nvPr/>
            </p:nvSpPr>
            <p:spPr>
              <a:xfrm>
                <a:off x="7916465" y="6245424"/>
                <a:ext cx="1313074" cy="7490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视频监控</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4" name="文本框 95"/>
              <p:cNvSpPr txBox="1"/>
              <p:nvPr/>
            </p:nvSpPr>
            <p:spPr>
              <a:xfrm>
                <a:off x="11452265" y="6226577"/>
                <a:ext cx="1602413" cy="499346"/>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毫米波雷达</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5" name="图片 2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003806" y="6165211"/>
                <a:ext cx="527020" cy="548000"/>
              </a:xfrm>
              <a:prstGeom prst="rect">
                <a:avLst/>
              </a:prstGeom>
            </p:spPr>
          </p:pic>
          <p:pic>
            <p:nvPicPr>
              <p:cNvPr id="26" name="图片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47957" y="6180143"/>
                <a:ext cx="527020" cy="478506"/>
              </a:xfrm>
              <a:prstGeom prst="rect">
                <a:avLst/>
              </a:prstGeom>
            </p:spPr>
          </p:pic>
          <p:sp>
            <p:nvSpPr>
              <p:cNvPr id="27" name="文本框 95"/>
              <p:cNvSpPr txBox="1"/>
              <p:nvPr/>
            </p:nvSpPr>
            <p:spPr>
              <a:xfrm>
                <a:off x="9742023" y="6239368"/>
                <a:ext cx="1313074" cy="7490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激光雷达</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8" name="图片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825924" y="6178249"/>
                <a:ext cx="527020" cy="523242"/>
              </a:xfrm>
              <a:prstGeom prst="rect">
                <a:avLst/>
              </a:prstGeom>
            </p:spPr>
          </p:pic>
          <p:sp>
            <p:nvSpPr>
              <p:cNvPr id="29" name="文本框 95"/>
              <p:cNvSpPr txBox="1"/>
              <p:nvPr/>
            </p:nvSpPr>
            <p:spPr>
              <a:xfrm>
                <a:off x="13244589" y="6248306"/>
                <a:ext cx="1313074" cy="7490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光电设备</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0" name="矩形: 圆角 29"/>
              <p:cNvSpPr/>
              <p:nvPr/>
            </p:nvSpPr>
            <p:spPr>
              <a:xfrm>
                <a:off x="13155444" y="6027885"/>
                <a:ext cx="335370" cy="528323"/>
              </a:xfrm>
              <a:prstGeom prst="round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31" name="图片 30"/>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4405984" y="6175951"/>
                <a:ext cx="590053" cy="602780"/>
              </a:xfrm>
              <a:prstGeom prst="rect">
                <a:avLst/>
              </a:prstGeom>
            </p:spPr>
          </p:pic>
          <p:sp>
            <p:nvSpPr>
              <p:cNvPr id="32" name="文本框 100"/>
              <p:cNvSpPr txBox="1"/>
              <p:nvPr/>
            </p:nvSpPr>
            <p:spPr>
              <a:xfrm>
                <a:off x="14889830" y="6234830"/>
                <a:ext cx="1313074" cy="7490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场面多点</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 name="文本框 100"/>
              <p:cNvSpPr txBox="1"/>
              <p:nvPr/>
            </p:nvSpPr>
            <p:spPr>
              <a:xfrm>
                <a:off x="16686750" y="6224809"/>
                <a:ext cx="1313074" cy="749021"/>
              </a:xfrm>
              <a:prstGeom prst="rect">
                <a:avLst/>
              </a:prstGeom>
              <a:noFill/>
            </p:spPr>
            <p:txBody>
              <a:bodyPr vert="horz" wrap="square" rtlCol="0">
                <a:spAutoFit/>
              </a:bodyPr>
              <a:lstStyle>
                <a:defPPr>
                  <a:defRPr lang="zh-CN"/>
                </a:defPPr>
                <a:lvl1pPr marL="0" algn="l" defTabSz="535940" rtl="0" eaLnBrk="1" latinLnBrk="0" hangingPunct="1">
                  <a:defRPr sz="1100" kern="1200">
                    <a:solidFill>
                      <a:schemeClr val="tx1"/>
                    </a:solidFill>
                    <a:latin typeface="+mn-lt"/>
                    <a:ea typeface="+mn-ea"/>
                    <a:cs typeface="+mn-cs"/>
                  </a:defRPr>
                </a:lvl1pPr>
                <a:lvl2pPr marL="267970" algn="l" defTabSz="535940" rtl="0" eaLnBrk="1" latinLnBrk="0" hangingPunct="1">
                  <a:defRPr sz="1100" kern="1200">
                    <a:solidFill>
                      <a:schemeClr val="tx1"/>
                    </a:solidFill>
                    <a:latin typeface="+mn-lt"/>
                    <a:ea typeface="+mn-ea"/>
                    <a:cs typeface="+mn-cs"/>
                  </a:defRPr>
                </a:lvl2pPr>
                <a:lvl3pPr marL="535940" algn="l" defTabSz="535940" rtl="0" eaLnBrk="1" latinLnBrk="0" hangingPunct="1">
                  <a:defRPr sz="1100" kern="1200">
                    <a:solidFill>
                      <a:schemeClr val="tx1"/>
                    </a:solidFill>
                    <a:latin typeface="+mn-lt"/>
                    <a:ea typeface="+mn-ea"/>
                    <a:cs typeface="+mn-cs"/>
                  </a:defRPr>
                </a:lvl3pPr>
                <a:lvl4pPr marL="803275" algn="l" defTabSz="535940" rtl="0" eaLnBrk="1" latinLnBrk="0" hangingPunct="1">
                  <a:defRPr sz="1100" kern="1200">
                    <a:solidFill>
                      <a:schemeClr val="tx1"/>
                    </a:solidFill>
                    <a:latin typeface="+mn-lt"/>
                    <a:ea typeface="+mn-ea"/>
                    <a:cs typeface="+mn-cs"/>
                  </a:defRPr>
                </a:lvl4pPr>
                <a:lvl5pPr marL="1071245" algn="l" defTabSz="535940" rtl="0" eaLnBrk="1" latinLnBrk="0" hangingPunct="1">
                  <a:defRPr sz="1100" kern="1200">
                    <a:solidFill>
                      <a:schemeClr val="tx1"/>
                    </a:solidFill>
                    <a:latin typeface="+mn-lt"/>
                    <a:ea typeface="+mn-ea"/>
                    <a:cs typeface="+mn-cs"/>
                  </a:defRPr>
                </a:lvl5pPr>
                <a:lvl6pPr marL="1339215" algn="l" defTabSz="535940" rtl="0" eaLnBrk="1" latinLnBrk="0" hangingPunct="1">
                  <a:defRPr sz="1100" kern="1200">
                    <a:solidFill>
                      <a:schemeClr val="tx1"/>
                    </a:solidFill>
                    <a:latin typeface="+mn-lt"/>
                    <a:ea typeface="+mn-ea"/>
                    <a:cs typeface="+mn-cs"/>
                  </a:defRPr>
                </a:lvl6pPr>
                <a:lvl7pPr marL="1607185" algn="l" defTabSz="535940" rtl="0" eaLnBrk="1" latinLnBrk="0" hangingPunct="1">
                  <a:defRPr sz="1100" kern="1200">
                    <a:solidFill>
                      <a:schemeClr val="tx1"/>
                    </a:solidFill>
                    <a:latin typeface="+mn-lt"/>
                    <a:ea typeface="+mn-ea"/>
                    <a:cs typeface="+mn-cs"/>
                  </a:defRPr>
                </a:lvl7pPr>
                <a:lvl8pPr marL="1874520" algn="l" defTabSz="535940" rtl="0" eaLnBrk="1" latinLnBrk="0" hangingPunct="1">
                  <a:defRPr sz="1100" kern="1200">
                    <a:solidFill>
                      <a:schemeClr val="tx1"/>
                    </a:solidFill>
                    <a:latin typeface="+mn-lt"/>
                    <a:ea typeface="+mn-ea"/>
                    <a:cs typeface="+mn-cs"/>
                  </a:defRPr>
                </a:lvl8pPr>
                <a:lvl9pPr marL="2142490" algn="l" defTabSz="535940" rtl="0" eaLnBrk="1" latinLnBrk="0" hangingPunct="1">
                  <a:defRPr sz="1100" kern="1200">
                    <a:solidFill>
                      <a:schemeClr val="tx1"/>
                    </a:solidFill>
                    <a:latin typeface="+mn-lt"/>
                    <a:ea typeface="+mn-ea"/>
                    <a:cs typeface="+mn-cs"/>
                  </a:defRPr>
                </a:lvl9pPr>
              </a:lstStyle>
              <a:p>
                <a:pPr marL="0" marR="0" lvl="0" indent="0" algn="l" defTabSz="535940" rtl="0" eaLnBrk="1" fontAlgn="base" latinLnBrk="0" hangingPunct="1">
                  <a:lnSpc>
                    <a:spcPct val="100000"/>
                  </a:lnSpc>
                  <a:spcBef>
                    <a:spcPct val="0"/>
                  </a:spcBef>
                  <a:spcAft>
                    <a:spcPct val="0"/>
                  </a:spcAft>
                  <a:buClrTx/>
                  <a:buSzTx/>
                  <a:buFontTx/>
                  <a:buNone/>
                  <a:defRPr/>
                </a:pPr>
                <a:r>
                  <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围界安防</a:t>
                </a:r>
                <a:endParaRPr kumimoji="0" lang="zh-CN" altLang="en-US" sz="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4" name="矩形: 圆角 68"/>
              <p:cNvSpPr/>
              <p:nvPr/>
            </p:nvSpPr>
            <p:spPr>
              <a:xfrm>
                <a:off x="295471" y="6123394"/>
                <a:ext cx="3368949" cy="726107"/>
              </a:xfrm>
              <a:prstGeom prst="round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“感”得全面</a:t>
                </a:r>
                <a:endParaRPr kumimoji="0" lang="zh-CN" altLang="en-US" sz="105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35" name="图片 34"/>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6222229" y="6243010"/>
                <a:ext cx="505991" cy="478411"/>
              </a:xfrm>
              <a:prstGeom prst="rect">
                <a:avLst/>
              </a:prstGeom>
            </p:spPr>
          </p:pic>
        </p:grpSp>
        <p:pic>
          <p:nvPicPr>
            <p:cNvPr id="38" name="图片 37"/>
            <p:cNvPicPr>
              <a:picLocks noChangeAspect="1"/>
            </p:cNvPicPr>
            <p:nvPr/>
          </p:nvPicPr>
          <p:blipFill rotWithShape="1">
            <a:blip r:embed="rId19" cstate="hqprint">
              <a:extLst>
                <a:ext uri="{28A0092B-C50C-407E-A947-70E740481C1C}">
                  <a14:useLocalDpi xmlns:a14="http://schemas.microsoft.com/office/drawing/2010/main" val="0"/>
                </a:ext>
              </a:extLst>
            </a:blip>
            <a:srcRect l="13973" t="16421" r="23143" b="19370"/>
            <a:stretch>
              <a:fillRect/>
            </a:stretch>
          </p:blipFill>
          <p:spPr>
            <a:xfrm>
              <a:off x="6252383" y="1771411"/>
              <a:ext cx="2438671" cy="964502"/>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143051" y="1189617"/>
              <a:ext cx="670263" cy="948097"/>
            </a:xfrm>
            <a:prstGeom prst="rect">
              <a:avLst/>
            </a:prstGeom>
          </p:spPr>
        </p:pic>
        <p:cxnSp>
          <p:nvCxnSpPr>
            <p:cNvPr id="41" name="直接连接符 40"/>
            <p:cNvCxnSpPr/>
            <p:nvPr/>
          </p:nvCxnSpPr>
          <p:spPr>
            <a:xfrm>
              <a:off x="2826596" y="302937"/>
              <a:ext cx="0" cy="6594196"/>
            </a:xfrm>
            <a:prstGeom prst="line">
              <a:avLst/>
            </a:prstGeom>
            <a:noFill/>
            <a:ln w="12700" cap="flat" cmpd="sng" algn="ctr">
              <a:solidFill>
                <a:srgbClr val="FFFFFF"/>
              </a:solidFill>
              <a:prstDash val="solid"/>
              <a:miter lim="800000"/>
            </a:ln>
            <a:effectLst/>
          </p:spPr>
        </p:cxnSp>
        <p:sp>
          <p:nvSpPr>
            <p:cNvPr id="42" name="矩形 41"/>
            <p:cNvSpPr/>
            <p:nvPr/>
          </p:nvSpPr>
          <p:spPr>
            <a:xfrm>
              <a:off x="6244474" y="1066457"/>
              <a:ext cx="2446580" cy="7049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43" name="文本框 11"/>
            <p:cNvSpPr txBox="1"/>
            <p:nvPr/>
          </p:nvSpPr>
          <p:spPr>
            <a:xfrm>
              <a:off x="5972406" y="989521"/>
              <a:ext cx="2979971" cy="875051"/>
            </a:xfrm>
            <a:prstGeom prst="rect">
              <a:avLst/>
            </a:prstGeom>
            <a:noFill/>
            <a:ln>
              <a:noFill/>
            </a:ln>
          </p:spPr>
          <p:txBody>
            <a:bodyPr wrap="square" rtlCol="0">
              <a:spAutoFit/>
            </a:bodyPr>
            <a:lstStyle>
              <a:defPPr>
                <a:defRPr lang="zh-CN"/>
              </a:defPPr>
              <a:lvl1pPr algn="ctr">
                <a:defRPr sz="12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机场运行指挥系统</a:t>
              </a:r>
              <a:endParaRPr kumimoji="0" lang="en-US" altLang="zh-CN"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机场协同决策系统</a:t>
              </a:r>
              <a:endParaRPr kumimoji="0" lang="en-US" altLang="zh-CN"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4" name="矩形 43"/>
            <p:cNvSpPr/>
            <p:nvPr/>
          </p:nvSpPr>
          <p:spPr>
            <a:xfrm>
              <a:off x="3339519" y="1815635"/>
              <a:ext cx="2533358"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45" name="文本框 11"/>
            <p:cNvSpPr txBox="1"/>
            <p:nvPr/>
          </p:nvSpPr>
          <p:spPr>
            <a:xfrm>
              <a:off x="3344128" y="1750222"/>
              <a:ext cx="2604395"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机场净空管理系统</a:t>
              </a:r>
              <a:endParaRPr kumimoji="0" lang="en-US" altLang="zh-CN"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6" name="矩形 45"/>
            <p:cNvSpPr/>
            <p:nvPr/>
          </p:nvSpPr>
          <p:spPr>
            <a:xfrm>
              <a:off x="14676538" y="1707169"/>
              <a:ext cx="2748305"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47" name="矩形 46"/>
            <p:cNvSpPr/>
            <p:nvPr/>
          </p:nvSpPr>
          <p:spPr>
            <a:xfrm>
              <a:off x="3347539" y="1195150"/>
              <a:ext cx="2533358"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48" name="文本框 11"/>
            <p:cNvSpPr txBox="1"/>
            <p:nvPr/>
          </p:nvSpPr>
          <p:spPr>
            <a:xfrm>
              <a:off x="3304523" y="1150317"/>
              <a:ext cx="2731091"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机场围界安防系统</a:t>
              </a:r>
              <a:endParaRPr kumimoji="0" lang="en-US" altLang="zh-CN"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9" name="矩形 48"/>
            <p:cNvSpPr/>
            <p:nvPr/>
          </p:nvSpPr>
          <p:spPr>
            <a:xfrm>
              <a:off x="3324380" y="4504216"/>
              <a:ext cx="1995434"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50" name="文本框 11"/>
            <p:cNvSpPr txBox="1"/>
            <p:nvPr/>
          </p:nvSpPr>
          <p:spPr>
            <a:xfrm>
              <a:off x="3168978" y="4453678"/>
              <a:ext cx="2327778"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多点定位系统</a:t>
              </a:r>
              <a:endPar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1" name="矩形 50"/>
            <p:cNvSpPr/>
            <p:nvPr/>
          </p:nvSpPr>
          <p:spPr>
            <a:xfrm>
              <a:off x="6744427" y="4898299"/>
              <a:ext cx="2445779"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52" name="文本框 11"/>
            <p:cNvSpPr txBox="1"/>
            <p:nvPr/>
          </p:nvSpPr>
          <p:spPr>
            <a:xfrm>
              <a:off x="6628505" y="4814421"/>
              <a:ext cx="2779589"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跑道</a:t>
              </a:r>
              <a:r>
                <a:rPr lang="zh-CN" altLang="en-US" sz="800" b="1" kern="0" dirty="0">
                  <a:solidFill>
                    <a:srgbClr val="FFFFFF"/>
                  </a:solidFill>
                  <a:latin typeface="微软雅黑" panose="020B0503020204020204" pitchFamily="34" charset="-122"/>
                  <a:ea typeface="微软雅黑" panose="020B0503020204020204" pitchFamily="34" charset="-122"/>
                </a:rPr>
                <a:t>异物</a:t>
              </a: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探测系统</a:t>
              </a:r>
              <a:endPar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3" name="矩形 52"/>
            <p:cNvSpPr/>
            <p:nvPr/>
          </p:nvSpPr>
          <p:spPr>
            <a:xfrm>
              <a:off x="12275112" y="2129939"/>
              <a:ext cx="2353674"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54" name="文本框 53"/>
            <p:cNvSpPr txBox="1"/>
            <p:nvPr/>
          </p:nvSpPr>
          <p:spPr>
            <a:xfrm>
              <a:off x="14545242" y="1652474"/>
              <a:ext cx="2893315"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塔台管制自动化系统</a:t>
              </a:r>
              <a:endPar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5" name="文本框 11"/>
            <p:cNvSpPr txBox="1"/>
            <p:nvPr/>
          </p:nvSpPr>
          <p:spPr>
            <a:xfrm>
              <a:off x="12173842" y="2084826"/>
              <a:ext cx="2633943"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飞机泊位引导系统</a:t>
              </a:r>
              <a:endPar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7" name="矩形 56"/>
            <p:cNvSpPr/>
            <p:nvPr/>
          </p:nvSpPr>
          <p:spPr>
            <a:xfrm>
              <a:off x="9201627" y="1230266"/>
              <a:ext cx="2947138"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58" name="文本框 11"/>
            <p:cNvSpPr txBox="1"/>
            <p:nvPr/>
          </p:nvSpPr>
          <p:spPr>
            <a:xfrm>
              <a:off x="8987374" y="1165781"/>
              <a:ext cx="3453998"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lang="zh-CN" altLang="en-US" sz="800" b="1" kern="0" dirty="0">
                  <a:solidFill>
                    <a:srgbClr val="FFFFFF"/>
                  </a:solidFill>
                  <a:latin typeface="微软雅黑" panose="020B0503020204020204" pitchFamily="34" charset="-122"/>
                  <a:ea typeface="微软雅黑" panose="020B0503020204020204" pitchFamily="34" charset="-122"/>
                </a:rPr>
                <a:t>机场</a:t>
              </a: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智能视频</a:t>
              </a:r>
              <a:r>
                <a:rPr lang="zh-CN" altLang="en-US" sz="800" b="1" kern="0" dirty="0">
                  <a:solidFill>
                    <a:srgbClr val="FFFFFF"/>
                  </a:solidFill>
                  <a:latin typeface="微软雅黑" panose="020B0503020204020204" pitchFamily="34" charset="-122"/>
                  <a:ea typeface="微软雅黑" panose="020B0503020204020204" pitchFamily="34" charset="-122"/>
                </a:rPr>
                <a:t>分析</a:t>
              </a: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系统</a:t>
              </a:r>
              <a:endPar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9" name="矩形 58"/>
            <p:cNvSpPr/>
            <p:nvPr/>
          </p:nvSpPr>
          <p:spPr>
            <a:xfrm>
              <a:off x="11765649" y="3959958"/>
              <a:ext cx="2779588" cy="446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60" name="文本框 11"/>
            <p:cNvSpPr txBox="1"/>
            <p:nvPr/>
          </p:nvSpPr>
          <p:spPr>
            <a:xfrm>
              <a:off x="11765650" y="3917902"/>
              <a:ext cx="2792187" cy="556852"/>
            </a:xfrm>
            <a:prstGeom prst="rect">
              <a:avLst/>
            </a:prstGeom>
            <a:no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低空安全监控系统</a:t>
              </a:r>
              <a:endParaRPr kumimoji="0" lang="zh-CN" altLang="en-US" sz="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61" name="文本框 4"/>
          <p:cNvSpPr txBox="1"/>
          <p:nvPr/>
        </p:nvSpPr>
        <p:spPr>
          <a:xfrm>
            <a:off x="266637" y="293385"/>
            <a:ext cx="1661315"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四、具体实践</a:t>
            </a:r>
            <a:endParaRPr lang="zh-CN" altLang="en-US" sz="1800" b="1" dirty="0">
              <a:solidFill>
                <a:srgbClr val="C00000"/>
              </a:solidFill>
              <a:cs typeface="+mn-ea"/>
              <a:sym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55520" y="2703690"/>
            <a:ext cx="1799590" cy="355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t>跑道异物探测系统</a:t>
            </a:r>
            <a:endParaRPr lang="zh-CN" altLang="en-US" sz="1200" b="1" dirty="0"/>
          </a:p>
        </p:txBody>
      </p:sp>
      <p:sp>
        <p:nvSpPr>
          <p:cNvPr id="54" name="矩形 83"/>
          <p:cNvSpPr>
            <a:spLocks noChangeArrowheads="1"/>
          </p:cNvSpPr>
          <p:nvPr/>
        </p:nvSpPr>
        <p:spPr bwMode="auto">
          <a:xfrm>
            <a:off x="108851" y="760707"/>
            <a:ext cx="1836642" cy="2298584"/>
          </a:xfrm>
          <a:prstGeom prst="rect">
            <a:avLst/>
          </a:prstGeom>
          <a:solidFill>
            <a:srgbClr val="F2F2F2"/>
          </a:solidFill>
          <a:ln w="9525">
            <a:solidFill>
              <a:srgbClr val="B8B8B8"/>
            </a:solidFill>
            <a:miter lim="800000"/>
          </a:ln>
        </p:spPr>
        <p:txBody>
          <a:bodyPr/>
          <a:lstStyle/>
          <a:p>
            <a:pPr marL="171450" lvl="0" indent="-171450" algn="just">
              <a:lnSpc>
                <a:spcPct val="150000"/>
              </a:lnSpc>
              <a:spcBef>
                <a:spcPct val="0"/>
              </a:spcBef>
              <a:spcAft>
                <a:spcPct val="0"/>
              </a:spcAft>
              <a:buFont typeface="Wingdings" panose="05000000000000000000" pitchFamily="2" charset="2"/>
              <a:buChar char="n"/>
              <a:defRPr/>
            </a:pPr>
            <a:endParaRPr lang="en-US" altLang="zh-CN" sz="1050" b="1" kern="0" dirty="0">
              <a:solidFill>
                <a:schemeClr val="tx1">
                  <a:lumMod val="75000"/>
                  <a:lumOff val="25000"/>
                </a:schemeClr>
              </a:solidFill>
              <a:cs typeface="+mn-ea"/>
              <a:sym typeface="+mn-lt"/>
            </a:endParaRPr>
          </a:p>
          <a:p>
            <a:pPr marL="171450" lvl="0" indent="-171450" algn="just">
              <a:lnSpc>
                <a:spcPct val="150000"/>
              </a:lnSpc>
              <a:spcBef>
                <a:spcPct val="0"/>
              </a:spcBef>
              <a:spcAft>
                <a:spcPct val="0"/>
              </a:spcAft>
              <a:buFont typeface="Wingdings" panose="05000000000000000000" pitchFamily="2" charset="2"/>
              <a:buChar char="n"/>
              <a:defRPr/>
            </a:pPr>
            <a:r>
              <a:rPr lang="zh-CN" altLang="en-US" sz="1050" b="1" kern="0" dirty="0">
                <a:solidFill>
                  <a:schemeClr val="tx1">
                    <a:lumMod val="75000"/>
                    <a:lumOff val="25000"/>
                  </a:schemeClr>
                </a:solidFill>
                <a:cs typeface="+mn-ea"/>
                <a:sym typeface="+mn-lt"/>
              </a:rPr>
              <a:t>根据淮安机场具体需求，打造</a:t>
            </a:r>
            <a:r>
              <a:rPr lang="zh-CN" altLang="en-US" sz="1050" b="1" kern="0" dirty="0">
                <a:solidFill>
                  <a:srgbClr val="C00000"/>
                </a:solidFill>
                <a:cs typeface="+mn-ea"/>
                <a:sym typeface="+mn-lt"/>
              </a:rPr>
              <a:t>智慧应用</a:t>
            </a:r>
            <a:r>
              <a:rPr lang="zh-CN" altLang="en-US" sz="1050" b="1" kern="0" dirty="0">
                <a:solidFill>
                  <a:schemeClr val="tx1">
                    <a:lumMod val="75000"/>
                    <a:lumOff val="25000"/>
                  </a:schemeClr>
                </a:solidFill>
                <a:cs typeface="+mn-ea"/>
                <a:sym typeface="+mn-lt"/>
              </a:rPr>
              <a:t>；</a:t>
            </a:r>
            <a:endParaRPr lang="zh-CN" altLang="en-US" sz="1050" b="1" kern="0" dirty="0">
              <a:solidFill>
                <a:schemeClr val="tx1">
                  <a:lumMod val="75000"/>
                  <a:lumOff val="25000"/>
                </a:schemeClr>
              </a:solidFill>
              <a:cs typeface="+mn-ea"/>
              <a:sym typeface="+mn-lt"/>
            </a:endParaRPr>
          </a:p>
          <a:p>
            <a:pPr marL="171450" lvl="0" indent="-171450" algn="just">
              <a:lnSpc>
                <a:spcPct val="150000"/>
              </a:lnSpc>
              <a:spcBef>
                <a:spcPct val="0"/>
              </a:spcBef>
              <a:spcAft>
                <a:spcPct val="0"/>
              </a:spcAft>
              <a:buFont typeface="Wingdings" panose="05000000000000000000" pitchFamily="2" charset="2"/>
              <a:buChar char="n"/>
              <a:defRPr/>
            </a:pPr>
            <a:r>
              <a:rPr lang="zh-CN" altLang="en-US" sz="1050" b="1" kern="0" dirty="0">
                <a:solidFill>
                  <a:schemeClr val="tx1">
                    <a:lumMod val="75000"/>
                    <a:lumOff val="25000"/>
                  </a:schemeClr>
                </a:solidFill>
                <a:cs typeface="+mn-ea"/>
                <a:sym typeface="+mn-lt"/>
              </a:rPr>
              <a:t>通过部署</a:t>
            </a:r>
            <a:r>
              <a:rPr lang="zh-CN" altLang="en-US" sz="1050" b="1" kern="0" dirty="0">
                <a:solidFill>
                  <a:srgbClr val="C00000"/>
                </a:solidFill>
                <a:cs typeface="+mn-ea"/>
                <a:sym typeface="+mn-lt"/>
              </a:rPr>
              <a:t>车辆监视与管理</a:t>
            </a:r>
            <a:r>
              <a:rPr lang="zh-CN" altLang="en-US" sz="1050" b="1" kern="0" dirty="0">
                <a:solidFill>
                  <a:schemeClr val="tx1">
                    <a:lumMod val="75000"/>
                    <a:lumOff val="25000"/>
                  </a:schemeClr>
                </a:solidFill>
                <a:cs typeface="+mn-ea"/>
                <a:sym typeface="+mn-lt"/>
              </a:rPr>
              <a:t>、</a:t>
            </a:r>
            <a:r>
              <a:rPr lang="zh-CN" altLang="en-US" sz="1050" b="1" kern="0" dirty="0">
                <a:solidFill>
                  <a:srgbClr val="C00000"/>
                </a:solidFill>
                <a:cs typeface="+mn-ea"/>
                <a:sym typeface="+mn-lt"/>
              </a:rPr>
              <a:t>低空安全监控</a:t>
            </a:r>
            <a:r>
              <a:rPr lang="zh-CN" altLang="en-US" sz="1050" b="1" kern="0" dirty="0">
                <a:solidFill>
                  <a:schemeClr val="tx1">
                    <a:lumMod val="75000"/>
                    <a:lumOff val="25000"/>
                  </a:schemeClr>
                </a:solidFill>
                <a:cs typeface="+mn-ea"/>
                <a:sym typeface="+mn-lt"/>
              </a:rPr>
              <a:t>、</a:t>
            </a:r>
            <a:r>
              <a:rPr lang="zh-CN" altLang="en-US" sz="1050" b="1" kern="0" dirty="0">
                <a:solidFill>
                  <a:srgbClr val="C00000"/>
                </a:solidFill>
                <a:cs typeface="+mn-ea"/>
                <a:sym typeface="+mn-lt"/>
              </a:rPr>
              <a:t>跑道异物探测</a:t>
            </a:r>
            <a:r>
              <a:rPr lang="zh-CN" altLang="en-US" sz="1050" b="1" kern="0" dirty="0">
                <a:solidFill>
                  <a:schemeClr val="tx1">
                    <a:lumMod val="75000"/>
                    <a:lumOff val="25000"/>
                  </a:schemeClr>
                </a:solidFill>
                <a:cs typeface="+mn-ea"/>
                <a:sym typeface="+mn-lt"/>
              </a:rPr>
              <a:t>和</a:t>
            </a:r>
            <a:r>
              <a:rPr lang="zh-CN" altLang="en-US" sz="1050" b="1" kern="0" dirty="0">
                <a:solidFill>
                  <a:srgbClr val="C00000"/>
                </a:solidFill>
                <a:cs typeface="+mn-ea"/>
                <a:sym typeface="+mn-lt"/>
              </a:rPr>
              <a:t>泊位引导</a:t>
            </a:r>
            <a:r>
              <a:rPr lang="zh-CN" altLang="en-US" sz="1050" b="1" kern="0" dirty="0">
                <a:solidFill>
                  <a:schemeClr val="tx1">
                    <a:lumMod val="75000"/>
                    <a:lumOff val="25000"/>
                  </a:schemeClr>
                </a:solidFill>
                <a:cs typeface="+mn-ea"/>
                <a:sym typeface="+mn-lt"/>
              </a:rPr>
              <a:t>等系统，实现飞行区安全主动防范，提升航班生产运行效率，促进机场向绿色发展转型。</a:t>
            </a:r>
            <a:endParaRPr lang="zh-CN" altLang="en-US" sz="1050" b="1" kern="0" dirty="0">
              <a:solidFill>
                <a:schemeClr val="tx1">
                  <a:lumMod val="75000"/>
                  <a:lumOff val="25000"/>
                </a:schemeClr>
              </a:solidFill>
              <a:cs typeface="+mn-ea"/>
              <a:sym typeface="+mn-lt"/>
            </a:endParaRPr>
          </a:p>
        </p:txBody>
      </p:sp>
      <p:graphicFrame>
        <p:nvGraphicFramePr>
          <p:cNvPr id="55" name="对象 54"/>
          <p:cNvGraphicFramePr>
            <a:graphicFrameLocks noChangeAspect="1"/>
          </p:cNvGraphicFramePr>
          <p:nvPr>
            <p:custDataLst>
              <p:tags r:id="rId1"/>
            </p:custDataLst>
          </p:nvPr>
        </p:nvGraphicFramePr>
        <p:xfrm>
          <a:off x="2255520" y="768326"/>
          <a:ext cx="1799590" cy="925195"/>
        </p:xfrm>
        <a:graphic>
          <a:graphicData uri="http://schemas.openxmlformats.org/presentationml/2006/ole">
            <mc:AlternateContent xmlns:mc="http://schemas.openxmlformats.org/markup-compatibility/2006">
              <mc:Choice xmlns:v="urn:schemas-microsoft-com:vml" Requires="v">
                <p:oleObj spid="_x0000_s1040" name="" r:id="rId2" imgW="5876925" imgH="3276600" progId="PBrush">
                  <p:embed/>
                </p:oleObj>
              </mc:Choice>
              <mc:Fallback>
                <p:oleObj name="" r:id="rId2" imgW="5876925" imgH="3276600" progId="PBrush">
                  <p:embed/>
                  <p:pic>
                    <p:nvPicPr>
                      <p:cNvPr id="0" name="对象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520" y="768326"/>
                        <a:ext cx="1799590" cy="925195"/>
                      </a:xfrm>
                      <a:prstGeom prst="rect">
                        <a:avLst/>
                      </a:prstGeom>
                      <a:noFill/>
                      <a:ln w="22225" cmpd="sng">
                        <a:noFill/>
                        <a:prstDash val="solid"/>
                      </a:ln>
                    </p:spPr>
                  </p:pic>
                </p:oleObj>
              </mc:Fallback>
            </mc:AlternateContent>
          </a:graphicData>
        </a:graphic>
      </p:graphicFrame>
      <p:graphicFrame>
        <p:nvGraphicFramePr>
          <p:cNvPr id="57" name="对象 56"/>
          <p:cNvGraphicFramePr>
            <a:graphicFrameLocks noChangeAspect="1"/>
          </p:cNvGraphicFramePr>
          <p:nvPr>
            <p:custDataLst>
              <p:tags r:id="rId4"/>
            </p:custDataLst>
          </p:nvPr>
        </p:nvGraphicFramePr>
        <p:xfrm>
          <a:off x="2255520" y="1724171"/>
          <a:ext cx="1802765" cy="952500"/>
        </p:xfrm>
        <a:graphic>
          <a:graphicData uri="http://schemas.openxmlformats.org/presentationml/2006/ole">
            <mc:AlternateContent xmlns:mc="http://schemas.openxmlformats.org/markup-compatibility/2006">
              <mc:Choice xmlns:v="urn:schemas-microsoft-com:vml" Requires="v">
                <p:oleObj spid="_x0000_s1041" name="" r:id="rId5" imgW="10363200" imgH="5781675" progId="PBrush">
                  <p:embed/>
                </p:oleObj>
              </mc:Choice>
              <mc:Fallback>
                <p:oleObj name="" r:id="rId5" imgW="10363200" imgH="5781675" progId="PBrush">
                  <p:embed/>
                  <p:pic>
                    <p:nvPicPr>
                      <p:cNvPr id="0" name="对象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5520" y="1724171"/>
                        <a:ext cx="1802765" cy="952500"/>
                      </a:xfrm>
                      <a:prstGeom prst="rect">
                        <a:avLst/>
                      </a:prstGeom>
                      <a:noFill/>
                      <a:ln w="22225" cmpd="sng">
                        <a:noFill/>
                        <a:prstDash val="solid"/>
                      </a:ln>
                    </p:spPr>
                  </p:pic>
                </p:oleObj>
              </mc:Fallback>
            </mc:AlternateContent>
          </a:graphicData>
        </a:graphic>
      </p:graphicFrame>
      <p:pic>
        <p:nvPicPr>
          <p:cNvPr id="58" name="图片 57" descr="LEIDA"/>
          <p:cNvPicPr>
            <a:picLocks noChangeAspect="1"/>
          </p:cNvPicPr>
          <p:nvPr>
            <p:custDataLst>
              <p:tags r:id="rId7"/>
            </p:custDataLst>
          </p:nvPr>
        </p:nvPicPr>
        <p:blipFill>
          <a:blip r:embed="rId8"/>
          <a:stretch>
            <a:fillRect/>
          </a:stretch>
        </p:blipFill>
        <p:spPr>
          <a:xfrm>
            <a:off x="4427855" y="1724806"/>
            <a:ext cx="1802130" cy="951865"/>
          </a:xfrm>
          <a:prstGeom prst="rect">
            <a:avLst/>
          </a:prstGeom>
          <a:ln>
            <a:noFill/>
          </a:ln>
          <a:effectLst/>
        </p:spPr>
      </p:pic>
      <p:pic>
        <p:nvPicPr>
          <p:cNvPr id="59" name="图片 58"/>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rcRect t="25347" b="39234"/>
          <a:stretch>
            <a:fillRect/>
          </a:stretch>
        </p:blipFill>
        <p:spPr>
          <a:xfrm>
            <a:off x="4427855" y="768326"/>
            <a:ext cx="1802130" cy="917575"/>
          </a:xfrm>
          <a:prstGeom prst="rect">
            <a:avLst/>
          </a:prstGeom>
          <a:ln>
            <a:noFill/>
          </a:ln>
          <a:effectLst/>
        </p:spPr>
      </p:pic>
      <p:pic>
        <p:nvPicPr>
          <p:cNvPr id="60" name="图片 59"/>
          <p:cNvPicPr>
            <a:picLocks noChangeAspect="1"/>
          </p:cNvPicPr>
          <p:nvPr>
            <p:custDataLst>
              <p:tags r:id="rId11"/>
            </p:custDataLst>
          </p:nvPr>
        </p:nvPicPr>
        <p:blipFill>
          <a:blip r:embed="rId12"/>
          <a:srcRect t="5293"/>
          <a:stretch>
            <a:fillRect/>
          </a:stretch>
        </p:blipFill>
        <p:spPr>
          <a:xfrm>
            <a:off x="6619875" y="758166"/>
            <a:ext cx="1799590" cy="917575"/>
          </a:xfrm>
          <a:prstGeom prst="rect">
            <a:avLst/>
          </a:prstGeom>
          <a:ln>
            <a:noFill/>
          </a:ln>
          <a:effectLst/>
        </p:spPr>
      </p:pic>
      <p:pic>
        <p:nvPicPr>
          <p:cNvPr id="61" name="图片 60" descr="逼近"/>
          <p:cNvPicPr>
            <a:picLocks noChangeAspect="1"/>
          </p:cNvPicPr>
          <p:nvPr>
            <p:custDataLst>
              <p:tags r:id="rId13"/>
            </p:custDataLst>
          </p:nvPr>
        </p:nvPicPr>
        <p:blipFill rotWithShape="1">
          <a:blip r:embed="rId14"/>
          <a:srcRect r="4937" b="2926"/>
          <a:stretch>
            <a:fillRect/>
          </a:stretch>
        </p:blipFill>
        <p:spPr>
          <a:xfrm>
            <a:off x="6612889" y="1731791"/>
            <a:ext cx="1804035" cy="944880"/>
          </a:xfrm>
          <a:prstGeom prst="rect">
            <a:avLst/>
          </a:prstGeom>
          <a:ln>
            <a:noFill/>
          </a:ln>
          <a:effectLst/>
        </p:spPr>
      </p:pic>
      <p:sp>
        <p:nvSpPr>
          <p:cNvPr id="114" name="矩形 113"/>
          <p:cNvSpPr/>
          <p:nvPr/>
        </p:nvSpPr>
        <p:spPr>
          <a:xfrm>
            <a:off x="4427855" y="2703690"/>
            <a:ext cx="1799590" cy="355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t>低空安全监控系统</a:t>
            </a:r>
            <a:endParaRPr lang="zh-CN" altLang="en-US" sz="1200" b="1" dirty="0"/>
          </a:p>
        </p:txBody>
      </p:sp>
      <p:sp>
        <p:nvSpPr>
          <p:cNvPr id="115" name="矩形 114"/>
          <p:cNvSpPr/>
          <p:nvPr/>
        </p:nvSpPr>
        <p:spPr>
          <a:xfrm>
            <a:off x="6615111" y="2703690"/>
            <a:ext cx="1799590" cy="355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t>车辆监视与管理系统</a:t>
            </a:r>
            <a:endParaRPr lang="zh-CN" altLang="en-US" sz="1200" b="1" dirty="0"/>
          </a:p>
        </p:txBody>
      </p:sp>
      <p:sp>
        <p:nvSpPr>
          <p:cNvPr id="15" name="矩形 14"/>
          <p:cNvSpPr/>
          <p:nvPr/>
        </p:nvSpPr>
        <p:spPr>
          <a:xfrm>
            <a:off x="0" y="3098196"/>
            <a:ext cx="8640763" cy="311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成功入选了机场司组织评选的全国全行业中小机场优秀案例</a:t>
            </a:r>
            <a:endPar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91800" y="742460"/>
            <a:ext cx="1853693" cy="295722"/>
          </a:xfrm>
          <a:prstGeom prst="rect">
            <a:avLst/>
          </a:prstGeom>
          <a:solidFill>
            <a:srgbClr val="C00000"/>
          </a:solidFill>
        </p:spPr>
        <p:txBody>
          <a:bodyPr wrap="square">
            <a:spAutoFit/>
          </a:bodyPr>
          <a:lstStyle/>
          <a:p>
            <a:pPr lvl="0" algn="ctr">
              <a:lnSpc>
                <a:spcPct val="150000"/>
              </a:lnSpc>
              <a:spcBef>
                <a:spcPct val="0"/>
              </a:spcBef>
              <a:spcAft>
                <a:spcPct val="0"/>
              </a:spcAft>
              <a:defRPr/>
            </a:pPr>
            <a:r>
              <a:rPr lang="zh-CN" altLang="en-US" sz="1000" b="1" kern="0" dirty="0">
                <a:solidFill>
                  <a:schemeClr val="bg1"/>
                </a:solidFill>
                <a:cs typeface="+mn-ea"/>
                <a:sym typeface="+mn-lt"/>
              </a:rPr>
              <a:t>第二阶段成效</a:t>
            </a:r>
            <a:endParaRPr lang="en-US" altLang="zh-CN" sz="1000" b="1" kern="0" dirty="0">
              <a:solidFill>
                <a:schemeClr val="bg1"/>
              </a:solidFill>
              <a:cs typeface="+mn-ea"/>
              <a:sym typeface="+mn-lt"/>
            </a:endParaRPr>
          </a:p>
        </p:txBody>
      </p:sp>
      <p:sp>
        <p:nvSpPr>
          <p:cNvPr id="16" name="文本框 4"/>
          <p:cNvSpPr txBox="1"/>
          <p:nvPr/>
        </p:nvSpPr>
        <p:spPr>
          <a:xfrm>
            <a:off x="266637" y="293385"/>
            <a:ext cx="1661315"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四、具体实践</a:t>
            </a:r>
            <a:endParaRPr lang="zh-CN" altLang="en-US" sz="1800" b="1" dirty="0">
              <a:solidFill>
                <a:srgbClr val="C00000"/>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descr="bj0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28600"/>
            <a:ext cx="8640763" cy="3216274"/>
          </a:xfrm>
          <a:prstGeom prst="rect">
            <a:avLst/>
          </a:prstGeom>
          <a:solidFill>
            <a:schemeClr val="bg1">
              <a:lumMod val="95000"/>
              <a:alpha val="0"/>
            </a:schemeClr>
          </a:solidFill>
          <a:ln>
            <a:noFill/>
          </a:ln>
        </p:spPr>
      </p:pic>
      <p:sp>
        <p:nvSpPr>
          <p:cNvPr id="7" name="矩形 6"/>
          <p:cNvSpPr/>
          <p:nvPr/>
        </p:nvSpPr>
        <p:spPr>
          <a:xfrm>
            <a:off x="0" y="886374"/>
            <a:ext cx="8640763" cy="12155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35"/>
          </a:p>
        </p:txBody>
      </p:sp>
      <p:grpSp>
        <p:nvGrpSpPr>
          <p:cNvPr id="8" name="组合 7"/>
          <p:cNvGrpSpPr/>
          <p:nvPr/>
        </p:nvGrpSpPr>
        <p:grpSpPr>
          <a:xfrm>
            <a:off x="825041" y="763252"/>
            <a:ext cx="1456469" cy="1456469"/>
            <a:chOff x="304800" y="673100"/>
            <a:chExt cx="4000500" cy="4000500"/>
          </a:xfrm>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35">
                <a:solidFill>
                  <a:schemeClr val="tx1"/>
                </a:solidFill>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35"/>
            </a:p>
          </p:txBody>
        </p:sp>
      </p:grpSp>
      <p:sp>
        <p:nvSpPr>
          <p:cNvPr id="11" name="矩形 10"/>
          <p:cNvSpPr/>
          <p:nvPr/>
        </p:nvSpPr>
        <p:spPr>
          <a:xfrm>
            <a:off x="2486885" y="1017589"/>
            <a:ext cx="5857240" cy="932563"/>
          </a:xfrm>
          <a:prstGeom prst="rect">
            <a:avLst/>
          </a:prstGeom>
        </p:spPr>
        <p:txBody>
          <a:bodyPr wrap="square">
            <a:spAutoFit/>
          </a:bodyPr>
          <a:lstStyle/>
          <a:p>
            <a:pPr indent="361950" algn="just" defTabSz="499745">
              <a:lnSpc>
                <a:spcPct val="130000"/>
              </a:lnSpc>
            </a:pPr>
            <a:r>
              <a:rPr lang="zh-CN" altLang="en-US" sz="1400" b="1" dirty="0">
                <a:solidFill>
                  <a:schemeClr val="bg1"/>
                </a:solidFill>
                <a:latin typeface="微软雅黑" panose="020B0503020204020204" pitchFamily="34" charset="-122"/>
                <a:ea typeface="微软雅黑" panose="020B0503020204020204" pitchFamily="34" charset="-122"/>
              </a:rPr>
              <a:t>中国电科将立足“军工电子主力军”“网信事业国家队”“国家战略科技力量”三大定位，发挥在民航领域的基础和优势，全力推动“四型机场”建设，助力中小机场高质量发展，服务民航强国战略。</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831764" y="1137820"/>
            <a:ext cx="1443024" cy="695575"/>
          </a:xfrm>
          <a:prstGeom prst="rect">
            <a:avLst/>
          </a:prstGeom>
        </p:spPr>
        <p:txBody>
          <a:bodyPr wrap="none">
            <a:spAutoFit/>
          </a:bodyPr>
          <a:lstStyle/>
          <a:p>
            <a:pPr algn="ctr" defTabSz="640080"/>
            <a:r>
              <a:rPr lang="zh-CN" altLang="en-US" sz="196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感谢您的</a:t>
            </a:r>
            <a:endParaRPr lang="en-US" altLang="zh-CN" sz="196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640080"/>
            <a:r>
              <a:rPr lang="zh-CN" altLang="en-US" sz="196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观看与聆听</a:t>
            </a:r>
            <a:endParaRPr lang="zh-CN" altLang="en-US" sz="196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86781" y="1487161"/>
            <a:ext cx="4267200" cy="529440"/>
          </a:xfrm>
          <a:prstGeom prst="rect">
            <a:avLst/>
          </a:prstGeom>
        </p:spPr>
        <p:txBody>
          <a:bodyPr>
            <a:spAutoFit/>
          </a:bodyPr>
          <a:lstStyle/>
          <a:p>
            <a:pPr lvl="0" algn="ctr">
              <a:lnSpc>
                <a:spcPct val="125000"/>
              </a:lnSpc>
              <a:defRPr/>
            </a:pPr>
            <a:endParaRPr lang="zh-CN" altLang="en-US" sz="2520" b="1" dirty="0">
              <a:solidFill>
                <a:schemeClr val="bg1"/>
              </a:solidFill>
              <a:cs typeface="+mn-ea"/>
              <a:sym typeface="+mn-lt"/>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0" y="0"/>
            <a:ext cx="8638643" cy="360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9"/>
          <p:cNvSpPr txBox="1"/>
          <p:nvPr/>
        </p:nvSpPr>
        <p:spPr>
          <a:xfrm>
            <a:off x="1794314" y="51639"/>
            <a:ext cx="6038072" cy="1200329"/>
          </a:xfrm>
          <a:prstGeom prst="rect">
            <a:avLst/>
          </a:prstGeom>
          <a:noFill/>
        </p:spPr>
        <p:txBody>
          <a:bodyPr wrap="square" rtlCol="0">
            <a:spAutoFit/>
          </a:bodyPr>
          <a:lstStyle/>
          <a:p>
            <a:pPr defTabSz="914400"/>
            <a:r>
              <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CONTENT</a:t>
            </a:r>
            <a:endPar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TextBox 49"/>
          <p:cNvSpPr txBox="1"/>
          <p:nvPr/>
        </p:nvSpPr>
        <p:spPr>
          <a:xfrm>
            <a:off x="3569292" y="282676"/>
            <a:ext cx="1956903" cy="707886"/>
          </a:xfrm>
          <a:prstGeom prst="rect">
            <a:avLst/>
          </a:prstGeom>
          <a:noFill/>
        </p:spPr>
        <p:txBody>
          <a:bodyPr wrap="square" rtlCol="0">
            <a:spAutoFit/>
          </a:bodyPr>
          <a:lstStyle/>
          <a:p>
            <a:pPr defTabSz="914400"/>
            <a:r>
              <a:rPr lang="zh-CN" altLang="en-US" sz="4000" b="1" dirty="0">
                <a:solidFill>
                  <a:srgbClr val="C00000"/>
                </a:solidFill>
                <a:latin typeface="微软雅黑" panose="020B0503020204020204" pitchFamily="34" charset="-122"/>
                <a:ea typeface="微软雅黑" panose="020B0503020204020204" pitchFamily="34" charset="-122"/>
              </a:rPr>
              <a:t>目  录</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1588" y="1016424"/>
            <a:ext cx="4291127" cy="1107996"/>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1" name="文本框 10"/>
          <p:cNvSpPr txBox="1"/>
          <p:nvPr/>
        </p:nvSpPr>
        <p:spPr>
          <a:xfrm>
            <a:off x="1721289" y="1347873"/>
            <a:ext cx="1660477" cy="523220"/>
          </a:xfrm>
          <a:prstGeom prst="rect">
            <a:avLst/>
          </a:prstGeom>
          <a:noFill/>
        </p:spPr>
        <p:txBody>
          <a:bodyPr wrap="squar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发展现状</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12" name="矩形 11"/>
          <p:cNvSpPr/>
          <p:nvPr/>
        </p:nvSpPr>
        <p:spPr>
          <a:xfrm>
            <a:off x="-1588" y="2220325"/>
            <a:ext cx="4291127"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3" name="矩形 12"/>
          <p:cNvSpPr/>
          <p:nvPr/>
        </p:nvSpPr>
        <p:spPr>
          <a:xfrm>
            <a:off x="4349633" y="1016424"/>
            <a:ext cx="4291128"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4" name="矩形 13"/>
          <p:cNvSpPr/>
          <p:nvPr/>
        </p:nvSpPr>
        <p:spPr>
          <a:xfrm>
            <a:off x="4349633" y="2220325"/>
            <a:ext cx="4291130"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5" name="文本框 14"/>
          <p:cNvSpPr txBox="1"/>
          <p:nvPr/>
        </p:nvSpPr>
        <p:spPr>
          <a:xfrm>
            <a:off x="1207771" y="1033486"/>
            <a:ext cx="284706" cy="1100348"/>
          </a:xfrm>
          <a:custGeom>
            <a:avLst/>
            <a:gdLst/>
            <a:ahLst/>
            <a:cxnLst/>
            <a:rect l="l" t="t" r="r" b="b"/>
            <a:pathLst>
              <a:path w="111587" h="431267">
                <a:moveTo>
                  <a:pt x="102831" y="0"/>
                </a:moveTo>
                <a:lnTo>
                  <a:pt x="111587" y="0"/>
                </a:lnTo>
                <a:lnTo>
                  <a:pt x="111587" y="431267"/>
                </a:lnTo>
                <a:lnTo>
                  <a:pt x="7479" y="431267"/>
                </a:lnTo>
                <a:lnTo>
                  <a:pt x="7479" y="419738"/>
                </a:lnTo>
                <a:cubicBezTo>
                  <a:pt x="27422" y="419322"/>
                  <a:pt x="40302" y="417608"/>
                  <a:pt x="46118" y="414596"/>
                </a:cubicBezTo>
                <a:cubicBezTo>
                  <a:pt x="51935" y="411584"/>
                  <a:pt x="55986" y="407533"/>
                  <a:pt x="58271" y="402443"/>
                </a:cubicBezTo>
                <a:cubicBezTo>
                  <a:pt x="60556" y="397354"/>
                  <a:pt x="61699" y="382137"/>
                  <a:pt x="61699" y="356793"/>
                </a:cubicBezTo>
                <a:lnTo>
                  <a:pt x="61699" y="128695"/>
                </a:lnTo>
                <a:cubicBezTo>
                  <a:pt x="61699" y="97949"/>
                  <a:pt x="60660" y="78214"/>
                  <a:pt x="58583" y="69489"/>
                </a:cubicBezTo>
                <a:cubicBezTo>
                  <a:pt x="57128" y="62841"/>
                  <a:pt x="54480" y="57960"/>
                  <a:pt x="50637" y="54844"/>
                </a:cubicBezTo>
                <a:cubicBezTo>
                  <a:pt x="46793" y="51727"/>
                  <a:pt x="42171" y="50169"/>
                  <a:pt x="36770" y="50169"/>
                </a:cubicBezTo>
                <a:cubicBezTo>
                  <a:pt x="29084" y="50169"/>
                  <a:pt x="18385" y="53389"/>
                  <a:pt x="4674" y="59829"/>
                </a:cubicBezTo>
                <a:lnTo>
                  <a:pt x="0" y="50169"/>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4816013" y="1016423"/>
            <a:ext cx="489919" cy="1159720"/>
          </a:xfrm>
          <a:custGeom>
            <a:avLst/>
            <a:gdLst/>
            <a:ahLst/>
            <a:cxnLst/>
            <a:rect l="l" t="t" r="r" b="b"/>
            <a:pathLst>
              <a:path w="182187" h="431267">
                <a:moveTo>
                  <a:pt x="182187" y="206444"/>
                </a:moveTo>
                <a:lnTo>
                  <a:pt x="182187" y="258707"/>
                </a:lnTo>
                <a:lnTo>
                  <a:pt x="163283" y="282006"/>
                </a:lnTo>
                <a:cubicBezTo>
                  <a:pt x="111556" y="338511"/>
                  <a:pt x="79252" y="372581"/>
                  <a:pt x="66372" y="384214"/>
                </a:cubicBezTo>
                <a:lnTo>
                  <a:pt x="176682" y="384214"/>
                </a:lnTo>
                <a:lnTo>
                  <a:pt x="182187" y="384094"/>
                </a:lnTo>
                <a:lnTo>
                  <a:pt x="182187" y="431267"/>
                </a:lnTo>
                <a:lnTo>
                  <a:pt x="0" y="431267"/>
                </a:lnTo>
                <a:lnTo>
                  <a:pt x="0" y="419738"/>
                </a:lnTo>
                <a:cubicBezTo>
                  <a:pt x="73332" y="352845"/>
                  <a:pt x="124955" y="298210"/>
                  <a:pt x="154869" y="255831"/>
                </a:cubicBezTo>
                <a:close/>
                <a:moveTo>
                  <a:pt x="132745" y="0"/>
                </a:moveTo>
                <a:cubicBezTo>
                  <a:pt x="149884" y="0"/>
                  <a:pt x="165607" y="2753"/>
                  <a:pt x="179915" y="8258"/>
                </a:cubicBezTo>
                <a:lnTo>
                  <a:pt x="182187" y="9713"/>
                </a:lnTo>
                <a:lnTo>
                  <a:pt x="182187" y="84805"/>
                </a:lnTo>
                <a:lnTo>
                  <a:pt x="175124" y="73540"/>
                </a:lnTo>
                <a:cubicBezTo>
                  <a:pt x="158713" y="56298"/>
                  <a:pt x="139081" y="47677"/>
                  <a:pt x="116230" y="47677"/>
                </a:cubicBezTo>
                <a:cubicBezTo>
                  <a:pt x="95456" y="47677"/>
                  <a:pt x="76811" y="53753"/>
                  <a:pt x="60296" y="65906"/>
                </a:cubicBezTo>
                <a:cubicBezTo>
                  <a:pt x="43781" y="78058"/>
                  <a:pt x="31576" y="95872"/>
                  <a:pt x="23682" y="119347"/>
                </a:cubicBezTo>
                <a:lnTo>
                  <a:pt x="12153" y="119347"/>
                </a:lnTo>
                <a:cubicBezTo>
                  <a:pt x="17346" y="80915"/>
                  <a:pt x="30693" y="51416"/>
                  <a:pt x="52194" y="30850"/>
                </a:cubicBezTo>
                <a:cubicBezTo>
                  <a:pt x="73695" y="10283"/>
                  <a:pt x="100546" y="0"/>
                  <a:pt x="132745"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16"/>
          <p:cNvSpPr txBox="1"/>
          <p:nvPr/>
        </p:nvSpPr>
        <p:spPr>
          <a:xfrm>
            <a:off x="1101015" y="2216942"/>
            <a:ext cx="402547" cy="1100348"/>
          </a:xfrm>
          <a:custGeom>
            <a:avLst/>
            <a:gdLst/>
            <a:ahLst/>
            <a:cxnLst/>
            <a:rect l="l" t="t" r="r" b="b"/>
            <a:pathLst>
              <a:path w="160509" h="438746">
                <a:moveTo>
                  <a:pt x="24928" y="382656"/>
                </a:moveTo>
                <a:cubicBezTo>
                  <a:pt x="30122" y="382656"/>
                  <a:pt x="35419" y="383487"/>
                  <a:pt x="40820" y="385149"/>
                </a:cubicBezTo>
                <a:cubicBezTo>
                  <a:pt x="44352" y="386188"/>
                  <a:pt x="52350" y="389979"/>
                  <a:pt x="64814" y="396523"/>
                </a:cubicBezTo>
                <a:cubicBezTo>
                  <a:pt x="77279" y="403067"/>
                  <a:pt x="85900" y="406962"/>
                  <a:pt x="90678" y="408208"/>
                </a:cubicBezTo>
                <a:cubicBezTo>
                  <a:pt x="98364" y="410493"/>
                  <a:pt x="106570" y="411636"/>
                  <a:pt x="115295" y="411636"/>
                </a:cubicBezTo>
                <a:cubicBezTo>
                  <a:pt x="125890" y="411636"/>
                  <a:pt x="135796" y="409584"/>
                  <a:pt x="145014" y="405482"/>
                </a:cubicBezTo>
                <a:lnTo>
                  <a:pt x="160509" y="394303"/>
                </a:lnTo>
                <a:lnTo>
                  <a:pt x="160509" y="418004"/>
                </a:lnTo>
                <a:lnTo>
                  <a:pt x="149650" y="425658"/>
                </a:lnTo>
                <a:cubicBezTo>
                  <a:pt x="127681" y="434383"/>
                  <a:pt x="102311" y="438746"/>
                  <a:pt x="73539" y="438746"/>
                </a:cubicBezTo>
                <a:cubicBezTo>
                  <a:pt x="45079" y="438746"/>
                  <a:pt x="25707" y="435214"/>
                  <a:pt x="15424" y="428151"/>
                </a:cubicBezTo>
                <a:cubicBezTo>
                  <a:pt x="5141" y="421088"/>
                  <a:pt x="0" y="413505"/>
                  <a:pt x="0" y="405404"/>
                </a:cubicBezTo>
                <a:cubicBezTo>
                  <a:pt x="0" y="399379"/>
                  <a:pt x="2440" y="394082"/>
                  <a:pt x="7322" y="389512"/>
                </a:cubicBezTo>
                <a:cubicBezTo>
                  <a:pt x="12204" y="384941"/>
                  <a:pt x="18073" y="382656"/>
                  <a:pt x="24928" y="382656"/>
                </a:cubicBezTo>
                <a:close/>
                <a:moveTo>
                  <a:pt x="160509" y="142791"/>
                </a:moveTo>
                <a:lnTo>
                  <a:pt x="160509" y="251229"/>
                </a:lnTo>
                <a:lnTo>
                  <a:pt x="128694" y="231682"/>
                </a:lnTo>
                <a:cubicBezTo>
                  <a:pt x="113114" y="224930"/>
                  <a:pt x="97222" y="221554"/>
                  <a:pt x="81018" y="221554"/>
                </a:cubicBezTo>
                <a:lnTo>
                  <a:pt x="71046" y="221554"/>
                </a:lnTo>
                <a:lnTo>
                  <a:pt x="71046" y="212206"/>
                </a:lnTo>
                <a:cubicBezTo>
                  <a:pt x="87458" y="210129"/>
                  <a:pt x="103921" y="204208"/>
                  <a:pt x="120436" y="194444"/>
                </a:cubicBezTo>
                <a:cubicBezTo>
                  <a:pt x="136952" y="184681"/>
                  <a:pt x="148949" y="172943"/>
                  <a:pt x="156427" y="159233"/>
                </a:cubicBezTo>
                <a:close/>
                <a:moveTo>
                  <a:pt x="120904" y="0"/>
                </a:moveTo>
                <a:lnTo>
                  <a:pt x="160509" y="7289"/>
                </a:lnTo>
                <a:lnTo>
                  <a:pt x="160509" y="81828"/>
                </a:lnTo>
                <a:lnTo>
                  <a:pt x="147546" y="62166"/>
                </a:lnTo>
                <a:cubicBezTo>
                  <a:pt x="134147" y="48975"/>
                  <a:pt x="117476" y="42379"/>
                  <a:pt x="97533" y="42379"/>
                </a:cubicBezTo>
                <a:cubicBezTo>
                  <a:pt x="65334" y="42379"/>
                  <a:pt x="38431" y="59622"/>
                  <a:pt x="16826" y="94106"/>
                </a:cubicBezTo>
                <a:lnTo>
                  <a:pt x="6543" y="89121"/>
                </a:lnTo>
                <a:cubicBezTo>
                  <a:pt x="18592" y="60660"/>
                  <a:pt x="33809" y="38692"/>
                  <a:pt x="52194" y="23215"/>
                </a:cubicBezTo>
                <a:cubicBezTo>
                  <a:pt x="70579" y="7739"/>
                  <a:pt x="93482" y="0"/>
                  <a:pt x="120904"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nvSpPr>
        <p:spPr>
          <a:xfrm>
            <a:off x="4703503" y="2176143"/>
            <a:ext cx="602429" cy="1159719"/>
          </a:xfrm>
          <a:custGeom>
            <a:avLst/>
            <a:gdLst/>
            <a:ahLst/>
            <a:cxnLst/>
            <a:rect l="l" t="t" r="r" b="b"/>
            <a:pathLst>
              <a:path w="224027" h="431267">
                <a:moveTo>
                  <a:pt x="178864" y="65750"/>
                </a:moveTo>
                <a:lnTo>
                  <a:pt x="30538" y="275463"/>
                </a:lnTo>
                <a:lnTo>
                  <a:pt x="178864" y="275463"/>
                </a:lnTo>
                <a:close/>
                <a:moveTo>
                  <a:pt x="196002" y="0"/>
                </a:moveTo>
                <a:lnTo>
                  <a:pt x="224027" y="0"/>
                </a:lnTo>
                <a:lnTo>
                  <a:pt x="224027" y="431267"/>
                </a:lnTo>
                <a:lnTo>
                  <a:pt x="178864" y="431267"/>
                </a:lnTo>
                <a:lnTo>
                  <a:pt x="178864" y="319711"/>
                </a:lnTo>
                <a:lnTo>
                  <a:pt x="0" y="319711"/>
                </a:lnTo>
                <a:lnTo>
                  <a:pt x="0" y="279825"/>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5630558" y="1347873"/>
            <a:ext cx="1620957" cy="523220"/>
          </a:xfrm>
          <a:prstGeom prst="rect">
            <a:avLst/>
          </a:prstGeom>
          <a:noFill/>
        </p:spPr>
        <p:txBody>
          <a:bodyPr wrap="non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方案思考</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20" name="文本框 19"/>
          <p:cNvSpPr txBox="1"/>
          <p:nvPr/>
        </p:nvSpPr>
        <p:spPr>
          <a:xfrm>
            <a:off x="1794314" y="2526302"/>
            <a:ext cx="2454056"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实施建议</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
        <p:nvSpPr>
          <p:cNvPr id="21" name="文本框 20"/>
          <p:cNvSpPr txBox="1"/>
          <p:nvPr/>
        </p:nvSpPr>
        <p:spPr>
          <a:xfrm>
            <a:off x="5531091" y="2526302"/>
            <a:ext cx="2208819"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具体实践</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一、发展现状</a:t>
            </a:r>
            <a:endParaRPr lang="zh-CN" altLang="en-US" sz="1800" b="1" dirty="0">
              <a:solidFill>
                <a:srgbClr val="C00000"/>
              </a:solidFill>
              <a:cs typeface="+mn-ea"/>
              <a:sym typeface="+mn-lt"/>
            </a:endParaRPr>
          </a:p>
        </p:txBody>
      </p:sp>
      <p:pic>
        <p:nvPicPr>
          <p:cNvPr id="9" name="图片 8"/>
          <p:cNvPicPr>
            <a:picLocks noChangeAspect="1"/>
          </p:cNvPicPr>
          <p:nvPr/>
        </p:nvPicPr>
        <p:blipFill>
          <a:blip r:embed="rId2"/>
          <a:stretch>
            <a:fillRect/>
          </a:stretch>
        </p:blipFill>
        <p:spPr>
          <a:xfrm>
            <a:off x="2936861" y="1554644"/>
            <a:ext cx="2174890" cy="1417093"/>
          </a:xfrm>
          <a:prstGeom prst="roundRect">
            <a:avLst>
              <a:gd name="adj" fmla="val 3049"/>
            </a:avLst>
          </a:prstGeom>
          <a:solidFill>
            <a:srgbClr val="FFFFFF">
              <a:shade val="85000"/>
            </a:srgbClr>
          </a:solidFill>
          <a:ln>
            <a:noFill/>
          </a:ln>
          <a:effectLst>
            <a:reflection blurRad="12700" stA="38000" endPos="28000" dist="5000" dir="5400000" sy="-100000" algn="bl" rotWithShape="0"/>
          </a:effectLst>
        </p:spPr>
      </p:pic>
      <p:sp>
        <p:nvSpPr>
          <p:cNvPr id="10" name="文本框 9"/>
          <p:cNvSpPr txBox="1"/>
          <p:nvPr/>
        </p:nvSpPr>
        <p:spPr>
          <a:xfrm>
            <a:off x="2141400" y="1026708"/>
            <a:ext cx="3838821" cy="477054"/>
          </a:xfrm>
          <a:prstGeom prst="rect">
            <a:avLst/>
          </a:prstGeom>
          <a:noFill/>
        </p:spPr>
        <p:txBody>
          <a:bodyPr wrap="square">
            <a:spAutoFit/>
          </a:bodyPr>
          <a:lstStyle/>
          <a:p>
            <a:pPr algn="ctr"/>
            <a:r>
              <a:rPr lang="en-US" altLang="zh-CN" sz="1100" b="1" kern="100" dirty="0">
                <a:solidFill>
                  <a:schemeClr val="tx1">
                    <a:lumMod val="75000"/>
                    <a:lumOff val="25000"/>
                  </a:schemeClr>
                </a:solidFill>
                <a:effectLst/>
                <a:latin typeface="微软雅黑" panose="020B0503020204020204" pitchFamily="34" charset="-122"/>
                <a:ea typeface="微软雅黑" panose="020B0503020204020204" pitchFamily="34" charset="-122"/>
              </a:rPr>
              <a:t>2035</a:t>
            </a:r>
            <a:r>
              <a:rPr lang="zh-CN" altLang="en-US" sz="1100" b="1" kern="100" dirty="0">
                <a:solidFill>
                  <a:schemeClr val="tx1">
                    <a:lumMod val="75000"/>
                    <a:lumOff val="25000"/>
                  </a:schemeClr>
                </a:solidFill>
                <a:effectLst/>
                <a:latin typeface="微软雅黑" panose="020B0503020204020204" pitchFamily="34" charset="-122"/>
                <a:ea typeface="微软雅黑" panose="020B0503020204020204" pitchFamily="34" charset="-122"/>
              </a:rPr>
              <a:t>年，运输机场实现</a:t>
            </a:r>
            <a:endParaRPr lang="en-US" altLang="zh-CN" sz="1100" b="1"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ctr"/>
            <a:r>
              <a:rPr lang="zh-CN" altLang="en-US" sz="1400" b="1" kern="100" dirty="0">
                <a:solidFill>
                  <a:srgbClr val="C00000"/>
                </a:solidFill>
                <a:effectLst/>
                <a:latin typeface="微软雅黑" panose="020B0503020204020204" pitchFamily="34" charset="-122"/>
                <a:ea typeface="微软雅黑" panose="020B0503020204020204" pitchFamily="34" charset="-122"/>
              </a:rPr>
              <a:t>广域覆盖，达</a:t>
            </a:r>
            <a:r>
              <a:rPr lang="en-US" altLang="zh-CN" sz="1400" b="1" kern="100" dirty="0">
                <a:solidFill>
                  <a:srgbClr val="C00000"/>
                </a:solidFill>
                <a:effectLst/>
                <a:latin typeface="微软雅黑" panose="020B0503020204020204" pitchFamily="34" charset="-122"/>
                <a:ea typeface="微软雅黑" panose="020B0503020204020204" pitchFamily="34" charset="-122"/>
              </a:rPr>
              <a:t>400</a:t>
            </a:r>
            <a:r>
              <a:rPr lang="zh-CN" altLang="en-US" sz="1400" b="1" kern="100" dirty="0">
                <a:solidFill>
                  <a:srgbClr val="C00000"/>
                </a:solidFill>
                <a:effectLst/>
                <a:latin typeface="微软雅黑" panose="020B0503020204020204" pitchFamily="34" charset="-122"/>
                <a:ea typeface="微软雅黑" panose="020B0503020204020204" pitchFamily="34" charset="-122"/>
              </a:rPr>
              <a:t>个</a:t>
            </a:r>
            <a:endParaRPr lang="zh-CN" altLang="en-US" sz="1100" b="1" dirty="0">
              <a:solidFill>
                <a:srgbClr val="C00000"/>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a:stretch>
            <a:fillRect/>
          </a:stretch>
        </p:blipFill>
        <p:spPr>
          <a:xfrm>
            <a:off x="5868366" y="1549169"/>
            <a:ext cx="2426754" cy="1417093"/>
          </a:xfrm>
          <a:prstGeom prst="roundRect">
            <a:avLst>
              <a:gd name="adj" fmla="val 528"/>
            </a:avLst>
          </a:prstGeom>
          <a:solidFill>
            <a:srgbClr val="FFFFFF">
              <a:shade val="85000"/>
            </a:srgbClr>
          </a:solidFill>
          <a:ln>
            <a:noFill/>
          </a:ln>
          <a:effectLst/>
        </p:spPr>
      </p:pic>
      <p:sp>
        <p:nvSpPr>
          <p:cNvPr id="24" name="文本框 23"/>
          <p:cNvSpPr txBox="1"/>
          <p:nvPr/>
        </p:nvSpPr>
        <p:spPr>
          <a:xfrm>
            <a:off x="5658815" y="1026708"/>
            <a:ext cx="2826767" cy="523220"/>
          </a:xfrm>
          <a:prstGeom prst="rect">
            <a:avLst/>
          </a:prstGeom>
          <a:noFill/>
        </p:spPr>
        <p:txBody>
          <a:bodyPr wrap="square">
            <a:spAutoFit/>
          </a:bodyPr>
          <a:lstStyle/>
          <a:p>
            <a:pPr algn="ctr"/>
            <a:r>
              <a:rPr lang="en-US" altLang="zh-CN" sz="1100" b="1" kern="100" dirty="0">
                <a:solidFill>
                  <a:schemeClr val="tx1">
                    <a:lumMod val="75000"/>
                    <a:lumOff val="25000"/>
                  </a:schemeClr>
                </a:solidFill>
                <a:latin typeface="微软雅黑" panose="020B0503020204020204" pitchFamily="34" charset="-122"/>
                <a:ea typeface="微软雅黑" panose="020B0503020204020204" pitchFamily="34" charset="-122"/>
              </a:rPr>
              <a:t>2022</a:t>
            </a:r>
            <a:r>
              <a:rPr lang="zh-CN" altLang="en-US" sz="1100" b="1" kern="100" dirty="0">
                <a:solidFill>
                  <a:schemeClr val="tx1">
                    <a:lumMod val="75000"/>
                    <a:lumOff val="25000"/>
                  </a:schemeClr>
                </a:solidFill>
                <a:latin typeface="微软雅黑" panose="020B0503020204020204" pitchFamily="34" charset="-122"/>
                <a:ea typeface="微软雅黑" panose="020B0503020204020204" pitchFamily="34" charset="-122"/>
              </a:rPr>
              <a:t>年起降架次占比</a:t>
            </a:r>
            <a:r>
              <a:rPr lang="en-US" altLang="zh-CN" sz="1400" b="1" kern="100" dirty="0">
                <a:solidFill>
                  <a:srgbClr val="C00000"/>
                </a:solidFill>
                <a:latin typeface="微软雅黑" panose="020B0503020204020204" pitchFamily="34" charset="-122"/>
                <a:ea typeface="微软雅黑" panose="020B0503020204020204" pitchFamily="34" charset="-122"/>
              </a:rPr>
              <a:t>38.7%</a:t>
            </a:r>
            <a:endParaRPr lang="en-US" altLang="zh-CN" sz="1400" b="1" kern="100" dirty="0">
              <a:solidFill>
                <a:srgbClr val="C00000"/>
              </a:solidFill>
              <a:latin typeface="微软雅黑" panose="020B0503020204020204" pitchFamily="34" charset="-122"/>
              <a:ea typeface="微软雅黑" panose="020B0503020204020204" pitchFamily="34" charset="-122"/>
            </a:endParaRPr>
          </a:p>
          <a:p>
            <a:pPr algn="ctr"/>
            <a:r>
              <a:rPr lang="zh-CN" altLang="en-US" sz="1100" b="1" kern="100" dirty="0">
                <a:solidFill>
                  <a:schemeClr val="tx1">
                    <a:lumMod val="75000"/>
                    <a:lumOff val="25000"/>
                  </a:schemeClr>
                </a:solidFill>
                <a:latin typeface="微软雅黑" panose="020B0503020204020204" pitchFamily="34" charset="-122"/>
                <a:ea typeface="微软雅黑" panose="020B0503020204020204" pitchFamily="34" charset="-122"/>
              </a:rPr>
              <a:t>旅客吞吐量占比</a:t>
            </a:r>
            <a:r>
              <a:rPr lang="en-US" altLang="zh-CN" sz="1400" b="1" kern="100" dirty="0">
                <a:solidFill>
                  <a:srgbClr val="C00000"/>
                </a:solidFill>
                <a:latin typeface="微软雅黑" panose="020B0503020204020204" pitchFamily="34" charset="-122"/>
                <a:ea typeface="微软雅黑" panose="020B0503020204020204" pitchFamily="34" charset="-122"/>
              </a:rPr>
              <a:t>13.8%</a:t>
            </a:r>
            <a:r>
              <a:rPr lang="zh-CN" altLang="en-US" sz="1400" b="1" kern="100" dirty="0">
                <a:solidFill>
                  <a:srgbClr val="C00000"/>
                </a:solidFill>
                <a:latin typeface="微软雅黑" panose="020B0503020204020204" pitchFamily="34" charset="-122"/>
                <a:ea typeface="微软雅黑" panose="020B0503020204020204" pitchFamily="34" charset="-122"/>
              </a:rPr>
              <a:t>，上升</a:t>
            </a:r>
            <a:r>
              <a:rPr lang="en-US" altLang="zh-CN" sz="1400" b="1" kern="100" dirty="0">
                <a:solidFill>
                  <a:srgbClr val="C00000"/>
                </a:solidFill>
                <a:latin typeface="微软雅黑" panose="020B0503020204020204" pitchFamily="34" charset="-122"/>
                <a:ea typeface="微软雅黑" panose="020B0503020204020204" pitchFamily="34" charset="-122"/>
              </a:rPr>
              <a:t>3.2%</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91178" y="1051683"/>
            <a:ext cx="2826767" cy="492443"/>
          </a:xfrm>
          <a:prstGeom prst="rect">
            <a:avLst/>
          </a:prstGeom>
          <a:noFill/>
        </p:spPr>
        <p:txBody>
          <a:bodyPr wrap="square">
            <a:spAutoFit/>
          </a:bodyPr>
          <a:lstStyle/>
          <a:p>
            <a:pPr algn="ctr"/>
            <a:r>
              <a:rPr lang="zh-CN" altLang="en-US" sz="1200" b="1" kern="100" dirty="0">
                <a:solidFill>
                  <a:schemeClr val="tx1">
                    <a:lumMod val="75000"/>
                    <a:lumOff val="25000"/>
                  </a:schemeClr>
                </a:solidFill>
                <a:effectLst/>
                <a:latin typeface="微软雅黑" panose="020B0503020204020204" pitchFamily="34" charset="-122"/>
                <a:ea typeface="微软雅黑" panose="020B0503020204020204" pitchFamily="34" charset="-122"/>
              </a:rPr>
              <a:t>中小机场</a:t>
            </a:r>
            <a:r>
              <a:rPr lang="zh-CN" altLang="en-US" sz="1200" b="1" kern="100" dirty="0">
                <a:solidFill>
                  <a:schemeClr val="tx1">
                    <a:lumMod val="75000"/>
                    <a:lumOff val="25000"/>
                  </a:schemeClr>
                </a:solidFill>
                <a:latin typeface="微软雅黑" panose="020B0503020204020204" pitchFamily="34" charset="-122"/>
                <a:ea typeface="微软雅黑" panose="020B0503020204020204" pitchFamily="34" charset="-122"/>
              </a:rPr>
              <a:t>（吞吐量</a:t>
            </a:r>
            <a:r>
              <a:rPr lang="en-US" altLang="zh-CN" sz="1200" b="1" kern="100" dirty="0">
                <a:solidFill>
                  <a:schemeClr val="tx1">
                    <a:lumMod val="75000"/>
                    <a:lumOff val="25000"/>
                  </a:schemeClr>
                </a:solidFill>
                <a:latin typeface="微软雅黑" panose="020B0503020204020204" pitchFamily="34" charset="-122"/>
                <a:ea typeface="微软雅黑" panose="020B0503020204020204" pitchFamily="34" charset="-122"/>
              </a:rPr>
              <a:t>200</a:t>
            </a:r>
            <a:r>
              <a:rPr lang="zh-CN" altLang="en-US" sz="1200" b="1" kern="100" dirty="0">
                <a:solidFill>
                  <a:schemeClr val="tx1">
                    <a:lumMod val="75000"/>
                    <a:lumOff val="25000"/>
                  </a:schemeClr>
                </a:solidFill>
                <a:latin typeface="微软雅黑" panose="020B0503020204020204" pitchFamily="34" charset="-122"/>
                <a:ea typeface="微软雅黑" panose="020B0503020204020204" pitchFamily="34" charset="-122"/>
              </a:rPr>
              <a:t>万以下）</a:t>
            </a:r>
            <a:endParaRPr lang="en-US" altLang="zh-CN" sz="1200" b="1" kern="1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200" b="1" kern="100" dirty="0">
                <a:solidFill>
                  <a:schemeClr val="tx1">
                    <a:lumMod val="75000"/>
                    <a:lumOff val="25000"/>
                  </a:schemeClr>
                </a:solidFill>
                <a:effectLst/>
                <a:latin typeface="微软雅黑" panose="020B0503020204020204" pitchFamily="34" charset="-122"/>
                <a:ea typeface="微软雅黑" panose="020B0503020204020204" pitchFamily="34" charset="-122"/>
              </a:rPr>
              <a:t>占比超</a:t>
            </a:r>
            <a:r>
              <a:rPr lang="en-US" altLang="zh-CN" sz="1400" b="1" kern="100" dirty="0">
                <a:solidFill>
                  <a:srgbClr val="C00000"/>
                </a:solidFill>
                <a:effectLst/>
                <a:latin typeface="微软雅黑" panose="020B0503020204020204" pitchFamily="34" charset="-122"/>
                <a:ea typeface="微软雅黑" panose="020B0503020204020204" pitchFamily="34" charset="-122"/>
              </a:rPr>
              <a:t>80%</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36" name="矩形: 圆角 35"/>
          <p:cNvSpPr/>
          <p:nvPr/>
        </p:nvSpPr>
        <p:spPr>
          <a:xfrm>
            <a:off x="882297" y="653490"/>
            <a:ext cx="3178513" cy="307329"/>
          </a:xfrm>
          <a:prstGeom prst="roundRect">
            <a:avLst/>
          </a:prstGeom>
          <a:no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r>
              <a:rPr lang="zh-CN" altLang="zh-CN" sz="16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数量多，占比高</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7" name="矩形: 圆角 36"/>
          <p:cNvSpPr/>
          <p:nvPr/>
        </p:nvSpPr>
        <p:spPr>
          <a:xfrm>
            <a:off x="5443200" y="653490"/>
            <a:ext cx="3178513" cy="307329"/>
          </a:xfrm>
          <a:prstGeom prst="roundRect">
            <a:avLst/>
          </a:prstGeom>
          <a:no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r>
              <a:rPr lang="zh-CN" altLang="zh-CN" sz="16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总运输量占比不断增加</a:t>
            </a:r>
            <a:endParaRPr lang="zh-CN" altLang="en-US" sz="16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6" name="图表 5"/>
          <p:cNvGraphicFramePr/>
          <p:nvPr/>
        </p:nvGraphicFramePr>
        <p:xfrm>
          <a:off x="-1288343" y="1602763"/>
          <a:ext cx="5312649" cy="1435496"/>
        </p:xfrm>
        <a:graphic>
          <a:graphicData uri="http://schemas.openxmlformats.org/drawingml/2006/chart">
            <c:chart xmlns:c="http://schemas.openxmlformats.org/drawingml/2006/chart" xmlns:r="http://schemas.openxmlformats.org/officeDocument/2006/relationships" r:id="rId1"/>
          </a:graphicData>
        </a:graphic>
      </p:graphicFrame>
      <p:sp>
        <p:nvSpPr>
          <p:cNvPr id="18" name="矩形 17"/>
          <p:cNvSpPr/>
          <p:nvPr/>
        </p:nvSpPr>
        <p:spPr>
          <a:xfrm>
            <a:off x="0" y="3089243"/>
            <a:ext cx="8725711" cy="311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我国中小机场总体保持着健康发展态势</a:t>
            </a:r>
            <a:endPar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165256" y="2812244"/>
            <a:ext cx="2826767" cy="261610"/>
          </a:xfrm>
          <a:prstGeom prst="rect">
            <a:avLst/>
          </a:prstGeom>
          <a:noFill/>
        </p:spPr>
        <p:txBody>
          <a:bodyPr wrap="square">
            <a:spAutoFit/>
          </a:bodyPr>
          <a:lstStyle/>
          <a:p>
            <a:pPr algn="ctr"/>
            <a:r>
              <a:rPr lang="en-US" altLang="zh-CN" sz="1050" b="1" kern="100" dirty="0">
                <a:solidFill>
                  <a:srgbClr val="C00000"/>
                </a:solidFill>
                <a:effectLst/>
                <a:latin typeface="微软雅黑" panose="020B0503020204020204" pitchFamily="34" charset="-122"/>
                <a:ea typeface="微软雅黑" panose="020B0503020204020204" pitchFamily="34" charset="-122"/>
              </a:rPr>
              <a:t>2022</a:t>
            </a:r>
            <a:r>
              <a:rPr lang="zh-CN" altLang="en-US" sz="1050" b="1" kern="100" dirty="0">
                <a:solidFill>
                  <a:srgbClr val="C00000"/>
                </a:solidFill>
                <a:effectLst/>
                <a:latin typeface="微软雅黑" panose="020B0503020204020204" pitchFamily="34" charset="-122"/>
                <a:ea typeface="微软雅黑" panose="020B0503020204020204" pitchFamily="34" charset="-122"/>
              </a:rPr>
              <a:t>年数据</a:t>
            </a:r>
            <a:endParaRPr lang="zh-CN" altLang="en-US" sz="1100" b="1" dirty="0">
              <a:solidFill>
                <a:srgbClr val="C0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48585" y="1551779"/>
            <a:ext cx="1888432" cy="230832"/>
          </a:xfrm>
          <a:prstGeom prst="rect">
            <a:avLst/>
          </a:prstGeom>
          <a:noFill/>
        </p:spPr>
        <p:txBody>
          <a:bodyPr wrap="square">
            <a:spAutoFit/>
          </a:bodyPr>
          <a:lstStyle/>
          <a:p>
            <a:pPr algn="ctr"/>
            <a:r>
              <a:rPr lang="zh-CN" altLang="en-US" sz="900" b="1" kern="100" dirty="0">
                <a:solidFill>
                  <a:srgbClr val="C00000"/>
                </a:solidFill>
                <a:latin typeface="微软雅黑" panose="020B0503020204020204" pitchFamily="34" charset="-122"/>
                <a:ea typeface="微软雅黑" panose="020B0503020204020204" pitchFamily="34" charset="-122"/>
              </a:rPr>
              <a:t>吞吐量</a:t>
            </a:r>
            <a:r>
              <a:rPr lang="en-US" altLang="zh-CN" sz="900" b="1" kern="100" dirty="0">
                <a:solidFill>
                  <a:srgbClr val="C00000"/>
                </a:solidFill>
                <a:latin typeface="微软雅黑" panose="020B0503020204020204" pitchFamily="34" charset="-122"/>
                <a:ea typeface="微软雅黑" panose="020B0503020204020204" pitchFamily="34" charset="-122"/>
              </a:rPr>
              <a:t>200</a:t>
            </a:r>
            <a:r>
              <a:rPr lang="zh-CN" altLang="en-US" sz="900" b="1" kern="100" dirty="0">
                <a:solidFill>
                  <a:srgbClr val="C00000"/>
                </a:solidFill>
                <a:latin typeface="微软雅黑" panose="020B0503020204020204" pitchFamily="34" charset="-122"/>
                <a:ea typeface="微软雅黑" panose="020B0503020204020204" pitchFamily="34" charset="-122"/>
              </a:rPr>
              <a:t>万以上</a:t>
            </a:r>
            <a:r>
              <a:rPr lang="en-US" altLang="zh-CN" sz="900" b="1" kern="100" dirty="0">
                <a:solidFill>
                  <a:srgbClr val="C00000"/>
                </a:solidFill>
                <a:latin typeface="微软雅黑" panose="020B0503020204020204" pitchFamily="34" charset="-122"/>
                <a:ea typeface="微软雅黑" panose="020B0503020204020204" pitchFamily="34" charset="-122"/>
              </a:rPr>
              <a:t>48</a:t>
            </a:r>
            <a:r>
              <a:rPr lang="zh-CN" altLang="en-US" sz="900" b="1" kern="100" dirty="0">
                <a:solidFill>
                  <a:srgbClr val="C00000"/>
                </a:solidFill>
                <a:latin typeface="微软雅黑" panose="020B0503020204020204" pitchFamily="34" charset="-122"/>
                <a:ea typeface="微软雅黑" panose="020B0503020204020204" pitchFamily="34" charset="-122"/>
              </a:rPr>
              <a:t>个，</a:t>
            </a:r>
            <a:r>
              <a:rPr lang="en-US" altLang="zh-CN" sz="900" b="1" kern="100" dirty="0">
                <a:solidFill>
                  <a:srgbClr val="C00000"/>
                </a:solidFill>
                <a:latin typeface="微软雅黑" panose="020B0503020204020204" pitchFamily="34" charset="-122"/>
                <a:ea typeface="微软雅黑" panose="020B0503020204020204" pitchFamily="34" charset="-122"/>
              </a:rPr>
              <a:t>19%</a:t>
            </a:r>
            <a:endParaRPr lang="zh-CN" altLang="en-US" sz="1000" b="1" dirty="0">
              <a:solidFill>
                <a:srgbClr val="C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801125" y="2250552"/>
            <a:ext cx="1555028" cy="369332"/>
          </a:xfrm>
          <a:prstGeom prst="rect">
            <a:avLst/>
          </a:prstGeom>
          <a:noFill/>
        </p:spPr>
        <p:txBody>
          <a:bodyPr wrap="square">
            <a:spAutoFit/>
          </a:bodyPr>
          <a:lstStyle/>
          <a:p>
            <a:pPr algn="ctr"/>
            <a:r>
              <a:rPr lang="zh-CN" altLang="en-US" sz="900" b="1" kern="100" dirty="0">
                <a:solidFill>
                  <a:schemeClr val="bg1"/>
                </a:solidFill>
                <a:latin typeface="微软雅黑" panose="020B0503020204020204" pitchFamily="34" charset="-122"/>
                <a:ea typeface="微软雅黑" panose="020B0503020204020204" pitchFamily="34" charset="-122"/>
              </a:rPr>
              <a:t>吞吐量</a:t>
            </a:r>
            <a:r>
              <a:rPr lang="en-US" altLang="zh-CN" sz="900" b="1" kern="100" dirty="0">
                <a:solidFill>
                  <a:schemeClr val="bg1"/>
                </a:solidFill>
                <a:latin typeface="微软雅黑" panose="020B0503020204020204" pitchFamily="34" charset="-122"/>
                <a:ea typeface="微软雅黑" panose="020B0503020204020204" pitchFamily="34" charset="-122"/>
              </a:rPr>
              <a:t>200</a:t>
            </a:r>
            <a:r>
              <a:rPr lang="zh-CN" altLang="en-US" sz="900" b="1" kern="100" dirty="0">
                <a:solidFill>
                  <a:schemeClr val="bg1"/>
                </a:solidFill>
                <a:latin typeface="微软雅黑" panose="020B0503020204020204" pitchFamily="34" charset="-122"/>
                <a:ea typeface="微软雅黑" panose="020B0503020204020204" pitchFamily="34" charset="-122"/>
              </a:rPr>
              <a:t>万以下</a:t>
            </a:r>
            <a:r>
              <a:rPr lang="en-US" altLang="zh-CN" sz="900" b="1" kern="100" dirty="0">
                <a:solidFill>
                  <a:schemeClr val="bg1"/>
                </a:solidFill>
                <a:latin typeface="微软雅黑" panose="020B0503020204020204" pitchFamily="34" charset="-122"/>
                <a:ea typeface="微软雅黑" panose="020B0503020204020204" pitchFamily="34" charset="-122"/>
              </a:rPr>
              <a:t>206</a:t>
            </a:r>
            <a:r>
              <a:rPr lang="zh-CN" altLang="en-US" sz="900" b="1" kern="100" dirty="0">
                <a:solidFill>
                  <a:schemeClr val="bg1"/>
                </a:solidFill>
                <a:latin typeface="微软雅黑" panose="020B0503020204020204" pitchFamily="34" charset="-122"/>
                <a:ea typeface="微软雅黑" panose="020B0503020204020204" pitchFamily="34" charset="-122"/>
              </a:rPr>
              <a:t>个</a:t>
            </a:r>
            <a:endParaRPr lang="en-US" altLang="zh-CN" sz="900" b="1" kern="100" dirty="0">
              <a:solidFill>
                <a:schemeClr val="bg1"/>
              </a:solidFill>
              <a:latin typeface="微软雅黑" panose="020B0503020204020204" pitchFamily="34" charset="-122"/>
              <a:ea typeface="微软雅黑" panose="020B0503020204020204" pitchFamily="34" charset="-122"/>
            </a:endParaRPr>
          </a:p>
          <a:p>
            <a:pPr algn="ctr"/>
            <a:r>
              <a:rPr lang="en-US" altLang="zh-CN" sz="900" b="1" kern="100" dirty="0">
                <a:solidFill>
                  <a:schemeClr val="bg1"/>
                </a:solidFill>
                <a:latin typeface="微软雅黑" panose="020B0503020204020204" pitchFamily="34" charset="-122"/>
                <a:ea typeface="微软雅黑" panose="020B0503020204020204" pitchFamily="34" charset="-122"/>
              </a:rPr>
              <a:t>81%</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bwMode="auto">
          <a:xfrm flipV="1">
            <a:off x="2673250" y="1118540"/>
            <a:ext cx="0" cy="1884941"/>
          </a:xfrm>
          <a:prstGeom prst="line">
            <a:avLst/>
          </a:prstGeom>
          <a:solidFill>
            <a:srgbClr val="E96969"/>
          </a:solidFill>
          <a:ln w="9525" cap="flat" cmpd="sng" algn="ctr">
            <a:solidFill>
              <a:srgbClr val="C00000"/>
            </a:solidFill>
            <a:prstDash val="dash"/>
            <a:round/>
            <a:headEnd type="none" w="med" len="med"/>
            <a:tailEnd type="none" w="med" len="med"/>
          </a:ln>
        </p:spPr>
      </p:cxnSp>
      <p:cxnSp>
        <p:nvCxnSpPr>
          <p:cNvPr id="8" name="直接连接符 7"/>
          <p:cNvCxnSpPr/>
          <p:nvPr/>
        </p:nvCxnSpPr>
        <p:spPr bwMode="auto">
          <a:xfrm flipV="1">
            <a:off x="5454324" y="653490"/>
            <a:ext cx="0" cy="2349991"/>
          </a:xfrm>
          <a:prstGeom prst="line">
            <a:avLst/>
          </a:prstGeom>
          <a:solidFill>
            <a:srgbClr val="E96969"/>
          </a:solidFill>
          <a:ln w="9525" cap="flat" cmpd="sng" algn="ctr">
            <a:solidFill>
              <a:srgbClr val="C00000"/>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右箭头 22"/>
          <p:cNvSpPr/>
          <p:nvPr/>
        </p:nvSpPr>
        <p:spPr>
          <a:xfrm>
            <a:off x="413745" y="1185259"/>
            <a:ext cx="3144707" cy="66961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左右 7"/>
          <p:cNvSpPr/>
          <p:nvPr/>
        </p:nvSpPr>
        <p:spPr>
          <a:xfrm>
            <a:off x="374546" y="1074498"/>
            <a:ext cx="2997374" cy="320227"/>
          </a:xfrm>
          <a:prstGeom prst="leftRightArrow">
            <a:avLst>
              <a:gd name="adj1" fmla="val 5000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tx1">
                    <a:lumMod val="75000"/>
                    <a:lumOff val="25000"/>
                  </a:schemeClr>
                </a:solidFill>
              </a:rPr>
              <a:t>全过程的技术支撑</a:t>
            </a:r>
            <a:endParaRPr lang="zh-CN" altLang="en-US" sz="1050" b="1" dirty="0">
              <a:solidFill>
                <a:schemeClr val="tx1">
                  <a:lumMod val="75000"/>
                  <a:lumOff val="25000"/>
                </a:schemeClr>
              </a:solidFill>
            </a:endParaRPr>
          </a:p>
        </p:txBody>
      </p:sp>
      <p:sp>
        <p:nvSpPr>
          <p:cNvPr id="10" name="箭头: 左右 9"/>
          <p:cNvSpPr/>
          <p:nvPr/>
        </p:nvSpPr>
        <p:spPr>
          <a:xfrm>
            <a:off x="401955" y="1744407"/>
            <a:ext cx="2997374" cy="320227"/>
          </a:xfrm>
          <a:prstGeom prst="leftRightArrow">
            <a:avLst>
              <a:gd name="adj1" fmla="val 50000"/>
              <a:gd name="adj2" fmla="val 3730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tx1">
                    <a:lumMod val="75000"/>
                    <a:lumOff val="25000"/>
                  </a:schemeClr>
                </a:solidFill>
              </a:rPr>
              <a:t>全要素的整体规划</a:t>
            </a:r>
            <a:endParaRPr lang="zh-CN" altLang="en-US" sz="1050" b="1" dirty="0">
              <a:solidFill>
                <a:schemeClr val="tx1">
                  <a:lumMod val="75000"/>
                  <a:lumOff val="25000"/>
                </a:schemeClr>
              </a:solidFill>
            </a:endParaRPr>
          </a:p>
        </p:txBody>
      </p:sp>
      <p:sp>
        <p:nvSpPr>
          <p:cNvPr id="11" name="矩形: 圆角 10"/>
          <p:cNvSpPr/>
          <p:nvPr/>
        </p:nvSpPr>
        <p:spPr>
          <a:xfrm>
            <a:off x="525753" y="1398310"/>
            <a:ext cx="448361" cy="249136"/>
          </a:xfrm>
          <a:prstGeom prst="roundRect">
            <a:avLst>
              <a:gd name="adj" fmla="val 0"/>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b="1" dirty="0"/>
              <a:t>规划</a:t>
            </a:r>
            <a:endParaRPr lang="zh-CN" altLang="en-US" sz="800" b="1" dirty="0"/>
          </a:p>
        </p:txBody>
      </p:sp>
      <p:sp>
        <p:nvSpPr>
          <p:cNvPr id="12" name="矩形: 圆角 11"/>
          <p:cNvSpPr/>
          <p:nvPr/>
        </p:nvSpPr>
        <p:spPr>
          <a:xfrm>
            <a:off x="1088064" y="1398310"/>
            <a:ext cx="448361" cy="249136"/>
          </a:xfrm>
          <a:prstGeom prst="roundRect">
            <a:avLst>
              <a:gd name="adj" fmla="val 0"/>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b="1" dirty="0"/>
              <a:t>建设</a:t>
            </a:r>
            <a:endParaRPr lang="zh-CN" altLang="en-US" sz="800" b="1" dirty="0"/>
          </a:p>
        </p:txBody>
      </p:sp>
      <p:sp>
        <p:nvSpPr>
          <p:cNvPr id="13" name="矩形: 圆角 12"/>
          <p:cNvSpPr/>
          <p:nvPr/>
        </p:nvSpPr>
        <p:spPr>
          <a:xfrm>
            <a:off x="1621530" y="1398310"/>
            <a:ext cx="448361" cy="249136"/>
          </a:xfrm>
          <a:prstGeom prst="roundRect">
            <a:avLst>
              <a:gd name="adj" fmla="val 0"/>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b="1" dirty="0"/>
              <a:t>管理</a:t>
            </a:r>
            <a:endParaRPr lang="zh-CN" altLang="en-US" sz="800" b="1" dirty="0"/>
          </a:p>
        </p:txBody>
      </p:sp>
      <p:sp>
        <p:nvSpPr>
          <p:cNvPr id="14" name="矩形: 圆角 13"/>
          <p:cNvSpPr/>
          <p:nvPr/>
        </p:nvSpPr>
        <p:spPr>
          <a:xfrm>
            <a:off x="2154996" y="1398310"/>
            <a:ext cx="448361" cy="249136"/>
          </a:xfrm>
          <a:prstGeom prst="roundRect">
            <a:avLst>
              <a:gd name="adj" fmla="val 0"/>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b="1" dirty="0"/>
              <a:t>养护</a:t>
            </a:r>
            <a:endParaRPr lang="zh-CN" altLang="en-US" sz="800" b="1" dirty="0"/>
          </a:p>
        </p:txBody>
      </p:sp>
      <p:sp>
        <p:nvSpPr>
          <p:cNvPr id="15" name="矩形: 圆角 14"/>
          <p:cNvSpPr/>
          <p:nvPr/>
        </p:nvSpPr>
        <p:spPr>
          <a:xfrm>
            <a:off x="2688462" y="1398310"/>
            <a:ext cx="448361" cy="249136"/>
          </a:xfrm>
          <a:prstGeom prst="roundRect">
            <a:avLst>
              <a:gd name="adj" fmla="val 0"/>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b="1" dirty="0"/>
              <a:t>运营</a:t>
            </a:r>
            <a:endParaRPr lang="zh-CN" altLang="en-US" sz="800" b="1" dirty="0"/>
          </a:p>
        </p:txBody>
      </p:sp>
      <p:pic>
        <p:nvPicPr>
          <p:cNvPr id="1030" name="图片 1029"/>
          <p:cNvPicPr>
            <a:picLocks noChangeAspect="1"/>
          </p:cNvPicPr>
          <p:nvPr/>
        </p:nvPicPr>
        <p:blipFill rotWithShape="1">
          <a:blip r:embed="rId1"/>
          <a:srcRect l="182" t="3091" r="-182" b="-3091"/>
          <a:stretch>
            <a:fillRect/>
          </a:stretch>
        </p:blipFill>
        <p:spPr>
          <a:xfrm>
            <a:off x="5281445" y="1342769"/>
            <a:ext cx="3124374" cy="1066394"/>
          </a:xfrm>
          <a:prstGeom prst="rect">
            <a:avLst/>
          </a:prstGeom>
        </p:spPr>
      </p:pic>
      <p:grpSp>
        <p:nvGrpSpPr>
          <p:cNvPr id="48" name="组合 47"/>
          <p:cNvGrpSpPr>
            <a:grpSpLocks noChangeAspect="1"/>
          </p:cNvGrpSpPr>
          <p:nvPr/>
        </p:nvGrpSpPr>
        <p:grpSpPr>
          <a:xfrm>
            <a:off x="197243" y="760336"/>
            <a:ext cx="8695697" cy="2286755"/>
            <a:chOff x="-1601532" y="1545417"/>
            <a:chExt cx="13104388" cy="3446138"/>
          </a:xfrm>
        </p:grpSpPr>
        <p:sp>
          <p:nvSpPr>
            <p:cNvPr id="49" name="圆"/>
            <p:cNvSpPr/>
            <p:nvPr/>
          </p:nvSpPr>
          <p:spPr>
            <a:xfrm>
              <a:off x="3865768" y="2616478"/>
              <a:ext cx="1494424" cy="149442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0" name="文本框 101"/>
            <p:cNvSpPr txBox="1"/>
            <p:nvPr/>
          </p:nvSpPr>
          <p:spPr>
            <a:xfrm>
              <a:off x="5695132" y="1565698"/>
              <a:ext cx="5807724" cy="463820"/>
            </a:xfrm>
            <a:prstGeom prst="rect">
              <a:avLst/>
            </a:prstGeom>
            <a:noFill/>
          </p:spPr>
          <p:txBody>
            <a:bodyPr wrap="square" rtlCol="0" anchor="b">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rgbClr val="C00000"/>
                  </a:solidFill>
                  <a:cs typeface="+mn-ea"/>
                  <a:sym typeface="+mn-lt"/>
                </a:rPr>
                <a:t>2</a:t>
              </a:r>
              <a:r>
                <a:rPr lang="en-US" altLang="zh-CN" sz="1400" b="1" dirty="0" smtClean="0">
                  <a:solidFill>
                    <a:srgbClr val="C00000"/>
                  </a:solidFill>
                  <a:cs typeface="+mn-ea"/>
                  <a:sym typeface="+mn-lt"/>
                </a:rPr>
                <a:t>.</a:t>
              </a:r>
              <a:r>
                <a:rPr lang="zh-CN" altLang="en-US" sz="1400" b="1" dirty="0" smtClean="0">
                  <a:solidFill>
                    <a:srgbClr val="C00000"/>
                  </a:solidFill>
                  <a:cs typeface="+mn-ea"/>
                  <a:sym typeface="+mn-lt"/>
                </a:rPr>
                <a:t>提供先进</a:t>
              </a:r>
              <a:r>
                <a:rPr lang="zh-CN" altLang="en-US" sz="1400" b="1" dirty="0">
                  <a:solidFill>
                    <a:srgbClr val="C00000"/>
                  </a:solidFill>
                  <a:cs typeface="+mn-ea"/>
                  <a:sym typeface="+mn-lt"/>
                </a:rPr>
                <a:t>工具支持，满足安全底线需求</a:t>
              </a:r>
              <a:endParaRPr lang="zh-CN" altLang="en-US" sz="1400" b="1" dirty="0">
                <a:solidFill>
                  <a:srgbClr val="C00000"/>
                </a:solidFill>
                <a:cs typeface="+mn-ea"/>
                <a:sym typeface="+mn-lt"/>
              </a:endParaRPr>
            </a:p>
          </p:txBody>
        </p:sp>
        <p:sp>
          <p:nvSpPr>
            <p:cNvPr id="52" name="文本框 105"/>
            <p:cNvSpPr txBox="1"/>
            <p:nvPr/>
          </p:nvSpPr>
          <p:spPr>
            <a:xfrm>
              <a:off x="-1601532" y="1545417"/>
              <a:ext cx="5361343" cy="463820"/>
            </a:xfrm>
            <a:prstGeom prst="rect">
              <a:avLst/>
            </a:prstGeom>
            <a:noFill/>
          </p:spPr>
          <p:txBody>
            <a:bodyPr wrap="square" rtlCol="0" anchor="b">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C00000"/>
                  </a:solidFill>
                  <a:cs typeface="+mn-ea"/>
                  <a:sym typeface="+mn-lt"/>
                </a:rPr>
                <a:t>1</a:t>
              </a:r>
              <a:r>
                <a:rPr lang="en-US" altLang="zh-CN" sz="1400" b="1" dirty="0" smtClean="0">
                  <a:solidFill>
                    <a:srgbClr val="C00000"/>
                  </a:solidFill>
                  <a:cs typeface="+mn-ea"/>
                  <a:sym typeface="+mn-lt"/>
                </a:rPr>
                <a:t>.</a:t>
              </a:r>
              <a:r>
                <a:rPr lang="zh-CN" altLang="en-US" sz="1400" b="1" dirty="0" smtClean="0">
                  <a:solidFill>
                    <a:srgbClr val="C00000"/>
                  </a:solidFill>
                  <a:cs typeface="+mn-ea"/>
                  <a:sym typeface="+mn-lt"/>
                </a:rPr>
                <a:t>提升体系</a:t>
              </a:r>
              <a:r>
                <a:rPr lang="zh-CN" altLang="en-US" sz="1400" b="1" dirty="0">
                  <a:solidFill>
                    <a:srgbClr val="C00000"/>
                  </a:solidFill>
                  <a:cs typeface="+mn-ea"/>
                  <a:sym typeface="+mn-lt"/>
                </a:rPr>
                <a:t>性</a:t>
              </a:r>
              <a:r>
                <a:rPr lang="zh-CN" altLang="en-US" sz="1400" b="1" dirty="0" smtClean="0">
                  <a:solidFill>
                    <a:srgbClr val="C00000"/>
                  </a:solidFill>
                  <a:cs typeface="+mn-ea"/>
                  <a:sym typeface="+mn-lt"/>
                </a:rPr>
                <a:t>规划能力，</a:t>
              </a:r>
              <a:r>
                <a:rPr lang="zh-CN" altLang="en-US" sz="1400" b="1" dirty="0">
                  <a:solidFill>
                    <a:srgbClr val="C00000"/>
                  </a:solidFill>
                  <a:cs typeface="+mn-ea"/>
                  <a:sym typeface="+mn-lt"/>
                </a:rPr>
                <a:t>满足长远发展需求</a:t>
              </a:r>
              <a:endParaRPr lang="zh-CN" altLang="en-US" sz="1400" b="1" dirty="0">
                <a:solidFill>
                  <a:srgbClr val="C00000"/>
                </a:solidFill>
                <a:cs typeface="+mn-ea"/>
                <a:sym typeface="+mn-lt"/>
              </a:endParaRPr>
            </a:p>
          </p:txBody>
        </p:sp>
        <p:sp>
          <p:nvSpPr>
            <p:cNvPr id="54" name="文本框 101"/>
            <p:cNvSpPr txBox="1"/>
            <p:nvPr/>
          </p:nvSpPr>
          <p:spPr>
            <a:xfrm>
              <a:off x="5746502" y="4501343"/>
              <a:ext cx="5644775" cy="463820"/>
            </a:xfrm>
            <a:prstGeom prst="rect">
              <a:avLst/>
            </a:prstGeom>
            <a:noFill/>
          </p:spPr>
          <p:txBody>
            <a:bodyPr wrap="square" rtlCol="0" anchor="b">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rgbClr val="C00000"/>
                  </a:solidFill>
                  <a:cs typeface="+mn-ea"/>
                  <a:sym typeface="+mn-lt"/>
                </a:rPr>
                <a:t>4.</a:t>
              </a:r>
              <a:r>
                <a:rPr lang="zh-CN" altLang="en-US" sz="1400" b="1" dirty="0">
                  <a:solidFill>
                    <a:srgbClr val="C00000"/>
                  </a:solidFill>
                  <a:cs typeface="+mn-ea"/>
                  <a:sym typeface="+mn-lt"/>
                </a:rPr>
                <a:t>加快信息化建设，满足航班保障高效需求</a:t>
              </a:r>
              <a:endParaRPr lang="zh-CN" altLang="en-US" sz="1400" b="1" dirty="0">
                <a:solidFill>
                  <a:srgbClr val="C00000"/>
                </a:solidFill>
                <a:cs typeface="+mn-ea"/>
                <a:sym typeface="+mn-lt"/>
              </a:endParaRPr>
            </a:p>
          </p:txBody>
        </p:sp>
        <p:sp>
          <p:nvSpPr>
            <p:cNvPr id="56" name="文本框 105"/>
            <p:cNvSpPr txBox="1"/>
            <p:nvPr/>
          </p:nvSpPr>
          <p:spPr>
            <a:xfrm>
              <a:off x="-1601532" y="4527735"/>
              <a:ext cx="5617025" cy="463820"/>
            </a:xfrm>
            <a:prstGeom prst="rect">
              <a:avLst/>
            </a:prstGeom>
            <a:noFill/>
          </p:spPr>
          <p:txBody>
            <a:bodyPr wrap="square" rtlCol="0" anchor="b">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rgbClr val="C00000"/>
                  </a:solidFill>
                  <a:cs typeface="+mn-ea"/>
                  <a:sym typeface="+mn-lt"/>
                </a:rPr>
                <a:t>3.</a:t>
              </a:r>
              <a:r>
                <a:rPr lang="zh-CN" altLang="en-US" sz="1400" b="1" dirty="0">
                  <a:solidFill>
                    <a:srgbClr val="C00000"/>
                  </a:solidFill>
                  <a:cs typeface="+mn-ea"/>
                  <a:sym typeface="+mn-lt"/>
                </a:rPr>
                <a:t>提升传统服务能力，满足多样化出行需求</a:t>
              </a:r>
              <a:endParaRPr lang="zh-CN" altLang="en-US" sz="1400" b="1" dirty="0">
                <a:solidFill>
                  <a:srgbClr val="C00000"/>
                </a:solidFill>
                <a:cs typeface="+mn-ea"/>
                <a:sym typeface="+mn-lt"/>
              </a:endParaRPr>
            </a:p>
          </p:txBody>
        </p:sp>
        <p:grpSp>
          <p:nvGrpSpPr>
            <p:cNvPr id="58" name="组合 1"/>
            <p:cNvGrpSpPr/>
            <p:nvPr/>
          </p:nvGrpSpPr>
          <p:grpSpPr>
            <a:xfrm>
              <a:off x="3407489" y="2174971"/>
              <a:ext cx="1128435" cy="1128799"/>
              <a:chOff x="3930210" y="1268279"/>
              <a:chExt cx="2150645" cy="2151339"/>
            </a:xfrm>
            <a:solidFill>
              <a:srgbClr val="C00000"/>
            </a:solidFill>
          </p:grpSpPr>
          <p:sp>
            <p:nvSpPr>
              <p:cNvPr id="69" name="任意多边形"/>
              <p:cNvSpPr/>
              <p:nvPr/>
            </p:nvSpPr>
            <p:spPr>
              <a:xfrm>
                <a:off x="3930210" y="1268279"/>
                <a:ext cx="2150645" cy="2151339"/>
              </a:xfrm>
              <a:custGeom>
                <a:avLst/>
                <a:gdLst>
                  <a:gd name="connsiteX0" fmla="*/ 2150646 w 2150646"/>
                  <a:gd name="connsiteY0" fmla="*/ 0 h 2151338"/>
                  <a:gd name="connsiteX1" fmla="*/ 2150646 w 2150646"/>
                  <a:gd name="connsiteY1" fmla="*/ 676805 h 2151338"/>
                  <a:gd name="connsiteX2" fmla="*/ 2004301 w 2150646"/>
                  <a:gd name="connsiteY2" fmla="*/ 684195 h 2151338"/>
                  <a:gd name="connsiteX3" fmla="*/ 683328 w 2150646"/>
                  <a:gd name="connsiteY3" fmla="*/ 2013581 h 2151338"/>
                  <a:gd name="connsiteX4" fmla="*/ 676806 w 2150646"/>
                  <a:gd name="connsiteY4" fmla="*/ 2151338 h 2151338"/>
                  <a:gd name="connsiteX5" fmla="*/ 0 w 2150646"/>
                  <a:gd name="connsiteY5" fmla="*/ 2151338 h 2151338"/>
                  <a:gd name="connsiteX6" fmla="*/ 9597 w 2150646"/>
                  <a:gd name="connsiteY6" fmla="*/ 1948651 h 2151338"/>
                  <a:gd name="connsiteX7" fmla="*/ 1935102 w 2150646"/>
                  <a:gd name="connsiteY7" fmla="*/ 10884 h 21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6" h="2151338">
                    <a:moveTo>
                      <a:pt x="2150646" y="0"/>
                    </a:moveTo>
                    <a:lnTo>
                      <a:pt x="2150646" y="676805"/>
                    </a:lnTo>
                    <a:lnTo>
                      <a:pt x="2004301" y="684195"/>
                    </a:lnTo>
                    <a:cubicBezTo>
                      <a:pt x="1305166" y="755196"/>
                      <a:pt x="749994" y="1313172"/>
                      <a:pt x="683328" y="2013581"/>
                    </a:cubicBezTo>
                    <a:lnTo>
                      <a:pt x="676806" y="2151338"/>
                    </a:lnTo>
                    <a:lnTo>
                      <a:pt x="0" y="2151338"/>
                    </a:lnTo>
                    <a:lnTo>
                      <a:pt x="9597" y="1948651"/>
                    </a:lnTo>
                    <a:cubicBezTo>
                      <a:pt x="106772" y="927708"/>
                      <a:pt x="916014" y="114378"/>
                      <a:pt x="1935102" y="108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1"/>
                  </a:solidFill>
                </a:endParaRPr>
              </a:p>
            </p:txBody>
          </p:sp>
          <p:sp>
            <p:nvSpPr>
              <p:cNvPr id="70" name="等腰三角形"/>
              <p:cNvSpPr/>
              <p:nvPr/>
            </p:nvSpPr>
            <p:spPr>
              <a:xfrm rot="18900000">
                <a:off x="4104955" y="1485217"/>
                <a:ext cx="596485" cy="514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9" name="组合 2"/>
            <p:cNvGrpSpPr/>
            <p:nvPr/>
          </p:nvGrpSpPr>
          <p:grpSpPr>
            <a:xfrm rot="5400000">
              <a:off x="4692441" y="2174790"/>
              <a:ext cx="1128434" cy="1128798"/>
              <a:chOff x="3930216" y="1268278"/>
              <a:chExt cx="2150646" cy="2151338"/>
            </a:xfrm>
            <a:solidFill>
              <a:srgbClr val="C00000"/>
            </a:solidFill>
          </p:grpSpPr>
          <p:sp>
            <p:nvSpPr>
              <p:cNvPr id="67" name="任意多边形"/>
              <p:cNvSpPr/>
              <p:nvPr/>
            </p:nvSpPr>
            <p:spPr>
              <a:xfrm>
                <a:off x="3930216" y="1268278"/>
                <a:ext cx="2150646" cy="2151338"/>
              </a:xfrm>
              <a:custGeom>
                <a:avLst/>
                <a:gdLst>
                  <a:gd name="connsiteX0" fmla="*/ 2150646 w 2150646"/>
                  <a:gd name="connsiteY0" fmla="*/ 0 h 2151338"/>
                  <a:gd name="connsiteX1" fmla="*/ 2150646 w 2150646"/>
                  <a:gd name="connsiteY1" fmla="*/ 676805 h 2151338"/>
                  <a:gd name="connsiteX2" fmla="*/ 2004301 w 2150646"/>
                  <a:gd name="connsiteY2" fmla="*/ 684195 h 2151338"/>
                  <a:gd name="connsiteX3" fmla="*/ 683328 w 2150646"/>
                  <a:gd name="connsiteY3" fmla="*/ 2013581 h 2151338"/>
                  <a:gd name="connsiteX4" fmla="*/ 676806 w 2150646"/>
                  <a:gd name="connsiteY4" fmla="*/ 2151338 h 2151338"/>
                  <a:gd name="connsiteX5" fmla="*/ 0 w 2150646"/>
                  <a:gd name="connsiteY5" fmla="*/ 2151338 h 2151338"/>
                  <a:gd name="connsiteX6" fmla="*/ 9597 w 2150646"/>
                  <a:gd name="connsiteY6" fmla="*/ 1948651 h 2151338"/>
                  <a:gd name="connsiteX7" fmla="*/ 1935102 w 2150646"/>
                  <a:gd name="connsiteY7" fmla="*/ 10884 h 21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6" h="2151338">
                    <a:moveTo>
                      <a:pt x="2150646" y="0"/>
                    </a:moveTo>
                    <a:lnTo>
                      <a:pt x="2150646" y="676805"/>
                    </a:lnTo>
                    <a:lnTo>
                      <a:pt x="2004301" y="684195"/>
                    </a:lnTo>
                    <a:cubicBezTo>
                      <a:pt x="1305166" y="755196"/>
                      <a:pt x="749994" y="1313172"/>
                      <a:pt x="683328" y="2013581"/>
                    </a:cubicBezTo>
                    <a:lnTo>
                      <a:pt x="676806" y="2151338"/>
                    </a:lnTo>
                    <a:lnTo>
                      <a:pt x="0" y="2151338"/>
                    </a:lnTo>
                    <a:lnTo>
                      <a:pt x="9597" y="1948651"/>
                    </a:lnTo>
                    <a:cubicBezTo>
                      <a:pt x="106772" y="927708"/>
                      <a:pt x="916014" y="114378"/>
                      <a:pt x="1935102" y="108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68" name="等腰三角形"/>
              <p:cNvSpPr/>
              <p:nvPr/>
            </p:nvSpPr>
            <p:spPr>
              <a:xfrm rot="18900000">
                <a:off x="4104955" y="1485217"/>
                <a:ext cx="596485" cy="514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0" name="组合 3"/>
            <p:cNvGrpSpPr/>
            <p:nvPr/>
          </p:nvGrpSpPr>
          <p:grpSpPr>
            <a:xfrm rot="16200000">
              <a:off x="3408049" y="3459183"/>
              <a:ext cx="1128434" cy="1128798"/>
              <a:chOff x="3930216" y="1268278"/>
              <a:chExt cx="2150646" cy="2151338"/>
            </a:xfrm>
            <a:solidFill>
              <a:srgbClr val="C00000"/>
            </a:solidFill>
          </p:grpSpPr>
          <p:sp>
            <p:nvSpPr>
              <p:cNvPr id="65" name="任意多边形"/>
              <p:cNvSpPr/>
              <p:nvPr/>
            </p:nvSpPr>
            <p:spPr>
              <a:xfrm>
                <a:off x="3930216" y="1268278"/>
                <a:ext cx="2150646" cy="2151338"/>
              </a:xfrm>
              <a:custGeom>
                <a:avLst/>
                <a:gdLst>
                  <a:gd name="connsiteX0" fmla="*/ 2150646 w 2150646"/>
                  <a:gd name="connsiteY0" fmla="*/ 0 h 2151338"/>
                  <a:gd name="connsiteX1" fmla="*/ 2150646 w 2150646"/>
                  <a:gd name="connsiteY1" fmla="*/ 676805 h 2151338"/>
                  <a:gd name="connsiteX2" fmla="*/ 2004301 w 2150646"/>
                  <a:gd name="connsiteY2" fmla="*/ 684195 h 2151338"/>
                  <a:gd name="connsiteX3" fmla="*/ 683328 w 2150646"/>
                  <a:gd name="connsiteY3" fmla="*/ 2013581 h 2151338"/>
                  <a:gd name="connsiteX4" fmla="*/ 676806 w 2150646"/>
                  <a:gd name="connsiteY4" fmla="*/ 2151338 h 2151338"/>
                  <a:gd name="connsiteX5" fmla="*/ 0 w 2150646"/>
                  <a:gd name="connsiteY5" fmla="*/ 2151338 h 2151338"/>
                  <a:gd name="connsiteX6" fmla="*/ 9597 w 2150646"/>
                  <a:gd name="connsiteY6" fmla="*/ 1948651 h 2151338"/>
                  <a:gd name="connsiteX7" fmla="*/ 1935102 w 2150646"/>
                  <a:gd name="connsiteY7" fmla="*/ 10884 h 21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6" h="2151338">
                    <a:moveTo>
                      <a:pt x="2150646" y="0"/>
                    </a:moveTo>
                    <a:lnTo>
                      <a:pt x="2150646" y="676805"/>
                    </a:lnTo>
                    <a:lnTo>
                      <a:pt x="2004301" y="684195"/>
                    </a:lnTo>
                    <a:cubicBezTo>
                      <a:pt x="1305166" y="755196"/>
                      <a:pt x="749994" y="1313172"/>
                      <a:pt x="683328" y="2013581"/>
                    </a:cubicBezTo>
                    <a:lnTo>
                      <a:pt x="676806" y="2151338"/>
                    </a:lnTo>
                    <a:lnTo>
                      <a:pt x="0" y="2151338"/>
                    </a:lnTo>
                    <a:lnTo>
                      <a:pt x="9597" y="1948651"/>
                    </a:lnTo>
                    <a:cubicBezTo>
                      <a:pt x="106772" y="927708"/>
                      <a:pt x="916014" y="114378"/>
                      <a:pt x="1935102" y="108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66" name="等腰三角形"/>
              <p:cNvSpPr/>
              <p:nvPr/>
            </p:nvSpPr>
            <p:spPr>
              <a:xfrm rot="18900000">
                <a:off x="4104955" y="1485217"/>
                <a:ext cx="596485" cy="514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1" name="组合 4"/>
            <p:cNvGrpSpPr/>
            <p:nvPr/>
          </p:nvGrpSpPr>
          <p:grpSpPr>
            <a:xfrm rot="10800000">
              <a:off x="4692669" y="3459364"/>
              <a:ext cx="1128434" cy="1128798"/>
              <a:chOff x="3930216" y="1268278"/>
              <a:chExt cx="2150646" cy="2151338"/>
            </a:xfrm>
            <a:solidFill>
              <a:srgbClr val="C00000"/>
            </a:solidFill>
          </p:grpSpPr>
          <p:sp>
            <p:nvSpPr>
              <p:cNvPr id="63" name="任意多边形"/>
              <p:cNvSpPr/>
              <p:nvPr/>
            </p:nvSpPr>
            <p:spPr>
              <a:xfrm>
                <a:off x="3930216" y="1268278"/>
                <a:ext cx="2150646" cy="2151338"/>
              </a:xfrm>
              <a:custGeom>
                <a:avLst/>
                <a:gdLst>
                  <a:gd name="connsiteX0" fmla="*/ 2150646 w 2150646"/>
                  <a:gd name="connsiteY0" fmla="*/ 0 h 2151338"/>
                  <a:gd name="connsiteX1" fmla="*/ 2150646 w 2150646"/>
                  <a:gd name="connsiteY1" fmla="*/ 676805 h 2151338"/>
                  <a:gd name="connsiteX2" fmla="*/ 2004301 w 2150646"/>
                  <a:gd name="connsiteY2" fmla="*/ 684195 h 2151338"/>
                  <a:gd name="connsiteX3" fmla="*/ 683328 w 2150646"/>
                  <a:gd name="connsiteY3" fmla="*/ 2013581 h 2151338"/>
                  <a:gd name="connsiteX4" fmla="*/ 676806 w 2150646"/>
                  <a:gd name="connsiteY4" fmla="*/ 2151338 h 2151338"/>
                  <a:gd name="connsiteX5" fmla="*/ 0 w 2150646"/>
                  <a:gd name="connsiteY5" fmla="*/ 2151338 h 2151338"/>
                  <a:gd name="connsiteX6" fmla="*/ 9597 w 2150646"/>
                  <a:gd name="connsiteY6" fmla="*/ 1948651 h 2151338"/>
                  <a:gd name="connsiteX7" fmla="*/ 1935102 w 2150646"/>
                  <a:gd name="connsiteY7" fmla="*/ 10884 h 21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6" h="2151338">
                    <a:moveTo>
                      <a:pt x="2150646" y="0"/>
                    </a:moveTo>
                    <a:lnTo>
                      <a:pt x="2150646" y="676805"/>
                    </a:lnTo>
                    <a:lnTo>
                      <a:pt x="2004301" y="684195"/>
                    </a:lnTo>
                    <a:cubicBezTo>
                      <a:pt x="1305166" y="755196"/>
                      <a:pt x="749994" y="1313172"/>
                      <a:pt x="683328" y="2013581"/>
                    </a:cubicBezTo>
                    <a:lnTo>
                      <a:pt x="676806" y="2151338"/>
                    </a:lnTo>
                    <a:lnTo>
                      <a:pt x="0" y="2151338"/>
                    </a:lnTo>
                    <a:lnTo>
                      <a:pt x="9597" y="1948651"/>
                    </a:lnTo>
                    <a:cubicBezTo>
                      <a:pt x="106772" y="927708"/>
                      <a:pt x="916014" y="114378"/>
                      <a:pt x="1935102" y="108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64" name="等腰三角形"/>
              <p:cNvSpPr/>
              <p:nvPr/>
            </p:nvSpPr>
            <p:spPr>
              <a:xfrm rot="18900000">
                <a:off x="4104955" y="1485217"/>
                <a:ext cx="596485" cy="514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75" name="右箭头 74"/>
          <p:cNvSpPr/>
          <p:nvPr/>
        </p:nvSpPr>
        <p:spPr>
          <a:xfrm>
            <a:off x="413745" y="1858461"/>
            <a:ext cx="3144707" cy="66961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514818" y="2064751"/>
            <a:ext cx="448361" cy="249136"/>
          </a:xfrm>
          <a:prstGeom prst="roundRect">
            <a:avLst>
              <a:gd name="adj" fmla="val 0"/>
            </a:avLst>
          </a:prstGeom>
          <a:solidFill>
            <a:schemeClr val="bg1"/>
          </a:solidFill>
          <a:ln w="31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800" b="1" dirty="0">
                <a:solidFill>
                  <a:srgbClr val="C00000"/>
                </a:solidFill>
              </a:rPr>
              <a:t>设备</a:t>
            </a:r>
            <a:endParaRPr lang="zh-CN" altLang="en-US" sz="800" b="1" dirty="0">
              <a:solidFill>
                <a:srgbClr val="C00000"/>
              </a:solidFill>
            </a:endParaRPr>
          </a:p>
        </p:txBody>
      </p:sp>
      <p:sp>
        <p:nvSpPr>
          <p:cNvPr id="18" name="矩形: 圆角 17"/>
          <p:cNvSpPr/>
          <p:nvPr/>
        </p:nvSpPr>
        <p:spPr>
          <a:xfrm>
            <a:off x="1073049" y="2064751"/>
            <a:ext cx="448361" cy="249136"/>
          </a:xfrm>
          <a:prstGeom prst="roundRect">
            <a:avLst>
              <a:gd name="adj" fmla="val 0"/>
            </a:avLst>
          </a:prstGeom>
          <a:solidFill>
            <a:schemeClr val="bg1"/>
          </a:solidFill>
          <a:ln w="31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800" b="1" dirty="0">
                <a:solidFill>
                  <a:srgbClr val="C00000"/>
                </a:solidFill>
              </a:rPr>
              <a:t>系统</a:t>
            </a:r>
            <a:endParaRPr lang="zh-CN" altLang="en-US" sz="800" b="1" dirty="0">
              <a:solidFill>
                <a:srgbClr val="C00000"/>
              </a:solidFill>
            </a:endParaRPr>
          </a:p>
        </p:txBody>
      </p:sp>
      <p:sp>
        <p:nvSpPr>
          <p:cNvPr id="19" name="矩形: 圆角 18"/>
          <p:cNvSpPr/>
          <p:nvPr/>
        </p:nvSpPr>
        <p:spPr>
          <a:xfrm>
            <a:off x="1619850" y="2064751"/>
            <a:ext cx="448361" cy="249136"/>
          </a:xfrm>
          <a:prstGeom prst="roundRect">
            <a:avLst>
              <a:gd name="adj" fmla="val 0"/>
            </a:avLst>
          </a:prstGeom>
          <a:solidFill>
            <a:schemeClr val="bg1"/>
          </a:solidFill>
          <a:ln w="31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800" b="1" dirty="0">
                <a:solidFill>
                  <a:srgbClr val="C00000"/>
                </a:solidFill>
              </a:rPr>
              <a:t>时刻</a:t>
            </a:r>
            <a:endParaRPr lang="zh-CN" altLang="en-US" sz="800" b="1" dirty="0">
              <a:solidFill>
                <a:srgbClr val="C00000"/>
              </a:solidFill>
            </a:endParaRPr>
          </a:p>
        </p:txBody>
      </p:sp>
      <p:sp>
        <p:nvSpPr>
          <p:cNvPr id="20" name="矩形: 圆角 19"/>
          <p:cNvSpPr/>
          <p:nvPr/>
        </p:nvSpPr>
        <p:spPr>
          <a:xfrm>
            <a:off x="2153319" y="2064751"/>
            <a:ext cx="448361" cy="249136"/>
          </a:xfrm>
          <a:prstGeom prst="roundRect">
            <a:avLst>
              <a:gd name="adj" fmla="val 0"/>
            </a:avLst>
          </a:prstGeom>
          <a:solidFill>
            <a:schemeClr val="bg1"/>
          </a:solidFill>
          <a:ln w="31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800" b="1" dirty="0">
                <a:solidFill>
                  <a:srgbClr val="C00000"/>
                </a:solidFill>
              </a:rPr>
              <a:t>空域</a:t>
            </a:r>
            <a:endParaRPr lang="zh-CN" altLang="en-US" sz="800" b="1" dirty="0">
              <a:solidFill>
                <a:srgbClr val="C00000"/>
              </a:solidFill>
            </a:endParaRPr>
          </a:p>
        </p:txBody>
      </p:sp>
      <p:sp>
        <p:nvSpPr>
          <p:cNvPr id="9" name="文本框 8"/>
          <p:cNvSpPr txBox="1"/>
          <p:nvPr/>
        </p:nvSpPr>
        <p:spPr>
          <a:xfrm>
            <a:off x="2686172" y="2045701"/>
            <a:ext cx="441146" cy="246221"/>
          </a:xfrm>
          <a:prstGeom prst="rect">
            <a:avLst/>
          </a:prstGeom>
          <a:noFill/>
        </p:spPr>
        <p:txBody>
          <a:bodyPr wrap="none" rtlCol="0">
            <a:spAutoFit/>
          </a:bodyPr>
          <a:lstStyle/>
          <a:p>
            <a:r>
              <a:rPr lang="en-US" altLang="zh-CN" sz="1000" b="1" dirty="0">
                <a:solidFill>
                  <a:schemeClr val="bg1"/>
                </a:solidFill>
              </a:rPr>
              <a:t>……</a:t>
            </a:r>
            <a:endParaRPr lang="zh-CN" altLang="en-US" sz="1000" b="1" dirty="0">
              <a:solidFill>
                <a:schemeClr val="bg1"/>
              </a:solidFill>
            </a:endParaRPr>
          </a:p>
        </p:txBody>
      </p:sp>
      <p:sp>
        <p:nvSpPr>
          <p:cNvPr id="25" name="矩形 24"/>
          <p:cNvSpPr/>
          <p:nvPr/>
        </p:nvSpPr>
        <p:spPr>
          <a:xfrm>
            <a:off x="5201148" y="1257243"/>
            <a:ext cx="3280452" cy="1220395"/>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4"/>
          <p:cNvSpPr txBox="1"/>
          <p:nvPr/>
        </p:nvSpPr>
        <p:spPr>
          <a:xfrm>
            <a:off x="266637" y="293385"/>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一、发展现状</a:t>
            </a:r>
            <a:endParaRPr lang="zh-CN" altLang="en-US" sz="1800" b="1" dirty="0">
              <a:solidFill>
                <a:srgbClr val="C00000"/>
              </a:solidFill>
              <a:cs typeface="+mn-ea"/>
              <a:sym typeface="+mn-lt"/>
            </a:endParaRPr>
          </a:p>
        </p:txBody>
      </p:sp>
      <p:sp>
        <p:nvSpPr>
          <p:cNvPr id="2" name="矩形 1"/>
          <p:cNvSpPr/>
          <p:nvPr/>
        </p:nvSpPr>
        <p:spPr>
          <a:xfrm>
            <a:off x="3861265" y="1596743"/>
            <a:ext cx="415499" cy="369332"/>
          </a:xfrm>
          <a:prstGeom prst="rect">
            <a:avLst/>
          </a:prstGeom>
        </p:spPr>
        <p:txBody>
          <a:bodyPr wrap="none">
            <a:spAutoFit/>
          </a:bodyPr>
          <a:lstStyle/>
          <a:p>
            <a:pPr algn="ctr"/>
            <a:r>
              <a:rPr lang="zh-CN" altLang="en-US" sz="1800" b="1" dirty="0">
                <a:solidFill>
                  <a:schemeClr val="tx1">
                    <a:lumMod val="75000"/>
                    <a:lumOff val="25000"/>
                  </a:schemeClr>
                </a:solidFill>
              </a:rPr>
              <a:t>建</a:t>
            </a:r>
            <a:endParaRPr lang="zh-CN" altLang="en-US" sz="1800" b="1" dirty="0">
              <a:solidFill>
                <a:schemeClr val="tx1">
                  <a:lumMod val="75000"/>
                  <a:lumOff val="25000"/>
                </a:schemeClr>
              </a:solidFill>
            </a:endParaRPr>
          </a:p>
        </p:txBody>
      </p:sp>
      <p:sp>
        <p:nvSpPr>
          <p:cNvPr id="40" name="矩形 39"/>
          <p:cNvSpPr/>
          <p:nvPr/>
        </p:nvSpPr>
        <p:spPr>
          <a:xfrm>
            <a:off x="3861265" y="1976493"/>
            <a:ext cx="415499" cy="369332"/>
          </a:xfrm>
          <a:prstGeom prst="rect">
            <a:avLst/>
          </a:prstGeom>
        </p:spPr>
        <p:txBody>
          <a:bodyPr wrap="none">
            <a:spAutoFit/>
          </a:bodyPr>
          <a:lstStyle/>
          <a:p>
            <a:pPr algn="ctr"/>
            <a:r>
              <a:rPr lang="zh-CN" altLang="en-US" sz="1800" b="1" dirty="0">
                <a:solidFill>
                  <a:schemeClr val="tx1">
                    <a:lumMod val="75000"/>
                    <a:lumOff val="25000"/>
                  </a:schemeClr>
                </a:solidFill>
              </a:rPr>
              <a:t>服</a:t>
            </a:r>
            <a:endParaRPr lang="zh-CN" altLang="en-US" sz="1800" b="1" dirty="0">
              <a:solidFill>
                <a:schemeClr val="tx1">
                  <a:lumMod val="75000"/>
                  <a:lumOff val="25000"/>
                </a:schemeClr>
              </a:solidFill>
            </a:endParaRPr>
          </a:p>
        </p:txBody>
      </p:sp>
      <p:sp>
        <p:nvSpPr>
          <p:cNvPr id="41" name="矩形 40"/>
          <p:cNvSpPr/>
          <p:nvPr/>
        </p:nvSpPr>
        <p:spPr>
          <a:xfrm>
            <a:off x="4332643" y="1589036"/>
            <a:ext cx="415499" cy="369332"/>
          </a:xfrm>
          <a:prstGeom prst="rect">
            <a:avLst/>
          </a:prstGeom>
        </p:spPr>
        <p:txBody>
          <a:bodyPr wrap="none">
            <a:spAutoFit/>
          </a:bodyPr>
          <a:lstStyle/>
          <a:p>
            <a:pPr algn="ctr"/>
            <a:r>
              <a:rPr lang="zh-CN" altLang="en-US" sz="1800" b="1" dirty="0">
                <a:solidFill>
                  <a:schemeClr val="tx1">
                    <a:lumMod val="75000"/>
                    <a:lumOff val="25000"/>
                  </a:schemeClr>
                </a:solidFill>
              </a:rPr>
              <a:t>管</a:t>
            </a:r>
            <a:endParaRPr lang="zh-CN" altLang="en-US" sz="1800" b="1" dirty="0">
              <a:solidFill>
                <a:schemeClr val="tx1">
                  <a:lumMod val="75000"/>
                  <a:lumOff val="25000"/>
                </a:schemeClr>
              </a:solidFill>
            </a:endParaRPr>
          </a:p>
        </p:txBody>
      </p:sp>
      <p:sp>
        <p:nvSpPr>
          <p:cNvPr id="42" name="矩形 41"/>
          <p:cNvSpPr/>
          <p:nvPr/>
        </p:nvSpPr>
        <p:spPr>
          <a:xfrm>
            <a:off x="4332643" y="2003983"/>
            <a:ext cx="415499" cy="369332"/>
          </a:xfrm>
          <a:prstGeom prst="rect">
            <a:avLst/>
          </a:prstGeom>
        </p:spPr>
        <p:txBody>
          <a:bodyPr wrap="none">
            <a:spAutoFit/>
          </a:bodyPr>
          <a:lstStyle/>
          <a:p>
            <a:pPr algn="ctr"/>
            <a:r>
              <a:rPr lang="zh-CN" altLang="en-US" sz="1800" b="1" dirty="0">
                <a:solidFill>
                  <a:schemeClr val="tx1">
                    <a:lumMod val="75000"/>
                    <a:lumOff val="25000"/>
                  </a:schemeClr>
                </a:solidFill>
              </a:rPr>
              <a:t>运</a:t>
            </a:r>
            <a:endParaRPr lang="zh-CN" altLang="en-US" sz="18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9"/>
          <p:cNvSpPr txBox="1"/>
          <p:nvPr/>
        </p:nvSpPr>
        <p:spPr>
          <a:xfrm>
            <a:off x="1794314" y="51639"/>
            <a:ext cx="6038072" cy="1200329"/>
          </a:xfrm>
          <a:prstGeom prst="rect">
            <a:avLst/>
          </a:prstGeom>
          <a:noFill/>
        </p:spPr>
        <p:txBody>
          <a:bodyPr wrap="square" rtlCol="0">
            <a:spAutoFit/>
          </a:bodyPr>
          <a:lstStyle/>
          <a:p>
            <a:pPr defTabSz="914400"/>
            <a:r>
              <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CONTENT</a:t>
            </a:r>
            <a:endParaRPr lang="en-US" altLang="zh-CN" sz="7200" b="1" spc="12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TextBox 49"/>
          <p:cNvSpPr txBox="1"/>
          <p:nvPr/>
        </p:nvSpPr>
        <p:spPr>
          <a:xfrm>
            <a:off x="3569292" y="282676"/>
            <a:ext cx="1956903" cy="707886"/>
          </a:xfrm>
          <a:prstGeom prst="rect">
            <a:avLst/>
          </a:prstGeom>
          <a:noFill/>
        </p:spPr>
        <p:txBody>
          <a:bodyPr wrap="square" rtlCol="0">
            <a:spAutoFit/>
          </a:bodyPr>
          <a:lstStyle/>
          <a:p>
            <a:pPr defTabSz="914400"/>
            <a:r>
              <a:rPr lang="zh-CN" altLang="en-US" sz="4000" b="1" dirty="0">
                <a:solidFill>
                  <a:srgbClr val="C00000"/>
                </a:solidFill>
                <a:latin typeface="微软雅黑" panose="020B0503020204020204" pitchFamily="34" charset="-122"/>
                <a:ea typeface="微软雅黑" panose="020B0503020204020204" pitchFamily="34" charset="-122"/>
              </a:rPr>
              <a:t>目  录</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1588" y="1016424"/>
            <a:ext cx="4291127"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1" name="文本框 10"/>
          <p:cNvSpPr txBox="1"/>
          <p:nvPr/>
        </p:nvSpPr>
        <p:spPr>
          <a:xfrm>
            <a:off x="1721289" y="1347873"/>
            <a:ext cx="1660477" cy="523220"/>
          </a:xfrm>
          <a:prstGeom prst="rect">
            <a:avLst/>
          </a:prstGeom>
          <a:noFill/>
        </p:spPr>
        <p:txBody>
          <a:bodyPr wrap="squar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发展现状</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12" name="矩形 11"/>
          <p:cNvSpPr/>
          <p:nvPr/>
        </p:nvSpPr>
        <p:spPr>
          <a:xfrm>
            <a:off x="-1588" y="2220325"/>
            <a:ext cx="4291127"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3" name="矩形 12"/>
          <p:cNvSpPr/>
          <p:nvPr/>
        </p:nvSpPr>
        <p:spPr>
          <a:xfrm>
            <a:off x="4349633" y="1016424"/>
            <a:ext cx="4291128" cy="1107996"/>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sz="1600" kern="0">
              <a:solidFill>
                <a:prstClr val="white"/>
              </a:solidFill>
              <a:latin typeface="微软雅黑" panose="020B0503020204020204" pitchFamily="34" charset="-122"/>
              <a:ea typeface="宋体" panose="02010600030101010101" pitchFamily="2" charset="-122"/>
            </a:endParaRPr>
          </a:p>
        </p:txBody>
      </p:sp>
      <p:sp>
        <p:nvSpPr>
          <p:cNvPr id="14" name="矩形 13"/>
          <p:cNvSpPr/>
          <p:nvPr/>
        </p:nvSpPr>
        <p:spPr>
          <a:xfrm>
            <a:off x="4349633" y="2220325"/>
            <a:ext cx="4291130" cy="1107996"/>
          </a:xfrm>
          <a:prstGeom prst="rect">
            <a:avLst/>
          </a:prstGeom>
          <a:solidFill>
            <a:srgbClr val="4D4D4D">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endParaRPr>
          </a:p>
        </p:txBody>
      </p:sp>
      <p:sp>
        <p:nvSpPr>
          <p:cNvPr id="15" name="文本框 14"/>
          <p:cNvSpPr txBox="1"/>
          <p:nvPr/>
        </p:nvSpPr>
        <p:spPr>
          <a:xfrm>
            <a:off x="1207771" y="1033486"/>
            <a:ext cx="284706" cy="1100348"/>
          </a:xfrm>
          <a:custGeom>
            <a:avLst/>
            <a:gdLst/>
            <a:ahLst/>
            <a:cxnLst/>
            <a:rect l="l" t="t" r="r" b="b"/>
            <a:pathLst>
              <a:path w="111587" h="431267">
                <a:moveTo>
                  <a:pt x="102831" y="0"/>
                </a:moveTo>
                <a:lnTo>
                  <a:pt x="111587" y="0"/>
                </a:lnTo>
                <a:lnTo>
                  <a:pt x="111587" y="431267"/>
                </a:lnTo>
                <a:lnTo>
                  <a:pt x="7479" y="431267"/>
                </a:lnTo>
                <a:lnTo>
                  <a:pt x="7479" y="419738"/>
                </a:lnTo>
                <a:cubicBezTo>
                  <a:pt x="27422" y="419322"/>
                  <a:pt x="40302" y="417608"/>
                  <a:pt x="46118" y="414596"/>
                </a:cubicBezTo>
                <a:cubicBezTo>
                  <a:pt x="51935" y="411584"/>
                  <a:pt x="55986" y="407533"/>
                  <a:pt x="58271" y="402443"/>
                </a:cubicBezTo>
                <a:cubicBezTo>
                  <a:pt x="60556" y="397354"/>
                  <a:pt x="61699" y="382137"/>
                  <a:pt x="61699" y="356793"/>
                </a:cubicBezTo>
                <a:lnTo>
                  <a:pt x="61699" y="128695"/>
                </a:lnTo>
                <a:cubicBezTo>
                  <a:pt x="61699" y="97949"/>
                  <a:pt x="60660" y="78214"/>
                  <a:pt x="58583" y="69489"/>
                </a:cubicBezTo>
                <a:cubicBezTo>
                  <a:pt x="57128" y="62841"/>
                  <a:pt x="54480" y="57960"/>
                  <a:pt x="50637" y="54844"/>
                </a:cubicBezTo>
                <a:cubicBezTo>
                  <a:pt x="46793" y="51727"/>
                  <a:pt x="42171" y="50169"/>
                  <a:pt x="36770" y="50169"/>
                </a:cubicBezTo>
                <a:cubicBezTo>
                  <a:pt x="29084" y="50169"/>
                  <a:pt x="18385" y="53389"/>
                  <a:pt x="4674" y="59829"/>
                </a:cubicBezTo>
                <a:lnTo>
                  <a:pt x="0" y="50169"/>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4816013" y="1016423"/>
            <a:ext cx="489919" cy="1159720"/>
          </a:xfrm>
          <a:custGeom>
            <a:avLst/>
            <a:gdLst/>
            <a:ahLst/>
            <a:cxnLst/>
            <a:rect l="l" t="t" r="r" b="b"/>
            <a:pathLst>
              <a:path w="182187" h="431267">
                <a:moveTo>
                  <a:pt x="182187" y="206444"/>
                </a:moveTo>
                <a:lnTo>
                  <a:pt x="182187" y="258707"/>
                </a:lnTo>
                <a:lnTo>
                  <a:pt x="163283" y="282006"/>
                </a:lnTo>
                <a:cubicBezTo>
                  <a:pt x="111556" y="338511"/>
                  <a:pt x="79252" y="372581"/>
                  <a:pt x="66372" y="384214"/>
                </a:cubicBezTo>
                <a:lnTo>
                  <a:pt x="176682" y="384214"/>
                </a:lnTo>
                <a:lnTo>
                  <a:pt x="182187" y="384094"/>
                </a:lnTo>
                <a:lnTo>
                  <a:pt x="182187" y="431267"/>
                </a:lnTo>
                <a:lnTo>
                  <a:pt x="0" y="431267"/>
                </a:lnTo>
                <a:lnTo>
                  <a:pt x="0" y="419738"/>
                </a:lnTo>
                <a:cubicBezTo>
                  <a:pt x="73332" y="352845"/>
                  <a:pt x="124955" y="298210"/>
                  <a:pt x="154869" y="255831"/>
                </a:cubicBezTo>
                <a:close/>
                <a:moveTo>
                  <a:pt x="132745" y="0"/>
                </a:moveTo>
                <a:cubicBezTo>
                  <a:pt x="149884" y="0"/>
                  <a:pt x="165607" y="2753"/>
                  <a:pt x="179915" y="8258"/>
                </a:cubicBezTo>
                <a:lnTo>
                  <a:pt x="182187" y="9713"/>
                </a:lnTo>
                <a:lnTo>
                  <a:pt x="182187" y="84805"/>
                </a:lnTo>
                <a:lnTo>
                  <a:pt x="175124" y="73540"/>
                </a:lnTo>
                <a:cubicBezTo>
                  <a:pt x="158713" y="56298"/>
                  <a:pt x="139081" y="47677"/>
                  <a:pt x="116230" y="47677"/>
                </a:cubicBezTo>
                <a:cubicBezTo>
                  <a:pt x="95456" y="47677"/>
                  <a:pt x="76811" y="53753"/>
                  <a:pt x="60296" y="65906"/>
                </a:cubicBezTo>
                <a:cubicBezTo>
                  <a:pt x="43781" y="78058"/>
                  <a:pt x="31576" y="95872"/>
                  <a:pt x="23682" y="119347"/>
                </a:cubicBezTo>
                <a:lnTo>
                  <a:pt x="12153" y="119347"/>
                </a:lnTo>
                <a:cubicBezTo>
                  <a:pt x="17346" y="80915"/>
                  <a:pt x="30693" y="51416"/>
                  <a:pt x="52194" y="30850"/>
                </a:cubicBezTo>
                <a:cubicBezTo>
                  <a:pt x="73695" y="10283"/>
                  <a:pt x="100546" y="0"/>
                  <a:pt x="132745"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16"/>
          <p:cNvSpPr txBox="1"/>
          <p:nvPr/>
        </p:nvSpPr>
        <p:spPr>
          <a:xfrm>
            <a:off x="1101015" y="2216942"/>
            <a:ext cx="402547" cy="1100348"/>
          </a:xfrm>
          <a:custGeom>
            <a:avLst/>
            <a:gdLst/>
            <a:ahLst/>
            <a:cxnLst/>
            <a:rect l="l" t="t" r="r" b="b"/>
            <a:pathLst>
              <a:path w="160509" h="438746">
                <a:moveTo>
                  <a:pt x="24928" y="382656"/>
                </a:moveTo>
                <a:cubicBezTo>
                  <a:pt x="30122" y="382656"/>
                  <a:pt x="35419" y="383487"/>
                  <a:pt x="40820" y="385149"/>
                </a:cubicBezTo>
                <a:cubicBezTo>
                  <a:pt x="44352" y="386188"/>
                  <a:pt x="52350" y="389979"/>
                  <a:pt x="64814" y="396523"/>
                </a:cubicBezTo>
                <a:cubicBezTo>
                  <a:pt x="77279" y="403067"/>
                  <a:pt x="85900" y="406962"/>
                  <a:pt x="90678" y="408208"/>
                </a:cubicBezTo>
                <a:cubicBezTo>
                  <a:pt x="98364" y="410493"/>
                  <a:pt x="106570" y="411636"/>
                  <a:pt x="115295" y="411636"/>
                </a:cubicBezTo>
                <a:cubicBezTo>
                  <a:pt x="125890" y="411636"/>
                  <a:pt x="135796" y="409584"/>
                  <a:pt x="145014" y="405482"/>
                </a:cubicBezTo>
                <a:lnTo>
                  <a:pt x="160509" y="394303"/>
                </a:lnTo>
                <a:lnTo>
                  <a:pt x="160509" y="418004"/>
                </a:lnTo>
                <a:lnTo>
                  <a:pt x="149650" y="425658"/>
                </a:lnTo>
                <a:cubicBezTo>
                  <a:pt x="127681" y="434383"/>
                  <a:pt x="102311" y="438746"/>
                  <a:pt x="73539" y="438746"/>
                </a:cubicBezTo>
                <a:cubicBezTo>
                  <a:pt x="45079" y="438746"/>
                  <a:pt x="25707" y="435214"/>
                  <a:pt x="15424" y="428151"/>
                </a:cubicBezTo>
                <a:cubicBezTo>
                  <a:pt x="5141" y="421088"/>
                  <a:pt x="0" y="413505"/>
                  <a:pt x="0" y="405404"/>
                </a:cubicBezTo>
                <a:cubicBezTo>
                  <a:pt x="0" y="399379"/>
                  <a:pt x="2440" y="394082"/>
                  <a:pt x="7322" y="389512"/>
                </a:cubicBezTo>
                <a:cubicBezTo>
                  <a:pt x="12204" y="384941"/>
                  <a:pt x="18073" y="382656"/>
                  <a:pt x="24928" y="382656"/>
                </a:cubicBezTo>
                <a:close/>
                <a:moveTo>
                  <a:pt x="160509" y="142791"/>
                </a:moveTo>
                <a:lnTo>
                  <a:pt x="160509" y="251229"/>
                </a:lnTo>
                <a:lnTo>
                  <a:pt x="128694" y="231682"/>
                </a:lnTo>
                <a:cubicBezTo>
                  <a:pt x="113114" y="224930"/>
                  <a:pt x="97222" y="221554"/>
                  <a:pt x="81018" y="221554"/>
                </a:cubicBezTo>
                <a:lnTo>
                  <a:pt x="71046" y="221554"/>
                </a:lnTo>
                <a:lnTo>
                  <a:pt x="71046" y="212206"/>
                </a:lnTo>
                <a:cubicBezTo>
                  <a:pt x="87458" y="210129"/>
                  <a:pt x="103921" y="204208"/>
                  <a:pt x="120436" y="194444"/>
                </a:cubicBezTo>
                <a:cubicBezTo>
                  <a:pt x="136952" y="184681"/>
                  <a:pt x="148949" y="172943"/>
                  <a:pt x="156427" y="159233"/>
                </a:cubicBezTo>
                <a:close/>
                <a:moveTo>
                  <a:pt x="120904" y="0"/>
                </a:moveTo>
                <a:lnTo>
                  <a:pt x="160509" y="7289"/>
                </a:lnTo>
                <a:lnTo>
                  <a:pt x="160509" y="81828"/>
                </a:lnTo>
                <a:lnTo>
                  <a:pt x="147546" y="62166"/>
                </a:lnTo>
                <a:cubicBezTo>
                  <a:pt x="134147" y="48975"/>
                  <a:pt x="117476" y="42379"/>
                  <a:pt x="97533" y="42379"/>
                </a:cubicBezTo>
                <a:cubicBezTo>
                  <a:pt x="65334" y="42379"/>
                  <a:pt x="38431" y="59622"/>
                  <a:pt x="16826" y="94106"/>
                </a:cubicBezTo>
                <a:lnTo>
                  <a:pt x="6543" y="89121"/>
                </a:lnTo>
                <a:cubicBezTo>
                  <a:pt x="18592" y="60660"/>
                  <a:pt x="33809" y="38692"/>
                  <a:pt x="52194" y="23215"/>
                </a:cubicBezTo>
                <a:cubicBezTo>
                  <a:pt x="70579" y="7739"/>
                  <a:pt x="93482" y="0"/>
                  <a:pt x="120904" y="0"/>
                </a:cubicBez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nvSpPr>
        <p:spPr>
          <a:xfrm>
            <a:off x="4703503" y="2176143"/>
            <a:ext cx="602429" cy="1159719"/>
          </a:xfrm>
          <a:custGeom>
            <a:avLst/>
            <a:gdLst/>
            <a:ahLst/>
            <a:cxnLst/>
            <a:rect l="l" t="t" r="r" b="b"/>
            <a:pathLst>
              <a:path w="224027" h="431267">
                <a:moveTo>
                  <a:pt x="178864" y="65750"/>
                </a:moveTo>
                <a:lnTo>
                  <a:pt x="30538" y="275463"/>
                </a:lnTo>
                <a:lnTo>
                  <a:pt x="178864" y="275463"/>
                </a:lnTo>
                <a:close/>
                <a:moveTo>
                  <a:pt x="196002" y="0"/>
                </a:moveTo>
                <a:lnTo>
                  <a:pt x="224027" y="0"/>
                </a:lnTo>
                <a:lnTo>
                  <a:pt x="224027" y="431267"/>
                </a:lnTo>
                <a:lnTo>
                  <a:pt x="178864" y="431267"/>
                </a:lnTo>
                <a:lnTo>
                  <a:pt x="178864" y="319711"/>
                </a:lnTo>
                <a:lnTo>
                  <a:pt x="0" y="319711"/>
                </a:lnTo>
                <a:lnTo>
                  <a:pt x="0" y="279825"/>
                </a:lnTo>
                <a:close/>
              </a:path>
            </a:pathLst>
          </a:custGeom>
          <a:solidFill>
            <a:srgbClr val="FFFFFF">
              <a:alpha val="41176"/>
            </a:srgb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defTabSz="914400"/>
            <a:endParaRPr lang="zh-CN" altLang="en-US" sz="4800">
              <a:solidFill>
                <a:srgbClr val="EE535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5630558" y="1347873"/>
            <a:ext cx="1620957" cy="523220"/>
          </a:xfrm>
          <a:prstGeom prst="rect">
            <a:avLst/>
          </a:prstGeom>
          <a:noFill/>
        </p:spPr>
        <p:txBody>
          <a:bodyPr wrap="none" rtlCol="0">
            <a:spAutoFit/>
            <a:scene3d>
              <a:camera prst="orthographicFront"/>
              <a:lightRig rig="threePt" dir="t"/>
            </a:scene3d>
            <a:sp3d contourW="12700"/>
          </a:bodyPr>
          <a:lstStyle/>
          <a:p>
            <a:pPr defTabSz="914400"/>
            <a:r>
              <a:rPr lang="zh-CN" altLang="en-US" sz="2800" b="1" dirty="0">
                <a:solidFill>
                  <a:srgbClr val="FFFFFF"/>
                </a:solidFill>
                <a:latin typeface="Century Gothic" panose="020B0502020202020204" pitchFamily="34" charset="0"/>
                <a:ea typeface="微软雅黑" panose="020B0503020204020204" pitchFamily="34" charset="-122"/>
                <a:cs typeface="经典综艺体简" panose="02010609000101010101" pitchFamily="49" charset="-122"/>
              </a:rPr>
              <a:t>方案思考</a:t>
            </a:r>
            <a:endParaRPr lang="zh-CN" altLang="en-US" sz="2800" b="1" dirty="0">
              <a:solidFill>
                <a:srgbClr val="FFFFFF"/>
              </a:solidFill>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20" name="文本框 19"/>
          <p:cNvSpPr txBox="1"/>
          <p:nvPr/>
        </p:nvSpPr>
        <p:spPr>
          <a:xfrm>
            <a:off x="1794314" y="2526302"/>
            <a:ext cx="2454056"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实施建议</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
        <p:nvSpPr>
          <p:cNvPr id="21" name="文本框 20"/>
          <p:cNvSpPr txBox="1"/>
          <p:nvPr/>
        </p:nvSpPr>
        <p:spPr>
          <a:xfrm>
            <a:off x="5531091" y="2526302"/>
            <a:ext cx="2208819" cy="523220"/>
          </a:xfrm>
          <a:prstGeom prst="rect">
            <a:avLst/>
          </a:prstGeom>
          <a:noFill/>
        </p:spPr>
        <p:txBody>
          <a:bodyPr wrap="square" rtlCol="0">
            <a:spAutoFit/>
            <a:scene3d>
              <a:camera prst="orthographicFront"/>
              <a:lightRig rig="threePt" dir="t"/>
            </a:scene3d>
            <a:sp3d contourW="12700"/>
          </a:bodyPr>
          <a:lstStyle>
            <a:defPPr>
              <a:defRPr lang="zh-CN"/>
            </a:defPPr>
            <a:lvl1pPr fontAlgn="auto">
              <a:spcBef>
                <a:spcPts val="0"/>
              </a:spcBef>
              <a:spcAft>
                <a:spcPts val="0"/>
              </a:spcAft>
              <a:buFontTx/>
              <a:buNone/>
              <a:defRPr sz="3000" b="1">
                <a:solidFill>
                  <a:schemeClr val="bg2"/>
                </a:solidFill>
                <a:latin typeface="Century Gothic" panose="020B0502020202020204" pitchFamily="34" charset="0"/>
                <a:ea typeface="微软雅黑" panose="020B0503020204020204" pitchFamily="34" charset="-122"/>
                <a:cs typeface="经典综艺体简" panose="02010609000101010101" pitchFamily="49"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rPr>
              <a:t>具体实践</a:t>
            </a:r>
            <a:endParaRPr kumimoji="0" lang="zh-CN" altLang="en-US" sz="2800" b="1" i="0" u="none" strike="noStrike" kern="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421777" y="2446797"/>
            <a:ext cx="2296906"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“第</a:t>
            </a:r>
            <a:r>
              <a:rPr lang="zh-CN" altLang="en-US" sz="1200" b="1" dirty="0">
                <a:solidFill>
                  <a:srgbClr val="A22326"/>
                </a:solidFill>
                <a:latin typeface="微软雅黑" panose="020B0503020204020204" pitchFamily="34" charset="-122"/>
                <a:ea typeface="微软雅黑" panose="020B0503020204020204" pitchFamily="34" charset="-122"/>
              </a:rPr>
              <a:t>一</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横”：一体化安全管理</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1421777" y="2057260"/>
            <a:ext cx="2296906"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“第</a:t>
            </a:r>
            <a:r>
              <a:rPr lang="zh-CN" altLang="en-US" sz="1200" b="1" dirty="0">
                <a:solidFill>
                  <a:srgbClr val="A22326"/>
                </a:solidFill>
                <a:latin typeface="微软雅黑" panose="020B0503020204020204" pitchFamily="34" charset="-122"/>
                <a:ea typeface="微软雅黑" panose="020B0503020204020204" pitchFamily="34" charset="-122"/>
              </a:rPr>
              <a:t>二</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横”：地域化服务保障</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421777" y="1675390"/>
            <a:ext cx="2296906"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“第</a:t>
            </a:r>
            <a:r>
              <a:rPr lang="zh-CN" altLang="en-US" sz="1200" b="1" dirty="0">
                <a:solidFill>
                  <a:srgbClr val="A22326"/>
                </a:solidFill>
                <a:latin typeface="微软雅黑" panose="020B0503020204020204" pitchFamily="34" charset="-122"/>
                <a:ea typeface="微软雅黑" panose="020B0503020204020204" pitchFamily="34" charset="-122"/>
              </a:rPr>
              <a:t>三</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横”：集群化协同运行</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1421777" y="1278272"/>
            <a:ext cx="2296906"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“第</a:t>
            </a:r>
            <a:r>
              <a:rPr lang="zh-CN" altLang="en-US" sz="1200" b="1" dirty="0">
                <a:solidFill>
                  <a:srgbClr val="C00000"/>
                </a:solidFill>
                <a:latin typeface="微软雅黑" panose="020B0503020204020204" pitchFamily="34" charset="-122"/>
                <a:ea typeface="微软雅黑" panose="020B0503020204020204" pitchFamily="34" charset="-122"/>
              </a:rPr>
              <a:t>四</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横”：集团化运营管理</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613738" y="1671795"/>
            <a:ext cx="540000" cy="263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核心</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615011" y="2458840"/>
            <a:ext cx="540000" cy="263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底线</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613738" y="2065318"/>
            <a:ext cx="540000" cy="263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根本</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603537" y="1278272"/>
            <a:ext cx="540000" cy="263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关键</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pic>
        <p:nvPicPr>
          <p:cNvPr id="109" name="Picture 19"/>
          <p:cNvPicPr>
            <a:picLocks noChangeAspect="1" noChangeArrowheads="1"/>
          </p:cNvPicPr>
          <p:nvPr/>
        </p:nvPicPr>
        <p:blipFill rotWithShape="1">
          <a:blip r:embed="rId1" cstate="print">
            <a:duotone>
              <a:prstClr val="black"/>
              <a:schemeClr val="accent2">
                <a:tint val="45000"/>
                <a:satMod val="400000"/>
              </a:schemeClr>
            </a:duotone>
            <a:extLst>
              <a:ext uri="{BEBA8EAE-BF5A-486C-A8C5-ECC9F3942E4B}">
                <a14:imgProps xmlns:a14="http://schemas.microsoft.com/office/drawing/2010/main">
                  <a14:imgLayer r:embed="rId2">
                    <a14:imgEffect>
                      <a14:brightnessContrast bright="100000"/>
                    </a14:imgEffect>
                    <a14:imgEffect>
                      <a14:saturation sat="0"/>
                    </a14:imgEffect>
                  </a14:imgLayer>
                </a14:imgProps>
              </a:ext>
            </a:extLst>
          </a:blip>
          <a:srcRect l="5216" r="3535"/>
          <a:stretch>
            <a:fillRect/>
          </a:stretch>
        </p:blipFill>
        <p:spPr bwMode="auto">
          <a:xfrm rot="10800000">
            <a:off x="933135" y="873394"/>
            <a:ext cx="2743589" cy="407534"/>
          </a:xfrm>
          <a:prstGeom prst="rect">
            <a:avLst/>
          </a:prstGeom>
          <a:noFill/>
          <a:ln w="9525">
            <a:noFill/>
            <a:miter lim="800000"/>
            <a:headEnd/>
            <a:tailEnd/>
          </a:ln>
        </p:spPr>
      </p:pic>
      <p:sp>
        <p:nvSpPr>
          <p:cNvPr id="104" name="文本框 9"/>
          <p:cNvSpPr txBox="1"/>
          <p:nvPr/>
        </p:nvSpPr>
        <p:spPr>
          <a:xfrm>
            <a:off x="1842495" y="616550"/>
            <a:ext cx="833708" cy="385349"/>
          </a:xfrm>
          <a:prstGeom prst="rect">
            <a:avLst/>
          </a:prstGeom>
          <a:noFill/>
        </p:spPr>
        <p:txBody>
          <a:bodyPr wrap="square" lIns="76823" tIns="38411" rIns="76823" bIns="38411" rtlCol="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四横</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149" name="矩形 148"/>
          <p:cNvSpPr/>
          <p:nvPr/>
        </p:nvSpPr>
        <p:spPr>
          <a:xfrm>
            <a:off x="3894292" y="1341573"/>
            <a:ext cx="4285555" cy="313250"/>
          </a:xfrm>
          <a:prstGeom prst="rect">
            <a:avLst/>
          </a:prstGeom>
          <a:solidFill>
            <a:srgbClr val="CB4D3E">
              <a:alpha val="74902"/>
            </a:srgbClr>
          </a:solidFill>
          <a:ln w="12700" cap="flat" cmpd="sng" algn="ctr">
            <a:noFill/>
            <a:prstDash val="solid"/>
            <a:miter lim="800000"/>
          </a:ln>
          <a:effectLst/>
        </p:spPr>
        <p:txBody>
          <a:bodyPr lIns="0" tIns="0" rIns="0" bIns="0" anchor="ctr"/>
          <a:lstStyle/>
          <a:p>
            <a:pPr algn="ctr"/>
            <a:endParaRPr lang="zh-CN" altLang="en-US" sz="1500" kern="0">
              <a:solidFill>
                <a:schemeClr val="bg1"/>
              </a:solidFill>
              <a:cs typeface="+mn-ea"/>
            </a:endParaRPr>
          </a:p>
        </p:txBody>
      </p:sp>
      <p:sp>
        <p:nvSpPr>
          <p:cNvPr id="150" name="矩形 149"/>
          <p:cNvSpPr/>
          <p:nvPr/>
        </p:nvSpPr>
        <p:spPr>
          <a:xfrm>
            <a:off x="3894292" y="1689853"/>
            <a:ext cx="4285555" cy="313250"/>
          </a:xfrm>
          <a:prstGeom prst="rect">
            <a:avLst/>
          </a:prstGeom>
          <a:solidFill>
            <a:srgbClr val="CB4D3E">
              <a:alpha val="74902"/>
            </a:srgbClr>
          </a:solidFill>
          <a:ln w="12700" cap="flat" cmpd="sng" algn="ctr">
            <a:noFill/>
            <a:prstDash val="solid"/>
            <a:miter lim="800000"/>
          </a:ln>
          <a:effectLst/>
        </p:spPr>
        <p:txBody>
          <a:bodyPr lIns="0" tIns="0" rIns="0" bIns="0" anchor="ctr"/>
          <a:lstStyle/>
          <a:p>
            <a:pPr algn="ctr"/>
            <a:endParaRPr lang="zh-CN" altLang="en-US" sz="1500" kern="0">
              <a:solidFill>
                <a:schemeClr val="bg1"/>
              </a:solidFill>
              <a:cs typeface="+mn-ea"/>
            </a:endParaRPr>
          </a:p>
        </p:txBody>
      </p:sp>
      <p:sp>
        <p:nvSpPr>
          <p:cNvPr id="151" name="矩形 150"/>
          <p:cNvSpPr/>
          <p:nvPr/>
        </p:nvSpPr>
        <p:spPr>
          <a:xfrm>
            <a:off x="3894292" y="2038136"/>
            <a:ext cx="4285555" cy="313250"/>
          </a:xfrm>
          <a:prstGeom prst="rect">
            <a:avLst/>
          </a:prstGeom>
          <a:solidFill>
            <a:srgbClr val="CB4D3E">
              <a:alpha val="74902"/>
            </a:srgbClr>
          </a:solidFill>
          <a:ln w="12700" cap="flat" cmpd="sng" algn="ctr">
            <a:noFill/>
            <a:prstDash val="solid"/>
            <a:miter lim="800000"/>
          </a:ln>
          <a:effectLst/>
        </p:spPr>
        <p:txBody>
          <a:bodyPr lIns="0" tIns="0" rIns="0" bIns="0" anchor="ctr"/>
          <a:lstStyle/>
          <a:p>
            <a:pPr algn="ctr"/>
            <a:endParaRPr lang="zh-CN" altLang="en-US" sz="1500" kern="0">
              <a:solidFill>
                <a:schemeClr val="bg1"/>
              </a:solidFill>
              <a:cs typeface="+mn-ea"/>
            </a:endParaRPr>
          </a:p>
        </p:txBody>
      </p:sp>
      <p:sp>
        <p:nvSpPr>
          <p:cNvPr id="188" name="矩形 187"/>
          <p:cNvSpPr/>
          <p:nvPr/>
        </p:nvSpPr>
        <p:spPr>
          <a:xfrm>
            <a:off x="3899305" y="2386416"/>
            <a:ext cx="4285555" cy="313250"/>
          </a:xfrm>
          <a:prstGeom prst="rect">
            <a:avLst/>
          </a:prstGeom>
          <a:solidFill>
            <a:srgbClr val="CB4D3E">
              <a:alpha val="74902"/>
            </a:srgbClr>
          </a:solidFill>
          <a:ln w="12700" cap="flat" cmpd="sng" algn="ctr">
            <a:noFill/>
            <a:prstDash val="solid"/>
            <a:miter lim="800000"/>
          </a:ln>
          <a:effectLst/>
        </p:spPr>
        <p:txBody>
          <a:bodyPr lIns="0" tIns="0" rIns="0" bIns="0" anchor="ctr"/>
          <a:lstStyle/>
          <a:p>
            <a:pPr algn="ctr"/>
            <a:endParaRPr lang="zh-CN" altLang="en-US" sz="1500" kern="0">
              <a:solidFill>
                <a:schemeClr val="bg1"/>
              </a:solidFill>
              <a:cs typeface="+mn-ea"/>
            </a:endParaRPr>
          </a:p>
        </p:txBody>
      </p:sp>
      <p:sp>
        <p:nvSpPr>
          <p:cNvPr id="2" name="矩形 1"/>
          <p:cNvSpPr/>
          <p:nvPr/>
        </p:nvSpPr>
        <p:spPr>
          <a:xfrm>
            <a:off x="4002876" y="1298629"/>
            <a:ext cx="926944" cy="1438957"/>
          </a:xfrm>
          <a:prstGeom prst="rect">
            <a:avLst/>
          </a:prstGeom>
          <a:noFill/>
          <a:ln w="19050" cap="flat" cmpd="sng" algn="ctr">
            <a:solidFill>
              <a:srgbClr val="A22326"/>
            </a:solidFill>
            <a:prstDash val="solid"/>
            <a:miter lim="800000"/>
          </a:ln>
          <a:effectLst/>
        </p:spPr>
        <p:txBody>
          <a:bodyPr lIns="0" tIns="0" rIns="0" bIns="0" anchor="ctr"/>
          <a:lstStyle/>
          <a:p>
            <a:pPr algn="ctr"/>
            <a:endParaRPr lang="zh-CN" altLang="en-US" sz="1800" kern="0" dirty="0">
              <a:solidFill>
                <a:schemeClr val="bg1"/>
              </a:solidFill>
              <a:cs typeface="+mn-ea"/>
            </a:endParaRPr>
          </a:p>
        </p:txBody>
      </p:sp>
      <p:sp>
        <p:nvSpPr>
          <p:cNvPr id="3" name="矩形 2"/>
          <p:cNvSpPr/>
          <p:nvPr/>
        </p:nvSpPr>
        <p:spPr>
          <a:xfrm>
            <a:off x="5028402" y="1298629"/>
            <a:ext cx="926790" cy="1438957"/>
          </a:xfrm>
          <a:prstGeom prst="rect">
            <a:avLst/>
          </a:prstGeom>
          <a:noFill/>
          <a:ln w="19050" cap="flat" cmpd="sng" algn="ctr">
            <a:solidFill>
              <a:srgbClr val="A22326"/>
            </a:solidFill>
            <a:prstDash val="solid"/>
            <a:miter lim="800000"/>
          </a:ln>
          <a:effectLst/>
        </p:spPr>
        <p:txBody>
          <a:bodyPr lIns="0" tIns="0" rIns="0" bIns="0" anchor="ctr"/>
          <a:lstStyle/>
          <a:p>
            <a:pPr algn="ctr"/>
            <a:endParaRPr lang="zh-CN" altLang="en-US" sz="1800" kern="0">
              <a:solidFill>
                <a:schemeClr val="bg1"/>
              </a:solidFill>
              <a:cs typeface="+mn-ea"/>
            </a:endParaRPr>
          </a:p>
        </p:txBody>
      </p:sp>
      <p:sp>
        <p:nvSpPr>
          <p:cNvPr id="4" name="矩形 3"/>
          <p:cNvSpPr/>
          <p:nvPr/>
        </p:nvSpPr>
        <p:spPr>
          <a:xfrm>
            <a:off x="6049894" y="1298629"/>
            <a:ext cx="852598" cy="1438957"/>
          </a:xfrm>
          <a:prstGeom prst="rect">
            <a:avLst/>
          </a:prstGeom>
          <a:noFill/>
          <a:ln w="19050" cap="flat" cmpd="sng" algn="ctr">
            <a:solidFill>
              <a:srgbClr val="A22326"/>
            </a:solidFill>
            <a:prstDash val="solid"/>
            <a:miter lim="800000"/>
          </a:ln>
          <a:effectLst/>
        </p:spPr>
        <p:txBody>
          <a:bodyPr lIns="0" tIns="0" rIns="0" bIns="0" anchor="ctr"/>
          <a:lstStyle/>
          <a:p>
            <a:pPr algn="ctr"/>
            <a:endParaRPr lang="zh-CN" altLang="en-US" sz="1800" kern="0">
              <a:solidFill>
                <a:schemeClr val="bg1"/>
              </a:solidFill>
              <a:cs typeface="+mn-ea"/>
            </a:endParaRPr>
          </a:p>
        </p:txBody>
      </p:sp>
      <p:sp>
        <p:nvSpPr>
          <p:cNvPr id="5" name="矩形 4"/>
          <p:cNvSpPr/>
          <p:nvPr/>
        </p:nvSpPr>
        <p:spPr>
          <a:xfrm>
            <a:off x="7016684" y="1298629"/>
            <a:ext cx="1007413" cy="1438957"/>
          </a:xfrm>
          <a:prstGeom prst="rect">
            <a:avLst/>
          </a:prstGeom>
          <a:noFill/>
          <a:ln w="19050" cap="flat" cmpd="sng" algn="ctr">
            <a:solidFill>
              <a:srgbClr val="A22326"/>
            </a:solidFill>
            <a:prstDash val="solid"/>
            <a:miter lim="800000"/>
          </a:ln>
          <a:effectLst/>
        </p:spPr>
        <p:txBody>
          <a:bodyPr lIns="0" tIns="0" rIns="0" bIns="0" anchor="ctr"/>
          <a:lstStyle/>
          <a:p>
            <a:pPr algn="ctr"/>
            <a:endParaRPr lang="zh-CN" altLang="en-US" sz="1800" kern="0">
              <a:solidFill>
                <a:schemeClr val="bg1"/>
              </a:solidFill>
              <a:cs typeface="+mn-ea"/>
            </a:endParaRPr>
          </a:p>
        </p:txBody>
      </p:sp>
      <p:sp>
        <p:nvSpPr>
          <p:cNvPr id="48" name="矩形 47"/>
          <p:cNvSpPr/>
          <p:nvPr/>
        </p:nvSpPr>
        <p:spPr>
          <a:xfrm>
            <a:off x="4090321" y="2429007"/>
            <a:ext cx="367075" cy="237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交叉</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检查</a:t>
            </a:r>
            <a:endParaRPr lang="zh-CN" altLang="en-US" sz="700" b="1" dirty="0">
              <a:solidFill>
                <a:schemeClr val="tx1">
                  <a:lumMod val="75000"/>
                  <a:lumOff val="25000"/>
                </a:schemeClr>
              </a:solidFill>
              <a:latin typeface="+mn-ea"/>
            </a:endParaRPr>
          </a:p>
        </p:txBody>
      </p:sp>
      <p:sp>
        <p:nvSpPr>
          <p:cNvPr id="52" name="矩形 51"/>
          <p:cNvSpPr/>
          <p:nvPr/>
        </p:nvSpPr>
        <p:spPr>
          <a:xfrm>
            <a:off x="4090321" y="1712881"/>
            <a:ext cx="734075" cy="2422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未来机场群协同</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运行</a:t>
            </a:r>
            <a:endParaRPr lang="zh-CN" altLang="en-US" sz="700" b="1" dirty="0">
              <a:solidFill>
                <a:schemeClr val="tx1">
                  <a:lumMod val="75000"/>
                  <a:lumOff val="25000"/>
                </a:schemeClr>
              </a:solidFill>
              <a:latin typeface="+mn-ea"/>
            </a:endParaRPr>
          </a:p>
        </p:txBody>
      </p:sp>
      <p:sp>
        <p:nvSpPr>
          <p:cNvPr id="53" name="矩形 52"/>
          <p:cNvSpPr/>
          <p:nvPr/>
        </p:nvSpPr>
        <p:spPr>
          <a:xfrm>
            <a:off x="4090321" y="1379559"/>
            <a:ext cx="734075" cy="2459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固定全流程</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技术支撑</a:t>
            </a:r>
            <a:endParaRPr lang="zh-CN" altLang="en-US" sz="700" b="1" dirty="0">
              <a:solidFill>
                <a:schemeClr val="tx1">
                  <a:lumMod val="75000"/>
                  <a:lumOff val="25000"/>
                </a:schemeClr>
              </a:solidFill>
              <a:latin typeface="+mn-ea"/>
            </a:endParaRPr>
          </a:p>
        </p:txBody>
      </p:sp>
      <p:sp>
        <p:nvSpPr>
          <p:cNvPr id="71" name="矩形 70"/>
          <p:cNvSpPr/>
          <p:nvPr/>
        </p:nvSpPr>
        <p:spPr>
          <a:xfrm>
            <a:off x="6152300" y="2546143"/>
            <a:ext cx="343042" cy="120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物联网</a:t>
            </a:r>
            <a:endParaRPr lang="zh-CN" altLang="en-US" sz="700" b="1" dirty="0">
              <a:solidFill>
                <a:schemeClr val="tx1">
                  <a:lumMod val="75000"/>
                  <a:lumOff val="25000"/>
                </a:schemeClr>
              </a:solidFill>
              <a:latin typeface="+mn-ea"/>
            </a:endParaRPr>
          </a:p>
        </p:txBody>
      </p:sp>
      <p:sp>
        <p:nvSpPr>
          <p:cNvPr id="72" name="矩形 71"/>
          <p:cNvSpPr/>
          <p:nvPr/>
        </p:nvSpPr>
        <p:spPr>
          <a:xfrm>
            <a:off x="6525545" y="2546143"/>
            <a:ext cx="293751" cy="120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700" b="1" dirty="0">
                <a:solidFill>
                  <a:schemeClr val="tx1">
                    <a:lumMod val="75000"/>
                    <a:lumOff val="25000"/>
                  </a:schemeClr>
                </a:solidFill>
                <a:latin typeface="+mn-ea"/>
              </a:rPr>
              <a:t>…</a:t>
            </a:r>
            <a:endParaRPr lang="zh-CN" altLang="en-US" sz="700" b="1" dirty="0">
              <a:solidFill>
                <a:schemeClr val="tx1">
                  <a:lumMod val="75000"/>
                  <a:lumOff val="25000"/>
                </a:schemeClr>
              </a:solidFill>
              <a:latin typeface="+mn-ea"/>
            </a:endParaRPr>
          </a:p>
        </p:txBody>
      </p:sp>
      <p:sp>
        <p:nvSpPr>
          <p:cNvPr id="73" name="矩形 72"/>
          <p:cNvSpPr/>
          <p:nvPr/>
        </p:nvSpPr>
        <p:spPr>
          <a:xfrm>
            <a:off x="6152299" y="2416476"/>
            <a:ext cx="666997" cy="1145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多点定位</a:t>
            </a:r>
            <a:endParaRPr lang="zh-CN" altLang="en-US" sz="700" b="1" dirty="0">
              <a:solidFill>
                <a:schemeClr val="tx1">
                  <a:lumMod val="75000"/>
                  <a:lumOff val="25000"/>
                </a:schemeClr>
              </a:solidFill>
              <a:latin typeface="+mn-ea"/>
            </a:endParaRPr>
          </a:p>
        </p:txBody>
      </p:sp>
      <p:sp>
        <p:nvSpPr>
          <p:cNvPr id="75" name="矩形 74"/>
          <p:cNvSpPr/>
          <p:nvPr/>
        </p:nvSpPr>
        <p:spPr>
          <a:xfrm>
            <a:off x="6153619" y="2209069"/>
            <a:ext cx="343561" cy="123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本体</a:t>
            </a:r>
            <a:endParaRPr lang="zh-CN" altLang="en-US" sz="700" b="1" dirty="0">
              <a:solidFill>
                <a:schemeClr val="tx1">
                  <a:lumMod val="75000"/>
                  <a:lumOff val="25000"/>
                </a:schemeClr>
              </a:solidFill>
              <a:latin typeface="+mn-ea"/>
            </a:endParaRPr>
          </a:p>
        </p:txBody>
      </p:sp>
      <p:sp>
        <p:nvSpPr>
          <p:cNvPr id="76" name="矩形 75"/>
          <p:cNvSpPr/>
          <p:nvPr/>
        </p:nvSpPr>
        <p:spPr>
          <a:xfrm>
            <a:off x="6525545" y="2209068"/>
            <a:ext cx="293751" cy="1214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700" b="1" dirty="0">
                <a:solidFill>
                  <a:schemeClr val="tx1">
                    <a:lumMod val="75000"/>
                    <a:lumOff val="25000"/>
                  </a:schemeClr>
                </a:solidFill>
                <a:latin typeface="+mn-ea"/>
              </a:rPr>
              <a:t>…</a:t>
            </a:r>
            <a:endParaRPr lang="zh-CN" altLang="en-US" sz="700" b="1" dirty="0">
              <a:solidFill>
                <a:schemeClr val="tx1">
                  <a:lumMod val="75000"/>
                  <a:lumOff val="25000"/>
                </a:schemeClr>
              </a:solidFill>
              <a:latin typeface="+mn-ea"/>
            </a:endParaRPr>
          </a:p>
        </p:txBody>
      </p:sp>
      <p:sp>
        <p:nvSpPr>
          <p:cNvPr id="77" name="矩形 76"/>
          <p:cNvSpPr/>
          <p:nvPr/>
        </p:nvSpPr>
        <p:spPr>
          <a:xfrm>
            <a:off x="6152299" y="2066532"/>
            <a:ext cx="666997" cy="1303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语音识别</a:t>
            </a:r>
            <a:endParaRPr lang="zh-CN" altLang="en-US" sz="700" b="1" dirty="0">
              <a:solidFill>
                <a:schemeClr val="tx1">
                  <a:lumMod val="75000"/>
                  <a:lumOff val="25000"/>
                </a:schemeClr>
              </a:solidFill>
              <a:latin typeface="+mn-ea"/>
            </a:endParaRPr>
          </a:p>
        </p:txBody>
      </p:sp>
      <p:sp>
        <p:nvSpPr>
          <p:cNvPr id="79" name="矩形 78"/>
          <p:cNvSpPr/>
          <p:nvPr/>
        </p:nvSpPr>
        <p:spPr>
          <a:xfrm>
            <a:off x="6152299" y="1857830"/>
            <a:ext cx="346199" cy="1193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700" b="1" dirty="0">
                <a:solidFill>
                  <a:schemeClr val="tx1">
                    <a:lumMod val="75000"/>
                    <a:lumOff val="25000"/>
                  </a:schemeClr>
                </a:solidFill>
                <a:latin typeface="+mn-ea"/>
              </a:rPr>
              <a:t>RFID</a:t>
            </a:r>
            <a:endParaRPr lang="zh-CN" altLang="en-US" sz="700" b="1" dirty="0">
              <a:solidFill>
                <a:schemeClr val="tx1">
                  <a:lumMod val="75000"/>
                  <a:lumOff val="25000"/>
                </a:schemeClr>
              </a:solidFill>
              <a:latin typeface="+mn-ea"/>
            </a:endParaRPr>
          </a:p>
        </p:txBody>
      </p:sp>
      <p:sp>
        <p:nvSpPr>
          <p:cNvPr id="80" name="矩形 79"/>
          <p:cNvSpPr/>
          <p:nvPr/>
        </p:nvSpPr>
        <p:spPr>
          <a:xfrm>
            <a:off x="6525545" y="1857829"/>
            <a:ext cx="293751" cy="1193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700" b="1" dirty="0">
                <a:solidFill>
                  <a:schemeClr val="tx1">
                    <a:lumMod val="75000"/>
                    <a:lumOff val="25000"/>
                  </a:schemeClr>
                </a:solidFill>
                <a:latin typeface="+mn-ea"/>
              </a:rPr>
              <a:t>…</a:t>
            </a:r>
            <a:endParaRPr lang="zh-CN" altLang="en-US" sz="700" b="1" dirty="0">
              <a:solidFill>
                <a:schemeClr val="tx1">
                  <a:lumMod val="75000"/>
                  <a:lumOff val="25000"/>
                </a:schemeClr>
              </a:solidFill>
              <a:latin typeface="+mn-ea"/>
            </a:endParaRPr>
          </a:p>
        </p:txBody>
      </p:sp>
      <p:sp>
        <p:nvSpPr>
          <p:cNvPr id="81" name="矩形 80"/>
          <p:cNvSpPr/>
          <p:nvPr/>
        </p:nvSpPr>
        <p:spPr>
          <a:xfrm>
            <a:off x="6152300" y="1714896"/>
            <a:ext cx="666996" cy="1221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视频分析</a:t>
            </a:r>
            <a:endParaRPr lang="zh-CN" altLang="en-US" sz="700" b="1" dirty="0">
              <a:solidFill>
                <a:schemeClr val="tx1">
                  <a:lumMod val="75000"/>
                  <a:lumOff val="25000"/>
                </a:schemeClr>
              </a:solidFill>
              <a:latin typeface="+mn-ea"/>
            </a:endParaRPr>
          </a:p>
        </p:txBody>
      </p:sp>
      <p:sp>
        <p:nvSpPr>
          <p:cNvPr id="83" name="矩形 82"/>
          <p:cNvSpPr/>
          <p:nvPr/>
        </p:nvSpPr>
        <p:spPr>
          <a:xfrm>
            <a:off x="6152301" y="1506942"/>
            <a:ext cx="343041" cy="1265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700" b="1" dirty="0">
                <a:solidFill>
                  <a:schemeClr val="tx1">
                    <a:lumMod val="75000"/>
                    <a:lumOff val="25000"/>
                  </a:schemeClr>
                </a:solidFill>
                <a:latin typeface="+mn-ea"/>
              </a:rPr>
              <a:t>BIM</a:t>
            </a:r>
            <a:endParaRPr lang="zh-CN" altLang="en-US" sz="700" b="1" dirty="0">
              <a:solidFill>
                <a:schemeClr val="tx1">
                  <a:lumMod val="75000"/>
                  <a:lumOff val="25000"/>
                </a:schemeClr>
              </a:solidFill>
              <a:latin typeface="+mn-ea"/>
            </a:endParaRPr>
          </a:p>
        </p:txBody>
      </p:sp>
      <p:sp>
        <p:nvSpPr>
          <p:cNvPr id="84" name="矩形 83"/>
          <p:cNvSpPr/>
          <p:nvPr/>
        </p:nvSpPr>
        <p:spPr>
          <a:xfrm>
            <a:off x="6528255" y="1506942"/>
            <a:ext cx="291042" cy="1265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700" b="1" dirty="0">
                <a:solidFill>
                  <a:schemeClr val="tx1">
                    <a:lumMod val="75000"/>
                    <a:lumOff val="25000"/>
                  </a:schemeClr>
                </a:solidFill>
                <a:latin typeface="+mn-ea"/>
              </a:rPr>
              <a:t>…</a:t>
            </a:r>
            <a:endParaRPr lang="zh-CN" altLang="en-US" sz="700" b="1" dirty="0">
              <a:solidFill>
                <a:schemeClr val="tx1">
                  <a:lumMod val="75000"/>
                  <a:lumOff val="25000"/>
                </a:schemeClr>
              </a:solidFill>
              <a:latin typeface="+mn-ea"/>
            </a:endParaRPr>
          </a:p>
        </p:txBody>
      </p:sp>
      <p:sp>
        <p:nvSpPr>
          <p:cNvPr id="85" name="矩形 84"/>
          <p:cNvSpPr/>
          <p:nvPr/>
        </p:nvSpPr>
        <p:spPr>
          <a:xfrm>
            <a:off x="6152429" y="1364405"/>
            <a:ext cx="666868" cy="1277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数字孪生</a:t>
            </a:r>
            <a:endParaRPr lang="zh-CN" altLang="en-US" sz="700" b="1" dirty="0">
              <a:solidFill>
                <a:schemeClr val="tx1">
                  <a:lumMod val="75000"/>
                  <a:lumOff val="25000"/>
                </a:schemeClr>
              </a:solidFill>
              <a:latin typeface="+mn-ea"/>
            </a:endParaRPr>
          </a:p>
        </p:txBody>
      </p:sp>
      <p:pic>
        <p:nvPicPr>
          <p:cNvPr id="108" name="Picture 19"/>
          <p:cNvPicPr>
            <a:picLocks noChangeAspect="1" noChangeArrowheads="1"/>
          </p:cNvPicPr>
          <p:nvPr/>
        </p:nvPicPr>
        <p:blipFill rotWithShape="1">
          <a:blip r:embed="rId1" cstate="print">
            <a:duotone>
              <a:prstClr val="black"/>
              <a:schemeClr val="accent2">
                <a:tint val="45000"/>
                <a:satMod val="400000"/>
              </a:schemeClr>
            </a:duotone>
            <a:extLst>
              <a:ext uri="{BEBA8EAE-BF5A-486C-A8C5-ECC9F3942E4B}">
                <a14:imgProps xmlns:a14="http://schemas.microsoft.com/office/drawing/2010/main">
                  <a14:imgLayer r:embed="rId2">
                    <a14:imgEffect>
                      <a14:brightnessContrast bright="100000"/>
                    </a14:imgEffect>
                    <a14:imgEffect>
                      <a14:saturation sat="0"/>
                    </a14:imgEffect>
                  </a14:imgLayer>
                </a14:imgProps>
              </a:ext>
            </a:extLst>
          </a:blip>
          <a:srcRect l="5216" r="3535"/>
          <a:stretch>
            <a:fillRect/>
          </a:stretch>
        </p:blipFill>
        <p:spPr bwMode="auto">
          <a:xfrm rot="10800000">
            <a:off x="4619982" y="873394"/>
            <a:ext cx="2743589" cy="384782"/>
          </a:xfrm>
          <a:prstGeom prst="rect">
            <a:avLst/>
          </a:prstGeom>
          <a:noFill/>
          <a:ln w="9525">
            <a:noFill/>
            <a:miter lim="800000"/>
            <a:headEnd/>
            <a:tailEnd/>
          </a:ln>
        </p:spPr>
      </p:pic>
      <p:sp>
        <p:nvSpPr>
          <p:cNvPr id="43" name="矩形 42"/>
          <p:cNvSpPr/>
          <p:nvPr/>
        </p:nvSpPr>
        <p:spPr>
          <a:xfrm>
            <a:off x="4026441" y="1006314"/>
            <a:ext cx="917552"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方面</a:t>
            </a:r>
            <a:r>
              <a:rPr lang="zh-CN" altLang="en-US" sz="1200" b="1" dirty="0">
                <a:solidFill>
                  <a:srgbClr val="C00000"/>
                </a:solidFill>
                <a:latin typeface="微软雅黑" panose="020B0503020204020204" pitchFamily="34" charset="-122"/>
                <a:ea typeface="微软雅黑" panose="020B0503020204020204" pitchFamily="34" charset="-122"/>
              </a:rPr>
              <a:t>机制</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44" name="矩形 43"/>
          <p:cNvSpPr/>
          <p:nvPr/>
        </p:nvSpPr>
        <p:spPr>
          <a:xfrm>
            <a:off x="5144608" y="1021323"/>
            <a:ext cx="715470"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rPr>
              <a:t>6</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1200" b="1" dirty="0">
                <a:solidFill>
                  <a:srgbClr val="C00000"/>
                </a:solidFill>
                <a:latin typeface="微软雅黑" panose="020B0503020204020204" pitchFamily="34" charset="-122"/>
                <a:ea typeface="微软雅黑" panose="020B0503020204020204" pitchFamily="34" charset="-122"/>
              </a:rPr>
              <a:t>平台</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45" name="矩形 44"/>
          <p:cNvSpPr/>
          <p:nvPr/>
        </p:nvSpPr>
        <p:spPr>
          <a:xfrm>
            <a:off x="6102882" y="1009453"/>
            <a:ext cx="736416"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rPr>
              <a:t>N</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个</a:t>
            </a:r>
            <a:r>
              <a:rPr lang="zh-CN" altLang="en-US" sz="1200" b="1" dirty="0">
                <a:solidFill>
                  <a:srgbClr val="C00000"/>
                </a:solidFill>
                <a:latin typeface="微软雅黑" panose="020B0503020204020204" pitchFamily="34" charset="-122"/>
                <a:ea typeface="微软雅黑" panose="020B0503020204020204" pitchFamily="34" charset="-122"/>
              </a:rPr>
              <a:t>技术</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46" name="矩形 45"/>
          <p:cNvSpPr/>
          <p:nvPr/>
        </p:nvSpPr>
        <p:spPr>
          <a:xfrm>
            <a:off x="7016685" y="1008208"/>
            <a:ext cx="809813" cy="26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类</a:t>
            </a:r>
            <a:r>
              <a:rPr lang="zh-CN" altLang="en-US" sz="1200" b="1" dirty="0">
                <a:solidFill>
                  <a:srgbClr val="C00000"/>
                </a:solidFill>
                <a:latin typeface="微软雅黑" panose="020B0503020204020204" pitchFamily="34" charset="-122"/>
                <a:ea typeface="微软雅黑" panose="020B0503020204020204" pitchFamily="34" charset="-122"/>
              </a:rPr>
              <a:t>设备</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107" name="文本框 9"/>
          <p:cNvSpPr txBox="1"/>
          <p:nvPr/>
        </p:nvSpPr>
        <p:spPr>
          <a:xfrm>
            <a:off x="5461114" y="616550"/>
            <a:ext cx="1036066" cy="385349"/>
          </a:xfrm>
          <a:prstGeom prst="rect">
            <a:avLst/>
          </a:prstGeom>
          <a:noFill/>
        </p:spPr>
        <p:txBody>
          <a:bodyPr wrap="square" lIns="76823" tIns="38411" rIns="76823" bIns="38411" rtlCol="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四纵</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4506102" y="2424053"/>
            <a:ext cx="318964" cy="2428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差异</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监管</a:t>
            </a:r>
            <a:endParaRPr lang="zh-CN" altLang="en-US" sz="700" b="1" dirty="0">
              <a:solidFill>
                <a:schemeClr val="tx1">
                  <a:lumMod val="75000"/>
                  <a:lumOff val="25000"/>
                </a:schemeClr>
              </a:solidFill>
              <a:latin typeface="+mn-ea"/>
            </a:endParaRPr>
          </a:p>
        </p:txBody>
      </p:sp>
      <p:sp>
        <p:nvSpPr>
          <p:cNvPr id="8" name="矩形 7"/>
          <p:cNvSpPr/>
          <p:nvPr/>
        </p:nvSpPr>
        <p:spPr>
          <a:xfrm>
            <a:off x="4090322" y="2066363"/>
            <a:ext cx="734744" cy="255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地区经济与机场</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协同发展政策</a:t>
            </a:r>
            <a:endParaRPr lang="zh-CN" altLang="en-US" sz="700" b="1" dirty="0">
              <a:solidFill>
                <a:schemeClr val="tx1">
                  <a:lumMod val="75000"/>
                  <a:lumOff val="25000"/>
                </a:schemeClr>
              </a:solidFill>
              <a:latin typeface="+mn-ea"/>
            </a:endParaRPr>
          </a:p>
        </p:txBody>
      </p:sp>
      <p:sp>
        <p:nvSpPr>
          <p:cNvPr id="10" name="矩形 9"/>
          <p:cNvSpPr/>
          <p:nvPr/>
        </p:nvSpPr>
        <p:spPr>
          <a:xfrm>
            <a:off x="5127198" y="2427934"/>
            <a:ext cx="328234" cy="2497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行业</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监管</a:t>
            </a:r>
            <a:endParaRPr lang="zh-CN" altLang="en-US" sz="700" b="1" dirty="0">
              <a:solidFill>
                <a:schemeClr val="tx1">
                  <a:lumMod val="75000"/>
                  <a:lumOff val="25000"/>
                </a:schemeClr>
              </a:solidFill>
              <a:latin typeface="+mn-ea"/>
            </a:endParaRPr>
          </a:p>
        </p:txBody>
      </p:sp>
      <p:sp>
        <p:nvSpPr>
          <p:cNvPr id="11" name="矩形 10"/>
          <p:cNvSpPr/>
          <p:nvPr/>
        </p:nvSpPr>
        <p:spPr>
          <a:xfrm>
            <a:off x="5486993" y="2422981"/>
            <a:ext cx="402138" cy="2547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机场安全管理</a:t>
            </a:r>
            <a:endParaRPr lang="zh-CN" altLang="en-US" sz="700" b="1" dirty="0">
              <a:solidFill>
                <a:schemeClr val="tx1">
                  <a:lumMod val="75000"/>
                  <a:lumOff val="25000"/>
                </a:schemeClr>
              </a:solidFill>
              <a:latin typeface="+mn-ea"/>
            </a:endParaRPr>
          </a:p>
        </p:txBody>
      </p:sp>
      <p:sp>
        <p:nvSpPr>
          <p:cNvPr id="13" name="矩形 12"/>
          <p:cNvSpPr/>
          <p:nvPr/>
        </p:nvSpPr>
        <p:spPr>
          <a:xfrm>
            <a:off x="5120213" y="1719384"/>
            <a:ext cx="768918" cy="2357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信息集成</a:t>
            </a:r>
            <a:endParaRPr lang="zh-CN" altLang="en-US" sz="700" b="1" dirty="0">
              <a:solidFill>
                <a:schemeClr val="tx1">
                  <a:lumMod val="75000"/>
                  <a:lumOff val="25000"/>
                </a:schemeClr>
              </a:solidFill>
              <a:latin typeface="+mn-ea"/>
            </a:endParaRPr>
          </a:p>
        </p:txBody>
      </p:sp>
      <p:sp>
        <p:nvSpPr>
          <p:cNvPr id="14" name="矩形 13"/>
          <p:cNvSpPr/>
          <p:nvPr/>
        </p:nvSpPr>
        <p:spPr>
          <a:xfrm>
            <a:off x="5120213" y="1384153"/>
            <a:ext cx="768918" cy="2493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集团机场大数据</a:t>
            </a:r>
            <a:endParaRPr lang="zh-CN" altLang="en-US" sz="700" b="1" dirty="0">
              <a:solidFill>
                <a:schemeClr val="tx1">
                  <a:lumMod val="75000"/>
                  <a:lumOff val="25000"/>
                </a:schemeClr>
              </a:solidFill>
              <a:latin typeface="+mn-ea"/>
            </a:endParaRPr>
          </a:p>
        </p:txBody>
      </p:sp>
      <p:sp>
        <p:nvSpPr>
          <p:cNvPr id="16" name="矩形 15"/>
          <p:cNvSpPr/>
          <p:nvPr/>
        </p:nvSpPr>
        <p:spPr>
          <a:xfrm>
            <a:off x="5127198" y="2073646"/>
            <a:ext cx="328234" cy="2568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旅客</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服务</a:t>
            </a:r>
            <a:endParaRPr lang="zh-CN" altLang="en-US" sz="700" b="1" dirty="0">
              <a:solidFill>
                <a:schemeClr val="tx1">
                  <a:lumMod val="75000"/>
                  <a:lumOff val="25000"/>
                </a:schemeClr>
              </a:solidFill>
              <a:latin typeface="+mn-ea"/>
            </a:endParaRPr>
          </a:p>
        </p:txBody>
      </p:sp>
      <p:sp>
        <p:nvSpPr>
          <p:cNvPr id="17" name="矩形 16"/>
          <p:cNvSpPr/>
          <p:nvPr/>
        </p:nvSpPr>
        <p:spPr>
          <a:xfrm>
            <a:off x="5486993" y="2073204"/>
            <a:ext cx="402138" cy="257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航站楼</a:t>
            </a:r>
            <a:r>
              <a:rPr lang="en-US" altLang="zh-CN" sz="700" b="1" dirty="0">
                <a:solidFill>
                  <a:schemeClr val="tx1">
                    <a:lumMod val="75000"/>
                    <a:lumOff val="25000"/>
                  </a:schemeClr>
                </a:solidFill>
                <a:latin typeface="+mn-ea"/>
              </a:rPr>
              <a:t>CDM</a:t>
            </a:r>
            <a:endParaRPr lang="zh-CN" altLang="en-US" sz="700" b="1" dirty="0">
              <a:solidFill>
                <a:schemeClr val="tx1">
                  <a:lumMod val="75000"/>
                  <a:lumOff val="25000"/>
                </a:schemeClr>
              </a:solidFill>
              <a:latin typeface="+mn-ea"/>
            </a:endParaRPr>
          </a:p>
        </p:txBody>
      </p:sp>
      <p:sp>
        <p:nvSpPr>
          <p:cNvPr id="18" name="矩形 17"/>
          <p:cNvSpPr/>
          <p:nvPr/>
        </p:nvSpPr>
        <p:spPr>
          <a:xfrm>
            <a:off x="7130209" y="1380154"/>
            <a:ext cx="775931" cy="111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商业管理</a:t>
            </a:r>
            <a:endParaRPr lang="zh-CN" altLang="en-US" sz="700" b="1" dirty="0">
              <a:solidFill>
                <a:schemeClr val="tx1">
                  <a:lumMod val="75000"/>
                  <a:lumOff val="25000"/>
                </a:schemeClr>
              </a:solidFill>
              <a:latin typeface="+mn-ea"/>
            </a:endParaRPr>
          </a:p>
        </p:txBody>
      </p:sp>
      <p:sp>
        <p:nvSpPr>
          <p:cNvPr id="19" name="矩形 18"/>
          <p:cNvSpPr/>
          <p:nvPr/>
        </p:nvSpPr>
        <p:spPr>
          <a:xfrm>
            <a:off x="7130209" y="1513525"/>
            <a:ext cx="775931" cy="119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机场改扩建</a:t>
            </a:r>
            <a:endParaRPr lang="zh-CN" altLang="en-US" sz="700" b="1" dirty="0">
              <a:solidFill>
                <a:schemeClr val="tx1">
                  <a:lumMod val="75000"/>
                  <a:lumOff val="25000"/>
                </a:schemeClr>
              </a:solidFill>
              <a:latin typeface="+mn-ea"/>
            </a:endParaRPr>
          </a:p>
        </p:txBody>
      </p:sp>
      <p:sp>
        <p:nvSpPr>
          <p:cNvPr id="41" name="矩形 40"/>
          <p:cNvSpPr/>
          <p:nvPr/>
        </p:nvSpPr>
        <p:spPr>
          <a:xfrm>
            <a:off x="7130210" y="1734616"/>
            <a:ext cx="238477" cy="235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a:solidFill>
                  <a:schemeClr val="tx1">
                    <a:lumMod val="75000"/>
                    <a:lumOff val="25000"/>
                  </a:schemeClr>
                </a:solidFill>
                <a:latin typeface="+mn-ea"/>
              </a:rPr>
              <a:t>管制</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服务</a:t>
            </a:r>
            <a:endParaRPr lang="zh-CN" altLang="en-US" sz="700" b="1" dirty="0">
              <a:solidFill>
                <a:schemeClr val="tx1">
                  <a:lumMod val="75000"/>
                  <a:lumOff val="25000"/>
                </a:schemeClr>
              </a:solidFill>
              <a:latin typeface="+mn-ea"/>
            </a:endParaRPr>
          </a:p>
        </p:txBody>
      </p:sp>
      <p:sp>
        <p:nvSpPr>
          <p:cNvPr id="58" name="矩形 57"/>
          <p:cNvSpPr/>
          <p:nvPr/>
        </p:nvSpPr>
        <p:spPr>
          <a:xfrm>
            <a:off x="7395733" y="1734616"/>
            <a:ext cx="238477" cy="235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a:solidFill>
                  <a:schemeClr val="tx1">
                    <a:lumMod val="75000"/>
                    <a:lumOff val="25000"/>
                  </a:schemeClr>
                </a:solidFill>
                <a:latin typeface="+mn-ea"/>
              </a:rPr>
              <a:t>运行</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管控</a:t>
            </a:r>
            <a:endParaRPr lang="zh-CN" altLang="en-US" sz="700" b="1" dirty="0">
              <a:solidFill>
                <a:schemeClr val="tx1">
                  <a:lumMod val="75000"/>
                  <a:lumOff val="25000"/>
                </a:schemeClr>
              </a:solidFill>
              <a:latin typeface="+mn-ea"/>
            </a:endParaRPr>
          </a:p>
        </p:txBody>
      </p:sp>
      <p:sp>
        <p:nvSpPr>
          <p:cNvPr id="61" name="矩形 60"/>
          <p:cNvSpPr/>
          <p:nvPr/>
        </p:nvSpPr>
        <p:spPr>
          <a:xfrm>
            <a:off x="7667664" y="1728717"/>
            <a:ext cx="238477" cy="235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a:solidFill>
                  <a:schemeClr val="tx1">
                    <a:lumMod val="75000"/>
                    <a:lumOff val="25000"/>
                  </a:schemeClr>
                </a:solidFill>
                <a:latin typeface="+mn-ea"/>
              </a:rPr>
              <a:t>地面</a:t>
            </a:r>
            <a:endParaRPr lang="en-US" altLang="zh-CN" sz="700" b="1" dirty="0">
              <a:solidFill>
                <a:schemeClr val="tx1">
                  <a:lumMod val="75000"/>
                  <a:lumOff val="25000"/>
                </a:schemeClr>
              </a:solidFill>
              <a:latin typeface="+mn-ea"/>
            </a:endParaRPr>
          </a:p>
          <a:p>
            <a:pPr algn="ctr"/>
            <a:r>
              <a:rPr lang="zh-CN" altLang="en-US" sz="700" b="1" dirty="0">
                <a:solidFill>
                  <a:schemeClr val="tx1">
                    <a:lumMod val="75000"/>
                    <a:lumOff val="25000"/>
                  </a:schemeClr>
                </a:solidFill>
                <a:latin typeface="+mn-ea"/>
              </a:rPr>
              <a:t>保障</a:t>
            </a:r>
            <a:endParaRPr lang="zh-CN" altLang="en-US" sz="700" b="1" dirty="0">
              <a:solidFill>
                <a:schemeClr val="tx1">
                  <a:lumMod val="75000"/>
                  <a:lumOff val="25000"/>
                </a:schemeClr>
              </a:solidFill>
              <a:latin typeface="+mn-ea"/>
            </a:endParaRPr>
          </a:p>
        </p:txBody>
      </p:sp>
      <p:sp>
        <p:nvSpPr>
          <p:cNvPr id="67" name="矩形 66"/>
          <p:cNvSpPr/>
          <p:nvPr/>
        </p:nvSpPr>
        <p:spPr>
          <a:xfrm>
            <a:off x="7124048" y="2076707"/>
            <a:ext cx="238477" cy="235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旅客</a:t>
            </a:r>
            <a:endParaRPr lang="zh-CN" altLang="en-US" sz="700" b="1" dirty="0">
              <a:solidFill>
                <a:schemeClr val="tx1">
                  <a:lumMod val="75000"/>
                  <a:lumOff val="25000"/>
                </a:schemeClr>
              </a:solidFill>
              <a:latin typeface="+mn-ea"/>
            </a:endParaRPr>
          </a:p>
        </p:txBody>
      </p:sp>
      <p:sp>
        <p:nvSpPr>
          <p:cNvPr id="68" name="矩形 67"/>
          <p:cNvSpPr/>
          <p:nvPr/>
        </p:nvSpPr>
        <p:spPr>
          <a:xfrm>
            <a:off x="7395979" y="2076707"/>
            <a:ext cx="238477" cy="235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行李</a:t>
            </a:r>
            <a:endParaRPr lang="zh-CN" altLang="en-US" sz="700" b="1" dirty="0">
              <a:solidFill>
                <a:schemeClr val="tx1">
                  <a:lumMod val="75000"/>
                  <a:lumOff val="25000"/>
                </a:schemeClr>
              </a:solidFill>
              <a:latin typeface="+mn-ea"/>
            </a:endParaRPr>
          </a:p>
        </p:txBody>
      </p:sp>
      <p:sp>
        <p:nvSpPr>
          <p:cNvPr id="69" name="矩形 68"/>
          <p:cNvSpPr/>
          <p:nvPr/>
        </p:nvSpPr>
        <p:spPr>
          <a:xfrm>
            <a:off x="7667664" y="2076707"/>
            <a:ext cx="238477" cy="2357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货物</a:t>
            </a:r>
            <a:endParaRPr lang="zh-CN" altLang="en-US" sz="700" b="1" dirty="0">
              <a:solidFill>
                <a:schemeClr val="tx1">
                  <a:lumMod val="75000"/>
                  <a:lumOff val="25000"/>
                </a:schemeClr>
              </a:solidFill>
              <a:latin typeface="+mn-ea"/>
            </a:endParaRPr>
          </a:p>
        </p:txBody>
      </p:sp>
      <p:sp>
        <p:nvSpPr>
          <p:cNvPr id="70" name="矩形 69"/>
          <p:cNvSpPr/>
          <p:nvPr/>
        </p:nvSpPr>
        <p:spPr>
          <a:xfrm>
            <a:off x="7123758" y="2427794"/>
            <a:ext cx="775931" cy="111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航站楼安防</a:t>
            </a:r>
            <a:endParaRPr lang="zh-CN" altLang="en-US" sz="700" b="1" dirty="0">
              <a:solidFill>
                <a:schemeClr val="tx1">
                  <a:lumMod val="75000"/>
                  <a:lumOff val="25000"/>
                </a:schemeClr>
              </a:solidFill>
              <a:latin typeface="+mn-ea"/>
            </a:endParaRPr>
          </a:p>
        </p:txBody>
      </p:sp>
      <p:sp>
        <p:nvSpPr>
          <p:cNvPr id="88" name="矩形 87"/>
          <p:cNvSpPr/>
          <p:nvPr/>
        </p:nvSpPr>
        <p:spPr>
          <a:xfrm>
            <a:off x="7123758" y="2561165"/>
            <a:ext cx="775931" cy="111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700" b="1" dirty="0">
                <a:solidFill>
                  <a:schemeClr val="tx1">
                    <a:lumMod val="75000"/>
                    <a:lumOff val="25000"/>
                  </a:schemeClr>
                </a:solidFill>
                <a:latin typeface="+mn-ea"/>
              </a:rPr>
              <a:t>飞行区安防</a:t>
            </a:r>
            <a:endParaRPr lang="zh-CN" altLang="en-US" sz="700" b="1" dirty="0">
              <a:solidFill>
                <a:schemeClr val="tx1">
                  <a:lumMod val="75000"/>
                  <a:lumOff val="25000"/>
                </a:schemeClr>
              </a:solidFill>
              <a:latin typeface="+mn-ea"/>
            </a:endParaRPr>
          </a:p>
        </p:txBody>
      </p:sp>
      <p:sp>
        <p:nvSpPr>
          <p:cNvPr id="74" name="文本框 4"/>
          <p:cNvSpPr txBox="1"/>
          <p:nvPr/>
        </p:nvSpPr>
        <p:spPr>
          <a:xfrm>
            <a:off x="266637" y="277710"/>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二、方案思考</a:t>
            </a:r>
            <a:endParaRPr lang="zh-CN" altLang="en-US" sz="1800" b="1" dirty="0">
              <a:solidFill>
                <a:srgbClr val="C00000"/>
              </a:solidFill>
              <a:cs typeface="+mn-ea"/>
              <a:sym typeface="+mn-lt"/>
            </a:endParaRPr>
          </a:p>
        </p:txBody>
      </p:sp>
      <p:sp>
        <p:nvSpPr>
          <p:cNvPr id="78" name="文本框 9"/>
          <p:cNvSpPr txBox="1"/>
          <p:nvPr/>
        </p:nvSpPr>
        <p:spPr>
          <a:xfrm>
            <a:off x="3316794" y="2846805"/>
            <a:ext cx="1719857" cy="385349"/>
          </a:xfrm>
          <a:prstGeom prst="rect">
            <a:avLst/>
          </a:prstGeom>
          <a:noFill/>
        </p:spPr>
        <p:txBody>
          <a:bodyPr wrap="square" lIns="76823" tIns="38411" rIns="76823" bIns="38411" rtlCol="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按需建设</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82" name="文本框 9"/>
          <p:cNvSpPr txBox="1"/>
          <p:nvPr/>
        </p:nvSpPr>
        <p:spPr>
          <a:xfrm>
            <a:off x="1861158" y="2846805"/>
            <a:ext cx="1719857" cy="385349"/>
          </a:xfrm>
          <a:prstGeom prst="rect">
            <a:avLst/>
          </a:prstGeom>
          <a:noFill/>
        </p:spPr>
        <p:txBody>
          <a:bodyPr wrap="square" lIns="76823" tIns="38411" rIns="76823" bIns="38411" rtlCol="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因地制宜</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86" name="文本框 9"/>
          <p:cNvSpPr txBox="1"/>
          <p:nvPr/>
        </p:nvSpPr>
        <p:spPr>
          <a:xfrm>
            <a:off x="4778392" y="2846805"/>
            <a:ext cx="1719857" cy="385349"/>
          </a:xfrm>
          <a:prstGeom prst="rect">
            <a:avLst/>
          </a:prstGeom>
          <a:noFill/>
        </p:spPr>
        <p:txBody>
          <a:bodyPr wrap="square" lIns="76823" tIns="38411" rIns="76823" bIns="38411" rtlCol="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特色发展</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cxnSp>
        <p:nvCxnSpPr>
          <p:cNvPr id="15" name="直接箭头连接符 21"/>
          <p:cNvCxnSpPr/>
          <p:nvPr/>
        </p:nvCxnSpPr>
        <p:spPr>
          <a:xfrm>
            <a:off x="1201134" y="1386506"/>
            <a:ext cx="274720" cy="0"/>
          </a:xfrm>
          <a:prstGeom prst="straightConnector1">
            <a:avLst/>
          </a:prstGeom>
          <a:noFill/>
          <a:ln w="12700" cap="flat" cmpd="sng" algn="ctr">
            <a:solidFill>
              <a:srgbClr val="C00000"/>
            </a:solidFill>
            <a:prstDash val="solid"/>
            <a:headEnd type="none" w="med" len="med"/>
            <a:tailEnd type="triangle" w="med" len="med"/>
          </a:ln>
          <a:effectLst/>
        </p:spPr>
      </p:cxnSp>
      <p:cxnSp>
        <p:nvCxnSpPr>
          <p:cNvPr id="42" name="直接箭头连接符 21"/>
          <p:cNvCxnSpPr/>
          <p:nvPr/>
        </p:nvCxnSpPr>
        <p:spPr>
          <a:xfrm>
            <a:off x="1201134" y="1799461"/>
            <a:ext cx="274720" cy="0"/>
          </a:xfrm>
          <a:prstGeom prst="straightConnector1">
            <a:avLst/>
          </a:prstGeom>
          <a:noFill/>
          <a:ln w="12700" cap="flat" cmpd="sng" algn="ctr">
            <a:solidFill>
              <a:srgbClr val="C00000"/>
            </a:solidFill>
            <a:prstDash val="solid"/>
            <a:headEnd type="none" w="med" len="med"/>
            <a:tailEnd type="triangle" w="med" len="med"/>
          </a:ln>
          <a:effectLst/>
        </p:spPr>
      </p:cxnSp>
      <p:cxnSp>
        <p:nvCxnSpPr>
          <p:cNvPr id="47" name="直接箭头连接符 21"/>
          <p:cNvCxnSpPr/>
          <p:nvPr/>
        </p:nvCxnSpPr>
        <p:spPr>
          <a:xfrm>
            <a:off x="1201134" y="2182919"/>
            <a:ext cx="274720" cy="0"/>
          </a:xfrm>
          <a:prstGeom prst="straightConnector1">
            <a:avLst/>
          </a:prstGeom>
          <a:noFill/>
          <a:ln w="12700" cap="flat" cmpd="sng" algn="ctr">
            <a:solidFill>
              <a:srgbClr val="C00000"/>
            </a:solidFill>
            <a:prstDash val="solid"/>
            <a:headEnd type="none" w="med" len="med"/>
            <a:tailEnd type="triangle" w="med" len="med"/>
          </a:ln>
          <a:effectLst/>
        </p:spPr>
      </p:cxnSp>
      <p:cxnSp>
        <p:nvCxnSpPr>
          <p:cNvPr id="49" name="直接箭头连接符 21"/>
          <p:cNvCxnSpPr/>
          <p:nvPr/>
        </p:nvCxnSpPr>
        <p:spPr>
          <a:xfrm>
            <a:off x="1201134" y="2581126"/>
            <a:ext cx="274720" cy="0"/>
          </a:xfrm>
          <a:prstGeom prst="straightConnector1">
            <a:avLst/>
          </a:prstGeom>
          <a:noFill/>
          <a:ln w="12700" cap="flat" cmpd="sng" algn="ctr">
            <a:solidFill>
              <a:srgbClr val="C00000"/>
            </a:solidFill>
            <a:prstDash val="solid"/>
            <a:headEnd type="none" w="med" len="med"/>
            <a:tailEnd type="triangle" w="med" len="med"/>
          </a:ln>
          <a:effectLst/>
        </p:spPr>
      </p:cxnSp>
      <p:sp>
        <p:nvSpPr>
          <p:cNvPr id="12" name="矩形 11"/>
          <p:cNvSpPr/>
          <p:nvPr/>
        </p:nvSpPr>
        <p:spPr>
          <a:xfrm>
            <a:off x="550844" y="2393333"/>
            <a:ext cx="7629004" cy="339907"/>
          </a:xfrm>
          <a:prstGeom prst="rect">
            <a:avLst/>
          </a:prstGeom>
          <a:solidFill>
            <a:srgbClr val="254061">
              <a:alpha val="27059"/>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50843" y="2035491"/>
            <a:ext cx="7629004" cy="311143"/>
          </a:xfrm>
          <a:prstGeom prst="rect">
            <a:avLst/>
          </a:prstGeom>
          <a:solidFill>
            <a:srgbClr val="254061">
              <a:alpha val="27059"/>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49943" y="1671652"/>
            <a:ext cx="7629004" cy="311143"/>
          </a:xfrm>
          <a:prstGeom prst="rect">
            <a:avLst/>
          </a:prstGeom>
          <a:solidFill>
            <a:srgbClr val="254061">
              <a:alpha val="27059"/>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50843" y="1232354"/>
            <a:ext cx="7629004" cy="411632"/>
          </a:xfrm>
          <a:prstGeom prst="rect">
            <a:avLst/>
          </a:prstGeom>
          <a:solidFill>
            <a:srgbClr val="254061">
              <a:alpha val="27059"/>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Bchief-sever180\共享\华为\2016\6月\D-201606417-金融营销材料设计-刘泉\文件\link\组 26.png"/>
          <p:cNvPicPr>
            <a:picLocks noChangeAspect="1" noChangeArrowheads="1"/>
          </p:cNvPicPr>
          <p:nvPr/>
        </p:nvPicPr>
        <p:blipFill>
          <a:blip r:embed="rId1" cstate="print">
            <a:duotone>
              <a:schemeClr val="accent1">
                <a:shade val="45000"/>
                <a:satMod val="135000"/>
              </a:schemeClr>
              <a:prstClr val="white"/>
            </a:duotone>
            <a:extLst>
              <a:ext uri="{BEBA8EAE-BF5A-486C-A8C5-ECC9F3942E4B}">
                <a14:imgProps xmlns:a14="http://schemas.microsoft.com/office/drawing/2010/main">
                  <a14:imgLayer r:embed="rId2">
                    <a14:imgEffect>
                      <a14:artisticGlowEdges trans="15000"/>
                    </a14:imgEffect>
                  </a14:imgLayer>
                </a14:imgProps>
              </a:ext>
            </a:extLst>
          </a:blip>
          <a:srcRect/>
          <a:stretch>
            <a:fillRect/>
          </a:stretch>
        </p:blipFill>
        <p:spPr bwMode="auto">
          <a:xfrm flipV="1">
            <a:off x="1965035" y="2449445"/>
            <a:ext cx="5835257" cy="309979"/>
          </a:xfrm>
          <a:prstGeom prst="rect">
            <a:avLst/>
          </a:prstGeom>
          <a:noFill/>
          <a:ln w="9525">
            <a:noFill/>
            <a:miter lim="800000"/>
            <a:headEnd/>
            <a:tailEnd/>
          </a:ln>
        </p:spPr>
      </p:pic>
      <p:sp>
        <p:nvSpPr>
          <p:cNvPr id="48" name="矩形 47"/>
          <p:cNvSpPr/>
          <p:nvPr/>
        </p:nvSpPr>
        <p:spPr>
          <a:xfrm>
            <a:off x="2096030" y="2652063"/>
            <a:ext cx="5730975" cy="716979"/>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800" b="1">
              <a:solidFill>
                <a:schemeClr val="tx1">
                  <a:lumMod val="75000"/>
                  <a:lumOff val="25000"/>
                </a:schemeClr>
              </a:solidFill>
              <a:latin typeface="+mn-ea"/>
            </a:endParaRPr>
          </a:p>
        </p:txBody>
      </p:sp>
      <p:sp>
        <p:nvSpPr>
          <p:cNvPr id="55" name="TextBox 7"/>
          <p:cNvSpPr txBox="1"/>
          <p:nvPr/>
        </p:nvSpPr>
        <p:spPr>
          <a:xfrm>
            <a:off x="2482889" y="354216"/>
            <a:ext cx="5735402" cy="369332"/>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a:solidFill>
                  <a:srgbClr val="C00000"/>
                </a:solidFill>
                <a:cs typeface="+mn-ea"/>
                <a:sym typeface="+mn-lt"/>
              </a:rPr>
              <a:t>第一</a:t>
            </a:r>
            <a:r>
              <a:rPr lang="zh-CN" altLang="en-US" sz="1200" b="1" kern="0" dirty="0" smtClean="0">
                <a:solidFill>
                  <a:srgbClr val="C00000"/>
                </a:solidFill>
                <a:cs typeface="+mn-ea"/>
                <a:sym typeface="+mn-lt"/>
              </a:rPr>
              <a:t>横：</a:t>
            </a:r>
            <a:r>
              <a:rPr lang="zh-CN" altLang="en-US" sz="1200" b="1" kern="0" dirty="0" smtClean="0">
                <a:solidFill>
                  <a:srgbClr val="C00000"/>
                </a:solidFill>
                <a:cs typeface="+mn-ea"/>
                <a:sym typeface="+mn-lt"/>
              </a:rPr>
              <a:t>通过</a:t>
            </a:r>
            <a:r>
              <a:rPr lang="zh-CN" altLang="en-US" sz="1200" b="1" kern="0" dirty="0">
                <a:solidFill>
                  <a:srgbClr val="C00000"/>
                </a:solidFill>
                <a:cs typeface="+mn-ea"/>
                <a:sym typeface="+mn-lt"/>
              </a:rPr>
              <a:t>一体化安全管理，实现机场主动安全技术防范</a:t>
            </a:r>
            <a:endParaRPr lang="en-US"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Picture 19" descr="\\Bchief-sever180\共享\华为\2016\6月\D-201606417-金融营销材料设计-刘泉\文件\link\组 26.png"/>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2">
                    <a14:imgEffect>
                      <a14:artisticGlowEdges trans="15000"/>
                    </a14:imgEffect>
                    <a14:imgEffect>
                      <a14:brightnessContrast bright="40000" contrast="-40000"/>
                    </a14:imgEffect>
                  </a14:imgLayer>
                </a14:imgProps>
              </a:ext>
            </a:extLst>
          </a:blip>
          <a:srcRect/>
          <a:stretch>
            <a:fillRect/>
          </a:stretch>
        </p:blipFill>
        <p:spPr bwMode="auto">
          <a:xfrm>
            <a:off x="1961366" y="2167770"/>
            <a:ext cx="5810922" cy="257689"/>
          </a:xfrm>
          <a:prstGeom prst="rect">
            <a:avLst/>
          </a:prstGeom>
          <a:noFill/>
          <a:ln w="9525">
            <a:noFill/>
            <a:miter lim="800000"/>
            <a:headEnd/>
            <a:tailEnd/>
          </a:ln>
        </p:spPr>
      </p:pic>
      <p:sp>
        <p:nvSpPr>
          <p:cNvPr id="7" name="TextBox 564"/>
          <p:cNvSpPr txBox="1"/>
          <p:nvPr/>
        </p:nvSpPr>
        <p:spPr>
          <a:xfrm>
            <a:off x="2460491" y="2643707"/>
            <a:ext cx="1117293" cy="190684"/>
          </a:xfrm>
          <a:prstGeom prst="rect">
            <a:avLst/>
          </a:prstGeom>
          <a:noFill/>
          <a:effectLst/>
        </p:spPr>
        <p:txBody>
          <a:bodyPr wrap="square" lIns="54411" tIns="27205" rIns="54411" bIns="27205" rtlCol="0">
            <a:spAutoFit/>
          </a:bodyPr>
          <a:lstStyle/>
          <a:p>
            <a:pPr algn="ctr">
              <a:spcAft>
                <a:spcPts val="190"/>
              </a:spcAft>
            </a:pPr>
            <a:r>
              <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rPr>
              <a:t>高清视频监控</a:t>
            </a:r>
            <a:endParaRPr lang="en-US" altLang="zh-CN" sz="88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TextBox 564"/>
          <p:cNvSpPr txBox="1"/>
          <p:nvPr/>
        </p:nvSpPr>
        <p:spPr>
          <a:xfrm>
            <a:off x="6605926" y="2643707"/>
            <a:ext cx="1035933" cy="190684"/>
          </a:xfrm>
          <a:prstGeom prst="rect">
            <a:avLst/>
          </a:prstGeom>
          <a:noFill/>
          <a:effectLst/>
        </p:spPr>
        <p:txBody>
          <a:bodyPr wrap="square" lIns="54411" tIns="27205" rIns="54411" bIns="27205" rtlCol="0">
            <a:spAutoFit/>
          </a:bodyPr>
          <a:lstStyle/>
          <a:p>
            <a:pPr algn="ctr">
              <a:buNone/>
            </a:pPr>
            <a:r>
              <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rPr>
              <a:t>报警设备</a:t>
            </a:r>
            <a:endPar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4901938" y="2643707"/>
            <a:ext cx="412292" cy="228076"/>
          </a:xfrm>
          <a:prstGeom prst="rect">
            <a:avLst/>
          </a:prstGeom>
        </p:spPr>
        <p:txBody>
          <a:bodyPr wrap="none">
            <a:spAutoFit/>
          </a:bodyPr>
          <a:lstStyle/>
          <a:p>
            <a:pPr algn="ctr"/>
            <a:r>
              <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雷达</a:t>
            </a:r>
            <a:endPar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endParaRPr>
          </a:p>
        </p:txBody>
      </p:sp>
      <p:sp>
        <p:nvSpPr>
          <p:cNvPr id="11" name="矩形 10"/>
          <p:cNvSpPr/>
          <p:nvPr/>
        </p:nvSpPr>
        <p:spPr>
          <a:xfrm>
            <a:off x="5474312" y="2246062"/>
            <a:ext cx="187567" cy="318170"/>
          </a:xfrm>
          <a:prstGeom prst="rect">
            <a:avLst/>
          </a:prstGeom>
        </p:spPr>
        <p:txBody>
          <a:bodyPr wrap="none">
            <a:spAutoFit/>
          </a:bodyPr>
          <a:lstStyle/>
          <a:p>
            <a:pPr algn="ctr"/>
            <a:endParaRPr lang="en-US" altLang="zh-CN" sz="1260" b="1" dirty="0">
              <a:solidFill>
                <a:srgbClr val="C00000"/>
              </a:solidFill>
              <a:latin typeface="微软雅黑" panose="020B0503020204020204" pitchFamily="34" charset="-122"/>
              <a:ea typeface="微软雅黑" panose="020B0503020204020204" pitchFamily="34" charset="-122"/>
            </a:endParaRPr>
          </a:p>
        </p:txBody>
      </p:sp>
      <p:sp>
        <p:nvSpPr>
          <p:cNvPr id="12" name="文本框 9"/>
          <p:cNvSpPr txBox="1"/>
          <p:nvPr/>
        </p:nvSpPr>
        <p:spPr>
          <a:xfrm>
            <a:off x="2662396" y="1731638"/>
            <a:ext cx="962748" cy="213315"/>
          </a:xfrm>
          <a:prstGeom prst="rect">
            <a:avLst/>
          </a:prstGeom>
          <a:noFill/>
        </p:spPr>
        <p:txBody>
          <a:bodyPr wrap="square" lIns="76823" tIns="38411" rIns="76823" bIns="38411" rtlCol="0">
            <a:spAutoFit/>
          </a:bodyPr>
          <a:lstStyle/>
          <a:p>
            <a:pPr algn="ctr"/>
            <a:r>
              <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rPr>
              <a:t>航站楼安防</a:t>
            </a:r>
            <a:endPar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文本框 9"/>
          <p:cNvSpPr txBox="1"/>
          <p:nvPr/>
        </p:nvSpPr>
        <p:spPr>
          <a:xfrm>
            <a:off x="5402842" y="1741079"/>
            <a:ext cx="962748" cy="213315"/>
          </a:xfrm>
          <a:prstGeom prst="rect">
            <a:avLst/>
          </a:prstGeom>
          <a:noFill/>
        </p:spPr>
        <p:txBody>
          <a:bodyPr wrap="square" lIns="76823" tIns="38411" rIns="76823" bIns="38411" rtlCol="0">
            <a:spAutoFit/>
          </a:bodyPr>
          <a:lstStyle/>
          <a:p>
            <a:pPr algn="ctr"/>
            <a:r>
              <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rPr>
              <a:t>飞行区安防</a:t>
            </a:r>
            <a:endParaRPr lang="zh-CN" altLang="en-US" sz="88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6" name="Picture 2" descr="F:\00zhangyad\民用场监\FOD设计方案yi-【非密】\1.png"/>
          <p:cNvPicPr>
            <a:picLocks noChangeAspect="1" noChangeArrowheads="1"/>
          </p:cNvPicPr>
          <p:nvPr/>
        </p:nvPicPr>
        <p:blipFill>
          <a:blip r:embed="rId4" cstate="print">
            <a:extLst>
              <a:ext uri="{28A0092B-C50C-407E-A947-70E740481C1C}">
                <a14:useLocalDpi xmlns:a14="http://schemas.microsoft.com/office/drawing/2010/main" val="0"/>
              </a:ext>
            </a:extLst>
          </a:blip>
          <a:srcRect l="28532" r="26106" b="2838"/>
          <a:stretch>
            <a:fillRect/>
          </a:stretch>
        </p:blipFill>
        <p:spPr bwMode="auto">
          <a:xfrm>
            <a:off x="6110660" y="2991001"/>
            <a:ext cx="331626" cy="33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3486135" y="2777300"/>
            <a:ext cx="646331" cy="184666"/>
          </a:xfrm>
          <a:prstGeom prst="rect">
            <a:avLst/>
          </a:prstGeom>
        </p:spPr>
        <p:txBody>
          <a:bodyPr wrap="none">
            <a:spAutoFit/>
          </a:bodyPr>
          <a:lstStyle/>
          <a:p>
            <a:r>
              <a:rPr lang="zh-CN" altLang="en-US" sz="600" dirty="0">
                <a:solidFill>
                  <a:schemeClr val="tx1">
                    <a:lumMod val="85000"/>
                    <a:lumOff val="15000"/>
                  </a:schemeClr>
                </a:solidFill>
                <a:latin typeface="微软雅黑" panose="020B0503020204020204" pitchFamily="34" charset="-122"/>
                <a:ea typeface="微软雅黑" panose="020B0503020204020204" pitchFamily="34" charset="-122"/>
              </a:rPr>
              <a:t>场面监视雷达</a:t>
            </a:r>
            <a:endParaRPr lang="en-US" altLang="zh-CN" sz="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5928716" y="2785661"/>
            <a:ext cx="732893" cy="184666"/>
          </a:xfrm>
          <a:prstGeom prst="rect">
            <a:avLst/>
          </a:prstGeom>
        </p:spPr>
        <p:txBody>
          <a:bodyPr wrap="none">
            <a:spAutoFit/>
          </a:bodyPr>
          <a:lstStyle/>
          <a:p>
            <a:r>
              <a:rPr lang="zh-CN" altLang="en-US" sz="600" dirty="0">
                <a:solidFill>
                  <a:schemeClr val="tx1">
                    <a:lumMod val="85000"/>
                    <a:lumOff val="15000"/>
                  </a:schemeClr>
                </a:solidFill>
                <a:latin typeface="微软雅黑" panose="020B0503020204020204" pitchFamily="34" charset="-122"/>
                <a:ea typeface="微软雅黑" panose="020B0503020204020204" pitchFamily="34" charset="-122"/>
              </a:rPr>
              <a:t>边灯式</a:t>
            </a:r>
            <a:r>
              <a:rPr lang="en-US" altLang="zh-CN" sz="600" dirty="0">
                <a:solidFill>
                  <a:schemeClr val="tx1">
                    <a:lumMod val="85000"/>
                    <a:lumOff val="15000"/>
                  </a:schemeClr>
                </a:solidFill>
                <a:latin typeface="微软雅黑" panose="020B0503020204020204" pitchFamily="34" charset="-122"/>
                <a:ea typeface="微软雅黑" panose="020B0503020204020204" pitchFamily="34" charset="-122"/>
              </a:rPr>
              <a:t>FOD</a:t>
            </a:r>
            <a:r>
              <a:rPr lang="zh-CN" altLang="en-US" sz="600" dirty="0">
                <a:solidFill>
                  <a:schemeClr val="tx1">
                    <a:lumMod val="85000"/>
                    <a:lumOff val="15000"/>
                  </a:schemeClr>
                </a:solidFill>
                <a:latin typeface="微软雅黑" panose="020B0503020204020204" pitchFamily="34" charset="-122"/>
                <a:ea typeface="微软雅黑" panose="020B0503020204020204" pitchFamily="34" charset="-122"/>
              </a:rPr>
              <a:t>雷达</a:t>
            </a:r>
            <a:endParaRPr lang="en-US" altLang="zh-CN" sz="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5377254" y="2784469"/>
            <a:ext cx="646331" cy="184666"/>
          </a:xfrm>
          <a:prstGeom prst="rect">
            <a:avLst/>
          </a:prstGeom>
        </p:spPr>
        <p:txBody>
          <a:bodyPr wrap="none">
            <a:spAutoFit/>
          </a:bodyPr>
          <a:lstStyle/>
          <a:p>
            <a:r>
              <a:rPr lang="zh-CN" altLang="en-US" sz="600" dirty="0"/>
              <a:t>激光探鸟雷达</a:t>
            </a:r>
            <a:endParaRPr lang="en-US" altLang="zh-CN" sz="600" dirty="0"/>
          </a:p>
        </p:txBody>
      </p:sp>
      <p:sp>
        <p:nvSpPr>
          <p:cNvPr id="20" name="矩形 19"/>
          <p:cNvSpPr/>
          <p:nvPr/>
        </p:nvSpPr>
        <p:spPr>
          <a:xfrm>
            <a:off x="4071045" y="2777300"/>
            <a:ext cx="800219" cy="184666"/>
          </a:xfrm>
          <a:prstGeom prst="rect">
            <a:avLst/>
          </a:prstGeom>
        </p:spPr>
        <p:txBody>
          <a:bodyPr wrap="none">
            <a:spAutoFit/>
          </a:bodyPr>
          <a:lstStyle/>
          <a:p>
            <a:r>
              <a:rPr lang="zh-CN" altLang="en-US" sz="600" dirty="0"/>
              <a:t>周界入侵探测雷达</a:t>
            </a:r>
            <a:endParaRPr lang="en-US" altLang="zh-CN" sz="600" dirty="0"/>
          </a:p>
        </p:txBody>
      </p:sp>
      <p:pic>
        <p:nvPicPr>
          <p:cNvPr id="21" name="Picture 2" descr="D:\搜狗高速下载\38所\38所\446A3998.png"/>
          <p:cNvPicPr>
            <a:picLocks noChangeAspect="1" noChangeArrowheads="1"/>
          </p:cNvPicPr>
          <p:nvPr/>
        </p:nvPicPr>
        <p:blipFill>
          <a:blip r:embed="rId5" cstate="print">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4322015" y="2928765"/>
            <a:ext cx="349881" cy="4422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 descr="IMG_2870"/>
          <p:cNvPicPr>
            <a:picLocks noChangeAspect="1" noChangeArrowheads="1"/>
          </p:cNvPicPr>
          <p:nvPr/>
        </p:nvPicPr>
        <p:blipFill>
          <a:blip r:embed="rId6" cstate="print">
            <a:extLst>
              <a:ext uri="{28A0092B-C50C-407E-A947-70E740481C1C}">
                <a14:useLocalDpi xmlns:a14="http://schemas.microsoft.com/office/drawing/2010/main" val="0"/>
              </a:ext>
            </a:extLst>
          </a:blip>
          <a:srcRect l="21667" r="34412"/>
          <a:stretch>
            <a:fillRect/>
          </a:stretch>
        </p:blipFill>
        <p:spPr bwMode="auto">
          <a:xfrm>
            <a:off x="3640063" y="2935161"/>
            <a:ext cx="284951" cy="41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IMG_958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27" r="10503"/>
          <a:stretch>
            <a:fillRect/>
          </a:stretch>
        </p:blipFill>
        <p:spPr bwMode="auto">
          <a:xfrm>
            <a:off x="4843789" y="2977137"/>
            <a:ext cx="506801" cy="34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4796103" y="2781450"/>
            <a:ext cx="646331" cy="184666"/>
          </a:xfrm>
          <a:prstGeom prst="rect">
            <a:avLst/>
          </a:prstGeom>
        </p:spPr>
        <p:txBody>
          <a:bodyPr wrap="none">
            <a:spAutoFit/>
          </a:bodyPr>
          <a:lstStyle/>
          <a:p>
            <a:r>
              <a:rPr lang="zh-CN" altLang="en-US" sz="600" dirty="0"/>
              <a:t>低空监视雷达</a:t>
            </a:r>
            <a:endParaRPr lang="en-US" altLang="zh-CN" sz="600" dirty="0"/>
          </a:p>
        </p:txBody>
      </p:sp>
      <p:pic>
        <p:nvPicPr>
          <p:cNvPr id="25"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4" t="17940" r="34382" b="15492"/>
          <a:stretch>
            <a:fillRect/>
          </a:stretch>
        </p:blipFill>
        <p:spPr bwMode="auto">
          <a:xfrm>
            <a:off x="5472111" y="2970737"/>
            <a:ext cx="456604" cy="357080"/>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p:cNvSpPr/>
          <p:nvPr/>
        </p:nvSpPr>
        <p:spPr>
          <a:xfrm>
            <a:off x="7207883" y="2798648"/>
            <a:ext cx="492443" cy="184666"/>
          </a:xfrm>
          <a:prstGeom prst="rect">
            <a:avLst/>
          </a:prstGeom>
        </p:spPr>
        <p:txBody>
          <a:bodyPr wrap="none">
            <a:spAutoFit/>
          </a:bodyPr>
          <a:lstStyle/>
          <a:p>
            <a:r>
              <a:rPr lang="zh-CN" altLang="en-US" sz="600" dirty="0">
                <a:solidFill>
                  <a:schemeClr val="tx1">
                    <a:lumMod val="85000"/>
                    <a:lumOff val="15000"/>
                  </a:schemeClr>
                </a:solidFill>
                <a:latin typeface="微软雅黑" panose="020B0503020204020204" pitchFamily="34" charset="-122"/>
                <a:ea typeface="微软雅黑" panose="020B0503020204020204" pitchFamily="34" charset="-122"/>
              </a:rPr>
              <a:t>振动光缆</a:t>
            </a:r>
            <a:endParaRPr lang="en-US" altLang="zh-CN" sz="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6656421" y="2797456"/>
            <a:ext cx="569387" cy="184666"/>
          </a:xfrm>
          <a:prstGeom prst="rect">
            <a:avLst/>
          </a:prstGeom>
        </p:spPr>
        <p:txBody>
          <a:bodyPr wrap="none">
            <a:spAutoFit/>
          </a:bodyPr>
          <a:lstStyle/>
          <a:p>
            <a:r>
              <a:rPr lang="zh-CN" altLang="en-US" sz="600" dirty="0"/>
              <a:t>声光报警器</a:t>
            </a:r>
            <a:endParaRPr lang="en-US" altLang="zh-CN" sz="600" dirty="0"/>
          </a:p>
        </p:txBody>
      </p:sp>
      <p:pic>
        <p:nvPicPr>
          <p:cNvPr id="28"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7629"/>
          <a:stretch>
            <a:fillRect/>
          </a:stretch>
        </p:blipFill>
        <p:spPr bwMode="auto">
          <a:xfrm flipH="1">
            <a:off x="6776173" y="2957765"/>
            <a:ext cx="288342" cy="3722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7905" y="2970995"/>
            <a:ext cx="474543" cy="335982"/>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2256331" y="2782362"/>
            <a:ext cx="662361" cy="184666"/>
          </a:xfrm>
          <a:prstGeom prst="rect">
            <a:avLst/>
          </a:prstGeom>
        </p:spPr>
        <p:txBody>
          <a:bodyPr wrap="none">
            <a:spAutoFit/>
          </a:bodyPr>
          <a:lstStyle/>
          <a:p>
            <a:r>
              <a:rPr lang="en-US" altLang="zh-CN" sz="600" dirty="0">
                <a:solidFill>
                  <a:schemeClr val="tx1">
                    <a:lumMod val="85000"/>
                    <a:lumOff val="15000"/>
                  </a:schemeClr>
                </a:solidFill>
                <a:latin typeface="微软雅黑" panose="020B0503020204020204" pitchFamily="34" charset="-122"/>
                <a:ea typeface="微软雅黑" panose="020B0503020204020204" pitchFamily="34" charset="-122"/>
              </a:rPr>
              <a:t>4K</a:t>
            </a:r>
            <a:r>
              <a:rPr lang="zh-CN" altLang="en-US" sz="600" dirty="0">
                <a:solidFill>
                  <a:schemeClr val="tx1">
                    <a:lumMod val="85000"/>
                    <a:lumOff val="15000"/>
                  </a:schemeClr>
                </a:solidFill>
                <a:latin typeface="微软雅黑" panose="020B0503020204020204" pitchFamily="34" charset="-122"/>
                <a:ea typeface="微软雅黑" panose="020B0503020204020204" pitchFamily="34" charset="-122"/>
              </a:rPr>
              <a:t>高清摄像机</a:t>
            </a:r>
            <a:endParaRPr lang="en-US" altLang="zh-CN" sz="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2921603" y="2784469"/>
            <a:ext cx="569387" cy="184666"/>
          </a:xfrm>
          <a:prstGeom prst="rect">
            <a:avLst/>
          </a:prstGeom>
        </p:spPr>
        <p:txBody>
          <a:bodyPr wrap="none">
            <a:spAutoFit/>
          </a:bodyPr>
          <a:lstStyle/>
          <a:p>
            <a:r>
              <a:rPr lang="zh-CN" altLang="en-US" sz="600" dirty="0">
                <a:solidFill>
                  <a:schemeClr val="tx1">
                    <a:lumMod val="85000"/>
                    <a:lumOff val="15000"/>
                  </a:schemeClr>
                </a:solidFill>
                <a:latin typeface="微软雅黑" panose="020B0503020204020204" pitchFamily="34" charset="-122"/>
                <a:ea typeface="微软雅黑" panose="020B0503020204020204" pitchFamily="34" charset="-122"/>
              </a:rPr>
              <a:t>智能摄像机</a:t>
            </a:r>
            <a:endParaRPr lang="en-US" altLang="zh-CN" sz="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32" name="Picture 1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4200" b="76400" l="3200" r="99200"/>
                    </a14:imgEffect>
                  </a14:imgLayer>
                </a14:imgProps>
              </a:ext>
              <a:ext uri="{28A0092B-C50C-407E-A947-70E740481C1C}">
                <a14:useLocalDpi xmlns:a14="http://schemas.microsoft.com/office/drawing/2010/main" val="0"/>
              </a:ext>
            </a:extLst>
          </a:blip>
          <a:srcRect l="3368" t="25674" r="2046" b="16435"/>
          <a:stretch>
            <a:fillRect/>
          </a:stretch>
        </p:blipFill>
        <p:spPr bwMode="auto">
          <a:xfrm flipH="1">
            <a:off x="2284248" y="2997673"/>
            <a:ext cx="505236" cy="3196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DS-2CD8426FWD/F-I"/>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762" b="94044" l="1174" r="96479"/>
                    </a14:imgEffect>
                  </a14:imgLayer>
                </a14:imgProps>
              </a:ext>
              <a:ext uri="{28A0092B-C50C-407E-A947-70E740481C1C}">
                <a14:useLocalDpi xmlns:a14="http://schemas.microsoft.com/office/drawing/2010/main" val="0"/>
              </a:ext>
            </a:extLst>
          </a:blip>
          <a:srcRect/>
          <a:stretch>
            <a:fillRect/>
          </a:stretch>
        </p:blipFill>
        <p:spPr bwMode="auto">
          <a:xfrm>
            <a:off x="2913691" y="2915028"/>
            <a:ext cx="529462" cy="409862"/>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a:xfrm>
            <a:off x="3483450" y="2274046"/>
            <a:ext cx="2866071" cy="276999"/>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机场运行指挥系统</a:t>
            </a:r>
            <a:r>
              <a:rPr lang="en-US" altLang="zh-CN" sz="1200" b="1" dirty="0">
                <a:solidFill>
                  <a:srgbClr val="C00000"/>
                </a:solidFill>
                <a:latin typeface="微软雅黑" panose="020B0503020204020204" pitchFamily="34" charset="-122"/>
                <a:ea typeface="微软雅黑" panose="020B0503020204020204" pitchFamily="34" charset="-122"/>
              </a:rPr>
              <a:t>+</a:t>
            </a:r>
            <a:r>
              <a:rPr lang="zh-CN" altLang="en-US" sz="1200" b="1" dirty="0">
                <a:solidFill>
                  <a:srgbClr val="C00000"/>
                </a:solidFill>
                <a:latin typeface="微软雅黑" panose="020B0503020204020204" pitchFamily="34" charset="-122"/>
                <a:ea typeface="微软雅黑" panose="020B0503020204020204" pitchFamily="34" charset="-122"/>
              </a:rPr>
              <a:t>机场协同决策系统</a:t>
            </a:r>
            <a:endParaRPr lang="zh-CN" altLang="en-US" sz="1200" dirty="0"/>
          </a:p>
        </p:txBody>
      </p:sp>
      <p:sp>
        <p:nvSpPr>
          <p:cNvPr id="2" name="矩形 1"/>
          <p:cNvSpPr/>
          <p:nvPr/>
        </p:nvSpPr>
        <p:spPr>
          <a:xfrm>
            <a:off x="2095951" y="1083298"/>
            <a:ext cx="1882370" cy="855008"/>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58" name="矩形 57"/>
          <p:cNvSpPr/>
          <p:nvPr/>
        </p:nvSpPr>
        <p:spPr>
          <a:xfrm>
            <a:off x="4012198" y="1081476"/>
            <a:ext cx="3814807" cy="863225"/>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63" name="AutoShape 4"/>
          <p:cNvSpPr>
            <a:spLocks noChangeArrowheads="1"/>
          </p:cNvSpPr>
          <p:nvPr/>
        </p:nvSpPr>
        <p:spPr bwMode="gray">
          <a:xfrm>
            <a:off x="2186753" y="1118176"/>
            <a:ext cx="789480"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智能视频分析系统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AutoShape 4"/>
          <p:cNvSpPr>
            <a:spLocks noChangeArrowheads="1"/>
          </p:cNvSpPr>
          <p:nvPr/>
        </p:nvSpPr>
        <p:spPr bwMode="gray">
          <a:xfrm>
            <a:off x="3112607" y="1106531"/>
            <a:ext cx="763217"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智慧安检系统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5" name="AutoShape 4"/>
          <p:cNvSpPr>
            <a:spLocks noChangeArrowheads="1"/>
          </p:cNvSpPr>
          <p:nvPr/>
        </p:nvSpPr>
        <p:spPr bwMode="gray">
          <a:xfrm>
            <a:off x="4099231" y="1107463"/>
            <a:ext cx="789480"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跑道异物探测系统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AutoShape 4"/>
          <p:cNvSpPr>
            <a:spLocks noChangeArrowheads="1"/>
          </p:cNvSpPr>
          <p:nvPr/>
        </p:nvSpPr>
        <p:spPr bwMode="gray">
          <a:xfrm>
            <a:off x="5034347" y="1107463"/>
            <a:ext cx="763217"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低空安全监控系统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7" name="AutoShape 4"/>
          <p:cNvSpPr>
            <a:spLocks noChangeArrowheads="1"/>
          </p:cNvSpPr>
          <p:nvPr/>
        </p:nvSpPr>
        <p:spPr bwMode="gray">
          <a:xfrm>
            <a:off x="5947277" y="1107463"/>
            <a:ext cx="789480"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飞行区全景视频监控</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8" name="AutoShape 4"/>
          <p:cNvSpPr>
            <a:spLocks noChangeArrowheads="1"/>
          </p:cNvSpPr>
          <p:nvPr/>
        </p:nvSpPr>
        <p:spPr bwMode="gray">
          <a:xfrm>
            <a:off x="6931033" y="1107463"/>
            <a:ext cx="763217"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围界入侵防范与监控</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0" name="AutoShape 4"/>
          <p:cNvSpPr>
            <a:spLocks noChangeArrowheads="1"/>
          </p:cNvSpPr>
          <p:nvPr/>
        </p:nvSpPr>
        <p:spPr bwMode="gray">
          <a:xfrm>
            <a:off x="2088208" y="1985675"/>
            <a:ext cx="1115062" cy="243942"/>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人脸识别</a:t>
            </a:r>
            <a:endParaRPr lang="zh-CN" altLang="en-US" sz="800" b="1" dirty="0">
              <a:solidFill>
                <a:schemeClr val="tx1">
                  <a:lumMod val="75000"/>
                  <a:lumOff val="25000"/>
                </a:schemeClr>
              </a:solidFill>
              <a:latin typeface="+mn-ea"/>
            </a:endParaRPr>
          </a:p>
        </p:txBody>
      </p:sp>
      <p:sp>
        <p:nvSpPr>
          <p:cNvPr id="71" name="AutoShape 4"/>
          <p:cNvSpPr>
            <a:spLocks noChangeArrowheads="1"/>
          </p:cNvSpPr>
          <p:nvPr/>
        </p:nvSpPr>
        <p:spPr bwMode="gray">
          <a:xfrm>
            <a:off x="3217806"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智能视频分析</a:t>
            </a:r>
            <a:endParaRPr lang="zh-CN" altLang="en-US" sz="800" b="1" dirty="0">
              <a:solidFill>
                <a:schemeClr val="tx1">
                  <a:lumMod val="75000"/>
                  <a:lumOff val="25000"/>
                </a:schemeClr>
              </a:solidFill>
              <a:latin typeface="+mn-ea"/>
            </a:endParaRPr>
          </a:p>
        </p:txBody>
      </p:sp>
      <p:sp>
        <p:nvSpPr>
          <p:cNvPr id="72" name="AutoShape 4"/>
          <p:cNvSpPr>
            <a:spLocks noChangeArrowheads="1"/>
          </p:cNvSpPr>
          <p:nvPr/>
        </p:nvSpPr>
        <p:spPr bwMode="gray">
          <a:xfrm>
            <a:off x="5263978"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机器学习</a:t>
            </a:r>
            <a:endParaRPr lang="zh-CN" altLang="en-US" sz="800" b="1" dirty="0">
              <a:solidFill>
                <a:schemeClr val="tx1">
                  <a:lumMod val="75000"/>
                  <a:lumOff val="25000"/>
                </a:schemeClr>
              </a:solidFill>
              <a:latin typeface="+mn-ea"/>
            </a:endParaRPr>
          </a:p>
        </p:txBody>
      </p:sp>
      <p:sp>
        <p:nvSpPr>
          <p:cNvPr id="73" name="AutoShape 4"/>
          <p:cNvSpPr>
            <a:spLocks noChangeArrowheads="1"/>
          </p:cNvSpPr>
          <p:nvPr/>
        </p:nvSpPr>
        <p:spPr bwMode="gray">
          <a:xfrm>
            <a:off x="6287064"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数字孪生</a:t>
            </a:r>
            <a:endParaRPr lang="zh-CN" altLang="en-US" sz="800" b="1" dirty="0">
              <a:solidFill>
                <a:schemeClr val="tx1">
                  <a:lumMod val="75000"/>
                  <a:lumOff val="25000"/>
                </a:schemeClr>
              </a:solidFill>
              <a:latin typeface="+mn-ea"/>
            </a:endParaRPr>
          </a:p>
        </p:txBody>
      </p:sp>
      <p:sp>
        <p:nvSpPr>
          <p:cNvPr id="74" name="AutoShape 4"/>
          <p:cNvSpPr>
            <a:spLocks noChangeArrowheads="1"/>
          </p:cNvSpPr>
          <p:nvPr/>
        </p:nvSpPr>
        <p:spPr bwMode="gray">
          <a:xfrm>
            <a:off x="7310151" y="1979674"/>
            <a:ext cx="516854" cy="249942"/>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800" b="1" dirty="0">
                <a:solidFill>
                  <a:schemeClr val="tx1">
                    <a:lumMod val="75000"/>
                    <a:lumOff val="25000"/>
                  </a:schemeClr>
                </a:solidFill>
                <a:latin typeface="+mn-ea"/>
              </a:rPr>
              <a:t>……</a:t>
            </a:r>
            <a:endParaRPr lang="zh-CN" altLang="en-US" sz="800" b="1" dirty="0">
              <a:solidFill>
                <a:schemeClr val="tx1">
                  <a:lumMod val="75000"/>
                  <a:lumOff val="25000"/>
                </a:schemeClr>
              </a:solidFill>
              <a:latin typeface="+mn-ea"/>
            </a:endParaRPr>
          </a:p>
        </p:txBody>
      </p:sp>
      <p:sp>
        <p:nvSpPr>
          <p:cNvPr id="75" name="AutoShape 4"/>
          <p:cNvSpPr>
            <a:spLocks noChangeArrowheads="1"/>
          </p:cNvSpPr>
          <p:nvPr/>
        </p:nvSpPr>
        <p:spPr bwMode="gray">
          <a:xfrm>
            <a:off x="4240891"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大数据分析</a:t>
            </a:r>
            <a:endParaRPr lang="zh-CN" altLang="en-US" sz="800" b="1" dirty="0">
              <a:solidFill>
                <a:schemeClr val="tx1">
                  <a:lumMod val="75000"/>
                  <a:lumOff val="25000"/>
                </a:schemeClr>
              </a:solidFill>
              <a:latin typeface="+mn-ea"/>
            </a:endParaRPr>
          </a:p>
        </p:txBody>
      </p:sp>
      <p:sp>
        <p:nvSpPr>
          <p:cNvPr id="76" name="AutoShape 4"/>
          <p:cNvSpPr>
            <a:spLocks noChangeArrowheads="1"/>
          </p:cNvSpPr>
          <p:nvPr/>
        </p:nvSpPr>
        <p:spPr bwMode="gray">
          <a:xfrm>
            <a:off x="2095548" y="765417"/>
            <a:ext cx="5731457" cy="28732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1200" b="1" dirty="0">
                <a:solidFill>
                  <a:srgbClr val="C00000"/>
                </a:solidFill>
                <a:latin typeface="+mn-ea"/>
              </a:rPr>
              <a:t>行业安全监管平台（监管一平台）</a:t>
            </a:r>
            <a:endParaRPr lang="zh-CN" altLang="en-US" sz="1200" b="1" dirty="0">
              <a:solidFill>
                <a:srgbClr val="C00000"/>
              </a:solidFill>
              <a:latin typeface="+mn-ea"/>
            </a:endParaRPr>
          </a:p>
        </p:txBody>
      </p:sp>
      <p:sp>
        <p:nvSpPr>
          <p:cNvPr id="78" name="矩形 77"/>
          <p:cNvSpPr/>
          <p:nvPr/>
        </p:nvSpPr>
        <p:spPr>
          <a:xfrm>
            <a:off x="7886852" y="751742"/>
            <a:ext cx="567277" cy="2628054"/>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1200" b="1" dirty="0">
              <a:solidFill>
                <a:srgbClr val="C00000"/>
              </a:solidFill>
              <a:latin typeface="+mn-ea"/>
            </a:endParaRPr>
          </a:p>
        </p:txBody>
      </p:sp>
      <p:sp>
        <p:nvSpPr>
          <p:cNvPr id="82" name="文本框 9"/>
          <p:cNvSpPr txBox="1"/>
          <p:nvPr/>
        </p:nvSpPr>
        <p:spPr>
          <a:xfrm>
            <a:off x="7994897" y="777962"/>
            <a:ext cx="365150" cy="446904"/>
          </a:xfrm>
          <a:prstGeom prst="rect">
            <a:avLst/>
          </a:prstGeom>
          <a:noFill/>
        </p:spPr>
        <p:txBody>
          <a:bodyPr wrap="square" lIns="0" tIns="38411" rIns="0" bIns="38411" rtlCol="0">
            <a:spAutoFit/>
          </a:bodyPr>
          <a:lstStyle/>
          <a:p>
            <a:pPr algn="ctr"/>
            <a:r>
              <a:rPr lang="zh-CN" altLang="en-US" sz="1200" b="1" dirty="0">
                <a:solidFill>
                  <a:srgbClr val="C00000"/>
                </a:solidFill>
                <a:latin typeface="+mn-ea"/>
              </a:rPr>
              <a:t>政策机制</a:t>
            </a:r>
            <a:endParaRPr lang="zh-CN" altLang="en-US" sz="1200" b="1" dirty="0">
              <a:solidFill>
                <a:srgbClr val="C00000"/>
              </a:solidFill>
              <a:latin typeface="+mn-ea"/>
            </a:endParaRPr>
          </a:p>
        </p:txBody>
      </p:sp>
      <p:pic>
        <p:nvPicPr>
          <p:cNvPr id="53" name="Picture 4"/>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691" t="12561" r="12946" b="11649"/>
          <a:stretch>
            <a:fillRect/>
          </a:stretch>
        </p:blipFill>
        <p:spPr bwMode="auto">
          <a:xfrm>
            <a:off x="2186753" y="1329624"/>
            <a:ext cx="789480" cy="41165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12607" y="1320847"/>
            <a:ext cx="764548" cy="418863"/>
          </a:xfrm>
          <a:prstGeom prst="rect">
            <a:avLst/>
          </a:prstGeom>
        </p:spPr>
      </p:pic>
      <p:pic>
        <p:nvPicPr>
          <p:cNvPr id="14" name="图片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47277" y="1318866"/>
            <a:ext cx="804489" cy="412772"/>
          </a:xfrm>
          <a:prstGeom prst="rect">
            <a:avLst/>
          </a:prstGeom>
        </p:spPr>
      </p:pic>
      <p:pic>
        <p:nvPicPr>
          <p:cNvPr id="59" name="图片 58"/>
          <p:cNvPicPr/>
          <p:nvPr/>
        </p:nvPicPr>
        <p:blipFill rotWithShape="1">
          <a:blip r:embed="rId18" cstate="print">
            <a:extLst>
              <a:ext uri="{28A0092B-C50C-407E-A947-70E740481C1C}">
                <a14:useLocalDpi xmlns:a14="http://schemas.microsoft.com/office/drawing/2010/main" val="0"/>
              </a:ext>
            </a:extLst>
          </a:blip>
          <a:srcRect l="5498" t="10729" r="28016" b="6828"/>
          <a:stretch>
            <a:fillRect/>
          </a:stretch>
        </p:blipFill>
        <p:spPr>
          <a:xfrm>
            <a:off x="5037873" y="1329624"/>
            <a:ext cx="761247" cy="410086"/>
          </a:xfrm>
          <a:prstGeom prst="rect">
            <a:avLst/>
          </a:prstGeom>
        </p:spPr>
      </p:pic>
      <p:pic>
        <p:nvPicPr>
          <p:cNvPr id="61" name="图片 60"/>
          <p:cNvPicPr>
            <a:picLocks noChangeAspect="1"/>
          </p:cNvPicPr>
          <p:nvPr/>
        </p:nvPicPr>
        <p:blipFill>
          <a:blip r:embed="rId19"/>
          <a:stretch>
            <a:fillRect/>
          </a:stretch>
        </p:blipFill>
        <p:spPr>
          <a:xfrm rot="10800000" flipH="1" flipV="1">
            <a:off x="4100787" y="1329624"/>
            <a:ext cx="789480" cy="410086"/>
          </a:xfrm>
          <a:prstGeom prst="rect">
            <a:avLst/>
          </a:prstGeom>
        </p:spPr>
      </p:pic>
      <p:pic>
        <p:nvPicPr>
          <p:cNvPr id="62" name="图片 61"/>
          <p:cNvPicPr>
            <a:picLocks noChangeAspect="1"/>
          </p:cNvPicPr>
          <p:nvPr/>
        </p:nvPicPr>
        <p:blipFill>
          <a:blip r:embed="rId20"/>
          <a:stretch>
            <a:fillRect/>
          </a:stretch>
        </p:blipFill>
        <p:spPr>
          <a:xfrm>
            <a:off x="6932589" y="1329624"/>
            <a:ext cx="763217" cy="402014"/>
          </a:xfrm>
          <a:prstGeom prst="rect">
            <a:avLst/>
          </a:prstGeom>
        </p:spPr>
      </p:pic>
      <p:sp>
        <p:nvSpPr>
          <p:cNvPr id="69" name="Freeform 12"/>
          <p:cNvSpPr>
            <a:spLocks noChangeArrowheads="1"/>
          </p:cNvSpPr>
          <p:nvPr/>
        </p:nvSpPr>
        <p:spPr bwMode="auto">
          <a:xfrm>
            <a:off x="116501" y="662230"/>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77" name="Freeform 12"/>
          <p:cNvSpPr>
            <a:spLocks noChangeArrowheads="1"/>
          </p:cNvSpPr>
          <p:nvPr/>
        </p:nvSpPr>
        <p:spPr bwMode="auto">
          <a:xfrm flipH="1" flipV="1">
            <a:off x="1718247" y="3067007"/>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9" name="矩形 83"/>
          <p:cNvSpPr>
            <a:spLocks noChangeArrowheads="1"/>
          </p:cNvSpPr>
          <p:nvPr/>
        </p:nvSpPr>
        <p:spPr bwMode="auto">
          <a:xfrm>
            <a:off x="208577" y="765417"/>
            <a:ext cx="1728573" cy="2531553"/>
          </a:xfrm>
          <a:prstGeom prst="rect">
            <a:avLst/>
          </a:prstGeom>
          <a:solidFill>
            <a:srgbClr val="F2F2F2"/>
          </a:solidFill>
          <a:ln w="9525">
            <a:solidFill>
              <a:srgbClr val="B8B8B8"/>
            </a:solidFill>
            <a:miter lim="800000"/>
          </a:ln>
        </p:spPr>
        <p:txBody>
          <a:bodyPr/>
          <a:lstStyle/>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完善</a:t>
            </a:r>
            <a:r>
              <a:rPr lang="zh-CN" altLang="en-US" sz="1000" b="1" kern="0" dirty="0">
                <a:solidFill>
                  <a:srgbClr val="C00000"/>
                </a:solidFill>
                <a:cs typeface="+mn-ea"/>
                <a:sym typeface="+mn-lt"/>
              </a:rPr>
              <a:t>机场安全管理体系</a:t>
            </a:r>
            <a:r>
              <a:rPr lang="zh-CN" altLang="en-US" sz="1000" b="1" kern="0" dirty="0">
                <a:solidFill>
                  <a:schemeClr val="accent1">
                    <a:lumMod val="50000"/>
                  </a:schemeClr>
                </a:solidFill>
                <a:cs typeface="+mn-ea"/>
                <a:sym typeface="+mn-lt"/>
              </a:rPr>
              <a:t>，</a:t>
            </a:r>
            <a:r>
              <a:rPr lang="zh-CN" altLang="en-US" sz="1000" b="1" kern="0" dirty="0">
                <a:solidFill>
                  <a:schemeClr val="tx1">
                    <a:lumMod val="75000"/>
                    <a:lumOff val="25000"/>
                  </a:schemeClr>
                </a:solidFill>
                <a:cs typeface="+mn-ea"/>
                <a:sym typeface="+mn-lt"/>
              </a:rPr>
              <a:t>应用物联感知、视频分析等技术，实现本场</a:t>
            </a:r>
            <a:r>
              <a:rPr lang="zh-CN" altLang="en-US" sz="1000" b="1" kern="0" dirty="0">
                <a:solidFill>
                  <a:srgbClr val="C00000"/>
                </a:solidFill>
                <a:cs typeface="+mn-ea"/>
                <a:sym typeface="+mn-lt"/>
              </a:rPr>
              <a:t>全景态势感知</a:t>
            </a:r>
            <a:r>
              <a:rPr lang="zh-CN" altLang="en-US" sz="1000" b="1" kern="0" dirty="0">
                <a:solidFill>
                  <a:schemeClr val="tx1">
                    <a:lumMod val="75000"/>
                    <a:lumOff val="25000"/>
                  </a:schemeClr>
                </a:solidFill>
                <a:cs typeface="+mn-ea"/>
                <a:sym typeface="+mn-lt"/>
              </a:rPr>
              <a:t>和</a:t>
            </a:r>
            <a:r>
              <a:rPr lang="zh-CN" altLang="en-US" sz="1000" b="1" kern="0" dirty="0">
                <a:solidFill>
                  <a:srgbClr val="C00000"/>
                </a:solidFill>
                <a:cs typeface="+mn-ea"/>
                <a:sym typeface="+mn-lt"/>
              </a:rPr>
              <a:t>安全风险精准识别</a:t>
            </a:r>
            <a:r>
              <a:rPr lang="zh-CN" altLang="en-US" sz="1000" b="1" kern="0" dirty="0" smtClean="0">
                <a:solidFill>
                  <a:schemeClr val="tx1">
                    <a:lumMod val="75000"/>
                    <a:lumOff val="25000"/>
                  </a:schemeClr>
                </a:solidFill>
                <a:cs typeface="+mn-ea"/>
                <a:sym typeface="+mn-lt"/>
              </a:rPr>
              <a:t>；推广</a:t>
            </a:r>
            <a:r>
              <a:rPr lang="en-US" altLang="zh-CN" sz="1000" b="1" kern="0" dirty="0">
                <a:solidFill>
                  <a:schemeClr val="tx1">
                    <a:lumMod val="75000"/>
                    <a:lumOff val="25000"/>
                  </a:schemeClr>
                </a:solidFill>
                <a:cs typeface="+mn-ea"/>
                <a:sym typeface="+mn-lt"/>
              </a:rPr>
              <a:t>FOD</a:t>
            </a:r>
            <a:r>
              <a:rPr lang="zh-CN" altLang="en-US" sz="1000" b="1" kern="0" dirty="0">
                <a:solidFill>
                  <a:schemeClr val="tx1">
                    <a:lumMod val="75000"/>
                    <a:lumOff val="25000"/>
                  </a:schemeClr>
                </a:solidFill>
                <a:cs typeface="+mn-ea"/>
                <a:sym typeface="+mn-lt"/>
              </a:rPr>
              <a:t>、净空管理等，加强本场安全防护和异常处置，推动安全管理由</a:t>
            </a:r>
            <a:r>
              <a:rPr lang="zh-CN" altLang="en-US" sz="1000" b="1" kern="0" dirty="0">
                <a:solidFill>
                  <a:srgbClr val="C00000"/>
                </a:solidFill>
                <a:cs typeface="+mn-ea"/>
                <a:sym typeface="+mn-lt"/>
              </a:rPr>
              <a:t>“被动”</a:t>
            </a:r>
            <a:r>
              <a:rPr lang="zh-CN" altLang="en-US" sz="1000" b="1" kern="0" dirty="0">
                <a:solidFill>
                  <a:schemeClr val="tx1">
                    <a:lumMod val="75000"/>
                    <a:lumOff val="25000"/>
                  </a:schemeClr>
                </a:solidFill>
                <a:cs typeface="+mn-ea"/>
                <a:sym typeface="+mn-lt"/>
              </a:rPr>
              <a:t>向</a:t>
            </a:r>
            <a:r>
              <a:rPr lang="zh-CN" altLang="en-US" sz="1000" b="1" kern="0" dirty="0">
                <a:solidFill>
                  <a:srgbClr val="C00000"/>
                </a:solidFill>
                <a:cs typeface="+mn-ea"/>
                <a:sym typeface="+mn-lt"/>
              </a:rPr>
              <a:t>“主动”</a:t>
            </a:r>
            <a:r>
              <a:rPr lang="zh-CN" altLang="en-US" sz="1000" b="1" kern="0" dirty="0">
                <a:solidFill>
                  <a:schemeClr val="tx1">
                    <a:lumMod val="75000"/>
                    <a:lumOff val="25000"/>
                  </a:schemeClr>
                </a:solidFill>
                <a:cs typeface="+mn-ea"/>
                <a:sym typeface="+mn-lt"/>
              </a:rPr>
              <a:t>转变。</a:t>
            </a:r>
            <a:endParaRPr lang="en-US" altLang="zh-CN" sz="1000" b="1" kern="0" dirty="0">
              <a:solidFill>
                <a:schemeClr val="tx1">
                  <a:lumMod val="75000"/>
                  <a:lumOff val="25000"/>
                </a:schemeClr>
              </a:solidFill>
              <a:cs typeface="+mn-ea"/>
              <a:sym typeface="+mn-lt"/>
            </a:endParaRPr>
          </a:p>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推广</a:t>
            </a:r>
            <a:r>
              <a:rPr lang="zh-CN" altLang="en-US" sz="1000" b="1" kern="0" dirty="0">
                <a:solidFill>
                  <a:srgbClr val="C00000"/>
                </a:solidFill>
                <a:cs typeface="+mn-ea"/>
                <a:sym typeface="+mn-lt"/>
              </a:rPr>
              <a:t>“监管一平台”</a:t>
            </a:r>
            <a:r>
              <a:rPr lang="en-US" altLang="zh-CN" sz="1000" b="1" kern="0" dirty="0">
                <a:solidFill>
                  <a:schemeClr val="tx1">
                    <a:lumMod val="75000"/>
                    <a:lumOff val="25000"/>
                  </a:schemeClr>
                </a:solidFill>
                <a:cs typeface="+mn-ea"/>
                <a:sym typeface="+mn-lt"/>
              </a:rPr>
              <a:t>,</a:t>
            </a:r>
            <a:r>
              <a:rPr lang="zh-CN" altLang="en-US" sz="1000" b="1" kern="0" dirty="0">
                <a:solidFill>
                  <a:schemeClr val="tx1">
                    <a:lumMod val="75000"/>
                    <a:lumOff val="25000"/>
                  </a:schemeClr>
                </a:solidFill>
                <a:cs typeface="+mn-ea"/>
                <a:sym typeface="+mn-lt"/>
              </a:rPr>
              <a:t>实现</a:t>
            </a:r>
            <a:r>
              <a:rPr lang="zh-CN" altLang="en-US" sz="1000" b="1" kern="0" dirty="0">
                <a:solidFill>
                  <a:srgbClr val="C00000"/>
                </a:solidFill>
                <a:cs typeface="+mn-ea"/>
                <a:sym typeface="+mn-lt"/>
              </a:rPr>
              <a:t>跨地区交叉监管</a:t>
            </a:r>
            <a:r>
              <a:rPr lang="zh-CN" altLang="en-US" sz="1000" b="1" kern="0" dirty="0">
                <a:solidFill>
                  <a:schemeClr val="tx1">
                    <a:lumMod val="75000"/>
                    <a:lumOff val="25000"/>
                  </a:schemeClr>
                </a:solidFill>
                <a:cs typeface="+mn-ea"/>
                <a:sym typeface="+mn-lt"/>
              </a:rPr>
              <a:t>和</a:t>
            </a:r>
            <a:r>
              <a:rPr lang="zh-CN" altLang="en-US" sz="1000" b="1" kern="0" dirty="0">
                <a:solidFill>
                  <a:srgbClr val="C00000"/>
                </a:solidFill>
                <a:cs typeface="+mn-ea"/>
                <a:sym typeface="+mn-lt"/>
              </a:rPr>
              <a:t>差异化监管</a:t>
            </a:r>
            <a:r>
              <a:rPr lang="zh-CN" altLang="en-US" sz="1000" b="1" kern="0" dirty="0">
                <a:solidFill>
                  <a:schemeClr val="tx1">
                    <a:lumMod val="75000"/>
                    <a:lumOff val="25000"/>
                  </a:schemeClr>
                </a:solidFill>
                <a:cs typeface="+mn-ea"/>
                <a:sym typeface="+mn-lt"/>
              </a:rPr>
              <a:t>。</a:t>
            </a:r>
            <a:endParaRPr lang="zh-CN" altLang="en-US" sz="900" dirty="0">
              <a:solidFill>
                <a:schemeClr val="tx1">
                  <a:lumMod val="75000"/>
                  <a:lumOff val="25000"/>
                </a:schemeClr>
              </a:solidFill>
              <a:latin typeface="Arial" panose="020B0604020202020204" pitchFamily="34" charset="0"/>
            </a:endParaRPr>
          </a:p>
        </p:txBody>
      </p:sp>
      <p:sp>
        <p:nvSpPr>
          <p:cNvPr id="3" name="矩形 2"/>
          <p:cNvSpPr/>
          <p:nvPr/>
        </p:nvSpPr>
        <p:spPr>
          <a:xfrm>
            <a:off x="7909252" y="1336640"/>
            <a:ext cx="195972" cy="1795666"/>
          </a:xfrm>
          <a:prstGeom prst="rect">
            <a:avLst/>
          </a:prstGeom>
        </p:spPr>
        <p:txBody>
          <a:bodyPr vert="eaVert" wrap="none" anchor="ctr">
            <a:noAutofit/>
          </a:bodyPr>
          <a:lstStyle/>
          <a:p>
            <a:pPr algn="ctr"/>
            <a:r>
              <a:rPr lang="zh-CN" altLang="en-US" sz="1000" b="1" dirty="0">
                <a:solidFill>
                  <a:schemeClr val="tx1">
                    <a:lumMod val="75000"/>
                    <a:lumOff val="25000"/>
                  </a:schemeClr>
                </a:solidFill>
              </a:rPr>
              <a:t>交叉监管</a:t>
            </a:r>
            <a:endParaRPr lang="en-US" altLang="zh-CN" sz="1000" b="1" dirty="0">
              <a:solidFill>
                <a:schemeClr val="tx1">
                  <a:lumMod val="75000"/>
                  <a:lumOff val="25000"/>
                </a:schemeClr>
              </a:solidFill>
            </a:endParaRPr>
          </a:p>
        </p:txBody>
      </p:sp>
      <p:sp>
        <p:nvSpPr>
          <p:cNvPr id="80" name="矩形 79"/>
          <p:cNvSpPr/>
          <p:nvPr/>
        </p:nvSpPr>
        <p:spPr>
          <a:xfrm>
            <a:off x="8131567" y="1339352"/>
            <a:ext cx="195972" cy="1795666"/>
          </a:xfrm>
          <a:prstGeom prst="rect">
            <a:avLst/>
          </a:prstGeom>
        </p:spPr>
        <p:txBody>
          <a:bodyPr vert="eaVert" wrap="none" anchor="ctr">
            <a:noAutofit/>
          </a:bodyPr>
          <a:lstStyle/>
          <a:p>
            <a:pPr algn="ctr"/>
            <a:r>
              <a:rPr lang="zh-CN" altLang="en-US" sz="1000" b="1" dirty="0">
                <a:solidFill>
                  <a:schemeClr val="tx1">
                    <a:lumMod val="75000"/>
                    <a:lumOff val="25000"/>
                  </a:schemeClr>
                </a:solidFill>
              </a:rPr>
              <a:t>远程监管</a:t>
            </a:r>
            <a:endParaRPr lang="en-US" altLang="zh-CN" sz="1000" b="1" dirty="0">
              <a:solidFill>
                <a:schemeClr val="tx1">
                  <a:lumMod val="75000"/>
                  <a:lumOff val="25000"/>
                </a:schemeClr>
              </a:solidFill>
            </a:endParaRPr>
          </a:p>
        </p:txBody>
      </p:sp>
      <p:sp>
        <p:nvSpPr>
          <p:cNvPr id="34" name="文本框 33"/>
          <p:cNvSpPr txBox="1"/>
          <p:nvPr/>
        </p:nvSpPr>
        <p:spPr>
          <a:xfrm>
            <a:off x="8256210" y="2093681"/>
            <a:ext cx="324063" cy="271869"/>
          </a:xfrm>
          <a:prstGeom prst="rect">
            <a:avLst/>
          </a:prstGeom>
        </p:spPr>
        <p:txBody>
          <a:bodyPr vert="eaVert" wrap="none" rtlCol="0">
            <a:spAutoFit/>
          </a:bodyPr>
          <a:lstStyle/>
          <a:p>
            <a:r>
              <a:rPr lang="en-US" altLang="zh-CN" dirty="0"/>
              <a:t>…..</a:t>
            </a:r>
            <a:endParaRPr lang="zh-CN" altLang="en-US" dirty="0"/>
          </a:p>
        </p:txBody>
      </p:sp>
      <p:sp>
        <p:nvSpPr>
          <p:cNvPr id="9" name="文本框 4"/>
          <p:cNvSpPr txBox="1"/>
          <p:nvPr/>
        </p:nvSpPr>
        <p:spPr>
          <a:xfrm>
            <a:off x="266637" y="277710"/>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二、方案思考</a:t>
            </a:r>
            <a:endParaRPr lang="zh-CN" altLang="en-US" sz="1800" b="1" dirty="0">
              <a:solidFill>
                <a:srgbClr val="C00000"/>
              </a:solidFill>
              <a:cs typeface="+mn-ea"/>
              <a:sym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19" descr="\\Bchief-sever180\共享\华为\2016\6月\D-201606417-金融营销材料设计-刘泉\文件\link\组 26.png"/>
          <p:cNvPicPr>
            <a:picLocks noChangeAspect="1" noChangeArrowheads="1"/>
          </p:cNvPicPr>
          <p:nvPr/>
        </p:nvPicPr>
        <p:blipFill>
          <a:blip r:embed="rId1" cstate="print">
            <a:duotone>
              <a:schemeClr val="accent1">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rcRect/>
          <a:stretch>
            <a:fillRect/>
          </a:stretch>
        </p:blipFill>
        <p:spPr bwMode="auto">
          <a:xfrm flipV="1">
            <a:off x="1965035" y="2449445"/>
            <a:ext cx="5835257" cy="309979"/>
          </a:xfrm>
          <a:prstGeom prst="rect">
            <a:avLst/>
          </a:prstGeom>
          <a:noFill/>
          <a:ln w="9525">
            <a:noFill/>
            <a:miter lim="800000"/>
            <a:headEnd/>
            <a:tailEnd/>
          </a:ln>
        </p:spPr>
      </p:pic>
      <p:sp>
        <p:nvSpPr>
          <p:cNvPr id="3" name="矩形 2"/>
          <p:cNvSpPr/>
          <p:nvPr/>
        </p:nvSpPr>
        <p:spPr>
          <a:xfrm>
            <a:off x="2096030" y="2652063"/>
            <a:ext cx="5730975" cy="716979"/>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800" b="1">
              <a:solidFill>
                <a:schemeClr val="tx1">
                  <a:lumMod val="75000"/>
                  <a:lumOff val="25000"/>
                </a:schemeClr>
              </a:solidFill>
              <a:latin typeface="+mn-ea"/>
            </a:endParaRPr>
          </a:p>
        </p:txBody>
      </p:sp>
      <p:sp>
        <p:nvSpPr>
          <p:cNvPr id="151" name="矩形 150"/>
          <p:cNvSpPr/>
          <p:nvPr/>
        </p:nvSpPr>
        <p:spPr>
          <a:xfrm>
            <a:off x="2095950" y="754765"/>
            <a:ext cx="5731055" cy="293786"/>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1200" b="1">
              <a:solidFill>
                <a:srgbClr val="C00000"/>
              </a:solidFill>
              <a:latin typeface="+mn-ea"/>
            </a:endParaRPr>
          </a:p>
        </p:txBody>
      </p:sp>
      <p:sp>
        <p:nvSpPr>
          <p:cNvPr id="55" name="TextBox 7"/>
          <p:cNvSpPr txBox="1"/>
          <p:nvPr/>
        </p:nvSpPr>
        <p:spPr>
          <a:xfrm>
            <a:off x="2482889" y="354216"/>
            <a:ext cx="5735402" cy="369332"/>
          </a:xfrm>
          <a:prstGeom prst="rect">
            <a:avLst/>
          </a:prstGeom>
        </p:spPr>
        <p:txBody>
          <a:bodyPr wrap="square">
            <a:spAutoFit/>
          </a:bodyPr>
          <a:lstStyle>
            <a:defPPr>
              <a:defRPr lang="zh-CN"/>
            </a:defPPr>
            <a:lvl2pPr marL="0" lvl="1" indent="541655" algn="just">
              <a:lnSpc>
                <a:spcPct val="150000"/>
              </a:lnSpc>
              <a:defRPr kumimoji="1" sz="2200">
                <a:latin typeface="方正大黑简体" panose="03000509000000000000" pitchFamily="65" charset="-122"/>
                <a:ea typeface="方正大黑简体" panose="03000509000000000000" pitchFamily="65" charset="-122"/>
              </a:defRPr>
            </a:lvl2pPr>
          </a:lstStyle>
          <a:p>
            <a:pPr algn="just">
              <a:lnSpc>
                <a:spcPct val="150000"/>
              </a:lnSpc>
              <a:spcBef>
                <a:spcPct val="0"/>
              </a:spcBef>
              <a:spcAft>
                <a:spcPct val="0"/>
              </a:spcAft>
              <a:defRPr/>
            </a:pPr>
            <a:r>
              <a:rPr lang="zh-CN" altLang="en-US" sz="1200" b="1" kern="0" dirty="0" smtClean="0">
                <a:solidFill>
                  <a:srgbClr val="C00000"/>
                </a:solidFill>
                <a:cs typeface="+mn-ea"/>
                <a:sym typeface="+mn-lt"/>
              </a:rPr>
              <a:t>第二横：</a:t>
            </a:r>
            <a:r>
              <a:rPr lang="zh-CN" altLang="en-US" sz="1200" b="1" kern="0" dirty="0" smtClean="0">
                <a:solidFill>
                  <a:srgbClr val="C00000"/>
                </a:solidFill>
                <a:cs typeface="+mn-ea"/>
                <a:sym typeface="+mn-lt"/>
              </a:rPr>
              <a:t>通过</a:t>
            </a:r>
            <a:r>
              <a:rPr lang="zh-CN" altLang="en-US" sz="1200" b="1" kern="0" dirty="0">
                <a:solidFill>
                  <a:srgbClr val="C00000"/>
                </a:solidFill>
                <a:cs typeface="+mn-ea"/>
                <a:sym typeface="+mn-lt"/>
              </a:rPr>
              <a:t>地域化服务保障，实现便捷高效的旅客出行服务</a:t>
            </a:r>
            <a:endParaRPr lang="zh-CN" altLang="en-US" sz="1200" b="1" kern="0" dirty="0">
              <a:solidFill>
                <a:srgbClr val="C00000"/>
              </a:solidFill>
              <a:cs typeface="+mn-ea"/>
              <a:sym typeface="+mn-lt"/>
            </a:endParaRPr>
          </a:p>
        </p:txBody>
      </p:sp>
      <p:pic>
        <p:nvPicPr>
          <p:cNvPr id="5" name="Picture 19" descr="\\Bchief-sever180\共享\华为\2016\6月\D-201606417-金融营销材料设计-刘泉\文件\link\组 26.png"/>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GlowEdges trans="15000"/>
                    </a14:imgEffect>
                  </a14:imgLayer>
                </a14:imgProps>
              </a:ext>
            </a:extLst>
          </a:blip>
          <a:srcRect/>
          <a:stretch>
            <a:fillRect/>
          </a:stretch>
        </p:blipFill>
        <p:spPr bwMode="auto">
          <a:xfrm>
            <a:off x="1961366" y="2167770"/>
            <a:ext cx="5810922" cy="257689"/>
          </a:xfrm>
          <a:prstGeom prst="rect">
            <a:avLst/>
          </a:prstGeom>
          <a:noFill/>
          <a:ln w="9525">
            <a:noFill/>
            <a:miter lim="800000"/>
            <a:headEnd/>
            <a:tailEnd/>
          </a:ln>
        </p:spPr>
      </p:pic>
      <p:sp>
        <p:nvSpPr>
          <p:cNvPr id="58" name="矩形 57"/>
          <p:cNvSpPr/>
          <p:nvPr/>
        </p:nvSpPr>
        <p:spPr>
          <a:xfrm>
            <a:off x="5474312" y="2246062"/>
            <a:ext cx="187567" cy="318170"/>
          </a:xfrm>
          <a:prstGeom prst="rect">
            <a:avLst/>
          </a:prstGeom>
        </p:spPr>
        <p:txBody>
          <a:bodyPr wrap="none">
            <a:spAutoFit/>
          </a:bodyPr>
          <a:lstStyle/>
          <a:p>
            <a:pPr algn="ctr"/>
            <a:endParaRPr lang="en-US" altLang="zh-CN" sz="1260" b="1" dirty="0">
              <a:solidFill>
                <a:srgbClr val="C00000"/>
              </a:solidFill>
              <a:latin typeface="微软雅黑" panose="020B0503020204020204" pitchFamily="34" charset="-122"/>
              <a:ea typeface="微软雅黑" panose="020B0503020204020204" pitchFamily="34" charset="-122"/>
            </a:endParaRPr>
          </a:p>
        </p:txBody>
      </p:sp>
      <p:sp>
        <p:nvSpPr>
          <p:cNvPr id="61" name="矩形 60"/>
          <p:cNvSpPr/>
          <p:nvPr/>
        </p:nvSpPr>
        <p:spPr>
          <a:xfrm>
            <a:off x="2095950" y="1072537"/>
            <a:ext cx="4176579" cy="865769"/>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62" name="AutoShape 4"/>
          <p:cNvSpPr>
            <a:spLocks noChangeArrowheads="1"/>
          </p:cNvSpPr>
          <p:nvPr/>
        </p:nvSpPr>
        <p:spPr bwMode="gray">
          <a:xfrm>
            <a:off x="2088208" y="1985675"/>
            <a:ext cx="1115062" cy="243942"/>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人脸识别</a:t>
            </a:r>
            <a:endParaRPr lang="zh-CN" altLang="en-US" sz="800" b="1" dirty="0">
              <a:solidFill>
                <a:schemeClr val="tx1">
                  <a:lumMod val="75000"/>
                  <a:lumOff val="25000"/>
                </a:schemeClr>
              </a:solidFill>
              <a:latin typeface="+mn-ea"/>
            </a:endParaRPr>
          </a:p>
        </p:txBody>
      </p:sp>
      <p:sp>
        <p:nvSpPr>
          <p:cNvPr id="63" name="AutoShape 4"/>
          <p:cNvSpPr>
            <a:spLocks noChangeArrowheads="1"/>
          </p:cNvSpPr>
          <p:nvPr/>
        </p:nvSpPr>
        <p:spPr bwMode="gray">
          <a:xfrm>
            <a:off x="3217806"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智能视频分析</a:t>
            </a:r>
            <a:endParaRPr lang="zh-CN" altLang="en-US" sz="800" b="1" dirty="0">
              <a:solidFill>
                <a:schemeClr val="tx1">
                  <a:lumMod val="75000"/>
                  <a:lumOff val="25000"/>
                </a:schemeClr>
              </a:solidFill>
              <a:latin typeface="+mn-ea"/>
            </a:endParaRPr>
          </a:p>
        </p:txBody>
      </p:sp>
      <p:sp>
        <p:nvSpPr>
          <p:cNvPr id="64" name="AutoShape 4"/>
          <p:cNvSpPr>
            <a:spLocks noChangeArrowheads="1"/>
          </p:cNvSpPr>
          <p:nvPr/>
        </p:nvSpPr>
        <p:spPr bwMode="gray">
          <a:xfrm>
            <a:off x="5263978" y="1977697"/>
            <a:ext cx="1080739"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800" b="1" dirty="0">
                <a:solidFill>
                  <a:schemeClr val="tx1">
                    <a:lumMod val="75000"/>
                    <a:lumOff val="25000"/>
                  </a:schemeClr>
                </a:solidFill>
                <a:latin typeface="+mn-ea"/>
              </a:rPr>
              <a:t>毫米波／太赫兹成像</a:t>
            </a:r>
            <a:endParaRPr lang="zh-CN" altLang="en-US" sz="800" b="1" dirty="0">
              <a:solidFill>
                <a:schemeClr val="tx1">
                  <a:lumMod val="75000"/>
                  <a:lumOff val="25000"/>
                </a:schemeClr>
              </a:solidFill>
              <a:latin typeface="+mn-ea"/>
            </a:endParaRPr>
          </a:p>
        </p:txBody>
      </p:sp>
      <p:sp>
        <p:nvSpPr>
          <p:cNvPr id="65" name="AutoShape 4"/>
          <p:cNvSpPr>
            <a:spLocks noChangeArrowheads="1"/>
          </p:cNvSpPr>
          <p:nvPr/>
        </p:nvSpPr>
        <p:spPr bwMode="gray">
          <a:xfrm>
            <a:off x="6359253" y="1977697"/>
            <a:ext cx="936362"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800" b="1">
                <a:solidFill>
                  <a:schemeClr val="tx1">
                    <a:lumMod val="75000"/>
                    <a:lumOff val="25000"/>
                  </a:schemeClr>
                </a:solidFill>
                <a:latin typeface="+mn-ea"/>
              </a:rPr>
              <a:t>RFID</a:t>
            </a:r>
            <a:endParaRPr lang="en-US" altLang="zh-CN" sz="800" b="1" dirty="0">
              <a:solidFill>
                <a:schemeClr val="tx1">
                  <a:lumMod val="75000"/>
                  <a:lumOff val="25000"/>
                </a:schemeClr>
              </a:solidFill>
              <a:latin typeface="+mn-ea"/>
            </a:endParaRPr>
          </a:p>
        </p:txBody>
      </p:sp>
      <p:sp>
        <p:nvSpPr>
          <p:cNvPr id="66" name="AutoShape 4"/>
          <p:cNvSpPr>
            <a:spLocks noChangeArrowheads="1"/>
          </p:cNvSpPr>
          <p:nvPr/>
        </p:nvSpPr>
        <p:spPr bwMode="gray">
          <a:xfrm>
            <a:off x="7310151" y="1979674"/>
            <a:ext cx="516854" cy="249942"/>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900" b="1">
                <a:solidFill>
                  <a:srgbClr val="C00000"/>
                </a:solidFill>
                <a:latin typeface="+mn-ea"/>
              </a:rPr>
              <a:t>……</a:t>
            </a:r>
            <a:endParaRPr lang="zh-CN" altLang="en-US" sz="900" b="1" dirty="0">
              <a:solidFill>
                <a:srgbClr val="C00000"/>
              </a:solidFill>
              <a:latin typeface="+mn-ea"/>
            </a:endParaRPr>
          </a:p>
        </p:txBody>
      </p:sp>
      <p:sp>
        <p:nvSpPr>
          <p:cNvPr id="67" name="AutoShape 4"/>
          <p:cNvSpPr>
            <a:spLocks noChangeArrowheads="1"/>
          </p:cNvSpPr>
          <p:nvPr/>
        </p:nvSpPr>
        <p:spPr bwMode="gray">
          <a:xfrm>
            <a:off x="4240891" y="1977697"/>
            <a:ext cx="1008551" cy="251919"/>
          </a:xfrm>
          <a:prstGeom prst="roundRect">
            <a:avLst>
              <a:gd name="adj" fmla="val 1384"/>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en-US" altLang="zh-CN" sz="800" b="1">
                <a:solidFill>
                  <a:schemeClr val="tx1">
                    <a:lumMod val="75000"/>
                    <a:lumOff val="25000"/>
                  </a:schemeClr>
                </a:solidFill>
                <a:latin typeface="+mn-ea"/>
              </a:rPr>
              <a:t>5G</a:t>
            </a:r>
            <a:r>
              <a:rPr lang="zh-CN" altLang="en-US" sz="800" b="1">
                <a:solidFill>
                  <a:schemeClr val="tx1">
                    <a:lumMod val="75000"/>
                    <a:lumOff val="25000"/>
                  </a:schemeClr>
                </a:solidFill>
                <a:latin typeface="+mn-ea"/>
              </a:rPr>
              <a:t>通信</a:t>
            </a:r>
            <a:endParaRPr lang="zh-CN" altLang="en-US" sz="800" b="1" dirty="0">
              <a:solidFill>
                <a:schemeClr val="tx1">
                  <a:lumMod val="75000"/>
                  <a:lumOff val="25000"/>
                </a:schemeClr>
              </a:solidFill>
              <a:latin typeface="+mn-ea"/>
            </a:endParaRPr>
          </a:p>
        </p:txBody>
      </p:sp>
      <p:sp>
        <p:nvSpPr>
          <p:cNvPr id="68" name="矩形 67"/>
          <p:cNvSpPr/>
          <p:nvPr/>
        </p:nvSpPr>
        <p:spPr>
          <a:xfrm>
            <a:off x="7886852" y="751742"/>
            <a:ext cx="567277" cy="2628054"/>
          </a:xfrm>
          <a:prstGeom prst="rect">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endParaRPr lang="zh-CN" altLang="en-US" sz="1200" b="1" dirty="0">
              <a:solidFill>
                <a:srgbClr val="C00000"/>
              </a:solidFill>
              <a:latin typeface="+mn-ea"/>
            </a:endParaRPr>
          </a:p>
        </p:txBody>
      </p:sp>
      <p:sp>
        <p:nvSpPr>
          <p:cNvPr id="76" name="文本框 9"/>
          <p:cNvSpPr txBox="1"/>
          <p:nvPr/>
        </p:nvSpPr>
        <p:spPr>
          <a:xfrm>
            <a:off x="7994897" y="802238"/>
            <a:ext cx="365150" cy="446904"/>
          </a:xfrm>
          <a:prstGeom prst="rect">
            <a:avLst/>
          </a:prstGeom>
          <a:noFill/>
        </p:spPr>
        <p:txBody>
          <a:bodyPr wrap="square" lIns="0" tIns="38411" rIns="0" bIns="38411" rtlCol="0">
            <a:spAutoFit/>
          </a:bodyPr>
          <a:lstStyle/>
          <a:p>
            <a:pPr algn="ctr"/>
            <a:r>
              <a:rPr lang="zh-CN" altLang="en-US" sz="1200" b="1" dirty="0">
                <a:solidFill>
                  <a:srgbClr val="C00000"/>
                </a:solidFill>
                <a:latin typeface="+mn-ea"/>
              </a:rPr>
              <a:t>政策机制</a:t>
            </a:r>
            <a:endParaRPr lang="zh-CN" altLang="en-US" sz="1200" b="1" dirty="0">
              <a:solidFill>
                <a:srgbClr val="C00000"/>
              </a:solidFill>
              <a:latin typeface="+mn-ea"/>
            </a:endParaRPr>
          </a:p>
        </p:txBody>
      </p:sp>
      <p:sp>
        <p:nvSpPr>
          <p:cNvPr id="109" name="矩形 108"/>
          <p:cNvSpPr/>
          <p:nvPr/>
        </p:nvSpPr>
        <p:spPr>
          <a:xfrm>
            <a:off x="8026750" y="1341569"/>
            <a:ext cx="195972" cy="1795666"/>
          </a:xfrm>
          <a:prstGeom prst="rect">
            <a:avLst/>
          </a:prstGeom>
          <a:ln>
            <a:noFill/>
          </a:ln>
        </p:spPr>
        <p:txBody>
          <a:bodyPr vert="eaVert" wrap="none" anchor="ctr">
            <a:noAutofit/>
          </a:bodyPr>
          <a:lstStyle/>
          <a:p>
            <a:pPr algn="ctr"/>
            <a:r>
              <a:rPr lang="zh-CN" altLang="en-US" sz="900" b="1" dirty="0">
                <a:solidFill>
                  <a:schemeClr val="tx1">
                    <a:lumMod val="75000"/>
                    <a:lumOff val="25000"/>
                  </a:schemeClr>
                </a:solidFill>
              </a:rPr>
              <a:t>支持机场与地方经济协同发展</a:t>
            </a:r>
            <a:endParaRPr lang="zh-CN" altLang="en-US" sz="900" b="1" dirty="0">
              <a:solidFill>
                <a:schemeClr val="tx1">
                  <a:lumMod val="75000"/>
                  <a:lumOff val="25000"/>
                </a:schemeClr>
              </a:solidFill>
            </a:endParaRPr>
          </a:p>
        </p:txBody>
      </p:sp>
      <p:sp>
        <p:nvSpPr>
          <p:cNvPr id="115" name="矩形 114"/>
          <p:cNvSpPr/>
          <p:nvPr/>
        </p:nvSpPr>
        <p:spPr>
          <a:xfrm>
            <a:off x="8249065" y="1344281"/>
            <a:ext cx="195972" cy="1795666"/>
          </a:xfrm>
          <a:prstGeom prst="rect">
            <a:avLst/>
          </a:prstGeom>
          <a:ln>
            <a:noFill/>
          </a:ln>
        </p:spPr>
        <p:txBody>
          <a:bodyPr vert="eaVert" wrap="none" anchor="ctr">
            <a:noAutofit/>
          </a:bodyPr>
          <a:lstStyle/>
          <a:p>
            <a:pPr algn="ctr"/>
            <a:r>
              <a:rPr lang="en-US" altLang="zh-CN" sz="1000" dirty="0"/>
              <a:t>……</a:t>
            </a:r>
            <a:endParaRPr lang="en-US" altLang="zh-CN" sz="1000" dirty="0"/>
          </a:p>
        </p:txBody>
      </p:sp>
      <p:pic>
        <p:nvPicPr>
          <p:cNvPr id="118" name="Picture 2" descr="https://ss0.bdstatic.com/70cFvHSh_Q1YnxGkpoWK1HF6hhy/it/u=3050988106,2260625928&amp;fm=26&amp;gp=0.jpg"/>
          <p:cNvPicPr>
            <a:picLocks noChangeArrowheads="1"/>
          </p:cNvPicPr>
          <p:nvPr/>
        </p:nvPicPr>
        <p:blipFill rotWithShape="1">
          <a:blip r:embed="rId5" cstate="hqprint">
            <a:extLst>
              <a:ext uri="{28A0092B-C50C-407E-A947-70E740481C1C}">
                <a14:useLocalDpi xmlns:a14="http://schemas.microsoft.com/office/drawing/2010/main" val="0"/>
              </a:ext>
            </a:extLst>
          </a:blip>
          <a:srcRect l="7491" b="31943"/>
          <a:stretch>
            <a:fillRect/>
          </a:stretch>
        </p:blipFill>
        <p:spPr bwMode="auto">
          <a:xfrm>
            <a:off x="7086080" y="2805167"/>
            <a:ext cx="683514" cy="50206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284370" y="2825011"/>
            <a:ext cx="876158" cy="49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119"/>
          <p:cNvPicPr/>
          <p:nvPr/>
        </p:nvPicPr>
        <p:blipFill rotWithShape="1">
          <a:blip r:embed="rId7">
            <a:extLst>
              <a:ext uri="{28A0092B-C50C-407E-A947-70E740481C1C}">
                <a14:useLocalDpi xmlns:a14="http://schemas.microsoft.com/office/drawing/2010/main" val="0"/>
              </a:ext>
            </a:extLst>
          </a:blip>
          <a:srcRect r="14337"/>
          <a:stretch>
            <a:fillRect/>
          </a:stretch>
        </p:blipFill>
        <p:spPr>
          <a:xfrm>
            <a:off x="2953306" y="2846178"/>
            <a:ext cx="656265" cy="471417"/>
          </a:xfrm>
          <a:prstGeom prst="rect">
            <a:avLst/>
          </a:prstGeom>
        </p:spPr>
      </p:pic>
      <p:pic>
        <p:nvPicPr>
          <p:cNvPr id="121" name="图片 12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66246" y="2972987"/>
            <a:ext cx="518302" cy="396055"/>
          </a:xfrm>
          <a:prstGeom prst="rect">
            <a:avLst/>
          </a:prstGeom>
        </p:spPr>
      </p:pic>
      <p:pic>
        <p:nvPicPr>
          <p:cNvPr id="122" name="图片 121"/>
          <p:cNvPicPr>
            <a:picLocks noChangeAspect="1"/>
          </p:cNvPicPr>
          <p:nvPr/>
        </p:nvPicPr>
        <p:blipFill>
          <a:blip r:embed="rId10">
            <a:extLst>
              <a:ext uri="{BEBA8EAE-BF5A-486C-A8C5-ECC9F3942E4B}">
                <a14:imgProps xmlns:a14="http://schemas.microsoft.com/office/drawing/2010/main">
                  <a14:imgLayer r:embed="rId11">
                    <a14:imgEffect>
                      <a14:backgroundRemoval t="4054" b="89189" l="10000" r="90000">
                        <a14:foregroundMark x1="69091" y1="28378" x2="69091" y2="28378"/>
                        <a14:foregroundMark x1="60000" y1="28378" x2="60000" y2="28378"/>
                        <a14:foregroundMark x1="50909" y1="9459" x2="50909" y2="9459"/>
                        <a14:foregroundMark x1="41818" y1="13514" x2="41818" y2="13514"/>
                        <a14:foregroundMark x1="40909" y1="4054" x2="40909" y2="4054"/>
                      </a14:backgroundRemoval>
                    </a14:imgEffect>
                  </a14:imgLayer>
                </a14:imgProps>
              </a:ext>
              <a:ext uri="{28A0092B-C50C-407E-A947-70E740481C1C}">
                <a14:useLocalDpi xmlns:a14="http://schemas.microsoft.com/office/drawing/2010/main" val="0"/>
              </a:ext>
            </a:extLst>
          </a:blip>
          <a:stretch>
            <a:fillRect/>
          </a:stretch>
        </p:blipFill>
        <p:spPr>
          <a:xfrm>
            <a:off x="3964159" y="2846989"/>
            <a:ext cx="517377" cy="350126"/>
          </a:xfrm>
          <a:prstGeom prst="rect">
            <a:avLst/>
          </a:prstGeom>
        </p:spPr>
      </p:pic>
      <p:pic>
        <p:nvPicPr>
          <p:cNvPr id="123" name="图片 122"/>
          <p:cNvPicPr>
            <a:picLocks noChangeAspect="1"/>
          </p:cNvPicPr>
          <p:nvPr/>
        </p:nvPicPr>
        <p:blipFill>
          <a:blip r:embed="rId12"/>
          <a:stretch>
            <a:fillRect/>
          </a:stretch>
        </p:blipFill>
        <p:spPr>
          <a:xfrm>
            <a:off x="2153627" y="2846872"/>
            <a:ext cx="633753" cy="471417"/>
          </a:xfrm>
          <a:prstGeom prst="rect">
            <a:avLst/>
          </a:prstGeom>
        </p:spPr>
      </p:pic>
      <p:pic>
        <p:nvPicPr>
          <p:cNvPr id="124" name="图片 123"/>
          <p:cNvPicPr>
            <a:picLocks noChangeAspect="1"/>
          </p:cNvPicPr>
          <p:nvPr/>
        </p:nvPicPr>
        <p:blipFill>
          <a:blip r:embed="rId13"/>
          <a:stretch>
            <a:fillRect/>
          </a:stretch>
        </p:blipFill>
        <p:spPr>
          <a:xfrm>
            <a:off x="4507049" y="2867583"/>
            <a:ext cx="716288" cy="435494"/>
          </a:xfrm>
          <a:prstGeom prst="rect">
            <a:avLst/>
          </a:prstGeom>
        </p:spPr>
      </p:pic>
      <p:pic>
        <p:nvPicPr>
          <p:cNvPr id="125" name="图片 1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53322" y="2821386"/>
            <a:ext cx="643078" cy="496297"/>
          </a:xfrm>
          <a:prstGeom prst="rect">
            <a:avLst/>
          </a:prstGeom>
        </p:spPr>
      </p:pic>
      <p:sp>
        <p:nvSpPr>
          <p:cNvPr id="126" name="1855907166"/>
          <p:cNvSpPr txBox="1"/>
          <p:nvPr/>
        </p:nvSpPr>
        <p:spPr>
          <a:xfrm>
            <a:off x="2048997" y="2661617"/>
            <a:ext cx="833130" cy="166673"/>
          </a:xfrm>
          <a:prstGeom prst="rect">
            <a:avLst/>
          </a:prstGeom>
          <a:noFill/>
        </p:spPr>
        <p:txBody>
          <a:bodyPr wrap="square" lIns="68576" tIns="34288" rIns="68576" bIns="34288" rtlCol="0">
            <a:noAutofit/>
          </a:bodyPr>
          <a:lstStyle/>
          <a:p>
            <a:pPr algn="ctr" font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身份信息采集设备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7" name="1855907166"/>
          <p:cNvSpPr txBox="1"/>
          <p:nvPr/>
        </p:nvSpPr>
        <p:spPr>
          <a:xfrm>
            <a:off x="2755207" y="2661617"/>
            <a:ext cx="987973" cy="154373"/>
          </a:xfrm>
          <a:prstGeom prst="rect">
            <a:avLst/>
          </a:prstGeom>
          <a:noFill/>
        </p:spPr>
        <p:txBody>
          <a:bodyPr wrap="square" lIns="68576" tIns="34288" rIns="68576" bIns="34288" rtlCol="0">
            <a:noAutofit/>
          </a:bodyPr>
          <a:lstStyle/>
          <a:p>
            <a:pPr algn="ctr" font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值机设备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8" name="1855907166"/>
          <p:cNvSpPr txBox="1"/>
          <p:nvPr/>
        </p:nvSpPr>
        <p:spPr>
          <a:xfrm>
            <a:off x="3432961" y="2661617"/>
            <a:ext cx="1030921" cy="150005"/>
          </a:xfrm>
          <a:prstGeom prst="rect">
            <a:avLst/>
          </a:prstGeom>
          <a:noFill/>
        </p:spPr>
        <p:txBody>
          <a:bodyPr wrap="square" lIns="68576" tIns="34288" rIns="68576" bIns="34288" rtlCol="0">
            <a:noAutofit/>
          </a:bodyPr>
          <a:lstStyle/>
          <a:p>
            <a:pPr algn="ctr" font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行李托运设备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9" name="1855907166"/>
          <p:cNvSpPr txBox="1"/>
          <p:nvPr/>
        </p:nvSpPr>
        <p:spPr>
          <a:xfrm>
            <a:off x="4347378" y="2661617"/>
            <a:ext cx="1030921" cy="158700"/>
          </a:xfrm>
          <a:prstGeom prst="rect">
            <a:avLst/>
          </a:prstGeom>
          <a:noFill/>
        </p:spPr>
        <p:txBody>
          <a:bodyPr wrap="square" lIns="68576" tIns="34288" rIns="68576" bIns="34288" rtlCol="0">
            <a:noAutofit/>
          </a:bodyPr>
          <a:lstStyle/>
          <a:p>
            <a:pPr algn="ctr" font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行李分拣设备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0" name="1855907166"/>
          <p:cNvSpPr txBox="1"/>
          <p:nvPr/>
        </p:nvSpPr>
        <p:spPr>
          <a:xfrm>
            <a:off x="5181676" y="2661617"/>
            <a:ext cx="920069" cy="154373"/>
          </a:xfrm>
          <a:prstGeom prst="rect">
            <a:avLst/>
          </a:prstGeom>
          <a:noFill/>
        </p:spPr>
        <p:txBody>
          <a:bodyPr wrap="square" lIns="68576" tIns="34288" rIns="68576" bIns="34288" rtlCol="0">
            <a:noAutofit/>
          </a:bodyPr>
          <a:lstStyle/>
          <a:p>
            <a:pPr algn="ctr" font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安检设备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1" name="1855907166"/>
          <p:cNvSpPr txBox="1"/>
          <p:nvPr/>
        </p:nvSpPr>
        <p:spPr>
          <a:xfrm>
            <a:off x="6052512" y="2661617"/>
            <a:ext cx="920069" cy="176219"/>
          </a:xfrm>
          <a:prstGeom prst="rect">
            <a:avLst/>
          </a:prstGeom>
          <a:noFill/>
        </p:spPr>
        <p:txBody>
          <a:bodyPr wrap="square" lIns="68576" tIns="34288" rIns="68576" bIns="34288" rtlCol="0">
            <a:noAutofit/>
          </a:bodyPr>
          <a:lstStyle/>
          <a:p>
            <a:pPr algn="ctr" font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自助查询设备</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2" name="1855907166"/>
          <p:cNvSpPr txBox="1"/>
          <p:nvPr/>
        </p:nvSpPr>
        <p:spPr>
          <a:xfrm>
            <a:off x="6961409" y="2661617"/>
            <a:ext cx="920069" cy="176219"/>
          </a:xfrm>
          <a:prstGeom prst="rect">
            <a:avLst/>
          </a:prstGeom>
          <a:noFill/>
        </p:spPr>
        <p:txBody>
          <a:bodyPr wrap="square" lIns="68576" tIns="34288" rIns="68576" bIns="34288" rtlCol="0">
            <a:noAutofit/>
          </a:bodyPr>
          <a:lstStyle/>
          <a:p>
            <a:pPr algn="ctr" font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rPr>
              <a:t>登机口</a:t>
            </a:r>
            <a:endParaRPr lang="en-US" altLang="zh-CN" sz="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3" name="矩形 132"/>
          <p:cNvSpPr/>
          <p:nvPr/>
        </p:nvSpPr>
        <p:spPr>
          <a:xfrm>
            <a:off x="2923790" y="2292529"/>
            <a:ext cx="1433363" cy="276999"/>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机场旅客服务平台</a:t>
            </a:r>
            <a:endParaRPr lang="zh-CN" altLang="en-US" sz="1200" dirty="0"/>
          </a:p>
        </p:txBody>
      </p:sp>
      <p:sp>
        <p:nvSpPr>
          <p:cNvPr id="134" name="矩形 133"/>
          <p:cNvSpPr/>
          <p:nvPr/>
        </p:nvSpPr>
        <p:spPr>
          <a:xfrm>
            <a:off x="5513872" y="2288221"/>
            <a:ext cx="1568935" cy="276999"/>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航站楼协同决策平台</a:t>
            </a:r>
            <a:endParaRPr lang="zh-CN" altLang="en-US" sz="1200" dirty="0"/>
          </a:p>
        </p:txBody>
      </p:sp>
      <p:sp>
        <p:nvSpPr>
          <p:cNvPr id="135" name="AutoShape 4"/>
          <p:cNvSpPr>
            <a:spLocks noChangeArrowheads="1"/>
          </p:cNvSpPr>
          <p:nvPr/>
        </p:nvSpPr>
        <p:spPr bwMode="gray">
          <a:xfrm>
            <a:off x="2152676" y="1140092"/>
            <a:ext cx="789480"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人脸身份比对系统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6" name="AutoShape 4"/>
          <p:cNvSpPr>
            <a:spLocks noChangeArrowheads="1"/>
          </p:cNvSpPr>
          <p:nvPr/>
        </p:nvSpPr>
        <p:spPr bwMode="gray">
          <a:xfrm>
            <a:off x="2989348" y="1140092"/>
            <a:ext cx="763217"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自助值机系统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7" name="AutoShape 4"/>
          <p:cNvSpPr>
            <a:spLocks noChangeArrowheads="1"/>
          </p:cNvSpPr>
          <p:nvPr/>
        </p:nvSpPr>
        <p:spPr bwMode="gray">
          <a:xfrm>
            <a:off x="3808757" y="1146862"/>
            <a:ext cx="789480"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智能安检系统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8" name="AutoShape 4"/>
          <p:cNvSpPr>
            <a:spLocks noChangeArrowheads="1"/>
          </p:cNvSpPr>
          <p:nvPr/>
        </p:nvSpPr>
        <p:spPr bwMode="gray">
          <a:xfrm>
            <a:off x="4648893" y="1149326"/>
            <a:ext cx="763217"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自助查询系统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39" name="图片 138"/>
          <p:cNvPicPr>
            <a:picLocks noChangeAspect="1"/>
          </p:cNvPicPr>
          <p:nvPr/>
        </p:nvPicPr>
        <p:blipFill>
          <a:blip r:embed="rId15"/>
          <a:stretch>
            <a:fillRect/>
          </a:stretch>
        </p:blipFill>
        <p:spPr>
          <a:xfrm>
            <a:off x="2143310" y="1358549"/>
            <a:ext cx="788576" cy="444018"/>
          </a:xfrm>
          <a:prstGeom prst="rect">
            <a:avLst/>
          </a:prstGeom>
        </p:spPr>
      </p:pic>
      <p:pic>
        <p:nvPicPr>
          <p:cNvPr id="140" name="图片 139"/>
          <p:cNvPicPr>
            <a:picLocks noChangeAspect="1"/>
          </p:cNvPicPr>
          <p:nvPr/>
        </p:nvPicPr>
        <p:blipFill>
          <a:blip r:embed="rId16"/>
          <a:stretch>
            <a:fillRect/>
          </a:stretch>
        </p:blipFill>
        <p:spPr>
          <a:xfrm>
            <a:off x="2994785" y="1369072"/>
            <a:ext cx="757780" cy="430743"/>
          </a:xfrm>
          <a:prstGeom prst="rect">
            <a:avLst/>
          </a:prstGeom>
        </p:spPr>
      </p:pic>
      <p:pic>
        <p:nvPicPr>
          <p:cNvPr id="141" name="图片 140"/>
          <p:cNvPicPr>
            <a:picLocks noChangeAspect="1"/>
          </p:cNvPicPr>
          <p:nvPr/>
        </p:nvPicPr>
        <p:blipFill>
          <a:blip r:embed="rId17"/>
          <a:stretch>
            <a:fillRect/>
          </a:stretch>
        </p:blipFill>
        <p:spPr>
          <a:xfrm>
            <a:off x="3808757" y="1369073"/>
            <a:ext cx="789480" cy="418752"/>
          </a:xfrm>
          <a:prstGeom prst="rect">
            <a:avLst/>
          </a:prstGeom>
        </p:spPr>
      </p:pic>
      <p:pic>
        <p:nvPicPr>
          <p:cNvPr id="142" name="图片 141"/>
          <p:cNvPicPr>
            <a:picLocks noChangeAspect="1"/>
          </p:cNvPicPr>
          <p:nvPr/>
        </p:nvPicPr>
        <p:blipFill>
          <a:blip r:embed="rId18"/>
          <a:stretch>
            <a:fillRect/>
          </a:stretch>
        </p:blipFill>
        <p:spPr>
          <a:xfrm>
            <a:off x="4648894" y="1369072"/>
            <a:ext cx="763216" cy="418754"/>
          </a:xfrm>
          <a:prstGeom prst="rect">
            <a:avLst/>
          </a:prstGeom>
        </p:spPr>
      </p:pic>
      <p:pic>
        <p:nvPicPr>
          <p:cNvPr id="143" name="图片 142"/>
          <p:cNvPicPr>
            <a:picLocks noChangeAspect="1"/>
          </p:cNvPicPr>
          <p:nvPr/>
        </p:nvPicPr>
        <p:blipFill>
          <a:blip r:embed="rId19"/>
          <a:stretch>
            <a:fillRect/>
          </a:stretch>
        </p:blipFill>
        <p:spPr>
          <a:xfrm>
            <a:off x="5462767" y="1369072"/>
            <a:ext cx="767386" cy="418753"/>
          </a:xfrm>
          <a:prstGeom prst="rect">
            <a:avLst/>
          </a:prstGeom>
        </p:spPr>
      </p:pic>
      <p:sp>
        <p:nvSpPr>
          <p:cNvPr id="144" name="AutoShape 4"/>
          <p:cNvSpPr>
            <a:spLocks noChangeArrowheads="1"/>
          </p:cNvSpPr>
          <p:nvPr/>
        </p:nvSpPr>
        <p:spPr bwMode="gray">
          <a:xfrm>
            <a:off x="5466936" y="1153249"/>
            <a:ext cx="763217" cy="197419"/>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离港系统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5" name="矩形 144"/>
          <p:cNvSpPr/>
          <p:nvPr/>
        </p:nvSpPr>
        <p:spPr>
          <a:xfrm>
            <a:off x="3722081" y="771688"/>
            <a:ext cx="2800767" cy="276999"/>
          </a:xfrm>
          <a:prstGeom prst="rect">
            <a:avLst/>
          </a:prstGeom>
        </p:spPr>
        <p:txBody>
          <a:bodyPr wrap="none">
            <a:spAutoFit/>
          </a:bodyPr>
          <a:lstStyle/>
          <a:p>
            <a:r>
              <a:rPr lang="zh-CN" altLang="en-US" sz="1200" b="1" kern="0" dirty="0">
                <a:solidFill>
                  <a:srgbClr val="C00000"/>
                </a:solidFill>
                <a:cs typeface="+mn-ea"/>
                <a:sym typeface="+mn-lt"/>
              </a:rPr>
              <a:t>出行一张脸、通关一次检、物流一张单</a:t>
            </a:r>
            <a:endParaRPr lang="zh-CN" altLang="en-US" sz="1000" b="1" kern="0" dirty="0">
              <a:solidFill>
                <a:srgbClr val="C00000"/>
              </a:solidFill>
              <a:cs typeface="+mn-ea"/>
            </a:endParaRPr>
          </a:p>
        </p:txBody>
      </p:sp>
      <p:sp>
        <p:nvSpPr>
          <p:cNvPr id="146" name="AutoShape 4"/>
          <p:cNvSpPr>
            <a:spLocks noChangeArrowheads="1"/>
          </p:cNvSpPr>
          <p:nvPr/>
        </p:nvSpPr>
        <p:spPr bwMode="gray">
          <a:xfrm>
            <a:off x="6344717" y="1146862"/>
            <a:ext cx="706262" cy="212192"/>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自助行李托运系统</a:t>
            </a:r>
            <a:endParaRPr lang="en-US" altLang="zh-CN" sz="600" b="1">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600" b="1">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行李</a:t>
            </a: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安检系统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7" name="AutoShape 4"/>
          <p:cNvSpPr>
            <a:spLocks noChangeArrowheads="1"/>
          </p:cNvSpPr>
          <p:nvPr/>
        </p:nvSpPr>
        <p:spPr bwMode="gray">
          <a:xfrm>
            <a:off x="7090131" y="1140092"/>
            <a:ext cx="692531" cy="210576"/>
          </a:xfrm>
          <a:prstGeom prst="roundRect">
            <a:avLst>
              <a:gd name="adj" fmla="val 855"/>
            </a:avLst>
          </a:prstGeom>
          <a:gradFill rotWithShape="1">
            <a:gsLst>
              <a:gs pos="0">
                <a:srgbClr val="F5F5F5"/>
              </a:gs>
              <a:gs pos="100000">
                <a:srgbClr val="DDDDDD"/>
              </a:gs>
            </a:gsLst>
            <a:lin ang="5400000" scaled="1"/>
          </a:gradFill>
          <a:ln w="9525">
            <a:noFill/>
            <a:round/>
          </a:ln>
          <a:effectLst/>
        </p:spPr>
        <p:txBody>
          <a:bodyPr wrap="none" lIns="80841" tIns="40419" rIns="80841" bIns="40419" anchor="ctr"/>
          <a:lstStyle/>
          <a:p>
            <a:pPr algn="ctr"/>
            <a:r>
              <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行李分拣系统</a:t>
            </a:r>
            <a:endParaRPr lang="zh-CN" altLang="en-US" sz="6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8" name="图片 147"/>
          <p:cNvPicPr>
            <a:picLocks noChangeAspect="1"/>
          </p:cNvPicPr>
          <p:nvPr/>
        </p:nvPicPr>
        <p:blipFill>
          <a:blip r:embed="rId20"/>
          <a:stretch>
            <a:fillRect/>
          </a:stretch>
        </p:blipFill>
        <p:spPr>
          <a:xfrm>
            <a:off x="6347296" y="1369072"/>
            <a:ext cx="705905" cy="418405"/>
          </a:xfrm>
          <a:prstGeom prst="rect">
            <a:avLst/>
          </a:prstGeom>
        </p:spPr>
      </p:pic>
      <p:pic>
        <p:nvPicPr>
          <p:cNvPr id="149" name="图片 148"/>
          <p:cNvPicPr>
            <a:picLocks noChangeAspect="1"/>
          </p:cNvPicPr>
          <p:nvPr/>
        </p:nvPicPr>
        <p:blipFill>
          <a:blip r:embed="rId21"/>
          <a:stretch>
            <a:fillRect/>
          </a:stretch>
        </p:blipFill>
        <p:spPr>
          <a:xfrm>
            <a:off x="7087875" y="1368771"/>
            <a:ext cx="694547" cy="431044"/>
          </a:xfrm>
          <a:prstGeom prst="rect">
            <a:avLst/>
          </a:prstGeom>
        </p:spPr>
      </p:pic>
      <p:sp>
        <p:nvSpPr>
          <p:cNvPr id="150" name="矩形 149"/>
          <p:cNvSpPr/>
          <p:nvPr/>
        </p:nvSpPr>
        <p:spPr>
          <a:xfrm>
            <a:off x="6302872" y="1072537"/>
            <a:ext cx="1524133" cy="865769"/>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152" name="文本框 151"/>
          <p:cNvSpPr txBox="1"/>
          <p:nvPr/>
        </p:nvSpPr>
        <p:spPr>
          <a:xfrm>
            <a:off x="3889598" y="1755135"/>
            <a:ext cx="646331" cy="231730"/>
          </a:xfrm>
          <a:prstGeom prst="rect">
            <a:avLst/>
          </a:prstGeom>
          <a:noFill/>
        </p:spPr>
        <p:txBody>
          <a:bodyPr wrap="none" rtlCol="0">
            <a:spAutoFit/>
          </a:bodyPr>
          <a:lstStyle/>
          <a:p>
            <a:r>
              <a:rPr kumimoji="1" lang="zh-CN" altLang="en-US" sz="900" b="1" dirty="0">
                <a:solidFill>
                  <a:schemeClr val="tx1">
                    <a:lumMod val="75000"/>
                    <a:lumOff val="25000"/>
                  </a:schemeClr>
                </a:solidFill>
              </a:rPr>
              <a:t>旅客服务</a:t>
            </a:r>
            <a:endParaRPr kumimoji="1" lang="zh-CN" altLang="en-US" sz="900" b="1" dirty="0">
              <a:solidFill>
                <a:schemeClr val="tx1">
                  <a:lumMod val="75000"/>
                  <a:lumOff val="25000"/>
                </a:schemeClr>
              </a:solidFill>
            </a:endParaRPr>
          </a:p>
        </p:txBody>
      </p:sp>
      <p:sp>
        <p:nvSpPr>
          <p:cNvPr id="153" name="文本框 152"/>
          <p:cNvSpPr txBox="1"/>
          <p:nvPr/>
        </p:nvSpPr>
        <p:spPr>
          <a:xfrm>
            <a:off x="6766965" y="1752940"/>
            <a:ext cx="646331" cy="231730"/>
          </a:xfrm>
          <a:prstGeom prst="rect">
            <a:avLst/>
          </a:prstGeom>
          <a:noFill/>
        </p:spPr>
        <p:txBody>
          <a:bodyPr wrap="none" rtlCol="0">
            <a:spAutoFit/>
          </a:bodyPr>
          <a:lstStyle/>
          <a:p>
            <a:r>
              <a:rPr kumimoji="1" lang="zh-CN" altLang="en-US" sz="900" b="1" dirty="0">
                <a:solidFill>
                  <a:schemeClr val="tx1">
                    <a:lumMod val="75000"/>
                    <a:lumOff val="25000"/>
                  </a:schemeClr>
                </a:solidFill>
              </a:rPr>
              <a:t>行李服务</a:t>
            </a:r>
            <a:endParaRPr kumimoji="1" lang="zh-CN" altLang="en-US" sz="900" b="1" dirty="0">
              <a:solidFill>
                <a:schemeClr val="tx1">
                  <a:lumMod val="75000"/>
                  <a:lumOff val="25000"/>
                </a:schemeClr>
              </a:solidFill>
            </a:endParaRPr>
          </a:p>
        </p:txBody>
      </p:sp>
      <p:sp>
        <p:nvSpPr>
          <p:cNvPr id="2" name="文本框 4"/>
          <p:cNvSpPr txBox="1"/>
          <p:nvPr/>
        </p:nvSpPr>
        <p:spPr>
          <a:xfrm>
            <a:off x="266637" y="277710"/>
            <a:ext cx="3300413" cy="323165"/>
          </a:xfrm>
          <a:prstGeom prst="rect">
            <a:avLst/>
          </a:prstGeom>
          <a:noFill/>
        </p:spPr>
        <p:txBody>
          <a:bodyPr wrap="square">
            <a:spAutoFit/>
          </a:bodyPr>
          <a:lstStyle/>
          <a:p>
            <a:pPr algn="just">
              <a:lnSpc>
                <a:spcPts val="1765"/>
              </a:lnSpc>
              <a:defRPr/>
            </a:pPr>
            <a:r>
              <a:rPr lang="zh-CN" altLang="en-US" sz="1800" b="1" dirty="0">
                <a:solidFill>
                  <a:srgbClr val="C00000"/>
                </a:solidFill>
                <a:cs typeface="+mn-ea"/>
                <a:sym typeface="+mn-lt"/>
              </a:rPr>
              <a:t>二、方案思考</a:t>
            </a:r>
            <a:endParaRPr lang="zh-CN" altLang="en-US" sz="1800" b="1" dirty="0">
              <a:solidFill>
                <a:srgbClr val="C00000"/>
              </a:solidFill>
              <a:cs typeface="+mn-ea"/>
              <a:sym typeface="+mn-lt"/>
            </a:endParaRPr>
          </a:p>
        </p:txBody>
      </p:sp>
      <p:sp>
        <p:nvSpPr>
          <p:cNvPr id="59" name="Freeform 12"/>
          <p:cNvSpPr>
            <a:spLocks noChangeArrowheads="1"/>
          </p:cNvSpPr>
          <p:nvPr/>
        </p:nvSpPr>
        <p:spPr bwMode="auto">
          <a:xfrm>
            <a:off x="116501" y="662230"/>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000000"/>
              </a:solidFill>
              <a:latin typeface="Arial" panose="020B0604020202020204" pitchFamily="34" charset="0"/>
            </a:endParaRPr>
          </a:p>
        </p:txBody>
      </p:sp>
      <p:sp>
        <p:nvSpPr>
          <p:cNvPr id="60" name="Freeform 12"/>
          <p:cNvSpPr>
            <a:spLocks noChangeArrowheads="1"/>
          </p:cNvSpPr>
          <p:nvPr/>
        </p:nvSpPr>
        <p:spPr bwMode="auto">
          <a:xfrm flipH="1" flipV="1">
            <a:off x="1718247" y="3067007"/>
            <a:ext cx="315912" cy="317500"/>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0" name="矩形 83"/>
          <p:cNvSpPr>
            <a:spLocks noChangeArrowheads="1"/>
          </p:cNvSpPr>
          <p:nvPr/>
        </p:nvSpPr>
        <p:spPr bwMode="auto">
          <a:xfrm>
            <a:off x="208577" y="765417"/>
            <a:ext cx="1728573" cy="2531553"/>
          </a:xfrm>
          <a:prstGeom prst="rect">
            <a:avLst/>
          </a:prstGeom>
          <a:solidFill>
            <a:srgbClr val="F2F2F2"/>
          </a:solidFill>
          <a:ln w="9525">
            <a:solidFill>
              <a:srgbClr val="B8B8B8"/>
            </a:solidFill>
            <a:miter lim="800000"/>
          </a:ln>
        </p:spPr>
        <p:txBody>
          <a:bodyPr/>
          <a:lstStyle/>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搭建</a:t>
            </a:r>
            <a:r>
              <a:rPr lang="zh-CN" altLang="en-US" sz="1000" b="1" kern="0" dirty="0">
                <a:solidFill>
                  <a:srgbClr val="C00000"/>
                </a:solidFill>
                <a:cs typeface="+mn-ea"/>
                <a:sym typeface="+mn-lt"/>
              </a:rPr>
              <a:t>旅客服务平台</a:t>
            </a:r>
            <a:r>
              <a:rPr lang="zh-CN" altLang="en-US" sz="1000" b="1" kern="0" dirty="0">
                <a:solidFill>
                  <a:schemeClr val="tx1">
                    <a:lumMod val="75000"/>
                    <a:lumOff val="25000"/>
                  </a:schemeClr>
                </a:solidFill>
                <a:cs typeface="+mn-ea"/>
                <a:sym typeface="+mn-lt"/>
              </a:rPr>
              <a:t>和</a:t>
            </a:r>
            <a:r>
              <a:rPr lang="zh-CN" altLang="en-US" sz="1000" b="1" kern="0" dirty="0">
                <a:solidFill>
                  <a:srgbClr val="C00000"/>
                </a:solidFill>
                <a:cs typeface="+mn-ea"/>
                <a:sym typeface="+mn-lt"/>
              </a:rPr>
              <a:t>航站楼协同决策平台</a:t>
            </a:r>
            <a:r>
              <a:rPr lang="zh-CN" altLang="en-US" sz="1000" b="1" kern="0" dirty="0">
                <a:solidFill>
                  <a:schemeClr val="tx1">
                    <a:lumMod val="75000"/>
                    <a:lumOff val="25000"/>
                  </a:schemeClr>
                </a:solidFill>
                <a:cs typeface="+mn-ea"/>
                <a:sym typeface="+mn-lt"/>
              </a:rPr>
              <a:t>，通过图像识别、生物识别等技术，加强信息互联共享，支撑实现</a:t>
            </a:r>
            <a:r>
              <a:rPr lang="zh-CN" altLang="en-US" sz="1000" b="1" kern="0" dirty="0">
                <a:solidFill>
                  <a:srgbClr val="C00000"/>
                </a:solidFill>
                <a:cs typeface="+mn-ea"/>
                <a:sym typeface="+mn-lt"/>
              </a:rPr>
              <a:t>“出行一张脸”“通关一次检”“物流一张单”</a:t>
            </a:r>
            <a:r>
              <a:rPr lang="zh-CN" altLang="en-US" sz="1000" b="1" kern="0" dirty="0">
                <a:solidFill>
                  <a:schemeClr val="accent1">
                    <a:lumMod val="50000"/>
                  </a:schemeClr>
                </a:solidFill>
                <a:cs typeface="+mn-ea"/>
                <a:sym typeface="+mn-lt"/>
              </a:rPr>
              <a:t>；</a:t>
            </a:r>
            <a:endParaRPr lang="en-US" altLang="zh-CN" sz="1000" b="1" kern="0" dirty="0">
              <a:solidFill>
                <a:schemeClr val="accent1">
                  <a:lumMod val="50000"/>
                </a:schemeClr>
              </a:solidFill>
              <a:cs typeface="+mn-ea"/>
              <a:sym typeface="+mn-lt"/>
            </a:endParaRPr>
          </a:p>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推广自助值机、自助行李托运等设备，提升服务品质；</a:t>
            </a:r>
            <a:endParaRPr lang="en-US" altLang="zh-CN" sz="1000" b="1" kern="0" dirty="0">
              <a:solidFill>
                <a:schemeClr val="tx1">
                  <a:lumMod val="75000"/>
                  <a:lumOff val="25000"/>
                </a:schemeClr>
              </a:solidFill>
              <a:cs typeface="+mn-ea"/>
              <a:sym typeface="+mn-lt"/>
            </a:endParaRPr>
          </a:p>
          <a:p>
            <a:pPr marL="171450" lvl="0" indent="-171450" algn="just">
              <a:lnSpc>
                <a:spcPct val="130000"/>
              </a:lnSpc>
              <a:spcBef>
                <a:spcPct val="0"/>
              </a:spcBef>
              <a:spcAft>
                <a:spcPct val="0"/>
              </a:spcAft>
              <a:buFont typeface="Wingdings" panose="05000000000000000000" pitchFamily="2" charset="2"/>
              <a:buChar char="n"/>
              <a:defRPr/>
            </a:pPr>
            <a:r>
              <a:rPr lang="zh-CN" altLang="en-US" sz="1000" b="1" kern="0" dirty="0">
                <a:solidFill>
                  <a:schemeClr val="tx1">
                    <a:lumMod val="75000"/>
                    <a:lumOff val="25000"/>
                  </a:schemeClr>
                </a:solidFill>
                <a:cs typeface="+mn-ea"/>
                <a:sym typeface="+mn-lt"/>
              </a:rPr>
              <a:t>促进中小机场与地方经济</a:t>
            </a:r>
            <a:r>
              <a:rPr lang="zh-CN" altLang="en-US" sz="1000" b="1" kern="0" dirty="0">
                <a:solidFill>
                  <a:srgbClr val="C00000"/>
                </a:solidFill>
                <a:cs typeface="+mn-ea"/>
                <a:sym typeface="+mn-lt"/>
              </a:rPr>
              <a:t>协同发展</a:t>
            </a:r>
            <a:r>
              <a:rPr lang="zh-CN" altLang="en-US" sz="1000" b="1" kern="0" dirty="0">
                <a:solidFill>
                  <a:schemeClr val="tx1">
                    <a:lumMod val="75000"/>
                    <a:lumOff val="25000"/>
                  </a:schemeClr>
                </a:solidFill>
                <a:cs typeface="+mn-ea"/>
                <a:sym typeface="+mn-lt"/>
              </a:rPr>
              <a:t>、</a:t>
            </a:r>
            <a:r>
              <a:rPr lang="zh-CN" altLang="en-US" sz="1000" b="1" kern="0" dirty="0">
                <a:solidFill>
                  <a:srgbClr val="C00000"/>
                </a:solidFill>
                <a:cs typeface="+mn-ea"/>
                <a:sym typeface="+mn-lt"/>
              </a:rPr>
              <a:t>相互带动</a:t>
            </a:r>
            <a:r>
              <a:rPr lang="zh-CN" altLang="en-US" sz="1000" b="1" kern="0" dirty="0">
                <a:solidFill>
                  <a:schemeClr val="tx1">
                    <a:lumMod val="75000"/>
                    <a:lumOff val="25000"/>
                  </a:schemeClr>
                </a:solidFill>
                <a:cs typeface="+mn-ea"/>
                <a:sym typeface="+mn-lt"/>
              </a:rPr>
              <a:t>。</a:t>
            </a:r>
            <a:endParaRPr lang="zh-CN" altLang="en-US" sz="1000" b="1" kern="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 name="KSO_WM_UNIT_PLACING_PICTURE_USER_VIEWPORT" val="{&quot;height&quot;:1899,&quot;width&quot;:2848}"/>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PP_MARK_KEY" val="c40af37d-2ba7-4b79-b498-23b5ecfc64d1"/>
  <p:tag name="COMMONDATA" val="eyJoZGlkIjoiODA1MTBlZGM5MzY1OWZjMDA3OTAyNjVjM2FiYWMwMGQifQ=="/>
</p:tagLst>
</file>

<file path=ppt/theme/theme1.xml><?xml version="1.0" encoding="utf-8"?>
<a:theme xmlns:a="http://schemas.openxmlformats.org/drawingml/2006/main" name="电科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4ortcdn5">
      <a:majorFont>
        <a:latin typeface=""/>
        <a:ea typeface="微软雅黑"/>
        <a:cs typeface=""/>
      </a:majorFont>
      <a:minorFont>
        <a:latin typeface=""/>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电科模板</Template>
  <TotalTime>0</TotalTime>
  <Words>5555</Words>
  <Application>WPS 演示</Application>
  <PresentationFormat>自定义</PresentationFormat>
  <Paragraphs>961</Paragraphs>
  <Slides>28</Slides>
  <Notes>5</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2</vt:i4>
      </vt:variant>
      <vt:variant>
        <vt:lpstr>幻灯片标题</vt:lpstr>
      </vt:variant>
      <vt:variant>
        <vt:i4>28</vt:i4>
      </vt:variant>
    </vt:vector>
  </HeadingPairs>
  <TitlesOfParts>
    <vt:vector size="46" baseType="lpstr">
      <vt:lpstr>Arial</vt:lpstr>
      <vt:lpstr>宋体</vt:lpstr>
      <vt:lpstr>Wingdings</vt:lpstr>
      <vt:lpstr>微软雅黑</vt:lpstr>
      <vt:lpstr>仿宋_GB2312</vt:lpstr>
      <vt:lpstr>Calibri</vt:lpstr>
      <vt:lpstr>Times New Roman</vt:lpstr>
      <vt:lpstr>Century Gothic</vt:lpstr>
      <vt:lpstr>经典综艺体简</vt:lpstr>
      <vt:lpstr>等线</vt:lpstr>
      <vt:lpstr>楷体_GB2312</vt:lpstr>
      <vt:lpstr>方正大黑简体</vt:lpstr>
      <vt:lpstr>黑体</vt:lpstr>
      <vt:lpstr>Arial</vt:lpstr>
      <vt:lpstr>Arial Unicode MS</vt:lpstr>
      <vt:lpstr>电科模板</vt:lpstr>
      <vt:lpstr>PBrush</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yuanyuan ma</dc:creator>
  <cp:lastModifiedBy>九月</cp:lastModifiedBy>
  <cp:revision>114</cp:revision>
  <dcterms:created xsi:type="dcterms:W3CDTF">2023-04-07T11:27:00Z</dcterms:created>
  <dcterms:modified xsi:type="dcterms:W3CDTF">2023-04-21T03:10:35Z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69F1457CC8B344359E183A3BAF465F44_12</vt:lpwstr>
  </property>
  <property fmtid="{D5CDD505-2E9C-101B-9397-08002B2CF9AE}" pid="3" name="KSOProductBuildVer">
    <vt:lpwstr>2052-11.1.0.14036</vt:lpwstr>
  </property>
</Properties>
</file>