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9" r:id="rId3"/>
    <p:sldId id="446" r:id="rId5"/>
    <p:sldId id="540" r:id="rId6"/>
    <p:sldId id="483" r:id="rId7"/>
    <p:sldId id="526" r:id="rId8"/>
    <p:sldId id="527" r:id="rId9"/>
    <p:sldId id="528" r:id="rId10"/>
    <p:sldId id="529" r:id="rId11"/>
    <p:sldId id="530" r:id="rId12"/>
    <p:sldId id="531" r:id="rId13"/>
    <p:sldId id="532" r:id="rId14"/>
    <p:sldId id="400" r:id="rId15"/>
    <p:sldId id="430" r:id="rId16"/>
    <p:sldId id="507" r:id="rId17"/>
    <p:sldId id="518" r:id="rId18"/>
    <p:sldId id="437" r:id="rId19"/>
    <p:sldId id="436" r:id="rId20"/>
  </p:sldIdLst>
  <p:sldSz cx="164592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/>
  <p:cmAuthor id="2" name="杨帅" initials="杨" lastIdx="15" clrIdx="1"/>
  <p:cmAuthor id="3" name="王勒" initials="A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C513"/>
    <a:srgbClr val="7030A0"/>
    <a:srgbClr val="2D6399"/>
    <a:srgbClr val="5B9BD5"/>
    <a:srgbClr val="F4B183"/>
    <a:srgbClr val="E4CDC5"/>
    <a:srgbClr val="F483F0"/>
    <a:srgbClr val="D1D1F0"/>
    <a:srgbClr val="FFE699"/>
    <a:srgbClr val="A9D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593018" y="1279287"/>
            <a:ext cx="8289781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3A65-5365-4C1C-BD28-BE81969CC1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3A65-5365-4C1C-BD28-BE81969CC1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3A65-5365-4C1C-BD28-BE81969CC1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3A65-5365-4C1C-BD28-BE81969CC1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3A65-5365-4C1C-BD28-BE81969CC1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3A65-5365-4C1C-BD28-BE81969CC1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3A65-5365-4C1C-BD28-BE81969CC1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3A65-5365-4C1C-BD28-BE81969CC1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3A65-5365-4C1C-BD28-BE81969CC1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3A65-5365-4C1C-BD28-BE81969CC1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3A65-5365-4C1C-BD28-BE81969CC1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3A65-5365-4C1C-BD28-BE81969CC1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3A65-5365-4C1C-BD28-BE81969CC1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3A65-5365-4C1C-BD28-BE81969CC1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3A65-5365-4C1C-BD28-BE81969CC1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F3A65-5365-4C1C-BD28-BE81969CC16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057400" y="1122363"/>
            <a:ext cx="12344401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057400" y="3602038"/>
            <a:ext cx="12344401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/>
            </a:fld>
            <a:endParaRPr lang="zh-CN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932921" y="274638"/>
            <a:ext cx="370332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22960" y="274638"/>
            <a:ext cx="10895274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"/>
            <a:ext cx="16459201" cy="867585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580" dirty="0">
              <a:ea typeface="微软雅黑" panose="020B0503020204020204" charset="-122"/>
            </a:endParaRPr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276425" y="166010"/>
            <a:ext cx="807189" cy="593974"/>
            <a:chOff x="2951820" y="1419622"/>
            <a:chExt cx="448438" cy="445467"/>
          </a:xfrm>
        </p:grpSpPr>
        <p:sp>
          <p:nvSpPr>
            <p:cNvPr id="12" name="矩形: 单圆角 11"/>
            <p:cNvSpPr/>
            <p:nvPr/>
          </p:nvSpPr>
          <p:spPr>
            <a:xfrm>
              <a:off x="3040218" y="1505049"/>
              <a:ext cx="360040" cy="360040"/>
            </a:xfrm>
            <a:prstGeom prst="round1Rect">
              <a:avLst/>
            </a:prstGeom>
            <a:noFill/>
            <a:ln w="12700">
              <a:solidFill>
                <a:srgbClr val="F3AE8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435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矩形: 单圆角 12"/>
            <p:cNvSpPr/>
            <p:nvPr/>
          </p:nvSpPr>
          <p:spPr>
            <a:xfrm>
              <a:off x="2951820" y="1419622"/>
              <a:ext cx="360040" cy="360040"/>
            </a:xfrm>
            <a:prstGeom prst="round1Rect">
              <a:avLst/>
            </a:prstGeom>
            <a:solidFill>
              <a:srgbClr val="F394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435" b="1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14"/>
          <p:cNvSpPr>
            <a:spLocks noGrp="1"/>
          </p:cNvSpPr>
          <p:nvPr>
            <p:ph type="pic" sz="quarter" idx="10"/>
          </p:nvPr>
        </p:nvSpPr>
        <p:spPr>
          <a:xfrm>
            <a:off x="1123498" y="2019788"/>
            <a:ext cx="5129648" cy="3536950"/>
          </a:xfrm>
          <a:custGeom>
            <a:avLst/>
            <a:gdLst>
              <a:gd name="connsiteX0" fmla="*/ 0 w 3048000"/>
              <a:gd name="connsiteY0" fmla="*/ 0 h 6858000"/>
              <a:gd name="connsiteX1" fmla="*/ 3048000 w 3048000"/>
              <a:gd name="connsiteY1" fmla="*/ 0 h 6858000"/>
              <a:gd name="connsiteX2" fmla="*/ 3048000 w 3048000"/>
              <a:gd name="connsiteY2" fmla="*/ 6858000 h 6858000"/>
              <a:gd name="connsiteX3" fmla="*/ 0 w 3048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48000" h="6858000">
                <a:moveTo>
                  <a:pt x="0" y="0"/>
                </a:moveTo>
                <a:lnTo>
                  <a:pt x="3048000" y="0"/>
                </a:lnTo>
                <a:lnTo>
                  <a:pt x="3048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 bwMode="auto">
      <p:bgPr>
        <a:gradFill rotWithShape="0">
          <a:gsLst>
            <a:gs pos="0">
              <a:srgbClr val="D7D9E1"/>
            </a:gs>
            <a:gs pos="25999">
              <a:srgbClr val="EBECF0"/>
            </a:gs>
            <a:gs pos="100000">
              <a:srgbClr val="FFFF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EB6E4-2829-4E00-9C68-D59EAB2196FF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  <p:transition spd="slow" advTm="0">
    <p:split orient="vert"/>
  </p:transition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2999" y="1709738"/>
            <a:ext cx="14196061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22999" y="4589463"/>
            <a:ext cx="14196061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22960" y="1600200"/>
            <a:ext cx="7258508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77733" y="1600200"/>
            <a:ext cx="7258508" cy="4525963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3714" y="365125"/>
            <a:ext cx="14196061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602146" y="1778438"/>
            <a:ext cx="6579327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602146" y="2665379"/>
            <a:ext cx="6579327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446868" y="1778438"/>
            <a:ext cx="6611728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446868" y="2665379"/>
            <a:ext cx="6611728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3714" y="457200"/>
            <a:ext cx="5308520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997304" y="987425"/>
            <a:ext cx="8332471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33714" y="2057400"/>
            <a:ext cx="5308520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/>
            </a:fld>
            <a:endParaRPr lang="zh-CN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3714" y="457200"/>
            <a:ext cx="5623222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997304" y="457201"/>
            <a:ext cx="8332471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33714" y="2057400"/>
            <a:ext cx="562322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822960" y="274638"/>
            <a:ext cx="14813281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822960" y="1600200"/>
            <a:ext cx="14813281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Rectangle 4"/>
          <p:cNvSpPr>
            <a:spLocks noGrp="1"/>
          </p:cNvSpPr>
          <p:nvPr>
            <p:ph type="dt" sz="half" idx="2"/>
          </p:nvPr>
        </p:nvSpPr>
        <p:spPr>
          <a:xfrm>
            <a:off x="822960" y="6245225"/>
            <a:ext cx="384048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29" name="Rectangle 5"/>
          <p:cNvSpPr>
            <a:spLocks noGrp="1"/>
          </p:cNvSpPr>
          <p:nvPr>
            <p:ph type="ftr" sz="quarter" idx="3"/>
          </p:nvPr>
        </p:nvSpPr>
        <p:spPr>
          <a:xfrm>
            <a:off x="5623560" y="6245225"/>
            <a:ext cx="521208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Rectangle 6"/>
          <p:cNvSpPr>
            <a:spLocks noGrp="1"/>
          </p:cNvSpPr>
          <p:nvPr>
            <p:ph type="sldNum" sz="quarter" idx="4"/>
          </p:nvPr>
        </p:nvSpPr>
        <p:spPr>
          <a:xfrm>
            <a:off x="11795761" y="6245225"/>
            <a:ext cx="384048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0" fontAlgn="base" latinLnBrk="0" hangingPunct="0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12.xml"/><Relationship Id="rId4" Type="http://schemas.microsoft.com/office/2007/relationships/hdphoto" Target="../media/hdphoto6.wdp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0.png"/><Relationship Id="rId2" Type="http://schemas.openxmlformats.org/officeDocument/2006/relationships/tags" Target="../tags/tag3.xml"/><Relationship Id="rId1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microsoft.com/office/2007/relationships/hdphoto" Target="../media/hdphoto1.wdp"/><Relationship Id="rId1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microsoft.com/office/2007/relationships/hdphoto" Target="../media/hdphoto2.wdp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microsoft.com/office/2007/relationships/hdphoto" Target="../media/hdphoto3.wdp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microsoft.com/office/2007/relationships/hdphoto" Target="../media/hdphoto4.wdp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12.xml"/><Relationship Id="rId4" Type="http://schemas.microsoft.com/office/2007/relationships/hdphoto" Target="../media/hdphoto5.wdp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30410104123"/>
          <p:cNvPicPr>
            <a:picLocks noChangeAspect="1"/>
          </p:cNvPicPr>
          <p:nvPr/>
        </p:nvPicPr>
        <p:blipFill>
          <a:blip r:embed="rId1"/>
          <a:srcRect l="6276" t="-524" r="-220" b="524"/>
          <a:stretch>
            <a:fillRect/>
          </a:stretch>
        </p:blipFill>
        <p:spPr>
          <a:xfrm>
            <a:off x="-6985" y="-43180"/>
            <a:ext cx="16565245" cy="6905625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-6985" y="-24130"/>
            <a:ext cx="16564610" cy="6906260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30"/>
          </a:p>
        </p:txBody>
      </p:sp>
      <p:sp>
        <p:nvSpPr>
          <p:cNvPr id="15" name="文本框 14"/>
          <p:cNvSpPr txBox="1"/>
          <p:nvPr/>
        </p:nvSpPr>
        <p:spPr>
          <a:xfrm>
            <a:off x="104807" y="844772"/>
            <a:ext cx="16453200" cy="2391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 fontAlgn="auto">
              <a:lnSpc>
                <a:spcPct val="100000"/>
              </a:lnSpc>
            </a:pPr>
            <a:r>
              <a:rPr lang="zh-CN" altLang="en-US" sz="729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西部机场集团中小机场建设</a:t>
            </a:r>
            <a:endParaRPr lang="zh-CN" altLang="en-US" sz="729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indent="0" algn="ctr" fontAlgn="auto">
              <a:lnSpc>
                <a:spcPct val="100000"/>
              </a:lnSpc>
            </a:pPr>
            <a:r>
              <a:rPr lang="zh-CN" altLang="en-US" sz="729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实践与思考</a:t>
            </a:r>
            <a:endParaRPr lang="zh-CN" altLang="en-US" sz="7290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115" y="3584575"/>
            <a:ext cx="2139315" cy="19037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-237458" y="5602478"/>
            <a:ext cx="16465202" cy="61341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indent="558800" algn="ctr" fontAlgn="auto">
              <a:lnSpc>
                <a:spcPct val="100000"/>
              </a:lnSpc>
            </a:pP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西部机场集团有限公司  副总经理  杨  彬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88342" y="16268"/>
            <a:ext cx="5669280" cy="7956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4320" b="1" dirty="0">
                <a:solidFill>
                  <a:srgbClr val="7E5A49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集团中小机场建设特点</a:t>
            </a:r>
            <a:endParaRPr lang="zh-CN" altLang="en-US" sz="4320" b="1" dirty="0">
              <a:solidFill>
                <a:srgbClr val="7E5A49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5228" y="98564"/>
            <a:ext cx="379235" cy="5448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77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endParaRPr lang="zh-CN" altLang="en-US" sz="277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Picture 2" descr="F:\公司标识横版矢量图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5358" y="-35846"/>
            <a:ext cx="2813388" cy="9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灯片编号占位符 1"/>
          <p:cNvSpPr>
            <a:spLocks noGrp="1"/>
          </p:cNvSpPr>
          <p:nvPr/>
        </p:nvSpPr>
        <p:spPr>
          <a:xfrm>
            <a:off x="12388216" y="6219444"/>
            <a:ext cx="3840480" cy="64293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9BB5D0-35E4-459D-AEF3-FE4D7C45CC19}" type="slidenum">
              <a:rPr lang="zh-CN" altLang="en-US" sz="1890" smtClean="0"/>
            </a:fld>
            <a:endParaRPr lang="zh-CN" altLang="en-US" sz="1890"/>
          </a:p>
        </p:txBody>
      </p:sp>
      <p:grpSp>
        <p:nvGrpSpPr>
          <p:cNvPr id="44" name="组 9"/>
          <p:cNvGrpSpPr/>
          <p:nvPr/>
        </p:nvGrpSpPr>
        <p:grpSpPr>
          <a:xfrm>
            <a:off x="-22224" y="1111885"/>
            <a:ext cx="1981835" cy="751840"/>
            <a:chOff x="-29871" y="357352"/>
            <a:chExt cx="1165356" cy="545058"/>
          </a:xfrm>
        </p:grpSpPr>
        <p:sp>
          <p:nvSpPr>
            <p:cNvPr id="46" name="内容占位符 41"/>
            <p:cNvSpPr txBox="1"/>
            <p:nvPr/>
          </p:nvSpPr>
          <p:spPr>
            <a:xfrm>
              <a:off x="255027" y="357352"/>
              <a:ext cx="880458" cy="545058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9pPr>
            </a:lstStyle>
            <a:p>
              <a:pPr marL="0" marR="0" lvl="0" indent="0" algn="ctr" defTabSz="1279525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7375E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微软雅黑" panose="020B0503020204020204" charset="-122"/>
                  <a:sym typeface="+mn-ea"/>
                </a:rPr>
                <a:t>特点六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-29871" y="411213"/>
              <a:ext cx="364804" cy="437796"/>
            </a:xfrm>
            <a:prstGeom prst="rect">
              <a:avLst/>
            </a:prstGeom>
            <a:solidFill>
              <a:srgbClr val="7030A0">
                <a:alpha val="34000"/>
              </a:srgbClr>
            </a:solidFill>
            <a:ln>
              <a:noFill/>
            </a:ln>
          </p:spPr>
          <p:style>
            <a:lnRef idx="2">
              <a:srgbClr val="4472C4">
                <a:shade val="50000"/>
              </a:srgbClr>
            </a:lnRef>
            <a:fillRef idx="1">
              <a:srgbClr val="4472C4"/>
            </a:fillRef>
            <a:effectRef idx="0">
              <a:srgbClr val="4472C4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48" name="文本框 13"/>
            <p:cNvSpPr txBox="1"/>
            <p:nvPr/>
          </p:nvSpPr>
          <p:spPr>
            <a:xfrm>
              <a:off x="124339" y="361495"/>
              <a:ext cx="339040" cy="509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6851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54" name="燕尾形 157"/>
          <p:cNvSpPr/>
          <p:nvPr/>
        </p:nvSpPr>
        <p:spPr>
          <a:xfrm>
            <a:off x="1710690" y="1129030"/>
            <a:ext cx="5343525" cy="625475"/>
          </a:xfrm>
          <a:prstGeom prst="chevron">
            <a:avLst/>
          </a:prstGeom>
          <a:solidFill>
            <a:srgbClr val="CEB8DF"/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lIns="68544" tIns="34271" rIns="68544" bIns="34271" rtlCol="0" anchor="ctr"/>
          <a:lstStyle/>
          <a:p>
            <a:pPr marL="0" marR="0" lvl="0" indent="0" algn="ctr" defTabSz="6851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建设协同化管理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0380345" y="1006475"/>
            <a:ext cx="5357495" cy="5350510"/>
            <a:chOff x="15447" y="1585"/>
            <a:chExt cx="8437" cy="8426"/>
          </a:xfrm>
        </p:grpSpPr>
        <p:grpSp>
          <p:nvGrpSpPr>
            <p:cNvPr id="16" name="组合 15"/>
            <p:cNvGrpSpPr/>
            <p:nvPr/>
          </p:nvGrpSpPr>
          <p:grpSpPr>
            <a:xfrm>
              <a:off x="15447" y="1585"/>
              <a:ext cx="8159" cy="8176"/>
              <a:chOff x="9308" y="1816"/>
              <a:chExt cx="3482" cy="3482"/>
            </a:xfrm>
          </p:grpSpPr>
          <p:sp>
            <p:nvSpPr>
              <p:cNvPr id="17" name="同心圆 16"/>
              <p:cNvSpPr/>
              <p:nvPr/>
            </p:nvSpPr>
            <p:spPr>
              <a:xfrm>
                <a:off x="9308" y="1816"/>
                <a:ext cx="3482" cy="3482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8100000" scaled="0"/>
              </a:gra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9390" y="1898"/>
                <a:ext cx="3317" cy="3317"/>
              </a:xfrm>
              <a:prstGeom prst="ellipse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23600" y="7243"/>
              <a:ext cx="284" cy="284"/>
              <a:chOff x="5252030" y="2008764"/>
              <a:chExt cx="809336" cy="809336"/>
            </a:xfrm>
            <a:solidFill>
              <a:schemeClr val="accent2"/>
            </a:solidFill>
          </p:grpSpPr>
          <p:sp>
            <p:nvSpPr>
              <p:cNvPr id="20" name="椭圆 19"/>
              <p:cNvSpPr/>
              <p:nvPr/>
            </p:nvSpPr>
            <p:spPr>
              <a:xfrm>
                <a:off x="5252030" y="2008764"/>
                <a:ext cx="809336" cy="809336"/>
              </a:xfrm>
              <a:prstGeom prst="ellipse">
                <a:avLst/>
              </a:prstGeom>
              <a:solidFill>
                <a:srgbClr val="9954CC"/>
              </a:solidFill>
              <a:ln w="25400" cap="flat" cmpd="sng" algn="ctr">
                <a:noFill/>
                <a:prstDash val="solid"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5269270" y="2029388"/>
                <a:ext cx="769580" cy="769580"/>
              </a:xfrm>
              <a:prstGeom prst="ellipse">
                <a:avLst/>
              </a:prstGeom>
              <a:solidFill>
                <a:srgbClr val="9954CC"/>
              </a:solidFill>
              <a:ln>
                <a:noFill/>
              </a:ln>
              <a:effectLst>
                <a:innerShdw blurRad="368300" dist="254000">
                  <a:prstClr val="black">
                    <a:alpha val="2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4" name="组合 23"/>
            <p:cNvGrpSpPr/>
            <p:nvPr/>
          </p:nvGrpSpPr>
          <p:grpSpPr>
            <a:xfrm>
              <a:off x="21268" y="8156"/>
              <a:ext cx="1162" cy="1162"/>
              <a:chOff x="-2207216" y="8319694"/>
              <a:chExt cx="4000500" cy="4002212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7" name="同心圆 26"/>
              <p:cNvSpPr/>
              <p:nvPr/>
            </p:nvSpPr>
            <p:spPr>
              <a:xfrm>
                <a:off x="-2207216" y="8321406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-2205057" y="8319694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21041" y="1892"/>
              <a:ext cx="608" cy="6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0" name="同心圆 2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3" name="组合 32"/>
            <p:cNvGrpSpPr/>
            <p:nvPr/>
          </p:nvGrpSpPr>
          <p:grpSpPr>
            <a:xfrm>
              <a:off x="22841" y="7520"/>
              <a:ext cx="570" cy="570"/>
              <a:chOff x="5252030" y="2008764"/>
              <a:chExt cx="809336" cy="809336"/>
            </a:xfrm>
            <a:solidFill>
              <a:schemeClr val="accent2"/>
            </a:solidFill>
          </p:grpSpPr>
          <p:sp>
            <p:nvSpPr>
              <p:cNvPr id="42" name="椭圆 41"/>
              <p:cNvSpPr/>
              <p:nvPr/>
            </p:nvSpPr>
            <p:spPr>
              <a:xfrm>
                <a:off x="5252030" y="2008764"/>
                <a:ext cx="809336" cy="809336"/>
              </a:xfrm>
              <a:prstGeom prst="ellipse">
                <a:avLst/>
              </a:prstGeom>
              <a:solidFill>
                <a:srgbClr val="9954CC"/>
              </a:solidFill>
              <a:ln w="25400" cap="flat" cmpd="sng" algn="ctr">
                <a:noFill/>
                <a:prstDash val="solid"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5269270" y="2029388"/>
                <a:ext cx="769580" cy="769580"/>
              </a:xfrm>
              <a:prstGeom prst="ellipse">
                <a:avLst/>
              </a:prstGeom>
              <a:solidFill>
                <a:srgbClr val="9954CC"/>
              </a:solidFill>
              <a:ln>
                <a:noFill/>
              </a:ln>
              <a:effectLst>
                <a:innerShdw blurRad="368300" dist="254000">
                  <a:prstClr val="black">
                    <a:alpha val="2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>
              <a:off x="22100" y="9429"/>
              <a:ext cx="582" cy="58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1" name="同心圆 5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55" name="圆角矩形 54"/>
          <p:cNvSpPr/>
          <p:nvPr/>
        </p:nvSpPr>
        <p:spPr>
          <a:xfrm>
            <a:off x="988695" y="2063115"/>
            <a:ext cx="8343265" cy="4135120"/>
          </a:xfrm>
          <a:prstGeom prst="roundRect">
            <a:avLst>
              <a:gd name="adj" fmla="val 945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30"/>
          </a:p>
        </p:txBody>
      </p:sp>
      <p:grpSp>
        <p:nvGrpSpPr>
          <p:cNvPr id="56" name="组合 55"/>
          <p:cNvGrpSpPr/>
          <p:nvPr/>
        </p:nvGrpSpPr>
        <p:grpSpPr>
          <a:xfrm>
            <a:off x="5332730" y="4872355"/>
            <a:ext cx="4748530" cy="2198370"/>
            <a:chOff x="7654" y="2500"/>
            <a:chExt cx="7478" cy="3462"/>
          </a:xfrm>
        </p:grpSpPr>
        <p:sp>
          <p:nvSpPr>
            <p:cNvPr id="57" name="矩形 56"/>
            <p:cNvSpPr/>
            <p:nvPr/>
          </p:nvSpPr>
          <p:spPr>
            <a:xfrm>
              <a:off x="9750" y="3204"/>
              <a:ext cx="5087" cy="1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7654" y="2500"/>
              <a:ext cx="7478" cy="3463"/>
            </a:xfrm>
            <a:prstGeom prst="rect">
              <a:avLst/>
            </a:prstGeom>
            <a:blipFill dpi="0"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27040" t="-11727" r="-957" b="1316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4" name="TextBox 20"/>
          <p:cNvSpPr txBox="1"/>
          <p:nvPr/>
        </p:nvSpPr>
        <p:spPr>
          <a:xfrm>
            <a:off x="1452245" y="2266315"/>
            <a:ext cx="7273290" cy="2960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sz="216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集团整合内部建设资源，利用平台优势，强化干支协同发展，坚持以干带支。</a:t>
            </a:r>
            <a:endParaRPr lang="en-US" altLang="zh-CN" sz="216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sz="216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施行建设人才共享机制，跨省开展岗位交流和调动，以丰富的专业技术人才队伍支撑中小机场建设。</a:t>
            </a:r>
            <a:endParaRPr lang="zh-CN" sz="216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sz="216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共享集团四型机场优秀案例、先进经验，鼓励、指导中小机场开展四型机场建设，助力机场高质量发展。</a:t>
            </a:r>
            <a:endParaRPr lang="zh-CN" sz="216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文本框 123"/>
          <p:cNvSpPr txBox="1"/>
          <p:nvPr/>
        </p:nvSpPr>
        <p:spPr>
          <a:xfrm>
            <a:off x="519938" y="1050893"/>
            <a:ext cx="3576955" cy="6197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 algn="l">
              <a:buNone/>
            </a:pPr>
            <a:r>
              <a:rPr lang="en-US" altLang="zh-CN" sz="27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324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（一）面临的机遇</a:t>
            </a:r>
            <a:endParaRPr lang="zh-CN" altLang="en-US" sz="324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88342" y="16268"/>
            <a:ext cx="8961120" cy="7956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4320" b="1" dirty="0">
                <a:solidFill>
                  <a:srgbClr val="7E5A49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集团中小机场建设面临的机遇和困难</a:t>
            </a:r>
            <a:endParaRPr lang="zh-CN" altLang="en-US" sz="4320" b="1" dirty="0">
              <a:solidFill>
                <a:srgbClr val="7E5A49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5228" y="98564"/>
            <a:ext cx="379235" cy="5448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77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三</a:t>
            </a:r>
            <a:endParaRPr lang="zh-CN" altLang="en-US" sz="277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Picture 2" descr="F:\公司标识横版矢量图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5358" y="-35846"/>
            <a:ext cx="2813388" cy="9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6106160" y="1557655"/>
            <a:ext cx="9912985" cy="4661535"/>
            <a:chOff x="372" y="2631"/>
            <a:chExt cx="15611" cy="7341"/>
          </a:xfrm>
        </p:grpSpPr>
        <p:sp>
          <p:nvSpPr>
            <p:cNvPr id="33" name="TextBox 16"/>
            <p:cNvSpPr txBox="1"/>
            <p:nvPr/>
          </p:nvSpPr>
          <p:spPr>
            <a:xfrm>
              <a:off x="6243" y="2631"/>
              <a:ext cx="9436" cy="2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algn="just" fontAlgn="auto">
                <a:lnSpc>
                  <a:spcPct val="150000"/>
                </a:lnSpc>
              </a:pPr>
              <a:r>
                <a:rPr lang="en-US" altLang="zh-CN" sz="2160" b="1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国家战略带来发展新机遇</a:t>
              </a:r>
              <a:r>
                <a:rPr lang="zh-CN" altLang="en-US" sz="2160" b="1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。</a:t>
              </a:r>
              <a:r>
                <a:rPr lang="zh-CN" altLang="en-US" sz="216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《“十四五”民用航空发展规划》：西北地区，将新建及改扩建11个中小机场。</a:t>
              </a:r>
              <a:endParaRPr lang="zh-CN" altLang="en-US" sz="216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34" name="TextBox 17"/>
            <p:cNvSpPr txBox="1"/>
            <p:nvPr/>
          </p:nvSpPr>
          <p:spPr>
            <a:xfrm>
              <a:off x="7016" y="5349"/>
              <a:ext cx="8844" cy="1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algn="just" defTabSz="914400" fontAlgn="auto">
                <a:lnSpc>
                  <a:spcPct val="150000"/>
                </a:lnSpc>
              </a:pPr>
              <a:r>
                <a:rPr lang="en-US" altLang="zh-CN" sz="2160" b="1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西北地区旅游资源丰富</a:t>
              </a:r>
              <a:r>
                <a:rPr lang="zh-CN" altLang="en-US" sz="2160" b="1"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。自然</a:t>
              </a:r>
              <a:r>
                <a:rPr lang="zh-CN" altLang="en-US" sz="216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风光、历史文化、红色文化、文化旅游资源。</a:t>
              </a:r>
              <a:endParaRPr lang="zh-CN" altLang="en-US" sz="2160" b="1" dirty="0" smtClean="0"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36" name="TextBox 18"/>
            <p:cNvSpPr txBox="1"/>
            <p:nvPr/>
          </p:nvSpPr>
          <p:spPr>
            <a:xfrm>
              <a:off x="6243" y="7642"/>
              <a:ext cx="9740" cy="2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lvl="0" indent="0" algn="just">
                <a:lnSpc>
                  <a:spcPct val="150000"/>
                </a:lnSpc>
                <a:buFont typeface="Wingdings" panose="05000000000000000000" charset="0"/>
                <a:buNone/>
              </a:pPr>
              <a:r>
                <a:rPr lang="zh-CN" altLang="en-US" sz="2160" b="1">
                  <a:effectLst/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地方</a:t>
              </a:r>
              <a:r>
                <a:rPr lang="en-US" altLang="zh-CN" sz="2160" b="1">
                  <a:effectLst/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政府建设机场积极性高</a:t>
              </a:r>
              <a:r>
                <a:rPr lang="zh-CN" altLang="en-US" sz="2160" b="1">
                  <a:effectLst/>
                  <a:latin typeface="微软雅黑" panose="020B0503020204020204" charset="-122"/>
                  <a:ea typeface="微软雅黑" panose="020B0503020204020204" charset="-122"/>
                  <a:cs typeface="Arial" panose="020B0604020202020204" pitchFamily="34" charset="0"/>
                  <a:sym typeface="+mn-ea"/>
                </a:rPr>
                <a:t>。</a:t>
              </a:r>
              <a:r>
                <a:rPr lang="zh-CN" altLang="en-US" sz="2160" b="1" dirty="0"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热情和积极性很高，重视程度越发明显；设立民航专项建设资金、机场运营补贴。</a:t>
              </a:r>
              <a:endParaRPr lang="zh-CN" altLang="en-US" sz="2160" b="1" dirty="0" smtClean="0">
                <a:effectLst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  <a:sym typeface="+mn-ea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 rot="0">
              <a:off x="372" y="3057"/>
              <a:ext cx="6217" cy="6557"/>
              <a:chOff x="1158" y="11840"/>
              <a:chExt cx="6217" cy="6557"/>
            </a:xfrm>
          </p:grpSpPr>
          <p:grpSp>
            <p:nvGrpSpPr>
              <p:cNvPr id="11" name="组合 10"/>
              <p:cNvGrpSpPr/>
              <p:nvPr/>
            </p:nvGrpSpPr>
            <p:grpSpPr>
              <a:xfrm rot="0">
                <a:off x="1158" y="12182"/>
                <a:ext cx="5685" cy="5685"/>
                <a:chOff x="383190" y="770435"/>
                <a:chExt cx="3713723" cy="3713723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3" name="同心圆 12"/>
                <p:cNvSpPr/>
                <p:nvPr/>
              </p:nvSpPr>
              <p:spPr>
                <a:xfrm>
                  <a:off x="383190" y="770435"/>
                  <a:ext cx="3713723" cy="3713723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" name="椭圆 16"/>
                <p:cNvSpPr/>
                <p:nvPr/>
              </p:nvSpPr>
              <p:spPr>
                <a:xfrm>
                  <a:off x="470725" y="845558"/>
                  <a:ext cx="3551718" cy="3551718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/>
                </a:p>
              </p:txBody>
            </p:sp>
          </p:grpSp>
          <p:grpSp>
            <p:nvGrpSpPr>
              <p:cNvPr id="18" name="组合 17"/>
              <p:cNvGrpSpPr/>
              <p:nvPr/>
            </p:nvGrpSpPr>
            <p:grpSpPr>
              <a:xfrm rot="0">
                <a:off x="4899" y="11840"/>
                <a:ext cx="1343" cy="1342"/>
                <a:chOff x="-544785" y="-179466"/>
                <a:chExt cx="4002617" cy="4000500"/>
              </a:xfrm>
              <a:solidFill>
                <a:srgbClr val="7030A0"/>
              </a:solidFill>
              <a:effectLst>
                <a:outerShdw blurRad="317500" dist="1905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19" name="同心圆 18"/>
                <p:cNvSpPr/>
                <p:nvPr/>
              </p:nvSpPr>
              <p:spPr>
                <a:xfrm>
                  <a:off x="-544785" y="-179466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endParaRPr lang="zh-CN" altLang="en-US" sz="3400" b="1">
                    <a:solidFill>
                      <a:srgbClr val="7030A0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20" name="椭圆 19"/>
                <p:cNvSpPr/>
                <p:nvPr/>
              </p:nvSpPr>
              <p:spPr>
                <a:xfrm>
                  <a:off x="-368042" y="-178602"/>
                  <a:ext cx="3825874" cy="3825874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p>
                  <a:pPr algn="ctr"/>
                  <a:r>
                    <a:rPr lang="en-US" altLang="zh-CN" sz="3400" b="1" dirty="0" smtClean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1</a:t>
                  </a:r>
                  <a:endParaRPr lang="en-US" altLang="zh-CN" sz="3400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grpSp>
            <p:nvGrpSpPr>
              <p:cNvPr id="21" name="组合 20"/>
              <p:cNvGrpSpPr/>
              <p:nvPr/>
            </p:nvGrpSpPr>
            <p:grpSpPr>
              <a:xfrm rot="0">
                <a:off x="6032" y="14354"/>
                <a:ext cx="1343" cy="1342"/>
                <a:chOff x="-664025" y="702910"/>
                <a:chExt cx="4002617" cy="4000500"/>
              </a:xfrm>
              <a:effectLst>
                <a:outerShdw blurRad="317500" dist="1905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23" name="同心圆 22"/>
                <p:cNvSpPr/>
                <p:nvPr/>
              </p:nvSpPr>
              <p:spPr>
                <a:xfrm>
                  <a:off x="-664025" y="70291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solidFill>
                  <a:srgbClr val="7030A0"/>
                </a:solidFill>
                <a:ln>
                  <a:noFill/>
                </a:ln>
                <a:effectLst>
                  <a:outerShdw blurRad="317500" dist="190500" dir="8100000" algn="tr" rotWithShape="0">
                    <a:prstClr val="black">
                      <a:alpha val="5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p>
                  <a:pPr lvl="0" algn="ctr"/>
                  <a:endParaRPr lang="en-US" altLang="zh-CN" sz="2500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  <p:sp>
              <p:nvSpPr>
                <p:cNvPr id="24" name="椭圆 23"/>
                <p:cNvSpPr/>
                <p:nvPr/>
              </p:nvSpPr>
              <p:spPr>
                <a:xfrm>
                  <a:off x="-487282" y="849843"/>
                  <a:ext cx="3825874" cy="3825874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noFill/>
                </a:ln>
                <a:effectLst>
                  <a:outerShdw blurRad="317500" dist="190500" dir="8100000" algn="tr" rotWithShape="0">
                    <a:prstClr val="black">
                      <a:alpha val="5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p>
                  <a:pPr lvl="0" algn="ctr"/>
                  <a:r>
                    <a:rPr lang="en-US" altLang="zh-CN" sz="3400" b="1" dirty="0" smtClean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2</a:t>
                  </a:r>
                  <a:endParaRPr lang="en-US" altLang="zh-CN" sz="3400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</p:grpSp>
          <p:grpSp>
            <p:nvGrpSpPr>
              <p:cNvPr id="25" name="组合 24"/>
              <p:cNvGrpSpPr/>
              <p:nvPr/>
            </p:nvGrpSpPr>
            <p:grpSpPr>
              <a:xfrm rot="0">
                <a:off x="4898" y="17055"/>
                <a:ext cx="1342" cy="1342"/>
                <a:chOff x="-547765" y="1698563"/>
                <a:chExt cx="4000500" cy="4000500"/>
              </a:xfrm>
              <a:effectLst>
                <a:outerShdw blurRad="317500" dist="1905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26" name="同心圆 25"/>
                <p:cNvSpPr/>
                <p:nvPr/>
              </p:nvSpPr>
              <p:spPr>
                <a:xfrm>
                  <a:off x="-547765" y="1698563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solidFill>
                  <a:srgbClr val="7030A0"/>
                </a:solidFill>
                <a:ln>
                  <a:noFill/>
                </a:ln>
                <a:effectLst>
                  <a:outerShdw blurRad="317500" dist="190500" dir="8100000" algn="tr" rotWithShape="0">
                    <a:prstClr val="black">
                      <a:alpha val="5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p>
                  <a:pPr lvl="0" algn="ctr"/>
                  <a:endParaRPr lang="en-US" altLang="zh-CN" sz="3400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  <p:sp>
              <p:nvSpPr>
                <p:cNvPr id="32" name="椭圆 31"/>
                <p:cNvSpPr/>
                <p:nvPr/>
              </p:nvSpPr>
              <p:spPr>
                <a:xfrm>
                  <a:off x="-457471" y="1699427"/>
                  <a:ext cx="3825874" cy="3825874"/>
                </a:xfrm>
                <a:prstGeom prst="ellipse">
                  <a:avLst/>
                </a:prstGeom>
                <a:solidFill>
                  <a:srgbClr val="7030A0"/>
                </a:solidFill>
                <a:ln>
                  <a:noFill/>
                </a:ln>
                <a:effectLst>
                  <a:outerShdw blurRad="317500" dist="190500" dir="8100000" algn="tr" rotWithShape="0">
                    <a:prstClr val="black">
                      <a:alpha val="5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vertOverflow="overflow" horzOverflow="overflow" vert="horz" wrap="square" numCol="1" spcCol="0" rtlCol="0" fromWordArt="0" anchor="ctr" anchorCtr="0" forceAA="0" compatLnSpc="1">
                  <a:noAutofit/>
                </a:bodyPr>
                <a:p>
                  <a:pPr lvl="0" algn="ctr"/>
                  <a:r>
                    <a:rPr lang="en-US" altLang="zh-CN" sz="3400" b="1" dirty="0" smtClean="0">
                      <a:solidFill>
                        <a:schemeClr val="bg1"/>
                      </a:solidFill>
                      <a:latin typeface="微软雅黑" panose="020B0503020204020204" charset="-122"/>
                      <a:ea typeface="微软雅黑" panose="020B0503020204020204" charset="-122"/>
                      <a:sym typeface="+mn-ea"/>
                    </a:rPr>
                    <a:t>3</a:t>
                  </a:r>
                  <a:endParaRPr lang="en-US" altLang="zh-CN" sz="3400" b="1" dirty="0" smtClean="0">
                    <a:solidFill>
                      <a:schemeClr val="bg1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endParaRPr>
                </a:p>
              </p:txBody>
            </p:sp>
          </p:grpSp>
          <p:sp>
            <p:nvSpPr>
              <p:cNvPr id="35" name="TextBox 19"/>
              <p:cNvSpPr txBox="1"/>
              <p:nvPr/>
            </p:nvSpPr>
            <p:spPr>
              <a:xfrm>
                <a:off x="1913" y="13834"/>
                <a:ext cx="3769" cy="20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p>
                <a:pPr algn="ctr">
                  <a:lnSpc>
                    <a:spcPct val="130000"/>
                  </a:lnSpc>
                </a:pPr>
                <a:r>
                  <a:rPr sz="6600" b="1" kern="0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  <a:cs typeface="Times New Roman" panose="02020603050405020304" pitchFamily="18" charset="0"/>
                  </a:rPr>
                  <a:t>机遇</a:t>
                </a:r>
                <a:endParaRPr lang="zh-CN" altLang="en-US" sz="6600" b="1" kern="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0" name="灯片编号占位符 1"/>
          <p:cNvSpPr>
            <a:spLocks noGrp="1"/>
          </p:cNvSpPr>
          <p:nvPr/>
        </p:nvSpPr>
        <p:spPr>
          <a:xfrm>
            <a:off x="12388216" y="6219444"/>
            <a:ext cx="3840480" cy="64293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9BB5D0-35E4-459D-AEF3-FE4D7C45CC19}" type="slidenum">
              <a:rPr lang="zh-CN" altLang="en-US" sz="1890" smtClean="0"/>
            </a:fld>
            <a:endParaRPr lang="zh-CN" altLang="en-US" sz="189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5" y="2118360"/>
            <a:ext cx="5386705" cy="3651250"/>
          </a:xfrm>
          <a:prstGeom prst="rect">
            <a:avLst/>
          </a:prstGeom>
          <a:effectLst>
            <a:outerShdw blurRad="520700" dist="38100" dir="13500000" algn="br" rotWithShape="0">
              <a:prstClr val="black">
                <a:alpha val="40000"/>
              </a:prstClr>
            </a:outerShdw>
            <a:softEdge rad="215900"/>
          </a:effectLst>
        </p:spPr>
      </p:pic>
      <p:sp>
        <p:nvSpPr>
          <p:cNvPr id="6" name="矩形 5"/>
          <p:cNvSpPr/>
          <p:nvPr/>
        </p:nvSpPr>
        <p:spPr>
          <a:xfrm>
            <a:off x="691515" y="5769610"/>
            <a:ext cx="6363335" cy="502920"/>
          </a:xfrm>
          <a:prstGeom prst="rect">
            <a:avLst/>
          </a:prstGeom>
          <a:noFill/>
          <a:ln>
            <a:noFill/>
          </a:ln>
        </p:spPr>
        <p:txBody>
          <a:bodyPr wrap="square" lIns="92570" tIns="46284" rIns="92570" bIns="46284">
            <a:spAutoFit/>
          </a:bodyPr>
          <a:p>
            <a:pPr indent="0" fontAlgn="auto">
              <a:lnSpc>
                <a:spcPct val="150000"/>
              </a:lnSpc>
              <a:buNone/>
            </a:pPr>
            <a:r>
              <a:rPr kumimoji="0" lang="zh-CN" altLang="en-US" i="0" u="none" strike="noStrike" cap="none" spc="0" normalizeH="0" baseline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全国民用运输机场布局规划分布图（</a:t>
            </a:r>
            <a:r>
              <a:rPr kumimoji="0" lang="en-US" altLang="zh-CN" i="0" u="none" strike="noStrike" cap="none" spc="0" normalizeH="0" baseline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2025</a:t>
            </a:r>
            <a:r>
              <a:rPr kumimoji="0" lang="zh-CN" altLang="en-US" i="0" u="none" strike="noStrike" cap="none" spc="0" normalizeH="0" baseline="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年）</a:t>
            </a:r>
            <a:endParaRPr kumimoji="0" lang="zh-CN" altLang="en-US" i="0" u="none" strike="noStrike" cap="none" spc="0" normalizeH="0" baseline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942975" y="1686560"/>
            <a:ext cx="14465300" cy="4804410"/>
            <a:chOff x="1485" y="2656"/>
            <a:chExt cx="22780" cy="7566"/>
          </a:xfrm>
        </p:grpSpPr>
        <p:grpSp>
          <p:nvGrpSpPr>
            <p:cNvPr id="26" name="组合 25"/>
            <p:cNvGrpSpPr/>
            <p:nvPr/>
          </p:nvGrpSpPr>
          <p:grpSpPr>
            <a:xfrm rot="0">
              <a:off x="6403" y="2777"/>
              <a:ext cx="3598" cy="359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7" name="同心圆 2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392112" y="760412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</p:grpSp>
        <p:grpSp>
          <p:nvGrpSpPr>
            <p:cNvPr id="40" name="组合 39"/>
            <p:cNvGrpSpPr>
              <a:grpSpLocks noChangeAspect="1"/>
            </p:cNvGrpSpPr>
            <p:nvPr/>
          </p:nvGrpSpPr>
          <p:grpSpPr>
            <a:xfrm rot="0">
              <a:off x="1663" y="2855"/>
              <a:ext cx="3598" cy="3598"/>
              <a:chOff x="3481448" y="2338049"/>
              <a:chExt cx="2181104" cy="2181104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3481448" y="2338049"/>
                <a:ext cx="2181104" cy="218110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43" name="同心圆 42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ysClr val="window" lastClr="FFFFFF"/>
                    </a:gs>
                    <a:gs pos="55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65000"/>
                      </a:sysClr>
                    </a:gs>
                  </a:gsLst>
                  <a:lin ang="81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3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+mj-ea"/>
                    <a:ea typeface="+mj-ea"/>
                    <a:cs typeface="+mn-cs"/>
                  </a:endParaRPr>
                </a:p>
              </p:txBody>
            </p:sp>
            <p:sp>
              <p:nvSpPr>
                <p:cNvPr id="44" name="椭圆 43"/>
                <p:cNvSpPr/>
                <p:nvPr/>
              </p:nvSpPr>
              <p:spPr>
                <a:xfrm>
                  <a:off x="392112" y="760412"/>
                  <a:ext cx="3825873" cy="3825873"/>
                </a:xfrm>
                <a:prstGeom prst="ellipse">
                  <a:avLst/>
                </a:prstGeom>
                <a:gradFill>
                  <a:gsLst>
                    <a:gs pos="0">
                      <a:sysClr val="window" lastClr="FFFFFF"/>
                    </a:gs>
                    <a:gs pos="51000">
                      <a:sysClr val="window" lastClr="FFFFFF">
                        <a:lumMod val="95000"/>
                      </a:sysClr>
                    </a:gs>
                    <a:gs pos="100000">
                      <a:sysClr val="window" lastClr="FFFFFF">
                        <a:lumMod val="75000"/>
                      </a:sysClr>
                    </a:gs>
                  </a:gsLst>
                  <a:lin ang="18900000" scaled="0"/>
                </a:gra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430" b="0" i="0" u="none" strike="noStrike" kern="0" cap="none" spc="0" normalizeH="0" baseline="0" noProof="0">
                    <a:ln>
                      <a:noFill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effectLst/>
                    <a:uLnTx/>
                    <a:uFillTx/>
                    <a:latin typeface="+mj-ea"/>
                    <a:ea typeface="+mj-ea"/>
                    <a:cs typeface="+mn-cs"/>
                  </a:endParaRPr>
                </a:p>
              </p:txBody>
            </p:sp>
          </p:grpSp>
          <p:sp>
            <p:nvSpPr>
              <p:cNvPr id="42" name="TextBox 41"/>
              <p:cNvSpPr txBox="1"/>
              <p:nvPr/>
            </p:nvSpPr>
            <p:spPr>
              <a:xfrm>
                <a:off x="3602083" y="2854532"/>
                <a:ext cx="1849513" cy="11723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430" b="1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2D6399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1.</a:t>
                </a:r>
                <a:r>
                  <a:rPr lang="zh-CN" altLang="en-US" sz="2430" b="1" dirty="0">
                    <a:solidFill>
                      <a:srgbClr val="2D6399"/>
                    </a:solidFill>
                    <a:latin typeface="微软雅黑" panose="020B0503020204020204" charset="-122"/>
                    <a:ea typeface="微软雅黑" panose="020B0503020204020204" charset="-122"/>
                    <a:sym typeface="+mn-ea"/>
                  </a:rPr>
                  <a:t>前期规划设计研究深度不足</a:t>
                </a:r>
                <a:endParaRPr lang="zh-CN" altLang="en-US" sz="2430" b="1" dirty="0">
                  <a:solidFill>
                    <a:srgbClr val="2D6399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45" name="矩形 44"/>
            <p:cNvSpPr/>
            <p:nvPr/>
          </p:nvSpPr>
          <p:spPr>
            <a:xfrm>
              <a:off x="1485" y="6970"/>
              <a:ext cx="3428" cy="32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2570" tIns="46284" rIns="92570" bIns="46284">
              <a:spAutoFit/>
            </a:bodyPr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216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缺乏经验；</a:t>
              </a:r>
              <a:endParaRPr lang="zh-CN" altLang="en-US" sz="2160" b="1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216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总体规划、航站楼内部功能设计不足。</a:t>
              </a:r>
              <a:endParaRPr kumimoji="0" lang="zh-CN" altLang="en-US" sz="2160" b="1" i="0" u="none" strike="noStrike" kern="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grpSp>
          <p:nvGrpSpPr>
            <p:cNvPr id="46" name="组合 45"/>
            <p:cNvGrpSpPr/>
            <p:nvPr/>
          </p:nvGrpSpPr>
          <p:grpSpPr>
            <a:xfrm rot="0">
              <a:off x="5261" y="6733"/>
              <a:ext cx="1007" cy="1015"/>
              <a:chOff x="3041651" y="3326606"/>
              <a:chExt cx="631825" cy="636588"/>
            </a:xfrm>
          </p:grpSpPr>
          <p:sp>
            <p:nvSpPr>
              <p:cNvPr id="47" name="Oval 9"/>
              <p:cNvSpPr>
                <a:spLocks noChangeArrowheads="1"/>
              </p:cNvSpPr>
              <p:nvPr/>
            </p:nvSpPr>
            <p:spPr bwMode="auto">
              <a:xfrm>
                <a:off x="3041651" y="3326606"/>
                <a:ext cx="631825" cy="636588"/>
              </a:xfrm>
              <a:prstGeom prst="ellipse">
                <a:avLst/>
              </a:prstGeom>
              <a:solidFill>
                <a:srgbClr val="9954CC"/>
              </a:solidFill>
              <a:ln>
                <a:solidFill>
                  <a:srgbClr val="FFFFFF"/>
                </a:solidFill>
              </a:ln>
            </p:spPr>
            <p:txBody>
              <a:bodyPr vert="horz" wrap="square" lIns="123444" tIns="61722" rIns="123444" bIns="61722" numCol="1" anchor="t" anchorCtr="0" compatLnSpc="1"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8" name="Freeform 10"/>
              <p:cNvSpPr/>
              <p:nvPr/>
            </p:nvSpPr>
            <p:spPr bwMode="auto">
              <a:xfrm>
                <a:off x="3378201" y="3469481"/>
                <a:ext cx="206375" cy="342900"/>
              </a:xfrm>
              <a:custGeom>
                <a:avLst/>
                <a:gdLst>
                  <a:gd name="T0" fmla="*/ 216 w 252"/>
                  <a:gd name="T1" fmla="*/ 252 h 418"/>
                  <a:gd name="T2" fmla="*/ 136 w 252"/>
                  <a:gd name="T3" fmla="*/ 321 h 418"/>
                  <a:gd name="T4" fmla="*/ 58 w 252"/>
                  <a:gd name="T5" fmla="*/ 388 h 418"/>
                  <a:gd name="T6" fmla="*/ 0 w 252"/>
                  <a:gd name="T7" fmla="*/ 350 h 418"/>
                  <a:gd name="T8" fmla="*/ 34 w 252"/>
                  <a:gd name="T9" fmla="*/ 321 h 418"/>
                  <a:gd name="T10" fmla="*/ 115 w 252"/>
                  <a:gd name="T11" fmla="*/ 252 h 418"/>
                  <a:gd name="T12" fmla="*/ 112 w 252"/>
                  <a:gd name="T13" fmla="*/ 154 h 418"/>
                  <a:gd name="T14" fmla="*/ 34 w 252"/>
                  <a:gd name="T15" fmla="*/ 88 h 418"/>
                  <a:gd name="T16" fmla="*/ 0 w 252"/>
                  <a:gd name="T17" fmla="*/ 58 h 418"/>
                  <a:gd name="T18" fmla="*/ 55 w 252"/>
                  <a:gd name="T19" fmla="*/ 19 h 418"/>
                  <a:gd name="T20" fmla="*/ 136 w 252"/>
                  <a:gd name="T21" fmla="*/ 88 h 418"/>
                  <a:gd name="T22" fmla="*/ 213 w 252"/>
                  <a:gd name="T23" fmla="*/ 154 h 418"/>
                  <a:gd name="T24" fmla="*/ 216 w 252"/>
                  <a:gd name="T25" fmla="*/ 2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2" h="418">
                    <a:moveTo>
                      <a:pt x="216" y="252"/>
                    </a:moveTo>
                    <a:lnTo>
                      <a:pt x="136" y="321"/>
                    </a:lnTo>
                    <a:cubicBezTo>
                      <a:pt x="110" y="343"/>
                      <a:pt x="84" y="365"/>
                      <a:pt x="58" y="388"/>
                    </a:cubicBezTo>
                    <a:cubicBezTo>
                      <a:pt x="21" y="418"/>
                      <a:pt x="5" y="397"/>
                      <a:pt x="0" y="350"/>
                    </a:cubicBezTo>
                    <a:lnTo>
                      <a:pt x="34" y="321"/>
                    </a:lnTo>
                    <a:lnTo>
                      <a:pt x="115" y="252"/>
                    </a:lnTo>
                    <a:cubicBezTo>
                      <a:pt x="143" y="221"/>
                      <a:pt x="150" y="189"/>
                      <a:pt x="112" y="154"/>
                    </a:cubicBezTo>
                    <a:cubicBezTo>
                      <a:pt x="86" y="132"/>
                      <a:pt x="60" y="110"/>
                      <a:pt x="34" y="88"/>
                    </a:cubicBezTo>
                    <a:lnTo>
                      <a:pt x="0" y="58"/>
                    </a:lnTo>
                    <a:cubicBezTo>
                      <a:pt x="4" y="4"/>
                      <a:pt x="25" y="0"/>
                      <a:pt x="55" y="19"/>
                    </a:cubicBezTo>
                    <a:lnTo>
                      <a:pt x="136" y="88"/>
                    </a:lnTo>
                    <a:cubicBezTo>
                      <a:pt x="162" y="110"/>
                      <a:pt x="188" y="132"/>
                      <a:pt x="213" y="154"/>
                    </a:cubicBezTo>
                    <a:cubicBezTo>
                      <a:pt x="252" y="189"/>
                      <a:pt x="244" y="221"/>
                      <a:pt x="216" y="2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3444" tIns="61722" rIns="123444" bIns="61722" numCol="1" anchor="t" anchorCtr="0" compatLnSpc="1"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9" name="Freeform 11"/>
              <p:cNvSpPr/>
              <p:nvPr/>
            </p:nvSpPr>
            <p:spPr bwMode="auto">
              <a:xfrm>
                <a:off x="3182938" y="3469481"/>
                <a:ext cx="206375" cy="342900"/>
              </a:xfrm>
              <a:custGeom>
                <a:avLst/>
                <a:gdLst>
                  <a:gd name="T0" fmla="*/ 217 w 252"/>
                  <a:gd name="T1" fmla="*/ 252 h 418"/>
                  <a:gd name="T2" fmla="*/ 136 w 252"/>
                  <a:gd name="T3" fmla="*/ 321 h 418"/>
                  <a:gd name="T4" fmla="*/ 59 w 252"/>
                  <a:gd name="T5" fmla="*/ 388 h 418"/>
                  <a:gd name="T6" fmla="*/ 0 w 252"/>
                  <a:gd name="T7" fmla="*/ 350 h 418"/>
                  <a:gd name="T8" fmla="*/ 35 w 252"/>
                  <a:gd name="T9" fmla="*/ 321 h 418"/>
                  <a:gd name="T10" fmla="*/ 115 w 252"/>
                  <a:gd name="T11" fmla="*/ 252 h 418"/>
                  <a:gd name="T12" fmla="*/ 112 w 252"/>
                  <a:gd name="T13" fmla="*/ 154 h 418"/>
                  <a:gd name="T14" fmla="*/ 35 w 252"/>
                  <a:gd name="T15" fmla="*/ 88 h 418"/>
                  <a:gd name="T16" fmla="*/ 0 w 252"/>
                  <a:gd name="T17" fmla="*/ 58 h 418"/>
                  <a:gd name="T18" fmla="*/ 56 w 252"/>
                  <a:gd name="T19" fmla="*/ 19 h 418"/>
                  <a:gd name="T20" fmla="*/ 136 w 252"/>
                  <a:gd name="T21" fmla="*/ 88 h 418"/>
                  <a:gd name="T22" fmla="*/ 214 w 252"/>
                  <a:gd name="T23" fmla="*/ 154 h 418"/>
                  <a:gd name="T24" fmla="*/ 217 w 252"/>
                  <a:gd name="T25" fmla="*/ 2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2" h="418">
                    <a:moveTo>
                      <a:pt x="217" y="252"/>
                    </a:moveTo>
                    <a:lnTo>
                      <a:pt x="136" y="321"/>
                    </a:lnTo>
                    <a:cubicBezTo>
                      <a:pt x="110" y="343"/>
                      <a:pt x="84" y="365"/>
                      <a:pt x="59" y="388"/>
                    </a:cubicBezTo>
                    <a:cubicBezTo>
                      <a:pt x="21" y="418"/>
                      <a:pt x="6" y="397"/>
                      <a:pt x="0" y="350"/>
                    </a:cubicBezTo>
                    <a:lnTo>
                      <a:pt x="35" y="321"/>
                    </a:lnTo>
                    <a:lnTo>
                      <a:pt x="115" y="252"/>
                    </a:lnTo>
                    <a:cubicBezTo>
                      <a:pt x="143" y="221"/>
                      <a:pt x="150" y="189"/>
                      <a:pt x="112" y="154"/>
                    </a:cubicBezTo>
                    <a:cubicBezTo>
                      <a:pt x="86" y="132"/>
                      <a:pt x="60" y="110"/>
                      <a:pt x="35" y="88"/>
                    </a:cubicBezTo>
                    <a:lnTo>
                      <a:pt x="0" y="58"/>
                    </a:lnTo>
                    <a:cubicBezTo>
                      <a:pt x="4" y="4"/>
                      <a:pt x="26" y="0"/>
                      <a:pt x="56" y="19"/>
                    </a:cubicBezTo>
                    <a:lnTo>
                      <a:pt x="136" y="88"/>
                    </a:lnTo>
                    <a:cubicBezTo>
                      <a:pt x="162" y="110"/>
                      <a:pt x="188" y="132"/>
                      <a:pt x="214" y="154"/>
                    </a:cubicBezTo>
                    <a:cubicBezTo>
                      <a:pt x="252" y="189"/>
                      <a:pt x="245" y="221"/>
                      <a:pt x="217" y="2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3444" tIns="61722" rIns="123444" bIns="61722" numCol="1" anchor="t" anchorCtr="0" compatLnSpc="1"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55" name="矩形 54"/>
            <p:cNvSpPr/>
            <p:nvPr/>
          </p:nvSpPr>
          <p:spPr>
            <a:xfrm>
              <a:off x="6635" y="6970"/>
              <a:ext cx="3378" cy="24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2570" tIns="46284" rIns="92570" bIns="46284">
              <a:spAutoFit/>
            </a:bodyPr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216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两个三期；</a:t>
              </a:r>
              <a:endParaRPr lang="zh-CN" altLang="en-US" sz="2160" b="1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216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中小机场建设达13个。</a:t>
              </a:r>
              <a:endParaRPr kumimoji="0" lang="zh-CN" altLang="en-US" sz="2160" b="1" i="0" u="none" strike="noStrike" cap="none" spc="0" normalizeH="0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56" name="组合 55"/>
            <p:cNvGrpSpPr/>
            <p:nvPr/>
          </p:nvGrpSpPr>
          <p:grpSpPr>
            <a:xfrm rot="0">
              <a:off x="10013" y="6733"/>
              <a:ext cx="1007" cy="1015"/>
              <a:chOff x="3041651" y="3326606"/>
              <a:chExt cx="631825" cy="636588"/>
            </a:xfrm>
          </p:grpSpPr>
          <p:sp>
            <p:nvSpPr>
              <p:cNvPr id="57" name="Oval 9"/>
              <p:cNvSpPr>
                <a:spLocks noChangeArrowheads="1"/>
              </p:cNvSpPr>
              <p:nvPr/>
            </p:nvSpPr>
            <p:spPr bwMode="auto">
              <a:xfrm>
                <a:off x="3041651" y="3326606"/>
                <a:ext cx="631825" cy="636588"/>
              </a:xfrm>
              <a:prstGeom prst="ellipse">
                <a:avLst/>
              </a:prstGeom>
              <a:solidFill>
                <a:srgbClr val="7030A0"/>
              </a:solidFill>
              <a:ln>
                <a:solidFill>
                  <a:srgbClr val="FFFFFF"/>
                </a:solidFill>
              </a:ln>
            </p:spPr>
            <p:txBody>
              <a:bodyPr vert="horz" wrap="square" lIns="123444" tIns="61722" rIns="123444" bIns="61722" numCol="1" anchor="t" anchorCtr="0" compatLnSpc="1"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Freeform 10"/>
              <p:cNvSpPr/>
              <p:nvPr/>
            </p:nvSpPr>
            <p:spPr bwMode="auto">
              <a:xfrm>
                <a:off x="3378201" y="3469481"/>
                <a:ext cx="206375" cy="342900"/>
              </a:xfrm>
              <a:custGeom>
                <a:avLst/>
                <a:gdLst>
                  <a:gd name="T0" fmla="*/ 216 w 252"/>
                  <a:gd name="T1" fmla="*/ 252 h 418"/>
                  <a:gd name="T2" fmla="*/ 136 w 252"/>
                  <a:gd name="T3" fmla="*/ 321 h 418"/>
                  <a:gd name="T4" fmla="*/ 58 w 252"/>
                  <a:gd name="T5" fmla="*/ 388 h 418"/>
                  <a:gd name="T6" fmla="*/ 0 w 252"/>
                  <a:gd name="T7" fmla="*/ 350 h 418"/>
                  <a:gd name="T8" fmla="*/ 34 w 252"/>
                  <a:gd name="T9" fmla="*/ 321 h 418"/>
                  <a:gd name="T10" fmla="*/ 115 w 252"/>
                  <a:gd name="T11" fmla="*/ 252 h 418"/>
                  <a:gd name="T12" fmla="*/ 112 w 252"/>
                  <a:gd name="T13" fmla="*/ 154 h 418"/>
                  <a:gd name="T14" fmla="*/ 34 w 252"/>
                  <a:gd name="T15" fmla="*/ 88 h 418"/>
                  <a:gd name="T16" fmla="*/ 0 w 252"/>
                  <a:gd name="T17" fmla="*/ 58 h 418"/>
                  <a:gd name="T18" fmla="*/ 55 w 252"/>
                  <a:gd name="T19" fmla="*/ 19 h 418"/>
                  <a:gd name="T20" fmla="*/ 136 w 252"/>
                  <a:gd name="T21" fmla="*/ 88 h 418"/>
                  <a:gd name="T22" fmla="*/ 213 w 252"/>
                  <a:gd name="T23" fmla="*/ 154 h 418"/>
                  <a:gd name="T24" fmla="*/ 216 w 252"/>
                  <a:gd name="T25" fmla="*/ 2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2" h="418">
                    <a:moveTo>
                      <a:pt x="216" y="252"/>
                    </a:moveTo>
                    <a:lnTo>
                      <a:pt x="136" y="321"/>
                    </a:lnTo>
                    <a:cubicBezTo>
                      <a:pt x="110" y="343"/>
                      <a:pt x="84" y="365"/>
                      <a:pt x="58" y="388"/>
                    </a:cubicBezTo>
                    <a:cubicBezTo>
                      <a:pt x="21" y="418"/>
                      <a:pt x="5" y="397"/>
                      <a:pt x="0" y="350"/>
                    </a:cubicBezTo>
                    <a:lnTo>
                      <a:pt x="34" y="321"/>
                    </a:lnTo>
                    <a:lnTo>
                      <a:pt x="115" y="252"/>
                    </a:lnTo>
                    <a:cubicBezTo>
                      <a:pt x="143" y="221"/>
                      <a:pt x="150" y="189"/>
                      <a:pt x="112" y="154"/>
                    </a:cubicBezTo>
                    <a:cubicBezTo>
                      <a:pt x="86" y="132"/>
                      <a:pt x="60" y="110"/>
                      <a:pt x="34" y="88"/>
                    </a:cubicBezTo>
                    <a:lnTo>
                      <a:pt x="0" y="58"/>
                    </a:lnTo>
                    <a:cubicBezTo>
                      <a:pt x="4" y="4"/>
                      <a:pt x="25" y="0"/>
                      <a:pt x="55" y="19"/>
                    </a:cubicBezTo>
                    <a:lnTo>
                      <a:pt x="136" y="88"/>
                    </a:lnTo>
                    <a:cubicBezTo>
                      <a:pt x="162" y="110"/>
                      <a:pt x="188" y="132"/>
                      <a:pt x="213" y="154"/>
                    </a:cubicBezTo>
                    <a:cubicBezTo>
                      <a:pt x="252" y="189"/>
                      <a:pt x="244" y="221"/>
                      <a:pt x="216" y="2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3444" tIns="61722" rIns="123444" bIns="61722" numCol="1" anchor="t" anchorCtr="0" compatLnSpc="1"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Freeform 11"/>
              <p:cNvSpPr/>
              <p:nvPr/>
            </p:nvSpPr>
            <p:spPr bwMode="auto">
              <a:xfrm>
                <a:off x="3182938" y="3469481"/>
                <a:ext cx="206375" cy="342900"/>
              </a:xfrm>
              <a:custGeom>
                <a:avLst/>
                <a:gdLst>
                  <a:gd name="T0" fmla="*/ 217 w 252"/>
                  <a:gd name="T1" fmla="*/ 252 h 418"/>
                  <a:gd name="T2" fmla="*/ 136 w 252"/>
                  <a:gd name="T3" fmla="*/ 321 h 418"/>
                  <a:gd name="T4" fmla="*/ 59 w 252"/>
                  <a:gd name="T5" fmla="*/ 388 h 418"/>
                  <a:gd name="T6" fmla="*/ 0 w 252"/>
                  <a:gd name="T7" fmla="*/ 350 h 418"/>
                  <a:gd name="T8" fmla="*/ 35 w 252"/>
                  <a:gd name="T9" fmla="*/ 321 h 418"/>
                  <a:gd name="T10" fmla="*/ 115 w 252"/>
                  <a:gd name="T11" fmla="*/ 252 h 418"/>
                  <a:gd name="T12" fmla="*/ 112 w 252"/>
                  <a:gd name="T13" fmla="*/ 154 h 418"/>
                  <a:gd name="T14" fmla="*/ 35 w 252"/>
                  <a:gd name="T15" fmla="*/ 88 h 418"/>
                  <a:gd name="T16" fmla="*/ 0 w 252"/>
                  <a:gd name="T17" fmla="*/ 58 h 418"/>
                  <a:gd name="T18" fmla="*/ 56 w 252"/>
                  <a:gd name="T19" fmla="*/ 19 h 418"/>
                  <a:gd name="T20" fmla="*/ 136 w 252"/>
                  <a:gd name="T21" fmla="*/ 88 h 418"/>
                  <a:gd name="T22" fmla="*/ 214 w 252"/>
                  <a:gd name="T23" fmla="*/ 154 h 418"/>
                  <a:gd name="T24" fmla="*/ 217 w 252"/>
                  <a:gd name="T25" fmla="*/ 2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2" h="418">
                    <a:moveTo>
                      <a:pt x="217" y="252"/>
                    </a:moveTo>
                    <a:lnTo>
                      <a:pt x="136" y="321"/>
                    </a:lnTo>
                    <a:cubicBezTo>
                      <a:pt x="110" y="343"/>
                      <a:pt x="84" y="365"/>
                      <a:pt x="59" y="388"/>
                    </a:cubicBezTo>
                    <a:cubicBezTo>
                      <a:pt x="21" y="418"/>
                      <a:pt x="6" y="397"/>
                      <a:pt x="0" y="350"/>
                    </a:cubicBezTo>
                    <a:lnTo>
                      <a:pt x="35" y="321"/>
                    </a:lnTo>
                    <a:lnTo>
                      <a:pt x="115" y="252"/>
                    </a:lnTo>
                    <a:cubicBezTo>
                      <a:pt x="143" y="221"/>
                      <a:pt x="150" y="189"/>
                      <a:pt x="112" y="154"/>
                    </a:cubicBezTo>
                    <a:cubicBezTo>
                      <a:pt x="86" y="132"/>
                      <a:pt x="60" y="110"/>
                      <a:pt x="35" y="88"/>
                    </a:cubicBezTo>
                    <a:lnTo>
                      <a:pt x="0" y="58"/>
                    </a:lnTo>
                    <a:cubicBezTo>
                      <a:pt x="4" y="4"/>
                      <a:pt x="26" y="0"/>
                      <a:pt x="56" y="19"/>
                    </a:cubicBezTo>
                    <a:lnTo>
                      <a:pt x="136" y="88"/>
                    </a:lnTo>
                    <a:cubicBezTo>
                      <a:pt x="162" y="110"/>
                      <a:pt x="188" y="132"/>
                      <a:pt x="214" y="154"/>
                    </a:cubicBezTo>
                    <a:cubicBezTo>
                      <a:pt x="252" y="189"/>
                      <a:pt x="245" y="221"/>
                      <a:pt x="217" y="2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3444" tIns="61722" rIns="123444" bIns="61722" numCol="1" anchor="t" anchorCtr="0" compatLnSpc="1"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65" name="矩形 64"/>
            <p:cNvSpPr/>
            <p:nvPr/>
          </p:nvSpPr>
          <p:spPr>
            <a:xfrm>
              <a:off x="11095" y="6970"/>
              <a:ext cx="3332" cy="32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2570" tIns="46284" rIns="92570" bIns="46284">
              <a:spAutoFit/>
            </a:bodyPr>
            <a:p>
              <a:pPr marL="285750" indent="-285750" fontAlgn="auto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216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产权谈判推进缓慢；</a:t>
              </a:r>
              <a:endParaRPr lang="zh-CN" altLang="en-US" sz="2160" b="1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285750" indent="-285750" fontAlgn="auto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216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影响机场建设前期工作。</a:t>
              </a:r>
              <a:endParaRPr kumimoji="0" lang="zh-CN" altLang="en-US" sz="2160" b="1" i="0" u="none" strike="noStrike" cap="none" spc="0" normalizeH="0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66" name="组合 65"/>
            <p:cNvGrpSpPr/>
            <p:nvPr/>
          </p:nvGrpSpPr>
          <p:grpSpPr>
            <a:xfrm rot="0">
              <a:off x="14614" y="6733"/>
              <a:ext cx="1007" cy="1015"/>
              <a:chOff x="3041651" y="3326606"/>
              <a:chExt cx="631825" cy="636588"/>
            </a:xfrm>
          </p:grpSpPr>
          <p:sp>
            <p:nvSpPr>
              <p:cNvPr id="67" name="Oval 9"/>
              <p:cNvSpPr>
                <a:spLocks noChangeArrowheads="1"/>
              </p:cNvSpPr>
              <p:nvPr/>
            </p:nvSpPr>
            <p:spPr bwMode="auto">
              <a:xfrm>
                <a:off x="3041651" y="3326606"/>
                <a:ext cx="631825" cy="636588"/>
              </a:xfrm>
              <a:prstGeom prst="ellipse">
                <a:avLst/>
              </a:prstGeom>
              <a:solidFill>
                <a:srgbClr val="9954CC"/>
              </a:solidFill>
              <a:ln>
                <a:solidFill>
                  <a:srgbClr val="FFFFFF"/>
                </a:solidFill>
              </a:ln>
            </p:spPr>
            <p:txBody>
              <a:bodyPr vert="horz" wrap="square" lIns="123444" tIns="61722" rIns="123444" bIns="61722" numCol="1" anchor="t" anchorCtr="0" compatLnSpc="1"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8" name="Freeform 10"/>
              <p:cNvSpPr/>
              <p:nvPr/>
            </p:nvSpPr>
            <p:spPr bwMode="auto">
              <a:xfrm>
                <a:off x="3378201" y="3469481"/>
                <a:ext cx="206375" cy="342900"/>
              </a:xfrm>
              <a:custGeom>
                <a:avLst/>
                <a:gdLst>
                  <a:gd name="T0" fmla="*/ 216 w 252"/>
                  <a:gd name="T1" fmla="*/ 252 h 418"/>
                  <a:gd name="T2" fmla="*/ 136 w 252"/>
                  <a:gd name="T3" fmla="*/ 321 h 418"/>
                  <a:gd name="T4" fmla="*/ 58 w 252"/>
                  <a:gd name="T5" fmla="*/ 388 h 418"/>
                  <a:gd name="T6" fmla="*/ 0 w 252"/>
                  <a:gd name="T7" fmla="*/ 350 h 418"/>
                  <a:gd name="T8" fmla="*/ 34 w 252"/>
                  <a:gd name="T9" fmla="*/ 321 h 418"/>
                  <a:gd name="T10" fmla="*/ 115 w 252"/>
                  <a:gd name="T11" fmla="*/ 252 h 418"/>
                  <a:gd name="T12" fmla="*/ 112 w 252"/>
                  <a:gd name="T13" fmla="*/ 154 h 418"/>
                  <a:gd name="T14" fmla="*/ 34 w 252"/>
                  <a:gd name="T15" fmla="*/ 88 h 418"/>
                  <a:gd name="T16" fmla="*/ 0 w 252"/>
                  <a:gd name="T17" fmla="*/ 58 h 418"/>
                  <a:gd name="T18" fmla="*/ 55 w 252"/>
                  <a:gd name="T19" fmla="*/ 19 h 418"/>
                  <a:gd name="T20" fmla="*/ 136 w 252"/>
                  <a:gd name="T21" fmla="*/ 88 h 418"/>
                  <a:gd name="T22" fmla="*/ 213 w 252"/>
                  <a:gd name="T23" fmla="*/ 154 h 418"/>
                  <a:gd name="T24" fmla="*/ 216 w 252"/>
                  <a:gd name="T25" fmla="*/ 2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2" h="418">
                    <a:moveTo>
                      <a:pt x="216" y="252"/>
                    </a:moveTo>
                    <a:lnTo>
                      <a:pt x="136" y="321"/>
                    </a:lnTo>
                    <a:cubicBezTo>
                      <a:pt x="110" y="343"/>
                      <a:pt x="84" y="365"/>
                      <a:pt x="58" y="388"/>
                    </a:cubicBezTo>
                    <a:cubicBezTo>
                      <a:pt x="21" y="418"/>
                      <a:pt x="5" y="397"/>
                      <a:pt x="0" y="350"/>
                    </a:cubicBezTo>
                    <a:lnTo>
                      <a:pt x="34" y="321"/>
                    </a:lnTo>
                    <a:lnTo>
                      <a:pt x="115" y="252"/>
                    </a:lnTo>
                    <a:cubicBezTo>
                      <a:pt x="143" y="221"/>
                      <a:pt x="150" y="189"/>
                      <a:pt x="112" y="154"/>
                    </a:cubicBezTo>
                    <a:cubicBezTo>
                      <a:pt x="86" y="132"/>
                      <a:pt x="60" y="110"/>
                      <a:pt x="34" y="88"/>
                    </a:cubicBezTo>
                    <a:lnTo>
                      <a:pt x="0" y="58"/>
                    </a:lnTo>
                    <a:cubicBezTo>
                      <a:pt x="4" y="4"/>
                      <a:pt x="25" y="0"/>
                      <a:pt x="55" y="19"/>
                    </a:cubicBezTo>
                    <a:lnTo>
                      <a:pt x="136" y="88"/>
                    </a:lnTo>
                    <a:cubicBezTo>
                      <a:pt x="162" y="110"/>
                      <a:pt x="188" y="132"/>
                      <a:pt x="213" y="154"/>
                    </a:cubicBezTo>
                    <a:cubicBezTo>
                      <a:pt x="252" y="189"/>
                      <a:pt x="244" y="221"/>
                      <a:pt x="216" y="2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3444" tIns="61722" rIns="123444" bIns="61722" numCol="1" anchor="t" anchorCtr="0" compatLnSpc="1"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9" name="Freeform 11"/>
              <p:cNvSpPr/>
              <p:nvPr/>
            </p:nvSpPr>
            <p:spPr bwMode="auto">
              <a:xfrm>
                <a:off x="3182938" y="3469481"/>
                <a:ext cx="206375" cy="342900"/>
              </a:xfrm>
              <a:custGeom>
                <a:avLst/>
                <a:gdLst>
                  <a:gd name="T0" fmla="*/ 217 w 252"/>
                  <a:gd name="T1" fmla="*/ 252 h 418"/>
                  <a:gd name="T2" fmla="*/ 136 w 252"/>
                  <a:gd name="T3" fmla="*/ 321 h 418"/>
                  <a:gd name="T4" fmla="*/ 59 w 252"/>
                  <a:gd name="T5" fmla="*/ 388 h 418"/>
                  <a:gd name="T6" fmla="*/ 0 w 252"/>
                  <a:gd name="T7" fmla="*/ 350 h 418"/>
                  <a:gd name="T8" fmla="*/ 35 w 252"/>
                  <a:gd name="T9" fmla="*/ 321 h 418"/>
                  <a:gd name="T10" fmla="*/ 115 w 252"/>
                  <a:gd name="T11" fmla="*/ 252 h 418"/>
                  <a:gd name="T12" fmla="*/ 112 w 252"/>
                  <a:gd name="T13" fmla="*/ 154 h 418"/>
                  <a:gd name="T14" fmla="*/ 35 w 252"/>
                  <a:gd name="T15" fmla="*/ 88 h 418"/>
                  <a:gd name="T16" fmla="*/ 0 w 252"/>
                  <a:gd name="T17" fmla="*/ 58 h 418"/>
                  <a:gd name="T18" fmla="*/ 56 w 252"/>
                  <a:gd name="T19" fmla="*/ 19 h 418"/>
                  <a:gd name="T20" fmla="*/ 136 w 252"/>
                  <a:gd name="T21" fmla="*/ 88 h 418"/>
                  <a:gd name="T22" fmla="*/ 214 w 252"/>
                  <a:gd name="T23" fmla="*/ 154 h 418"/>
                  <a:gd name="T24" fmla="*/ 217 w 252"/>
                  <a:gd name="T25" fmla="*/ 2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2" h="418">
                    <a:moveTo>
                      <a:pt x="217" y="252"/>
                    </a:moveTo>
                    <a:lnTo>
                      <a:pt x="136" y="321"/>
                    </a:lnTo>
                    <a:cubicBezTo>
                      <a:pt x="110" y="343"/>
                      <a:pt x="84" y="365"/>
                      <a:pt x="59" y="388"/>
                    </a:cubicBezTo>
                    <a:cubicBezTo>
                      <a:pt x="21" y="418"/>
                      <a:pt x="6" y="397"/>
                      <a:pt x="0" y="350"/>
                    </a:cubicBezTo>
                    <a:lnTo>
                      <a:pt x="35" y="321"/>
                    </a:lnTo>
                    <a:lnTo>
                      <a:pt x="115" y="252"/>
                    </a:lnTo>
                    <a:cubicBezTo>
                      <a:pt x="143" y="221"/>
                      <a:pt x="150" y="189"/>
                      <a:pt x="112" y="154"/>
                    </a:cubicBezTo>
                    <a:cubicBezTo>
                      <a:pt x="86" y="132"/>
                      <a:pt x="60" y="110"/>
                      <a:pt x="35" y="88"/>
                    </a:cubicBezTo>
                    <a:lnTo>
                      <a:pt x="0" y="58"/>
                    </a:lnTo>
                    <a:cubicBezTo>
                      <a:pt x="4" y="4"/>
                      <a:pt x="26" y="0"/>
                      <a:pt x="56" y="19"/>
                    </a:cubicBezTo>
                    <a:lnTo>
                      <a:pt x="136" y="88"/>
                    </a:lnTo>
                    <a:cubicBezTo>
                      <a:pt x="162" y="110"/>
                      <a:pt x="188" y="132"/>
                      <a:pt x="214" y="154"/>
                    </a:cubicBezTo>
                    <a:cubicBezTo>
                      <a:pt x="252" y="189"/>
                      <a:pt x="245" y="221"/>
                      <a:pt x="217" y="2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3444" tIns="61722" rIns="123444" bIns="61722" numCol="1" anchor="t" anchorCtr="0" compatLnSpc="1"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5" name="矩形 74"/>
            <p:cNvSpPr/>
            <p:nvPr/>
          </p:nvSpPr>
          <p:spPr>
            <a:xfrm>
              <a:off x="15822" y="6970"/>
              <a:ext cx="3332" cy="32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2570" tIns="46284" rIns="92570" bIns="46284">
              <a:spAutoFit/>
            </a:bodyPr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216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政府资金不足；</a:t>
              </a:r>
              <a:endParaRPr lang="zh-CN" altLang="en-US" sz="2160" b="1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marL="285750" indent="-285750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216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集团资金压力大。</a:t>
              </a:r>
              <a:endParaRPr kumimoji="0" lang="zh-CN" altLang="en-US" sz="2160" b="1" i="0" u="none" strike="noStrike" cap="none" spc="0" normalizeH="0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5" name="组合 4"/>
            <p:cNvGrpSpPr/>
            <p:nvPr/>
          </p:nvGrpSpPr>
          <p:grpSpPr>
            <a:xfrm rot="0">
              <a:off x="19355" y="6733"/>
              <a:ext cx="1007" cy="1015"/>
              <a:chOff x="3041651" y="3326606"/>
              <a:chExt cx="631825" cy="636588"/>
            </a:xfrm>
          </p:grpSpPr>
          <p:sp>
            <p:nvSpPr>
              <p:cNvPr id="6" name="Oval 9"/>
              <p:cNvSpPr>
                <a:spLocks noChangeArrowheads="1"/>
              </p:cNvSpPr>
              <p:nvPr/>
            </p:nvSpPr>
            <p:spPr bwMode="auto">
              <a:xfrm>
                <a:off x="3041651" y="3326606"/>
                <a:ext cx="631825" cy="636588"/>
              </a:xfrm>
              <a:prstGeom prst="ellipse">
                <a:avLst/>
              </a:prstGeom>
              <a:solidFill>
                <a:srgbClr val="9954CC"/>
              </a:solidFill>
              <a:ln>
                <a:solidFill>
                  <a:srgbClr val="FFFFFF"/>
                </a:solidFill>
              </a:ln>
            </p:spPr>
            <p:txBody>
              <a:bodyPr vert="horz" wrap="square" lIns="123444" tIns="61722" rIns="123444" bIns="61722" numCol="1" anchor="t" anchorCtr="0" compatLnSpc="1"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" name="Freeform 10"/>
              <p:cNvSpPr/>
              <p:nvPr/>
            </p:nvSpPr>
            <p:spPr bwMode="auto">
              <a:xfrm>
                <a:off x="3378201" y="3469481"/>
                <a:ext cx="206375" cy="342900"/>
              </a:xfrm>
              <a:custGeom>
                <a:avLst/>
                <a:gdLst>
                  <a:gd name="T0" fmla="*/ 216 w 252"/>
                  <a:gd name="T1" fmla="*/ 252 h 418"/>
                  <a:gd name="T2" fmla="*/ 136 w 252"/>
                  <a:gd name="T3" fmla="*/ 321 h 418"/>
                  <a:gd name="T4" fmla="*/ 58 w 252"/>
                  <a:gd name="T5" fmla="*/ 388 h 418"/>
                  <a:gd name="T6" fmla="*/ 0 w 252"/>
                  <a:gd name="T7" fmla="*/ 350 h 418"/>
                  <a:gd name="T8" fmla="*/ 34 w 252"/>
                  <a:gd name="T9" fmla="*/ 321 h 418"/>
                  <a:gd name="T10" fmla="*/ 115 w 252"/>
                  <a:gd name="T11" fmla="*/ 252 h 418"/>
                  <a:gd name="T12" fmla="*/ 112 w 252"/>
                  <a:gd name="T13" fmla="*/ 154 h 418"/>
                  <a:gd name="T14" fmla="*/ 34 w 252"/>
                  <a:gd name="T15" fmla="*/ 88 h 418"/>
                  <a:gd name="T16" fmla="*/ 0 w 252"/>
                  <a:gd name="T17" fmla="*/ 58 h 418"/>
                  <a:gd name="T18" fmla="*/ 55 w 252"/>
                  <a:gd name="T19" fmla="*/ 19 h 418"/>
                  <a:gd name="T20" fmla="*/ 136 w 252"/>
                  <a:gd name="T21" fmla="*/ 88 h 418"/>
                  <a:gd name="T22" fmla="*/ 213 w 252"/>
                  <a:gd name="T23" fmla="*/ 154 h 418"/>
                  <a:gd name="T24" fmla="*/ 216 w 252"/>
                  <a:gd name="T25" fmla="*/ 2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2" h="418">
                    <a:moveTo>
                      <a:pt x="216" y="252"/>
                    </a:moveTo>
                    <a:lnTo>
                      <a:pt x="136" y="321"/>
                    </a:lnTo>
                    <a:cubicBezTo>
                      <a:pt x="110" y="343"/>
                      <a:pt x="84" y="365"/>
                      <a:pt x="58" y="388"/>
                    </a:cubicBezTo>
                    <a:cubicBezTo>
                      <a:pt x="21" y="418"/>
                      <a:pt x="5" y="397"/>
                      <a:pt x="0" y="350"/>
                    </a:cubicBezTo>
                    <a:lnTo>
                      <a:pt x="34" y="321"/>
                    </a:lnTo>
                    <a:lnTo>
                      <a:pt x="115" y="252"/>
                    </a:lnTo>
                    <a:cubicBezTo>
                      <a:pt x="143" y="221"/>
                      <a:pt x="150" y="189"/>
                      <a:pt x="112" y="154"/>
                    </a:cubicBezTo>
                    <a:cubicBezTo>
                      <a:pt x="86" y="132"/>
                      <a:pt x="60" y="110"/>
                      <a:pt x="34" y="88"/>
                    </a:cubicBezTo>
                    <a:lnTo>
                      <a:pt x="0" y="58"/>
                    </a:lnTo>
                    <a:cubicBezTo>
                      <a:pt x="4" y="4"/>
                      <a:pt x="25" y="0"/>
                      <a:pt x="55" y="19"/>
                    </a:cubicBezTo>
                    <a:lnTo>
                      <a:pt x="136" y="88"/>
                    </a:lnTo>
                    <a:cubicBezTo>
                      <a:pt x="162" y="110"/>
                      <a:pt x="188" y="132"/>
                      <a:pt x="213" y="154"/>
                    </a:cubicBezTo>
                    <a:cubicBezTo>
                      <a:pt x="252" y="189"/>
                      <a:pt x="244" y="221"/>
                      <a:pt x="216" y="2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3444" tIns="61722" rIns="123444" bIns="61722" numCol="1" anchor="t" anchorCtr="0" compatLnSpc="1"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" name="Freeform 11"/>
              <p:cNvSpPr/>
              <p:nvPr/>
            </p:nvSpPr>
            <p:spPr bwMode="auto">
              <a:xfrm>
                <a:off x="3182938" y="3469481"/>
                <a:ext cx="206375" cy="342900"/>
              </a:xfrm>
              <a:custGeom>
                <a:avLst/>
                <a:gdLst>
                  <a:gd name="T0" fmla="*/ 217 w 252"/>
                  <a:gd name="T1" fmla="*/ 252 h 418"/>
                  <a:gd name="T2" fmla="*/ 136 w 252"/>
                  <a:gd name="T3" fmla="*/ 321 h 418"/>
                  <a:gd name="T4" fmla="*/ 59 w 252"/>
                  <a:gd name="T5" fmla="*/ 388 h 418"/>
                  <a:gd name="T6" fmla="*/ 0 w 252"/>
                  <a:gd name="T7" fmla="*/ 350 h 418"/>
                  <a:gd name="T8" fmla="*/ 35 w 252"/>
                  <a:gd name="T9" fmla="*/ 321 h 418"/>
                  <a:gd name="T10" fmla="*/ 115 w 252"/>
                  <a:gd name="T11" fmla="*/ 252 h 418"/>
                  <a:gd name="T12" fmla="*/ 112 w 252"/>
                  <a:gd name="T13" fmla="*/ 154 h 418"/>
                  <a:gd name="T14" fmla="*/ 35 w 252"/>
                  <a:gd name="T15" fmla="*/ 88 h 418"/>
                  <a:gd name="T16" fmla="*/ 0 w 252"/>
                  <a:gd name="T17" fmla="*/ 58 h 418"/>
                  <a:gd name="T18" fmla="*/ 56 w 252"/>
                  <a:gd name="T19" fmla="*/ 19 h 418"/>
                  <a:gd name="T20" fmla="*/ 136 w 252"/>
                  <a:gd name="T21" fmla="*/ 88 h 418"/>
                  <a:gd name="T22" fmla="*/ 214 w 252"/>
                  <a:gd name="T23" fmla="*/ 154 h 418"/>
                  <a:gd name="T24" fmla="*/ 217 w 252"/>
                  <a:gd name="T25" fmla="*/ 252 h 4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52" h="418">
                    <a:moveTo>
                      <a:pt x="217" y="252"/>
                    </a:moveTo>
                    <a:lnTo>
                      <a:pt x="136" y="321"/>
                    </a:lnTo>
                    <a:cubicBezTo>
                      <a:pt x="110" y="343"/>
                      <a:pt x="84" y="365"/>
                      <a:pt x="59" y="388"/>
                    </a:cubicBezTo>
                    <a:cubicBezTo>
                      <a:pt x="21" y="418"/>
                      <a:pt x="6" y="397"/>
                      <a:pt x="0" y="350"/>
                    </a:cubicBezTo>
                    <a:lnTo>
                      <a:pt x="35" y="321"/>
                    </a:lnTo>
                    <a:lnTo>
                      <a:pt x="115" y="252"/>
                    </a:lnTo>
                    <a:cubicBezTo>
                      <a:pt x="143" y="221"/>
                      <a:pt x="150" y="189"/>
                      <a:pt x="112" y="154"/>
                    </a:cubicBezTo>
                    <a:cubicBezTo>
                      <a:pt x="86" y="132"/>
                      <a:pt x="60" y="110"/>
                      <a:pt x="35" y="88"/>
                    </a:cubicBezTo>
                    <a:lnTo>
                      <a:pt x="0" y="58"/>
                    </a:lnTo>
                    <a:cubicBezTo>
                      <a:pt x="4" y="4"/>
                      <a:pt x="26" y="0"/>
                      <a:pt x="56" y="19"/>
                    </a:cubicBezTo>
                    <a:lnTo>
                      <a:pt x="136" y="88"/>
                    </a:lnTo>
                    <a:cubicBezTo>
                      <a:pt x="162" y="110"/>
                      <a:pt x="188" y="132"/>
                      <a:pt x="214" y="154"/>
                    </a:cubicBezTo>
                    <a:cubicBezTo>
                      <a:pt x="252" y="189"/>
                      <a:pt x="245" y="221"/>
                      <a:pt x="217" y="2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3444" tIns="61722" rIns="123444" bIns="61722" numCol="1" anchor="t" anchorCtr="0" compatLnSpc="1"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5" name="矩形 14"/>
            <p:cNvSpPr/>
            <p:nvPr/>
          </p:nvSpPr>
          <p:spPr>
            <a:xfrm>
              <a:off x="20770" y="6961"/>
              <a:ext cx="3332" cy="325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2570" tIns="46284" rIns="92570" bIns="46284">
              <a:spAutoFit/>
            </a:bodyPr>
            <a:p>
              <a:pPr marL="285750" indent="-285750" fontAlgn="auto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216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新建陕西渭南机场；</a:t>
              </a:r>
              <a:endParaRPr lang="zh-CN" altLang="en-US" sz="2160" b="1"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  <a:p>
              <a:pPr marL="285750" indent="-285750" fontAlgn="auto">
                <a:lnSpc>
                  <a:spcPct val="150000"/>
                </a:lnSpc>
                <a:buFont typeface="Wingdings" panose="05000000000000000000" charset="0"/>
                <a:buChar char="l"/>
              </a:pPr>
              <a:r>
                <a:rPr lang="zh-CN" altLang="en-US" sz="2160" b="1"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通用机场转支线机场。</a:t>
              </a:r>
              <a:endParaRPr kumimoji="0" lang="zh-CN" altLang="en-US" sz="2160" b="1" i="0" u="none" strike="noStrike" cap="none" spc="0" normalizeH="0" baseline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4" name="TextBox 51"/>
            <p:cNvSpPr txBox="1"/>
            <p:nvPr/>
          </p:nvSpPr>
          <p:spPr>
            <a:xfrm>
              <a:off x="6635" y="3900"/>
              <a:ext cx="2827" cy="1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ctr">
                <a:buNone/>
              </a:pPr>
              <a:r>
                <a:rPr lang="en-US" altLang="zh-CN" sz="2430" b="1" dirty="0">
                  <a:solidFill>
                    <a:srgbClr val="2D6399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2.</a:t>
              </a:r>
              <a:r>
                <a:rPr lang="zh-CN" altLang="en-US" sz="2430" b="1" dirty="0">
                  <a:solidFill>
                    <a:srgbClr val="2D6399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机场建设任务重</a:t>
              </a:r>
              <a:endParaRPr kumimoji="0" lang="zh-CN" altLang="en-US" sz="2430" b="1" i="0" u="none" strike="noStrike" kern="0" cap="none" spc="0" normalizeH="0" baseline="0" noProof="0" dirty="0">
                <a:ln>
                  <a:noFill/>
                </a:ln>
                <a:solidFill>
                  <a:srgbClr val="2D63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 rot="0">
              <a:off x="11095" y="2656"/>
              <a:ext cx="3598" cy="359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6" name="同心圆 3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  <p:sp>
            <p:nvSpPr>
              <p:cNvPr id="37" name="椭圆 36"/>
              <p:cNvSpPr/>
              <p:nvPr/>
            </p:nvSpPr>
            <p:spPr>
              <a:xfrm>
                <a:off x="392112" y="760412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</p:grpSp>
        <p:sp>
          <p:nvSpPr>
            <p:cNvPr id="38" name="TextBox 61"/>
            <p:cNvSpPr txBox="1"/>
            <p:nvPr/>
          </p:nvSpPr>
          <p:spPr>
            <a:xfrm>
              <a:off x="11361" y="3900"/>
              <a:ext cx="3065" cy="1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indent="0" algn="ctr">
                <a:buNone/>
              </a:pPr>
              <a:r>
                <a:rPr lang="en-US" altLang="zh-CN" sz="2430" b="1" dirty="0">
                  <a:solidFill>
                    <a:srgbClr val="2D6399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3.</a:t>
              </a:r>
              <a:r>
                <a:rPr lang="zh-CN" altLang="en-US" sz="2430" b="1" dirty="0">
                  <a:solidFill>
                    <a:srgbClr val="2D6399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产权制约机场发展</a:t>
              </a:r>
              <a:endParaRPr kumimoji="0" lang="zh-CN" altLang="en-US" sz="2430" b="1" i="0" u="none" strike="noStrike" kern="0" cap="none" spc="0" normalizeH="0" baseline="0" noProof="0" dirty="0">
                <a:ln>
                  <a:noFill/>
                </a:ln>
                <a:solidFill>
                  <a:srgbClr val="2D63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grpSp>
          <p:nvGrpSpPr>
            <p:cNvPr id="39" name="组合 38"/>
            <p:cNvGrpSpPr/>
            <p:nvPr/>
          </p:nvGrpSpPr>
          <p:grpSpPr>
            <a:xfrm rot="0">
              <a:off x="15989" y="2777"/>
              <a:ext cx="3598" cy="359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6" name="同心圆 7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  <p:sp>
            <p:nvSpPr>
              <p:cNvPr id="77" name="椭圆 76"/>
              <p:cNvSpPr/>
              <p:nvPr/>
            </p:nvSpPr>
            <p:spPr>
              <a:xfrm>
                <a:off x="392112" y="760412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</p:grpSp>
        <p:sp>
          <p:nvSpPr>
            <p:cNvPr id="78" name="TextBox 71"/>
            <p:cNvSpPr txBox="1"/>
            <p:nvPr/>
          </p:nvSpPr>
          <p:spPr>
            <a:xfrm>
              <a:off x="16160" y="3900"/>
              <a:ext cx="2994" cy="1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2430" b="1" dirty="0">
                  <a:solidFill>
                    <a:srgbClr val="2D6399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4.</a:t>
              </a:r>
              <a:r>
                <a:rPr lang="zh-CN" altLang="en-US" sz="2430" b="1" dirty="0">
                  <a:solidFill>
                    <a:srgbClr val="2D6399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建设筹融资困难</a:t>
              </a:r>
              <a:endParaRPr kumimoji="0" lang="zh-CN" altLang="en-US" sz="2430" b="1" i="0" u="none" strike="noStrike" kern="0" cap="none" spc="0" normalizeH="0" baseline="0" noProof="0" dirty="0">
                <a:ln>
                  <a:noFill/>
                </a:ln>
                <a:solidFill>
                  <a:srgbClr val="2D63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grpSp>
          <p:nvGrpSpPr>
            <p:cNvPr id="84" name="组合 83"/>
            <p:cNvGrpSpPr/>
            <p:nvPr/>
          </p:nvGrpSpPr>
          <p:grpSpPr>
            <a:xfrm rot="0">
              <a:off x="20667" y="2933"/>
              <a:ext cx="3598" cy="359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5" name="同心圆 8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  <p:sp>
            <p:nvSpPr>
              <p:cNvPr id="86" name="椭圆 85"/>
              <p:cNvSpPr/>
              <p:nvPr/>
            </p:nvSpPr>
            <p:spPr>
              <a:xfrm>
                <a:off x="392112" y="760412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endParaRPr>
              </a:p>
            </p:txBody>
          </p:sp>
        </p:grpSp>
        <p:sp>
          <p:nvSpPr>
            <p:cNvPr id="87" name="TextBox 71"/>
            <p:cNvSpPr txBox="1"/>
            <p:nvPr/>
          </p:nvSpPr>
          <p:spPr>
            <a:xfrm>
              <a:off x="20866" y="3475"/>
              <a:ext cx="3139" cy="2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430" b="1" dirty="0">
                  <a:solidFill>
                    <a:srgbClr val="2D6399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5.</a:t>
              </a:r>
              <a:r>
                <a:rPr lang="zh-CN" altLang="en-US" sz="2430" b="1" dirty="0">
                  <a:solidFill>
                    <a:srgbClr val="2D6399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个别机场前期实施路径有待探索创新</a:t>
              </a:r>
              <a:endParaRPr kumimoji="0" lang="zh-CN" altLang="en-US" sz="2430" b="1" i="0" u="none" strike="noStrike" kern="0" cap="none" spc="0" normalizeH="0" baseline="0" noProof="0" dirty="0">
                <a:ln>
                  <a:noFill/>
                </a:ln>
                <a:solidFill>
                  <a:srgbClr val="2D6399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124" name="文本框 123"/>
          <p:cNvSpPr txBox="1"/>
          <p:nvPr/>
        </p:nvSpPr>
        <p:spPr>
          <a:xfrm>
            <a:off x="530733" y="1050893"/>
            <a:ext cx="3576955" cy="61976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indent="0" algn="l">
              <a:buNone/>
            </a:pPr>
            <a:r>
              <a:rPr lang="en-US" altLang="zh-CN" sz="27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324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（二）面临的困难</a:t>
            </a:r>
            <a:endParaRPr lang="zh-CN" altLang="en-US" sz="324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88342" y="16268"/>
            <a:ext cx="8961120" cy="7956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4320" b="1" dirty="0">
                <a:solidFill>
                  <a:srgbClr val="7E5A49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集团中小机场建设面临的机遇和困难</a:t>
            </a:r>
            <a:endParaRPr lang="zh-CN" altLang="en-US" sz="4320" b="1" dirty="0">
              <a:solidFill>
                <a:srgbClr val="7E5A49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65228" y="98564"/>
            <a:ext cx="379235" cy="5448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77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三</a:t>
            </a:r>
            <a:endParaRPr lang="zh-CN" altLang="en-US" sz="277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Picture 2" descr="F:\公司标识横版矢量图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5358" y="-35846"/>
            <a:ext cx="2813388" cy="9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灯片编号占位符 1"/>
          <p:cNvSpPr>
            <a:spLocks noGrp="1"/>
          </p:cNvSpPr>
          <p:nvPr/>
        </p:nvSpPr>
        <p:spPr>
          <a:xfrm>
            <a:off x="12388216" y="6219444"/>
            <a:ext cx="3840480" cy="64293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9BB5D0-35E4-459D-AEF3-FE4D7C45CC19}" type="slidenum">
              <a:rPr lang="zh-CN" altLang="en-US" sz="1890" smtClean="0"/>
            </a:fld>
            <a:endParaRPr lang="zh-CN" altLang="en-US" sz="189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4130" y="866140"/>
            <a:ext cx="8371205" cy="599694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-24130" y="878840"/>
            <a:ext cx="7565390" cy="6024245"/>
          </a:xfrm>
          <a:prstGeom prst="rect">
            <a:avLst/>
          </a:prstGeom>
          <a:solidFill>
            <a:schemeClr val="bg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188342" y="16268"/>
            <a:ext cx="6217920" cy="7956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4320" b="1" dirty="0">
                <a:solidFill>
                  <a:srgbClr val="7E5A49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未来中小机场建设的启示</a:t>
            </a:r>
            <a:endParaRPr lang="zh-CN" altLang="en-US" sz="4320" b="1" dirty="0">
              <a:solidFill>
                <a:srgbClr val="7E5A49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5228" y="98564"/>
            <a:ext cx="379235" cy="5448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77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四</a:t>
            </a:r>
            <a:endParaRPr lang="zh-CN" altLang="en-US" sz="277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Picture 2" descr="F:\公司标识横版矢量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5358" y="-35846"/>
            <a:ext cx="2813388" cy="9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11"/>
          <p:cNvSpPr/>
          <p:nvPr/>
        </p:nvSpPr>
        <p:spPr bwMode="auto">
          <a:xfrm>
            <a:off x="10763885" y="1201420"/>
            <a:ext cx="4931410" cy="157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lvl="0" indent="-342900" algn="l" fontAlgn="auto">
              <a:lnSpc>
                <a:spcPct val="150000"/>
              </a:lnSpc>
              <a:buFont typeface="Wingdings" panose="05000000000000000000" charset="0"/>
              <a:buChar char="u"/>
              <a:defRPr/>
            </a:pPr>
            <a:r>
              <a:rPr lang="en-US" altLang="zh-CN" sz="2000" b="1" kern="0" dirty="0">
                <a:solidFill>
                  <a:schemeClr val="tx1"/>
                </a:solidFill>
                <a:sym typeface="+mn-ea"/>
              </a:rPr>
              <a:t>将机场规划与城市规划深度融合</a:t>
            </a:r>
            <a:r>
              <a:rPr lang="zh-CN" altLang="en-US" sz="2000" b="1" kern="0" dirty="0">
                <a:solidFill>
                  <a:schemeClr val="tx1"/>
                </a:solidFill>
                <a:sym typeface="+mn-ea"/>
              </a:rPr>
              <a:t>。加快融入国土空间规划，把中小机场总体规划与地方城市规划有效衔接，确保机场规划“一张蓝图绘到底”。</a:t>
            </a:r>
            <a:endParaRPr lang="zh-CN" altLang="en-US" sz="2000" b="1" kern="0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9552447" y="1399535"/>
            <a:ext cx="1056117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14"/>
          <p:cNvSpPr/>
          <p:nvPr/>
        </p:nvSpPr>
        <p:spPr bwMode="auto">
          <a:xfrm>
            <a:off x="10763885" y="3059430"/>
            <a:ext cx="4932045" cy="157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lvl="0" indent="-342900" algn="l" fontAlgn="auto">
              <a:lnSpc>
                <a:spcPct val="150000"/>
              </a:lnSpc>
              <a:buFont typeface="Wingdings" panose="05000000000000000000" charset="0"/>
              <a:buChar char="u"/>
              <a:defRPr/>
            </a:pPr>
            <a:r>
              <a:rPr lang="en-US" altLang="zh-CN" sz="2000" b="1" kern="0" dirty="0">
                <a:solidFill>
                  <a:schemeClr val="tx1"/>
                </a:solidFill>
                <a:sym typeface="+mn-ea"/>
              </a:rPr>
              <a:t>将设计与运营深度融合</a:t>
            </a:r>
            <a:r>
              <a:rPr lang="zh-CN" altLang="en-US" sz="2000" b="1" kern="0" dirty="0">
                <a:solidFill>
                  <a:schemeClr val="tx1"/>
                </a:solidFill>
                <a:sym typeface="+mn-ea"/>
              </a:rPr>
              <a:t>。不仅要注重外观构型，也要重视使用功能、流程等设计。还要考虑地区特点，发挥已有设施潜力，减少拆改浪费，做到机场建设经济实用。</a:t>
            </a:r>
            <a:endParaRPr lang="zh-CN" altLang="en-US" sz="2000" b="1" kern="0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75" name="直接连接符 74"/>
          <p:cNvCxnSpPr/>
          <p:nvPr/>
        </p:nvCxnSpPr>
        <p:spPr>
          <a:xfrm>
            <a:off x="9552447" y="3247707"/>
            <a:ext cx="1056117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17"/>
          <p:cNvSpPr/>
          <p:nvPr/>
        </p:nvSpPr>
        <p:spPr bwMode="auto">
          <a:xfrm>
            <a:off x="10763885" y="4937125"/>
            <a:ext cx="4932045" cy="1614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lvl="0" indent="-342900" algn="l" fontAlgn="auto">
              <a:lnSpc>
                <a:spcPct val="150000"/>
              </a:lnSpc>
              <a:buFont typeface="Wingdings" panose="05000000000000000000" charset="0"/>
              <a:buChar char="u"/>
              <a:defRPr/>
            </a:pPr>
            <a:r>
              <a:rPr lang="en-US" altLang="zh-CN" sz="2000" b="1" kern="0" dirty="0">
                <a:solidFill>
                  <a:schemeClr val="tx1"/>
                </a:solidFill>
                <a:sym typeface="+mn-ea"/>
              </a:rPr>
              <a:t>将施工与运营深度融合</a:t>
            </a:r>
            <a:r>
              <a:rPr lang="zh-CN" altLang="en-US" sz="2000" b="1" kern="0" dirty="0">
                <a:solidFill>
                  <a:schemeClr val="tx1"/>
                </a:solidFill>
                <a:sym typeface="+mn-ea"/>
              </a:rPr>
              <a:t>。建立项目施工与运营单位的建运一体机制，定期组织各方召开项目协调会，尽量让运营难题在建设阶段得到有效解决。</a:t>
            </a:r>
            <a:endParaRPr lang="zh-CN" altLang="en-US" sz="2000" b="1" kern="0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9552447" y="5123742"/>
            <a:ext cx="1056117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椭圆 83"/>
          <p:cNvSpPr>
            <a:spLocks noChangeAspect="1"/>
          </p:cNvSpPr>
          <p:nvPr/>
        </p:nvSpPr>
        <p:spPr>
          <a:xfrm>
            <a:off x="9270341" y="1216348"/>
            <a:ext cx="684000" cy="6840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 sz="3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en-US" altLang="zh-CN" sz="3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7" name="椭圆 86"/>
          <p:cNvSpPr>
            <a:spLocks noChangeAspect="1"/>
          </p:cNvSpPr>
          <p:nvPr/>
        </p:nvSpPr>
        <p:spPr>
          <a:xfrm>
            <a:off x="9268879" y="3059279"/>
            <a:ext cx="684000" cy="6840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 sz="3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endParaRPr lang="en-US" altLang="zh-CN" sz="3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8" name="椭圆 87"/>
          <p:cNvSpPr>
            <a:spLocks noChangeAspect="1"/>
          </p:cNvSpPr>
          <p:nvPr/>
        </p:nvSpPr>
        <p:spPr>
          <a:xfrm>
            <a:off x="9269262" y="4927939"/>
            <a:ext cx="684000" cy="6840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 sz="3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endParaRPr lang="en-US" altLang="zh-CN" sz="3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灯片编号占位符 1"/>
          <p:cNvSpPr>
            <a:spLocks noGrp="1"/>
          </p:cNvSpPr>
          <p:nvPr/>
        </p:nvSpPr>
        <p:spPr>
          <a:xfrm>
            <a:off x="12388216" y="6219444"/>
            <a:ext cx="3840480" cy="64293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9BB5D0-35E4-459D-AEF3-FE4D7C45CC19}" type="slidenum">
              <a:rPr lang="zh-CN" altLang="en-US" sz="1890" smtClean="0"/>
            </a:fld>
            <a:endParaRPr lang="zh-CN" altLang="en-US" sz="1890"/>
          </a:p>
        </p:txBody>
      </p:sp>
      <p:sp>
        <p:nvSpPr>
          <p:cNvPr id="98" name="任意多边形 97"/>
          <p:cNvSpPr/>
          <p:nvPr/>
        </p:nvSpPr>
        <p:spPr>
          <a:xfrm>
            <a:off x="4902835" y="860425"/>
            <a:ext cx="3564890" cy="6042660"/>
          </a:xfrm>
          <a:custGeom>
            <a:avLst/>
            <a:gdLst>
              <a:gd name="connsiteX0" fmla="*/ 2652 w 4944"/>
              <a:gd name="connsiteY0" fmla="*/ 14 h 9492"/>
              <a:gd name="connsiteX1" fmla="*/ 4788 w 4944"/>
              <a:gd name="connsiteY1" fmla="*/ 0 h 9492"/>
              <a:gd name="connsiteX2" fmla="*/ 4944 w 4944"/>
              <a:gd name="connsiteY2" fmla="*/ 9476 h 9492"/>
              <a:gd name="connsiteX3" fmla="*/ 0 w 4944"/>
              <a:gd name="connsiteY3" fmla="*/ 9492 h 9492"/>
              <a:gd name="connsiteX4" fmla="*/ 2652 w 4944"/>
              <a:gd name="connsiteY4" fmla="*/ 14 h 9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4" h="9492">
                <a:moveTo>
                  <a:pt x="2652" y="14"/>
                </a:moveTo>
                <a:lnTo>
                  <a:pt x="4788" y="0"/>
                </a:lnTo>
                <a:lnTo>
                  <a:pt x="4944" y="9476"/>
                </a:lnTo>
                <a:lnTo>
                  <a:pt x="0" y="9492"/>
                </a:lnTo>
                <a:lnTo>
                  <a:pt x="2652" y="1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8" name="组合 7"/>
          <p:cNvGrpSpPr/>
          <p:nvPr/>
        </p:nvGrpSpPr>
        <p:grpSpPr>
          <a:xfrm>
            <a:off x="6225540" y="2392680"/>
            <a:ext cx="2715260" cy="2856230"/>
            <a:chOff x="9804" y="3768"/>
            <a:chExt cx="4276" cy="4498"/>
          </a:xfrm>
        </p:grpSpPr>
        <p:grpSp>
          <p:nvGrpSpPr>
            <p:cNvPr id="44" name="组合 43"/>
            <p:cNvGrpSpPr/>
            <p:nvPr/>
          </p:nvGrpSpPr>
          <p:grpSpPr>
            <a:xfrm>
              <a:off x="9804" y="3768"/>
              <a:ext cx="4224" cy="422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5" name="同心圆 4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64" name="椭圆 63"/>
            <p:cNvSpPr/>
            <p:nvPr/>
          </p:nvSpPr>
          <p:spPr>
            <a:xfrm>
              <a:off x="13454" y="7690"/>
              <a:ext cx="577" cy="57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en-US" altLang="zh-CN" sz="3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13792" y="7179"/>
              <a:ext cx="288" cy="28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en-US" altLang="zh-CN" sz="3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95" name="TextBox 41"/>
            <p:cNvSpPr/>
            <p:nvPr/>
          </p:nvSpPr>
          <p:spPr bwMode="auto">
            <a:xfrm>
              <a:off x="10227" y="5568"/>
              <a:ext cx="3265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lvl="0" algn="ctr">
                <a:lnSpc>
                  <a:spcPct val="100000"/>
                </a:lnSpc>
                <a:defRPr/>
              </a:pPr>
              <a:r>
                <a:rPr lang="en-US" altLang="zh-CN" sz="3200" b="1" kern="0" dirty="0">
                  <a:solidFill>
                    <a:srgbClr val="2D6399"/>
                  </a:solidFill>
                  <a:sym typeface="+mn-ea"/>
                </a:rPr>
                <a:t>建运一体化</a:t>
              </a:r>
              <a:endParaRPr lang="en-US" altLang="zh-CN" sz="3200" b="1" kern="0" dirty="0">
                <a:solidFill>
                  <a:srgbClr val="2D6399"/>
                </a:solidFill>
                <a:sym typeface="+mn-ea"/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10227" y="7179"/>
              <a:ext cx="581" cy="581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12670" y="7375"/>
              <a:ext cx="581" cy="581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10677" y="7760"/>
              <a:ext cx="288" cy="28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en-US" altLang="zh-CN" sz="3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>
          <a:blip r:embed="rId1"/>
          <a:srcRect l="-250" t="5885" r="6979" b="-5696"/>
          <a:stretch>
            <a:fillRect/>
          </a:stretch>
        </p:blipFill>
        <p:spPr>
          <a:xfrm>
            <a:off x="285115" y="1568450"/>
            <a:ext cx="5662295" cy="3996690"/>
          </a:xfrm>
          <a:prstGeom prst="rect">
            <a:avLst/>
          </a:prstGeom>
          <a:effectLst>
            <a:outerShdw blurRad="520700" dist="38100" dir="13500000" algn="br" rotWithShape="0">
              <a:prstClr val="black">
                <a:alpha val="40000"/>
              </a:prstClr>
            </a:outerShdw>
            <a:softEdge rad="215900"/>
          </a:effectLst>
        </p:spPr>
      </p:pic>
      <p:sp>
        <p:nvSpPr>
          <p:cNvPr id="4" name="矩形 3"/>
          <p:cNvSpPr/>
          <p:nvPr/>
        </p:nvSpPr>
        <p:spPr>
          <a:xfrm>
            <a:off x="1188342" y="16268"/>
            <a:ext cx="6217920" cy="7956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4320" b="1" dirty="0">
                <a:solidFill>
                  <a:srgbClr val="7E5A49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未来中小机场建设的启示</a:t>
            </a:r>
            <a:endParaRPr lang="zh-CN" altLang="en-US" sz="4320" b="1" dirty="0">
              <a:solidFill>
                <a:srgbClr val="7E5A49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5228" y="98564"/>
            <a:ext cx="379235" cy="5448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77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四</a:t>
            </a:r>
            <a:endParaRPr lang="zh-CN" altLang="en-US" sz="277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Picture 2" descr="F:\公司标识横版矢量图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5358" y="-35846"/>
            <a:ext cx="2813388" cy="9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11"/>
          <p:cNvSpPr/>
          <p:nvPr/>
        </p:nvSpPr>
        <p:spPr bwMode="auto">
          <a:xfrm>
            <a:off x="10868660" y="1322070"/>
            <a:ext cx="4931410" cy="140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lvl="0" indent="-342900" algn="l" fontAlgn="auto">
              <a:lnSpc>
                <a:spcPct val="150000"/>
              </a:lnSpc>
              <a:buFont typeface="Wingdings" panose="05000000000000000000" charset="0"/>
              <a:buChar char="u"/>
              <a:defRPr/>
            </a:pPr>
            <a:r>
              <a:rPr sz="2000" b="1" kern="0" dirty="0">
                <a:solidFill>
                  <a:schemeClr val="tx1"/>
                </a:solidFill>
                <a:sym typeface="+mn-ea"/>
              </a:rPr>
              <a:t>鼓励采用集团化运营管理模式，推动中小机场与区域枢纽机场或省内中心机场合作共赢。</a:t>
            </a:r>
            <a:endParaRPr sz="2000" b="1" kern="0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72" name="直接连接符 71"/>
          <p:cNvCxnSpPr/>
          <p:nvPr/>
        </p:nvCxnSpPr>
        <p:spPr>
          <a:xfrm>
            <a:off x="9657222" y="1596385"/>
            <a:ext cx="1056117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14"/>
          <p:cNvSpPr/>
          <p:nvPr/>
        </p:nvSpPr>
        <p:spPr bwMode="auto">
          <a:xfrm>
            <a:off x="10868660" y="3012440"/>
            <a:ext cx="4932045" cy="157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lvl="0" indent="-342900" algn="l" fontAlgn="auto">
              <a:lnSpc>
                <a:spcPct val="150000"/>
              </a:lnSpc>
              <a:buFont typeface="Wingdings" panose="05000000000000000000" charset="0"/>
              <a:buChar char="u"/>
              <a:defRPr/>
            </a:pPr>
            <a:r>
              <a:rPr sz="2000" b="1" kern="0" dirty="0">
                <a:solidFill>
                  <a:schemeClr val="tx1"/>
                </a:solidFill>
                <a:sym typeface="+mn-ea"/>
              </a:rPr>
              <a:t>要求机场集团发挥大型机场建设管理经验，在中小机场规划、设计评审等前期阶段给予专业意见，在机场建设阶段进行指导或直接参与。</a:t>
            </a:r>
            <a:endParaRPr sz="2000" b="1" kern="0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75" name="直接连接符 74"/>
          <p:cNvCxnSpPr/>
          <p:nvPr/>
        </p:nvCxnSpPr>
        <p:spPr>
          <a:xfrm>
            <a:off x="9657222" y="3200717"/>
            <a:ext cx="1056117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17"/>
          <p:cNvSpPr/>
          <p:nvPr/>
        </p:nvSpPr>
        <p:spPr bwMode="auto">
          <a:xfrm>
            <a:off x="10868660" y="4844415"/>
            <a:ext cx="4932045" cy="132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marL="342900" lvl="0" indent="-342900" algn="l" fontAlgn="auto">
              <a:lnSpc>
                <a:spcPct val="150000"/>
              </a:lnSpc>
              <a:buFont typeface="Wingdings" panose="05000000000000000000" charset="0"/>
              <a:buChar char="u"/>
              <a:defRPr/>
            </a:pPr>
            <a:r>
              <a:rPr sz="2000" b="1" kern="0" dirty="0">
                <a:solidFill>
                  <a:schemeClr val="tx1"/>
                </a:solidFill>
                <a:sym typeface="+mn-ea"/>
              </a:rPr>
              <a:t>针对新建中小机场，鼓励机场集团灵活采用多种模式，参与机场建设与运营管理，为区域机场一体化管理创造有利条件。</a:t>
            </a:r>
            <a:endParaRPr sz="2000" b="1" kern="0" dirty="0">
              <a:solidFill>
                <a:schemeClr val="tx1"/>
              </a:solidFill>
              <a:sym typeface="+mn-ea"/>
            </a:endParaRPr>
          </a:p>
        </p:txBody>
      </p:sp>
      <p:cxnSp>
        <p:nvCxnSpPr>
          <p:cNvPr id="77" name="直接连接符 76"/>
          <p:cNvCxnSpPr/>
          <p:nvPr/>
        </p:nvCxnSpPr>
        <p:spPr>
          <a:xfrm>
            <a:off x="9657222" y="5076752"/>
            <a:ext cx="1056117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椭圆 83"/>
          <p:cNvSpPr>
            <a:spLocks noChangeAspect="1"/>
          </p:cNvSpPr>
          <p:nvPr/>
        </p:nvSpPr>
        <p:spPr>
          <a:xfrm>
            <a:off x="9375116" y="1413198"/>
            <a:ext cx="684000" cy="6840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 sz="3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endParaRPr lang="en-US" altLang="zh-CN" sz="3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7" name="椭圆 86"/>
          <p:cNvSpPr>
            <a:spLocks noChangeAspect="1"/>
          </p:cNvSpPr>
          <p:nvPr/>
        </p:nvSpPr>
        <p:spPr>
          <a:xfrm>
            <a:off x="9373654" y="3012289"/>
            <a:ext cx="684000" cy="6840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 sz="3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endParaRPr lang="en-US" altLang="zh-CN" sz="3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8" name="椭圆 87"/>
          <p:cNvSpPr>
            <a:spLocks noChangeAspect="1"/>
          </p:cNvSpPr>
          <p:nvPr/>
        </p:nvSpPr>
        <p:spPr>
          <a:xfrm>
            <a:off x="9374037" y="4880949"/>
            <a:ext cx="684000" cy="6840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/>
            <a:r>
              <a:rPr lang="en-US" altLang="zh-CN" sz="3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endParaRPr lang="en-US" altLang="zh-CN" sz="3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225540" y="2392680"/>
            <a:ext cx="2715260" cy="2856230"/>
            <a:chOff x="9804" y="3768"/>
            <a:chExt cx="4276" cy="4498"/>
          </a:xfrm>
        </p:grpSpPr>
        <p:grpSp>
          <p:nvGrpSpPr>
            <p:cNvPr id="14" name="组合 13"/>
            <p:cNvGrpSpPr/>
            <p:nvPr/>
          </p:nvGrpSpPr>
          <p:grpSpPr>
            <a:xfrm>
              <a:off x="9804" y="3768"/>
              <a:ext cx="4224" cy="422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0" name="同心圆 1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400"/>
              </a:p>
            </p:txBody>
          </p:sp>
        </p:grpSp>
        <p:sp>
          <p:nvSpPr>
            <p:cNvPr id="82" name="椭圆 81"/>
            <p:cNvSpPr/>
            <p:nvPr/>
          </p:nvSpPr>
          <p:spPr>
            <a:xfrm>
              <a:off x="13454" y="7690"/>
              <a:ext cx="577" cy="57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en-US" altLang="zh-CN" sz="3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13792" y="7179"/>
              <a:ext cx="288" cy="28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endParaRPr lang="en-US" altLang="zh-CN" sz="3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91" name="TextBox 41"/>
            <p:cNvSpPr/>
            <p:nvPr/>
          </p:nvSpPr>
          <p:spPr bwMode="auto">
            <a:xfrm>
              <a:off x="10227" y="5568"/>
              <a:ext cx="3265" cy="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lvl="0" algn="ctr">
                <a:lnSpc>
                  <a:spcPct val="100000"/>
                </a:lnSpc>
                <a:defRPr/>
              </a:pPr>
              <a:r>
                <a:rPr lang="zh-CN" altLang="en-US" sz="3200" b="1" kern="0" dirty="0">
                  <a:solidFill>
                    <a:srgbClr val="2D6399"/>
                  </a:solidFill>
                  <a:sym typeface="+mn-ea"/>
                </a:rPr>
                <a:t>集团化管理</a:t>
              </a:r>
              <a:endParaRPr lang="zh-CN" altLang="en-US" sz="3200" b="1" kern="0" dirty="0">
                <a:solidFill>
                  <a:srgbClr val="2D6399"/>
                </a:solidFill>
                <a:sym typeface="+mn-ea"/>
              </a:endParaRPr>
            </a:p>
          </p:txBody>
        </p:sp>
        <p:sp>
          <p:nvSpPr>
            <p:cNvPr id="92" name="椭圆 91"/>
            <p:cNvSpPr/>
            <p:nvPr/>
          </p:nvSpPr>
          <p:spPr>
            <a:xfrm>
              <a:off x="10227" y="7179"/>
              <a:ext cx="581" cy="581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12670" y="7375"/>
              <a:ext cx="581" cy="581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7" name="椭圆 96"/>
            <p:cNvSpPr/>
            <p:nvPr/>
          </p:nvSpPr>
          <p:spPr>
            <a:xfrm>
              <a:off x="10677" y="7760"/>
              <a:ext cx="288" cy="288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p>
              <a:pPr lvl="0" algn="ctr"/>
              <a:endParaRPr lang="en-US" altLang="zh-CN" sz="3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98" name="灯片编号占位符 1"/>
          <p:cNvSpPr>
            <a:spLocks noGrp="1"/>
          </p:cNvSpPr>
          <p:nvPr/>
        </p:nvSpPr>
        <p:spPr>
          <a:xfrm>
            <a:off x="12388216" y="6219444"/>
            <a:ext cx="3840480" cy="64293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9BB5D0-35E4-459D-AEF3-FE4D7C45CC19}" type="slidenum">
              <a:rPr lang="zh-CN" altLang="en-US" sz="1890" smtClean="0"/>
            </a:fld>
            <a:endParaRPr lang="zh-CN" altLang="en-US" sz="1890"/>
          </a:p>
        </p:txBody>
      </p:sp>
      <p:sp>
        <p:nvSpPr>
          <p:cNvPr id="15" name="矩形 14"/>
          <p:cNvSpPr/>
          <p:nvPr/>
        </p:nvSpPr>
        <p:spPr>
          <a:xfrm>
            <a:off x="416560" y="5255895"/>
            <a:ext cx="6363335" cy="502920"/>
          </a:xfrm>
          <a:prstGeom prst="rect">
            <a:avLst/>
          </a:prstGeom>
          <a:noFill/>
          <a:ln>
            <a:noFill/>
          </a:ln>
        </p:spPr>
        <p:txBody>
          <a:bodyPr wrap="square" lIns="92570" tIns="46284" rIns="92570" bIns="46284">
            <a:spAutoFit/>
          </a:bodyPr>
          <a:p>
            <a:pPr indent="0" fontAlgn="auto">
              <a:lnSpc>
                <a:spcPct val="150000"/>
              </a:lnSpc>
              <a:buNone/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《西北民航“十四五”发展规划》民航机场布局图</a:t>
            </a:r>
            <a:endParaRPr kumimoji="0" lang="zh-CN" altLang="en-US" i="0" u="none" strike="noStrike" cap="none" spc="0" normalizeH="0" baseline="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88342" y="16268"/>
            <a:ext cx="6217920" cy="7956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4320" b="1" dirty="0">
                <a:solidFill>
                  <a:srgbClr val="7E5A49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未来中小机场建设的启示</a:t>
            </a:r>
            <a:endParaRPr lang="zh-CN" altLang="en-US" sz="4320" b="1" dirty="0">
              <a:solidFill>
                <a:srgbClr val="7E5A49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5228" y="98564"/>
            <a:ext cx="379235" cy="5448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77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四</a:t>
            </a:r>
            <a:endParaRPr lang="zh-CN" altLang="en-US" sz="277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Picture 2" descr="F:\公司标识横版矢量图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5358" y="-35846"/>
            <a:ext cx="2813388" cy="9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灯片编号占位符 1"/>
          <p:cNvSpPr>
            <a:spLocks noGrp="1"/>
          </p:cNvSpPr>
          <p:nvPr/>
        </p:nvSpPr>
        <p:spPr>
          <a:xfrm>
            <a:off x="12388216" y="6219444"/>
            <a:ext cx="3840480" cy="64293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9BB5D0-35E4-459D-AEF3-FE4D7C45CC19}" type="slidenum">
              <a:rPr lang="zh-CN" altLang="en-US" sz="1890" smtClean="0"/>
            </a:fld>
            <a:endParaRPr lang="zh-CN" altLang="en-US" sz="189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" y="1640205"/>
            <a:ext cx="5218430" cy="402717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5386705" y="1373505"/>
            <a:ext cx="9785985" cy="4845685"/>
            <a:chOff x="10959" y="1808"/>
            <a:chExt cx="15411" cy="7631"/>
          </a:xfrm>
        </p:grpSpPr>
        <p:sp>
          <p:nvSpPr>
            <p:cNvPr id="71" name="TextBox 11"/>
            <p:cNvSpPr/>
            <p:nvPr/>
          </p:nvSpPr>
          <p:spPr bwMode="auto">
            <a:xfrm>
              <a:off x="18430" y="1808"/>
              <a:ext cx="7940" cy="34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marL="285750" indent="-285750" algn="l" fontAlgn="auto">
                <a:lnSpc>
                  <a:spcPct val="150000"/>
                </a:lnSpc>
                <a:buFont typeface="Wingdings" panose="05000000000000000000" charset="0"/>
                <a:buChar char="u"/>
                <a:defRPr/>
              </a:pPr>
              <a:r>
                <a:rPr lang="zh-CN" altLang="zh-CN" sz="2000" b="1" dirty="0">
                  <a:sym typeface="+mn-ea"/>
                </a:rPr>
                <a:t>考虑西北地区地理条件差、施工难度大、建设成本高、改扩建复杂等实际情况，对规划指标、设计容量等方面，放宽限制条件，建设规模适度超前一些。</a:t>
              </a:r>
              <a:endParaRPr lang="zh-CN" altLang="zh-CN" sz="2000" b="1" dirty="0">
                <a:sym typeface="+mn-ea"/>
              </a:endParaRPr>
            </a:p>
          </p:txBody>
        </p:sp>
        <p:cxnSp>
          <p:nvCxnSpPr>
            <p:cNvPr id="72" name="直接连接符 71"/>
            <p:cNvCxnSpPr/>
            <p:nvPr/>
          </p:nvCxnSpPr>
          <p:spPr>
            <a:xfrm>
              <a:off x="16420" y="2516"/>
              <a:ext cx="1663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14"/>
            <p:cNvSpPr/>
            <p:nvPr/>
          </p:nvSpPr>
          <p:spPr bwMode="auto">
            <a:xfrm>
              <a:off x="18430" y="5517"/>
              <a:ext cx="7940" cy="3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0" tIns="0" rIns="0" bIns="0" rtlCol="0" anchor="ctr" anchorCtr="0">
              <a:noAutofit/>
            </a:bodyPr>
            <a:lstStyle>
              <a:defPPr>
                <a:defRPr lang="zh-CN"/>
              </a:defPPr>
              <a:lvl1pPr algn="just">
                <a:lnSpc>
                  <a:spcPts val="1300"/>
                </a:lnSpc>
                <a:defRPr sz="100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marL="285750" indent="-285750" algn="l" fontAlgn="auto">
                <a:lnSpc>
                  <a:spcPct val="150000"/>
                </a:lnSpc>
                <a:buFont typeface="Wingdings" panose="05000000000000000000" charset="0"/>
                <a:buChar char="u"/>
                <a:defRPr/>
              </a:pPr>
              <a:r>
                <a:rPr lang="zh-CN" altLang="zh-CN" sz="2000" b="1" dirty="0">
                  <a:sym typeface="+mn-ea"/>
                </a:rPr>
                <a:t>中小机场地处经济欠发达地区，机场更是关系社会民生的基础设施。建议加大对经济落后地区的政策资金支持，提高中小机场建设项目投资补助。</a:t>
              </a:r>
              <a:endParaRPr lang="en-US" altLang="zh-CN" sz="2000" b="1" dirty="0">
                <a:sym typeface="+mn-ea"/>
              </a:endParaRPr>
            </a:p>
          </p:txBody>
        </p:sp>
        <p:cxnSp>
          <p:nvCxnSpPr>
            <p:cNvPr id="75" name="直接连接符 74"/>
            <p:cNvCxnSpPr/>
            <p:nvPr/>
          </p:nvCxnSpPr>
          <p:spPr>
            <a:xfrm>
              <a:off x="16420" y="6429"/>
              <a:ext cx="1663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  <a:tailEnd type="oval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椭圆 83"/>
            <p:cNvSpPr>
              <a:spLocks noChangeAspect="1"/>
            </p:cNvSpPr>
            <p:nvPr/>
          </p:nvSpPr>
          <p:spPr>
            <a:xfrm>
              <a:off x="15976" y="2228"/>
              <a:ext cx="1077" cy="107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1</a:t>
              </a:r>
              <a:endParaRPr lang="en-US" altLang="zh-CN" sz="3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87" name="椭圆 86"/>
            <p:cNvSpPr>
              <a:spLocks noChangeAspect="1"/>
            </p:cNvSpPr>
            <p:nvPr/>
          </p:nvSpPr>
          <p:spPr>
            <a:xfrm>
              <a:off x="15974" y="6133"/>
              <a:ext cx="1077" cy="1077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/>
              <a:r>
                <a:rPr lang="en-US" altLang="zh-CN" sz="3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2</a:t>
              </a:r>
              <a:endParaRPr lang="en-US" altLang="zh-CN" sz="3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10959" y="2958"/>
              <a:ext cx="4276" cy="4498"/>
              <a:chOff x="9804" y="3768"/>
              <a:chExt cx="4276" cy="4498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9804" y="3768"/>
                <a:ext cx="4224" cy="4224"/>
                <a:chOff x="304800" y="673100"/>
                <a:chExt cx="4000500" cy="4000500"/>
              </a:xfrm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grpSpPr>
            <p:sp>
              <p:nvSpPr>
                <p:cNvPr id="9" name="同心圆 8"/>
                <p:cNvSpPr/>
                <p:nvPr/>
              </p:nvSpPr>
              <p:spPr>
                <a:xfrm>
                  <a:off x="304800" y="673100"/>
                  <a:ext cx="4000500" cy="4000500"/>
                </a:xfrm>
                <a:prstGeom prst="donut">
                  <a:avLst>
                    <a:gd name="adj" fmla="val 4879"/>
                  </a:avLst>
                </a:prstGeom>
                <a:gradFill>
                  <a:gsLst>
                    <a:gs pos="0">
                      <a:schemeClr val="bg1"/>
                    </a:gs>
                    <a:gs pos="55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" name="椭圆 9"/>
                <p:cNvSpPr/>
                <p:nvPr/>
              </p:nvSpPr>
              <p:spPr>
                <a:xfrm>
                  <a:off x="392112" y="760412"/>
                  <a:ext cx="3825874" cy="3825874"/>
                </a:xfrm>
                <a:prstGeom prst="ellipse">
                  <a:avLst/>
                </a:prstGeom>
                <a:gradFill>
                  <a:gsLst>
                    <a:gs pos="0">
                      <a:schemeClr val="bg1"/>
                    </a:gs>
                    <a:gs pos="51000">
                      <a:schemeClr val="bg1">
                        <a:lumMod val="95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2400"/>
                </a:p>
              </p:txBody>
            </p:sp>
          </p:grpSp>
          <p:sp>
            <p:nvSpPr>
              <p:cNvPr id="11" name="椭圆 10"/>
              <p:cNvSpPr/>
              <p:nvPr/>
            </p:nvSpPr>
            <p:spPr>
              <a:xfrm>
                <a:off x="13454" y="7690"/>
                <a:ext cx="577" cy="577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effectLst>
                <a:outerShdw blurRad="317500" dist="1905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lang="en-US" altLang="zh-CN" sz="3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13792" y="7179"/>
                <a:ext cx="288" cy="28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effectLst>
                <a:outerShdw blurRad="317500" dist="1905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/>
                <a:endParaRPr lang="en-US" altLang="zh-CN" sz="3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13" name="TextBox 41"/>
              <p:cNvSpPr/>
              <p:nvPr/>
            </p:nvSpPr>
            <p:spPr bwMode="auto">
              <a:xfrm>
                <a:off x="10227" y="5568"/>
                <a:ext cx="3265" cy="6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0" tIns="0" rIns="0" bIns="0" rtlCol="0" anchor="ctr" anchorCtr="0">
                <a:noAutofit/>
              </a:bodyPr>
              <a:lstStyle>
                <a:defPPr>
                  <a:defRPr lang="zh-CN"/>
                </a:defPPr>
                <a:lvl1pPr algn="just">
                  <a:lnSpc>
                    <a:spcPts val="1300"/>
                  </a:lnSpc>
                  <a:defRPr sz="100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微软雅黑" panose="020B0503020204020204" charset="-122"/>
                    <a:ea typeface="微软雅黑" panose="020B0503020204020204" charset="-122"/>
                  </a:defRPr>
                </a:lvl1pPr>
              </a:lstStyle>
              <a:p>
                <a:pPr lvl="0" algn="ctr">
                  <a:lnSpc>
                    <a:spcPct val="100000"/>
                  </a:lnSpc>
                  <a:defRPr/>
                </a:pPr>
                <a:r>
                  <a:rPr lang="zh-CN" altLang="en-US" sz="3200" b="1" kern="0" dirty="0">
                    <a:solidFill>
                      <a:srgbClr val="2D6399"/>
                    </a:solidFill>
                    <a:sym typeface="+mn-ea"/>
                  </a:rPr>
                  <a:t>政策和资金</a:t>
                </a:r>
                <a:endParaRPr lang="zh-CN" altLang="en-US" sz="3200" b="1" kern="0" dirty="0">
                  <a:solidFill>
                    <a:srgbClr val="2D6399"/>
                  </a:solidFill>
                  <a:sym typeface="+mn-ea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10227" y="7179"/>
                <a:ext cx="581" cy="581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12670" y="7375"/>
                <a:ext cx="581" cy="581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10677" y="7760"/>
                <a:ext cx="288" cy="288"/>
              </a:xfrm>
              <a:prstGeom prst="ellipse">
                <a:avLst/>
              </a:prstGeom>
              <a:solidFill>
                <a:srgbClr val="7030A0"/>
              </a:solidFill>
              <a:ln>
                <a:noFill/>
              </a:ln>
              <a:effectLst>
                <a:outerShdw blurRad="317500" dist="1905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/>
                <a:endParaRPr lang="en-US" altLang="zh-CN" sz="3400" b="1" dirty="0" smtClean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270257" y="58178"/>
            <a:ext cx="1280160" cy="7956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4320" b="1" dirty="0">
                <a:solidFill>
                  <a:srgbClr val="7E5A49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展望</a:t>
            </a:r>
            <a:endParaRPr lang="zh-CN" altLang="en-US" sz="4320" b="1" dirty="0">
              <a:solidFill>
                <a:srgbClr val="7E5A49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409043" y="123964"/>
            <a:ext cx="379235" cy="51498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77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</a:t>
            </a:r>
            <a:endParaRPr lang="zh-CN" altLang="en-US" sz="277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89660" y="958850"/>
            <a:ext cx="14088110" cy="5285105"/>
            <a:chOff x="1716" y="1510"/>
            <a:chExt cx="22186" cy="8323"/>
          </a:xfrm>
        </p:grpSpPr>
        <p:grpSp>
          <p:nvGrpSpPr>
            <p:cNvPr id="53" name="组合 52"/>
            <p:cNvGrpSpPr/>
            <p:nvPr/>
          </p:nvGrpSpPr>
          <p:grpSpPr>
            <a:xfrm rot="0">
              <a:off x="1716" y="1996"/>
              <a:ext cx="2452" cy="2452"/>
              <a:chOff x="304800" y="673100"/>
              <a:chExt cx="4000500" cy="4000500"/>
            </a:xfrm>
            <a:effectLst>
              <a:outerShdw blurRad="444500" dist="254000" dir="6840000" algn="tr" rotWithShape="0">
                <a:prstClr val="black">
                  <a:alpha val="24000"/>
                </a:prstClr>
              </a:outerShdw>
            </a:effectLst>
          </p:grpSpPr>
          <p:sp>
            <p:nvSpPr>
              <p:cNvPr id="55" name="同心圆 5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30" dirty="0">
                  <a:solidFill>
                    <a:srgbClr val="C00000"/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30" dirty="0">
                  <a:solidFill>
                    <a:srgbClr val="C00000"/>
                  </a:solidFill>
                  <a:ea typeface="微软雅黑" panose="020B0503020204020204" charset="-122"/>
                </a:endParaRPr>
              </a:p>
            </p:txBody>
          </p:sp>
        </p:grpSp>
        <p:grpSp>
          <p:nvGrpSpPr>
            <p:cNvPr id="47" name="组合 46"/>
            <p:cNvGrpSpPr/>
            <p:nvPr/>
          </p:nvGrpSpPr>
          <p:grpSpPr>
            <a:xfrm rot="0">
              <a:off x="6614" y="4732"/>
              <a:ext cx="2452" cy="2452"/>
              <a:chOff x="304800" y="673100"/>
              <a:chExt cx="4000500" cy="4000500"/>
            </a:xfrm>
            <a:effectLst>
              <a:outerShdw blurRad="444500" dist="254000" dir="6840000" algn="tr" rotWithShape="0">
                <a:prstClr val="black">
                  <a:alpha val="24000"/>
                </a:prstClr>
              </a:outerShdw>
            </a:effectLst>
          </p:grpSpPr>
          <p:sp>
            <p:nvSpPr>
              <p:cNvPr id="48" name="同心圆 4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30" dirty="0">
                  <a:solidFill>
                    <a:srgbClr val="C00000"/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30" dirty="0">
                  <a:solidFill>
                    <a:srgbClr val="C00000"/>
                  </a:solidFill>
                  <a:ea typeface="微软雅黑" panose="020B0503020204020204" charset="-122"/>
                </a:endParaRPr>
              </a:p>
            </p:txBody>
          </p:sp>
        </p:grpSp>
        <p:grpSp>
          <p:nvGrpSpPr>
            <p:cNvPr id="50" name="组合 49"/>
            <p:cNvGrpSpPr/>
            <p:nvPr/>
          </p:nvGrpSpPr>
          <p:grpSpPr>
            <a:xfrm rot="0">
              <a:off x="4401" y="5689"/>
              <a:ext cx="3054" cy="3054"/>
              <a:chOff x="304800" y="673100"/>
              <a:chExt cx="4000500" cy="4000500"/>
            </a:xfrm>
            <a:effectLst>
              <a:outerShdw blurRad="444500" dist="254000" dir="6840000" algn="tr" rotWithShape="0">
                <a:prstClr val="black">
                  <a:alpha val="24000"/>
                </a:prstClr>
              </a:outerShdw>
            </a:effectLst>
          </p:grpSpPr>
          <p:sp>
            <p:nvSpPr>
              <p:cNvPr id="51" name="同心圆 5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30" dirty="0">
                  <a:solidFill>
                    <a:srgbClr val="C00000"/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30" dirty="0">
                  <a:solidFill>
                    <a:srgbClr val="C00000"/>
                  </a:solidFill>
                  <a:ea typeface="微软雅黑" panose="020B0503020204020204" charset="-122"/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 rot="0">
              <a:off x="2356" y="1993"/>
              <a:ext cx="5651" cy="5651"/>
              <a:chOff x="304800" y="1141860"/>
              <a:chExt cx="3532021" cy="3531948"/>
            </a:xfrm>
            <a:effectLst>
              <a:outerShdw blurRad="444500" dist="254000" dir="6840000" algn="tr" rotWithShape="0">
                <a:prstClr val="black">
                  <a:alpha val="45000"/>
                </a:prstClr>
              </a:outerShdw>
            </a:effectLst>
          </p:grpSpPr>
          <p:sp>
            <p:nvSpPr>
              <p:cNvPr id="42" name="同心圆 41"/>
              <p:cNvSpPr/>
              <p:nvPr/>
            </p:nvSpPr>
            <p:spPr>
              <a:xfrm>
                <a:off x="304800" y="1141860"/>
                <a:ext cx="3532021" cy="3531948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30" dirty="0">
                  <a:solidFill>
                    <a:srgbClr val="C00000"/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392304" y="1266237"/>
                <a:ext cx="3320137" cy="3320069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30" dirty="0">
                  <a:solidFill>
                    <a:srgbClr val="C00000"/>
                  </a:solidFill>
                  <a:ea typeface="微软雅黑" panose="020B0503020204020204" charset="-122"/>
                </a:endParaRPr>
              </a:p>
            </p:txBody>
          </p:sp>
        </p:grpSp>
        <p:grpSp>
          <p:nvGrpSpPr>
            <p:cNvPr id="57" name="组合 56"/>
            <p:cNvGrpSpPr/>
            <p:nvPr/>
          </p:nvGrpSpPr>
          <p:grpSpPr>
            <a:xfrm rot="0">
              <a:off x="8714" y="1510"/>
              <a:ext cx="1065" cy="1065"/>
              <a:chOff x="304800" y="673100"/>
              <a:chExt cx="4000500" cy="4000500"/>
            </a:xfrm>
            <a:effectLst>
              <a:outerShdw blurRad="444500" dist="254000" dir="6840000" algn="tr" rotWithShape="0">
                <a:prstClr val="black">
                  <a:alpha val="24000"/>
                </a:prstClr>
              </a:outerShdw>
            </a:effectLst>
          </p:grpSpPr>
          <p:sp>
            <p:nvSpPr>
              <p:cNvPr id="58" name="同心圆 5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30" dirty="0">
                  <a:solidFill>
                    <a:srgbClr val="C00000"/>
                  </a:solidFill>
                  <a:ea typeface="微软雅黑" panose="020B0503020204020204" charset="-122"/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30" dirty="0">
                  <a:solidFill>
                    <a:srgbClr val="C00000"/>
                  </a:solidFill>
                  <a:ea typeface="微软雅黑" panose="020B0503020204020204" charset="-122"/>
                </a:endParaRPr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9835" y="3621"/>
              <a:ext cx="4500" cy="9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en-US" altLang="zh-CN" sz="3240" dirty="0" smtClean="0">
                  <a:solidFill>
                    <a:schemeClr val="bg1">
                      <a:lumMod val="65000"/>
                    </a:schemeClr>
                  </a:solidFill>
                  <a:latin typeface="+mj-ea"/>
                  <a:ea typeface="+mj-ea"/>
                </a:rPr>
                <a:t>IN THE FUTURE</a:t>
              </a:r>
              <a:endParaRPr lang="en-US" altLang="zh-CN" sz="3240" dirty="0" smtClean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9676" y="5025"/>
              <a:ext cx="14227" cy="4808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indent="0" algn="just" fontAlgn="auto">
                <a:lnSpc>
                  <a:spcPct val="150000"/>
                </a:lnSpc>
              </a:pPr>
              <a:r>
                <a:rPr lang="en-US" sz="3240" b="1" kern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chemeClr val="accent1">
                      <a:lumMod val="75000"/>
                    </a:schemeClr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3240" b="1" kern="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     </a:t>
              </a:r>
              <a:r>
                <a:rPr sz="3240" b="1" kern="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我们将按照民航局统一部署，立足集团实际、着眼长远，全力推动中小机场高质量发展，为民航强国建设、区域经济社会发展作出新的更大的贡献。</a:t>
              </a:r>
              <a:endParaRPr lang="en-US" altLang="zh-CN" sz="3240" b="1" kern="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endParaRPr>
            </a:p>
          </p:txBody>
        </p:sp>
        <p:cxnSp>
          <p:nvCxnSpPr>
            <p:cNvPr id="84" name="直接连接符 83"/>
            <p:cNvCxnSpPr/>
            <p:nvPr/>
          </p:nvCxnSpPr>
          <p:spPr>
            <a:xfrm flipV="1">
              <a:off x="9946" y="4793"/>
              <a:ext cx="13688" cy="49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" name="TextBox 62"/>
            <p:cNvSpPr txBox="1"/>
            <p:nvPr/>
          </p:nvSpPr>
          <p:spPr>
            <a:xfrm>
              <a:off x="3041" y="2885"/>
              <a:ext cx="5672" cy="3061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p>
              <a:pPr indent="0" algn="just" fontAlgn="auto">
                <a:lnSpc>
                  <a:spcPct val="150000"/>
                </a:lnSpc>
              </a:pPr>
              <a:r>
                <a:rPr lang="en-US" sz="8100" b="1" kern="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 </a:t>
              </a:r>
              <a:r>
                <a:rPr sz="8100" b="1" kern="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未来</a:t>
              </a:r>
              <a:endParaRPr sz="8100" b="1" kern="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  <p:pic>
        <p:nvPicPr>
          <p:cNvPr id="8" name="Picture 2" descr="F:\公司标识横版矢量图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5358" y="-35846"/>
            <a:ext cx="2813388" cy="9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灯片编号占位符 1"/>
          <p:cNvSpPr>
            <a:spLocks noGrp="1"/>
          </p:cNvSpPr>
          <p:nvPr/>
        </p:nvSpPr>
        <p:spPr>
          <a:xfrm>
            <a:off x="12388216" y="6219444"/>
            <a:ext cx="3840480" cy="64293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9BB5D0-35E4-459D-AEF3-FE4D7C45CC19}" type="slidenum">
              <a:rPr lang="zh-CN" altLang="en-US" sz="1890" smtClean="0"/>
            </a:fld>
            <a:endParaRPr lang="zh-CN" altLang="en-US" sz="189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图片_20230410104123"/>
          <p:cNvPicPr>
            <a:picLocks noChangeAspect="1"/>
          </p:cNvPicPr>
          <p:nvPr/>
        </p:nvPicPr>
        <p:blipFill>
          <a:blip r:embed="rId1"/>
          <a:srcRect l="6276" t="-524" r="-220" b="524"/>
          <a:stretch>
            <a:fillRect/>
          </a:stretch>
        </p:blipFill>
        <p:spPr>
          <a:xfrm>
            <a:off x="-6985" y="-43180"/>
            <a:ext cx="16565245" cy="6905625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-6985" y="-43180"/>
            <a:ext cx="16563340" cy="6905625"/>
          </a:xfrm>
          <a:prstGeom prst="rect">
            <a:avLst/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30"/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855" y="3908679"/>
            <a:ext cx="2481739" cy="2208276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67728" y="1545145"/>
            <a:ext cx="14274928" cy="167640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 indent="558800" algn="ctr" fontAlgn="auto">
              <a:lnSpc>
                <a:spcPct val="100000"/>
              </a:lnSpc>
            </a:pPr>
            <a:r>
              <a:rPr lang="zh-CN" altLang="en-US" sz="972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谢</a:t>
            </a:r>
            <a:r>
              <a:rPr lang="en-US" altLang="zh-CN" sz="972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972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谢</a:t>
            </a:r>
            <a:r>
              <a:rPr lang="en-US" altLang="zh-CN" sz="972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!</a:t>
            </a:r>
            <a:endParaRPr lang="en-US" altLang="zh-CN" sz="9720" b="1" dirty="0">
              <a:solidFill>
                <a:schemeClr val="accent1">
                  <a:lumMod val="50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/>
    </mc:Choice>
    <mc:Fallback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1222632" y="46113"/>
            <a:ext cx="4572000" cy="79565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4320" b="1" dirty="0">
                <a:solidFill>
                  <a:srgbClr val="7E5A49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西部机场集团简介</a:t>
            </a:r>
            <a:endParaRPr lang="zh-CN" altLang="en-US" sz="4320" b="1" dirty="0">
              <a:solidFill>
                <a:srgbClr val="7E5A49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8" name="Picture 2" descr="F:\公司标识横版矢量图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908" y="-71406"/>
            <a:ext cx="2813388" cy="9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" name="图片 705" descr="5d52af72b947086c0c906abf8e8c8b3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0470" y="1108710"/>
            <a:ext cx="9092565" cy="548259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2388216" y="6219444"/>
            <a:ext cx="3840480" cy="642938"/>
          </a:xfrm>
        </p:spPr>
        <p:txBody>
          <a:bodyPr/>
          <a:p>
            <a:fld id="{7D9BB5D0-35E4-459D-AEF3-FE4D7C45CC19}" type="slidenum">
              <a:rPr lang="zh-CN" altLang="en-US" sz="1890" smtClean="0"/>
            </a:fld>
            <a:endParaRPr lang="zh-CN" altLang="en-US" sz="1890"/>
          </a:p>
        </p:txBody>
      </p:sp>
      <p:sp>
        <p:nvSpPr>
          <p:cNvPr id="77" name="矩形 76"/>
          <p:cNvSpPr/>
          <p:nvPr/>
        </p:nvSpPr>
        <p:spPr>
          <a:xfrm>
            <a:off x="399518" y="128409"/>
            <a:ext cx="379235" cy="51498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77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</a:t>
            </a:r>
            <a:endParaRPr lang="zh-CN" altLang="en-US" sz="277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134745" y="1108710"/>
            <a:ext cx="4120515" cy="5122545"/>
            <a:chOff x="1810" y="2080"/>
            <a:chExt cx="6489" cy="8067"/>
          </a:xfrm>
        </p:grpSpPr>
        <p:sp>
          <p:nvSpPr>
            <p:cNvPr id="4" name="圆角矩形 3"/>
            <p:cNvSpPr/>
            <p:nvPr/>
          </p:nvSpPr>
          <p:spPr>
            <a:xfrm>
              <a:off x="1810" y="4167"/>
              <a:ext cx="6489" cy="5980"/>
            </a:xfrm>
            <a:prstGeom prst="roundRect">
              <a:avLst>
                <a:gd name="adj" fmla="val 7445"/>
              </a:avLst>
            </a:prstGeom>
            <a:noFill/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 sz="243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248" y="5045"/>
              <a:ext cx="5614" cy="437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indent="0" algn="just" fontAlgn="auto">
                <a:lnSpc>
                  <a:spcPct val="150000"/>
                </a:lnSpc>
              </a:pPr>
              <a:r>
                <a:rPr lang="zh-CN" altLang="en-US" sz="243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    </a:t>
              </a:r>
              <a:r>
                <a:rPr lang="en-US" altLang="zh-CN" sz="2430" kern="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 西部机场集团管辖陕、宁、青、甘四省（区）</a:t>
              </a:r>
              <a:r>
                <a:rPr lang="zh-CN" altLang="en-US" sz="2430" kern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21</a:t>
              </a:r>
              <a:r>
                <a:rPr lang="en-US" altLang="zh-CN" sz="2430" kern="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个机场，其中省会（干线）机场3个、</a:t>
              </a:r>
              <a:r>
                <a:rPr lang="zh-CN" altLang="en-US" sz="2430" kern="0" dirty="0">
                  <a:ln w="12700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50000"/>
                    </a:schemeClr>
                  </a:solidFill>
                  <a:effectLst>
                    <a:outerShdw dist="38100" dir="2640000" algn="bl" rotWithShape="0">
                      <a:schemeClr val="accent1"/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中小机场14</a:t>
              </a:r>
              <a:r>
                <a:rPr lang="en-US" altLang="zh-CN" sz="2430" kern="0" dirty="0">
                  <a:solidFill>
                    <a:prstClr val="black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个、通用机场4个。</a:t>
              </a:r>
              <a:endParaRPr lang="en-US" altLang="zh-CN" sz="2430" b="1" kern="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endParaRPr>
            </a:p>
          </p:txBody>
        </p:sp>
        <p:grpSp>
          <p:nvGrpSpPr>
            <p:cNvPr id="10" name="组合 9"/>
            <p:cNvGrpSpPr>
              <a:grpSpLocks noChangeAspect="1"/>
            </p:cNvGrpSpPr>
            <p:nvPr/>
          </p:nvGrpSpPr>
          <p:grpSpPr>
            <a:xfrm rot="0">
              <a:off x="3712" y="2080"/>
              <a:ext cx="2842" cy="2835"/>
              <a:chOff x="606857" y="1292343"/>
              <a:chExt cx="3608139" cy="3367911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606857" y="1292343"/>
                <a:ext cx="3608139" cy="3367911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751679" y="1420606"/>
                <a:ext cx="3317115" cy="311000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sp>
          <p:nvSpPr>
            <p:cNvPr id="3" name="文本框 2"/>
            <p:cNvSpPr txBox="1"/>
            <p:nvPr/>
          </p:nvSpPr>
          <p:spPr>
            <a:xfrm>
              <a:off x="3990" y="2873"/>
              <a:ext cx="2285" cy="11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p>
              <a:pPr lvl="0" algn="ctr" fontAlgn="auto">
                <a:lnSpc>
                  <a:spcPct val="100000"/>
                </a:lnSpc>
              </a:pPr>
              <a:r>
                <a:rPr sz="4400" b="1" kern="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简介</a:t>
              </a:r>
              <a:endParaRPr sz="4400" b="1" kern="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/>
    </mc:Choice>
    <mc:Fallback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微信图片_20230410104123"/>
          <p:cNvPicPr>
            <a:picLocks noChangeAspect="1"/>
          </p:cNvPicPr>
          <p:nvPr/>
        </p:nvPicPr>
        <p:blipFill>
          <a:blip r:embed="rId1"/>
          <a:srcRect l="6276" t="-524" r="-220" b="524"/>
          <a:stretch>
            <a:fillRect/>
          </a:stretch>
        </p:blipFill>
        <p:spPr>
          <a:xfrm>
            <a:off x="2540" y="843280"/>
            <a:ext cx="16506825" cy="6059805"/>
          </a:xfrm>
          <a:prstGeom prst="rect">
            <a:avLst/>
          </a:prstGeom>
        </p:spPr>
      </p:pic>
      <p:sp>
        <p:nvSpPr>
          <p:cNvPr id="66" name="矩形 65"/>
          <p:cNvSpPr/>
          <p:nvPr/>
        </p:nvSpPr>
        <p:spPr>
          <a:xfrm>
            <a:off x="-31115" y="843280"/>
            <a:ext cx="16520795" cy="605980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30"/>
          </a:p>
        </p:txBody>
      </p:sp>
      <p:sp>
        <p:nvSpPr>
          <p:cNvPr id="11" name="矩形 10"/>
          <p:cNvSpPr/>
          <p:nvPr/>
        </p:nvSpPr>
        <p:spPr>
          <a:xfrm>
            <a:off x="1222632" y="46113"/>
            <a:ext cx="1280160" cy="795655"/>
          </a:xfrm>
          <a:prstGeom prst="rect">
            <a:avLst/>
          </a:prstGeom>
        </p:spPr>
        <p:txBody>
          <a:bodyPr wrap="none">
            <a:spAutoFit/>
          </a:bodyPr>
          <a:p>
            <a:r>
              <a:rPr lang="zh-CN" altLang="en-US" sz="4320" b="1" dirty="0">
                <a:solidFill>
                  <a:srgbClr val="7E5A49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目录</a:t>
            </a:r>
            <a:endParaRPr lang="zh-CN" altLang="en-US" sz="4320" b="1" dirty="0">
              <a:solidFill>
                <a:srgbClr val="7E5A49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12388216" y="6219444"/>
            <a:ext cx="3840480" cy="642938"/>
          </a:xfrm>
        </p:spPr>
        <p:txBody>
          <a:bodyPr/>
          <a:p>
            <a:fld id="{7D9BB5D0-35E4-459D-AEF3-FE4D7C45CC19}" type="slidenum">
              <a:rPr lang="zh-CN" altLang="en-US" sz="1890" smtClean="0"/>
            </a:fld>
            <a:endParaRPr lang="zh-CN" altLang="en-US" sz="1890"/>
          </a:p>
        </p:txBody>
      </p:sp>
      <p:sp>
        <p:nvSpPr>
          <p:cNvPr id="77" name="矩形 76"/>
          <p:cNvSpPr/>
          <p:nvPr/>
        </p:nvSpPr>
        <p:spPr>
          <a:xfrm>
            <a:off x="399518" y="128409"/>
            <a:ext cx="379235" cy="514985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77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Wingdings 2" panose="05020102010507070707" charset="0"/>
              </a:rPr>
              <a:t></a:t>
            </a:r>
            <a:endParaRPr lang="zh-CN" altLang="en-US" sz="277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Wingdings 2" panose="05020102010507070707" charset="0"/>
            </a:endParaRPr>
          </a:p>
        </p:txBody>
      </p:sp>
      <p:sp>
        <p:nvSpPr>
          <p:cNvPr id="54" name="TextBox 111"/>
          <p:cNvSpPr txBox="1"/>
          <p:nvPr/>
        </p:nvSpPr>
        <p:spPr>
          <a:xfrm>
            <a:off x="5517515" y="3957955"/>
            <a:ext cx="9200515" cy="678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/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集团中小机场建设面临的机遇和困难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91" name="组合 90"/>
          <p:cNvGrpSpPr>
            <a:grpSpLocks noChangeAspect="1"/>
          </p:cNvGrpSpPr>
          <p:nvPr/>
        </p:nvGrpSpPr>
        <p:grpSpPr>
          <a:xfrm rot="0">
            <a:off x="4089400" y="1293495"/>
            <a:ext cx="1080135" cy="916305"/>
            <a:chOff x="1881842" y="2656049"/>
            <a:chExt cx="2397222" cy="2093640"/>
          </a:xfrm>
        </p:grpSpPr>
        <p:grpSp>
          <p:nvGrpSpPr>
            <p:cNvPr id="92" name="组合 91"/>
            <p:cNvGrpSpPr/>
            <p:nvPr/>
          </p:nvGrpSpPr>
          <p:grpSpPr>
            <a:xfrm>
              <a:off x="1881842" y="2656049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95" name="Freeform 6"/>
              <p:cNvSpPr/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96" name="Freeform 6"/>
              <p:cNvSpPr/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</p:grpSp>
        <p:sp>
          <p:nvSpPr>
            <p:cNvPr id="93" name="Freeform 7"/>
            <p:cNvSpPr/>
            <p:nvPr/>
          </p:nvSpPr>
          <p:spPr bwMode="auto">
            <a:xfrm>
              <a:off x="2193523" y="2929653"/>
              <a:ext cx="1773860" cy="1540629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460228" y="3039521"/>
              <a:ext cx="1010287" cy="1401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3200" b="1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一</a:t>
              </a:r>
              <a:endParaRPr sz="32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7" name="组合 96"/>
          <p:cNvGrpSpPr>
            <a:grpSpLocks noChangeAspect="1"/>
          </p:cNvGrpSpPr>
          <p:nvPr/>
        </p:nvGrpSpPr>
        <p:grpSpPr>
          <a:xfrm rot="0">
            <a:off x="4094480" y="2589530"/>
            <a:ext cx="1080135" cy="915670"/>
            <a:chOff x="3721944" y="3702869"/>
            <a:chExt cx="2397222" cy="2093640"/>
          </a:xfrm>
        </p:grpSpPr>
        <p:grpSp>
          <p:nvGrpSpPr>
            <p:cNvPr id="98" name="组合 97"/>
            <p:cNvGrpSpPr/>
            <p:nvPr/>
          </p:nvGrpSpPr>
          <p:grpSpPr>
            <a:xfrm>
              <a:off x="3721944" y="3702869"/>
              <a:ext cx="2397222" cy="2093640"/>
              <a:chOff x="3721944" y="3702869"/>
              <a:chExt cx="2397222" cy="2093640"/>
            </a:xfrm>
          </p:grpSpPr>
          <p:grpSp>
            <p:nvGrpSpPr>
              <p:cNvPr id="100" name="组合 99"/>
              <p:cNvGrpSpPr/>
              <p:nvPr/>
            </p:nvGrpSpPr>
            <p:grpSpPr>
              <a:xfrm>
                <a:off x="3721944" y="3702869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102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/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82000"/>
                        <a:lumOff val="18000"/>
                      </a:schemeClr>
                    </a:gs>
                    <a:gs pos="47000">
                      <a:srgbClr val="F5F5F5"/>
                    </a:gs>
                    <a:gs pos="100000">
                      <a:schemeClr val="bg1">
                        <a:lumMod val="95000"/>
                        <a:lumOff val="5000"/>
                      </a:schemeClr>
                    </a:gs>
                  </a:gsLst>
                  <a:lin ang="18900000" scaled="0"/>
                </a:gra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121920" tIns="60960" rIns="121920" bIns="60960" numCol="1" anchor="t" anchorCtr="0" compatLnSpc="1"/>
                <a:lstStyle/>
                <a:p>
                  <a:endParaRPr lang="zh-CN" altLang="en-US" sz="2400"/>
                </a:p>
              </p:txBody>
            </p:sp>
          </p:grpSp>
          <p:sp>
            <p:nvSpPr>
              <p:cNvPr id="101" name="Freeform 7"/>
              <p:cNvSpPr/>
              <p:nvPr/>
            </p:nvSpPr>
            <p:spPr bwMode="auto">
              <a:xfrm>
                <a:off x="4033627" y="3946819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</p:grpSp>
        <p:sp>
          <p:nvSpPr>
            <p:cNvPr id="99" name="TextBox 98"/>
            <p:cNvSpPr txBox="1"/>
            <p:nvPr/>
          </p:nvSpPr>
          <p:spPr>
            <a:xfrm>
              <a:off x="4269761" y="4044204"/>
              <a:ext cx="1010287" cy="132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sz="3200" b="1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二</a:t>
              </a:r>
              <a:endParaRPr sz="32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5517515" y="1346835"/>
            <a:ext cx="6747510" cy="67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集团中小机场建设情况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TextBox 111"/>
          <p:cNvSpPr txBox="1"/>
          <p:nvPr/>
        </p:nvSpPr>
        <p:spPr>
          <a:xfrm>
            <a:off x="5517515" y="2652395"/>
            <a:ext cx="6747510" cy="678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/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集团中小机场建设特点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9" name="组合 38"/>
          <p:cNvGrpSpPr>
            <a:grpSpLocks noChangeAspect="1"/>
          </p:cNvGrpSpPr>
          <p:nvPr/>
        </p:nvGrpSpPr>
        <p:grpSpPr>
          <a:xfrm rot="0">
            <a:off x="4074795" y="3884930"/>
            <a:ext cx="1080135" cy="915670"/>
            <a:chOff x="1881842" y="2656049"/>
            <a:chExt cx="2397222" cy="2093640"/>
          </a:xfrm>
        </p:grpSpPr>
        <p:grpSp>
          <p:nvGrpSpPr>
            <p:cNvPr id="40" name="组合 39"/>
            <p:cNvGrpSpPr/>
            <p:nvPr/>
          </p:nvGrpSpPr>
          <p:grpSpPr>
            <a:xfrm>
              <a:off x="1881842" y="2656049"/>
              <a:ext cx="2397222" cy="2093640"/>
              <a:chOff x="1511944" y="2420246"/>
              <a:chExt cx="2627152" cy="2294453"/>
            </a:xfrm>
            <a:effectLst>
              <a:outerShdw blurRad="203200" dist="38100" dir="3780000" sx="103000" sy="103000" algn="t" rotWithShape="0">
                <a:prstClr val="black">
                  <a:alpha val="25000"/>
                </a:prstClr>
              </a:outerShdw>
            </a:effectLst>
          </p:grpSpPr>
          <p:sp>
            <p:nvSpPr>
              <p:cNvPr id="41" name="Freeform 6"/>
              <p:cNvSpPr/>
              <p:nvPr/>
            </p:nvSpPr>
            <p:spPr bwMode="auto">
              <a:xfrm>
                <a:off x="1511944" y="2420246"/>
                <a:ext cx="2627152" cy="2294453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solidFill>
                <a:schemeClr val="bg1"/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/>
              </a:p>
            </p:txBody>
          </p:sp>
          <p:sp>
            <p:nvSpPr>
              <p:cNvPr id="42" name="Freeform 6"/>
              <p:cNvSpPr/>
              <p:nvPr/>
            </p:nvSpPr>
            <p:spPr bwMode="auto">
              <a:xfrm>
                <a:off x="1524106" y="2431739"/>
                <a:ext cx="2602832" cy="2271469"/>
              </a:xfrm>
              <a:custGeom>
                <a:avLst/>
                <a:gdLst>
                  <a:gd name="T0" fmla="*/ 4479 w 4516"/>
                  <a:gd name="T1" fmla="*/ 2074 h 3947"/>
                  <a:gd name="T2" fmla="*/ 3967 w 4516"/>
                  <a:gd name="T3" fmla="*/ 2960 h 3947"/>
                  <a:gd name="T4" fmla="*/ 3455 w 4516"/>
                  <a:gd name="T5" fmla="*/ 3847 h 3947"/>
                  <a:gd name="T6" fmla="*/ 3282 w 4516"/>
                  <a:gd name="T7" fmla="*/ 3947 h 3947"/>
                  <a:gd name="T8" fmla="*/ 2258 w 4516"/>
                  <a:gd name="T9" fmla="*/ 3947 h 3947"/>
                  <a:gd name="T10" fmla="*/ 1234 w 4516"/>
                  <a:gd name="T11" fmla="*/ 3947 h 3947"/>
                  <a:gd name="T12" fmla="*/ 1061 w 4516"/>
                  <a:gd name="T13" fmla="*/ 3847 h 3947"/>
                  <a:gd name="T14" fmla="*/ 549 w 4516"/>
                  <a:gd name="T15" fmla="*/ 2960 h 3947"/>
                  <a:gd name="T16" fmla="*/ 37 w 4516"/>
                  <a:gd name="T17" fmla="*/ 2074 h 3947"/>
                  <a:gd name="T18" fmla="*/ 37 w 4516"/>
                  <a:gd name="T19" fmla="*/ 1874 h 3947"/>
                  <a:gd name="T20" fmla="*/ 549 w 4516"/>
                  <a:gd name="T21" fmla="*/ 987 h 3947"/>
                  <a:gd name="T22" fmla="*/ 1061 w 4516"/>
                  <a:gd name="T23" fmla="*/ 100 h 3947"/>
                  <a:gd name="T24" fmla="*/ 1234 w 4516"/>
                  <a:gd name="T25" fmla="*/ 0 h 3947"/>
                  <a:gd name="T26" fmla="*/ 2258 w 4516"/>
                  <a:gd name="T27" fmla="*/ 0 h 3947"/>
                  <a:gd name="T28" fmla="*/ 3282 w 4516"/>
                  <a:gd name="T29" fmla="*/ 0 h 3947"/>
                  <a:gd name="T30" fmla="*/ 3455 w 4516"/>
                  <a:gd name="T31" fmla="*/ 100 h 3947"/>
                  <a:gd name="T32" fmla="*/ 3967 w 4516"/>
                  <a:gd name="T33" fmla="*/ 987 h 3947"/>
                  <a:gd name="T34" fmla="*/ 4479 w 4516"/>
                  <a:gd name="T35" fmla="*/ 1874 h 3947"/>
                  <a:gd name="T36" fmla="*/ 4479 w 4516"/>
                  <a:gd name="T37" fmla="*/ 2074 h 3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516" h="3947">
                    <a:moveTo>
                      <a:pt x="4479" y="2074"/>
                    </a:moveTo>
                    <a:lnTo>
                      <a:pt x="3967" y="2960"/>
                    </a:lnTo>
                    <a:lnTo>
                      <a:pt x="3455" y="3847"/>
                    </a:lnTo>
                    <a:cubicBezTo>
                      <a:pt x="3418" y="3911"/>
                      <a:pt x="3355" y="3947"/>
                      <a:pt x="3282" y="3947"/>
                    </a:cubicBezTo>
                    <a:lnTo>
                      <a:pt x="2258" y="3947"/>
                    </a:lnTo>
                    <a:lnTo>
                      <a:pt x="1234" y="3947"/>
                    </a:lnTo>
                    <a:cubicBezTo>
                      <a:pt x="1160" y="3947"/>
                      <a:pt x="1097" y="3911"/>
                      <a:pt x="1061" y="3847"/>
                    </a:cubicBezTo>
                    <a:lnTo>
                      <a:pt x="549" y="2960"/>
                    </a:lnTo>
                    <a:lnTo>
                      <a:pt x="37" y="2074"/>
                    </a:lnTo>
                    <a:cubicBezTo>
                      <a:pt x="0" y="2010"/>
                      <a:pt x="0" y="1937"/>
                      <a:pt x="37" y="1874"/>
                    </a:cubicBezTo>
                    <a:lnTo>
                      <a:pt x="549" y="987"/>
                    </a:lnTo>
                    <a:lnTo>
                      <a:pt x="1061" y="100"/>
                    </a:lnTo>
                    <a:cubicBezTo>
                      <a:pt x="1097" y="36"/>
                      <a:pt x="1160" y="0"/>
                      <a:pt x="1234" y="0"/>
                    </a:cubicBezTo>
                    <a:lnTo>
                      <a:pt x="2258" y="0"/>
                    </a:lnTo>
                    <a:lnTo>
                      <a:pt x="3282" y="0"/>
                    </a:lnTo>
                    <a:cubicBezTo>
                      <a:pt x="3355" y="0"/>
                      <a:pt x="3418" y="36"/>
                      <a:pt x="3455" y="100"/>
                    </a:cubicBezTo>
                    <a:lnTo>
                      <a:pt x="3967" y="987"/>
                    </a:lnTo>
                    <a:lnTo>
                      <a:pt x="4479" y="1874"/>
                    </a:lnTo>
                    <a:cubicBezTo>
                      <a:pt x="4516" y="1937"/>
                      <a:pt x="4516" y="2010"/>
                      <a:pt x="4479" y="2074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bg1">
                      <a:lumMod val="82000"/>
                      <a:lumOff val="18000"/>
                    </a:schemeClr>
                  </a:gs>
                  <a:gs pos="47000">
                    <a:srgbClr val="F5F5F5"/>
                  </a:gs>
                  <a:gs pos="100000">
                    <a:schemeClr val="bg1">
                      <a:lumMod val="95000"/>
                      <a:lumOff val="5000"/>
                    </a:schemeClr>
                  </a:gs>
                </a:gsLst>
                <a:lin ang="18900000" scaled="0"/>
              </a:gra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/>
              </a:p>
            </p:txBody>
          </p:sp>
        </p:grpSp>
        <p:sp>
          <p:nvSpPr>
            <p:cNvPr id="43" name="Freeform 7"/>
            <p:cNvSpPr/>
            <p:nvPr/>
          </p:nvSpPr>
          <p:spPr bwMode="auto">
            <a:xfrm>
              <a:off x="2193523" y="2932555"/>
              <a:ext cx="1773860" cy="1540629"/>
            </a:xfrm>
            <a:custGeom>
              <a:avLst/>
              <a:gdLst>
                <a:gd name="T0" fmla="*/ 3404 w 3431"/>
                <a:gd name="T1" fmla="*/ 1576 h 2999"/>
                <a:gd name="T2" fmla="*/ 3015 w 3431"/>
                <a:gd name="T3" fmla="*/ 2249 h 2999"/>
                <a:gd name="T4" fmla="*/ 2625 w 3431"/>
                <a:gd name="T5" fmla="*/ 2923 h 2999"/>
                <a:gd name="T6" fmla="*/ 2494 w 3431"/>
                <a:gd name="T7" fmla="*/ 2999 h 2999"/>
                <a:gd name="T8" fmla="*/ 1716 w 3431"/>
                <a:gd name="T9" fmla="*/ 2999 h 2999"/>
                <a:gd name="T10" fmla="*/ 938 w 3431"/>
                <a:gd name="T11" fmla="*/ 2999 h 2999"/>
                <a:gd name="T12" fmla="*/ 806 w 3431"/>
                <a:gd name="T13" fmla="*/ 2923 h 2999"/>
                <a:gd name="T14" fmla="*/ 417 w 3431"/>
                <a:gd name="T15" fmla="*/ 2249 h 2999"/>
                <a:gd name="T16" fmla="*/ 28 w 3431"/>
                <a:gd name="T17" fmla="*/ 1576 h 2999"/>
                <a:gd name="T18" fmla="*/ 28 w 3431"/>
                <a:gd name="T19" fmla="*/ 1424 h 2999"/>
                <a:gd name="T20" fmla="*/ 417 w 3431"/>
                <a:gd name="T21" fmla="*/ 750 h 2999"/>
                <a:gd name="T22" fmla="*/ 806 w 3431"/>
                <a:gd name="T23" fmla="*/ 76 h 2999"/>
                <a:gd name="T24" fmla="*/ 938 w 3431"/>
                <a:gd name="T25" fmla="*/ 0 h 2999"/>
                <a:gd name="T26" fmla="*/ 1716 w 3431"/>
                <a:gd name="T27" fmla="*/ 0 h 2999"/>
                <a:gd name="T28" fmla="*/ 2494 w 3431"/>
                <a:gd name="T29" fmla="*/ 0 h 2999"/>
                <a:gd name="T30" fmla="*/ 2625 w 3431"/>
                <a:gd name="T31" fmla="*/ 76 h 2999"/>
                <a:gd name="T32" fmla="*/ 3015 w 3431"/>
                <a:gd name="T33" fmla="*/ 750 h 2999"/>
                <a:gd name="T34" fmla="*/ 3404 w 3431"/>
                <a:gd name="T35" fmla="*/ 1424 h 2999"/>
                <a:gd name="T36" fmla="*/ 3404 w 3431"/>
                <a:gd name="T37" fmla="*/ 1576 h 2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431" h="2999">
                  <a:moveTo>
                    <a:pt x="3404" y="1576"/>
                  </a:moveTo>
                  <a:lnTo>
                    <a:pt x="3015" y="2249"/>
                  </a:lnTo>
                  <a:lnTo>
                    <a:pt x="2625" y="2923"/>
                  </a:lnTo>
                  <a:cubicBezTo>
                    <a:pt x="2598" y="2972"/>
                    <a:pt x="2550" y="2999"/>
                    <a:pt x="2494" y="2999"/>
                  </a:cubicBezTo>
                  <a:lnTo>
                    <a:pt x="1716" y="2999"/>
                  </a:lnTo>
                  <a:lnTo>
                    <a:pt x="938" y="2999"/>
                  </a:lnTo>
                  <a:cubicBezTo>
                    <a:pt x="882" y="2999"/>
                    <a:pt x="834" y="2972"/>
                    <a:pt x="806" y="2923"/>
                  </a:cubicBezTo>
                  <a:lnTo>
                    <a:pt x="417" y="2249"/>
                  </a:lnTo>
                  <a:lnTo>
                    <a:pt x="28" y="1576"/>
                  </a:lnTo>
                  <a:cubicBezTo>
                    <a:pt x="0" y="1527"/>
                    <a:pt x="0" y="1472"/>
                    <a:pt x="28" y="1424"/>
                  </a:cubicBezTo>
                  <a:lnTo>
                    <a:pt x="417" y="750"/>
                  </a:lnTo>
                  <a:lnTo>
                    <a:pt x="806" y="76"/>
                  </a:lnTo>
                  <a:cubicBezTo>
                    <a:pt x="834" y="28"/>
                    <a:pt x="882" y="0"/>
                    <a:pt x="938" y="0"/>
                  </a:cubicBezTo>
                  <a:lnTo>
                    <a:pt x="1716" y="0"/>
                  </a:lnTo>
                  <a:lnTo>
                    <a:pt x="2494" y="0"/>
                  </a:lnTo>
                  <a:cubicBezTo>
                    <a:pt x="2550" y="0"/>
                    <a:pt x="2598" y="28"/>
                    <a:pt x="2625" y="76"/>
                  </a:cubicBezTo>
                  <a:lnTo>
                    <a:pt x="3015" y="750"/>
                  </a:lnTo>
                  <a:lnTo>
                    <a:pt x="3404" y="1424"/>
                  </a:lnTo>
                  <a:cubicBezTo>
                    <a:pt x="3431" y="1472"/>
                    <a:pt x="3431" y="1527"/>
                    <a:pt x="3404" y="1576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7938" cap="flat">
              <a:noFill/>
              <a:prstDash val="solid"/>
              <a:miter lim="800000"/>
            </a:ln>
            <a:effectLst/>
          </p:spPr>
          <p:txBody>
            <a:bodyPr vert="horz" wrap="square" lIns="121920" tIns="60960" rIns="121920" bIns="60960" numCol="1" anchor="t" anchorCtr="0" compatLnSpc="1"/>
            <a:p>
              <a:endParaRPr lang="zh-CN" altLang="en-US" sz="2400"/>
            </a:p>
          </p:txBody>
        </p:sp>
        <p:sp>
          <p:nvSpPr>
            <p:cNvPr id="44" name="TextBox 93"/>
            <p:cNvSpPr txBox="1"/>
            <p:nvPr/>
          </p:nvSpPr>
          <p:spPr>
            <a:xfrm>
              <a:off x="2434850" y="3020619"/>
              <a:ext cx="1010287" cy="132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sz="3200" b="1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三</a:t>
              </a:r>
              <a:endParaRPr sz="32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组合 44"/>
          <p:cNvGrpSpPr>
            <a:grpSpLocks noChangeAspect="1"/>
          </p:cNvGrpSpPr>
          <p:nvPr/>
        </p:nvGrpSpPr>
        <p:grpSpPr>
          <a:xfrm rot="0">
            <a:off x="4094480" y="5180330"/>
            <a:ext cx="1080135" cy="915670"/>
            <a:chOff x="3721944" y="3702869"/>
            <a:chExt cx="2397222" cy="2093640"/>
          </a:xfrm>
        </p:grpSpPr>
        <p:grpSp>
          <p:nvGrpSpPr>
            <p:cNvPr id="46" name="组合 45"/>
            <p:cNvGrpSpPr/>
            <p:nvPr/>
          </p:nvGrpSpPr>
          <p:grpSpPr>
            <a:xfrm>
              <a:off x="3721944" y="3702869"/>
              <a:ext cx="2397222" cy="2093640"/>
              <a:chOff x="3721944" y="3702869"/>
              <a:chExt cx="2397222" cy="2093640"/>
            </a:xfrm>
          </p:grpSpPr>
          <p:grpSp>
            <p:nvGrpSpPr>
              <p:cNvPr id="47" name="组合 46"/>
              <p:cNvGrpSpPr/>
              <p:nvPr/>
            </p:nvGrpSpPr>
            <p:grpSpPr>
              <a:xfrm>
                <a:off x="3721944" y="3702869"/>
                <a:ext cx="2397222" cy="2093640"/>
                <a:chOff x="1511944" y="2420246"/>
                <a:chExt cx="2627152" cy="2294453"/>
              </a:xfrm>
              <a:effectLst>
                <a:outerShdw blurRad="203200" dist="38100" dir="3780000" sx="103000" sy="103000" algn="t" rotWithShape="0">
                  <a:prstClr val="black">
                    <a:alpha val="25000"/>
                  </a:prstClr>
                </a:outerShdw>
              </a:effectLst>
            </p:grpSpPr>
            <p:sp>
              <p:nvSpPr>
                <p:cNvPr id="48" name="Freeform 6"/>
                <p:cNvSpPr/>
                <p:nvPr/>
              </p:nvSpPr>
              <p:spPr bwMode="auto">
                <a:xfrm>
                  <a:off x="1511944" y="2420246"/>
                  <a:ext cx="2627152" cy="2294453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121920" tIns="60960" rIns="121920" bIns="60960" numCol="1" anchor="t" anchorCtr="0" compatLnSpc="1"/>
                <a:p>
                  <a:endParaRPr lang="zh-CN" altLang="en-US" sz="2400"/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1524106" y="2431739"/>
                  <a:ext cx="2602832" cy="2271469"/>
                </a:xfrm>
                <a:custGeom>
                  <a:avLst/>
                  <a:gdLst>
                    <a:gd name="T0" fmla="*/ 4479 w 4516"/>
                    <a:gd name="T1" fmla="*/ 2074 h 3947"/>
                    <a:gd name="T2" fmla="*/ 3967 w 4516"/>
                    <a:gd name="T3" fmla="*/ 2960 h 3947"/>
                    <a:gd name="T4" fmla="*/ 3455 w 4516"/>
                    <a:gd name="T5" fmla="*/ 3847 h 3947"/>
                    <a:gd name="T6" fmla="*/ 3282 w 4516"/>
                    <a:gd name="T7" fmla="*/ 3947 h 3947"/>
                    <a:gd name="T8" fmla="*/ 2258 w 4516"/>
                    <a:gd name="T9" fmla="*/ 3947 h 3947"/>
                    <a:gd name="T10" fmla="*/ 1234 w 4516"/>
                    <a:gd name="T11" fmla="*/ 3947 h 3947"/>
                    <a:gd name="T12" fmla="*/ 1061 w 4516"/>
                    <a:gd name="T13" fmla="*/ 3847 h 3947"/>
                    <a:gd name="T14" fmla="*/ 549 w 4516"/>
                    <a:gd name="T15" fmla="*/ 2960 h 3947"/>
                    <a:gd name="T16" fmla="*/ 37 w 4516"/>
                    <a:gd name="T17" fmla="*/ 2074 h 3947"/>
                    <a:gd name="T18" fmla="*/ 37 w 4516"/>
                    <a:gd name="T19" fmla="*/ 1874 h 3947"/>
                    <a:gd name="T20" fmla="*/ 549 w 4516"/>
                    <a:gd name="T21" fmla="*/ 987 h 3947"/>
                    <a:gd name="T22" fmla="*/ 1061 w 4516"/>
                    <a:gd name="T23" fmla="*/ 100 h 3947"/>
                    <a:gd name="T24" fmla="*/ 1234 w 4516"/>
                    <a:gd name="T25" fmla="*/ 0 h 3947"/>
                    <a:gd name="T26" fmla="*/ 2258 w 4516"/>
                    <a:gd name="T27" fmla="*/ 0 h 3947"/>
                    <a:gd name="T28" fmla="*/ 3282 w 4516"/>
                    <a:gd name="T29" fmla="*/ 0 h 3947"/>
                    <a:gd name="T30" fmla="*/ 3455 w 4516"/>
                    <a:gd name="T31" fmla="*/ 100 h 3947"/>
                    <a:gd name="T32" fmla="*/ 3967 w 4516"/>
                    <a:gd name="T33" fmla="*/ 987 h 3947"/>
                    <a:gd name="T34" fmla="*/ 4479 w 4516"/>
                    <a:gd name="T35" fmla="*/ 1874 h 3947"/>
                    <a:gd name="T36" fmla="*/ 4479 w 4516"/>
                    <a:gd name="T37" fmla="*/ 2074 h 39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4516" h="3947">
                      <a:moveTo>
                        <a:pt x="4479" y="2074"/>
                      </a:moveTo>
                      <a:lnTo>
                        <a:pt x="3967" y="2960"/>
                      </a:lnTo>
                      <a:lnTo>
                        <a:pt x="3455" y="3847"/>
                      </a:lnTo>
                      <a:cubicBezTo>
                        <a:pt x="3418" y="3911"/>
                        <a:pt x="3355" y="3947"/>
                        <a:pt x="3282" y="3947"/>
                      </a:cubicBezTo>
                      <a:lnTo>
                        <a:pt x="2258" y="3947"/>
                      </a:lnTo>
                      <a:lnTo>
                        <a:pt x="1234" y="3947"/>
                      </a:lnTo>
                      <a:cubicBezTo>
                        <a:pt x="1160" y="3947"/>
                        <a:pt x="1097" y="3911"/>
                        <a:pt x="1061" y="3847"/>
                      </a:cubicBezTo>
                      <a:lnTo>
                        <a:pt x="549" y="2960"/>
                      </a:lnTo>
                      <a:lnTo>
                        <a:pt x="37" y="2074"/>
                      </a:lnTo>
                      <a:cubicBezTo>
                        <a:pt x="0" y="2010"/>
                        <a:pt x="0" y="1937"/>
                        <a:pt x="37" y="1874"/>
                      </a:cubicBezTo>
                      <a:lnTo>
                        <a:pt x="549" y="987"/>
                      </a:lnTo>
                      <a:lnTo>
                        <a:pt x="1061" y="100"/>
                      </a:lnTo>
                      <a:cubicBezTo>
                        <a:pt x="1097" y="36"/>
                        <a:pt x="1160" y="0"/>
                        <a:pt x="1234" y="0"/>
                      </a:cubicBezTo>
                      <a:lnTo>
                        <a:pt x="2258" y="0"/>
                      </a:lnTo>
                      <a:lnTo>
                        <a:pt x="3282" y="0"/>
                      </a:lnTo>
                      <a:cubicBezTo>
                        <a:pt x="3355" y="0"/>
                        <a:pt x="3418" y="36"/>
                        <a:pt x="3455" y="100"/>
                      </a:cubicBezTo>
                      <a:lnTo>
                        <a:pt x="3967" y="987"/>
                      </a:lnTo>
                      <a:lnTo>
                        <a:pt x="4479" y="1874"/>
                      </a:lnTo>
                      <a:cubicBezTo>
                        <a:pt x="4516" y="1937"/>
                        <a:pt x="4516" y="2010"/>
                        <a:pt x="4479" y="2074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chemeClr val="bg1">
                        <a:lumMod val="82000"/>
                        <a:lumOff val="18000"/>
                      </a:schemeClr>
                    </a:gs>
                    <a:gs pos="47000">
                      <a:srgbClr val="F5F5F5"/>
                    </a:gs>
                    <a:gs pos="100000">
                      <a:schemeClr val="bg1">
                        <a:lumMod val="95000"/>
                        <a:lumOff val="5000"/>
                      </a:schemeClr>
                    </a:gs>
                  </a:gsLst>
                  <a:lin ang="18900000" scaled="0"/>
                </a:gradFill>
                <a:ln w="7938" cap="flat">
                  <a:noFill/>
                  <a:prstDash val="solid"/>
                  <a:miter lim="800000"/>
                </a:ln>
                <a:effectLst/>
              </p:spPr>
              <p:txBody>
                <a:bodyPr vert="horz" wrap="square" lIns="121920" tIns="60960" rIns="121920" bIns="60960" numCol="1" anchor="t" anchorCtr="0" compatLnSpc="1"/>
                <a:p>
                  <a:endParaRPr lang="zh-CN" altLang="en-US" sz="2400"/>
                </a:p>
              </p:txBody>
            </p:sp>
          </p:grpSp>
          <p:sp>
            <p:nvSpPr>
              <p:cNvPr id="50" name="Freeform 7"/>
              <p:cNvSpPr/>
              <p:nvPr/>
            </p:nvSpPr>
            <p:spPr bwMode="auto">
              <a:xfrm>
                <a:off x="4033627" y="3946819"/>
                <a:ext cx="1773860" cy="1540629"/>
              </a:xfrm>
              <a:custGeom>
                <a:avLst/>
                <a:gdLst>
                  <a:gd name="T0" fmla="*/ 3404 w 3431"/>
                  <a:gd name="T1" fmla="*/ 1576 h 2999"/>
                  <a:gd name="T2" fmla="*/ 3015 w 3431"/>
                  <a:gd name="T3" fmla="*/ 2249 h 2999"/>
                  <a:gd name="T4" fmla="*/ 2625 w 3431"/>
                  <a:gd name="T5" fmla="*/ 2923 h 2999"/>
                  <a:gd name="T6" fmla="*/ 2494 w 3431"/>
                  <a:gd name="T7" fmla="*/ 2999 h 2999"/>
                  <a:gd name="T8" fmla="*/ 1716 w 3431"/>
                  <a:gd name="T9" fmla="*/ 2999 h 2999"/>
                  <a:gd name="T10" fmla="*/ 938 w 3431"/>
                  <a:gd name="T11" fmla="*/ 2999 h 2999"/>
                  <a:gd name="T12" fmla="*/ 806 w 3431"/>
                  <a:gd name="T13" fmla="*/ 2923 h 2999"/>
                  <a:gd name="T14" fmla="*/ 417 w 3431"/>
                  <a:gd name="T15" fmla="*/ 2249 h 2999"/>
                  <a:gd name="T16" fmla="*/ 28 w 3431"/>
                  <a:gd name="T17" fmla="*/ 1576 h 2999"/>
                  <a:gd name="T18" fmla="*/ 28 w 3431"/>
                  <a:gd name="T19" fmla="*/ 1424 h 2999"/>
                  <a:gd name="T20" fmla="*/ 417 w 3431"/>
                  <a:gd name="T21" fmla="*/ 750 h 2999"/>
                  <a:gd name="T22" fmla="*/ 806 w 3431"/>
                  <a:gd name="T23" fmla="*/ 76 h 2999"/>
                  <a:gd name="T24" fmla="*/ 938 w 3431"/>
                  <a:gd name="T25" fmla="*/ 0 h 2999"/>
                  <a:gd name="T26" fmla="*/ 1716 w 3431"/>
                  <a:gd name="T27" fmla="*/ 0 h 2999"/>
                  <a:gd name="T28" fmla="*/ 2494 w 3431"/>
                  <a:gd name="T29" fmla="*/ 0 h 2999"/>
                  <a:gd name="T30" fmla="*/ 2625 w 3431"/>
                  <a:gd name="T31" fmla="*/ 76 h 2999"/>
                  <a:gd name="T32" fmla="*/ 3015 w 3431"/>
                  <a:gd name="T33" fmla="*/ 750 h 2999"/>
                  <a:gd name="T34" fmla="*/ 3404 w 3431"/>
                  <a:gd name="T35" fmla="*/ 1424 h 2999"/>
                  <a:gd name="T36" fmla="*/ 3404 w 3431"/>
                  <a:gd name="T37" fmla="*/ 1576 h 29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431" h="2999">
                    <a:moveTo>
                      <a:pt x="3404" y="1576"/>
                    </a:moveTo>
                    <a:lnTo>
                      <a:pt x="3015" y="2249"/>
                    </a:lnTo>
                    <a:lnTo>
                      <a:pt x="2625" y="2923"/>
                    </a:lnTo>
                    <a:cubicBezTo>
                      <a:pt x="2598" y="2972"/>
                      <a:pt x="2550" y="2999"/>
                      <a:pt x="2494" y="2999"/>
                    </a:cubicBezTo>
                    <a:lnTo>
                      <a:pt x="1716" y="2999"/>
                    </a:lnTo>
                    <a:lnTo>
                      <a:pt x="938" y="2999"/>
                    </a:lnTo>
                    <a:cubicBezTo>
                      <a:pt x="882" y="2999"/>
                      <a:pt x="834" y="2972"/>
                      <a:pt x="806" y="2923"/>
                    </a:cubicBezTo>
                    <a:lnTo>
                      <a:pt x="417" y="2249"/>
                    </a:lnTo>
                    <a:lnTo>
                      <a:pt x="28" y="1576"/>
                    </a:lnTo>
                    <a:cubicBezTo>
                      <a:pt x="0" y="1527"/>
                      <a:pt x="0" y="1472"/>
                      <a:pt x="28" y="1424"/>
                    </a:cubicBezTo>
                    <a:lnTo>
                      <a:pt x="417" y="750"/>
                    </a:lnTo>
                    <a:lnTo>
                      <a:pt x="806" y="76"/>
                    </a:lnTo>
                    <a:cubicBezTo>
                      <a:pt x="834" y="28"/>
                      <a:pt x="882" y="0"/>
                      <a:pt x="938" y="0"/>
                    </a:cubicBezTo>
                    <a:lnTo>
                      <a:pt x="1716" y="0"/>
                    </a:lnTo>
                    <a:lnTo>
                      <a:pt x="2494" y="0"/>
                    </a:lnTo>
                    <a:cubicBezTo>
                      <a:pt x="2550" y="0"/>
                      <a:pt x="2598" y="28"/>
                      <a:pt x="2625" y="76"/>
                    </a:cubicBezTo>
                    <a:lnTo>
                      <a:pt x="3015" y="750"/>
                    </a:lnTo>
                    <a:lnTo>
                      <a:pt x="3404" y="1424"/>
                    </a:lnTo>
                    <a:cubicBezTo>
                      <a:pt x="3431" y="1472"/>
                      <a:pt x="3431" y="1527"/>
                      <a:pt x="3404" y="1576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7938" cap="flat">
                <a:noFill/>
                <a:prstDash val="solid"/>
                <a:miter lim="800000"/>
              </a:ln>
              <a:effectLst/>
            </p:spPr>
            <p:txBody>
              <a:bodyPr vert="horz" wrap="square" lIns="121920" tIns="60960" rIns="121920" bIns="60960" numCol="1" anchor="t" anchorCtr="0" compatLnSpc="1"/>
              <a:p>
                <a:endParaRPr lang="zh-CN" altLang="en-US" sz="2400"/>
              </a:p>
            </p:txBody>
          </p:sp>
        </p:grpSp>
        <p:sp>
          <p:nvSpPr>
            <p:cNvPr id="51" name="TextBox 98"/>
            <p:cNvSpPr txBox="1"/>
            <p:nvPr/>
          </p:nvSpPr>
          <p:spPr>
            <a:xfrm>
              <a:off x="4269761" y="4052913"/>
              <a:ext cx="1010287" cy="132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sz="3200" b="1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四</a:t>
              </a:r>
              <a:endParaRPr sz="3200" b="1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5" name="TextBox 111"/>
          <p:cNvSpPr txBox="1"/>
          <p:nvPr/>
        </p:nvSpPr>
        <p:spPr>
          <a:xfrm>
            <a:off x="5582285" y="5263515"/>
            <a:ext cx="7493635" cy="678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/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未来中小机场建设的启示</a:t>
            </a:r>
            <a:endParaRPr lang="zh-CN" altLang="en-US" sz="3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2" name="图片 3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535" y="2391410"/>
            <a:ext cx="2332355" cy="20758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/>
    </mc:Choice>
    <mc:Fallback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F:\公司标识横版矢量图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5358" y="-35846"/>
            <a:ext cx="2813388" cy="9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矩形 75"/>
          <p:cNvSpPr/>
          <p:nvPr/>
        </p:nvSpPr>
        <p:spPr>
          <a:xfrm>
            <a:off x="1188342" y="16268"/>
            <a:ext cx="5669280" cy="7956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4320" b="1" dirty="0">
                <a:solidFill>
                  <a:srgbClr val="7E5A49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集团中小机场建设情况</a:t>
            </a:r>
            <a:endParaRPr lang="zh-CN" altLang="en-US" sz="4320" b="1" dirty="0">
              <a:solidFill>
                <a:srgbClr val="7E5A49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77" name="矩形 76"/>
          <p:cNvSpPr/>
          <p:nvPr/>
        </p:nvSpPr>
        <p:spPr>
          <a:xfrm>
            <a:off x="365228" y="98564"/>
            <a:ext cx="379235" cy="5448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77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  <a:endParaRPr lang="zh-CN" altLang="en-US" sz="277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842010" y="1012825"/>
            <a:ext cx="5393690" cy="5565775"/>
            <a:chOff x="303" y="2065"/>
            <a:chExt cx="7528" cy="7768"/>
          </a:xfrm>
        </p:grpSpPr>
        <p:grpSp>
          <p:nvGrpSpPr>
            <p:cNvPr id="35" name="组合 34"/>
            <p:cNvGrpSpPr/>
            <p:nvPr/>
          </p:nvGrpSpPr>
          <p:grpSpPr>
            <a:xfrm rot="0">
              <a:off x="303" y="2065"/>
              <a:ext cx="7435" cy="3288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圆角矩形 35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30"/>
              </a:p>
            </p:txBody>
          </p:sp>
          <p:sp>
            <p:nvSpPr>
              <p:cNvPr id="37" name="圆角矩形 36"/>
              <p:cNvSpPr/>
              <p:nvPr/>
            </p:nvSpPr>
            <p:spPr>
              <a:xfrm>
                <a:off x="4352050" y="1368026"/>
                <a:ext cx="3766192" cy="2595915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30"/>
              </a:p>
            </p:txBody>
          </p:sp>
        </p:grpSp>
        <p:grpSp>
          <p:nvGrpSpPr>
            <p:cNvPr id="38" name="组合 37"/>
            <p:cNvGrpSpPr/>
            <p:nvPr/>
          </p:nvGrpSpPr>
          <p:grpSpPr>
            <a:xfrm rot="0">
              <a:off x="502" y="2719"/>
              <a:ext cx="1803" cy="180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9" name="同心圆 3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0" name="椭圆 3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6" name="文本框 5"/>
            <p:cNvSpPr txBox="1"/>
            <p:nvPr/>
          </p:nvSpPr>
          <p:spPr>
            <a:xfrm>
              <a:off x="537" y="3285"/>
              <a:ext cx="1653" cy="67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r>
                <a:rPr sz="2400" b="1" kern="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十三五</a:t>
              </a:r>
              <a:endParaRPr sz="2400" b="1" kern="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 rot="0">
              <a:off x="303" y="5873"/>
              <a:ext cx="7528" cy="3960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圆角矩形 11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30"/>
              </a:p>
            </p:txBody>
          </p:sp>
          <p:sp>
            <p:nvSpPr>
              <p:cNvPr id="14" name="圆角矩形 13"/>
              <p:cNvSpPr/>
              <p:nvPr/>
            </p:nvSpPr>
            <p:spPr>
              <a:xfrm>
                <a:off x="4351931" y="1367703"/>
                <a:ext cx="3742172" cy="259572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2430"/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 rot="0">
              <a:off x="613" y="6930"/>
              <a:ext cx="1803" cy="18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6" name="同心圆 1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椭圆 1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3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629" y="7501"/>
              <a:ext cx="1653" cy="67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lvl="0" algn="l"/>
              <a:r>
                <a:rPr sz="2400" b="1" kern="0" dirty="0">
                  <a:solidFill>
                    <a:schemeClr val="accent1">
                      <a:lumMod val="50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  <a:sym typeface="+mn-ea"/>
                </a:rPr>
                <a:t>十四五</a:t>
              </a:r>
              <a:endParaRPr sz="2400" b="1" kern="0" dirty="0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endParaRPr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rcRect l="3257" t="9927" r="5020" b="10467"/>
            <a:stretch>
              <a:fillRect/>
            </a:stretch>
          </p:blipFill>
          <p:spPr>
            <a:xfrm>
              <a:off x="2357" y="2448"/>
              <a:ext cx="4865" cy="2268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/>
            <a:srcRect l="2480" t="6411" r="5569" b="6443"/>
            <a:stretch>
              <a:fillRect/>
            </a:stretch>
          </p:blipFill>
          <p:spPr>
            <a:xfrm>
              <a:off x="2472" y="6273"/>
              <a:ext cx="5033" cy="3221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440" y="878840"/>
            <a:ext cx="8319135" cy="5859780"/>
          </a:xfrm>
          <a:prstGeom prst="rect">
            <a:avLst/>
          </a:prstGeom>
        </p:spPr>
      </p:pic>
      <p:sp>
        <p:nvSpPr>
          <p:cNvPr id="22" name="灯片编号占位符 1"/>
          <p:cNvSpPr>
            <a:spLocks noGrp="1"/>
          </p:cNvSpPr>
          <p:nvPr/>
        </p:nvSpPr>
        <p:spPr>
          <a:xfrm>
            <a:off x="12388216" y="6219444"/>
            <a:ext cx="3840480" cy="64293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9BB5D0-35E4-459D-AEF3-FE4D7C45CC19}" type="slidenum">
              <a:rPr lang="zh-CN" altLang="en-US" sz="1890" smtClean="0"/>
            </a:fld>
            <a:endParaRPr lang="zh-CN" altLang="en-US" sz="189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/>
    </mc:Choice>
    <mc:Fallback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997585" y="2358390"/>
            <a:ext cx="7611110" cy="3839845"/>
          </a:xfrm>
          <a:prstGeom prst="roundRect">
            <a:avLst>
              <a:gd name="adj" fmla="val 945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30"/>
          </a:p>
        </p:txBody>
      </p:sp>
      <p:grpSp>
        <p:nvGrpSpPr>
          <p:cNvPr id="5" name="组合 4"/>
          <p:cNvGrpSpPr/>
          <p:nvPr/>
        </p:nvGrpSpPr>
        <p:grpSpPr>
          <a:xfrm>
            <a:off x="4860290" y="1587500"/>
            <a:ext cx="4748530" cy="2198370"/>
            <a:chOff x="7654" y="2500"/>
            <a:chExt cx="7478" cy="3462"/>
          </a:xfrm>
        </p:grpSpPr>
        <p:sp>
          <p:nvSpPr>
            <p:cNvPr id="3" name="矩形 2"/>
            <p:cNvSpPr/>
            <p:nvPr/>
          </p:nvSpPr>
          <p:spPr>
            <a:xfrm>
              <a:off x="9750" y="3204"/>
              <a:ext cx="5087" cy="1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7654" y="2500"/>
              <a:ext cx="7478" cy="3463"/>
            </a:xfrm>
            <a:prstGeom prst="rect">
              <a:avLst/>
            </a:prstGeom>
            <a:blipFill dpi="0" rotWithShape="1"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27040" t="-11727" r="-957" b="1316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188342" y="16268"/>
            <a:ext cx="5669280" cy="7956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4320" b="1" dirty="0">
                <a:solidFill>
                  <a:srgbClr val="7E5A49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集团中小机场建设特点</a:t>
            </a:r>
            <a:endParaRPr lang="zh-CN" altLang="en-US" sz="4320" b="1" dirty="0">
              <a:solidFill>
                <a:srgbClr val="7E5A49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5228" y="98564"/>
            <a:ext cx="379235" cy="5448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77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endParaRPr lang="zh-CN" altLang="en-US" sz="277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Picture 2" descr="F:\公司标识横版矢量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5358" y="-35846"/>
            <a:ext cx="2813388" cy="9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灯片编号占位符 1"/>
          <p:cNvSpPr>
            <a:spLocks noGrp="1"/>
          </p:cNvSpPr>
          <p:nvPr/>
        </p:nvSpPr>
        <p:spPr>
          <a:xfrm>
            <a:off x="12388216" y="6219444"/>
            <a:ext cx="3840480" cy="64293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9BB5D0-35E4-459D-AEF3-FE4D7C45CC19}" type="slidenum">
              <a:rPr lang="zh-CN" altLang="en-US" sz="1890" smtClean="0"/>
            </a:fld>
            <a:endParaRPr lang="zh-CN" altLang="en-US" sz="1890"/>
          </a:p>
        </p:txBody>
      </p:sp>
      <p:sp>
        <p:nvSpPr>
          <p:cNvPr id="14" name="TextBox 20"/>
          <p:cNvSpPr txBox="1"/>
          <p:nvPr/>
        </p:nvSpPr>
        <p:spPr>
          <a:xfrm>
            <a:off x="1623060" y="2736215"/>
            <a:ext cx="5917565" cy="2960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342900" indent="-342900" algn="just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en-US" sz="2160" b="1" kern="11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分布在青藏高原、黄土高原</a:t>
            </a:r>
            <a:r>
              <a:rPr lang="zh-CN" altLang="en-US" sz="2160" b="1" kern="11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，东西跨度超</a:t>
            </a:r>
            <a:r>
              <a:rPr lang="en-US" altLang="zh-CN" sz="2160" b="1" kern="11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2200</a:t>
            </a:r>
            <a:r>
              <a:rPr lang="zh-CN" altLang="en-US" sz="2160" b="1" kern="11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公里；</a:t>
            </a:r>
            <a:endParaRPr lang="zh-CN" altLang="en-US" sz="2160" b="1" kern="110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2160" b="1" kern="11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陕西中部、宁夏等地区以平原为主，地势平坦。</a:t>
            </a:r>
            <a:endParaRPr lang="zh-CN" altLang="en-US" sz="2160" b="1" kern="110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2160" b="1" kern="11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青海、甘肃等地区以高山峡谷、戈壁沙滩、荒漠草原为主，部分地区海拔超过3000米。</a:t>
            </a:r>
            <a:endParaRPr lang="zh-CN" altLang="en-US" sz="2160" b="1" kern="110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altLang="en-US" sz="2160" b="1" kern="1100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目前集团管辖运营的有7个高高原机场。</a:t>
            </a:r>
            <a:endParaRPr lang="zh-CN" altLang="en-US" sz="2160" b="1" kern="1100" dirty="0">
              <a:solidFill>
                <a:schemeClr val="tx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0020300" y="989330"/>
            <a:ext cx="5357495" cy="5350510"/>
            <a:chOff x="15447" y="1585"/>
            <a:chExt cx="8437" cy="8426"/>
          </a:xfrm>
        </p:grpSpPr>
        <p:grpSp>
          <p:nvGrpSpPr>
            <p:cNvPr id="27" name="组合 26"/>
            <p:cNvGrpSpPr/>
            <p:nvPr/>
          </p:nvGrpSpPr>
          <p:grpSpPr>
            <a:xfrm>
              <a:off x="15447" y="1585"/>
              <a:ext cx="8159" cy="8176"/>
              <a:chOff x="9308" y="1816"/>
              <a:chExt cx="3482" cy="3482"/>
            </a:xfrm>
          </p:grpSpPr>
          <p:sp>
            <p:nvSpPr>
              <p:cNvPr id="21" name="同心圆 20"/>
              <p:cNvSpPr/>
              <p:nvPr/>
            </p:nvSpPr>
            <p:spPr>
              <a:xfrm>
                <a:off x="9308" y="1816"/>
                <a:ext cx="3482" cy="3482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8100000" scaled="0"/>
              </a:gra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9390" y="1898"/>
                <a:ext cx="3317" cy="3317"/>
              </a:xfrm>
              <a:prstGeom prst="ellipse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58" name="组合 57"/>
            <p:cNvGrpSpPr/>
            <p:nvPr/>
          </p:nvGrpSpPr>
          <p:grpSpPr>
            <a:xfrm>
              <a:off x="23600" y="7243"/>
              <a:ext cx="284" cy="284"/>
              <a:chOff x="5252030" y="2008764"/>
              <a:chExt cx="809336" cy="809336"/>
            </a:xfrm>
            <a:solidFill>
              <a:schemeClr val="accent2"/>
            </a:solidFill>
          </p:grpSpPr>
          <p:sp>
            <p:nvSpPr>
              <p:cNvPr id="59" name="椭圆 58"/>
              <p:cNvSpPr/>
              <p:nvPr/>
            </p:nvSpPr>
            <p:spPr>
              <a:xfrm>
                <a:off x="5252030" y="2008764"/>
                <a:ext cx="809336" cy="809336"/>
              </a:xfrm>
              <a:prstGeom prst="ellipse">
                <a:avLst/>
              </a:prstGeom>
              <a:solidFill>
                <a:srgbClr val="9954CC"/>
              </a:solidFill>
              <a:ln w="25400" cap="flat" cmpd="sng" algn="ctr">
                <a:noFill/>
                <a:prstDash val="solid"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5269270" y="2029388"/>
                <a:ext cx="769580" cy="769580"/>
              </a:xfrm>
              <a:prstGeom prst="ellipse">
                <a:avLst/>
              </a:prstGeom>
              <a:solidFill>
                <a:srgbClr val="9954CC"/>
              </a:solidFill>
              <a:ln>
                <a:noFill/>
              </a:ln>
              <a:effectLst>
                <a:innerShdw blurRad="368300" dist="254000">
                  <a:prstClr val="black">
                    <a:alpha val="2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62" name="组合 61"/>
            <p:cNvGrpSpPr/>
            <p:nvPr/>
          </p:nvGrpSpPr>
          <p:grpSpPr>
            <a:xfrm>
              <a:off x="21268" y="8156"/>
              <a:ext cx="1162" cy="1162"/>
              <a:chOff x="-2207216" y="8319694"/>
              <a:chExt cx="4000500" cy="4002212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3" name="同心圆 62"/>
              <p:cNvSpPr/>
              <p:nvPr/>
            </p:nvSpPr>
            <p:spPr>
              <a:xfrm>
                <a:off x="-2207216" y="8321406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-2205057" y="8319694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65" name="组合 64"/>
            <p:cNvGrpSpPr/>
            <p:nvPr/>
          </p:nvGrpSpPr>
          <p:grpSpPr>
            <a:xfrm>
              <a:off x="21041" y="1892"/>
              <a:ext cx="608" cy="6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6" name="同心圆 6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68" name="组合 67"/>
            <p:cNvGrpSpPr/>
            <p:nvPr/>
          </p:nvGrpSpPr>
          <p:grpSpPr>
            <a:xfrm>
              <a:off x="22841" y="7520"/>
              <a:ext cx="570" cy="570"/>
              <a:chOff x="5252030" y="2008764"/>
              <a:chExt cx="809336" cy="809336"/>
            </a:xfrm>
            <a:solidFill>
              <a:schemeClr val="accent2"/>
            </a:solidFill>
          </p:grpSpPr>
          <p:sp>
            <p:nvSpPr>
              <p:cNvPr id="69" name="椭圆 68"/>
              <p:cNvSpPr/>
              <p:nvPr/>
            </p:nvSpPr>
            <p:spPr>
              <a:xfrm>
                <a:off x="5252030" y="2008764"/>
                <a:ext cx="809336" cy="809336"/>
              </a:xfrm>
              <a:prstGeom prst="ellipse">
                <a:avLst/>
              </a:prstGeom>
              <a:solidFill>
                <a:srgbClr val="9954CC"/>
              </a:solidFill>
              <a:ln w="25400" cap="flat" cmpd="sng" algn="ctr">
                <a:noFill/>
                <a:prstDash val="solid"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8" name="椭圆 27"/>
              <p:cNvSpPr/>
              <p:nvPr/>
            </p:nvSpPr>
            <p:spPr>
              <a:xfrm>
                <a:off x="5269270" y="2029388"/>
                <a:ext cx="769580" cy="769580"/>
              </a:xfrm>
              <a:prstGeom prst="ellipse">
                <a:avLst/>
              </a:prstGeom>
              <a:solidFill>
                <a:srgbClr val="9954CC"/>
              </a:solidFill>
              <a:ln>
                <a:noFill/>
              </a:ln>
              <a:effectLst>
                <a:innerShdw blurRad="368300" dist="254000">
                  <a:prstClr val="black">
                    <a:alpha val="2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22100" y="9429"/>
              <a:ext cx="582" cy="58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0" name="同心圆 2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4" name="组 9"/>
          <p:cNvGrpSpPr/>
          <p:nvPr/>
        </p:nvGrpSpPr>
        <p:grpSpPr>
          <a:xfrm>
            <a:off x="-22224" y="1111885"/>
            <a:ext cx="1981835" cy="751840"/>
            <a:chOff x="-29871" y="357352"/>
            <a:chExt cx="1165356" cy="545058"/>
          </a:xfrm>
        </p:grpSpPr>
        <p:sp>
          <p:nvSpPr>
            <p:cNvPr id="45" name="内容占位符 41"/>
            <p:cNvSpPr txBox="1"/>
            <p:nvPr/>
          </p:nvSpPr>
          <p:spPr>
            <a:xfrm>
              <a:off x="255027" y="357352"/>
              <a:ext cx="880458" cy="545058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9pPr>
            </a:lstStyle>
            <a:p>
              <a:pPr marL="0" marR="0" lvl="0" indent="0" algn="ctr" defTabSz="1279525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7375E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微软雅黑" panose="020B0503020204020204" charset="-122"/>
                  <a:sym typeface="+mn-ea"/>
                </a:rPr>
                <a:t>特点一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46" name="矩形 45"/>
            <p:cNvSpPr/>
            <p:nvPr/>
          </p:nvSpPr>
          <p:spPr>
            <a:xfrm>
              <a:off x="-29871" y="411213"/>
              <a:ext cx="364804" cy="437796"/>
            </a:xfrm>
            <a:prstGeom prst="rect">
              <a:avLst/>
            </a:prstGeom>
            <a:solidFill>
              <a:srgbClr val="7030A0">
                <a:alpha val="34000"/>
              </a:srgbClr>
            </a:solidFill>
            <a:ln>
              <a:noFill/>
            </a:ln>
          </p:spPr>
          <p:style>
            <a:lnRef idx="2">
              <a:srgbClr val="4472C4">
                <a:shade val="50000"/>
              </a:srgbClr>
            </a:lnRef>
            <a:fillRef idx="1">
              <a:srgbClr val="4472C4"/>
            </a:fillRef>
            <a:effectRef idx="0">
              <a:srgbClr val="4472C4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47" name="文本框 13"/>
            <p:cNvSpPr txBox="1"/>
            <p:nvPr/>
          </p:nvSpPr>
          <p:spPr>
            <a:xfrm>
              <a:off x="124339" y="361495"/>
              <a:ext cx="339040" cy="509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6851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48" name="燕尾形 157"/>
          <p:cNvSpPr/>
          <p:nvPr/>
        </p:nvSpPr>
        <p:spPr>
          <a:xfrm>
            <a:off x="1710690" y="1129030"/>
            <a:ext cx="5306060" cy="625475"/>
          </a:xfrm>
          <a:prstGeom prst="chevron">
            <a:avLst/>
          </a:prstGeom>
          <a:solidFill>
            <a:srgbClr val="CEB8DF"/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lIns="68544" tIns="34271" rIns="68544" bIns="34271" rtlCol="0" anchor="ctr"/>
          <a:lstStyle/>
          <a:p>
            <a:pPr marL="0" marR="0" lvl="0" indent="0" algn="ctr" defTabSz="6851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分布地域广、环境差异大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1150620" y="2358390"/>
            <a:ext cx="8010525" cy="3839845"/>
          </a:xfrm>
          <a:prstGeom prst="roundRect">
            <a:avLst>
              <a:gd name="adj" fmla="val 945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30"/>
          </a:p>
        </p:txBody>
      </p:sp>
      <p:grpSp>
        <p:nvGrpSpPr>
          <p:cNvPr id="5" name="组合 4"/>
          <p:cNvGrpSpPr/>
          <p:nvPr/>
        </p:nvGrpSpPr>
        <p:grpSpPr>
          <a:xfrm>
            <a:off x="5412740" y="1587500"/>
            <a:ext cx="4748530" cy="2198370"/>
            <a:chOff x="7654" y="2500"/>
            <a:chExt cx="7478" cy="3462"/>
          </a:xfrm>
        </p:grpSpPr>
        <p:sp>
          <p:nvSpPr>
            <p:cNvPr id="3" name="矩形 2"/>
            <p:cNvSpPr/>
            <p:nvPr/>
          </p:nvSpPr>
          <p:spPr>
            <a:xfrm>
              <a:off x="9750" y="3204"/>
              <a:ext cx="5087" cy="1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7654" y="2500"/>
              <a:ext cx="7478" cy="3463"/>
            </a:xfrm>
            <a:prstGeom prst="rect">
              <a:avLst/>
            </a:prstGeom>
            <a:blipFill dpi="0" rotWithShape="1"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27040" t="-11727" r="-957" b="1316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188342" y="16268"/>
            <a:ext cx="5669280" cy="7956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4320" b="1" dirty="0">
                <a:solidFill>
                  <a:srgbClr val="7E5A49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集团中小机场建设特点</a:t>
            </a:r>
            <a:endParaRPr lang="zh-CN" altLang="en-US" sz="4320" b="1" dirty="0">
              <a:solidFill>
                <a:srgbClr val="7E5A49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5228" y="98564"/>
            <a:ext cx="379235" cy="5448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77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endParaRPr lang="zh-CN" altLang="en-US" sz="277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Picture 2" descr="F:\公司标识横版矢量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5358" y="-35846"/>
            <a:ext cx="2813388" cy="9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灯片编号占位符 1"/>
          <p:cNvSpPr>
            <a:spLocks noGrp="1"/>
          </p:cNvSpPr>
          <p:nvPr/>
        </p:nvSpPr>
        <p:spPr>
          <a:xfrm>
            <a:off x="12388216" y="6219444"/>
            <a:ext cx="3840480" cy="64293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9BB5D0-35E4-459D-AEF3-FE4D7C45CC19}" type="slidenum">
              <a:rPr lang="zh-CN" altLang="en-US" sz="1890" smtClean="0"/>
            </a:fld>
            <a:endParaRPr lang="zh-CN" altLang="en-US" sz="1890"/>
          </a:p>
        </p:txBody>
      </p:sp>
      <p:sp>
        <p:nvSpPr>
          <p:cNvPr id="14" name="TextBox 20"/>
          <p:cNvSpPr txBox="1"/>
          <p:nvPr/>
        </p:nvSpPr>
        <p:spPr>
          <a:xfrm>
            <a:off x="1581785" y="2794000"/>
            <a:ext cx="6846570" cy="2960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sz="216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集团中小机场大多地处交通基础设施不完善的欠发达地区，运输距离远，且路况不佳，导致运输成本高。</a:t>
            </a:r>
            <a:endParaRPr lang="zh-CN" sz="216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sz="216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高高原机场全年有效施工期短，尤其冬季，冰雪天气多，施工所需的材料、设备不能及时抵运现场。</a:t>
            </a:r>
            <a:endParaRPr lang="zh-CN" sz="216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sz="216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再加上高海拔、低气压、缺氧等因素，施工人员身体健康，机械设备的功效都受到较大影响。</a:t>
            </a:r>
            <a:endParaRPr lang="zh-CN" sz="216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0361295" y="1006475"/>
            <a:ext cx="5357495" cy="5350510"/>
            <a:chOff x="15447" y="1585"/>
            <a:chExt cx="8437" cy="8426"/>
          </a:xfrm>
        </p:grpSpPr>
        <p:grpSp>
          <p:nvGrpSpPr>
            <p:cNvPr id="7" name="组合 6"/>
            <p:cNvGrpSpPr/>
            <p:nvPr/>
          </p:nvGrpSpPr>
          <p:grpSpPr>
            <a:xfrm>
              <a:off x="15447" y="1585"/>
              <a:ext cx="8159" cy="8176"/>
              <a:chOff x="9308" y="1816"/>
              <a:chExt cx="3482" cy="3482"/>
            </a:xfrm>
          </p:grpSpPr>
          <p:sp>
            <p:nvSpPr>
              <p:cNvPr id="8" name="同心圆 7"/>
              <p:cNvSpPr/>
              <p:nvPr/>
            </p:nvSpPr>
            <p:spPr>
              <a:xfrm>
                <a:off x="9308" y="1816"/>
                <a:ext cx="3482" cy="3482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8100000" scaled="0"/>
              </a:gra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>
                <a:off x="9390" y="1898"/>
                <a:ext cx="3317" cy="3317"/>
              </a:xfrm>
              <a:prstGeom prst="ellipse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2" name="组合 21"/>
            <p:cNvGrpSpPr/>
            <p:nvPr/>
          </p:nvGrpSpPr>
          <p:grpSpPr>
            <a:xfrm>
              <a:off x="23600" y="7243"/>
              <a:ext cx="284" cy="284"/>
              <a:chOff x="5252030" y="2008764"/>
              <a:chExt cx="809336" cy="809336"/>
            </a:xfrm>
            <a:solidFill>
              <a:schemeClr val="accent2"/>
            </a:solidFill>
          </p:grpSpPr>
          <p:sp>
            <p:nvSpPr>
              <p:cNvPr id="23" name="椭圆 22"/>
              <p:cNvSpPr/>
              <p:nvPr/>
            </p:nvSpPr>
            <p:spPr>
              <a:xfrm>
                <a:off x="5252030" y="2008764"/>
                <a:ext cx="809336" cy="809336"/>
              </a:xfrm>
              <a:prstGeom prst="ellipse">
                <a:avLst/>
              </a:prstGeom>
              <a:solidFill>
                <a:srgbClr val="9954CC"/>
              </a:solidFill>
              <a:ln w="25400" cap="flat" cmpd="sng" algn="ctr">
                <a:noFill/>
                <a:prstDash val="solid"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5269270" y="2029388"/>
                <a:ext cx="769580" cy="769580"/>
              </a:xfrm>
              <a:prstGeom prst="ellipse">
                <a:avLst/>
              </a:prstGeom>
              <a:solidFill>
                <a:srgbClr val="9954CC"/>
              </a:solidFill>
              <a:ln>
                <a:noFill/>
              </a:ln>
              <a:effectLst>
                <a:innerShdw blurRad="368300" dist="254000">
                  <a:prstClr val="black">
                    <a:alpha val="2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21268" y="8156"/>
              <a:ext cx="1162" cy="1162"/>
              <a:chOff x="-2207216" y="8319694"/>
              <a:chExt cx="4000500" cy="4002212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2" name="同心圆 31"/>
              <p:cNvSpPr/>
              <p:nvPr/>
            </p:nvSpPr>
            <p:spPr>
              <a:xfrm>
                <a:off x="-2207216" y="8321406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5" name="椭圆 34"/>
              <p:cNvSpPr/>
              <p:nvPr/>
            </p:nvSpPr>
            <p:spPr>
              <a:xfrm>
                <a:off x="-2205057" y="8319694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6" name="组合 35"/>
            <p:cNvGrpSpPr/>
            <p:nvPr/>
          </p:nvGrpSpPr>
          <p:grpSpPr>
            <a:xfrm>
              <a:off x="21041" y="1892"/>
              <a:ext cx="608" cy="6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7" name="同心圆 3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398692" y="681455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9" name="组合 38"/>
            <p:cNvGrpSpPr/>
            <p:nvPr/>
          </p:nvGrpSpPr>
          <p:grpSpPr>
            <a:xfrm>
              <a:off x="22841" y="7520"/>
              <a:ext cx="570" cy="570"/>
              <a:chOff x="5252030" y="2008764"/>
              <a:chExt cx="809336" cy="809336"/>
            </a:xfrm>
            <a:solidFill>
              <a:schemeClr val="accent2"/>
            </a:solidFill>
          </p:grpSpPr>
          <p:sp>
            <p:nvSpPr>
              <p:cNvPr id="40" name="椭圆 39"/>
              <p:cNvSpPr/>
              <p:nvPr/>
            </p:nvSpPr>
            <p:spPr>
              <a:xfrm>
                <a:off x="5252030" y="2008764"/>
                <a:ext cx="809336" cy="809336"/>
              </a:xfrm>
              <a:prstGeom prst="ellipse">
                <a:avLst/>
              </a:prstGeom>
              <a:solidFill>
                <a:srgbClr val="9954CC"/>
              </a:solidFill>
              <a:ln w="25400" cap="flat" cmpd="sng" algn="ctr">
                <a:noFill/>
                <a:prstDash val="solid"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5269270" y="2029388"/>
                <a:ext cx="769580" cy="769580"/>
              </a:xfrm>
              <a:prstGeom prst="ellipse">
                <a:avLst/>
              </a:prstGeom>
              <a:solidFill>
                <a:srgbClr val="9954CC"/>
              </a:solidFill>
              <a:ln>
                <a:noFill/>
              </a:ln>
              <a:effectLst>
                <a:innerShdw blurRad="368300" dist="254000">
                  <a:prstClr val="black">
                    <a:alpha val="2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22100" y="9429"/>
              <a:ext cx="582" cy="58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3" name="同心圆 4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9" name="组 9"/>
          <p:cNvGrpSpPr/>
          <p:nvPr/>
        </p:nvGrpSpPr>
        <p:grpSpPr>
          <a:xfrm>
            <a:off x="-22224" y="1111885"/>
            <a:ext cx="1981835" cy="751840"/>
            <a:chOff x="-29871" y="357352"/>
            <a:chExt cx="1165356" cy="545058"/>
          </a:xfrm>
        </p:grpSpPr>
        <p:sp>
          <p:nvSpPr>
            <p:cNvPr id="50" name="内容占位符 41"/>
            <p:cNvSpPr txBox="1"/>
            <p:nvPr/>
          </p:nvSpPr>
          <p:spPr>
            <a:xfrm>
              <a:off x="255027" y="357352"/>
              <a:ext cx="880458" cy="545058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9pPr>
            </a:lstStyle>
            <a:p>
              <a:pPr marL="0" marR="0" lvl="0" indent="0" algn="ctr" defTabSz="1279525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7375E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微软雅黑" panose="020B0503020204020204" charset="-122"/>
                  <a:sym typeface="+mn-ea"/>
                </a:rPr>
                <a:t>特点二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-29871" y="411213"/>
              <a:ext cx="364804" cy="437796"/>
            </a:xfrm>
            <a:prstGeom prst="rect">
              <a:avLst/>
            </a:prstGeom>
            <a:solidFill>
              <a:srgbClr val="7030A0">
                <a:alpha val="34000"/>
              </a:srgbClr>
            </a:solidFill>
            <a:ln>
              <a:noFill/>
            </a:ln>
          </p:spPr>
          <p:style>
            <a:lnRef idx="2">
              <a:srgbClr val="4472C4">
                <a:shade val="50000"/>
              </a:srgbClr>
            </a:lnRef>
            <a:fillRef idx="1">
              <a:srgbClr val="4472C4"/>
            </a:fillRef>
            <a:effectRef idx="0">
              <a:srgbClr val="4472C4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52" name="文本框 13"/>
            <p:cNvSpPr txBox="1"/>
            <p:nvPr/>
          </p:nvSpPr>
          <p:spPr>
            <a:xfrm>
              <a:off x="124339" y="361495"/>
              <a:ext cx="339040" cy="509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6851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53" name="燕尾形 157"/>
          <p:cNvSpPr/>
          <p:nvPr/>
        </p:nvSpPr>
        <p:spPr>
          <a:xfrm>
            <a:off x="1710690" y="1129030"/>
            <a:ext cx="5306060" cy="625475"/>
          </a:xfrm>
          <a:prstGeom prst="chevron">
            <a:avLst/>
          </a:prstGeom>
          <a:solidFill>
            <a:srgbClr val="CEB8DF"/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lIns="68544" tIns="34271" rIns="68544" bIns="34271" rtlCol="0" anchor="ctr"/>
          <a:lstStyle/>
          <a:p>
            <a:pPr marL="0" marR="0" lvl="0" indent="0" algn="ctr" defTabSz="6851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建设难度大、施工成本高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1169670" y="2358390"/>
            <a:ext cx="8010525" cy="3839845"/>
          </a:xfrm>
          <a:prstGeom prst="roundRect">
            <a:avLst>
              <a:gd name="adj" fmla="val 945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30"/>
          </a:p>
        </p:txBody>
      </p:sp>
      <p:grpSp>
        <p:nvGrpSpPr>
          <p:cNvPr id="19" name="组合 18"/>
          <p:cNvGrpSpPr/>
          <p:nvPr/>
        </p:nvGrpSpPr>
        <p:grpSpPr>
          <a:xfrm>
            <a:off x="5431790" y="1587500"/>
            <a:ext cx="4748530" cy="2198370"/>
            <a:chOff x="7654" y="2500"/>
            <a:chExt cx="7478" cy="3462"/>
          </a:xfrm>
        </p:grpSpPr>
        <p:sp>
          <p:nvSpPr>
            <p:cNvPr id="20" name="矩形 19"/>
            <p:cNvSpPr/>
            <p:nvPr/>
          </p:nvSpPr>
          <p:spPr>
            <a:xfrm>
              <a:off x="9750" y="3204"/>
              <a:ext cx="5087" cy="1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7654" y="2500"/>
              <a:ext cx="7478" cy="3463"/>
            </a:xfrm>
            <a:prstGeom prst="rect">
              <a:avLst/>
            </a:prstGeom>
            <a:blipFill dpi="0" rotWithShape="1"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27040" t="-11727" r="-957" b="1316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188342" y="16268"/>
            <a:ext cx="5669280" cy="7956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4320" b="1" dirty="0">
                <a:solidFill>
                  <a:srgbClr val="7E5A49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集团中小机场建设特点</a:t>
            </a:r>
            <a:endParaRPr lang="zh-CN" altLang="en-US" sz="4320" b="1" dirty="0">
              <a:solidFill>
                <a:srgbClr val="7E5A49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5228" y="98564"/>
            <a:ext cx="379235" cy="5448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77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endParaRPr lang="zh-CN" altLang="en-US" sz="277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Picture 2" descr="F:\公司标识横版矢量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5358" y="-35846"/>
            <a:ext cx="2813388" cy="9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灯片编号占位符 1"/>
          <p:cNvSpPr>
            <a:spLocks noGrp="1"/>
          </p:cNvSpPr>
          <p:nvPr/>
        </p:nvSpPr>
        <p:spPr>
          <a:xfrm>
            <a:off x="12388216" y="6219444"/>
            <a:ext cx="3840480" cy="64293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9BB5D0-35E4-459D-AEF3-FE4D7C45CC19}" type="slidenum">
              <a:rPr lang="zh-CN" altLang="en-US" sz="1890" smtClean="0"/>
            </a:fld>
            <a:endParaRPr lang="zh-CN" altLang="en-US" sz="1890"/>
          </a:p>
        </p:txBody>
      </p:sp>
      <p:sp>
        <p:nvSpPr>
          <p:cNvPr id="14" name="TextBox 20"/>
          <p:cNvSpPr txBox="1"/>
          <p:nvPr/>
        </p:nvSpPr>
        <p:spPr>
          <a:xfrm>
            <a:off x="1587500" y="2798445"/>
            <a:ext cx="7397750" cy="2960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sz="216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集团中小机场有5个军民合用机场。</a:t>
            </a:r>
            <a:endParaRPr lang="zh-CN" sz="216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sz="216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需要优先保障军航飞行，民航时刻受到限制。</a:t>
            </a:r>
            <a:endParaRPr lang="zh-CN" sz="216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sz="216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尤其近年来，军航任务逐年增多，民航运量也增长较快，造成机场空域使用矛盾突出。</a:t>
            </a:r>
            <a:endParaRPr lang="zh-CN" sz="216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sz="216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机场改扩建须征得军方同意，协调难度大、审批周期长，制约了机场发展。</a:t>
            </a:r>
            <a:endParaRPr lang="zh-CN" sz="216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10380345" y="1006475"/>
            <a:ext cx="5357495" cy="5350510"/>
            <a:chOff x="15447" y="1585"/>
            <a:chExt cx="8437" cy="8426"/>
          </a:xfrm>
        </p:grpSpPr>
        <p:grpSp>
          <p:nvGrpSpPr>
            <p:cNvPr id="5" name="组合 4"/>
            <p:cNvGrpSpPr/>
            <p:nvPr/>
          </p:nvGrpSpPr>
          <p:grpSpPr>
            <a:xfrm>
              <a:off x="15447" y="1585"/>
              <a:ext cx="8159" cy="8176"/>
              <a:chOff x="9308" y="1816"/>
              <a:chExt cx="3482" cy="3482"/>
            </a:xfrm>
          </p:grpSpPr>
          <p:sp>
            <p:nvSpPr>
              <p:cNvPr id="6" name="同心圆 5"/>
              <p:cNvSpPr/>
              <p:nvPr/>
            </p:nvSpPr>
            <p:spPr>
              <a:xfrm>
                <a:off x="9308" y="1816"/>
                <a:ext cx="3482" cy="3482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8100000" scaled="0"/>
              </a:gra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9390" y="1898"/>
                <a:ext cx="3317" cy="3317"/>
              </a:xfrm>
              <a:prstGeom prst="ellipse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/>
            <p:cNvGrpSpPr/>
            <p:nvPr/>
          </p:nvGrpSpPr>
          <p:grpSpPr>
            <a:xfrm>
              <a:off x="23600" y="7243"/>
              <a:ext cx="284" cy="284"/>
              <a:chOff x="5252030" y="2008764"/>
              <a:chExt cx="809336" cy="809336"/>
            </a:xfrm>
            <a:solidFill>
              <a:schemeClr val="accent2"/>
            </a:solidFill>
          </p:grpSpPr>
          <p:sp>
            <p:nvSpPr>
              <p:cNvPr id="12" name="椭圆 11"/>
              <p:cNvSpPr/>
              <p:nvPr/>
            </p:nvSpPr>
            <p:spPr>
              <a:xfrm>
                <a:off x="5252030" y="2008764"/>
                <a:ext cx="809336" cy="809336"/>
              </a:xfrm>
              <a:prstGeom prst="ellipse">
                <a:avLst/>
              </a:prstGeom>
              <a:solidFill>
                <a:srgbClr val="9954CC"/>
              </a:solidFill>
              <a:ln w="25400" cap="flat" cmpd="sng" algn="ctr">
                <a:noFill/>
                <a:prstDash val="solid"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5269270" y="2029388"/>
                <a:ext cx="769580" cy="769580"/>
              </a:xfrm>
              <a:prstGeom prst="ellipse">
                <a:avLst/>
              </a:prstGeom>
              <a:solidFill>
                <a:srgbClr val="9954CC"/>
              </a:solidFill>
              <a:ln>
                <a:noFill/>
              </a:ln>
              <a:effectLst>
                <a:innerShdw blurRad="368300" dist="254000">
                  <a:prstClr val="black">
                    <a:alpha val="2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3" name="组合 22"/>
            <p:cNvGrpSpPr/>
            <p:nvPr/>
          </p:nvGrpSpPr>
          <p:grpSpPr>
            <a:xfrm>
              <a:off x="21268" y="8156"/>
              <a:ext cx="1162" cy="1162"/>
              <a:chOff x="-2207216" y="8319694"/>
              <a:chExt cx="4000500" cy="4002212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5" name="同心圆 24"/>
              <p:cNvSpPr/>
              <p:nvPr/>
            </p:nvSpPr>
            <p:spPr>
              <a:xfrm>
                <a:off x="-2207216" y="8321406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6" name="椭圆 25"/>
              <p:cNvSpPr/>
              <p:nvPr/>
            </p:nvSpPr>
            <p:spPr>
              <a:xfrm>
                <a:off x="-2205057" y="8319694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>
              <a:off x="21041" y="1892"/>
              <a:ext cx="608" cy="6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5" name="同心圆 3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7" name="组合 36"/>
            <p:cNvGrpSpPr/>
            <p:nvPr/>
          </p:nvGrpSpPr>
          <p:grpSpPr>
            <a:xfrm>
              <a:off x="22841" y="7520"/>
              <a:ext cx="570" cy="570"/>
              <a:chOff x="5252030" y="2008764"/>
              <a:chExt cx="809336" cy="809336"/>
            </a:xfrm>
            <a:solidFill>
              <a:schemeClr val="accent2"/>
            </a:solidFill>
          </p:grpSpPr>
          <p:sp>
            <p:nvSpPr>
              <p:cNvPr id="38" name="椭圆 37"/>
              <p:cNvSpPr/>
              <p:nvPr/>
            </p:nvSpPr>
            <p:spPr>
              <a:xfrm>
                <a:off x="5252030" y="2008764"/>
                <a:ext cx="809336" cy="809336"/>
              </a:xfrm>
              <a:prstGeom prst="ellipse">
                <a:avLst/>
              </a:prstGeom>
              <a:solidFill>
                <a:srgbClr val="9954CC"/>
              </a:solidFill>
              <a:ln w="25400" cap="flat" cmpd="sng" algn="ctr">
                <a:noFill/>
                <a:prstDash val="solid"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5269270" y="2029388"/>
                <a:ext cx="769580" cy="769580"/>
              </a:xfrm>
              <a:prstGeom prst="ellipse">
                <a:avLst/>
              </a:prstGeom>
              <a:solidFill>
                <a:srgbClr val="9954CC"/>
              </a:solidFill>
              <a:ln>
                <a:noFill/>
              </a:ln>
              <a:effectLst>
                <a:innerShdw blurRad="368300" dist="254000">
                  <a:prstClr val="black">
                    <a:alpha val="2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40" name="组合 39"/>
            <p:cNvGrpSpPr/>
            <p:nvPr/>
          </p:nvGrpSpPr>
          <p:grpSpPr>
            <a:xfrm>
              <a:off x="22100" y="9429"/>
              <a:ext cx="582" cy="58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1" name="同心圆 4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椭圆 4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49" name="组 9"/>
          <p:cNvGrpSpPr/>
          <p:nvPr/>
        </p:nvGrpSpPr>
        <p:grpSpPr>
          <a:xfrm>
            <a:off x="-22224" y="1111885"/>
            <a:ext cx="1981835" cy="751840"/>
            <a:chOff x="-29871" y="357352"/>
            <a:chExt cx="1165356" cy="545058"/>
          </a:xfrm>
        </p:grpSpPr>
        <p:sp>
          <p:nvSpPr>
            <p:cNvPr id="50" name="内容占位符 41"/>
            <p:cNvSpPr txBox="1"/>
            <p:nvPr/>
          </p:nvSpPr>
          <p:spPr>
            <a:xfrm>
              <a:off x="255027" y="357352"/>
              <a:ext cx="880458" cy="545058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9pPr>
            </a:lstStyle>
            <a:p>
              <a:pPr marL="0" marR="0" lvl="0" indent="0" algn="ctr" defTabSz="1279525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7375E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微软雅黑" panose="020B0503020204020204" charset="-122"/>
                  <a:sym typeface="+mn-ea"/>
                </a:rPr>
                <a:t>特点三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-29871" y="411213"/>
              <a:ext cx="364804" cy="437796"/>
            </a:xfrm>
            <a:prstGeom prst="rect">
              <a:avLst/>
            </a:prstGeom>
            <a:solidFill>
              <a:srgbClr val="7030A0">
                <a:alpha val="34000"/>
              </a:srgbClr>
            </a:solidFill>
            <a:ln>
              <a:noFill/>
            </a:ln>
          </p:spPr>
          <p:style>
            <a:lnRef idx="2">
              <a:srgbClr val="4472C4">
                <a:shade val="50000"/>
              </a:srgbClr>
            </a:lnRef>
            <a:fillRef idx="1">
              <a:srgbClr val="4472C4"/>
            </a:fillRef>
            <a:effectRef idx="0">
              <a:srgbClr val="4472C4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52" name="文本框 13"/>
            <p:cNvSpPr txBox="1"/>
            <p:nvPr/>
          </p:nvSpPr>
          <p:spPr>
            <a:xfrm>
              <a:off x="124339" y="361495"/>
              <a:ext cx="339040" cy="509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6851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53" name="燕尾形 157"/>
          <p:cNvSpPr/>
          <p:nvPr/>
        </p:nvSpPr>
        <p:spPr>
          <a:xfrm>
            <a:off x="1710690" y="1129030"/>
            <a:ext cx="6524625" cy="625475"/>
          </a:xfrm>
          <a:prstGeom prst="chevron">
            <a:avLst/>
          </a:prstGeom>
          <a:solidFill>
            <a:srgbClr val="CEB8DF"/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lIns="68544" tIns="34271" rIns="68544" bIns="34271" rtlCol="0" anchor="ctr"/>
          <a:lstStyle/>
          <a:p>
            <a:pPr marL="0" marR="0" lvl="0" indent="0" algn="ctr" defTabSz="6851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军民合用机场多、发展受限大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圆角矩形 54"/>
          <p:cNvSpPr/>
          <p:nvPr/>
        </p:nvSpPr>
        <p:spPr>
          <a:xfrm>
            <a:off x="988695" y="2063115"/>
            <a:ext cx="8343265" cy="4135120"/>
          </a:xfrm>
          <a:prstGeom prst="roundRect">
            <a:avLst>
              <a:gd name="adj" fmla="val 945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30"/>
          </a:p>
        </p:txBody>
      </p:sp>
      <p:grpSp>
        <p:nvGrpSpPr>
          <p:cNvPr id="56" name="组合 55"/>
          <p:cNvGrpSpPr/>
          <p:nvPr/>
        </p:nvGrpSpPr>
        <p:grpSpPr>
          <a:xfrm>
            <a:off x="5332730" y="4872355"/>
            <a:ext cx="4748530" cy="2198370"/>
            <a:chOff x="7654" y="2500"/>
            <a:chExt cx="7478" cy="3462"/>
          </a:xfrm>
        </p:grpSpPr>
        <p:sp>
          <p:nvSpPr>
            <p:cNvPr id="57" name="矩形 56"/>
            <p:cNvSpPr/>
            <p:nvPr/>
          </p:nvSpPr>
          <p:spPr>
            <a:xfrm>
              <a:off x="9750" y="3204"/>
              <a:ext cx="5087" cy="1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7654" y="2500"/>
              <a:ext cx="7478" cy="3463"/>
            </a:xfrm>
            <a:prstGeom prst="rect">
              <a:avLst/>
            </a:prstGeom>
            <a:blipFill dpi="0" rotWithShape="1">
              <a:blip r:embed="rId1" cstate="print">
                <a:extLst>
                  <a:ext uri="{BEBA8EAE-BF5A-486C-A8C5-ECC9F3942E4B}">
                    <a14:imgProps xmlns:a14="http://schemas.microsoft.com/office/drawing/2010/main">
                      <a14:imgLayer r:embed="rId2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27040" t="-11727" r="-957" b="1316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1188342" y="16268"/>
            <a:ext cx="5669280" cy="7956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4320" b="1" dirty="0">
                <a:solidFill>
                  <a:srgbClr val="7E5A49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集团中小机场建设特点</a:t>
            </a:r>
            <a:endParaRPr lang="zh-CN" altLang="en-US" sz="4320" b="1" dirty="0">
              <a:solidFill>
                <a:srgbClr val="7E5A49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5228" y="98564"/>
            <a:ext cx="379235" cy="5448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77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endParaRPr lang="zh-CN" altLang="en-US" sz="277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Picture 2" descr="F:\公司标识横版矢量图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5358" y="-35846"/>
            <a:ext cx="2813388" cy="9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灯片编号占位符 1"/>
          <p:cNvSpPr>
            <a:spLocks noGrp="1"/>
          </p:cNvSpPr>
          <p:nvPr/>
        </p:nvSpPr>
        <p:spPr>
          <a:xfrm>
            <a:off x="12388216" y="6219444"/>
            <a:ext cx="3840480" cy="64293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9BB5D0-35E4-459D-AEF3-FE4D7C45CC19}" type="slidenum">
              <a:rPr lang="zh-CN" altLang="en-US" sz="1890" smtClean="0"/>
            </a:fld>
            <a:endParaRPr lang="zh-CN" altLang="en-US" sz="1890"/>
          </a:p>
        </p:txBody>
      </p:sp>
      <p:grpSp>
        <p:nvGrpSpPr>
          <p:cNvPr id="49" name="组 9"/>
          <p:cNvGrpSpPr/>
          <p:nvPr/>
        </p:nvGrpSpPr>
        <p:grpSpPr>
          <a:xfrm>
            <a:off x="-22224" y="1111885"/>
            <a:ext cx="1981835" cy="751840"/>
            <a:chOff x="-29871" y="357352"/>
            <a:chExt cx="1165356" cy="545058"/>
          </a:xfrm>
        </p:grpSpPr>
        <p:sp>
          <p:nvSpPr>
            <p:cNvPr id="50" name="内容占位符 41"/>
            <p:cNvSpPr txBox="1"/>
            <p:nvPr/>
          </p:nvSpPr>
          <p:spPr>
            <a:xfrm>
              <a:off x="255027" y="357352"/>
              <a:ext cx="880458" cy="545058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9pPr>
            </a:lstStyle>
            <a:p>
              <a:pPr marL="0" marR="0" lvl="0" indent="0" algn="ctr" defTabSz="1279525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7375E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微软雅黑" panose="020B0503020204020204" charset="-122"/>
                  <a:sym typeface="+mn-ea"/>
                </a:rPr>
                <a:t>特点四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-29871" y="411213"/>
              <a:ext cx="364804" cy="437796"/>
            </a:xfrm>
            <a:prstGeom prst="rect">
              <a:avLst/>
            </a:prstGeom>
            <a:solidFill>
              <a:srgbClr val="7030A0">
                <a:alpha val="34000"/>
              </a:srgbClr>
            </a:solidFill>
            <a:ln>
              <a:noFill/>
            </a:ln>
          </p:spPr>
          <p:style>
            <a:lnRef idx="2">
              <a:srgbClr val="4472C4">
                <a:shade val="50000"/>
              </a:srgbClr>
            </a:lnRef>
            <a:fillRef idx="1">
              <a:srgbClr val="4472C4"/>
            </a:fillRef>
            <a:effectRef idx="0">
              <a:srgbClr val="4472C4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52" name="文本框 13"/>
            <p:cNvSpPr txBox="1"/>
            <p:nvPr/>
          </p:nvSpPr>
          <p:spPr>
            <a:xfrm>
              <a:off x="124339" y="361495"/>
              <a:ext cx="339040" cy="509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6851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53" name="燕尾形 157"/>
          <p:cNvSpPr/>
          <p:nvPr/>
        </p:nvSpPr>
        <p:spPr>
          <a:xfrm>
            <a:off x="1710690" y="1129030"/>
            <a:ext cx="5343525" cy="625475"/>
          </a:xfrm>
          <a:prstGeom prst="chevron">
            <a:avLst/>
          </a:prstGeom>
          <a:solidFill>
            <a:srgbClr val="CEB8DF"/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lIns="68544" tIns="34271" rIns="68544" bIns="34271" rtlCol="0" anchor="ctr"/>
          <a:lstStyle/>
          <a:p>
            <a:pPr marL="0" marR="0" lvl="0" indent="0" algn="ctr" defTabSz="6851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建设合作模式因地而异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0380345" y="1006475"/>
            <a:ext cx="5357495" cy="5350510"/>
            <a:chOff x="15447" y="1585"/>
            <a:chExt cx="8437" cy="8426"/>
          </a:xfrm>
        </p:grpSpPr>
        <p:grpSp>
          <p:nvGrpSpPr>
            <p:cNvPr id="13" name="组合 12"/>
            <p:cNvGrpSpPr/>
            <p:nvPr/>
          </p:nvGrpSpPr>
          <p:grpSpPr>
            <a:xfrm>
              <a:off x="15447" y="1585"/>
              <a:ext cx="8159" cy="8176"/>
              <a:chOff x="9308" y="1816"/>
              <a:chExt cx="3482" cy="3482"/>
            </a:xfrm>
          </p:grpSpPr>
          <p:sp>
            <p:nvSpPr>
              <p:cNvPr id="15" name="同心圆 14"/>
              <p:cNvSpPr/>
              <p:nvPr/>
            </p:nvSpPr>
            <p:spPr>
              <a:xfrm>
                <a:off x="9308" y="1816"/>
                <a:ext cx="3482" cy="3482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8100000" scaled="0"/>
              </a:gra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9390" y="1898"/>
                <a:ext cx="3317" cy="3317"/>
              </a:xfrm>
              <a:prstGeom prst="ellipse">
                <a:avLst/>
              </a:prstGeom>
              <a:blipFill rotWithShape="1"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3600" y="7243"/>
              <a:ext cx="284" cy="284"/>
              <a:chOff x="5252030" y="2008764"/>
              <a:chExt cx="809336" cy="809336"/>
            </a:xfrm>
            <a:solidFill>
              <a:schemeClr val="accent2"/>
            </a:solidFill>
          </p:grpSpPr>
          <p:sp>
            <p:nvSpPr>
              <p:cNvPr id="18" name="椭圆 17"/>
              <p:cNvSpPr/>
              <p:nvPr/>
            </p:nvSpPr>
            <p:spPr>
              <a:xfrm>
                <a:off x="5252030" y="2008764"/>
                <a:ext cx="809336" cy="809336"/>
              </a:xfrm>
              <a:prstGeom prst="ellipse">
                <a:avLst/>
              </a:prstGeom>
              <a:solidFill>
                <a:srgbClr val="9954CC"/>
              </a:solidFill>
              <a:ln w="25400" cap="flat" cmpd="sng" algn="ctr">
                <a:noFill/>
                <a:prstDash val="solid"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5269270" y="2029388"/>
                <a:ext cx="769580" cy="769580"/>
              </a:xfrm>
              <a:prstGeom prst="ellipse">
                <a:avLst/>
              </a:prstGeom>
              <a:solidFill>
                <a:srgbClr val="9954CC"/>
              </a:solidFill>
              <a:ln>
                <a:noFill/>
              </a:ln>
              <a:effectLst>
                <a:innerShdw blurRad="368300" dist="254000">
                  <a:prstClr val="black">
                    <a:alpha val="2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1268" y="8156"/>
              <a:ext cx="1162" cy="1162"/>
              <a:chOff x="-2207216" y="8319694"/>
              <a:chExt cx="4000500" cy="4002212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1" name="同心圆 20"/>
              <p:cNvSpPr/>
              <p:nvPr/>
            </p:nvSpPr>
            <p:spPr>
              <a:xfrm>
                <a:off x="-2207216" y="8321406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-2205057" y="8319694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21041" y="1892"/>
              <a:ext cx="608" cy="6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8" name="同心圆 2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22841" y="7520"/>
              <a:ext cx="570" cy="570"/>
              <a:chOff x="5252030" y="2008764"/>
              <a:chExt cx="809336" cy="809336"/>
            </a:xfrm>
            <a:solidFill>
              <a:schemeClr val="accent2"/>
            </a:solidFill>
          </p:grpSpPr>
          <p:sp>
            <p:nvSpPr>
              <p:cNvPr id="31" name="椭圆 30"/>
              <p:cNvSpPr/>
              <p:nvPr/>
            </p:nvSpPr>
            <p:spPr>
              <a:xfrm>
                <a:off x="5252030" y="2008764"/>
                <a:ext cx="809336" cy="809336"/>
              </a:xfrm>
              <a:prstGeom prst="ellipse">
                <a:avLst/>
              </a:prstGeom>
              <a:solidFill>
                <a:srgbClr val="9954CC"/>
              </a:solidFill>
              <a:ln w="25400" cap="flat" cmpd="sng" algn="ctr">
                <a:noFill/>
                <a:prstDash val="solid"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5269270" y="2029388"/>
                <a:ext cx="769580" cy="769580"/>
              </a:xfrm>
              <a:prstGeom prst="ellipse">
                <a:avLst/>
              </a:prstGeom>
              <a:solidFill>
                <a:srgbClr val="9954CC"/>
              </a:solidFill>
              <a:ln>
                <a:noFill/>
              </a:ln>
              <a:effectLst>
                <a:innerShdw blurRad="368300" dist="254000">
                  <a:prstClr val="black">
                    <a:alpha val="2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22100" y="9429"/>
              <a:ext cx="582" cy="58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4" name="同心圆 4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4" name="TextBox 20"/>
          <p:cNvSpPr txBox="1"/>
          <p:nvPr/>
        </p:nvSpPr>
        <p:spPr>
          <a:xfrm>
            <a:off x="1532890" y="2359025"/>
            <a:ext cx="7426325" cy="296037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sz="216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建设前期大多以地方政府为主推进。</a:t>
            </a:r>
            <a:endParaRPr sz="216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sz="216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以陕西和宁夏为例：地方政府牵头，集团深度参与前期文件编制与审批，受托组建指挥部负责建设管理。</a:t>
            </a:r>
            <a:endParaRPr sz="216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sz="216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以青海为例：中小机场建设全链条全权委托集团管理。</a:t>
            </a:r>
            <a:endParaRPr sz="216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sz="216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近年来，集团积极与各地市政府对接，新建机场建设合作模式也呈现出一事一议的特点。</a:t>
            </a:r>
            <a:endParaRPr sz="216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88342" y="16268"/>
            <a:ext cx="5669280" cy="795655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zh-CN" altLang="en-US" sz="4320" b="1" dirty="0">
                <a:solidFill>
                  <a:srgbClr val="7E5A49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集团中小机场建设特点</a:t>
            </a:r>
            <a:endParaRPr lang="zh-CN" altLang="en-US" sz="4320" b="1" dirty="0">
              <a:solidFill>
                <a:srgbClr val="7E5A49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65228" y="98564"/>
            <a:ext cx="379235" cy="544830"/>
          </a:xfrm>
          <a:prstGeom prst="rect">
            <a:avLst/>
          </a:prstGeom>
        </p:spPr>
        <p:txBody>
          <a:bodyPr wrap="square">
            <a:spAutoFit/>
          </a:bodyPr>
          <a:p>
            <a:pPr algn="ctr"/>
            <a:r>
              <a:rPr lang="zh-CN" altLang="en-US" sz="2775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endParaRPr lang="zh-CN" altLang="en-US" sz="2775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Picture 2" descr="F:\公司标识横版矢量图.pn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5358" y="-35846"/>
            <a:ext cx="2813388" cy="914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灯片编号占位符 1"/>
          <p:cNvSpPr>
            <a:spLocks noGrp="1"/>
          </p:cNvSpPr>
          <p:nvPr/>
        </p:nvSpPr>
        <p:spPr>
          <a:xfrm>
            <a:off x="12388216" y="6219444"/>
            <a:ext cx="3840480" cy="642938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D9BB5D0-35E4-459D-AEF3-FE4D7C45CC19}" type="slidenum">
              <a:rPr lang="zh-CN" altLang="en-US" sz="1890" smtClean="0"/>
            </a:fld>
            <a:endParaRPr lang="zh-CN" altLang="en-US" sz="1890"/>
          </a:p>
        </p:txBody>
      </p:sp>
      <p:grpSp>
        <p:nvGrpSpPr>
          <p:cNvPr id="49" name="组 9"/>
          <p:cNvGrpSpPr/>
          <p:nvPr/>
        </p:nvGrpSpPr>
        <p:grpSpPr>
          <a:xfrm>
            <a:off x="-22224" y="1111885"/>
            <a:ext cx="1981835" cy="751840"/>
            <a:chOff x="-29871" y="357352"/>
            <a:chExt cx="1165356" cy="545058"/>
          </a:xfrm>
        </p:grpSpPr>
        <p:sp>
          <p:nvSpPr>
            <p:cNvPr id="50" name="内容占位符 41"/>
            <p:cNvSpPr txBox="1"/>
            <p:nvPr/>
          </p:nvSpPr>
          <p:spPr>
            <a:xfrm>
              <a:off x="255027" y="357352"/>
              <a:ext cx="880458" cy="545058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171450" indent="-17145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ysClr val="windowText" lastClr="000000"/>
                  </a:solidFill>
                  <a:latin typeface="+mn-ea"/>
                  <a:ea typeface="微软雅黑" panose="020B0503020204020204" charset="-122"/>
                  <a:cs typeface="+mn-ea"/>
                </a:defRPr>
              </a:lvl9pPr>
            </a:lstStyle>
            <a:p>
              <a:pPr marL="0" marR="0" lvl="0" indent="0" algn="ctr" defTabSz="1279525" rtl="0" eaLnBrk="1" fontAlgn="base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17375E"/>
                </a:buClr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cs typeface="微软雅黑" panose="020B0503020204020204" charset="-122"/>
                  <a:sym typeface="+mn-ea"/>
                </a:rPr>
                <a:t>特点五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-29871" y="411213"/>
              <a:ext cx="364804" cy="437796"/>
            </a:xfrm>
            <a:prstGeom prst="rect">
              <a:avLst/>
            </a:prstGeom>
            <a:solidFill>
              <a:srgbClr val="7030A0">
                <a:alpha val="34000"/>
              </a:srgbClr>
            </a:solidFill>
            <a:ln>
              <a:noFill/>
            </a:ln>
          </p:spPr>
          <p:style>
            <a:lnRef idx="2">
              <a:srgbClr val="4472C4">
                <a:shade val="50000"/>
              </a:srgbClr>
            </a:lnRef>
            <a:fillRef idx="1">
              <a:srgbClr val="4472C4"/>
            </a:fillRef>
            <a:effectRef idx="0">
              <a:srgbClr val="4472C4"/>
            </a:effectRef>
            <a:fontRef idx="minor">
              <a:sysClr val="window" lastClr="FFFFFF"/>
            </a:fontRef>
          </p:style>
          <p:txBody>
            <a:bodyPr rtlCol="0" anchor="ctr"/>
            <a:lstStyle/>
            <a:p>
              <a:pPr marL="0" marR="0" lvl="0" indent="0" algn="ctr" defTabSz="6851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1" lang="zh-CN" alt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微软雅黑" panose="020B0503020204020204" charset="-122"/>
                <a:sym typeface="+mn-ea"/>
              </a:endParaRPr>
            </a:p>
          </p:txBody>
        </p:sp>
        <p:sp>
          <p:nvSpPr>
            <p:cNvPr id="52" name="文本框 13"/>
            <p:cNvSpPr txBox="1"/>
            <p:nvPr/>
          </p:nvSpPr>
          <p:spPr>
            <a:xfrm>
              <a:off x="124339" y="361495"/>
              <a:ext cx="339040" cy="50915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ctr" anchorCtr="0">
              <a:noAutofit/>
            </a:bodyPr>
            <a:lstStyle/>
            <a:p>
              <a:pPr marL="0" marR="0" lvl="0" indent="0" algn="ctr" defTabSz="68516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53" name="燕尾形 157"/>
          <p:cNvSpPr/>
          <p:nvPr/>
        </p:nvSpPr>
        <p:spPr>
          <a:xfrm>
            <a:off x="1710690" y="1129030"/>
            <a:ext cx="5343525" cy="625475"/>
          </a:xfrm>
          <a:prstGeom prst="chevron">
            <a:avLst/>
          </a:prstGeom>
          <a:solidFill>
            <a:srgbClr val="CEB8DF"/>
          </a:solidFill>
          <a:ln>
            <a:noFill/>
          </a:ln>
        </p:spPr>
        <p:style>
          <a:lnRef idx="2">
            <a:srgbClr val="4472C4">
              <a:shade val="50000"/>
            </a:srgbClr>
          </a:lnRef>
          <a:fillRef idx="1">
            <a:srgbClr val="4472C4"/>
          </a:fillRef>
          <a:effectRef idx="0">
            <a:srgbClr val="4472C4"/>
          </a:effectRef>
          <a:fontRef idx="minor">
            <a:sysClr val="window" lastClr="FFFFFF"/>
          </a:fontRef>
        </p:style>
        <p:txBody>
          <a:bodyPr lIns="68544" tIns="34271" rIns="68544" bIns="34271" rtlCol="0" anchor="ctr"/>
          <a:lstStyle/>
          <a:p>
            <a:pPr marL="0" marR="0" lvl="0" indent="0" algn="ctr" defTabSz="685165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8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机场产权形式多样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10380345" y="1006475"/>
            <a:ext cx="5357495" cy="5350510"/>
            <a:chOff x="15447" y="1585"/>
            <a:chExt cx="8437" cy="8426"/>
          </a:xfrm>
        </p:grpSpPr>
        <p:grpSp>
          <p:nvGrpSpPr>
            <p:cNvPr id="13" name="组合 12"/>
            <p:cNvGrpSpPr/>
            <p:nvPr/>
          </p:nvGrpSpPr>
          <p:grpSpPr>
            <a:xfrm>
              <a:off x="15447" y="1585"/>
              <a:ext cx="8159" cy="8176"/>
              <a:chOff x="9308" y="1816"/>
              <a:chExt cx="3482" cy="3482"/>
            </a:xfrm>
          </p:grpSpPr>
          <p:sp>
            <p:nvSpPr>
              <p:cNvPr id="15" name="同心圆 14"/>
              <p:cNvSpPr/>
              <p:nvPr/>
            </p:nvSpPr>
            <p:spPr>
              <a:xfrm>
                <a:off x="9308" y="1816"/>
                <a:ext cx="3482" cy="3482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100000">
                    <a:schemeClr val="bg1"/>
                  </a:gs>
                  <a:gs pos="100000">
                    <a:schemeClr val="bg1"/>
                  </a:gs>
                </a:gsLst>
                <a:lin ang="8100000" scaled="0"/>
              </a:grad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9390" y="1898"/>
                <a:ext cx="3317" cy="3317"/>
              </a:xfrm>
              <a:prstGeom prst="ellipse">
                <a:avLst/>
              </a:prstGeom>
              <a:blipFill rotWithShape="1">
                <a:blip r:embed="rId2"/>
                <a:stretch>
                  <a:fillRect/>
                </a:stretch>
              </a:blipFill>
              <a:ln>
                <a:noFill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23600" y="7243"/>
              <a:ext cx="284" cy="284"/>
              <a:chOff x="5252030" y="2008764"/>
              <a:chExt cx="809336" cy="809336"/>
            </a:xfrm>
            <a:solidFill>
              <a:schemeClr val="accent2"/>
            </a:solidFill>
          </p:grpSpPr>
          <p:sp>
            <p:nvSpPr>
              <p:cNvPr id="18" name="椭圆 17"/>
              <p:cNvSpPr/>
              <p:nvPr/>
            </p:nvSpPr>
            <p:spPr>
              <a:xfrm>
                <a:off x="5252030" y="2008764"/>
                <a:ext cx="809336" cy="809336"/>
              </a:xfrm>
              <a:prstGeom prst="ellipse">
                <a:avLst/>
              </a:prstGeom>
              <a:solidFill>
                <a:srgbClr val="9954CC"/>
              </a:solidFill>
              <a:ln w="25400" cap="flat" cmpd="sng" algn="ctr">
                <a:noFill/>
                <a:prstDash val="solid"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椭圆 18"/>
              <p:cNvSpPr/>
              <p:nvPr/>
            </p:nvSpPr>
            <p:spPr>
              <a:xfrm>
                <a:off x="5269270" y="2029388"/>
                <a:ext cx="769580" cy="769580"/>
              </a:xfrm>
              <a:prstGeom prst="ellipse">
                <a:avLst/>
              </a:prstGeom>
              <a:solidFill>
                <a:srgbClr val="9954CC"/>
              </a:solidFill>
              <a:ln>
                <a:noFill/>
              </a:ln>
              <a:effectLst>
                <a:innerShdw blurRad="368300" dist="254000">
                  <a:prstClr val="black">
                    <a:alpha val="2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20" name="组合 19"/>
            <p:cNvGrpSpPr/>
            <p:nvPr/>
          </p:nvGrpSpPr>
          <p:grpSpPr>
            <a:xfrm>
              <a:off x="21268" y="8156"/>
              <a:ext cx="1162" cy="1162"/>
              <a:chOff x="-2207216" y="8319694"/>
              <a:chExt cx="4000500" cy="4002212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1" name="同心圆 20"/>
              <p:cNvSpPr/>
              <p:nvPr/>
            </p:nvSpPr>
            <p:spPr>
              <a:xfrm>
                <a:off x="-2207216" y="8321406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-2205057" y="8319694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21041" y="1892"/>
              <a:ext cx="608" cy="6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8" name="同心圆 2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9" name="椭圆 2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22841" y="7520"/>
              <a:ext cx="570" cy="570"/>
              <a:chOff x="5252030" y="2008764"/>
              <a:chExt cx="809336" cy="809336"/>
            </a:xfrm>
            <a:solidFill>
              <a:schemeClr val="accent2"/>
            </a:solidFill>
          </p:grpSpPr>
          <p:sp>
            <p:nvSpPr>
              <p:cNvPr id="31" name="椭圆 30"/>
              <p:cNvSpPr/>
              <p:nvPr/>
            </p:nvSpPr>
            <p:spPr>
              <a:xfrm>
                <a:off x="5252030" y="2008764"/>
                <a:ext cx="809336" cy="809336"/>
              </a:xfrm>
              <a:prstGeom prst="ellipse">
                <a:avLst/>
              </a:prstGeom>
              <a:solidFill>
                <a:srgbClr val="9954CC"/>
              </a:solidFill>
              <a:ln w="25400" cap="flat" cmpd="sng" algn="ctr">
                <a:noFill/>
                <a:prstDash val="solid"/>
              </a:ln>
              <a:effectLst>
                <a:outerShdw blurRad="444500" dist="254000" dir="8100000" algn="tr" rotWithShape="0">
                  <a:prstClr val="black">
                    <a:alpha val="50000"/>
                  </a:prstClr>
                </a:outerShdw>
              </a:effectLst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5269270" y="2029388"/>
                <a:ext cx="769580" cy="769580"/>
              </a:xfrm>
              <a:prstGeom prst="ellipse">
                <a:avLst/>
              </a:prstGeom>
              <a:solidFill>
                <a:srgbClr val="9954CC"/>
              </a:solidFill>
              <a:ln>
                <a:noFill/>
              </a:ln>
              <a:effectLst>
                <a:innerShdw blurRad="368300" dist="254000">
                  <a:prstClr val="black">
                    <a:alpha val="22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</p:grpSp>
        <p:grpSp>
          <p:nvGrpSpPr>
            <p:cNvPr id="42" name="组合 41"/>
            <p:cNvGrpSpPr/>
            <p:nvPr/>
          </p:nvGrpSpPr>
          <p:grpSpPr>
            <a:xfrm>
              <a:off x="22100" y="9429"/>
              <a:ext cx="582" cy="58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4" name="同心圆 4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6" name="椭圆 4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55" name="圆角矩形 54"/>
          <p:cNvSpPr/>
          <p:nvPr/>
        </p:nvSpPr>
        <p:spPr>
          <a:xfrm>
            <a:off x="988695" y="2063115"/>
            <a:ext cx="8343265" cy="4135120"/>
          </a:xfrm>
          <a:prstGeom prst="roundRect">
            <a:avLst>
              <a:gd name="adj" fmla="val 9450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430"/>
          </a:p>
        </p:txBody>
      </p:sp>
      <p:grpSp>
        <p:nvGrpSpPr>
          <p:cNvPr id="56" name="组合 55"/>
          <p:cNvGrpSpPr/>
          <p:nvPr/>
        </p:nvGrpSpPr>
        <p:grpSpPr>
          <a:xfrm>
            <a:off x="5332730" y="4872355"/>
            <a:ext cx="4748530" cy="2198370"/>
            <a:chOff x="7654" y="2500"/>
            <a:chExt cx="7478" cy="3462"/>
          </a:xfrm>
        </p:grpSpPr>
        <p:sp>
          <p:nvSpPr>
            <p:cNvPr id="57" name="矩形 56"/>
            <p:cNvSpPr/>
            <p:nvPr/>
          </p:nvSpPr>
          <p:spPr>
            <a:xfrm>
              <a:off x="9750" y="3204"/>
              <a:ext cx="5087" cy="11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7654" y="2500"/>
              <a:ext cx="7478" cy="3463"/>
            </a:xfrm>
            <a:prstGeom prst="rect">
              <a:avLst/>
            </a:prstGeom>
            <a:blipFill dpi="0"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27040" t="-11727" r="-957" b="13163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14" name="TextBox 20"/>
          <p:cNvSpPr txBox="1"/>
          <p:nvPr/>
        </p:nvSpPr>
        <p:spPr>
          <a:xfrm>
            <a:off x="1449070" y="2298700"/>
            <a:ext cx="7422515" cy="34537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sz="216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宁夏自治区中卫、固原机场产权移交宁夏机场公司，宁夏机场公司按照一定比例持股。</a:t>
            </a:r>
            <a:endParaRPr lang="zh-CN" sz="216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sz="216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青海省机场联合重组后，格尔木、玉树机场产权归属青海机场公司，后期新建的德令哈、花土沟、果洛、祁连等机场，机场产权属地方，集团运营管理。</a:t>
            </a:r>
            <a:endParaRPr lang="zh-CN" sz="216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342900" indent="-342900" algn="l" fontAlgn="auto">
              <a:lnSpc>
                <a:spcPct val="150000"/>
              </a:lnSpc>
              <a:spcBef>
                <a:spcPts val="0"/>
              </a:spcBef>
              <a:buFont typeface="Wingdings" panose="05000000000000000000" charset="0"/>
              <a:buChar char="Ø"/>
            </a:pPr>
            <a:r>
              <a:rPr lang="zh-CN" sz="216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陕西省榆林、延安、汉中、安康机场产权归属各机场公司，集团与地方政府按一定比例持股。</a:t>
            </a:r>
            <a:endParaRPr lang="zh-CN" sz="2160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/>
    </mc:Choice>
    <mc:Fallback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FULL_TEXT_BEAUTIFY_COPY_ID" val="11"/>
  <p:tag name="KSO_WM_UNIT_PLACING_PICTURE_USER_VIEWPORT" val="{&quot;height&quot;:3929.3181102362205,&quot;width&quot;:4418.2094488188977}"/>
</p:tagLst>
</file>

<file path=ppt/tags/tag2.xml><?xml version="1.0" encoding="utf-8"?>
<p:tagLst xmlns:p="http://schemas.openxmlformats.org/presentationml/2006/main">
  <p:tag name="KSO_WM_FULL_TEXT_BEAUTIFY_COPY_ID" val="11"/>
  <p:tag name="KSO_WM_UNIT_PLACING_PICTURE_USER_VIEWPORT" val="{&quot;height&quot;:3929.3181102362205,&quot;width&quot;:4418.2094488188977}"/>
</p:tagLst>
</file>

<file path=ppt/tags/tag3.xml><?xml version="1.0" encoding="utf-8"?>
<p:tagLst xmlns:p="http://schemas.openxmlformats.org/presentationml/2006/main">
  <p:tag name="KSO_WM_FULL_TEXT_BEAUTIFY_COPY_ID" val="11"/>
  <p:tag name="KSO_WM_UNIT_PLACING_PICTURE_USER_VIEWPORT" val="{&quot;height&quot;:3929.3181102362205,&quot;width&quot;:4418.2094488188977}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A7C6E5"/>
      </a:accent1>
      <a:accent2>
        <a:srgbClr val="333399"/>
      </a:accent2>
      <a:accent3>
        <a:srgbClr val="FFFFFF"/>
      </a:accent3>
      <a:accent4>
        <a:srgbClr val="000000"/>
      </a:accent4>
      <a:accent5>
        <a:srgbClr val="D0DFEF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A7C6E5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0DFEF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7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9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2095</Words>
  <Application>WPS 演示</Application>
  <PresentationFormat>宽屏</PresentationFormat>
  <Paragraphs>263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0" baseType="lpstr">
      <vt:lpstr>Arial</vt:lpstr>
      <vt:lpstr>宋体</vt:lpstr>
      <vt:lpstr>Wingdings</vt:lpstr>
      <vt:lpstr>微软雅黑</vt:lpstr>
      <vt:lpstr>字魂59号-创粗黑</vt:lpstr>
      <vt:lpstr>Wingdings 2</vt:lpstr>
      <vt:lpstr>Times New Roman</vt:lpstr>
      <vt:lpstr>Calibri</vt:lpstr>
      <vt:lpstr>Wingdings</vt:lpstr>
      <vt:lpstr>黑体</vt:lpstr>
      <vt:lpstr>Calibri</vt:lpstr>
      <vt:lpstr>Arial Unicode MS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王茜莹</dc:creator>
  <cp:lastModifiedBy>黄坤岭</cp:lastModifiedBy>
  <cp:revision>333</cp:revision>
  <dcterms:created xsi:type="dcterms:W3CDTF">2023-04-04T03:38:00Z</dcterms:created>
  <dcterms:modified xsi:type="dcterms:W3CDTF">2023-04-13T02:01:26Z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2052-10.8.0.5838</vt:lpwstr>
  </property>
  <property fmtid="{D5CDD505-2E9C-101B-9397-08002B2CF9AE}" pid="3" name="ICV">
    <vt:lpwstr>301F13A70F0D472A81AE6AF796ECA512_12</vt:lpwstr>
  </property>
</Properties>
</file>