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1" r:id="rId2"/>
    <p:sldId id="370" r:id="rId3"/>
    <p:sldId id="383" r:id="rId4"/>
    <p:sldId id="385" r:id="rId5"/>
    <p:sldId id="386" r:id="rId6"/>
    <p:sldId id="388" r:id="rId7"/>
    <p:sldId id="387" r:id="rId8"/>
    <p:sldId id="389" r:id="rId9"/>
    <p:sldId id="390" r:id="rId10"/>
    <p:sldId id="391" r:id="rId11"/>
    <p:sldId id="384" r:id="rId12"/>
    <p:sldId id="37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26" autoAdjust="0"/>
  </p:normalViewPr>
  <p:slideViewPr>
    <p:cSldViewPr snapToGrid="0">
      <p:cViewPr varScale="1">
        <p:scale>
          <a:sx n="67" d="100"/>
          <a:sy n="67"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4A713-5024-4C1C-8682-E2B81D0C4218}" type="doc">
      <dgm:prSet loTypeId="urn:microsoft.com/office/officeart/2009/layout/CircleArrowProcess" loCatId="process" qsTypeId="urn:microsoft.com/office/officeart/2005/8/quickstyle/simple4" qsCatId="simple" csTypeId="urn:microsoft.com/office/officeart/2005/8/colors/accent1_2" csCatId="accent1" phldr="1"/>
      <dgm:spPr/>
      <dgm:t>
        <a:bodyPr/>
        <a:lstStyle/>
        <a:p>
          <a:endParaRPr lang="zh-CN" altLang="en-US"/>
        </a:p>
      </dgm:t>
    </dgm:pt>
    <dgm:pt modelId="{B13DB404-43BE-4F42-B5A1-FFE627FD684B}">
      <dgm:prSet phldrT="[文本]"/>
      <dgm:spPr/>
      <dgm:t>
        <a:bodyPr/>
        <a:lstStyle/>
        <a:p>
          <a:r>
            <a:rPr lang="zh-CN" altLang="en-US" dirty="0"/>
            <a:t>清洗</a:t>
          </a:r>
        </a:p>
      </dgm:t>
    </dgm:pt>
    <dgm:pt modelId="{BD124466-6D58-4875-88E4-90485AABF024}" type="parTrans" cxnId="{C5F78CE1-A446-4028-83EB-E8CBE4D4CBBA}">
      <dgm:prSet/>
      <dgm:spPr/>
      <dgm:t>
        <a:bodyPr/>
        <a:lstStyle/>
        <a:p>
          <a:endParaRPr lang="zh-CN" altLang="en-US"/>
        </a:p>
      </dgm:t>
    </dgm:pt>
    <dgm:pt modelId="{1AC845BA-01D6-4E2D-938D-039C38751786}" type="sibTrans" cxnId="{C5F78CE1-A446-4028-83EB-E8CBE4D4CBBA}">
      <dgm:prSet/>
      <dgm:spPr/>
      <dgm:t>
        <a:bodyPr/>
        <a:lstStyle/>
        <a:p>
          <a:endParaRPr lang="zh-CN" altLang="en-US"/>
        </a:p>
      </dgm:t>
    </dgm:pt>
    <dgm:pt modelId="{9D2D099A-FD0C-4E91-830B-AC2ADF0A8397}">
      <dgm:prSet phldrT="[文本]"/>
      <dgm:spPr/>
      <dgm:t>
        <a:bodyPr/>
        <a:lstStyle/>
        <a:p>
          <a:r>
            <a:rPr lang="zh-CN" altLang="en-US" dirty="0"/>
            <a:t>消毒</a:t>
          </a:r>
        </a:p>
      </dgm:t>
    </dgm:pt>
    <dgm:pt modelId="{D95A00C5-E711-40C4-A2A3-C60C4AACD667}" type="parTrans" cxnId="{01124C64-D2B0-487F-A538-2D80D59141C5}">
      <dgm:prSet/>
      <dgm:spPr/>
      <dgm:t>
        <a:bodyPr/>
        <a:lstStyle/>
        <a:p>
          <a:endParaRPr lang="zh-CN" altLang="en-US"/>
        </a:p>
      </dgm:t>
    </dgm:pt>
    <dgm:pt modelId="{29C787C3-8453-4E5C-AAA3-E5C75CCC28CB}" type="sibTrans" cxnId="{01124C64-D2B0-487F-A538-2D80D59141C5}">
      <dgm:prSet/>
      <dgm:spPr/>
      <dgm:t>
        <a:bodyPr/>
        <a:lstStyle/>
        <a:p>
          <a:endParaRPr lang="zh-CN" altLang="en-US"/>
        </a:p>
      </dgm:t>
    </dgm:pt>
    <dgm:pt modelId="{8E15323E-CF8F-4561-9F61-8C5E082341D1}">
      <dgm:prSet phldrT="[文本]"/>
      <dgm:spPr/>
      <dgm:t>
        <a:bodyPr/>
        <a:lstStyle/>
        <a:p>
          <a:r>
            <a:rPr lang="zh-CN" altLang="en-US" dirty="0"/>
            <a:t>灭虫</a:t>
          </a:r>
        </a:p>
      </dgm:t>
    </dgm:pt>
    <dgm:pt modelId="{01731D35-EADE-469E-93D8-15198B6C57E6}" type="parTrans" cxnId="{41A71AD5-21A0-4752-9214-1E5E4A3D3EDB}">
      <dgm:prSet/>
      <dgm:spPr/>
      <dgm:t>
        <a:bodyPr/>
        <a:lstStyle/>
        <a:p>
          <a:endParaRPr lang="zh-CN" altLang="en-US"/>
        </a:p>
      </dgm:t>
    </dgm:pt>
    <dgm:pt modelId="{47BD4655-08D0-4DB5-86A0-CC5B6C5C2DA6}" type="sibTrans" cxnId="{41A71AD5-21A0-4752-9214-1E5E4A3D3EDB}">
      <dgm:prSet/>
      <dgm:spPr/>
      <dgm:t>
        <a:bodyPr/>
        <a:lstStyle/>
        <a:p>
          <a:endParaRPr lang="zh-CN" altLang="en-US"/>
        </a:p>
      </dgm:t>
    </dgm:pt>
    <dgm:pt modelId="{542B68C0-7606-47DC-A77D-4AD8B4CF716D}" type="pres">
      <dgm:prSet presAssocID="{8E34A713-5024-4C1C-8682-E2B81D0C4218}" presName="Name0" presStyleCnt="0">
        <dgm:presLayoutVars>
          <dgm:chMax val="7"/>
          <dgm:chPref val="7"/>
          <dgm:dir/>
          <dgm:animLvl val="lvl"/>
        </dgm:presLayoutVars>
      </dgm:prSet>
      <dgm:spPr/>
    </dgm:pt>
    <dgm:pt modelId="{6DD773C0-10E7-4228-8FCA-AF5B3AD27F67}" type="pres">
      <dgm:prSet presAssocID="{B13DB404-43BE-4F42-B5A1-FFE627FD684B}" presName="Accent1" presStyleCnt="0"/>
      <dgm:spPr/>
    </dgm:pt>
    <dgm:pt modelId="{0DF9CFEA-0722-4D89-9F43-FCD01A61D588}" type="pres">
      <dgm:prSet presAssocID="{B13DB404-43BE-4F42-B5A1-FFE627FD684B}" presName="Accent" presStyleLbl="node1" presStyleIdx="0" presStyleCnt="3"/>
      <dgm:spPr/>
    </dgm:pt>
    <dgm:pt modelId="{0EAD4F54-28F8-4D49-A8BA-018E297EB44F}" type="pres">
      <dgm:prSet presAssocID="{B13DB404-43BE-4F42-B5A1-FFE627FD684B}" presName="Parent1" presStyleLbl="revTx" presStyleIdx="0" presStyleCnt="3">
        <dgm:presLayoutVars>
          <dgm:chMax val="1"/>
          <dgm:chPref val="1"/>
          <dgm:bulletEnabled val="1"/>
        </dgm:presLayoutVars>
      </dgm:prSet>
      <dgm:spPr/>
    </dgm:pt>
    <dgm:pt modelId="{503D7971-6109-4FD4-ADF9-384A82B0A459}" type="pres">
      <dgm:prSet presAssocID="{9D2D099A-FD0C-4E91-830B-AC2ADF0A8397}" presName="Accent2" presStyleCnt="0"/>
      <dgm:spPr/>
    </dgm:pt>
    <dgm:pt modelId="{AF0B0F82-BD57-4DA1-A083-B5B7B10A19F4}" type="pres">
      <dgm:prSet presAssocID="{9D2D099A-FD0C-4E91-830B-AC2ADF0A8397}" presName="Accent" presStyleLbl="node1" presStyleIdx="1" presStyleCnt="3"/>
      <dgm:spPr/>
    </dgm:pt>
    <dgm:pt modelId="{B45829EB-5920-41C5-B3F2-51A89827F46D}" type="pres">
      <dgm:prSet presAssocID="{9D2D099A-FD0C-4E91-830B-AC2ADF0A8397}" presName="Parent2" presStyleLbl="revTx" presStyleIdx="1" presStyleCnt="3">
        <dgm:presLayoutVars>
          <dgm:chMax val="1"/>
          <dgm:chPref val="1"/>
          <dgm:bulletEnabled val="1"/>
        </dgm:presLayoutVars>
      </dgm:prSet>
      <dgm:spPr/>
    </dgm:pt>
    <dgm:pt modelId="{B3E158AA-DB83-44C7-BC67-B95F7473D295}" type="pres">
      <dgm:prSet presAssocID="{8E15323E-CF8F-4561-9F61-8C5E082341D1}" presName="Accent3" presStyleCnt="0"/>
      <dgm:spPr/>
    </dgm:pt>
    <dgm:pt modelId="{56BAB509-CCDB-479A-A80D-DA4E14528A68}" type="pres">
      <dgm:prSet presAssocID="{8E15323E-CF8F-4561-9F61-8C5E082341D1}" presName="Accent" presStyleLbl="node1" presStyleIdx="2" presStyleCnt="3"/>
      <dgm:spPr/>
    </dgm:pt>
    <dgm:pt modelId="{D08DA585-052F-41F9-87FC-B8481B80F7DD}" type="pres">
      <dgm:prSet presAssocID="{8E15323E-CF8F-4561-9F61-8C5E082341D1}" presName="Parent3" presStyleLbl="revTx" presStyleIdx="2" presStyleCnt="3">
        <dgm:presLayoutVars>
          <dgm:chMax val="1"/>
          <dgm:chPref val="1"/>
          <dgm:bulletEnabled val="1"/>
        </dgm:presLayoutVars>
      </dgm:prSet>
      <dgm:spPr/>
    </dgm:pt>
  </dgm:ptLst>
  <dgm:cxnLst>
    <dgm:cxn modelId="{F88A8C63-4810-4DCA-BC92-EB290B1C3F7B}" type="presOf" srcId="{9D2D099A-FD0C-4E91-830B-AC2ADF0A8397}" destId="{B45829EB-5920-41C5-B3F2-51A89827F46D}" srcOrd="0" destOrd="0" presId="urn:microsoft.com/office/officeart/2009/layout/CircleArrowProcess"/>
    <dgm:cxn modelId="{75CABC63-F699-46EF-B856-CE8946FAFCBC}" type="presOf" srcId="{B13DB404-43BE-4F42-B5A1-FFE627FD684B}" destId="{0EAD4F54-28F8-4D49-A8BA-018E297EB44F}" srcOrd="0" destOrd="0" presId="urn:microsoft.com/office/officeart/2009/layout/CircleArrowProcess"/>
    <dgm:cxn modelId="{01124C64-D2B0-487F-A538-2D80D59141C5}" srcId="{8E34A713-5024-4C1C-8682-E2B81D0C4218}" destId="{9D2D099A-FD0C-4E91-830B-AC2ADF0A8397}" srcOrd="1" destOrd="0" parTransId="{D95A00C5-E711-40C4-A2A3-C60C4AACD667}" sibTransId="{29C787C3-8453-4E5C-AAA3-E5C75CCC28CB}"/>
    <dgm:cxn modelId="{D2B5C250-5D3D-49D7-AA28-CAA2B281B234}" type="presOf" srcId="{8E15323E-CF8F-4561-9F61-8C5E082341D1}" destId="{D08DA585-052F-41F9-87FC-B8481B80F7DD}" srcOrd="0" destOrd="0" presId="urn:microsoft.com/office/officeart/2009/layout/CircleArrowProcess"/>
    <dgm:cxn modelId="{9D717C90-5CA1-4173-9867-0D8E5D861E8D}" type="presOf" srcId="{8E34A713-5024-4C1C-8682-E2B81D0C4218}" destId="{542B68C0-7606-47DC-A77D-4AD8B4CF716D}" srcOrd="0" destOrd="0" presId="urn:microsoft.com/office/officeart/2009/layout/CircleArrowProcess"/>
    <dgm:cxn modelId="{41A71AD5-21A0-4752-9214-1E5E4A3D3EDB}" srcId="{8E34A713-5024-4C1C-8682-E2B81D0C4218}" destId="{8E15323E-CF8F-4561-9F61-8C5E082341D1}" srcOrd="2" destOrd="0" parTransId="{01731D35-EADE-469E-93D8-15198B6C57E6}" sibTransId="{47BD4655-08D0-4DB5-86A0-CC5B6C5C2DA6}"/>
    <dgm:cxn modelId="{C5F78CE1-A446-4028-83EB-E8CBE4D4CBBA}" srcId="{8E34A713-5024-4C1C-8682-E2B81D0C4218}" destId="{B13DB404-43BE-4F42-B5A1-FFE627FD684B}" srcOrd="0" destOrd="0" parTransId="{BD124466-6D58-4875-88E4-90485AABF024}" sibTransId="{1AC845BA-01D6-4E2D-938D-039C38751786}"/>
    <dgm:cxn modelId="{A3988298-42C1-4D61-BF8F-5FCB9648F519}" type="presParOf" srcId="{542B68C0-7606-47DC-A77D-4AD8B4CF716D}" destId="{6DD773C0-10E7-4228-8FCA-AF5B3AD27F67}" srcOrd="0" destOrd="0" presId="urn:microsoft.com/office/officeart/2009/layout/CircleArrowProcess"/>
    <dgm:cxn modelId="{DAFE5633-1ADD-4262-88D6-589D9F99BADF}" type="presParOf" srcId="{6DD773C0-10E7-4228-8FCA-AF5B3AD27F67}" destId="{0DF9CFEA-0722-4D89-9F43-FCD01A61D588}" srcOrd="0" destOrd="0" presId="urn:microsoft.com/office/officeart/2009/layout/CircleArrowProcess"/>
    <dgm:cxn modelId="{926F3833-AC1B-46E9-B8CD-6754B4EE263D}" type="presParOf" srcId="{542B68C0-7606-47DC-A77D-4AD8B4CF716D}" destId="{0EAD4F54-28F8-4D49-A8BA-018E297EB44F}" srcOrd="1" destOrd="0" presId="urn:microsoft.com/office/officeart/2009/layout/CircleArrowProcess"/>
    <dgm:cxn modelId="{814248E7-0521-4E62-B08B-8A4B44F6ACA3}" type="presParOf" srcId="{542B68C0-7606-47DC-A77D-4AD8B4CF716D}" destId="{503D7971-6109-4FD4-ADF9-384A82B0A459}" srcOrd="2" destOrd="0" presId="urn:microsoft.com/office/officeart/2009/layout/CircleArrowProcess"/>
    <dgm:cxn modelId="{970ADF44-94C9-41D8-9D91-55A73F3A57D1}" type="presParOf" srcId="{503D7971-6109-4FD4-ADF9-384A82B0A459}" destId="{AF0B0F82-BD57-4DA1-A083-B5B7B10A19F4}" srcOrd="0" destOrd="0" presId="urn:microsoft.com/office/officeart/2009/layout/CircleArrowProcess"/>
    <dgm:cxn modelId="{18DD72A2-B3A9-4714-B37D-924992077790}" type="presParOf" srcId="{542B68C0-7606-47DC-A77D-4AD8B4CF716D}" destId="{B45829EB-5920-41C5-B3F2-51A89827F46D}" srcOrd="3" destOrd="0" presId="urn:microsoft.com/office/officeart/2009/layout/CircleArrowProcess"/>
    <dgm:cxn modelId="{F0F9CFC9-6D3C-441A-A411-78D2A3733304}" type="presParOf" srcId="{542B68C0-7606-47DC-A77D-4AD8B4CF716D}" destId="{B3E158AA-DB83-44C7-BC67-B95F7473D295}" srcOrd="4" destOrd="0" presId="urn:microsoft.com/office/officeart/2009/layout/CircleArrowProcess"/>
    <dgm:cxn modelId="{04B847EA-7CAB-4B34-A84E-C2E5BEA71976}" type="presParOf" srcId="{B3E158AA-DB83-44C7-BC67-B95F7473D295}" destId="{56BAB509-CCDB-479A-A80D-DA4E14528A68}" srcOrd="0" destOrd="0" presId="urn:microsoft.com/office/officeart/2009/layout/CircleArrowProcess"/>
    <dgm:cxn modelId="{D77AC3D9-7750-42A8-81A8-C95CBF963A1F}" type="presParOf" srcId="{542B68C0-7606-47DC-A77D-4AD8B4CF716D}" destId="{D08DA585-052F-41F9-87FC-B8481B80F7DD}"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9CFEA-0722-4D89-9F43-FCD01A61D588}">
      <dsp:nvSpPr>
        <dsp:cNvPr id="0" name=""/>
        <dsp:cNvSpPr/>
      </dsp:nvSpPr>
      <dsp:spPr>
        <a:xfrm>
          <a:off x="839648" y="837982"/>
          <a:ext cx="1453080" cy="145330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EAD4F54-28F8-4D49-A8BA-018E297EB44F}">
      <dsp:nvSpPr>
        <dsp:cNvPr id="0" name=""/>
        <dsp:cNvSpPr/>
      </dsp:nvSpPr>
      <dsp:spPr>
        <a:xfrm>
          <a:off x="1160827" y="1362668"/>
          <a:ext cx="807448" cy="40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清洗</a:t>
          </a:r>
        </a:p>
      </dsp:txBody>
      <dsp:txXfrm>
        <a:off x="1160827" y="1362668"/>
        <a:ext cx="807448" cy="403627"/>
      </dsp:txXfrm>
    </dsp:sp>
    <dsp:sp modelId="{AF0B0F82-BD57-4DA1-A083-B5B7B10A19F4}">
      <dsp:nvSpPr>
        <dsp:cNvPr id="0" name=""/>
        <dsp:cNvSpPr/>
      </dsp:nvSpPr>
      <dsp:spPr>
        <a:xfrm>
          <a:off x="436060" y="1673012"/>
          <a:ext cx="1453080" cy="1453301"/>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5829EB-5920-41C5-B3F2-51A89827F46D}">
      <dsp:nvSpPr>
        <dsp:cNvPr id="0" name=""/>
        <dsp:cNvSpPr/>
      </dsp:nvSpPr>
      <dsp:spPr>
        <a:xfrm>
          <a:off x="758876" y="2202528"/>
          <a:ext cx="807448" cy="40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消毒</a:t>
          </a:r>
        </a:p>
      </dsp:txBody>
      <dsp:txXfrm>
        <a:off x="758876" y="2202528"/>
        <a:ext cx="807448" cy="403627"/>
      </dsp:txXfrm>
    </dsp:sp>
    <dsp:sp modelId="{56BAB509-CCDB-479A-A80D-DA4E14528A68}">
      <dsp:nvSpPr>
        <dsp:cNvPr id="0" name=""/>
        <dsp:cNvSpPr/>
      </dsp:nvSpPr>
      <dsp:spPr>
        <a:xfrm>
          <a:off x="943069" y="2607967"/>
          <a:ext cx="1248421" cy="1248921"/>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8DA585-052F-41F9-87FC-B8481B80F7DD}">
      <dsp:nvSpPr>
        <dsp:cNvPr id="0" name=""/>
        <dsp:cNvSpPr/>
      </dsp:nvSpPr>
      <dsp:spPr>
        <a:xfrm>
          <a:off x="1162737" y="3043595"/>
          <a:ext cx="807448" cy="40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灭虫</a:t>
          </a:r>
        </a:p>
      </dsp:txBody>
      <dsp:txXfrm>
        <a:off x="1162737" y="3043595"/>
        <a:ext cx="807448" cy="40362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355D8-63E8-4CC7-835D-2F691CBC87CE}" type="datetimeFigureOut">
              <a:rPr lang="zh-CN" altLang="en-US" smtClean="0"/>
              <a:t>2020/2/26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2C402-5A74-4383-88D5-5D579A18858F}" type="slidenum">
              <a:rPr lang="zh-CN" altLang="en-US" smtClean="0"/>
              <a:t>‹#›</a:t>
            </a:fld>
            <a:endParaRPr lang="zh-CN" altLang="en-US"/>
          </a:p>
        </p:txBody>
      </p:sp>
    </p:spTree>
    <p:extLst>
      <p:ext uri="{BB962C8B-B14F-4D97-AF65-F5344CB8AC3E}">
        <p14:creationId xmlns:p14="http://schemas.microsoft.com/office/powerpoint/2010/main" val="350897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3149F-CBB3-4271-89A9-FF5453CC34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C8C23D2-C246-4257-8E27-0D7D2B301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A894E65-8388-4A7E-9020-C1D39AB47213}"/>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C12D2DEB-E77F-4DED-886F-72F9E5C8D0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858429-5366-475E-B79B-4E0F6952CA56}"/>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329014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A240C-6DB2-4EEA-BA72-065534D439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5E32E3-16C2-41B5-B5BE-855548B5238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D0A1F9-FEC7-4D50-82E6-57764EA12934}"/>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10B9A330-3CA9-42C4-A1E7-A8BC79F2C3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C6A56B-4C34-47C1-B554-F143BA12F02B}"/>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34959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C758A20-D253-4974-9120-C258FCB36C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0FD24E4-DBB7-4942-B829-A2A130AEC94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397DD4-C655-4A1D-B144-67377267F8A5}"/>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94CA24A1-54DB-4DB6-9752-C4FD897450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C77647-33D4-41B6-925B-68539AB3B25C}"/>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419468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CF6F90-528E-484E-9719-51C357333C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40CBD4-5E9B-4EE5-8AC5-C92ECD41B24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155A54-5F5E-41F6-B5A4-777E6A08B5A1}"/>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2509CAD3-E267-4606-899B-3C62B7740A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435E52-7240-47C9-A119-7C2F965E705E}"/>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20778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80475-7CF6-4684-B032-A79D193C86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FB5CE2-76FD-4FD0-8417-579AA491F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ECEA60-7A85-48F9-B3C1-65E48A110221}"/>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1649CFDD-A785-4B0D-9004-621732DCD0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9F4886-3823-4CA2-B419-215F9CD78AD7}"/>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63193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A0EC31-640D-44F0-9112-A1D6AFC2E2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271756C-F1FC-438B-A1E6-F4F54D2EE8B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7FE48FF-1C2E-49B6-9224-C595B690DFE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76B4937-7728-439C-96B3-6DB47BBA96A7}"/>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6" name="页脚占位符 5">
            <a:extLst>
              <a:ext uri="{FF2B5EF4-FFF2-40B4-BE49-F238E27FC236}">
                <a16:creationId xmlns:a16="http://schemas.microsoft.com/office/drawing/2014/main" id="{D053F02E-9E55-452F-90F9-B9DE3A1454C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10CA32-B10F-4275-B221-E7AC4D39106A}"/>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193170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09A4D-D166-48F9-8B2D-380D3A51282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676DBA-14CA-4E8E-8157-BF258CFB6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4C63CA9-8A16-4DFF-8FCA-A7E17B8F746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E1F1945-33D0-4550-8879-79A0569EB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42E551-A7F3-4F78-8DED-4AE498FD4BB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F51CD4A-FF10-42AA-BBDD-0F2AA1D71832}"/>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8" name="页脚占位符 7">
            <a:extLst>
              <a:ext uri="{FF2B5EF4-FFF2-40B4-BE49-F238E27FC236}">
                <a16:creationId xmlns:a16="http://schemas.microsoft.com/office/drawing/2014/main" id="{DA548255-1056-4B4E-BE54-878A7AC0D19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3893E0A-36C7-4ACE-9F80-C7D1FA44AC02}"/>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359872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14454-4DCE-4B00-A34F-5454D211D7E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C878CB-CA08-4780-ABAB-9AF83C182375}"/>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4" name="页脚占位符 3">
            <a:extLst>
              <a:ext uri="{FF2B5EF4-FFF2-40B4-BE49-F238E27FC236}">
                <a16:creationId xmlns:a16="http://schemas.microsoft.com/office/drawing/2014/main" id="{C291D213-63E9-43F4-A09A-7D4AB6A7211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B657ACB-38ED-4068-ACCB-935B3F00C4AE}"/>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28583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F6748D-21BA-43CE-86DE-41EB44ED2703}"/>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3" name="页脚占位符 2">
            <a:extLst>
              <a:ext uri="{FF2B5EF4-FFF2-40B4-BE49-F238E27FC236}">
                <a16:creationId xmlns:a16="http://schemas.microsoft.com/office/drawing/2014/main" id="{8E60D3BA-90D5-4DB1-8DC6-5EC43D7B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FCDAF44-2A6A-4EDE-88E9-D84F8302DAFB}"/>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124056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58F26-B3C1-46BD-82D5-D99D1C3C9C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34C1601-65D6-42C9-8D03-E126EC2EC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AC2EBD1-C731-4922-A59B-CA488034B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6F821-A87B-4A78-A00C-FE0C50393060}"/>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6" name="页脚占位符 5">
            <a:extLst>
              <a:ext uri="{FF2B5EF4-FFF2-40B4-BE49-F238E27FC236}">
                <a16:creationId xmlns:a16="http://schemas.microsoft.com/office/drawing/2014/main" id="{3A3C3967-C887-45DE-8170-C0BD7D582C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4E650BF-0493-4EE3-A29E-5F6554D44170}"/>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45798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CFD715-33CA-4AD7-938D-C271465B4CA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688C137-00E7-437D-A08D-C67D21805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56A19D-0E9B-4FF4-BFBE-417943A2E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1C20C7-4033-472A-A763-223133D685D6}"/>
              </a:ext>
            </a:extLst>
          </p:cNvPr>
          <p:cNvSpPr>
            <a:spLocks noGrp="1"/>
          </p:cNvSpPr>
          <p:nvPr>
            <p:ph type="dt" sz="half" idx="10"/>
          </p:nvPr>
        </p:nvSpPr>
        <p:spPr/>
        <p:txBody>
          <a:bodyPr/>
          <a:lstStyle/>
          <a:p>
            <a:fld id="{20EDC436-712F-426E-8188-6B24BDFC56C4}" type="datetimeFigureOut">
              <a:rPr lang="zh-CN" altLang="en-US" smtClean="0"/>
              <a:t>2020/2/26</a:t>
            </a:fld>
            <a:endParaRPr lang="zh-CN" altLang="en-US"/>
          </a:p>
        </p:txBody>
      </p:sp>
      <p:sp>
        <p:nvSpPr>
          <p:cNvPr id="6" name="页脚占位符 5">
            <a:extLst>
              <a:ext uri="{FF2B5EF4-FFF2-40B4-BE49-F238E27FC236}">
                <a16:creationId xmlns:a16="http://schemas.microsoft.com/office/drawing/2014/main" id="{377925EA-DB2B-496F-A163-02669D6D2B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91E7E2-099E-45E5-891D-7F282F9185E7}"/>
              </a:ext>
            </a:extLst>
          </p:cNvPr>
          <p:cNvSpPr>
            <a:spLocks noGrp="1"/>
          </p:cNvSpPr>
          <p:nvPr>
            <p:ph type="sldNum" sz="quarter" idx="12"/>
          </p:nvPr>
        </p:nvSpPr>
        <p:spPr/>
        <p:txBody>
          <a:body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391206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0AB6A31-534C-4E7D-B3DA-71748AA19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EEAA3A8-B5D6-45D3-B799-E7B8E7996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33216D-AC5D-41B6-8F02-D1F7718FD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DC436-712F-426E-8188-6B24BDFC56C4}" type="datetimeFigureOut">
              <a:rPr lang="zh-CN" altLang="en-US" smtClean="0"/>
              <a:t>2020/2/26</a:t>
            </a:fld>
            <a:endParaRPr lang="zh-CN" altLang="en-US"/>
          </a:p>
        </p:txBody>
      </p:sp>
      <p:sp>
        <p:nvSpPr>
          <p:cNvPr id="5" name="页脚占位符 4">
            <a:extLst>
              <a:ext uri="{FF2B5EF4-FFF2-40B4-BE49-F238E27FC236}">
                <a16:creationId xmlns:a16="http://schemas.microsoft.com/office/drawing/2014/main" id="{C050E17D-1622-4740-9847-D11058381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A17C3C-727D-4A6C-BBDE-BE2178CAE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0CCB4-FF3E-4A52-8E22-579E3772B4C1}" type="slidenum">
              <a:rPr lang="zh-CN" altLang="en-US" smtClean="0"/>
              <a:t>‹#›</a:t>
            </a:fld>
            <a:endParaRPr lang="zh-CN" altLang="en-US"/>
          </a:p>
        </p:txBody>
      </p:sp>
    </p:spTree>
    <p:extLst>
      <p:ext uri="{BB962C8B-B14F-4D97-AF65-F5344CB8AC3E}">
        <p14:creationId xmlns:p14="http://schemas.microsoft.com/office/powerpoint/2010/main" val="297088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duotone>
              <a:schemeClr val="accent1">
                <a:shade val="45000"/>
                <a:satMod val="135000"/>
              </a:schemeClr>
              <a:prstClr val="white"/>
            </a:duotone>
          </a:blip>
          <a:srcRect l="33115" t="3383" r="32746" b="51082"/>
          <a:stretch>
            <a:fillRect/>
          </a:stretch>
        </p:blipFill>
        <p:spPr>
          <a:xfrm>
            <a:off x="7147083" y="157935"/>
            <a:ext cx="1774239" cy="1774239"/>
          </a:xfrm>
          <a:custGeom>
            <a:avLst/>
            <a:gdLst>
              <a:gd name="connsiteX0" fmla="*/ 887351 w 1774701"/>
              <a:gd name="connsiteY0" fmla="*/ 0 h 1774701"/>
              <a:gd name="connsiteX1" fmla="*/ 1774701 w 1774701"/>
              <a:gd name="connsiteY1" fmla="*/ 887351 h 1774701"/>
              <a:gd name="connsiteX2" fmla="*/ 887351 w 1774701"/>
              <a:gd name="connsiteY2" fmla="*/ 1774701 h 1774701"/>
              <a:gd name="connsiteX3" fmla="*/ 0 w 1774701"/>
              <a:gd name="connsiteY3" fmla="*/ 887351 h 1774701"/>
            </a:gdLst>
            <a:ahLst/>
            <a:cxnLst>
              <a:cxn ang="0">
                <a:pos x="connsiteX0" y="connsiteY0"/>
              </a:cxn>
              <a:cxn ang="0">
                <a:pos x="connsiteX1" y="connsiteY1"/>
              </a:cxn>
              <a:cxn ang="0">
                <a:pos x="connsiteX2" y="connsiteY2"/>
              </a:cxn>
              <a:cxn ang="0">
                <a:pos x="connsiteX3" y="connsiteY3"/>
              </a:cxn>
            </a:cxnLst>
            <a:rect l="l" t="t" r="r" b="b"/>
            <a:pathLst>
              <a:path w="1774701" h="1774701">
                <a:moveTo>
                  <a:pt x="887351" y="0"/>
                </a:moveTo>
                <a:lnTo>
                  <a:pt x="1774701" y="887351"/>
                </a:lnTo>
                <a:lnTo>
                  <a:pt x="887351" y="1774701"/>
                </a:lnTo>
                <a:lnTo>
                  <a:pt x="0" y="887351"/>
                </a:lnTo>
                <a:close/>
              </a:path>
            </a:pathLst>
          </a:custGeom>
        </p:spPr>
      </p:pic>
      <p:pic>
        <p:nvPicPr>
          <p:cNvPr id="42" name="图片 41"/>
          <p:cNvPicPr>
            <a:picLocks noChangeAspect="1"/>
          </p:cNvPicPr>
          <p:nvPr/>
        </p:nvPicPr>
        <p:blipFill>
          <a:blip r:embed="rId4" cstate="screen">
            <a:duotone>
              <a:schemeClr val="accent1">
                <a:shade val="45000"/>
                <a:satMod val="135000"/>
              </a:schemeClr>
              <a:prstClr val="white"/>
            </a:duotone>
          </a:blip>
          <a:srcRect l="4912" t="1469" r="30374" b="1096"/>
          <a:stretch>
            <a:fillRect/>
          </a:stretch>
        </p:blipFill>
        <p:spPr>
          <a:xfrm>
            <a:off x="8169592" y="803972"/>
            <a:ext cx="2661865" cy="2661865"/>
          </a:xfrm>
          <a:custGeom>
            <a:avLst/>
            <a:gdLst>
              <a:gd name="connsiteX0" fmla="*/ 1331279 w 2662558"/>
              <a:gd name="connsiteY0" fmla="*/ 0 h 2662558"/>
              <a:gd name="connsiteX1" fmla="*/ 2662558 w 2662558"/>
              <a:gd name="connsiteY1" fmla="*/ 1331279 h 2662558"/>
              <a:gd name="connsiteX2" fmla="*/ 1331279 w 2662558"/>
              <a:gd name="connsiteY2" fmla="*/ 2662558 h 2662558"/>
              <a:gd name="connsiteX3" fmla="*/ 0 w 2662558"/>
              <a:gd name="connsiteY3" fmla="*/ 1331279 h 2662558"/>
            </a:gdLst>
            <a:ahLst/>
            <a:cxnLst>
              <a:cxn ang="0">
                <a:pos x="connsiteX0" y="connsiteY0"/>
              </a:cxn>
              <a:cxn ang="0">
                <a:pos x="connsiteX1" y="connsiteY1"/>
              </a:cxn>
              <a:cxn ang="0">
                <a:pos x="connsiteX2" y="connsiteY2"/>
              </a:cxn>
              <a:cxn ang="0">
                <a:pos x="connsiteX3" y="connsiteY3"/>
              </a:cxn>
            </a:cxnLst>
            <a:rect l="l" t="t" r="r" b="b"/>
            <a:pathLst>
              <a:path w="2662558" h="2662558">
                <a:moveTo>
                  <a:pt x="1331279" y="0"/>
                </a:moveTo>
                <a:lnTo>
                  <a:pt x="2662558" y="1331279"/>
                </a:lnTo>
                <a:lnTo>
                  <a:pt x="1331279" y="2662558"/>
                </a:lnTo>
                <a:lnTo>
                  <a:pt x="0" y="1331279"/>
                </a:lnTo>
                <a:close/>
              </a:path>
            </a:pathLst>
          </a:custGeom>
        </p:spPr>
      </p:pic>
      <p:pic>
        <p:nvPicPr>
          <p:cNvPr id="38" name="图片 37"/>
          <p:cNvPicPr>
            <a:picLocks noChangeAspect="1"/>
          </p:cNvPicPr>
          <p:nvPr/>
        </p:nvPicPr>
        <p:blipFill>
          <a:blip r:embed="rId5" cstate="screen">
            <a:duotone>
              <a:schemeClr val="accent1">
                <a:shade val="45000"/>
                <a:satMod val="135000"/>
              </a:schemeClr>
              <a:prstClr val="white"/>
            </a:duotone>
          </a:blip>
          <a:srcRect l="21564" r="16184"/>
          <a:stretch>
            <a:fillRect/>
          </a:stretch>
        </p:blipFill>
        <p:spPr>
          <a:xfrm>
            <a:off x="9708585" y="-15705"/>
            <a:ext cx="3409969" cy="4108242"/>
          </a:xfrm>
          <a:custGeom>
            <a:avLst/>
            <a:gdLst>
              <a:gd name="connsiteX0" fmla="*/ 580572 w 3410857"/>
              <a:gd name="connsiteY0" fmla="*/ 0 h 4109312"/>
              <a:gd name="connsiteX1" fmla="*/ 3410857 w 3410857"/>
              <a:gd name="connsiteY1" fmla="*/ 0 h 4109312"/>
              <a:gd name="connsiteX2" fmla="*/ 3367601 w 3410857"/>
              <a:gd name="connsiteY2" fmla="*/ 4109312 h 4109312"/>
              <a:gd name="connsiteX3" fmla="*/ 3341073 w 3410857"/>
              <a:gd name="connsiteY3" fmla="*/ 4109312 h 4109312"/>
              <a:gd name="connsiteX4" fmla="*/ 0 w 3410857"/>
              <a:gd name="connsiteY4" fmla="*/ 638628 h 410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857" h="4109312">
                <a:moveTo>
                  <a:pt x="580572" y="0"/>
                </a:moveTo>
                <a:lnTo>
                  <a:pt x="3410857" y="0"/>
                </a:lnTo>
                <a:lnTo>
                  <a:pt x="3367601" y="4109312"/>
                </a:lnTo>
                <a:lnTo>
                  <a:pt x="3341073" y="4109312"/>
                </a:lnTo>
                <a:lnTo>
                  <a:pt x="0" y="638628"/>
                </a:lnTo>
                <a:close/>
              </a:path>
            </a:pathLst>
          </a:custGeom>
        </p:spPr>
      </p:pic>
      <p:pic>
        <p:nvPicPr>
          <p:cNvPr id="6" name="图片 5"/>
          <p:cNvPicPr>
            <a:picLocks noChangeAspect="1"/>
          </p:cNvPicPr>
          <p:nvPr/>
        </p:nvPicPr>
        <p:blipFill>
          <a:blip r:embed="rId6" cstate="screen">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170751" y="895"/>
            <a:ext cx="1883689" cy="9416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3" name="图片 12"/>
          <p:cNvPicPr>
            <a:picLocks noChangeAspect="1"/>
          </p:cNvPicPr>
          <p:nvPr/>
        </p:nvPicPr>
        <p:blipFill>
          <a:blip r:embed="rId8" cstate="screen"/>
          <a:srcRect/>
          <a:stretch>
            <a:fillRect/>
          </a:stretch>
        </p:blipFill>
        <p:spPr>
          <a:xfrm>
            <a:off x="6559075" y="1102732"/>
            <a:ext cx="827488" cy="827488"/>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3870" y="2520336"/>
            <a:ext cx="1218883" cy="1218883"/>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矩形 14"/>
          <p:cNvSpPr/>
          <p:nvPr/>
        </p:nvSpPr>
        <p:spPr>
          <a:xfrm rot="2685974">
            <a:off x="8720291" y="3232031"/>
            <a:ext cx="438590" cy="438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6" name="矩形 15"/>
          <p:cNvSpPr/>
          <p:nvPr/>
        </p:nvSpPr>
        <p:spPr>
          <a:xfrm rot="2657183">
            <a:off x="7182848" y="1789165"/>
            <a:ext cx="641862" cy="5420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矩形 16"/>
          <p:cNvSpPr/>
          <p:nvPr/>
        </p:nvSpPr>
        <p:spPr>
          <a:xfrm rot="2685974">
            <a:off x="6047025" y="1340595"/>
            <a:ext cx="340847" cy="3408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8" name="矩形 17"/>
          <p:cNvSpPr/>
          <p:nvPr/>
        </p:nvSpPr>
        <p:spPr>
          <a:xfrm rot="2685974">
            <a:off x="6017997" y="739169"/>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9" name="矩形 18"/>
          <p:cNvSpPr/>
          <p:nvPr/>
        </p:nvSpPr>
        <p:spPr>
          <a:xfrm rot="2685974">
            <a:off x="12264022" y="3630904"/>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0" name="矩形 19"/>
          <p:cNvSpPr/>
          <p:nvPr/>
        </p:nvSpPr>
        <p:spPr>
          <a:xfrm rot="2731766">
            <a:off x="7500264" y="2462608"/>
            <a:ext cx="1057433" cy="10723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1" name="矩形 20"/>
          <p:cNvSpPr/>
          <p:nvPr/>
        </p:nvSpPr>
        <p:spPr>
          <a:xfrm rot="2685974">
            <a:off x="6946874" y="3184097"/>
            <a:ext cx="438590" cy="438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2" name="矩形 21"/>
          <p:cNvSpPr/>
          <p:nvPr/>
        </p:nvSpPr>
        <p:spPr>
          <a:xfrm rot="2685974">
            <a:off x="6561002" y="3320776"/>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3" name="任意多边形 22"/>
          <p:cNvSpPr/>
          <p:nvPr/>
        </p:nvSpPr>
        <p:spPr>
          <a:xfrm rot="2680233">
            <a:off x="6742263" y="4871861"/>
            <a:ext cx="7189341" cy="6330688"/>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cxnSp>
        <p:nvCxnSpPr>
          <p:cNvPr id="24" name="直接连接符 23"/>
          <p:cNvCxnSpPr/>
          <p:nvPr/>
        </p:nvCxnSpPr>
        <p:spPr>
          <a:xfrm>
            <a:off x="10000463" y="3597100"/>
            <a:ext cx="4182434" cy="40820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0045" y="3637307"/>
            <a:ext cx="4072256" cy="409017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7881" y="7738836"/>
            <a:ext cx="4182434" cy="40820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0308" y="2462249"/>
            <a:ext cx="7157729" cy="1569404"/>
          </a:xfrm>
          <a:prstGeom prst="rect">
            <a:avLst/>
          </a:prstGeom>
          <a:noFill/>
        </p:spPr>
        <p:txBody>
          <a:bodyPr wrap="none" rtlCol="0">
            <a:spAutoFit/>
          </a:bodyPr>
          <a:lstStyle/>
          <a:p>
            <a:r>
              <a:rPr lang="zh-CN" altLang="en-US" sz="4000" b="1" u="sng" dirty="0">
                <a:solidFill>
                  <a:srgbClr val="1557AE"/>
                </a:solidFill>
                <a:latin typeface="微软雅黑" panose="020B0503020204020204" pitchFamily="34" charset="-122"/>
                <a:ea typeface="微软雅黑" panose="020B0503020204020204" pitchFamily="34" charset="-122"/>
              </a:rPr>
              <a:t>战“疫”当前，  “消杀”为先</a:t>
            </a:r>
            <a:endParaRPr lang="en-US" altLang="zh-CN" sz="4000" b="1" u="sng" dirty="0">
              <a:solidFill>
                <a:srgbClr val="1557AE"/>
              </a:solidFill>
              <a:latin typeface="微软雅黑" panose="020B0503020204020204" pitchFamily="34" charset="-122"/>
              <a:ea typeface="微软雅黑" panose="020B0503020204020204" pitchFamily="34" charset="-122"/>
            </a:endParaRPr>
          </a:p>
          <a:p>
            <a:pPr algn="ctr"/>
            <a:endParaRPr lang="en-US" altLang="zh-CN" sz="2799" b="1" dirty="0">
              <a:solidFill>
                <a:srgbClr val="1557AE"/>
              </a:solidFill>
              <a:latin typeface="微软雅黑" panose="020B0503020204020204" pitchFamily="34" charset="-122"/>
              <a:ea typeface="微软雅黑" panose="020B0503020204020204" pitchFamily="34" charset="-122"/>
            </a:endParaRPr>
          </a:p>
          <a:p>
            <a:pPr algn="ctr"/>
            <a:r>
              <a:rPr lang="en-US" altLang="zh-CN" sz="2799" b="1" dirty="0">
                <a:solidFill>
                  <a:srgbClr val="1557AE"/>
                </a:solidFill>
                <a:latin typeface="微软雅黑" panose="020B0503020204020204" pitchFamily="34" charset="-122"/>
                <a:ea typeface="微软雅黑" panose="020B0503020204020204" pitchFamily="34" charset="-122"/>
              </a:rPr>
              <a:t>2020 </a:t>
            </a:r>
            <a:r>
              <a:rPr lang="zh-CN" altLang="en-US" sz="2799" b="1" dirty="0">
                <a:solidFill>
                  <a:srgbClr val="1557AE"/>
                </a:solidFill>
                <a:latin typeface="微软雅黑" panose="020B0503020204020204" pitchFamily="34" charset="-122"/>
                <a:ea typeface="微软雅黑" panose="020B0503020204020204" pitchFamily="34" charset="-122"/>
              </a:rPr>
              <a:t>年 </a:t>
            </a:r>
            <a:r>
              <a:rPr lang="en-US" altLang="zh-CN" sz="2799" b="1" dirty="0">
                <a:solidFill>
                  <a:srgbClr val="1557AE"/>
                </a:solidFill>
                <a:latin typeface="微软雅黑" panose="020B0503020204020204" pitchFamily="34" charset="-122"/>
                <a:ea typeface="微软雅黑" panose="020B0503020204020204" pitchFamily="34" charset="-122"/>
              </a:rPr>
              <a:t>2 </a:t>
            </a:r>
            <a:r>
              <a:rPr lang="zh-CN" altLang="en-US" sz="2799" b="1" dirty="0">
                <a:solidFill>
                  <a:srgbClr val="1557AE"/>
                </a:solidFill>
                <a:latin typeface="微软雅黑" panose="020B0503020204020204" pitchFamily="34" charset="-122"/>
                <a:ea typeface="微软雅黑" panose="020B0503020204020204" pitchFamily="34" charset="-122"/>
              </a:rPr>
              <a:t>月</a:t>
            </a:r>
            <a:endParaRPr lang="en-US" altLang="zh-CN" sz="2799" b="1" dirty="0">
              <a:solidFill>
                <a:srgbClr val="1557AE"/>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03648" y="3991652"/>
            <a:ext cx="8926667" cy="646163"/>
          </a:xfrm>
          <a:prstGeom prst="rect">
            <a:avLst/>
          </a:prstGeom>
          <a:noFill/>
        </p:spPr>
        <p:txBody>
          <a:bodyPr wrap="square" rtlCol="0">
            <a:spAutoFit/>
          </a:bodyPr>
          <a:lstStyle/>
          <a:p>
            <a:endParaRPr lang="zh-CN" altLang="en-US" sz="3599" b="1" dirty="0">
              <a:solidFill>
                <a:srgbClr val="1557AE"/>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33836" y="4833174"/>
            <a:ext cx="777786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838" y="4813826"/>
            <a:ext cx="5500671" cy="8592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399">
              <a:solidFill>
                <a:srgbClr val="1557AE"/>
              </a:solidFill>
            </a:endParaRPr>
          </a:p>
        </p:txBody>
      </p:sp>
      <p:sp>
        <p:nvSpPr>
          <p:cNvPr id="32" name="矩形 31"/>
          <p:cNvSpPr/>
          <p:nvPr/>
        </p:nvSpPr>
        <p:spPr>
          <a:xfrm>
            <a:off x="434028" y="4842465"/>
            <a:ext cx="5242351" cy="748600"/>
          </a:xfrm>
          <a:prstGeom prst="rect">
            <a:avLst/>
          </a:prstGeom>
          <a:noFill/>
          <a:ln>
            <a:noFill/>
          </a:ln>
          <a:effectLst/>
        </p:spPr>
        <p:txBody>
          <a:bodyPr wrap="square">
            <a:spAutoFit/>
          </a:bodyPr>
          <a:lstStyle/>
          <a:p>
            <a:pPr algn="dist"/>
            <a:r>
              <a:rPr lang="zh-CN" altLang="en-US" sz="2134" dirty="0">
                <a:solidFill>
                  <a:schemeClr val="bg1"/>
                </a:solidFill>
                <a:latin typeface="微软雅黑" panose="020B0503020204020204" pitchFamily="34" charset="-122"/>
                <a:ea typeface="微软雅黑" panose="020B0503020204020204" pitchFamily="34" charset="-122"/>
              </a:rPr>
              <a:t>中国民用航空局第二研究所</a:t>
            </a:r>
            <a:endParaRPr lang="en-US" altLang="zh-CN" sz="2134" dirty="0">
              <a:solidFill>
                <a:schemeClr val="bg1"/>
              </a:solidFill>
              <a:latin typeface="微软雅黑" panose="020B0503020204020204" pitchFamily="34" charset="-122"/>
              <a:ea typeface="微软雅黑" panose="020B0503020204020204" pitchFamily="34" charset="-122"/>
            </a:endParaRPr>
          </a:p>
          <a:p>
            <a:pPr algn="dist"/>
            <a:r>
              <a:rPr lang="zh-CN" altLang="en-US" sz="2134" dirty="0">
                <a:solidFill>
                  <a:schemeClr val="bg1"/>
                </a:solidFill>
                <a:latin typeface="微软雅黑" panose="020B0503020204020204" pitchFamily="34" charset="-122"/>
                <a:ea typeface="微软雅黑" panose="020B0503020204020204" pitchFamily="34" charset="-122"/>
              </a:rPr>
              <a:t>成都民航六维航化有限责任公司</a:t>
            </a:r>
          </a:p>
        </p:txBody>
      </p:sp>
      <p:sp>
        <p:nvSpPr>
          <p:cNvPr id="2" name="矩形 1"/>
          <p:cNvSpPr/>
          <p:nvPr/>
        </p:nvSpPr>
        <p:spPr>
          <a:xfrm>
            <a:off x="369067" y="5731366"/>
            <a:ext cx="5389815" cy="369236"/>
          </a:xfrm>
          <a:prstGeom prst="rect">
            <a:avLst/>
          </a:prstGeom>
        </p:spPr>
        <p:txBody>
          <a:bodyPr wrap="none">
            <a:spAutoFit/>
          </a:bodyPr>
          <a:lstStyle/>
          <a:p>
            <a:r>
              <a:rPr lang="en-US" altLang="zh-CN" sz="1799" dirty="0">
                <a:solidFill>
                  <a:srgbClr val="1557AE"/>
                </a:solidFill>
                <a:latin typeface="Arial" panose="020B0604020202020204" pitchFamily="34" charset="0"/>
              </a:rPr>
              <a:t>THE SECOND RESEARCH INSTITUTE OF CAAC</a:t>
            </a:r>
            <a:endParaRPr lang="zh-CN" altLang="en-US" sz="1799" dirty="0">
              <a:solidFill>
                <a:srgbClr val="1557AE"/>
              </a:solidFill>
            </a:endParaRPr>
          </a:p>
        </p:txBody>
      </p:sp>
      <p:grpSp>
        <p:nvGrpSpPr>
          <p:cNvPr id="44" name="组合 43"/>
          <p:cNvGrpSpPr/>
          <p:nvPr/>
        </p:nvGrpSpPr>
        <p:grpSpPr>
          <a:xfrm>
            <a:off x="137181" y="157469"/>
            <a:ext cx="2472669" cy="1109466"/>
            <a:chOff x="465662" y="534312"/>
            <a:chExt cx="1795847" cy="1088729"/>
          </a:xfrm>
        </p:grpSpPr>
        <p:pic>
          <p:nvPicPr>
            <p:cNvPr id="45" name="图片 4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322" y="534312"/>
              <a:ext cx="1009649" cy="600075"/>
            </a:xfrm>
            <a:prstGeom prst="rect">
              <a:avLst/>
            </a:prstGeom>
          </p:spPr>
        </p:pic>
        <p:pic>
          <p:nvPicPr>
            <p:cNvPr id="46" name="图片 45"/>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a:fillRect/>
            </a:stretch>
          </p:blipFill>
          <p:spPr>
            <a:xfrm>
              <a:off x="465662" y="1307911"/>
              <a:ext cx="1795847" cy="3151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500"/>
                                        <p:tgtEl>
                                          <p:spTgt spid="31"/>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B8E34631-D487-460A-909D-BF3B40F90739}"/>
              </a:ext>
            </a:extLst>
          </p:cNvPr>
          <p:cNvPicPr>
            <a:picLocks noChangeAspect="1"/>
          </p:cNvPicPr>
          <p:nvPr/>
        </p:nvPicPr>
        <p:blipFill>
          <a:blip r:embed="rId4"/>
          <a:stretch>
            <a:fillRect/>
          </a:stretch>
        </p:blipFill>
        <p:spPr>
          <a:xfrm>
            <a:off x="8924924" y="1294598"/>
            <a:ext cx="3077483" cy="2886878"/>
          </a:xfrm>
          <a:prstGeom prst="rect">
            <a:avLst/>
          </a:prstGeom>
        </p:spPr>
      </p:pic>
      <p:pic>
        <p:nvPicPr>
          <p:cNvPr id="10" name="Picture 2" descr="cabin2">
            <a:extLst>
              <a:ext uri="{FF2B5EF4-FFF2-40B4-BE49-F238E27FC236}">
                <a16:creationId xmlns:a16="http://schemas.microsoft.com/office/drawing/2014/main" id="{0DAA8576-1081-4B58-89C3-6F4525F8A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2677" y="4847005"/>
            <a:ext cx="2860633" cy="193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货舱">
            <a:extLst>
              <a:ext uri="{FF2B5EF4-FFF2-40B4-BE49-F238E27FC236}">
                <a16:creationId xmlns:a16="http://schemas.microsoft.com/office/drawing/2014/main" id="{CC600717-BDC3-4ED0-9E1B-BF3D18DAC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512" y="4847005"/>
            <a:ext cx="2736153" cy="192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C38EDCC9-A339-49D6-B11D-BCA48C62AAD1}"/>
              </a:ext>
            </a:extLst>
          </p:cNvPr>
          <p:cNvSpPr txBox="1">
            <a:spLocks noChangeArrowheads="1"/>
          </p:cNvSpPr>
          <p:nvPr/>
        </p:nvSpPr>
        <p:spPr bwMode="auto">
          <a:xfrm>
            <a:off x="9619734" y="6133487"/>
            <a:ext cx="2373575" cy="64633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kumimoji="1" lang="zh-CN" altLang="en-US" sz="1200" b="1" dirty="0">
                <a:latin typeface="微软雅黑" pitchFamily="34" charset="-122"/>
                <a:ea typeface="微软雅黑" pitchFamily="34" charset="-122"/>
              </a:rPr>
              <a:t>客舱灭虫：从飞机后部开始，以低于1步/秒或1排/秒缓缓前进，喷头对准打开的行李箱</a:t>
            </a:r>
          </a:p>
        </p:txBody>
      </p:sp>
      <p:sp>
        <p:nvSpPr>
          <p:cNvPr id="13" name="Text Box 3">
            <a:extLst>
              <a:ext uri="{FF2B5EF4-FFF2-40B4-BE49-F238E27FC236}">
                <a16:creationId xmlns:a16="http://schemas.microsoft.com/office/drawing/2014/main" id="{899F25CE-4273-47E4-AF1D-5A244906D7F8}"/>
              </a:ext>
            </a:extLst>
          </p:cNvPr>
          <p:cNvSpPr txBox="1">
            <a:spLocks noChangeArrowheads="1"/>
          </p:cNvSpPr>
          <p:nvPr/>
        </p:nvSpPr>
        <p:spPr bwMode="auto">
          <a:xfrm>
            <a:off x="6893116" y="6128985"/>
            <a:ext cx="2140549" cy="64633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kumimoji="1" lang="zh-CN" altLang="en-US" sz="1200" dirty="0">
                <a:latin typeface="微软雅黑" pitchFamily="34" charset="-122"/>
                <a:ea typeface="微软雅黑" pitchFamily="34" charset="-122"/>
              </a:rPr>
              <a:t>货舱可在最后的货物装载完后开始喷洒，喷药后应立即关闭舱门。</a:t>
            </a:r>
          </a:p>
        </p:txBody>
      </p:sp>
      <p:sp>
        <p:nvSpPr>
          <p:cNvPr id="3" name="矩形 2">
            <a:extLst>
              <a:ext uri="{FF2B5EF4-FFF2-40B4-BE49-F238E27FC236}">
                <a16:creationId xmlns:a16="http://schemas.microsoft.com/office/drawing/2014/main" id="{EFE2C41C-D531-438C-9EB8-6B9D7F499BA6}"/>
              </a:ext>
            </a:extLst>
          </p:cNvPr>
          <p:cNvSpPr/>
          <p:nvPr/>
        </p:nvSpPr>
        <p:spPr>
          <a:xfrm>
            <a:off x="541406" y="1228350"/>
            <a:ext cx="8458200" cy="4770537"/>
          </a:xfrm>
          <a:prstGeom prst="rect">
            <a:avLst/>
          </a:prstGeom>
        </p:spPr>
        <p:txBody>
          <a:bodyPr wrap="squar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杀虫气雾剂</a:t>
            </a:r>
            <a:r>
              <a:rPr lang="en-US" altLang="zh-CN" sz="1600" b="1" dirty="0">
                <a:solidFill>
                  <a:srgbClr val="0070C0"/>
                </a:solidFill>
                <a:latin typeface="微软雅黑" panose="020B0503020204020204" pitchFamily="34" charset="-122"/>
                <a:ea typeface="微软雅黑" panose="020B0503020204020204" pitchFamily="34" charset="-122"/>
              </a:rPr>
              <a:t>NW-016A/B/C</a:t>
            </a:r>
          </a:p>
          <a:p>
            <a:endParaRPr lang="en-US" altLang="zh-CN" sz="1600" b="1" dirty="0">
              <a:solidFill>
                <a:srgbClr val="0070C0"/>
              </a:solidFill>
              <a:latin typeface="微软雅黑" panose="020B0503020204020204" pitchFamily="34" charset="-122"/>
              <a:ea typeface="微软雅黑" panose="020B0503020204020204" pitchFamily="34" charset="-122"/>
            </a:endParaRPr>
          </a:p>
          <a:p>
            <a:r>
              <a:rPr lang="zh-CN" altLang="en-US" sz="1600" b="1" dirty="0">
                <a:solidFill>
                  <a:srgbClr val="FF0000"/>
                </a:solidFill>
              </a:rPr>
              <a:t>解决问题：</a:t>
            </a:r>
            <a:endParaRPr lang="en-US" altLang="zh-CN" sz="1600" b="1" dirty="0">
              <a:solidFill>
                <a:srgbClr val="FF0000"/>
              </a:solidFill>
            </a:endParaRPr>
          </a:p>
          <a:p>
            <a:pPr marL="285750" indent="-285750">
              <a:spcBef>
                <a:spcPct val="50000"/>
              </a:spcBef>
              <a:buFont typeface="Arial" panose="020B0604020202020204" pitchFamily="34" charset="0"/>
              <a:buChar char="•"/>
            </a:pPr>
            <a:r>
              <a:rPr lang="zh-CN" altLang="en-US" sz="1600" dirty="0">
                <a:latin typeface="微软雅黑" pitchFamily="34" charset="-122"/>
                <a:ea typeface="微软雅黑" pitchFamily="34" charset="-122"/>
              </a:rPr>
              <a:t>预防飞机传播以昆虫为媒介的疾病，是航空企业预防医学的重要方面；</a:t>
            </a:r>
          </a:p>
          <a:p>
            <a:pPr marL="285750" indent="-285750">
              <a:spcBef>
                <a:spcPct val="50000"/>
              </a:spcBef>
              <a:buFont typeface="Arial" panose="020B0604020202020204" pitchFamily="34" charset="0"/>
              <a:buChar char="•"/>
            </a:pPr>
            <a:r>
              <a:rPr lang="zh-CN" altLang="en-US" sz="1600" dirty="0">
                <a:latin typeface="微软雅黑" pitchFamily="34" charset="-122"/>
                <a:ea typeface="微软雅黑" pitchFamily="34" charset="-122"/>
              </a:rPr>
              <a:t>携带病毒的昆虫或者动物极易通过飞行把病菌传播到各地，对人体的健康造成很大的危害。</a:t>
            </a:r>
          </a:p>
          <a:p>
            <a:pPr marL="285750" indent="-285750">
              <a:spcBef>
                <a:spcPct val="50000"/>
              </a:spcBef>
              <a:buFont typeface="Arial" panose="020B0604020202020204" pitchFamily="34" charset="0"/>
              <a:buChar char="•"/>
            </a:pPr>
            <a:r>
              <a:rPr lang="zh-CN" altLang="en-US" sz="1600" dirty="0">
                <a:latin typeface="微软雅黑" pitchFamily="34" charset="-122"/>
                <a:ea typeface="微软雅黑" pitchFamily="34" charset="-122"/>
              </a:rPr>
              <a:t>飞机多场景的灭虫。</a:t>
            </a:r>
            <a:endParaRPr lang="en-US" altLang="zh-CN" sz="1600" dirty="0">
              <a:latin typeface="微软雅黑" pitchFamily="34" charset="-122"/>
              <a:ea typeface="微软雅黑" pitchFamily="34" charset="-122"/>
            </a:endParaRPr>
          </a:p>
          <a:p>
            <a:endParaRPr lang="en-US" altLang="zh-CN" sz="1600" b="1" dirty="0">
              <a:solidFill>
                <a:srgbClr val="FF0000"/>
              </a:solidFill>
            </a:endParaRPr>
          </a:p>
          <a:p>
            <a:r>
              <a:rPr lang="zh-CN" altLang="en-US" sz="1600" b="1" dirty="0">
                <a:solidFill>
                  <a:srgbClr val="FF0000"/>
                </a:solidFill>
              </a:rPr>
              <a:t>技术亮点：</a:t>
            </a:r>
            <a:endParaRPr lang="zh-CN" altLang="en-US" sz="1600" dirty="0"/>
          </a:p>
          <a:p>
            <a:pPr marL="285750" indent="-285750">
              <a:spcBef>
                <a:spcPct val="50000"/>
              </a:spcBef>
              <a:buFont typeface="Arial" panose="020B0604020202020204" pitchFamily="34" charset="0"/>
              <a:buChar char="•"/>
            </a:pPr>
            <a:r>
              <a:rPr lang="zh-CN" altLang="en-US" sz="1600" dirty="0">
                <a:latin typeface="微软雅黑" pitchFamily="34" charset="-122"/>
                <a:ea typeface="微软雅黑" pitchFamily="34" charset="-122"/>
              </a:rPr>
              <a:t>专为航空器设计，安全不燃。</a:t>
            </a:r>
            <a:endParaRPr lang="en-US" altLang="zh-CN" sz="1600" dirty="0">
              <a:latin typeface="微软雅黑" pitchFamily="34" charset="-122"/>
              <a:ea typeface="微软雅黑" pitchFamily="34" charset="-122"/>
            </a:endParaRPr>
          </a:p>
          <a:p>
            <a:pPr marL="285750" indent="-285750">
              <a:spcBef>
                <a:spcPct val="50000"/>
              </a:spcBef>
              <a:buFont typeface="Arial" panose="020B0604020202020204" pitchFamily="34" charset="0"/>
              <a:buChar char="•"/>
            </a:pPr>
            <a:r>
              <a:rPr lang="zh-CN" altLang="en-US" sz="1600" dirty="0">
                <a:latin typeface="微软雅黑" pitchFamily="34" charset="-122"/>
                <a:ea typeface="微软雅黑" pitchFamily="34" charset="-122"/>
              </a:rPr>
              <a:t>适用于“登机前”和“航后”的喷雾杀虫处理。</a:t>
            </a:r>
            <a:endParaRPr lang="en-US" altLang="zh-CN" sz="1600" dirty="0">
              <a:latin typeface="微软雅黑" pitchFamily="34" charset="-122"/>
              <a:ea typeface="微软雅黑" pitchFamily="34" charset="-122"/>
            </a:endParaRPr>
          </a:p>
          <a:p>
            <a:pPr>
              <a:spcBef>
                <a:spcPct val="50000"/>
              </a:spcBef>
            </a:pPr>
            <a:endParaRPr lang="en-US" altLang="zh-CN" sz="1600" dirty="0">
              <a:latin typeface="微软雅黑" pitchFamily="34" charset="-122"/>
              <a:ea typeface="微软雅黑" pitchFamily="34" charset="-122"/>
            </a:endParaRPr>
          </a:p>
          <a:p>
            <a:r>
              <a:rPr lang="zh-CN" altLang="en-US" sz="1600" dirty="0">
                <a:solidFill>
                  <a:srgbClr val="FF0000"/>
                </a:solidFill>
              </a:rPr>
              <a:t>典型案例：</a:t>
            </a:r>
            <a:endParaRPr lang="en-US" altLang="zh-CN" sz="1600" dirty="0">
              <a:solidFill>
                <a:srgbClr val="FF0000"/>
              </a:solidFill>
            </a:endParaRPr>
          </a:p>
          <a:p>
            <a:pPr marL="285750" indent="-285750">
              <a:buFont typeface="Wingdings" panose="05000000000000000000" pitchFamily="2" charset="2"/>
              <a:buChar char="Ø"/>
            </a:pPr>
            <a:r>
              <a:rPr lang="zh-CN" altLang="en-US" sz="1600" dirty="0"/>
              <a:t>南方航空客舱方案</a:t>
            </a:r>
            <a:endParaRPr lang="en-US" altLang="zh-CN" sz="1600" dirty="0"/>
          </a:p>
          <a:p>
            <a:pPr marL="285750" indent="-285750">
              <a:buFont typeface="Wingdings" panose="05000000000000000000" pitchFamily="2" charset="2"/>
              <a:buChar char="Ø"/>
            </a:pPr>
            <a:r>
              <a:rPr lang="zh-CN" altLang="en-US" sz="1600" dirty="0"/>
              <a:t>中国国航客舱方案</a:t>
            </a:r>
            <a:endParaRPr lang="en-US" altLang="zh-CN" sz="1600" dirty="0"/>
          </a:p>
          <a:p>
            <a:pPr marL="285750" indent="-285750">
              <a:buFont typeface="Wingdings" panose="05000000000000000000" pitchFamily="2" charset="2"/>
              <a:buChar char="Ø"/>
            </a:pPr>
            <a:r>
              <a:rPr lang="zh-CN" altLang="en-US" sz="1600" dirty="0"/>
              <a:t>东方航空客舱方案</a:t>
            </a:r>
            <a:endParaRPr lang="en-US" altLang="zh-CN" sz="1600" dirty="0"/>
          </a:p>
          <a:p>
            <a:pPr marL="285750" indent="-285750">
              <a:buFont typeface="Wingdings" panose="05000000000000000000" pitchFamily="2" charset="2"/>
              <a:buChar char="Ø"/>
            </a:pPr>
            <a:r>
              <a:rPr lang="zh-CN" altLang="en-US" sz="1600" dirty="0"/>
              <a:t>四川航空客舱方案</a:t>
            </a:r>
          </a:p>
        </p:txBody>
      </p:sp>
    </p:spTree>
    <p:extLst>
      <p:ext uri="{BB962C8B-B14F-4D97-AF65-F5344CB8AC3E}">
        <p14:creationId xmlns:p14="http://schemas.microsoft.com/office/powerpoint/2010/main" val="2215099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sp>
        <p:nvSpPr>
          <p:cNvPr id="8" name="内容占位符 2">
            <a:extLst>
              <a:ext uri="{FF2B5EF4-FFF2-40B4-BE49-F238E27FC236}">
                <a16:creationId xmlns:a16="http://schemas.microsoft.com/office/drawing/2014/main" id="{DBAFBA30-4A20-4650-BDD8-A91B4B9C405C}"/>
              </a:ext>
            </a:extLst>
          </p:cNvPr>
          <p:cNvSpPr txBox="1">
            <a:spLocks/>
          </p:cNvSpPr>
          <p:nvPr/>
        </p:nvSpPr>
        <p:spPr>
          <a:xfrm>
            <a:off x="461962" y="1742228"/>
            <a:ext cx="10963275" cy="465210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US" altLang="zh-CN" sz="2100" dirty="0"/>
          </a:p>
          <a:p>
            <a:pPr marL="0" indent="0">
              <a:lnSpc>
                <a:spcPct val="110000"/>
              </a:lnSpc>
              <a:buFont typeface="Arial" panose="020B0604020202020204" pitchFamily="34" charset="0"/>
              <a:buNone/>
            </a:pPr>
            <a:endParaRPr lang="en-US" altLang="zh-CN" sz="2100" dirty="0"/>
          </a:p>
          <a:p>
            <a:pPr marL="0" indent="0">
              <a:lnSpc>
                <a:spcPct val="110000"/>
              </a:lnSpc>
              <a:buFont typeface="Arial" panose="020B0604020202020204" pitchFamily="34" charset="0"/>
              <a:buNone/>
            </a:pPr>
            <a:r>
              <a:rPr lang="zh-CN" altLang="en-US" sz="6400" b="1" dirty="0">
                <a:solidFill>
                  <a:srgbClr val="FF0000"/>
                </a:solidFill>
              </a:rPr>
              <a:t>科学战“疫” ，关口提前</a:t>
            </a:r>
            <a:endParaRPr lang="en-US" altLang="zh-CN" sz="6400" b="1" dirty="0">
              <a:solidFill>
                <a:srgbClr val="FF0000"/>
              </a:solidFill>
            </a:endParaRPr>
          </a:p>
          <a:p>
            <a:pPr>
              <a:lnSpc>
                <a:spcPct val="110000"/>
              </a:lnSpc>
            </a:pPr>
            <a:r>
              <a:rPr lang="zh-CN" altLang="en-US" sz="6400" dirty="0"/>
              <a:t>重视消杀预防工作</a:t>
            </a:r>
            <a:endParaRPr lang="en-US" altLang="zh-CN" sz="6400" dirty="0"/>
          </a:p>
          <a:p>
            <a:pPr>
              <a:lnSpc>
                <a:spcPct val="110000"/>
              </a:lnSpc>
            </a:pPr>
            <a:r>
              <a:rPr lang="zh-CN" altLang="en-US" sz="6400" dirty="0"/>
              <a:t>消毒与清洁工作同步结合，提高效率和效果</a:t>
            </a:r>
            <a:endParaRPr lang="en-US" altLang="zh-CN" sz="6400" dirty="0"/>
          </a:p>
          <a:p>
            <a:pPr marL="0" indent="0">
              <a:lnSpc>
                <a:spcPct val="110000"/>
              </a:lnSpc>
              <a:buFont typeface="Arial" panose="020B0604020202020204" pitchFamily="34" charset="0"/>
              <a:buNone/>
            </a:pPr>
            <a:endParaRPr lang="en-US" altLang="zh-CN" sz="6400" dirty="0"/>
          </a:p>
          <a:p>
            <a:pPr marL="0" indent="0">
              <a:lnSpc>
                <a:spcPct val="110000"/>
              </a:lnSpc>
              <a:buNone/>
            </a:pPr>
            <a:r>
              <a:rPr lang="zh-CN" altLang="en-US" sz="6400" b="1" dirty="0">
                <a:solidFill>
                  <a:srgbClr val="FF0000"/>
                </a:solidFill>
              </a:rPr>
              <a:t>科技战“疫” ，流程科学</a:t>
            </a:r>
            <a:r>
              <a:rPr lang="zh-CN" altLang="en-US" sz="6400" dirty="0"/>
              <a:t>     </a:t>
            </a:r>
            <a:endParaRPr lang="en-US" altLang="zh-CN" sz="6400" dirty="0"/>
          </a:p>
          <a:p>
            <a:pPr>
              <a:lnSpc>
                <a:spcPct val="110000"/>
              </a:lnSpc>
            </a:pPr>
            <a:r>
              <a:rPr lang="zh-CN" altLang="en-US" sz="6400" dirty="0"/>
              <a:t>关注错峰返程期间疫情传播风险，按标准和规范流程开展航空器消杀工作</a:t>
            </a:r>
            <a:endParaRPr lang="en-US" altLang="zh-CN" sz="6400" dirty="0">
              <a:solidFill>
                <a:srgbClr val="FF0000"/>
              </a:solidFill>
            </a:endParaRPr>
          </a:p>
          <a:p>
            <a:pPr>
              <a:lnSpc>
                <a:spcPct val="110000"/>
              </a:lnSpc>
            </a:pPr>
            <a:r>
              <a:rPr lang="zh-CN" altLang="en-US" sz="6400" dirty="0"/>
              <a:t>关注一线运行人员个人防护风险，增加对航空器客舱和驾驶舱深度清洁和消毒频次</a:t>
            </a:r>
            <a:endParaRPr lang="en-US" altLang="zh-CN" sz="6400" dirty="0"/>
          </a:p>
          <a:p>
            <a:pPr marL="0" indent="0">
              <a:lnSpc>
                <a:spcPct val="110000"/>
              </a:lnSpc>
              <a:buFont typeface="Arial" panose="020B0604020202020204" pitchFamily="34" charset="0"/>
              <a:buNone/>
            </a:pPr>
            <a:endParaRPr lang="en-US" altLang="zh-CN" sz="6400" dirty="0">
              <a:solidFill>
                <a:srgbClr val="FF0000"/>
              </a:solidFill>
            </a:endParaRPr>
          </a:p>
          <a:p>
            <a:pPr marL="0" indent="0">
              <a:lnSpc>
                <a:spcPct val="110000"/>
              </a:lnSpc>
              <a:buNone/>
            </a:pPr>
            <a:r>
              <a:rPr lang="zh-CN" altLang="en-US" sz="6400" b="1" dirty="0">
                <a:solidFill>
                  <a:srgbClr val="FF0000"/>
                </a:solidFill>
              </a:rPr>
              <a:t>科学战“疫” ，安全消杀</a:t>
            </a:r>
            <a:endParaRPr lang="en-US" altLang="zh-CN" sz="6400" b="1" dirty="0">
              <a:solidFill>
                <a:srgbClr val="FF0000"/>
              </a:solidFill>
            </a:endParaRPr>
          </a:p>
          <a:p>
            <a:pPr>
              <a:lnSpc>
                <a:spcPct val="110000"/>
              </a:lnSpc>
            </a:pPr>
            <a:r>
              <a:rPr lang="zh-CN" altLang="en-US" sz="6400" dirty="0"/>
              <a:t>选择安全友好的航空器消杀产品</a:t>
            </a:r>
            <a:endParaRPr lang="en-US" altLang="zh-CN" sz="6400" dirty="0"/>
          </a:p>
          <a:p>
            <a:pPr>
              <a:lnSpc>
                <a:spcPct val="110000"/>
              </a:lnSpc>
            </a:pPr>
            <a:r>
              <a:rPr lang="zh-CN" altLang="en-US" sz="6400" dirty="0"/>
              <a:t>消毒预防要按规范，必要实施不过度</a:t>
            </a:r>
            <a:endParaRPr lang="en-US" altLang="zh-CN" sz="6400" dirty="0"/>
          </a:p>
          <a:p>
            <a:pPr>
              <a:lnSpc>
                <a:spcPct val="110000"/>
              </a:lnSpc>
            </a:pPr>
            <a:r>
              <a:rPr lang="zh-CN" altLang="en-US" sz="6400" dirty="0"/>
              <a:t>避免往人身上喷消毒剂</a:t>
            </a:r>
            <a:endParaRPr lang="en-US" altLang="zh-CN" sz="6400" dirty="0"/>
          </a:p>
          <a:p>
            <a:pPr marL="0" indent="0">
              <a:lnSpc>
                <a:spcPct val="110000"/>
              </a:lnSpc>
              <a:buFont typeface="Arial" panose="020B0604020202020204" pitchFamily="34" charset="0"/>
              <a:buNone/>
            </a:pPr>
            <a:endParaRPr lang="en-US" altLang="zh-CN" sz="5500" dirty="0"/>
          </a:p>
          <a:p>
            <a:pPr marL="0" indent="0">
              <a:lnSpc>
                <a:spcPct val="110000"/>
              </a:lnSpc>
              <a:buFont typeface="Arial" panose="020B0604020202020204" pitchFamily="34" charset="0"/>
              <a:buNone/>
            </a:pPr>
            <a:endParaRPr lang="en-US" altLang="zh-CN" sz="2100" dirty="0"/>
          </a:p>
        </p:txBody>
      </p:sp>
      <p:sp>
        <p:nvSpPr>
          <p:cNvPr id="9" name="标题 1">
            <a:extLst>
              <a:ext uri="{FF2B5EF4-FFF2-40B4-BE49-F238E27FC236}">
                <a16:creationId xmlns:a16="http://schemas.microsoft.com/office/drawing/2014/main" id="{7DF6D91C-2DBD-4803-A9D2-8D1CA1D795EA}"/>
              </a:ext>
            </a:extLst>
          </p:cNvPr>
          <p:cNvSpPr txBox="1">
            <a:spLocks/>
          </p:cNvSpPr>
          <p:nvPr/>
        </p:nvSpPr>
        <p:spPr>
          <a:xfrm>
            <a:off x="461962" y="1294629"/>
            <a:ext cx="10515600" cy="6502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三、战“疫”之建言</a:t>
            </a:r>
          </a:p>
        </p:txBody>
      </p:sp>
      <p:sp>
        <p:nvSpPr>
          <p:cNvPr id="2" name="矩形 1">
            <a:extLst>
              <a:ext uri="{FF2B5EF4-FFF2-40B4-BE49-F238E27FC236}">
                <a16:creationId xmlns:a16="http://schemas.microsoft.com/office/drawing/2014/main" id="{5D844CB5-3C28-49A9-8FD3-0FDF4FE88DE5}"/>
              </a:ext>
            </a:extLst>
          </p:cNvPr>
          <p:cNvSpPr/>
          <p:nvPr/>
        </p:nvSpPr>
        <p:spPr>
          <a:xfrm>
            <a:off x="6046782" y="5461438"/>
            <a:ext cx="6096000" cy="885499"/>
          </a:xfrm>
          <a:prstGeom prst="rect">
            <a:avLst/>
          </a:prstGeom>
        </p:spPr>
        <p:txBody>
          <a:bodyPr>
            <a:spAutoFit/>
          </a:bodyPr>
          <a:lstStyle/>
          <a:p>
            <a:pPr>
              <a:lnSpc>
                <a:spcPct val="110000"/>
              </a:lnSpc>
            </a:pPr>
            <a:r>
              <a:rPr lang="zh-CN" altLang="en-US" sz="2400" dirty="0">
                <a:solidFill>
                  <a:srgbClr val="00B050"/>
                </a:solidFill>
              </a:rPr>
              <a:t>共同努力，让旅客和机组放心出行！</a:t>
            </a:r>
            <a:endParaRPr lang="en-US" altLang="zh-CN" sz="2400" dirty="0">
              <a:solidFill>
                <a:srgbClr val="00B050"/>
              </a:solidFill>
            </a:endParaRPr>
          </a:p>
          <a:p>
            <a:pPr>
              <a:lnSpc>
                <a:spcPct val="110000"/>
              </a:lnSpc>
            </a:pPr>
            <a:r>
              <a:rPr lang="zh-CN" altLang="en-US" sz="2400" dirty="0">
                <a:solidFill>
                  <a:srgbClr val="00B050"/>
                </a:solidFill>
              </a:rPr>
              <a:t>共同努力，让飞机客舱和机场安全舒适</a:t>
            </a:r>
            <a:r>
              <a:rPr lang="zh-CN" altLang="en-US" dirty="0"/>
              <a:t>！</a:t>
            </a:r>
            <a:endParaRPr lang="en-US" altLang="zh-CN" dirty="0"/>
          </a:p>
        </p:txBody>
      </p:sp>
      <p:pic>
        <p:nvPicPr>
          <p:cNvPr id="11" name="图片 10">
            <a:extLst>
              <a:ext uri="{FF2B5EF4-FFF2-40B4-BE49-F238E27FC236}">
                <a16:creationId xmlns:a16="http://schemas.microsoft.com/office/drawing/2014/main" id="{D0A4607F-4E29-4555-8C1B-E07E372D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6043" y="2500720"/>
            <a:ext cx="3463564" cy="2202227"/>
          </a:xfrm>
          <a:prstGeom prst="rect">
            <a:avLst/>
          </a:prstGeom>
          <a:ln w="38100" cap="sq" cmpd="thickThin">
            <a:solidFill>
              <a:schemeClr val="tx1">
                <a:lumMod val="50000"/>
                <a:lumOff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83642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duotone>
              <a:schemeClr val="accent1">
                <a:shade val="45000"/>
                <a:satMod val="135000"/>
              </a:schemeClr>
              <a:prstClr val="white"/>
            </a:duotone>
          </a:blip>
          <a:srcRect l="33115" t="3383" r="32746" b="51082"/>
          <a:stretch>
            <a:fillRect/>
          </a:stretch>
        </p:blipFill>
        <p:spPr>
          <a:xfrm>
            <a:off x="7147083" y="157935"/>
            <a:ext cx="1774239" cy="1774239"/>
          </a:xfrm>
          <a:custGeom>
            <a:avLst/>
            <a:gdLst>
              <a:gd name="connsiteX0" fmla="*/ 887351 w 1774701"/>
              <a:gd name="connsiteY0" fmla="*/ 0 h 1774701"/>
              <a:gd name="connsiteX1" fmla="*/ 1774701 w 1774701"/>
              <a:gd name="connsiteY1" fmla="*/ 887351 h 1774701"/>
              <a:gd name="connsiteX2" fmla="*/ 887351 w 1774701"/>
              <a:gd name="connsiteY2" fmla="*/ 1774701 h 1774701"/>
              <a:gd name="connsiteX3" fmla="*/ 0 w 1774701"/>
              <a:gd name="connsiteY3" fmla="*/ 887351 h 1774701"/>
            </a:gdLst>
            <a:ahLst/>
            <a:cxnLst>
              <a:cxn ang="0">
                <a:pos x="connsiteX0" y="connsiteY0"/>
              </a:cxn>
              <a:cxn ang="0">
                <a:pos x="connsiteX1" y="connsiteY1"/>
              </a:cxn>
              <a:cxn ang="0">
                <a:pos x="connsiteX2" y="connsiteY2"/>
              </a:cxn>
              <a:cxn ang="0">
                <a:pos x="connsiteX3" y="connsiteY3"/>
              </a:cxn>
            </a:cxnLst>
            <a:rect l="l" t="t" r="r" b="b"/>
            <a:pathLst>
              <a:path w="1774701" h="1774701">
                <a:moveTo>
                  <a:pt x="887351" y="0"/>
                </a:moveTo>
                <a:lnTo>
                  <a:pt x="1774701" y="887351"/>
                </a:lnTo>
                <a:lnTo>
                  <a:pt x="887351" y="1774701"/>
                </a:lnTo>
                <a:lnTo>
                  <a:pt x="0" y="887351"/>
                </a:lnTo>
                <a:close/>
              </a:path>
            </a:pathLst>
          </a:custGeom>
        </p:spPr>
      </p:pic>
      <p:pic>
        <p:nvPicPr>
          <p:cNvPr id="42" name="图片 41"/>
          <p:cNvPicPr>
            <a:picLocks noChangeAspect="1"/>
          </p:cNvPicPr>
          <p:nvPr/>
        </p:nvPicPr>
        <p:blipFill>
          <a:blip r:embed="rId4" cstate="screen">
            <a:duotone>
              <a:schemeClr val="accent1">
                <a:shade val="45000"/>
                <a:satMod val="135000"/>
              </a:schemeClr>
              <a:prstClr val="white"/>
            </a:duotone>
          </a:blip>
          <a:srcRect l="4912" t="1469" r="30374" b="1096"/>
          <a:stretch>
            <a:fillRect/>
          </a:stretch>
        </p:blipFill>
        <p:spPr>
          <a:xfrm>
            <a:off x="8169592" y="803972"/>
            <a:ext cx="2661865" cy="2661865"/>
          </a:xfrm>
          <a:custGeom>
            <a:avLst/>
            <a:gdLst>
              <a:gd name="connsiteX0" fmla="*/ 1331279 w 2662558"/>
              <a:gd name="connsiteY0" fmla="*/ 0 h 2662558"/>
              <a:gd name="connsiteX1" fmla="*/ 2662558 w 2662558"/>
              <a:gd name="connsiteY1" fmla="*/ 1331279 h 2662558"/>
              <a:gd name="connsiteX2" fmla="*/ 1331279 w 2662558"/>
              <a:gd name="connsiteY2" fmla="*/ 2662558 h 2662558"/>
              <a:gd name="connsiteX3" fmla="*/ 0 w 2662558"/>
              <a:gd name="connsiteY3" fmla="*/ 1331279 h 2662558"/>
            </a:gdLst>
            <a:ahLst/>
            <a:cxnLst>
              <a:cxn ang="0">
                <a:pos x="connsiteX0" y="connsiteY0"/>
              </a:cxn>
              <a:cxn ang="0">
                <a:pos x="connsiteX1" y="connsiteY1"/>
              </a:cxn>
              <a:cxn ang="0">
                <a:pos x="connsiteX2" y="connsiteY2"/>
              </a:cxn>
              <a:cxn ang="0">
                <a:pos x="connsiteX3" y="connsiteY3"/>
              </a:cxn>
            </a:cxnLst>
            <a:rect l="l" t="t" r="r" b="b"/>
            <a:pathLst>
              <a:path w="2662558" h="2662558">
                <a:moveTo>
                  <a:pt x="1331279" y="0"/>
                </a:moveTo>
                <a:lnTo>
                  <a:pt x="2662558" y="1331279"/>
                </a:lnTo>
                <a:lnTo>
                  <a:pt x="1331279" y="2662558"/>
                </a:lnTo>
                <a:lnTo>
                  <a:pt x="0" y="1331279"/>
                </a:lnTo>
                <a:close/>
              </a:path>
            </a:pathLst>
          </a:custGeom>
        </p:spPr>
      </p:pic>
      <p:pic>
        <p:nvPicPr>
          <p:cNvPr id="38" name="图片 37"/>
          <p:cNvPicPr>
            <a:picLocks noChangeAspect="1"/>
          </p:cNvPicPr>
          <p:nvPr/>
        </p:nvPicPr>
        <p:blipFill>
          <a:blip r:embed="rId5" cstate="screen">
            <a:duotone>
              <a:schemeClr val="accent1">
                <a:shade val="45000"/>
                <a:satMod val="135000"/>
              </a:schemeClr>
              <a:prstClr val="white"/>
            </a:duotone>
          </a:blip>
          <a:srcRect l="21564" r="16184"/>
          <a:stretch>
            <a:fillRect/>
          </a:stretch>
        </p:blipFill>
        <p:spPr>
          <a:xfrm>
            <a:off x="9708585" y="-15705"/>
            <a:ext cx="3409969" cy="4108242"/>
          </a:xfrm>
          <a:custGeom>
            <a:avLst/>
            <a:gdLst>
              <a:gd name="connsiteX0" fmla="*/ 580572 w 3410857"/>
              <a:gd name="connsiteY0" fmla="*/ 0 h 4109312"/>
              <a:gd name="connsiteX1" fmla="*/ 3410857 w 3410857"/>
              <a:gd name="connsiteY1" fmla="*/ 0 h 4109312"/>
              <a:gd name="connsiteX2" fmla="*/ 3367601 w 3410857"/>
              <a:gd name="connsiteY2" fmla="*/ 4109312 h 4109312"/>
              <a:gd name="connsiteX3" fmla="*/ 3341073 w 3410857"/>
              <a:gd name="connsiteY3" fmla="*/ 4109312 h 4109312"/>
              <a:gd name="connsiteX4" fmla="*/ 0 w 3410857"/>
              <a:gd name="connsiteY4" fmla="*/ 638628 h 410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857" h="4109312">
                <a:moveTo>
                  <a:pt x="580572" y="0"/>
                </a:moveTo>
                <a:lnTo>
                  <a:pt x="3410857" y="0"/>
                </a:lnTo>
                <a:lnTo>
                  <a:pt x="3367601" y="4109312"/>
                </a:lnTo>
                <a:lnTo>
                  <a:pt x="3341073" y="4109312"/>
                </a:lnTo>
                <a:lnTo>
                  <a:pt x="0" y="638628"/>
                </a:lnTo>
                <a:close/>
              </a:path>
            </a:pathLst>
          </a:custGeom>
        </p:spPr>
      </p:pic>
      <p:pic>
        <p:nvPicPr>
          <p:cNvPr id="6" name="图片 5"/>
          <p:cNvPicPr>
            <a:picLocks noChangeAspect="1"/>
          </p:cNvPicPr>
          <p:nvPr/>
        </p:nvPicPr>
        <p:blipFill>
          <a:blip r:embed="rId6" cstate="screen">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170751" y="895"/>
            <a:ext cx="1883689" cy="9416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3" name="图片 12"/>
          <p:cNvPicPr>
            <a:picLocks noChangeAspect="1"/>
          </p:cNvPicPr>
          <p:nvPr/>
        </p:nvPicPr>
        <p:blipFill>
          <a:blip r:embed="rId8" cstate="screen"/>
          <a:srcRect/>
          <a:stretch>
            <a:fillRect/>
          </a:stretch>
        </p:blipFill>
        <p:spPr>
          <a:xfrm>
            <a:off x="6559075" y="1102732"/>
            <a:ext cx="827488" cy="827488"/>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3870" y="2520336"/>
            <a:ext cx="1218883" cy="1218883"/>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矩形 14"/>
          <p:cNvSpPr/>
          <p:nvPr/>
        </p:nvSpPr>
        <p:spPr>
          <a:xfrm rot="2685974">
            <a:off x="8720291" y="3232031"/>
            <a:ext cx="438590" cy="438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6" name="矩形 15"/>
          <p:cNvSpPr/>
          <p:nvPr/>
        </p:nvSpPr>
        <p:spPr>
          <a:xfrm rot="2657183">
            <a:off x="7182848" y="1789165"/>
            <a:ext cx="641862" cy="5420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矩形 16"/>
          <p:cNvSpPr/>
          <p:nvPr/>
        </p:nvSpPr>
        <p:spPr>
          <a:xfrm rot="2685974">
            <a:off x="6047025" y="1340595"/>
            <a:ext cx="340847" cy="3408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8" name="矩形 17"/>
          <p:cNvSpPr/>
          <p:nvPr/>
        </p:nvSpPr>
        <p:spPr>
          <a:xfrm rot="2685974">
            <a:off x="6017997" y="739169"/>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9" name="矩形 18"/>
          <p:cNvSpPr/>
          <p:nvPr/>
        </p:nvSpPr>
        <p:spPr>
          <a:xfrm rot="2685974">
            <a:off x="12264022" y="3630904"/>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0" name="矩形 19"/>
          <p:cNvSpPr/>
          <p:nvPr/>
        </p:nvSpPr>
        <p:spPr>
          <a:xfrm rot="2731766">
            <a:off x="7500264" y="2462608"/>
            <a:ext cx="1057433" cy="10723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1" name="矩形 20"/>
          <p:cNvSpPr/>
          <p:nvPr/>
        </p:nvSpPr>
        <p:spPr>
          <a:xfrm rot="2685974">
            <a:off x="6946874" y="3184097"/>
            <a:ext cx="438590" cy="438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2" name="矩形 21"/>
          <p:cNvSpPr/>
          <p:nvPr/>
        </p:nvSpPr>
        <p:spPr>
          <a:xfrm rot="2685974">
            <a:off x="6561002" y="3320776"/>
            <a:ext cx="165232" cy="16523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3" name="任意多边形 22"/>
          <p:cNvSpPr/>
          <p:nvPr/>
        </p:nvSpPr>
        <p:spPr>
          <a:xfrm rot="2680233">
            <a:off x="6742263" y="4871861"/>
            <a:ext cx="7189341" cy="6330688"/>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cxnSp>
        <p:nvCxnSpPr>
          <p:cNvPr id="24" name="直接连接符 23"/>
          <p:cNvCxnSpPr/>
          <p:nvPr/>
        </p:nvCxnSpPr>
        <p:spPr>
          <a:xfrm>
            <a:off x="10000463" y="3597100"/>
            <a:ext cx="4182434" cy="40820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0045" y="3637307"/>
            <a:ext cx="4072256" cy="409017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7881" y="7738836"/>
            <a:ext cx="4182434" cy="40820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029" y="2273105"/>
            <a:ext cx="5391419" cy="2307723"/>
          </a:xfrm>
          <a:prstGeom prst="rect">
            <a:avLst/>
          </a:prstGeom>
          <a:noFill/>
        </p:spPr>
        <p:txBody>
          <a:bodyPr wrap="none" rtlCol="0">
            <a:spAutoFit/>
          </a:bodyPr>
          <a:lstStyle/>
          <a:p>
            <a:pPr algn="ctr"/>
            <a:r>
              <a:rPr lang="zh-CN" altLang="en-US" sz="7198" b="1" dirty="0">
                <a:solidFill>
                  <a:srgbClr val="1557AE"/>
                </a:solidFill>
                <a:latin typeface="微软雅黑" panose="020B0503020204020204" pitchFamily="34" charset="-122"/>
                <a:ea typeface="微软雅黑" panose="020B0503020204020204" pitchFamily="34" charset="-122"/>
              </a:rPr>
              <a:t>谢谢</a:t>
            </a:r>
            <a:endParaRPr lang="en-US" altLang="zh-CN" sz="7198" b="1" dirty="0">
              <a:solidFill>
                <a:srgbClr val="1557AE"/>
              </a:solidFill>
              <a:latin typeface="微软雅黑" panose="020B0503020204020204" pitchFamily="34" charset="-122"/>
              <a:ea typeface="微软雅黑" panose="020B0503020204020204" pitchFamily="34" charset="-122"/>
            </a:endParaRPr>
          </a:p>
          <a:p>
            <a:pPr algn="ctr"/>
            <a:r>
              <a:rPr lang="en-US" altLang="zh-CN" sz="7198" b="1" dirty="0">
                <a:solidFill>
                  <a:srgbClr val="1557AE"/>
                </a:solidFill>
                <a:latin typeface="微软雅黑" panose="020B0503020204020204" pitchFamily="34" charset="-122"/>
                <a:ea typeface="微软雅黑" panose="020B0503020204020204" pitchFamily="34" charset="-122"/>
              </a:rPr>
              <a:t>THANKS </a:t>
            </a:r>
            <a:r>
              <a:rPr lang="zh-CN" altLang="en-US" sz="7198" b="1" dirty="0">
                <a:solidFill>
                  <a:srgbClr val="1557AE"/>
                </a:solidFill>
                <a:latin typeface="微软雅黑" panose="020B0503020204020204" pitchFamily="34" charset="-122"/>
                <a:ea typeface="微软雅黑" panose="020B0503020204020204" pitchFamily="34" charset="-122"/>
              </a:rPr>
              <a:t>！</a:t>
            </a:r>
            <a:endParaRPr lang="en-US" altLang="zh-CN" sz="7198" b="1" dirty="0">
              <a:solidFill>
                <a:srgbClr val="1557AE"/>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59836" y="3991652"/>
            <a:ext cx="8926667" cy="646163"/>
          </a:xfrm>
          <a:prstGeom prst="rect">
            <a:avLst/>
          </a:prstGeom>
          <a:noFill/>
        </p:spPr>
        <p:txBody>
          <a:bodyPr wrap="square" rtlCol="0">
            <a:spAutoFit/>
          </a:bodyPr>
          <a:lstStyle/>
          <a:p>
            <a:endParaRPr lang="zh-CN" altLang="en-US" sz="3599" b="1" dirty="0">
              <a:solidFill>
                <a:srgbClr val="1557AE"/>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33836" y="4833174"/>
            <a:ext cx="777786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838" y="4813826"/>
            <a:ext cx="5500671" cy="8592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399">
              <a:solidFill>
                <a:srgbClr val="1557AE"/>
              </a:solidFill>
            </a:endParaRPr>
          </a:p>
        </p:txBody>
      </p:sp>
      <p:sp>
        <p:nvSpPr>
          <p:cNvPr id="32" name="矩形 31"/>
          <p:cNvSpPr/>
          <p:nvPr/>
        </p:nvSpPr>
        <p:spPr>
          <a:xfrm>
            <a:off x="434028" y="4842465"/>
            <a:ext cx="5242351" cy="748600"/>
          </a:xfrm>
          <a:prstGeom prst="rect">
            <a:avLst/>
          </a:prstGeom>
          <a:noFill/>
          <a:ln>
            <a:noFill/>
          </a:ln>
          <a:effectLst/>
        </p:spPr>
        <p:txBody>
          <a:bodyPr wrap="square">
            <a:spAutoFit/>
          </a:bodyPr>
          <a:lstStyle/>
          <a:p>
            <a:pPr algn="dist"/>
            <a:r>
              <a:rPr lang="zh-CN" altLang="en-US" sz="2134" dirty="0">
                <a:solidFill>
                  <a:schemeClr val="bg1"/>
                </a:solidFill>
                <a:latin typeface="微软雅黑" panose="020B0503020204020204" pitchFamily="34" charset="-122"/>
                <a:ea typeface="微软雅黑" panose="020B0503020204020204" pitchFamily="34" charset="-122"/>
              </a:rPr>
              <a:t>中国民用航空局第二研究所</a:t>
            </a:r>
            <a:endParaRPr lang="en-US" altLang="zh-CN" sz="2134" dirty="0">
              <a:solidFill>
                <a:schemeClr val="bg1"/>
              </a:solidFill>
              <a:latin typeface="微软雅黑" panose="020B0503020204020204" pitchFamily="34" charset="-122"/>
              <a:ea typeface="微软雅黑" panose="020B0503020204020204" pitchFamily="34" charset="-122"/>
            </a:endParaRPr>
          </a:p>
          <a:p>
            <a:pPr algn="dist"/>
            <a:r>
              <a:rPr lang="zh-CN" altLang="en-US" sz="2134" dirty="0">
                <a:solidFill>
                  <a:schemeClr val="bg1"/>
                </a:solidFill>
                <a:latin typeface="微软雅黑" panose="020B0503020204020204" pitchFamily="34" charset="-122"/>
                <a:ea typeface="微软雅黑" panose="020B0503020204020204" pitchFamily="34" charset="-122"/>
              </a:rPr>
              <a:t>成都民航六维航化有限责任公司</a:t>
            </a:r>
          </a:p>
        </p:txBody>
      </p:sp>
      <p:sp>
        <p:nvSpPr>
          <p:cNvPr id="2" name="矩形 1"/>
          <p:cNvSpPr/>
          <p:nvPr/>
        </p:nvSpPr>
        <p:spPr>
          <a:xfrm>
            <a:off x="369067" y="5731366"/>
            <a:ext cx="5389815" cy="369236"/>
          </a:xfrm>
          <a:prstGeom prst="rect">
            <a:avLst/>
          </a:prstGeom>
        </p:spPr>
        <p:txBody>
          <a:bodyPr wrap="none">
            <a:spAutoFit/>
          </a:bodyPr>
          <a:lstStyle/>
          <a:p>
            <a:r>
              <a:rPr lang="en-US" altLang="zh-CN" sz="1799" dirty="0">
                <a:solidFill>
                  <a:srgbClr val="1557AE"/>
                </a:solidFill>
                <a:latin typeface="Arial" panose="020B0604020202020204" pitchFamily="34" charset="0"/>
              </a:rPr>
              <a:t>THE SECOND RESEARCH INSTITUTE OF CAAC</a:t>
            </a:r>
            <a:endParaRPr lang="zh-CN" altLang="en-US" sz="1799" dirty="0">
              <a:solidFill>
                <a:srgbClr val="1557AE"/>
              </a:solidFill>
            </a:endParaRPr>
          </a:p>
        </p:txBody>
      </p:sp>
      <p:grpSp>
        <p:nvGrpSpPr>
          <p:cNvPr id="44" name="组合 43"/>
          <p:cNvGrpSpPr/>
          <p:nvPr/>
        </p:nvGrpSpPr>
        <p:grpSpPr>
          <a:xfrm>
            <a:off x="137181" y="157469"/>
            <a:ext cx="2491719" cy="1275750"/>
            <a:chOff x="465662" y="534312"/>
            <a:chExt cx="1795847" cy="1088729"/>
          </a:xfrm>
        </p:grpSpPr>
        <p:pic>
          <p:nvPicPr>
            <p:cNvPr id="45" name="图片 4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322" y="534312"/>
              <a:ext cx="1009649" cy="600075"/>
            </a:xfrm>
            <a:prstGeom prst="rect">
              <a:avLst/>
            </a:prstGeom>
          </p:spPr>
        </p:pic>
        <p:pic>
          <p:nvPicPr>
            <p:cNvPr id="46" name="图片 45"/>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a:fillRect/>
            </a:stretch>
          </p:blipFill>
          <p:spPr>
            <a:xfrm>
              <a:off x="465662" y="1307911"/>
              <a:ext cx="1795847" cy="315130"/>
            </a:xfrm>
            <a:prstGeom prst="rect">
              <a:avLst/>
            </a:prstGeom>
          </p:spPr>
        </p:pic>
      </p:grpSp>
    </p:spTree>
    <p:extLst>
      <p:ext uri="{BB962C8B-B14F-4D97-AF65-F5344CB8AC3E}">
        <p14:creationId xmlns:p14="http://schemas.microsoft.com/office/powerpoint/2010/main" val="37269498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41" presetClass="entr" presetSubtype="0" fill="hold" grpId="0" nodeType="afterEffect" nodePh="1">
                                  <p:stCondLst>
                                    <p:cond delay="0"/>
                                  </p:stCondLst>
                                  <p:endCondLst>
                                    <p:cond evt="begin" delay="0">
                                      <p:tn val="111"/>
                                    </p:cond>
                                  </p:endCondLst>
                                  <p:iterate type="lt">
                                    <p:tmPct val="10000"/>
                                  </p:iterate>
                                  <p:childTnLst>
                                    <p:set>
                                      <p:cBhvr>
                                        <p:cTn id="112" dur="1" fill="hold">
                                          <p:stCondLst>
                                            <p:cond delay="0"/>
                                          </p:stCondLst>
                                        </p:cTn>
                                        <p:tgtEl>
                                          <p:spTgt spid="28"/>
                                        </p:tgtEl>
                                        <p:attrNameLst>
                                          <p:attrName>style.visibility</p:attrName>
                                        </p:attrNameLst>
                                      </p:cBhvr>
                                      <p:to>
                                        <p:strVal val="visible"/>
                                      </p:to>
                                    </p:set>
                                    <p:anim calcmode="lin" valueType="num">
                                      <p:cBhvr>
                                        <p:cTn id="1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28"/>
                                        </p:tgtEl>
                                        <p:attrNameLst>
                                          <p:attrName>ppt_y</p:attrName>
                                        </p:attrNameLst>
                                      </p:cBhvr>
                                      <p:tavLst>
                                        <p:tav tm="0">
                                          <p:val>
                                            <p:strVal val="#ppt_y"/>
                                          </p:val>
                                        </p:tav>
                                        <p:tav tm="100000">
                                          <p:val>
                                            <p:strVal val="#ppt_y"/>
                                          </p:val>
                                        </p:tav>
                                      </p:tavLst>
                                    </p:anim>
                                    <p:anim calcmode="lin" valueType="num">
                                      <p:cBhvr>
                                        <p:cTn id="1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28"/>
                                        </p:tgtEl>
                                      </p:cBhvr>
                                    </p:animEffect>
                                  </p:childTnLst>
                                </p:cTn>
                              </p:par>
                            </p:childTnLst>
                          </p:cTn>
                        </p:par>
                        <p:par>
                          <p:cTn id="118" fill="hold">
                            <p:stCondLst>
                              <p:cond delay="4550"/>
                            </p:stCondLst>
                            <p:childTnLst>
                              <p:par>
                                <p:cTn id="119" presetID="22" presetClass="entr" presetSubtype="8" fill="hold"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500"/>
                                        <p:tgtEl>
                                          <p:spTgt spid="30"/>
                                        </p:tgtEl>
                                      </p:cBhvr>
                                    </p:animEffect>
                                  </p:childTnLst>
                                </p:cTn>
                              </p:par>
                            </p:childTnLst>
                          </p:cTn>
                        </p:par>
                        <p:par>
                          <p:cTn id="122" fill="hold">
                            <p:stCondLst>
                              <p:cond delay="5050"/>
                            </p:stCondLst>
                            <p:childTnLst>
                              <p:par>
                                <p:cTn id="123" presetID="22" presetClass="entr" presetSubtype="2"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right)">
                                      <p:cBhvr>
                                        <p:cTn id="125" dur="500"/>
                                        <p:tgtEl>
                                          <p:spTgt spid="31"/>
                                        </p:tgtEl>
                                      </p:cBhvr>
                                    </p:animEffect>
                                  </p:childTnLst>
                                </p:cTn>
                              </p:par>
                            </p:childTnLst>
                          </p:cTn>
                        </p:par>
                        <p:par>
                          <p:cTn id="126" fill="hold">
                            <p:stCondLst>
                              <p:cond delay="5550"/>
                            </p:stCondLst>
                            <p:childTnLst>
                              <p:par>
                                <p:cTn id="127" presetID="53" presetClass="entr" presetSubtype="16"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childTnLst>
                          </p:cTn>
                        </p:par>
                        <p:par>
                          <p:cTn id="132" fill="hold">
                            <p:stCondLst>
                              <p:cond delay="6050"/>
                            </p:stCondLst>
                            <p:childTnLst>
                              <p:par>
                                <p:cTn id="133" presetID="42" presetClass="entr" presetSubtype="0" fill="hold" grpId="0"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fade">
                                      <p:cBhvr>
                                        <p:cTn id="135" dur="1000"/>
                                        <p:tgtEl>
                                          <p:spTgt spid="2"/>
                                        </p:tgtEl>
                                      </p:cBhvr>
                                    </p:animEffect>
                                    <p:anim calcmode="lin" valueType="num">
                                      <p:cBhvr>
                                        <p:cTn id="136" dur="1000" fill="hold"/>
                                        <p:tgtEl>
                                          <p:spTgt spid="2"/>
                                        </p:tgtEl>
                                        <p:attrNameLst>
                                          <p:attrName>ppt_x</p:attrName>
                                        </p:attrNameLst>
                                      </p:cBhvr>
                                      <p:tavLst>
                                        <p:tav tm="0">
                                          <p:val>
                                            <p:strVal val="#ppt_x"/>
                                          </p:val>
                                        </p:tav>
                                        <p:tav tm="100000">
                                          <p:val>
                                            <p:strVal val="#ppt_x"/>
                                          </p:val>
                                        </p:tav>
                                      </p:tavLst>
                                    </p:anim>
                                    <p:anim calcmode="lin" valueType="num">
                                      <p:cBhvr>
                                        <p:cTn id="1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28" grpId="0"/>
      <p:bldP spid="31" grpId="0" animBg="1"/>
      <p:bldP spid="3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5E709A98-581F-4E37-BF31-E24E41436F91}"/>
              </a:ext>
            </a:extLst>
          </p:cNvPr>
          <p:cNvSpPr txBox="1">
            <a:spLocks/>
          </p:cNvSpPr>
          <p:nvPr/>
        </p:nvSpPr>
        <p:spPr>
          <a:xfrm>
            <a:off x="541406" y="1776730"/>
            <a:ext cx="10383769" cy="2642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solidFill>
                  <a:srgbClr val="FF0000"/>
                </a:solidFill>
              </a:rPr>
              <a:t>民航在战“疫”的一线</a:t>
            </a:r>
            <a:endParaRPr lang="en-US" altLang="zh-CN" dirty="0">
              <a:solidFill>
                <a:srgbClr val="FF0000"/>
              </a:solidFill>
            </a:endParaRPr>
          </a:p>
          <a:p>
            <a:endParaRPr lang="en-US" altLang="zh-CN" b="1" dirty="0"/>
          </a:p>
          <a:p>
            <a:pPr>
              <a:buFont typeface="Wingdings" panose="05000000000000000000" pitchFamily="2" charset="2"/>
              <a:buChar char="l"/>
            </a:pPr>
            <a:r>
              <a:rPr lang="zh-CN" altLang="en-US" sz="2000" dirty="0"/>
              <a:t>自新冠肺炎疫情发生以来，中国民航在运输保障、严防严控方面发挥了不可替代的作用，彰显出民航担当。</a:t>
            </a:r>
            <a:endParaRPr lang="en-US" altLang="zh-CN" sz="2000" dirty="0"/>
          </a:p>
          <a:p>
            <a:pPr>
              <a:buFont typeface="Wingdings" panose="05000000000000000000" pitchFamily="2" charset="2"/>
              <a:buChar char="l"/>
            </a:pPr>
            <a:endParaRPr lang="en-US" altLang="zh-CN" sz="2000" dirty="0"/>
          </a:p>
          <a:p>
            <a:pPr>
              <a:buFont typeface="Wingdings" panose="05000000000000000000" pitchFamily="2" charset="2"/>
              <a:buChar char="l"/>
            </a:pPr>
            <a:r>
              <a:rPr lang="zh-CN" altLang="en-US" sz="2000" dirty="0"/>
              <a:t>减少疫情通过航空器传播是民航目前工作的重点之一</a:t>
            </a:r>
            <a:r>
              <a:rPr lang="zh-CN" altLang="en-US" dirty="0"/>
              <a:t>。 </a:t>
            </a:r>
          </a:p>
        </p:txBody>
      </p:sp>
      <p:pic>
        <p:nvPicPr>
          <p:cNvPr id="2" name="图片 1">
            <a:extLst>
              <a:ext uri="{FF2B5EF4-FFF2-40B4-BE49-F238E27FC236}">
                <a16:creationId xmlns:a16="http://schemas.microsoft.com/office/drawing/2014/main" id="{8B9A55C4-DC37-42D5-B144-7EF360B8704C}"/>
              </a:ext>
            </a:extLst>
          </p:cNvPr>
          <p:cNvPicPr>
            <a:picLocks noChangeAspect="1"/>
          </p:cNvPicPr>
          <p:nvPr/>
        </p:nvPicPr>
        <p:blipFill>
          <a:blip r:embed="rId4"/>
          <a:stretch>
            <a:fillRect/>
          </a:stretch>
        </p:blipFill>
        <p:spPr>
          <a:xfrm>
            <a:off x="6972310" y="3197535"/>
            <a:ext cx="5065693" cy="2849453"/>
          </a:xfrm>
          <a:prstGeom prst="rect">
            <a:avLst/>
          </a:prstGeom>
        </p:spPr>
      </p:pic>
    </p:spTree>
    <p:extLst>
      <p:ext uri="{BB962C8B-B14F-4D97-AF65-F5344CB8AC3E}">
        <p14:creationId xmlns:p14="http://schemas.microsoft.com/office/powerpoint/2010/main" val="3584874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sp>
        <p:nvSpPr>
          <p:cNvPr id="10" name="内容占位符 2">
            <a:extLst>
              <a:ext uri="{FF2B5EF4-FFF2-40B4-BE49-F238E27FC236}">
                <a16:creationId xmlns:a16="http://schemas.microsoft.com/office/drawing/2014/main" id="{79F5B006-58F4-4B73-B91E-9E3905F0AAF1}"/>
              </a:ext>
            </a:extLst>
          </p:cNvPr>
          <p:cNvSpPr txBox="1">
            <a:spLocks/>
          </p:cNvSpPr>
          <p:nvPr/>
        </p:nvSpPr>
        <p:spPr>
          <a:xfrm>
            <a:off x="168430" y="1894888"/>
            <a:ext cx="11442545" cy="460577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8000" b="1" dirty="0">
                <a:solidFill>
                  <a:srgbClr val="FF0000"/>
                </a:solidFill>
              </a:rPr>
              <a:t>疫情当前，怎么办？</a:t>
            </a:r>
            <a:endParaRPr lang="en-US" altLang="zh-CN" sz="8000" b="1" dirty="0">
              <a:solidFill>
                <a:srgbClr val="FF0000"/>
              </a:solidFill>
            </a:endParaRPr>
          </a:p>
          <a:p>
            <a:pPr>
              <a:lnSpc>
                <a:spcPct val="120000"/>
              </a:lnSpc>
            </a:pPr>
            <a:r>
              <a:rPr lang="zh-CN" altLang="en-US" sz="7200" b="1" dirty="0"/>
              <a:t>消毒：</a:t>
            </a:r>
            <a:r>
              <a:rPr lang="zh-CN" altLang="en-US" sz="7200" dirty="0"/>
              <a:t>清除或杀灭航空器及其废弃物中的病原微生物，使之不再引起疾病，达到无害化之目的，是防止传染病传入或传出而采取的一种手段。</a:t>
            </a:r>
            <a:endParaRPr lang="en-US" altLang="zh-CN" sz="7200" dirty="0"/>
          </a:p>
          <a:p>
            <a:pPr marL="0" indent="0">
              <a:lnSpc>
                <a:spcPct val="120000"/>
              </a:lnSpc>
              <a:buNone/>
            </a:pPr>
            <a:r>
              <a:rPr lang="zh-CN" altLang="en-US" sz="8000" b="1" dirty="0">
                <a:solidFill>
                  <a:srgbClr val="FF0000"/>
                </a:solidFill>
              </a:rPr>
              <a:t>航空器的卫生清洁消毒</a:t>
            </a:r>
            <a:endParaRPr lang="en-US" altLang="zh-CN" sz="8000" b="1" dirty="0">
              <a:solidFill>
                <a:srgbClr val="FF0000"/>
              </a:solidFill>
            </a:endParaRPr>
          </a:p>
          <a:p>
            <a:pPr marL="0" indent="0">
              <a:lnSpc>
                <a:spcPct val="120000"/>
              </a:lnSpc>
              <a:buNone/>
            </a:pPr>
            <a:r>
              <a:rPr lang="en-US" altLang="zh-CN" sz="7200" b="1" dirty="0">
                <a:solidFill>
                  <a:srgbClr val="FF0000"/>
                </a:solidFill>
              </a:rPr>
              <a:t>    </a:t>
            </a:r>
            <a:r>
              <a:rPr lang="zh-CN" altLang="en-US" sz="7200" dirty="0"/>
              <a:t>航空器物体表面的清洁消毒是预防传染病经航空器交叉传播的重要手段与措施。</a:t>
            </a:r>
            <a:endParaRPr lang="en-US" altLang="zh-CN" sz="7200" b="1" dirty="0">
              <a:solidFill>
                <a:srgbClr val="FF0000"/>
              </a:solidFill>
            </a:endParaRPr>
          </a:p>
          <a:p>
            <a:pPr>
              <a:lnSpc>
                <a:spcPct val="120000"/>
              </a:lnSpc>
            </a:pPr>
            <a:r>
              <a:rPr lang="zh-CN" altLang="en-US" sz="7200" b="1" dirty="0"/>
              <a:t>清洁</a:t>
            </a:r>
            <a:endParaRPr lang="en-US" altLang="zh-CN" sz="7200" b="1" dirty="0"/>
          </a:p>
          <a:p>
            <a:pPr>
              <a:lnSpc>
                <a:spcPct val="120000"/>
              </a:lnSpc>
            </a:pPr>
            <a:r>
              <a:rPr lang="zh-CN" altLang="en-US" sz="7200" b="1" dirty="0"/>
              <a:t>消毒</a:t>
            </a:r>
            <a:endParaRPr lang="en-US" altLang="zh-CN" sz="7200" b="1" dirty="0"/>
          </a:p>
          <a:p>
            <a:pPr marL="0" indent="0">
              <a:lnSpc>
                <a:spcPct val="120000"/>
              </a:lnSpc>
              <a:buNone/>
            </a:pPr>
            <a:r>
              <a:rPr lang="zh-CN" altLang="en-US" sz="7200" dirty="0"/>
              <a:t>         预防性消毒</a:t>
            </a:r>
            <a:r>
              <a:rPr lang="en-US" altLang="zh-CN" sz="7200" dirty="0"/>
              <a:t>/</a:t>
            </a:r>
            <a:r>
              <a:rPr lang="zh-CN" altLang="en-US" sz="7200" dirty="0"/>
              <a:t>随时性消毒</a:t>
            </a:r>
            <a:r>
              <a:rPr lang="en-US" altLang="zh-CN" sz="7200" dirty="0"/>
              <a:t>/</a:t>
            </a:r>
            <a:r>
              <a:rPr lang="zh-CN" altLang="en-US" sz="7200" dirty="0"/>
              <a:t>终末性消毒</a:t>
            </a:r>
            <a:endParaRPr lang="en-US" altLang="zh-CN" sz="7200" dirty="0"/>
          </a:p>
          <a:p>
            <a:pPr>
              <a:lnSpc>
                <a:spcPct val="120000"/>
              </a:lnSpc>
            </a:pPr>
            <a:r>
              <a:rPr lang="zh-CN" altLang="en-US" sz="7200" b="1" dirty="0"/>
              <a:t>操作程序</a:t>
            </a:r>
            <a:endParaRPr lang="en-US" altLang="zh-CN" sz="7200" b="1" dirty="0"/>
          </a:p>
          <a:p>
            <a:pPr>
              <a:lnSpc>
                <a:spcPct val="120000"/>
              </a:lnSpc>
            </a:pPr>
            <a:r>
              <a:rPr lang="zh-CN" altLang="en-US" sz="7200" b="1" dirty="0"/>
              <a:t>对象</a:t>
            </a:r>
            <a:endParaRPr lang="en-US" altLang="zh-CN" sz="7200" b="1" dirty="0"/>
          </a:p>
          <a:p>
            <a:pPr marL="0" indent="0">
              <a:lnSpc>
                <a:spcPct val="120000"/>
              </a:lnSpc>
              <a:buFont typeface="Arial" panose="020B0604020202020204" pitchFamily="34" charset="0"/>
              <a:buNone/>
            </a:pPr>
            <a:r>
              <a:rPr lang="zh-CN" altLang="en-US" sz="7200" dirty="0"/>
              <a:t>         没有明确的传染源情况下，航空器及废弃物等</a:t>
            </a:r>
            <a:endParaRPr lang="en-US" altLang="zh-CN" sz="7200" dirty="0"/>
          </a:p>
          <a:p>
            <a:pPr marL="0" indent="0">
              <a:lnSpc>
                <a:spcPct val="120000"/>
              </a:lnSpc>
              <a:buFont typeface="Arial" panose="020B0604020202020204" pitchFamily="34" charset="0"/>
              <a:buNone/>
            </a:pPr>
            <a:r>
              <a:rPr lang="en-US" altLang="zh-CN" sz="7200" dirty="0"/>
              <a:t>        </a:t>
            </a:r>
            <a:r>
              <a:rPr lang="zh-CN" altLang="en-US" sz="7200" dirty="0"/>
              <a:t>来自疫情区，航空器客货舱，随机人员、行李货物、污水、废弃物等</a:t>
            </a:r>
            <a:endParaRPr lang="en-US" altLang="zh-CN" sz="7200" dirty="0"/>
          </a:p>
        </p:txBody>
      </p:sp>
      <p:sp>
        <p:nvSpPr>
          <p:cNvPr id="3" name="矩形 2">
            <a:extLst>
              <a:ext uri="{FF2B5EF4-FFF2-40B4-BE49-F238E27FC236}">
                <a16:creationId xmlns:a16="http://schemas.microsoft.com/office/drawing/2014/main" id="{50BF136D-C0DA-47A1-914D-68DB69570175}"/>
              </a:ext>
            </a:extLst>
          </p:cNvPr>
          <p:cNvSpPr/>
          <p:nvPr/>
        </p:nvSpPr>
        <p:spPr>
          <a:xfrm>
            <a:off x="8173725" y="5204495"/>
            <a:ext cx="3849845" cy="1200329"/>
          </a:xfrm>
          <a:prstGeom prst="rect">
            <a:avLst/>
          </a:prstGeom>
        </p:spPr>
        <p:txBody>
          <a:bodyPr wrap="square">
            <a:spAutoFit/>
          </a:bodyPr>
          <a:lstStyle/>
          <a:p>
            <a:r>
              <a:rPr lang="zh-CN" altLang="en-US" sz="1200" u="sng" dirty="0"/>
              <a:t>参考技术文献</a:t>
            </a:r>
            <a:r>
              <a:rPr lang="zh-CN" altLang="en-US" sz="1200" dirty="0"/>
              <a:t>：</a:t>
            </a:r>
            <a:endParaRPr lang="en-US" altLang="zh-CN" sz="1200" dirty="0"/>
          </a:p>
          <a:p>
            <a:pPr marL="171450" indent="-171450">
              <a:buFont typeface="Arial" panose="020B0604020202020204" pitchFamily="34" charset="0"/>
              <a:buChar char="•"/>
            </a:pPr>
            <a:r>
              <a:rPr lang="zh-CN" altLang="en-US" sz="1200" dirty="0"/>
              <a:t>中华人民共和国传染病防治法及其实施细则</a:t>
            </a:r>
            <a:endParaRPr lang="en-US" altLang="zh-CN" sz="1200" dirty="0"/>
          </a:p>
          <a:p>
            <a:pPr marL="171450" indent="-171450">
              <a:buFont typeface="Arial" panose="020B0604020202020204" pitchFamily="34" charset="0"/>
              <a:buChar char="•"/>
            </a:pPr>
            <a:r>
              <a:rPr lang="zh-CN" altLang="en-US" sz="1200" dirty="0"/>
              <a:t>中华人民共和国卫生部，消毒技术规范，</a:t>
            </a:r>
            <a:r>
              <a:rPr lang="en-US" altLang="zh-CN" sz="1200" dirty="0"/>
              <a:t>2002</a:t>
            </a:r>
            <a:r>
              <a:rPr lang="zh-CN" altLang="en-US" sz="1200" dirty="0"/>
              <a:t>，</a:t>
            </a:r>
            <a:endParaRPr lang="en-US" altLang="zh-CN" sz="1200" dirty="0"/>
          </a:p>
          <a:p>
            <a:pPr marL="171450" indent="-171450">
              <a:buFont typeface="Arial" panose="020B0604020202020204" pitchFamily="34" charset="0"/>
              <a:buChar char="•"/>
            </a:pPr>
            <a:r>
              <a:rPr lang="en-US" altLang="zh-CN" sz="1200" dirty="0"/>
              <a:t>SN/T 1268-2010 </a:t>
            </a:r>
            <a:r>
              <a:rPr lang="zh-CN" altLang="en-US" sz="1200" dirty="0"/>
              <a:t>入出境航空器消毒规程，</a:t>
            </a:r>
            <a:endParaRPr lang="en-US" altLang="zh-CN" sz="1200" dirty="0"/>
          </a:p>
          <a:p>
            <a:pPr marL="171450" indent="-171450">
              <a:buFont typeface="Arial" panose="020B0604020202020204" pitchFamily="34" charset="0"/>
              <a:buChar char="•"/>
            </a:pPr>
            <a:r>
              <a:rPr lang="zh-CN" altLang="en-US" sz="1200" dirty="0"/>
              <a:t>中国民用航空局，飞机用消毒剂</a:t>
            </a:r>
            <a:r>
              <a:rPr lang="en-US" altLang="zh-CN" sz="1200" dirty="0"/>
              <a:t>: MH/T 6045</a:t>
            </a:r>
            <a:r>
              <a:rPr lang="zh-CN" altLang="en-US" sz="1200" dirty="0"/>
              <a:t>－</a:t>
            </a:r>
            <a:r>
              <a:rPr lang="en-US" altLang="zh-CN" sz="1200" dirty="0"/>
              <a:t>2008</a:t>
            </a:r>
            <a:r>
              <a:rPr lang="zh-CN" altLang="en-US" sz="1200" dirty="0"/>
              <a:t>，</a:t>
            </a:r>
            <a:endParaRPr lang="en-US" altLang="zh-CN" sz="1200" dirty="0"/>
          </a:p>
          <a:p>
            <a:pPr marL="171450" indent="-171450">
              <a:buFont typeface="Arial" panose="020B0604020202020204" pitchFamily="34" charset="0"/>
              <a:buChar char="•"/>
            </a:pPr>
            <a:r>
              <a:rPr lang="zh-CN" altLang="en-US" sz="1200" dirty="0"/>
              <a:t>运输航空公司防疫技术指南（第二版），</a:t>
            </a:r>
            <a:r>
              <a:rPr lang="en-US" altLang="zh-CN" sz="1200" dirty="0"/>
              <a:t>2020</a:t>
            </a:r>
          </a:p>
        </p:txBody>
      </p:sp>
      <p:sp>
        <p:nvSpPr>
          <p:cNvPr id="12" name="标题 1">
            <a:extLst>
              <a:ext uri="{FF2B5EF4-FFF2-40B4-BE49-F238E27FC236}">
                <a16:creationId xmlns:a16="http://schemas.microsoft.com/office/drawing/2014/main" id="{B51904CE-4867-4A74-A6C7-086902C41150}"/>
              </a:ext>
            </a:extLst>
          </p:cNvPr>
          <p:cNvSpPr txBox="1">
            <a:spLocks/>
          </p:cNvSpPr>
          <p:nvPr/>
        </p:nvSpPr>
        <p:spPr>
          <a:xfrm>
            <a:off x="549103" y="1103226"/>
            <a:ext cx="7210347" cy="658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一、战“疫”之对策</a:t>
            </a:r>
            <a:r>
              <a:rPr lang="en-US" altLang="zh-CN" sz="2800" dirty="0"/>
              <a:t>---</a:t>
            </a:r>
            <a:r>
              <a:rPr lang="zh-CN" altLang="en-US" sz="2800" dirty="0"/>
              <a:t>航空器清洁消毒</a:t>
            </a:r>
          </a:p>
        </p:txBody>
      </p:sp>
      <p:pic>
        <p:nvPicPr>
          <p:cNvPr id="13" name="Picture 4" descr="管理1">
            <a:extLst>
              <a:ext uri="{FF2B5EF4-FFF2-40B4-BE49-F238E27FC236}">
                <a16:creationId xmlns:a16="http://schemas.microsoft.com/office/drawing/2014/main" id="{83605214-433B-498C-95CD-5EF21618F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82" t="14502" r="74701" b="77565"/>
          <a:stretch>
            <a:fillRect/>
          </a:stretch>
        </p:blipFill>
        <p:spPr bwMode="auto">
          <a:xfrm>
            <a:off x="8960313" y="2737156"/>
            <a:ext cx="2575023" cy="24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277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sp>
        <p:nvSpPr>
          <p:cNvPr id="8" name="内容占位符 2">
            <a:extLst>
              <a:ext uri="{FF2B5EF4-FFF2-40B4-BE49-F238E27FC236}">
                <a16:creationId xmlns:a16="http://schemas.microsoft.com/office/drawing/2014/main" id="{D6AE646E-F165-4F2A-8D87-A56D4EB7A6E2}"/>
              </a:ext>
            </a:extLst>
          </p:cNvPr>
          <p:cNvSpPr txBox="1">
            <a:spLocks/>
          </p:cNvSpPr>
          <p:nvPr/>
        </p:nvSpPr>
        <p:spPr>
          <a:xfrm>
            <a:off x="836372" y="1804881"/>
            <a:ext cx="1081422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pPr marL="0" indent="0">
              <a:buNone/>
            </a:pPr>
            <a:r>
              <a:rPr lang="zh-CN" altLang="en-US" sz="2400" b="1" dirty="0">
                <a:solidFill>
                  <a:srgbClr val="FF0000"/>
                </a:solidFill>
              </a:rPr>
              <a:t>消毒剂的科学选择？</a:t>
            </a:r>
            <a:r>
              <a:rPr lang="en-US" altLang="zh-CN" sz="2400" dirty="0"/>
              <a:t>---</a:t>
            </a:r>
            <a:r>
              <a:rPr lang="zh-CN" altLang="en-US" sz="2400" dirty="0"/>
              <a:t>是不是所有消毒剂都合适在航空器上使用</a:t>
            </a:r>
            <a:endParaRPr lang="en-US" altLang="zh-CN" sz="2400" dirty="0"/>
          </a:p>
          <a:p>
            <a:pPr marL="0" indent="0">
              <a:buNone/>
            </a:pPr>
            <a:endParaRPr lang="en-US" altLang="zh-CN" dirty="0"/>
          </a:p>
          <a:p>
            <a:pPr marL="0" indent="0">
              <a:buNone/>
            </a:pPr>
            <a:r>
              <a:rPr lang="zh-CN" altLang="en-US" sz="2000" b="1" dirty="0"/>
              <a:t>消毒剂多为化学品，种类较多，主要有以下几类：</a:t>
            </a:r>
            <a:endParaRPr lang="en-US" altLang="zh-CN" sz="2000" b="1" dirty="0"/>
          </a:p>
          <a:p>
            <a:pPr marL="0" indent="0">
              <a:buNone/>
            </a:pPr>
            <a:endParaRPr lang="en-US" altLang="zh-CN" sz="2000" b="1" dirty="0"/>
          </a:p>
          <a:p>
            <a:r>
              <a:rPr lang="zh-CN" altLang="en-US" sz="2000" dirty="0"/>
              <a:t>乙醇类（</a:t>
            </a:r>
            <a:r>
              <a:rPr lang="en-US" altLang="zh-CN" sz="2000" dirty="0"/>
              <a:t>75%</a:t>
            </a:r>
            <a:r>
              <a:rPr lang="zh-CN" altLang="en-US" sz="2000" dirty="0"/>
              <a:t>酒精溶液）</a:t>
            </a:r>
            <a:endParaRPr lang="en-US" altLang="zh-CN" sz="2000" dirty="0"/>
          </a:p>
          <a:p>
            <a:r>
              <a:rPr lang="zh-CN" altLang="en-US" sz="2000" dirty="0"/>
              <a:t>含氯类 （如</a:t>
            </a:r>
            <a:r>
              <a:rPr lang="en-US" altLang="zh-CN" sz="2000" dirty="0"/>
              <a:t>84</a:t>
            </a:r>
            <a:r>
              <a:rPr lang="zh-CN" altLang="zh-CN" sz="2000" dirty="0"/>
              <a:t>消毒液</a:t>
            </a:r>
            <a:r>
              <a:rPr lang="zh-CN" altLang="en-US" sz="2000" dirty="0"/>
              <a:t>）</a:t>
            </a:r>
            <a:endParaRPr lang="en-US" altLang="zh-CN" sz="2000" dirty="0"/>
          </a:p>
          <a:p>
            <a:r>
              <a:rPr lang="zh-CN" altLang="en-US" sz="2000" dirty="0"/>
              <a:t>过氧有机物类（如过氧乙酸，双氧水等）</a:t>
            </a:r>
            <a:endParaRPr lang="en-US" altLang="zh-CN" sz="2000" dirty="0"/>
          </a:p>
          <a:p>
            <a:r>
              <a:rPr lang="zh-CN" altLang="en-US" sz="2000" dirty="0"/>
              <a:t>醛类  （甲醛等）</a:t>
            </a:r>
            <a:endParaRPr lang="en-US" altLang="zh-CN" sz="2000" dirty="0"/>
          </a:p>
          <a:p>
            <a:r>
              <a:rPr lang="zh-CN" altLang="en-US" sz="2000" dirty="0"/>
              <a:t>季铵盐类 （如</a:t>
            </a:r>
            <a:r>
              <a:rPr lang="zh-CN" altLang="zh-CN" sz="2000" dirty="0"/>
              <a:t>苯扎溴铵</a:t>
            </a:r>
            <a:r>
              <a:rPr lang="en-US" altLang="zh-CN" sz="2000" dirty="0"/>
              <a:t> (</a:t>
            </a:r>
            <a:r>
              <a:rPr lang="zh-CN" altLang="zh-CN" sz="2000" dirty="0"/>
              <a:t>新洁尔灭</a:t>
            </a:r>
            <a:r>
              <a:rPr lang="en-US" altLang="zh-CN" sz="2000" dirty="0"/>
              <a:t>)</a:t>
            </a:r>
            <a:r>
              <a:rPr lang="zh-CN" altLang="en-US" sz="2000" dirty="0"/>
              <a:t>等）</a:t>
            </a:r>
            <a:endParaRPr lang="zh-CN" altLang="zh-CN" sz="2000" dirty="0"/>
          </a:p>
          <a:p>
            <a:endParaRPr lang="en-US" altLang="zh-CN" dirty="0"/>
          </a:p>
          <a:p>
            <a:endParaRPr lang="zh-CN" altLang="en-US" dirty="0"/>
          </a:p>
        </p:txBody>
      </p:sp>
      <p:sp>
        <p:nvSpPr>
          <p:cNvPr id="9" name="标题 1">
            <a:extLst>
              <a:ext uri="{FF2B5EF4-FFF2-40B4-BE49-F238E27FC236}">
                <a16:creationId xmlns:a16="http://schemas.microsoft.com/office/drawing/2014/main" id="{0973AB48-12D2-41E1-AB2D-977B84893F74}"/>
              </a:ext>
            </a:extLst>
          </p:cNvPr>
          <p:cNvSpPr txBox="1">
            <a:spLocks/>
          </p:cNvSpPr>
          <p:nvPr/>
        </p:nvSpPr>
        <p:spPr>
          <a:xfrm>
            <a:off x="541406" y="1315583"/>
            <a:ext cx="10515600" cy="705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二、战“疫”之利器</a:t>
            </a:r>
            <a:r>
              <a:rPr lang="en-US" altLang="zh-CN" sz="2800" dirty="0"/>
              <a:t>---</a:t>
            </a:r>
            <a:r>
              <a:rPr lang="zh-CN" altLang="en-US" sz="2800" dirty="0"/>
              <a:t>航空器消杀产品</a:t>
            </a:r>
          </a:p>
        </p:txBody>
      </p:sp>
      <p:pic>
        <p:nvPicPr>
          <p:cNvPr id="2" name="图片 1">
            <a:extLst>
              <a:ext uri="{FF2B5EF4-FFF2-40B4-BE49-F238E27FC236}">
                <a16:creationId xmlns:a16="http://schemas.microsoft.com/office/drawing/2014/main" id="{9D6FDEF2-FCC9-4656-9D19-66727570C45E}"/>
              </a:ext>
            </a:extLst>
          </p:cNvPr>
          <p:cNvPicPr>
            <a:picLocks noChangeAspect="1"/>
          </p:cNvPicPr>
          <p:nvPr/>
        </p:nvPicPr>
        <p:blipFill>
          <a:blip r:embed="rId4"/>
          <a:stretch>
            <a:fillRect/>
          </a:stretch>
        </p:blipFill>
        <p:spPr>
          <a:xfrm>
            <a:off x="7483318" y="3743325"/>
            <a:ext cx="4048050" cy="2616033"/>
          </a:xfrm>
          <a:prstGeom prst="rect">
            <a:avLst/>
          </a:prstGeom>
        </p:spPr>
      </p:pic>
    </p:spTree>
    <p:extLst>
      <p:ext uri="{BB962C8B-B14F-4D97-AF65-F5344CB8AC3E}">
        <p14:creationId xmlns:p14="http://schemas.microsoft.com/office/powerpoint/2010/main" val="215107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sp>
        <p:nvSpPr>
          <p:cNvPr id="9" name="标题 1">
            <a:extLst>
              <a:ext uri="{FF2B5EF4-FFF2-40B4-BE49-F238E27FC236}">
                <a16:creationId xmlns:a16="http://schemas.microsoft.com/office/drawing/2014/main" id="{A1C022D9-C913-45A4-B075-601E3B51557F}"/>
              </a:ext>
            </a:extLst>
          </p:cNvPr>
          <p:cNvSpPr txBox="1">
            <a:spLocks/>
          </p:cNvSpPr>
          <p:nvPr/>
        </p:nvSpPr>
        <p:spPr>
          <a:xfrm>
            <a:off x="490151" y="1061019"/>
            <a:ext cx="10515600" cy="705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二、战“疫”之利器</a:t>
            </a:r>
            <a:r>
              <a:rPr lang="en-US" altLang="zh-CN" sz="2800" dirty="0"/>
              <a:t>---</a:t>
            </a:r>
            <a:r>
              <a:rPr lang="zh-CN" altLang="en-US" sz="2800" dirty="0"/>
              <a:t>航空器消杀产品</a:t>
            </a:r>
          </a:p>
        </p:txBody>
      </p:sp>
      <p:sp>
        <p:nvSpPr>
          <p:cNvPr id="2" name="矩形 1">
            <a:extLst>
              <a:ext uri="{FF2B5EF4-FFF2-40B4-BE49-F238E27FC236}">
                <a16:creationId xmlns:a16="http://schemas.microsoft.com/office/drawing/2014/main" id="{C7B58BD3-89AE-445B-BC51-540314E50617}"/>
              </a:ext>
            </a:extLst>
          </p:cNvPr>
          <p:cNvSpPr/>
          <p:nvPr/>
        </p:nvSpPr>
        <p:spPr>
          <a:xfrm>
            <a:off x="666749" y="1840117"/>
            <a:ext cx="11049001" cy="4376583"/>
          </a:xfrm>
          <a:prstGeom prst="rect">
            <a:avLst/>
          </a:prstGeom>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消杀效果</a:t>
            </a:r>
            <a:endParaRPr lang="en-US" altLang="zh-CN" sz="2000" b="1" dirty="0">
              <a:solidFill>
                <a:srgbClr val="FF0000"/>
              </a:solidFill>
              <a:latin typeface="宋体" panose="02010600030101010101" pitchFamily="2" charset="-122"/>
              <a:ea typeface="宋体" panose="02010600030101010101" pitchFamily="2" charset="-122"/>
            </a:endParaRPr>
          </a:p>
          <a:p>
            <a:pPr marL="285750" indent="-285750">
              <a:lnSpc>
                <a:spcPct val="12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rPr>
              <a:t>中国疾控中心消毒专家确认，</a:t>
            </a:r>
            <a:r>
              <a:rPr lang="zh-CN" altLang="en-US" b="1" dirty="0">
                <a:latin typeface="宋体" panose="02010600030101010101" pitchFamily="2" charset="-122"/>
                <a:ea typeface="宋体" panose="02010600030101010101" pitchFamily="2" charset="-122"/>
              </a:rPr>
              <a:t>所有的消毒剂对冠状病毒都有效</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285750" indent="-285750">
              <a:lnSpc>
                <a:spcPct val="12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rPr>
              <a:t>双癸基二甲基溴化铵、复合季铵盐、含氯消毒剂、过氧化氢等</a:t>
            </a:r>
            <a:r>
              <a:rPr lang="en-US" altLang="zh-CN" b="1" dirty="0">
                <a:latin typeface="宋体" panose="02010600030101010101" pitchFamily="2" charset="-122"/>
                <a:ea typeface="宋体" panose="02010600030101010101" pitchFamily="2" charset="-122"/>
              </a:rPr>
              <a:t>4</a:t>
            </a:r>
            <a:r>
              <a:rPr lang="zh-CN" altLang="en-US" b="1" dirty="0">
                <a:latin typeface="宋体" panose="02010600030101010101" pitchFamily="2" charset="-122"/>
                <a:ea typeface="宋体" panose="02010600030101010101" pitchFamily="2" charset="-122"/>
              </a:rPr>
              <a:t>种消毒剂对航空器物体表面均具有较好的消毒效果</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285750" indent="-285750">
              <a:lnSpc>
                <a:spcPct val="120000"/>
              </a:lnSpc>
              <a:buFont typeface="Arial" panose="020B0604020202020204" pitchFamily="34" charset="0"/>
              <a:buChar char="•"/>
            </a:pPr>
            <a:r>
              <a:rPr lang="zh-CN" altLang="en-US" dirty="0"/>
              <a:t>研究表明</a:t>
            </a:r>
            <a:r>
              <a:rPr lang="en-US" altLang="zh-CN" dirty="0"/>
              <a:t>,</a:t>
            </a:r>
            <a:r>
              <a:rPr lang="zh-CN" altLang="en-US" dirty="0"/>
              <a:t>３种消毒剂对各监测表面均有良好的消毒效果</a:t>
            </a:r>
            <a:r>
              <a:rPr lang="en-US" altLang="zh-CN" dirty="0"/>
              <a:t>, </a:t>
            </a:r>
            <a:r>
              <a:rPr lang="zh-CN" altLang="en-US" dirty="0"/>
              <a:t>但复合双链季铵盐</a:t>
            </a:r>
            <a:r>
              <a:rPr lang="zh-CN" altLang="en-US" b="1" dirty="0"/>
              <a:t>消毒持续效果优于其他两种</a:t>
            </a:r>
            <a:r>
              <a:rPr lang="zh-CN" altLang="en-US" dirty="0"/>
              <a:t>。</a:t>
            </a:r>
            <a:endParaRPr lang="en-US" altLang="zh-CN" dirty="0"/>
          </a:p>
          <a:p>
            <a:pPr>
              <a:lnSpc>
                <a:spcPct val="120000"/>
              </a:lnSpc>
            </a:pPr>
            <a:endParaRPr lang="en-US" altLang="zh-CN" sz="2000" b="1" dirty="0">
              <a:solidFill>
                <a:srgbClr val="FF0000"/>
              </a:solidFill>
            </a:endParaRPr>
          </a:p>
          <a:p>
            <a:r>
              <a:rPr lang="zh-CN" altLang="en-US" sz="2000" b="1" dirty="0">
                <a:solidFill>
                  <a:srgbClr val="FF0000"/>
                </a:solidFill>
              </a:rPr>
              <a:t>适航安全性</a:t>
            </a:r>
            <a:endParaRPr lang="en-US" altLang="zh-CN" b="1" dirty="0">
              <a:solidFill>
                <a:srgbClr val="FF0000"/>
              </a:solidFill>
            </a:endParaRPr>
          </a:p>
          <a:p>
            <a:r>
              <a:rPr lang="zh-CN" altLang="en-US" dirty="0"/>
              <a:t>      航空器清洁消毒产品应获得适航批准，以避免对航空器结构和设备造成伤害。</a:t>
            </a:r>
            <a:endParaRPr lang="en-US" altLang="zh-CN" b="1" dirty="0">
              <a:solidFill>
                <a:srgbClr val="FF0000"/>
              </a:solidFill>
            </a:endParaRPr>
          </a:p>
          <a:p>
            <a:pPr marL="285750" indent="-285750">
              <a:buFont typeface="Arial" panose="020B0604020202020204" pitchFamily="34" charset="0"/>
              <a:buChar char="•"/>
            </a:pPr>
            <a:r>
              <a:rPr lang="en-US" altLang="zh-CN" dirty="0"/>
              <a:t>SAE AMS 1452C-2015 Disinfectant</a:t>
            </a:r>
            <a:r>
              <a:rPr lang="zh-CN" altLang="zh-CN" dirty="0"/>
              <a:t>，</a:t>
            </a:r>
            <a:r>
              <a:rPr lang="en-US" altLang="zh-CN" dirty="0"/>
              <a:t>Aircraft General </a:t>
            </a:r>
            <a:r>
              <a:rPr lang="en-US" altLang="zh-CN" dirty="0" err="1"/>
              <a:t>Purose</a:t>
            </a:r>
            <a:endParaRPr lang="zh-CN" altLang="zh-CN" dirty="0"/>
          </a:p>
          <a:p>
            <a:pPr marL="285750" indent="-285750">
              <a:buFont typeface="Arial" panose="020B0604020202020204" pitchFamily="34" charset="0"/>
              <a:buChar char="•"/>
            </a:pPr>
            <a:r>
              <a:rPr lang="en-US" altLang="zh-CN" dirty="0"/>
              <a:t>SAE AMS 1453A-2015 Disinfectant Cleaner for Aircraft </a:t>
            </a:r>
            <a:r>
              <a:rPr lang="en-US" altLang="zh-CN" dirty="0" err="1"/>
              <a:t>inerior</a:t>
            </a:r>
            <a:r>
              <a:rPr lang="en-US" altLang="zh-CN" dirty="0"/>
              <a:t> General </a:t>
            </a:r>
            <a:r>
              <a:rPr lang="en-US" altLang="zh-CN" dirty="0" err="1"/>
              <a:t>Purose</a:t>
            </a:r>
            <a:r>
              <a:rPr lang="en-US" altLang="zh-CN" dirty="0"/>
              <a:t> Liquid</a:t>
            </a:r>
          </a:p>
          <a:p>
            <a:endParaRPr lang="en-US" altLang="zh-CN" b="1" dirty="0">
              <a:solidFill>
                <a:srgbClr val="FF0000"/>
              </a:solidFill>
            </a:endParaRPr>
          </a:p>
          <a:p>
            <a:r>
              <a:rPr lang="zh-CN" altLang="en-US" sz="2000" b="1" dirty="0">
                <a:solidFill>
                  <a:srgbClr val="FF0000"/>
                </a:solidFill>
              </a:rPr>
              <a:t>友好性</a:t>
            </a:r>
            <a:endParaRPr lang="en-US" altLang="zh-CN" sz="2000" b="1" dirty="0">
              <a:solidFill>
                <a:srgbClr val="FF0000"/>
              </a:solidFill>
            </a:endParaRPr>
          </a:p>
          <a:p>
            <a:pPr marL="285750" indent="-285750">
              <a:buFont typeface="Arial" panose="020B0604020202020204" pitchFamily="34" charset="0"/>
              <a:buChar char="•"/>
            </a:pPr>
            <a:r>
              <a:rPr lang="zh-CN" altLang="en-US" dirty="0"/>
              <a:t>环境安全友好性（不易燃、易爆、腐蚀）</a:t>
            </a:r>
            <a:endParaRPr lang="en-US" altLang="zh-CN" dirty="0"/>
          </a:p>
          <a:p>
            <a:pPr marL="285750" indent="-285750">
              <a:buFont typeface="Arial" panose="020B0604020202020204" pitchFamily="34" charset="0"/>
              <a:buChar char="•"/>
            </a:pPr>
            <a:r>
              <a:rPr lang="zh-CN" altLang="en-US" dirty="0"/>
              <a:t>人体友好安全性（不刺激性、不致敏）</a:t>
            </a:r>
            <a:endParaRPr lang="en-US" altLang="zh-CN" b="1" dirty="0">
              <a:solidFill>
                <a:srgbClr val="FF0000"/>
              </a:solidFill>
            </a:endParaRPr>
          </a:p>
        </p:txBody>
      </p:sp>
      <p:sp>
        <p:nvSpPr>
          <p:cNvPr id="12" name="矩形 11">
            <a:extLst>
              <a:ext uri="{FF2B5EF4-FFF2-40B4-BE49-F238E27FC236}">
                <a16:creationId xmlns:a16="http://schemas.microsoft.com/office/drawing/2014/main" id="{528036E6-7E97-4E68-B034-7687E797825D}"/>
              </a:ext>
            </a:extLst>
          </p:cNvPr>
          <p:cNvSpPr/>
          <p:nvPr/>
        </p:nvSpPr>
        <p:spPr>
          <a:xfrm>
            <a:off x="7977185" y="5452145"/>
            <a:ext cx="3738565" cy="1200329"/>
          </a:xfrm>
          <a:prstGeom prst="rect">
            <a:avLst/>
          </a:prstGeom>
        </p:spPr>
        <p:txBody>
          <a:bodyPr wrap="square">
            <a:spAutoFit/>
          </a:bodyPr>
          <a:lstStyle/>
          <a:p>
            <a:r>
              <a:rPr lang="zh-CN" altLang="en-US" sz="1200" u="sng" dirty="0"/>
              <a:t>参考技术文献</a:t>
            </a:r>
            <a:r>
              <a:rPr lang="zh-CN" altLang="en-US" sz="1200" dirty="0"/>
              <a:t>：</a:t>
            </a:r>
            <a:endParaRPr lang="en-US" altLang="zh-CN" sz="1200" dirty="0"/>
          </a:p>
          <a:p>
            <a:pPr marL="171450" indent="-171450">
              <a:buFont typeface="Arial" panose="020B0604020202020204" pitchFamily="34" charset="0"/>
              <a:buChar char="•"/>
            </a:pPr>
            <a:r>
              <a:rPr lang="zh-CN" altLang="en-US" sz="1200" dirty="0"/>
              <a:t>央视新闻频道</a:t>
            </a:r>
            <a:r>
              <a:rPr lang="en-US" altLang="zh-CN" sz="1200" dirty="0"/>
              <a:t>《</a:t>
            </a:r>
            <a:r>
              <a:rPr lang="zh-CN" altLang="en-US" sz="1200" dirty="0"/>
              <a:t>新闻</a:t>
            </a:r>
            <a:r>
              <a:rPr lang="en-US" altLang="zh-CN" sz="1200" dirty="0"/>
              <a:t>1+1》</a:t>
            </a:r>
          </a:p>
          <a:p>
            <a:pPr marL="171450" indent="-171450">
              <a:buFont typeface="Arial" panose="020B0604020202020204" pitchFamily="34" charset="0"/>
              <a:buChar char="•"/>
            </a:pPr>
            <a:r>
              <a:rPr lang="zh-CN" altLang="en-US" sz="1200" dirty="0"/>
              <a:t>民用航空器客舱物体表面消毒效果评价</a:t>
            </a:r>
            <a:endParaRPr lang="en-US" altLang="zh-CN" sz="1200" dirty="0"/>
          </a:p>
          <a:p>
            <a:pPr marL="171450" indent="-171450">
              <a:buFont typeface="Arial" panose="020B0604020202020204" pitchFamily="34" charset="0"/>
              <a:buChar char="•"/>
            </a:pPr>
            <a:r>
              <a:rPr lang="zh-CN" altLang="en-US" sz="1200" dirty="0"/>
              <a:t>三种消毒剂对体检中心物体表面消毒效果与使用成本的比较</a:t>
            </a:r>
            <a:endParaRPr lang="en-US" altLang="zh-CN" sz="1200" dirty="0"/>
          </a:p>
          <a:p>
            <a:pPr marL="171450" indent="-171450">
              <a:buFont typeface="Arial" panose="020B0604020202020204" pitchFamily="34" charset="0"/>
              <a:buChar char="•"/>
            </a:pPr>
            <a:r>
              <a:rPr lang="zh-CN" altLang="en-US" sz="1200" dirty="0"/>
              <a:t>双链季铵盐消毒剂对非关键物体表面消毒效果评价</a:t>
            </a:r>
            <a:endParaRPr lang="en-US" altLang="zh-CN" sz="1200" dirty="0"/>
          </a:p>
        </p:txBody>
      </p:sp>
    </p:spTree>
    <p:extLst>
      <p:ext uri="{BB962C8B-B14F-4D97-AF65-F5344CB8AC3E}">
        <p14:creationId xmlns:p14="http://schemas.microsoft.com/office/powerpoint/2010/main" val="1740099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graphicFrame>
        <p:nvGraphicFramePr>
          <p:cNvPr id="8" name="表格 7">
            <a:extLst>
              <a:ext uri="{FF2B5EF4-FFF2-40B4-BE49-F238E27FC236}">
                <a16:creationId xmlns:a16="http://schemas.microsoft.com/office/drawing/2014/main" id="{2949A267-7A99-4780-9D85-8476D83DC254}"/>
              </a:ext>
            </a:extLst>
          </p:cNvPr>
          <p:cNvGraphicFramePr>
            <a:graphicFrameLocks noGrp="1"/>
          </p:cNvGraphicFramePr>
          <p:nvPr>
            <p:extLst>
              <p:ext uri="{D42A27DB-BD31-4B8C-83A1-F6EECF244321}">
                <p14:modId xmlns:p14="http://schemas.microsoft.com/office/powerpoint/2010/main" val="1859891509"/>
              </p:ext>
            </p:extLst>
          </p:nvPr>
        </p:nvGraphicFramePr>
        <p:xfrm>
          <a:off x="962025" y="2008598"/>
          <a:ext cx="10048875" cy="3799962"/>
        </p:xfrm>
        <a:graphic>
          <a:graphicData uri="http://schemas.openxmlformats.org/drawingml/2006/table">
            <a:tbl>
              <a:tblPr firstRow="1" firstCol="1" bandRow="1">
                <a:tableStyleId>{5C22544A-7EE6-4342-B048-85BDC9FD1C3A}</a:tableStyleId>
              </a:tblPr>
              <a:tblGrid>
                <a:gridCol w="1674120">
                  <a:extLst>
                    <a:ext uri="{9D8B030D-6E8A-4147-A177-3AD203B41FA5}">
                      <a16:colId xmlns:a16="http://schemas.microsoft.com/office/drawing/2014/main" val="1645564723"/>
                    </a:ext>
                  </a:extLst>
                </a:gridCol>
                <a:gridCol w="2802630">
                  <a:extLst>
                    <a:ext uri="{9D8B030D-6E8A-4147-A177-3AD203B41FA5}">
                      <a16:colId xmlns:a16="http://schemas.microsoft.com/office/drawing/2014/main" val="3845761386"/>
                    </a:ext>
                  </a:extLst>
                </a:gridCol>
                <a:gridCol w="2419350">
                  <a:extLst>
                    <a:ext uri="{9D8B030D-6E8A-4147-A177-3AD203B41FA5}">
                      <a16:colId xmlns:a16="http://schemas.microsoft.com/office/drawing/2014/main" val="1482134312"/>
                    </a:ext>
                  </a:extLst>
                </a:gridCol>
                <a:gridCol w="3152775">
                  <a:extLst>
                    <a:ext uri="{9D8B030D-6E8A-4147-A177-3AD203B41FA5}">
                      <a16:colId xmlns:a16="http://schemas.microsoft.com/office/drawing/2014/main" val="2865201853"/>
                    </a:ext>
                  </a:extLst>
                </a:gridCol>
              </a:tblGrid>
              <a:tr h="465137">
                <a:tc>
                  <a:txBody>
                    <a:bodyPr/>
                    <a:lstStyle/>
                    <a:p>
                      <a:pPr algn="ctr">
                        <a:spcAft>
                          <a:spcPts val="0"/>
                        </a:spcAft>
                      </a:pPr>
                      <a:r>
                        <a:rPr lang="zh-CN" altLang="en-US" sz="1600" kern="100" dirty="0">
                          <a:effectLst/>
                        </a:rPr>
                        <a:t>消毒剂</a:t>
                      </a:r>
                      <a:r>
                        <a:rPr lang="zh-CN" sz="1600" kern="100" dirty="0">
                          <a:effectLst/>
                        </a:rPr>
                        <a:t>产品</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飞机客舱清洗消毒剂</a:t>
                      </a:r>
                      <a:r>
                        <a:rPr lang="en-US" altLang="zh-CN" sz="1600" kern="100" dirty="0">
                          <a:effectLst/>
                        </a:rPr>
                        <a:t>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84</a:t>
                      </a:r>
                      <a:r>
                        <a:rPr lang="zh-CN" sz="1600" kern="100" dirty="0">
                          <a:effectLst/>
                        </a:rPr>
                        <a:t>消毒剂</a:t>
                      </a:r>
                      <a:r>
                        <a:rPr lang="en-US" altLang="zh-CN" sz="1600" kern="100" dirty="0">
                          <a:effectLst/>
                        </a:rPr>
                        <a:t>M</a:t>
                      </a:r>
                      <a:endParaRPr lang="zh-CN" sz="1600" kern="100" dirty="0">
                        <a:effectLst/>
                      </a:endParaRPr>
                    </a:p>
                  </a:txBody>
                  <a:tcPr marL="68580" marR="68580" marT="0" marB="0"/>
                </a:tc>
                <a:tc>
                  <a:txBody>
                    <a:bodyPr/>
                    <a:lstStyle/>
                    <a:p>
                      <a:pPr algn="ctr">
                        <a:spcAft>
                          <a:spcPts val="0"/>
                        </a:spcAft>
                      </a:pPr>
                      <a:r>
                        <a:rPr lang="en-US" altLang="zh-CN" sz="1600" kern="100" dirty="0">
                          <a:effectLst/>
                        </a:rPr>
                        <a:t>75%</a:t>
                      </a:r>
                      <a:r>
                        <a:rPr lang="zh-CN" sz="1600" kern="100" dirty="0">
                          <a:effectLst/>
                        </a:rPr>
                        <a:t>酒精</a:t>
                      </a:r>
                      <a:r>
                        <a:rPr lang="zh-CN" altLang="en-US" sz="1600" kern="100" dirty="0">
                          <a:effectLst/>
                        </a:rPr>
                        <a:t>消毒剂</a:t>
                      </a:r>
                      <a:r>
                        <a:rPr lang="en-US" altLang="zh-CN" sz="1600" kern="100" dirty="0">
                          <a:effectLst/>
                        </a:rPr>
                        <a:t>P</a:t>
                      </a:r>
                      <a:endParaRPr lang="zh-CN" sz="1600" kern="100" dirty="0">
                        <a:effectLst/>
                      </a:endParaRPr>
                    </a:p>
                  </a:txBody>
                  <a:tcPr marL="68580" marR="68580" marT="0" marB="0"/>
                </a:tc>
                <a:extLst>
                  <a:ext uri="{0D108BD9-81ED-4DB2-BD59-A6C34878D82A}">
                    <a16:rowId xmlns:a16="http://schemas.microsoft.com/office/drawing/2014/main" val="2365411638"/>
                  </a:ext>
                </a:extLst>
              </a:tr>
              <a:tr h="575095">
                <a:tc>
                  <a:txBody>
                    <a:bodyPr/>
                    <a:lstStyle/>
                    <a:p>
                      <a:pPr algn="ctr">
                        <a:spcAft>
                          <a:spcPts val="0"/>
                        </a:spcAft>
                      </a:pPr>
                      <a:r>
                        <a:rPr lang="zh-CN" sz="1600" kern="100">
                          <a:effectLst/>
                        </a:rPr>
                        <a:t>类型</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600" kern="100" dirty="0">
                          <a:effectLst/>
                        </a:rPr>
                        <a:t>季铵盐类消毒剂</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含氯消毒剂</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乙醇</a:t>
                      </a:r>
                      <a:r>
                        <a:rPr lang="zh-CN" altLang="en-US" sz="1600" kern="100" dirty="0">
                          <a:effectLst/>
                        </a:rPr>
                        <a:t>类消毒剂</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85383542"/>
                  </a:ext>
                </a:extLst>
              </a:tr>
              <a:tr h="570670">
                <a:tc>
                  <a:txBody>
                    <a:bodyPr/>
                    <a:lstStyle/>
                    <a:p>
                      <a:pPr algn="ctr">
                        <a:spcAft>
                          <a:spcPts val="0"/>
                        </a:spcAft>
                      </a:pPr>
                      <a:r>
                        <a:rPr lang="zh-CN" sz="1600" kern="100">
                          <a:effectLst/>
                        </a:rPr>
                        <a:t>符合标准</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zh-CN" sz="1600" kern="100" dirty="0">
                          <a:effectLst/>
                        </a:rPr>
                        <a:t>《消毒技术规范》</a:t>
                      </a:r>
                      <a:endParaRPr lang="en-US" altLang="zh-CN" sz="1600" kern="100" dirty="0">
                        <a:effectLst/>
                      </a:endParaRPr>
                    </a:p>
                    <a:p>
                      <a:pPr algn="ctr">
                        <a:spcAft>
                          <a:spcPts val="0"/>
                        </a:spcAft>
                      </a:pPr>
                      <a:r>
                        <a:rPr lang="en-US" sz="1600" kern="100" dirty="0">
                          <a:effectLst/>
                        </a:rPr>
                        <a:t>AMS </a:t>
                      </a:r>
                      <a:r>
                        <a:rPr lang="en-US" altLang="zh-CN" sz="1600" kern="100" dirty="0">
                          <a:effectLst/>
                        </a:rPr>
                        <a:t>1452/</a:t>
                      </a:r>
                      <a:r>
                        <a:rPr lang="en-US" sz="1600" kern="100" dirty="0">
                          <a:effectLst/>
                        </a:rPr>
                        <a:t>1453</a:t>
                      </a:r>
                      <a:endParaRPr lang="zh-CN" sz="1600" kern="100" dirty="0">
                        <a:effectLst/>
                      </a:endParaRPr>
                    </a:p>
                  </a:txBody>
                  <a:tcPr marL="68580" marR="68580" marT="0" marB="0"/>
                </a:tc>
                <a:tc>
                  <a:txBody>
                    <a:bodyPr/>
                    <a:lstStyle/>
                    <a:p>
                      <a:pPr algn="ctr">
                        <a:spcAft>
                          <a:spcPts val="0"/>
                        </a:spcAft>
                      </a:pPr>
                      <a:r>
                        <a:rPr lang="zh-CN" altLang="zh-CN" sz="1600" kern="100" dirty="0">
                          <a:effectLst/>
                        </a:rPr>
                        <a:t>《消毒技术规范》</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《消毒技术规范》</a:t>
                      </a:r>
                      <a:endParaRPr lang="en-US" altLang="zh-CN" sz="1600" kern="100" dirty="0">
                        <a:effectLst/>
                      </a:endParaRPr>
                    </a:p>
                    <a:p>
                      <a:pPr algn="ctr">
                        <a:spcAft>
                          <a:spcPts val="0"/>
                        </a:spcAft>
                      </a:pPr>
                      <a:r>
                        <a:rPr lang="zh-CN" sz="1600" kern="100" dirty="0">
                          <a:effectLst/>
                        </a:rPr>
                        <a:t>企业标准</a:t>
                      </a:r>
                      <a:r>
                        <a:rPr lang="en-US" sz="1600" kern="100" dirty="0">
                          <a:effectLst/>
                        </a:rPr>
                        <a:t>Q/BGFY006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71146079"/>
                  </a:ext>
                </a:extLst>
              </a:tr>
              <a:tr h="330945">
                <a:tc>
                  <a:txBody>
                    <a:bodyPr/>
                    <a:lstStyle/>
                    <a:p>
                      <a:pPr algn="ctr">
                        <a:spcAft>
                          <a:spcPts val="0"/>
                        </a:spcAft>
                      </a:pP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适航安全要求</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a:effectLst/>
                        </a:rPr>
                        <a:t>无</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无</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45136864"/>
                  </a:ext>
                </a:extLst>
              </a:tr>
              <a:tr h="395075">
                <a:tc>
                  <a:txBody>
                    <a:bodyPr/>
                    <a:lstStyle/>
                    <a:p>
                      <a:pPr algn="ctr">
                        <a:spcAft>
                          <a:spcPts val="0"/>
                        </a:spcAft>
                      </a:pPr>
                      <a:r>
                        <a:rPr lang="zh-CN" sz="1600" kern="100" dirty="0">
                          <a:effectLst/>
                        </a:rPr>
                        <a:t>卫生许可</a:t>
                      </a:r>
                      <a:r>
                        <a:rPr lang="zh-CN" altLang="en-US" sz="1600" kern="100" dirty="0">
                          <a:effectLst/>
                        </a:rPr>
                        <a:t>要求</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100" dirty="0">
                          <a:effectLst/>
                        </a:rPr>
                        <a:t>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43966075"/>
                  </a:ext>
                </a:extLst>
              </a:tr>
              <a:tr h="943336">
                <a:tc>
                  <a:txBody>
                    <a:bodyPr/>
                    <a:lstStyle/>
                    <a:p>
                      <a:pPr algn="ctr">
                        <a:spcAft>
                          <a:spcPts val="0"/>
                        </a:spcAft>
                      </a:pPr>
                      <a:r>
                        <a:rPr lang="zh-CN" altLang="en-US" sz="1600" kern="100" dirty="0">
                          <a:effectLst/>
                        </a:rPr>
                        <a:t>友好性</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altLang="en-US" sz="1600" dirty="0"/>
                        <a:t>环境物体表面清洁消毒</a:t>
                      </a:r>
                      <a:endParaRPr lang="en-US" altLang="zh-CN" sz="1600" dirty="0"/>
                    </a:p>
                    <a:p>
                      <a:pPr algn="ctr"/>
                      <a:r>
                        <a:rPr lang="zh-CN" altLang="en-US" sz="1600" dirty="0"/>
                        <a:t>性能稳定，长效消毒</a:t>
                      </a:r>
                      <a:endParaRPr lang="en-US" altLang="zh-CN" sz="1600" dirty="0"/>
                    </a:p>
                    <a:p>
                      <a:pPr algn="ct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不燃</a:t>
                      </a:r>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a:t>
                      </a:r>
                    </a:p>
                    <a:p>
                      <a:pPr algn="ct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无刺激性</a:t>
                      </a:r>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a:t>
                      </a:r>
                    </a:p>
                    <a:p>
                      <a:pPr algn="ctr"/>
                      <a:r>
                        <a:rPr lang="zh-CN" altLang="en-US" sz="1600" dirty="0"/>
                        <a:t>对环境、物品、人体均安全</a:t>
                      </a:r>
                      <a:endParaRPr lang="en-US" altLang="zh-CN" sz="1600" kern="100" dirty="0">
                        <a:effectLs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a:effectLst/>
                        </a:rPr>
                        <a:t>物体表面消毒，</a:t>
                      </a:r>
                      <a:endParaRPr lang="en-US" altLang="zh-CN" sz="16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a:effectLst/>
                        </a:rPr>
                        <a:t>有类氯气刺激气味</a:t>
                      </a:r>
                      <a:r>
                        <a:rPr lang="zh-CN" altLang="en-US" sz="1600" kern="100" dirty="0">
                          <a:effectLst/>
                        </a:rPr>
                        <a:t>，</a:t>
                      </a:r>
                      <a:endParaRPr lang="en-US" altLang="zh-CN" sz="16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材料腐蚀性强</a:t>
                      </a:r>
                      <a:endPar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100" dirty="0">
                          <a:effectLst/>
                        </a:rPr>
                        <a:t>对人体影响，</a:t>
                      </a:r>
                      <a:endParaRPr lang="en-US" altLang="zh-CN" sz="16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altLang="zh-CN" sz="1600" kern="100" dirty="0">
                          <a:effectLst/>
                        </a:rPr>
                        <a:t>  </a:t>
                      </a:r>
                      <a:r>
                        <a:rPr lang="zh-CN" sz="1600" kern="100" dirty="0">
                          <a:effectLst/>
                        </a:rPr>
                        <a:t>物体表面消毒，</a:t>
                      </a:r>
                      <a:endParaRPr lang="en-US" altLang="zh-CN" sz="1600" kern="100" dirty="0">
                        <a:effectLst/>
                      </a:endParaRPr>
                    </a:p>
                    <a:p>
                      <a:pPr algn="ctr">
                        <a:spcAft>
                          <a:spcPts val="0"/>
                        </a:spcAft>
                      </a:pPr>
                      <a:r>
                        <a:rPr lang="en-US" altLang="zh-CN" sz="1600" kern="100" dirty="0">
                          <a:effectLst/>
                        </a:rPr>
                        <a:t> </a:t>
                      </a:r>
                      <a:r>
                        <a:rPr lang="zh-CN" sz="1600" kern="100" dirty="0">
                          <a:effectLst/>
                        </a:rPr>
                        <a:t>手和皮肤消毒，</a:t>
                      </a:r>
                      <a:endParaRPr lang="en-US" altLang="zh-CN" sz="16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100" dirty="0">
                          <a:effectLst/>
                        </a:rPr>
                        <a:t>挥发快</a:t>
                      </a:r>
                      <a:r>
                        <a:rPr lang="en-US" altLang="zh-CN" sz="1600" kern="100" dirty="0">
                          <a:effectLst/>
                        </a:rPr>
                        <a:t>,</a:t>
                      </a:r>
                      <a:endParaRPr lang="zh-CN" altLang="zh-CN" sz="1600" kern="100" dirty="0">
                        <a:effectLst/>
                      </a:endParaRPr>
                    </a:p>
                    <a:p>
                      <a:pPr algn="ctr">
                        <a:spcAft>
                          <a:spcPts val="0"/>
                        </a:spcAft>
                      </a:pPr>
                      <a:r>
                        <a:rPr lang="zh-CN" altLang="en-US" sz="1600" kern="100" dirty="0">
                          <a:effectLst/>
                        </a:rPr>
                        <a:t>   易燃易爆，</a:t>
                      </a:r>
                      <a:endParaRPr lang="en-US" altLang="zh-CN" sz="1600" kern="100" dirty="0">
                        <a:effectLst/>
                      </a:endParaRPr>
                    </a:p>
                  </a:txBody>
                  <a:tcPr marL="68580" marR="68580" marT="0" marB="0"/>
                </a:tc>
                <a:extLst>
                  <a:ext uri="{0D108BD9-81ED-4DB2-BD59-A6C34878D82A}">
                    <a16:rowId xmlns:a16="http://schemas.microsoft.com/office/drawing/2014/main" val="2555684813"/>
                  </a:ext>
                </a:extLst>
              </a:tr>
            </a:tbl>
          </a:graphicData>
        </a:graphic>
      </p:graphicFrame>
      <p:sp>
        <p:nvSpPr>
          <p:cNvPr id="9" name="标题 1">
            <a:extLst>
              <a:ext uri="{FF2B5EF4-FFF2-40B4-BE49-F238E27FC236}">
                <a16:creationId xmlns:a16="http://schemas.microsoft.com/office/drawing/2014/main" id="{60557328-3BEE-458C-A9F4-94BA1B982927}"/>
              </a:ext>
            </a:extLst>
          </p:cNvPr>
          <p:cNvSpPr txBox="1">
            <a:spLocks/>
          </p:cNvSpPr>
          <p:nvPr/>
        </p:nvSpPr>
        <p:spPr>
          <a:xfrm>
            <a:off x="495300" y="1230983"/>
            <a:ext cx="10515600" cy="705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二、战“疫”之利器</a:t>
            </a:r>
            <a:r>
              <a:rPr lang="en-US" altLang="zh-CN" sz="2800" dirty="0"/>
              <a:t>---</a:t>
            </a:r>
            <a:r>
              <a:rPr lang="zh-CN" altLang="en-US" sz="2800" dirty="0"/>
              <a:t>航空器消杀产品</a:t>
            </a:r>
          </a:p>
        </p:txBody>
      </p:sp>
      <p:sp>
        <p:nvSpPr>
          <p:cNvPr id="10" name="矩形 9">
            <a:extLst>
              <a:ext uri="{FF2B5EF4-FFF2-40B4-BE49-F238E27FC236}">
                <a16:creationId xmlns:a16="http://schemas.microsoft.com/office/drawing/2014/main" id="{D5DD8D95-2EDB-4F19-A0EE-0BC4C45FE356}"/>
              </a:ext>
            </a:extLst>
          </p:cNvPr>
          <p:cNvSpPr/>
          <p:nvPr/>
        </p:nvSpPr>
        <p:spPr>
          <a:xfrm>
            <a:off x="633412" y="6209678"/>
            <a:ext cx="10706100" cy="369332"/>
          </a:xfrm>
          <a:prstGeom prst="rect">
            <a:avLst/>
          </a:prstGeom>
        </p:spPr>
        <p:txBody>
          <a:bodyPr wrap="square">
            <a:spAutoFit/>
          </a:bodyPr>
          <a:lstStyle/>
          <a:p>
            <a:r>
              <a:rPr lang="zh-CN" altLang="en-US" b="1" dirty="0"/>
              <a:t>    </a:t>
            </a:r>
            <a:r>
              <a:rPr lang="en-US" altLang="zh-CN" b="1" dirty="0"/>
              <a:t>---</a:t>
            </a:r>
            <a:r>
              <a:rPr lang="zh-CN" altLang="en-US" dirty="0">
                <a:solidFill>
                  <a:srgbClr val="FF0000"/>
                </a:solidFill>
              </a:rPr>
              <a:t>长效消毒、符合适航要求、对环境、物品、人体均友好安全的清洁消毒剂是航空器消杀的</a:t>
            </a:r>
            <a:r>
              <a:rPr lang="zh-CN" altLang="en-US" b="1" dirty="0">
                <a:solidFill>
                  <a:srgbClr val="FF0000"/>
                </a:solidFill>
              </a:rPr>
              <a:t>科学选择。</a:t>
            </a:r>
          </a:p>
        </p:txBody>
      </p:sp>
    </p:spTree>
    <p:extLst>
      <p:ext uri="{BB962C8B-B14F-4D97-AF65-F5344CB8AC3E}">
        <p14:creationId xmlns:p14="http://schemas.microsoft.com/office/powerpoint/2010/main" val="2340296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graphicFrame>
        <p:nvGraphicFramePr>
          <p:cNvPr id="8" name="表格 7">
            <a:extLst>
              <a:ext uri="{FF2B5EF4-FFF2-40B4-BE49-F238E27FC236}">
                <a16:creationId xmlns:a16="http://schemas.microsoft.com/office/drawing/2014/main" id="{3C9348D2-91FB-4448-BCDD-194DA2B3F940}"/>
              </a:ext>
            </a:extLst>
          </p:cNvPr>
          <p:cNvGraphicFramePr>
            <a:graphicFrameLocks noGrp="1"/>
          </p:cNvGraphicFramePr>
          <p:nvPr>
            <p:extLst>
              <p:ext uri="{D42A27DB-BD31-4B8C-83A1-F6EECF244321}">
                <p14:modId xmlns:p14="http://schemas.microsoft.com/office/powerpoint/2010/main" val="1259852921"/>
              </p:ext>
            </p:extLst>
          </p:nvPr>
        </p:nvGraphicFramePr>
        <p:xfrm>
          <a:off x="541406" y="2305084"/>
          <a:ext cx="8431144" cy="3152741"/>
        </p:xfrm>
        <a:graphic>
          <a:graphicData uri="http://schemas.openxmlformats.org/drawingml/2006/table">
            <a:tbl>
              <a:tblPr firstRow="1" bandRow="1">
                <a:tableStyleId>{5C22544A-7EE6-4342-B048-85BDC9FD1C3A}</a:tableStyleId>
              </a:tblPr>
              <a:tblGrid>
                <a:gridCol w="1178809">
                  <a:extLst>
                    <a:ext uri="{9D8B030D-6E8A-4147-A177-3AD203B41FA5}">
                      <a16:colId xmlns:a16="http://schemas.microsoft.com/office/drawing/2014/main" val="20000"/>
                    </a:ext>
                  </a:extLst>
                </a:gridCol>
                <a:gridCol w="1627247">
                  <a:extLst>
                    <a:ext uri="{9D8B030D-6E8A-4147-A177-3AD203B41FA5}">
                      <a16:colId xmlns:a16="http://schemas.microsoft.com/office/drawing/2014/main" val="20001"/>
                    </a:ext>
                  </a:extLst>
                </a:gridCol>
                <a:gridCol w="2567615">
                  <a:extLst>
                    <a:ext uri="{9D8B030D-6E8A-4147-A177-3AD203B41FA5}">
                      <a16:colId xmlns:a16="http://schemas.microsoft.com/office/drawing/2014/main" val="20002"/>
                    </a:ext>
                  </a:extLst>
                </a:gridCol>
                <a:gridCol w="3057473">
                  <a:extLst>
                    <a:ext uri="{9D8B030D-6E8A-4147-A177-3AD203B41FA5}">
                      <a16:colId xmlns:a16="http://schemas.microsoft.com/office/drawing/2014/main" val="20003"/>
                    </a:ext>
                  </a:extLst>
                </a:gridCol>
              </a:tblGrid>
              <a:tr h="745522">
                <a:tc>
                  <a:txBody>
                    <a:bodyPr/>
                    <a:lstStyle/>
                    <a:p>
                      <a:pPr algn="ctr"/>
                      <a:r>
                        <a:rPr lang="zh-CN" altLang="en-US" sz="1800" dirty="0">
                          <a:latin typeface="微软雅黑" pitchFamily="34" charset="-122"/>
                          <a:ea typeface="微软雅黑" pitchFamily="34" charset="-122"/>
                        </a:rPr>
                        <a:t>顺序</a:t>
                      </a:r>
                    </a:p>
                  </a:txBody>
                  <a:tcPr marL="91416" marR="91416" marT="45708" marB="45708"/>
                </a:tc>
                <a:tc>
                  <a:txBody>
                    <a:bodyPr/>
                    <a:lstStyle/>
                    <a:p>
                      <a:pPr algn="ctr"/>
                      <a:r>
                        <a:rPr lang="zh-CN" altLang="en-US" sz="1800" dirty="0">
                          <a:latin typeface="微软雅黑" pitchFamily="34" charset="-122"/>
                          <a:ea typeface="微软雅黑" pitchFamily="34" charset="-122"/>
                        </a:rPr>
                        <a:t>工作内容</a:t>
                      </a:r>
                    </a:p>
                  </a:txBody>
                  <a:tcPr marL="91416" marR="91416" marT="45708" marB="45708"/>
                </a:tc>
                <a:tc>
                  <a:txBody>
                    <a:bodyPr/>
                    <a:lstStyle/>
                    <a:p>
                      <a:pPr algn="ctr"/>
                      <a:r>
                        <a:rPr lang="zh-CN" altLang="en-US" sz="1800" dirty="0">
                          <a:latin typeface="微软雅黑" pitchFamily="34" charset="-122"/>
                          <a:ea typeface="微软雅黑" pitchFamily="34" charset="-122"/>
                        </a:rPr>
                        <a:t>区域</a:t>
                      </a:r>
                    </a:p>
                  </a:txBody>
                  <a:tcPr marL="91416" marR="91416" marT="45708" marB="45708"/>
                </a:tc>
                <a:tc>
                  <a:txBody>
                    <a:bodyPr/>
                    <a:lstStyle/>
                    <a:p>
                      <a:pPr algn="ctr"/>
                      <a:r>
                        <a:rPr lang="zh-CN" altLang="en-US" sz="1800" dirty="0">
                          <a:latin typeface="微软雅黑" pitchFamily="34" charset="-122"/>
                          <a:ea typeface="微软雅黑" pitchFamily="34" charset="-122"/>
                        </a:rPr>
                        <a:t>产品</a:t>
                      </a:r>
                    </a:p>
                  </a:txBody>
                  <a:tcPr marL="91416" marR="91416" marT="45708" marB="45708"/>
                </a:tc>
                <a:extLst>
                  <a:ext uri="{0D108BD9-81ED-4DB2-BD59-A6C34878D82A}">
                    <a16:rowId xmlns:a16="http://schemas.microsoft.com/office/drawing/2014/main" val="10000"/>
                  </a:ext>
                </a:extLst>
              </a:tr>
              <a:tr h="734853">
                <a:tc>
                  <a:txBody>
                    <a:bodyPr/>
                    <a:lstStyle/>
                    <a:p>
                      <a:pPr algn="ctr"/>
                      <a:r>
                        <a:rPr lang="zh-CN" altLang="en-US" sz="1800" dirty="0">
                          <a:latin typeface="微软雅黑" pitchFamily="34" charset="-122"/>
                          <a:ea typeface="微软雅黑" pitchFamily="34" charset="-122"/>
                        </a:rPr>
                        <a:t>步骤一</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清洁、消毒</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驾驶舱、客舱硬表面、</a:t>
                      </a:r>
                      <a:endParaRPr lang="en-US" altLang="zh-CN" sz="1800" kern="1200" dirty="0">
                        <a:solidFill>
                          <a:schemeClr val="dk1"/>
                        </a:solidFill>
                        <a:latin typeface="微软雅黑" pitchFamily="34" charset="-122"/>
                        <a:ea typeface="微软雅黑" pitchFamily="34" charset="-122"/>
                        <a:cs typeface="+mn-cs"/>
                      </a:endParaRPr>
                    </a:p>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航空器空间</a:t>
                      </a:r>
                    </a:p>
                  </a:txBody>
                  <a:tcPr marL="91416" marR="91416" marT="45708" marB="45708"/>
                </a:tc>
                <a:tc>
                  <a:txBody>
                    <a:bodyPr/>
                    <a:lstStyle/>
                    <a:p>
                      <a:pPr algn="ctr"/>
                      <a:r>
                        <a:rPr lang="zh-CN" altLang="en-US" sz="1800" dirty="0">
                          <a:latin typeface="微软雅黑" pitchFamily="34" charset="-122"/>
                          <a:ea typeface="微软雅黑" pitchFamily="34" charset="-122"/>
                        </a:rPr>
                        <a:t>飞机客舱清洗消毒剂</a:t>
                      </a:r>
                    </a:p>
                  </a:txBody>
                  <a:tcPr marL="91416" marR="91416" marT="45708" marB="45708"/>
                </a:tc>
                <a:extLst>
                  <a:ext uri="{0D108BD9-81ED-4DB2-BD59-A6C34878D82A}">
                    <a16:rowId xmlns:a16="http://schemas.microsoft.com/office/drawing/2014/main" val="10001"/>
                  </a:ext>
                </a:extLst>
              </a:tr>
              <a:tr h="945985">
                <a:tc>
                  <a:txBody>
                    <a:bodyPr/>
                    <a:lstStyle/>
                    <a:p>
                      <a:pPr algn="ctr"/>
                      <a:r>
                        <a:rPr lang="zh-CN" altLang="en-US" sz="1800" dirty="0">
                          <a:latin typeface="微软雅黑" pitchFamily="34" charset="-122"/>
                          <a:ea typeface="微软雅黑" pitchFamily="34" charset="-122"/>
                        </a:rPr>
                        <a:t>步骤二</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消毒</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马桶，</a:t>
                      </a:r>
                      <a:endParaRPr lang="en-US" altLang="zh-CN" sz="1800" kern="1200" dirty="0">
                        <a:solidFill>
                          <a:schemeClr val="dk1"/>
                        </a:solidFill>
                        <a:latin typeface="微软雅黑" pitchFamily="34" charset="-122"/>
                        <a:ea typeface="微软雅黑" pitchFamily="34" charset="-122"/>
                        <a:cs typeface="+mn-cs"/>
                      </a:endParaRPr>
                    </a:p>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按冲厕键将厕用消毒剂冲入污水箱</a:t>
                      </a:r>
                    </a:p>
                  </a:txBody>
                  <a:tcPr marL="91416" marR="91416" marT="45708" marB="45708"/>
                </a:tc>
                <a:tc>
                  <a:txBody>
                    <a:bodyPr/>
                    <a:lstStyle/>
                    <a:p>
                      <a:pPr algn="ctr"/>
                      <a:r>
                        <a:rPr lang="zh-CN" altLang="en-US" sz="1800" dirty="0">
                          <a:latin typeface="微软雅黑" pitchFamily="34" charset="-122"/>
                          <a:ea typeface="微软雅黑" pitchFamily="34" charset="-122"/>
                        </a:rPr>
                        <a:t>飞机厕用消毒剂</a:t>
                      </a:r>
                    </a:p>
                  </a:txBody>
                  <a:tcPr marL="91416" marR="91416" marT="45708" marB="45708"/>
                </a:tc>
                <a:extLst>
                  <a:ext uri="{0D108BD9-81ED-4DB2-BD59-A6C34878D82A}">
                    <a16:rowId xmlns:a16="http://schemas.microsoft.com/office/drawing/2014/main" val="10002"/>
                  </a:ext>
                </a:extLst>
              </a:tr>
              <a:tr h="726381">
                <a:tc>
                  <a:txBody>
                    <a:bodyPr/>
                    <a:lstStyle/>
                    <a:p>
                      <a:pPr algn="ctr"/>
                      <a:r>
                        <a:rPr lang="zh-CN" altLang="en-US" sz="1800" dirty="0">
                          <a:latin typeface="微软雅黑" pitchFamily="34" charset="-122"/>
                          <a:ea typeface="微软雅黑" pitchFamily="34" charset="-122"/>
                        </a:rPr>
                        <a:t>步骤三</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灭虫</a:t>
                      </a:r>
                    </a:p>
                  </a:txBody>
                  <a:tcPr marL="91416" marR="91416" marT="45708" marB="45708"/>
                </a:tc>
                <a:tc>
                  <a:txBody>
                    <a:bodyPr/>
                    <a:lstStyle/>
                    <a:p>
                      <a:pPr marL="0" algn="ctr" defTabSz="914400" rtl="0" eaLnBrk="1" latinLnBrk="0" hangingPunct="1"/>
                      <a:r>
                        <a:rPr lang="zh-CN" altLang="en-US" sz="1800" kern="1200" dirty="0">
                          <a:solidFill>
                            <a:schemeClr val="dk1"/>
                          </a:solidFill>
                          <a:latin typeface="微软雅黑" pitchFamily="34" charset="-122"/>
                          <a:ea typeface="微软雅黑" pitchFamily="34" charset="-122"/>
                          <a:cs typeface="+mn-cs"/>
                        </a:rPr>
                        <a:t>客舱、货舱空间</a:t>
                      </a:r>
                    </a:p>
                  </a:txBody>
                  <a:tcPr marL="91416" marR="91416" marT="45708" marB="45708"/>
                </a:tc>
                <a:tc>
                  <a:txBody>
                    <a:bodyPr/>
                    <a:lstStyle/>
                    <a:p>
                      <a:pPr algn="ctr"/>
                      <a:r>
                        <a:rPr lang="zh-CN" altLang="en-US" sz="1800" dirty="0">
                          <a:latin typeface="微软雅黑" pitchFamily="34" charset="-122"/>
                          <a:ea typeface="微软雅黑" pitchFamily="34" charset="-122"/>
                        </a:rPr>
                        <a:t>飞机杀虫剂</a:t>
                      </a:r>
                    </a:p>
                  </a:txBody>
                  <a:tcPr marL="91416" marR="91416" marT="45708" marB="45708"/>
                </a:tc>
                <a:extLst>
                  <a:ext uri="{0D108BD9-81ED-4DB2-BD59-A6C34878D82A}">
                    <a16:rowId xmlns:a16="http://schemas.microsoft.com/office/drawing/2014/main" val="10003"/>
                  </a:ext>
                </a:extLst>
              </a:tr>
            </a:tbl>
          </a:graphicData>
        </a:graphic>
      </p:graphicFrame>
      <p:sp>
        <p:nvSpPr>
          <p:cNvPr id="9" name="标题 1">
            <a:extLst>
              <a:ext uri="{FF2B5EF4-FFF2-40B4-BE49-F238E27FC236}">
                <a16:creationId xmlns:a16="http://schemas.microsoft.com/office/drawing/2014/main" id="{21149850-21C4-4FBE-B05F-519E2B9FDC97}"/>
              </a:ext>
            </a:extLst>
          </p:cNvPr>
          <p:cNvSpPr txBox="1">
            <a:spLocks/>
          </p:cNvSpPr>
          <p:nvPr/>
        </p:nvSpPr>
        <p:spPr>
          <a:xfrm>
            <a:off x="336860" y="5826564"/>
            <a:ext cx="8749990" cy="57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800" dirty="0">
                <a:latin typeface="微软雅黑" pitchFamily="34" charset="-122"/>
                <a:ea typeface="微软雅黑" pitchFamily="34" charset="-122"/>
                <a:cs typeface="+mn-cs"/>
              </a:rPr>
              <a:t>---</a:t>
            </a:r>
            <a:r>
              <a:rPr lang="zh-CN" altLang="en-US" sz="1800" dirty="0">
                <a:solidFill>
                  <a:srgbClr val="FF0000"/>
                </a:solidFill>
                <a:latin typeface="微软雅黑" pitchFamily="34" charset="-122"/>
                <a:ea typeface="微软雅黑" pitchFamily="34" charset="-122"/>
                <a:cs typeface="+mn-cs"/>
              </a:rPr>
              <a:t>科学安全的全套客舱清洁消杀预防解决方案</a:t>
            </a:r>
            <a:r>
              <a:rPr lang="en-US" altLang="zh-CN" sz="1800" dirty="0">
                <a:solidFill>
                  <a:srgbClr val="FF0000"/>
                </a:solidFill>
                <a:latin typeface="微软雅黑" pitchFamily="34" charset="-122"/>
                <a:ea typeface="微软雅黑" pitchFamily="34" charset="-122"/>
                <a:cs typeface="+mn-cs"/>
              </a:rPr>
              <a:t>—</a:t>
            </a:r>
            <a:r>
              <a:rPr lang="zh-CN" altLang="en-US" sz="1800" dirty="0">
                <a:solidFill>
                  <a:srgbClr val="FF0000"/>
                </a:solidFill>
                <a:latin typeface="微软雅黑" pitchFamily="34" charset="-122"/>
                <a:ea typeface="微软雅黑" pitchFamily="34" charset="-122"/>
                <a:cs typeface="+mn-cs"/>
              </a:rPr>
              <a:t>保障卫生、安全、舒适的乘机环境</a:t>
            </a:r>
          </a:p>
        </p:txBody>
      </p:sp>
      <p:sp>
        <p:nvSpPr>
          <p:cNvPr id="10" name="标题 1">
            <a:extLst>
              <a:ext uri="{FF2B5EF4-FFF2-40B4-BE49-F238E27FC236}">
                <a16:creationId xmlns:a16="http://schemas.microsoft.com/office/drawing/2014/main" id="{C84D09FA-3596-470B-B50D-3F93D9E6FD53}"/>
              </a:ext>
            </a:extLst>
          </p:cNvPr>
          <p:cNvSpPr txBox="1">
            <a:spLocks/>
          </p:cNvSpPr>
          <p:nvPr/>
        </p:nvSpPr>
        <p:spPr>
          <a:xfrm>
            <a:off x="495300" y="1230983"/>
            <a:ext cx="10515600" cy="705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二、战“疫”之利器</a:t>
            </a:r>
            <a:r>
              <a:rPr lang="en-US" altLang="zh-CN" sz="2800" dirty="0"/>
              <a:t>---</a:t>
            </a:r>
            <a:r>
              <a:rPr lang="zh-CN" altLang="en-US" sz="2800" dirty="0"/>
              <a:t>航空器消杀产品</a:t>
            </a:r>
          </a:p>
        </p:txBody>
      </p:sp>
      <p:graphicFrame>
        <p:nvGraphicFramePr>
          <p:cNvPr id="11" name="图示 10">
            <a:extLst>
              <a:ext uri="{FF2B5EF4-FFF2-40B4-BE49-F238E27FC236}">
                <a16:creationId xmlns:a16="http://schemas.microsoft.com/office/drawing/2014/main" id="{5476C1C8-75B0-4E98-A977-869127923628}"/>
              </a:ext>
            </a:extLst>
          </p:cNvPr>
          <p:cNvGraphicFramePr/>
          <p:nvPr>
            <p:extLst>
              <p:ext uri="{D42A27DB-BD31-4B8C-83A1-F6EECF244321}">
                <p14:modId xmlns:p14="http://schemas.microsoft.com/office/powerpoint/2010/main" val="1379637807"/>
              </p:ext>
            </p:extLst>
          </p:nvPr>
        </p:nvGraphicFramePr>
        <p:xfrm>
          <a:off x="8778929" y="1571031"/>
          <a:ext cx="2728790" cy="4694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4887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14A6E106-9F4B-45A1-A339-8750F900B481}"/>
              </a:ext>
            </a:extLst>
          </p:cNvPr>
          <p:cNvPicPr>
            <a:picLocks noChangeAspect="1"/>
          </p:cNvPicPr>
          <p:nvPr/>
        </p:nvPicPr>
        <p:blipFill>
          <a:blip r:embed="rId4"/>
          <a:stretch>
            <a:fillRect/>
          </a:stretch>
        </p:blipFill>
        <p:spPr>
          <a:xfrm>
            <a:off x="9696502" y="2581279"/>
            <a:ext cx="2446280" cy="3881431"/>
          </a:xfrm>
          <a:prstGeom prst="rect">
            <a:avLst/>
          </a:prstGeom>
        </p:spPr>
      </p:pic>
      <p:sp>
        <p:nvSpPr>
          <p:cNvPr id="9" name="矩形 8">
            <a:extLst>
              <a:ext uri="{FF2B5EF4-FFF2-40B4-BE49-F238E27FC236}">
                <a16:creationId xmlns:a16="http://schemas.microsoft.com/office/drawing/2014/main" id="{E232A5EA-0C07-4C7F-BBAF-815654875345}"/>
              </a:ext>
            </a:extLst>
          </p:cNvPr>
          <p:cNvSpPr/>
          <p:nvPr/>
        </p:nvSpPr>
        <p:spPr>
          <a:xfrm>
            <a:off x="492572" y="1233488"/>
            <a:ext cx="9203929" cy="5109091"/>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飞机客舱清洁消毒剂</a:t>
            </a:r>
            <a:r>
              <a:rPr lang="en-US" altLang="zh-CN" b="1" dirty="0">
                <a:solidFill>
                  <a:srgbClr val="0070C0"/>
                </a:solidFill>
                <a:latin typeface="微软雅黑" panose="020B0503020204020204" pitchFamily="34" charset="-122"/>
                <a:ea typeface="微软雅黑" panose="020B0503020204020204" pitchFamily="34" charset="-122"/>
              </a:rPr>
              <a:t>NW-036</a:t>
            </a:r>
          </a:p>
          <a:p>
            <a:endParaRPr lang="zh-CN" altLang="en-US" b="1" dirty="0">
              <a:solidFill>
                <a:srgbClr val="0070C0"/>
              </a:solidFill>
              <a:latin typeface="微软雅黑" panose="020B0503020204020204" pitchFamily="34" charset="-122"/>
              <a:ea typeface="微软雅黑" panose="020B0503020204020204" pitchFamily="34" charset="-122"/>
            </a:endParaRPr>
          </a:p>
          <a:p>
            <a:r>
              <a:rPr lang="zh-CN" altLang="en-US" dirty="0">
                <a:solidFill>
                  <a:srgbClr val="FF0000"/>
                </a:solidFill>
              </a:rPr>
              <a:t>解决问题：</a:t>
            </a:r>
            <a:endParaRPr lang="en-US" altLang="zh-CN" dirty="0">
              <a:solidFill>
                <a:srgbClr val="FF0000"/>
              </a:solidFill>
            </a:endParaRPr>
          </a:p>
          <a:p>
            <a:r>
              <a:rPr lang="en-US" altLang="zh-CN" sz="1600" dirty="0"/>
              <a:t>1</a:t>
            </a:r>
            <a:r>
              <a:rPr lang="zh-CN" altLang="en-US" sz="1600" dirty="0"/>
              <a:t>，预先消杀、阻隔接触传播途径，保护易感人群，旅客和机组成员。</a:t>
            </a:r>
            <a:endParaRPr lang="en-US" altLang="zh-CN" sz="1600" dirty="0"/>
          </a:p>
          <a:p>
            <a:r>
              <a:rPr lang="zh-CN" altLang="en-US" sz="1600" dirty="0"/>
              <a:t>      传染源和易感人群无法改变，预防是从传播途径上想办法。</a:t>
            </a:r>
            <a:endParaRPr lang="en-US" altLang="zh-CN" sz="1600" dirty="0"/>
          </a:p>
          <a:p>
            <a:r>
              <a:rPr lang="en-US" altLang="zh-CN" sz="1600" dirty="0"/>
              <a:t>2</a:t>
            </a:r>
            <a:r>
              <a:rPr lang="zh-CN" altLang="en-US" sz="1600" dirty="0"/>
              <a:t>，清洁去除有机物，避免影响消毒效果。      </a:t>
            </a:r>
            <a:endParaRPr lang="en-US" altLang="zh-CN" sz="1600" dirty="0"/>
          </a:p>
          <a:p>
            <a:r>
              <a:rPr lang="en-US" altLang="zh-CN" sz="1600" dirty="0"/>
              <a:t>      </a:t>
            </a:r>
            <a:r>
              <a:rPr lang="zh-CN" altLang="en-US" sz="1600" dirty="0"/>
              <a:t>当有机物质存在时，一方面可加快微生物的繁殖，增大疾病的传播风险</a:t>
            </a:r>
            <a:r>
              <a:rPr lang="en-US" altLang="zh-CN" sz="1600" dirty="0"/>
              <a:t>; </a:t>
            </a:r>
            <a:r>
              <a:rPr lang="zh-CN" altLang="en-US" sz="1600" dirty="0"/>
              <a:t>另一方面还会降低消毒剂的杀菌能力。</a:t>
            </a:r>
            <a:endParaRPr lang="en-US" altLang="zh-CN" sz="1600" dirty="0"/>
          </a:p>
          <a:p>
            <a:endParaRPr lang="en-US" altLang="zh-CN" dirty="0"/>
          </a:p>
          <a:p>
            <a:r>
              <a:rPr lang="zh-CN" altLang="en-US" dirty="0">
                <a:solidFill>
                  <a:srgbClr val="FF0000"/>
                </a:solidFill>
              </a:rPr>
              <a:t>技术亮点：</a:t>
            </a:r>
            <a:endParaRPr lang="en-US" altLang="zh-CN" dirty="0">
              <a:solidFill>
                <a:srgbClr val="FF0000"/>
              </a:solidFill>
            </a:endParaRPr>
          </a:p>
          <a:p>
            <a:pPr marL="285750" indent="-285750">
              <a:buFont typeface="Arial" panose="020B0604020202020204" pitchFamily="34" charset="0"/>
              <a:buChar char="•"/>
            </a:pPr>
            <a:r>
              <a:rPr lang="zh-CN" altLang="en-US" sz="1600" dirty="0"/>
              <a:t>研制的</a:t>
            </a:r>
            <a:r>
              <a:rPr lang="zh-CN" altLang="zh-CN" sz="1600" dirty="0"/>
              <a:t>第五代季铵盐消毒</a:t>
            </a:r>
            <a:r>
              <a:rPr lang="zh-CN" altLang="en-US" sz="1600" dirty="0"/>
              <a:t>产品，高效无毒。</a:t>
            </a:r>
            <a:endParaRPr lang="en-US" altLang="zh-CN" sz="1600" dirty="0"/>
          </a:p>
          <a:p>
            <a:pPr marL="285750" indent="-285750">
              <a:buFont typeface="Arial" panose="020B0604020202020204" pitchFamily="34" charset="0"/>
              <a:buChar char="•"/>
            </a:pPr>
            <a:r>
              <a:rPr lang="zh-CN" altLang="en-US" sz="1600" dirty="0"/>
              <a:t>采用复合季铵盐，为长效消毒剂，灭杀效果可持续</a:t>
            </a:r>
            <a:r>
              <a:rPr lang="en-US" altLang="zh-CN" sz="1600" dirty="0"/>
              <a:t>30d</a:t>
            </a:r>
            <a:r>
              <a:rPr lang="zh-CN" altLang="en-US" sz="1600" dirty="0"/>
              <a:t>以上。</a:t>
            </a:r>
            <a:endParaRPr lang="en-US" altLang="zh-CN" sz="1600" dirty="0"/>
          </a:p>
          <a:p>
            <a:pPr marL="285750" indent="-285750">
              <a:buFont typeface="Arial" panose="020B0604020202020204" pitchFamily="34" charset="0"/>
              <a:buChar char="•"/>
            </a:pPr>
            <a:r>
              <a:rPr lang="zh-CN" altLang="en-US" sz="1600" dirty="0"/>
              <a:t>同时</a:t>
            </a:r>
            <a:r>
              <a:rPr lang="zh-CN" altLang="zh-CN" sz="1600" dirty="0"/>
              <a:t>具有杀菌和去污的作用</a:t>
            </a:r>
            <a:r>
              <a:rPr lang="zh-CN" altLang="en-US" sz="1600" dirty="0"/>
              <a:t>，极大提升客舱工作效率。</a:t>
            </a:r>
            <a:endParaRPr lang="en-US" altLang="zh-CN" sz="1600" dirty="0"/>
          </a:p>
          <a:p>
            <a:endParaRPr lang="en-US" altLang="zh-CN" dirty="0"/>
          </a:p>
          <a:p>
            <a:r>
              <a:rPr lang="zh-CN" altLang="en-US" dirty="0">
                <a:solidFill>
                  <a:srgbClr val="FF0000"/>
                </a:solidFill>
              </a:rPr>
              <a:t>典型案例：</a:t>
            </a:r>
            <a:endParaRPr lang="en-US" altLang="zh-CN" dirty="0">
              <a:solidFill>
                <a:srgbClr val="FF0000"/>
              </a:solidFill>
            </a:endParaRPr>
          </a:p>
          <a:p>
            <a:pPr marL="285750" indent="-285750">
              <a:buFont typeface="Wingdings" panose="05000000000000000000" pitchFamily="2" charset="2"/>
              <a:buChar char="Ø"/>
            </a:pPr>
            <a:r>
              <a:rPr lang="zh-CN" altLang="en-US" sz="1600" dirty="0"/>
              <a:t>检验检疫系统消毒方案</a:t>
            </a:r>
            <a:endParaRPr lang="en-US" altLang="zh-CN" sz="1600" dirty="0"/>
          </a:p>
          <a:p>
            <a:pPr marL="285750" indent="-285750">
              <a:buFont typeface="Wingdings" panose="05000000000000000000" pitchFamily="2" charset="2"/>
              <a:buChar char="Ø"/>
            </a:pPr>
            <a:r>
              <a:rPr lang="zh-CN" altLang="en-US" sz="1600" dirty="0"/>
              <a:t>中国国航客舱方案</a:t>
            </a:r>
            <a:endParaRPr lang="en-US" altLang="zh-CN" sz="1600" dirty="0"/>
          </a:p>
          <a:p>
            <a:pPr marL="285750" indent="-285750">
              <a:buFont typeface="Wingdings" panose="05000000000000000000" pitchFamily="2" charset="2"/>
              <a:buChar char="Ø"/>
            </a:pPr>
            <a:r>
              <a:rPr lang="zh-CN" altLang="en-US" sz="1600" dirty="0"/>
              <a:t>东方航空客舱方案</a:t>
            </a:r>
            <a:endParaRPr lang="en-US" altLang="zh-CN" sz="1600" dirty="0"/>
          </a:p>
          <a:p>
            <a:pPr marL="285750" indent="-285750">
              <a:buFont typeface="Wingdings" panose="05000000000000000000" pitchFamily="2" charset="2"/>
              <a:buChar char="Ø"/>
            </a:pPr>
            <a:r>
              <a:rPr lang="zh-CN" altLang="en-US" sz="1600" dirty="0"/>
              <a:t>四川航空客舱方案</a:t>
            </a:r>
          </a:p>
        </p:txBody>
      </p:sp>
    </p:spTree>
    <p:extLst>
      <p:ext uri="{BB962C8B-B14F-4D97-AF65-F5344CB8AC3E}">
        <p14:creationId xmlns:p14="http://schemas.microsoft.com/office/powerpoint/2010/main" val="3492258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305925" y="316978"/>
            <a:ext cx="2836857" cy="705361"/>
            <a:chOff x="353937" y="534312"/>
            <a:chExt cx="3040908" cy="600075"/>
          </a:xfrm>
        </p:grpSpPr>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937" y="534312"/>
              <a:ext cx="1009650" cy="600075"/>
            </a:xfrm>
            <a:prstGeom prst="rect">
              <a:avLst/>
            </a:prstGeom>
          </p:spPr>
        </p:pic>
        <p:pic>
          <p:nvPicPr>
            <p:cNvPr id="18" name="图片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1" t="21226"/>
            <a:stretch/>
          </p:blipFill>
          <p:spPr>
            <a:xfrm>
              <a:off x="1598998" y="768365"/>
              <a:ext cx="1795847" cy="315130"/>
            </a:xfrm>
            <a:prstGeom prst="rect">
              <a:avLst/>
            </a:prstGeom>
          </p:spPr>
        </p:pic>
      </p:grpSp>
      <p:sp>
        <p:nvSpPr>
          <p:cNvPr id="14" name="矩形 13"/>
          <p:cNvSpPr/>
          <p:nvPr/>
        </p:nvSpPr>
        <p:spPr>
          <a:xfrm>
            <a:off x="1" y="316978"/>
            <a:ext cx="336859" cy="522956"/>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15" name="is1ide-Straight Connector 3"/>
          <p:cNvCxnSpPr/>
          <p:nvPr/>
        </p:nvCxnSpPr>
        <p:spPr>
          <a:xfrm>
            <a:off x="3175" y="1125344"/>
            <a:ext cx="12188826" cy="0"/>
          </a:xfrm>
          <a:prstGeom prst="line">
            <a:avLst/>
          </a:prstGeom>
          <a:ln w="1905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0"/>
          <p:cNvSpPr txBox="1">
            <a:spLocks noChangeArrowheads="1"/>
          </p:cNvSpPr>
          <p:nvPr/>
        </p:nvSpPr>
        <p:spPr bwMode="auto">
          <a:xfrm>
            <a:off x="541406" y="463656"/>
            <a:ext cx="721034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u="sng" dirty="0">
                <a:solidFill>
                  <a:srgbClr val="1557AE"/>
                </a:solidFill>
                <a:latin typeface="微软雅黑" panose="020B0503020204020204" pitchFamily="34" charset="-122"/>
                <a:ea typeface="微软雅黑" panose="020B0503020204020204" pitchFamily="34" charset="-122"/>
              </a:rPr>
              <a:t>战“疫”当前 ， “消杀”为先</a:t>
            </a:r>
            <a:endParaRPr lang="en-US" altLang="zh-CN" sz="2800" b="1" u="sng" dirty="0">
              <a:solidFill>
                <a:srgbClr val="1557AE"/>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2A38A08D-0191-49B6-8268-C6ACA0F067CF}"/>
              </a:ext>
            </a:extLst>
          </p:cNvPr>
          <p:cNvPicPr>
            <a:picLocks noChangeAspect="1"/>
          </p:cNvPicPr>
          <p:nvPr/>
        </p:nvPicPr>
        <p:blipFill>
          <a:blip r:embed="rId4"/>
          <a:stretch>
            <a:fillRect/>
          </a:stretch>
        </p:blipFill>
        <p:spPr>
          <a:xfrm>
            <a:off x="9897076" y="1125344"/>
            <a:ext cx="2294924" cy="3562685"/>
          </a:xfrm>
          <a:prstGeom prst="rect">
            <a:avLst/>
          </a:prstGeom>
        </p:spPr>
      </p:pic>
      <p:pic>
        <p:nvPicPr>
          <p:cNvPr id="9" name="图片 8">
            <a:extLst>
              <a:ext uri="{FF2B5EF4-FFF2-40B4-BE49-F238E27FC236}">
                <a16:creationId xmlns:a16="http://schemas.microsoft.com/office/drawing/2014/main" id="{CD922747-C330-4C0A-B3AE-C5A8281E6C54}"/>
              </a:ext>
            </a:extLst>
          </p:cNvPr>
          <p:cNvPicPr>
            <a:picLocks noChangeAspect="1"/>
          </p:cNvPicPr>
          <p:nvPr/>
        </p:nvPicPr>
        <p:blipFill>
          <a:blip r:embed="rId5"/>
          <a:stretch>
            <a:fillRect/>
          </a:stretch>
        </p:blipFill>
        <p:spPr>
          <a:xfrm>
            <a:off x="4828457" y="3952181"/>
            <a:ext cx="5854131" cy="2892730"/>
          </a:xfrm>
          <a:prstGeom prst="rect">
            <a:avLst/>
          </a:prstGeom>
        </p:spPr>
      </p:pic>
      <p:sp>
        <p:nvSpPr>
          <p:cNvPr id="3" name="矩形 2">
            <a:extLst>
              <a:ext uri="{FF2B5EF4-FFF2-40B4-BE49-F238E27FC236}">
                <a16:creationId xmlns:a16="http://schemas.microsoft.com/office/drawing/2014/main" id="{1931AA6B-E94F-4D87-92D8-410CC1DD1B66}"/>
              </a:ext>
            </a:extLst>
          </p:cNvPr>
          <p:cNvSpPr/>
          <p:nvPr/>
        </p:nvSpPr>
        <p:spPr>
          <a:xfrm>
            <a:off x="371009" y="1307749"/>
            <a:ext cx="9876816" cy="4801314"/>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飞机厕用消毒剂</a:t>
            </a:r>
            <a:r>
              <a:rPr lang="en-US" altLang="zh-CN" b="1" dirty="0">
                <a:solidFill>
                  <a:srgbClr val="0070C0"/>
                </a:solidFill>
                <a:latin typeface="微软雅黑" panose="020B0503020204020204" pitchFamily="34" charset="-122"/>
                <a:ea typeface="微软雅黑" panose="020B0503020204020204" pitchFamily="34" charset="-122"/>
              </a:rPr>
              <a:t>NW-018B</a:t>
            </a:r>
          </a:p>
          <a:p>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dirty="0">
                <a:solidFill>
                  <a:srgbClr val="FF0000"/>
                </a:solidFill>
              </a:rPr>
              <a:t>解决问题：</a:t>
            </a:r>
            <a:endParaRPr lang="en-US" altLang="zh-CN" dirty="0">
              <a:solidFill>
                <a:srgbClr val="FF0000"/>
              </a:solidFill>
            </a:endParaRPr>
          </a:p>
          <a:p>
            <a:pPr marL="285750" indent="-285750">
              <a:buFont typeface="Arial" panose="020B0604020202020204" pitchFamily="34" charset="0"/>
              <a:buChar char="•"/>
            </a:pPr>
            <a:r>
              <a:rPr lang="zh-CN" altLang="en-US" dirty="0"/>
              <a:t>近期专家在部分病例粪便标本检测到病毒核酸阳性，提示新冠肺炎有粪口传播的可能。</a:t>
            </a:r>
            <a:endParaRPr lang="en-US" altLang="zh-CN" dirty="0"/>
          </a:p>
          <a:p>
            <a:pPr marL="285750" indent="-285750">
              <a:buFont typeface="Arial" panose="020B0604020202020204" pitchFamily="34" charset="0"/>
              <a:buChar char="•"/>
            </a:pPr>
            <a:r>
              <a:rPr lang="zh-CN" altLang="en-US" dirty="0"/>
              <a:t>不留死角，针对航空器污水系统卫生，预防粪口传播，减小风险。</a:t>
            </a:r>
            <a:endParaRPr lang="en-US" altLang="zh-CN" dirty="0"/>
          </a:p>
          <a:p>
            <a:pPr marL="285750" indent="-285750">
              <a:buFont typeface="Arial" panose="020B0604020202020204" pitchFamily="34" charset="0"/>
              <a:buChar char="•"/>
            </a:pPr>
            <a:endParaRPr lang="en-US" altLang="zh-CN" dirty="0"/>
          </a:p>
          <a:p>
            <a:r>
              <a:rPr lang="zh-CN" altLang="en-US" dirty="0">
                <a:solidFill>
                  <a:srgbClr val="FF0000"/>
                </a:solidFill>
              </a:rPr>
              <a:t>技术亮点：</a:t>
            </a:r>
          </a:p>
          <a:p>
            <a:pPr marL="285750" indent="-285750">
              <a:buFont typeface="Arial" panose="020B0604020202020204" pitchFamily="34" charset="0"/>
              <a:buChar char="•"/>
            </a:pPr>
            <a:r>
              <a:rPr lang="zh-CN" altLang="en-US" dirty="0"/>
              <a:t>季铵盐及醛类消毒技术的创新结合，</a:t>
            </a:r>
            <a:endParaRPr lang="en-US" altLang="zh-CN" dirty="0"/>
          </a:p>
          <a:p>
            <a:pPr marL="285750" indent="-285750">
              <a:buFont typeface="Arial" panose="020B0604020202020204" pitchFamily="34" charset="0"/>
              <a:buChar char="•"/>
            </a:pPr>
            <a:r>
              <a:rPr lang="zh-CN" altLang="en-US" dirty="0"/>
              <a:t>集除臭、消毒、杀菌和清洗等多种功能于一体，</a:t>
            </a:r>
          </a:p>
          <a:p>
            <a:pPr marL="285750" indent="-285750">
              <a:buFont typeface="Arial" panose="020B0604020202020204" pitchFamily="34" charset="0"/>
              <a:buChar char="•"/>
            </a:pPr>
            <a:r>
              <a:rPr lang="zh-CN" altLang="en-US" dirty="0"/>
              <a:t>处理能力强，</a:t>
            </a:r>
            <a:r>
              <a:rPr lang="en-US" altLang="zh-CN" dirty="0"/>
              <a:t>200ml</a:t>
            </a:r>
            <a:r>
              <a:rPr lang="zh-CN" altLang="en-US" dirty="0"/>
              <a:t>可处理约</a:t>
            </a:r>
            <a:r>
              <a:rPr lang="en-US" altLang="zh-CN" dirty="0"/>
              <a:t>80</a:t>
            </a:r>
            <a:r>
              <a:rPr lang="zh-CN" altLang="en-US" dirty="0"/>
              <a:t>升污水</a:t>
            </a:r>
          </a:p>
          <a:p>
            <a:pPr marL="285750" indent="-285750">
              <a:buFont typeface="Arial" panose="020B0604020202020204" pitchFamily="34" charset="0"/>
              <a:buChar char="•"/>
            </a:pPr>
            <a:r>
              <a:rPr lang="zh-CN" altLang="en-US" dirty="0"/>
              <a:t>生物降解性能好，对环境友好。</a:t>
            </a:r>
            <a:endParaRPr lang="en-US" altLang="zh-CN" dirty="0"/>
          </a:p>
          <a:p>
            <a:endParaRPr lang="en-US" altLang="zh-CN" dirty="0"/>
          </a:p>
          <a:p>
            <a:r>
              <a:rPr lang="zh-CN" altLang="en-US" dirty="0">
                <a:solidFill>
                  <a:srgbClr val="FF0000"/>
                </a:solidFill>
              </a:rPr>
              <a:t>典型案例：</a:t>
            </a:r>
            <a:endParaRPr lang="en-US" altLang="zh-CN" dirty="0">
              <a:solidFill>
                <a:srgbClr val="FF0000"/>
              </a:solidFill>
            </a:endParaRPr>
          </a:p>
          <a:p>
            <a:pPr marL="285750" indent="-285750">
              <a:buFont typeface="Wingdings" panose="05000000000000000000" pitchFamily="2" charset="2"/>
              <a:buChar char="Ø"/>
            </a:pPr>
            <a:r>
              <a:rPr lang="zh-CN" altLang="en-US" dirty="0"/>
              <a:t>南方航空客舱方案</a:t>
            </a:r>
            <a:endParaRPr lang="en-US" altLang="zh-CN" dirty="0"/>
          </a:p>
          <a:p>
            <a:pPr marL="285750" indent="-285750">
              <a:buFont typeface="Wingdings" panose="05000000000000000000" pitchFamily="2" charset="2"/>
              <a:buChar char="Ø"/>
            </a:pPr>
            <a:r>
              <a:rPr lang="zh-CN" altLang="en-US" dirty="0"/>
              <a:t>中国国航客舱方案</a:t>
            </a:r>
            <a:endParaRPr lang="en-US" altLang="zh-CN" dirty="0"/>
          </a:p>
          <a:p>
            <a:pPr marL="285750" indent="-285750">
              <a:buFont typeface="Wingdings" panose="05000000000000000000" pitchFamily="2" charset="2"/>
              <a:buChar char="Ø"/>
            </a:pPr>
            <a:r>
              <a:rPr lang="zh-CN" altLang="en-US" dirty="0"/>
              <a:t>东方航空客舱方案</a:t>
            </a:r>
            <a:endParaRPr lang="en-US" altLang="zh-CN" dirty="0"/>
          </a:p>
          <a:p>
            <a:pPr marL="285750" indent="-285750">
              <a:buFont typeface="Wingdings" panose="05000000000000000000" pitchFamily="2" charset="2"/>
              <a:buChar char="Ø"/>
            </a:pPr>
            <a:r>
              <a:rPr lang="zh-CN" altLang="en-US" dirty="0"/>
              <a:t>四川航空客舱方案</a:t>
            </a:r>
          </a:p>
        </p:txBody>
      </p:sp>
    </p:spTree>
    <p:extLst>
      <p:ext uri="{BB962C8B-B14F-4D97-AF65-F5344CB8AC3E}">
        <p14:creationId xmlns:p14="http://schemas.microsoft.com/office/powerpoint/2010/main" val="2858962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1425</Words>
  <Application>Microsoft Office PowerPoint</Application>
  <PresentationFormat>宽屏</PresentationFormat>
  <Paragraphs>207</Paragraphs>
  <Slides>12</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等线 Light</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nwjsb</dc:creator>
  <cp:lastModifiedBy>nwjsb</cp:lastModifiedBy>
  <cp:revision>151</cp:revision>
  <dcterms:created xsi:type="dcterms:W3CDTF">2020-02-24T06:09:20Z</dcterms:created>
  <dcterms:modified xsi:type="dcterms:W3CDTF">2020-02-26T08:33:30Z</dcterms:modified>
</cp:coreProperties>
</file>