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57" r:id="rId5"/>
    <p:sldId id="668" r:id="rId6"/>
    <p:sldId id="661" r:id="rId7"/>
    <p:sldId id="669" r:id="rId8"/>
    <p:sldId id="663" r:id="rId9"/>
    <p:sldId id="665" r:id="rId10"/>
    <p:sldId id="629" r:id="rId11"/>
    <p:sldId id="662" r:id="rId12"/>
    <p:sldId id="486" r:id="rId13"/>
    <p:sldId id="667" r:id="rId14"/>
    <p:sldId id="670" r:id="rId15"/>
    <p:sldId id="630" r:id="rId16"/>
    <p:sldId id="671" r:id="rId17"/>
    <p:sldId id="276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xian chang" initials="l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C4A"/>
    <a:srgbClr val="ED7D31"/>
    <a:srgbClr val="ED7A2B"/>
    <a:srgbClr val="BE5108"/>
    <a:srgbClr val="D58F60"/>
    <a:srgbClr val="4976CA"/>
    <a:srgbClr val="F4B183"/>
    <a:srgbClr val="1EA8FF"/>
    <a:srgbClr val="92D050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9" autoAdjust="0"/>
    <p:restoredTop sz="76537" autoAdjust="0"/>
  </p:normalViewPr>
  <p:slideViewPr>
    <p:cSldViewPr snapToGrid="0">
      <p:cViewPr varScale="1">
        <p:scale>
          <a:sx n="97" d="100"/>
          <a:sy n="97" d="100"/>
        </p:scale>
        <p:origin x="-399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glw\Desktop\&#33322;&#29677;&#35745;&#21010;&#31561;&#26381;&#21153;&#25509;&#21475;\&#31185;&#25216;&#31243;&#2423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民航信息化建设等相关领域</c:v>
                </c:pt>
              </c:strCache>
            </c:strRef>
          </c:tx>
          <c:explosion val="15"/>
          <c:cat>
            <c:strRef>
              <c:f>Sheet1!$A$2:$A$7</c:f>
              <c:strCache>
                <c:ptCount val="6"/>
                <c:pt idx="0">
                  <c:v>国家科技进步奖3项</c:v>
                </c:pt>
                <c:pt idx="1">
                  <c:v>省部级科技奖16项</c:v>
                </c:pt>
                <c:pt idx="2">
                  <c:v>国家级项目28项</c:v>
                </c:pt>
                <c:pt idx="3">
                  <c:v>科研立项83项</c:v>
                </c:pt>
                <c:pt idx="4">
                  <c:v>相关软件著作权13项</c:v>
                </c:pt>
                <c:pt idx="5">
                  <c:v>相关发明专利15项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28</c:v>
                </c:pt>
                <c:pt idx="3">
                  <c:v>83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330438474602437E-2"/>
          <c:y val="8.5459183673469385E-2"/>
          <c:w val="0.93845629380804696"/>
          <c:h val="0.86947647169103859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 b="1" dirty="0" smtClean="0"/>
                      <a:t>11</a:t>
                    </a:r>
                    <a:endParaRPr lang="en-US" altLang="zh-CN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CN" b="1" smtClean="0"/>
                      <a:t>2</a:t>
                    </a:r>
                    <a:r>
                      <a:rPr lang="en-US" altLang="en-US" b="1" smtClean="0"/>
                      <a:t>0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zh-CN" b="1" dirty="0" smtClean="0"/>
                      <a:t>13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Sheet1!$M$4:$M$9</c:f>
              <c:strCache>
                <c:ptCount val="6"/>
                <c:pt idx="0">
                  <c:v>自然基金项目</c:v>
                </c:pt>
                <c:pt idx="1">
                  <c:v>民航局项目</c:v>
                </c:pt>
                <c:pt idx="2">
                  <c:v>省&amp;市项目</c:v>
                </c:pt>
                <c:pt idx="3">
                  <c:v>软件著作权</c:v>
                </c:pt>
                <c:pt idx="4">
                  <c:v>SCI&amp;EI</c:v>
                </c:pt>
                <c:pt idx="5">
                  <c:v>专利</c:v>
                </c:pt>
              </c:strCache>
            </c:strRef>
          </c:cat>
          <c:val>
            <c:numRef>
              <c:f>Sheet1!$N$4:$N$9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26</c:v>
                </c:pt>
                <c:pt idx="4">
                  <c:v>50</c:v>
                </c:pt>
                <c:pt idx="5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8284288"/>
        <c:axId val="228684160"/>
        <c:axId val="0"/>
      </c:bar3DChart>
      <c:catAx>
        <c:axId val="22828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1"/>
            </a:pPr>
            <a:endParaRPr lang="zh-CN"/>
          </a:p>
        </c:txPr>
        <c:crossAx val="228684160"/>
        <c:crosses val="autoZero"/>
        <c:auto val="1"/>
        <c:lblAlgn val="ctr"/>
        <c:lblOffset val="100"/>
        <c:noMultiLvlLbl val="0"/>
      </c:catAx>
      <c:valAx>
        <c:axId val="22868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22828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9708F-3F9E-473A-91E1-9AE706AC77F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361867C-D026-44DF-B5A1-2C54D9BF3256}">
      <dgm:prSet custT="1"/>
      <dgm:spPr/>
      <dgm:t>
        <a:bodyPr/>
        <a:lstStyle/>
        <a:p>
          <a:r>
            <a: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新型冠状病毒</a:t>
          </a:r>
          <a:endParaRPr lang="en-US" altLang="zh-CN" sz="18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四类人员管控</a:t>
          </a:r>
          <a:endParaRPr lang="zh-CN" altLang="en-US" sz="18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F9C534-83FA-45D7-A3EA-3B992053B83E}" type="parTrans" cxnId="{13093C70-F640-4FD5-AA86-8D71B55F46B4}">
      <dgm:prSet/>
      <dgm:spPr/>
      <dgm:t>
        <a:bodyPr/>
        <a:lstStyle/>
        <a:p>
          <a:endParaRPr lang="zh-CN" altLang="en-US" b="1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24AD3F6F-23B9-4C7D-A207-D6009DBD9115}" type="sibTrans" cxnId="{13093C70-F640-4FD5-AA86-8D71B55F46B4}">
      <dgm:prSet/>
      <dgm:spPr/>
      <dgm:t>
        <a:bodyPr/>
        <a:lstStyle/>
        <a:p>
          <a:endParaRPr lang="zh-CN" altLang="en-US" b="1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C1CC9948-CB97-456E-A7C0-E1088543C5A9}" type="pres">
      <dgm:prSet presAssocID="{5419708F-3F9E-473A-91E1-9AE706AC77F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29ED7F-1A1B-410D-8CE5-ED3CCB0B031B}" type="pres">
      <dgm:prSet presAssocID="{7361867C-D026-44DF-B5A1-2C54D9BF3256}" presName="circ1TxSh" presStyleLbl="vennNode1" presStyleIdx="0" presStyleCnt="1" custScaleX="135003" custLinFactNeighborX="3541"/>
      <dgm:spPr/>
      <dgm:t>
        <a:bodyPr/>
        <a:lstStyle/>
        <a:p>
          <a:endParaRPr lang="zh-CN" altLang="en-US"/>
        </a:p>
      </dgm:t>
    </dgm:pt>
  </dgm:ptLst>
  <dgm:cxnLst>
    <dgm:cxn modelId="{A3AF0857-0D55-496E-A5A9-3219BFB22F96}" type="presOf" srcId="{5419708F-3F9E-473A-91E1-9AE706AC77F2}" destId="{C1CC9948-CB97-456E-A7C0-E1088543C5A9}" srcOrd="0" destOrd="0" presId="urn:microsoft.com/office/officeart/2005/8/layout/venn1"/>
    <dgm:cxn modelId="{F458C97B-D5CE-47C3-88E2-D5B1EC654150}" type="presOf" srcId="{7361867C-D026-44DF-B5A1-2C54D9BF3256}" destId="{A129ED7F-1A1B-410D-8CE5-ED3CCB0B031B}" srcOrd="0" destOrd="0" presId="urn:microsoft.com/office/officeart/2005/8/layout/venn1"/>
    <dgm:cxn modelId="{13093C70-F640-4FD5-AA86-8D71B55F46B4}" srcId="{5419708F-3F9E-473A-91E1-9AE706AC77F2}" destId="{7361867C-D026-44DF-B5A1-2C54D9BF3256}" srcOrd="0" destOrd="0" parTransId="{45F9C534-83FA-45D7-A3EA-3B992053B83E}" sibTransId="{24AD3F6F-23B9-4C7D-A207-D6009DBD9115}"/>
    <dgm:cxn modelId="{85F21655-118B-4045-A835-BD8E1F126407}" type="presParOf" srcId="{C1CC9948-CB97-456E-A7C0-E1088543C5A9}" destId="{A129ED7F-1A1B-410D-8CE5-ED3CCB0B031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1A1EA-7B35-426B-B473-D44993B8E090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0A7EDA-49F2-429D-9CC4-4156BD398D15}">
      <dgm:prSet custT="1"/>
      <dgm:spPr/>
      <dgm:t>
        <a:bodyPr/>
        <a:lstStyle/>
        <a:p>
          <a:r>
            <a:rPr lang="en-US" altLang="zh-CN" sz="1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r>
            <a:rPr lang="zh-CN" altLang="en-US" sz="1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类人员</a:t>
          </a:r>
          <a:endParaRPr lang="en-US" altLang="zh-CN" sz="18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已感染人群</a:t>
          </a:r>
          <a:endParaRPr lang="zh-CN" altLang="en-US" sz="1400" b="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12C71D-F1BB-4156-B9ED-4296C34D0030}" type="parTrans" cxnId="{DC19FA06-0B7F-4581-ADFA-525213C1B146}">
      <dgm:prSet/>
      <dgm:spPr/>
      <dgm:t>
        <a:bodyPr/>
        <a:lstStyle/>
        <a:p>
          <a:endParaRPr lang="zh-CN" altLang="en-US" sz="18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FA53B0-2F13-46E0-8B75-870C8920E502}" type="sibTrans" cxnId="{DC19FA06-0B7F-4581-ADFA-525213C1B146}">
      <dgm:prSet/>
      <dgm:spPr/>
      <dgm:t>
        <a:bodyPr/>
        <a:lstStyle/>
        <a:p>
          <a:endParaRPr lang="zh-CN" altLang="en-US" sz="18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10336D-6422-420E-8E3F-3AA448DF9B04}">
      <dgm:prSet custT="1"/>
      <dgm:spPr/>
      <dgm:t>
        <a:bodyPr/>
        <a:lstStyle/>
        <a:p>
          <a:r>
            <a:rPr lang="en-US" altLang="zh-CN" sz="1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altLang="en-US" sz="1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类人员</a:t>
          </a:r>
          <a:endParaRPr lang="en-US" altLang="zh-CN" sz="1800" b="1" dirty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400" b="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被</a:t>
          </a:r>
          <a:r>
            <a:rPr lang="en-US" altLang="zh-CN" sz="1400" b="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r>
            <a:rPr lang="zh-CN" altLang="en-US" sz="1400" b="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感染的未知人群</a:t>
          </a:r>
          <a:endParaRPr lang="en-US" altLang="zh-CN" sz="1400" b="0" dirty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301910-5E07-41ED-80EF-318DFD60592A}" type="parTrans" cxnId="{44CE2578-3166-46AB-AA9A-E30C97549842}">
      <dgm:prSet/>
      <dgm:spPr/>
      <dgm:t>
        <a:bodyPr/>
        <a:lstStyle/>
        <a:p>
          <a:endParaRPr lang="zh-CN" altLang="en-US" sz="18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F04CAF7-4E91-4D42-BD62-4B5DC384ABD3}" type="sibTrans" cxnId="{44CE2578-3166-46AB-AA9A-E30C97549842}">
      <dgm:prSet/>
      <dgm:spPr/>
      <dgm:t>
        <a:bodyPr/>
        <a:lstStyle/>
        <a:p>
          <a:endParaRPr lang="zh-CN" altLang="en-US" sz="18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FDFE11-FCEF-4373-A333-22D892749C59}">
      <dgm:prSet custT="1"/>
      <dgm:spPr/>
      <dgm:t>
        <a:bodyPr/>
        <a:lstStyle/>
        <a:p>
          <a:r>
            <a:rPr lang="en-US" altLang="zh-CN" sz="1800" b="1" dirty="0" smtClean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</a:t>
          </a:r>
          <a:r>
            <a:rPr lang="zh-CN" altLang="en-US" sz="1800" b="1" dirty="0" smtClean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类人员</a:t>
          </a:r>
          <a:endParaRPr lang="en-US" altLang="zh-CN" sz="1800" b="1" dirty="0">
            <a:solidFill>
              <a:schemeClr val="accent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400" b="0" dirty="0" smtClean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未感染人群</a:t>
          </a:r>
          <a:endParaRPr lang="en-US" altLang="zh-CN" sz="1400" b="0" dirty="0">
            <a:solidFill>
              <a:schemeClr val="accent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833AA0-1964-41C2-B3B8-F9257568C975}" type="parTrans" cxnId="{9309A755-9F87-465B-8C4C-E17A6E70387A}">
      <dgm:prSet/>
      <dgm:spPr/>
      <dgm:t>
        <a:bodyPr/>
        <a:lstStyle/>
        <a:p>
          <a:endParaRPr lang="zh-CN" altLang="en-US" sz="18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66F4C0-5776-4813-A047-55E9DC900F53}" type="sibTrans" cxnId="{9309A755-9F87-465B-8C4C-E17A6E70387A}">
      <dgm:prSet/>
      <dgm:spPr/>
      <dgm:t>
        <a:bodyPr/>
        <a:lstStyle/>
        <a:p>
          <a:endParaRPr lang="zh-CN" altLang="en-US" sz="18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83837A-B2D7-4E02-A9FA-49DC4AB20109}">
      <dgm:prSet custT="1"/>
      <dgm:spPr/>
      <dgm:t>
        <a:bodyPr/>
        <a:lstStyle/>
        <a:p>
          <a:r>
            <a:rPr lang="en-US" altLang="zh-CN" sz="18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</a:t>
          </a:r>
          <a:r>
            <a:rPr lang="zh-CN" altLang="en-US" sz="18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类人员</a:t>
          </a:r>
          <a:endParaRPr lang="en-US" altLang="zh-CN" sz="1800" b="1" dirty="0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400" b="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疑似被</a:t>
          </a:r>
          <a:r>
            <a:rPr lang="en-US" altLang="zh-CN" sz="1400" b="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r>
            <a:rPr lang="zh-CN" altLang="en-US" sz="1400" b="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en-US" altLang="zh-CN" sz="1400" b="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altLang="en-US" sz="1400" b="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感染人群</a:t>
          </a:r>
          <a:endParaRPr lang="en-US" altLang="zh-CN" sz="1400" b="0" dirty="0" smtClean="0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37AD0E-03E5-46AB-ACCD-E61D5A80B90E}" type="parTrans" cxnId="{027C8651-26DA-47B1-97C3-9976A2943600}">
      <dgm:prSet/>
      <dgm:spPr/>
      <dgm:t>
        <a:bodyPr/>
        <a:lstStyle/>
        <a:p>
          <a:endParaRPr lang="zh-CN" altLang="en-US" sz="18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F047D9-BC27-4A34-9754-97CB1E112F5F}" type="sibTrans" cxnId="{027C8651-26DA-47B1-97C3-9976A2943600}">
      <dgm:prSet/>
      <dgm:spPr/>
      <dgm:t>
        <a:bodyPr/>
        <a:lstStyle/>
        <a:p>
          <a:endParaRPr lang="zh-CN" altLang="en-US" sz="18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971614-3539-4B0B-B414-40D6EC074496}" type="pres">
      <dgm:prSet presAssocID="{A9B1A1EA-7B35-426B-B473-D44993B8E0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75A2B9-9E67-4127-B683-1F24F4D973B1}" type="pres">
      <dgm:prSet presAssocID="{1D0A7EDA-49F2-429D-9CC4-4156BD398D15}" presName="circ1" presStyleLbl="vennNode1" presStyleIdx="0" presStyleCnt="4" custScaleX="125811" custLinFactNeighborX="-3795"/>
      <dgm:spPr/>
      <dgm:t>
        <a:bodyPr/>
        <a:lstStyle/>
        <a:p>
          <a:endParaRPr lang="zh-CN" altLang="en-US"/>
        </a:p>
      </dgm:t>
    </dgm:pt>
    <dgm:pt modelId="{BBF11F19-2547-4D78-9E9F-B60F93742580}" type="pres">
      <dgm:prSet presAssocID="{1D0A7EDA-49F2-429D-9CC4-4156BD398D15}" presName="circ1Tx" presStyleLbl="revTx" presStyleIdx="0" presStyleCnt="0" custScaleX="163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F38FAB-6CA3-41DB-89E5-FC8DDA4BD690}" type="pres">
      <dgm:prSet presAssocID="{9C10336D-6422-420E-8E3F-3AA448DF9B04}" presName="circ2" presStyleLbl="vennNode1" presStyleIdx="1" presStyleCnt="4" custScaleX="141754"/>
      <dgm:spPr/>
      <dgm:t>
        <a:bodyPr/>
        <a:lstStyle/>
        <a:p>
          <a:endParaRPr lang="zh-CN" altLang="en-US"/>
        </a:p>
      </dgm:t>
    </dgm:pt>
    <dgm:pt modelId="{8D3FAD07-DEAF-4F46-8012-DF2F5975D638}" type="pres">
      <dgm:prSet presAssocID="{9C10336D-6422-420E-8E3F-3AA448DF9B04}" presName="circ2Tx" presStyleLbl="revTx" presStyleIdx="0" presStyleCnt="0" custScaleX="170948" custLinFactNeighborY="-9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EE6D9F-8434-4614-8BF5-61BAD435D3C4}" type="pres">
      <dgm:prSet presAssocID="{E3FDFE11-FCEF-4373-A333-22D892749C59}" presName="circ3" presStyleLbl="vennNode1" presStyleIdx="2" presStyleCnt="4" custScaleX="122324"/>
      <dgm:spPr/>
      <dgm:t>
        <a:bodyPr/>
        <a:lstStyle/>
        <a:p>
          <a:endParaRPr lang="zh-CN" altLang="en-US"/>
        </a:p>
      </dgm:t>
    </dgm:pt>
    <dgm:pt modelId="{775D9ED7-5CD2-4277-A69B-1279F23BEB73}" type="pres">
      <dgm:prSet presAssocID="{E3FDFE11-FCEF-4373-A333-22D892749C59}" presName="circ3Tx" presStyleLbl="revTx" presStyleIdx="0" presStyleCnt="0" custScaleY="152473" custLinFactNeighborY="14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303811-A22E-4602-B302-04DD362DE7E0}" type="pres">
      <dgm:prSet presAssocID="{9183837A-B2D7-4E02-A9FA-49DC4AB20109}" presName="circ4" presStyleLbl="vennNode1" presStyleIdx="3" presStyleCnt="4" custScaleX="124949"/>
      <dgm:spPr/>
      <dgm:t>
        <a:bodyPr/>
        <a:lstStyle/>
        <a:p>
          <a:endParaRPr lang="zh-CN" altLang="en-US"/>
        </a:p>
      </dgm:t>
    </dgm:pt>
    <dgm:pt modelId="{4062C28B-5265-499A-BE6D-38DD5146479F}" type="pres">
      <dgm:prSet presAssocID="{9183837A-B2D7-4E02-A9FA-49DC4AB20109}" presName="circ4Tx" presStyleLbl="revTx" presStyleIdx="0" presStyleCnt="0" custScaleX="141151" custLinFactNeighborX="890" custLinFactNeighborY="-142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A2478B5-C487-4D1A-B43C-5C70E5040285}" type="presOf" srcId="{A9B1A1EA-7B35-426B-B473-D44993B8E090}" destId="{D9971614-3539-4B0B-B414-40D6EC074496}" srcOrd="0" destOrd="0" presId="urn:microsoft.com/office/officeart/2005/8/layout/venn1"/>
    <dgm:cxn modelId="{FD59B5E8-19BC-4C39-9CA0-D2A61978ADFF}" type="presOf" srcId="{E3FDFE11-FCEF-4373-A333-22D892749C59}" destId="{4BEE6D9F-8434-4614-8BF5-61BAD435D3C4}" srcOrd="1" destOrd="0" presId="urn:microsoft.com/office/officeart/2005/8/layout/venn1"/>
    <dgm:cxn modelId="{2AD58FD4-FC22-44F1-964C-A0C0629823E7}" type="presOf" srcId="{E3FDFE11-FCEF-4373-A333-22D892749C59}" destId="{775D9ED7-5CD2-4277-A69B-1279F23BEB73}" srcOrd="0" destOrd="0" presId="urn:microsoft.com/office/officeart/2005/8/layout/venn1"/>
    <dgm:cxn modelId="{3C210DAF-D35C-4616-BB1F-BACC280312C4}" type="presOf" srcId="{1D0A7EDA-49F2-429D-9CC4-4156BD398D15}" destId="{BBF11F19-2547-4D78-9E9F-B60F93742580}" srcOrd="0" destOrd="0" presId="urn:microsoft.com/office/officeart/2005/8/layout/venn1"/>
    <dgm:cxn modelId="{44CE2578-3166-46AB-AA9A-E30C97549842}" srcId="{A9B1A1EA-7B35-426B-B473-D44993B8E090}" destId="{9C10336D-6422-420E-8E3F-3AA448DF9B04}" srcOrd="1" destOrd="0" parTransId="{B7301910-5E07-41ED-80EF-318DFD60592A}" sibTransId="{1F04CAF7-4E91-4D42-BD62-4B5DC384ABD3}"/>
    <dgm:cxn modelId="{2E6D16B2-F8AA-44EC-A22F-13BBB17E42BE}" type="presOf" srcId="{9183837A-B2D7-4E02-A9FA-49DC4AB20109}" destId="{0F303811-A22E-4602-B302-04DD362DE7E0}" srcOrd="1" destOrd="0" presId="urn:microsoft.com/office/officeart/2005/8/layout/venn1"/>
    <dgm:cxn modelId="{9309A755-9F87-465B-8C4C-E17A6E70387A}" srcId="{A9B1A1EA-7B35-426B-B473-D44993B8E090}" destId="{E3FDFE11-FCEF-4373-A333-22D892749C59}" srcOrd="2" destOrd="0" parTransId="{B2833AA0-1964-41C2-B3B8-F9257568C975}" sibTransId="{1166F4C0-5776-4813-A047-55E9DC900F53}"/>
    <dgm:cxn modelId="{D853D9E4-0AD9-429C-ACB7-7BDEEA3B379C}" type="presOf" srcId="{9C10336D-6422-420E-8E3F-3AA448DF9B04}" destId="{73F38FAB-6CA3-41DB-89E5-FC8DDA4BD690}" srcOrd="1" destOrd="0" presId="urn:microsoft.com/office/officeart/2005/8/layout/venn1"/>
    <dgm:cxn modelId="{F38B313A-82E0-4EF8-AC52-23FC276D7547}" type="presOf" srcId="{9C10336D-6422-420E-8E3F-3AA448DF9B04}" destId="{8D3FAD07-DEAF-4F46-8012-DF2F5975D638}" srcOrd="0" destOrd="0" presId="urn:microsoft.com/office/officeart/2005/8/layout/venn1"/>
    <dgm:cxn modelId="{027C8651-26DA-47B1-97C3-9976A2943600}" srcId="{A9B1A1EA-7B35-426B-B473-D44993B8E090}" destId="{9183837A-B2D7-4E02-A9FA-49DC4AB20109}" srcOrd="3" destOrd="0" parTransId="{AD37AD0E-03E5-46AB-ACCD-E61D5A80B90E}" sibTransId="{67F047D9-BC27-4A34-9754-97CB1E112F5F}"/>
    <dgm:cxn modelId="{DC19FA06-0B7F-4581-ADFA-525213C1B146}" srcId="{A9B1A1EA-7B35-426B-B473-D44993B8E090}" destId="{1D0A7EDA-49F2-429D-9CC4-4156BD398D15}" srcOrd="0" destOrd="0" parTransId="{EF12C71D-F1BB-4156-B9ED-4296C34D0030}" sibTransId="{3CFA53B0-2F13-46E0-8B75-870C8920E502}"/>
    <dgm:cxn modelId="{D724A969-11D0-4049-A6E4-3D6378886878}" type="presOf" srcId="{9183837A-B2D7-4E02-A9FA-49DC4AB20109}" destId="{4062C28B-5265-499A-BE6D-38DD5146479F}" srcOrd="0" destOrd="0" presId="urn:microsoft.com/office/officeart/2005/8/layout/venn1"/>
    <dgm:cxn modelId="{028C5B6E-FBE8-48DC-AB95-0F2F6E4B6EF4}" type="presOf" srcId="{1D0A7EDA-49F2-429D-9CC4-4156BD398D15}" destId="{D675A2B9-9E67-4127-B683-1F24F4D973B1}" srcOrd="1" destOrd="0" presId="urn:microsoft.com/office/officeart/2005/8/layout/venn1"/>
    <dgm:cxn modelId="{4512D6F1-5061-4E50-BF32-97A8BC8DACB2}" type="presParOf" srcId="{D9971614-3539-4B0B-B414-40D6EC074496}" destId="{D675A2B9-9E67-4127-B683-1F24F4D973B1}" srcOrd="0" destOrd="0" presId="urn:microsoft.com/office/officeart/2005/8/layout/venn1"/>
    <dgm:cxn modelId="{4E69CD12-A62A-44FD-96D2-7C3B1CDFAD34}" type="presParOf" srcId="{D9971614-3539-4B0B-B414-40D6EC074496}" destId="{BBF11F19-2547-4D78-9E9F-B60F93742580}" srcOrd="1" destOrd="0" presId="urn:microsoft.com/office/officeart/2005/8/layout/venn1"/>
    <dgm:cxn modelId="{FFA8B932-6A35-4C85-976A-7BAAF87E1A8E}" type="presParOf" srcId="{D9971614-3539-4B0B-B414-40D6EC074496}" destId="{73F38FAB-6CA3-41DB-89E5-FC8DDA4BD690}" srcOrd="2" destOrd="0" presId="urn:microsoft.com/office/officeart/2005/8/layout/venn1"/>
    <dgm:cxn modelId="{347F0ADF-9CD9-46DB-A57C-DECFA4BBCACC}" type="presParOf" srcId="{D9971614-3539-4B0B-B414-40D6EC074496}" destId="{8D3FAD07-DEAF-4F46-8012-DF2F5975D638}" srcOrd="3" destOrd="0" presId="urn:microsoft.com/office/officeart/2005/8/layout/venn1"/>
    <dgm:cxn modelId="{BDFD6581-E38D-4CAA-AC2D-B99371BCE835}" type="presParOf" srcId="{D9971614-3539-4B0B-B414-40D6EC074496}" destId="{4BEE6D9F-8434-4614-8BF5-61BAD435D3C4}" srcOrd="4" destOrd="0" presId="urn:microsoft.com/office/officeart/2005/8/layout/venn1"/>
    <dgm:cxn modelId="{85F67E62-B517-47A9-A327-49289960C376}" type="presParOf" srcId="{D9971614-3539-4B0B-B414-40D6EC074496}" destId="{775D9ED7-5CD2-4277-A69B-1279F23BEB73}" srcOrd="5" destOrd="0" presId="urn:microsoft.com/office/officeart/2005/8/layout/venn1"/>
    <dgm:cxn modelId="{6DAA842F-321B-48E4-8622-52D4579CB467}" type="presParOf" srcId="{D9971614-3539-4B0B-B414-40D6EC074496}" destId="{0F303811-A22E-4602-B302-04DD362DE7E0}" srcOrd="6" destOrd="0" presId="urn:microsoft.com/office/officeart/2005/8/layout/venn1"/>
    <dgm:cxn modelId="{54DE9853-0AEB-472E-9049-8F0800DD072B}" type="presParOf" srcId="{D9971614-3539-4B0B-B414-40D6EC074496}" destId="{4062C28B-5265-499A-BE6D-38DD5146479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ED7F-1A1B-410D-8CE5-ED3CCB0B031B}">
      <dsp:nvSpPr>
        <dsp:cNvPr id="0" name=""/>
        <dsp:cNvSpPr/>
      </dsp:nvSpPr>
      <dsp:spPr>
        <a:xfrm>
          <a:off x="106036" y="0"/>
          <a:ext cx="2263188" cy="16763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新型冠状病毒</a:t>
          </a:r>
          <a:endParaRPr lang="en-US" altLang="zh-CN" sz="1800" b="1" kern="12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四类人员管控</a:t>
          </a:r>
          <a:endParaRPr lang="zh-CN" altLang="en-US" sz="18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7472" y="245503"/>
        <a:ext cx="1600316" cy="1185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5A2B9-9E67-4127-B683-1F24F4D973B1}">
      <dsp:nvSpPr>
        <dsp:cNvPr id="0" name=""/>
        <dsp:cNvSpPr/>
      </dsp:nvSpPr>
      <dsp:spPr>
        <a:xfrm>
          <a:off x="1326372" y="37619"/>
          <a:ext cx="2461160" cy="19562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r>
            <a:rPr lang="zh-CN" altLang="en-US" sz="18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类人员</a:t>
          </a:r>
          <a:endParaRPr lang="en-US" altLang="zh-CN" sz="1800" b="1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已感染人群</a:t>
          </a:r>
          <a:endParaRPr lang="zh-CN" altLang="en-US" sz="1400" b="0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10352" y="300959"/>
        <a:ext cx="1893200" cy="620728"/>
      </dsp:txXfrm>
    </dsp:sp>
    <dsp:sp modelId="{73F38FAB-6CA3-41DB-89E5-FC8DDA4BD690}">
      <dsp:nvSpPr>
        <dsp:cNvPr id="0" name=""/>
        <dsp:cNvSpPr/>
      </dsp:nvSpPr>
      <dsp:spPr>
        <a:xfrm>
          <a:off x="2109928" y="902878"/>
          <a:ext cx="2773043" cy="19562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altLang="en-US" sz="1800" b="1" kern="1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类人员</a:t>
          </a:r>
          <a:endParaRPr lang="en-US" altLang="zh-CN" sz="1800" b="1" kern="1200" dirty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被</a:t>
          </a:r>
          <a:r>
            <a:rPr lang="en-US" altLang="zh-CN" sz="1400" b="0" kern="1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r>
            <a:rPr lang="zh-CN" altLang="en-US" sz="1400" b="0" kern="12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感染的未知人群</a:t>
          </a:r>
          <a:endParaRPr lang="en-US" altLang="zh-CN" sz="1400" b="0" kern="1200" dirty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3105" y="1128597"/>
        <a:ext cx="1066555" cy="1504797"/>
      </dsp:txXfrm>
    </dsp:sp>
    <dsp:sp modelId="{4BEE6D9F-8434-4614-8BF5-61BAD435D3C4}">
      <dsp:nvSpPr>
        <dsp:cNvPr id="0" name=""/>
        <dsp:cNvSpPr/>
      </dsp:nvSpPr>
      <dsp:spPr>
        <a:xfrm>
          <a:off x="1434718" y="1768136"/>
          <a:ext cx="2392946" cy="19562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</a:t>
          </a:r>
          <a:r>
            <a:rPr lang="zh-CN" altLang="en-US" sz="1800" b="1" kern="1200" dirty="0" smtClean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类人员</a:t>
          </a:r>
          <a:endParaRPr lang="en-US" altLang="zh-CN" sz="1800" b="1" kern="1200" dirty="0">
            <a:solidFill>
              <a:schemeClr val="accent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未感染人群</a:t>
          </a:r>
          <a:endParaRPr lang="en-US" altLang="zh-CN" sz="1400" b="0" kern="1200" dirty="0">
            <a:solidFill>
              <a:schemeClr val="accent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10827" y="2840304"/>
        <a:ext cx="1840728" cy="620728"/>
      </dsp:txXfrm>
    </dsp:sp>
    <dsp:sp modelId="{0F303811-A22E-4602-B302-04DD362DE7E0}">
      <dsp:nvSpPr>
        <dsp:cNvPr id="0" name=""/>
        <dsp:cNvSpPr/>
      </dsp:nvSpPr>
      <dsp:spPr>
        <a:xfrm>
          <a:off x="543784" y="902878"/>
          <a:ext cx="2444297" cy="19562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</a:t>
          </a:r>
          <a:r>
            <a:rPr lang="zh-CN" altLang="en-US" sz="1800" b="1" kern="12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类人员</a:t>
          </a:r>
          <a:endParaRPr lang="en-US" altLang="zh-CN" sz="1800" b="1" kern="1200" dirty="0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疑似被</a:t>
          </a:r>
          <a:r>
            <a:rPr lang="en-US" altLang="zh-CN" sz="1400" b="0" kern="12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r>
            <a:rPr lang="zh-CN" altLang="en-US" sz="1400" b="0" kern="12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en-US" altLang="zh-CN" sz="1400" b="0" kern="12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altLang="en-US" sz="1400" b="0" kern="12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感染人群</a:t>
          </a:r>
          <a:endParaRPr lang="en-US" altLang="zh-CN" sz="1400" b="0" kern="1200" dirty="0" smtClean="0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31807" y="1128597"/>
        <a:ext cx="940114" cy="1504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274A-2ABD-498A-B611-2C718EE64B13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BBCB4-8370-4068-9628-A55D12ED34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9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05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7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7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zh-CN" altLang="en-US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lnSpc>
                <a:spcPct val="150000"/>
              </a:lnSpc>
            </a:pPr>
            <a:endParaRPr lang="zh-CN" altLang="en-US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50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5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7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7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7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7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7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7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BCB4-8370-4068-9628-A55D12ED34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7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平行四边形 11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00287" y="0"/>
            <a:ext cx="68437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平行四边形 8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3067050" y="0"/>
              <a:ext cx="91249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流程图: 手动输入 11"/>
            <p:cNvSpPr/>
            <p:nvPr/>
          </p:nvSpPr>
          <p:spPr>
            <a:xfrm>
              <a:off x="0" y="0"/>
              <a:ext cx="3067050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平行四边形 10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流程图: 手动输入 12"/>
          <p:cNvSpPr/>
          <p:nvPr userDrawn="1"/>
        </p:nvSpPr>
        <p:spPr>
          <a:xfrm rot="5400000" flipH="1">
            <a:off x="-271463" y="785813"/>
            <a:ext cx="5143500" cy="3571875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流程图: 手动输入 13"/>
          <p:cNvSpPr/>
          <p:nvPr userDrawn="1"/>
        </p:nvSpPr>
        <p:spPr>
          <a:xfrm rot="5400000" flipH="1">
            <a:off x="-785813" y="785813"/>
            <a:ext cx="5143500" cy="3571875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流程图: 手动输入 14"/>
          <p:cNvSpPr/>
          <p:nvPr userDrawn="1"/>
        </p:nvSpPr>
        <p:spPr>
          <a:xfrm rot="5400000" flipH="1">
            <a:off x="-1000125" y="785813"/>
            <a:ext cx="5143500" cy="35718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平行四边形 8"/>
          <p:cNvSpPr/>
          <p:nvPr userDrawn="1"/>
        </p:nvSpPr>
        <p:spPr>
          <a:xfrm>
            <a:off x="0" y="-1"/>
            <a:ext cx="9144000" cy="51435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0453" y="569905"/>
            <a:ext cx="496771" cy="28474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6565"/>
            <a:r>
              <a:rPr lang="zh-CN" altLang="en-US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143256" y="631461"/>
            <a:ext cx="1051501" cy="24693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296289" y="631462"/>
            <a:ext cx="2795593" cy="28693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en-US" altLang="zh-CN" sz="10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Office</a:t>
            </a:r>
            <a:r>
              <a:rPr lang="en-US" altLang="zh-CN" sz="1000" dirty="0">
                <a:solidFill>
                  <a:prstClr val="white"/>
                </a:solidFill>
              </a:rPr>
              <a:t>PLUS </a:t>
            </a:r>
            <a:r>
              <a:rPr lang="zh-CN" altLang="en-US" sz="1000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0453" y="136834"/>
            <a:ext cx="612187" cy="19240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6565"/>
            <a:r>
              <a:rPr kumimoji="1" lang="en-US" altLang="zh-CN" sz="8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8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4" y="1890781"/>
            <a:ext cx="2383427" cy="313939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194809" y="2805563"/>
            <a:ext cx="2510543" cy="2230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平行四边形 11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00287" y="0"/>
            <a:ext cx="68437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平行四边形 8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3067050" y="0"/>
              <a:ext cx="91249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流程图: 手动输入 11"/>
            <p:cNvSpPr/>
            <p:nvPr/>
          </p:nvSpPr>
          <p:spPr>
            <a:xfrm>
              <a:off x="0" y="0"/>
              <a:ext cx="3067050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平行四边形 10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流程图: 手动输入 12"/>
          <p:cNvSpPr/>
          <p:nvPr userDrawn="1"/>
        </p:nvSpPr>
        <p:spPr>
          <a:xfrm rot="5400000" flipH="1">
            <a:off x="-271463" y="785813"/>
            <a:ext cx="5143500" cy="3571875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流程图: 手动输入 13"/>
          <p:cNvSpPr/>
          <p:nvPr userDrawn="1"/>
        </p:nvSpPr>
        <p:spPr>
          <a:xfrm rot="5400000" flipH="1">
            <a:off x="-785813" y="785813"/>
            <a:ext cx="5143500" cy="3571875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流程图: 手动输入 14"/>
          <p:cNvSpPr/>
          <p:nvPr userDrawn="1"/>
        </p:nvSpPr>
        <p:spPr>
          <a:xfrm rot="5400000" flipH="1">
            <a:off x="-1000125" y="785813"/>
            <a:ext cx="5143500" cy="35718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平行四边形 8"/>
          <p:cNvSpPr/>
          <p:nvPr userDrawn="1"/>
        </p:nvSpPr>
        <p:spPr>
          <a:xfrm>
            <a:off x="0" y="-1"/>
            <a:ext cx="9144000" cy="51435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0453" y="569905"/>
            <a:ext cx="496771" cy="28474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6565"/>
            <a:r>
              <a:rPr lang="zh-CN" altLang="en-US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143256" y="631461"/>
            <a:ext cx="1051501" cy="24693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296289" y="631462"/>
            <a:ext cx="2795593" cy="28693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en-US" altLang="zh-CN" sz="10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Office</a:t>
            </a:r>
            <a:r>
              <a:rPr lang="en-US" altLang="zh-CN" sz="1000" dirty="0">
                <a:solidFill>
                  <a:prstClr val="white"/>
                </a:solidFill>
              </a:rPr>
              <a:t>PLUS </a:t>
            </a:r>
            <a:r>
              <a:rPr lang="zh-CN" altLang="en-US" sz="1000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0453" y="136834"/>
            <a:ext cx="612187" cy="19240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6565"/>
            <a:r>
              <a:rPr kumimoji="1" lang="en-US" altLang="zh-CN" sz="8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8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00287" y="0"/>
            <a:ext cx="68437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4" y="1890781"/>
            <a:ext cx="2383427" cy="313939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194809" y="2805563"/>
            <a:ext cx="2510543" cy="2230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平行四边形 11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00287" y="0"/>
            <a:ext cx="68437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平行四边形 8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3067050" y="0"/>
              <a:ext cx="91249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流程图: 手动输入 11"/>
            <p:cNvSpPr/>
            <p:nvPr/>
          </p:nvSpPr>
          <p:spPr>
            <a:xfrm>
              <a:off x="0" y="0"/>
              <a:ext cx="3067050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平行四边形 10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流程图: 手动输入 12"/>
          <p:cNvSpPr/>
          <p:nvPr userDrawn="1"/>
        </p:nvSpPr>
        <p:spPr>
          <a:xfrm rot="5400000" flipH="1">
            <a:off x="-271463" y="785813"/>
            <a:ext cx="5143500" cy="3571875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流程图: 手动输入 13"/>
          <p:cNvSpPr/>
          <p:nvPr userDrawn="1"/>
        </p:nvSpPr>
        <p:spPr>
          <a:xfrm rot="5400000" flipH="1">
            <a:off x="-785813" y="785813"/>
            <a:ext cx="5143500" cy="3571875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流程图: 手动输入 14"/>
          <p:cNvSpPr/>
          <p:nvPr userDrawn="1"/>
        </p:nvSpPr>
        <p:spPr>
          <a:xfrm rot="5400000" flipH="1">
            <a:off x="-1000125" y="785813"/>
            <a:ext cx="5143500" cy="35718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平行四边形 8"/>
          <p:cNvSpPr/>
          <p:nvPr userDrawn="1"/>
        </p:nvSpPr>
        <p:spPr>
          <a:xfrm>
            <a:off x="0" y="-1"/>
            <a:ext cx="9144000" cy="51435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3067050" y="0"/>
              <a:ext cx="91249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手动输入 11"/>
            <p:cNvSpPr/>
            <p:nvPr/>
          </p:nvSpPr>
          <p:spPr>
            <a:xfrm>
              <a:off x="0" y="0"/>
              <a:ext cx="3067050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0453" y="569905"/>
            <a:ext cx="496771" cy="28474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6565"/>
            <a:r>
              <a:rPr lang="zh-CN" altLang="en-US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143256" y="631461"/>
            <a:ext cx="1051501" cy="24693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296289" y="631462"/>
            <a:ext cx="2795593" cy="28693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en-US" altLang="zh-CN" sz="10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Office</a:t>
            </a:r>
            <a:r>
              <a:rPr lang="en-US" altLang="zh-CN" sz="1000" dirty="0">
                <a:solidFill>
                  <a:prstClr val="white"/>
                </a:solidFill>
              </a:rPr>
              <a:t>PLUS </a:t>
            </a:r>
            <a:r>
              <a:rPr lang="zh-CN" altLang="en-US" sz="1000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0453" y="136834"/>
            <a:ext cx="612187" cy="19240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6565"/>
            <a:r>
              <a:rPr kumimoji="1" lang="en-US" altLang="zh-CN" sz="8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8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4" y="1890781"/>
            <a:ext cx="2383427" cy="313939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194809" y="2805563"/>
            <a:ext cx="2510543" cy="2230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手动输入 12"/>
          <p:cNvSpPr/>
          <p:nvPr userDrawn="1"/>
        </p:nvSpPr>
        <p:spPr>
          <a:xfrm rot="5400000" flipH="1">
            <a:off x="-271463" y="785813"/>
            <a:ext cx="5143500" cy="3571875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手动输入 13"/>
          <p:cNvSpPr/>
          <p:nvPr userDrawn="1"/>
        </p:nvSpPr>
        <p:spPr>
          <a:xfrm rot="5400000" flipH="1">
            <a:off x="-785813" y="785813"/>
            <a:ext cx="5143500" cy="3571875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手动输入 14"/>
          <p:cNvSpPr/>
          <p:nvPr userDrawn="1"/>
        </p:nvSpPr>
        <p:spPr>
          <a:xfrm rot="5400000" flipH="1">
            <a:off x="-1000125" y="785813"/>
            <a:ext cx="5143500" cy="35718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 rot="20778963">
            <a:off x="-485232" y="1155372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rot="11945907">
            <a:off x="812258" y="-798450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>
            <a:off x="0" y="-1"/>
            <a:ext cx="9144000" cy="51435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0453" y="569905"/>
            <a:ext cx="496771" cy="28474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6565"/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143256" y="631461"/>
            <a:ext cx="1051501" cy="24693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296289" y="631462"/>
            <a:ext cx="2795593" cy="28693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en-US" altLang="zh-CN" sz="10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Office</a:t>
            </a:r>
            <a:r>
              <a:rPr lang="en-US" altLang="zh-CN" sz="1000" dirty="0">
                <a:solidFill>
                  <a:prstClr val="white"/>
                </a:solidFill>
              </a:rPr>
              <a:t>PLUS </a:t>
            </a:r>
            <a:r>
              <a:rPr lang="zh-CN" altLang="en-US" sz="1000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4565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0453" y="136834"/>
            <a:ext cx="612187" cy="19240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6565"/>
            <a:r>
              <a:rPr kumimoji="1" lang="en-US" altLang="zh-CN" sz="8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8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4" y="1890781"/>
            <a:ext cx="2383427" cy="313939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194809" y="2805563"/>
            <a:ext cx="2510543" cy="2230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47D9-FEE4-4881-B706-9575ADABFE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microsoft.com/office/2007/relationships/hdphoto" Target="../media/hdphoto1.wdp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lumMod val="75000"/>
              </a:schemeClr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81443" y="3404960"/>
            <a:ext cx="3100849" cy="86946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kumimoji="1" lang="zh-CN" altLang="en-US" sz="1200" b="1" spc="300" dirty="0">
                <a:solidFill>
                  <a:schemeClr val="bg1"/>
                </a:solidFill>
                <a:ea typeface="微软雅黑" panose="020B0503020204020204" pitchFamily="34" charset="-122"/>
              </a:rPr>
              <a:t>中国民用航空局第二</a:t>
            </a:r>
            <a:r>
              <a:rPr kumimoji="1" lang="zh-CN" altLang="en-US" sz="12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研究所</a:t>
            </a:r>
            <a:endParaRPr kumimoji="1" lang="en-US" altLang="zh-CN" sz="1000" b="1" spc="3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endParaRPr kumimoji="1" lang="en-US" altLang="zh-CN" sz="1000" b="1" spc="3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10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工程技术研究中心</a:t>
            </a:r>
            <a:r>
              <a:rPr kumimoji="1" lang="en-US" altLang="zh-CN" sz="10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r>
              <a:rPr kumimoji="1" lang="zh-CN" altLang="en-US" sz="10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大</a:t>
            </a:r>
            <a:r>
              <a:rPr kumimoji="1" lang="zh-CN" altLang="en-US" sz="10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数据技术研究所</a:t>
            </a:r>
            <a:r>
              <a:rPr kumimoji="1" lang="en-US" altLang="zh-CN" sz="1000" b="1" spc="3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kumimoji="1" lang="en-US" altLang="zh-CN" sz="10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 </a:t>
            </a:r>
            <a:endParaRPr kumimoji="1" lang="en-US" altLang="zh-CN" sz="1000" b="1" spc="3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endParaRPr kumimoji="1" lang="en-US" altLang="zh-CN" sz="1000" b="1" spc="3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10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潘 </a:t>
            </a:r>
            <a:r>
              <a:rPr kumimoji="1" lang="zh-CN" altLang="en-US" sz="10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野</a:t>
            </a:r>
            <a:endParaRPr kumimoji="1" lang="en-US" altLang="zh-CN" sz="1000" b="1" spc="3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FCA872E-06ED-4634-8870-405210C25200}"/>
              </a:ext>
            </a:extLst>
          </p:cNvPr>
          <p:cNvGrpSpPr/>
          <p:nvPr/>
        </p:nvGrpSpPr>
        <p:grpSpPr>
          <a:xfrm>
            <a:off x="1235633" y="4333108"/>
            <a:ext cx="7398558" cy="735044"/>
            <a:chOff x="868023" y="3091454"/>
            <a:chExt cx="7398558" cy="735044"/>
          </a:xfrm>
        </p:grpSpPr>
        <p:sp>
          <p:nvSpPr>
            <p:cNvPr id="2" name="文本框 1"/>
            <p:cNvSpPr txBox="1"/>
            <p:nvPr/>
          </p:nvSpPr>
          <p:spPr>
            <a:xfrm>
              <a:off x="869155" y="3091454"/>
              <a:ext cx="1683815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2000" b="1" spc="600" dirty="0">
                  <a:solidFill>
                    <a:schemeClr val="bg1"/>
                  </a:solidFill>
                </a:rPr>
                <a:t>C A S R I</a:t>
              </a:r>
              <a:endParaRPr lang="zh-CN" altLang="en-US" sz="2000" b="1" spc="600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直接连接符 3"/>
            <p:cNvCxnSpPr>
              <a:cxnSpLocks/>
            </p:cNvCxnSpPr>
            <p:nvPr/>
          </p:nvCxnSpPr>
          <p:spPr>
            <a:xfrm>
              <a:off x="4064250" y="3097550"/>
              <a:ext cx="0" cy="6622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868023" y="3479914"/>
              <a:ext cx="3240058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100" spc="75" dirty="0">
                  <a:solidFill>
                    <a:schemeClr val="bg1"/>
                  </a:solidFill>
                </a:rPr>
                <a:t>China Aviation Second Research Institute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330248" y="3480251"/>
              <a:ext cx="3936333" cy="346247"/>
            </a:xfrm>
            <a:prstGeom prst="rect">
              <a:avLst/>
            </a:prstGeom>
          </p:spPr>
          <p:txBody>
            <a:bodyPr wrap="square" lIns="68577" tIns="34289" rIns="68577" bIns="34289">
              <a:spAutoFit/>
            </a:bodyPr>
            <a:lstStyle/>
            <a:p>
              <a:r>
                <a:rPr kumimoji="1" lang="en-US" altLang="zh-CN" sz="900" dirty="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900" dirty="0">
                  <a:solidFill>
                    <a:schemeClr val="bg1"/>
                  </a:solidFill>
                </a:rPr>
                <a:t>： </a:t>
              </a:r>
              <a:r>
                <a:rPr kumimoji="1" lang="en-US" altLang="zh-CN" sz="900" dirty="0">
                  <a:solidFill>
                    <a:schemeClr val="bg1"/>
                  </a:solidFill>
                </a:rPr>
                <a:t>No. 17 Second Section South, Second Ring Road, Chengdu, P.R.C </a:t>
              </a:r>
            </a:p>
            <a:p>
              <a:r>
                <a:rPr kumimoji="1" lang="en-US" altLang="zh-CN" sz="900" dirty="0">
                  <a:solidFill>
                    <a:schemeClr val="bg1"/>
                  </a:solidFill>
                </a:rPr>
                <a:t>www.caacsri.com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683D1DB5-BB63-43D9-8FBC-5D1370E84D29}"/>
                </a:ext>
              </a:extLst>
            </p:cNvPr>
            <p:cNvSpPr/>
            <p:nvPr/>
          </p:nvSpPr>
          <p:spPr>
            <a:xfrm>
              <a:off x="4304672" y="3162112"/>
              <a:ext cx="21948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</a:rPr>
                <a:t>地址：成都市二环路南二段17号 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F94559B-1273-4BBB-B102-16562BAB4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61" y="2291240"/>
            <a:ext cx="1593798" cy="1018000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F8E39FC6-8DF4-455E-81D6-1BADD664FF56}"/>
              </a:ext>
            </a:extLst>
          </p:cNvPr>
          <p:cNvGrpSpPr/>
          <p:nvPr/>
        </p:nvGrpSpPr>
        <p:grpSpPr>
          <a:xfrm>
            <a:off x="6096717" y="163955"/>
            <a:ext cx="2888934" cy="555479"/>
            <a:chOff x="6096717" y="163955"/>
            <a:chExt cx="2888934" cy="555479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3AF4B877-A105-4FC4-BEA6-E67EA3D95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A41A95FD-222A-41A9-9BEE-9E7EFC8E8848}"/>
                </a:ext>
              </a:extLst>
            </p:cNvPr>
            <p:cNvSpPr/>
            <p:nvPr/>
          </p:nvSpPr>
          <p:spPr>
            <a:xfrm>
              <a:off x="6096717" y="337268"/>
              <a:ext cx="235352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51818" y="1404257"/>
            <a:ext cx="7560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构建航站楼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T-CDM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系统 </a:t>
            </a: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智能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溯源识别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类群体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" y="797135"/>
            <a:ext cx="9144000" cy="346249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C624C11-BED4-4DD1-A38E-A0E7D9BE4FA6}"/>
              </a:ext>
            </a:extLst>
          </p:cNvPr>
          <p:cNvSpPr/>
          <p:nvPr/>
        </p:nvSpPr>
        <p:spPr>
          <a:xfrm>
            <a:off x="3647440" y="825989"/>
            <a:ext cx="20405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真实数据模拟实验情况</a:t>
            </a:r>
            <a:endParaRPr kumimoji="1"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B3F2C0D-B8B0-49EA-BF21-FD4E360E692B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2F6B358B-3094-458F-B368-C7A5781E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7426056-8C63-4957-9338-211A9D081CB6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2475914" y="902504"/>
            <a:ext cx="4336131" cy="159984"/>
            <a:chOff x="2475914" y="902504"/>
            <a:chExt cx="4336131" cy="159984"/>
          </a:xfrm>
        </p:grpSpPr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3481285" y="902504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E3E80C99-333E-4EF9-A352-92FA7308762E}"/>
                </a:ext>
              </a:extLst>
            </p:cNvPr>
            <p:cNvCxnSpPr/>
            <p:nvPr/>
          </p:nvCxnSpPr>
          <p:spPr>
            <a:xfrm>
              <a:off x="2475914" y="986052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8B3AE413-FBDA-4C69-8750-CED3315D4B84}"/>
                </a:ext>
              </a:extLst>
            </p:cNvPr>
            <p:cNvCxnSpPr/>
            <p:nvPr/>
          </p:nvCxnSpPr>
          <p:spPr>
            <a:xfrm>
              <a:off x="5813239" y="973567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5809957" y="908600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3911600" y="1174750"/>
            <a:ext cx="5149469" cy="2184400"/>
            <a:chOff x="0" y="348075"/>
            <a:chExt cx="5113020" cy="2186237"/>
          </a:xfrm>
        </p:grpSpPr>
        <p:pic>
          <p:nvPicPr>
            <p:cNvPr id="21" name="图片 20" descr="F:\信息公司产品部相关事宜\天府机场后续进展\机场视频智能分析系统\跟踪算法 实验图片\24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5" b="6838"/>
            <a:stretch/>
          </p:blipFill>
          <p:spPr>
            <a:xfrm>
              <a:off x="0" y="348075"/>
              <a:ext cx="5113020" cy="21862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矩形 21"/>
            <p:cNvSpPr/>
            <p:nvPr/>
          </p:nvSpPr>
          <p:spPr>
            <a:xfrm>
              <a:off x="3276600" y="1287780"/>
              <a:ext cx="91440" cy="1676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" y="2660186"/>
            <a:ext cx="5285200" cy="2400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  <p:sp>
        <p:nvSpPr>
          <p:cNvPr id="2" name="矩形 1"/>
          <p:cNvSpPr/>
          <p:nvPr/>
        </p:nvSpPr>
        <p:spPr>
          <a:xfrm>
            <a:off x="-20319" y="1141321"/>
            <a:ext cx="3911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bg1"/>
                </a:solidFill>
              </a:rPr>
              <a:t>确认确诊人员在航站楼关键区域（</a:t>
            </a:r>
            <a:r>
              <a:rPr lang="zh-CN" altLang="en-US" sz="1200" b="1" dirty="0">
                <a:solidFill>
                  <a:schemeClr val="accent4"/>
                </a:solidFill>
              </a:rPr>
              <a:t>安检区域</a:t>
            </a:r>
            <a:r>
              <a:rPr lang="zh-CN" altLang="en-US" sz="1200" b="1" dirty="0">
                <a:solidFill>
                  <a:schemeClr val="bg1"/>
                </a:solidFill>
              </a:rPr>
              <a:t>）出现的位置（右图）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1200" b="1" dirty="0" smtClean="0">
                <a:solidFill>
                  <a:schemeClr val="bg1"/>
                </a:solidFill>
              </a:rPr>
              <a:t>对</a:t>
            </a:r>
            <a:r>
              <a:rPr lang="zh-CN" altLang="zh-CN" sz="1200" b="1" dirty="0">
                <a:solidFill>
                  <a:schemeClr val="bg1"/>
                </a:solidFill>
              </a:rPr>
              <a:t>确诊者所在的视频帧图片进行行人</a:t>
            </a:r>
            <a:r>
              <a:rPr lang="zh-CN" altLang="zh-CN" sz="1200" b="1" dirty="0" smtClean="0">
                <a:solidFill>
                  <a:schemeClr val="bg1"/>
                </a:solidFill>
              </a:rPr>
              <a:t>检测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，</a:t>
            </a:r>
            <a:r>
              <a:rPr lang="zh-CN" altLang="zh-CN" sz="1200" b="1" dirty="0" smtClean="0">
                <a:solidFill>
                  <a:schemeClr val="bg1"/>
                </a:solidFill>
              </a:rPr>
              <a:t>确定</a:t>
            </a:r>
            <a:r>
              <a:rPr lang="zh-CN" altLang="zh-CN" sz="1200" b="1" dirty="0">
                <a:solidFill>
                  <a:schemeClr val="bg1"/>
                </a:solidFill>
              </a:rPr>
              <a:t>确诊人员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A</a:t>
            </a:r>
            <a:r>
              <a:rPr lang="zh-CN" altLang="en-US" sz="1200" b="1" dirty="0">
                <a:solidFill>
                  <a:schemeClr val="bg1"/>
                </a:solidFill>
              </a:rPr>
              <a:t>并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完成</a:t>
            </a:r>
            <a:r>
              <a:rPr lang="zh-CN" altLang="zh-CN" sz="1200" b="1" dirty="0" smtClean="0">
                <a:solidFill>
                  <a:schemeClr val="bg1"/>
                </a:solidFill>
              </a:rPr>
              <a:t>图像编号</a:t>
            </a:r>
            <a:r>
              <a:rPr lang="zh-CN" altLang="en-US" sz="1200" b="1" dirty="0">
                <a:solidFill>
                  <a:schemeClr val="bg1"/>
                </a:solidFill>
              </a:rPr>
              <a:t>，</a:t>
            </a:r>
            <a:r>
              <a:rPr lang="zh-CN" altLang="zh-CN" sz="1200" b="1" dirty="0" smtClean="0">
                <a:solidFill>
                  <a:schemeClr val="bg1"/>
                </a:solidFill>
              </a:rPr>
              <a:t>图</a:t>
            </a:r>
            <a:r>
              <a:rPr lang="zh-CN" altLang="zh-CN" sz="1200" b="1" dirty="0">
                <a:solidFill>
                  <a:schemeClr val="bg1"/>
                </a:solidFill>
              </a:rPr>
              <a:t>中红色框为确诊人员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A</a:t>
            </a:r>
            <a:endParaRPr lang="zh-CN" altLang="zh-CN" sz="1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21630" y="3758968"/>
            <a:ext cx="3639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bg1"/>
                </a:solidFill>
              </a:rPr>
              <a:t>在视频帧中构建以确诊者</a:t>
            </a:r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r>
              <a:rPr lang="zh-CN" altLang="en-US" sz="1200" b="1" dirty="0">
                <a:solidFill>
                  <a:schemeClr val="bg1"/>
                </a:solidFill>
              </a:rPr>
              <a:t>所在位置为圆心，根据影视透视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模型和三维空间</a:t>
            </a:r>
            <a:r>
              <a:rPr lang="zh-CN" altLang="en-US" sz="1200" b="1" dirty="0">
                <a:solidFill>
                  <a:schemeClr val="bg1"/>
                </a:solidFill>
              </a:rPr>
              <a:t>中的距离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变化确定半径 （左图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）</a:t>
            </a:r>
            <a:r>
              <a:rPr lang="zh-CN" altLang="en-US" sz="1200" b="1" dirty="0">
                <a:solidFill>
                  <a:schemeClr val="bg1"/>
                </a:solidFill>
              </a:rPr>
              <a:t>，</a:t>
            </a:r>
            <a:r>
              <a:rPr lang="zh-CN" altLang="en-US" sz="1200" b="1" dirty="0" smtClean="0">
                <a:solidFill>
                  <a:schemeClr val="accent4"/>
                </a:solidFill>
              </a:rPr>
              <a:t>确定</a:t>
            </a:r>
            <a:r>
              <a:rPr lang="zh-CN" altLang="en-US" sz="1200" b="1" dirty="0">
                <a:solidFill>
                  <a:schemeClr val="accent4"/>
                </a:solidFill>
              </a:rPr>
              <a:t>第一批潜在感染者</a:t>
            </a:r>
            <a:r>
              <a:rPr lang="zh-CN" altLang="en-US" sz="1200" b="1" dirty="0" smtClean="0">
                <a:solidFill>
                  <a:schemeClr val="accent4"/>
                </a:solidFill>
              </a:rPr>
              <a:t>位置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" y="797135"/>
            <a:ext cx="9144000" cy="346249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C624C11-BED4-4DD1-A38E-A0E7D9BE4FA6}"/>
              </a:ext>
            </a:extLst>
          </p:cNvPr>
          <p:cNvSpPr/>
          <p:nvPr/>
        </p:nvSpPr>
        <p:spPr>
          <a:xfrm>
            <a:off x="2897085" y="825989"/>
            <a:ext cx="3433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首都机场集团放大实验部署情况</a:t>
            </a:r>
            <a:endParaRPr kumimoji="1"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B3F2C0D-B8B0-49EA-BF21-FD4E360E692B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2F6B358B-3094-458F-B368-C7A5781E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7426056-8C63-4957-9338-211A9D081CB6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1891714" y="902504"/>
            <a:ext cx="5517231" cy="159984"/>
            <a:chOff x="1891714" y="902504"/>
            <a:chExt cx="5517231" cy="159984"/>
          </a:xfrm>
        </p:grpSpPr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7085" y="902504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E3E80C99-333E-4EF9-A352-92FA7308762E}"/>
                </a:ext>
              </a:extLst>
            </p:cNvPr>
            <p:cNvCxnSpPr/>
            <p:nvPr/>
          </p:nvCxnSpPr>
          <p:spPr>
            <a:xfrm>
              <a:off x="1891714" y="986052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8B3AE413-FBDA-4C69-8750-CED3315D4B84}"/>
                </a:ext>
              </a:extLst>
            </p:cNvPr>
            <p:cNvCxnSpPr/>
            <p:nvPr/>
          </p:nvCxnSpPr>
          <p:spPr>
            <a:xfrm>
              <a:off x="6410139" y="973567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6406857" y="908600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9" y="1249680"/>
            <a:ext cx="8342512" cy="356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EA517BD-1A3C-468A-9F61-9F873811AFEA}"/>
              </a:ext>
            </a:extLst>
          </p:cNvPr>
          <p:cNvSpPr/>
          <p:nvPr/>
        </p:nvSpPr>
        <p:spPr bwMode="auto">
          <a:xfrm>
            <a:off x="0" y="757588"/>
            <a:ext cx="9144001" cy="422672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B248775D-FCA5-41DA-A441-368A867A0A59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83567C67-333A-4FB1-B12A-982019E7E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C622E8D2-11BF-48B7-AB6C-FE331D85493F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53" name="组合 52"/>
          <p:cNvGrpSpPr/>
          <p:nvPr/>
        </p:nvGrpSpPr>
        <p:grpSpPr>
          <a:xfrm>
            <a:off x="2053258" y="834011"/>
            <a:ext cx="5121499" cy="307777"/>
            <a:chOff x="2053258" y="834011"/>
            <a:chExt cx="5121499" cy="307777"/>
          </a:xfrm>
        </p:grpSpPr>
        <p:grpSp>
          <p:nvGrpSpPr>
            <p:cNvPr id="58" name="组合 57"/>
            <p:cNvGrpSpPr/>
            <p:nvPr/>
          </p:nvGrpSpPr>
          <p:grpSpPr>
            <a:xfrm>
              <a:off x="2053258" y="902504"/>
              <a:ext cx="5121499" cy="159984"/>
              <a:chOff x="2053258" y="902504"/>
              <a:chExt cx="5121499" cy="159984"/>
            </a:xfrm>
          </p:grpSpPr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0D958483-B405-43C7-A49E-64E3A743B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8629" y="902504"/>
                <a:ext cx="0" cy="15388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xmlns="" id="{E3E80C99-333E-4EF9-A352-92FA7308762E}"/>
                  </a:ext>
                </a:extLst>
              </p:cNvPr>
              <p:cNvCxnSpPr/>
              <p:nvPr/>
            </p:nvCxnSpPr>
            <p:spPr>
              <a:xfrm>
                <a:off x="2053258" y="986052"/>
                <a:ext cx="99880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xmlns="" id="{8B3AE413-FBDA-4C69-8750-CED3315D4B84}"/>
                  </a:ext>
                </a:extLst>
              </p:cNvPr>
              <p:cNvCxnSpPr/>
              <p:nvPr/>
            </p:nvCxnSpPr>
            <p:spPr>
              <a:xfrm>
                <a:off x="6175951" y="973567"/>
                <a:ext cx="99880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0D958483-B405-43C7-A49E-64E3A743B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669" y="908600"/>
                <a:ext cx="0" cy="15388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C7DD66A8-B538-481A-A5B8-C4AB0366D883}"/>
                </a:ext>
              </a:extLst>
            </p:cNvPr>
            <p:cNvSpPr/>
            <p:nvPr/>
          </p:nvSpPr>
          <p:spPr>
            <a:xfrm>
              <a:off x="3028079" y="834011"/>
              <a:ext cx="34208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已取得的科研成果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  <p:graphicFrame>
        <p:nvGraphicFramePr>
          <p:cNvPr id="68" name="图表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933956"/>
              </p:ext>
            </p:extLst>
          </p:nvPr>
        </p:nvGraphicFramePr>
        <p:xfrm>
          <a:off x="126257" y="1243583"/>
          <a:ext cx="6046412" cy="359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83" y="1243583"/>
            <a:ext cx="2541936" cy="3594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EA517BD-1A3C-468A-9F61-9F873811AFEA}"/>
              </a:ext>
            </a:extLst>
          </p:cNvPr>
          <p:cNvSpPr/>
          <p:nvPr/>
        </p:nvSpPr>
        <p:spPr bwMode="auto">
          <a:xfrm>
            <a:off x="0" y="757588"/>
            <a:ext cx="9144001" cy="422672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B248775D-FCA5-41DA-A441-368A867A0A59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83567C67-333A-4FB1-B12A-982019E7E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C622E8D2-11BF-48B7-AB6C-FE331D85493F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53" name="组合 52"/>
          <p:cNvGrpSpPr/>
          <p:nvPr/>
        </p:nvGrpSpPr>
        <p:grpSpPr>
          <a:xfrm>
            <a:off x="2053258" y="834011"/>
            <a:ext cx="5121499" cy="307777"/>
            <a:chOff x="2053258" y="834011"/>
            <a:chExt cx="5121499" cy="307777"/>
          </a:xfrm>
        </p:grpSpPr>
        <p:grpSp>
          <p:nvGrpSpPr>
            <p:cNvPr id="58" name="组合 57"/>
            <p:cNvGrpSpPr/>
            <p:nvPr/>
          </p:nvGrpSpPr>
          <p:grpSpPr>
            <a:xfrm>
              <a:off x="2053258" y="902504"/>
              <a:ext cx="5121499" cy="159984"/>
              <a:chOff x="2053258" y="902504"/>
              <a:chExt cx="5121499" cy="159984"/>
            </a:xfrm>
          </p:grpSpPr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0D958483-B405-43C7-A49E-64E3A743B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8629" y="902504"/>
                <a:ext cx="0" cy="15388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xmlns="" id="{E3E80C99-333E-4EF9-A352-92FA7308762E}"/>
                  </a:ext>
                </a:extLst>
              </p:cNvPr>
              <p:cNvCxnSpPr/>
              <p:nvPr/>
            </p:nvCxnSpPr>
            <p:spPr>
              <a:xfrm>
                <a:off x="2053258" y="986052"/>
                <a:ext cx="99880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xmlns="" id="{8B3AE413-FBDA-4C69-8750-CED3315D4B84}"/>
                  </a:ext>
                </a:extLst>
              </p:cNvPr>
              <p:cNvCxnSpPr/>
              <p:nvPr/>
            </p:nvCxnSpPr>
            <p:spPr>
              <a:xfrm>
                <a:off x="6175951" y="973567"/>
                <a:ext cx="99880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0D958483-B405-43C7-A49E-64E3A743B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669" y="908600"/>
                <a:ext cx="0" cy="15388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C7DD66A8-B538-481A-A5B8-C4AB0366D883}"/>
                </a:ext>
              </a:extLst>
            </p:cNvPr>
            <p:cNvSpPr/>
            <p:nvPr/>
          </p:nvSpPr>
          <p:spPr>
            <a:xfrm>
              <a:off x="3028079" y="834011"/>
              <a:ext cx="34208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下一步工作计划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1597" y="1193337"/>
            <a:ext cx="8940801" cy="3861263"/>
            <a:chOff x="-2" y="739281"/>
            <a:chExt cx="12192001" cy="5602781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82FA8592-C237-42CC-8A8B-C998DFEFB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472" r="267" b="16772"/>
            <a:stretch/>
          </p:blipFill>
          <p:spPr>
            <a:xfrm flipH="1">
              <a:off x="-2" y="739281"/>
              <a:ext cx="12192001" cy="56027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D9A7E403-F929-42EC-8975-9261788B238B}"/>
                </a:ext>
              </a:extLst>
            </p:cNvPr>
            <p:cNvPicPr/>
            <p:nvPr/>
          </p:nvPicPr>
          <p:blipFill>
            <a:blip r:embed="rId6" cstate="print"/>
            <a:srcRect l="19936" t="1297" r="2994" b="1421"/>
            <a:stretch>
              <a:fillRect/>
            </a:stretch>
          </p:blipFill>
          <p:spPr bwMode="auto">
            <a:xfrm>
              <a:off x="11392" y="2858525"/>
              <a:ext cx="5893349" cy="343600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对话气泡: 圆角矩形 4">
              <a:extLst>
                <a:ext uri="{FF2B5EF4-FFF2-40B4-BE49-F238E27FC236}">
                  <a16:creationId xmlns="" xmlns:a16="http://schemas.microsoft.com/office/drawing/2014/main" id="{A6B2BC2E-AC18-4627-A665-D906619F1DE4}"/>
                </a:ext>
              </a:extLst>
            </p:cNvPr>
            <p:cNvSpPr/>
            <p:nvPr/>
          </p:nvSpPr>
          <p:spPr>
            <a:xfrm>
              <a:off x="8049303" y="5832851"/>
              <a:ext cx="999067" cy="406400"/>
            </a:xfrm>
            <a:prstGeom prst="wedgeRoundRectCallout">
              <a:avLst>
                <a:gd name="adj1" fmla="val 35099"/>
                <a:gd name="adj2" fmla="val -67188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高铁</a:t>
              </a:r>
            </a:p>
          </p:txBody>
        </p:sp>
        <p:sp>
          <p:nvSpPr>
            <p:cNvPr id="18" name="对话气泡: 圆角矩形 39">
              <a:extLst>
                <a:ext uri="{FF2B5EF4-FFF2-40B4-BE49-F238E27FC236}">
                  <a16:creationId xmlns="" xmlns:a16="http://schemas.microsoft.com/office/drawing/2014/main" id="{0593F762-CDCE-4166-BF57-6D4C0886D6D4}"/>
                </a:ext>
              </a:extLst>
            </p:cNvPr>
            <p:cNvSpPr/>
            <p:nvPr/>
          </p:nvSpPr>
          <p:spPr>
            <a:xfrm>
              <a:off x="10483847" y="5244004"/>
              <a:ext cx="999068" cy="388967"/>
            </a:xfrm>
            <a:prstGeom prst="wedgeRoundRectCallout">
              <a:avLst>
                <a:gd name="adj1" fmla="val 24682"/>
                <a:gd name="adj2" fmla="val -67188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地铁</a:t>
              </a:r>
            </a:p>
          </p:txBody>
        </p:sp>
        <p:sp>
          <p:nvSpPr>
            <p:cNvPr id="19" name="对话气泡: 圆角矩形 40">
              <a:extLst>
                <a:ext uri="{FF2B5EF4-FFF2-40B4-BE49-F238E27FC236}">
                  <a16:creationId xmlns="" xmlns:a16="http://schemas.microsoft.com/office/drawing/2014/main" id="{C942AB8D-4E03-4898-B65A-E1ADAEEA73B1}"/>
                </a:ext>
              </a:extLst>
            </p:cNvPr>
            <p:cNvSpPr/>
            <p:nvPr/>
          </p:nvSpPr>
          <p:spPr>
            <a:xfrm>
              <a:off x="10552255" y="3638432"/>
              <a:ext cx="1559733" cy="406400"/>
            </a:xfrm>
            <a:prstGeom prst="wedgeRoundRectCallout">
              <a:avLst>
                <a:gd name="adj1" fmla="val -25070"/>
                <a:gd name="adj2" fmla="val 6406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城际铁路</a:t>
              </a:r>
            </a:p>
          </p:txBody>
        </p:sp>
        <p:sp>
          <p:nvSpPr>
            <p:cNvPr id="20" name="对话气泡: 圆角矩形 41">
              <a:extLst>
                <a:ext uri="{FF2B5EF4-FFF2-40B4-BE49-F238E27FC236}">
                  <a16:creationId xmlns="" xmlns:a16="http://schemas.microsoft.com/office/drawing/2014/main" id="{3327CDFE-B499-4FB0-804D-FCEA7240AB5D}"/>
                </a:ext>
              </a:extLst>
            </p:cNvPr>
            <p:cNvSpPr/>
            <p:nvPr/>
          </p:nvSpPr>
          <p:spPr>
            <a:xfrm>
              <a:off x="10552255" y="2672749"/>
              <a:ext cx="1559733" cy="406400"/>
            </a:xfrm>
            <a:prstGeom prst="wedgeRoundRectCallout">
              <a:avLst>
                <a:gd name="adj1" fmla="val -25070"/>
                <a:gd name="adj2" fmla="val 6406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社会车辆</a:t>
              </a:r>
            </a:p>
          </p:txBody>
        </p:sp>
        <p:sp>
          <p:nvSpPr>
            <p:cNvPr id="21" name="对话气泡: 圆角矩形 42">
              <a:extLst>
                <a:ext uri="{FF2B5EF4-FFF2-40B4-BE49-F238E27FC236}">
                  <a16:creationId xmlns="" xmlns:a16="http://schemas.microsoft.com/office/drawing/2014/main" id="{06D6184E-807F-45BB-B323-1533363BADD6}"/>
                </a:ext>
              </a:extLst>
            </p:cNvPr>
            <p:cNvSpPr/>
            <p:nvPr/>
          </p:nvSpPr>
          <p:spPr>
            <a:xfrm>
              <a:off x="6862469" y="3910287"/>
              <a:ext cx="1331824" cy="406400"/>
            </a:xfrm>
            <a:prstGeom prst="wedgeRoundRectCallout">
              <a:avLst>
                <a:gd name="adj1" fmla="val 58619"/>
                <a:gd name="adj2" fmla="val -32813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出租车</a:t>
              </a:r>
            </a:p>
          </p:txBody>
        </p:sp>
        <p:sp>
          <p:nvSpPr>
            <p:cNvPr id="22" name="对话气泡: 圆角矩形 43">
              <a:extLst>
                <a:ext uri="{FF2B5EF4-FFF2-40B4-BE49-F238E27FC236}">
                  <a16:creationId xmlns="" xmlns:a16="http://schemas.microsoft.com/office/drawing/2014/main" id="{72157D04-5277-4E17-AE94-0EA019DBCE82}"/>
                </a:ext>
              </a:extLst>
            </p:cNvPr>
            <p:cNvSpPr/>
            <p:nvPr/>
          </p:nvSpPr>
          <p:spPr>
            <a:xfrm>
              <a:off x="7788552" y="4242038"/>
              <a:ext cx="1331824" cy="406400"/>
            </a:xfrm>
            <a:prstGeom prst="wedgeRoundRectCallout">
              <a:avLst>
                <a:gd name="adj1" fmla="val 58619"/>
                <a:gd name="adj2" fmla="val -32813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巴士</a:t>
              </a:r>
            </a:p>
          </p:txBody>
        </p:sp>
        <p:sp>
          <p:nvSpPr>
            <p:cNvPr id="23" name="对话气泡: 圆角矩形 23">
              <a:extLst>
                <a:ext uri="{FF2B5EF4-FFF2-40B4-BE49-F238E27FC236}">
                  <a16:creationId xmlns="" xmlns:a16="http://schemas.microsoft.com/office/drawing/2014/main" id="{1D207B0D-90FE-4AD0-AB2A-587DF4842034}"/>
                </a:ext>
              </a:extLst>
            </p:cNvPr>
            <p:cNvSpPr/>
            <p:nvPr/>
          </p:nvSpPr>
          <p:spPr>
            <a:xfrm>
              <a:off x="7022716" y="2023561"/>
              <a:ext cx="1331824" cy="406400"/>
            </a:xfrm>
            <a:prstGeom prst="wedgeRoundRectCallout">
              <a:avLst>
                <a:gd name="adj1" fmla="val 25053"/>
                <a:gd name="adj2" fmla="val 68437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航空</a:t>
              </a:r>
            </a:p>
          </p:txBody>
        </p:sp>
        <p:sp>
          <p:nvSpPr>
            <p:cNvPr id="24" name="对话气泡: 圆角矩形 24">
              <a:extLst>
                <a:ext uri="{FF2B5EF4-FFF2-40B4-BE49-F238E27FC236}">
                  <a16:creationId xmlns="" xmlns:a16="http://schemas.microsoft.com/office/drawing/2014/main" id="{1852E35A-78C9-43FF-8379-DC8C3587E691}"/>
                </a:ext>
              </a:extLst>
            </p:cNvPr>
            <p:cNvSpPr/>
            <p:nvPr/>
          </p:nvSpPr>
          <p:spPr>
            <a:xfrm>
              <a:off x="6461973" y="4621496"/>
              <a:ext cx="1331824" cy="406400"/>
            </a:xfrm>
            <a:prstGeom prst="wedgeRoundRectCallout">
              <a:avLst>
                <a:gd name="adj1" fmla="val 25690"/>
                <a:gd name="adj2" fmla="val 6107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网约车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7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4573907" y="1834923"/>
            <a:ext cx="0" cy="13479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813392" y="1876742"/>
            <a:ext cx="2236189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YOU! </a:t>
            </a:r>
            <a:r>
              <a:rPr kumimoji="1" lang="zh-CN" altLang="en-US" sz="3600" spc="-37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谢谢</a:t>
            </a:r>
          </a:p>
        </p:txBody>
      </p:sp>
      <p:sp>
        <p:nvSpPr>
          <p:cNvPr id="6" name="矩形 5"/>
          <p:cNvSpPr/>
          <p:nvPr/>
        </p:nvSpPr>
        <p:spPr>
          <a:xfrm>
            <a:off x="5623472" y="3032573"/>
            <a:ext cx="1348761" cy="238525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algn="ctr"/>
            <a:r>
              <a:rPr kumimoji="1" lang="en-US" altLang="zh-CN" sz="1100" dirty="0">
                <a:solidFill>
                  <a:schemeClr val="bg1"/>
                </a:solidFill>
              </a:rPr>
              <a:t>PRESENTED</a:t>
            </a:r>
            <a:r>
              <a:rPr kumimoji="1" lang="zh-CN" altLang="en-US" sz="1100" dirty="0">
                <a:solidFill>
                  <a:schemeClr val="bg1"/>
                </a:solidFill>
              </a:rPr>
              <a:t> </a:t>
            </a:r>
            <a:r>
              <a:rPr kumimoji="1" lang="en-US" altLang="zh-CN" sz="1100" dirty="0">
                <a:solidFill>
                  <a:schemeClr val="bg1"/>
                </a:solidFill>
              </a:rPr>
              <a:t>BY</a:t>
            </a:r>
            <a:r>
              <a:rPr kumimoji="1" lang="zh-CN" altLang="en-US" sz="1100" dirty="0">
                <a:solidFill>
                  <a:schemeClr val="bg1"/>
                </a:solidFill>
              </a:rPr>
              <a:t> </a:t>
            </a:r>
            <a:r>
              <a:rPr kumimoji="1" lang="en-US" altLang="zh-CN" sz="1100" dirty="0">
                <a:solidFill>
                  <a:schemeClr val="bg1"/>
                </a:solidFill>
              </a:rPr>
              <a:t>CASRI</a:t>
            </a:r>
            <a:endParaRPr kumimoji="1"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2D4079D-BAC3-4CC4-8CFF-E199DBC1C4FC}"/>
              </a:ext>
            </a:extLst>
          </p:cNvPr>
          <p:cNvGrpSpPr/>
          <p:nvPr/>
        </p:nvGrpSpPr>
        <p:grpSpPr>
          <a:xfrm>
            <a:off x="1437490" y="1876741"/>
            <a:ext cx="3108543" cy="1090931"/>
            <a:chOff x="2024227" y="2065661"/>
            <a:chExt cx="2194332" cy="770092"/>
          </a:xfrm>
        </p:grpSpPr>
        <p:sp>
          <p:nvSpPr>
            <p:cNvPr id="11" name="Rectangle 2">
              <a:extLst>
                <a:ext uri="{FF2B5EF4-FFF2-40B4-BE49-F238E27FC236}">
                  <a16:creationId xmlns="" xmlns:a16="http://schemas.microsoft.com/office/drawing/2014/main" id="{8EB658D0-8856-46CB-A0F4-F70113E12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9087" y="2170819"/>
              <a:ext cx="1161860" cy="387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68580" tIns="34290" rIns="68580" bIns="34290" numCol="1" anchor="ctr" anchorCtr="0" compatLnSpc="1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b="0" kern="0" dirty="0">
                  <a:solidFill>
                    <a:srgbClr val="FFFFFF">
                      <a:lumMod val="95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构建航站楼</a:t>
              </a:r>
              <a:r>
                <a:rPr lang="en-US" altLang="zh-CN" sz="1200" b="0" kern="0" dirty="0">
                  <a:solidFill>
                    <a:srgbClr val="FFFFFF">
                      <a:lumMod val="95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T-CDM</a:t>
              </a:r>
              <a:r>
                <a:rPr lang="zh-CN" altLang="en-US" sz="1200" b="0" kern="0" dirty="0">
                  <a:solidFill>
                    <a:srgbClr val="FFFFFF">
                      <a:lumMod val="95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系统     </a:t>
              </a:r>
              <a:endParaRPr lang="en-US" altLang="zh-CN" sz="1200" b="0" kern="0" dirty="0" smtClean="0">
                <a:solidFill>
                  <a:srgbClr val="FFFFFF">
                    <a:lumMod val="9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/>
              <a:r>
                <a:rPr lang="zh-CN" altLang="en-US" sz="1200" b="0" kern="0" dirty="0" smtClean="0">
                  <a:solidFill>
                    <a:srgbClr val="FFFFFF">
                      <a:lumMod val="95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智能</a:t>
              </a:r>
              <a:r>
                <a:rPr lang="zh-CN" altLang="en-US" sz="1200" b="0" kern="0" dirty="0">
                  <a:solidFill>
                    <a:srgbClr val="FFFFFF">
                      <a:lumMod val="95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溯源识别</a:t>
              </a:r>
              <a:r>
                <a:rPr lang="en-US" altLang="zh-CN" sz="1200" b="0" kern="0" dirty="0">
                  <a:solidFill>
                    <a:srgbClr val="FFFFFF">
                      <a:lumMod val="95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r>
                <a:rPr lang="zh-CN" altLang="en-US" sz="1200" b="0" kern="0" dirty="0">
                  <a:solidFill>
                    <a:srgbClr val="FFFFFF">
                      <a:lumMod val="95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类群体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E2D966FE-3BA3-44C5-8BB7-00B3889E83B9}"/>
                </a:ext>
              </a:extLst>
            </p:cNvPr>
            <p:cNvSpPr/>
            <p:nvPr/>
          </p:nvSpPr>
          <p:spPr>
            <a:xfrm>
              <a:off x="2024227" y="2596767"/>
              <a:ext cx="2194332" cy="238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1600" b="1" spc="3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中国民用航空局第二研究所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613F8639-B852-4F79-9030-771266025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543" y="2065661"/>
              <a:ext cx="877215" cy="560300"/>
            </a:xfrm>
            <a:prstGeom prst="rect">
              <a:avLst/>
            </a:prstGeom>
            <a:effectLst>
              <a:outerShdw blurRad="50800" dist="38100" dir="2700000" algn="tl" rotWithShape="0">
                <a:srgbClr val="002060">
                  <a:alpha val="40000"/>
                </a:srgbClr>
              </a:outerShdw>
            </a:effectLst>
          </p:spPr>
        </p:pic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017C9FDB-010F-469A-A6EE-C8518C7269C9}"/>
              </a:ext>
            </a:extLst>
          </p:cNvPr>
          <p:cNvGrpSpPr/>
          <p:nvPr/>
        </p:nvGrpSpPr>
        <p:grpSpPr>
          <a:xfrm>
            <a:off x="6096717" y="163955"/>
            <a:ext cx="2888934" cy="555479"/>
            <a:chOff x="6096717" y="163955"/>
            <a:chExt cx="2888934" cy="555479"/>
          </a:xfrm>
        </p:grpSpPr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9070297F-DB6D-43C4-8DD8-91139BA91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B8E643E8-0C26-4898-8CAB-74B1D9DF70C1}"/>
                </a:ext>
              </a:extLst>
            </p:cNvPr>
            <p:cNvSpPr/>
            <p:nvPr/>
          </p:nvSpPr>
          <p:spPr>
            <a:xfrm>
              <a:off x="6096717" y="337268"/>
              <a:ext cx="235352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8E643E8-0C26-4898-8CAB-74B1D9DF70C1}"/>
              </a:ext>
            </a:extLst>
          </p:cNvPr>
          <p:cNvSpPr/>
          <p:nvPr/>
        </p:nvSpPr>
        <p:spPr>
          <a:xfrm>
            <a:off x="2139222" y="2909462"/>
            <a:ext cx="23535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工程技术研究中心&amp;大数据技术研究所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154393" y="260543"/>
            <a:ext cx="1597025" cy="4238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单位介绍</a:t>
            </a:r>
            <a:r>
              <a:rPr lang="en-US" altLang="zh-CN" sz="18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</a:br>
            <a:r>
              <a:rPr kumimoji="1" lang="en-US" altLang="zh-CN" sz="1200" dirty="0">
                <a:solidFill>
                  <a:schemeClr val="bg1"/>
                </a:solidFill>
              </a:rPr>
              <a:t>CASRI INTRODUCTION</a:t>
            </a:r>
          </a:p>
          <a:p>
            <a:pPr>
              <a:defRPr/>
            </a:pP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AE9CF4A0-9A83-4A26-868E-5F80F30BE66C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386FFC37-35AD-4612-80CC-E5477D549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B8C68F88-D72A-450D-A640-97858CAC7137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25" name="图片 24" descr="新办公大楼图片.jpg"/>
          <p:cNvPicPr>
            <a:picLocks noChangeAspect="1"/>
          </p:cNvPicPr>
          <p:nvPr/>
        </p:nvPicPr>
        <p:blipFill>
          <a:blip r:embed="rId6" cstate="print"/>
          <a:srcRect l="21461" t="21666" r="15178" b="5185"/>
          <a:stretch>
            <a:fillRect/>
          </a:stretch>
        </p:blipFill>
        <p:spPr>
          <a:xfrm>
            <a:off x="254158" y="1240516"/>
            <a:ext cx="1314292" cy="194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77ACBAAD-03FF-4854-8FCF-7C535FE98ABB}"/>
              </a:ext>
            </a:extLst>
          </p:cNvPr>
          <p:cNvSpPr/>
          <p:nvPr/>
        </p:nvSpPr>
        <p:spPr>
          <a:xfrm>
            <a:off x="120202" y="778851"/>
            <a:ext cx="872065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1200" b="1" kern="1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中国民航局第二研究所</a:t>
            </a:r>
            <a:r>
              <a:rPr lang="en-US" altLang="zh-CN" sz="1200" b="1" kern="1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zh-CN" altLang="en-US" sz="12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民航局直属</a:t>
            </a:r>
            <a:r>
              <a:rPr lang="zh-CN" altLang="en-US" sz="1200" b="1" kern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、民航</a:t>
            </a:r>
            <a:r>
              <a:rPr lang="zh-CN" altLang="en-US" sz="12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行业内专业从事高新技术应用开发的科研机构，工程建设覆盖全国前十大机场</a:t>
            </a:r>
            <a:r>
              <a:rPr lang="zh-CN" altLang="en-US" sz="1200" b="1" kern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及</a:t>
            </a:r>
            <a:r>
              <a:rPr lang="en-US" altLang="zh-CN" sz="1200" b="1" kern="1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</a:t>
            </a:r>
            <a:r>
              <a:rPr lang="en-US" altLang="zh-CN" sz="12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12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以上的省会</a:t>
            </a:r>
            <a:r>
              <a:rPr lang="zh-CN" altLang="en-US" sz="1200" b="1" kern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机场</a:t>
            </a:r>
            <a:endParaRPr lang="en-US" altLang="zh-CN" sz="1200" b="1" kern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3" name="图表 32"/>
          <p:cNvGraphicFramePr/>
          <p:nvPr>
            <p:extLst>
              <p:ext uri="{D42A27DB-BD31-4B8C-83A1-F6EECF244321}">
                <p14:modId xmlns:p14="http://schemas.microsoft.com/office/powerpoint/2010/main" val="980422800"/>
              </p:ext>
            </p:extLst>
          </p:nvPr>
        </p:nvGraphicFramePr>
        <p:xfrm>
          <a:off x="1695451" y="1364203"/>
          <a:ext cx="6559550" cy="174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3BC361D8-35F4-4530-A0E5-63AE0D33E422}"/>
              </a:ext>
            </a:extLst>
          </p:cNvPr>
          <p:cNvSpPr/>
          <p:nvPr/>
        </p:nvSpPr>
        <p:spPr>
          <a:xfrm>
            <a:off x="116381" y="4250052"/>
            <a:ext cx="1441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spc="225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工程技术研究中心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31A17A26-3795-4735-B8D6-D9DE1E4240A4}"/>
              </a:ext>
            </a:extLst>
          </p:cNvPr>
          <p:cNvSpPr/>
          <p:nvPr/>
        </p:nvSpPr>
        <p:spPr>
          <a:xfrm>
            <a:off x="116378" y="3638373"/>
            <a:ext cx="1441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spc="225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大数据技术研究所</a:t>
            </a:r>
          </a:p>
        </p:txBody>
      </p:sp>
      <p:sp>
        <p:nvSpPr>
          <p:cNvPr id="38" name="矩形 37"/>
          <p:cNvSpPr/>
          <p:nvPr/>
        </p:nvSpPr>
        <p:spPr>
          <a:xfrm>
            <a:off x="2517454" y="3078044"/>
            <a:ext cx="298173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民航二所下属事业单位，</a:t>
            </a:r>
            <a:r>
              <a:rPr kumimoji="1" lang="en-US" altLang="en-US" sz="10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</a:t>
            </a:r>
            <a:r>
              <a:rPr kumimoji="1"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民航大数据技术领域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的数据模型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、数据分析、挖掘算法等研究，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民航局监控中心等局方单位开展业务数据分析、运行效率评估等</a:t>
            </a:r>
            <a:r>
              <a:rPr kumimoji="1"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行业支持工作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517454" y="4218047"/>
            <a:ext cx="2981735" cy="7848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民航二所与四川省科技厅联合成立，</a:t>
            </a:r>
            <a:r>
              <a:rPr kumimoji="1" lang="en-US" altLang="en-US" sz="10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开展民航运行与控制领域的</a:t>
            </a:r>
            <a:r>
              <a:rPr kumimoji="1"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重难点工程技术突破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，指导相关技术在民航信息化建设领域的</a:t>
            </a:r>
            <a:r>
              <a:rPr kumimoji="1"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应用落地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右箭头 44"/>
          <p:cNvSpPr/>
          <p:nvPr/>
        </p:nvSpPr>
        <p:spPr>
          <a:xfrm>
            <a:off x="1541589" y="3610931"/>
            <a:ext cx="883920" cy="306655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右箭头 45"/>
          <p:cNvSpPr/>
          <p:nvPr/>
        </p:nvSpPr>
        <p:spPr>
          <a:xfrm>
            <a:off x="1531429" y="4226626"/>
            <a:ext cx="894080" cy="306655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54A0B23-FA81-46EF-B8D0-3E2FD4006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5590" y="3071948"/>
            <a:ext cx="1580016" cy="972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A982796-6F31-4C78-9323-0830448666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7808" y="4126139"/>
            <a:ext cx="1445883" cy="959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5CBCCBB-9D6D-4202-AAAA-DA05350FD4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1920" y="4113947"/>
            <a:ext cx="1553686" cy="959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7F922E01-4C86-41EC-95EF-B9B030D63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7807" y="3035948"/>
            <a:ext cx="1445883" cy="985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55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" y="797135"/>
            <a:ext cx="9144000" cy="346249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C624C11-BED4-4DD1-A38E-A0E7D9BE4FA6}"/>
              </a:ext>
            </a:extLst>
          </p:cNvPr>
          <p:cNvSpPr/>
          <p:nvPr/>
        </p:nvSpPr>
        <p:spPr>
          <a:xfrm>
            <a:off x="2772000" y="820558"/>
            <a:ext cx="378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新型冠状</a:t>
            </a: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病毒人员</a:t>
            </a:r>
            <a:r>
              <a:rPr kumimoji="1"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控举措</a:t>
            </a:r>
            <a:endParaRPr kumimoji="1"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B3F2C0D-B8B0-49EA-BF21-FD4E360E692B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2F6B358B-3094-458F-B368-C7A5781E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7426056-8C63-4957-9338-211A9D081CB6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1698184" y="902504"/>
            <a:ext cx="5819631" cy="159984"/>
            <a:chOff x="1704514" y="902504"/>
            <a:chExt cx="5819631" cy="159984"/>
          </a:xfrm>
        </p:grpSpPr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2709885" y="902504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E3E80C99-333E-4EF9-A352-92FA7308762E}"/>
                </a:ext>
              </a:extLst>
            </p:cNvPr>
            <p:cNvCxnSpPr/>
            <p:nvPr/>
          </p:nvCxnSpPr>
          <p:spPr>
            <a:xfrm>
              <a:off x="1704514" y="986052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8B3AE413-FBDA-4C69-8750-CED3315D4B84}"/>
                </a:ext>
              </a:extLst>
            </p:cNvPr>
            <p:cNvCxnSpPr/>
            <p:nvPr/>
          </p:nvCxnSpPr>
          <p:spPr>
            <a:xfrm>
              <a:off x="6525339" y="973567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6522057" y="908600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  <p:graphicFrame>
        <p:nvGraphicFramePr>
          <p:cNvPr id="14" name="图示 13">
            <a:extLst>
              <a:ext uri="{FF2B5EF4-FFF2-40B4-BE49-F238E27FC236}">
                <a16:creationId xmlns:a16="http://schemas.microsoft.com/office/drawing/2014/main" xmlns="" id="{ECBEF17C-66BD-44E5-AC4E-963421B4F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564240"/>
              </p:ext>
            </p:extLst>
          </p:nvPr>
        </p:nvGraphicFramePr>
        <p:xfrm>
          <a:off x="573049" y="1923328"/>
          <a:ext cx="2369225" cy="167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图示 14">
            <a:extLst>
              <a:ext uri="{FF2B5EF4-FFF2-40B4-BE49-F238E27FC236}">
                <a16:creationId xmlns:a16="http://schemas.microsoft.com/office/drawing/2014/main" xmlns="" id="{A761FC88-C5F7-42E5-A982-EC88CB4B0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168342"/>
              </p:ext>
            </p:extLst>
          </p:nvPr>
        </p:nvGraphicFramePr>
        <p:xfrm>
          <a:off x="3135805" y="1092199"/>
          <a:ext cx="5426756" cy="376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矩形 1"/>
          <p:cNvSpPr/>
          <p:nvPr/>
        </p:nvSpPr>
        <p:spPr>
          <a:xfrm>
            <a:off x="6550452" y="2280213"/>
            <a:ext cx="1412931" cy="1331088"/>
          </a:xfrm>
          <a:prstGeom prst="rect">
            <a:avLst/>
          </a:prstGeom>
          <a:noFill/>
          <a:ln>
            <a:solidFill>
              <a:schemeClr val="accent6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7789" y="2484092"/>
            <a:ext cx="64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accent6"/>
                </a:solidFill>
              </a:rPr>
              <a:t>？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" y="797135"/>
            <a:ext cx="9144000" cy="346249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C624C11-BED4-4DD1-A38E-A0E7D9BE4FA6}"/>
              </a:ext>
            </a:extLst>
          </p:cNvPr>
          <p:cNvSpPr/>
          <p:nvPr/>
        </p:nvSpPr>
        <p:spPr>
          <a:xfrm>
            <a:off x="3564001" y="825989"/>
            <a:ext cx="2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如何找到</a:t>
            </a:r>
            <a:r>
              <a:rPr kumimoji="1" lang="en-US" altLang="zh-CN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群体是难点</a:t>
            </a:r>
            <a:endParaRPr kumimoji="1"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B3F2C0D-B8B0-49EA-BF21-FD4E360E692B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2F6B358B-3094-458F-B368-C7A5781E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7426056-8C63-4957-9338-211A9D081CB6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2475914" y="902504"/>
            <a:ext cx="4336131" cy="159984"/>
            <a:chOff x="2475914" y="902504"/>
            <a:chExt cx="4336131" cy="159984"/>
          </a:xfrm>
        </p:grpSpPr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3481285" y="902504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E3E80C99-333E-4EF9-A352-92FA7308762E}"/>
                </a:ext>
              </a:extLst>
            </p:cNvPr>
            <p:cNvCxnSpPr/>
            <p:nvPr/>
          </p:nvCxnSpPr>
          <p:spPr>
            <a:xfrm>
              <a:off x="2475914" y="986052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8B3AE413-FBDA-4C69-8750-CED3315D4B84}"/>
                </a:ext>
              </a:extLst>
            </p:cNvPr>
            <p:cNvCxnSpPr/>
            <p:nvPr/>
          </p:nvCxnSpPr>
          <p:spPr>
            <a:xfrm>
              <a:off x="5813239" y="973567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5809957" y="908600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" y="1307936"/>
            <a:ext cx="5502228" cy="333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  <p:pic>
        <p:nvPicPr>
          <p:cNvPr id="1026" name="Picture 2" descr="J:\【封闭隔离时期管理（20200203起）】\科技助力民航抗疫线上研讨会\tim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"/>
          <a:stretch/>
        </p:blipFill>
        <p:spPr bwMode="auto">
          <a:xfrm>
            <a:off x="5660020" y="1307936"/>
            <a:ext cx="3325631" cy="333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275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" y="797135"/>
            <a:ext cx="9144000" cy="346249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C624C11-BED4-4DD1-A38E-A0E7D9BE4FA6}"/>
              </a:ext>
            </a:extLst>
          </p:cNvPr>
          <p:cNvSpPr/>
          <p:nvPr/>
        </p:nvSpPr>
        <p:spPr>
          <a:xfrm>
            <a:off x="2897085" y="825989"/>
            <a:ext cx="3433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构建航站</a:t>
            </a:r>
            <a:r>
              <a:rPr kumimoji="1"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楼协同</a:t>
            </a: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决策体系（</a:t>
            </a:r>
            <a:r>
              <a:rPr kumimoji="1" lang="en-US" altLang="zh-CN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T-CDM</a:t>
            </a: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B3F2C0D-B8B0-49EA-BF21-FD4E360E692B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2F6B358B-3094-458F-B368-C7A5781E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7426056-8C63-4957-9338-211A9D081CB6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1891714" y="902504"/>
            <a:ext cx="5517231" cy="159984"/>
            <a:chOff x="1891714" y="902504"/>
            <a:chExt cx="5517231" cy="159984"/>
          </a:xfrm>
        </p:grpSpPr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7085" y="902504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E3E80C99-333E-4EF9-A352-92FA7308762E}"/>
                </a:ext>
              </a:extLst>
            </p:cNvPr>
            <p:cNvCxnSpPr/>
            <p:nvPr/>
          </p:nvCxnSpPr>
          <p:spPr>
            <a:xfrm>
              <a:off x="1891714" y="986052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8B3AE413-FBDA-4C69-8750-CED3315D4B84}"/>
                </a:ext>
              </a:extLst>
            </p:cNvPr>
            <p:cNvCxnSpPr/>
            <p:nvPr/>
          </p:nvCxnSpPr>
          <p:spPr>
            <a:xfrm>
              <a:off x="6410139" y="973567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6406857" y="908600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47F3B46E-D1A7-4EA5-8939-5FF0DEF54E20}"/>
              </a:ext>
            </a:extLst>
          </p:cNvPr>
          <p:cNvSpPr/>
          <p:nvPr/>
        </p:nvSpPr>
        <p:spPr>
          <a:xfrm>
            <a:off x="2850470" y="1916539"/>
            <a:ext cx="3310904" cy="73483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152ED3F0-B563-4495-878E-CFD04D6FFE97}"/>
              </a:ext>
            </a:extLst>
          </p:cNvPr>
          <p:cNvSpPr/>
          <p:nvPr/>
        </p:nvSpPr>
        <p:spPr>
          <a:xfrm>
            <a:off x="4264920" y="3431496"/>
            <a:ext cx="4032992" cy="73483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sp>
      <p:sp>
        <p:nvSpPr>
          <p:cNvPr id="19" name="文本框 17">
            <a:extLst>
              <a:ext uri="{FF2B5EF4-FFF2-40B4-BE49-F238E27FC236}">
                <a16:creationId xmlns:a16="http://schemas.microsoft.com/office/drawing/2014/main" xmlns="" id="{B7EBE371-C5CA-413B-81FB-6292FB6DF3FB}"/>
              </a:ext>
            </a:extLst>
          </p:cNvPr>
          <p:cNvSpPr txBox="1"/>
          <p:nvPr/>
        </p:nvSpPr>
        <p:spPr>
          <a:xfrm>
            <a:off x="193041" y="1306928"/>
            <a:ext cx="6201236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航站楼协同决策体系：</a:t>
            </a:r>
            <a:endParaRPr lang="en-US" altLang="zh-CN" sz="1600" b="1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以</a:t>
            </a:r>
            <a:r>
              <a:rPr lang="zh-CN" altLang="zh-CN" sz="1600" b="1" dirty="0" smtClean="0">
                <a:solidFill>
                  <a:schemeClr val="accent4"/>
                </a:solidFill>
                <a:ea typeface="微软雅黑" panose="020B0503020204020204" pitchFamily="34" charset="-122"/>
              </a:rPr>
              <a:t>态势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感知</a:t>
            </a:r>
            <a:r>
              <a:rPr lang="zh-CN" altLang="zh-CN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、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运行管理</a:t>
            </a:r>
            <a:r>
              <a:rPr lang="zh-CN" altLang="zh-CN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、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协同协作</a:t>
            </a:r>
            <a:r>
              <a:rPr lang="zh-CN" altLang="zh-CN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、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决策支持</a:t>
            </a:r>
            <a:r>
              <a:rPr lang="zh-CN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为核心</a:t>
            </a:r>
            <a:r>
              <a:rPr lang="zh-CN" altLang="zh-CN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endParaRPr lang="en-US" altLang="zh-CN" sz="16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实现</a:t>
            </a:r>
            <a:r>
              <a:rPr lang="zh-CN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“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数据协同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”、</a:t>
            </a:r>
            <a:r>
              <a:rPr lang="zh-CN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“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业务协同</a:t>
            </a:r>
            <a:r>
              <a:rPr lang="zh-CN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和</a:t>
            </a:r>
            <a:r>
              <a:rPr lang="zh-CN" altLang="zh-CN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“</a:t>
            </a:r>
            <a:r>
              <a:rPr lang="zh-CN" altLang="zh-CN" sz="1600" b="1" dirty="0" smtClean="0">
                <a:solidFill>
                  <a:schemeClr val="accent4"/>
                </a:solidFill>
                <a:ea typeface="微软雅黑" panose="020B0503020204020204" pitchFamily="34" charset="-122"/>
              </a:rPr>
              <a:t>决策协同</a:t>
            </a:r>
            <a:r>
              <a:rPr lang="zh-CN" altLang="zh-CN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”</a:t>
            </a:r>
            <a:endParaRPr lang="en-US" altLang="zh-CN" sz="16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提升</a:t>
            </a:r>
            <a:r>
              <a:rPr lang="zh-CN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机场航站楼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运行保障能力</a:t>
            </a:r>
            <a:r>
              <a:rPr lang="zh-CN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、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跨部门协作</a:t>
            </a:r>
            <a:r>
              <a:rPr lang="zh-CN" altLang="en-US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能力</a:t>
            </a:r>
            <a:r>
              <a:rPr lang="zh-CN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、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安全能力</a:t>
            </a:r>
            <a:r>
              <a:rPr lang="zh-CN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、</a:t>
            </a:r>
            <a:r>
              <a:rPr lang="zh-CN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旅客服务</a:t>
            </a:r>
            <a:r>
              <a:rPr lang="zh-CN" altLang="zh-CN" sz="1600" b="1" dirty="0" smtClean="0">
                <a:solidFill>
                  <a:schemeClr val="accent4"/>
                </a:solidFill>
                <a:ea typeface="微软雅黑" panose="020B0503020204020204" pitchFamily="34" charset="-122"/>
              </a:rPr>
              <a:t>能力</a:t>
            </a:r>
            <a:r>
              <a:rPr lang="zh-CN" altLang="en-US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、</a:t>
            </a:r>
            <a:r>
              <a:rPr lang="zh-CN" altLang="en-US" sz="1600" b="1" dirty="0" smtClean="0">
                <a:solidFill>
                  <a:schemeClr val="accent4"/>
                </a:solidFill>
                <a:ea typeface="微软雅黑" panose="020B0503020204020204" pitchFamily="34" charset="-122"/>
              </a:rPr>
              <a:t>应急管控</a:t>
            </a:r>
            <a:r>
              <a:rPr lang="zh-CN" altLang="en-US" sz="1600" b="1" dirty="0" smtClean="0">
                <a:solidFill>
                  <a:schemeClr val="accent4"/>
                </a:solidFill>
                <a:ea typeface="微软雅黑" panose="020B0503020204020204" pitchFamily="34" charset="-122"/>
              </a:rPr>
              <a:t>能力</a:t>
            </a:r>
            <a:endParaRPr lang="en-US" altLang="zh-CN" sz="1600" b="1" dirty="0" smtClean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FEDC737-1AD9-46FF-9D31-41083349C0FF}"/>
              </a:ext>
            </a:extLst>
          </p:cNvPr>
          <p:cNvGrpSpPr/>
          <p:nvPr/>
        </p:nvGrpSpPr>
        <p:grpSpPr>
          <a:xfrm>
            <a:off x="507756" y="3458765"/>
            <a:ext cx="7921206" cy="1566876"/>
            <a:chOff x="499209" y="4165617"/>
            <a:chExt cx="11209802" cy="2089168"/>
          </a:xfrm>
        </p:grpSpPr>
        <p:sp>
          <p:nvSpPr>
            <p:cNvPr id="21" name="文本框 19">
              <a:extLst>
                <a:ext uri="{FF2B5EF4-FFF2-40B4-BE49-F238E27FC236}">
                  <a16:creationId xmlns:a16="http://schemas.microsoft.com/office/drawing/2014/main" xmlns="" id="{B7610812-C05D-48F9-A9E8-9AB63C20C520}"/>
                </a:ext>
              </a:extLst>
            </p:cNvPr>
            <p:cNvSpPr txBox="1"/>
            <p:nvPr/>
          </p:nvSpPr>
          <p:spPr>
            <a:xfrm>
              <a:off x="4669103" y="4811040"/>
              <a:ext cx="46227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/>
                <a:t>4</a:t>
              </a:r>
              <a:endParaRPr lang="zh-CN" altLang="en-US" sz="2100" dirty="0"/>
            </a:p>
          </p:txBody>
        </p:sp>
        <p:sp>
          <p:nvSpPr>
            <p:cNvPr id="22" name="箭头: 右 20">
              <a:extLst>
                <a:ext uri="{FF2B5EF4-FFF2-40B4-BE49-F238E27FC236}">
                  <a16:creationId xmlns:a16="http://schemas.microsoft.com/office/drawing/2014/main" xmlns="" id="{B799E617-11D6-4341-A58D-39F9034FF01C}"/>
                </a:ext>
              </a:extLst>
            </p:cNvPr>
            <p:cNvSpPr/>
            <p:nvPr/>
          </p:nvSpPr>
          <p:spPr bwMode="auto">
            <a:xfrm>
              <a:off x="3265892" y="4518787"/>
              <a:ext cx="1422334" cy="739692"/>
            </a:xfrm>
            <a:prstGeom prst="rightArrow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箭头: 右 21">
              <a:extLst>
                <a:ext uri="{FF2B5EF4-FFF2-40B4-BE49-F238E27FC236}">
                  <a16:creationId xmlns:a16="http://schemas.microsoft.com/office/drawing/2014/main" xmlns="" id="{B74B3FE2-966F-42C9-901A-12BACCAF9313}"/>
                </a:ext>
              </a:extLst>
            </p:cNvPr>
            <p:cNvSpPr/>
            <p:nvPr/>
          </p:nvSpPr>
          <p:spPr bwMode="auto">
            <a:xfrm>
              <a:off x="7543798" y="4518787"/>
              <a:ext cx="1467329" cy="739692"/>
            </a:xfrm>
            <a:prstGeom prst="rightArrow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流程图: 可选过程 26">
              <a:extLst>
                <a:ext uri="{FF2B5EF4-FFF2-40B4-BE49-F238E27FC236}">
                  <a16:creationId xmlns:a16="http://schemas.microsoft.com/office/drawing/2014/main" xmlns="" id="{784B6399-F42E-4177-B582-2DD850553424}"/>
                </a:ext>
              </a:extLst>
            </p:cNvPr>
            <p:cNvSpPr/>
            <p:nvPr/>
          </p:nvSpPr>
          <p:spPr bwMode="auto">
            <a:xfrm>
              <a:off x="1351335" y="5818633"/>
              <a:ext cx="844061" cy="418565"/>
            </a:xfrm>
            <a:prstGeom prst="flowChartAlternateProcess">
              <a:avLst/>
            </a:prstGeom>
            <a:solidFill>
              <a:schemeClr val="accent2">
                <a:lumMod val="75000"/>
              </a:schemeClr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</a:p>
          </p:txBody>
        </p:sp>
        <p:sp>
          <p:nvSpPr>
            <p:cNvPr id="28" name="流程图: 可选过程 27">
              <a:extLst>
                <a:ext uri="{FF2B5EF4-FFF2-40B4-BE49-F238E27FC236}">
                  <a16:creationId xmlns:a16="http://schemas.microsoft.com/office/drawing/2014/main" xmlns="" id="{E3B03988-E250-4A3C-85A4-F8870A101C01}"/>
                </a:ext>
              </a:extLst>
            </p:cNvPr>
            <p:cNvSpPr/>
            <p:nvPr/>
          </p:nvSpPr>
          <p:spPr bwMode="auto">
            <a:xfrm>
              <a:off x="5624077" y="5836220"/>
              <a:ext cx="844061" cy="418565"/>
            </a:xfrm>
            <a:prstGeom prst="flowChartAlternateProcess">
              <a:avLst/>
            </a:prstGeom>
            <a:solidFill>
              <a:schemeClr val="accent2">
                <a:lumMod val="75000"/>
              </a:schemeClr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</a:t>
              </a:r>
            </a:p>
          </p:txBody>
        </p:sp>
        <p:sp>
          <p:nvSpPr>
            <p:cNvPr id="32" name="流程图: 可选过程 31">
              <a:extLst>
                <a:ext uri="{FF2B5EF4-FFF2-40B4-BE49-F238E27FC236}">
                  <a16:creationId xmlns:a16="http://schemas.microsoft.com/office/drawing/2014/main" xmlns="" id="{7C2FEAF4-7016-4304-99AC-CE63F69D3A01}"/>
                </a:ext>
              </a:extLst>
            </p:cNvPr>
            <p:cNvSpPr/>
            <p:nvPr/>
          </p:nvSpPr>
          <p:spPr bwMode="auto">
            <a:xfrm>
              <a:off x="10019841" y="5836220"/>
              <a:ext cx="844061" cy="418565"/>
            </a:xfrm>
            <a:prstGeom prst="flowChartAlternateProcess">
              <a:avLst/>
            </a:prstGeom>
            <a:solidFill>
              <a:schemeClr val="accent2">
                <a:lumMod val="75000"/>
              </a:schemeClr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决策</a:t>
              </a:r>
            </a:p>
          </p:txBody>
        </p:sp>
        <p:sp>
          <p:nvSpPr>
            <p:cNvPr id="33" name="圆角矩形 21">
              <a:extLst>
                <a:ext uri="{FF2B5EF4-FFF2-40B4-BE49-F238E27FC236}">
                  <a16:creationId xmlns:a16="http://schemas.microsoft.com/office/drawing/2014/main" xmlns="" id="{122EB3F1-148B-47BF-BC2E-8860EDAD3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09" y="4165618"/>
              <a:ext cx="2592375" cy="1543641"/>
            </a:xfrm>
            <a:prstGeom prst="roundRect">
              <a:avLst>
                <a:gd name="adj" fmla="val 7759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整合与完善提升业务水平和支撑决策所需的航站楼内关键数据</a:t>
              </a:r>
            </a:p>
          </p:txBody>
        </p:sp>
        <p:sp>
          <p:nvSpPr>
            <p:cNvPr id="36" name="圆角矩形 21">
              <a:extLst>
                <a:ext uri="{FF2B5EF4-FFF2-40B4-BE49-F238E27FC236}">
                  <a16:creationId xmlns:a16="http://schemas.microsoft.com/office/drawing/2014/main" xmlns="" id="{213D2A70-02AC-4F3D-A01C-44BF605D4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981" y="4165617"/>
              <a:ext cx="2592375" cy="1543641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实现航站楼业务信息化管理以及各单位的电子化协作</a:t>
              </a:r>
            </a:p>
          </p:txBody>
        </p:sp>
        <p:sp>
          <p:nvSpPr>
            <p:cNvPr id="37" name="圆角矩形 21">
              <a:extLst>
                <a:ext uri="{FF2B5EF4-FFF2-40B4-BE49-F238E27FC236}">
                  <a16:creationId xmlns:a16="http://schemas.microsoft.com/office/drawing/2014/main" xmlns="" id="{E2EE003C-9B6B-4C4D-8898-C2F06667F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6636" y="4177677"/>
              <a:ext cx="2592375" cy="1543641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提供决策支持体系，辅助决策、协同决策、智能决策</a:t>
              </a: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B0AFB410-89A0-428B-BC68-C84872A4E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551" y="1233515"/>
            <a:ext cx="2179724" cy="101339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12D96AE3-C97F-48ED-912F-8328A74FD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29" y="2142800"/>
            <a:ext cx="2663427" cy="144736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</p:spTree>
    <p:extLst>
      <p:ext uri="{BB962C8B-B14F-4D97-AF65-F5344CB8AC3E}">
        <p14:creationId xmlns:p14="http://schemas.microsoft.com/office/powerpoint/2010/main" val="18816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" y="797135"/>
            <a:ext cx="9144000" cy="346249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C624C11-BED4-4DD1-A38E-A0E7D9BE4FA6}"/>
              </a:ext>
            </a:extLst>
          </p:cNvPr>
          <p:cNvSpPr/>
          <p:nvPr/>
        </p:nvSpPr>
        <p:spPr>
          <a:xfrm>
            <a:off x="2897085" y="825989"/>
            <a:ext cx="3433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en-US" altLang="zh-CN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T-CDM</a:t>
            </a: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kumimoji="1"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支撑技术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B3F2C0D-B8B0-49EA-BF21-FD4E360E692B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2F6B358B-3094-458F-B368-C7A5781E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7426056-8C63-4957-9338-211A9D081CB6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1891714" y="902504"/>
            <a:ext cx="5517231" cy="159984"/>
            <a:chOff x="1891714" y="902504"/>
            <a:chExt cx="5517231" cy="159984"/>
          </a:xfrm>
        </p:grpSpPr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7085" y="902504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E3E80C99-333E-4EF9-A352-92FA7308762E}"/>
                </a:ext>
              </a:extLst>
            </p:cNvPr>
            <p:cNvCxnSpPr/>
            <p:nvPr/>
          </p:nvCxnSpPr>
          <p:spPr>
            <a:xfrm>
              <a:off x="1891714" y="986052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8B3AE413-FBDA-4C69-8750-CED3315D4B84}"/>
                </a:ext>
              </a:extLst>
            </p:cNvPr>
            <p:cNvCxnSpPr/>
            <p:nvPr/>
          </p:nvCxnSpPr>
          <p:spPr>
            <a:xfrm>
              <a:off x="6410139" y="973567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6406857" y="908600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CCBF0818-4720-43D2-B36F-6207E1420DFE}"/>
              </a:ext>
            </a:extLst>
          </p:cNvPr>
          <p:cNvSpPr/>
          <p:nvPr/>
        </p:nvSpPr>
        <p:spPr bwMode="auto">
          <a:xfrm>
            <a:off x="6370646" y="1308792"/>
            <a:ext cx="2549834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134541" algn="just">
              <a:defRPr/>
            </a:pPr>
            <a:r>
              <a:rPr lang="zh-CN" altLang="en-US" sz="1600" b="1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态势感知能力</a:t>
            </a:r>
            <a:endParaRPr lang="en-US" altLang="zh-CN" sz="1600" b="1" dirty="0">
              <a:solidFill>
                <a:schemeClr val="accent4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 algn="just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旅客流量及分布密度识别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 algn="just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旅客排队长度识别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 algn="just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旅客异常行为识别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 algn="just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楼内突发异常情况识别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 algn="just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人像寻人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xmlns="" id="{135BFC61-F1F9-4120-8496-9EBBB5C6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68" y="4143190"/>
            <a:ext cx="1132721" cy="8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384474D3-407F-490E-8917-49690D401B08}"/>
              </a:ext>
            </a:extLst>
          </p:cNvPr>
          <p:cNvSpPr/>
          <p:nvPr/>
        </p:nvSpPr>
        <p:spPr bwMode="auto">
          <a:xfrm>
            <a:off x="-71120" y="4035401"/>
            <a:ext cx="2937790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134541" algn="r">
              <a:defRPr/>
            </a:pPr>
            <a:r>
              <a:rPr lang="zh-CN" altLang="en-US" sz="1600" b="1" dirty="0">
                <a:solidFill>
                  <a:schemeClr val="accent4"/>
                </a:solidFill>
                <a:ea typeface="微软雅黑" pitchFamily="34" charset="-122"/>
              </a:rPr>
              <a:t>推动智能应用</a:t>
            </a:r>
            <a:endParaRPr lang="en-US" altLang="zh-CN" sz="1600" dirty="0">
              <a:solidFill>
                <a:schemeClr val="accent4"/>
              </a:solidFill>
              <a:ea typeface="微软雅黑" pitchFamily="34" charset="-122"/>
            </a:endParaRPr>
          </a:p>
          <a:p>
            <a:pPr indent="134541" algn="r">
              <a:defRPr/>
            </a:pPr>
            <a:r>
              <a:rPr lang="zh-CN" altLang="en-US" sz="1600" dirty="0">
                <a:solidFill>
                  <a:schemeClr val="bg1"/>
                </a:solidFill>
                <a:ea typeface="微软雅黑" pitchFamily="34" charset="-122"/>
              </a:rPr>
              <a:t>高端及特殊旅客定位</a:t>
            </a:r>
            <a:endParaRPr lang="en-US" altLang="zh-CN" sz="1600" dirty="0">
              <a:solidFill>
                <a:schemeClr val="bg1"/>
              </a:solidFill>
              <a:ea typeface="微软雅黑" pitchFamily="34" charset="-122"/>
            </a:endParaRPr>
          </a:p>
          <a:p>
            <a:pPr indent="134541" algn="r">
              <a:defRPr/>
            </a:pPr>
            <a:r>
              <a:rPr lang="zh-CN" altLang="en-US" sz="1600" dirty="0">
                <a:solidFill>
                  <a:schemeClr val="bg1"/>
                </a:solidFill>
                <a:ea typeface="微软雅黑" pitchFamily="34" charset="-122"/>
              </a:rPr>
              <a:t>楼内服务设施设备定位及监控</a:t>
            </a:r>
            <a:endParaRPr lang="en-US" altLang="zh-CN" sz="1600" dirty="0">
              <a:solidFill>
                <a:schemeClr val="bg1"/>
              </a:solidFill>
              <a:ea typeface="微软雅黑" pitchFamily="34" charset="-122"/>
            </a:endParaRPr>
          </a:p>
          <a:p>
            <a:pPr indent="134541" algn="r">
              <a:defRPr/>
            </a:pPr>
            <a:r>
              <a:rPr lang="zh-CN" altLang="en-US" sz="1600" dirty="0">
                <a:solidFill>
                  <a:schemeClr val="bg1"/>
                </a:solidFill>
                <a:ea typeface="微软雅黑" pitchFamily="34" charset="-122"/>
              </a:rPr>
              <a:t>楼内服务人员定位及监控</a:t>
            </a:r>
            <a:endParaRPr lang="en-US" altLang="zh-CN" sz="16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0E9252C1-098C-4BFE-9BD5-8998430AEC9D}"/>
              </a:ext>
            </a:extLst>
          </p:cNvPr>
          <p:cNvSpPr/>
          <p:nvPr/>
        </p:nvSpPr>
        <p:spPr bwMode="auto">
          <a:xfrm>
            <a:off x="6771918" y="3586477"/>
            <a:ext cx="2321282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134541">
              <a:defRPr/>
            </a:pPr>
            <a:r>
              <a:rPr lang="zh-CN" altLang="en-US" sz="1600" b="1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精准预测及决策支持</a:t>
            </a:r>
            <a:endParaRPr lang="en-US" altLang="zh-CN" sz="1600" b="1" dirty="0">
              <a:solidFill>
                <a:schemeClr val="accent4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数据整合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数据驱动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精准预测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智能告警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134541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决策支持</a:t>
            </a:r>
          </a:p>
        </p:txBody>
      </p:sp>
      <p:grpSp>
        <p:nvGrpSpPr>
          <p:cNvPr id="64" name="组合 70">
            <a:extLst>
              <a:ext uri="{FF2B5EF4-FFF2-40B4-BE49-F238E27FC236}">
                <a16:creationId xmlns:a16="http://schemas.microsoft.com/office/drawing/2014/main" xmlns="" id="{0D9837A5-A057-4695-A0C3-8727E74C9A70}"/>
              </a:ext>
            </a:extLst>
          </p:cNvPr>
          <p:cNvGrpSpPr>
            <a:grpSpLocks/>
          </p:cNvGrpSpPr>
          <p:nvPr/>
        </p:nvGrpSpPr>
        <p:grpSpPr bwMode="auto">
          <a:xfrm>
            <a:off x="5156795" y="1362552"/>
            <a:ext cx="1166258" cy="674405"/>
            <a:chOff x="812587" y="2830886"/>
            <a:chExt cx="2181256" cy="1029768"/>
          </a:xfrm>
        </p:grpSpPr>
        <p:grpSp>
          <p:nvGrpSpPr>
            <p:cNvPr id="65" name="Group 103">
              <a:extLst>
                <a:ext uri="{FF2B5EF4-FFF2-40B4-BE49-F238E27FC236}">
                  <a16:creationId xmlns:a16="http://schemas.microsoft.com/office/drawing/2014/main" xmlns="" id="{3A666DC7-39AC-4865-A159-8E824DDEB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87" y="3021748"/>
              <a:ext cx="2181256" cy="838906"/>
              <a:chOff x="1520825" y="1631950"/>
              <a:chExt cx="6108700" cy="3600451"/>
            </a:xfrm>
          </p:grpSpPr>
          <p:sp>
            <p:nvSpPr>
              <p:cNvPr id="96" name="Freeform 6">
                <a:extLst>
                  <a:ext uri="{FF2B5EF4-FFF2-40B4-BE49-F238E27FC236}">
                    <a16:creationId xmlns:a16="http://schemas.microsoft.com/office/drawing/2014/main" xmlns="" id="{07A2E23E-C1DF-4DCD-8F35-B4EDEB402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279" y="3410573"/>
                <a:ext cx="3045644" cy="1823535"/>
              </a:xfrm>
              <a:custGeom>
                <a:avLst/>
                <a:gdLst>
                  <a:gd name="T0" fmla="*/ 1918 w 1918"/>
                  <a:gd name="T1" fmla="*/ 0 h 1153"/>
                  <a:gd name="T2" fmla="*/ 1918 w 1918"/>
                  <a:gd name="T3" fmla="*/ 38 h 1153"/>
                  <a:gd name="T4" fmla="*/ 0 w 1918"/>
                  <a:gd name="T5" fmla="*/ 1153 h 1153"/>
                  <a:gd name="T6" fmla="*/ 0 w 1918"/>
                  <a:gd name="T7" fmla="*/ 1115 h 1153"/>
                  <a:gd name="T8" fmla="*/ 1918 w 1918"/>
                  <a:gd name="T9" fmla="*/ 0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8" h="1153">
                    <a:moveTo>
                      <a:pt x="1918" y="0"/>
                    </a:moveTo>
                    <a:lnTo>
                      <a:pt x="1918" y="38"/>
                    </a:lnTo>
                    <a:lnTo>
                      <a:pt x="0" y="1153"/>
                    </a:lnTo>
                    <a:lnTo>
                      <a:pt x="0" y="1115"/>
                    </a:lnTo>
                    <a:lnTo>
                      <a:pt x="1918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100">
                  <a:latin typeface="Arial" pitchFamily="34" charset="0"/>
                  <a:ea typeface="SimHei" pitchFamily="49" charset="-122"/>
                  <a:cs typeface="Arial" pitchFamily="34" charset="0"/>
                </a:endParaRPr>
              </a:p>
            </p:txBody>
          </p:sp>
          <p:sp>
            <p:nvSpPr>
              <p:cNvPr id="97" name="Freeform 7">
                <a:extLst>
                  <a:ext uri="{FF2B5EF4-FFF2-40B4-BE49-F238E27FC236}">
                    <a16:creationId xmlns:a16="http://schemas.microsoft.com/office/drawing/2014/main" xmlns="" id="{8AFB7FD6-D7F4-44A6-B974-0BF2FB30E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087" y="3410573"/>
                <a:ext cx="3067191" cy="1823535"/>
              </a:xfrm>
              <a:custGeom>
                <a:avLst/>
                <a:gdLst>
                  <a:gd name="T0" fmla="*/ 1930 w 1930"/>
                  <a:gd name="T1" fmla="*/ 1115 h 1153"/>
                  <a:gd name="T2" fmla="*/ 1930 w 1930"/>
                  <a:gd name="T3" fmla="*/ 1153 h 1153"/>
                  <a:gd name="T4" fmla="*/ 0 w 1930"/>
                  <a:gd name="T5" fmla="*/ 38 h 1153"/>
                  <a:gd name="T6" fmla="*/ 0 w 1930"/>
                  <a:gd name="T7" fmla="*/ 0 h 1153"/>
                  <a:gd name="T8" fmla="*/ 1930 w 1930"/>
                  <a:gd name="T9" fmla="*/ 1115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0" h="1153">
                    <a:moveTo>
                      <a:pt x="1930" y="1115"/>
                    </a:moveTo>
                    <a:lnTo>
                      <a:pt x="1930" y="1153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930" y="111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100">
                  <a:latin typeface="Arial" pitchFamily="34" charset="0"/>
                  <a:ea typeface="SimHei" pitchFamily="49" charset="-122"/>
                  <a:cs typeface="Arial" pitchFamily="34" charset="0"/>
                </a:endParaRPr>
              </a:p>
            </p:txBody>
          </p:sp>
          <p:sp>
            <p:nvSpPr>
              <p:cNvPr id="98" name="Freeform 8">
                <a:extLst>
                  <a:ext uri="{FF2B5EF4-FFF2-40B4-BE49-F238E27FC236}">
                    <a16:creationId xmlns:a16="http://schemas.microsoft.com/office/drawing/2014/main" xmlns="" id="{2AFD621C-575E-49D3-BB7C-53E237146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825" y="1631950"/>
                <a:ext cx="6108700" cy="3540125"/>
              </a:xfrm>
              <a:custGeom>
                <a:avLst/>
                <a:gdLst>
                  <a:gd name="T0" fmla="*/ 2147483647 w 3848"/>
                  <a:gd name="T1" fmla="*/ 2147483647 h 2230"/>
                  <a:gd name="T2" fmla="*/ 2147483647 w 3848"/>
                  <a:gd name="T3" fmla="*/ 2147483647 h 2230"/>
                  <a:gd name="T4" fmla="*/ 0 w 3848"/>
                  <a:gd name="T5" fmla="*/ 2147483647 h 2230"/>
                  <a:gd name="T6" fmla="*/ 2147483647 w 3848"/>
                  <a:gd name="T7" fmla="*/ 0 h 2230"/>
                  <a:gd name="T8" fmla="*/ 2147483647 w 3848"/>
                  <a:gd name="T9" fmla="*/ 2147483647 h 2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48" h="2230">
                    <a:moveTo>
                      <a:pt x="3848" y="1115"/>
                    </a:moveTo>
                    <a:lnTo>
                      <a:pt x="1930" y="2230"/>
                    </a:lnTo>
                    <a:lnTo>
                      <a:pt x="0" y="1115"/>
                    </a:lnTo>
                    <a:lnTo>
                      <a:pt x="1918" y="0"/>
                    </a:lnTo>
                    <a:lnTo>
                      <a:pt x="3848" y="111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66" name="Picture 2" descr="C:\Users\contractor\Desktop\physical_server-single.png">
              <a:extLst>
                <a:ext uri="{FF2B5EF4-FFF2-40B4-BE49-F238E27FC236}">
                  <a16:creationId xmlns:a16="http://schemas.microsoft.com/office/drawing/2014/main" xmlns="" id="{0070B4D7-5C08-4709-8C4C-38F6BF71F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954" y="3300753"/>
              <a:ext cx="305081" cy="15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 descr="C:\Users\contractor\Desktop\physical_server-single.png">
              <a:extLst>
                <a:ext uri="{FF2B5EF4-FFF2-40B4-BE49-F238E27FC236}">
                  <a16:creationId xmlns:a16="http://schemas.microsoft.com/office/drawing/2014/main" xmlns="" id="{11B495DF-11D4-4C1E-9224-596DF91B4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038" y="3394357"/>
              <a:ext cx="305081" cy="15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2" descr="C:\Users\contractor\Desktop\physical_server-single.png">
              <a:extLst>
                <a:ext uri="{FF2B5EF4-FFF2-40B4-BE49-F238E27FC236}">
                  <a16:creationId xmlns:a16="http://schemas.microsoft.com/office/drawing/2014/main" xmlns="" id="{85C0C5B7-4C8B-4CD2-87A3-E081B9002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206" y="3487973"/>
              <a:ext cx="305081" cy="15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" descr="C:\Users\contractor\Desktop\physical_server-single.png">
              <a:extLst>
                <a:ext uri="{FF2B5EF4-FFF2-40B4-BE49-F238E27FC236}">
                  <a16:creationId xmlns:a16="http://schemas.microsoft.com/office/drawing/2014/main" xmlns="" id="{C6218194-3FB1-4C74-8B99-5E5C816B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369" y="3581582"/>
              <a:ext cx="305081" cy="15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" name="Group 127">
              <a:extLst>
                <a:ext uri="{FF2B5EF4-FFF2-40B4-BE49-F238E27FC236}">
                  <a16:creationId xmlns:a16="http://schemas.microsoft.com/office/drawing/2014/main" xmlns="" id="{E99BF062-E0C0-48D9-9E70-EC6465925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9705" y="3021304"/>
              <a:ext cx="1044645" cy="419508"/>
              <a:chOff x="4170086" y="3009532"/>
              <a:chExt cx="2925577" cy="1800461"/>
            </a:xfrm>
          </p:grpSpPr>
          <p:pic>
            <p:nvPicPr>
              <p:cNvPr id="92" name="Picture 3" descr="C:\Users\contractor\Desktop\physical_storage-one.png">
                <a:extLst>
                  <a:ext uri="{FF2B5EF4-FFF2-40B4-BE49-F238E27FC236}">
                    <a16:creationId xmlns:a16="http://schemas.microsoft.com/office/drawing/2014/main" xmlns="" id="{913A4BE7-6BC4-4001-8C4B-B401AF3FE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0086" y="3009532"/>
                <a:ext cx="869782" cy="676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3" descr="C:\Users\contractor\Desktop\physical_storage-one.png">
                <a:extLst>
                  <a:ext uri="{FF2B5EF4-FFF2-40B4-BE49-F238E27FC236}">
                    <a16:creationId xmlns:a16="http://schemas.microsoft.com/office/drawing/2014/main" xmlns="" id="{AEBF6915-F173-4FEB-A7EC-2FECF541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0659" y="3324742"/>
                <a:ext cx="869782" cy="676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3" descr="C:\Users\contractor\Desktop\physical_storage-one.png">
                <a:extLst>
                  <a:ext uri="{FF2B5EF4-FFF2-40B4-BE49-F238E27FC236}">
                    <a16:creationId xmlns:a16="http://schemas.microsoft.com/office/drawing/2014/main" xmlns="" id="{252A8D8B-E804-4B5E-901D-792878857F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8270" y="3729040"/>
                <a:ext cx="869782" cy="676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3" descr="C:\Users\contractor\Desktop\physical_storage-one.png">
                <a:extLst>
                  <a:ext uri="{FF2B5EF4-FFF2-40B4-BE49-F238E27FC236}">
                    <a16:creationId xmlns:a16="http://schemas.microsoft.com/office/drawing/2014/main" xmlns="" id="{82ACCCC1-0A82-488A-9FA6-7E56B8EFF3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5881" y="4133337"/>
                <a:ext cx="869782" cy="676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" name="Group 132">
              <a:extLst>
                <a:ext uri="{FF2B5EF4-FFF2-40B4-BE49-F238E27FC236}">
                  <a16:creationId xmlns:a16="http://schemas.microsoft.com/office/drawing/2014/main" xmlns="" id="{28537194-84F1-4E87-A338-1185A08BF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5957" y="3263512"/>
              <a:ext cx="1033497" cy="425672"/>
              <a:chOff x="2031175" y="4049080"/>
              <a:chExt cx="2894350" cy="1826922"/>
            </a:xfrm>
          </p:grpSpPr>
          <p:pic>
            <p:nvPicPr>
              <p:cNvPr id="88" name="Picture 7" descr="C:\Users\contractor\Desktop\compute-layer.png">
                <a:extLst>
                  <a:ext uri="{FF2B5EF4-FFF2-40B4-BE49-F238E27FC236}">
                    <a16:creationId xmlns:a16="http://schemas.microsoft.com/office/drawing/2014/main" xmlns="" id="{91AC887D-D113-4229-8D01-A0B275F35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1175" y="4049080"/>
                <a:ext cx="854392" cy="621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7" descr="C:\Users\contractor\Desktop\compute-layer.png">
                <a:extLst>
                  <a:ext uri="{FF2B5EF4-FFF2-40B4-BE49-F238E27FC236}">
                    <a16:creationId xmlns:a16="http://schemas.microsoft.com/office/drawing/2014/main" xmlns="" id="{A4A429D8-EA41-4CF6-BC0E-68201C01C2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924" y="4450814"/>
                <a:ext cx="854392" cy="621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7" descr="C:\Users\contractor\Desktop\compute-layer.png">
                <a:extLst>
                  <a:ext uri="{FF2B5EF4-FFF2-40B4-BE49-F238E27FC236}">
                    <a16:creationId xmlns:a16="http://schemas.microsoft.com/office/drawing/2014/main" xmlns="" id="{5EAF3E37-03F6-48D3-AF57-43D8FD39EC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4528" y="4852596"/>
                <a:ext cx="854392" cy="621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36" descr="C:\Users\contractor\Desktop\compute-layer.png">
                <a:extLst>
                  <a:ext uri="{FF2B5EF4-FFF2-40B4-BE49-F238E27FC236}">
                    <a16:creationId xmlns:a16="http://schemas.microsoft.com/office/drawing/2014/main" xmlns="" id="{33F65CA2-12D1-4435-B825-F5EBDC4858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133" y="5254353"/>
                <a:ext cx="854392" cy="621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Group 137">
              <a:extLst>
                <a:ext uri="{FF2B5EF4-FFF2-40B4-BE49-F238E27FC236}">
                  <a16:creationId xmlns:a16="http://schemas.microsoft.com/office/drawing/2014/main" xmlns="" id="{6C07595A-8E0A-463F-A389-379F08B1F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187" y="2962239"/>
              <a:ext cx="1808395" cy="775042"/>
              <a:chOff x="2031174" y="2756040"/>
              <a:chExt cx="5064488" cy="3326355"/>
            </a:xfrm>
          </p:grpSpPr>
          <p:pic>
            <p:nvPicPr>
              <p:cNvPr id="86" name="Picture 3">
                <a:extLst>
                  <a:ext uri="{FF2B5EF4-FFF2-40B4-BE49-F238E27FC236}">
                    <a16:creationId xmlns:a16="http://schemas.microsoft.com/office/drawing/2014/main" xmlns="" id="{759624CD-B031-4E8F-B659-02E290289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1174" y="2756040"/>
                <a:ext cx="5064488" cy="3105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Box 40">
                <a:extLst>
                  <a:ext uri="{FF2B5EF4-FFF2-40B4-BE49-F238E27FC236}">
                    <a16:creationId xmlns:a16="http://schemas.microsoft.com/office/drawing/2014/main" xmlns="" id="{0DEB671F-BEBF-4839-94DE-840DDE4BF33D}"/>
                  </a:ext>
                </a:extLst>
              </p:cNvPr>
              <p:cNvSpPr txBox="1"/>
              <p:nvPr/>
            </p:nvSpPr>
            <p:spPr>
              <a:xfrm>
                <a:off x="5300912" y="4085604"/>
                <a:ext cx="864761" cy="1996791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zh-CN" altLang="en-US" sz="1100" b="1">
                    <a:latin typeface="Arial" pitchFamily="34" charset="0"/>
                    <a:ea typeface="SimHei" pitchFamily="49" charset="-122"/>
                    <a:cs typeface="Arial" pitchFamily="34" charset="0"/>
                  </a:rPr>
                  <a:t>计算</a:t>
                </a:r>
              </a:p>
            </p:txBody>
          </p:sp>
        </p:grpSp>
        <p:grpSp>
          <p:nvGrpSpPr>
            <p:cNvPr id="74" name="Group 140">
              <a:extLst>
                <a:ext uri="{FF2B5EF4-FFF2-40B4-BE49-F238E27FC236}">
                  <a16:creationId xmlns:a16="http://schemas.microsoft.com/office/drawing/2014/main" xmlns="" id="{D694CC23-8194-439E-A5D3-5D90C7C77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186" y="2927214"/>
              <a:ext cx="1808396" cy="774775"/>
              <a:chOff x="2031174" y="2595601"/>
              <a:chExt cx="5064489" cy="3325209"/>
            </a:xfrm>
          </p:grpSpPr>
          <p:pic>
            <p:nvPicPr>
              <p:cNvPr id="84" name="Picture 3" descr="C:\Users\contractor\Desktop\storage-layer_LARGE.png">
                <a:extLst>
                  <a:ext uri="{FF2B5EF4-FFF2-40B4-BE49-F238E27FC236}">
                    <a16:creationId xmlns:a16="http://schemas.microsoft.com/office/drawing/2014/main" xmlns="" id="{E06CF50E-D196-4237-A547-B49168E96E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1174" y="2595601"/>
                <a:ext cx="5064489" cy="3105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TextBox 38">
                <a:extLst>
                  <a:ext uri="{FF2B5EF4-FFF2-40B4-BE49-F238E27FC236}">
                    <a16:creationId xmlns:a16="http://schemas.microsoft.com/office/drawing/2014/main" xmlns="" id="{4E6C9D64-CCCC-446D-9DD3-9D1D6EAAFEE8}"/>
                  </a:ext>
                </a:extLst>
              </p:cNvPr>
              <p:cNvSpPr txBox="1"/>
              <p:nvPr/>
            </p:nvSpPr>
            <p:spPr>
              <a:xfrm>
                <a:off x="5300915" y="3924015"/>
                <a:ext cx="864761" cy="1996795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zh-CN" altLang="en-US" sz="1100" b="1">
                    <a:latin typeface="Arial" pitchFamily="34" charset="0"/>
                    <a:ea typeface="SimHei" pitchFamily="49" charset="-122"/>
                    <a:cs typeface="Arial" pitchFamily="34" charset="0"/>
                  </a:rPr>
                  <a:t>存储</a:t>
                </a:r>
              </a:p>
            </p:txBody>
          </p:sp>
        </p:grpSp>
        <p:grpSp>
          <p:nvGrpSpPr>
            <p:cNvPr id="75" name="Group 143">
              <a:extLst>
                <a:ext uri="{FF2B5EF4-FFF2-40B4-BE49-F238E27FC236}">
                  <a16:creationId xmlns:a16="http://schemas.microsoft.com/office/drawing/2014/main" xmlns="" id="{E91AC678-C23F-44AE-ABA3-BF791A0F8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5314" y="2892191"/>
              <a:ext cx="1808395" cy="946668"/>
              <a:chOff x="2104344" y="2435664"/>
              <a:chExt cx="5064488" cy="4062952"/>
            </a:xfrm>
          </p:grpSpPr>
          <p:pic>
            <p:nvPicPr>
              <p:cNvPr id="82" name="Picture 3">
                <a:extLst>
                  <a:ext uri="{FF2B5EF4-FFF2-40B4-BE49-F238E27FC236}">
                    <a16:creationId xmlns:a16="http://schemas.microsoft.com/office/drawing/2014/main" xmlns="" id="{95A8460E-4E94-4E18-85BD-5BA1D41253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4344" y="2435664"/>
                <a:ext cx="5064488" cy="3105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TextBox 35">
                <a:extLst>
                  <a:ext uri="{FF2B5EF4-FFF2-40B4-BE49-F238E27FC236}">
                    <a16:creationId xmlns:a16="http://schemas.microsoft.com/office/drawing/2014/main" xmlns="" id="{74FB2D23-A71A-4DED-B470-9DB547BF8021}"/>
                  </a:ext>
                </a:extLst>
              </p:cNvPr>
              <p:cNvSpPr txBox="1"/>
              <p:nvPr/>
            </p:nvSpPr>
            <p:spPr>
              <a:xfrm>
                <a:off x="5300914" y="4501820"/>
                <a:ext cx="864761" cy="1996796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90000"/>
                  </a:lnSpc>
                  <a:defRPr/>
                </a:pPr>
                <a:r>
                  <a:rPr lang="zh-CN" altLang="en-US" sz="1100" b="1" dirty="0">
                    <a:latin typeface="Arial" pitchFamily="34" charset="0"/>
                    <a:ea typeface="SimHei" pitchFamily="49" charset="-122"/>
                    <a:cs typeface="Arial" pitchFamily="34" charset="0"/>
                  </a:rPr>
                  <a:t>网络</a:t>
                </a:r>
              </a:p>
            </p:txBody>
          </p:sp>
        </p:grpSp>
        <p:pic>
          <p:nvPicPr>
            <p:cNvPr id="76" name="Picture 3" descr="C:\Users\Dan\Desktop\icons_vNetwork.png">
              <a:extLst>
                <a:ext uri="{FF2B5EF4-FFF2-40B4-BE49-F238E27FC236}">
                  <a16:creationId xmlns:a16="http://schemas.microsoft.com/office/drawing/2014/main" xmlns="" id="{F767CEC1-0001-4485-B5F8-109907EEA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822" y="3004065"/>
              <a:ext cx="378784" cy="28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3" descr="C:\Users\Dan\Desktop\icons_vNetwork.png">
              <a:extLst>
                <a:ext uri="{FF2B5EF4-FFF2-40B4-BE49-F238E27FC236}">
                  <a16:creationId xmlns:a16="http://schemas.microsoft.com/office/drawing/2014/main" xmlns="" id="{4E6EBD09-C02F-42BC-90E7-9D680CB32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64" y="2830886"/>
              <a:ext cx="378784" cy="28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3" descr="C:\Users\Dan\Desktop\icons_vNetwork.png">
              <a:extLst>
                <a:ext uri="{FF2B5EF4-FFF2-40B4-BE49-F238E27FC236}">
                  <a16:creationId xmlns:a16="http://schemas.microsoft.com/office/drawing/2014/main" xmlns="" id="{4E1413A6-922D-4D8C-A108-0892C58DB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353" y="3120783"/>
              <a:ext cx="378784" cy="28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3" descr="C:\Users\Dan\Desktop\icons_vNetwork.png">
              <a:extLst>
                <a:ext uri="{FF2B5EF4-FFF2-40B4-BE49-F238E27FC236}">
                  <a16:creationId xmlns:a16="http://schemas.microsoft.com/office/drawing/2014/main" xmlns="" id="{50658D19-CA22-45E8-8C12-E67DFD9C1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397" y="2947604"/>
              <a:ext cx="378784" cy="28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3" descr="C:\Users\Dan\Desktop\icons_vNetwork.png">
              <a:extLst>
                <a:ext uri="{FF2B5EF4-FFF2-40B4-BE49-F238E27FC236}">
                  <a16:creationId xmlns:a16="http://schemas.microsoft.com/office/drawing/2014/main" xmlns="" id="{3B884CDC-4D34-43B3-9990-AC75E08C4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886" y="3237508"/>
              <a:ext cx="378784" cy="28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3" descr="C:\Users\Dan\Desktop\icons_vNetwork.png">
              <a:extLst>
                <a:ext uri="{FF2B5EF4-FFF2-40B4-BE49-F238E27FC236}">
                  <a16:creationId xmlns:a16="http://schemas.microsoft.com/office/drawing/2014/main" xmlns="" id="{9A211B85-07C6-49B5-868D-48B9B4217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929" y="3064314"/>
              <a:ext cx="378784" cy="28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矩形 4">
            <a:extLst>
              <a:ext uri="{FF2B5EF4-FFF2-40B4-BE49-F238E27FC236}">
                <a16:creationId xmlns:a16="http://schemas.microsoft.com/office/drawing/2014/main" xmlns="" id="{D3CBBE2A-D49D-4D84-B6F6-B0086965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1977523"/>
            <a:ext cx="1486207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indent="1793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600" b="1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精细化管理</a:t>
            </a:r>
            <a:endParaRPr lang="en-US" altLang="zh-CN" sz="1600" dirty="0">
              <a:solidFill>
                <a:schemeClr val="accent4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旅客服务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生产运行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任务派发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进程汇报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及时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通讯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0" name="Picture 2">
            <a:extLst>
              <a:ext uri="{FF2B5EF4-FFF2-40B4-BE49-F238E27FC236}">
                <a16:creationId xmlns:a16="http://schemas.microsoft.com/office/drawing/2014/main" xmlns="" id="{AF765C6C-5F88-49C4-8049-B580A0B1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63" y="3738946"/>
            <a:ext cx="1249642" cy="72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3">
            <a:extLst>
              <a:ext uri="{FF2B5EF4-FFF2-40B4-BE49-F238E27FC236}">
                <a16:creationId xmlns:a16="http://schemas.microsoft.com/office/drawing/2014/main" xmlns="" id="{F3F7F7DA-95B2-430A-8EB3-F40E589E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39" y="1970850"/>
            <a:ext cx="829057" cy="57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AutoShape 3">
            <a:extLst>
              <a:ext uri="{FF2B5EF4-FFF2-40B4-BE49-F238E27FC236}">
                <a16:creationId xmlns:a16="http://schemas.microsoft.com/office/drawing/2014/main" xmlns="" id="{C7EC8A22-4506-43E2-8E82-C26A3FFC3E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2535" y="2186415"/>
            <a:ext cx="2178527" cy="18499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gradFill rotWithShape="1">
            <a:gsLst>
              <a:gs pos="0">
                <a:srgbClr val="DCDCDC"/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103" name="Text Box 52">
            <a:extLst>
              <a:ext uri="{FF2B5EF4-FFF2-40B4-BE49-F238E27FC236}">
                <a16:creationId xmlns:a16="http://schemas.microsoft.com/office/drawing/2014/main" xmlns="" id="{09745F2A-9A4E-4B80-B0E4-E505A437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599" y="2796259"/>
            <a:ext cx="85645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kumimoji="1" lang="zh-CN" altLang="en-US" sz="1800" b="1" dirty="0">
                <a:latin typeface="微软雅黑" pitchFamily="34" charset="-122"/>
                <a:ea typeface="微软雅黑" pitchFamily="34" charset="-122"/>
              </a:rPr>
              <a:t>核心支撑技术</a:t>
            </a:r>
            <a:endParaRPr kumimoji="1" lang="en-US" altLang="zh-CN" sz="18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xmlns="" id="{A2DBA213-7B01-408C-B095-AE6BD609D612}"/>
              </a:ext>
            </a:extLst>
          </p:cNvPr>
          <p:cNvGrpSpPr/>
          <p:nvPr/>
        </p:nvGrpSpPr>
        <p:grpSpPr>
          <a:xfrm>
            <a:off x="4108807" y="1226867"/>
            <a:ext cx="916705" cy="924962"/>
            <a:chOff x="3923928" y="1340768"/>
            <a:chExt cx="1222273" cy="1233283"/>
          </a:xfrm>
        </p:grpSpPr>
        <p:pic>
          <p:nvPicPr>
            <p:cNvPr id="105" name="Picture 8" descr="circuler_1">
              <a:extLst>
                <a:ext uri="{FF2B5EF4-FFF2-40B4-BE49-F238E27FC236}">
                  <a16:creationId xmlns:a16="http://schemas.microsoft.com/office/drawing/2014/main" xmlns="" id="{819B1F76-C4BA-4257-8CBE-5E4F6F25D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23928" y="1343942"/>
              <a:ext cx="1222273" cy="122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Oval 9">
              <a:extLst>
                <a:ext uri="{FF2B5EF4-FFF2-40B4-BE49-F238E27FC236}">
                  <a16:creationId xmlns:a16="http://schemas.microsoft.com/office/drawing/2014/main" xmlns="" id="{BC8A9E03-F9BF-4259-B7A4-99B6C53A4A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3928" y="1340768"/>
              <a:ext cx="1214336" cy="1233283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Text Box 16">
              <a:extLst>
                <a:ext uri="{FF2B5EF4-FFF2-40B4-BE49-F238E27FC236}">
                  <a16:creationId xmlns:a16="http://schemas.microsoft.com/office/drawing/2014/main" xmlns="" id="{19C7451F-B367-4B01-BF87-B3F4456F1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847" y="2016423"/>
              <a:ext cx="10776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zh-CN" altLang="en-US" sz="1200" b="1" dirty="0">
                  <a:latin typeface="微软雅黑" pitchFamily="34" charset="-122"/>
                  <a:ea typeface="微软雅黑" pitchFamily="34" charset="-122"/>
                </a:rPr>
                <a:t>视频分析</a:t>
              </a:r>
              <a:endParaRPr kumimoji="1" lang="en-US" altLang="zh-CN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8" name="Group 17">
              <a:extLst>
                <a:ext uri="{FF2B5EF4-FFF2-40B4-BE49-F238E27FC236}">
                  <a16:creationId xmlns:a16="http://schemas.microsoft.com/office/drawing/2014/main" xmlns="" id="{2648AAD4-3F78-4E47-9FFF-040393FE8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7754" y="1593139"/>
              <a:ext cx="360333" cy="363477"/>
              <a:chOff x="523" y="2809"/>
              <a:chExt cx="876" cy="882"/>
            </a:xfrm>
          </p:grpSpPr>
          <p:sp>
            <p:nvSpPr>
              <p:cNvPr id="109" name="Oval 18">
                <a:extLst>
                  <a:ext uri="{FF2B5EF4-FFF2-40B4-BE49-F238E27FC236}">
                    <a16:creationId xmlns:a16="http://schemas.microsoft.com/office/drawing/2014/main" xmlns="" id="{5ED49DC0-6B41-41D1-BB2A-E97A06690063}"/>
                  </a:ext>
                </a:extLst>
              </p:cNvPr>
              <p:cNvSpPr>
                <a:spLocks noChangeArrowheads="1"/>
              </p:cNvSpPr>
              <p:nvPr/>
            </p:nvSpPr>
            <p:spPr bwMode="black">
              <a:xfrm>
                <a:off x="523" y="2809"/>
                <a:ext cx="876" cy="876"/>
              </a:xfrm>
              <a:prstGeom prst="ellipse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Line 19">
                <a:extLst>
                  <a:ext uri="{FF2B5EF4-FFF2-40B4-BE49-F238E27FC236}">
                    <a16:creationId xmlns:a16="http://schemas.microsoft.com/office/drawing/2014/main" xmlns="" id="{FA52465A-998B-4DA6-90C9-4B4AFB3A20E9}"/>
                  </a:ext>
                </a:extLst>
              </p:cNvPr>
              <p:cNvSpPr>
                <a:spLocks noChangeShapeType="1"/>
              </p:cNvSpPr>
              <p:nvPr/>
            </p:nvSpPr>
            <p:spPr bwMode="black">
              <a:xfrm>
                <a:off x="964" y="2809"/>
                <a:ext cx="0" cy="87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20">
                <a:extLst>
                  <a:ext uri="{FF2B5EF4-FFF2-40B4-BE49-F238E27FC236}">
                    <a16:creationId xmlns:a16="http://schemas.microsoft.com/office/drawing/2014/main" xmlns="" id="{8D8CC841-67BE-46BD-9242-C950F7709D8F}"/>
                  </a:ext>
                </a:extLst>
              </p:cNvPr>
              <p:cNvSpPr>
                <a:spLocks noChangeShapeType="1"/>
              </p:cNvSpPr>
              <p:nvPr/>
            </p:nvSpPr>
            <p:spPr bwMode="black">
              <a:xfrm>
                <a:off x="523" y="3244"/>
                <a:ext cx="876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Freeform 21">
                <a:extLst>
                  <a:ext uri="{FF2B5EF4-FFF2-40B4-BE49-F238E27FC236}">
                    <a16:creationId xmlns:a16="http://schemas.microsoft.com/office/drawing/2014/main" xmlns="" id="{DDBBD984-B8BC-4D04-B01F-7B19A2E9796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1023" y="2815"/>
                <a:ext cx="182" cy="864"/>
              </a:xfrm>
              <a:custGeom>
                <a:avLst/>
                <a:gdLst>
                  <a:gd name="T0" fmla="*/ 0 w 182"/>
                  <a:gd name="T1" fmla="*/ 0 h 864"/>
                  <a:gd name="T2" fmla="*/ 182 w 182"/>
                  <a:gd name="T3" fmla="*/ 435 h 864"/>
                  <a:gd name="T4" fmla="*/ 6 w 182"/>
                  <a:gd name="T5" fmla="*/ 864 h 8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Freeform 22">
                <a:extLst>
                  <a:ext uri="{FF2B5EF4-FFF2-40B4-BE49-F238E27FC236}">
                    <a16:creationId xmlns:a16="http://schemas.microsoft.com/office/drawing/2014/main" xmlns="" id="{564A0B42-13E7-4743-8997-B4A4F439133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26" y="2821"/>
                <a:ext cx="197" cy="870"/>
              </a:xfrm>
              <a:custGeom>
                <a:avLst/>
                <a:gdLst>
                  <a:gd name="T0" fmla="*/ 167 w 197"/>
                  <a:gd name="T1" fmla="*/ 0 h 870"/>
                  <a:gd name="T2" fmla="*/ 0 w 197"/>
                  <a:gd name="T3" fmla="*/ 436 h 870"/>
                  <a:gd name="T4" fmla="*/ 197 w 197"/>
                  <a:gd name="T5" fmla="*/ 870 h 8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Freeform 23">
                <a:extLst>
                  <a:ext uri="{FF2B5EF4-FFF2-40B4-BE49-F238E27FC236}">
                    <a16:creationId xmlns:a16="http://schemas.microsoft.com/office/drawing/2014/main" xmlns="" id="{C72467F7-FDCF-4093-B9FF-3D4663A002EE}"/>
                  </a:ext>
                </a:extLst>
              </p:cNvPr>
              <p:cNvSpPr>
                <a:spLocks/>
              </p:cNvSpPr>
              <p:nvPr/>
            </p:nvSpPr>
            <p:spPr bwMode="black">
              <a:xfrm rot="5400000">
                <a:off x="892" y="3171"/>
                <a:ext cx="114" cy="653"/>
              </a:xfrm>
              <a:custGeom>
                <a:avLst/>
                <a:gdLst>
                  <a:gd name="T0" fmla="*/ 19 w 197"/>
                  <a:gd name="T1" fmla="*/ 0 h 870"/>
                  <a:gd name="T2" fmla="*/ 0 w 197"/>
                  <a:gd name="T3" fmla="*/ 138 h 870"/>
                  <a:gd name="T4" fmla="*/ 22 w 197"/>
                  <a:gd name="T5" fmla="*/ 276 h 8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24">
                <a:extLst>
                  <a:ext uri="{FF2B5EF4-FFF2-40B4-BE49-F238E27FC236}">
                    <a16:creationId xmlns:a16="http://schemas.microsoft.com/office/drawing/2014/main" xmlns="" id="{C01FEA3E-F1D3-4069-AAD9-07D8809AB877}"/>
                  </a:ext>
                </a:extLst>
              </p:cNvPr>
              <p:cNvSpPr>
                <a:spLocks/>
              </p:cNvSpPr>
              <p:nvPr/>
            </p:nvSpPr>
            <p:spPr bwMode="black">
              <a:xfrm rot="16200000" flipV="1">
                <a:off x="900" y="2668"/>
                <a:ext cx="114" cy="653"/>
              </a:xfrm>
              <a:custGeom>
                <a:avLst/>
                <a:gdLst>
                  <a:gd name="T0" fmla="*/ 19 w 197"/>
                  <a:gd name="T1" fmla="*/ 0 h 870"/>
                  <a:gd name="T2" fmla="*/ 0 w 197"/>
                  <a:gd name="T3" fmla="*/ 138 h 870"/>
                  <a:gd name="T4" fmla="*/ 22 w 197"/>
                  <a:gd name="T5" fmla="*/ 276 h 8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xmlns="" id="{8980406E-CE65-4277-B432-FBFD09CE434C}"/>
              </a:ext>
            </a:extLst>
          </p:cNvPr>
          <p:cNvGrpSpPr/>
          <p:nvPr/>
        </p:nvGrpSpPr>
        <p:grpSpPr>
          <a:xfrm>
            <a:off x="5677569" y="2673177"/>
            <a:ext cx="915514" cy="924962"/>
            <a:chOff x="6015611" y="3269181"/>
            <a:chExt cx="1220685" cy="1233283"/>
          </a:xfrm>
        </p:grpSpPr>
        <p:pic>
          <p:nvPicPr>
            <p:cNvPr id="117" name="Picture 14" descr="circuler_1">
              <a:extLst>
                <a:ext uri="{FF2B5EF4-FFF2-40B4-BE49-F238E27FC236}">
                  <a16:creationId xmlns:a16="http://schemas.microsoft.com/office/drawing/2014/main" xmlns="" id="{C3EAF92C-E132-42E4-A2F7-F84421C94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015611" y="3270769"/>
              <a:ext cx="1220685" cy="1226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Oval 15">
              <a:extLst>
                <a:ext uri="{FF2B5EF4-FFF2-40B4-BE49-F238E27FC236}">
                  <a16:creationId xmlns:a16="http://schemas.microsoft.com/office/drawing/2014/main" xmlns="" id="{08EACAC1-F23A-41EA-9F59-CE1D1DE815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15611" y="3269181"/>
              <a:ext cx="1215924" cy="123328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19" name="Group 43">
              <a:extLst>
                <a:ext uri="{FF2B5EF4-FFF2-40B4-BE49-F238E27FC236}">
                  <a16:creationId xmlns:a16="http://schemas.microsoft.com/office/drawing/2014/main" xmlns="" id="{1AABBFBA-63A2-44BC-AC54-3F5A61C97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6104" y="3534250"/>
              <a:ext cx="519069" cy="330145"/>
              <a:chOff x="3824" y="1835"/>
              <a:chExt cx="491" cy="312"/>
            </a:xfrm>
          </p:grpSpPr>
          <p:grpSp>
            <p:nvGrpSpPr>
              <p:cNvPr id="121" name="Group 44">
                <a:extLst>
                  <a:ext uri="{FF2B5EF4-FFF2-40B4-BE49-F238E27FC236}">
                    <a16:creationId xmlns:a16="http://schemas.microsoft.com/office/drawing/2014/main" xmlns="" id="{CE46D22E-77DF-4DDD-B90C-5CDE1DE4F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4" y="1835"/>
                <a:ext cx="491" cy="312"/>
                <a:chOff x="347" y="2022"/>
                <a:chExt cx="491" cy="312"/>
              </a:xfrm>
            </p:grpSpPr>
            <p:sp>
              <p:nvSpPr>
                <p:cNvPr id="123" name="Freeform 45">
                  <a:extLst>
                    <a:ext uri="{FF2B5EF4-FFF2-40B4-BE49-F238E27FC236}">
                      <a16:creationId xmlns:a16="http://schemas.microsoft.com/office/drawing/2014/main" xmlns="" id="{BD5A83BF-E88C-4119-97B3-9D07851548A1}"/>
                    </a:ext>
                  </a:extLst>
                </p:cNvPr>
                <p:cNvSpPr>
                  <a:spLocks/>
                </p:cNvSpPr>
                <p:nvPr/>
              </p:nvSpPr>
              <p:spPr bwMode="black">
                <a:xfrm>
                  <a:off x="347" y="2022"/>
                  <a:ext cx="491" cy="312"/>
                </a:xfrm>
                <a:custGeom>
                  <a:avLst/>
                  <a:gdLst>
                    <a:gd name="T0" fmla="*/ 9 w 491"/>
                    <a:gd name="T1" fmla="*/ 96 h 312"/>
                    <a:gd name="T2" fmla="*/ 10 w 491"/>
                    <a:gd name="T3" fmla="*/ 159 h 312"/>
                    <a:gd name="T4" fmla="*/ 288 w 491"/>
                    <a:gd name="T5" fmla="*/ 312 h 312"/>
                    <a:gd name="T6" fmla="*/ 486 w 491"/>
                    <a:gd name="T7" fmla="*/ 184 h 312"/>
                    <a:gd name="T8" fmla="*/ 303 w 491"/>
                    <a:gd name="T9" fmla="*/ 302 h 312"/>
                    <a:gd name="T10" fmla="*/ 283 w 491"/>
                    <a:gd name="T11" fmla="*/ 246 h 312"/>
                    <a:gd name="T12" fmla="*/ 480 w 491"/>
                    <a:gd name="T13" fmla="*/ 128 h 312"/>
                    <a:gd name="T14" fmla="*/ 202 w 491"/>
                    <a:gd name="T15" fmla="*/ 0 h 312"/>
                    <a:gd name="T16" fmla="*/ 9 w 491"/>
                    <a:gd name="T17" fmla="*/ 9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1" h="312">
                      <a:moveTo>
                        <a:pt x="9" y="96"/>
                      </a:moveTo>
                      <a:cubicBezTo>
                        <a:pt x="0" y="133"/>
                        <a:pt x="1" y="139"/>
                        <a:pt x="10" y="159"/>
                      </a:cubicBezTo>
                      <a:cubicBezTo>
                        <a:pt x="57" y="195"/>
                        <a:pt x="255" y="300"/>
                        <a:pt x="288" y="312"/>
                      </a:cubicBezTo>
                      <a:cubicBezTo>
                        <a:pt x="346" y="289"/>
                        <a:pt x="457" y="207"/>
                        <a:pt x="486" y="184"/>
                      </a:cubicBezTo>
                      <a:cubicBezTo>
                        <a:pt x="491" y="173"/>
                        <a:pt x="337" y="292"/>
                        <a:pt x="303" y="302"/>
                      </a:cubicBezTo>
                      <a:cubicBezTo>
                        <a:pt x="296" y="310"/>
                        <a:pt x="254" y="274"/>
                        <a:pt x="283" y="246"/>
                      </a:cubicBezTo>
                      <a:cubicBezTo>
                        <a:pt x="338" y="217"/>
                        <a:pt x="378" y="180"/>
                        <a:pt x="480" y="128"/>
                      </a:cubicBezTo>
                      <a:cubicBezTo>
                        <a:pt x="343" y="66"/>
                        <a:pt x="288" y="30"/>
                        <a:pt x="202" y="0"/>
                      </a:cubicBezTo>
                      <a:cubicBezTo>
                        <a:pt x="100" y="33"/>
                        <a:pt x="46" y="75"/>
                        <a:pt x="9" y="96"/>
                      </a:cubicBezTo>
                      <a:close/>
                    </a:path>
                  </a:pathLst>
                </a:custGeom>
                <a:solidFill>
                  <a:schemeClr val="tx1">
                    <a:alpha val="59999"/>
                  </a:schemeClr>
                </a:solidFill>
                <a:ln w="19050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46">
                  <a:extLst>
                    <a:ext uri="{FF2B5EF4-FFF2-40B4-BE49-F238E27FC236}">
                      <a16:creationId xmlns:a16="http://schemas.microsoft.com/office/drawing/2014/main" xmlns="" id="{6C91E4B6-F9FA-45F3-9FD6-91C0C16F63B7}"/>
                    </a:ext>
                  </a:extLst>
                </p:cNvPr>
                <p:cNvSpPr>
                  <a:spLocks/>
                </p:cNvSpPr>
                <p:nvPr/>
              </p:nvSpPr>
              <p:spPr bwMode="black">
                <a:xfrm>
                  <a:off x="615" y="2154"/>
                  <a:ext cx="215" cy="171"/>
                </a:xfrm>
                <a:custGeom>
                  <a:avLst/>
                  <a:gdLst>
                    <a:gd name="T0" fmla="*/ 15 w 215"/>
                    <a:gd name="T1" fmla="*/ 117 h 171"/>
                    <a:gd name="T2" fmla="*/ 23 w 215"/>
                    <a:gd name="T3" fmla="*/ 171 h 171"/>
                    <a:gd name="T4" fmla="*/ 215 w 215"/>
                    <a:gd name="T5" fmla="*/ 48 h 171"/>
                    <a:gd name="T6" fmla="*/ 203 w 215"/>
                    <a:gd name="T7" fmla="*/ 0 h 171"/>
                    <a:gd name="T8" fmla="*/ 15 w 215"/>
                    <a:gd name="T9" fmla="*/ 117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5" h="171">
                      <a:moveTo>
                        <a:pt x="15" y="117"/>
                      </a:moveTo>
                      <a:cubicBezTo>
                        <a:pt x="9" y="129"/>
                        <a:pt x="0" y="154"/>
                        <a:pt x="23" y="171"/>
                      </a:cubicBezTo>
                      <a:cubicBezTo>
                        <a:pt x="45" y="166"/>
                        <a:pt x="185" y="77"/>
                        <a:pt x="215" y="48"/>
                      </a:cubicBezTo>
                      <a:cubicBezTo>
                        <a:pt x="215" y="32"/>
                        <a:pt x="207" y="32"/>
                        <a:pt x="203" y="0"/>
                      </a:cubicBezTo>
                      <a:cubicBezTo>
                        <a:pt x="125" y="42"/>
                        <a:pt x="56" y="87"/>
                        <a:pt x="15" y="117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Line 47">
                  <a:extLst>
                    <a:ext uri="{FF2B5EF4-FFF2-40B4-BE49-F238E27FC236}">
                      <a16:creationId xmlns:a16="http://schemas.microsoft.com/office/drawing/2014/main" xmlns="" id="{51ED004D-D3FF-4CFC-8575-CB15E6851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">
                <a:xfrm>
                  <a:off x="368" y="2128"/>
                  <a:ext cx="253" cy="137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2" name="Freeform 48">
                <a:extLst>
                  <a:ext uri="{FF2B5EF4-FFF2-40B4-BE49-F238E27FC236}">
                    <a16:creationId xmlns:a16="http://schemas.microsoft.com/office/drawing/2014/main" xmlns="" id="{FFC66B83-9052-4BBA-A2C9-D1E8421741C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69" y="2067"/>
                <a:ext cx="48" cy="44"/>
              </a:xfrm>
              <a:custGeom>
                <a:avLst/>
                <a:gdLst>
                  <a:gd name="T0" fmla="*/ 0 w 48"/>
                  <a:gd name="T1" fmla="*/ 14 h 44"/>
                  <a:gd name="T2" fmla="*/ 18 w 48"/>
                  <a:gd name="T3" fmla="*/ 0 h 44"/>
                  <a:gd name="T4" fmla="*/ 48 w 48"/>
                  <a:gd name="T5" fmla="*/ 26 h 44"/>
                  <a:gd name="T6" fmla="*/ 27 w 48"/>
                  <a:gd name="T7" fmla="*/ 44 h 44"/>
                  <a:gd name="T8" fmla="*/ 0 w 48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4">
                    <a:moveTo>
                      <a:pt x="0" y="14"/>
                    </a:moveTo>
                    <a:lnTo>
                      <a:pt x="18" y="0"/>
                    </a:lnTo>
                    <a:lnTo>
                      <a:pt x="48" y="26"/>
                    </a:lnTo>
                    <a:lnTo>
                      <a:pt x="27" y="4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tx1">
                  <a:alpha val="59999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0" name="Text Box 49">
              <a:extLst>
                <a:ext uri="{FF2B5EF4-FFF2-40B4-BE49-F238E27FC236}">
                  <a16:creationId xmlns:a16="http://schemas.microsoft.com/office/drawing/2014/main" xmlns="" id="{4650970A-498A-4388-BA93-6FD0BA07F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046" y="3969724"/>
              <a:ext cx="916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zh-CN" altLang="en-US" sz="1200" b="1" dirty="0">
                  <a:latin typeface="微软雅黑" pitchFamily="34" charset="-122"/>
                  <a:ea typeface="微软雅黑" pitchFamily="34" charset="-122"/>
                </a:rPr>
                <a:t>大数据</a:t>
              </a:r>
              <a:endParaRPr kumimoji="1" lang="en-US" altLang="zh-CN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xmlns="" id="{00CCE6F5-F7D8-4E68-8D79-DF7A82900CAC}"/>
              </a:ext>
            </a:extLst>
          </p:cNvPr>
          <p:cNvGrpSpPr/>
          <p:nvPr/>
        </p:nvGrpSpPr>
        <p:grpSpPr>
          <a:xfrm>
            <a:off x="4104969" y="4082325"/>
            <a:ext cx="915515" cy="924962"/>
            <a:chOff x="3918812" y="5148045"/>
            <a:chExt cx="1220686" cy="1233283"/>
          </a:xfrm>
        </p:grpSpPr>
        <p:pic>
          <p:nvPicPr>
            <p:cNvPr id="127" name="Picture 10" descr="circuler_1">
              <a:extLst>
                <a:ext uri="{FF2B5EF4-FFF2-40B4-BE49-F238E27FC236}">
                  <a16:creationId xmlns:a16="http://schemas.microsoft.com/office/drawing/2014/main" xmlns="" id="{01C5481B-2C99-44F4-8BF8-6517F1356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18812" y="5151219"/>
              <a:ext cx="1220686" cy="122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Oval 11">
              <a:extLst>
                <a:ext uri="{FF2B5EF4-FFF2-40B4-BE49-F238E27FC236}">
                  <a16:creationId xmlns:a16="http://schemas.microsoft.com/office/drawing/2014/main" xmlns="" id="{25F44B0B-1E7C-493C-B747-7BA034E315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8812" y="5148045"/>
              <a:ext cx="1215924" cy="1233283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9" name="Group 35">
              <a:extLst>
                <a:ext uri="{FF2B5EF4-FFF2-40B4-BE49-F238E27FC236}">
                  <a16:creationId xmlns:a16="http://schemas.microsoft.com/office/drawing/2014/main" xmlns="" id="{B14E27A4-E7A3-4B7F-87CA-64788F1E81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6291" y="5387718"/>
              <a:ext cx="409541" cy="355541"/>
              <a:chOff x="2310" y="3078"/>
              <a:chExt cx="312" cy="270"/>
            </a:xfrm>
          </p:grpSpPr>
          <p:sp>
            <p:nvSpPr>
              <p:cNvPr id="131" name="AutoShape 36">
                <a:extLst>
                  <a:ext uri="{FF2B5EF4-FFF2-40B4-BE49-F238E27FC236}">
                    <a16:creationId xmlns:a16="http://schemas.microsoft.com/office/drawing/2014/main" xmlns="" id="{D7961750-1076-4338-BC14-DA88823AB7B0}"/>
                  </a:ext>
                </a:extLst>
              </p:cNvPr>
              <p:cNvSpPr>
                <a:spLocks noChangeArrowheads="1"/>
              </p:cNvSpPr>
              <p:nvPr/>
            </p:nvSpPr>
            <p:spPr bwMode="black">
              <a:xfrm>
                <a:off x="2374" y="3078"/>
                <a:ext cx="186" cy="187"/>
              </a:xfrm>
              <a:prstGeom prst="roundRect">
                <a:avLst>
                  <a:gd name="adj" fmla="val 6250"/>
                </a:avLst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AutoShape 37">
                <a:extLst>
                  <a:ext uri="{FF2B5EF4-FFF2-40B4-BE49-F238E27FC236}">
                    <a16:creationId xmlns:a16="http://schemas.microsoft.com/office/drawing/2014/main" xmlns="" id="{B846ADAA-F146-4CD5-98F8-12AB88864875}"/>
                  </a:ext>
                </a:extLst>
              </p:cNvPr>
              <p:cNvSpPr>
                <a:spLocks noChangeArrowheads="1"/>
              </p:cNvSpPr>
              <p:nvPr/>
            </p:nvSpPr>
            <p:spPr bwMode="black">
              <a:xfrm>
                <a:off x="2310" y="3265"/>
                <a:ext cx="312" cy="83"/>
              </a:xfrm>
              <a:prstGeom prst="roundRect">
                <a:avLst>
                  <a:gd name="adj" fmla="val 16667"/>
                </a:avLst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AutoShape 38">
                <a:extLst>
                  <a:ext uri="{FF2B5EF4-FFF2-40B4-BE49-F238E27FC236}">
                    <a16:creationId xmlns:a16="http://schemas.microsoft.com/office/drawing/2014/main" xmlns="" id="{831F60F2-F0F0-4C1E-86A3-EF23C1B9CC9B}"/>
                  </a:ext>
                </a:extLst>
              </p:cNvPr>
              <p:cNvSpPr>
                <a:spLocks noChangeArrowheads="1"/>
              </p:cNvSpPr>
              <p:nvPr/>
            </p:nvSpPr>
            <p:spPr bwMode="black">
              <a:xfrm>
                <a:off x="2390" y="3096"/>
                <a:ext cx="154" cy="147"/>
              </a:xfrm>
              <a:prstGeom prst="roundRect">
                <a:avLst>
                  <a:gd name="adj" fmla="val 7972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Line 39">
                <a:extLst>
                  <a:ext uri="{FF2B5EF4-FFF2-40B4-BE49-F238E27FC236}">
                    <a16:creationId xmlns:a16="http://schemas.microsoft.com/office/drawing/2014/main" xmlns="" id="{BFD6E911-5D55-444A-A3FE-231E314C444B}"/>
                  </a:ext>
                </a:extLst>
              </p:cNvPr>
              <p:cNvSpPr>
                <a:spLocks noChangeShapeType="1"/>
              </p:cNvSpPr>
              <p:nvPr/>
            </p:nvSpPr>
            <p:spPr bwMode="black">
              <a:xfrm flipH="1">
                <a:off x="2530" y="3305"/>
                <a:ext cx="47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Line 40">
                <a:extLst>
                  <a:ext uri="{FF2B5EF4-FFF2-40B4-BE49-F238E27FC236}">
                    <a16:creationId xmlns:a16="http://schemas.microsoft.com/office/drawing/2014/main" xmlns="" id="{0DEA6E81-EDA7-4337-81AA-EFDD8EF41192}"/>
                  </a:ext>
                </a:extLst>
              </p:cNvPr>
              <p:cNvSpPr>
                <a:spLocks noChangeShapeType="1"/>
              </p:cNvSpPr>
              <p:nvPr/>
            </p:nvSpPr>
            <p:spPr bwMode="black">
              <a:xfrm flipH="1">
                <a:off x="2447" y="3134"/>
                <a:ext cx="78" cy="0"/>
              </a:xfrm>
              <a:prstGeom prst="line">
                <a:avLst/>
              </a:prstGeom>
              <a:noFill/>
              <a:ln w="254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Line 41">
                <a:extLst>
                  <a:ext uri="{FF2B5EF4-FFF2-40B4-BE49-F238E27FC236}">
                    <a16:creationId xmlns:a16="http://schemas.microsoft.com/office/drawing/2014/main" xmlns="" id="{B1C1DB50-7A69-4531-9550-C608DAAADD33}"/>
                  </a:ext>
                </a:extLst>
              </p:cNvPr>
              <p:cNvSpPr>
                <a:spLocks noChangeShapeType="1"/>
              </p:cNvSpPr>
              <p:nvPr/>
            </p:nvSpPr>
            <p:spPr bwMode="black">
              <a:xfrm flipH="1">
                <a:off x="2467" y="3154"/>
                <a:ext cx="48" cy="0"/>
              </a:xfrm>
              <a:prstGeom prst="line">
                <a:avLst/>
              </a:prstGeom>
              <a:noFill/>
              <a:ln w="254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Line 42">
                <a:extLst>
                  <a:ext uri="{FF2B5EF4-FFF2-40B4-BE49-F238E27FC236}">
                    <a16:creationId xmlns:a16="http://schemas.microsoft.com/office/drawing/2014/main" xmlns="" id="{DB24BAA4-91CC-419B-ABFA-2809D518955A}"/>
                  </a:ext>
                </a:extLst>
              </p:cNvPr>
              <p:cNvSpPr>
                <a:spLocks noChangeShapeType="1"/>
              </p:cNvSpPr>
              <p:nvPr/>
            </p:nvSpPr>
            <p:spPr bwMode="black">
              <a:xfrm flipH="1">
                <a:off x="2480" y="3216"/>
                <a:ext cx="34" cy="0"/>
              </a:xfrm>
              <a:prstGeom prst="line">
                <a:avLst/>
              </a:prstGeom>
              <a:noFill/>
              <a:ln w="254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0" name="Text Box 50">
              <a:extLst>
                <a:ext uri="{FF2B5EF4-FFF2-40B4-BE49-F238E27FC236}">
                  <a16:creationId xmlns:a16="http://schemas.microsoft.com/office/drawing/2014/main" xmlns="" id="{4CC512C8-39DF-4539-AC60-50EFD347C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028" y="5853859"/>
              <a:ext cx="8643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zh-CN" altLang="en-US" sz="1200" b="1" dirty="0">
                  <a:latin typeface="微软雅黑" pitchFamily="34" charset="-122"/>
                  <a:ea typeface="微软雅黑" pitchFamily="34" charset="-122"/>
                </a:rPr>
                <a:t>物联网</a:t>
              </a:r>
              <a:r>
                <a:rPr kumimoji="1" lang="en-US" altLang="zh-CN" sz="1200" b="1" dirty="0">
                  <a:latin typeface="微软雅黑" pitchFamily="34" charset="-122"/>
                  <a:ea typeface="微软雅黑" pitchFamily="34" charset="-122"/>
                </a:rPr>
                <a:t> </a:t>
              </a: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xmlns="" id="{09415057-1621-4833-A802-0E9147DF5F77}"/>
              </a:ext>
            </a:extLst>
          </p:cNvPr>
          <p:cNvGrpSpPr/>
          <p:nvPr/>
        </p:nvGrpSpPr>
        <p:grpSpPr>
          <a:xfrm>
            <a:off x="2544030" y="2636187"/>
            <a:ext cx="916705" cy="933360"/>
            <a:chOff x="1837559" y="3219863"/>
            <a:chExt cx="1222273" cy="1244480"/>
          </a:xfrm>
        </p:grpSpPr>
        <p:pic>
          <p:nvPicPr>
            <p:cNvPr id="139" name="Picture 12" descr="circuler_1">
              <a:extLst>
                <a:ext uri="{FF2B5EF4-FFF2-40B4-BE49-F238E27FC236}">
                  <a16:creationId xmlns:a16="http://schemas.microsoft.com/office/drawing/2014/main" xmlns="" id="{FF796A2B-1E9D-4A7D-A879-A92298D8B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837559" y="3232561"/>
              <a:ext cx="1222273" cy="122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13">
              <a:extLst>
                <a:ext uri="{FF2B5EF4-FFF2-40B4-BE49-F238E27FC236}">
                  <a16:creationId xmlns:a16="http://schemas.microsoft.com/office/drawing/2014/main" xmlns="" id="{86E10BD0-5607-4DF7-A5F6-3C32881EAF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37559" y="3219863"/>
              <a:ext cx="1215924" cy="1233282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1" name="Group 25">
              <a:extLst>
                <a:ext uri="{FF2B5EF4-FFF2-40B4-BE49-F238E27FC236}">
                  <a16:creationId xmlns:a16="http://schemas.microsoft.com/office/drawing/2014/main" xmlns="" id="{1DE40100-C7C7-479B-84C0-2C859C96E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7576" y="3478582"/>
              <a:ext cx="487321" cy="390460"/>
              <a:chOff x="768" y="2024"/>
              <a:chExt cx="422" cy="337"/>
            </a:xfrm>
          </p:grpSpPr>
          <p:sp>
            <p:nvSpPr>
              <p:cNvPr id="143" name="Freeform 26">
                <a:extLst>
                  <a:ext uri="{FF2B5EF4-FFF2-40B4-BE49-F238E27FC236}">
                    <a16:creationId xmlns:a16="http://schemas.microsoft.com/office/drawing/2014/main" xmlns="" id="{D26C5214-EC16-4222-96FF-2AAF647872D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1074" y="2024"/>
                <a:ext cx="116" cy="117"/>
              </a:xfrm>
              <a:custGeom>
                <a:avLst/>
                <a:gdLst>
                  <a:gd name="T0" fmla="*/ 12 w 116"/>
                  <a:gd name="T1" fmla="*/ 0 h 117"/>
                  <a:gd name="T2" fmla="*/ 0 w 116"/>
                  <a:gd name="T3" fmla="*/ 67 h 117"/>
                  <a:gd name="T4" fmla="*/ 53 w 116"/>
                  <a:gd name="T5" fmla="*/ 117 h 117"/>
                  <a:gd name="T6" fmla="*/ 108 w 116"/>
                  <a:gd name="T7" fmla="*/ 105 h 117"/>
                  <a:gd name="T8" fmla="*/ 116 w 116"/>
                  <a:gd name="T9" fmla="*/ 54 h 117"/>
                  <a:gd name="T10" fmla="*/ 65 w 116"/>
                  <a:gd name="T11" fmla="*/ 0 h 117"/>
                  <a:gd name="T12" fmla="*/ 12 w 116"/>
                  <a:gd name="T13" fmla="*/ 0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0" y="67"/>
                    </a:lnTo>
                    <a:lnTo>
                      <a:pt x="53" y="117"/>
                    </a:lnTo>
                    <a:lnTo>
                      <a:pt x="108" y="105"/>
                    </a:lnTo>
                    <a:lnTo>
                      <a:pt x="116" y="54"/>
                    </a:lnTo>
                    <a:lnTo>
                      <a:pt x="65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" name="Freeform 27">
                <a:extLst>
                  <a:ext uri="{FF2B5EF4-FFF2-40B4-BE49-F238E27FC236}">
                    <a16:creationId xmlns:a16="http://schemas.microsoft.com/office/drawing/2014/main" xmlns="" id="{906A23A8-7451-4704-90EB-647B79E711C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58" y="2090"/>
                <a:ext cx="273" cy="228"/>
              </a:xfrm>
              <a:custGeom>
                <a:avLst/>
                <a:gdLst>
                  <a:gd name="T0" fmla="*/ 0 w 273"/>
                  <a:gd name="T1" fmla="*/ 169 h 228"/>
                  <a:gd name="T2" fmla="*/ 45 w 273"/>
                  <a:gd name="T3" fmla="*/ 228 h 228"/>
                  <a:gd name="T4" fmla="*/ 273 w 273"/>
                  <a:gd name="T5" fmla="*/ 49 h 228"/>
                  <a:gd name="T6" fmla="*/ 215 w 273"/>
                  <a:gd name="T7" fmla="*/ 0 h 228"/>
                  <a:gd name="T8" fmla="*/ 0 w 273"/>
                  <a:gd name="T9" fmla="*/ 169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3" h="228">
                    <a:moveTo>
                      <a:pt x="0" y="169"/>
                    </a:moveTo>
                    <a:lnTo>
                      <a:pt x="45" y="228"/>
                    </a:lnTo>
                    <a:lnTo>
                      <a:pt x="273" y="49"/>
                    </a:lnTo>
                    <a:lnTo>
                      <a:pt x="215" y="0"/>
                    </a:lnTo>
                    <a:lnTo>
                      <a:pt x="0" y="16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5" name="Freeform 28">
                <a:extLst>
                  <a:ext uri="{FF2B5EF4-FFF2-40B4-BE49-F238E27FC236}">
                    <a16:creationId xmlns:a16="http://schemas.microsoft.com/office/drawing/2014/main" xmlns="" id="{BBB3B7E9-6EE9-4CF9-A11F-831D4FAC2E0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58" y="2024"/>
                <a:ext cx="228" cy="237"/>
              </a:xfrm>
              <a:custGeom>
                <a:avLst/>
                <a:gdLst>
                  <a:gd name="T0" fmla="*/ 21 w 228"/>
                  <a:gd name="T1" fmla="*/ 172 h 237"/>
                  <a:gd name="T2" fmla="*/ 0 w 228"/>
                  <a:gd name="T3" fmla="*/ 237 h 237"/>
                  <a:gd name="T4" fmla="*/ 219 w 228"/>
                  <a:gd name="T5" fmla="*/ 64 h 237"/>
                  <a:gd name="T6" fmla="*/ 228 w 228"/>
                  <a:gd name="T7" fmla="*/ 0 h 237"/>
                  <a:gd name="T8" fmla="*/ 21 w 228"/>
                  <a:gd name="T9" fmla="*/ 172 h 2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" h="237">
                    <a:moveTo>
                      <a:pt x="21" y="172"/>
                    </a:moveTo>
                    <a:lnTo>
                      <a:pt x="0" y="237"/>
                    </a:lnTo>
                    <a:lnTo>
                      <a:pt x="219" y="64"/>
                    </a:lnTo>
                    <a:lnTo>
                      <a:pt x="228" y="0"/>
                    </a:lnTo>
                    <a:lnTo>
                      <a:pt x="21" y="17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6" name="Freeform 29">
                <a:extLst>
                  <a:ext uri="{FF2B5EF4-FFF2-40B4-BE49-F238E27FC236}">
                    <a16:creationId xmlns:a16="http://schemas.microsoft.com/office/drawing/2014/main" xmlns="" id="{D869D39F-D5F0-44F6-9CCB-E4CECEEEBCF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903" y="2129"/>
                <a:ext cx="281" cy="189"/>
              </a:xfrm>
              <a:custGeom>
                <a:avLst/>
                <a:gdLst>
                  <a:gd name="T0" fmla="*/ 63 w 281"/>
                  <a:gd name="T1" fmla="*/ 178 h 189"/>
                  <a:gd name="T2" fmla="*/ 0 w 281"/>
                  <a:gd name="T3" fmla="*/ 189 h 189"/>
                  <a:gd name="T4" fmla="*/ 227 w 281"/>
                  <a:gd name="T5" fmla="*/ 10 h 189"/>
                  <a:gd name="T6" fmla="*/ 281 w 281"/>
                  <a:gd name="T7" fmla="*/ 0 h 189"/>
                  <a:gd name="T8" fmla="*/ 63 w 281"/>
                  <a:gd name="T9" fmla="*/ 178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" h="189">
                    <a:moveTo>
                      <a:pt x="63" y="178"/>
                    </a:moveTo>
                    <a:lnTo>
                      <a:pt x="0" y="189"/>
                    </a:lnTo>
                    <a:lnTo>
                      <a:pt x="227" y="10"/>
                    </a:lnTo>
                    <a:lnTo>
                      <a:pt x="281" y="0"/>
                    </a:lnTo>
                    <a:lnTo>
                      <a:pt x="63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7" name="Freeform 30">
                <a:extLst>
                  <a:ext uri="{FF2B5EF4-FFF2-40B4-BE49-F238E27FC236}">
                    <a16:creationId xmlns:a16="http://schemas.microsoft.com/office/drawing/2014/main" xmlns="" id="{4FD69657-6992-4CE5-BB20-0DE14A133FF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89" y="2192"/>
                <a:ext cx="161" cy="163"/>
              </a:xfrm>
              <a:custGeom>
                <a:avLst/>
                <a:gdLst>
                  <a:gd name="T0" fmla="*/ 0 w 161"/>
                  <a:gd name="T1" fmla="*/ 135 h 163"/>
                  <a:gd name="T2" fmla="*/ 18 w 161"/>
                  <a:gd name="T3" fmla="*/ 163 h 163"/>
                  <a:gd name="T4" fmla="*/ 161 w 161"/>
                  <a:gd name="T5" fmla="*/ 120 h 163"/>
                  <a:gd name="T6" fmla="*/ 114 w 161"/>
                  <a:gd name="T7" fmla="*/ 124 h 163"/>
                  <a:gd name="T8" fmla="*/ 69 w 161"/>
                  <a:gd name="T9" fmla="*/ 67 h 163"/>
                  <a:gd name="T10" fmla="*/ 90 w 161"/>
                  <a:gd name="T11" fmla="*/ 0 h 163"/>
                  <a:gd name="T12" fmla="*/ 0 w 161"/>
                  <a:gd name="T13" fmla="*/ 135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163">
                    <a:moveTo>
                      <a:pt x="0" y="135"/>
                    </a:moveTo>
                    <a:lnTo>
                      <a:pt x="18" y="163"/>
                    </a:lnTo>
                    <a:lnTo>
                      <a:pt x="161" y="120"/>
                    </a:lnTo>
                    <a:lnTo>
                      <a:pt x="114" y="124"/>
                    </a:lnTo>
                    <a:lnTo>
                      <a:pt x="69" y="67"/>
                    </a:lnTo>
                    <a:lnTo>
                      <a:pt x="90" y="0"/>
                    </a:lnTo>
                    <a:lnTo>
                      <a:pt x="0" y="13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8" name="Freeform 31">
                <a:extLst>
                  <a:ext uri="{FF2B5EF4-FFF2-40B4-BE49-F238E27FC236}">
                    <a16:creationId xmlns:a16="http://schemas.microsoft.com/office/drawing/2014/main" xmlns="" id="{8B0C3159-0C83-446F-A26B-6FF87A11EB4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8" y="2328"/>
                <a:ext cx="39" cy="33"/>
              </a:xfrm>
              <a:custGeom>
                <a:avLst/>
                <a:gdLst>
                  <a:gd name="T0" fmla="*/ 27 w 39"/>
                  <a:gd name="T1" fmla="*/ 0 h 33"/>
                  <a:gd name="T2" fmla="*/ 0 w 39"/>
                  <a:gd name="T3" fmla="*/ 33 h 33"/>
                  <a:gd name="T4" fmla="*/ 39 w 39"/>
                  <a:gd name="T5" fmla="*/ 25 h 33"/>
                  <a:gd name="T6" fmla="*/ 27 w 39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33">
                    <a:moveTo>
                      <a:pt x="27" y="0"/>
                    </a:moveTo>
                    <a:lnTo>
                      <a:pt x="0" y="33"/>
                    </a:lnTo>
                    <a:lnTo>
                      <a:pt x="39" y="2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9" name="Line 32">
                <a:extLst>
                  <a:ext uri="{FF2B5EF4-FFF2-40B4-BE49-F238E27FC236}">
                    <a16:creationId xmlns:a16="http://schemas.microsoft.com/office/drawing/2014/main" xmlns="" id="{53D1F6A3-1C41-4587-8A69-24078B12AC21}"/>
                  </a:ext>
                </a:extLst>
              </p:cNvPr>
              <p:cNvSpPr>
                <a:spLocks noChangeShapeType="1"/>
              </p:cNvSpPr>
              <p:nvPr/>
            </p:nvSpPr>
            <p:spPr bwMode="black">
              <a:xfrm flipV="1">
                <a:off x="797" y="2258"/>
                <a:ext cx="66" cy="7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0" name="Line 33">
                <a:extLst>
                  <a:ext uri="{FF2B5EF4-FFF2-40B4-BE49-F238E27FC236}">
                    <a16:creationId xmlns:a16="http://schemas.microsoft.com/office/drawing/2014/main" xmlns="" id="{B819CF4B-4A4C-4733-B08A-C31C42C20A10}"/>
                  </a:ext>
                </a:extLst>
              </p:cNvPr>
              <p:cNvSpPr>
                <a:spLocks noChangeShapeType="1"/>
              </p:cNvSpPr>
              <p:nvPr/>
            </p:nvSpPr>
            <p:spPr bwMode="black">
              <a:xfrm flipV="1">
                <a:off x="806" y="2315"/>
                <a:ext cx="100" cy="3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1" name="Oval 34">
                <a:extLst>
                  <a:ext uri="{FF2B5EF4-FFF2-40B4-BE49-F238E27FC236}">
                    <a16:creationId xmlns:a16="http://schemas.microsoft.com/office/drawing/2014/main" xmlns="" id="{11DA36C8-37F9-4792-8BCD-04DAB51D2DDB}"/>
                  </a:ext>
                </a:extLst>
              </p:cNvPr>
              <p:cNvSpPr>
                <a:spLocks noChangeArrowheads="1"/>
              </p:cNvSpPr>
              <p:nvPr/>
            </p:nvSpPr>
            <p:spPr bwMode="black">
              <a:xfrm rot="1507387">
                <a:off x="1116" y="2063"/>
                <a:ext cx="43" cy="27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42" name="Text Box 51">
              <a:extLst>
                <a:ext uri="{FF2B5EF4-FFF2-40B4-BE49-F238E27FC236}">
                  <a16:creationId xmlns:a16="http://schemas.microsoft.com/office/drawing/2014/main" xmlns="" id="{4EEFF46B-E852-4923-BD5B-271E28F33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078" y="3848790"/>
              <a:ext cx="73971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zh-CN" altLang="en-US" sz="1200" b="1" dirty="0">
                  <a:latin typeface="微软雅黑" pitchFamily="34" charset="-122"/>
                  <a:ea typeface="微软雅黑" pitchFamily="34" charset="-122"/>
                </a:rPr>
                <a:t>移动应用</a:t>
              </a:r>
              <a:endParaRPr kumimoji="1" lang="en-US" altLang="zh-CN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2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</p:spTree>
    <p:extLst>
      <p:ext uri="{BB962C8B-B14F-4D97-AF65-F5344CB8AC3E}">
        <p14:creationId xmlns:p14="http://schemas.microsoft.com/office/powerpoint/2010/main" val="36027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EA517BD-1A3C-468A-9F61-9F873811AFEA}"/>
              </a:ext>
            </a:extLst>
          </p:cNvPr>
          <p:cNvSpPr/>
          <p:nvPr/>
        </p:nvSpPr>
        <p:spPr bwMode="auto">
          <a:xfrm>
            <a:off x="0" y="757588"/>
            <a:ext cx="9144001" cy="422672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B248775D-FCA5-41DA-A441-368A867A0A59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83567C67-333A-4FB1-B12A-982019E7E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C622E8D2-11BF-48B7-AB6C-FE331D85493F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53" name="组合 52"/>
          <p:cNvGrpSpPr/>
          <p:nvPr/>
        </p:nvGrpSpPr>
        <p:grpSpPr>
          <a:xfrm>
            <a:off x="2053258" y="834011"/>
            <a:ext cx="5121499" cy="307777"/>
            <a:chOff x="2053258" y="834011"/>
            <a:chExt cx="5121499" cy="307777"/>
          </a:xfrm>
        </p:grpSpPr>
        <p:grpSp>
          <p:nvGrpSpPr>
            <p:cNvPr id="58" name="组合 57"/>
            <p:cNvGrpSpPr/>
            <p:nvPr/>
          </p:nvGrpSpPr>
          <p:grpSpPr>
            <a:xfrm>
              <a:off x="2053258" y="902504"/>
              <a:ext cx="5121499" cy="159984"/>
              <a:chOff x="2053258" y="902504"/>
              <a:chExt cx="5121499" cy="159984"/>
            </a:xfrm>
          </p:grpSpPr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0D958483-B405-43C7-A49E-64E3A743B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8629" y="902504"/>
                <a:ext cx="0" cy="15388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xmlns="" id="{E3E80C99-333E-4EF9-A352-92FA7308762E}"/>
                  </a:ext>
                </a:extLst>
              </p:cNvPr>
              <p:cNvCxnSpPr/>
              <p:nvPr/>
            </p:nvCxnSpPr>
            <p:spPr>
              <a:xfrm>
                <a:off x="2053258" y="986052"/>
                <a:ext cx="99880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xmlns="" id="{8B3AE413-FBDA-4C69-8750-CED3315D4B84}"/>
                  </a:ext>
                </a:extLst>
              </p:cNvPr>
              <p:cNvCxnSpPr/>
              <p:nvPr/>
            </p:nvCxnSpPr>
            <p:spPr>
              <a:xfrm>
                <a:off x="6175951" y="973567"/>
                <a:ext cx="99880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0D958483-B405-43C7-A49E-64E3A743B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669" y="908600"/>
                <a:ext cx="0" cy="15388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C7DD66A8-B538-481A-A5B8-C4AB0366D883}"/>
                </a:ext>
              </a:extLst>
            </p:cNvPr>
            <p:cNvSpPr/>
            <p:nvPr/>
          </p:nvSpPr>
          <p:spPr>
            <a:xfrm>
              <a:off x="2899478" y="834011"/>
              <a:ext cx="34208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+mj-ea"/>
                </a:rPr>
                <a:t>T-CDM</a:t>
              </a:r>
              <a:r>
                <a:rPr lang="zh-CN" altLang="en-US" b="1" dirty="0" smtClean="0">
                  <a:solidFill>
                    <a:schemeClr val="bg1"/>
                  </a:solidFill>
                  <a:latin typeface="+mj-ea"/>
                </a:rPr>
                <a:t>视频</a:t>
              </a:r>
              <a:r>
                <a:rPr lang="zh-CN" altLang="en-US" b="1" dirty="0">
                  <a:solidFill>
                    <a:schemeClr val="bg1"/>
                  </a:solidFill>
                  <a:latin typeface="+mj-ea"/>
                </a:rPr>
                <a:t>智能分析技术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4177" y="1253443"/>
            <a:ext cx="6887766" cy="3690628"/>
            <a:chOff x="588061" y="985995"/>
            <a:chExt cx="10965582" cy="5672182"/>
          </a:xfrm>
        </p:grpSpPr>
        <p:grpSp>
          <p:nvGrpSpPr>
            <p:cNvPr id="31" name="组合 114">
              <a:extLst>
                <a:ext uri="{FF2B5EF4-FFF2-40B4-BE49-F238E27FC236}">
                  <a16:creationId xmlns:a16="http://schemas.microsoft.com/office/drawing/2014/main" xmlns="" id="{7A1E3A8D-090C-49B5-AD99-61193ED229C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5904341" y="2153550"/>
              <a:ext cx="5200774" cy="874188"/>
              <a:chOff x="4811333" y="-106053"/>
              <a:chExt cx="4499681" cy="1056740"/>
            </a:xfrm>
          </p:grpSpPr>
          <p:grpSp>
            <p:nvGrpSpPr>
              <p:cNvPr id="32" name="组合 115">
                <a:extLst>
                  <a:ext uri="{FF2B5EF4-FFF2-40B4-BE49-F238E27FC236}">
                    <a16:creationId xmlns:a16="http://schemas.microsoft.com/office/drawing/2014/main" xmlns="" id="{1675BF49-2ABC-4780-B12F-3CCD731A4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4810399" y="-60410"/>
                <a:ext cx="1012028" cy="1010160"/>
                <a:chOff x="6555309" y="2444422"/>
                <a:chExt cx="1272563" cy="1378822"/>
              </a:xfrm>
            </p:grpSpPr>
            <p:sp>
              <p:nvSpPr>
                <p:cNvPr id="34" name="等腰三角形 33">
                  <a:extLst>
                    <a:ext uri="{FF2B5EF4-FFF2-40B4-BE49-F238E27FC236}">
                      <a16:creationId xmlns:a16="http://schemas.microsoft.com/office/drawing/2014/main" xmlns="" id="{A10F75D0-A669-4416-8F47-A4AC8D2CEB76}"/>
                    </a:ext>
                  </a:extLst>
                </p:cNvPr>
                <p:cNvSpPr/>
                <p:nvPr/>
              </p:nvSpPr>
              <p:spPr>
                <a:xfrm>
                  <a:off x="6555309" y="2458468"/>
                  <a:ext cx="1272563" cy="1364775"/>
                </a:xfrm>
                <a:prstGeom prst="triangle">
                  <a:avLst/>
                </a:prstGeom>
                <a:solidFill>
                  <a:srgbClr val="F8A7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等腰三角形 7">
                  <a:extLst>
                    <a:ext uri="{FF2B5EF4-FFF2-40B4-BE49-F238E27FC236}">
                      <a16:creationId xmlns:a16="http://schemas.microsoft.com/office/drawing/2014/main" xmlns="" id="{4B97D8F2-C147-4093-A397-A86E87A0F5B3}"/>
                    </a:ext>
                  </a:extLst>
                </p:cNvPr>
                <p:cNvSpPr/>
                <p:nvPr/>
              </p:nvSpPr>
              <p:spPr>
                <a:xfrm>
                  <a:off x="6555310" y="2444422"/>
                  <a:ext cx="613203" cy="1378822"/>
                </a:xfrm>
                <a:custGeom>
                  <a:avLst/>
                  <a:gdLst>
                    <a:gd name="connsiteX0" fmla="*/ 0 w 1584176"/>
                    <a:gd name="connsiteY0" fmla="*/ 1224136 h 1224136"/>
                    <a:gd name="connsiteX1" fmla="*/ 792088 w 1584176"/>
                    <a:gd name="connsiteY1" fmla="*/ 0 h 1224136"/>
                    <a:gd name="connsiteX2" fmla="*/ 1584176 w 1584176"/>
                    <a:gd name="connsiteY2" fmla="*/ 1224136 h 1224136"/>
                    <a:gd name="connsiteX3" fmla="*/ 0 w 1584176"/>
                    <a:gd name="connsiteY3" fmla="*/ 1224136 h 1224136"/>
                    <a:gd name="connsiteX0" fmla="*/ 0 w 805701"/>
                    <a:gd name="connsiteY0" fmla="*/ 1224136 h 1224136"/>
                    <a:gd name="connsiteX1" fmla="*/ 792088 w 805701"/>
                    <a:gd name="connsiteY1" fmla="*/ 0 h 1224136"/>
                    <a:gd name="connsiteX2" fmla="*/ 805701 w 805701"/>
                    <a:gd name="connsiteY2" fmla="*/ 1224136 h 1224136"/>
                    <a:gd name="connsiteX3" fmla="*/ 0 w 805701"/>
                    <a:gd name="connsiteY3" fmla="*/ 1224136 h 1224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5701" h="1224136">
                      <a:moveTo>
                        <a:pt x="0" y="1224136"/>
                      </a:moveTo>
                      <a:lnTo>
                        <a:pt x="792088" y="0"/>
                      </a:lnTo>
                      <a:lnTo>
                        <a:pt x="805701" y="1224136"/>
                      </a:lnTo>
                      <a:lnTo>
                        <a:pt x="0" y="1224136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3" name="矩形 4">
                <a:extLst>
                  <a:ext uri="{FF2B5EF4-FFF2-40B4-BE49-F238E27FC236}">
                    <a16:creationId xmlns:a16="http://schemas.microsoft.com/office/drawing/2014/main" xmlns="" id="{24275D97-1187-4089-8C57-9FBBA9AC1854}"/>
                  </a:ext>
                </a:extLst>
              </p:cNvPr>
              <p:cNvSpPr/>
              <p:nvPr/>
            </p:nvSpPr>
            <p:spPr>
              <a:xfrm>
                <a:off x="5426490" y="-106053"/>
                <a:ext cx="3884524" cy="1056740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68152">
                    <a:moveTo>
                      <a:pt x="0" y="0"/>
                    </a:moveTo>
                    <a:lnTo>
                      <a:pt x="2952328" y="0"/>
                    </a:lnTo>
                    <a:lnTo>
                      <a:pt x="2952328" y="1368152"/>
                    </a:lnTo>
                    <a:lnTo>
                      <a:pt x="0" y="1368152"/>
                    </a:lnTo>
                    <a:lnTo>
                      <a:pt x="0" y="1044043"/>
                    </a:lnTo>
                    <a:cubicBezTo>
                      <a:pt x="157683" y="1000614"/>
                      <a:pt x="272712" y="855778"/>
                      <a:pt x="272712" y="684077"/>
                    </a:cubicBezTo>
                    <a:cubicBezTo>
                      <a:pt x="272712" y="512376"/>
                      <a:pt x="157683" y="367540"/>
                      <a:pt x="0" y="32411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rot="10800000">
              <a:off x="4824194" y="5652517"/>
              <a:ext cx="1104650" cy="881724"/>
              <a:chOff x="6752677" y="3236389"/>
              <a:chExt cx="1244422" cy="881724"/>
            </a:xfrm>
          </p:grpSpPr>
          <p:sp>
            <p:nvSpPr>
              <p:cNvPr id="55" name="等腰三角形 54">
                <a:extLst>
                  <a:ext uri="{FF2B5EF4-FFF2-40B4-BE49-F238E27FC236}">
                    <a16:creationId xmlns:a16="http://schemas.microsoft.com/office/drawing/2014/main" xmlns="" id="{A49DA428-57CC-442C-AA49-A3C75073CB74}"/>
                  </a:ext>
                </a:extLst>
              </p:cNvPr>
              <p:cNvSpPr/>
              <p:nvPr/>
            </p:nvSpPr>
            <p:spPr bwMode="auto">
              <a:xfrm rot="5400000" flipV="1">
                <a:off x="6938771" y="3060163"/>
                <a:ext cx="871856" cy="1244043"/>
              </a:xfrm>
              <a:prstGeom prst="triangl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等腰三角形 7">
                <a:extLst>
                  <a:ext uri="{FF2B5EF4-FFF2-40B4-BE49-F238E27FC236}">
                    <a16:creationId xmlns:a16="http://schemas.microsoft.com/office/drawing/2014/main" xmlns="" id="{E4DC6716-B39B-480C-A1BC-B1D42F694798}"/>
                  </a:ext>
                </a:extLst>
              </p:cNvPr>
              <p:cNvSpPr/>
              <p:nvPr/>
            </p:nvSpPr>
            <p:spPr bwMode="auto">
              <a:xfrm rot="5400000" flipV="1">
                <a:off x="7224613" y="2874974"/>
                <a:ext cx="411072" cy="1133901"/>
              </a:xfrm>
              <a:custGeom>
                <a:avLst/>
                <a:gdLst>
                  <a:gd name="connsiteX0" fmla="*/ 0 w 1584176"/>
                  <a:gd name="connsiteY0" fmla="*/ 1224136 h 1224136"/>
                  <a:gd name="connsiteX1" fmla="*/ 792088 w 1584176"/>
                  <a:gd name="connsiteY1" fmla="*/ 0 h 1224136"/>
                  <a:gd name="connsiteX2" fmla="*/ 1584176 w 1584176"/>
                  <a:gd name="connsiteY2" fmla="*/ 1224136 h 1224136"/>
                  <a:gd name="connsiteX3" fmla="*/ 0 w 1584176"/>
                  <a:gd name="connsiteY3" fmla="*/ 1224136 h 1224136"/>
                  <a:gd name="connsiteX0" fmla="*/ 0 w 805701"/>
                  <a:gd name="connsiteY0" fmla="*/ 1224136 h 1224136"/>
                  <a:gd name="connsiteX1" fmla="*/ 792088 w 805701"/>
                  <a:gd name="connsiteY1" fmla="*/ 0 h 1224136"/>
                  <a:gd name="connsiteX2" fmla="*/ 805701 w 805701"/>
                  <a:gd name="connsiteY2" fmla="*/ 1224136 h 1224136"/>
                  <a:gd name="connsiteX3" fmla="*/ 0 w 805701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701" h="1224136">
                    <a:moveTo>
                      <a:pt x="0" y="1224136"/>
                    </a:moveTo>
                    <a:lnTo>
                      <a:pt x="792088" y="0"/>
                    </a:lnTo>
                    <a:lnTo>
                      <a:pt x="805701" y="1224136"/>
                    </a:lnTo>
                    <a:lnTo>
                      <a:pt x="0" y="1224136"/>
                    </a:lnTo>
                    <a:close/>
                  </a:path>
                </a:pathLst>
              </a:custGeom>
              <a:solidFill>
                <a:srgbClr val="007CA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57" name="直接连接符 106">
              <a:extLst>
                <a:ext uri="{FF2B5EF4-FFF2-40B4-BE49-F238E27FC236}">
                  <a16:creationId xmlns:a16="http://schemas.microsoft.com/office/drawing/2014/main" xmlns="" id="{C77AA5E7-0D30-4481-BA94-9106ED66A9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26884" y="1290871"/>
              <a:ext cx="6685" cy="5074696"/>
            </a:xfrm>
            <a:prstGeom prst="line">
              <a:avLst/>
            </a:prstGeom>
            <a:noFill/>
            <a:ln w="28575" algn="ctr">
              <a:solidFill>
                <a:srgbClr val="59595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矩形 4">
              <a:extLst>
                <a:ext uri="{FF2B5EF4-FFF2-40B4-BE49-F238E27FC236}">
                  <a16:creationId xmlns:a16="http://schemas.microsoft.com/office/drawing/2014/main" xmlns="" id="{E15287E0-5FEF-4274-B10E-E87B964848A9}"/>
                </a:ext>
              </a:extLst>
            </p:cNvPr>
            <p:cNvSpPr/>
            <p:nvPr/>
          </p:nvSpPr>
          <p:spPr bwMode="auto">
            <a:xfrm rot="10800000">
              <a:off x="669739" y="5607261"/>
              <a:ext cx="4633947" cy="982430"/>
            </a:xfrm>
            <a:custGeom>
              <a:avLst/>
              <a:gdLst/>
              <a:ahLst/>
              <a:cxnLst/>
              <a:rect l="l" t="t" r="r" b="b"/>
              <a:pathLst>
                <a:path w="2952328" h="1368152">
                  <a:moveTo>
                    <a:pt x="0" y="0"/>
                  </a:moveTo>
                  <a:lnTo>
                    <a:pt x="2952328" y="0"/>
                  </a:lnTo>
                  <a:lnTo>
                    <a:pt x="2952328" y="1368152"/>
                  </a:lnTo>
                  <a:lnTo>
                    <a:pt x="0" y="1368152"/>
                  </a:lnTo>
                  <a:lnTo>
                    <a:pt x="0" y="1044043"/>
                  </a:lnTo>
                  <a:cubicBezTo>
                    <a:pt x="157683" y="1000614"/>
                    <a:pt x="272712" y="855778"/>
                    <a:pt x="272712" y="684077"/>
                  </a:cubicBezTo>
                  <a:cubicBezTo>
                    <a:pt x="272712" y="512376"/>
                    <a:pt x="157683" y="367540"/>
                    <a:pt x="0" y="32411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xmlns="" id="{B8C16773-51C1-4CB9-8DDC-91E8C16AFD85}"/>
                </a:ext>
              </a:extLst>
            </p:cNvPr>
            <p:cNvSpPr/>
            <p:nvPr/>
          </p:nvSpPr>
          <p:spPr>
            <a:xfrm>
              <a:off x="5819851" y="1768960"/>
              <a:ext cx="213892" cy="17112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6" name="组合 114">
              <a:extLst>
                <a:ext uri="{FF2B5EF4-FFF2-40B4-BE49-F238E27FC236}">
                  <a16:creationId xmlns:a16="http://schemas.microsoft.com/office/drawing/2014/main" xmlns="" id="{7A1E3A8D-090C-49B5-AD99-61193ED229C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11382" y="1394742"/>
              <a:ext cx="5200774" cy="874188"/>
              <a:chOff x="4811333" y="-106053"/>
              <a:chExt cx="4499681" cy="1056740"/>
            </a:xfrm>
          </p:grpSpPr>
          <p:grpSp>
            <p:nvGrpSpPr>
              <p:cNvPr id="67" name="组合 115">
                <a:extLst>
                  <a:ext uri="{FF2B5EF4-FFF2-40B4-BE49-F238E27FC236}">
                    <a16:creationId xmlns:a16="http://schemas.microsoft.com/office/drawing/2014/main" xmlns="" id="{1675BF49-2ABC-4780-B12F-3CCD731A4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4810399" y="-60410"/>
                <a:ext cx="1012028" cy="1010160"/>
                <a:chOff x="6555309" y="2444422"/>
                <a:chExt cx="1272563" cy="1378822"/>
              </a:xfrm>
            </p:grpSpPr>
            <p:sp>
              <p:nvSpPr>
                <p:cNvPr id="69" name="等腰三角形 68">
                  <a:extLst>
                    <a:ext uri="{FF2B5EF4-FFF2-40B4-BE49-F238E27FC236}">
                      <a16:creationId xmlns:a16="http://schemas.microsoft.com/office/drawing/2014/main" xmlns="" id="{A10F75D0-A669-4416-8F47-A4AC8D2CEB76}"/>
                    </a:ext>
                  </a:extLst>
                </p:cNvPr>
                <p:cNvSpPr/>
                <p:nvPr/>
              </p:nvSpPr>
              <p:spPr>
                <a:xfrm>
                  <a:off x="6555309" y="2458468"/>
                  <a:ext cx="1272563" cy="1364775"/>
                </a:xfrm>
                <a:prstGeom prst="triangle">
                  <a:avLst/>
                </a:prstGeom>
                <a:solidFill>
                  <a:srgbClr val="F8A7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等腰三角形 7">
                  <a:extLst>
                    <a:ext uri="{FF2B5EF4-FFF2-40B4-BE49-F238E27FC236}">
                      <a16:creationId xmlns:a16="http://schemas.microsoft.com/office/drawing/2014/main" xmlns="" id="{4B97D8F2-C147-4093-A397-A86E87A0F5B3}"/>
                    </a:ext>
                  </a:extLst>
                </p:cNvPr>
                <p:cNvSpPr/>
                <p:nvPr/>
              </p:nvSpPr>
              <p:spPr>
                <a:xfrm>
                  <a:off x="6555310" y="2444422"/>
                  <a:ext cx="613203" cy="1378822"/>
                </a:xfrm>
                <a:custGeom>
                  <a:avLst/>
                  <a:gdLst>
                    <a:gd name="connsiteX0" fmla="*/ 0 w 1584176"/>
                    <a:gd name="connsiteY0" fmla="*/ 1224136 h 1224136"/>
                    <a:gd name="connsiteX1" fmla="*/ 792088 w 1584176"/>
                    <a:gd name="connsiteY1" fmla="*/ 0 h 1224136"/>
                    <a:gd name="connsiteX2" fmla="*/ 1584176 w 1584176"/>
                    <a:gd name="connsiteY2" fmla="*/ 1224136 h 1224136"/>
                    <a:gd name="connsiteX3" fmla="*/ 0 w 1584176"/>
                    <a:gd name="connsiteY3" fmla="*/ 1224136 h 1224136"/>
                    <a:gd name="connsiteX0" fmla="*/ 0 w 805701"/>
                    <a:gd name="connsiteY0" fmla="*/ 1224136 h 1224136"/>
                    <a:gd name="connsiteX1" fmla="*/ 792088 w 805701"/>
                    <a:gd name="connsiteY1" fmla="*/ 0 h 1224136"/>
                    <a:gd name="connsiteX2" fmla="*/ 805701 w 805701"/>
                    <a:gd name="connsiteY2" fmla="*/ 1224136 h 1224136"/>
                    <a:gd name="connsiteX3" fmla="*/ 0 w 805701"/>
                    <a:gd name="connsiteY3" fmla="*/ 1224136 h 1224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5701" h="1224136">
                      <a:moveTo>
                        <a:pt x="0" y="1224136"/>
                      </a:moveTo>
                      <a:lnTo>
                        <a:pt x="792088" y="0"/>
                      </a:lnTo>
                      <a:lnTo>
                        <a:pt x="805701" y="1224136"/>
                      </a:lnTo>
                      <a:lnTo>
                        <a:pt x="0" y="1224136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8" name="矩形 4">
                <a:extLst>
                  <a:ext uri="{FF2B5EF4-FFF2-40B4-BE49-F238E27FC236}">
                    <a16:creationId xmlns:a16="http://schemas.microsoft.com/office/drawing/2014/main" xmlns="" id="{24275D97-1187-4089-8C57-9FBBA9AC1854}"/>
                  </a:ext>
                </a:extLst>
              </p:cNvPr>
              <p:cNvSpPr/>
              <p:nvPr/>
            </p:nvSpPr>
            <p:spPr>
              <a:xfrm>
                <a:off x="5426490" y="-106053"/>
                <a:ext cx="3884524" cy="1056740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68152">
                    <a:moveTo>
                      <a:pt x="0" y="0"/>
                    </a:moveTo>
                    <a:lnTo>
                      <a:pt x="2952328" y="0"/>
                    </a:lnTo>
                    <a:lnTo>
                      <a:pt x="2952328" y="1368152"/>
                    </a:lnTo>
                    <a:lnTo>
                      <a:pt x="0" y="1368152"/>
                    </a:lnTo>
                    <a:lnTo>
                      <a:pt x="0" y="1044043"/>
                    </a:lnTo>
                    <a:cubicBezTo>
                      <a:pt x="157683" y="1000614"/>
                      <a:pt x="272712" y="855778"/>
                      <a:pt x="272712" y="684077"/>
                    </a:cubicBezTo>
                    <a:cubicBezTo>
                      <a:pt x="272712" y="512376"/>
                      <a:pt x="157683" y="367540"/>
                      <a:pt x="0" y="32411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xmlns="" id="{8AEBE1AE-F6C9-4014-BD25-E4667DD5E620}"/>
                </a:ext>
              </a:extLst>
            </p:cNvPr>
            <p:cNvSpPr/>
            <p:nvPr/>
          </p:nvSpPr>
          <p:spPr>
            <a:xfrm>
              <a:off x="5819851" y="3158010"/>
              <a:ext cx="213892" cy="17112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xmlns="" id="{4A7B12DC-CF0B-4401-B0DB-1850CCB277CF}"/>
                </a:ext>
              </a:extLst>
            </p:cNvPr>
            <p:cNvSpPr/>
            <p:nvPr/>
          </p:nvSpPr>
          <p:spPr>
            <a:xfrm>
              <a:off x="5840140" y="4635291"/>
              <a:ext cx="186858" cy="167184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xmlns="" id="{D4BB18A2-94EE-401C-8AD0-48CB387192E1}"/>
                </a:ext>
              </a:extLst>
            </p:cNvPr>
            <p:cNvSpPr/>
            <p:nvPr/>
          </p:nvSpPr>
          <p:spPr>
            <a:xfrm>
              <a:off x="5807544" y="6001800"/>
              <a:ext cx="213892" cy="17112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732879" y="4237525"/>
              <a:ext cx="1263950" cy="999597"/>
              <a:chOff x="4619402" y="4303006"/>
              <a:chExt cx="1325142" cy="999597"/>
            </a:xfrm>
          </p:grpSpPr>
          <p:sp>
            <p:nvSpPr>
              <p:cNvPr id="75" name="等腰三角形 74">
                <a:extLst>
                  <a:ext uri="{FF2B5EF4-FFF2-40B4-BE49-F238E27FC236}">
                    <a16:creationId xmlns:a16="http://schemas.microsoft.com/office/drawing/2014/main" xmlns="" id="{96042C7C-1526-4277-B43C-0EA79B50EC48}"/>
                  </a:ext>
                </a:extLst>
              </p:cNvPr>
              <p:cNvSpPr/>
              <p:nvPr/>
            </p:nvSpPr>
            <p:spPr bwMode="auto">
              <a:xfrm rot="5400000" flipH="1">
                <a:off x="4749767" y="4172641"/>
                <a:ext cx="969934" cy="1230663"/>
              </a:xfrm>
              <a:prstGeom prst="triangle">
                <a:avLst/>
              </a:prstGeom>
              <a:solidFill>
                <a:srgbClr val="F8A76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等腰三角形 7">
                <a:extLst>
                  <a:ext uri="{FF2B5EF4-FFF2-40B4-BE49-F238E27FC236}">
                    <a16:creationId xmlns:a16="http://schemas.microsoft.com/office/drawing/2014/main" xmlns="" id="{786A30B3-7031-4B03-8A3C-6F0DC21CDBB6}"/>
                  </a:ext>
                </a:extLst>
              </p:cNvPr>
              <p:cNvSpPr/>
              <p:nvPr/>
            </p:nvSpPr>
            <p:spPr bwMode="auto">
              <a:xfrm rot="5400000" flipH="1">
                <a:off x="5007996" y="4366055"/>
                <a:ext cx="549003" cy="1324093"/>
              </a:xfrm>
              <a:custGeom>
                <a:avLst/>
                <a:gdLst>
                  <a:gd name="connsiteX0" fmla="*/ 0 w 1584176"/>
                  <a:gd name="connsiteY0" fmla="*/ 1224136 h 1224136"/>
                  <a:gd name="connsiteX1" fmla="*/ 792088 w 1584176"/>
                  <a:gd name="connsiteY1" fmla="*/ 0 h 1224136"/>
                  <a:gd name="connsiteX2" fmla="*/ 1584176 w 1584176"/>
                  <a:gd name="connsiteY2" fmla="*/ 1224136 h 1224136"/>
                  <a:gd name="connsiteX3" fmla="*/ 0 w 1584176"/>
                  <a:gd name="connsiteY3" fmla="*/ 1224136 h 1224136"/>
                  <a:gd name="connsiteX0" fmla="*/ 0 w 805701"/>
                  <a:gd name="connsiteY0" fmla="*/ 1224136 h 1224136"/>
                  <a:gd name="connsiteX1" fmla="*/ 792088 w 805701"/>
                  <a:gd name="connsiteY1" fmla="*/ 0 h 1224136"/>
                  <a:gd name="connsiteX2" fmla="*/ 805701 w 805701"/>
                  <a:gd name="connsiteY2" fmla="*/ 1224136 h 1224136"/>
                  <a:gd name="connsiteX3" fmla="*/ 0 w 805701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701" h="1224136">
                    <a:moveTo>
                      <a:pt x="0" y="1224136"/>
                    </a:moveTo>
                    <a:lnTo>
                      <a:pt x="792088" y="0"/>
                    </a:lnTo>
                    <a:lnTo>
                      <a:pt x="805701" y="1224136"/>
                    </a:lnTo>
                    <a:lnTo>
                      <a:pt x="0" y="1224136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矩形 4">
              <a:extLst>
                <a:ext uri="{FF2B5EF4-FFF2-40B4-BE49-F238E27FC236}">
                  <a16:creationId xmlns:a16="http://schemas.microsoft.com/office/drawing/2014/main" xmlns="" id="{DA15F8C5-D8F8-4330-8E3C-AFF186528826}"/>
                </a:ext>
              </a:extLst>
            </p:cNvPr>
            <p:cNvSpPr/>
            <p:nvPr/>
          </p:nvSpPr>
          <p:spPr bwMode="auto">
            <a:xfrm flipH="1">
              <a:off x="702498" y="4200031"/>
              <a:ext cx="4580770" cy="1007428"/>
            </a:xfrm>
            <a:custGeom>
              <a:avLst/>
              <a:gdLst/>
              <a:ahLst/>
              <a:cxnLst/>
              <a:rect l="l" t="t" r="r" b="b"/>
              <a:pathLst>
                <a:path w="2952328" h="1368152">
                  <a:moveTo>
                    <a:pt x="0" y="0"/>
                  </a:moveTo>
                  <a:lnTo>
                    <a:pt x="2952328" y="0"/>
                  </a:lnTo>
                  <a:lnTo>
                    <a:pt x="2952328" y="1368152"/>
                  </a:lnTo>
                  <a:lnTo>
                    <a:pt x="0" y="1368152"/>
                  </a:lnTo>
                  <a:lnTo>
                    <a:pt x="0" y="1044043"/>
                  </a:lnTo>
                  <a:cubicBezTo>
                    <a:pt x="157683" y="1000614"/>
                    <a:pt x="272712" y="855778"/>
                    <a:pt x="272712" y="684077"/>
                  </a:cubicBezTo>
                  <a:cubicBezTo>
                    <a:pt x="272712" y="512376"/>
                    <a:pt x="157683" y="367540"/>
                    <a:pt x="0" y="32411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 rot="10800000">
              <a:off x="4892179" y="2845244"/>
              <a:ext cx="1104650" cy="881724"/>
              <a:chOff x="6752677" y="3236389"/>
              <a:chExt cx="1244422" cy="881724"/>
            </a:xfrm>
          </p:grpSpPr>
          <p:sp>
            <p:nvSpPr>
              <p:cNvPr id="79" name="等腰三角形 78">
                <a:extLst>
                  <a:ext uri="{FF2B5EF4-FFF2-40B4-BE49-F238E27FC236}">
                    <a16:creationId xmlns:a16="http://schemas.microsoft.com/office/drawing/2014/main" xmlns="" id="{A49DA428-57CC-442C-AA49-A3C75073CB74}"/>
                  </a:ext>
                </a:extLst>
              </p:cNvPr>
              <p:cNvSpPr/>
              <p:nvPr/>
            </p:nvSpPr>
            <p:spPr bwMode="auto">
              <a:xfrm rot="5400000" flipV="1">
                <a:off x="6938771" y="3060163"/>
                <a:ext cx="871856" cy="1244043"/>
              </a:xfrm>
              <a:prstGeom prst="triangl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等腰三角形 7">
                <a:extLst>
                  <a:ext uri="{FF2B5EF4-FFF2-40B4-BE49-F238E27FC236}">
                    <a16:creationId xmlns:a16="http://schemas.microsoft.com/office/drawing/2014/main" xmlns="" id="{E4DC6716-B39B-480C-A1BC-B1D42F694798}"/>
                  </a:ext>
                </a:extLst>
              </p:cNvPr>
              <p:cNvSpPr/>
              <p:nvPr/>
            </p:nvSpPr>
            <p:spPr bwMode="auto">
              <a:xfrm rot="5400000" flipV="1">
                <a:off x="7224613" y="2874974"/>
                <a:ext cx="411072" cy="1133901"/>
              </a:xfrm>
              <a:custGeom>
                <a:avLst/>
                <a:gdLst>
                  <a:gd name="connsiteX0" fmla="*/ 0 w 1584176"/>
                  <a:gd name="connsiteY0" fmla="*/ 1224136 h 1224136"/>
                  <a:gd name="connsiteX1" fmla="*/ 792088 w 1584176"/>
                  <a:gd name="connsiteY1" fmla="*/ 0 h 1224136"/>
                  <a:gd name="connsiteX2" fmla="*/ 1584176 w 1584176"/>
                  <a:gd name="connsiteY2" fmla="*/ 1224136 h 1224136"/>
                  <a:gd name="connsiteX3" fmla="*/ 0 w 1584176"/>
                  <a:gd name="connsiteY3" fmla="*/ 1224136 h 1224136"/>
                  <a:gd name="connsiteX0" fmla="*/ 0 w 805701"/>
                  <a:gd name="connsiteY0" fmla="*/ 1224136 h 1224136"/>
                  <a:gd name="connsiteX1" fmla="*/ 792088 w 805701"/>
                  <a:gd name="connsiteY1" fmla="*/ 0 h 1224136"/>
                  <a:gd name="connsiteX2" fmla="*/ 805701 w 805701"/>
                  <a:gd name="connsiteY2" fmla="*/ 1224136 h 1224136"/>
                  <a:gd name="connsiteX3" fmla="*/ 0 w 805701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701" h="1224136">
                    <a:moveTo>
                      <a:pt x="0" y="1224136"/>
                    </a:moveTo>
                    <a:lnTo>
                      <a:pt x="792088" y="0"/>
                    </a:lnTo>
                    <a:lnTo>
                      <a:pt x="805701" y="1224136"/>
                    </a:lnTo>
                    <a:lnTo>
                      <a:pt x="0" y="1224136"/>
                    </a:lnTo>
                    <a:close/>
                  </a:path>
                </a:pathLst>
              </a:custGeom>
              <a:solidFill>
                <a:srgbClr val="007CA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1" name="矩形 4">
              <a:extLst>
                <a:ext uri="{FF2B5EF4-FFF2-40B4-BE49-F238E27FC236}">
                  <a16:creationId xmlns:a16="http://schemas.microsoft.com/office/drawing/2014/main" xmlns="" id="{92E6AE48-ADD7-4106-B11A-5BDDFFC96E85}"/>
                </a:ext>
              </a:extLst>
            </p:cNvPr>
            <p:cNvSpPr/>
            <p:nvPr/>
          </p:nvSpPr>
          <p:spPr bwMode="auto">
            <a:xfrm rot="10800000">
              <a:off x="711380" y="2716151"/>
              <a:ext cx="4571887" cy="1114037"/>
            </a:xfrm>
            <a:custGeom>
              <a:avLst/>
              <a:gdLst/>
              <a:ahLst/>
              <a:cxnLst/>
              <a:rect l="l" t="t" r="r" b="b"/>
              <a:pathLst>
                <a:path w="2952328" h="1368152">
                  <a:moveTo>
                    <a:pt x="0" y="0"/>
                  </a:moveTo>
                  <a:lnTo>
                    <a:pt x="2952328" y="0"/>
                  </a:lnTo>
                  <a:lnTo>
                    <a:pt x="2952328" y="1368152"/>
                  </a:lnTo>
                  <a:lnTo>
                    <a:pt x="0" y="1368152"/>
                  </a:lnTo>
                  <a:lnTo>
                    <a:pt x="0" y="1044043"/>
                  </a:lnTo>
                  <a:cubicBezTo>
                    <a:pt x="157683" y="1000614"/>
                    <a:pt x="272712" y="855778"/>
                    <a:pt x="272712" y="684077"/>
                  </a:cubicBezTo>
                  <a:cubicBezTo>
                    <a:pt x="272712" y="512376"/>
                    <a:pt x="157683" y="367540"/>
                    <a:pt x="0" y="32411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TextBox 49">
              <a:extLst>
                <a:ext uri="{FF2B5EF4-FFF2-40B4-BE49-F238E27FC236}">
                  <a16:creationId xmlns:a16="http://schemas.microsoft.com/office/drawing/2014/main" xmlns="" id="{179AEA3C-F14B-4C6B-9D3A-D84FF78E4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442" y="5619395"/>
              <a:ext cx="3920435" cy="103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</a:t>
              </a:r>
              <a:r>
                <a:rPr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区域旅客流量静态</a:t>
              </a:r>
              <a:r>
                <a:rPr lang="en-US" altLang="zh-CN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动态预测；</a:t>
              </a:r>
              <a:endParaRPr lang="en-US" altLang="zh-CN" sz="7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人流密度变化趋势的预测；</a:t>
              </a:r>
              <a:endParaRPr lang="en-US" altLang="zh-CN" sz="7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相应时段</a:t>
              </a:r>
              <a:r>
                <a:rPr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内资源配置情况预测；</a:t>
              </a:r>
              <a:endParaRPr lang="en-US" altLang="zh-CN" sz="7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高峰</a:t>
              </a:r>
              <a:r>
                <a:rPr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时刻人流量的预测；</a:t>
              </a:r>
              <a:endPara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TextBox 38">
              <a:extLst>
                <a:ext uri="{FF2B5EF4-FFF2-40B4-BE49-F238E27FC236}">
                  <a16:creationId xmlns:a16="http://schemas.microsoft.com/office/drawing/2014/main" xmlns="" id="{47A4EB92-897D-40B5-A020-1306424F7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03" y="2658970"/>
              <a:ext cx="4455467" cy="123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buSzPct val="75000"/>
                <a:buChar char="•"/>
                <a:defRPr kumimoji="1" sz="28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buChar char="−"/>
                <a:defRPr kumimoji="1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Char char="•"/>
                <a:defRPr kumimoji="1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buChar char="−"/>
                <a:defRPr kumimoji="1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Char char="•"/>
                <a:defRPr kumimoji="1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Char char="•"/>
                <a:defRPr kumimoji="1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Char char="•"/>
                <a:defRPr kumimoji="1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Char char="•"/>
                <a:defRPr kumimoji="1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Char char="•"/>
                <a:defRPr kumimoji="1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旅客拥挤、流量过高报警；</a:t>
              </a:r>
              <a:endParaRPr kumimoji="0" lang="en-US" altLang="zh-CN" sz="7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旅客突然奔跑行为检测；旅客逆向行为检测；</a:t>
              </a:r>
              <a:endParaRPr kumimoji="0" lang="en-US" altLang="zh-CN" sz="7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旅客滞留、聚集行为检测；</a:t>
              </a:r>
              <a:endParaRPr kumimoji="0" lang="en-US" altLang="zh-CN" sz="7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旅客越线、闯入禁区行为检测；</a:t>
              </a:r>
              <a:endParaRPr kumimoji="0" lang="en-US" altLang="zh-CN" sz="7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旅客物体遗留检测（行李等）；</a:t>
              </a:r>
              <a:endParaRPr kumimoji="0"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658306" y="985995"/>
              <a:ext cx="4542846" cy="1402250"/>
              <a:chOff x="623397" y="1452730"/>
              <a:chExt cx="4542846" cy="1402250"/>
            </a:xfrm>
          </p:grpSpPr>
          <p:sp>
            <p:nvSpPr>
              <p:cNvPr id="85" name="TextBox 51">
                <a:extLst>
                  <a:ext uri="{FF2B5EF4-FFF2-40B4-BE49-F238E27FC236}">
                    <a16:creationId xmlns:a16="http://schemas.microsoft.com/office/drawing/2014/main" xmlns="" id="{F2180E77-B89C-4024-A0AB-C7A11075A89D}"/>
                  </a:ext>
                </a:extLst>
              </p:cNvPr>
              <p:cNvSpPr txBox="1"/>
              <p:nvPr/>
            </p:nvSpPr>
            <p:spPr>
              <a:xfrm>
                <a:off x="729366" y="1837940"/>
                <a:ext cx="4436877" cy="1017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7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机场各个关键区域旅客流量采集；</a:t>
                </a:r>
                <a:endParaRPr lang="en-US" altLang="zh-CN" sz="7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7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机场各个关键区域旅客密度采集；</a:t>
                </a:r>
                <a:endParaRPr lang="en-US" altLang="zh-CN" sz="7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7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机场各个关键区域旅客分布状态采集</a:t>
                </a:r>
                <a:r>
                  <a:rPr lang="zh-CN" altLang="en-US" sz="700" b="1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</a:t>
                </a:r>
                <a:endParaRPr lang="en-US" altLang="zh-CN" sz="7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/>
                </a:pPr>
                <a:r>
                  <a:rPr lang="zh-CN" altLang="en-US" sz="700" b="1" kern="0" dirty="0" smtClean="0">
                    <a:solidFill>
                      <a:schemeClr val="accent2"/>
                    </a:solidFill>
                    <a:latin typeface="微软雅黑" pitchFamily="34" charset="-122"/>
                    <a:ea typeface="微软雅黑" pitchFamily="34" charset="-122"/>
                  </a:rPr>
                  <a:t>覆盖区域：值机、安检、候机、通道、大厅；</a:t>
                </a:r>
                <a:r>
                  <a:rPr lang="zh-CN" altLang="en-US" sz="700" b="1" kern="0" dirty="0" smtClean="0">
                    <a:latin typeface="微软雅黑" pitchFamily="34" charset="-122"/>
                    <a:ea typeface="微软雅黑" pitchFamily="34" charset="-122"/>
                  </a:rPr>
                  <a:t>交通工具等待区域等</a:t>
                </a:r>
                <a:endParaRPr lang="en-US" altLang="zh-CN" sz="700" b="1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6" name="TextBox 48">
                <a:extLst>
                  <a:ext uri="{FF2B5EF4-FFF2-40B4-BE49-F238E27FC236}">
                    <a16:creationId xmlns:a16="http://schemas.microsoft.com/office/drawing/2014/main" xmlns="" id="{26BC1896-FA73-4C51-80E5-C111B04ED89F}"/>
                  </a:ext>
                </a:extLst>
              </p:cNvPr>
              <p:cNvSpPr txBox="1"/>
              <p:nvPr/>
            </p:nvSpPr>
            <p:spPr>
              <a:xfrm>
                <a:off x="623397" y="1452730"/>
                <a:ext cx="2065710" cy="40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/>
                </a:pPr>
                <a:r>
                  <a:rPr lang="zh-CN" altLang="en-US" sz="9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旅客分布实时监测</a:t>
                </a:r>
                <a:endParaRPr lang="en-US" altLang="zh-CN" sz="9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7" name="TextBox 46">
              <a:extLst>
                <a:ext uri="{FF2B5EF4-FFF2-40B4-BE49-F238E27FC236}">
                  <a16:creationId xmlns:a16="http://schemas.microsoft.com/office/drawing/2014/main" xmlns="" id="{30008CB1-477D-4683-93A5-75E88512B9EB}"/>
                </a:ext>
              </a:extLst>
            </p:cNvPr>
            <p:cNvSpPr txBox="1"/>
            <p:nvPr/>
          </p:nvSpPr>
          <p:spPr>
            <a:xfrm>
              <a:off x="624259" y="3822625"/>
              <a:ext cx="2191357" cy="391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9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运行状况的智能分析</a:t>
              </a:r>
              <a:endParaRPr lang="en-US" altLang="zh-CN" sz="9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TextBox 51">
              <a:extLst>
                <a:ext uri="{FF2B5EF4-FFF2-40B4-BE49-F238E27FC236}">
                  <a16:creationId xmlns:a16="http://schemas.microsoft.com/office/drawing/2014/main" xmlns="" id="{F2180E77-B89C-4024-A0AB-C7A11075A89D}"/>
                </a:ext>
              </a:extLst>
            </p:cNvPr>
            <p:cNvSpPr txBox="1"/>
            <p:nvPr/>
          </p:nvSpPr>
          <p:spPr>
            <a:xfrm>
              <a:off x="651321" y="4192586"/>
              <a:ext cx="4408167" cy="1038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700" b="1" kern="0" dirty="0" smtClean="0">
                  <a:latin typeface="微软雅黑" pitchFamily="34" charset="-122"/>
                  <a:ea typeface="微软雅黑" pitchFamily="34" charset="-122"/>
                </a:rPr>
                <a:t>旅客排队等待时间的实时推送；</a:t>
              </a:r>
              <a:endParaRPr lang="en-US" altLang="zh-CN" sz="700" b="1" kern="0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700" b="1" kern="0" dirty="0">
                  <a:latin typeface="微软雅黑" pitchFamily="34" charset="-122"/>
                  <a:ea typeface="微软雅黑" pitchFamily="34" charset="-122"/>
                </a:rPr>
                <a:t>服务</a:t>
              </a:r>
              <a:r>
                <a:rPr lang="zh-CN" altLang="en-US" sz="700" b="1" kern="0" dirty="0" smtClean="0">
                  <a:latin typeface="微软雅黑" pitchFamily="34" charset="-122"/>
                  <a:ea typeface="微软雅黑" pitchFamily="34" charset="-122"/>
                </a:rPr>
                <a:t>资源的实时推荐；</a:t>
              </a:r>
              <a:endParaRPr lang="en-US" altLang="zh-CN" sz="700" b="1" kern="0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700" b="1" kern="0" dirty="0">
                  <a:latin typeface="微软雅黑" pitchFamily="34" charset="-122"/>
                  <a:ea typeface="微软雅黑" pitchFamily="34" charset="-122"/>
                </a:rPr>
                <a:t>多维</a:t>
              </a:r>
              <a:r>
                <a:rPr lang="zh-CN" altLang="en-US" sz="700" b="1" kern="0" dirty="0" smtClean="0">
                  <a:latin typeface="微软雅黑" pitchFamily="34" charset="-122"/>
                  <a:ea typeface="微软雅黑" pitchFamily="34" charset="-122"/>
                </a:rPr>
                <a:t>度对比分析；</a:t>
              </a:r>
              <a:endParaRPr lang="en-US" altLang="zh-CN" sz="700" b="1" kern="0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700" b="1" kern="0" dirty="0" smtClean="0">
                  <a:latin typeface="微软雅黑" pitchFamily="34" charset="-122"/>
                  <a:ea typeface="微软雅黑" pitchFamily="34" charset="-122"/>
                </a:rPr>
                <a:t>客观存在问题的指出</a:t>
              </a:r>
              <a:endParaRPr lang="en-US" altLang="zh-CN" sz="700" b="1" kern="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9" name="TextBox 60">
              <a:extLst>
                <a:ext uri="{FF2B5EF4-FFF2-40B4-BE49-F238E27FC236}">
                  <a16:creationId xmlns:a16="http://schemas.microsoft.com/office/drawing/2014/main" xmlns="" id="{0E94320C-969F-4F65-8F66-A786F63F7C93}"/>
                </a:ext>
              </a:extLst>
            </p:cNvPr>
            <p:cNvSpPr txBox="1"/>
            <p:nvPr/>
          </p:nvSpPr>
          <p:spPr>
            <a:xfrm>
              <a:off x="619491" y="2343489"/>
              <a:ext cx="2143339" cy="391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just">
                <a:lnSpc>
                  <a:spcPct val="130000"/>
                </a:lnSpc>
                <a:buClrTx/>
                <a:buSzTx/>
                <a:tabLst/>
                <a:defRPr/>
              </a:pPr>
              <a:r>
                <a:rPr lang="zh-CN" altLang="en-US" sz="9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旅客异常行为报警</a:t>
              </a:r>
            </a:p>
          </p:txBody>
        </p:sp>
        <p:sp>
          <p:nvSpPr>
            <p:cNvPr id="90" name="TextBox 78">
              <a:extLst>
                <a:ext uri="{FF2B5EF4-FFF2-40B4-BE49-F238E27FC236}">
                  <a16:creationId xmlns:a16="http://schemas.microsoft.com/office/drawing/2014/main" xmlns="" id="{15549D8E-2641-466F-9949-AE605196F32C}"/>
                </a:ext>
              </a:extLst>
            </p:cNvPr>
            <p:cNvSpPr txBox="1"/>
            <p:nvPr/>
          </p:nvSpPr>
          <p:spPr>
            <a:xfrm>
              <a:off x="588061" y="5196040"/>
              <a:ext cx="3719988" cy="391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just">
                <a:lnSpc>
                  <a:spcPct val="130000"/>
                </a:lnSpc>
                <a:buClrTx/>
                <a:buSzTx/>
                <a:tabLst/>
                <a:defRPr/>
              </a:pPr>
              <a:r>
                <a:rPr lang="zh-CN" altLang="en-US" sz="9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旅客行为模式监测</a:t>
              </a:r>
              <a:r>
                <a:rPr lang="en-US" altLang="zh-CN" sz="9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9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实时</a:t>
              </a:r>
              <a:r>
                <a:rPr lang="zh-CN" altLang="en-US" sz="9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预测</a:t>
              </a:r>
              <a:endParaRPr lang="en-US" altLang="zh-CN" sz="9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xmlns="" id="{B8C16773-51C1-4CB9-8DDC-91E8C16AFD85}"/>
                </a:ext>
              </a:extLst>
            </p:cNvPr>
            <p:cNvSpPr/>
            <p:nvPr/>
          </p:nvSpPr>
          <p:spPr>
            <a:xfrm>
              <a:off x="5844761" y="2471884"/>
              <a:ext cx="213892" cy="17112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xmlns="" id="{26BC1896-FA73-4C51-80E5-C111B04ED89F}"/>
                </a:ext>
              </a:extLst>
            </p:cNvPr>
            <p:cNvSpPr txBox="1"/>
            <p:nvPr/>
          </p:nvSpPr>
          <p:spPr>
            <a:xfrm>
              <a:off x="6615345" y="1681832"/>
              <a:ext cx="2065710" cy="391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9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场面目标的识别</a:t>
              </a:r>
              <a:endParaRPr lang="en-US" altLang="zh-CN" sz="9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5912156" y="3577372"/>
              <a:ext cx="1104650" cy="881724"/>
              <a:chOff x="6752677" y="3236389"/>
              <a:chExt cx="1244422" cy="881724"/>
            </a:xfrm>
          </p:grpSpPr>
          <p:sp>
            <p:nvSpPr>
              <p:cNvPr id="94" name="等腰三角形 93">
                <a:extLst>
                  <a:ext uri="{FF2B5EF4-FFF2-40B4-BE49-F238E27FC236}">
                    <a16:creationId xmlns:a16="http://schemas.microsoft.com/office/drawing/2014/main" xmlns="" id="{A49DA428-57CC-442C-AA49-A3C75073CB74}"/>
                  </a:ext>
                </a:extLst>
              </p:cNvPr>
              <p:cNvSpPr/>
              <p:nvPr/>
            </p:nvSpPr>
            <p:spPr bwMode="auto">
              <a:xfrm rot="5400000" flipV="1">
                <a:off x="6938771" y="3060163"/>
                <a:ext cx="871856" cy="1244043"/>
              </a:xfrm>
              <a:prstGeom prst="triangl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等腰三角形 7">
                <a:extLst>
                  <a:ext uri="{FF2B5EF4-FFF2-40B4-BE49-F238E27FC236}">
                    <a16:creationId xmlns:a16="http://schemas.microsoft.com/office/drawing/2014/main" xmlns="" id="{E4DC6716-B39B-480C-A1BC-B1D42F694798}"/>
                  </a:ext>
                </a:extLst>
              </p:cNvPr>
              <p:cNvSpPr/>
              <p:nvPr/>
            </p:nvSpPr>
            <p:spPr bwMode="auto">
              <a:xfrm rot="5400000" flipV="1">
                <a:off x="7224613" y="2874974"/>
                <a:ext cx="411072" cy="1133901"/>
              </a:xfrm>
              <a:custGeom>
                <a:avLst/>
                <a:gdLst>
                  <a:gd name="connsiteX0" fmla="*/ 0 w 1584176"/>
                  <a:gd name="connsiteY0" fmla="*/ 1224136 h 1224136"/>
                  <a:gd name="connsiteX1" fmla="*/ 792088 w 1584176"/>
                  <a:gd name="connsiteY1" fmla="*/ 0 h 1224136"/>
                  <a:gd name="connsiteX2" fmla="*/ 1584176 w 1584176"/>
                  <a:gd name="connsiteY2" fmla="*/ 1224136 h 1224136"/>
                  <a:gd name="connsiteX3" fmla="*/ 0 w 1584176"/>
                  <a:gd name="connsiteY3" fmla="*/ 1224136 h 1224136"/>
                  <a:gd name="connsiteX0" fmla="*/ 0 w 805701"/>
                  <a:gd name="connsiteY0" fmla="*/ 1224136 h 1224136"/>
                  <a:gd name="connsiteX1" fmla="*/ 792088 w 805701"/>
                  <a:gd name="connsiteY1" fmla="*/ 0 h 1224136"/>
                  <a:gd name="connsiteX2" fmla="*/ 805701 w 805701"/>
                  <a:gd name="connsiteY2" fmla="*/ 1224136 h 1224136"/>
                  <a:gd name="connsiteX3" fmla="*/ 0 w 805701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701" h="1224136">
                    <a:moveTo>
                      <a:pt x="0" y="1224136"/>
                    </a:moveTo>
                    <a:lnTo>
                      <a:pt x="792088" y="0"/>
                    </a:lnTo>
                    <a:lnTo>
                      <a:pt x="805701" y="1224136"/>
                    </a:lnTo>
                    <a:lnTo>
                      <a:pt x="0" y="1224136"/>
                    </a:lnTo>
                    <a:close/>
                  </a:path>
                </a:pathLst>
              </a:custGeom>
              <a:solidFill>
                <a:srgbClr val="007CA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xmlns="" id="{8AEBE1AE-F6C9-4014-BD25-E4667DD5E620}"/>
                </a:ext>
              </a:extLst>
            </p:cNvPr>
            <p:cNvSpPr/>
            <p:nvPr/>
          </p:nvSpPr>
          <p:spPr>
            <a:xfrm>
              <a:off x="5867697" y="3923441"/>
              <a:ext cx="213892" cy="17112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矩形 4">
              <a:extLst>
                <a:ext uri="{FF2B5EF4-FFF2-40B4-BE49-F238E27FC236}">
                  <a16:creationId xmlns:a16="http://schemas.microsoft.com/office/drawing/2014/main" xmlns="" id="{24275D97-1187-4089-8C57-9FBBA9AC1854}"/>
                </a:ext>
              </a:extLst>
            </p:cNvPr>
            <p:cNvSpPr/>
            <p:nvPr/>
          </p:nvSpPr>
          <p:spPr bwMode="auto">
            <a:xfrm rot="10800000" flipH="1">
              <a:off x="6602121" y="3587240"/>
              <a:ext cx="4489770" cy="874188"/>
            </a:xfrm>
            <a:custGeom>
              <a:avLst/>
              <a:gdLst/>
              <a:ahLst/>
              <a:cxnLst/>
              <a:rect l="l" t="t" r="r" b="b"/>
              <a:pathLst>
                <a:path w="2952328" h="1368152">
                  <a:moveTo>
                    <a:pt x="0" y="0"/>
                  </a:moveTo>
                  <a:lnTo>
                    <a:pt x="2952328" y="0"/>
                  </a:lnTo>
                  <a:lnTo>
                    <a:pt x="2952328" y="1368152"/>
                  </a:lnTo>
                  <a:lnTo>
                    <a:pt x="0" y="1368152"/>
                  </a:lnTo>
                  <a:lnTo>
                    <a:pt x="0" y="1044043"/>
                  </a:lnTo>
                  <a:cubicBezTo>
                    <a:pt x="157683" y="1000614"/>
                    <a:pt x="272712" y="855778"/>
                    <a:pt x="272712" y="684077"/>
                  </a:cubicBezTo>
                  <a:cubicBezTo>
                    <a:pt x="272712" y="512376"/>
                    <a:pt x="157683" y="367540"/>
                    <a:pt x="0" y="32411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TextBox 48">
              <a:extLst>
                <a:ext uri="{FF2B5EF4-FFF2-40B4-BE49-F238E27FC236}">
                  <a16:creationId xmlns:a16="http://schemas.microsoft.com/office/drawing/2014/main" xmlns="" id="{26BC1896-FA73-4C51-80E5-C111B04ED89F}"/>
                </a:ext>
              </a:extLst>
            </p:cNvPr>
            <p:cNvSpPr txBox="1"/>
            <p:nvPr/>
          </p:nvSpPr>
          <p:spPr>
            <a:xfrm>
              <a:off x="6656942" y="3144124"/>
              <a:ext cx="2338321" cy="391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9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保障节点时间自动采集</a:t>
              </a:r>
              <a:endParaRPr lang="en-US" altLang="zh-CN" sz="9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F2180E77-B89C-4024-A0AB-C7A11075A89D}"/>
                </a:ext>
              </a:extLst>
            </p:cNvPr>
            <p:cNvSpPr txBox="1"/>
            <p:nvPr/>
          </p:nvSpPr>
          <p:spPr>
            <a:xfrm>
              <a:off x="7116767" y="3646912"/>
              <a:ext cx="4436876" cy="592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可实现保障节点时间的自动采集；</a:t>
              </a:r>
              <a:endParaRPr lang="en-US" altLang="zh-CN" sz="7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b="1" kern="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如：上</a:t>
              </a:r>
              <a:r>
                <a:rPr lang="en-US" altLang="zh-CN" sz="700" b="1" kern="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700" b="1" kern="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撤轮挡；开</a:t>
              </a:r>
              <a:r>
                <a:rPr lang="en-US" altLang="zh-CN" sz="700" b="1" kern="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700" b="1" kern="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关舱门；客梯车到位</a:t>
              </a:r>
              <a:r>
                <a:rPr lang="en-US" altLang="zh-CN" sz="700" b="1" kern="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700" b="1" kern="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撤退等；</a:t>
              </a:r>
              <a:endParaRPr lang="en-US" altLang="zh-CN" sz="700" b="1" kern="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TextBox 48">
              <a:extLst>
                <a:ext uri="{FF2B5EF4-FFF2-40B4-BE49-F238E27FC236}">
                  <a16:creationId xmlns:a16="http://schemas.microsoft.com/office/drawing/2014/main" xmlns="" id="{26BC1896-FA73-4C51-80E5-C111B04ED89F}"/>
                </a:ext>
              </a:extLst>
            </p:cNvPr>
            <p:cNvSpPr txBox="1"/>
            <p:nvPr/>
          </p:nvSpPr>
          <p:spPr>
            <a:xfrm>
              <a:off x="6508279" y="4841307"/>
              <a:ext cx="3774407" cy="391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9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保障时间节点动态预估及工作人员违规操作</a:t>
              </a:r>
              <a:endParaRPr lang="en-US" altLang="zh-CN" sz="9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等腰三角形 100">
              <a:extLst>
                <a:ext uri="{FF2B5EF4-FFF2-40B4-BE49-F238E27FC236}">
                  <a16:creationId xmlns:a16="http://schemas.microsoft.com/office/drawing/2014/main" xmlns="" id="{A10F75D0-A669-4416-8F47-A4AC8D2CEB76}"/>
                </a:ext>
              </a:extLst>
            </p:cNvPr>
            <p:cNvSpPr/>
            <p:nvPr/>
          </p:nvSpPr>
          <p:spPr bwMode="auto">
            <a:xfrm rot="16200000" flipH="1">
              <a:off x="6109306" y="5140480"/>
              <a:ext cx="837200" cy="1155658"/>
            </a:xfrm>
            <a:prstGeom prst="triangle">
              <a:avLst/>
            </a:prstGeom>
            <a:solidFill>
              <a:srgbClr val="F8A76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等腰三角形 7">
              <a:extLst>
                <a:ext uri="{FF2B5EF4-FFF2-40B4-BE49-F238E27FC236}">
                  <a16:creationId xmlns:a16="http://schemas.microsoft.com/office/drawing/2014/main" xmlns="" id="{4B97D8F2-C147-4093-A397-A86E87A0F5B3}"/>
                </a:ext>
              </a:extLst>
            </p:cNvPr>
            <p:cNvSpPr/>
            <p:nvPr/>
          </p:nvSpPr>
          <p:spPr bwMode="auto">
            <a:xfrm rot="16200000" flipH="1">
              <a:off x="6332145" y="4932823"/>
              <a:ext cx="403417" cy="1167553"/>
            </a:xfrm>
            <a:custGeom>
              <a:avLst/>
              <a:gdLst>
                <a:gd name="connsiteX0" fmla="*/ 0 w 1584176"/>
                <a:gd name="connsiteY0" fmla="*/ 1224136 h 1224136"/>
                <a:gd name="connsiteX1" fmla="*/ 792088 w 1584176"/>
                <a:gd name="connsiteY1" fmla="*/ 0 h 1224136"/>
                <a:gd name="connsiteX2" fmla="*/ 1584176 w 1584176"/>
                <a:gd name="connsiteY2" fmla="*/ 1224136 h 1224136"/>
                <a:gd name="connsiteX3" fmla="*/ 0 w 1584176"/>
                <a:gd name="connsiteY3" fmla="*/ 1224136 h 1224136"/>
                <a:gd name="connsiteX0" fmla="*/ 0 w 805701"/>
                <a:gd name="connsiteY0" fmla="*/ 1224136 h 1224136"/>
                <a:gd name="connsiteX1" fmla="*/ 792088 w 805701"/>
                <a:gd name="connsiteY1" fmla="*/ 0 h 1224136"/>
                <a:gd name="connsiteX2" fmla="*/ 805701 w 805701"/>
                <a:gd name="connsiteY2" fmla="*/ 1224136 h 1224136"/>
                <a:gd name="connsiteX3" fmla="*/ 0 w 805701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701" h="1224136">
                  <a:moveTo>
                    <a:pt x="0" y="1224136"/>
                  </a:moveTo>
                  <a:lnTo>
                    <a:pt x="792088" y="0"/>
                  </a:lnTo>
                  <a:lnTo>
                    <a:pt x="805701" y="1224136"/>
                  </a:lnTo>
                  <a:lnTo>
                    <a:pt x="0" y="1224136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xmlns="" id="{B8C16773-51C1-4CB9-8DDC-91E8C16AFD85}"/>
                </a:ext>
              </a:extLst>
            </p:cNvPr>
            <p:cNvSpPr/>
            <p:nvPr/>
          </p:nvSpPr>
          <p:spPr>
            <a:xfrm>
              <a:off x="5854096" y="5617013"/>
              <a:ext cx="213892" cy="17112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4">
              <a:extLst>
                <a:ext uri="{FF2B5EF4-FFF2-40B4-BE49-F238E27FC236}">
                  <a16:creationId xmlns:a16="http://schemas.microsoft.com/office/drawing/2014/main" xmlns="" id="{24275D97-1187-4089-8C57-9FBBA9AC1854}"/>
                </a:ext>
              </a:extLst>
            </p:cNvPr>
            <p:cNvSpPr/>
            <p:nvPr/>
          </p:nvSpPr>
          <p:spPr bwMode="auto">
            <a:xfrm rot="10800000" flipH="1">
              <a:off x="6615345" y="5308218"/>
              <a:ext cx="4489770" cy="874188"/>
            </a:xfrm>
            <a:custGeom>
              <a:avLst/>
              <a:gdLst/>
              <a:ahLst/>
              <a:cxnLst/>
              <a:rect l="l" t="t" r="r" b="b"/>
              <a:pathLst>
                <a:path w="2952328" h="1368152">
                  <a:moveTo>
                    <a:pt x="0" y="0"/>
                  </a:moveTo>
                  <a:lnTo>
                    <a:pt x="2952328" y="0"/>
                  </a:lnTo>
                  <a:lnTo>
                    <a:pt x="2952328" y="1368152"/>
                  </a:lnTo>
                  <a:lnTo>
                    <a:pt x="0" y="1368152"/>
                  </a:lnTo>
                  <a:lnTo>
                    <a:pt x="0" y="1044043"/>
                  </a:lnTo>
                  <a:cubicBezTo>
                    <a:pt x="157683" y="1000614"/>
                    <a:pt x="272712" y="855778"/>
                    <a:pt x="272712" y="684077"/>
                  </a:cubicBezTo>
                  <a:cubicBezTo>
                    <a:pt x="272712" y="512376"/>
                    <a:pt x="157683" y="367540"/>
                    <a:pt x="0" y="324111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chemeClr val="accent2"/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TextBox 51">
            <a:extLst>
              <a:ext uri="{FF2B5EF4-FFF2-40B4-BE49-F238E27FC236}">
                <a16:creationId xmlns:a16="http://schemas.microsoft.com/office/drawing/2014/main" xmlns="" id="{F2180E77-B89C-4024-A0AB-C7A11075A89D}"/>
              </a:ext>
            </a:extLst>
          </p:cNvPr>
          <p:cNvSpPr txBox="1"/>
          <p:nvPr/>
        </p:nvSpPr>
        <p:spPr>
          <a:xfrm>
            <a:off x="4210266" y="1997993"/>
            <a:ext cx="2145239" cy="6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航空器以及其运动轨迹的识别；</a:t>
            </a:r>
            <a:endParaRPr lang="en-US" altLang="zh-CN" sz="9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各种保障车辆的识别；</a:t>
            </a:r>
            <a:endParaRPr lang="en-US" altLang="zh-CN" sz="9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各种工作人员的识别；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51">
            <a:extLst>
              <a:ext uri="{FF2B5EF4-FFF2-40B4-BE49-F238E27FC236}">
                <a16:creationId xmlns:a16="http://schemas.microsoft.com/office/drawing/2014/main" xmlns="" id="{F2180E77-B89C-4024-A0AB-C7A11075A89D}"/>
              </a:ext>
            </a:extLst>
          </p:cNvPr>
          <p:cNvSpPr txBox="1"/>
          <p:nvPr/>
        </p:nvSpPr>
        <p:spPr>
          <a:xfrm>
            <a:off x="4099553" y="4076818"/>
            <a:ext cx="2610810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对保障时间节点进行动态预估；</a:t>
            </a:r>
            <a:endParaRPr lang="en-US" altLang="zh-CN" sz="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对旅客微观行为研究的基础上，实现场面工作人员动作识别</a:t>
            </a:r>
            <a:endParaRPr lang="en-US" altLang="zh-CN" sz="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extBox 9"/>
          <p:cNvSpPr txBox="1"/>
          <p:nvPr/>
        </p:nvSpPr>
        <p:spPr>
          <a:xfrm>
            <a:off x="6604243" y="1219298"/>
            <a:ext cx="253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旅客群体走向及滞留情况检测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47" y="1527076"/>
            <a:ext cx="2127148" cy="1575672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47" y="3155421"/>
            <a:ext cx="2127148" cy="1950901"/>
          </a:xfrm>
          <a:prstGeom prst="rect">
            <a:avLst/>
          </a:prstGeom>
        </p:spPr>
      </p:pic>
      <p:sp>
        <p:nvSpPr>
          <p:cNvPr id="107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</p:spTree>
    <p:extLst>
      <p:ext uri="{BB962C8B-B14F-4D97-AF65-F5344CB8AC3E}">
        <p14:creationId xmlns:p14="http://schemas.microsoft.com/office/powerpoint/2010/main" val="25052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" y="797135"/>
            <a:ext cx="9144000" cy="346249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C624C11-BED4-4DD1-A38E-A0E7D9BE4FA6}"/>
              </a:ext>
            </a:extLst>
          </p:cNvPr>
          <p:cNvSpPr/>
          <p:nvPr/>
        </p:nvSpPr>
        <p:spPr>
          <a:xfrm>
            <a:off x="2983446" y="825989"/>
            <a:ext cx="3214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智能朔源识别</a:t>
            </a:r>
            <a:r>
              <a:rPr kumimoji="1" lang="en-US" altLang="zh-CN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类群体整体技术方案</a:t>
            </a:r>
            <a:endParaRPr kumimoji="1"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B3F2C0D-B8B0-49EA-BF21-FD4E360E692B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2F6B358B-3094-458F-B368-C7A5781E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7426056-8C63-4957-9338-211A9D081CB6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1754554" y="902504"/>
            <a:ext cx="5717891" cy="159984"/>
            <a:chOff x="1754554" y="902504"/>
            <a:chExt cx="5717891" cy="159984"/>
          </a:xfrm>
        </p:grpSpPr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2759925" y="902504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E3E80C99-333E-4EF9-A352-92FA7308762E}"/>
                </a:ext>
              </a:extLst>
            </p:cNvPr>
            <p:cNvCxnSpPr/>
            <p:nvPr/>
          </p:nvCxnSpPr>
          <p:spPr>
            <a:xfrm>
              <a:off x="1754554" y="986052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8B3AE413-FBDA-4C69-8750-CED3315D4B84}"/>
                </a:ext>
              </a:extLst>
            </p:cNvPr>
            <p:cNvCxnSpPr/>
            <p:nvPr/>
          </p:nvCxnSpPr>
          <p:spPr>
            <a:xfrm>
              <a:off x="6473639" y="973567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6470357" y="908600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" y="1866900"/>
            <a:ext cx="4830214" cy="262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3197" r="2080" b="3417"/>
          <a:stretch/>
        </p:blipFill>
        <p:spPr bwMode="auto">
          <a:xfrm>
            <a:off x="4944945" y="1169003"/>
            <a:ext cx="2281789" cy="155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075" b="7276"/>
          <a:stretch/>
        </p:blipFill>
        <p:spPr bwMode="auto">
          <a:xfrm>
            <a:off x="7300253" y="2626745"/>
            <a:ext cx="1695558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>
          <a:xfrm rot="19758916">
            <a:off x="2743247" y="2031744"/>
            <a:ext cx="2168486" cy="294448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  <a:ea typeface="微软雅黑" panose="020B0503020204020204" pitchFamily="34" charset="-122"/>
            </a:endParaRPr>
          </a:p>
        </p:txBody>
      </p:sp>
      <p:sp>
        <p:nvSpPr>
          <p:cNvPr id="23" name="右箭头 22"/>
          <p:cNvSpPr/>
          <p:nvPr/>
        </p:nvSpPr>
        <p:spPr>
          <a:xfrm rot="464372">
            <a:off x="3794302" y="3974660"/>
            <a:ext cx="3308333" cy="25863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0524" y="1564640"/>
            <a:ext cx="133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4"/>
                </a:solidFill>
              </a:rPr>
              <a:t>人群聚集区域（排队值机）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39218" y="4490720"/>
            <a:ext cx="133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4"/>
                </a:solidFill>
              </a:rPr>
              <a:t>人群聚集区域（排队安检）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" y="797135"/>
            <a:ext cx="9144000" cy="346249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CC624C11-BED4-4DD1-A38E-A0E7D9BE4FA6}"/>
              </a:ext>
            </a:extLst>
          </p:cNvPr>
          <p:cNvSpPr/>
          <p:nvPr/>
        </p:nvSpPr>
        <p:spPr>
          <a:xfrm>
            <a:off x="3115525" y="825989"/>
            <a:ext cx="3063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智能溯源识别</a:t>
            </a:r>
            <a:r>
              <a:rPr kumimoji="1"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kumimoji="1"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群体关键技术</a:t>
            </a:r>
            <a:endParaRPr kumimoji="1"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B3F2C0D-B8B0-49EA-BF21-FD4E360E692B}"/>
              </a:ext>
            </a:extLst>
          </p:cNvPr>
          <p:cNvGrpSpPr/>
          <p:nvPr/>
        </p:nvGrpSpPr>
        <p:grpSpPr>
          <a:xfrm>
            <a:off x="6673194" y="163955"/>
            <a:ext cx="2312457" cy="555479"/>
            <a:chOff x="6673194" y="163955"/>
            <a:chExt cx="2312457" cy="555479"/>
          </a:xfrm>
        </p:grpSpPr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2F6B358B-3094-458F-B368-C7A5781E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91" y="163955"/>
              <a:ext cx="553460" cy="55547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7426056-8C63-4957-9338-211A9D081CB6}"/>
                </a:ext>
              </a:extLst>
            </p:cNvPr>
            <p:cNvSpPr/>
            <p:nvPr/>
          </p:nvSpPr>
          <p:spPr>
            <a:xfrm>
              <a:off x="6673194" y="337268"/>
              <a:ext cx="19191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+mj-ea"/>
                  <a:ea typeface="+mj-ea"/>
                </a:rPr>
                <a:t>工程技术研究中心&amp;大数据技术研究所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0E294FD-E087-4EBD-8514-9F434C07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0"/>
            <a:ext cx="1146099" cy="732043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2110154" y="902504"/>
            <a:ext cx="5067651" cy="159984"/>
            <a:chOff x="2110154" y="902504"/>
            <a:chExt cx="5067651" cy="159984"/>
          </a:xfrm>
        </p:grpSpPr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3115525" y="902504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E3E80C99-333E-4EF9-A352-92FA7308762E}"/>
                </a:ext>
              </a:extLst>
            </p:cNvPr>
            <p:cNvCxnSpPr/>
            <p:nvPr/>
          </p:nvCxnSpPr>
          <p:spPr>
            <a:xfrm>
              <a:off x="2110154" y="986052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8B3AE413-FBDA-4C69-8750-CED3315D4B84}"/>
                </a:ext>
              </a:extLst>
            </p:cNvPr>
            <p:cNvCxnSpPr/>
            <p:nvPr/>
          </p:nvCxnSpPr>
          <p:spPr>
            <a:xfrm>
              <a:off x="6178999" y="973567"/>
              <a:ext cx="9988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0D958483-B405-43C7-A49E-64E3A743B453}"/>
                </a:ext>
              </a:extLst>
            </p:cNvPr>
            <p:cNvCxnSpPr>
              <a:cxnSpLocks/>
            </p:cNvCxnSpPr>
            <p:nvPr/>
          </p:nvCxnSpPr>
          <p:spPr>
            <a:xfrm>
              <a:off x="6175717" y="908600"/>
              <a:ext cx="0" cy="1538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1154393" y="260543"/>
            <a:ext cx="1722883" cy="4238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构建航站楼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T-CDM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     智能溯源识别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类群体</a:t>
            </a:r>
          </a:p>
        </p:txBody>
      </p:sp>
      <p:pic>
        <p:nvPicPr>
          <p:cNvPr id="16" name="图片 15" descr="C:\Users\GCZX\AppData\Local\Temp\1581909320(1)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26" y="1149006"/>
            <a:ext cx="4980374" cy="3768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5232400" y="1523653"/>
            <a:ext cx="37430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1800" b="1" dirty="0" smtClean="0">
                <a:solidFill>
                  <a:schemeClr val="bg1"/>
                </a:solidFill>
              </a:rPr>
              <a:t>结合</a:t>
            </a:r>
            <a:r>
              <a:rPr lang="zh-CN" altLang="zh-CN" sz="1800" b="1" dirty="0">
                <a:solidFill>
                  <a:schemeClr val="bg1"/>
                </a:solidFill>
              </a:rPr>
              <a:t>机场业务流程，描述确诊人员在</a:t>
            </a:r>
            <a:r>
              <a:rPr lang="zh-CN" altLang="zh-CN" sz="1800" b="1" dirty="0">
                <a:solidFill>
                  <a:schemeClr val="accent4"/>
                </a:solidFill>
              </a:rPr>
              <a:t>关键区域的运动位置</a:t>
            </a:r>
            <a:r>
              <a:rPr lang="zh-CN" altLang="zh-CN" sz="1800" b="1" dirty="0">
                <a:solidFill>
                  <a:schemeClr val="bg1"/>
                </a:solidFill>
              </a:rPr>
              <a:t>；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1800" b="1" dirty="0" smtClean="0">
                <a:solidFill>
                  <a:schemeClr val="bg1"/>
                </a:solidFill>
              </a:rPr>
              <a:t>根据</a:t>
            </a:r>
            <a:r>
              <a:rPr lang="zh-CN" altLang="zh-CN" sz="1800" b="1" dirty="0">
                <a:solidFill>
                  <a:schemeClr val="bg1"/>
                </a:solidFill>
              </a:rPr>
              <a:t>确诊者的运动位置</a:t>
            </a:r>
            <a:r>
              <a:rPr lang="zh-CN" altLang="zh-CN" sz="1800" b="1" dirty="0" smtClean="0">
                <a:solidFill>
                  <a:schemeClr val="bg1"/>
                </a:solidFill>
              </a:rPr>
              <a:t>，基于</a:t>
            </a:r>
            <a:r>
              <a:rPr lang="zh-CN" altLang="zh-CN" sz="1800" b="1" dirty="0">
                <a:solidFill>
                  <a:schemeClr val="bg1"/>
                </a:solidFill>
              </a:rPr>
              <a:t>传染病传播机理的</a:t>
            </a:r>
            <a:r>
              <a:rPr lang="en-US" altLang="zh-CN" sz="1800" b="1" dirty="0">
                <a:solidFill>
                  <a:schemeClr val="bg1"/>
                </a:solidFill>
              </a:rPr>
              <a:t>B</a:t>
            </a:r>
            <a:r>
              <a:rPr lang="zh-CN" altLang="zh-CN" sz="1800" b="1" dirty="0">
                <a:solidFill>
                  <a:schemeClr val="bg1"/>
                </a:solidFill>
              </a:rPr>
              <a:t>类人员的</a:t>
            </a:r>
            <a:r>
              <a:rPr lang="zh-CN" altLang="zh-CN" sz="1800" b="1" dirty="0">
                <a:solidFill>
                  <a:schemeClr val="accent4"/>
                </a:solidFill>
              </a:rPr>
              <a:t>寻找确认</a:t>
            </a:r>
            <a:r>
              <a:rPr lang="zh-CN" altLang="zh-CN" sz="1800" b="1" dirty="0">
                <a:solidFill>
                  <a:schemeClr val="bg1"/>
                </a:solidFill>
              </a:rPr>
              <a:t>；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1800" b="1" dirty="0" smtClean="0">
                <a:solidFill>
                  <a:schemeClr val="bg1"/>
                </a:solidFill>
              </a:rPr>
              <a:t>基于</a:t>
            </a:r>
            <a:r>
              <a:rPr lang="zh-CN" altLang="zh-CN" sz="1800" b="1" dirty="0">
                <a:solidFill>
                  <a:schemeClr val="bg1"/>
                </a:solidFill>
              </a:rPr>
              <a:t>多目标跟踪技术的潜在感染者的轨迹描述及身份确认方法；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rotWithShape="1">
          <a:gsLst>
            <a:gs pos="0">
              <a:schemeClr val="accent1">
                <a:lumMod val="60000"/>
                <a:lumOff val="40000"/>
                <a:alpha val="77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5">
                <a:lumMod val="50000"/>
                <a:alpha val="44000"/>
              </a:schemeClr>
            </a:gs>
          </a:gsLst>
          <a:lin ang="5400000" scaled="0"/>
        </a:gradFill>
        <a:ln w="6350" cap="flat" cmpd="sng" algn="ctr">
          <a:noFill/>
          <a:prstDash val="solid"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200" kern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anose="020B0503020204020204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rotWithShape="1">
          <a:gsLst>
            <a:gs pos="0">
              <a:schemeClr val="accent1">
                <a:lumMod val="60000"/>
                <a:lumOff val="40000"/>
                <a:alpha val="77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5">
                <a:lumMod val="50000"/>
                <a:alpha val="44000"/>
              </a:schemeClr>
            </a:gs>
          </a:gsLst>
          <a:lin ang="5400000" scaled="0"/>
        </a:gradFill>
        <a:ln w="6350" cap="flat" cmpd="sng" algn="ctr">
          <a:noFill/>
          <a:prstDash val="solid"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200" kern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anose="020B0503020204020204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rotWithShape="1">
          <a:gsLst>
            <a:gs pos="0">
              <a:schemeClr val="accent1">
                <a:lumMod val="60000"/>
                <a:lumOff val="40000"/>
                <a:alpha val="77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5">
                <a:lumMod val="50000"/>
                <a:alpha val="44000"/>
              </a:schemeClr>
            </a:gs>
          </a:gsLst>
          <a:lin ang="5400000" scaled="0"/>
        </a:gradFill>
        <a:ln w="6350" cap="flat" cmpd="sng" algn="ctr">
          <a:noFill/>
          <a:prstDash val="solid"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200" kern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anose="020B0503020204020204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rotWithShape="1">
          <a:gsLst>
            <a:gs pos="0">
              <a:schemeClr val="accent1">
                <a:lumMod val="60000"/>
                <a:lumOff val="40000"/>
                <a:alpha val="77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5">
                <a:lumMod val="50000"/>
                <a:alpha val="44000"/>
              </a:schemeClr>
            </a:gs>
          </a:gsLst>
          <a:lin ang="5400000" scaled="0"/>
        </a:gradFill>
        <a:ln w="6350" cap="flat" cmpd="sng" algn="ctr">
          <a:noFill/>
          <a:prstDash val="solid"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200" kern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anose="020B0503020204020204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8099</TotalTime>
  <Words>1167</Words>
  <Application>Microsoft Office PowerPoint</Application>
  <PresentationFormat>全屏显示(16:9)</PresentationFormat>
  <Paragraphs>183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潘野</cp:lastModifiedBy>
  <cp:revision>1650</cp:revision>
  <dcterms:created xsi:type="dcterms:W3CDTF">2015-07-30T03:49:00Z</dcterms:created>
  <dcterms:modified xsi:type="dcterms:W3CDTF">2020-02-26T07:57:51Z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