
<file path=[Content_Types].xml><?xml version="1.0" encoding="utf-8"?>
<Types xmlns="http://schemas.openxmlformats.org/package/2006/content-types">
  <Override PartName="/ppt/slideMasters/slideMaster3.xml" ContentType="application/vnd.openxmlformats-officedocument.presentationml.slideMaster+xml"/>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p:sldMasterIdLst>
    <p:sldMasterId id="2147489698" r:id="rId1"/>
    <p:sldMasterId id="2147489683" r:id="rId2"/>
    <p:sldMasterId id="2147489712" r:id="rId3"/>
  </p:sldMasterIdLst>
  <p:notesMasterIdLst>
    <p:notesMasterId r:id="rId28"/>
  </p:notesMasterIdLst>
  <p:sldIdLst>
    <p:sldId id="397" r:id="rId4"/>
    <p:sldId id="341" r:id="rId5"/>
    <p:sldId id="399" r:id="rId6"/>
    <p:sldId id="398" r:id="rId7"/>
    <p:sldId id="334" r:id="rId8"/>
    <p:sldId id="383" r:id="rId9"/>
    <p:sldId id="393" r:id="rId10"/>
    <p:sldId id="394" r:id="rId11"/>
    <p:sldId id="395" r:id="rId12"/>
    <p:sldId id="396" r:id="rId13"/>
    <p:sldId id="408" r:id="rId14"/>
    <p:sldId id="403" r:id="rId15"/>
    <p:sldId id="409" r:id="rId16"/>
    <p:sldId id="405" r:id="rId17"/>
    <p:sldId id="406" r:id="rId18"/>
    <p:sldId id="386" r:id="rId19"/>
    <p:sldId id="400" r:id="rId20"/>
    <p:sldId id="401" r:id="rId21"/>
    <p:sldId id="402" r:id="rId22"/>
    <p:sldId id="270" r:id="rId23"/>
    <p:sldId id="347" r:id="rId24"/>
    <p:sldId id="290" r:id="rId25"/>
    <p:sldId id="326" r:id="rId26"/>
    <p:sldId id="295" r:id="rId27"/>
  </p:sldIdLst>
  <p:sldSz cx="9144000" cy="5143500" type="screen16x9"/>
  <p:notesSz cx="9926638" cy="14355763"/>
  <p:embeddedFontLst>
    <p:embeddedFont>
      <p:font typeface="华文行楷" pitchFamily="2" charset="-122"/>
      <p:regular r:id="rId29"/>
    </p:embeddedFont>
    <p:embeddedFont>
      <p:font typeface="Verdana" pitchFamily="34" charset="0"/>
      <p:regular r:id="rId30"/>
      <p:bold r:id="rId31"/>
      <p:italic r:id="rId32"/>
      <p:boldItalic r:id="rId33"/>
    </p:embeddedFont>
    <p:embeddedFont>
      <p:font typeface="微软雅黑" pitchFamily="34" charset="-122"/>
      <p:regular r:id="rId34"/>
      <p:bold r:id="rId35"/>
    </p:embeddedFont>
    <p:embeddedFont>
      <p:font typeface="Calibri" pitchFamily="34" charset="0"/>
      <p:regular r:id="rId36"/>
      <p:bold r:id="rId37"/>
      <p:italic r:id="rId38"/>
      <p:boldItalic r:id="rId39"/>
    </p:embeddedFont>
    <p:embeddedFont>
      <p:font typeface="方正楷体_GBK" pitchFamily="65" charset="-122"/>
      <p:regular r:id="rId40"/>
    </p:embeddedFont>
    <p:embeddedFont>
      <p:font typeface="华文中宋" pitchFamily="2" charset="-122"/>
      <p:regular r:id="rId41"/>
    </p:embeddedFont>
  </p:embeddedFontLst>
  <p:custDataLst>
    <p:tags r:id="rId42"/>
  </p:custDataLst>
  <p:defaultTextStyle>
    <a:defPPr>
      <a:defRPr lang="zh-CN"/>
    </a:defPPr>
    <a:lvl1pPr algn="l" rtl="0" fontAlgn="base">
      <a:spcBef>
        <a:spcPct val="0"/>
      </a:spcBef>
      <a:spcAft>
        <a:spcPct val="0"/>
      </a:spcAft>
      <a:defRPr sz="2000" kern="1200">
        <a:solidFill>
          <a:schemeClr val="tx1"/>
        </a:solidFill>
        <a:latin typeface="Arial" charset="0"/>
        <a:ea typeface="宋体" charset="-122"/>
        <a:cs typeface="+mn-cs"/>
      </a:defRPr>
    </a:lvl1pPr>
    <a:lvl2pPr marL="457200" algn="l" rtl="0" fontAlgn="base">
      <a:spcBef>
        <a:spcPct val="0"/>
      </a:spcBef>
      <a:spcAft>
        <a:spcPct val="0"/>
      </a:spcAft>
      <a:defRPr sz="2000" kern="1200">
        <a:solidFill>
          <a:schemeClr val="tx1"/>
        </a:solidFill>
        <a:latin typeface="Arial" charset="0"/>
        <a:ea typeface="宋体" charset="-122"/>
        <a:cs typeface="+mn-cs"/>
      </a:defRPr>
    </a:lvl2pPr>
    <a:lvl3pPr marL="914400" algn="l" rtl="0" fontAlgn="base">
      <a:spcBef>
        <a:spcPct val="0"/>
      </a:spcBef>
      <a:spcAft>
        <a:spcPct val="0"/>
      </a:spcAft>
      <a:defRPr sz="2000" kern="1200">
        <a:solidFill>
          <a:schemeClr val="tx1"/>
        </a:solidFill>
        <a:latin typeface="Arial" charset="0"/>
        <a:ea typeface="宋体" charset="-122"/>
        <a:cs typeface="+mn-cs"/>
      </a:defRPr>
    </a:lvl3pPr>
    <a:lvl4pPr marL="1371600" algn="l" rtl="0" fontAlgn="base">
      <a:spcBef>
        <a:spcPct val="0"/>
      </a:spcBef>
      <a:spcAft>
        <a:spcPct val="0"/>
      </a:spcAft>
      <a:defRPr sz="2000" kern="1200">
        <a:solidFill>
          <a:schemeClr val="tx1"/>
        </a:solidFill>
        <a:latin typeface="Arial" charset="0"/>
        <a:ea typeface="宋体" charset="-122"/>
        <a:cs typeface="+mn-cs"/>
      </a:defRPr>
    </a:lvl4pPr>
    <a:lvl5pPr marL="1828800" algn="l" rtl="0" fontAlgn="base">
      <a:spcBef>
        <a:spcPct val="0"/>
      </a:spcBef>
      <a:spcAft>
        <a:spcPct val="0"/>
      </a:spcAft>
      <a:defRPr sz="2000" kern="1200">
        <a:solidFill>
          <a:schemeClr val="tx1"/>
        </a:solidFill>
        <a:latin typeface="Arial" charset="0"/>
        <a:ea typeface="宋体" charset="-122"/>
        <a:cs typeface="+mn-cs"/>
      </a:defRPr>
    </a:lvl5pPr>
    <a:lvl6pPr marL="2286000" algn="l" defTabSz="914400" rtl="0" eaLnBrk="1" latinLnBrk="0" hangingPunct="1">
      <a:defRPr sz="2000" kern="1200">
        <a:solidFill>
          <a:schemeClr val="tx1"/>
        </a:solidFill>
        <a:latin typeface="Arial" charset="0"/>
        <a:ea typeface="宋体" charset="-122"/>
        <a:cs typeface="+mn-cs"/>
      </a:defRPr>
    </a:lvl6pPr>
    <a:lvl7pPr marL="2743200" algn="l" defTabSz="914400" rtl="0" eaLnBrk="1" latinLnBrk="0" hangingPunct="1">
      <a:defRPr sz="2000" kern="1200">
        <a:solidFill>
          <a:schemeClr val="tx1"/>
        </a:solidFill>
        <a:latin typeface="Arial" charset="0"/>
        <a:ea typeface="宋体" charset="-122"/>
        <a:cs typeface="+mn-cs"/>
      </a:defRPr>
    </a:lvl7pPr>
    <a:lvl8pPr marL="3200400" algn="l" defTabSz="914400" rtl="0" eaLnBrk="1" latinLnBrk="0" hangingPunct="1">
      <a:defRPr sz="2000" kern="1200">
        <a:solidFill>
          <a:schemeClr val="tx1"/>
        </a:solidFill>
        <a:latin typeface="Arial" charset="0"/>
        <a:ea typeface="宋体" charset="-122"/>
        <a:cs typeface="+mn-cs"/>
      </a:defRPr>
    </a:lvl8pPr>
    <a:lvl9pPr marL="3657600" algn="l" defTabSz="914400" rtl="0" eaLnBrk="1" latinLnBrk="0" hangingPunct="1">
      <a:defRPr sz="2000" kern="1200">
        <a:solidFill>
          <a:schemeClr val="tx1"/>
        </a:solidFill>
        <a:latin typeface="Arial" charset="0"/>
        <a:ea typeface="宋体" charset="-122"/>
        <a:cs typeface="+mn-cs"/>
      </a:defRPr>
    </a:lvl9pPr>
  </p:defaultTextStyle>
  <p:extLst>
    <p:ext uri="{521415D9-36F7-43E2-AB2F-B90AF26B5E84}">
      <p14:sectionLst xmlns="" xmlns:p14="http://schemas.microsoft.com/office/powerpoint/2010/main">
        <p14:section name="默认节" id="{DCC0B0C2-9B0B-4FCF-829F-8E7735A8005D}">
          <p14:sldIdLst>
            <p14:sldId id="266"/>
            <p14:sldId id="341"/>
            <p14:sldId id="340"/>
            <p14:sldId id="327"/>
            <p14:sldId id="371"/>
            <p14:sldId id="336"/>
            <p14:sldId id="370"/>
            <p14:sldId id="276"/>
            <p14:sldId id="334"/>
            <p14:sldId id="342"/>
            <p14:sldId id="306"/>
            <p14:sldId id="358"/>
            <p14:sldId id="359"/>
            <p14:sldId id="360"/>
            <p14:sldId id="361"/>
            <p14:sldId id="362"/>
            <p14:sldId id="270"/>
            <p14:sldId id="347"/>
            <p14:sldId id="290"/>
            <p14:sldId id="367"/>
            <p14:sldId id="368"/>
            <p14:sldId id="326"/>
            <p14:sldId id="343"/>
            <p14:sldId id="337"/>
            <p14:sldId id="331"/>
            <p14:sldId id="292"/>
            <p14:sldId id="277"/>
            <p14:sldId id="369"/>
            <p14:sldId id="293"/>
            <p14:sldId id="282"/>
            <p14:sldId id="289"/>
            <p14:sldId id="333"/>
            <p14:sldId id="344"/>
            <p14:sldId id="372"/>
            <p14:sldId id="364"/>
            <p14:sldId id="377"/>
            <p14:sldId id="365"/>
            <p14:sldId id="378"/>
            <p14:sldId id="366"/>
            <p14:sldId id="379"/>
            <p14:sldId id="295"/>
          </p14:sldIdLst>
        </p14:section>
      </p14:sectionLst>
    </p:ext>
    <p:ext uri="{EFAFB233-063F-42B5-8137-9DF3F51BA10A}">
      <p15:sldGuideLst xmlns="" xmlns:p15="http://schemas.microsoft.com/office/powerpoint/2012/main">
        <p15:guide id="1" pos="2880" userDrawn="1">
          <p15:clr>
            <a:srgbClr val="A4A3A4"/>
          </p15:clr>
        </p15:guide>
        <p15:guide id="2" orient="horz" pos="162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BEE1E1"/>
    <a:srgbClr val="C2E7E8"/>
    <a:srgbClr val="00D661"/>
    <a:srgbClr val="E426CE"/>
    <a:srgbClr val="99CC00"/>
    <a:srgbClr val="3399FF"/>
    <a:srgbClr val="FF9900"/>
    <a:srgbClr val="78B400"/>
    <a:srgbClr val="FFCC00"/>
    <a:srgbClr val="66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94050" autoAdjust="0"/>
  </p:normalViewPr>
  <p:slideViewPr>
    <p:cSldViewPr>
      <p:cViewPr>
        <p:scale>
          <a:sx n="150" d="100"/>
          <a:sy n="150" d="100"/>
        </p:scale>
        <p:origin x="-78" y="-7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36" d="100"/>
          <a:sy n="36" d="100"/>
        </p:scale>
        <p:origin x="2940" y="6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1506" name="页眉占位符 1"/>
          <p:cNvSpPr>
            <a:spLocks noGrp="1" noChangeArrowheads="1"/>
          </p:cNvSpPr>
          <p:nvPr>
            <p:ph type="hdr" sz="quarter"/>
          </p:nvPr>
        </p:nvSpPr>
        <p:spPr bwMode="auto">
          <a:xfrm>
            <a:off x="0" y="0"/>
            <a:ext cx="4298950" cy="717550"/>
          </a:xfrm>
          <a:prstGeom prst="rect">
            <a:avLst/>
          </a:prstGeom>
          <a:noFill/>
          <a:ln>
            <a:noFill/>
          </a:ln>
          <a:extLst/>
        </p:spPr>
        <p:txBody>
          <a:bodyPr vert="horz" wrap="square" lIns="91440" tIns="45720" rIns="91440" bIns="45720" numCol="1" anchor="t" anchorCtr="0" compatLnSpc="1">
            <a:prstTxWarp prst="textNoShape">
              <a:avLst/>
            </a:prstTxWarp>
          </a:bodyPr>
          <a:lstStyle>
            <a:lvl1pPr algn="l">
              <a:buFont typeface="Arial" pitchFamily="34" charset="0"/>
              <a:buNone/>
              <a:defRPr sz="1200">
                <a:latin typeface="Calibri" pitchFamily="34" charset="0"/>
                <a:ea typeface="宋体" pitchFamily="2" charset="-122"/>
              </a:defRPr>
            </a:lvl1pPr>
          </a:lstStyle>
          <a:p>
            <a:pPr>
              <a:defRPr/>
            </a:pPr>
            <a:endParaRPr lang="zh-CN" altLang="en-US"/>
          </a:p>
        </p:txBody>
      </p:sp>
      <p:sp>
        <p:nvSpPr>
          <p:cNvPr id="21507" name="日期占位符 2"/>
          <p:cNvSpPr>
            <a:spLocks noGrp="1" noChangeArrowheads="1"/>
          </p:cNvSpPr>
          <p:nvPr>
            <p:ph type="dt" idx="1"/>
          </p:nvPr>
        </p:nvSpPr>
        <p:spPr bwMode="auto">
          <a:xfrm>
            <a:off x="5622925" y="0"/>
            <a:ext cx="4302125" cy="717550"/>
          </a:xfrm>
          <a:prstGeom prst="rect">
            <a:avLst/>
          </a:prstGeom>
          <a:noFill/>
          <a:ln>
            <a:noFill/>
          </a:ln>
          <a:extLst/>
        </p:spPr>
        <p:txBody>
          <a:bodyPr vert="horz" wrap="square" lIns="91440" tIns="45720" rIns="91440" bIns="45720" numCol="1" anchor="t" anchorCtr="0" compatLnSpc="1">
            <a:prstTxWarp prst="textNoShape">
              <a:avLst/>
            </a:prstTxWarp>
          </a:bodyPr>
          <a:lstStyle>
            <a:lvl1pPr algn="r">
              <a:buFont typeface="Arial" pitchFamily="34" charset="0"/>
              <a:buNone/>
              <a:defRPr sz="1200">
                <a:latin typeface="Calibri" pitchFamily="34" charset="0"/>
                <a:ea typeface="宋体" pitchFamily="2" charset="-122"/>
              </a:defRPr>
            </a:lvl1pPr>
          </a:lstStyle>
          <a:p>
            <a:pPr>
              <a:defRPr/>
            </a:pPr>
            <a:fld id="{F3ACBB70-19E6-492E-AABC-241A6624F478}" type="datetimeFigureOut">
              <a:rPr lang="zh-CN" altLang="en-US"/>
              <a:pPr>
                <a:defRPr/>
              </a:pPr>
              <a:t>2019-05-22</a:t>
            </a:fld>
            <a:endParaRPr lang="en-US" altLang="zh-CN"/>
          </a:p>
        </p:txBody>
      </p:sp>
      <p:sp>
        <p:nvSpPr>
          <p:cNvPr id="14340" name="幻灯片图像占位符 3"/>
          <p:cNvSpPr>
            <a:spLocks noGrp="1" noRot="1" noChangeAspect="1" noChangeArrowheads="1"/>
          </p:cNvSpPr>
          <p:nvPr>
            <p:ph type="sldImg" idx="2"/>
          </p:nvPr>
        </p:nvSpPr>
        <p:spPr bwMode="auto">
          <a:xfrm>
            <a:off x="176213" y="1076325"/>
            <a:ext cx="9569450" cy="5383213"/>
          </a:xfrm>
          <a:prstGeom prst="rect">
            <a:avLst/>
          </a:prstGeom>
          <a:noFill/>
          <a:ln w="9525">
            <a:noFill/>
            <a:miter lim="800000"/>
            <a:headEnd/>
            <a:tailEnd/>
          </a:ln>
        </p:spPr>
      </p:sp>
      <p:sp>
        <p:nvSpPr>
          <p:cNvPr id="21509" name="备注占位符 4"/>
          <p:cNvSpPr>
            <a:spLocks noGrp="1" noChangeArrowheads="1"/>
          </p:cNvSpPr>
          <p:nvPr>
            <p:ph type="body" sz="quarter" idx="3"/>
          </p:nvPr>
        </p:nvSpPr>
        <p:spPr bwMode="auto">
          <a:xfrm>
            <a:off x="992188" y="6818313"/>
            <a:ext cx="7942262" cy="6461125"/>
          </a:xfrm>
          <a:prstGeom prst="rect">
            <a:avLst/>
          </a:prstGeom>
          <a:noFill/>
          <a:ln>
            <a:noFill/>
          </a:ln>
          <a:extLst/>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1510" name="页脚占位符 5"/>
          <p:cNvSpPr>
            <a:spLocks noGrp="1" noChangeArrowheads="1"/>
          </p:cNvSpPr>
          <p:nvPr>
            <p:ph type="ftr" sz="quarter" idx="4"/>
          </p:nvPr>
        </p:nvSpPr>
        <p:spPr bwMode="auto">
          <a:xfrm>
            <a:off x="0" y="13635038"/>
            <a:ext cx="4298950" cy="717550"/>
          </a:xfrm>
          <a:prstGeom prst="rect">
            <a:avLst/>
          </a:prstGeom>
          <a:noFill/>
          <a:ln>
            <a:noFill/>
          </a:ln>
          <a:extLst/>
        </p:spPr>
        <p:txBody>
          <a:bodyPr vert="horz" wrap="square" lIns="91440" tIns="45720" rIns="91440" bIns="45720" numCol="1" anchor="b" anchorCtr="0" compatLnSpc="1">
            <a:prstTxWarp prst="textNoShape">
              <a:avLst/>
            </a:prstTxWarp>
          </a:bodyPr>
          <a:lstStyle>
            <a:lvl1pPr algn="l">
              <a:buFont typeface="Arial" pitchFamily="34" charset="0"/>
              <a:buNone/>
              <a:defRPr sz="1200">
                <a:latin typeface="Calibri" pitchFamily="34" charset="0"/>
                <a:ea typeface="宋体" pitchFamily="2" charset="-122"/>
              </a:defRPr>
            </a:lvl1pPr>
          </a:lstStyle>
          <a:p>
            <a:pPr>
              <a:defRPr/>
            </a:pPr>
            <a:endParaRPr lang="zh-CN" altLang="en-US"/>
          </a:p>
        </p:txBody>
      </p:sp>
      <p:sp>
        <p:nvSpPr>
          <p:cNvPr id="21511" name="灯片编号占位符 6"/>
          <p:cNvSpPr>
            <a:spLocks noGrp="1" noChangeArrowheads="1"/>
          </p:cNvSpPr>
          <p:nvPr>
            <p:ph type="sldNum" sz="quarter" idx="5"/>
          </p:nvPr>
        </p:nvSpPr>
        <p:spPr bwMode="auto">
          <a:xfrm>
            <a:off x="5622925" y="13635038"/>
            <a:ext cx="4302125" cy="717550"/>
          </a:xfrm>
          <a:prstGeom prst="rect">
            <a:avLst/>
          </a:prstGeom>
          <a:noFill/>
          <a:ln>
            <a:noFill/>
          </a:ln>
          <a:extLst/>
        </p:spPr>
        <p:txBody>
          <a:bodyPr vert="horz" wrap="square" lIns="91440" tIns="45720" rIns="91440" bIns="45720" numCol="1" anchor="b" anchorCtr="0" compatLnSpc="1">
            <a:prstTxWarp prst="textNoShape">
              <a:avLst/>
            </a:prstTxWarp>
          </a:bodyPr>
          <a:lstStyle>
            <a:lvl1pPr algn="r">
              <a:buFont typeface="Arial" pitchFamily="34" charset="0"/>
              <a:buNone/>
              <a:defRPr sz="1200">
                <a:latin typeface="Calibri" pitchFamily="34" charset="0"/>
                <a:ea typeface="宋体" pitchFamily="2" charset="-122"/>
              </a:defRPr>
            </a:lvl1pPr>
          </a:lstStyle>
          <a:p>
            <a:pPr>
              <a:defRPr/>
            </a:pPr>
            <a:fld id="{4E663640-248E-4FCC-A37F-06CB7C046DDD}" type="slidenum">
              <a:rPr lang="zh-CN" altLang="en-US"/>
              <a:pPr>
                <a:defRPr/>
              </a:pPr>
              <a:t>‹#›</a:t>
            </a:fld>
            <a:endParaRPr lang="en-US" altLang="zh-CN"/>
          </a:p>
        </p:txBody>
      </p:sp>
    </p:spTree>
    <p:extLst>
      <p:ext uri="{BB962C8B-B14F-4D97-AF65-F5344CB8AC3E}">
        <p14:creationId xmlns="" xmlns:p14="http://schemas.microsoft.com/office/powerpoint/2010/main" val="2181369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a:t>
            </a:fld>
            <a:endParaRPr lang="en-US" altLang="zh-CN"/>
          </a:p>
        </p:txBody>
      </p:sp>
    </p:spTree>
    <p:extLst>
      <p:ext uri="{BB962C8B-B14F-4D97-AF65-F5344CB8AC3E}">
        <p14:creationId xmlns="" xmlns:p14="http://schemas.microsoft.com/office/powerpoint/2010/main" val="3317570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10</a:t>
            </a:fld>
            <a:endParaRPr lang="en-US" altLang="zh-CN"/>
          </a:p>
        </p:txBody>
      </p:sp>
    </p:spTree>
    <p:extLst>
      <p:ext uri="{BB962C8B-B14F-4D97-AF65-F5344CB8AC3E}">
        <p14:creationId xmlns="" xmlns:p14="http://schemas.microsoft.com/office/powerpoint/2010/main" val="2966427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11</a:t>
            </a:fld>
            <a:endParaRPr lang="en-US" altLang="zh-CN"/>
          </a:p>
        </p:txBody>
      </p:sp>
    </p:spTree>
    <p:extLst>
      <p:ext uri="{BB962C8B-B14F-4D97-AF65-F5344CB8AC3E}">
        <p14:creationId xmlns="" xmlns:p14="http://schemas.microsoft.com/office/powerpoint/2010/main" val="240645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12</a:t>
            </a:fld>
            <a:endParaRPr lang="en-US" altLang="zh-CN"/>
          </a:p>
        </p:txBody>
      </p:sp>
    </p:spTree>
    <p:extLst>
      <p:ext uri="{BB962C8B-B14F-4D97-AF65-F5344CB8AC3E}">
        <p14:creationId xmlns="" xmlns:p14="http://schemas.microsoft.com/office/powerpoint/2010/main" val="240645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13</a:t>
            </a:fld>
            <a:endParaRPr lang="en-US" altLang="zh-CN"/>
          </a:p>
        </p:txBody>
      </p:sp>
    </p:spTree>
    <p:extLst>
      <p:ext uri="{BB962C8B-B14F-4D97-AF65-F5344CB8AC3E}">
        <p14:creationId xmlns="" xmlns:p14="http://schemas.microsoft.com/office/powerpoint/2010/main" val="2406451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14</a:t>
            </a:fld>
            <a:endParaRPr lang="en-US" altLang="zh-CN"/>
          </a:p>
        </p:txBody>
      </p:sp>
    </p:spTree>
    <p:extLst>
      <p:ext uri="{BB962C8B-B14F-4D97-AF65-F5344CB8AC3E}">
        <p14:creationId xmlns="" xmlns:p14="http://schemas.microsoft.com/office/powerpoint/2010/main" val="2406451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15</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16</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17</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18</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19</a:t>
            </a:fld>
            <a:endParaRPr lang="en-US" altLang="zh-CN"/>
          </a:p>
        </p:txBody>
      </p:sp>
    </p:spTree>
    <p:extLst>
      <p:ext uri="{BB962C8B-B14F-4D97-AF65-F5344CB8AC3E}">
        <p14:creationId xmlns="" xmlns:p14="http://schemas.microsoft.com/office/powerpoint/2010/main" val="258101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2</a:t>
            </a:fld>
            <a:endParaRPr lang="en-US" altLang="zh-CN"/>
          </a:p>
        </p:txBody>
      </p:sp>
    </p:spTree>
    <p:extLst>
      <p:ext uri="{BB962C8B-B14F-4D97-AF65-F5344CB8AC3E}">
        <p14:creationId xmlns="" xmlns:p14="http://schemas.microsoft.com/office/powerpoint/2010/main" val="3317570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627E40-9D1D-4B56-9162-399B2F759A9F}" type="slidenum">
              <a:rPr lang="zh-CN" altLang="en-US" smtClean="0"/>
              <a:pPr/>
              <a:t>20</a:t>
            </a:fld>
            <a:endParaRPr lang="zh-CN" altLang="en-US"/>
          </a:p>
        </p:txBody>
      </p:sp>
    </p:spTree>
    <p:extLst>
      <p:ext uri="{BB962C8B-B14F-4D97-AF65-F5344CB8AC3E}">
        <p14:creationId xmlns="" xmlns:p14="http://schemas.microsoft.com/office/powerpoint/2010/main" val="1567130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21</a:t>
            </a:fld>
            <a:endParaRPr lang="en-US" altLang="zh-CN"/>
          </a:p>
        </p:txBody>
      </p:sp>
    </p:spTree>
    <p:extLst>
      <p:ext uri="{BB962C8B-B14F-4D97-AF65-F5344CB8AC3E}">
        <p14:creationId xmlns="" xmlns:p14="http://schemas.microsoft.com/office/powerpoint/2010/main" val="3793876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22</a:t>
            </a:fld>
            <a:endParaRPr lang="en-US" altLang="zh-CN"/>
          </a:p>
        </p:txBody>
      </p:sp>
    </p:spTree>
    <p:extLst>
      <p:ext uri="{BB962C8B-B14F-4D97-AF65-F5344CB8AC3E}">
        <p14:creationId xmlns="" xmlns:p14="http://schemas.microsoft.com/office/powerpoint/2010/main" val="2903693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23</a:t>
            </a:fld>
            <a:endParaRPr lang="en-US" altLang="zh-CN"/>
          </a:p>
        </p:txBody>
      </p:sp>
    </p:spTree>
    <p:extLst>
      <p:ext uri="{BB962C8B-B14F-4D97-AF65-F5344CB8AC3E}">
        <p14:creationId xmlns="" xmlns:p14="http://schemas.microsoft.com/office/powerpoint/2010/main" val="354367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3</a:t>
            </a:fld>
            <a:endParaRPr lang="en-US" altLang="zh-CN"/>
          </a:p>
        </p:txBody>
      </p:sp>
    </p:spTree>
    <p:extLst>
      <p:ext uri="{BB962C8B-B14F-4D97-AF65-F5344CB8AC3E}">
        <p14:creationId xmlns="" xmlns:p14="http://schemas.microsoft.com/office/powerpoint/2010/main" val="3317570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4</a:t>
            </a:fld>
            <a:endParaRPr lang="en-US" altLang="zh-CN"/>
          </a:p>
        </p:txBody>
      </p:sp>
    </p:spTree>
    <p:extLst>
      <p:ext uri="{BB962C8B-B14F-4D97-AF65-F5344CB8AC3E}">
        <p14:creationId xmlns="" xmlns:p14="http://schemas.microsoft.com/office/powerpoint/2010/main" val="2927758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5</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6</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7</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8</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E663640-248E-4FCC-A37F-06CB7C046DDD}" type="slidenum">
              <a:rPr lang="zh-CN" altLang="en-US" smtClean="0"/>
              <a:pPr>
                <a:defRPr/>
              </a:pPr>
              <a:t>9</a:t>
            </a:fld>
            <a:endParaRPr lang="en-US" altLang="zh-CN"/>
          </a:p>
        </p:txBody>
      </p:sp>
    </p:spTree>
    <p:extLst>
      <p:ext uri="{BB962C8B-B14F-4D97-AF65-F5344CB8AC3E}">
        <p14:creationId xmlns="" xmlns:p14="http://schemas.microsoft.com/office/powerpoint/2010/main" val="90081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88445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06375"/>
            <a:ext cx="8229600" cy="438785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 xmlns:p14="http://schemas.microsoft.com/office/powerpoint/2010/main" val="35569410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35624108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 xmlns:p14="http://schemas.microsoft.com/office/powerpoint/2010/main" val="20328968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978135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5223306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 xmlns:p14="http://schemas.microsoft.com/office/powerpoint/2010/main" val="32597543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7083555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 xmlns:p14="http://schemas.microsoft.com/office/powerpoint/2010/main" val="16067024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 xmlns:p14="http://schemas.microsoft.com/office/powerpoint/2010/main" val="282705832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268933272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292647356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06375"/>
            <a:ext cx="8229600" cy="438785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 xmlns:p14="http://schemas.microsoft.com/office/powerpoint/2010/main" val="33702979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0070C0"/>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8292358"/>
      </p:ext>
    </p:extLst>
  </p:cSld>
  <p:clrMap bg1="lt1" tx1="dk1" bg2="lt2" tx2="dk2" accent1="accent1" accent2="accent2" accent3="accent3" accent4="accent4" accent5="accent5" accent6="accent6" hlink="hlink" folHlink="folHlink"/>
  <p:sldLayoutIdLst>
    <p:sldLayoutId id="2147489699" r:id="rId1"/>
  </p:sldLayoutIdLst>
  <p:timing>
    <p:tnLst>
      <p:par>
        <p:cTn id="1" dur="indefinite" restart="never" nodeType="tmRoot"/>
      </p:par>
    </p:tnLst>
  </p:timing>
  <p:txStyles>
    <p:titleStyle>
      <a:lvl1pPr marL="914400" indent="-914400" algn="l" rtl="0" eaLnBrk="0" fontAlgn="base" hangingPunct="0">
        <a:spcBef>
          <a:spcPct val="0"/>
        </a:spcBef>
        <a:spcAft>
          <a:spcPct val="0"/>
        </a:spcAft>
        <a:defRPr sz="4400" b="1">
          <a:solidFill>
            <a:schemeClr val="bg1"/>
          </a:solidFill>
          <a:latin typeface="+mj-lt"/>
          <a:ea typeface="+mj-ea"/>
          <a:cs typeface="+mj-cs"/>
          <a:sym typeface="Verdana" panose="020B0604030504040204" pitchFamily="34" charset="0"/>
        </a:defRPr>
      </a:lvl1pPr>
      <a:lvl2pPr marL="914400" indent="-914400" algn="l" rtl="0" eaLnBrk="0" fontAlgn="base" hangingPunct="0">
        <a:spcBef>
          <a:spcPct val="0"/>
        </a:spcBef>
        <a:spcAft>
          <a:spcPct val="0"/>
        </a:spcAft>
        <a:defRPr sz="4400" b="1">
          <a:solidFill>
            <a:schemeClr val="bg1"/>
          </a:solidFill>
          <a:latin typeface="Verdana" pitchFamily="34" charset="0"/>
          <a:ea typeface="微软雅黑" pitchFamily="34" charset="-122"/>
          <a:sym typeface="Verdana" panose="020B0604030504040204" pitchFamily="34" charset="0"/>
        </a:defRPr>
      </a:lvl2pPr>
      <a:lvl3pPr marL="914400" indent="-914400" algn="l" rtl="0" eaLnBrk="0" fontAlgn="base" hangingPunct="0">
        <a:spcBef>
          <a:spcPct val="0"/>
        </a:spcBef>
        <a:spcAft>
          <a:spcPct val="0"/>
        </a:spcAft>
        <a:defRPr sz="4400" b="1">
          <a:solidFill>
            <a:schemeClr val="bg1"/>
          </a:solidFill>
          <a:latin typeface="Verdana" pitchFamily="34" charset="0"/>
          <a:ea typeface="微软雅黑" pitchFamily="34" charset="-122"/>
          <a:sym typeface="Verdana" panose="020B0604030504040204" pitchFamily="34" charset="0"/>
        </a:defRPr>
      </a:lvl3pPr>
      <a:lvl4pPr marL="914400" indent="-914400" algn="l" rtl="0" eaLnBrk="0" fontAlgn="base" hangingPunct="0">
        <a:spcBef>
          <a:spcPct val="0"/>
        </a:spcBef>
        <a:spcAft>
          <a:spcPct val="0"/>
        </a:spcAft>
        <a:defRPr sz="4400" b="1">
          <a:solidFill>
            <a:schemeClr val="bg1"/>
          </a:solidFill>
          <a:latin typeface="Verdana" pitchFamily="34" charset="0"/>
          <a:ea typeface="微软雅黑" pitchFamily="34" charset="-122"/>
          <a:sym typeface="Verdana" panose="020B0604030504040204" pitchFamily="34" charset="0"/>
        </a:defRPr>
      </a:lvl4pPr>
      <a:lvl5pPr marL="914400" indent="-914400" algn="l" rtl="0" eaLnBrk="0" fontAlgn="base" hangingPunct="0">
        <a:spcBef>
          <a:spcPct val="0"/>
        </a:spcBef>
        <a:spcAft>
          <a:spcPct val="0"/>
        </a:spcAft>
        <a:defRPr sz="4400" b="1">
          <a:solidFill>
            <a:schemeClr val="bg1"/>
          </a:solidFill>
          <a:latin typeface="Verdana" pitchFamily="34" charset="0"/>
          <a:ea typeface="微软雅黑" pitchFamily="34" charset="-122"/>
          <a:sym typeface="Verdana" panose="020B0604030504040204" pitchFamily="34" charset="0"/>
        </a:defRPr>
      </a:lvl5pPr>
      <a:lvl6pPr marL="1371600" indent="-914400" algn="l" rtl="0" fontAlgn="base">
        <a:spcBef>
          <a:spcPct val="0"/>
        </a:spcBef>
        <a:spcAft>
          <a:spcPct val="0"/>
        </a:spcAft>
        <a:defRPr b="1">
          <a:solidFill>
            <a:schemeClr val="bg1"/>
          </a:solidFill>
          <a:latin typeface="Verdana" pitchFamily="34" charset="0"/>
          <a:ea typeface="微软雅黑" pitchFamily="34" charset="-122"/>
          <a:sym typeface="Verdana" pitchFamily="34" charset="0"/>
        </a:defRPr>
      </a:lvl6pPr>
      <a:lvl7pPr marL="1828800" indent="-914400" algn="l" rtl="0" fontAlgn="base">
        <a:spcBef>
          <a:spcPct val="0"/>
        </a:spcBef>
        <a:spcAft>
          <a:spcPct val="0"/>
        </a:spcAft>
        <a:defRPr b="1">
          <a:solidFill>
            <a:schemeClr val="bg1"/>
          </a:solidFill>
          <a:latin typeface="Verdana" pitchFamily="34" charset="0"/>
          <a:ea typeface="微软雅黑" pitchFamily="34" charset="-122"/>
          <a:sym typeface="Verdana" pitchFamily="34" charset="0"/>
        </a:defRPr>
      </a:lvl7pPr>
      <a:lvl8pPr marL="2286000" indent="-914400" algn="l" rtl="0" fontAlgn="base">
        <a:spcBef>
          <a:spcPct val="0"/>
        </a:spcBef>
        <a:spcAft>
          <a:spcPct val="0"/>
        </a:spcAft>
        <a:defRPr b="1">
          <a:solidFill>
            <a:schemeClr val="bg1"/>
          </a:solidFill>
          <a:latin typeface="Verdana" pitchFamily="34" charset="0"/>
          <a:ea typeface="微软雅黑" pitchFamily="34" charset="-122"/>
          <a:sym typeface="Verdana" pitchFamily="34" charset="0"/>
        </a:defRPr>
      </a:lvl8pPr>
      <a:lvl9pPr marL="2743200" indent="-914400" algn="l" rtl="0" fontAlgn="base">
        <a:spcBef>
          <a:spcPct val="0"/>
        </a:spcBef>
        <a:spcAft>
          <a:spcPct val="0"/>
        </a:spcAft>
        <a:defRPr b="1">
          <a:solidFill>
            <a:schemeClr val="bg1"/>
          </a:solidFill>
          <a:latin typeface="Verdana" pitchFamily="34" charset="0"/>
          <a:ea typeface="微软雅黑" pitchFamily="34" charset="-122"/>
          <a:sym typeface="Verdan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Verdana" panose="020B060403050404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Verdana" panose="020B060403050404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Verdana" panose="020B060403050404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Verdana" panose="020B060403050404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Verdana" panose="020B0604030504040204"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Verdana"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Verdana"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Verdana"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Verdana"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14" cstate="print">
            <a:extLst>
              <a:ext uri="{28A0092B-C50C-407E-A947-70E740481C1C}">
                <a14:useLocalDpi xmlns="" xmlns:a14="http://schemas.microsoft.com/office/drawing/2010/main" val="0"/>
              </a:ext>
            </a:extLst>
          </a:blip>
          <a:stretch>
            <a:fillRect/>
          </a:stretch>
        </p:blipFill>
        <p:spPr>
          <a:xfrm>
            <a:off x="0" y="0"/>
            <a:ext cx="9144000" cy="5143500"/>
          </a:xfrm>
          <a:prstGeom prst="rect">
            <a:avLst/>
          </a:prstGeom>
        </p:spPr>
      </p:pic>
      <p:pic>
        <p:nvPicPr>
          <p:cNvPr id="3" name="图片 2"/>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7321550" y="81116"/>
            <a:ext cx="1728192" cy="552144"/>
          </a:xfrm>
          <a:prstGeom prst="rect">
            <a:avLst/>
          </a:prstGeom>
        </p:spPr>
      </p:pic>
      <p:pic>
        <p:nvPicPr>
          <p:cNvPr id="1026" name="组合 21"/>
          <p:cNvPicPr>
            <a:picLocks noChangeArrowheads="1"/>
          </p:cNvPicPr>
          <p:nvPr/>
        </p:nvPicPr>
        <p:blipFill>
          <a:blip r:embed="rId16" cstate="print"/>
          <a:srcRect/>
          <a:stretch>
            <a:fillRect/>
          </a:stretch>
        </p:blipFill>
        <p:spPr bwMode="auto">
          <a:xfrm>
            <a:off x="4104552" y="4894195"/>
            <a:ext cx="4860000" cy="54310"/>
          </a:xfrm>
          <a:prstGeom prst="rect">
            <a:avLst/>
          </a:prstGeom>
          <a:noFill/>
          <a:ln w="9525">
            <a:noFill/>
            <a:miter lim="800000"/>
            <a:headEnd/>
            <a:tailEnd/>
          </a:ln>
        </p:spPr>
      </p:pic>
      <p:sp>
        <p:nvSpPr>
          <p:cNvPr id="1027" name="Rectangle 21"/>
          <p:cNvSpPr>
            <a:spLocks noChangeArrowheads="1"/>
          </p:cNvSpPr>
          <p:nvPr/>
        </p:nvSpPr>
        <p:spPr bwMode="auto">
          <a:xfrm>
            <a:off x="647056" y="4747857"/>
            <a:ext cx="3204864" cy="346984"/>
          </a:xfrm>
          <a:prstGeom prst="rect">
            <a:avLst/>
          </a:prstGeom>
          <a:noFill/>
          <a:ln>
            <a:noFill/>
          </a:ln>
          <a:effectLst>
            <a:prstShdw prst="shdw17" dist="17961" dir="2700000">
              <a:srgbClr val="2F4D71"/>
            </a:prstShdw>
          </a:effectLst>
          <a:extLst/>
        </p:spPr>
        <p:txBody>
          <a:bodyPr wrap="square" lIns="115028" tIns="57514" rIns="115028" bIns="57514">
            <a:spAutoFit/>
          </a:bodyPr>
          <a:lstStyle>
            <a:lvl1pPr eaLnBrk="0" hangingPunct="0">
              <a:defRPr>
                <a:solidFill>
                  <a:schemeClr val="tx1"/>
                </a:solidFill>
                <a:latin typeface="Arial" pitchFamily="34" charset="0"/>
                <a:ea typeface="宋体" pitchFamily="2" charset="-122"/>
              </a:defRPr>
            </a:lvl1pPr>
            <a:lvl2pPr marL="935038" indent="-477838" eaLnBrk="0" hangingPunct="0">
              <a:defRPr>
                <a:solidFill>
                  <a:schemeClr val="tx1"/>
                </a:solidFill>
                <a:latin typeface="Arial" pitchFamily="34" charset="0"/>
                <a:ea typeface="宋体" pitchFamily="2" charset="-122"/>
              </a:defRPr>
            </a:lvl2pPr>
            <a:lvl3pPr marL="1438275" indent="-523875" eaLnBrk="0" hangingPunct="0">
              <a:defRPr>
                <a:solidFill>
                  <a:schemeClr val="tx1"/>
                </a:solidFill>
                <a:latin typeface="Arial" pitchFamily="34" charset="0"/>
                <a:ea typeface="宋体" pitchFamily="2" charset="-122"/>
              </a:defRPr>
            </a:lvl3pPr>
            <a:lvl4pPr marL="2012950" indent="-641350" eaLnBrk="0" hangingPunct="0">
              <a:defRPr>
                <a:solidFill>
                  <a:schemeClr val="tx1"/>
                </a:solidFill>
                <a:latin typeface="Arial" pitchFamily="34" charset="0"/>
                <a:ea typeface="宋体" pitchFamily="2" charset="-122"/>
              </a:defRPr>
            </a:lvl4pPr>
            <a:lvl5pPr marL="2587625" indent="-758825" eaLnBrk="0" hangingPunct="0">
              <a:defRPr>
                <a:solidFill>
                  <a:schemeClr val="tx1"/>
                </a:solidFill>
                <a:latin typeface="Arial" pitchFamily="34" charset="0"/>
                <a:ea typeface="宋体" pitchFamily="2" charset="-122"/>
              </a:defRPr>
            </a:lvl5pPr>
            <a:lvl6pPr marL="3044825" indent="-758825"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3502025" indent="-758825"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959225" indent="-758825"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4416425" indent="-758825"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dist" eaLnBrk="1" hangingPunct="1">
              <a:buFont typeface="Arial" pitchFamily="34" charset="0"/>
              <a:buNone/>
              <a:defRPr/>
            </a:pPr>
            <a:r>
              <a:rPr lang="zh-CN" altLang="en-US" sz="1500" dirty="0" smtClean="0">
                <a:gradFill flip="none" rotWithShape="1">
                  <a:gsLst>
                    <a:gs pos="0">
                      <a:schemeClr val="tx1">
                        <a:lumMod val="85000"/>
                        <a:lumOff val="15000"/>
                      </a:schemeClr>
                    </a:gs>
                    <a:gs pos="50000">
                      <a:schemeClr val="tx1">
                        <a:lumMod val="75000"/>
                        <a:lumOff val="25000"/>
                      </a:schemeClr>
                    </a:gs>
                    <a:gs pos="100000">
                      <a:schemeClr val="tx1">
                        <a:lumMod val="65000"/>
                        <a:lumOff val="35000"/>
                      </a:schemeClr>
                    </a:gs>
                  </a:gsLst>
                  <a:lin ang="16200000" scaled="1"/>
                  <a:tileRect/>
                </a:gradFill>
                <a:latin typeface="微软雅黑" panose="020B0503020204020204" pitchFamily="34" charset="-122"/>
                <a:ea typeface="微软雅黑" panose="020B0503020204020204" pitchFamily="34" charset="-122"/>
              </a:rPr>
              <a:t>投资热线：</a:t>
            </a:r>
            <a:r>
              <a:rPr lang="en-US" altLang="zh-CN" sz="1500" dirty="0" smtClean="0">
                <a:gradFill flip="none" rotWithShape="1">
                  <a:gsLst>
                    <a:gs pos="0">
                      <a:schemeClr val="tx1">
                        <a:lumMod val="85000"/>
                        <a:lumOff val="15000"/>
                      </a:schemeClr>
                    </a:gs>
                    <a:gs pos="50000">
                      <a:schemeClr val="tx1">
                        <a:lumMod val="75000"/>
                        <a:lumOff val="25000"/>
                      </a:schemeClr>
                    </a:gs>
                    <a:gs pos="100000">
                      <a:schemeClr val="tx1">
                        <a:lumMod val="65000"/>
                        <a:lumOff val="35000"/>
                      </a:schemeClr>
                    </a:gs>
                  </a:gsLst>
                  <a:lin ang="16200000" scaled="1"/>
                  <a:tileRect/>
                </a:gradFill>
                <a:latin typeface="微软雅黑" panose="020B0503020204020204" pitchFamily="34" charset="-122"/>
                <a:ea typeface="微软雅黑" panose="020B0503020204020204" pitchFamily="34" charset="-122"/>
              </a:rPr>
              <a:t>028-84936611</a:t>
            </a:r>
            <a:endParaRPr lang="zh-CN" altLang="en-US" sz="1500" dirty="0">
              <a:gradFill flip="none" rotWithShape="1">
                <a:gsLst>
                  <a:gs pos="0">
                    <a:schemeClr val="tx1">
                      <a:lumMod val="85000"/>
                      <a:lumOff val="15000"/>
                    </a:schemeClr>
                  </a:gs>
                  <a:gs pos="50000">
                    <a:schemeClr val="tx1">
                      <a:lumMod val="75000"/>
                      <a:lumOff val="25000"/>
                    </a:schemeClr>
                  </a:gs>
                  <a:gs pos="100000">
                    <a:schemeClr val="tx1">
                      <a:lumMod val="65000"/>
                      <a:lumOff val="35000"/>
                    </a:schemeClr>
                  </a:gs>
                </a:gsLst>
                <a:lin ang="16200000" scaled="1"/>
                <a:tileRect/>
              </a:gradFill>
              <a:latin typeface="微软雅黑" panose="020B0503020204020204" pitchFamily="34" charset="-122"/>
              <a:ea typeface="微软雅黑" panose="020B0503020204020204" pitchFamily="34" charset="-122"/>
            </a:endParaRPr>
          </a:p>
        </p:txBody>
      </p:sp>
      <p:pic>
        <p:nvPicPr>
          <p:cNvPr id="1028" name="组合 21"/>
          <p:cNvPicPr>
            <a:picLocks noChangeArrowheads="1"/>
          </p:cNvPicPr>
          <p:nvPr/>
        </p:nvPicPr>
        <p:blipFill>
          <a:blip r:embed="rId17" cstate="print"/>
          <a:srcRect/>
          <a:stretch>
            <a:fillRect/>
          </a:stretch>
        </p:blipFill>
        <p:spPr bwMode="auto">
          <a:xfrm>
            <a:off x="150775" y="330027"/>
            <a:ext cx="7020000" cy="54322"/>
          </a:xfrm>
          <a:prstGeom prst="rect">
            <a:avLst/>
          </a:prstGeom>
          <a:noFill/>
          <a:ln w="9525">
            <a:noFill/>
            <a:miter lim="800000"/>
            <a:headEnd/>
            <a:tailEnd/>
          </a:ln>
        </p:spPr>
      </p:pic>
      <p:pic>
        <p:nvPicPr>
          <p:cNvPr id="7" name="图片 6"/>
          <p:cNvPicPr>
            <a:picLocks noChangeAspect="1"/>
          </p:cNvPicPr>
          <p:nvPr userDrawn="1"/>
        </p:nvPicPr>
        <p:blipFill>
          <a:blip r:embed="rId18" cstate="print">
            <a:extLst>
              <a:ext uri="{28A0092B-C50C-407E-A947-70E740481C1C}">
                <a14:useLocalDpi xmlns="" xmlns:a14="http://schemas.microsoft.com/office/drawing/2010/main" val="0"/>
              </a:ext>
            </a:extLst>
          </a:blip>
          <a:stretch>
            <a:fillRect/>
          </a:stretch>
        </p:blipFill>
        <p:spPr>
          <a:xfrm>
            <a:off x="251520" y="4754502"/>
            <a:ext cx="144016" cy="333695"/>
          </a:xfrm>
          <a:prstGeom prst="rect">
            <a:avLst/>
          </a:prstGeom>
        </p:spPr>
      </p:pic>
    </p:spTree>
  </p:cSld>
  <p:clrMap bg1="lt1" tx1="dk1" bg2="lt2" tx2="dk2" accent1="accent1" accent2="accent2" accent3="accent3" accent4="accent4" accent5="accent5" accent6="accent6" hlink="hlink" folHlink="folHlink"/>
  <p:sldLayoutIdLst>
    <p:sldLayoutId id="2147489695" r:id="rId1"/>
    <p:sldLayoutId id="2147489694" r:id="rId2"/>
    <p:sldLayoutId id="2147489693" r:id="rId3"/>
    <p:sldLayoutId id="2147489692" r:id="rId4"/>
    <p:sldLayoutId id="2147489691" r:id="rId5"/>
    <p:sldLayoutId id="2147489690" r:id="rId6"/>
    <p:sldLayoutId id="2147489689" r:id="rId7"/>
    <p:sldLayoutId id="2147489688" r:id="rId8"/>
    <p:sldLayoutId id="2147489687" r:id="rId9"/>
    <p:sldLayoutId id="2147489686" r:id="rId10"/>
    <p:sldLayoutId id="2147489685" r:id="rId11"/>
    <p:sldLayoutId id="2147489684" r:id="rId12"/>
  </p:sldLayoutIdLst>
  <p:timing>
    <p:tnLst>
      <p:par>
        <p:cTn id="1" dur="indefinite" restart="never" nodeType="tmRoot"/>
      </p:par>
    </p:tnLst>
  </p:timing>
  <p:txStyles>
    <p:titleStyle>
      <a:lvl1pPr algn="ctr" defTabSz="1149350" rtl="0" eaLnBrk="0" fontAlgn="base" hangingPunct="0">
        <a:spcBef>
          <a:spcPct val="0"/>
        </a:spcBef>
        <a:spcAft>
          <a:spcPct val="0"/>
        </a:spcAft>
        <a:defRPr sz="5500">
          <a:solidFill>
            <a:schemeClr val="tx1"/>
          </a:solidFill>
          <a:latin typeface="+mj-lt"/>
          <a:ea typeface="+mj-ea"/>
          <a:cs typeface="+mj-cs"/>
        </a:defRPr>
      </a:lvl1pPr>
      <a:lvl2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2pPr>
      <a:lvl3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3pPr>
      <a:lvl4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4pPr>
      <a:lvl5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5pPr>
      <a:lvl6pPr marL="4572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6pPr>
      <a:lvl7pPr marL="9144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7pPr>
      <a:lvl8pPr marL="13716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8pPr>
      <a:lvl9pPr marL="18288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9pPr>
    </p:titleStyle>
    <p:bodyStyle>
      <a:lvl1pPr marL="431800" indent="-431800" algn="l" defTabSz="1149350" rtl="0" eaLnBrk="0" fontAlgn="base" hangingPunct="0">
        <a:spcBef>
          <a:spcPct val="20000"/>
        </a:spcBef>
        <a:spcAft>
          <a:spcPct val="0"/>
        </a:spcAft>
        <a:buFont typeface="Arial" charset="0"/>
        <a:buChar char="•"/>
        <a:defRPr sz="4000">
          <a:solidFill>
            <a:schemeClr val="tx1"/>
          </a:solidFill>
          <a:latin typeface="+mn-lt"/>
          <a:ea typeface="+mn-ea"/>
          <a:cs typeface="+mn-cs"/>
        </a:defRPr>
      </a:lvl1pPr>
      <a:lvl2pPr marL="935038" indent="-360363" algn="l" defTabSz="1149350" rtl="0" eaLnBrk="0" fontAlgn="base" hangingPunct="0">
        <a:spcBef>
          <a:spcPct val="20000"/>
        </a:spcBef>
        <a:spcAft>
          <a:spcPct val="0"/>
        </a:spcAft>
        <a:buFont typeface="Arial" charset="0"/>
        <a:buChar char="–"/>
        <a:defRPr sz="3500">
          <a:solidFill>
            <a:schemeClr val="tx1"/>
          </a:solidFill>
          <a:latin typeface="+mn-lt"/>
          <a:ea typeface="+mn-ea"/>
        </a:defRPr>
      </a:lvl2pPr>
      <a:lvl3pPr marL="1438275" indent="-288925" algn="l" defTabSz="1149350" rtl="0" eaLnBrk="0" fontAlgn="base" hangingPunct="0">
        <a:spcBef>
          <a:spcPct val="20000"/>
        </a:spcBef>
        <a:spcAft>
          <a:spcPct val="0"/>
        </a:spcAft>
        <a:buFont typeface="Arial" charset="0"/>
        <a:buChar char="•"/>
        <a:defRPr sz="3000">
          <a:solidFill>
            <a:schemeClr val="tx1"/>
          </a:solidFill>
          <a:latin typeface="+mn-lt"/>
          <a:ea typeface="+mn-ea"/>
        </a:defRPr>
      </a:lvl3pPr>
      <a:lvl4pPr marL="2012950" indent="-287338" algn="l" defTabSz="1149350" rtl="0" eaLnBrk="0" fontAlgn="base" hangingPunct="0">
        <a:spcBef>
          <a:spcPct val="20000"/>
        </a:spcBef>
        <a:spcAft>
          <a:spcPct val="0"/>
        </a:spcAft>
        <a:buFont typeface="Arial" charset="0"/>
        <a:buChar char="–"/>
        <a:defRPr sz="2500">
          <a:solidFill>
            <a:schemeClr val="tx1"/>
          </a:solidFill>
          <a:latin typeface="+mn-lt"/>
          <a:ea typeface="+mn-ea"/>
        </a:defRPr>
      </a:lvl4pPr>
      <a:lvl5pPr marL="2587625" indent="-287338" algn="l" defTabSz="1149350" rtl="0" eaLnBrk="0" fontAlgn="base" hangingPunct="0">
        <a:spcBef>
          <a:spcPct val="20000"/>
        </a:spcBef>
        <a:spcAft>
          <a:spcPct val="0"/>
        </a:spcAft>
        <a:buFont typeface="Arial" charset="0"/>
        <a:buChar char="»"/>
        <a:defRPr sz="2500">
          <a:solidFill>
            <a:schemeClr val="tx1"/>
          </a:solidFill>
          <a:latin typeface="+mn-lt"/>
          <a:ea typeface="+mn-ea"/>
        </a:defRPr>
      </a:lvl5pPr>
      <a:lvl6pPr marL="3044825" indent="-287338" algn="l" defTabSz="1149350" rtl="0" eaLnBrk="0" fontAlgn="base" hangingPunct="0">
        <a:spcBef>
          <a:spcPct val="20000"/>
        </a:spcBef>
        <a:spcAft>
          <a:spcPct val="0"/>
        </a:spcAft>
        <a:buFont typeface="Arial" pitchFamily="34" charset="0"/>
        <a:buChar char="»"/>
        <a:defRPr sz="2500">
          <a:solidFill>
            <a:schemeClr val="tx1"/>
          </a:solidFill>
          <a:latin typeface="+mn-lt"/>
          <a:ea typeface="+mn-ea"/>
        </a:defRPr>
      </a:lvl6pPr>
      <a:lvl7pPr marL="3502025" indent="-287338" algn="l" defTabSz="1149350" rtl="0" eaLnBrk="0" fontAlgn="base" hangingPunct="0">
        <a:spcBef>
          <a:spcPct val="20000"/>
        </a:spcBef>
        <a:spcAft>
          <a:spcPct val="0"/>
        </a:spcAft>
        <a:buFont typeface="Arial" pitchFamily="34" charset="0"/>
        <a:buChar char="»"/>
        <a:defRPr sz="2500">
          <a:solidFill>
            <a:schemeClr val="tx1"/>
          </a:solidFill>
          <a:latin typeface="+mn-lt"/>
          <a:ea typeface="+mn-ea"/>
        </a:defRPr>
      </a:lvl7pPr>
      <a:lvl8pPr marL="3959225" indent="-287338" algn="l" defTabSz="1149350" rtl="0" eaLnBrk="0" fontAlgn="base" hangingPunct="0">
        <a:spcBef>
          <a:spcPct val="20000"/>
        </a:spcBef>
        <a:spcAft>
          <a:spcPct val="0"/>
        </a:spcAft>
        <a:buFont typeface="Arial" pitchFamily="34" charset="0"/>
        <a:buChar char="»"/>
        <a:defRPr sz="2500">
          <a:solidFill>
            <a:schemeClr val="tx1"/>
          </a:solidFill>
          <a:latin typeface="+mn-lt"/>
          <a:ea typeface="+mn-ea"/>
        </a:defRPr>
      </a:lvl8pPr>
      <a:lvl9pPr marL="4416425" indent="-287338" algn="l" defTabSz="1149350" rtl="0" eaLnBrk="0" fontAlgn="base" hangingPunct="0">
        <a:spcBef>
          <a:spcPct val="20000"/>
        </a:spcBef>
        <a:spcAft>
          <a:spcPct val="0"/>
        </a:spcAft>
        <a:buFont typeface="Arial" pitchFamily="34" charset="0"/>
        <a:buChar char="»"/>
        <a:defRPr sz="25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14" cstate="print"/>
          <a:srcRect t="6915" b="4531"/>
          <a:stretch>
            <a:fillRect/>
          </a:stretch>
        </p:blipFill>
        <p:spPr bwMode="auto">
          <a:xfrm>
            <a:off x="0" y="0"/>
            <a:ext cx="9144000" cy="5143500"/>
          </a:xfrm>
          <a:prstGeom prst="rect">
            <a:avLst/>
          </a:prstGeom>
          <a:noFill/>
          <a:ln w="9525">
            <a:noFill/>
            <a:miter lim="800000"/>
            <a:headEnd/>
            <a:tailEnd/>
          </a:ln>
        </p:spPr>
      </p:pic>
    </p:spTree>
    <p:extLst>
      <p:ext uri="{BB962C8B-B14F-4D97-AF65-F5344CB8AC3E}">
        <p14:creationId xmlns="" xmlns:p14="http://schemas.microsoft.com/office/powerpoint/2010/main" val="2350059306"/>
      </p:ext>
    </p:extLst>
  </p:cSld>
  <p:clrMap bg1="lt1" tx1="dk1" bg2="lt2" tx2="dk2" accent1="accent1" accent2="accent2" accent3="accent3" accent4="accent4" accent5="accent5" accent6="accent6" hlink="hlink" folHlink="folHlink"/>
  <p:sldLayoutIdLst>
    <p:sldLayoutId id="2147489713" r:id="rId1"/>
    <p:sldLayoutId id="2147489714" r:id="rId2"/>
    <p:sldLayoutId id="2147489715" r:id="rId3"/>
    <p:sldLayoutId id="2147489716" r:id="rId4"/>
    <p:sldLayoutId id="2147489717" r:id="rId5"/>
    <p:sldLayoutId id="2147489718" r:id="rId6"/>
    <p:sldLayoutId id="2147489719" r:id="rId7"/>
    <p:sldLayoutId id="2147489720" r:id="rId8"/>
    <p:sldLayoutId id="2147489721" r:id="rId9"/>
    <p:sldLayoutId id="2147489722" r:id="rId10"/>
    <p:sldLayoutId id="2147489723" r:id="rId11"/>
    <p:sldLayoutId id="2147489724" r:id="rId12"/>
  </p:sldLayoutIdLst>
  <p:timing>
    <p:tnLst>
      <p:par>
        <p:cTn id="1" dur="indefinite" restart="never" nodeType="tmRoot"/>
      </p:par>
    </p:tnLst>
  </p:timing>
  <p:txStyles>
    <p:titleStyle>
      <a:lvl1pPr algn="ctr" defTabSz="1149350" rtl="0" eaLnBrk="0" fontAlgn="base" hangingPunct="0">
        <a:spcBef>
          <a:spcPct val="0"/>
        </a:spcBef>
        <a:spcAft>
          <a:spcPct val="0"/>
        </a:spcAft>
        <a:defRPr sz="5500">
          <a:solidFill>
            <a:schemeClr val="tx1"/>
          </a:solidFill>
          <a:latin typeface="+mj-lt"/>
          <a:ea typeface="+mj-ea"/>
          <a:cs typeface="+mj-cs"/>
        </a:defRPr>
      </a:lvl1pPr>
      <a:lvl2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2pPr>
      <a:lvl3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3pPr>
      <a:lvl4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4pPr>
      <a:lvl5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5pPr>
      <a:lvl6pPr marL="4572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6pPr>
      <a:lvl7pPr marL="9144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7pPr>
      <a:lvl8pPr marL="13716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8pPr>
      <a:lvl9pPr marL="18288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9pPr>
    </p:titleStyle>
    <p:bodyStyle>
      <a:lvl1pPr marL="431800" indent="-431800" algn="l" defTabSz="1149350" rtl="0" eaLnBrk="0" fontAlgn="base" hangingPunct="0">
        <a:spcBef>
          <a:spcPct val="20000"/>
        </a:spcBef>
        <a:spcAft>
          <a:spcPct val="0"/>
        </a:spcAft>
        <a:buFont typeface="Arial" charset="0"/>
        <a:buChar char="•"/>
        <a:defRPr sz="4000">
          <a:solidFill>
            <a:schemeClr val="tx1"/>
          </a:solidFill>
          <a:latin typeface="+mn-lt"/>
          <a:ea typeface="+mn-ea"/>
          <a:cs typeface="+mn-cs"/>
        </a:defRPr>
      </a:lvl1pPr>
      <a:lvl2pPr marL="935038" indent="-360363" algn="l" defTabSz="1149350" rtl="0" eaLnBrk="0" fontAlgn="base" hangingPunct="0">
        <a:spcBef>
          <a:spcPct val="20000"/>
        </a:spcBef>
        <a:spcAft>
          <a:spcPct val="0"/>
        </a:spcAft>
        <a:buFont typeface="Arial" charset="0"/>
        <a:buChar char="–"/>
        <a:defRPr sz="3500">
          <a:solidFill>
            <a:schemeClr val="tx1"/>
          </a:solidFill>
          <a:latin typeface="+mn-lt"/>
          <a:ea typeface="+mn-ea"/>
        </a:defRPr>
      </a:lvl2pPr>
      <a:lvl3pPr marL="1438275" indent="-288925" algn="l" defTabSz="1149350" rtl="0" eaLnBrk="0" fontAlgn="base" hangingPunct="0">
        <a:spcBef>
          <a:spcPct val="20000"/>
        </a:spcBef>
        <a:spcAft>
          <a:spcPct val="0"/>
        </a:spcAft>
        <a:buFont typeface="Arial" charset="0"/>
        <a:buChar char="•"/>
        <a:defRPr sz="3000">
          <a:solidFill>
            <a:schemeClr val="tx1"/>
          </a:solidFill>
          <a:latin typeface="+mn-lt"/>
          <a:ea typeface="+mn-ea"/>
        </a:defRPr>
      </a:lvl3pPr>
      <a:lvl4pPr marL="2012950" indent="-287338" algn="l" defTabSz="1149350" rtl="0" eaLnBrk="0" fontAlgn="base" hangingPunct="0">
        <a:spcBef>
          <a:spcPct val="20000"/>
        </a:spcBef>
        <a:spcAft>
          <a:spcPct val="0"/>
        </a:spcAft>
        <a:buFont typeface="Arial" charset="0"/>
        <a:buChar char="–"/>
        <a:defRPr sz="2500">
          <a:solidFill>
            <a:schemeClr val="tx1"/>
          </a:solidFill>
          <a:latin typeface="+mn-lt"/>
          <a:ea typeface="+mn-ea"/>
        </a:defRPr>
      </a:lvl4pPr>
      <a:lvl5pPr marL="2587625" indent="-287338" algn="l" defTabSz="1149350" rtl="0" eaLnBrk="0" fontAlgn="base" hangingPunct="0">
        <a:spcBef>
          <a:spcPct val="20000"/>
        </a:spcBef>
        <a:spcAft>
          <a:spcPct val="0"/>
        </a:spcAft>
        <a:buFont typeface="Arial" charset="0"/>
        <a:buChar char="»"/>
        <a:defRPr sz="2500">
          <a:solidFill>
            <a:schemeClr val="tx1"/>
          </a:solidFill>
          <a:latin typeface="+mn-lt"/>
          <a:ea typeface="+mn-ea"/>
        </a:defRPr>
      </a:lvl5pPr>
      <a:lvl6pPr marL="3044825" indent="-287338" algn="l" defTabSz="1149350" rtl="0" eaLnBrk="0" fontAlgn="base" hangingPunct="0">
        <a:spcBef>
          <a:spcPct val="20000"/>
        </a:spcBef>
        <a:spcAft>
          <a:spcPct val="0"/>
        </a:spcAft>
        <a:buFont typeface="Arial" pitchFamily="34" charset="0"/>
        <a:buChar char="»"/>
        <a:defRPr sz="2500">
          <a:solidFill>
            <a:schemeClr val="tx1"/>
          </a:solidFill>
          <a:latin typeface="+mn-lt"/>
          <a:ea typeface="+mn-ea"/>
        </a:defRPr>
      </a:lvl6pPr>
      <a:lvl7pPr marL="3502025" indent="-287338" algn="l" defTabSz="1149350" rtl="0" eaLnBrk="0" fontAlgn="base" hangingPunct="0">
        <a:spcBef>
          <a:spcPct val="20000"/>
        </a:spcBef>
        <a:spcAft>
          <a:spcPct val="0"/>
        </a:spcAft>
        <a:buFont typeface="Arial" pitchFamily="34" charset="0"/>
        <a:buChar char="»"/>
        <a:defRPr sz="2500">
          <a:solidFill>
            <a:schemeClr val="tx1"/>
          </a:solidFill>
          <a:latin typeface="+mn-lt"/>
          <a:ea typeface="+mn-ea"/>
        </a:defRPr>
      </a:lvl7pPr>
      <a:lvl8pPr marL="3959225" indent="-287338" algn="l" defTabSz="1149350" rtl="0" eaLnBrk="0" fontAlgn="base" hangingPunct="0">
        <a:spcBef>
          <a:spcPct val="20000"/>
        </a:spcBef>
        <a:spcAft>
          <a:spcPct val="0"/>
        </a:spcAft>
        <a:buFont typeface="Arial" pitchFamily="34" charset="0"/>
        <a:buChar char="»"/>
        <a:defRPr sz="2500">
          <a:solidFill>
            <a:schemeClr val="tx1"/>
          </a:solidFill>
          <a:latin typeface="+mn-lt"/>
          <a:ea typeface="+mn-ea"/>
        </a:defRPr>
      </a:lvl8pPr>
      <a:lvl9pPr marL="4416425" indent="-287338" algn="l" defTabSz="1149350" rtl="0" eaLnBrk="0" fontAlgn="base" hangingPunct="0">
        <a:spcBef>
          <a:spcPct val="20000"/>
        </a:spcBef>
        <a:spcAft>
          <a:spcPct val="0"/>
        </a:spcAft>
        <a:buFont typeface="Arial" pitchFamily="34" charset="0"/>
        <a:buChar char="»"/>
        <a:defRPr sz="25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tags" Target="../tags/tag3.xml"/><Relationship Id="rId16" Type="http://schemas.openxmlformats.org/officeDocument/2006/relationships/image" Target="../media/image50.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5.png"/><Relationship Id="rId5" Type="http://schemas.openxmlformats.org/officeDocument/2006/relationships/tags" Target="../tags/tag6.xml"/><Relationship Id="rId15" Type="http://schemas.openxmlformats.org/officeDocument/2006/relationships/image" Target="../media/image49.jpeg"/><Relationship Id="rId10" Type="http://schemas.openxmlformats.org/officeDocument/2006/relationships/notesSlide" Target="../notesSlides/notesSlide20.xml"/><Relationship Id="rId4" Type="http://schemas.openxmlformats.org/officeDocument/2006/relationships/tags" Target="../tags/tag5.xml"/><Relationship Id="rId9" Type="http://schemas.openxmlformats.org/officeDocument/2006/relationships/slideLayout" Target="../slideLayouts/slideLayout2.xml"/><Relationship Id="rId1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7000" b="-7000"/>
          </a:stretch>
        </a:blipFill>
        <a:effectLst/>
      </p:bgPr>
    </p:bg>
    <p:spTree>
      <p:nvGrpSpPr>
        <p:cNvPr id="1" name=""/>
        <p:cNvGrpSpPr/>
        <p:nvPr/>
      </p:nvGrpSpPr>
      <p:grpSpPr>
        <a:xfrm>
          <a:off x="0" y="0"/>
          <a:ext cx="0" cy="0"/>
          <a:chOff x="0" y="0"/>
          <a:chExt cx="0" cy="0"/>
        </a:xfrm>
      </p:grpSpPr>
      <p:sp>
        <p:nvSpPr>
          <p:cNvPr id="2" name="标题 2"/>
          <p:cNvSpPr txBox="1">
            <a:spLocks noChangeArrowheads="1"/>
          </p:cNvSpPr>
          <p:nvPr/>
        </p:nvSpPr>
        <p:spPr bwMode="auto">
          <a:xfrm>
            <a:off x="-4225" y="1306095"/>
            <a:ext cx="9144000" cy="720080"/>
          </a:xfrm>
          <a:prstGeom prst="rect">
            <a:avLst/>
          </a:prstGeom>
          <a:noFill/>
          <a:effectLst/>
          <a:extLst/>
        </p:spPr>
        <p:txBody>
          <a:bodyPr/>
          <a:lstStyle>
            <a:defPPr>
              <a:defRPr lang="zh-CN"/>
            </a:defPPr>
            <a:lvl1pPr algn="l" rtl="0" fontAlgn="base">
              <a:spcBef>
                <a:spcPct val="0"/>
              </a:spcBef>
              <a:spcAft>
                <a:spcPct val="0"/>
              </a:spcAft>
              <a:defRPr sz="2000" kern="1200">
                <a:solidFill>
                  <a:schemeClr val="tx1"/>
                </a:solidFill>
                <a:latin typeface="Arial" charset="0"/>
                <a:ea typeface="宋体" charset="-122"/>
                <a:cs typeface="+mn-cs"/>
              </a:defRPr>
            </a:lvl1pPr>
            <a:lvl2pPr marL="457200" algn="l" rtl="0" fontAlgn="base">
              <a:spcBef>
                <a:spcPct val="0"/>
              </a:spcBef>
              <a:spcAft>
                <a:spcPct val="0"/>
              </a:spcAft>
              <a:defRPr sz="2000" kern="1200">
                <a:solidFill>
                  <a:schemeClr val="tx1"/>
                </a:solidFill>
                <a:latin typeface="Arial" charset="0"/>
                <a:ea typeface="宋体" charset="-122"/>
                <a:cs typeface="+mn-cs"/>
              </a:defRPr>
            </a:lvl2pPr>
            <a:lvl3pPr marL="914400" algn="l" rtl="0" fontAlgn="base">
              <a:spcBef>
                <a:spcPct val="0"/>
              </a:spcBef>
              <a:spcAft>
                <a:spcPct val="0"/>
              </a:spcAft>
              <a:defRPr sz="2000" kern="1200">
                <a:solidFill>
                  <a:schemeClr val="tx1"/>
                </a:solidFill>
                <a:latin typeface="Arial" charset="0"/>
                <a:ea typeface="宋体" charset="-122"/>
                <a:cs typeface="+mn-cs"/>
              </a:defRPr>
            </a:lvl3pPr>
            <a:lvl4pPr marL="1371600" algn="l" rtl="0" fontAlgn="base">
              <a:spcBef>
                <a:spcPct val="0"/>
              </a:spcBef>
              <a:spcAft>
                <a:spcPct val="0"/>
              </a:spcAft>
              <a:defRPr sz="2000" kern="1200">
                <a:solidFill>
                  <a:schemeClr val="tx1"/>
                </a:solidFill>
                <a:latin typeface="Arial" charset="0"/>
                <a:ea typeface="宋体" charset="-122"/>
                <a:cs typeface="+mn-cs"/>
              </a:defRPr>
            </a:lvl4pPr>
            <a:lvl5pPr marL="1828800" algn="l" rtl="0" fontAlgn="base">
              <a:spcBef>
                <a:spcPct val="0"/>
              </a:spcBef>
              <a:spcAft>
                <a:spcPct val="0"/>
              </a:spcAft>
              <a:defRPr sz="2000" kern="1200">
                <a:solidFill>
                  <a:schemeClr val="tx1"/>
                </a:solidFill>
                <a:latin typeface="Arial" charset="0"/>
                <a:ea typeface="宋体" charset="-122"/>
                <a:cs typeface="+mn-cs"/>
              </a:defRPr>
            </a:lvl5pPr>
            <a:lvl6pPr marL="2286000" algn="l" defTabSz="914400" rtl="0" eaLnBrk="1" latinLnBrk="0" hangingPunct="1">
              <a:defRPr sz="2000" kern="1200">
                <a:solidFill>
                  <a:schemeClr val="tx1"/>
                </a:solidFill>
                <a:latin typeface="Arial" charset="0"/>
                <a:ea typeface="宋体" charset="-122"/>
                <a:cs typeface="+mn-cs"/>
              </a:defRPr>
            </a:lvl6pPr>
            <a:lvl7pPr marL="2743200" algn="l" defTabSz="914400" rtl="0" eaLnBrk="1" latinLnBrk="0" hangingPunct="1">
              <a:defRPr sz="2000" kern="1200">
                <a:solidFill>
                  <a:schemeClr val="tx1"/>
                </a:solidFill>
                <a:latin typeface="Arial" charset="0"/>
                <a:ea typeface="宋体" charset="-122"/>
                <a:cs typeface="+mn-cs"/>
              </a:defRPr>
            </a:lvl7pPr>
            <a:lvl8pPr marL="3200400" algn="l" defTabSz="914400" rtl="0" eaLnBrk="1" latinLnBrk="0" hangingPunct="1">
              <a:defRPr sz="2000" kern="1200">
                <a:solidFill>
                  <a:schemeClr val="tx1"/>
                </a:solidFill>
                <a:latin typeface="Arial" charset="0"/>
                <a:ea typeface="宋体" charset="-122"/>
                <a:cs typeface="+mn-cs"/>
              </a:defRPr>
            </a:lvl8pPr>
            <a:lvl9pPr marL="3657600" algn="l" defTabSz="914400" rtl="0" eaLnBrk="1" latinLnBrk="0" hangingPunct="1">
              <a:defRPr sz="2000" kern="1200">
                <a:solidFill>
                  <a:schemeClr val="tx1"/>
                </a:solidFill>
                <a:latin typeface="Arial" charset="0"/>
                <a:ea typeface="宋体" charset="-122"/>
                <a:cs typeface="+mn-cs"/>
              </a:defRPr>
            </a:lvl9pPr>
          </a:lstStyle>
          <a:p>
            <a:pPr marL="0" indent="0" algn="ctr" eaLnBrk="1" hangingPunct="1"/>
            <a:r>
              <a:rPr lang="zh-CN" altLang="en-US" sz="4800" kern="0" dirty="0" smtClean="0">
                <a:solidFill>
                  <a:schemeClr val="bg1"/>
                </a:solidFill>
                <a:effectLst>
                  <a:glow rad="63500">
                    <a:schemeClr val="accent5">
                      <a:lumMod val="10000"/>
                      <a:alpha val="40000"/>
                    </a:schemeClr>
                  </a:glow>
                  <a:outerShdw blurRad="50800" dist="38100" dir="2700000" algn="tl" rotWithShape="0">
                    <a:prstClr val="black">
                      <a:alpha val="40000"/>
                    </a:prstClr>
                  </a:outerShdw>
                </a:effectLst>
                <a:latin typeface="华文行楷" panose="02010800040101010101" pitchFamily="2" charset="-122"/>
                <a:ea typeface="华文行楷" panose="02010800040101010101" pitchFamily="2" charset="-122"/>
              </a:rPr>
              <a:t>走进淮州  拥抱未来</a:t>
            </a:r>
            <a:endParaRPr lang="en-US" altLang="zh-CN" sz="4800" kern="0" dirty="0" smtClean="0">
              <a:solidFill>
                <a:schemeClr val="bg1"/>
              </a:solidFill>
              <a:effectLst>
                <a:glow rad="63500">
                  <a:schemeClr val="accent5">
                    <a:lumMod val="10000"/>
                    <a:alpha val="40000"/>
                  </a:schemeClr>
                </a:glow>
                <a:outerShdw blurRad="50800" dist="38100" dir="2700000" algn="tl" rotWithShape="0">
                  <a:prstClr val="black">
                    <a:alpha val="40000"/>
                  </a:prstClr>
                </a:outerShdw>
              </a:effectLst>
              <a:latin typeface="华文行楷" panose="02010800040101010101" pitchFamily="2" charset="-122"/>
              <a:ea typeface="华文行楷" panose="02010800040101010101" pitchFamily="2" charset="-122"/>
            </a:endParaRPr>
          </a:p>
        </p:txBody>
      </p:sp>
      <p:sp>
        <p:nvSpPr>
          <p:cNvPr id="3" name="标题 2"/>
          <p:cNvSpPr txBox="1">
            <a:spLocks noChangeArrowheads="1"/>
          </p:cNvSpPr>
          <p:nvPr/>
        </p:nvSpPr>
        <p:spPr bwMode="auto">
          <a:xfrm>
            <a:off x="1857356" y="2143122"/>
            <a:ext cx="5544615" cy="523789"/>
          </a:xfrm>
          <a:prstGeom prst="rect">
            <a:avLst/>
          </a:prstGeom>
          <a:noFill/>
          <a:effectLst/>
          <a:extLst/>
        </p:spPr>
        <p:txBody>
          <a:bodyPr/>
          <a:lstStyle>
            <a:defPPr>
              <a:defRPr lang="zh-CN"/>
            </a:defPPr>
            <a:lvl1pPr algn="l" rtl="0" fontAlgn="base">
              <a:spcBef>
                <a:spcPct val="0"/>
              </a:spcBef>
              <a:spcAft>
                <a:spcPct val="0"/>
              </a:spcAft>
              <a:defRPr sz="2000" kern="1200">
                <a:solidFill>
                  <a:schemeClr val="tx1"/>
                </a:solidFill>
                <a:latin typeface="Arial" charset="0"/>
                <a:ea typeface="宋体" charset="-122"/>
                <a:cs typeface="+mn-cs"/>
              </a:defRPr>
            </a:lvl1pPr>
            <a:lvl2pPr marL="457200" algn="l" rtl="0" fontAlgn="base">
              <a:spcBef>
                <a:spcPct val="0"/>
              </a:spcBef>
              <a:spcAft>
                <a:spcPct val="0"/>
              </a:spcAft>
              <a:defRPr sz="2000" kern="1200">
                <a:solidFill>
                  <a:schemeClr val="tx1"/>
                </a:solidFill>
                <a:latin typeface="Arial" charset="0"/>
                <a:ea typeface="宋体" charset="-122"/>
                <a:cs typeface="+mn-cs"/>
              </a:defRPr>
            </a:lvl2pPr>
            <a:lvl3pPr marL="914400" algn="l" rtl="0" fontAlgn="base">
              <a:spcBef>
                <a:spcPct val="0"/>
              </a:spcBef>
              <a:spcAft>
                <a:spcPct val="0"/>
              </a:spcAft>
              <a:defRPr sz="2000" kern="1200">
                <a:solidFill>
                  <a:schemeClr val="tx1"/>
                </a:solidFill>
                <a:latin typeface="Arial" charset="0"/>
                <a:ea typeface="宋体" charset="-122"/>
                <a:cs typeface="+mn-cs"/>
              </a:defRPr>
            </a:lvl3pPr>
            <a:lvl4pPr marL="1371600" algn="l" rtl="0" fontAlgn="base">
              <a:spcBef>
                <a:spcPct val="0"/>
              </a:spcBef>
              <a:spcAft>
                <a:spcPct val="0"/>
              </a:spcAft>
              <a:defRPr sz="2000" kern="1200">
                <a:solidFill>
                  <a:schemeClr val="tx1"/>
                </a:solidFill>
                <a:latin typeface="Arial" charset="0"/>
                <a:ea typeface="宋体" charset="-122"/>
                <a:cs typeface="+mn-cs"/>
              </a:defRPr>
            </a:lvl4pPr>
            <a:lvl5pPr marL="1828800" algn="l" rtl="0" fontAlgn="base">
              <a:spcBef>
                <a:spcPct val="0"/>
              </a:spcBef>
              <a:spcAft>
                <a:spcPct val="0"/>
              </a:spcAft>
              <a:defRPr sz="2000" kern="1200">
                <a:solidFill>
                  <a:schemeClr val="tx1"/>
                </a:solidFill>
                <a:latin typeface="Arial" charset="0"/>
                <a:ea typeface="宋体" charset="-122"/>
                <a:cs typeface="+mn-cs"/>
              </a:defRPr>
            </a:lvl5pPr>
            <a:lvl6pPr marL="2286000" algn="l" defTabSz="914400" rtl="0" eaLnBrk="1" latinLnBrk="0" hangingPunct="1">
              <a:defRPr sz="2000" kern="1200">
                <a:solidFill>
                  <a:schemeClr val="tx1"/>
                </a:solidFill>
                <a:latin typeface="Arial" charset="0"/>
                <a:ea typeface="宋体" charset="-122"/>
                <a:cs typeface="+mn-cs"/>
              </a:defRPr>
            </a:lvl6pPr>
            <a:lvl7pPr marL="2743200" algn="l" defTabSz="914400" rtl="0" eaLnBrk="1" latinLnBrk="0" hangingPunct="1">
              <a:defRPr sz="2000" kern="1200">
                <a:solidFill>
                  <a:schemeClr val="tx1"/>
                </a:solidFill>
                <a:latin typeface="Arial" charset="0"/>
                <a:ea typeface="宋体" charset="-122"/>
                <a:cs typeface="+mn-cs"/>
              </a:defRPr>
            </a:lvl7pPr>
            <a:lvl8pPr marL="3200400" algn="l" defTabSz="914400" rtl="0" eaLnBrk="1" latinLnBrk="0" hangingPunct="1">
              <a:defRPr sz="2000" kern="1200">
                <a:solidFill>
                  <a:schemeClr val="tx1"/>
                </a:solidFill>
                <a:latin typeface="Arial" charset="0"/>
                <a:ea typeface="宋体" charset="-122"/>
                <a:cs typeface="+mn-cs"/>
              </a:defRPr>
            </a:lvl8pPr>
            <a:lvl9pPr marL="3657600" algn="l" defTabSz="914400" rtl="0" eaLnBrk="1" latinLnBrk="0" hangingPunct="1">
              <a:defRPr sz="2000" kern="1200">
                <a:solidFill>
                  <a:schemeClr val="tx1"/>
                </a:solidFill>
                <a:latin typeface="Arial" charset="0"/>
                <a:ea typeface="宋体" charset="-122"/>
                <a:cs typeface="+mn-cs"/>
              </a:defRPr>
            </a:lvl9pPr>
          </a:lstStyle>
          <a:p>
            <a:pPr marL="0" indent="0" algn="just" eaLnBrk="1" hangingPunct="1"/>
            <a:r>
              <a:rPr lang="en-US" altLang="zh-CN" sz="2800" kern="0" dirty="0" smtClean="0">
                <a:solidFill>
                  <a:schemeClr val="bg1"/>
                </a:solidFill>
                <a:effectLst>
                  <a:glow rad="63500">
                    <a:schemeClr val="accent5">
                      <a:lumMod val="10000"/>
                      <a:alpha val="40000"/>
                    </a:schemeClr>
                  </a:glow>
                  <a:outerShdw blurRad="50800" dist="38100" dir="2700000" algn="tl" rotWithShape="0">
                    <a:prstClr val="black">
                      <a:alpha val="40000"/>
                    </a:prstClr>
                  </a:outerShdw>
                </a:effectLst>
                <a:latin typeface="华文行楷" panose="02010800040101010101" pitchFamily="2" charset="-122"/>
                <a:ea typeface="华文行楷" panose="02010800040101010101" pitchFamily="2" charset="-122"/>
              </a:rPr>
              <a:t>——</a:t>
            </a:r>
            <a:r>
              <a:rPr lang="zh-CN" altLang="en-US" sz="2800" kern="0" dirty="0" smtClean="0">
                <a:solidFill>
                  <a:schemeClr val="bg1"/>
                </a:solidFill>
                <a:effectLst>
                  <a:glow rad="63500">
                    <a:schemeClr val="accent5">
                      <a:lumMod val="10000"/>
                      <a:alpha val="40000"/>
                    </a:schemeClr>
                  </a:glow>
                  <a:outerShdw blurRad="50800" dist="38100" dir="2700000" algn="tl" rotWithShape="0">
                    <a:prstClr val="black">
                      <a:alpha val="40000"/>
                    </a:prstClr>
                  </a:outerShdw>
                </a:effectLst>
                <a:latin typeface="华文行楷" panose="02010800040101010101" pitchFamily="2" charset="-122"/>
                <a:ea typeface="华文行楷" panose="02010800040101010101" pitchFamily="2" charset="-122"/>
              </a:rPr>
              <a:t>成都市淮州新城投资环境介绍</a:t>
            </a:r>
            <a:endParaRPr lang="en-US" altLang="zh-CN" sz="2800" kern="0" dirty="0" smtClean="0">
              <a:solidFill>
                <a:schemeClr val="bg1"/>
              </a:solidFill>
              <a:effectLst>
                <a:glow rad="63500">
                  <a:schemeClr val="accent5">
                    <a:lumMod val="10000"/>
                    <a:alpha val="40000"/>
                  </a:schemeClr>
                </a:glow>
                <a:outerShdw blurRad="50800" dist="38100" dir="2700000" algn="tl" rotWithShape="0">
                  <a:prstClr val="black">
                    <a:alpha val="40000"/>
                  </a:prstClr>
                </a:outerShdw>
              </a:effectLst>
              <a:latin typeface="华文行楷" panose="02010800040101010101" pitchFamily="2" charset="-122"/>
              <a:ea typeface="华文行楷" panose="02010800040101010101" pitchFamily="2" charset="-122"/>
            </a:endParaRPr>
          </a:p>
        </p:txBody>
      </p:sp>
      <p:sp>
        <p:nvSpPr>
          <p:cNvPr id="4" name="标题 2"/>
          <p:cNvSpPr txBox="1">
            <a:spLocks noChangeArrowheads="1"/>
          </p:cNvSpPr>
          <p:nvPr/>
        </p:nvSpPr>
        <p:spPr bwMode="auto">
          <a:xfrm>
            <a:off x="2911591" y="4007143"/>
            <a:ext cx="3312368" cy="641099"/>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914400" indent="-914400" algn="l" rtl="0" eaLnBrk="0" fontAlgn="base" hangingPunct="0">
              <a:spcBef>
                <a:spcPct val="0"/>
              </a:spcBef>
              <a:spcAft>
                <a:spcPct val="0"/>
              </a:spcAft>
              <a:defRPr sz="4400" b="1">
                <a:solidFill>
                  <a:schemeClr val="bg1"/>
                </a:solidFill>
                <a:latin typeface="+mj-lt"/>
                <a:ea typeface="+mj-ea"/>
                <a:cs typeface="+mj-cs"/>
                <a:sym typeface="Verdana" panose="020B0604030504040204" pitchFamily="34" charset="0"/>
              </a:defRPr>
            </a:lvl1pPr>
            <a:lvl2pPr marL="914400" indent="-914400" algn="l" rtl="0" eaLnBrk="0" fontAlgn="base" hangingPunct="0">
              <a:spcBef>
                <a:spcPct val="0"/>
              </a:spcBef>
              <a:spcAft>
                <a:spcPct val="0"/>
              </a:spcAft>
              <a:defRPr sz="4400" b="1">
                <a:solidFill>
                  <a:schemeClr val="bg1"/>
                </a:solidFill>
                <a:latin typeface="Verdana" pitchFamily="34" charset="0"/>
                <a:ea typeface="微软雅黑" pitchFamily="34" charset="-122"/>
                <a:sym typeface="Verdana" panose="020B0604030504040204" pitchFamily="34" charset="0"/>
              </a:defRPr>
            </a:lvl2pPr>
            <a:lvl3pPr marL="914400" indent="-914400" algn="l" rtl="0" eaLnBrk="0" fontAlgn="base" hangingPunct="0">
              <a:spcBef>
                <a:spcPct val="0"/>
              </a:spcBef>
              <a:spcAft>
                <a:spcPct val="0"/>
              </a:spcAft>
              <a:defRPr sz="4400" b="1">
                <a:solidFill>
                  <a:schemeClr val="bg1"/>
                </a:solidFill>
                <a:latin typeface="Verdana" pitchFamily="34" charset="0"/>
                <a:ea typeface="微软雅黑" pitchFamily="34" charset="-122"/>
                <a:sym typeface="Verdana" panose="020B0604030504040204" pitchFamily="34" charset="0"/>
              </a:defRPr>
            </a:lvl3pPr>
            <a:lvl4pPr marL="914400" indent="-914400" algn="l" rtl="0" eaLnBrk="0" fontAlgn="base" hangingPunct="0">
              <a:spcBef>
                <a:spcPct val="0"/>
              </a:spcBef>
              <a:spcAft>
                <a:spcPct val="0"/>
              </a:spcAft>
              <a:defRPr sz="4400" b="1">
                <a:solidFill>
                  <a:schemeClr val="bg1"/>
                </a:solidFill>
                <a:latin typeface="Verdana" pitchFamily="34" charset="0"/>
                <a:ea typeface="微软雅黑" pitchFamily="34" charset="-122"/>
                <a:sym typeface="Verdana" panose="020B0604030504040204" pitchFamily="34" charset="0"/>
              </a:defRPr>
            </a:lvl4pPr>
            <a:lvl5pPr marL="914400" indent="-914400" algn="l" rtl="0" eaLnBrk="0" fontAlgn="base" hangingPunct="0">
              <a:spcBef>
                <a:spcPct val="0"/>
              </a:spcBef>
              <a:spcAft>
                <a:spcPct val="0"/>
              </a:spcAft>
              <a:defRPr sz="4400" b="1">
                <a:solidFill>
                  <a:schemeClr val="bg1"/>
                </a:solidFill>
                <a:latin typeface="Verdana" pitchFamily="34" charset="0"/>
                <a:ea typeface="微软雅黑" pitchFamily="34" charset="-122"/>
                <a:sym typeface="Verdana" panose="020B0604030504040204" pitchFamily="34" charset="0"/>
              </a:defRPr>
            </a:lvl5pPr>
            <a:lvl6pPr marL="1371600" indent="-914400" algn="l" rtl="0" fontAlgn="base">
              <a:spcBef>
                <a:spcPct val="0"/>
              </a:spcBef>
              <a:spcAft>
                <a:spcPct val="0"/>
              </a:spcAft>
              <a:defRPr b="1">
                <a:solidFill>
                  <a:schemeClr val="bg1"/>
                </a:solidFill>
                <a:latin typeface="Verdana" pitchFamily="34" charset="0"/>
                <a:ea typeface="微软雅黑" pitchFamily="34" charset="-122"/>
                <a:sym typeface="Verdana" pitchFamily="34" charset="0"/>
              </a:defRPr>
            </a:lvl6pPr>
            <a:lvl7pPr marL="1828800" indent="-914400" algn="l" rtl="0" fontAlgn="base">
              <a:spcBef>
                <a:spcPct val="0"/>
              </a:spcBef>
              <a:spcAft>
                <a:spcPct val="0"/>
              </a:spcAft>
              <a:defRPr b="1">
                <a:solidFill>
                  <a:schemeClr val="bg1"/>
                </a:solidFill>
                <a:latin typeface="Verdana" pitchFamily="34" charset="0"/>
                <a:ea typeface="微软雅黑" pitchFamily="34" charset="-122"/>
                <a:sym typeface="Verdana" pitchFamily="34" charset="0"/>
              </a:defRPr>
            </a:lvl7pPr>
            <a:lvl8pPr marL="2286000" indent="-914400" algn="l" rtl="0" fontAlgn="base">
              <a:spcBef>
                <a:spcPct val="0"/>
              </a:spcBef>
              <a:spcAft>
                <a:spcPct val="0"/>
              </a:spcAft>
              <a:defRPr b="1">
                <a:solidFill>
                  <a:schemeClr val="bg1"/>
                </a:solidFill>
                <a:latin typeface="Verdana" pitchFamily="34" charset="0"/>
                <a:ea typeface="微软雅黑" pitchFamily="34" charset="-122"/>
                <a:sym typeface="Verdana" pitchFamily="34" charset="0"/>
              </a:defRPr>
            </a:lvl8pPr>
            <a:lvl9pPr marL="2743200" indent="-914400" algn="l" rtl="0" fontAlgn="base">
              <a:spcBef>
                <a:spcPct val="0"/>
              </a:spcBef>
              <a:spcAft>
                <a:spcPct val="0"/>
              </a:spcAft>
              <a:defRPr b="1">
                <a:solidFill>
                  <a:schemeClr val="bg1"/>
                </a:solidFill>
                <a:latin typeface="Verdana" pitchFamily="34" charset="0"/>
                <a:ea typeface="微软雅黑" pitchFamily="34" charset="-122"/>
                <a:sym typeface="Verdana" pitchFamily="34" charset="0"/>
              </a:defRPr>
            </a:lvl9pPr>
          </a:lstStyle>
          <a:p>
            <a:pPr marL="0" indent="0" algn="dist" eaLnBrk="1" hangingPunct="1"/>
            <a:r>
              <a:rPr lang="zh-CN" altLang="en-US" sz="1800" kern="0" dirty="0" smtClean="0">
                <a:effectLst>
                  <a:glow rad="63500">
                    <a:schemeClr val="accent5">
                      <a:lumMod val="10000"/>
                      <a:alpha val="40000"/>
                    </a:schemeClr>
                  </a:glow>
                </a:effectLst>
                <a:latin typeface="方正楷体简体" panose="03000509000000000000" pitchFamily="65" charset="-122"/>
                <a:ea typeface="方正楷体简体" panose="03000509000000000000" pitchFamily="65" charset="-122"/>
              </a:rPr>
              <a:t>中共成都淮州新城工作委员会</a:t>
            </a:r>
            <a:endParaRPr lang="en-US" altLang="zh-CN" sz="1800" kern="0" dirty="0" smtClean="0">
              <a:effectLst>
                <a:glow rad="63500">
                  <a:schemeClr val="accent5">
                    <a:lumMod val="10000"/>
                    <a:alpha val="40000"/>
                  </a:schemeClr>
                </a:glow>
              </a:effectLst>
              <a:latin typeface="方正楷体简体" panose="03000509000000000000" pitchFamily="65" charset="-122"/>
              <a:ea typeface="方正楷体简体" panose="03000509000000000000" pitchFamily="65" charset="-122"/>
            </a:endParaRPr>
          </a:p>
          <a:p>
            <a:pPr marL="0" indent="0" algn="dist" eaLnBrk="1" hangingPunct="1"/>
            <a:r>
              <a:rPr lang="zh-CN" altLang="en-US" sz="1800" kern="0" dirty="0" smtClean="0">
                <a:effectLst>
                  <a:glow rad="63500">
                    <a:schemeClr val="accent5">
                      <a:lumMod val="10000"/>
                      <a:alpha val="40000"/>
                    </a:schemeClr>
                  </a:glow>
                </a:effectLst>
                <a:latin typeface="方正楷体简体" panose="03000509000000000000" pitchFamily="65" charset="-122"/>
                <a:ea typeface="方正楷体简体" panose="03000509000000000000" pitchFamily="65" charset="-122"/>
              </a:rPr>
              <a:t>成都市淮州新城管理委员会</a:t>
            </a:r>
            <a:endParaRPr lang="en-US" altLang="zh-CN" sz="1800" kern="0" dirty="0" smtClean="0">
              <a:effectLst>
                <a:glow rad="63500">
                  <a:schemeClr val="accent5">
                    <a:lumMod val="10000"/>
                    <a:alpha val="40000"/>
                  </a:schemeClr>
                </a:glow>
              </a:effectLst>
              <a:latin typeface="方正楷体简体" panose="03000509000000000000" pitchFamily="65" charset="-122"/>
              <a:ea typeface="方正楷体简体" panose="03000509000000000000" pitchFamily="65"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水边场景03ok.jpg"/>
          <p:cNvPicPr>
            <a:picLocks noChangeAspect="1"/>
          </p:cNvPicPr>
          <p:nvPr/>
        </p:nvPicPr>
        <p:blipFill>
          <a:blip r:embed="rId3" cstate="print"/>
          <a:stretch>
            <a:fillRect/>
          </a:stretch>
        </p:blipFill>
        <p:spPr>
          <a:xfrm>
            <a:off x="0" y="-18"/>
            <a:ext cx="9143999" cy="5144400"/>
          </a:xfrm>
          <a:prstGeom prst="rect">
            <a:avLst/>
          </a:prstGeom>
        </p:spPr>
      </p:pic>
      <p:sp>
        <p:nvSpPr>
          <p:cNvPr id="4" name="矩形 3"/>
          <p:cNvSpPr>
            <a:spLocks/>
          </p:cNvSpPr>
          <p:nvPr/>
        </p:nvSpPr>
        <p:spPr>
          <a:xfrm>
            <a:off x="71438" y="0"/>
            <a:ext cx="2214546" cy="338554"/>
          </a:xfrm>
          <a:prstGeom prst="rect">
            <a:avLst/>
          </a:prstGeom>
        </p:spPr>
        <p:txBody>
          <a:bodyPr wrap="square">
            <a:spAutoFit/>
          </a:bodyPr>
          <a:lstStyle/>
          <a:p>
            <a:pPr algn="ctr"/>
            <a:r>
              <a:rPr lang="zh-CN" altLang="en-US" sz="16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沱江之星临江效果图</a:t>
            </a:r>
            <a:endParaRPr lang="zh-CN" altLang="en-US" sz="16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城市配套</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64" name="TextBox 25"/>
          <p:cNvSpPr txBox="1">
            <a:spLocks/>
          </p:cNvSpPr>
          <p:nvPr/>
        </p:nvSpPr>
        <p:spPr>
          <a:xfrm>
            <a:off x="357158" y="411510"/>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交通配套</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pic>
        <p:nvPicPr>
          <p:cNvPr id="67" name="图片 66" descr="图片5.png"/>
          <p:cNvPicPr>
            <a:picLocks noChangeAspect="1"/>
          </p:cNvPicPr>
          <p:nvPr/>
        </p:nvPicPr>
        <p:blipFill>
          <a:blip r:embed="rId3" cstate="print"/>
          <a:stretch>
            <a:fillRect/>
          </a:stretch>
        </p:blipFill>
        <p:spPr>
          <a:xfrm>
            <a:off x="1769727" y="1635646"/>
            <a:ext cx="5604546" cy="3185706"/>
          </a:xfrm>
          <a:prstGeom prst="rect">
            <a:avLst/>
          </a:prstGeom>
        </p:spPr>
      </p:pic>
      <p:sp>
        <p:nvSpPr>
          <p:cNvPr id="68" name="矩形 67"/>
          <p:cNvSpPr/>
          <p:nvPr/>
        </p:nvSpPr>
        <p:spPr>
          <a:xfrm>
            <a:off x="467544" y="896402"/>
            <a:ext cx="7560840" cy="605294"/>
          </a:xfrm>
          <a:prstGeom prst="rect">
            <a:avLst/>
          </a:prstGeom>
        </p:spPr>
        <p:txBody>
          <a:bodyPr wrap="square">
            <a:spAutoFit/>
          </a:bodyPr>
          <a:lstStyle/>
          <a:p>
            <a:pPr>
              <a:lnSpc>
                <a:spcPts val="2000"/>
              </a:lnSpc>
            </a:pP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拥</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有直连“蓉欧</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”快铁的国际铁路港辅枢纽、具备无人机配送功能的成都通用航空港、通达长江的沱江港，沪蓉、成德南等</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4</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条高速公路环绕，构建起空铁水陆多式联运综合交通体系。</a:t>
            </a:r>
            <a:endPar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2915427794"/>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25"/>
          <p:cNvSpPr txBox="1">
            <a:spLocks/>
          </p:cNvSpPr>
          <p:nvPr/>
        </p:nvSpPr>
        <p:spPr>
          <a:xfrm>
            <a:off x="357158" y="571486"/>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生态本底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80" name="矩形 79"/>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城市配套</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pic>
        <p:nvPicPr>
          <p:cNvPr id="87" name="图片 86" descr="图片1.png"/>
          <p:cNvPicPr>
            <a:picLocks noChangeAspect="1"/>
          </p:cNvPicPr>
          <p:nvPr/>
        </p:nvPicPr>
        <p:blipFill>
          <a:blip r:embed="rId3" cstate="print"/>
          <a:stretch>
            <a:fillRect/>
          </a:stretch>
        </p:blipFill>
        <p:spPr>
          <a:xfrm>
            <a:off x="500034" y="642942"/>
            <a:ext cx="7851448" cy="4429138"/>
          </a:xfrm>
          <a:prstGeom prst="rect">
            <a:avLst/>
          </a:prstGeom>
        </p:spPr>
      </p:pic>
      <p:sp>
        <p:nvSpPr>
          <p:cNvPr id="90" name="矩形 1"/>
          <p:cNvSpPr/>
          <p:nvPr/>
        </p:nvSpPr>
        <p:spPr>
          <a:xfrm>
            <a:off x="500034" y="1059582"/>
            <a:ext cx="3929090" cy="1384995"/>
          </a:xfrm>
          <a:prstGeom prst="rect">
            <a:avLst/>
          </a:prstGeom>
        </p:spPr>
        <p:txBody>
          <a:bodyPr wrap="square">
            <a:spAutoFit/>
          </a:bodyPr>
          <a:lstStyle/>
          <a:p>
            <a:pPr marL="0" marR="0" algn="just">
              <a:lnSpc>
                <a:spcPct val="150000"/>
              </a:lnSpc>
              <a:spcBef>
                <a:spcPts val="0"/>
              </a:spcBef>
              <a:spcAft>
                <a:spcPts val="0"/>
              </a:spcAft>
            </a:pPr>
            <a:r>
              <a:rPr lang="zh-CN" altLang="en-US" sz="1400" b="1" dirty="0">
                <a:solidFill>
                  <a:schemeClr val="bg1">
                    <a:lumMod val="50000"/>
                  </a:schemeClr>
                </a:solidFill>
                <a:latin typeface="微软雅黑" panose="020B0503020204020204" charset="-122"/>
                <a:ea typeface="微软雅黑" panose="020B0503020204020204" charset="-122"/>
              </a:rPr>
              <a:t>        </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全</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球最大的城市森林公园</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龙泉山城市森林公园面积</a:t>
            </a:r>
            <a:r>
              <a:rPr lang="en-US" altLang="zh-CN" sz="1400" b="1" dirty="0" smtClean="0">
                <a:solidFill>
                  <a:srgbClr val="FF0000"/>
                </a:solidFill>
                <a:latin typeface="方正楷体简体" panose="03000509000000000000" pitchFamily="65" charset="-122"/>
                <a:ea typeface="方正楷体简体" panose="03000509000000000000" pitchFamily="65" charset="-122"/>
              </a:rPr>
              <a:t>1275 km²</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，其中有</a:t>
            </a:r>
            <a:r>
              <a:rPr lang="zh-CN" altLang="zh-CN" sz="1400" b="1" dirty="0" smtClean="0">
                <a:solidFill>
                  <a:srgbClr val="FF0000"/>
                </a:solidFill>
                <a:latin typeface="方正楷体简体" panose="03000509000000000000" pitchFamily="65" charset="-122"/>
                <a:ea typeface="方正楷体简体" panose="03000509000000000000" pitchFamily="65" charset="-122"/>
              </a:rPr>
              <a:t>三分之一</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毗邻淮州新城，是成都市着力打造的世界级品质</a:t>
            </a:r>
            <a:r>
              <a:rPr lang="zh-CN" altLang="zh-CN" sz="1400" b="1" dirty="0" smtClean="0">
                <a:solidFill>
                  <a:srgbClr val="FF0000"/>
                </a:solidFill>
                <a:latin typeface="方正楷体简体" panose="03000509000000000000" pitchFamily="65" charset="-122"/>
                <a:ea typeface="方正楷体简体" panose="03000509000000000000" pitchFamily="65" charset="-122"/>
              </a:rPr>
              <a:t>城市绿心</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和</a:t>
            </a:r>
            <a:r>
              <a:rPr lang="zh-CN" altLang="zh-CN" sz="1400" b="1" dirty="0" smtClean="0">
                <a:solidFill>
                  <a:srgbClr val="FF0000"/>
                </a:solidFill>
                <a:latin typeface="方正楷体简体" panose="03000509000000000000" pitchFamily="65" charset="-122"/>
                <a:ea typeface="方正楷体简体" panose="03000509000000000000" pitchFamily="65" charset="-122"/>
              </a:rPr>
              <a:t>国际化城市会客厅</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endParaRPr lang="en-US" altLang="zh-CN"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413089164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25"/>
          <p:cNvSpPr txBox="1">
            <a:spLocks/>
          </p:cNvSpPr>
          <p:nvPr/>
        </p:nvSpPr>
        <p:spPr>
          <a:xfrm>
            <a:off x="357158" y="571486"/>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生态本底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80" name="矩形 79"/>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城市配套</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90" name="矩形 1"/>
          <p:cNvSpPr/>
          <p:nvPr/>
        </p:nvSpPr>
        <p:spPr>
          <a:xfrm>
            <a:off x="500034" y="987574"/>
            <a:ext cx="8032406" cy="703269"/>
          </a:xfrm>
          <a:prstGeom prst="rect">
            <a:avLst/>
          </a:prstGeom>
        </p:spPr>
        <p:txBody>
          <a:bodyPr wrap="square">
            <a:spAutoFit/>
          </a:bodyPr>
          <a:lstStyle/>
          <a:p>
            <a:pPr algn="just">
              <a:lnSpc>
                <a:spcPct val="150000"/>
              </a:lnSpc>
              <a:spcBef>
                <a:spcPts val="0"/>
              </a:spcBef>
              <a:spcAft>
                <a:spcPts val="0"/>
              </a:spcAft>
            </a:pP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围</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绕生态建设，我们实施了沱江绿道、杨溪湖湿地公园、龙家山公园、中央公园、山顶牧场等生态环境打造，将形成“</a:t>
            </a:r>
            <a:r>
              <a:rPr lang="zh-CN" altLang="zh-CN" sz="1400" b="1" dirty="0" smtClean="0">
                <a:solidFill>
                  <a:srgbClr val="FF0000"/>
                </a:solidFill>
                <a:latin typeface="方正楷体简体" panose="03000509000000000000" pitchFamily="65" charset="-122"/>
                <a:ea typeface="方正楷体简体" panose="03000509000000000000" pitchFamily="65" charset="-122"/>
              </a:rPr>
              <a:t>一山一江、三河多廊</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”城市生态格局</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endPar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pic>
        <p:nvPicPr>
          <p:cNvPr id="8" name="Picture 2" descr="C:\Users\Administrator\Desktop\图片汇总\杨溪湖示范段.jpg"/>
          <p:cNvPicPr>
            <a:picLocks noChangeAspect="1" noChangeArrowheads="1"/>
          </p:cNvPicPr>
          <p:nvPr/>
        </p:nvPicPr>
        <p:blipFill>
          <a:blip r:embed="rId3" cstate="print"/>
          <a:srcRect/>
          <a:stretch>
            <a:fillRect/>
          </a:stretch>
        </p:blipFill>
        <p:spPr bwMode="auto">
          <a:xfrm>
            <a:off x="611560" y="1929194"/>
            <a:ext cx="3600400" cy="2298740"/>
          </a:xfrm>
          <a:prstGeom prst="rect">
            <a:avLst/>
          </a:prstGeom>
          <a:noFill/>
        </p:spPr>
      </p:pic>
      <p:sp>
        <p:nvSpPr>
          <p:cNvPr id="9" name="矩形 8"/>
          <p:cNvSpPr>
            <a:spLocks/>
          </p:cNvSpPr>
          <p:nvPr/>
        </p:nvSpPr>
        <p:spPr>
          <a:xfrm>
            <a:off x="1259632" y="4299942"/>
            <a:ext cx="204147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杨溪湖湿地公园实景图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1026" name="Picture 2"/>
          <p:cNvPicPr>
            <a:picLocks noChangeAspect="1" noChangeArrowheads="1"/>
          </p:cNvPicPr>
          <p:nvPr/>
        </p:nvPicPr>
        <p:blipFill>
          <a:blip r:embed="rId4" cstate="print"/>
          <a:srcRect/>
          <a:stretch>
            <a:fillRect/>
          </a:stretch>
        </p:blipFill>
        <p:spPr bwMode="auto">
          <a:xfrm>
            <a:off x="4788024" y="1923678"/>
            <a:ext cx="3528392" cy="2304256"/>
          </a:xfrm>
          <a:prstGeom prst="rect">
            <a:avLst/>
          </a:prstGeom>
          <a:noFill/>
          <a:ln w="9525">
            <a:noFill/>
            <a:miter lim="800000"/>
            <a:headEnd/>
            <a:tailEnd/>
          </a:ln>
        </p:spPr>
      </p:pic>
      <p:sp>
        <p:nvSpPr>
          <p:cNvPr id="11" name="矩形 10"/>
          <p:cNvSpPr>
            <a:spLocks/>
          </p:cNvSpPr>
          <p:nvPr/>
        </p:nvSpPr>
        <p:spPr>
          <a:xfrm>
            <a:off x="5652120" y="4299942"/>
            <a:ext cx="204147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沱江右岸绿道实景</a:t>
            </a: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413089164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25"/>
          <p:cNvSpPr txBox="1">
            <a:spLocks/>
          </p:cNvSpPr>
          <p:nvPr/>
        </p:nvSpPr>
        <p:spPr>
          <a:xfrm>
            <a:off x="357158" y="483518"/>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综合配套</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80" name="矩形 79"/>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城市配套</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15" name="矩形 14"/>
          <p:cNvSpPr/>
          <p:nvPr/>
        </p:nvSpPr>
        <p:spPr>
          <a:xfrm>
            <a:off x="357158" y="771550"/>
            <a:ext cx="8046896" cy="698781"/>
          </a:xfrm>
          <a:prstGeom prst="rect">
            <a:avLst/>
          </a:prstGeom>
        </p:spPr>
        <p:txBody>
          <a:bodyPr wrap="square">
            <a:spAutoFit/>
          </a:bodyPr>
          <a:lstStyle/>
          <a:p>
            <a:pPr lvl="0" algn="just">
              <a:lnSpc>
                <a:spcPts val="2500"/>
              </a:lnSpc>
            </a:pP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2018</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年，启动</a:t>
            </a:r>
            <a:r>
              <a:rPr lang="en-US" altLang="zh-CN" sz="1400" b="1" dirty="0" smtClean="0">
                <a:solidFill>
                  <a:srgbClr val="FF0000"/>
                </a:solidFill>
                <a:latin typeface="方正楷体简体" panose="03000509000000000000" pitchFamily="65" charset="-122"/>
                <a:ea typeface="方正楷体简体" panose="03000509000000000000" pitchFamily="65" charset="-122"/>
              </a:rPr>
              <a:t>56</a:t>
            </a:r>
            <a:r>
              <a:rPr lang="zh-CN" altLang="en-US" sz="1400" b="1" dirty="0" smtClean="0">
                <a:solidFill>
                  <a:srgbClr val="FF0000"/>
                </a:solidFill>
                <a:latin typeface="方正楷体简体" panose="03000509000000000000" pitchFamily="65" charset="-122"/>
                <a:ea typeface="方正楷体简体" panose="03000509000000000000" pitchFamily="65" charset="-122"/>
              </a:rPr>
              <a:t>个</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城市基础及配套设施项目建设，总投资</a:t>
            </a:r>
            <a:r>
              <a:rPr lang="en-US" altLang="zh-CN" sz="1400" b="1" dirty="0" smtClean="0">
                <a:solidFill>
                  <a:srgbClr val="FF0000"/>
                </a:solidFill>
                <a:latin typeface="方正楷体简体" panose="03000509000000000000" pitchFamily="65" charset="-122"/>
                <a:ea typeface="方正楷体简体" panose="03000509000000000000" pitchFamily="65" charset="-122"/>
              </a:rPr>
              <a:t>271</a:t>
            </a:r>
            <a:r>
              <a:rPr lang="zh-CN" altLang="en-US" sz="1400" b="1" dirty="0" smtClean="0">
                <a:solidFill>
                  <a:srgbClr val="FF0000"/>
                </a:solidFill>
                <a:latin typeface="方正楷体简体" panose="03000509000000000000" pitchFamily="65" charset="-122"/>
                <a:ea typeface="方正楷体简体" panose="03000509000000000000" pitchFamily="65" charset="-122"/>
              </a:rPr>
              <a:t>亿</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元。目前，总投资</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12</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亿元</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815</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套的人才公寓、规划</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26</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万平方</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米总</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投资</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5</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亿元的通用航空标准化厂房主体完</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工。</a:t>
            </a:r>
            <a:endPar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2" name="矩形 21"/>
          <p:cNvSpPr>
            <a:spLocks/>
          </p:cNvSpPr>
          <p:nvPr/>
        </p:nvSpPr>
        <p:spPr>
          <a:xfrm>
            <a:off x="1835696" y="3075806"/>
            <a:ext cx="204147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人才公寓实景图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24" name="图片 24" descr="675241916368839320.jpg"/>
          <p:cNvPicPr>
            <a:picLocks noChangeAspect="1" noChangeArrowheads="1"/>
          </p:cNvPicPr>
          <p:nvPr/>
        </p:nvPicPr>
        <p:blipFill>
          <a:blip r:embed="rId3" cstate="print"/>
          <a:srcRect/>
          <a:stretch>
            <a:fillRect/>
          </a:stretch>
        </p:blipFill>
        <p:spPr bwMode="auto">
          <a:xfrm>
            <a:off x="5004048" y="3302863"/>
            <a:ext cx="2448272" cy="1224136"/>
          </a:xfrm>
          <a:prstGeom prst="rect">
            <a:avLst/>
          </a:prstGeom>
          <a:noFill/>
          <a:ln w="9525">
            <a:noFill/>
            <a:miter lim="800000"/>
            <a:headEnd/>
            <a:tailEnd/>
          </a:ln>
        </p:spPr>
      </p:pic>
      <p:sp>
        <p:nvSpPr>
          <p:cNvPr id="25" name="矩形 24"/>
          <p:cNvSpPr>
            <a:spLocks/>
          </p:cNvSpPr>
          <p:nvPr/>
        </p:nvSpPr>
        <p:spPr>
          <a:xfrm>
            <a:off x="5220072" y="4587974"/>
            <a:ext cx="2088232"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通用航空标准化厂房效果图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26" name="Picture 1" descr="d:\Documents\Tencent Files\1191743302\Image\C2C\222F1DB3B3AA89E542CD76429F74F0F9.jpg"/>
          <p:cNvPicPr>
            <a:picLocks noChangeAspect="1" noChangeArrowheads="1"/>
          </p:cNvPicPr>
          <p:nvPr/>
        </p:nvPicPr>
        <p:blipFill>
          <a:blip r:embed="rId4" cstate="print"/>
          <a:srcRect t="20002" b="11990"/>
          <a:stretch>
            <a:fillRect/>
          </a:stretch>
        </p:blipFill>
        <p:spPr bwMode="auto">
          <a:xfrm>
            <a:off x="5004048" y="1779662"/>
            <a:ext cx="2448272" cy="1203598"/>
          </a:xfrm>
          <a:prstGeom prst="rect">
            <a:avLst/>
          </a:prstGeom>
          <a:noFill/>
        </p:spPr>
      </p:pic>
      <p:sp>
        <p:nvSpPr>
          <p:cNvPr id="27" name="矩形 26"/>
          <p:cNvSpPr>
            <a:spLocks/>
          </p:cNvSpPr>
          <p:nvPr/>
        </p:nvSpPr>
        <p:spPr>
          <a:xfrm>
            <a:off x="4932040" y="3003798"/>
            <a:ext cx="266429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通用航空标准化厂房施工图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28" name="Picture 3"/>
          <p:cNvPicPr>
            <a:picLocks noChangeAspect="1" noChangeArrowheads="1"/>
          </p:cNvPicPr>
          <p:nvPr/>
        </p:nvPicPr>
        <p:blipFill>
          <a:blip r:embed="rId5" cstate="print"/>
          <a:srcRect/>
          <a:stretch>
            <a:fillRect/>
          </a:stretch>
        </p:blipFill>
        <p:spPr bwMode="auto">
          <a:xfrm>
            <a:off x="1547664" y="1779662"/>
            <a:ext cx="2556284" cy="1303176"/>
          </a:xfrm>
          <a:prstGeom prst="rect">
            <a:avLst/>
          </a:prstGeom>
          <a:noFill/>
          <a:ln w="9525">
            <a:noFill/>
            <a:miter lim="800000"/>
            <a:headEnd/>
            <a:tailEnd/>
          </a:ln>
          <a:effectLst/>
        </p:spPr>
      </p:pic>
      <p:pic>
        <p:nvPicPr>
          <p:cNvPr id="47106" name="Picture 2"/>
          <p:cNvPicPr>
            <a:picLocks noChangeAspect="1" noChangeArrowheads="1"/>
          </p:cNvPicPr>
          <p:nvPr/>
        </p:nvPicPr>
        <p:blipFill>
          <a:blip r:embed="rId6" cstate="print"/>
          <a:srcRect t="20002" r="11512" b="11990"/>
          <a:stretch>
            <a:fillRect/>
          </a:stretch>
        </p:blipFill>
        <p:spPr bwMode="auto">
          <a:xfrm>
            <a:off x="1547664" y="3291830"/>
            <a:ext cx="2520280" cy="1224136"/>
          </a:xfrm>
          <a:prstGeom prst="rect">
            <a:avLst/>
          </a:prstGeom>
          <a:noFill/>
          <a:ln w="9525">
            <a:noFill/>
            <a:miter lim="800000"/>
            <a:headEnd/>
            <a:tailEnd/>
          </a:ln>
        </p:spPr>
      </p:pic>
      <p:sp>
        <p:nvSpPr>
          <p:cNvPr id="29" name="矩形 28"/>
          <p:cNvSpPr>
            <a:spLocks/>
          </p:cNvSpPr>
          <p:nvPr/>
        </p:nvSpPr>
        <p:spPr>
          <a:xfrm>
            <a:off x="1835696" y="4515966"/>
            <a:ext cx="204147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人才公寓效果图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413089164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25"/>
          <p:cNvSpPr txBox="1">
            <a:spLocks/>
          </p:cNvSpPr>
          <p:nvPr/>
        </p:nvSpPr>
        <p:spPr>
          <a:xfrm>
            <a:off x="357158" y="443448"/>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综合配套</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80" name="矩形 79"/>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城市配套</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13" name="矩形 12"/>
          <p:cNvSpPr/>
          <p:nvPr/>
        </p:nvSpPr>
        <p:spPr>
          <a:xfrm>
            <a:off x="357158" y="843558"/>
            <a:ext cx="8046896" cy="1374735"/>
          </a:xfrm>
          <a:prstGeom prst="rect">
            <a:avLst/>
          </a:prstGeom>
        </p:spPr>
        <p:txBody>
          <a:bodyPr wrap="square">
            <a:spAutoFit/>
          </a:bodyPr>
          <a:lstStyle/>
          <a:p>
            <a:pPr algn="just">
              <a:lnSpc>
                <a:spcPts val="2500"/>
              </a:lnSpc>
            </a:pP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2019</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年，重点围绕“</a:t>
            </a:r>
            <a:r>
              <a:rPr lang="zh-CN" altLang="zh-CN" sz="1400" b="1" dirty="0" smtClean="0">
                <a:solidFill>
                  <a:srgbClr val="FF0000"/>
                </a:solidFill>
                <a:latin typeface="方正楷体简体" panose="03000509000000000000" pitchFamily="65" charset="-122"/>
                <a:ea typeface="方正楷体简体" panose="03000509000000000000" pitchFamily="65" charset="-122"/>
              </a:rPr>
              <a:t>一轴一园两社区</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”，加快推进通航机场、成金简、金简仁快速公路等</a:t>
            </a:r>
            <a:r>
              <a:rPr lang="en-US" altLang="zh-CN" sz="1400" b="1" dirty="0" smtClean="0">
                <a:solidFill>
                  <a:srgbClr val="FF0000"/>
                </a:solidFill>
                <a:latin typeface="方正楷体简体" panose="03000509000000000000" pitchFamily="65" charset="-122"/>
                <a:ea typeface="方正楷体简体" panose="03000509000000000000" pitchFamily="65" charset="-122"/>
              </a:rPr>
              <a:t>72</a:t>
            </a:r>
            <a:r>
              <a:rPr lang="zh-CN" altLang="zh-CN" sz="1400" b="1" dirty="0" smtClean="0">
                <a:solidFill>
                  <a:srgbClr val="FF0000"/>
                </a:solidFill>
                <a:latin typeface="方正楷体简体" panose="03000509000000000000" pitchFamily="65" charset="-122"/>
                <a:ea typeface="方正楷体简体" panose="03000509000000000000" pitchFamily="65" charset="-122"/>
              </a:rPr>
              <a:t>个</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重大支撑性、引领性项目，总投资</a:t>
            </a:r>
            <a:r>
              <a:rPr lang="en-US" altLang="zh-CN" sz="1400" b="1" dirty="0" smtClean="0">
                <a:solidFill>
                  <a:srgbClr val="FF0000"/>
                </a:solidFill>
                <a:latin typeface="方正楷体简体" panose="03000509000000000000" pitchFamily="65" charset="-122"/>
                <a:ea typeface="方正楷体简体" panose="03000509000000000000" pitchFamily="65" charset="-122"/>
              </a:rPr>
              <a:t>407</a:t>
            </a:r>
            <a:r>
              <a:rPr lang="zh-CN" altLang="zh-CN" sz="1400" b="1" dirty="0" smtClean="0">
                <a:solidFill>
                  <a:srgbClr val="FF0000"/>
                </a:solidFill>
                <a:latin typeface="方正楷体简体" panose="03000509000000000000" pitchFamily="65" charset="-122"/>
                <a:ea typeface="方正楷体简体" panose="03000509000000000000" pitchFamily="65" charset="-122"/>
              </a:rPr>
              <a:t>亿</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元。加快推进树德中学领办学校、三甲医院、文化中心、国际会展城等公建配套项目建设，完善城市生活功能配套，打造</a:t>
            </a:r>
            <a:r>
              <a:rPr lang="zh-CN" altLang="zh-CN" sz="1400" b="1" dirty="0" smtClean="0">
                <a:solidFill>
                  <a:srgbClr val="FF0000"/>
                </a:solidFill>
                <a:latin typeface="方正楷体简体" panose="03000509000000000000" pitchFamily="65" charset="-122"/>
                <a:ea typeface="方正楷体简体" panose="03000509000000000000" pitchFamily="65" charset="-122"/>
              </a:rPr>
              <a:t>职住平衡的产城组团</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p>
          <a:p>
            <a:pPr algn="just">
              <a:lnSpc>
                <a:spcPts val="2500"/>
              </a:lnSpc>
            </a:pPr>
            <a:endPar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pic>
        <p:nvPicPr>
          <p:cNvPr id="2051" name="Picture 3" descr="C:\Users\Administrator\Desktop\淮州新城推介\会展中心和酒店项目图片\微信图片_20190522124844.jpg"/>
          <p:cNvPicPr>
            <a:picLocks noChangeAspect="1" noChangeArrowheads="1"/>
          </p:cNvPicPr>
          <p:nvPr/>
        </p:nvPicPr>
        <p:blipFill>
          <a:blip r:embed="rId3" cstate="print"/>
          <a:srcRect/>
          <a:stretch>
            <a:fillRect/>
          </a:stretch>
        </p:blipFill>
        <p:spPr bwMode="auto">
          <a:xfrm>
            <a:off x="2987824" y="1923678"/>
            <a:ext cx="2376264" cy="1296144"/>
          </a:xfrm>
          <a:prstGeom prst="rect">
            <a:avLst/>
          </a:prstGeom>
          <a:noFill/>
        </p:spPr>
      </p:pic>
      <p:pic>
        <p:nvPicPr>
          <p:cNvPr id="17" name="Picture 1"/>
          <p:cNvPicPr>
            <a:picLocks noChangeAspect="1" noChangeArrowheads="1"/>
          </p:cNvPicPr>
          <p:nvPr/>
        </p:nvPicPr>
        <p:blipFill>
          <a:blip r:embed="rId4" cstate="print"/>
          <a:srcRect r="2381"/>
          <a:stretch>
            <a:fillRect/>
          </a:stretch>
        </p:blipFill>
        <p:spPr bwMode="auto">
          <a:xfrm>
            <a:off x="395536" y="1923678"/>
            <a:ext cx="2376264" cy="1296144"/>
          </a:xfrm>
          <a:prstGeom prst="rect">
            <a:avLst/>
          </a:prstGeom>
          <a:noFill/>
          <a:ln w="9525">
            <a:noFill/>
            <a:miter lim="800000"/>
            <a:headEnd/>
            <a:tailEnd/>
          </a:ln>
        </p:spPr>
      </p:pic>
      <p:pic>
        <p:nvPicPr>
          <p:cNvPr id="18" name="Picture 6" descr="C:\Users\Administrator\Desktop\timg (2).jpg"/>
          <p:cNvPicPr>
            <a:picLocks noChangeAspect="1" noChangeArrowheads="1"/>
          </p:cNvPicPr>
          <p:nvPr/>
        </p:nvPicPr>
        <p:blipFill>
          <a:blip r:embed="rId5" cstate="print"/>
          <a:srcRect l="10638" t="9524" r="19149"/>
          <a:stretch>
            <a:fillRect/>
          </a:stretch>
        </p:blipFill>
        <p:spPr bwMode="auto">
          <a:xfrm>
            <a:off x="2987824" y="3435846"/>
            <a:ext cx="2376264" cy="1357322"/>
          </a:xfrm>
          <a:prstGeom prst="rect">
            <a:avLst/>
          </a:prstGeom>
          <a:noFill/>
          <a:ln w="9525">
            <a:noFill/>
            <a:miter lim="800000"/>
            <a:headEnd/>
            <a:tailEnd/>
          </a:ln>
        </p:spPr>
      </p:pic>
      <p:pic>
        <p:nvPicPr>
          <p:cNvPr id="19" name="图片 3" descr="树德中学"/>
          <p:cNvPicPr>
            <a:picLocks noChangeAspect="1" noChangeArrowheads="1"/>
          </p:cNvPicPr>
          <p:nvPr/>
        </p:nvPicPr>
        <p:blipFill>
          <a:blip r:embed="rId6" cstate="print"/>
          <a:srcRect t="9524"/>
          <a:stretch>
            <a:fillRect/>
          </a:stretch>
        </p:blipFill>
        <p:spPr bwMode="auto">
          <a:xfrm>
            <a:off x="395536" y="3435846"/>
            <a:ext cx="2376264" cy="1357322"/>
          </a:xfrm>
          <a:prstGeom prst="rect">
            <a:avLst/>
          </a:prstGeom>
          <a:noFill/>
          <a:ln w="9525">
            <a:noFill/>
            <a:miter lim="800000"/>
            <a:headEnd/>
            <a:tailEnd/>
          </a:ln>
        </p:spPr>
      </p:pic>
      <p:pic>
        <p:nvPicPr>
          <p:cNvPr id="20" name="Picture 4" descr="C:\Users\梅楠\Desktop\1.jpg"/>
          <p:cNvPicPr>
            <a:picLocks noChangeAspect="1" noChangeArrowheads="1"/>
          </p:cNvPicPr>
          <p:nvPr/>
        </p:nvPicPr>
        <p:blipFill>
          <a:blip r:embed="rId7" cstate="print"/>
          <a:srcRect l="655" t="27391" r="5188" b="20808"/>
          <a:stretch>
            <a:fillRect/>
          </a:stretch>
        </p:blipFill>
        <p:spPr bwMode="auto">
          <a:xfrm>
            <a:off x="5580112" y="1923678"/>
            <a:ext cx="2664296" cy="1296143"/>
          </a:xfrm>
          <a:prstGeom prst="rect">
            <a:avLst/>
          </a:prstGeom>
          <a:noFill/>
          <a:ln w="9525">
            <a:noFill/>
            <a:miter lim="800000"/>
            <a:headEnd/>
            <a:tailEnd/>
          </a:ln>
        </p:spPr>
      </p:pic>
      <p:sp>
        <p:nvSpPr>
          <p:cNvPr id="21" name="矩形 20"/>
          <p:cNvSpPr/>
          <p:nvPr/>
        </p:nvSpPr>
        <p:spPr>
          <a:xfrm>
            <a:off x="251520" y="3435846"/>
            <a:ext cx="147565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淮州树德领办校</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22" name="矩形 21"/>
          <p:cNvSpPr/>
          <p:nvPr/>
        </p:nvSpPr>
        <p:spPr>
          <a:xfrm>
            <a:off x="2987824" y="3435846"/>
            <a:ext cx="1440160"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淮州新城三甲医院</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23" name="矩形 22"/>
          <p:cNvSpPr/>
          <p:nvPr/>
        </p:nvSpPr>
        <p:spPr>
          <a:xfrm>
            <a:off x="5508104" y="1923678"/>
            <a:ext cx="1368152"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文化中心效果图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24" name="矩形 23"/>
          <p:cNvSpPr/>
          <p:nvPr/>
        </p:nvSpPr>
        <p:spPr>
          <a:xfrm>
            <a:off x="323528" y="1923678"/>
            <a:ext cx="1368152"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商务中心效果图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25" name="矩形 24"/>
          <p:cNvSpPr/>
          <p:nvPr/>
        </p:nvSpPr>
        <p:spPr>
          <a:xfrm>
            <a:off x="2915816" y="1923678"/>
            <a:ext cx="1296144"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会展中心效果图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26" name="图片 18" descr=")W)3NSOJC%U61%20GD_2GGU"/>
          <p:cNvPicPr>
            <a:picLocks noChangeAspect="1" noChangeArrowheads="1"/>
          </p:cNvPicPr>
          <p:nvPr/>
        </p:nvPicPr>
        <p:blipFill>
          <a:blip r:embed="rId8" cstate="print"/>
          <a:srcRect l="2052" t="4614" r="697" b="2547"/>
          <a:stretch>
            <a:fillRect/>
          </a:stretch>
        </p:blipFill>
        <p:spPr bwMode="auto">
          <a:xfrm>
            <a:off x="5580112" y="3435846"/>
            <a:ext cx="2664296" cy="1368152"/>
          </a:xfrm>
          <a:prstGeom prst="rect">
            <a:avLst/>
          </a:prstGeom>
          <a:noFill/>
          <a:ln w="9525">
            <a:solidFill>
              <a:srgbClr val="262626"/>
            </a:solidFill>
            <a:round/>
          </a:ln>
        </p:spPr>
      </p:pic>
      <p:sp>
        <p:nvSpPr>
          <p:cNvPr id="27" name="矩形 26"/>
          <p:cNvSpPr/>
          <p:nvPr/>
        </p:nvSpPr>
        <p:spPr>
          <a:xfrm>
            <a:off x="5508104" y="3435846"/>
            <a:ext cx="2088232"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淮州综合交通枢纽效果图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4130891643"/>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5"/>
          <p:cNvSpPr txBox="1">
            <a:spLocks/>
          </p:cNvSpPr>
          <p:nvPr/>
        </p:nvSpPr>
        <p:spPr>
          <a:xfrm>
            <a:off x="357158" y="785800"/>
            <a:ext cx="3531395"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精</a:t>
            </a:r>
            <a:r>
              <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准制定产业发展规划</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4" name="矩形 3"/>
          <p:cNvSpPr>
            <a:spLocks noChangeAspect="1"/>
          </p:cNvSpPr>
          <p:nvPr/>
        </p:nvSpPr>
        <p:spPr bwMode="auto">
          <a:xfrm>
            <a:off x="285720" y="2591504"/>
            <a:ext cx="2421920" cy="1703511"/>
          </a:xfrm>
          <a:prstGeom prst="rect">
            <a:avLst/>
          </a:prstGeom>
          <a:blipFill dpi="0" rotWithShape="1">
            <a:blip r:embed="rId3" cstate="print"/>
            <a:srcRect/>
            <a:stretch>
              <a:fillRect/>
            </a:stretch>
          </a:blipFill>
          <a:ln w="25400" cap="flat" cmpd="sng" algn="ctr">
            <a:noFill/>
            <a:prstDash val="solid"/>
            <a:headEnd type="none" w="med" len="med"/>
            <a:tailEnd type="none" w="med" len="med"/>
          </a:ln>
          <a:effectLst/>
          <a:extLst>
            <a:ext uri="{91240B29-F687-4F45-9708-019B960494DF}">
              <a14:hiddenLine xmlns:a14="http://schemas.microsoft.com/office/drawing/2010/main" xmlns="" w="25400" cap="flat" cmpd="sng" algn="ctr">
                <a:solidFill>
                  <a:schemeClr val="dk1"/>
                </a:solidFill>
                <a:prstDash val="solid"/>
                <a:headEnd type="none" w="med" len="med"/>
                <a:tailEnd type="none" w="med" len="med"/>
              </a14:hiddenLine>
            </a:ext>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5" name="矩形 4"/>
          <p:cNvSpPr>
            <a:spLocks/>
          </p:cNvSpPr>
          <p:nvPr/>
        </p:nvSpPr>
        <p:spPr>
          <a:xfrm>
            <a:off x="6533206" y="4295015"/>
            <a:ext cx="1610694"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应急装备产业</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6" name="矩形 5"/>
          <p:cNvSpPr>
            <a:spLocks/>
          </p:cNvSpPr>
          <p:nvPr/>
        </p:nvSpPr>
        <p:spPr>
          <a:xfrm>
            <a:off x="984257" y="4295015"/>
            <a:ext cx="1411238"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通 用 航 空 产 业</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7" name="矩形 6"/>
          <p:cNvSpPr>
            <a:spLocks/>
          </p:cNvSpPr>
          <p:nvPr/>
        </p:nvSpPr>
        <p:spPr>
          <a:xfrm>
            <a:off x="3804659" y="4295015"/>
            <a:ext cx="1534681"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节 能 环 保 产 业</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8" name="矩形 7"/>
          <p:cNvSpPr>
            <a:spLocks/>
          </p:cNvSpPr>
          <p:nvPr/>
        </p:nvSpPr>
        <p:spPr>
          <a:xfrm>
            <a:off x="578528" y="1357304"/>
            <a:ext cx="7986943" cy="698781"/>
          </a:xfrm>
          <a:prstGeom prst="rect">
            <a:avLst/>
          </a:prstGeom>
        </p:spPr>
        <p:txBody>
          <a:bodyPr wrap="square">
            <a:spAutoFit/>
          </a:bodyPr>
          <a:lstStyle/>
          <a:p>
            <a:pPr algn="just">
              <a:lnSpc>
                <a:spcPts val="2500"/>
              </a:lnSpc>
            </a:pP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淮</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州新城承担了成都市未来先进制造业和生产性服务业发展功能，重点发展</a:t>
            </a:r>
            <a:r>
              <a:rPr lang="zh-CN" altLang="zh-CN" sz="1400" b="1" dirty="0" smtClean="0">
                <a:solidFill>
                  <a:srgbClr val="FF0000"/>
                </a:solidFill>
                <a:latin typeface="方正楷体简体" panose="03000509000000000000" pitchFamily="65" charset="-122"/>
                <a:ea typeface="方正楷体简体" panose="03000509000000000000" pitchFamily="65" charset="-122"/>
              </a:rPr>
              <a:t>节能环保、通用航空、智能制造和应急救援</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等主导产业</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endPar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9" name="矩形 8"/>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产业发展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pic>
        <p:nvPicPr>
          <p:cNvPr id="13" name="Picture 2" descr="C:\Users\Administrator\Desktop\图片1_副本.png"/>
          <p:cNvPicPr>
            <a:picLocks noChangeAspect="1" noChangeArrowheads="1"/>
          </p:cNvPicPr>
          <p:nvPr/>
        </p:nvPicPr>
        <p:blipFill>
          <a:blip r:embed="rId4" cstate="print"/>
          <a:srcRect/>
          <a:stretch>
            <a:fillRect/>
          </a:stretch>
        </p:blipFill>
        <p:spPr bwMode="auto">
          <a:xfrm>
            <a:off x="3143240" y="2428874"/>
            <a:ext cx="2626609" cy="1428760"/>
          </a:xfrm>
          <a:prstGeom prst="rect">
            <a:avLst/>
          </a:prstGeom>
          <a:noFill/>
        </p:spPr>
      </p:pic>
      <p:grpSp>
        <p:nvGrpSpPr>
          <p:cNvPr id="16" name="组合 12"/>
          <p:cNvGrpSpPr/>
          <p:nvPr/>
        </p:nvGrpSpPr>
        <p:grpSpPr>
          <a:xfrm>
            <a:off x="6215074" y="2500312"/>
            <a:ext cx="2115197" cy="1266825"/>
            <a:chOff x="500034" y="2857502"/>
            <a:chExt cx="2115197" cy="1266825"/>
          </a:xfrm>
        </p:grpSpPr>
        <p:pic>
          <p:nvPicPr>
            <p:cNvPr id="17" name="Picture 4" descr="C:\Users\Administrator\Desktop\timg_副本.png"/>
            <p:cNvPicPr>
              <a:picLocks noChangeAspect="1" noChangeArrowheads="1"/>
            </p:cNvPicPr>
            <p:nvPr/>
          </p:nvPicPr>
          <p:blipFill>
            <a:blip r:embed="rId5" cstate="print"/>
            <a:srcRect/>
            <a:stretch>
              <a:fillRect/>
            </a:stretch>
          </p:blipFill>
          <p:spPr bwMode="auto">
            <a:xfrm>
              <a:off x="500034" y="2857502"/>
              <a:ext cx="2115197" cy="1266825"/>
            </a:xfrm>
            <a:prstGeom prst="rect">
              <a:avLst/>
            </a:prstGeom>
            <a:noFill/>
          </p:spPr>
        </p:pic>
        <p:sp>
          <p:nvSpPr>
            <p:cNvPr id="18" name="任意多边形 17"/>
            <p:cNvSpPr/>
            <p:nvPr/>
          </p:nvSpPr>
          <p:spPr bwMode="auto">
            <a:xfrm>
              <a:off x="752272" y="3145277"/>
              <a:ext cx="499354" cy="324255"/>
            </a:xfrm>
            <a:custGeom>
              <a:avLst/>
              <a:gdLst>
                <a:gd name="connsiteX0" fmla="*/ 162128 w 499354"/>
                <a:gd name="connsiteY0" fmla="*/ 0 h 324255"/>
                <a:gd name="connsiteX1" fmla="*/ 499354 w 499354"/>
                <a:gd name="connsiteY1" fmla="*/ 58366 h 324255"/>
                <a:gd name="connsiteX2" fmla="*/ 479898 w 499354"/>
                <a:gd name="connsiteY2" fmla="*/ 246434 h 324255"/>
                <a:gd name="connsiteX3" fmla="*/ 395592 w 499354"/>
                <a:gd name="connsiteY3" fmla="*/ 201038 h 324255"/>
                <a:gd name="connsiteX4" fmla="*/ 343711 w 499354"/>
                <a:gd name="connsiteY4" fmla="*/ 201038 h 324255"/>
                <a:gd name="connsiteX5" fmla="*/ 304800 w 499354"/>
                <a:gd name="connsiteY5" fmla="*/ 246434 h 324255"/>
                <a:gd name="connsiteX6" fmla="*/ 233464 w 499354"/>
                <a:gd name="connsiteY6" fmla="*/ 291829 h 324255"/>
                <a:gd name="connsiteX7" fmla="*/ 129702 w 499354"/>
                <a:gd name="connsiteY7" fmla="*/ 311285 h 324255"/>
                <a:gd name="connsiteX8" fmla="*/ 0 w 499354"/>
                <a:gd name="connsiteY8" fmla="*/ 324255 h 324255"/>
                <a:gd name="connsiteX9" fmla="*/ 58366 w 499354"/>
                <a:gd name="connsiteY9" fmla="*/ 142672 h 324255"/>
                <a:gd name="connsiteX10" fmla="*/ 162128 w 499354"/>
                <a:gd name="connsiteY10" fmla="*/ 0 h 32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354" h="324255">
                  <a:moveTo>
                    <a:pt x="162128" y="0"/>
                  </a:moveTo>
                  <a:lnTo>
                    <a:pt x="499354" y="58366"/>
                  </a:lnTo>
                  <a:lnTo>
                    <a:pt x="479898" y="246434"/>
                  </a:lnTo>
                  <a:lnTo>
                    <a:pt x="395592" y="201038"/>
                  </a:lnTo>
                  <a:lnTo>
                    <a:pt x="343711" y="201038"/>
                  </a:lnTo>
                  <a:lnTo>
                    <a:pt x="304800" y="246434"/>
                  </a:lnTo>
                  <a:lnTo>
                    <a:pt x="233464" y="291829"/>
                  </a:lnTo>
                  <a:lnTo>
                    <a:pt x="129702" y="311285"/>
                  </a:lnTo>
                  <a:lnTo>
                    <a:pt x="0" y="324255"/>
                  </a:lnTo>
                  <a:lnTo>
                    <a:pt x="58366" y="142672"/>
                  </a:lnTo>
                  <a:lnTo>
                    <a:pt x="162128" y="0"/>
                  </a:lnTo>
                  <a:close/>
                </a:path>
              </a:pathLst>
            </a:custGeom>
            <a:solidFill>
              <a:schemeClr val="bg1">
                <a:lumMod val="50000"/>
                <a:alpha val="68999"/>
              </a:schemeClr>
            </a:solidFill>
            <a:ln w="9525" cap="flat" cmpd="sng" algn="ctr">
              <a:solidFill>
                <a:schemeClr val="bg1">
                  <a:lumMod val="50000"/>
                </a:schemeClr>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5"/>
          <p:cNvSpPr txBox="1">
            <a:spLocks/>
          </p:cNvSpPr>
          <p:nvPr/>
        </p:nvSpPr>
        <p:spPr>
          <a:xfrm>
            <a:off x="357158" y="587464"/>
            <a:ext cx="3531395"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节能环保产业</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8" name="矩形 7"/>
          <p:cNvSpPr>
            <a:spLocks/>
          </p:cNvSpPr>
          <p:nvPr/>
        </p:nvSpPr>
        <p:spPr>
          <a:xfrm>
            <a:off x="578528" y="1013559"/>
            <a:ext cx="7986943" cy="1660583"/>
          </a:xfrm>
          <a:prstGeom prst="rect">
            <a:avLst/>
          </a:prstGeom>
        </p:spPr>
        <p:txBody>
          <a:bodyPr wrap="square">
            <a:spAutoFit/>
          </a:bodyPr>
          <a:lstStyle/>
          <a:p>
            <a:pPr algn="just">
              <a:lnSpc>
                <a:spcPts val="2500"/>
              </a:lnSpc>
            </a:pP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2018</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年，新城已聚集各类节能环保规模以上企业</a:t>
            </a:r>
            <a:r>
              <a:rPr lang="en-US" altLang="zh-CN" sz="1400" b="1" dirty="0" smtClean="0">
                <a:solidFill>
                  <a:srgbClr val="FF0000"/>
                </a:solidFill>
                <a:latin typeface="方正楷体简体" panose="03000509000000000000" pitchFamily="65" charset="-122"/>
                <a:ea typeface="方正楷体简体" panose="03000509000000000000" pitchFamily="65" charset="-122"/>
              </a:rPr>
              <a:t>134</a:t>
            </a:r>
            <a:r>
              <a:rPr lang="zh-CN" altLang="zh-CN" sz="1400" b="1" dirty="0" smtClean="0">
                <a:solidFill>
                  <a:srgbClr val="FF0000"/>
                </a:solidFill>
                <a:latin typeface="方正楷体简体" panose="03000509000000000000" pitchFamily="65" charset="-122"/>
                <a:ea typeface="方正楷体简体" panose="03000509000000000000" pitchFamily="65" charset="-122"/>
              </a:rPr>
              <a:t>户</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，产业集聚度达</a:t>
            </a:r>
            <a:r>
              <a:rPr lang="en-US" altLang="zh-CN" sz="1400" b="1" dirty="0" smtClean="0">
                <a:solidFill>
                  <a:srgbClr val="FF0000"/>
                </a:solidFill>
                <a:latin typeface="方正楷体简体" panose="03000509000000000000" pitchFamily="65" charset="-122"/>
                <a:ea typeface="方正楷体简体" panose="03000509000000000000" pitchFamily="65" charset="-122"/>
              </a:rPr>
              <a:t>80%</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，已成为中西部地区</a:t>
            </a:r>
            <a:r>
              <a:rPr lang="zh-CN" altLang="zh-CN" sz="1400" b="1" dirty="0" smtClean="0">
                <a:solidFill>
                  <a:srgbClr val="FF0000"/>
                </a:solidFill>
                <a:latin typeface="方正楷体简体" panose="03000509000000000000" pitchFamily="65" charset="-122"/>
                <a:ea typeface="方正楷体简体" panose="03000509000000000000" pitchFamily="65" charset="-122"/>
              </a:rPr>
              <a:t>规模最大、集中度最高、门类最齐全、配套最完善</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的节能环保产业基地</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目前已是</a:t>
            </a:r>
            <a:r>
              <a:rPr lang="zh-CN" altLang="zh-CN" sz="1400" b="1" dirty="0" smtClean="0">
                <a:solidFill>
                  <a:srgbClr val="FF0000"/>
                </a:solidFill>
                <a:latin typeface="方正楷体简体" panose="03000509000000000000" pitchFamily="65" charset="-122"/>
                <a:ea typeface="方正楷体简体" panose="03000509000000000000" pitchFamily="65" charset="-122"/>
              </a:rPr>
              <a:t>国家新型工业化产业示范基地、国家环保装备基地、四川省唯一的环保产业示范园区</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，正加快推动以中节能集团、环能德美等为代表的企业集群发展。</a:t>
            </a:r>
          </a:p>
          <a:p>
            <a:pPr algn="just">
              <a:lnSpc>
                <a:spcPts val="2500"/>
              </a:lnSpc>
            </a:pPr>
            <a:endPar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9" name="矩形 8"/>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产业发展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14" name="矩形 13"/>
          <p:cNvSpPr>
            <a:spLocks/>
          </p:cNvSpPr>
          <p:nvPr/>
        </p:nvSpPr>
        <p:spPr>
          <a:xfrm>
            <a:off x="2123728" y="4371950"/>
            <a:ext cx="1411238"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环能德美有限公司</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40964" name="Picture 4" descr="http://special.scol.com.cn/15jthb/pic/2015/12/1/1062068_2015122152429_2.jpg"/>
          <p:cNvPicPr>
            <a:picLocks noChangeAspect="1" noChangeArrowheads="1"/>
          </p:cNvPicPr>
          <p:nvPr/>
        </p:nvPicPr>
        <p:blipFill>
          <a:blip r:embed="rId3" cstate="print"/>
          <a:srcRect/>
          <a:stretch>
            <a:fillRect/>
          </a:stretch>
        </p:blipFill>
        <p:spPr bwMode="auto">
          <a:xfrm>
            <a:off x="1259632" y="2427734"/>
            <a:ext cx="3096344" cy="1802073"/>
          </a:xfrm>
          <a:prstGeom prst="rect">
            <a:avLst/>
          </a:prstGeom>
          <a:noFill/>
        </p:spPr>
      </p:pic>
      <p:pic>
        <p:nvPicPr>
          <p:cNvPr id="40965" name="Picture 5"/>
          <p:cNvPicPr>
            <a:picLocks noChangeAspect="1" noChangeArrowheads="1"/>
          </p:cNvPicPr>
          <p:nvPr/>
        </p:nvPicPr>
        <p:blipFill>
          <a:blip r:embed="rId4" cstate="print"/>
          <a:srcRect/>
          <a:stretch>
            <a:fillRect/>
          </a:stretch>
        </p:blipFill>
        <p:spPr bwMode="auto">
          <a:xfrm>
            <a:off x="4788024" y="2427734"/>
            <a:ext cx="3168352" cy="1800200"/>
          </a:xfrm>
          <a:prstGeom prst="rect">
            <a:avLst/>
          </a:prstGeom>
          <a:noFill/>
          <a:ln w="9525">
            <a:noFill/>
            <a:miter lim="800000"/>
            <a:headEnd/>
            <a:tailEnd/>
          </a:ln>
        </p:spPr>
      </p:pic>
      <p:sp>
        <p:nvSpPr>
          <p:cNvPr id="19" name="矩形 18"/>
          <p:cNvSpPr>
            <a:spLocks/>
          </p:cNvSpPr>
          <p:nvPr/>
        </p:nvSpPr>
        <p:spPr>
          <a:xfrm>
            <a:off x="5580112" y="4371950"/>
            <a:ext cx="158417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成都美富特有限公司</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5"/>
          <p:cNvSpPr txBox="1">
            <a:spLocks/>
          </p:cNvSpPr>
          <p:nvPr/>
        </p:nvSpPr>
        <p:spPr>
          <a:xfrm>
            <a:off x="357158" y="642924"/>
            <a:ext cx="3531395"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通用航空产业</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8" name="矩形 7"/>
          <p:cNvSpPr>
            <a:spLocks/>
          </p:cNvSpPr>
          <p:nvPr/>
        </p:nvSpPr>
        <p:spPr>
          <a:xfrm>
            <a:off x="578528" y="1059582"/>
            <a:ext cx="7986943" cy="1019382"/>
          </a:xfrm>
          <a:prstGeom prst="rect">
            <a:avLst/>
          </a:prstGeom>
        </p:spPr>
        <p:txBody>
          <a:bodyPr wrap="square">
            <a:spAutoFit/>
          </a:bodyPr>
          <a:lstStyle/>
          <a:p>
            <a:pPr algn="just">
              <a:lnSpc>
                <a:spcPts val="2500"/>
              </a:lnSpc>
            </a:pP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按照</a:t>
            </a:r>
            <a:r>
              <a:rPr lang="en-US" altLang="zh-CN" sz="1400" b="1" dirty="0" smtClean="0">
                <a:solidFill>
                  <a:srgbClr val="FF0000"/>
                </a:solidFill>
                <a:latin typeface="方正楷体简体" panose="03000509000000000000" pitchFamily="65" charset="-122"/>
                <a:ea typeface="方正楷体简体" panose="03000509000000000000" pitchFamily="65" charset="-122"/>
              </a:rPr>
              <a:t>A1</a:t>
            </a:r>
            <a:r>
              <a:rPr lang="zh-CN" altLang="zh-CN" sz="1400" b="1" dirty="0" smtClean="0">
                <a:solidFill>
                  <a:srgbClr val="FF0000"/>
                </a:solidFill>
                <a:latin typeface="方正楷体简体" panose="03000509000000000000" pitchFamily="65" charset="-122"/>
                <a:ea typeface="方正楷体简体" panose="03000509000000000000" pitchFamily="65" charset="-122"/>
              </a:rPr>
              <a:t>类、</a:t>
            </a:r>
            <a:r>
              <a:rPr lang="en-US" altLang="zh-CN" sz="1400" b="1" dirty="0" smtClean="0">
                <a:solidFill>
                  <a:srgbClr val="FF0000"/>
                </a:solidFill>
                <a:latin typeface="方正楷体简体" panose="03000509000000000000" pitchFamily="65" charset="-122"/>
                <a:ea typeface="方正楷体简体" panose="03000509000000000000" pitchFamily="65" charset="-122"/>
              </a:rPr>
              <a:t>4C</a:t>
            </a:r>
            <a:r>
              <a:rPr lang="zh-CN" altLang="zh-CN" sz="1400" b="1" dirty="0" smtClean="0">
                <a:solidFill>
                  <a:srgbClr val="FF0000"/>
                </a:solidFill>
                <a:latin typeface="方正楷体简体" panose="03000509000000000000" pitchFamily="65" charset="-122"/>
                <a:ea typeface="方正楷体简体" panose="03000509000000000000" pitchFamily="65" charset="-122"/>
              </a:rPr>
              <a:t>标准</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加快建设成都通用航空机场，打造通用</a:t>
            </a:r>
            <a:r>
              <a:rPr lang="zh-CN" altLang="zh-CN" sz="1400" b="1" dirty="0" smtClean="0">
                <a:solidFill>
                  <a:srgbClr val="FF0000"/>
                </a:solidFill>
                <a:latin typeface="方正楷体简体" panose="03000509000000000000" pitchFamily="65" charset="-122"/>
                <a:ea typeface="方正楷体简体" panose="03000509000000000000" pitchFamily="65" charset="-122"/>
              </a:rPr>
              <a:t>航空研发、设计、制造、运营</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全产业链聚集发展的通航产业综合示范区。已引进香港飞瑞通航产业基地、西华航空总部运营基地、山河航空、驼峰通航等通航项目，总投资</a:t>
            </a:r>
            <a:r>
              <a:rPr lang="en-US" altLang="zh-CN" sz="1400" b="1" dirty="0" smtClean="0">
                <a:solidFill>
                  <a:srgbClr val="FF0000"/>
                </a:solidFill>
                <a:latin typeface="方正楷体简体" panose="03000509000000000000" pitchFamily="65" charset="-122"/>
                <a:ea typeface="方正楷体简体" panose="03000509000000000000" pitchFamily="65" charset="-122"/>
              </a:rPr>
              <a:t>257.5</a:t>
            </a:r>
            <a:r>
              <a:rPr lang="zh-CN" altLang="zh-CN" sz="1400" b="1" dirty="0" smtClean="0">
                <a:solidFill>
                  <a:srgbClr val="FF0000"/>
                </a:solidFill>
                <a:latin typeface="方正楷体简体" panose="03000509000000000000" pitchFamily="65" charset="-122"/>
                <a:ea typeface="方正楷体简体" panose="03000509000000000000" pitchFamily="65" charset="-122"/>
              </a:rPr>
              <a:t>亿</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endPar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9" name="矩形 8"/>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产业发展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pic>
        <p:nvPicPr>
          <p:cNvPr id="14" name="Picture 2"/>
          <p:cNvPicPr>
            <a:picLocks noChangeAspect="1" noChangeArrowheads="1"/>
          </p:cNvPicPr>
          <p:nvPr/>
        </p:nvPicPr>
        <p:blipFill>
          <a:blip r:embed="rId3" cstate="print"/>
          <a:srcRect/>
          <a:stretch>
            <a:fillRect/>
          </a:stretch>
        </p:blipFill>
        <p:spPr bwMode="auto">
          <a:xfrm>
            <a:off x="971600" y="2211710"/>
            <a:ext cx="3096344" cy="1800200"/>
          </a:xfrm>
          <a:prstGeom prst="rect">
            <a:avLst/>
          </a:prstGeom>
          <a:noFill/>
          <a:ln w="9525">
            <a:noFill/>
            <a:miter lim="800000"/>
            <a:headEnd/>
            <a:tailEnd/>
          </a:ln>
        </p:spPr>
      </p:pic>
      <p:sp>
        <p:nvSpPr>
          <p:cNvPr id="15" name="矩形 14"/>
          <p:cNvSpPr>
            <a:spLocks/>
          </p:cNvSpPr>
          <p:nvPr/>
        </p:nvSpPr>
        <p:spPr>
          <a:xfrm>
            <a:off x="1403648" y="4094951"/>
            <a:ext cx="194421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山河飞机智造有限公司</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38914" name="Picture 2" descr="http://02imgmini.eastday.com/mobile/20190319/20190319065143_a4f3f055a39d13f86a9356297d80fe0b_1.jpeg"/>
          <p:cNvPicPr>
            <a:picLocks noChangeAspect="1" noChangeArrowheads="1"/>
          </p:cNvPicPr>
          <p:nvPr/>
        </p:nvPicPr>
        <p:blipFill>
          <a:blip r:embed="rId4" cstate="print"/>
          <a:srcRect l="6873" t="3846" r="24401"/>
          <a:stretch>
            <a:fillRect/>
          </a:stretch>
        </p:blipFill>
        <p:spPr bwMode="auto">
          <a:xfrm>
            <a:off x="5004048" y="2211710"/>
            <a:ext cx="3096344" cy="1800200"/>
          </a:xfrm>
          <a:prstGeom prst="rect">
            <a:avLst/>
          </a:prstGeom>
          <a:noFill/>
        </p:spPr>
      </p:pic>
      <p:sp>
        <p:nvSpPr>
          <p:cNvPr id="16" name="矩形 15"/>
          <p:cNvSpPr>
            <a:spLocks/>
          </p:cNvSpPr>
          <p:nvPr/>
        </p:nvSpPr>
        <p:spPr>
          <a:xfrm>
            <a:off x="5652120" y="4155926"/>
            <a:ext cx="194421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火神飞机淮州首飞</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5"/>
          <p:cNvSpPr txBox="1">
            <a:spLocks/>
          </p:cNvSpPr>
          <p:nvPr/>
        </p:nvSpPr>
        <p:spPr>
          <a:xfrm>
            <a:off x="357158" y="555526"/>
            <a:ext cx="3531395"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应急产业</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8" name="矩形 7"/>
          <p:cNvSpPr>
            <a:spLocks/>
          </p:cNvSpPr>
          <p:nvPr/>
        </p:nvSpPr>
        <p:spPr>
          <a:xfrm>
            <a:off x="578528" y="1013559"/>
            <a:ext cx="7986943" cy="1054135"/>
          </a:xfrm>
          <a:prstGeom prst="rect">
            <a:avLst/>
          </a:prstGeom>
        </p:spPr>
        <p:txBody>
          <a:bodyPr wrap="square">
            <a:spAutoFit/>
          </a:bodyPr>
          <a:lstStyle/>
          <a:p>
            <a:pPr algn="just">
              <a:lnSpc>
                <a:spcPts val="2500"/>
              </a:lnSpc>
            </a:pP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已</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争取</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到</a:t>
            </a:r>
            <a:r>
              <a:rPr lang="zh-CN" altLang="zh-CN" sz="1400" b="1" dirty="0" smtClean="0">
                <a:solidFill>
                  <a:srgbClr val="FF0000"/>
                </a:solidFill>
                <a:latin typeface="方正楷体简体" panose="03000509000000000000" pitchFamily="65" charset="-122"/>
                <a:ea typeface="方正楷体简体" panose="03000509000000000000" pitchFamily="65" charset="-122"/>
              </a:rPr>
              <a:t>国家区域性应急中心</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落户淮州新城</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计划建设应急救援装备产业园、应急救援装备检测中心和培训演练基地、西部地区应急救援区域运营总部及应用示范基地，预计达产年产值</a:t>
            </a:r>
            <a:r>
              <a:rPr lang="en-US" altLang="zh-CN" sz="1400" b="1" dirty="0" smtClean="0">
                <a:solidFill>
                  <a:srgbClr val="FF0000"/>
                </a:solidFill>
                <a:latin typeface="方正楷体简体" panose="03000509000000000000" pitchFamily="65" charset="-122"/>
                <a:ea typeface="方正楷体简体" panose="03000509000000000000" pitchFamily="65" charset="-122"/>
              </a:rPr>
              <a:t>120</a:t>
            </a:r>
            <a:r>
              <a:rPr lang="zh-CN" altLang="zh-CN" sz="1400" b="1" dirty="0" smtClean="0">
                <a:solidFill>
                  <a:srgbClr val="FF0000"/>
                </a:solidFill>
                <a:latin typeface="方正楷体简体" panose="03000509000000000000" pitchFamily="65" charset="-122"/>
                <a:ea typeface="方正楷体简体" panose="03000509000000000000" pitchFamily="65" charset="-122"/>
              </a:rPr>
              <a:t>亿</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元。引进应急龙头央企新兴际华</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西南安全谷</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川净洁净可移动无菌手术室等</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项目。</a:t>
            </a:r>
            <a:endPar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9" name="矩形 8"/>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产业发展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14" name="矩形 13"/>
          <p:cNvSpPr>
            <a:spLocks/>
          </p:cNvSpPr>
          <p:nvPr/>
        </p:nvSpPr>
        <p:spPr>
          <a:xfrm>
            <a:off x="1331640" y="4227934"/>
            <a:ext cx="1944216"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川净洁净股份有限公司</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36867" name="Picture 3"/>
          <p:cNvPicPr>
            <a:picLocks noChangeAspect="1" noChangeArrowheads="1"/>
          </p:cNvPicPr>
          <p:nvPr/>
        </p:nvPicPr>
        <p:blipFill>
          <a:blip r:embed="rId3" cstate="print"/>
          <a:srcRect/>
          <a:stretch>
            <a:fillRect/>
          </a:stretch>
        </p:blipFill>
        <p:spPr bwMode="auto">
          <a:xfrm>
            <a:off x="827584" y="2283718"/>
            <a:ext cx="3168352" cy="1872208"/>
          </a:xfrm>
          <a:prstGeom prst="rect">
            <a:avLst/>
          </a:prstGeom>
          <a:noFill/>
          <a:ln w="9525">
            <a:noFill/>
            <a:miter lim="800000"/>
            <a:headEnd/>
            <a:tailEnd/>
          </a:ln>
        </p:spPr>
      </p:pic>
      <p:pic>
        <p:nvPicPr>
          <p:cNvPr id="36871" name="Picture 7" descr="http://n.sinaimg.cn/sc/20_img/upload/b61f1fde/775/w900h675/20190520/3113-hxhyium3899384.jpg"/>
          <p:cNvPicPr>
            <a:picLocks noChangeAspect="1" noChangeArrowheads="1"/>
          </p:cNvPicPr>
          <p:nvPr/>
        </p:nvPicPr>
        <p:blipFill>
          <a:blip r:embed="rId4" cstate="print"/>
          <a:srcRect b="7995"/>
          <a:stretch>
            <a:fillRect/>
          </a:stretch>
        </p:blipFill>
        <p:spPr bwMode="auto">
          <a:xfrm>
            <a:off x="4716016" y="2283718"/>
            <a:ext cx="3168352" cy="1872208"/>
          </a:xfrm>
          <a:prstGeom prst="rect">
            <a:avLst/>
          </a:prstGeom>
          <a:noFill/>
        </p:spPr>
      </p:pic>
      <p:sp>
        <p:nvSpPr>
          <p:cNvPr id="19" name="矩形 18"/>
          <p:cNvSpPr>
            <a:spLocks/>
          </p:cNvSpPr>
          <p:nvPr/>
        </p:nvSpPr>
        <p:spPr>
          <a:xfrm>
            <a:off x="4716016" y="4227934"/>
            <a:ext cx="3240360"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四川省</a:t>
            </a:r>
            <a:r>
              <a:rPr lang="en-US" altLang="zh-CN"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2019</a:t>
            </a: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年抗震救灾演练在金堂举行</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战略地位</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39" name="文本框 33"/>
          <p:cNvSpPr txBox="1">
            <a:spLocks/>
          </p:cNvSpPr>
          <p:nvPr/>
        </p:nvSpPr>
        <p:spPr>
          <a:xfrm>
            <a:off x="285720" y="487059"/>
            <a:ext cx="8501122" cy="907941"/>
          </a:xfrm>
          <a:prstGeom prst="rect">
            <a:avLst/>
          </a:prstGeom>
          <a:noFill/>
        </p:spPr>
        <p:txBody>
          <a:bodyPr wrap="square" rtlCol="0">
            <a:spAutoFit/>
          </a:bodyPr>
          <a:lstStyle/>
          <a:p>
            <a:pPr marL="0" lvl="1" algn="just">
              <a:lnSpc>
                <a:spcPct val="130000"/>
              </a:lnSpc>
            </a:pPr>
            <a:r>
              <a:rPr lang="zh-CN" altLang="en-US" sz="1400" b="1" dirty="0" smtClean="0">
                <a:solidFill>
                  <a:srgbClr val="C00000"/>
                </a:solidFill>
                <a:latin typeface="微软雅黑" pitchFamily="34" charset="-122"/>
                <a:ea typeface="微软雅黑" pitchFamily="34" charset="-122"/>
              </a:rPr>
              <a:t>一带一路</a:t>
            </a:r>
            <a:r>
              <a:rPr lang="zh-CN" altLang="en-US" sz="1400" b="1" dirty="0" smtClean="0">
                <a:solidFill>
                  <a:srgbClr val="C00000"/>
                </a:solidFill>
                <a:latin typeface="微软雅黑" pitchFamily="34" charset="-122"/>
                <a:ea typeface="微软雅黑" pitchFamily="34" charset="-122"/>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成都市深入贯彻“一带一路”战略，统筹淮州新城、青白江区、新都区，依托成都国际铁路港，规划建设“</a:t>
            </a:r>
            <a:r>
              <a:rPr lang="zh-CN" altLang="zh-CN"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大港区</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”。淮州新城作为“大港区”的重要组成部分，规划建设</a:t>
            </a:r>
            <a:r>
              <a:rPr lang="zh-CN" altLang="zh-CN"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铁路物流辅枢纽</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，货物在淮州站编组后经蓉欧快铁</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5</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天可抵达中亚各国，</a:t>
            </a:r>
            <a:r>
              <a:rPr lang="en-US"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10</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天直达欧洲各大主要城市</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a:t>
            </a:r>
            <a:endPar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endParaRPr>
          </a:p>
        </p:txBody>
      </p:sp>
      <p:sp>
        <p:nvSpPr>
          <p:cNvPr id="10" name="文本框 3"/>
          <p:cNvSpPr txBox="1">
            <a:spLocks noChangeArrowheads="1"/>
          </p:cNvSpPr>
          <p:nvPr/>
        </p:nvSpPr>
        <p:spPr bwMode="auto">
          <a:xfrm>
            <a:off x="1208194" y="4515966"/>
            <a:ext cx="2139670" cy="276999"/>
          </a:xfrm>
          <a:prstGeom prst="rect">
            <a:avLst/>
          </a:prstGeom>
          <a:noFill/>
          <a:ln w="9525">
            <a:noFill/>
            <a:miter lim="800000"/>
            <a:headEnd/>
            <a:tailEnd/>
          </a:ln>
        </p:spPr>
        <p:txBody>
          <a:bodyPr wrap="square">
            <a:spAutoFit/>
          </a:bodyPr>
          <a:lstStyle/>
          <a:p>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成渝城市群空间格局示意图</a:t>
            </a:r>
          </a:p>
        </p:txBody>
      </p:sp>
      <p:pic>
        <p:nvPicPr>
          <p:cNvPr id="53250" name="Picture 2" descr="http://p1.pstatp.com/large/pgc-image/087f003d533e436ba4865d66912bfc7e"/>
          <p:cNvPicPr>
            <a:picLocks noChangeAspect="1" noChangeArrowheads="1"/>
          </p:cNvPicPr>
          <p:nvPr/>
        </p:nvPicPr>
        <p:blipFill>
          <a:blip r:embed="rId3" cstate="print"/>
          <a:srcRect b="8561"/>
          <a:stretch>
            <a:fillRect/>
          </a:stretch>
        </p:blipFill>
        <p:spPr bwMode="auto">
          <a:xfrm>
            <a:off x="5508104" y="1563638"/>
            <a:ext cx="3281507" cy="2376264"/>
          </a:xfrm>
          <a:prstGeom prst="rect">
            <a:avLst/>
          </a:prstGeom>
          <a:noFill/>
        </p:spPr>
      </p:pic>
      <p:sp>
        <p:nvSpPr>
          <p:cNvPr id="8" name="文本框 3"/>
          <p:cNvSpPr txBox="1">
            <a:spLocks noChangeArrowheads="1"/>
          </p:cNvSpPr>
          <p:nvPr/>
        </p:nvSpPr>
        <p:spPr bwMode="auto">
          <a:xfrm>
            <a:off x="6660232" y="4094951"/>
            <a:ext cx="1152128" cy="276999"/>
          </a:xfrm>
          <a:prstGeom prst="rect">
            <a:avLst/>
          </a:prstGeom>
          <a:noFill/>
          <a:ln w="9525">
            <a:noFill/>
            <a:miter lim="800000"/>
            <a:headEnd/>
            <a:tailEnd/>
          </a:ln>
        </p:spPr>
        <p:txBody>
          <a:bodyPr wrap="square">
            <a:spAutoFit/>
          </a:bodyPr>
          <a:lstStyle/>
          <a:p>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大港区规划图</a:t>
            </a:r>
          </a:p>
        </p:txBody>
      </p:sp>
      <p:pic>
        <p:nvPicPr>
          <p:cNvPr id="9" name="图片 8" descr="图片1.png"/>
          <p:cNvPicPr>
            <a:picLocks noChangeAspect="1"/>
          </p:cNvPicPr>
          <p:nvPr/>
        </p:nvPicPr>
        <p:blipFill>
          <a:blip r:embed="rId4" cstate="print"/>
          <a:stretch>
            <a:fillRect/>
          </a:stretch>
        </p:blipFill>
        <p:spPr>
          <a:xfrm>
            <a:off x="179512" y="1635646"/>
            <a:ext cx="5184576" cy="2376264"/>
          </a:xfrm>
          <a:prstGeom prst="rect">
            <a:avLst/>
          </a:prstGeom>
        </p:spPr>
      </p:pic>
      <p:sp>
        <p:nvSpPr>
          <p:cNvPr id="11" name="文本框 3"/>
          <p:cNvSpPr txBox="1">
            <a:spLocks noChangeArrowheads="1"/>
          </p:cNvSpPr>
          <p:nvPr/>
        </p:nvSpPr>
        <p:spPr bwMode="auto">
          <a:xfrm>
            <a:off x="1907704" y="4083918"/>
            <a:ext cx="1584176" cy="276999"/>
          </a:xfrm>
          <a:prstGeom prst="rect">
            <a:avLst/>
          </a:prstGeom>
          <a:noFill/>
          <a:ln w="9525">
            <a:noFill/>
            <a:miter lim="800000"/>
            <a:headEnd/>
            <a:tailEnd/>
          </a:ln>
        </p:spPr>
        <p:txBody>
          <a:bodyPr wrap="square">
            <a:spAutoFit/>
          </a:bodyPr>
          <a:lstStyle/>
          <a:p>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一</a:t>
            </a: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带一</a:t>
            </a: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路战略布局图</a:t>
            </a:r>
            <a:endPar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11179485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p:cNvSpPr>
          <p:nvPr/>
        </p:nvSpPr>
        <p:spPr>
          <a:xfrm>
            <a:off x="3204353" y="569659"/>
            <a:ext cx="2755733" cy="345907"/>
          </a:xfrm>
          <a:prstGeom prst="roundRect">
            <a:avLst>
              <a:gd name="adj" fmla="val 17166"/>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b="1" dirty="0" smtClean="0">
                <a:solidFill>
                  <a:schemeClr val="bg1"/>
                </a:solidFill>
                <a:latin typeface="Arial" panose="020B0604020202020204" pitchFamily="34" charset="0"/>
                <a:ea typeface="微软雅黑" panose="020B0503020204020204" pitchFamily="34" charset="-122"/>
              </a:rPr>
              <a:t>要 素 保 障 充 足</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8" name="矩形 14"/>
          <p:cNvSpPr>
            <a:spLocks noChangeArrowheads="1"/>
          </p:cNvSpPr>
          <p:nvPr/>
        </p:nvSpPr>
        <p:spPr bwMode="auto">
          <a:xfrm>
            <a:off x="553036" y="1295049"/>
            <a:ext cx="1728192" cy="1046440"/>
          </a:xfrm>
          <a:prstGeom prst="rect">
            <a:avLst/>
          </a:prstGeom>
          <a:noFill/>
          <a:ln w="9525">
            <a:noFill/>
            <a:miter lim="800000"/>
            <a:headEnd/>
            <a:tailEnd/>
          </a:ln>
        </p:spPr>
        <p:txBody>
          <a:bodyPr wrap="square">
            <a:spAutoFit/>
          </a:bodyPr>
          <a:lstStyle/>
          <a:p>
            <a:pPr algn="just" eaLnBrk="0" hangingPunct="0"/>
            <a:r>
              <a:rPr lang="zh-CN" altLang="en-US" sz="1400" b="1" dirty="0">
                <a:solidFill>
                  <a:srgbClr val="FF0000"/>
                </a:solidFill>
                <a:latin typeface="方正楷体简体" panose="03000509000000000000" pitchFamily="65" charset="-122"/>
                <a:ea typeface="方正楷体简体" panose="03000509000000000000" pitchFamily="65" charset="-122"/>
              </a:rPr>
              <a:t>供水</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：日供水能力</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8</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万吨，居民用水价格</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为</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3.05</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吨，非居民用水价格</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为</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3.8</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吨，特种行业用水为</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6</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吨。</a:t>
            </a:r>
            <a:endPar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14" name="矩形 14"/>
          <p:cNvSpPr>
            <a:spLocks noChangeArrowheads="1"/>
          </p:cNvSpPr>
          <p:nvPr/>
        </p:nvSpPr>
        <p:spPr bwMode="auto">
          <a:xfrm>
            <a:off x="6862772" y="1114747"/>
            <a:ext cx="1728192" cy="1231106"/>
          </a:xfrm>
          <a:prstGeom prst="rect">
            <a:avLst/>
          </a:prstGeom>
          <a:noFill/>
          <a:ln w="9525">
            <a:noFill/>
            <a:miter lim="800000"/>
            <a:headEnd/>
            <a:tailEnd/>
          </a:ln>
        </p:spPr>
        <p:txBody>
          <a:bodyPr wrap="square">
            <a:spAutoFit/>
          </a:bodyPr>
          <a:lstStyle/>
          <a:p>
            <a:pPr algn="just" eaLnBrk="0" hangingPunct="0"/>
            <a:r>
              <a:rPr lang="zh-CN" altLang="en-US" sz="1400" b="1" dirty="0">
                <a:solidFill>
                  <a:srgbClr val="FF0000"/>
                </a:solidFill>
                <a:latin typeface="方正楷体简体" panose="03000509000000000000" pitchFamily="65" charset="-122"/>
                <a:ea typeface="方正楷体简体" panose="03000509000000000000" pitchFamily="65" charset="-122"/>
              </a:rPr>
              <a:t>供电</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：配</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套建设</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110KV</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变电站</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5</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座，</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220KV</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变电站</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座，工业用电均价为</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0.62</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千瓦时，居民用电均价为</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0.54</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千瓦时。</a:t>
            </a:r>
          </a:p>
        </p:txBody>
      </p:sp>
      <p:sp>
        <p:nvSpPr>
          <p:cNvPr id="15" name="矩形 14"/>
          <p:cNvSpPr>
            <a:spLocks noChangeArrowheads="1"/>
          </p:cNvSpPr>
          <p:nvPr/>
        </p:nvSpPr>
        <p:spPr bwMode="auto">
          <a:xfrm>
            <a:off x="553036" y="2935563"/>
            <a:ext cx="1728192" cy="1415772"/>
          </a:xfrm>
          <a:prstGeom prst="rect">
            <a:avLst/>
          </a:prstGeom>
          <a:noFill/>
          <a:ln w="9525">
            <a:noFill/>
            <a:miter lim="800000"/>
            <a:headEnd/>
            <a:tailEnd/>
          </a:ln>
        </p:spPr>
        <p:txBody>
          <a:bodyPr wrap="square">
            <a:spAutoFit/>
          </a:bodyPr>
          <a:lstStyle/>
          <a:p>
            <a:pPr algn="just" eaLnBrk="0" hangingPunct="0"/>
            <a:r>
              <a:rPr lang="zh-CN" altLang="en-US" sz="1400" b="1" dirty="0" smtClean="0">
                <a:solidFill>
                  <a:srgbClr val="FF0000"/>
                </a:solidFill>
                <a:latin typeface="方正楷体简体" panose="03000509000000000000" pitchFamily="65" charset="-122"/>
                <a:ea typeface="方正楷体简体" panose="03000509000000000000" pitchFamily="65" charset="-122"/>
              </a:rPr>
              <a:t>供气</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中石油、中石化输气干线穿境而过日供气能力达</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110</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万立方米，居民生活用气价格</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1.98</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立方米，非居民生活用气</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2.44</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r>
              <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立方米。</a:t>
            </a:r>
          </a:p>
        </p:txBody>
      </p:sp>
      <p:sp>
        <p:nvSpPr>
          <p:cNvPr id="37" name="矩形 14"/>
          <p:cNvSpPr>
            <a:spLocks noChangeArrowheads="1"/>
          </p:cNvSpPr>
          <p:nvPr/>
        </p:nvSpPr>
        <p:spPr bwMode="auto">
          <a:xfrm>
            <a:off x="6862772" y="3120230"/>
            <a:ext cx="1728192" cy="1046440"/>
          </a:xfrm>
          <a:prstGeom prst="rect">
            <a:avLst/>
          </a:prstGeom>
          <a:noFill/>
          <a:ln w="9525">
            <a:noFill/>
            <a:miter lim="800000"/>
            <a:headEnd/>
            <a:tailEnd/>
          </a:ln>
        </p:spPr>
        <p:txBody>
          <a:bodyPr wrap="square">
            <a:spAutoFit/>
          </a:bodyPr>
          <a:lstStyle/>
          <a:p>
            <a:pPr algn="just" eaLnBrk="0" hangingPunct="0"/>
            <a:r>
              <a:rPr lang="zh-CN" altLang="en-US" sz="1400" b="1" dirty="0" smtClean="0">
                <a:solidFill>
                  <a:srgbClr val="FF0000"/>
                </a:solidFill>
                <a:latin typeface="方正楷体简体" panose="03000509000000000000" pitchFamily="65" charset="-122"/>
                <a:ea typeface="方正楷体简体" panose="03000509000000000000" pitchFamily="65" charset="-122"/>
              </a:rPr>
              <a:t>供热</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：国电金堂电厂可为入驻企业提供压力为</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0.8—1.0</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兆帕、温度为</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180°—200°</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的蒸汽，价格为</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179</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元</a:t>
            </a:r>
            <a:r>
              <a:rPr lang="en-US" altLang="zh-CN"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吨。</a:t>
            </a:r>
            <a:endPar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grpSp>
        <p:nvGrpSpPr>
          <p:cNvPr id="4" name="组合 3"/>
          <p:cNvGrpSpPr>
            <a:grpSpLocks/>
          </p:cNvGrpSpPr>
          <p:nvPr/>
        </p:nvGrpSpPr>
        <p:grpSpPr>
          <a:xfrm>
            <a:off x="2483968" y="1175928"/>
            <a:ext cx="1800001" cy="1257257"/>
            <a:chOff x="2483968" y="1175928"/>
            <a:chExt cx="1800001" cy="1257257"/>
          </a:xfrm>
        </p:grpSpPr>
        <p:pic>
          <p:nvPicPr>
            <p:cNvPr id="7" name="Picture 17" descr="水厂"/>
            <p:cNvPicPr>
              <a:picLocks noChangeAspect="1" noChangeArrowheads="1"/>
            </p:cNvPicPr>
            <p:nvPr/>
          </p:nvPicPr>
          <p:blipFill rotWithShape="1">
            <a:blip r:embed="rId3" cstate="print"/>
            <a:srcRect t="2460"/>
            <a:stretch/>
          </p:blipFill>
          <p:spPr bwMode="auto">
            <a:xfrm>
              <a:off x="2483968" y="1175929"/>
              <a:ext cx="1800000" cy="1257256"/>
            </a:xfrm>
            <a:prstGeom prst="rect">
              <a:avLst/>
            </a:prstGeom>
            <a:noFill/>
            <a:ln w="9525">
              <a:noFill/>
              <a:miter lim="800000"/>
              <a:headEnd/>
              <a:tailEnd/>
            </a:ln>
            <a:effectLst>
              <a:outerShdw algn="ctr" rotWithShape="0">
                <a:srgbClr val="000000">
                  <a:alpha val="67000"/>
                </a:srgbClr>
              </a:outerShdw>
            </a:effectLst>
          </p:spPr>
        </p:pic>
        <p:sp>
          <p:nvSpPr>
            <p:cNvPr id="11" name="矩形 10"/>
            <p:cNvSpPr/>
            <p:nvPr/>
          </p:nvSpPr>
          <p:spPr bwMode="auto">
            <a:xfrm>
              <a:off x="2483969" y="1175928"/>
              <a:ext cx="1800000" cy="1257256"/>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6" name="组合 5"/>
          <p:cNvGrpSpPr>
            <a:grpSpLocks/>
          </p:cNvGrpSpPr>
          <p:nvPr/>
        </p:nvGrpSpPr>
        <p:grpSpPr>
          <a:xfrm>
            <a:off x="4858650" y="1175928"/>
            <a:ext cx="1801382" cy="1257257"/>
            <a:chOff x="4858650" y="1175928"/>
            <a:chExt cx="1801382" cy="1257257"/>
          </a:xfrm>
        </p:grpSpPr>
        <p:pic>
          <p:nvPicPr>
            <p:cNvPr id="3" name="图片 2"/>
            <p:cNvPicPr>
              <a:picLocks noChangeAspect="1"/>
            </p:cNvPicPr>
            <p:nvPr/>
          </p:nvPicPr>
          <p:blipFill>
            <a:blip r:embed="rId4" cstate="print"/>
            <a:stretch>
              <a:fillRect/>
            </a:stretch>
          </p:blipFill>
          <p:spPr>
            <a:xfrm>
              <a:off x="4858651" y="1175928"/>
              <a:ext cx="1801381" cy="1257257"/>
            </a:xfrm>
            <a:prstGeom prst="rect">
              <a:avLst/>
            </a:prstGeom>
          </p:spPr>
        </p:pic>
        <p:sp>
          <p:nvSpPr>
            <p:cNvPr id="12" name="矩形 11"/>
            <p:cNvSpPr/>
            <p:nvPr/>
          </p:nvSpPr>
          <p:spPr bwMode="auto">
            <a:xfrm>
              <a:off x="4858650" y="1175928"/>
              <a:ext cx="1800000" cy="1257256"/>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9" name="组合 8"/>
          <p:cNvGrpSpPr>
            <a:grpSpLocks/>
          </p:cNvGrpSpPr>
          <p:nvPr/>
        </p:nvGrpSpPr>
        <p:grpSpPr>
          <a:xfrm>
            <a:off x="2483968" y="2996713"/>
            <a:ext cx="1800000" cy="1261348"/>
            <a:chOff x="2483968" y="2996713"/>
            <a:chExt cx="1800000" cy="1261348"/>
          </a:xfrm>
        </p:grpSpPr>
        <p:pic>
          <p:nvPicPr>
            <p:cNvPr id="13" name="Picture 37" descr="天然气"/>
            <p:cNvPicPr>
              <a:picLocks noChangeArrowheads="1"/>
            </p:cNvPicPr>
            <p:nvPr/>
          </p:nvPicPr>
          <p:blipFill>
            <a:blip r:embed="rId5" cstate="print"/>
            <a:srcRect/>
            <a:stretch>
              <a:fillRect/>
            </a:stretch>
          </p:blipFill>
          <p:spPr bwMode="auto">
            <a:xfrm>
              <a:off x="2483968" y="2998061"/>
              <a:ext cx="1800000" cy="1260000"/>
            </a:xfrm>
            <a:prstGeom prst="rect">
              <a:avLst/>
            </a:prstGeom>
            <a:noFill/>
            <a:ln w="9525">
              <a:noFill/>
              <a:miter lim="800000"/>
              <a:headEnd/>
              <a:tailEnd/>
            </a:ln>
            <a:effectLst>
              <a:outerShdw algn="ctr" rotWithShape="0">
                <a:srgbClr val="000000">
                  <a:alpha val="67000"/>
                </a:srgbClr>
              </a:outerShdw>
            </a:effectLst>
          </p:spPr>
        </p:pic>
        <p:sp>
          <p:nvSpPr>
            <p:cNvPr id="18" name="矩形 17"/>
            <p:cNvSpPr/>
            <p:nvPr/>
          </p:nvSpPr>
          <p:spPr bwMode="auto">
            <a:xfrm>
              <a:off x="2483968" y="2996713"/>
              <a:ext cx="1800000" cy="1257256"/>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10" name="组合 9"/>
          <p:cNvGrpSpPr>
            <a:grpSpLocks/>
          </p:cNvGrpSpPr>
          <p:nvPr/>
        </p:nvGrpSpPr>
        <p:grpSpPr>
          <a:xfrm>
            <a:off x="4858650" y="2996712"/>
            <a:ext cx="1801381" cy="1265187"/>
            <a:chOff x="4858650" y="2996712"/>
            <a:chExt cx="1801381" cy="1265187"/>
          </a:xfrm>
        </p:grpSpPr>
        <p:pic>
          <p:nvPicPr>
            <p:cNvPr id="5" name="图片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58650" y="2996713"/>
              <a:ext cx="1801381" cy="1265186"/>
            </a:xfrm>
            <a:prstGeom prst="rect">
              <a:avLst/>
            </a:prstGeom>
          </p:spPr>
        </p:pic>
        <p:sp>
          <p:nvSpPr>
            <p:cNvPr id="19" name="矩形 18"/>
            <p:cNvSpPr/>
            <p:nvPr/>
          </p:nvSpPr>
          <p:spPr bwMode="auto">
            <a:xfrm>
              <a:off x="4858650" y="2996712"/>
              <a:ext cx="1800000" cy="1257256"/>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sp>
        <p:nvSpPr>
          <p:cNvPr id="20" name="TextBox 25"/>
          <p:cNvSpPr txBox="1">
            <a:spLocks/>
          </p:cNvSpPr>
          <p:nvPr/>
        </p:nvSpPr>
        <p:spPr>
          <a:xfrm>
            <a:off x="214282" y="457128"/>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营商环境</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1" name="矩形 20"/>
          <p:cNvSpPr/>
          <p:nvPr/>
        </p:nvSpPr>
        <p:spPr>
          <a:xfrm>
            <a:off x="116067" y="-18"/>
            <a:ext cx="1217001"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产业发展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Tree>
    <p:extLst>
      <p:ext uri="{BB962C8B-B14F-4D97-AF65-F5344CB8AC3E}">
        <p14:creationId xmlns="" xmlns:p14="http://schemas.microsoft.com/office/powerpoint/2010/main" val="40537397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par>
                          <p:cTn id="16" fill="hold">
                            <p:stCondLst>
                              <p:cond delay="125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20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par>
                          <p:cTn id="32" fill="hold">
                            <p:stCondLst>
                              <p:cond delay="2750"/>
                            </p:stCondLst>
                            <p:childTnLst>
                              <p:par>
                                <p:cTn id="33" presetID="16" presetClass="entr" presetSubtype="2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par>
                          <p:cTn id="36" fill="hold">
                            <p:stCondLst>
                              <p:cond delay="3250"/>
                            </p:stCondLst>
                            <p:childTnLst>
                              <p:par>
                                <p:cTn id="37" presetID="10"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4" grpId="0"/>
      <p:bldP spid="15"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8"/>
          <p:cNvSpPr txBox="1">
            <a:spLocks/>
          </p:cNvSpPr>
          <p:nvPr/>
        </p:nvSpPr>
        <p:spPr>
          <a:xfrm>
            <a:off x="2155564" y="2004461"/>
            <a:ext cx="2278572" cy="605936"/>
          </a:xfrm>
          <a:prstGeom prst="rect">
            <a:avLst/>
          </a:prstGeom>
          <a:noFill/>
        </p:spPr>
        <p:txBody>
          <a:bodyPr wrap="square" lIns="51435" tIns="25718" rIns="51435" bIns="2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通过设</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立先进制造业发展基金等模式对落户的先进制造业项目给予专项扶持。</a:t>
            </a:r>
            <a:endPar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grpSp>
        <p:nvGrpSpPr>
          <p:cNvPr id="9" name="组合 8"/>
          <p:cNvGrpSpPr>
            <a:grpSpLocks/>
          </p:cNvGrpSpPr>
          <p:nvPr/>
        </p:nvGrpSpPr>
        <p:grpSpPr>
          <a:xfrm>
            <a:off x="2091296" y="1419622"/>
            <a:ext cx="1080000" cy="519366"/>
            <a:chOff x="2374347" y="1648257"/>
            <a:chExt cx="3123789" cy="692648"/>
          </a:xfrm>
        </p:grpSpPr>
        <p:sp>
          <p:nvSpPr>
            <p:cNvPr id="10" name="MH_Other_3"/>
            <p:cNvSpPr/>
            <p:nvPr>
              <p:custDataLst>
                <p:tags r:id="rId7"/>
              </p:custDataLst>
            </p:nvPr>
          </p:nvSpPr>
          <p:spPr>
            <a:xfrm rot="5400000" flipH="1" flipV="1">
              <a:off x="2337741" y="1684863"/>
              <a:ext cx="244598" cy="171385"/>
            </a:xfrm>
            <a:prstGeom prst="rtTriangle">
              <a:avLst/>
            </a:prstGeom>
            <a:solidFill>
              <a:schemeClr val="accent1">
                <a:lumMod val="50000"/>
              </a:schemeClr>
            </a:solidFill>
            <a:ln w="12700" cap="flat" cmpd="sng" algn="ctr">
              <a:noFill/>
              <a:prstDash val="solid"/>
              <a:miter lim="800000"/>
            </a:ln>
            <a:effectLst/>
          </p:spPr>
          <p:txBody>
            <a:bodyPr anchor="ctr"/>
            <a:lstStyle/>
            <a:p>
              <a:pPr algn="ctr">
                <a:defRPr/>
              </a:pPr>
              <a:endParaRPr lang="zh-CN" altLang="en-US" sz="675" kern="0">
                <a:solidFill>
                  <a:schemeClr val="accent1">
                    <a:lumMod val="75000"/>
                  </a:schemeClr>
                </a:solidFill>
                <a:latin typeface="Arial" panose="020B0604020202020204" pitchFamily="34" charset="0"/>
              </a:endParaRPr>
            </a:p>
          </p:txBody>
        </p:sp>
        <p:sp>
          <p:nvSpPr>
            <p:cNvPr id="11" name="MH_SubTitle_1"/>
            <p:cNvSpPr/>
            <p:nvPr>
              <p:custDataLst>
                <p:tags r:id="rId8"/>
              </p:custDataLst>
            </p:nvPr>
          </p:nvSpPr>
          <p:spPr>
            <a:xfrm>
              <a:off x="2543450" y="1652830"/>
              <a:ext cx="2954686" cy="688075"/>
            </a:xfrm>
            <a:prstGeom prst="rect">
              <a:avLst/>
            </a:prstGeom>
            <a:solidFill>
              <a:srgbClr val="027ED2"/>
            </a:solidFill>
            <a:ln>
              <a:noFill/>
            </a:ln>
          </p:spPr>
          <p:txBody>
            <a:bodyPr vert="horz" wrap="square" lIns="68580" tIns="34290" rIns="68580" bIns="34290" numCol="1" anchor="t" anchorCtr="0" compatLnSpc="1"/>
            <a:lstStyle/>
            <a:p>
              <a:endParaRPr lang="en-US" altLang="zh-CN" sz="1500" dirty="0"/>
            </a:p>
          </p:txBody>
        </p:sp>
        <p:sp>
          <p:nvSpPr>
            <p:cNvPr id="12" name="矩形 11"/>
            <p:cNvSpPr/>
            <p:nvPr/>
          </p:nvSpPr>
          <p:spPr>
            <a:xfrm>
              <a:off x="2653579" y="1826801"/>
              <a:ext cx="2759656" cy="430986"/>
            </a:xfrm>
            <a:prstGeom prst="rect">
              <a:avLst/>
            </a:prstGeom>
          </p:spPr>
          <p:txBody>
            <a:bodyPr wrap="none">
              <a:spAutoFit/>
            </a:bodyPr>
            <a:lstStyle/>
            <a:p>
              <a:r>
                <a:rPr lang="zh-CN" altLang="en-US" sz="1500" b="1" dirty="0">
                  <a:solidFill>
                    <a:schemeClr val="bg1"/>
                  </a:solidFill>
                  <a:latin typeface="Arial" panose="020B0604020202020204" pitchFamily="34" charset="0"/>
                  <a:ea typeface="微软雅黑" panose="020B0503020204020204" pitchFamily="34" charset="-122"/>
                </a:rPr>
                <a:t>资金扶持</a:t>
              </a:r>
              <a:endParaRPr lang="en-US" altLang="zh-CN" sz="1500" b="1" dirty="0">
                <a:solidFill>
                  <a:schemeClr val="bg1"/>
                </a:solidFill>
                <a:latin typeface="Arial" panose="020B0604020202020204" pitchFamily="34" charset="0"/>
                <a:ea typeface="微软雅黑" panose="020B0503020204020204" pitchFamily="34" charset="-122"/>
              </a:endParaRPr>
            </a:p>
          </p:txBody>
        </p:sp>
      </p:grpSp>
      <p:grpSp>
        <p:nvGrpSpPr>
          <p:cNvPr id="13" name="组合 12"/>
          <p:cNvGrpSpPr>
            <a:grpSpLocks/>
          </p:cNvGrpSpPr>
          <p:nvPr/>
        </p:nvGrpSpPr>
        <p:grpSpPr>
          <a:xfrm>
            <a:off x="2091297" y="3029142"/>
            <a:ext cx="1079999" cy="517651"/>
            <a:chOff x="2374348" y="3794780"/>
            <a:chExt cx="3123788" cy="690361"/>
          </a:xfrm>
        </p:grpSpPr>
        <p:sp>
          <p:nvSpPr>
            <p:cNvPr id="14" name="MH_Other_4"/>
            <p:cNvSpPr/>
            <p:nvPr>
              <p:custDataLst>
                <p:tags r:id="rId5"/>
              </p:custDataLst>
            </p:nvPr>
          </p:nvSpPr>
          <p:spPr>
            <a:xfrm rot="5400000" flipH="1" flipV="1">
              <a:off x="2337741" y="3831387"/>
              <a:ext cx="244600" cy="171385"/>
            </a:xfrm>
            <a:prstGeom prst="rtTriangle">
              <a:avLst/>
            </a:prstGeom>
            <a:solidFill>
              <a:schemeClr val="accent3">
                <a:lumMod val="50000"/>
              </a:schemeClr>
            </a:solidFill>
            <a:ln w="12700" cap="flat" cmpd="sng" algn="ctr">
              <a:noFill/>
              <a:prstDash val="solid"/>
              <a:miter lim="800000"/>
            </a:ln>
            <a:effectLst/>
          </p:spPr>
          <p:txBody>
            <a:bodyPr anchor="ctr"/>
            <a:lstStyle/>
            <a:p>
              <a:pPr algn="ctr">
                <a:defRPr/>
              </a:pPr>
              <a:endParaRPr lang="zh-CN" altLang="en-US" sz="675" kern="0">
                <a:solidFill>
                  <a:schemeClr val="accent1">
                    <a:lumMod val="75000"/>
                  </a:schemeClr>
                </a:solidFill>
                <a:latin typeface="Arial" panose="020B0604020202020204" pitchFamily="34" charset="0"/>
              </a:endParaRPr>
            </a:p>
          </p:txBody>
        </p:sp>
        <p:sp>
          <p:nvSpPr>
            <p:cNvPr id="15" name="MH_SubTitle_2"/>
            <p:cNvSpPr/>
            <p:nvPr>
              <p:custDataLst>
                <p:tags r:id="rId6"/>
              </p:custDataLst>
            </p:nvPr>
          </p:nvSpPr>
          <p:spPr>
            <a:xfrm>
              <a:off x="2543450" y="3799351"/>
              <a:ext cx="2954686" cy="685790"/>
            </a:xfrm>
            <a:prstGeom prst="rect">
              <a:avLst/>
            </a:prstGeom>
            <a:solidFill>
              <a:schemeClr val="accent1"/>
            </a:solidFill>
            <a:ln>
              <a:noFill/>
            </a:ln>
          </p:spPr>
          <p:txBody>
            <a:bodyPr vert="horz" wrap="square" lIns="68580" tIns="34290" rIns="68580" bIns="34290" numCol="1" anchor="t" anchorCtr="0" compatLnSpc="1"/>
            <a:lstStyle/>
            <a:p>
              <a:endParaRPr lang="en-US" altLang="zh-CN" sz="1500" dirty="0"/>
            </a:p>
          </p:txBody>
        </p:sp>
        <p:sp>
          <p:nvSpPr>
            <p:cNvPr id="16" name="矩形 15"/>
            <p:cNvSpPr/>
            <p:nvPr/>
          </p:nvSpPr>
          <p:spPr>
            <a:xfrm>
              <a:off x="2653580" y="3960404"/>
              <a:ext cx="2759658" cy="430986"/>
            </a:xfrm>
            <a:prstGeom prst="rect">
              <a:avLst/>
            </a:prstGeom>
          </p:spPr>
          <p:txBody>
            <a:bodyPr wrap="none">
              <a:spAutoFit/>
            </a:bodyPr>
            <a:lstStyle/>
            <a:p>
              <a:r>
                <a:rPr lang="zh-CN" altLang="en-US" sz="1500" b="1" dirty="0">
                  <a:solidFill>
                    <a:schemeClr val="bg1"/>
                  </a:solidFill>
                  <a:latin typeface="Arial" panose="020B0604020202020204" pitchFamily="34" charset="0"/>
                  <a:ea typeface="微软雅黑" panose="020B0503020204020204" pitchFamily="34" charset="-122"/>
                </a:rPr>
                <a:t>销售奖励</a:t>
              </a:r>
              <a:endParaRPr lang="en-US" altLang="zh-CN" sz="1500" b="1" dirty="0">
                <a:solidFill>
                  <a:schemeClr val="bg1"/>
                </a:solidFill>
                <a:latin typeface="Arial" panose="020B0604020202020204" pitchFamily="34" charset="0"/>
                <a:ea typeface="微软雅黑" panose="020B0503020204020204" pitchFamily="34" charset="-122"/>
              </a:endParaRPr>
            </a:p>
          </p:txBody>
        </p:sp>
      </p:grpSp>
      <p:grpSp>
        <p:nvGrpSpPr>
          <p:cNvPr id="17" name="组合 16"/>
          <p:cNvGrpSpPr>
            <a:grpSpLocks/>
          </p:cNvGrpSpPr>
          <p:nvPr/>
        </p:nvGrpSpPr>
        <p:grpSpPr>
          <a:xfrm>
            <a:off x="6319378" y="3039426"/>
            <a:ext cx="1080000" cy="515938"/>
            <a:chOff x="8011790" y="3808496"/>
            <a:chExt cx="3135213" cy="688076"/>
          </a:xfrm>
        </p:grpSpPr>
        <p:sp>
          <p:nvSpPr>
            <p:cNvPr id="18" name="MH_Other_2"/>
            <p:cNvSpPr/>
            <p:nvPr>
              <p:custDataLst>
                <p:tags r:id="rId3"/>
              </p:custDataLst>
            </p:nvPr>
          </p:nvSpPr>
          <p:spPr>
            <a:xfrm rot="5400000" flipH="1" flipV="1">
              <a:off x="7977469" y="3842817"/>
              <a:ext cx="242312" cy="173670"/>
            </a:xfrm>
            <a:prstGeom prst="rtTriangle">
              <a:avLst/>
            </a:prstGeom>
            <a:solidFill>
              <a:schemeClr val="accent4">
                <a:lumMod val="50000"/>
              </a:schemeClr>
            </a:solidFill>
            <a:ln w="12700" cap="flat" cmpd="sng" algn="ctr">
              <a:noFill/>
              <a:prstDash val="solid"/>
              <a:miter lim="800000"/>
            </a:ln>
            <a:effectLst/>
          </p:spPr>
          <p:txBody>
            <a:bodyPr anchor="ctr"/>
            <a:lstStyle/>
            <a:p>
              <a:pPr algn="ctr">
                <a:defRPr/>
              </a:pPr>
              <a:endParaRPr lang="zh-CN" altLang="en-US" sz="900" kern="0">
                <a:solidFill>
                  <a:srgbClr val="909090"/>
                </a:solidFill>
                <a:latin typeface="Arial" panose="020B0604020202020204" pitchFamily="34" charset="0"/>
              </a:endParaRPr>
            </a:p>
          </p:txBody>
        </p:sp>
        <p:sp>
          <p:nvSpPr>
            <p:cNvPr id="19" name="MH_SubTitle_4"/>
            <p:cNvSpPr/>
            <p:nvPr>
              <p:custDataLst>
                <p:tags r:id="rId4"/>
              </p:custDataLst>
            </p:nvPr>
          </p:nvSpPr>
          <p:spPr>
            <a:xfrm>
              <a:off x="8180890" y="3810782"/>
              <a:ext cx="2966113" cy="685790"/>
            </a:xfrm>
            <a:prstGeom prst="rect">
              <a:avLst/>
            </a:prstGeom>
            <a:solidFill>
              <a:srgbClr val="027ED2"/>
            </a:solidFill>
            <a:ln>
              <a:noFill/>
            </a:ln>
          </p:spPr>
          <p:txBody>
            <a:bodyPr vert="horz" wrap="square" lIns="68580" tIns="34290" rIns="68580" bIns="34290" numCol="1" anchor="t" anchorCtr="0" compatLnSpc="1"/>
            <a:lstStyle/>
            <a:p>
              <a:endParaRPr lang="en-US" altLang="zh-CN" sz="1500" dirty="0"/>
            </a:p>
          </p:txBody>
        </p:sp>
        <p:sp>
          <p:nvSpPr>
            <p:cNvPr id="20" name="矩形 19"/>
            <p:cNvSpPr/>
            <p:nvPr/>
          </p:nvSpPr>
          <p:spPr>
            <a:xfrm>
              <a:off x="8354562" y="3960404"/>
              <a:ext cx="2769749" cy="430986"/>
            </a:xfrm>
            <a:prstGeom prst="rect">
              <a:avLst/>
            </a:prstGeom>
          </p:spPr>
          <p:txBody>
            <a:bodyPr wrap="none">
              <a:spAutoFit/>
            </a:bodyPr>
            <a:lstStyle/>
            <a:p>
              <a:r>
                <a:rPr lang="zh-CN" altLang="en-US" sz="1500" b="1" dirty="0">
                  <a:solidFill>
                    <a:schemeClr val="bg1"/>
                  </a:solidFill>
                  <a:latin typeface="Arial" panose="020B0604020202020204" pitchFamily="34" charset="0"/>
                  <a:ea typeface="微软雅黑" panose="020B0503020204020204" pitchFamily="34" charset="-122"/>
                </a:rPr>
                <a:t>人才</a:t>
              </a:r>
              <a:r>
                <a:rPr lang="zh-CN" altLang="en-US" sz="1500" b="1" dirty="0" smtClean="0">
                  <a:solidFill>
                    <a:schemeClr val="bg1"/>
                  </a:solidFill>
                  <a:latin typeface="Arial" panose="020B0604020202020204" pitchFamily="34" charset="0"/>
                  <a:ea typeface="微软雅黑" panose="020B0503020204020204" pitchFamily="34" charset="-122"/>
                </a:rPr>
                <a:t>支持</a:t>
              </a:r>
              <a:endParaRPr lang="en-US" altLang="zh-CN" sz="1500" b="1" dirty="0">
                <a:solidFill>
                  <a:schemeClr val="bg1"/>
                </a:solidFill>
                <a:latin typeface="Arial" panose="020B0604020202020204" pitchFamily="34" charset="0"/>
                <a:ea typeface="微软雅黑" panose="020B0503020204020204" pitchFamily="34" charset="-122"/>
              </a:endParaRPr>
            </a:p>
          </p:txBody>
        </p:sp>
      </p:grpSp>
      <p:grpSp>
        <p:nvGrpSpPr>
          <p:cNvPr id="21" name="组合 20"/>
          <p:cNvGrpSpPr>
            <a:grpSpLocks/>
          </p:cNvGrpSpPr>
          <p:nvPr/>
        </p:nvGrpSpPr>
        <p:grpSpPr>
          <a:xfrm>
            <a:off x="6319378" y="1429908"/>
            <a:ext cx="1080000" cy="515936"/>
            <a:chOff x="8011790" y="1661974"/>
            <a:chExt cx="3135213" cy="688074"/>
          </a:xfrm>
        </p:grpSpPr>
        <p:sp>
          <p:nvSpPr>
            <p:cNvPr id="22" name="MH_Other_1"/>
            <p:cNvSpPr/>
            <p:nvPr>
              <p:custDataLst>
                <p:tags r:id="rId1"/>
              </p:custDataLst>
            </p:nvPr>
          </p:nvSpPr>
          <p:spPr>
            <a:xfrm rot="5400000" flipH="1" flipV="1">
              <a:off x="7977469" y="1696295"/>
              <a:ext cx="242312" cy="173670"/>
            </a:xfrm>
            <a:prstGeom prst="rtTriangle">
              <a:avLst/>
            </a:prstGeom>
            <a:solidFill>
              <a:schemeClr val="accent2">
                <a:lumMod val="50000"/>
              </a:schemeClr>
            </a:solidFill>
            <a:ln w="12700" cap="flat" cmpd="sng" algn="ctr">
              <a:noFill/>
              <a:prstDash val="solid"/>
              <a:miter lim="800000"/>
            </a:ln>
            <a:effectLst/>
          </p:spPr>
          <p:txBody>
            <a:bodyPr anchor="ctr"/>
            <a:lstStyle/>
            <a:p>
              <a:pPr algn="ctr">
                <a:defRPr/>
              </a:pPr>
              <a:endParaRPr lang="zh-CN" altLang="en-US" sz="900" kern="0">
                <a:solidFill>
                  <a:srgbClr val="909090"/>
                </a:solidFill>
                <a:latin typeface="Arial" panose="020B0604020202020204" pitchFamily="34" charset="0"/>
              </a:endParaRPr>
            </a:p>
          </p:txBody>
        </p:sp>
        <p:sp>
          <p:nvSpPr>
            <p:cNvPr id="23" name="MH_SubTitle_3"/>
            <p:cNvSpPr/>
            <p:nvPr>
              <p:custDataLst>
                <p:tags r:id="rId2"/>
              </p:custDataLst>
            </p:nvPr>
          </p:nvSpPr>
          <p:spPr>
            <a:xfrm>
              <a:off x="8180890" y="1664258"/>
              <a:ext cx="2966113" cy="685790"/>
            </a:xfrm>
            <a:prstGeom prst="rect">
              <a:avLst/>
            </a:prstGeom>
            <a:solidFill>
              <a:schemeClr val="accent1"/>
            </a:solidFill>
            <a:ln>
              <a:noFill/>
            </a:ln>
          </p:spPr>
          <p:txBody>
            <a:bodyPr vert="horz" wrap="square" lIns="68580" tIns="34290" rIns="68580" bIns="34290" numCol="1" anchor="t" anchorCtr="0" compatLnSpc="1"/>
            <a:lstStyle/>
            <a:p>
              <a:endParaRPr lang="en-US" altLang="zh-CN" sz="1500" dirty="0"/>
            </a:p>
          </p:txBody>
        </p:sp>
        <p:sp>
          <p:nvSpPr>
            <p:cNvPr id="24" name="矩形 23"/>
            <p:cNvSpPr/>
            <p:nvPr/>
          </p:nvSpPr>
          <p:spPr>
            <a:xfrm>
              <a:off x="8354562" y="1826802"/>
              <a:ext cx="2769749" cy="430986"/>
            </a:xfrm>
            <a:prstGeom prst="rect">
              <a:avLst/>
            </a:prstGeom>
          </p:spPr>
          <p:txBody>
            <a:bodyPr wrap="none">
              <a:spAutoFit/>
            </a:bodyPr>
            <a:lstStyle/>
            <a:p>
              <a:r>
                <a:rPr lang="zh-CN" altLang="en-US" sz="1500" b="1" dirty="0">
                  <a:solidFill>
                    <a:schemeClr val="bg1"/>
                  </a:solidFill>
                  <a:latin typeface="Arial" panose="020B0604020202020204" pitchFamily="34" charset="0"/>
                  <a:ea typeface="微软雅黑" panose="020B0503020204020204" pitchFamily="34" charset="-122"/>
                </a:rPr>
                <a:t>固投补助</a:t>
              </a:r>
              <a:endParaRPr lang="en-US" altLang="zh-CN" sz="1500" b="1" dirty="0">
                <a:solidFill>
                  <a:schemeClr val="bg1"/>
                </a:solidFill>
                <a:latin typeface="Arial" panose="020B0604020202020204" pitchFamily="34" charset="0"/>
                <a:ea typeface="微软雅黑" panose="020B0503020204020204" pitchFamily="34" charset="-122"/>
              </a:endParaRPr>
            </a:p>
          </p:txBody>
        </p:sp>
      </p:grpSp>
      <p:sp>
        <p:nvSpPr>
          <p:cNvPr id="25" name="文本框 8"/>
          <p:cNvSpPr txBox="1">
            <a:spLocks/>
          </p:cNvSpPr>
          <p:nvPr/>
        </p:nvSpPr>
        <p:spPr>
          <a:xfrm>
            <a:off x="2155564" y="3667554"/>
            <a:ext cx="2278572" cy="605936"/>
          </a:xfrm>
          <a:prstGeom prst="rect">
            <a:avLst/>
          </a:prstGeom>
          <a:noFill/>
        </p:spPr>
        <p:txBody>
          <a:bodyPr wrap="square" lIns="51435" tIns="25718" rIns="51435" bIns="2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对企业从投产次月起按其销售收入的一定比例及其对地方的实际贡献给予奖励。</a:t>
            </a:r>
            <a:endPar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6" name="文本框 8"/>
          <p:cNvSpPr txBox="1">
            <a:spLocks/>
          </p:cNvSpPr>
          <p:nvPr/>
        </p:nvSpPr>
        <p:spPr>
          <a:xfrm>
            <a:off x="6446202" y="2004461"/>
            <a:ext cx="2278572" cy="605936"/>
          </a:xfrm>
          <a:prstGeom prst="rect">
            <a:avLst/>
          </a:prstGeom>
          <a:noFill/>
        </p:spPr>
        <p:txBody>
          <a:bodyPr wrap="square" lIns="51435" tIns="25718" rIns="51435" bIns="2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对新引进先进制造业重大项目，按企业投入给予一定比例的固定资产投入补助。</a:t>
            </a:r>
            <a:endPar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7" name="文本框 8"/>
          <p:cNvSpPr txBox="1">
            <a:spLocks/>
          </p:cNvSpPr>
          <p:nvPr/>
        </p:nvSpPr>
        <p:spPr>
          <a:xfrm>
            <a:off x="6446202" y="3667554"/>
            <a:ext cx="2278572" cy="605936"/>
          </a:xfrm>
          <a:prstGeom prst="rect">
            <a:avLst/>
          </a:prstGeom>
          <a:noFill/>
        </p:spPr>
        <p:txBody>
          <a:bodyPr wrap="square" lIns="51435" tIns="25718" rIns="51435" bIns="25718"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对各种高端人才提供包括但不限于住房补贴、项目补贴、成果奖励等各种资助奖励。</a:t>
            </a:r>
            <a:endParaRPr lang="en-US" altLang="zh-CN"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8" name="Rounded Rectangle 1"/>
          <p:cNvSpPr>
            <a:spLocks/>
          </p:cNvSpPr>
          <p:nvPr/>
        </p:nvSpPr>
        <p:spPr>
          <a:xfrm>
            <a:off x="3207659" y="627534"/>
            <a:ext cx="2755733" cy="345907"/>
          </a:xfrm>
          <a:prstGeom prst="roundRect">
            <a:avLst>
              <a:gd name="adj" fmla="val 17166"/>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b="1" dirty="0" smtClean="0">
                <a:solidFill>
                  <a:schemeClr val="bg1"/>
                </a:solidFill>
                <a:latin typeface="Arial" panose="020B0604020202020204" pitchFamily="34" charset="0"/>
                <a:ea typeface="微软雅黑" panose="020B0503020204020204" pitchFamily="34" charset="-122"/>
              </a:rPr>
              <a:t>产 业 扶 持 充 分</a:t>
            </a:r>
            <a:endParaRPr lang="zh-CN" altLang="en-US" sz="1600" b="1" dirty="0">
              <a:solidFill>
                <a:schemeClr val="bg1"/>
              </a:solidFill>
              <a:latin typeface="Arial" panose="020B0604020202020204" pitchFamily="34" charset="0"/>
              <a:ea typeface="微软雅黑" panose="020B0503020204020204" pitchFamily="34" charset="-122"/>
            </a:endParaRPr>
          </a:p>
        </p:txBody>
      </p:sp>
      <p:grpSp>
        <p:nvGrpSpPr>
          <p:cNvPr id="2" name="组合 1"/>
          <p:cNvGrpSpPr>
            <a:grpSpLocks/>
          </p:cNvGrpSpPr>
          <p:nvPr/>
        </p:nvGrpSpPr>
        <p:grpSpPr>
          <a:xfrm>
            <a:off x="704594" y="1419622"/>
            <a:ext cx="1214786" cy="1206888"/>
            <a:chOff x="704594" y="1419622"/>
            <a:chExt cx="1214786" cy="1206888"/>
          </a:xfrm>
        </p:grpSpPr>
        <p:pic>
          <p:nvPicPr>
            <p:cNvPr id="4" name="图片 3"/>
            <p:cNvPicPr>
              <a:picLocks noChangeAspect="1"/>
            </p:cNvPicPr>
            <p:nvPr/>
          </p:nvPicPr>
          <p:blipFill>
            <a:blip r:embed="rId11" cstate="print"/>
            <a:stretch>
              <a:fillRect/>
            </a:stretch>
          </p:blipFill>
          <p:spPr>
            <a:xfrm>
              <a:off x="706071" y="1419622"/>
              <a:ext cx="1213309" cy="1206888"/>
            </a:xfrm>
            <a:prstGeom prst="rect">
              <a:avLst/>
            </a:prstGeom>
            <a:blipFill>
              <a:blip r:embed="rId12" cstate="print"/>
              <a:srcRect/>
              <a:stretch>
                <a:fillRect l="1340" r="1340"/>
              </a:stretch>
            </a:blipFill>
            <a:ln>
              <a:noFill/>
            </a:ln>
            <a:effectLst>
              <a:outerShdw blurRad="317500" dist="139700" dir="2700000" algn="tl" rotWithShape="0">
                <a:prstClr val="black">
                  <a:alpha val="40000"/>
                </a:prstClr>
              </a:outerShdw>
            </a:effectLst>
          </p:spPr>
        </p:pic>
        <p:sp>
          <p:nvSpPr>
            <p:cNvPr id="29" name="矩形 28"/>
            <p:cNvSpPr/>
            <p:nvPr/>
          </p:nvSpPr>
          <p:spPr bwMode="auto">
            <a:xfrm>
              <a:off x="704594" y="1419622"/>
              <a:ext cx="1214786" cy="1206888"/>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3" name="组合 2"/>
          <p:cNvGrpSpPr>
            <a:grpSpLocks/>
          </p:cNvGrpSpPr>
          <p:nvPr/>
        </p:nvGrpSpPr>
        <p:grpSpPr>
          <a:xfrm>
            <a:off x="4917036" y="1413863"/>
            <a:ext cx="1217517" cy="1212647"/>
            <a:chOff x="4917036" y="1413863"/>
            <a:chExt cx="1217517" cy="1212647"/>
          </a:xfrm>
        </p:grpSpPr>
        <p:pic>
          <p:nvPicPr>
            <p:cNvPr id="30" name="图片 29"/>
            <p:cNvPicPr>
              <a:picLocks noChangeAspect="1"/>
            </p:cNvPicPr>
            <p:nvPr/>
          </p:nvPicPr>
          <p:blipFill rotWithShape="1">
            <a:blip r:embed="rId13" cstate="print">
              <a:extLst>
                <a:ext uri="{28A0092B-C50C-407E-A947-70E740481C1C}">
                  <a14:useLocalDpi xmlns="" xmlns:a14="http://schemas.microsoft.com/office/drawing/2010/main" val="0"/>
                </a:ext>
              </a:extLst>
            </a:blip>
            <a:srcRect l="3801" t="4640" r="37400"/>
            <a:stretch/>
          </p:blipFill>
          <p:spPr>
            <a:xfrm>
              <a:off x="4919767" y="1429907"/>
              <a:ext cx="1214786" cy="1196603"/>
            </a:xfrm>
            <a:prstGeom prst="rect">
              <a:avLst/>
            </a:prstGeom>
            <a:blipFill>
              <a:blip r:embed="rId14" cstate="print"/>
              <a:srcRect/>
              <a:stretch>
                <a:fillRect l="1340" r="1340"/>
              </a:stretch>
            </a:blipFill>
            <a:ln>
              <a:noFill/>
            </a:ln>
            <a:effectLst>
              <a:outerShdw blurRad="317500" dist="139700" dir="2700000" algn="tl" rotWithShape="0">
                <a:prstClr val="black">
                  <a:alpha val="40000"/>
                </a:prstClr>
              </a:outerShdw>
            </a:effectLst>
          </p:spPr>
        </p:pic>
        <p:sp>
          <p:nvSpPr>
            <p:cNvPr id="31" name="矩形 30"/>
            <p:cNvSpPr/>
            <p:nvPr/>
          </p:nvSpPr>
          <p:spPr bwMode="auto">
            <a:xfrm>
              <a:off x="4917036" y="1413863"/>
              <a:ext cx="1214786" cy="1206888"/>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5" name="组合 4"/>
          <p:cNvGrpSpPr>
            <a:grpSpLocks/>
          </p:cNvGrpSpPr>
          <p:nvPr/>
        </p:nvGrpSpPr>
        <p:grpSpPr>
          <a:xfrm>
            <a:off x="704594" y="3028095"/>
            <a:ext cx="1214786" cy="1191980"/>
            <a:chOff x="704594" y="3028095"/>
            <a:chExt cx="1214786" cy="1191980"/>
          </a:xfrm>
        </p:grpSpPr>
        <p:pic>
          <p:nvPicPr>
            <p:cNvPr id="32" name="图片 31"/>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704594" y="3039427"/>
              <a:ext cx="1214786" cy="1180648"/>
            </a:xfrm>
            <a:prstGeom prst="rect">
              <a:avLst/>
            </a:prstGeom>
            <a:blipFill>
              <a:blip r:embed="rId16" cstate="print"/>
              <a:srcRect/>
              <a:stretch>
                <a:fillRect l="1340" r="1340"/>
              </a:stretch>
            </a:blipFill>
            <a:ln>
              <a:noFill/>
            </a:ln>
            <a:effectLst>
              <a:outerShdw blurRad="317500" dist="139700" dir="2700000" algn="tl" rotWithShape="0">
                <a:prstClr val="black">
                  <a:alpha val="40000"/>
                </a:prstClr>
              </a:outerShdw>
            </a:effectLst>
          </p:spPr>
        </p:pic>
        <p:sp>
          <p:nvSpPr>
            <p:cNvPr id="33" name="矩形 32"/>
            <p:cNvSpPr/>
            <p:nvPr/>
          </p:nvSpPr>
          <p:spPr bwMode="auto">
            <a:xfrm>
              <a:off x="704594" y="3028095"/>
              <a:ext cx="1214786" cy="1188444"/>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6" name="组合 5"/>
          <p:cNvGrpSpPr>
            <a:grpSpLocks/>
          </p:cNvGrpSpPr>
          <p:nvPr/>
        </p:nvGrpSpPr>
        <p:grpSpPr>
          <a:xfrm>
            <a:off x="4911951" y="3028095"/>
            <a:ext cx="1222602" cy="1188444"/>
            <a:chOff x="4911951" y="3028095"/>
            <a:chExt cx="1222602" cy="1188444"/>
          </a:xfrm>
        </p:grpSpPr>
        <p:pic>
          <p:nvPicPr>
            <p:cNvPr id="35" name="图片 34"/>
            <p:cNvPicPr>
              <a:picLocks noChangeAspect="1"/>
            </p:cNvPicPr>
            <p:nvPr/>
          </p:nvPicPr>
          <p:blipFill rotWithShape="1">
            <a:blip r:embed="rId17" cstate="print">
              <a:extLst>
                <a:ext uri="{28A0092B-C50C-407E-A947-70E740481C1C}">
                  <a14:useLocalDpi xmlns="" xmlns:a14="http://schemas.microsoft.com/office/drawing/2010/main" val="0"/>
                </a:ext>
              </a:extLst>
            </a:blip>
            <a:srcRect r="7824"/>
            <a:stretch/>
          </p:blipFill>
          <p:spPr>
            <a:xfrm>
              <a:off x="4919768" y="3028095"/>
              <a:ext cx="1214785" cy="1188444"/>
            </a:xfrm>
            <a:prstGeom prst="rect">
              <a:avLst/>
            </a:prstGeom>
            <a:blipFill>
              <a:blip r:embed="rId18" cstate="print"/>
              <a:srcRect/>
              <a:stretch>
                <a:fillRect l="1340" r="1340"/>
              </a:stretch>
            </a:blipFill>
            <a:ln>
              <a:noFill/>
            </a:ln>
            <a:effectLst>
              <a:outerShdw blurRad="317500" dist="139700" dir="2700000" algn="tl" rotWithShape="0">
                <a:prstClr val="black">
                  <a:alpha val="40000"/>
                </a:prstClr>
              </a:outerShdw>
            </a:effectLst>
          </p:spPr>
        </p:pic>
        <p:sp>
          <p:nvSpPr>
            <p:cNvPr id="34" name="矩形 33"/>
            <p:cNvSpPr/>
            <p:nvPr/>
          </p:nvSpPr>
          <p:spPr bwMode="auto">
            <a:xfrm>
              <a:off x="4911951" y="3028095"/>
              <a:ext cx="1214786" cy="1188444"/>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sp>
        <p:nvSpPr>
          <p:cNvPr id="36" name="TextBox 25"/>
          <p:cNvSpPr txBox="1">
            <a:spLocks/>
          </p:cNvSpPr>
          <p:nvPr/>
        </p:nvSpPr>
        <p:spPr>
          <a:xfrm>
            <a:off x="214282" y="457128"/>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营商环境</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38" name="矩形 37"/>
          <p:cNvSpPr/>
          <p:nvPr/>
        </p:nvSpPr>
        <p:spPr>
          <a:xfrm>
            <a:off x="116067" y="-18"/>
            <a:ext cx="1217001"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产业发展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Tree>
    <p:extLst>
      <p:ext uri="{BB962C8B-B14F-4D97-AF65-F5344CB8AC3E}">
        <p14:creationId xmlns="" xmlns:p14="http://schemas.microsoft.com/office/powerpoint/2010/main" val="22201493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6" presetClass="entr" presetSubtype="21"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16" presetClass="entr" presetSubtype="21"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childTnLst>
                          </p:cTn>
                        </p:par>
                        <p:par>
                          <p:cTn id="56" fill="hold">
                            <p:stCondLst>
                              <p:cond delay="5500"/>
                            </p:stCondLst>
                            <p:childTnLst>
                              <p:par>
                                <p:cTn id="57" presetID="42" presetClass="entr" presetSubtype="0"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anim calcmode="lin" valueType="num">
                                      <p:cBhvr>
                                        <p:cTn id="60" dur="500" fill="hold"/>
                                        <p:tgtEl>
                                          <p:spTgt spid="6"/>
                                        </p:tgtEl>
                                        <p:attrNameLst>
                                          <p:attrName>ppt_x</p:attrName>
                                        </p:attrNameLst>
                                      </p:cBhvr>
                                      <p:tavLst>
                                        <p:tav tm="0">
                                          <p:val>
                                            <p:strVal val="#ppt_x"/>
                                          </p:val>
                                        </p:tav>
                                        <p:tav tm="100000">
                                          <p:val>
                                            <p:strVal val="#ppt_x"/>
                                          </p:val>
                                        </p:tav>
                                      </p:tavLst>
                                    </p:anim>
                                    <p:anim calcmode="lin" valueType="num">
                                      <p:cBhvr>
                                        <p:cTn id="61" dur="500" fill="hold"/>
                                        <p:tgtEl>
                                          <p:spTgt spid="6"/>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16" presetClass="entr" presetSubtype="21"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par>
                          <p:cTn id="66" fill="hold">
                            <p:stCondLst>
                              <p:cond delay="6500"/>
                            </p:stCondLst>
                            <p:childTnLst>
                              <p:par>
                                <p:cTn id="67" presetID="53" presetClass="entr" presetSubtype="16" fill="hold" grpId="0" nodeType="after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6" grpId="0"/>
      <p:bldP spid="27"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p:cNvSpPr>
          <p:nvPr/>
        </p:nvSpPr>
        <p:spPr>
          <a:xfrm>
            <a:off x="323528" y="3705294"/>
            <a:ext cx="8496944" cy="738664"/>
          </a:xfrm>
          <a:prstGeom prst="rect">
            <a:avLst/>
          </a:prstGeom>
        </p:spPr>
        <p:txBody>
          <a:bodyPr wrap="square">
            <a:spAutoFit/>
          </a:bodyPr>
          <a:lstStyle/>
          <a:p>
            <a:pPr algn="just" eaLnBrk="0" hangingPunct="0"/>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拥有四川西南航</a:t>
            </a:r>
            <a:r>
              <a:rPr lang="zh-CN" altLang="en-US"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空专修学院</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、西南交通大学希望学院</a:t>
            </a:r>
            <a:r>
              <a:rPr lang="zh-CN" altLang="en-US"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、成都文理学院、天一学院等四所大学及两所职技师范学院（</a:t>
            </a:r>
            <a:r>
              <a:rPr lang="zh-CN" altLang="en-US" sz="1400" b="1" dirty="0">
                <a:solidFill>
                  <a:srgbClr val="FF0000"/>
                </a:solidFill>
                <a:latin typeface="方正楷体简体" panose="03000509000000000000" pitchFamily="65" charset="-122"/>
                <a:ea typeface="方正楷体简体" panose="03000509000000000000" pitchFamily="65" charset="-122"/>
              </a:rPr>
              <a:t>川锅焊工学校</a:t>
            </a:r>
            <a:r>
              <a:rPr lang="zh-CN" altLang="en-US"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是全国焊工培训基地</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），另外</a:t>
            </a:r>
            <a:r>
              <a:rPr lang="zh-CN" altLang="en-US"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还设有</a:t>
            </a:r>
            <a:r>
              <a:rPr lang="zh-CN" altLang="zh-CN"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职业技术培训机构</a:t>
            </a:r>
            <a:r>
              <a:rPr lang="en-US" altLang="zh-CN"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15</a:t>
            </a:r>
            <a:r>
              <a:rPr lang="zh-CN" altLang="zh-CN"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家，年培训技术人才</a:t>
            </a:r>
            <a:r>
              <a:rPr lang="en-US" altLang="zh-CN"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1.5</a:t>
            </a:r>
            <a:r>
              <a:rPr lang="zh-CN" altLang="zh-CN"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万人以</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上</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en-US" sz="1400" b="1" dirty="0" smtClean="0">
                <a:solidFill>
                  <a:srgbClr val="FF0000"/>
                </a:solidFill>
                <a:latin typeface="方正楷体简体" panose="03000509000000000000" pitchFamily="65" charset="-122"/>
                <a:ea typeface="方正楷体简体" panose="03000509000000000000" pitchFamily="65" charset="-122"/>
              </a:rPr>
              <a:t>适龄劳动力</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充足。</a:t>
            </a:r>
            <a:endParaRPr lang="zh-CN" altLang="zh-CN"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14" name="Rounded Rectangle 1"/>
          <p:cNvSpPr>
            <a:spLocks/>
          </p:cNvSpPr>
          <p:nvPr/>
        </p:nvSpPr>
        <p:spPr>
          <a:xfrm>
            <a:off x="3194131" y="622560"/>
            <a:ext cx="2755733" cy="345907"/>
          </a:xfrm>
          <a:prstGeom prst="roundRect">
            <a:avLst>
              <a:gd name="adj" fmla="val 17166"/>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b="1" dirty="0" smtClean="0">
                <a:solidFill>
                  <a:schemeClr val="bg1"/>
                </a:solidFill>
                <a:latin typeface="Arial" panose="020B0604020202020204" pitchFamily="34" charset="0"/>
                <a:ea typeface="微软雅黑" panose="020B0503020204020204" pitchFamily="34" charset="-122"/>
              </a:rPr>
              <a:t>人 力 资 源 丰 富</a:t>
            </a:r>
            <a:endParaRPr lang="zh-CN" altLang="en-US" sz="1600" b="1" dirty="0">
              <a:solidFill>
                <a:schemeClr val="bg1"/>
              </a:solidFill>
              <a:latin typeface="Arial" panose="020B0604020202020204" pitchFamily="34" charset="0"/>
              <a:ea typeface="微软雅黑" panose="020B0503020204020204" pitchFamily="34" charset="-122"/>
            </a:endParaRPr>
          </a:p>
        </p:txBody>
      </p:sp>
      <p:pic>
        <p:nvPicPr>
          <p:cNvPr id="13" name="图片 12"/>
          <p:cNvPicPr>
            <a:picLocks noChangeAspect="1"/>
          </p:cNvPicPr>
          <p:nvPr/>
        </p:nvPicPr>
        <p:blipFill>
          <a:blip r:embed="rId3"/>
          <a:stretch>
            <a:fillRect/>
          </a:stretch>
        </p:blipFill>
        <p:spPr>
          <a:xfrm>
            <a:off x="-2056572" y="-423487"/>
            <a:ext cx="0" cy="0"/>
          </a:xfrm>
          <a:prstGeom prst="rect">
            <a:avLst/>
          </a:prstGeom>
        </p:spPr>
      </p:pic>
      <p:sp>
        <p:nvSpPr>
          <p:cNvPr id="18" name="矩形 17"/>
          <p:cNvSpPr>
            <a:spLocks/>
          </p:cNvSpPr>
          <p:nvPr/>
        </p:nvSpPr>
        <p:spPr>
          <a:xfrm>
            <a:off x="711932" y="3228417"/>
            <a:ext cx="1744295"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四川西南航空专修学院</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19" name="矩形 18"/>
          <p:cNvSpPr>
            <a:spLocks/>
          </p:cNvSpPr>
          <p:nvPr/>
        </p:nvSpPr>
        <p:spPr>
          <a:xfrm>
            <a:off x="3699852" y="3219822"/>
            <a:ext cx="1744295"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西南交通大学希望学院</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20" name="矩形 19"/>
          <p:cNvSpPr>
            <a:spLocks/>
          </p:cNvSpPr>
          <p:nvPr/>
        </p:nvSpPr>
        <p:spPr>
          <a:xfrm>
            <a:off x="6688044" y="3228417"/>
            <a:ext cx="1744295"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成都文理学院</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grpSp>
        <p:nvGrpSpPr>
          <p:cNvPr id="2" name="组合 1"/>
          <p:cNvGrpSpPr>
            <a:grpSpLocks/>
          </p:cNvGrpSpPr>
          <p:nvPr/>
        </p:nvGrpSpPr>
        <p:grpSpPr>
          <a:xfrm>
            <a:off x="324352" y="1419622"/>
            <a:ext cx="2663472" cy="1656184"/>
            <a:chOff x="324352" y="1997964"/>
            <a:chExt cx="2519456" cy="1310812"/>
          </a:xfrm>
        </p:grpSpPr>
        <p:pic>
          <p:nvPicPr>
            <p:cNvPr id="3" name="图片 2"/>
            <p:cNvPicPr>
              <a:picLocks noChangeAspect="1"/>
            </p:cNvPicPr>
            <p:nvPr/>
          </p:nvPicPr>
          <p:blipFill>
            <a:blip r:embed="rId4" cstate="print"/>
            <a:stretch>
              <a:fillRect/>
            </a:stretch>
          </p:blipFill>
          <p:spPr>
            <a:xfrm>
              <a:off x="324353" y="2007595"/>
              <a:ext cx="2519455" cy="1301181"/>
            </a:xfrm>
            <a:prstGeom prst="rect">
              <a:avLst/>
            </a:prstGeom>
          </p:spPr>
        </p:pic>
        <p:sp>
          <p:nvSpPr>
            <p:cNvPr id="12" name="矩形 11"/>
            <p:cNvSpPr/>
            <p:nvPr/>
          </p:nvSpPr>
          <p:spPr bwMode="auto">
            <a:xfrm>
              <a:off x="324352" y="1997964"/>
              <a:ext cx="2519455" cy="1300043"/>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4" name="组合 3"/>
          <p:cNvGrpSpPr>
            <a:grpSpLocks/>
          </p:cNvGrpSpPr>
          <p:nvPr/>
        </p:nvGrpSpPr>
        <p:grpSpPr>
          <a:xfrm>
            <a:off x="3312000" y="1419622"/>
            <a:ext cx="2520000" cy="1656184"/>
            <a:chOff x="3312000" y="1997964"/>
            <a:chExt cx="2520000" cy="1300044"/>
          </a:xfrm>
        </p:grpSpPr>
        <p:pic>
          <p:nvPicPr>
            <p:cNvPr id="5" name="图片 4"/>
            <p:cNvPicPr preferRelativeResize="0">
              <a:picLocks/>
            </p:cNvPicPr>
            <p:nvPr/>
          </p:nvPicPr>
          <p:blipFill>
            <a:blip r:embed="rId5" cstate="print"/>
            <a:stretch>
              <a:fillRect/>
            </a:stretch>
          </p:blipFill>
          <p:spPr>
            <a:xfrm>
              <a:off x="3312000" y="1999631"/>
              <a:ext cx="2520000" cy="1298377"/>
            </a:xfrm>
            <a:prstGeom prst="rect">
              <a:avLst/>
            </a:prstGeom>
          </p:spPr>
        </p:pic>
        <p:sp>
          <p:nvSpPr>
            <p:cNvPr id="15" name="矩形 14"/>
            <p:cNvSpPr/>
            <p:nvPr/>
          </p:nvSpPr>
          <p:spPr bwMode="auto">
            <a:xfrm>
              <a:off x="3312545" y="1997964"/>
              <a:ext cx="2519455" cy="1300043"/>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grpSp>
        <p:nvGrpSpPr>
          <p:cNvPr id="7" name="组合 6"/>
          <p:cNvGrpSpPr>
            <a:grpSpLocks/>
          </p:cNvGrpSpPr>
          <p:nvPr/>
        </p:nvGrpSpPr>
        <p:grpSpPr>
          <a:xfrm>
            <a:off x="6300192" y="1419622"/>
            <a:ext cx="2520000" cy="1656184"/>
            <a:chOff x="6300192" y="1997964"/>
            <a:chExt cx="2520000" cy="1300044"/>
          </a:xfrm>
        </p:grpSpPr>
        <p:pic>
          <p:nvPicPr>
            <p:cNvPr id="16" name="图片 15"/>
            <p:cNvPicPr preferRelativeResize="0">
              <a:picLocks/>
            </p:cNvPicPr>
            <p:nvPr/>
          </p:nvPicPr>
          <p:blipFill>
            <a:blip r:embed="rId6" cstate="print"/>
            <a:stretch>
              <a:fillRect/>
            </a:stretch>
          </p:blipFill>
          <p:spPr>
            <a:xfrm>
              <a:off x="6300192" y="1997965"/>
              <a:ext cx="2520000" cy="1300043"/>
            </a:xfrm>
            <a:prstGeom prst="rect">
              <a:avLst/>
            </a:prstGeom>
          </p:spPr>
        </p:pic>
        <p:sp>
          <p:nvSpPr>
            <p:cNvPr id="17" name="矩形 16"/>
            <p:cNvSpPr/>
            <p:nvPr/>
          </p:nvSpPr>
          <p:spPr bwMode="auto">
            <a:xfrm>
              <a:off x="6300192" y="1997964"/>
              <a:ext cx="2519455" cy="1300043"/>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sp>
        <p:nvSpPr>
          <p:cNvPr id="21" name="TextBox 25"/>
          <p:cNvSpPr txBox="1">
            <a:spLocks/>
          </p:cNvSpPr>
          <p:nvPr/>
        </p:nvSpPr>
        <p:spPr>
          <a:xfrm>
            <a:off x="214282" y="457128"/>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营商环境</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3" name="矩形 22"/>
          <p:cNvSpPr/>
          <p:nvPr/>
        </p:nvSpPr>
        <p:spPr>
          <a:xfrm>
            <a:off x="116067" y="-18"/>
            <a:ext cx="1217001"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产业发展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Tree>
    <p:extLst>
      <p:ext uri="{BB962C8B-B14F-4D97-AF65-F5344CB8AC3E}">
        <p14:creationId xmlns="" xmlns:p14="http://schemas.microsoft.com/office/powerpoint/2010/main" val="1510295177"/>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animBg="1"/>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a:grpSpLocks/>
          </p:cNvGrpSpPr>
          <p:nvPr/>
        </p:nvGrpSpPr>
        <p:grpSpPr>
          <a:xfrm>
            <a:off x="755576" y="1358646"/>
            <a:ext cx="3600400" cy="2293224"/>
            <a:chOff x="5506178" y="1134709"/>
            <a:chExt cx="2160000" cy="1261968"/>
          </a:xfrm>
        </p:grpSpPr>
        <p:pic>
          <p:nvPicPr>
            <p:cNvPr id="6" name="图片 5"/>
            <p:cNvPicPr preferRelativeResize="0">
              <a:picLocks/>
            </p:cNvPicPr>
            <p:nvPr/>
          </p:nvPicPr>
          <p:blipFill>
            <a:blip r:embed="rId3" cstate="print">
              <a:extLst>
                <a:ext uri="{28A0092B-C50C-407E-A947-70E740481C1C}">
                  <a14:useLocalDpi xmlns="" xmlns:a14="http://schemas.microsoft.com/office/drawing/2010/main" val="0"/>
                </a:ext>
              </a:extLst>
            </a:blip>
            <a:stretch>
              <a:fillRect/>
            </a:stretch>
          </p:blipFill>
          <p:spPr>
            <a:xfrm>
              <a:off x="5509949" y="1134709"/>
              <a:ext cx="2156229" cy="1261968"/>
            </a:xfrm>
            <a:prstGeom prst="rect">
              <a:avLst/>
            </a:prstGeom>
          </p:spPr>
        </p:pic>
        <p:sp>
          <p:nvSpPr>
            <p:cNvPr id="17" name="矩形 16"/>
            <p:cNvSpPr/>
            <p:nvPr/>
          </p:nvSpPr>
          <p:spPr bwMode="auto">
            <a:xfrm>
              <a:off x="5506178" y="1134710"/>
              <a:ext cx="2160000" cy="1236942"/>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sp>
        <p:nvSpPr>
          <p:cNvPr id="2" name="Rounded Rectangle 1"/>
          <p:cNvSpPr>
            <a:spLocks/>
          </p:cNvSpPr>
          <p:nvPr/>
        </p:nvSpPr>
        <p:spPr>
          <a:xfrm>
            <a:off x="3203848" y="771550"/>
            <a:ext cx="2755733" cy="345907"/>
          </a:xfrm>
          <a:prstGeom prst="roundRect">
            <a:avLst>
              <a:gd name="adj" fmla="val 17166"/>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1600" b="1" dirty="0" smtClean="0">
                <a:solidFill>
                  <a:schemeClr val="bg1"/>
                </a:solidFill>
                <a:latin typeface="Arial" panose="020B0604020202020204" pitchFamily="34" charset="0"/>
                <a:ea typeface="微软雅黑" panose="020B0503020204020204" pitchFamily="34" charset="-122"/>
              </a:rPr>
              <a:t>政 务 服 务 完 备</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8" name="矩形 7"/>
          <p:cNvSpPr>
            <a:spLocks/>
          </p:cNvSpPr>
          <p:nvPr/>
        </p:nvSpPr>
        <p:spPr>
          <a:xfrm>
            <a:off x="1547664" y="3734911"/>
            <a:ext cx="1744295"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淮州新城政务中心</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10" name="矩形 9"/>
          <p:cNvSpPr>
            <a:spLocks/>
          </p:cNvSpPr>
          <p:nvPr/>
        </p:nvSpPr>
        <p:spPr>
          <a:xfrm>
            <a:off x="5724128" y="3734911"/>
            <a:ext cx="1744295"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淮州新城科创小镇</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14" name="矩形 13"/>
          <p:cNvSpPr>
            <a:spLocks/>
          </p:cNvSpPr>
          <p:nvPr/>
        </p:nvSpPr>
        <p:spPr>
          <a:xfrm>
            <a:off x="739124" y="4136181"/>
            <a:ext cx="7665751" cy="307777"/>
          </a:xfrm>
          <a:prstGeom prst="rect">
            <a:avLst/>
          </a:prstGeom>
        </p:spPr>
        <p:txBody>
          <a:bodyPr wrap="square">
            <a:spAutoFit/>
          </a:bodyPr>
          <a:lstStyle/>
          <a:p>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淮州新城不断优化服务，坚持“</a:t>
            </a:r>
            <a:r>
              <a:rPr lang="zh-CN" altLang="en-US" sz="1400" b="1" dirty="0" smtClean="0">
                <a:solidFill>
                  <a:srgbClr val="FF0000"/>
                </a:solidFill>
                <a:latin typeface="方正楷体简体" panose="03000509000000000000" pitchFamily="65" charset="-122"/>
                <a:ea typeface="方正楷体简体" panose="03000509000000000000" pitchFamily="65" charset="-122"/>
              </a:rPr>
              <a:t>不叫不到、随叫随到、服务周到</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”的三到精神，实行一站式服务</a:t>
            </a:r>
            <a:endParaRPr lang="zh-CN" altLang="en-US" sz="14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grpSp>
        <p:nvGrpSpPr>
          <p:cNvPr id="18" name="组合 17"/>
          <p:cNvGrpSpPr>
            <a:grpSpLocks/>
          </p:cNvGrpSpPr>
          <p:nvPr/>
        </p:nvGrpSpPr>
        <p:grpSpPr>
          <a:xfrm>
            <a:off x="4716016" y="1358647"/>
            <a:ext cx="3528392" cy="2232248"/>
            <a:chOff x="1043608" y="2762944"/>
            <a:chExt cx="2883658" cy="1260000"/>
          </a:xfrm>
        </p:grpSpPr>
        <p:pic>
          <p:nvPicPr>
            <p:cNvPr id="3" name="图片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43608" y="2767058"/>
              <a:ext cx="2883658" cy="1255885"/>
            </a:xfrm>
            <a:prstGeom prst="rect">
              <a:avLst/>
            </a:prstGeom>
          </p:spPr>
        </p:pic>
        <p:sp>
          <p:nvSpPr>
            <p:cNvPr id="13" name="矩形 12"/>
            <p:cNvSpPr/>
            <p:nvPr/>
          </p:nvSpPr>
          <p:spPr bwMode="auto">
            <a:xfrm>
              <a:off x="1049934" y="2762944"/>
              <a:ext cx="2877332" cy="1260000"/>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sp>
        <p:nvSpPr>
          <p:cNvPr id="20" name="TextBox 25"/>
          <p:cNvSpPr txBox="1">
            <a:spLocks/>
          </p:cNvSpPr>
          <p:nvPr/>
        </p:nvSpPr>
        <p:spPr>
          <a:xfrm>
            <a:off x="214282" y="457128"/>
            <a:ext cx="3778706"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营商环境</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2" name="矩形 21"/>
          <p:cNvSpPr/>
          <p:nvPr/>
        </p:nvSpPr>
        <p:spPr>
          <a:xfrm>
            <a:off x="116067" y="-18"/>
            <a:ext cx="1217001"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产业发展</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Tree>
    <p:extLst>
      <p:ext uri="{BB962C8B-B14F-4D97-AF65-F5344CB8AC3E}">
        <p14:creationId xmlns="" xmlns:p14="http://schemas.microsoft.com/office/powerpoint/2010/main" val="168891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0"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0" y="915566"/>
            <a:ext cx="9144000" cy="900638"/>
          </a:xfrm>
          <a:prstGeom prst="rect">
            <a:avLst/>
          </a:prstGeom>
          <a:effectLst>
            <a:glow rad="101600">
              <a:schemeClr val="accent5">
                <a:satMod val="175000"/>
                <a:alpha val="40000"/>
              </a:schemeClr>
            </a:glow>
          </a:effectLst>
        </p:spPr>
        <p:txBody>
          <a:bodyPr/>
          <a:lstStyle/>
          <a:p>
            <a:r>
              <a:rPr lang="zh-CN" altLang="en-US" sz="6000" dirty="0" smtClean="0">
                <a:solidFill>
                  <a:schemeClr val="accent3"/>
                </a:solidFill>
                <a:effectLst>
                  <a:glow rad="63500">
                    <a:srgbClr val="00B0F0">
                      <a:alpha val="40000"/>
                    </a:srgbClr>
                  </a:glow>
                </a:effectLst>
                <a:latin typeface="华文行楷" panose="02010800040101010101" pitchFamily="2" charset="-122"/>
                <a:ea typeface="华文行楷" panose="02010800040101010101" pitchFamily="2" charset="-122"/>
              </a:rPr>
              <a:t>未来已来</a:t>
            </a:r>
            <a:r>
              <a:rPr lang="en-US" altLang="zh-CN" sz="6000" dirty="0" smtClean="0">
                <a:solidFill>
                  <a:schemeClr val="accent3"/>
                </a:solidFill>
                <a:effectLst>
                  <a:glow rad="63500">
                    <a:srgbClr val="00B0F0">
                      <a:alpha val="40000"/>
                    </a:srgbClr>
                  </a:glow>
                </a:effectLst>
                <a:latin typeface="华文行楷" panose="02010800040101010101" pitchFamily="2" charset="-122"/>
                <a:ea typeface="华文行楷" panose="02010800040101010101" pitchFamily="2" charset="-122"/>
              </a:rPr>
              <a:t>·</a:t>
            </a:r>
            <a:r>
              <a:rPr lang="zh-CN" altLang="en-US" sz="6000" dirty="0" smtClean="0">
                <a:solidFill>
                  <a:schemeClr val="accent3"/>
                </a:solidFill>
                <a:effectLst>
                  <a:glow rad="63500">
                    <a:srgbClr val="00B0F0">
                      <a:alpha val="40000"/>
                    </a:srgbClr>
                  </a:glow>
                </a:effectLst>
                <a:latin typeface="华文行楷" panose="02010800040101010101" pitchFamily="2" charset="-122"/>
                <a:ea typeface="华文行楷" panose="02010800040101010101" pitchFamily="2" charset="-122"/>
              </a:rPr>
              <a:t>淮州同行</a:t>
            </a:r>
            <a:endParaRPr lang="zh-CN" altLang="en-US" dirty="0">
              <a:solidFill>
                <a:schemeClr val="accent3"/>
              </a:solidFill>
              <a:effectLst>
                <a:glow rad="63500">
                  <a:srgbClr val="00B0F0">
                    <a:alpha val="40000"/>
                  </a:srgbClr>
                </a:glow>
              </a:effectLst>
              <a:latin typeface="方正楷体简体" panose="03000509000000000000" pitchFamily="65" charset="-122"/>
              <a:ea typeface="方正楷体简体" panose="03000509000000000000" pitchFamily="65" charset="-122"/>
            </a:endParaRPr>
          </a:p>
        </p:txBody>
      </p:sp>
      <p:sp>
        <p:nvSpPr>
          <p:cNvPr id="3" name="标题 1"/>
          <p:cNvSpPr txBox="1">
            <a:spLocks/>
          </p:cNvSpPr>
          <p:nvPr/>
        </p:nvSpPr>
        <p:spPr>
          <a:xfrm>
            <a:off x="3419872" y="2283718"/>
            <a:ext cx="2915816" cy="900638"/>
          </a:xfrm>
          <a:prstGeom prst="rect">
            <a:avLst/>
          </a:prstGeom>
          <a:effectLst>
            <a:glow rad="101600">
              <a:schemeClr val="accent5">
                <a:satMod val="175000"/>
                <a:alpha val="40000"/>
              </a:schemeClr>
            </a:glow>
          </a:effectLst>
        </p:spPr>
        <p:txBody>
          <a:bodyPr/>
          <a:lstStyle>
            <a:lvl1pPr algn="ctr" defTabSz="1149350" rtl="0" eaLnBrk="0" fontAlgn="base" hangingPunct="0">
              <a:spcBef>
                <a:spcPct val="0"/>
              </a:spcBef>
              <a:spcAft>
                <a:spcPct val="0"/>
              </a:spcAft>
              <a:defRPr sz="5500">
                <a:solidFill>
                  <a:schemeClr val="tx1"/>
                </a:solidFill>
                <a:latin typeface="+mj-lt"/>
                <a:ea typeface="+mj-ea"/>
                <a:cs typeface="+mj-cs"/>
              </a:defRPr>
            </a:lvl1pPr>
            <a:lvl2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2pPr>
            <a:lvl3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3pPr>
            <a:lvl4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4pPr>
            <a:lvl5pPr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5pPr>
            <a:lvl6pPr marL="4572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6pPr>
            <a:lvl7pPr marL="9144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7pPr>
            <a:lvl8pPr marL="13716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8pPr>
            <a:lvl9pPr marL="1828800" algn="ctr" defTabSz="1149350" rtl="0" eaLnBrk="0" fontAlgn="base" hangingPunct="0">
              <a:spcBef>
                <a:spcPct val="0"/>
              </a:spcBef>
              <a:spcAft>
                <a:spcPct val="0"/>
              </a:spcAft>
              <a:defRPr sz="5500">
                <a:solidFill>
                  <a:schemeClr val="tx1"/>
                </a:solidFill>
                <a:latin typeface="Calibri" pitchFamily="34" charset="0"/>
                <a:ea typeface="宋体" pitchFamily="2" charset="-122"/>
              </a:defRPr>
            </a:lvl9pPr>
          </a:lstStyle>
          <a:p>
            <a:r>
              <a:rPr lang="zh-CN" altLang="en-US" sz="6000" kern="0" dirty="0" smtClean="0">
                <a:solidFill>
                  <a:schemeClr val="accent3"/>
                </a:solidFill>
                <a:effectLst>
                  <a:glow rad="63500">
                    <a:srgbClr val="00B0F0">
                      <a:alpha val="40000"/>
                    </a:srgbClr>
                  </a:glow>
                </a:effectLst>
                <a:latin typeface="华文行楷" panose="02010800040101010101" pitchFamily="2" charset="-122"/>
                <a:ea typeface="华文行楷" panose="02010800040101010101" pitchFamily="2" charset="-122"/>
              </a:rPr>
              <a:t>谢 谢！</a:t>
            </a:r>
            <a:endParaRPr lang="zh-CN" altLang="en-US" kern="0" dirty="0">
              <a:solidFill>
                <a:schemeClr val="accent3"/>
              </a:solidFill>
              <a:effectLst>
                <a:glow rad="63500">
                  <a:srgbClr val="00B0F0">
                    <a:alpha val="40000"/>
                  </a:srgb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1577983193"/>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战略地位</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10" name="矩形 9"/>
          <p:cNvSpPr/>
          <p:nvPr/>
        </p:nvSpPr>
        <p:spPr>
          <a:xfrm>
            <a:off x="285720" y="500048"/>
            <a:ext cx="8358246" cy="954107"/>
          </a:xfrm>
          <a:prstGeom prst="rect">
            <a:avLst/>
          </a:prstGeom>
        </p:spPr>
        <p:txBody>
          <a:bodyPr wrap="square">
            <a:spAutoFit/>
          </a:bodyPr>
          <a:lstStyle/>
          <a:p>
            <a:r>
              <a:rPr lang="zh-CN" altLang="en-US" sz="1400" b="1" dirty="0" smtClean="0">
                <a:solidFill>
                  <a:srgbClr val="C00000"/>
                </a:solidFill>
                <a:latin typeface="微软雅黑" pitchFamily="34" charset="-122"/>
                <a:ea typeface="微软雅黑" pitchFamily="34" charset="-122"/>
              </a:rPr>
              <a:t>一干多支</a:t>
            </a:r>
            <a:r>
              <a:rPr lang="zh-CN" altLang="en-US" sz="1400" b="1" dirty="0" smtClean="0">
                <a:solidFill>
                  <a:srgbClr val="C00000"/>
                </a:solidFill>
                <a:latin typeface="微软雅黑" pitchFamily="34" charset="-122"/>
                <a:ea typeface="微软雅黑" pitchFamily="34" charset="-122"/>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省</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委提出了“一干多支、五区协同”的发展战略，推动</a:t>
            </a:r>
            <a:r>
              <a:rPr lang="zh-CN" altLang="zh-CN"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环成都经济圈、川南经济区、川东北经济区、攀西经济区</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竞相发展，形成以成都为主干引领、多个支点支撑的四川区域发展局面。淮州新城位于成都东北部，是成都主干的</a:t>
            </a:r>
            <a:r>
              <a:rPr lang="zh-CN" altLang="zh-CN"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重要支点</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、辐射</a:t>
            </a:r>
            <a:r>
              <a:rPr lang="zh-CN" altLang="zh-CN"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川东北地区的桥头堡</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，正积极建设成都辐射川东北区域中心城市。</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 </a:t>
            </a:r>
          </a:p>
        </p:txBody>
      </p:sp>
      <p:pic>
        <p:nvPicPr>
          <p:cNvPr id="11" name="Picture 4"/>
          <p:cNvPicPr>
            <a:picLocks noChangeAspect="1" noChangeArrowheads="1"/>
          </p:cNvPicPr>
          <p:nvPr/>
        </p:nvPicPr>
        <p:blipFill>
          <a:blip r:embed="rId3" cstate="print"/>
          <a:srcRect/>
          <a:stretch>
            <a:fillRect/>
          </a:stretch>
        </p:blipFill>
        <p:spPr bwMode="auto">
          <a:xfrm>
            <a:off x="1115616" y="1419273"/>
            <a:ext cx="6500857" cy="3456733"/>
          </a:xfrm>
          <a:prstGeom prst="rect">
            <a:avLst/>
          </a:prstGeom>
          <a:noFill/>
          <a:ln w="9525">
            <a:noFill/>
            <a:miter lim="800000"/>
            <a:headEnd/>
            <a:tailEnd/>
          </a:ln>
        </p:spPr>
      </p:pic>
      <p:sp>
        <p:nvSpPr>
          <p:cNvPr id="12" name="文本框 3"/>
          <p:cNvSpPr txBox="1">
            <a:spLocks noChangeArrowheads="1"/>
          </p:cNvSpPr>
          <p:nvPr/>
        </p:nvSpPr>
        <p:spPr bwMode="auto">
          <a:xfrm>
            <a:off x="3643306" y="4599007"/>
            <a:ext cx="3579830" cy="276999"/>
          </a:xfrm>
          <a:prstGeom prst="rect">
            <a:avLst/>
          </a:prstGeom>
          <a:noFill/>
          <a:ln w="9525">
            <a:noFill/>
            <a:miter lim="800000"/>
            <a:headEnd/>
            <a:tailEnd/>
          </a:ln>
        </p:spPr>
        <p:txBody>
          <a:bodyPr wrap="square">
            <a:spAutoFit/>
          </a:bodyPr>
          <a:lstStyle/>
          <a:p>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四川省空间格局示意图</a:t>
            </a:r>
          </a:p>
        </p:txBody>
      </p:sp>
    </p:spTree>
    <p:extLst>
      <p:ext uri="{BB962C8B-B14F-4D97-AF65-F5344CB8AC3E}">
        <p14:creationId xmlns="" xmlns:p14="http://schemas.microsoft.com/office/powerpoint/2010/main" val="1117948588"/>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142844" y="0"/>
            <a:ext cx="1217000"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战略地位</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grpSp>
        <p:nvGrpSpPr>
          <p:cNvPr id="12" name="组合 11"/>
          <p:cNvGrpSpPr/>
          <p:nvPr/>
        </p:nvGrpSpPr>
        <p:grpSpPr>
          <a:xfrm>
            <a:off x="331482" y="1785932"/>
            <a:ext cx="3811890" cy="2643206"/>
            <a:chOff x="331482" y="1643056"/>
            <a:chExt cx="3811890" cy="2643206"/>
          </a:xfrm>
        </p:grpSpPr>
        <p:pic>
          <p:nvPicPr>
            <p:cNvPr id="42" name="Picture 3" descr="C:\Users\user\Desktop\图片3.png"/>
            <p:cNvPicPr>
              <a:picLocks noChangeAspect="1" noChangeArrowheads="1"/>
            </p:cNvPicPr>
            <p:nvPr/>
          </p:nvPicPr>
          <p:blipFill>
            <a:blip r:embed="rId3" cstate="print"/>
            <a:srcRect/>
            <a:stretch>
              <a:fillRect/>
            </a:stretch>
          </p:blipFill>
          <p:spPr bwMode="auto">
            <a:xfrm>
              <a:off x="331482" y="1643056"/>
              <a:ext cx="3811890" cy="2643206"/>
            </a:xfrm>
            <a:prstGeom prst="rect">
              <a:avLst/>
            </a:prstGeom>
            <a:noFill/>
          </p:spPr>
        </p:pic>
        <p:sp>
          <p:nvSpPr>
            <p:cNvPr id="43" name="任意多边形 26"/>
            <p:cNvSpPr/>
            <p:nvPr/>
          </p:nvSpPr>
          <p:spPr>
            <a:xfrm>
              <a:off x="3286116" y="2928940"/>
              <a:ext cx="325299" cy="271888"/>
            </a:xfrm>
            <a:custGeom>
              <a:avLst/>
              <a:gdLst>
                <a:gd name="connsiteX0" fmla="*/ 1066800 w 2838450"/>
                <a:gd name="connsiteY0" fmla="*/ 0 h 2641600"/>
                <a:gd name="connsiteX1" fmla="*/ 984250 w 2838450"/>
                <a:gd name="connsiteY1" fmla="*/ 114300 h 2641600"/>
                <a:gd name="connsiteX2" fmla="*/ 908050 w 2838450"/>
                <a:gd name="connsiteY2" fmla="*/ 196850 h 2641600"/>
                <a:gd name="connsiteX3" fmla="*/ 812800 w 2838450"/>
                <a:gd name="connsiteY3" fmla="*/ 234950 h 2641600"/>
                <a:gd name="connsiteX4" fmla="*/ 755650 w 2838450"/>
                <a:gd name="connsiteY4" fmla="*/ 342900 h 2641600"/>
                <a:gd name="connsiteX5" fmla="*/ 749300 w 2838450"/>
                <a:gd name="connsiteY5" fmla="*/ 444500 h 2641600"/>
                <a:gd name="connsiteX6" fmla="*/ 711200 w 2838450"/>
                <a:gd name="connsiteY6" fmla="*/ 539750 h 2641600"/>
                <a:gd name="connsiteX7" fmla="*/ 635000 w 2838450"/>
                <a:gd name="connsiteY7" fmla="*/ 635000 h 2641600"/>
                <a:gd name="connsiteX8" fmla="*/ 628650 w 2838450"/>
                <a:gd name="connsiteY8" fmla="*/ 742950 h 2641600"/>
                <a:gd name="connsiteX9" fmla="*/ 546100 w 2838450"/>
                <a:gd name="connsiteY9" fmla="*/ 831850 h 2641600"/>
                <a:gd name="connsiteX10" fmla="*/ 495300 w 2838450"/>
                <a:gd name="connsiteY10" fmla="*/ 876300 h 2641600"/>
                <a:gd name="connsiteX11" fmla="*/ 349250 w 2838450"/>
                <a:gd name="connsiteY11" fmla="*/ 1054100 h 2641600"/>
                <a:gd name="connsiteX12" fmla="*/ 355600 w 2838450"/>
                <a:gd name="connsiteY12" fmla="*/ 1162050 h 2641600"/>
                <a:gd name="connsiteX13" fmla="*/ 317500 w 2838450"/>
                <a:gd name="connsiteY13" fmla="*/ 1225550 h 2641600"/>
                <a:gd name="connsiteX14" fmla="*/ 355600 w 2838450"/>
                <a:gd name="connsiteY14" fmla="*/ 1301750 h 2641600"/>
                <a:gd name="connsiteX15" fmla="*/ 330200 w 2838450"/>
                <a:gd name="connsiteY15" fmla="*/ 1397000 h 2641600"/>
                <a:gd name="connsiteX16" fmla="*/ 330200 w 2838450"/>
                <a:gd name="connsiteY16" fmla="*/ 1397000 h 2641600"/>
                <a:gd name="connsiteX17" fmla="*/ 342900 w 2838450"/>
                <a:gd name="connsiteY17" fmla="*/ 1530350 h 2641600"/>
                <a:gd name="connsiteX18" fmla="*/ 304800 w 2838450"/>
                <a:gd name="connsiteY18" fmla="*/ 1638300 h 2641600"/>
                <a:gd name="connsiteX19" fmla="*/ 304800 w 2838450"/>
                <a:gd name="connsiteY19" fmla="*/ 1708150 h 2641600"/>
                <a:gd name="connsiteX20" fmla="*/ 184150 w 2838450"/>
                <a:gd name="connsiteY20" fmla="*/ 1771650 h 2641600"/>
                <a:gd name="connsiteX21" fmla="*/ 146050 w 2838450"/>
                <a:gd name="connsiteY21" fmla="*/ 1835150 h 2641600"/>
                <a:gd name="connsiteX22" fmla="*/ 0 w 2838450"/>
                <a:gd name="connsiteY22" fmla="*/ 2203450 h 2641600"/>
                <a:gd name="connsiteX23" fmla="*/ 19050 w 2838450"/>
                <a:gd name="connsiteY23" fmla="*/ 2247900 h 2641600"/>
                <a:gd name="connsiteX24" fmla="*/ 69850 w 2838450"/>
                <a:gd name="connsiteY24" fmla="*/ 2286000 h 2641600"/>
                <a:gd name="connsiteX25" fmla="*/ 171450 w 2838450"/>
                <a:gd name="connsiteY25" fmla="*/ 2425700 h 2641600"/>
                <a:gd name="connsiteX26" fmla="*/ 285750 w 2838450"/>
                <a:gd name="connsiteY26" fmla="*/ 2463800 h 2641600"/>
                <a:gd name="connsiteX27" fmla="*/ 444500 w 2838450"/>
                <a:gd name="connsiteY27" fmla="*/ 2546350 h 2641600"/>
                <a:gd name="connsiteX28" fmla="*/ 552450 w 2838450"/>
                <a:gd name="connsiteY28" fmla="*/ 2571750 h 2641600"/>
                <a:gd name="connsiteX29" fmla="*/ 717550 w 2838450"/>
                <a:gd name="connsiteY29" fmla="*/ 2578100 h 2641600"/>
                <a:gd name="connsiteX30" fmla="*/ 889000 w 2838450"/>
                <a:gd name="connsiteY30" fmla="*/ 2578100 h 2641600"/>
                <a:gd name="connsiteX31" fmla="*/ 1092200 w 2838450"/>
                <a:gd name="connsiteY31" fmla="*/ 2590800 h 2641600"/>
                <a:gd name="connsiteX32" fmla="*/ 1174750 w 2838450"/>
                <a:gd name="connsiteY32" fmla="*/ 2616200 h 2641600"/>
                <a:gd name="connsiteX33" fmla="*/ 1219200 w 2838450"/>
                <a:gd name="connsiteY33" fmla="*/ 2641600 h 2641600"/>
                <a:gd name="connsiteX34" fmla="*/ 1257300 w 2838450"/>
                <a:gd name="connsiteY34" fmla="*/ 2584450 h 2641600"/>
                <a:gd name="connsiteX35" fmla="*/ 1301750 w 2838450"/>
                <a:gd name="connsiteY35" fmla="*/ 2438400 h 2641600"/>
                <a:gd name="connsiteX36" fmla="*/ 1409700 w 2838450"/>
                <a:gd name="connsiteY36" fmla="*/ 2324100 h 2641600"/>
                <a:gd name="connsiteX37" fmla="*/ 1466850 w 2838450"/>
                <a:gd name="connsiteY37" fmla="*/ 2114550 h 2641600"/>
                <a:gd name="connsiteX38" fmla="*/ 1562100 w 2838450"/>
                <a:gd name="connsiteY38" fmla="*/ 1943100 h 2641600"/>
                <a:gd name="connsiteX39" fmla="*/ 1625600 w 2838450"/>
                <a:gd name="connsiteY39" fmla="*/ 1936750 h 2641600"/>
                <a:gd name="connsiteX40" fmla="*/ 1879600 w 2838450"/>
                <a:gd name="connsiteY40" fmla="*/ 2006600 h 2641600"/>
                <a:gd name="connsiteX41" fmla="*/ 1981200 w 2838450"/>
                <a:gd name="connsiteY41" fmla="*/ 2044700 h 2641600"/>
                <a:gd name="connsiteX42" fmla="*/ 2089150 w 2838450"/>
                <a:gd name="connsiteY42" fmla="*/ 2051050 h 2641600"/>
                <a:gd name="connsiteX43" fmla="*/ 2171700 w 2838450"/>
                <a:gd name="connsiteY43" fmla="*/ 2114550 h 2641600"/>
                <a:gd name="connsiteX44" fmla="*/ 2279650 w 2838450"/>
                <a:gd name="connsiteY44" fmla="*/ 2178050 h 2641600"/>
                <a:gd name="connsiteX45" fmla="*/ 2501900 w 2838450"/>
                <a:gd name="connsiteY45" fmla="*/ 2171700 h 2641600"/>
                <a:gd name="connsiteX46" fmla="*/ 2628900 w 2838450"/>
                <a:gd name="connsiteY46" fmla="*/ 2209800 h 2641600"/>
                <a:gd name="connsiteX47" fmla="*/ 2628900 w 2838450"/>
                <a:gd name="connsiteY47" fmla="*/ 2209800 h 2641600"/>
                <a:gd name="connsiteX48" fmla="*/ 2667000 w 2838450"/>
                <a:gd name="connsiteY48" fmla="*/ 1828800 h 2641600"/>
                <a:gd name="connsiteX49" fmla="*/ 2736850 w 2838450"/>
                <a:gd name="connsiteY49" fmla="*/ 1574800 h 2641600"/>
                <a:gd name="connsiteX50" fmla="*/ 2774950 w 2838450"/>
                <a:gd name="connsiteY50" fmla="*/ 1485900 h 2641600"/>
                <a:gd name="connsiteX51" fmla="*/ 2838450 w 2838450"/>
                <a:gd name="connsiteY51" fmla="*/ 1225550 h 2641600"/>
                <a:gd name="connsiteX52" fmla="*/ 2825750 w 2838450"/>
                <a:gd name="connsiteY52" fmla="*/ 1104900 h 2641600"/>
                <a:gd name="connsiteX53" fmla="*/ 2825750 w 2838450"/>
                <a:gd name="connsiteY53" fmla="*/ 1035050 h 2641600"/>
                <a:gd name="connsiteX54" fmla="*/ 2749550 w 2838450"/>
                <a:gd name="connsiteY54" fmla="*/ 1016000 h 2641600"/>
                <a:gd name="connsiteX55" fmla="*/ 2654300 w 2838450"/>
                <a:gd name="connsiteY55" fmla="*/ 946150 h 2641600"/>
                <a:gd name="connsiteX56" fmla="*/ 2451100 w 2838450"/>
                <a:gd name="connsiteY56" fmla="*/ 869950 h 2641600"/>
                <a:gd name="connsiteX57" fmla="*/ 2343150 w 2838450"/>
                <a:gd name="connsiteY57" fmla="*/ 774700 h 2641600"/>
                <a:gd name="connsiteX58" fmla="*/ 2051050 w 2838450"/>
                <a:gd name="connsiteY58" fmla="*/ 660400 h 2641600"/>
                <a:gd name="connsiteX59" fmla="*/ 1771650 w 2838450"/>
                <a:gd name="connsiteY59" fmla="*/ 546100 h 2641600"/>
                <a:gd name="connsiteX60" fmla="*/ 1631950 w 2838450"/>
                <a:gd name="connsiteY60" fmla="*/ 488950 h 2641600"/>
                <a:gd name="connsiteX61" fmla="*/ 1549400 w 2838450"/>
                <a:gd name="connsiteY61" fmla="*/ 400050 h 2641600"/>
                <a:gd name="connsiteX62" fmla="*/ 1479550 w 2838450"/>
                <a:gd name="connsiteY62" fmla="*/ 374650 h 2641600"/>
                <a:gd name="connsiteX63" fmla="*/ 1409700 w 2838450"/>
                <a:gd name="connsiteY63" fmla="*/ 374650 h 2641600"/>
                <a:gd name="connsiteX64" fmla="*/ 1314450 w 2838450"/>
                <a:gd name="connsiteY64" fmla="*/ 311150 h 2641600"/>
                <a:gd name="connsiteX65" fmla="*/ 1276350 w 2838450"/>
                <a:gd name="connsiteY65" fmla="*/ 260350 h 2641600"/>
                <a:gd name="connsiteX66" fmla="*/ 1187450 w 2838450"/>
                <a:gd name="connsiteY66" fmla="*/ 260350 h 2641600"/>
                <a:gd name="connsiteX67" fmla="*/ 1143000 w 2838450"/>
                <a:gd name="connsiteY67" fmla="*/ 209550 h 2641600"/>
                <a:gd name="connsiteX68" fmla="*/ 1162050 w 2838450"/>
                <a:gd name="connsiteY68" fmla="*/ 158750 h 2641600"/>
                <a:gd name="connsiteX69" fmla="*/ 1212850 w 2838450"/>
                <a:gd name="connsiteY69" fmla="*/ 82550 h 2641600"/>
                <a:gd name="connsiteX70" fmla="*/ 1066800 w 2838450"/>
                <a:gd name="connsiteY70" fmla="*/ 0 h 2641600"/>
                <a:gd name="connsiteX0-1" fmla="*/ 1066800 w 2838450"/>
                <a:gd name="connsiteY0-2" fmla="*/ 0 h 2641600"/>
                <a:gd name="connsiteX1-3" fmla="*/ 984250 w 2838450"/>
                <a:gd name="connsiteY1-4" fmla="*/ 114300 h 2641600"/>
                <a:gd name="connsiteX2-5" fmla="*/ 908050 w 2838450"/>
                <a:gd name="connsiteY2-6" fmla="*/ 196850 h 2641600"/>
                <a:gd name="connsiteX3-7" fmla="*/ 812800 w 2838450"/>
                <a:gd name="connsiteY3-8" fmla="*/ 234950 h 2641600"/>
                <a:gd name="connsiteX4-9" fmla="*/ 755650 w 2838450"/>
                <a:gd name="connsiteY4-10" fmla="*/ 342900 h 2641600"/>
                <a:gd name="connsiteX5-11" fmla="*/ 749300 w 2838450"/>
                <a:gd name="connsiteY5-12" fmla="*/ 444500 h 2641600"/>
                <a:gd name="connsiteX6-13" fmla="*/ 711200 w 2838450"/>
                <a:gd name="connsiteY6-14" fmla="*/ 539750 h 2641600"/>
                <a:gd name="connsiteX7-15" fmla="*/ 635000 w 2838450"/>
                <a:gd name="connsiteY7-16" fmla="*/ 635000 h 2641600"/>
                <a:gd name="connsiteX8-17" fmla="*/ 609600 w 2838450"/>
                <a:gd name="connsiteY8-18" fmla="*/ 742950 h 2641600"/>
                <a:gd name="connsiteX9-19" fmla="*/ 546100 w 2838450"/>
                <a:gd name="connsiteY9-20" fmla="*/ 831850 h 2641600"/>
                <a:gd name="connsiteX10-21" fmla="*/ 495300 w 2838450"/>
                <a:gd name="connsiteY10-22" fmla="*/ 876300 h 2641600"/>
                <a:gd name="connsiteX11-23" fmla="*/ 349250 w 2838450"/>
                <a:gd name="connsiteY11-24" fmla="*/ 1054100 h 2641600"/>
                <a:gd name="connsiteX12-25" fmla="*/ 355600 w 2838450"/>
                <a:gd name="connsiteY12-26" fmla="*/ 1162050 h 2641600"/>
                <a:gd name="connsiteX13-27" fmla="*/ 317500 w 2838450"/>
                <a:gd name="connsiteY13-28" fmla="*/ 1225550 h 2641600"/>
                <a:gd name="connsiteX14-29" fmla="*/ 355600 w 2838450"/>
                <a:gd name="connsiteY14-30" fmla="*/ 1301750 h 2641600"/>
                <a:gd name="connsiteX15-31" fmla="*/ 330200 w 2838450"/>
                <a:gd name="connsiteY15-32" fmla="*/ 1397000 h 2641600"/>
                <a:gd name="connsiteX16-33" fmla="*/ 330200 w 2838450"/>
                <a:gd name="connsiteY16-34" fmla="*/ 1397000 h 2641600"/>
                <a:gd name="connsiteX17-35" fmla="*/ 342900 w 2838450"/>
                <a:gd name="connsiteY17-36" fmla="*/ 1530350 h 2641600"/>
                <a:gd name="connsiteX18-37" fmla="*/ 304800 w 2838450"/>
                <a:gd name="connsiteY18-38" fmla="*/ 1638300 h 2641600"/>
                <a:gd name="connsiteX19-39" fmla="*/ 304800 w 2838450"/>
                <a:gd name="connsiteY19-40" fmla="*/ 1708150 h 2641600"/>
                <a:gd name="connsiteX20-41" fmla="*/ 184150 w 2838450"/>
                <a:gd name="connsiteY20-42" fmla="*/ 1771650 h 2641600"/>
                <a:gd name="connsiteX21-43" fmla="*/ 146050 w 2838450"/>
                <a:gd name="connsiteY21-44" fmla="*/ 1835150 h 2641600"/>
                <a:gd name="connsiteX22-45" fmla="*/ 0 w 2838450"/>
                <a:gd name="connsiteY22-46" fmla="*/ 2203450 h 2641600"/>
                <a:gd name="connsiteX23-47" fmla="*/ 19050 w 2838450"/>
                <a:gd name="connsiteY23-48" fmla="*/ 2247900 h 2641600"/>
                <a:gd name="connsiteX24-49" fmla="*/ 69850 w 2838450"/>
                <a:gd name="connsiteY24-50" fmla="*/ 2286000 h 2641600"/>
                <a:gd name="connsiteX25-51" fmla="*/ 171450 w 2838450"/>
                <a:gd name="connsiteY25-52" fmla="*/ 2425700 h 2641600"/>
                <a:gd name="connsiteX26-53" fmla="*/ 285750 w 2838450"/>
                <a:gd name="connsiteY26-54" fmla="*/ 2463800 h 2641600"/>
                <a:gd name="connsiteX27-55" fmla="*/ 444500 w 2838450"/>
                <a:gd name="connsiteY27-56" fmla="*/ 2546350 h 2641600"/>
                <a:gd name="connsiteX28-57" fmla="*/ 552450 w 2838450"/>
                <a:gd name="connsiteY28-58" fmla="*/ 2571750 h 2641600"/>
                <a:gd name="connsiteX29-59" fmla="*/ 717550 w 2838450"/>
                <a:gd name="connsiteY29-60" fmla="*/ 2578100 h 2641600"/>
                <a:gd name="connsiteX30-61" fmla="*/ 889000 w 2838450"/>
                <a:gd name="connsiteY30-62" fmla="*/ 2578100 h 2641600"/>
                <a:gd name="connsiteX31-63" fmla="*/ 1092200 w 2838450"/>
                <a:gd name="connsiteY31-64" fmla="*/ 2590800 h 2641600"/>
                <a:gd name="connsiteX32-65" fmla="*/ 1174750 w 2838450"/>
                <a:gd name="connsiteY32-66" fmla="*/ 2616200 h 2641600"/>
                <a:gd name="connsiteX33-67" fmla="*/ 1219200 w 2838450"/>
                <a:gd name="connsiteY33-68" fmla="*/ 2641600 h 2641600"/>
                <a:gd name="connsiteX34-69" fmla="*/ 1257300 w 2838450"/>
                <a:gd name="connsiteY34-70" fmla="*/ 2584450 h 2641600"/>
                <a:gd name="connsiteX35-71" fmla="*/ 1301750 w 2838450"/>
                <a:gd name="connsiteY35-72" fmla="*/ 2438400 h 2641600"/>
                <a:gd name="connsiteX36-73" fmla="*/ 1409700 w 2838450"/>
                <a:gd name="connsiteY36-74" fmla="*/ 2324100 h 2641600"/>
                <a:gd name="connsiteX37-75" fmla="*/ 1466850 w 2838450"/>
                <a:gd name="connsiteY37-76" fmla="*/ 2114550 h 2641600"/>
                <a:gd name="connsiteX38-77" fmla="*/ 1562100 w 2838450"/>
                <a:gd name="connsiteY38-78" fmla="*/ 1943100 h 2641600"/>
                <a:gd name="connsiteX39-79" fmla="*/ 1625600 w 2838450"/>
                <a:gd name="connsiteY39-80" fmla="*/ 1936750 h 2641600"/>
                <a:gd name="connsiteX40-81" fmla="*/ 1879600 w 2838450"/>
                <a:gd name="connsiteY40-82" fmla="*/ 2006600 h 2641600"/>
                <a:gd name="connsiteX41-83" fmla="*/ 1981200 w 2838450"/>
                <a:gd name="connsiteY41-84" fmla="*/ 2044700 h 2641600"/>
                <a:gd name="connsiteX42-85" fmla="*/ 2089150 w 2838450"/>
                <a:gd name="connsiteY42-86" fmla="*/ 2051050 h 2641600"/>
                <a:gd name="connsiteX43-87" fmla="*/ 2171700 w 2838450"/>
                <a:gd name="connsiteY43-88" fmla="*/ 2114550 h 2641600"/>
                <a:gd name="connsiteX44-89" fmla="*/ 2279650 w 2838450"/>
                <a:gd name="connsiteY44-90" fmla="*/ 2178050 h 2641600"/>
                <a:gd name="connsiteX45-91" fmla="*/ 2501900 w 2838450"/>
                <a:gd name="connsiteY45-92" fmla="*/ 2171700 h 2641600"/>
                <a:gd name="connsiteX46-93" fmla="*/ 2628900 w 2838450"/>
                <a:gd name="connsiteY46-94" fmla="*/ 2209800 h 2641600"/>
                <a:gd name="connsiteX47-95" fmla="*/ 2628900 w 2838450"/>
                <a:gd name="connsiteY47-96" fmla="*/ 2209800 h 2641600"/>
                <a:gd name="connsiteX48-97" fmla="*/ 2667000 w 2838450"/>
                <a:gd name="connsiteY48-98" fmla="*/ 1828800 h 2641600"/>
                <a:gd name="connsiteX49-99" fmla="*/ 2736850 w 2838450"/>
                <a:gd name="connsiteY49-100" fmla="*/ 1574800 h 2641600"/>
                <a:gd name="connsiteX50-101" fmla="*/ 2774950 w 2838450"/>
                <a:gd name="connsiteY50-102" fmla="*/ 1485900 h 2641600"/>
                <a:gd name="connsiteX51-103" fmla="*/ 2838450 w 2838450"/>
                <a:gd name="connsiteY51-104" fmla="*/ 1225550 h 2641600"/>
                <a:gd name="connsiteX52-105" fmla="*/ 2825750 w 2838450"/>
                <a:gd name="connsiteY52-106" fmla="*/ 1104900 h 2641600"/>
                <a:gd name="connsiteX53-107" fmla="*/ 2825750 w 2838450"/>
                <a:gd name="connsiteY53-108" fmla="*/ 1035050 h 2641600"/>
                <a:gd name="connsiteX54-109" fmla="*/ 2749550 w 2838450"/>
                <a:gd name="connsiteY54-110" fmla="*/ 1016000 h 2641600"/>
                <a:gd name="connsiteX55-111" fmla="*/ 2654300 w 2838450"/>
                <a:gd name="connsiteY55-112" fmla="*/ 946150 h 2641600"/>
                <a:gd name="connsiteX56-113" fmla="*/ 2451100 w 2838450"/>
                <a:gd name="connsiteY56-114" fmla="*/ 869950 h 2641600"/>
                <a:gd name="connsiteX57-115" fmla="*/ 2343150 w 2838450"/>
                <a:gd name="connsiteY57-116" fmla="*/ 774700 h 2641600"/>
                <a:gd name="connsiteX58-117" fmla="*/ 2051050 w 2838450"/>
                <a:gd name="connsiteY58-118" fmla="*/ 660400 h 2641600"/>
                <a:gd name="connsiteX59-119" fmla="*/ 1771650 w 2838450"/>
                <a:gd name="connsiteY59-120" fmla="*/ 546100 h 2641600"/>
                <a:gd name="connsiteX60-121" fmla="*/ 1631950 w 2838450"/>
                <a:gd name="connsiteY60-122" fmla="*/ 488950 h 2641600"/>
                <a:gd name="connsiteX61-123" fmla="*/ 1549400 w 2838450"/>
                <a:gd name="connsiteY61-124" fmla="*/ 400050 h 2641600"/>
                <a:gd name="connsiteX62-125" fmla="*/ 1479550 w 2838450"/>
                <a:gd name="connsiteY62-126" fmla="*/ 374650 h 2641600"/>
                <a:gd name="connsiteX63-127" fmla="*/ 1409700 w 2838450"/>
                <a:gd name="connsiteY63-128" fmla="*/ 374650 h 2641600"/>
                <a:gd name="connsiteX64-129" fmla="*/ 1314450 w 2838450"/>
                <a:gd name="connsiteY64-130" fmla="*/ 311150 h 2641600"/>
                <a:gd name="connsiteX65-131" fmla="*/ 1276350 w 2838450"/>
                <a:gd name="connsiteY65-132" fmla="*/ 260350 h 2641600"/>
                <a:gd name="connsiteX66-133" fmla="*/ 1187450 w 2838450"/>
                <a:gd name="connsiteY66-134" fmla="*/ 260350 h 2641600"/>
                <a:gd name="connsiteX67-135" fmla="*/ 1143000 w 2838450"/>
                <a:gd name="connsiteY67-136" fmla="*/ 209550 h 2641600"/>
                <a:gd name="connsiteX68-137" fmla="*/ 1162050 w 2838450"/>
                <a:gd name="connsiteY68-138" fmla="*/ 158750 h 2641600"/>
                <a:gd name="connsiteX69-139" fmla="*/ 1212850 w 2838450"/>
                <a:gd name="connsiteY69-140" fmla="*/ 82550 h 2641600"/>
                <a:gd name="connsiteX70-141" fmla="*/ 1066800 w 2838450"/>
                <a:gd name="connsiteY70-142" fmla="*/ 0 h 2641600"/>
                <a:gd name="connsiteX0-143" fmla="*/ 1066800 w 2838450"/>
                <a:gd name="connsiteY0-144" fmla="*/ 0 h 2641600"/>
                <a:gd name="connsiteX1-145" fmla="*/ 984250 w 2838450"/>
                <a:gd name="connsiteY1-146" fmla="*/ 114300 h 2641600"/>
                <a:gd name="connsiteX2-147" fmla="*/ 908050 w 2838450"/>
                <a:gd name="connsiteY2-148" fmla="*/ 196850 h 2641600"/>
                <a:gd name="connsiteX3-149" fmla="*/ 812800 w 2838450"/>
                <a:gd name="connsiteY3-150" fmla="*/ 234950 h 2641600"/>
                <a:gd name="connsiteX4-151" fmla="*/ 755650 w 2838450"/>
                <a:gd name="connsiteY4-152" fmla="*/ 342900 h 2641600"/>
                <a:gd name="connsiteX5-153" fmla="*/ 749300 w 2838450"/>
                <a:gd name="connsiteY5-154" fmla="*/ 444500 h 2641600"/>
                <a:gd name="connsiteX6-155" fmla="*/ 673100 w 2838450"/>
                <a:gd name="connsiteY6-156" fmla="*/ 533400 h 2641600"/>
                <a:gd name="connsiteX7-157" fmla="*/ 635000 w 2838450"/>
                <a:gd name="connsiteY7-158" fmla="*/ 635000 h 2641600"/>
                <a:gd name="connsiteX8-159" fmla="*/ 609600 w 2838450"/>
                <a:gd name="connsiteY8-160" fmla="*/ 742950 h 2641600"/>
                <a:gd name="connsiteX9-161" fmla="*/ 546100 w 2838450"/>
                <a:gd name="connsiteY9-162" fmla="*/ 831850 h 2641600"/>
                <a:gd name="connsiteX10-163" fmla="*/ 495300 w 2838450"/>
                <a:gd name="connsiteY10-164" fmla="*/ 876300 h 2641600"/>
                <a:gd name="connsiteX11-165" fmla="*/ 349250 w 2838450"/>
                <a:gd name="connsiteY11-166" fmla="*/ 1054100 h 2641600"/>
                <a:gd name="connsiteX12-167" fmla="*/ 355600 w 2838450"/>
                <a:gd name="connsiteY12-168" fmla="*/ 1162050 h 2641600"/>
                <a:gd name="connsiteX13-169" fmla="*/ 317500 w 2838450"/>
                <a:gd name="connsiteY13-170" fmla="*/ 1225550 h 2641600"/>
                <a:gd name="connsiteX14-171" fmla="*/ 355600 w 2838450"/>
                <a:gd name="connsiteY14-172" fmla="*/ 1301750 h 2641600"/>
                <a:gd name="connsiteX15-173" fmla="*/ 330200 w 2838450"/>
                <a:gd name="connsiteY15-174" fmla="*/ 1397000 h 2641600"/>
                <a:gd name="connsiteX16-175" fmla="*/ 330200 w 2838450"/>
                <a:gd name="connsiteY16-176" fmla="*/ 1397000 h 2641600"/>
                <a:gd name="connsiteX17-177" fmla="*/ 342900 w 2838450"/>
                <a:gd name="connsiteY17-178" fmla="*/ 1530350 h 2641600"/>
                <a:gd name="connsiteX18-179" fmla="*/ 304800 w 2838450"/>
                <a:gd name="connsiteY18-180" fmla="*/ 1638300 h 2641600"/>
                <a:gd name="connsiteX19-181" fmla="*/ 304800 w 2838450"/>
                <a:gd name="connsiteY19-182" fmla="*/ 1708150 h 2641600"/>
                <a:gd name="connsiteX20-183" fmla="*/ 184150 w 2838450"/>
                <a:gd name="connsiteY20-184" fmla="*/ 1771650 h 2641600"/>
                <a:gd name="connsiteX21-185" fmla="*/ 146050 w 2838450"/>
                <a:gd name="connsiteY21-186" fmla="*/ 1835150 h 2641600"/>
                <a:gd name="connsiteX22-187" fmla="*/ 0 w 2838450"/>
                <a:gd name="connsiteY22-188" fmla="*/ 2203450 h 2641600"/>
                <a:gd name="connsiteX23-189" fmla="*/ 19050 w 2838450"/>
                <a:gd name="connsiteY23-190" fmla="*/ 2247900 h 2641600"/>
                <a:gd name="connsiteX24-191" fmla="*/ 69850 w 2838450"/>
                <a:gd name="connsiteY24-192" fmla="*/ 2286000 h 2641600"/>
                <a:gd name="connsiteX25-193" fmla="*/ 171450 w 2838450"/>
                <a:gd name="connsiteY25-194" fmla="*/ 2425700 h 2641600"/>
                <a:gd name="connsiteX26-195" fmla="*/ 285750 w 2838450"/>
                <a:gd name="connsiteY26-196" fmla="*/ 2463800 h 2641600"/>
                <a:gd name="connsiteX27-197" fmla="*/ 444500 w 2838450"/>
                <a:gd name="connsiteY27-198" fmla="*/ 2546350 h 2641600"/>
                <a:gd name="connsiteX28-199" fmla="*/ 552450 w 2838450"/>
                <a:gd name="connsiteY28-200" fmla="*/ 2571750 h 2641600"/>
                <a:gd name="connsiteX29-201" fmla="*/ 717550 w 2838450"/>
                <a:gd name="connsiteY29-202" fmla="*/ 2578100 h 2641600"/>
                <a:gd name="connsiteX30-203" fmla="*/ 889000 w 2838450"/>
                <a:gd name="connsiteY30-204" fmla="*/ 2578100 h 2641600"/>
                <a:gd name="connsiteX31-205" fmla="*/ 1092200 w 2838450"/>
                <a:gd name="connsiteY31-206" fmla="*/ 2590800 h 2641600"/>
                <a:gd name="connsiteX32-207" fmla="*/ 1174750 w 2838450"/>
                <a:gd name="connsiteY32-208" fmla="*/ 2616200 h 2641600"/>
                <a:gd name="connsiteX33-209" fmla="*/ 1219200 w 2838450"/>
                <a:gd name="connsiteY33-210" fmla="*/ 2641600 h 2641600"/>
                <a:gd name="connsiteX34-211" fmla="*/ 1257300 w 2838450"/>
                <a:gd name="connsiteY34-212" fmla="*/ 2584450 h 2641600"/>
                <a:gd name="connsiteX35-213" fmla="*/ 1301750 w 2838450"/>
                <a:gd name="connsiteY35-214" fmla="*/ 2438400 h 2641600"/>
                <a:gd name="connsiteX36-215" fmla="*/ 1409700 w 2838450"/>
                <a:gd name="connsiteY36-216" fmla="*/ 2324100 h 2641600"/>
                <a:gd name="connsiteX37-217" fmla="*/ 1466850 w 2838450"/>
                <a:gd name="connsiteY37-218" fmla="*/ 2114550 h 2641600"/>
                <a:gd name="connsiteX38-219" fmla="*/ 1562100 w 2838450"/>
                <a:gd name="connsiteY38-220" fmla="*/ 1943100 h 2641600"/>
                <a:gd name="connsiteX39-221" fmla="*/ 1625600 w 2838450"/>
                <a:gd name="connsiteY39-222" fmla="*/ 1936750 h 2641600"/>
                <a:gd name="connsiteX40-223" fmla="*/ 1879600 w 2838450"/>
                <a:gd name="connsiteY40-224" fmla="*/ 2006600 h 2641600"/>
                <a:gd name="connsiteX41-225" fmla="*/ 1981200 w 2838450"/>
                <a:gd name="connsiteY41-226" fmla="*/ 2044700 h 2641600"/>
                <a:gd name="connsiteX42-227" fmla="*/ 2089150 w 2838450"/>
                <a:gd name="connsiteY42-228" fmla="*/ 2051050 h 2641600"/>
                <a:gd name="connsiteX43-229" fmla="*/ 2171700 w 2838450"/>
                <a:gd name="connsiteY43-230" fmla="*/ 2114550 h 2641600"/>
                <a:gd name="connsiteX44-231" fmla="*/ 2279650 w 2838450"/>
                <a:gd name="connsiteY44-232" fmla="*/ 2178050 h 2641600"/>
                <a:gd name="connsiteX45-233" fmla="*/ 2501900 w 2838450"/>
                <a:gd name="connsiteY45-234" fmla="*/ 2171700 h 2641600"/>
                <a:gd name="connsiteX46-235" fmla="*/ 2628900 w 2838450"/>
                <a:gd name="connsiteY46-236" fmla="*/ 2209800 h 2641600"/>
                <a:gd name="connsiteX47-237" fmla="*/ 2628900 w 2838450"/>
                <a:gd name="connsiteY47-238" fmla="*/ 2209800 h 2641600"/>
                <a:gd name="connsiteX48-239" fmla="*/ 2667000 w 2838450"/>
                <a:gd name="connsiteY48-240" fmla="*/ 1828800 h 2641600"/>
                <a:gd name="connsiteX49-241" fmla="*/ 2736850 w 2838450"/>
                <a:gd name="connsiteY49-242" fmla="*/ 1574800 h 2641600"/>
                <a:gd name="connsiteX50-243" fmla="*/ 2774950 w 2838450"/>
                <a:gd name="connsiteY50-244" fmla="*/ 1485900 h 2641600"/>
                <a:gd name="connsiteX51-245" fmla="*/ 2838450 w 2838450"/>
                <a:gd name="connsiteY51-246" fmla="*/ 1225550 h 2641600"/>
                <a:gd name="connsiteX52-247" fmla="*/ 2825750 w 2838450"/>
                <a:gd name="connsiteY52-248" fmla="*/ 1104900 h 2641600"/>
                <a:gd name="connsiteX53-249" fmla="*/ 2825750 w 2838450"/>
                <a:gd name="connsiteY53-250" fmla="*/ 1035050 h 2641600"/>
                <a:gd name="connsiteX54-251" fmla="*/ 2749550 w 2838450"/>
                <a:gd name="connsiteY54-252" fmla="*/ 1016000 h 2641600"/>
                <a:gd name="connsiteX55-253" fmla="*/ 2654300 w 2838450"/>
                <a:gd name="connsiteY55-254" fmla="*/ 946150 h 2641600"/>
                <a:gd name="connsiteX56-255" fmla="*/ 2451100 w 2838450"/>
                <a:gd name="connsiteY56-256" fmla="*/ 869950 h 2641600"/>
                <a:gd name="connsiteX57-257" fmla="*/ 2343150 w 2838450"/>
                <a:gd name="connsiteY57-258" fmla="*/ 774700 h 2641600"/>
                <a:gd name="connsiteX58-259" fmla="*/ 2051050 w 2838450"/>
                <a:gd name="connsiteY58-260" fmla="*/ 660400 h 2641600"/>
                <a:gd name="connsiteX59-261" fmla="*/ 1771650 w 2838450"/>
                <a:gd name="connsiteY59-262" fmla="*/ 546100 h 2641600"/>
                <a:gd name="connsiteX60-263" fmla="*/ 1631950 w 2838450"/>
                <a:gd name="connsiteY60-264" fmla="*/ 488950 h 2641600"/>
                <a:gd name="connsiteX61-265" fmla="*/ 1549400 w 2838450"/>
                <a:gd name="connsiteY61-266" fmla="*/ 400050 h 2641600"/>
                <a:gd name="connsiteX62-267" fmla="*/ 1479550 w 2838450"/>
                <a:gd name="connsiteY62-268" fmla="*/ 374650 h 2641600"/>
                <a:gd name="connsiteX63-269" fmla="*/ 1409700 w 2838450"/>
                <a:gd name="connsiteY63-270" fmla="*/ 374650 h 2641600"/>
                <a:gd name="connsiteX64-271" fmla="*/ 1314450 w 2838450"/>
                <a:gd name="connsiteY64-272" fmla="*/ 311150 h 2641600"/>
                <a:gd name="connsiteX65-273" fmla="*/ 1276350 w 2838450"/>
                <a:gd name="connsiteY65-274" fmla="*/ 260350 h 2641600"/>
                <a:gd name="connsiteX66-275" fmla="*/ 1187450 w 2838450"/>
                <a:gd name="connsiteY66-276" fmla="*/ 260350 h 2641600"/>
                <a:gd name="connsiteX67-277" fmla="*/ 1143000 w 2838450"/>
                <a:gd name="connsiteY67-278" fmla="*/ 209550 h 2641600"/>
                <a:gd name="connsiteX68-279" fmla="*/ 1162050 w 2838450"/>
                <a:gd name="connsiteY68-280" fmla="*/ 158750 h 2641600"/>
                <a:gd name="connsiteX69-281" fmla="*/ 1212850 w 2838450"/>
                <a:gd name="connsiteY69-282" fmla="*/ 82550 h 2641600"/>
                <a:gd name="connsiteX70-283" fmla="*/ 1066800 w 2838450"/>
                <a:gd name="connsiteY70-284" fmla="*/ 0 h 2641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Lst>
              <a:rect l="l" t="t" r="r" b="b"/>
              <a:pathLst>
                <a:path w="2838450" h="2641600">
                  <a:moveTo>
                    <a:pt x="1066800" y="0"/>
                  </a:moveTo>
                  <a:lnTo>
                    <a:pt x="984250" y="114300"/>
                  </a:lnTo>
                  <a:lnTo>
                    <a:pt x="908050" y="196850"/>
                  </a:lnTo>
                  <a:lnTo>
                    <a:pt x="812800" y="234950"/>
                  </a:lnTo>
                  <a:lnTo>
                    <a:pt x="755650" y="342900"/>
                  </a:lnTo>
                  <a:lnTo>
                    <a:pt x="749300" y="444500"/>
                  </a:lnTo>
                  <a:lnTo>
                    <a:pt x="673100" y="533400"/>
                  </a:lnTo>
                  <a:lnTo>
                    <a:pt x="635000" y="635000"/>
                  </a:lnTo>
                  <a:lnTo>
                    <a:pt x="609600" y="742950"/>
                  </a:lnTo>
                  <a:lnTo>
                    <a:pt x="546100" y="831850"/>
                  </a:lnTo>
                  <a:lnTo>
                    <a:pt x="495300" y="876300"/>
                  </a:lnTo>
                  <a:lnTo>
                    <a:pt x="349250" y="1054100"/>
                  </a:lnTo>
                  <a:lnTo>
                    <a:pt x="355600" y="1162050"/>
                  </a:lnTo>
                  <a:lnTo>
                    <a:pt x="317500" y="1225550"/>
                  </a:lnTo>
                  <a:lnTo>
                    <a:pt x="355600" y="1301750"/>
                  </a:lnTo>
                  <a:lnTo>
                    <a:pt x="330200" y="1397000"/>
                  </a:lnTo>
                  <a:lnTo>
                    <a:pt x="330200" y="1397000"/>
                  </a:lnTo>
                  <a:lnTo>
                    <a:pt x="342900" y="1530350"/>
                  </a:lnTo>
                  <a:lnTo>
                    <a:pt x="304800" y="1638300"/>
                  </a:lnTo>
                  <a:lnTo>
                    <a:pt x="304800" y="1708150"/>
                  </a:lnTo>
                  <a:lnTo>
                    <a:pt x="184150" y="1771650"/>
                  </a:lnTo>
                  <a:lnTo>
                    <a:pt x="146050" y="1835150"/>
                  </a:lnTo>
                  <a:lnTo>
                    <a:pt x="0" y="2203450"/>
                  </a:lnTo>
                  <a:lnTo>
                    <a:pt x="19050" y="2247900"/>
                  </a:lnTo>
                  <a:lnTo>
                    <a:pt x="69850" y="2286000"/>
                  </a:lnTo>
                  <a:lnTo>
                    <a:pt x="171450" y="2425700"/>
                  </a:lnTo>
                  <a:lnTo>
                    <a:pt x="285750" y="2463800"/>
                  </a:lnTo>
                  <a:lnTo>
                    <a:pt x="444500" y="2546350"/>
                  </a:lnTo>
                  <a:lnTo>
                    <a:pt x="552450" y="2571750"/>
                  </a:lnTo>
                  <a:lnTo>
                    <a:pt x="717550" y="2578100"/>
                  </a:lnTo>
                  <a:lnTo>
                    <a:pt x="889000" y="2578100"/>
                  </a:lnTo>
                  <a:lnTo>
                    <a:pt x="1092200" y="2590800"/>
                  </a:lnTo>
                  <a:lnTo>
                    <a:pt x="1174750" y="2616200"/>
                  </a:lnTo>
                  <a:lnTo>
                    <a:pt x="1219200" y="2641600"/>
                  </a:lnTo>
                  <a:lnTo>
                    <a:pt x="1257300" y="2584450"/>
                  </a:lnTo>
                  <a:lnTo>
                    <a:pt x="1301750" y="2438400"/>
                  </a:lnTo>
                  <a:lnTo>
                    <a:pt x="1409700" y="2324100"/>
                  </a:lnTo>
                  <a:lnTo>
                    <a:pt x="1466850" y="2114550"/>
                  </a:lnTo>
                  <a:lnTo>
                    <a:pt x="1562100" y="1943100"/>
                  </a:lnTo>
                  <a:lnTo>
                    <a:pt x="1625600" y="1936750"/>
                  </a:lnTo>
                  <a:lnTo>
                    <a:pt x="1879600" y="2006600"/>
                  </a:lnTo>
                  <a:lnTo>
                    <a:pt x="1981200" y="2044700"/>
                  </a:lnTo>
                  <a:lnTo>
                    <a:pt x="2089150" y="2051050"/>
                  </a:lnTo>
                  <a:lnTo>
                    <a:pt x="2171700" y="2114550"/>
                  </a:lnTo>
                  <a:lnTo>
                    <a:pt x="2279650" y="2178050"/>
                  </a:lnTo>
                  <a:lnTo>
                    <a:pt x="2501900" y="2171700"/>
                  </a:lnTo>
                  <a:lnTo>
                    <a:pt x="2628900" y="2209800"/>
                  </a:lnTo>
                  <a:lnTo>
                    <a:pt x="2628900" y="2209800"/>
                  </a:lnTo>
                  <a:lnTo>
                    <a:pt x="2667000" y="1828800"/>
                  </a:lnTo>
                  <a:lnTo>
                    <a:pt x="2736850" y="1574800"/>
                  </a:lnTo>
                  <a:lnTo>
                    <a:pt x="2774950" y="1485900"/>
                  </a:lnTo>
                  <a:lnTo>
                    <a:pt x="2838450" y="1225550"/>
                  </a:lnTo>
                  <a:lnTo>
                    <a:pt x="2825750" y="1104900"/>
                  </a:lnTo>
                  <a:lnTo>
                    <a:pt x="2825750" y="1035050"/>
                  </a:lnTo>
                  <a:lnTo>
                    <a:pt x="2749550" y="1016000"/>
                  </a:lnTo>
                  <a:lnTo>
                    <a:pt x="2654300" y="946150"/>
                  </a:lnTo>
                  <a:lnTo>
                    <a:pt x="2451100" y="869950"/>
                  </a:lnTo>
                  <a:lnTo>
                    <a:pt x="2343150" y="774700"/>
                  </a:lnTo>
                  <a:lnTo>
                    <a:pt x="2051050" y="660400"/>
                  </a:lnTo>
                  <a:lnTo>
                    <a:pt x="1771650" y="546100"/>
                  </a:lnTo>
                  <a:lnTo>
                    <a:pt x="1631950" y="488950"/>
                  </a:lnTo>
                  <a:lnTo>
                    <a:pt x="1549400" y="400050"/>
                  </a:lnTo>
                  <a:lnTo>
                    <a:pt x="1479550" y="374650"/>
                  </a:lnTo>
                  <a:lnTo>
                    <a:pt x="1409700" y="374650"/>
                  </a:lnTo>
                  <a:lnTo>
                    <a:pt x="1314450" y="311150"/>
                  </a:lnTo>
                  <a:lnTo>
                    <a:pt x="1276350" y="260350"/>
                  </a:lnTo>
                  <a:lnTo>
                    <a:pt x="1187450" y="260350"/>
                  </a:lnTo>
                  <a:lnTo>
                    <a:pt x="1143000" y="209550"/>
                  </a:lnTo>
                  <a:lnTo>
                    <a:pt x="1162050" y="158750"/>
                  </a:lnTo>
                  <a:lnTo>
                    <a:pt x="1212850" y="82550"/>
                  </a:lnTo>
                  <a:lnTo>
                    <a:pt x="1066800" y="0"/>
                  </a:lnTo>
                  <a:close/>
                </a:path>
              </a:pathLst>
            </a:custGeom>
            <a:solidFill>
              <a:srgbClr val="FA6A8C">
                <a:alpha val="33000"/>
              </a:srgbClr>
            </a:solidFill>
            <a:ln>
              <a:solidFill>
                <a:srgbClr val="FA6A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214678" y="2433250"/>
              <a:ext cx="857256" cy="276999"/>
            </a:xfrm>
            <a:prstGeom prst="rect">
              <a:avLst/>
            </a:prstGeom>
            <a:noFill/>
          </p:spPr>
          <p:txBody>
            <a:bodyPr wrap="square" rtlCol="0">
              <a:spAutoFit/>
            </a:bodyPr>
            <a:lstStyle/>
            <a:p>
              <a:r>
                <a:rPr lang="zh-CN" altLang="en-US" sz="1200" dirty="0" smtClean="0">
                  <a:solidFill>
                    <a:srgbClr val="FF0000"/>
                  </a:solidFill>
                  <a:latin typeface="方正楷体_GBK" pitchFamily="65" charset="-122"/>
                  <a:ea typeface="方正楷体_GBK" pitchFamily="65" charset="-122"/>
                </a:rPr>
                <a:t>淮州新城</a:t>
              </a:r>
              <a:endParaRPr lang="zh-CN" altLang="en-US" sz="1200" dirty="0">
                <a:solidFill>
                  <a:srgbClr val="FF0000"/>
                </a:solidFill>
                <a:latin typeface="方正楷体_GBK" pitchFamily="65" charset="-122"/>
                <a:ea typeface="方正楷体_GBK" pitchFamily="65" charset="-122"/>
              </a:endParaRPr>
            </a:p>
          </p:txBody>
        </p:sp>
        <p:cxnSp>
          <p:nvCxnSpPr>
            <p:cNvPr id="9" name="直接箭头连接符 8"/>
            <p:cNvCxnSpPr>
              <a:stCxn id="43" idx="59"/>
            </p:cNvCxnSpPr>
            <p:nvPr/>
          </p:nvCxnSpPr>
          <p:spPr bwMode="auto">
            <a:xfrm flipV="1">
              <a:off x="3489155" y="2643188"/>
              <a:ext cx="154151" cy="341960"/>
            </a:xfrm>
            <a:prstGeom prst="straightConnector1">
              <a:avLst/>
            </a:prstGeom>
            <a:solidFill>
              <a:srgbClr val="CCFFFF">
                <a:alpha val="68999"/>
              </a:srgbClr>
            </a:solidFill>
            <a:ln w="9525" cap="flat" cmpd="sng" algn="ctr">
              <a:solidFill>
                <a:srgbClr val="FF0000"/>
              </a:solidFill>
              <a:prstDash val="solid"/>
              <a:round/>
              <a:headEnd type="none" w="med" len="med"/>
              <a:tailEnd type="arrow"/>
            </a:ln>
            <a:effectLst>
              <a:outerShdw dist="17961" dir="2700000" algn="ctr" rotWithShape="0">
                <a:schemeClr val="bg1">
                  <a:gamma/>
                  <a:shade val="60000"/>
                  <a:invGamma/>
                </a:schemeClr>
              </a:outerShdw>
            </a:effectLst>
          </p:spPr>
        </p:cxnSp>
      </p:grpSp>
      <p:sp>
        <p:nvSpPr>
          <p:cNvPr id="11" name="矩形 1"/>
          <p:cNvSpPr>
            <a:spLocks noChangeArrowheads="1"/>
          </p:cNvSpPr>
          <p:nvPr/>
        </p:nvSpPr>
        <p:spPr bwMode="auto">
          <a:xfrm>
            <a:off x="142844" y="544943"/>
            <a:ext cx="8786874" cy="900246"/>
          </a:xfrm>
          <a:prstGeom prst="rect">
            <a:avLst/>
          </a:prstGeom>
          <a:noFill/>
          <a:ln w="9525">
            <a:noFill/>
            <a:miter lim="800000"/>
            <a:headEnd/>
            <a:tailEnd/>
          </a:ln>
        </p:spPr>
        <p:txBody>
          <a:bodyPr wrap="square">
            <a:spAutoFit/>
          </a:bodyPr>
          <a:lstStyle/>
          <a:p>
            <a:pPr algn="just">
              <a:lnSpc>
                <a:spcPts val="2100"/>
              </a:lnSpc>
            </a:pPr>
            <a:r>
              <a:rPr lang="zh-CN" altLang="en-US" sz="1400" b="1" dirty="0" smtClean="0">
                <a:solidFill>
                  <a:srgbClr val="C00000"/>
                </a:solidFill>
                <a:latin typeface="微软雅黑" pitchFamily="34" charset="-122"/>
                <a:ea typeface="微软雅黑" pitchFamily="34" charset="-122"/>
              </a:rPr>
              <a:t>一山连两翼：</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市第十三次党代会提出，要坚持完善城市体系与提升城市功能互促共进，</a:t>
            </a:r>
            <a:r>
              <a:rPr lang="zh-CN" altLang="en-US"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重塑城市空间结构和经济地理</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，推进“</a:t>
            </a:r>
            <a:r>
              <a:rPr lang="zh-CN" altLang="en-US"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东进、南拓、西控、北改、中优</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a:t>
            </a:r>
            <a:r>
              <a:rPr lang="zh-CN" altLang="en-US"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 </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形成“</a:t>
            </a:r>
            <a:r>
              <a:rPr lang="zh-CN" altLang="en-US"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一山连两翼</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”的空间发展格局，促进城市可持续发展</a:t>
            </a:r>
            <a:r>
              <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淮州新城是成都实施“东进”战略的</a:t>
            </a:r>
            <a:r>
              <a:rPr lang="zh-CN" altLang="zh-CN"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核心承载地，</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是未来成都东部新城的</a:t>
            </a:r>
            <a:r>
              <a:rPr lang="zh-CN" altLang="zh-CN" sz="1400" b="1" dirty="0" smtClean="0">
                <a:solidFill>
                  <a:srgbClr val="FF0000"/>
                </a:solidFill>
                <a:latin typeface="方正楷体简体" panose="03000509000000000000" pitchFamily="65" charset="-122"/>
                <a:ea typeface="方正楷体简体" panose="03000509000000000000" pitchFamily="65" charset="-122"/>
                <a:sym typeface="Arial" panose="020B0604020202020204" pitchFamily="34" charset="0"/>
              </a:rPr>
              <a:t>重要组成部分</a:t>
            </a:r>
            <a:r>
              <a:rPr lang="zh-CN" altLang="zh-CN"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a:t>
            </a:r>
            <a:endParaRPr lang="zh-CN" altLang="en-US" sz="14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endParaRPr>
          </a:p>
        </p:txBody>
      </p:sp>
      <p:pic>
        <p:nvPicPr>
          <p:cNvPr id="13" name="图片 12"/>
          <p:cNvPicPr>
            <a:picLocks noChangeAspect="1"/>
          </p:cNvPicPr>
          <p:nvPr/>
        </p:nvPicPr>
        <p:blipFill>
          <a:blip r:embed="rId4" cstate="print"/>
          <a:srcRect/>
          <a:stretch>
            <a:fillRect/>
          </a:stretch>
        </p:blipFill>
        <p:spPr bwMode="auto">
          <a:xfrm>
            <a:off x="4071934" y="1500180"/>
            <a:ext cx="4535487" cy="3049588"/>
          </a:xfrm>
          <a:prstGeom prst="rect">
            <a:avLst/>
          </a:prstGeom>
          <a:noFill/>
          <a:ln w="9525">
            <a:noFill/>
            <a:miter lim="800000"/>
            <a:headEnd/>
            <a:tailEnd/>
          </a:ln>
        </p:spPr>
      </p:pic>
      <p:sp>
        <p:nvSpPr>
          <p:cNvPr id="14" name="椭圆 13"/>
          <p:cNvSpPr/>
          <p:nvPr/>
        </p:nvSpPr>
        <p:spPr bwMode="auto">
          <a:xfrm>
            <a:off x="7715272" y="2786064"/>
            <a:ext cx="500066" cy="500066"/>
          </a:xfrm>
          <a:prstGeom prst="ellipse">
            <a:avLst/>
          </a:prstGeom>
          <a:noFill/>
          <a:ln w="28575" cap="flat" cmpd="sng" algn="ctr">
            <a:solidFill>
              <a:srgbClr val="FF0000"/>
            </a:solidFill>
            <a:prstDash val="sysDash"/>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Tree>
    <p:extLst>
      <p:ext uri="{BB962C8B-B14F-4D97-AF65-F5344CB8AC3E}">
        <p14:creationId xmlns="" xmlns:p14="http://schemas.microsoft.com/office/powerpoint/2010/main" val="1117948588"/>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26CE"/>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4" cstate="print">
            <a:extLst>
              <a:ext uri="{28A0092B-C50C-407E-A947-70E740481C1C}">
                <a14:useLocalDpi xmlns="" xmlns:a14="http://schemas.microsoft.com/office/drawing/2010/main" val="0"/>
              </a:ext>
            </a:extLst>
          </a:blip>
          <a:srcRect l="3965" t="20050" r="14301" b="16219"/>
          <a:stretch/>
        </p:blipFill>
        <p:spPr>
          <a:xfrm>
            <a:off x="5220072" y="699542"/>
            <a:ext cx="3717243" cy="4104456"/>
          </a:xfrm>
          <a:prstGeom prst="rect">
            <a:avLst/>
          </a:prstGeom>
        </p:spPr>
      </p:pic>
      <p:sp>
        <p:nvSpPr>
          <p:cNvPr id="5" name="矩形 4"/>
          <p:cNvSpPr>
            <a:spLocks/>
          </p:cNvSpPr>
          <p:nvPr/>
        </p:nvSpPr>
        <p:spPr bwMode="auto">
          <a:xfrm>
            <a:off x="5219188" y="699542"/>
            <a:ext cx="3717243" cy="4102915"/>
          </a:xfrm>
          <a:prstGeom prst="rect">
            <a:avLst/>
          </a:prstGeom>
          <a:solidFill>
            <a:schemeClr val="bg1">
              <a:alpha val="1000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30" name="任意多边形 29"/>
          <p:cNvSpPr>
            <a:spLocks/>
          </p:cNvSpPr>
          <p:nvPr/>
        </p:nvSpPr>
        <p:spPr bwMode="auto">
          <a:xfrm>
            <a:off x="5326380" y="830580"/>
            <a:ext cx="3413760" cy="3528060"/>
          </a:xfrm>
          <a:custGeom>
            <a:avLst/>
            <a:gdLst>
              <a:gd name="connsiteX0" fmla="*/ 1714500 w 3413760"/>
              <a:gd name="connsiteY0" fmla="*/ 0 h 3528060"/>
              <a:gd name="connsiteX1" fmla="*/ 1699260 w 3413760"/>
              <a:gd name="connsiteY1" fmla="*/ 38100 h 3528060"/>
              <a:gd name="connsiteX2" fmla="*/ 1691640 w 3413760"/>
              <a:gd name="connsiteY2" fmla="*/ 60960 h 3528060"/>
              <a:gd name="connsiteX3" fmla="*/ 1668780 w 3413760"/>
              <a:gd name="connsiteY3" fmla="*/ 76200 h 3528060"/>
              <a:gd name="connsiteX4" fmla="*/ 1638300 w 3413760"/>
              <a:gd name="connsiteY4" fmla="*/ 121920 h 3528060"/>
              <a:gd name="connsiteX5" fmla="*/ 1592580 w 3413760"/>
              <a:gd name="connsiteY5" fmla="*/ 160020 h 3528060"/>
              <a:gd name="connsiteX6" fmla="*/ 1577340 w 3413760"/>
              <a:gd name="connsiteY6" fmla="*/ 182880 h 3528060"/>
              <a:gd name="connsiteX7" fmla="*/ 1531620 w 3413760"/>
              <a:gd name="connsiteY7" fmla="*/ 213360 h 3528060"/>
              <a:gd name="connsiteX8" fmla="*/ 1485900 w 3413760"/>
              <a:gd name="connsiteY8" fmla="*/ 228600 h 3528060"/>
              <a:gd name="connsiteX9" fmla="*/ 1470660 w 3413760"/>
              <a:gd name="connsiteY9" fmla="*/ 251460 h 3528060"/>
              <a:gd name="connsiteX10" fmla="*/ 1447800 w 3413760"/>
              <a:gd name="connsiteY10" fmla="*/ 259080 h 3528060"/>
              <a:gd name="connsiteX11" fmla="*/ 1440180 w 3413760"/>
              <a:gd name="connsiteY11" fmla="*/ 281940 h 3528060"/>
              <a:gd name="connsiteX12" fmla="*/ 1417320 w 3413760"/>
              <a:gd name="connsiteY12" fmla="*/ 297180 h 3528060"/>
              <a:gd name="connsiteX13" fmla="*/ 1394460 w 3413760"/>
              <a:gd name="connsiteY13" fmla="*/ 350520 h 3528060"/>
              <a:gd name="connsiteX14" fmla="*/ 1386840 w 3413760"/>
              <a:gd name="connsiteY14" fmla="*/ 449580 h 3528060"/>
              <a:gd name="connsiteX15" fmla="*/ 1379220 w 3413760"/>
              <a:gd name="connsiteY15" fmla="*/ 472440 h 3528060"/>
              <a:gd name="connsiteX16" fmla="*/ 1356360 w 3413760"/>
              <a:gd name="connsiteY16" fmla="*/ 487680 h 3528060"/>
              <a:gd name="connsiteX17" fmla="*/ 1325880 w 3413760"/>
              <a:gd name="connsiteY17" fmla="*/ 533400 h 3528060"/>
              <a:gd name="connsiteX18" fmla="*/ 1310640 w 3413760"/>
              <a:gd name="connsiteY18" fmla="*/ 579120 h 3528060"/>
              <a:gd name="connsiteX19" fmla="*/ 1287780 w 3413760"/>
              <a:gd name="connsiteY19" fmla="*/ 624840 h 3528060"/>
              <a:gd name="connsiteX20" fmla="*/ 1272540 w 3413760"/>
              <a:gd name="connsiteY20" fmla="*/ 647700 h 3528060"/>
              <a:gd name="connsiteX21" fmla="*/ 1264920 w 3413760"/>
              <a:gd name="connsiteY21" fmla="*/ 670560 h 3528060"/>
              <a:gd name="connsiteX22" fmla="*/ 1249680 w 3413760"/>
              <a:gd name="connsiteY22" fmla="*/ 693420 h 3528060"/>
              <a:gd name="connsiteX23" fmla="*/ 1234440 w 3413760"/>
              <a:gd name="connsiteY23" fmla="*/ 739140 h 3528060"/>
              <a:gd name="connsiteX24" fmla="*/ 1226820 w 3413760"/>
              <a:gd name="connsiteY24" fmla="*/ 762000 h 3528060"/>
              <a:gd name="connsiteX25" fmla="*/ 1211580 w 3413760"/>
              <a:gd name="connsiteY25" fmla="*/ 784860 h 3528060"/>
              <a:gd name="connsiteX26" fmla="*/ 1196340 w 3413760"/>
              <a:gd name="connsiteY26" fmla="*/ 830580 h 3528060"/>
              <a:gd name="connsiteX27" fmla="*/ 1150620 w 3413760"/>
              <a:gd name="connsiteY27" fmla="*/ 868680 h 3528060"/>
              <a:gd name="connsiteX28" fmla="*/ 1135380 w 3413760"/>
              <a:gd name="connsiteY28" fmla="*/ 891540 h 3528060"/>
              <a:gd name="connsiteX29" fmla="*/ 1089660 w 3413760"/>
              <a:gd name="connsiteY29" fmla="*/ 922020 h 3528060"/>
              <a:gd name="connsiteX30" fmla="*/ 1043940 w 3413760"/>
              <a:gd name="connsiteY30" fmla="*/ 990600 h 3528060"/>
              <a:gd name="connsiteX31" fmla="*/ 1028700 w 3413760"/>
              <a:gd name="connsiteY31" fmla="*/ 1013460 h 3528060"/>
              <a:gd name="connsiteX32" fmla="*/ 1005840 w 3413760"/>
              <a:gd name="connsiteY32" fmla="*/ 1028700 h 3528060"/>
              <a:gd name="connsiteX33" fmla="*/ 982980 w 3413760"/>
              <a:gd name="connsiteY33" fmla="*/ 1074420 h 3528060"/>
              <a:gd name="connsiteX34" fmla="*/ 975360 w 3413760"/>
              <a:gd name="connsiteY34" fmla="*/ 1097280 h 3528060"/>
              <a:gd name="connsiteX35" fmla="*/ 998220 w 3413760"/>
              <a:gd name="connsiteY35" fmla="*/ 1143000 h 3528060"/>
              <a:gd name="connsiteX36" fmla="*/ 975360 w 3413760"/>
              <a:gd name="connsiteY36" fmla="*/ 1219200 h 3528060"/>
              <a:gd name="connsiteX37" fmla="*/ 960120 w 3413760"/>
              <a:gd name="connsiteY37" fmla="*/ 1264920 h 3528060"/>
              <a:gd name="connsiteX38" fmla="*/ 952500 w 3413760"/>
              <a:gd name="connsiteY38" fmla="*/ 1287780 h 3528060"/>
              <a:gd name="connsiteX39" fmla="*/ 960120 w 3413760"/>
              <a:gd name="connsiteY39" fmla="*/ 1318260 h 3528060"/>
              <a:gd name="connsiteX40" fmla="*/ 982980 w 3413760"/>
              <a:gd name="connsiteY40" fmla="*/ 1333500 h 3528060"/>
              <a:gd name="connsiteX41" fmla="*/ 975360 w 3413760"/>
              <a:gd name="connsiteY41" fmla="*/ 1371600 h 3528060"/>
              <a:gd name="connsiteX42" fmla="*/ 967740 w 3413760"/>
              <a:gd name="connsiteY42" fmla="*/ 1394460 h 3528060"/>
              <a:gd name="connsiteX43" fmla="*/ 937260 w 3413760"/>
              <a:gd name="connsiteY43" fmla="*/ 1440180 h 3528060"/>
              <a:gd name="connsiteX44" fmla="*/ 944880 w 3413760"/>
              <a:gd name="connsiteY44" fmla="*/ 1485900 h 3528060"/>
              <a:gd name="connsiteX45" fmla="*/ 960120 w 3413760"/>
              <a:gd name="connsiteY45" fmla="*/ 1508760 h 3528060"/>
              <a:gd name="connsiteX46" fmla="*/ 944880 w 3413760"/>
              <a:gd name="connsiteY46" fmla="*/ 1623060 h 3528060"/>
              <a:gd name="connsiteX47" fmla="*/ 937260 w 3413760"/>
              <a:gd name="connsiteY47" fmla="*/ 1729740 h 3528060"/>
              <a:gd name="connsiteX48" fmla="*/ 914400 w 3413760"/>
              <a:gd name="connsiteY48" fmla="*/ 1775460 h 3528060"/>
              <a:gd name="connsiteX49" fmla="*/ 868680 w 3413760"/>
              <a:gd name="connsiteY49" fmla="*/ 1805940 h 3528060"/>
              <a:gd name="connsiteX50" fmla="*/ 845820 w 3413760"/>
              <a:gd name="connsiteY50" fmla="*/ 1821180 h 3528060"/>
              <a:gd name="connsiteX51" fmla="*/ 822960 w 3413760"/>
              <a:gd name="connsiteY51" fmla="*/ 1836420 h 3528060"/>
              <a:gd name="connsiteX52" fmla="*/ 800100 w 3413760"/>
              <a:gd name="connsiteY52" fmla="*/ 1844040 h 3528060"/>
              <a:gd name="connsiteX53" fmla="*/ 769620 w 3413760"/>
              <a:gd name="connsiteY53" fmla="*/ 1889760 h 3528060"/>
              <a:gd name="connsiteX54" fmla="*/ 754380 w 3413760"/>
              <a:gd name="connsiteY54" fmla="*/ 1935480 h 3528060"/>
              <a:gd name="connsiteX55" fmla="*/ 746760 w 3413760"/>
              <a:gd name="connsiteY55" fmla="*/ 1965960 h 3528060"/>
              <a:gd name="connsiteX56" fmla="*/ 731520 w 3413760"/>
              <a:gd name="connsiteY56" fmla="*/ 2011680 h 3528060"/>
              <a:gd name="connsiteX57" fmla="*/ 723900 w 3413760"/>
              <a:gd name="connsiteY57" fmla="*/ 2034540 h 3528060"/>
              <a:gd name="connsiteX58" fmla="*/ 708660 w 3413760"/>
              <a:gd name="connsiteY58" fmla="*/ 2057400 h 3528060"/>
              <a:gd name="connsiteX59" fmla="*/ 678180 w 3413760"/>
              <a:gd name="connsiteY59" fmla="*/ 2103120 h 3528060"/>
              <a:gd name="connsiteX60" fmla="*/ 655320 w 3413760"/>
              <a:gd name="connsiteY60" fmla="*/ 2148840 h 3528060"/>
              <a:gd name="connsiteX61" fmla="*/ 632460 w 3413760"/>
              <a:gd name="connsiteY61" fmla="*/ 2194560 h 3528060"/>
              <a:gd name="connsiteX62" fmla="*/ 624840 w 3413760"/>
              <a:gd name="connsiteY62" fmla="*/ 2225040 h 3528060"/>
              <a:gd name="connsiteX63" fmla="*/ 609600 w 3413760"/>
              <a:gd name="connsiteY63" fmla="*/ 2316480 h 3528060"/>
              <a:gd name="connsiteX64" fmla="*/ 571500 w 3413760"/>
              <a:gd name="connsiteY64" fmla="*/ 2362200 h 3528060"/>
              <a:gd name="connsiteX65" fmla="*/ 556260 w 3413760"/>
              <a:gd name="connsiteY65" fmla="*/ 2415540 h 3528060"/>
              <a:gd name="connsiteX66" fmla="*/ 541020 w 3413760"/>
              <a:gd name="connsiteY66" fmla="*/ 2461260 h 3528060"/>
              <a:gd name="connsiteX67" fmla="*/ 533400 w 3413760"/>
              <a:gd name="connsiteY67" fmla="*/ 2484120 h 3528060"/>
              <a:gd name="connsiteX68" fmla="*/ 518160 w 3413760"/>
              <a:gd name="connsiteY68" fmla="*/ 2506980 h 3528060"/>
              <a:gd name="connsiteX69" fmla="*/ 510540 w 3413760"/>
              <a:gd name="connsiteY69" fmla="*/ 2529840 h 3528060"/>
              <a:gd name="connsiteX70" fmla="*/ 487680 w 3413760"/>
              <a:gd name="connsiteY70" fmla="*/ 2537460 h 3528060"/>
              <a:gd name="connsiteX71" fmla="*/ 464820 w 3413760"/>
              <a:gd name="connsiteY71" fmla="*/ 2560320 h 3528060"/>
              <a:gd name="connsiteX72" fmla="*/ 441960 w 3413760"/>
              <a:gd name="connsiteY72" fmla="*/ 2575560 h 3528060"/>
              <a:gd name="connsiteX73" fmla="*/ 426720 w 3413760"/>
              <a:gd name="connsiteY73" fmla="*/ 2598420 h 3528060"/>
              <a:gd name="connsiteX74" fmla="*/ 403860 w 3413760"/>
              <a:gd name="connsiteY74" fmla="*/ 2606040 h 3528060"/>
              <a:gd name="connsiteX75" fmla="*/ 358140 w 3413760"/>
              <a:gd name="connsiteY75" fmla="*/ 2636520 h 3528060"/>
              <a:gd name="connsiteX76" fmla="*/ 335280 w 3413760"/>
              <a:gd name="connsiteY76" fmla="*/ 2651760 h 3528060"/>
              <a:gd name="connsiteX77" fmla="*/ 297180 w 3413760"/>
              <a:gd name="connsiteY77" fmla="*/ 2720340 h 3528060"/>
              <a:gd name="connsiteX78" fmla="*/ 304800 w 3413760"/>
              <a:gd name="connsiteY78" fmla="*/ 2903220 h 3528060"/>
              <a:gd name="connsiteX79" fmla="*/ 297180 w 3413760"/>
              <a:gd name="connsiteY79" fmla="*/ 2948940 h 3528060"/>
              <a:gd name="connsiteX80" fmla="*/ 251460 w 3413760"/>
              <a:gd name="connsiteY80" fmla="*/ 2964180 h 3528060"/>
              <a:gd name="connsiteX81" fmla="*/ 228600 w 3413760"/>
              <a:gd name="connsiteY81" fmla="*/ 3009900 h 3528060"/>
              <a:gd name="connsiteX82" fmla="*/ 220980 w 3413760"/>
              <a:gd name="connsiteY82" fmla="*/ 3032760 h 3528060"/>
              <a:gd name="connsiteX83" fmla="*/ 190500 w 3413760"/>
              <a:gd name="connsiteY83" fmla="*/ 3078480 h 3528060"/>
              <a:gd name="connsiteX84" fmla="*/ 160020 w 3413760"/>
              <a:gd name="connsiteY84" fmla="*/ 3124200 h 3528060"/>
              <a:gd name="connsiteX85" fmla="*/ 144780 w 3413760"/>
              <a:gd name="connsiteY85" fmla="*/ 3147060 h 3528060"/>
              <a:gd name="connsiteX86" fmla="*/ 121920 w 3413760"/>
              <a:gd name="connsiteY86" fmla="*/ 3162300 h 3528060"/>
              <a:gd name="connsiteX87" fmla="*/ 114300 w 3413760"/>
              <a:gd name="connsiteY87" fmla="*/ 3185160 h 3528060"/>
              <a:gd name="connsiteX88" fmla="*/ 91440 w 3413760"/>
              <a:gd name="connsiteY88" fmla="*/ 3200400 h 3528060"/>
              <a:gd name="connsiteX89" fmla="*/ 53340 w 3413760"/>
              <a:gd name="connsiteY89" fmla="*/ 3261360 h 3528060"/>
              <a:gd name="connsiteX90" fmla="*/ 38100 w 3413760"/>
              <a:gd name="connsiteY90" fmla="*/ 3284220 h 3528060"/>
              <a:gd name="connsiteX91" fmla="*/ 15240 w 3413760"/>
              <a:gd name="connsiteY91" fmla="*/ 3299460 h 3528060"/>
              <a:gd name="connsiteX92" fmla="*/ 7620 w 3413760"/>
              <a:gd name="connsiteY92" fmla="*/ 3322320 h 3528060"/>
              <a:gd name="connsiteX93" fmla="*/ 15240 w 3413760"/>
              <a:gd name="connsiteY93" fmla="*/ 3352800 h 3528060"/>
              <a:gd name="connsiteX94" fmla="*/ 22860 w 3413760"/>
              <a:gd name="connsiteY94" fmla="*/ 3375660 h 3528060"/>
              <a:gd name="connsiteX95" fmla="*/ 0 w 3413760"/>
              <a:gd name="connsiteY95" fmla="*/ 3383280 h 3528060"/>
              <a:gd name="connsiteX96" fmla="*/ 7620 w 3413760"/>
              <a:gd name="connsiteY96" fmla="*/ 3429000 h 3528060"/>
              <a:gd name="connsiteX97" fmla="*/ 30480 w 3413760"/>
              <a:gd name="connsiteY97" fmla="*/ 3436620 h 3528060"/>
              <a:gd name="connsiteX98" fmla="*/ 60960 w 3413760"/>
              <a:gd name="connsiteY98" fmla="*/ 3444240 h 3528060"/>
              <a:gd name="connsiteX99" fmla="*/ 205740 w 3413760"/>
              <a:gd name="connsiteY99" fmla="*/ 3467100 h 3528060"/>
              <a:gd name="connsiteX100" fmla="*/ 228600 w 3413760"/>
              <a:gd name="connsiteY100" fmla="*/ 3482340 h 3528060"/>
              <a:gd name="connsiteX101" fmla="*/ 259080 w 3413760"/>
              <a:gd name="connsiteY101" fmla="*/ 3528060 h 3528060"/>
              <a:gd name="connsiteX102" fmla="*/ 289560 w 3413760"/>
              <a:gd name="connsiteY102" fmla="*/ 3489960 h 3528060"/>
              <a:gd name="connsiteX103" fmla="*/ 312420 w 3413760"/>
              <a:gd name="connsiteY103" fmla="*/ 3474720 h 3528060"/>
              <a:gd name="connsiteX104" fmla="*/ 350520 w 3413760"/>
              <a:gd name="connsiteY104" fmla="*/ 3482340 h 3528060"/>
              <a:gd name="connsiteX105" fmla="*/ 373380 w 3413760"/>
              <a:gd name="connsiteY105" fmla="*/ 3489960 h 3528060"/>
              <a:gd name="connsiteX106" fmla="*/ 403860 w 3413760"/>
              <a:gd name="connsiteY106" fmla="*/ 3444240 h 3528060"/>
              <a:gd name="connsiteX107" fmla="*/ 411480 w 3413760"/>
              <a:gd name="connsiteY107" fmla="*/ 3406140 h 3528060"/>
              <a:gd name="connsiteX108" fmla="*/ 480060 w 3413760"/>
              <a:gd name="connsiteY108" fmla="*/ 3398520 h 3528060"/>
              <a:gd name="connsiteX109" fmla="*/ 525780 w 3413760"/>
              <a:gd name="connsiteY109" fmla="*/ 3421380 h 3528060"/>
              <a:gd name="connsiteX110" fmla="*/ 541020 w 3413760"/>
              <a:gd name="connsiteY110" fmla="*/ 3398520 h 3528060"/>
              <a:gd name="connsiteX111" fmla="*/ 556260 w 3413760"/>
              <a:gd name="connsiteY111" fmla="*/ 3307080 h 3528060"/>
              <a:gd name="connsiteX112" fmla="*/ 579120 w 3413760"/>
              <a:gd name="connsiteY112" fmla="*/ 3314700 h 3528060"/>
              <a:gd name="connsiteX113" fmla="*/ 647700 w 3413760"/>
              <a:gd name="connsiteY113" fmla="*/ 3299460 h 3528060"/>
              <a:gd name="connsiteX114" fmla="*/ 670560 w 3413760"/>
              <a:gd name="connsiteY114" fmla="*/ 3276600 h 3528060"/>
              <a:gd name="connsiteX115" fmla="*/ 685800 w 3413760"/>
              <a:gd name="connsiteY115" fmla="*/ 3230880 h 3528060"/>
              <a:gd name="connsiteX116" fmla="*/ 693420 w 3413760"/>
              <a:gd name="connsiteY116" fmla="*/ 3208020 h 3528060"/>
              <a:gd name="connsiteX117" fmla="*/ 701040 w 3413760"/>
              <a:gd name="connsiteY117" fmla="*/ 3162300 h 3528060"/>
              <a:gd name="connsiteX118" fmla="*/ 746760 w 3413760"/>
              <a:gd name="connsiteY118" fmla="*/ 3131820 h 3528060"/>
              <a:gd name="connsiteX119" fmla="*/ 800100 w 3413760"/>
              <a:gd name="connsiteY119" fmla="*/ 3147060 h 3528060"/>
              <a:gd name="connsiteX120" fmla="*/ 815340 w 3413760"/>
              <a:gd name="connsiteY120" fmla="*/ 3169920 h 3528060"/>
              <a:gd name="connsiteX121" fmla="*/ 883920 w 3413760"/>
              <a:gd name="connsiteY121" fmla="*/ 3108960 h 3528060"/>
              <a:gd name="connsiteX122" fmla="*/ 876300 w 3413760"/>
              <a:gd name="connsiteY122" fmla="*/ 3086100 h 3528060"/>
              <a:gd name="connsiteX123" fmla="*/ 883920 w 3413760"/>
              <a:gd name="connsiteY123" fmla="*/ 3048000 h 3528060"/>
              <a:gd name="connsiteX124" fmla="*/ 883920 w 3413760"/>
              <a:gd name="connsiteY124" fmla="*/ 2979420 h 3528060"/>
              <a:gd name="connsiteX125" fmla="*/ 906780 w 3413760"/>
              <a:gd name="connsiteY125" fmla="*/ 2971800 h 3528060"/>
              <a:gd name="connsiteX126" fmla="*/ 960120 w 3413760"/>
              <a:gd name="connsiteY126" fmla="*/ 2964180 h 3528060"/>
              <a:gd name="connsiteX127" fmla="*/ 952500 w 3413760"/>
              <a:gd name="connsiteY127" fmla="*/ 2941320 h 3528060"/>
              <a:gd name="connsiteX128" fmla="*/ 922020 w 3413760"/>
              <a:gd name="connsiteY128" fmla="*/ 2910840 h 3528060"/>
              <a:gd name="connsiteX129" fmla="*/ 937260 w 3413760"/>
              <a:gd name="connsiteY129" fmla="*/ 2887980 h 3528060"/>
              <a:gd name="connsiteX130" fmla="*/ 1013460 w 3413760"/>
              <a:gd name="connsiteY130" fmla="*/ 2887980 h 3528060"/>
              <a:gd name="connsiteX131" fmla="*/ 1021080 w 3413760"/>
              <a:gd name="connsiteY131" fmla="*/ 2910840 h 3528060"/>
              <a:gd name="connsiteX132" fmla="*/ 1021080 w 3413760"/>
              <a:gd name="connsiteY132" fmla="*/ 2956560 h 3528060"/>
              <a:gd name="connsiteX133" fmla="*/ 1043940 w 3413760"/>
              <a:gd name="connsiteY133" fmla="*/ 2964180 h 3528060"/>
              <a:gd name="connsiteX134" fmla="*/ 1059180 w 3413760"/>
              <a:gd name="connsiteY134" fmla="*/ 2941320 h 3528060"/>
              <a:gd name="connsiteX135" fmla="*/ 1104900 w 3413760"/>
              <a:gd name="connsiteY135" fmla="*/ 2941320 h 3528060"/>
              <a:gd name="connsiteX136" fmla="*/ 1127760 w 3413760"/>
              <a:gd name="connsiteY136" fmla="*/ 2956560 h 3528060"/>
              <a:gd name="connsiteX137" fmla="*/ 1150620 w 3413760"/>
              <a:gd name="connsiteY137" fmla="*/ 2933700 h 3528060"/>
              <a:gd name="connsiteX138" fmla="*/ 1158240 w 3413760"/>
              <a:gd name="connsiteY138" fmla="*/ 2895600 h 3528060"/>
              <a:gd name="connsiteX139" fmla="*/ 1165860 w 3413760"/>
              <a:gd name="connsiteY139" fmla="*/ 2872740 h 3528060"/>
              <a:gd name="connsiteX140" fmla="*/ 1158240 w 3413760"/>
              <a:gd name="connsiteY140" fmla="*/ 2842260 h 3528060"/>
              <a:gd name="connsiteX141" fmla="*/ 1211580 w 3413760"/>
              <a:gd name="connsiteY141" fmla="*/ 2811780 h 3528060"/>
              <a:gd name="connsiteX142" fmla="*/ 1272540 w 3413760"/>
              <a:gd name="connsiteY142" fmla="*/ 2819400 h 3528060"/>
              <a:gd name="connsiteX143" fmla="*/ 1295400 w 3413760"/>
              <a:gd name="connsiteY143" fmla="*/ 2827020 h 3528060"/>
              <a:gd name="connsiteX144" fmla="*/ 1310640 w 3413760"/>
              <a:gd name="connsiteY144" fmla="*/ 2849880 h 3528060"/>
              <a:gd name="connsiteX145" fmla="*/ 1333500 w 3413760"/>
              <a:gd name="connsiteY145" fmla="*/ 2857500 h 3528060"/>
              <a:gd name="connsiteX146" fmla="*/ 1356360 w 3413760"/>
              <a:gd name="connsiteY146" fmla="*/ 2872740 h 3528060"/>
              <a:gd name="connsiteX147" fmla="*/ 1379220 w 3413760"/>
              <a:gd name="connsiteY147" fmla="*/ 2880360 h 3528060"/>
              <a:gd name="connsiteX148" fmla="*/ 1424940 w 3413760"/>
              <a:gd name="connsiteY148" fmla="*/ 2903220 h 3528060"/>
              <a:gd name="connsiteX149" fmla="*/ 1463040 w 3413760"/>
              <a:gd name="connsiteY149" fmla="*/ 2895600 h 3528060"/>
              <a:gd name="connsiteX150" fmla="*/ 1485900 w 3413760"/>
              <a:gd name="connsiteY150" fmla="*/ 2849880 h 3528060"/>
              <a:gd name="connsiteX151" fmla="*/ 1508760 w 3413760"/>
              <a:gd name="connsiteY151" fmla="*/ 2712720 h 3528060"/>
              <a:gd name="connsiteX152" fmla="*/ 1531620 w 3413760"/>
              <a:gd name="connsiteY152" fmla="*/ 2697480 h 3528060"/>
              <a:gd name="connsiteX153" fmla="*/ 1539240 w 3413760"/>
              <a:gd name="connsiteY153" fmla="*/ 2674620 h 3528060"/>
              <a:gd name="connsiteX154" fmla="*/ 1584960 w 3413760"/>
              <a:gd name="connsiteY154" fmla="*/ 2651760 h 3528060"/>
              <a:gd name="connsiteX155" fmla="*/ 1607820 w 3413760"/>
              <a:gd name="connsiteY155" fmla="*/ 2636520 h 3528060"/>
              <a:gd name="connsiteX156" fmla="*/ 1653540 w 3413760"/>
              <a:gd name="connsiteY156" fmla="*/ 2659380 h 3528060"/>
              <a:gd name="connsiteX157" fmla="*/ 1676400 w 3413760"/>
              <a:gd name="connsiteY157" fmla="*/ 2667000 h 3528060"/>
              <a:gd name="connsiteX158" fmla="*/ 1668780 w 3413760"/>
              <a:gd name="connsiteY158" fmla="*/ 2689860 h 3528060"/>
              <a:gd name="connsiteX159" fmla="*/ 1699260 w 3413760"/>
              <a:gd name="connsiteY159" fmla="*/ 2735580 h 3528060"/>
              <a:gd name="connsiteX160" fmla="*/ 1729740 w 3413760"/>
              <a:gd name="connsiteY160" fmla="*/ 2781300 h 3528060"/>
              <a:gd name="connsiteX161" fmla="*/ 1760220 w 3413760"/>
              <a:gd name="connsiteY161" fmla="*/ 2872740 h 3528060"/>
              <a:gd name="connsiteX162" fmla="*/ 1783080 w 3413760"/>
              <a:gd name="connsiteY162" fmla="*/ 2865120 h 3528060"/>
              <a:gd name="connsiteX163" fmla="*/ 1805940 w 3413760"/>
              <a:gd name="connsiteY163" fmla="*/ 2872740 h 3528060"/>
              <a:gd name="connsiteX164" fmla="*/ 1813560 w 3413760"/>
              <a:gd name="connsiteY164" fmla="*/ 2849880 h 3528060"/>
              <a:gd name="connsiteX165" fmla="*/ 1859280 w 3413760"/>
              <a:gd name="connsiteY165" fmla="*/ 2827020 h 3528060"/>
              <a:gd name="connsiteX166" fmla="*/ 1905000 w 3413760"/>
              <a:gd name="connsiteY166" fmla="*/ 2804160 h 3528060"/>
              <a:gd name="connsiteX167" fmla="*/ 1950720 w 3413760"/>
              <a:gd name="connsiteY167" fmla="*/ 2834640 h 3528060"/>
              <a:gd name="connsiteX168" fmla="*/ 1973580 w 3413760"/>
              <a:gd name="connsiteY168" fmla="*/ 2849880 h 3528060"/>
              <a:gd name="connsiteX169" fmla="*/ 2004060 w 3413760"/>
              <a:gd name="connsiteY169" fmla="*/ 2895600 h 3528060"/>
              <a:gd name="connsiteX170" fmla="*/ 2019300 w 3413760"/>
              <a:gd name="connsiteY170" fmla="*/ 2918460 h 3528060"/>
              <a:gd name="connsiteX171" fmla="*/ 2065020 w 3413760"/>
              <a:gd name="connsiteY171" fmla="*/ 2933700 h 3528060"/>
              <a:gd name="connsiteX172" fmla="*/ 2103120 w 3413760"/>
              <a:gd name="connsiteY172" fmla="*/ 2987040 h 3528060"/>
              <a:gd name="connsiteX173" fmla="*/ 2125980 w 3413760"/>
              <a:gd name="connsiteY173" fmla="*/ 3009900 h 3528060"/>
              <a:gd name="connsiteX174" fmla="*/ 2141220 w 3413760"/>
              <a:gd name="connsiteY174" fmla="*/ 3032760 h 3528060"/>
              <a:gd name="connsiteX175" fmla="*/ 2186940 w 3413760"/>
              <a:gd name="connsiteY175" fmla="*/ 3055620 h 3528060"/>
              <a:gd name="connsiteX176" fmla="*/ 2202180 w 3413760"/>
              <a:gd name="connsiteY176" fmla="*/ 3078480 h 3528060"/>
              <a:gd name="connsiteX177" fmla="*/ 2240280 w 3413760"/>
              <a:gd name="connsiteY177" fmla="*/ 3040380 h 3528060"/>
              <a:gd name="connsiteX178" fmla="*/ 2263140 w 3413760"/>
              <a:gd name="connsiteY178" fmla="*/ 3032760 h 3528060"/>
              <a:gd name="connsiteX179" fmla="*/ 2331720 w 3413760"/>
              <a:gd name="connsiteY179" fmla="*/ 3048000 h 3528060"/>
              <a:gd name="connsiteX180" fmla="*/ 2392680 w 3413760"/>
              <a:gd name="connsiteY180" fmla="*/ 3070860 h 3528060"/>
              <a:gd name="connsiteX181" fmla="*/ 2369820 w 3413760"/>
              <a:gd name="connsiteY181" fmla="*/ 3093720 h 3528060"/>
              <a:gd name="connsiteX182" fmla="*/ 2377440 w 3413760"/>
              <a:gd name="connsiteY182" fmla="*/ 3116580 h 3528060"/>
              <a:gd name="connsiteX183" fmla="*/ 2392680 w 3413760"/>
              <a:gd name="connsiteY183" fmla="*/ 3093720 h 3528060"/>
              <a:gd name="connsiteX184" fmla="*/ 2491740 w 3413760"/>
              <a:gd name="connsiteY184" fmla="*/ 3070860 h 3528060"/>
              <a:gd name="connsiteX185" fmla="*/ 2514600 w 3413760"/>
              <a:gd name="connsiteY185" fmla="*/ 3055620 h 3528060"/>
              <a:gd name="connsiteX186" fmla="*/ 2560320 w 3413760"/>
              <a:gd name="connsiteY186" fmla="*/ 3078480 h 3528060"/>
              <a:gd name="connsiteX187" fmla="*/ 2621280 w 3413760"/>
              <a:gd name="connsiteY187" fmla="*/ 3093720 h 3528060"/>
              <a:gd name="connsiteX188" fmla="*/ 2667000 w 3413760"/>
              <a:gd name="connsiteY188" fmla="*/ 3116580 h 3528060"/>
              <a:gd name="connsiteX189" fmla="*/ 2689860 w 3413760"/>
              <a:gd name="connsiteY189" fmla="*/ 3124200 h 3528060"/>
              <a:gd name="connsiteX190" fmla="*/ 2712720 w 3413760"/>
              <a:gd name="connsiteY190" fmla="*/ 3147060 h 3528060"/>
              <a:gd name="connsiteX191" fmla="*/ 2758440 w 3413760"/>
              <a:gd name="connsiteY191" fmla="*/ 3162300 h 3528060"/>
              <a:gd name="connsiteX192" fmla="*/ 2811780 w 3413760"/>
              <a:gd name="connsiteY192" fmla="*/ 3177540 h 3528060"/>
              <a:gd name="connsiteX193" fmla="*/ 2766060 w 3413760"/>
              <a:gd name="connsiteY193" fmla="*/ 3200400 h 3528060"/>
              <a:gd name="connsiteX194" fmla="*/ 2773680 w 3413760"/>
              <a:gd name="connsiteY194" fmla="*/ 3253740 h 3528060"/>
              <a:gd name="connsiteX195" fmla="*/ 2804160 w 3413760"/>
              <a:gd name="connsiteY195" fmla="*/ 3246120 h 3528060"/>
              <a:gd name="connsiteX196" fmla="*/ 2842260 w 3413760"/>
              <a:gd name="connsiteY196" fmla="*/ 3215640 h 3528060"/>
              <a:gd name="connsiteX197" fmla="*/ 2865120 w 3413760"/>
              <a:gd name="connsiteY197" fmla="*/ 3230880 h 3528060"/>
              <a:gd name="connsiteX198" fmla="*/ 2895600 w 3413760"/>
              <a:gd name="connsiteY198" fmla="*/ 3185160 h 3528060"/>
              <a:gd name="connsiteX199" fmla="*/ 2918460 w 3413760"/>
              <a:gd name="connsiteY199" fmla="*/ 3177540 h 3528060"/>
              <a:gd name="connsiteX200" fmla="*/ 2956560 w 3413760"/>
              <a:gd name="connsiteY200" fmla="*/ 3185160 h 3528060"/>
              <a:gd name="connsiteX201" fmla="*/ 2964180 w 3413760"/>
              <a:gd name="connsiteY201" fmla="*/ 3223260 h 3528060"/>
              <a:gd name="connsiteX202" fmla="*/ 2987040 w 3413760"/>
              <a:gd name="connsiteY202" fmla="*/ 3238500 h 3528060"/>
              <a:gd name="connsiteX203" fmla="*/ 3002280 w 3413760"/>
              <a:gd name="connsiteY203" fmla="*/ 3215640 h 3528060"/>
              <a:gd name="connsiteX204" fmla="*/ 3017520 w 3413760"/>
              <a:gd name="connsiteY204" fmla="*/ 3147060 h 3528060"/>
              <a:gd name="connsiteX205" fmla="*/ 3032760 w 3413760"/>
              <a:gd name="connsiteY205" fmla="*/ 3101340 h 3528060"/>
              <a:gd name="connsiteX206" fmla="*/ 3055620 w 3413760"/>
              <a:gd name="connsiteY206" fmla="*/ 3055620 h 3528060"/>
              <a:gd name="connsiteX207" fmla="*/ 3078480 w 3413760"/>
              <a:gd name="connsiteY207" fmla="*/ 3040380 h 3528060"/>
              <a:gd name="connsiteX208" fmla="*/ 3093720 w 3413760"/>
              <a:gd name="connsiteY208" fmla="*/ 2994660 h 3528060"/>
              <a:gd name="connsiteX209" fmla="*/ 3101340 w 3413760"/>
              <a:gd name="connsiteY209" fmla="*/ 2971800 h 3528060"/>
              <a:gd name="connsiteX210" fmla="*/ 3108960 w 3413760"/>
              <a:gd name="connsiteY210" fmla="*/ 2941320 h 3528060"/>
              <a:gd name="connsiteX211" fmla="*/ 3124200 w 3413760"/>
              <a:gd name="connsiteY211" fmla="*/ 2887980 h 3528060"/>
              <a:gd name="connsiteX212" fmla="*/ 3139440 w 3413760"/>
              <a:gd name="connsiteY212" fmla="*/ 2804160 h 3528060"/>
              <a:gd name="connsiteX213" fmla="*/ 3154680 w 3413760"/>
              <a:gd name="connsiteY213" fmla="*/ 2781300 h 3528060"/>
              <a:gd name="connsiteX214" fmla="*/ 3177540 w 3413760"/>
              <a:gd name="connsiteY214" fmla="*/ 2758440 h 3528060"/>
              <a:gd name="connsiteX215" fmla="*/ 3192780 w 3413760"/>
              <a:gd name="connsiteY215" fmla="*/ 2598420 h 3528060"/>
              <a:gd name="connsiteX216" fmla="*/ 3200400 w 3413760"/>
              <a:gd name="connsiteY216" fmla="*/ 2560320 h 3528060"/>
              <a:gd name="connsiteX217" fmla="*/ 3230880 w 3413760"/>
              <a:gd name="connsiteY217" fmla="*/ 2514600 h 3528060"/>
              <a:gd name="connsiteX218" fmla="*/ 3238500 w 3413760"/>
              <a:gd name="connsiteY218" fmla="*/ 2057400 h 3528060"/>
              <a:gd name="connsiteX219" fmla="*/ 3253740 w 3413760"/>
              <a:gd name="connsiteY219" fmla="*/ 1927860 h 3528060"/>
              <a:gd name="connsiteX220" fmla="*/ 3261360 w 3413760"/>
              <a:gd name="connsiteY220" fmla="*/ 1905000 h 3528060"/>
              <a:gd name="connsiteX221" fmla="*/ 3268980 w 3413760"/>
              <a:gd name="connsiteY221" fmla="*/ 1874520 h 3528060"/>
              <a:gd name="connsiteX222" fmla="*/ 3276600 w 3413760"/>
              <a:gd name="connsiteY222" fmla="*/ 1851660 h 3528060"/>
              <a:gd name="connsiteX223" fmla="*/ 3291840 w 3413760"/>
              <a:gd name="connsiteY223" fmla="*/ 1798320 h 3528060"/>
              <a:gd name="connsiteX224" fmla="*/ 3314700 w 3413760"/>
              <a:gd name="connsiteY224" fmla="*/ 1752600 h 3528060"/>
              <a:gd name="connsiteX225" fmla="*/ 3329940 w 3413760"/>
              <a:gd name="connsiteY225" fmla="*/ 1661160 h 3528060"/>
              <a:gd name="connsiteX226" fmla="*/ 3345180 w 3413760"/>
              <a:gd name="connsiteY226" fmla="*/ 1592580 h 3528060"/>
              <a:gd name="connsiteX227" fmla="*/ 3360420 w 3413760"/>
              <a:gd name="connsiteY227" fmla="*/ 1546860 h 3528060"/>
              <a:gd name="connsiteX228" fmla="*/ 3368040 w 3413760"/>
              <a:gd name="connsiteY228" fmla="*/ 1524000 h 3528060"/>
              <a:gd name="connsiteX229" fmla="*/ 3375660 w 3413760"/>
              <a:gd name="connsiteY229" fmla="*/ 1485900 h 3528060"/>
              <a:gd name="connsiteX230" fmla="*/ 3398520 w 3413760"/>
              <a:gd name="connsiteY230" fmla="*/ 1417320 h 3528060"/>
              <a:gd name="connsiteX231" fmla="*/ 3406140 w 3413760"/>
              <a:gd name="connsiteY231" fmla="*/ 1394460 h 3528060"/>
              <a:gd name="connsiteX232" fmla="*/ 3413760 w 3413760"/>
              <a:gd name="connsiteY232" fmla="*/ 1363980 h 3528060"/>
              <a:gd name="connsiteX233" fmla="*/ 3345180 w 3413760"/>
              <a:gd name="connsiteY233" fmla="*/ 1310640 h 3528060"/>
              <a:gd name="connsiteX234" fmla="*/ 3322320 w 3413760"/>
              <a:gd name="connsiteY234" fmla="*/ 1303020 h 3528060"/>
              <a:gd name="connsiteX235" fmla="*/ 3276600 w 3413760"/>
              <a:gd name="connsiteY235" fmla="*/ 1264920 h 3528060"/>
              <a:gd name="connsiteX236" fmla="*/ 3230880 w 3413760"/>
              <a:gd name="connsiteY236" fmla="*/ 1234440 h 3528060"/>
              <a:gd name="connsiteX237" fmla="*/ 3208020 w 3413760"/>
              <a:gd name="connsiteY237" fmla="*/ 1219200 h 3528060"/>
              <a:gd name="connsiteX238" fmla="*/ 3192780 w 3413760"/>
              <a:gd name="connsiteY238" fmla="*/ 1196340 h 3528060"/>
              <a:gd name="connsiteX239" fmla="*/ 3147060 w 3413760"/>
              <a:gd name="connsiteY239" fmla="*/ 1165860 h 3528060"/>
              <a:gd name="connsiteX240" fmla="*/ 3124200 w 3413760"/>
              <a:gd name="connsiteY240" fmla="*/ 1143000 h 3528060"/>
              <a:gd name="connsiteX241" fmla="*/ 3101340 w 3413760"/>
              <a:gd name="connsiteY241" fmla="*/ 1097280 h 3528060"/>
              <a:gd name="connsiteX242" fmla="*/ 3078480 w 3413760"/>
              <a:gd name="connsiteY242" fmla="*/ 1082040 h 3528060"/>
              <a:gd name="connsiteX243" fmla="*/ 3063240 w 3413760"/>
              <a:gd name="connsiteY243" fmla="*/ 1059180 h 3528060"/>
              <a:gd name="connsiteX244" fmla="*/ 3040380 w 3413760"/>
              <a:gd name="connsiteY244" fmla="*/ 1043940 h 3528060"/>
              <a:gd name="connsiteX245" fmla="*/ 3032760 w 3413760"/>
              <a:gd name="connsiteY245" fmla="*/ 1021080 h 3528060"/>
              <a:gd name="connsiteX246" fmla="*/ 2987040 w 3413760"/>
              <a:gd name="connsiteY246" fmla="*/ 990600 h 3528060"/>
              <a:gd name="connsiteX247" fmla="*/ 2956560 w 3413760"/>
              <a:gd name="connsiteY247" fmla="*/ 944880 h 3528060"/>
              <a:gd name="connsiteX248" fmla="*/ 2941320 w 3413760"/>
              <a:gd name="connsiteY248" fmla="*/ 922020 h 3528060"/>
              <a:gd name="connsiteX249" fmla="*/ 2918460 w 3413760"/>
              <a:gd name="connsiteY249" fmla="*/ 899160 h 3528060"/>
              <a:gd name="connsiteX250" fmla="*/ 2903220 w 3413760"/>
              <a:gd name="connsiteY250" fmla="*/ 876300 h 3528060"/>
              <a:gd name="connsiteX251" fmla="*/ 2834640 w 3413760"/>
              <a:gd name="connsiteY251" fmla="*/ 845820 h 3528060"/>
              <a:gd name="connsiteX252" fmla="*/ 2766060 w 3413760"/>
              <a:gd name="connsiteY252" fmla="*/ 815340 h 3528060"/>
              <a:gd name="connsiteX253" fmla="*/ 2743200 w 3413760"/>
              <a:gd name="connsiteY253" fmla="*/ 807720 h 3528060"/>
              <a:gd name="connsiteX254" fmla="*/ 2697480 w 3413760"/>
              <a:gd name="connsiteY254" fmla="*/ 777240 h 3528060"/>
              <a:gd name="connsiteX255" fmla="*/ 2628900 w 3413760"/>
              <a:gd name="connsiteY255" fmla="*/ 754380 h 3528060"/>
              <a:gd name="connsiteX256" fmla="*/ 2606040 w 3413760"/>
              <a:gd name="connsiteY256" fmla="*/ 746760 h 3528060"/>
              <a:gd name="connsiteX257" fmla="*/ 2537460 w 3413760"/>
              <a:gd name="connsiteY257" fmla="*/ 716280 h 3528060"/>
              <a:gd name="connsiteX258" fmla="*/ 2514600 w 3413760"/>
              <a:gd name="connsiteY258" fmla="*/ 708660 h 3528060"/>
              <a:gd name="connsiteX259" fmla="*/ 2491740 w 3413760"/>
              <a:gd name="connsiteY259" fmla="*/ 701040 h 3528060"/>
              <a:gd name="connsiteX260" fmla="*/ 2453640 w 3413760"/>
              <a:gd name="connsiteY260" fmla="*/ 693420 h 3528060"/>
              <a:gd name="connsiteX261" fmla="*/ 2407920 w 3413760"/>
              <a:gd name="connsiteY261" fmla="*/ 678180 h 3528060"/>
              <a:gd name="connsiteX262" fmla="*/ 2385060 w 3413760"/>
              <a:gd name="connsiteY262" fmla="*/ 670560 h 3528060"/>
              <a:gd name="connsiteX263" fmla="*/ 2331720 w 3413760"/>
              <a:gd name="connsiteY263" fmla="*/ 655320 h 3528060"/>
              <a:gd name="connsiteX264" fmla="*/ 2286000 w 3413760"/>
              <a:gd name="connsiteY264" fmla="*/ 624840 h 3528060"/>
              <a:gd name="connsiteX265" fmla="*/ 2217420 w 3413760"/>
              <a:gd name="connsiteY265" fmla="*/ 601980 h 3528060"/>
              <a:gd name="connsiteX266" fmla="*/ 2194560 w 3413760"/>
              <a:gd name="connsiteY266" fmla="*/ 594360 h 3528060"/>
              <a:gd name="connsiteX267" fmla="*/ 2171700 w 3413760"/>
              <a:gd name="connsiteY267" fmla="*/ 579120 h 3528060"/>
              <a:gd name="connsiteX268" fmla="*/ 2103120 w 3413760"/>
              <a:gd name="connsiteY268" fmla="*/ 556260 h 3528060"/>
              <a:gd name="connsiteX269" fmla="*/ 2080260 w 3413760"/>
              <a:gd name="connsiteY269" fmla="*/ 548640 h 3528060"/>
              <a:gd name="connsiteX270" fmla="*/ 2042160 w 3413760"/>
              <a:gd name="connsiteY270" fmla="*/ 518160 h 3528060"/>
              <a:gd name="connsiteX271" fmla="*/ 2026920 w 3413760"/>
              <a:gd name="connsiteY271" fmla="*/ 495300 h 3528060"/>
              <a:gd name="connsiteX272" fmla="*/ 1996440 w 3413760"/>
              <a:gd name="connsiteY272" fmla="*/ 480060 h 3528060"/>
              <a:gd name="connsiteX273" fmla="*/ 1973580 w 3413760"/>
              <a:gd name="connsiteY273" fmla="*/ 457200 h 3528060"/>
              <a:gd name="connsiteX274" fmla="*/ 1943100 w 3413760"/>
              <a:gd name="connsiteY274" fmla="*/ 419100 h 3528060"/>
              <a:gd name="connsiteX275" fmla="*/ 1905000 w 3413760"/>
              <a:gd name="connsiteY275" fmla="*/ 381000 h 3528060"/>
              <a:gd name="connsiteX276" fmla="*/ 1889760 w 3413760"/>
              <a:gd name="connsiteY276" fmla="*/ 358140 h 3528060"/>
              <a:gd name="connsiteX277" fmla="*/ 1866900 w 3413760"/>
              <a:gd name="connsiteY277" fmla="*/ 350520 h 3528060"/>
              <a:gd name="connsiteX278" fmla="*/ 1836420 w 3413760"/>
              <a:gd name="connsiteY278" fmla="*/ 320040 h 3528060"/>
              <a:gd name="connsiteX279" fmla="*/ 1821180 w 3413760"/>
              <a:gd name="connsiteY279" fmla="*/ 274320 h 3528060"/>
              <a:gd name="connsiteX280" fmla="*/ 1813560 w 3413760"/>
              <a:gd name="connsiteY280" fmla="*/ 251460 h 3528060"/>
              <a:gd name="connsiteX281" fmla="*/ 1805940 w 3413760"/>
              <a:gd name="connsiteY281" fmla="*/ 198120 h 3528060"/>
              <a:gd name="connsiteX282" fmla="*/ 1790700 w 3413760"/>
              <a:gd name="connsiteY282" fmla="*/ 152400 h 3528060"/>
              <a:gd name="connsiteX283" fmla="*/ 1775460 w 3413760"/>
              <a:gd name="connsiteY283" fmla="*/ 106680 h 3528060"/>
              <a:gd name="connsiteX284" fmla="*/ 1767840 w 3413760"/>
              <a:gd name="connsiteY284" fmla="*/ 83820 h 3528060"/>
              <a:gd name="connsiteX285" fmla="*/ 1760220 w 3413760"/>
              <a:gd name="connsiteY285" fmla="*/ 60960 h 3528060"/>
              <a:gd name="connsiteX286" fmla="*/ 1714500 w 3413760"/>
              <a:gd name="connsiteY286" fmla="*/ 0 h 352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3413760" h="3528060">
                <a:moveTo>
                  <a:pt x="1714500" y="0"/>
                </a:moveTo>
                <a:cubicBezTo>
                  <a:pt x="1709420" y="12700"/>
                  <a:pt x="1704063" y="25293"/>
                  <a:pt x="1699260" y="38100"/>
                </a:cubicBezTo>
                <a:cubicBezTo>
                  <a:pt x="1696440" y="45621"/>
                  <a:pt x="1696658" y="54688"/>
                  <a:pt x="1691640" y="60960"/>
                </a:cubicBezTo>
                <a:cubicBezTo>
                  <a:pt x="1685919" y="68111"/>
                  <a:pt x="1676400" y="71120"/>
                  <a:pt x="1668780" y="76200"/>
                </a:cubicBezTo>
                <a:cubicBezTo>
                  <a:pt x="1658620" y="91440"/>
                  <a:pt x="1653540" y="111760"/>
                  <a:pt x="1638300" y="121920"/>
                </a:cubicBezTo>
                <a:cubicBezTo>
                  <a:pt x="1615823" y="136905"/>
                  <a:pt x="1610915" y="138018"/>
                  <a:pt x="1592580" y="160020"/>
                </a:cubicBezTo>
                <a:cubicBezTo>
                  <a:pt x="1586717" y="167055"/>
                  <a:pt x="1584232" y="176849"/>
                  <a:pt x="1577340" y="182880"/>
                </a:cubicBezTo>
                <a:cubicBezTo>
                  <a:pt x="1563556" y="194941"/>
                  <a:pt x="1548996" y="207568"/>
                  <a:pt x="1531620" y="213360"/>
                </a:cubicBezTo>
                <a:lnTo>
                  <a:pt x="1485900" y="228600"/>
                </a:lnTo>
                <a:cubicBezTo>
                  <a:pt x="1480820" y="236220"/>
                  <a:pt x="1477811" y="245739"/>
                  <a:pt x="1470660" y="251460"/>
                </a:cubicBezTo>
                <a:cubicBezTo>
                  <a:pt x="1464388" y="256478"/>
                  <a:pt x="1453480" y="253400"/>
                  <a:pt x="1447800" y="259080"/>
                </a:cubicBezTo>
                <a:cubicBezTo>
                  <a:pt x="1442120" y="264760"/>
                  <a:pt x="1445198" y="275668"/>
                  <a:pt x="1440180" y="281940"/>
                </a:cubicBezTo>
                <a:cubicBezTo>
                  <a:pt x="1434459" y="289091"/>
                  <a:pt x="1424940" y="292100"/>
                  <a:pt x="1417320" y="297180"/>
                </a:cubicBezTo>
                <a:cubicBezTo>
                  <a:pt x="1401803" y="320455"/>
                  <a:pt x="1397975" y="320645"/>
                  <a:pt x="1394460" y="350520"/>
                </a:cubicBezTo>
                <a:cubicBezTo>
                  <a:pt x="1390591" y="383411"/>
                  <a:pt x="1390948" y="416718"/>
                  <a:pt x="1386840" y="449580"/>
                </a:cubicBezTo>
                <a:cubicBezTo>
                  <a:pt x="1385844" y="457550"/>
                  <a:pt x="1384238" y="466168"/>
                  <a:pt x="1379220" y="472440"/>
                </a:cubicBezTo>
                <a:cubicBezTo>
                  <a:pt x="1373499" y="479591"/>
                  <a:pt x="1363980" y="482600"/>
                  <a:pt x="1356360" y="487680"/>
                </a:cubicBezTo>
                <a:cubicBezTo>
                  <a:pt x="1346200" y="502920"/>
                  <a:pt x="1331672" y="516024"/>
                  <a:pt x="1325880" y="533400"/>
                </a:cubicBezTo>
                <a:cubicBezTo>
                  <a:pt x="1320800" y="548640"/>
                  <a:pt x="1319551" y="565754"/>
                  <a:pt x="1310640" y="579120"/>
                </a:cubicBezTo>
                <a:cubicBezTo>
                  <a:pt x="1266964" y="644634"/>
                  <a:pt x="1319328" y="561744"/>
                  <a:pt x="1287780" y="624840"/>
                </a:cubicBezTo>
                <a:cubicBezTo>
                  <a:pt x="1283684" y="633031"/>
                  <a:pt x="1276636" y="639509"/>
                  <a:pt x="1272540" y="647700"/>
                </a:cubicBezTo>
                <a:cubicBezTo>
                  <a:pt x="1268948" y="654884"/>
                  <a:pt x="1268512" y="663376"/>
                  <a:pt x="1264920" y="670560"/>
                </a:cubicBezTo>
                <a:cubicBezTo>
                  <a:pt x="1260824" y="678751"/>
                  <a:pt x="1253399" y="685051"/>
                  <a:pt x="1249680" y="693420"/>
                </a:cubicBezTo>
                <a:cubicBezTo>
                  <a:pt x="1243156" y="708100"/>
                  <a:pt x="1239520" y="723900"/>
                  <a:pt x="1234440" y="739140"/>
                </a:cubicBezTo>
                <a:cubicBezTo>
                  <a:pt x="1231900" y="746760"/>
                  <a:pt x="1231275" y="755317"/>
                  <a:pt x="1226820" y="762000"/>
                </a:cubicBezTo>
                <a:cubicBezTo>
                  <a:pt x="1221740" y="769620"/>
                  <a:pt x="1215299" y="776491"/>
                  <a:pt x="1211580" y="784860"/>
                </a:cubicBezTo>
                <a:cubicBezTo>
                  <a:pt x="1205056" y="799540"/>
                  <a:pt x="1207699" y="819221"/>
                  <a:pt x="1196340" y="830580"/>
                </a:cubicBezTo>
                <a:cubicBezTo>
                  <a:pt x="1167004" y="859916"/>
                  <a:pt x="1182446" y="847462"/>
                  <a:pt x="1150620" y="868680"/>
                </a:cubicBezTo>
                <a:cubicBezTo>
                  <a:pt x="1145540" y="876300"/>
                  <a:pt x="1142272" y="885509"/>
                  <a:pt x="1135380" y="891540"/>
                </a:cubicBezTo>
                <a:cubicBezTo>
                  <a:pt x="1121596" y="903601"/>
                  <a:pt x="1089660" y="922020"/>
                  <a:pt x="1089660" y="922020"/>
                </a:cubicBezTo>
                <a:lnTo>
                  <a:pt x="1043940" y="990600"/>
                </a:lnTo>
                <a:cubicBezTo>
                  <a:pt x="1038860" y="998220"/>
                  <a:pt x="1036320" y="1008380"/>
                  <a:pt x="1028700" y="1013460"/>
                </a:cubicBezTo>
                <a:lnTo>
                  <a:pt x="1005840" y="1028700"/>
                </a:lnTo>
                <a:cubicBezTo>
                  <a:pt x="986687" y="1086159"/>
                  <a:pt x="1012523" y="1015334"/>
                  <a:pt x="982980" y="1074420"/>
                </a:cubicBezTo>
                <a:cubicBezTo>
                  <a:pt x="979388" y="1081604"/>
                  <a:pt x="977900" y="1089660"/>
                  <a:pt x="975360" y="1097280"/>
                </a:cubicBezTo>
                <a:cubicBezTo>
                  <a:pt x="983065" y="1108838"/>
                  <a:pt x="998220" y="1127226"/>
                  <a:pt x="998220" y="1143000"/>
                </a:cubicBezTo>
                <a:cubicBezTo>
                  <a:pt x="998220" y="1154516"/>
                  <a:pt x="976247" y="1216540"/>
                  <a:pt x="975360" y="1219200"/>
                </a:cubicBezTo>
                <a:lnTo>
                  <a:pt x="960120" y="1264920"/>
                </a:lnTo>
                <a:lnTo>
                  <a:pt x="952500" y="1287780"/>
                </a:lnTo>
                <a:cubicBezTo>
                  <a:pt x="955040" y="1297940"/>
                  <a:pt x="954311" y="1309546"/>
                  <a:pt x="960120" y="1318260"/>
                </a:cubicBezTo>
                <a:cubicBezTo>
                  <a:pt x="965200" y="1325880"/>
                  <a:pt x="980464" y="1324694"/>
                  <a:pt x="982980" y="1333500"/>
                </a:cubicBezTo>
                <a:cubicBezTo>
                  <a:pt x="986538" y="1345953"/>
                  <a:pt x="978501" y="1359035"/>
                  <a:pt x="975360" y="1371600"/>
                </a:cubicBezTo>
                <a:cubicBezTo>
                  <a:pt x="973412" y="1379392"/>
                  <a:pt x="971641" y="1387439"/>
                  <a:pt x="967740" y="1394460"/>
                </a:cubicBezTo>
                <a:cubicBezTo>
                  <a:pt x="958845" y="1410471"/>
                  <a:pt x="937260" y="1440180"/>
                  <a:pt x="937260" y="1440180"/>
                </a:cubicBezTo>
                <a:cubicBezTo>
                  <a:pt x="939800" y="1455420"/>
                  <a:pt x="939994" y="1471243"/>
                  <a:pt x="944880" y="1485900"/>
                </a:cubicBezTo>
                <a:cubicBezTo>
                  <a:pt x="947776" y="1494588"/>
                  <a:pt x="959291" y="1499640"/>
                  <a:pt x="960120" y="1508760"/>
                </a:cubicBezTo>
                <a:cubicBezTo>
                  <a:pt x="960927" y="1517635"/>
                  <a:pt x="946051" y="1610760"/>
                  <a:pt x="944880" y="1623060"/>
                </a:cubicBezTo>
                <a:cubicBezTo>
                  <a:pt x="941500" y="1658550"/>
                  <a:pt x="941425" y="1694334"/>
                  <a:pt x="937260" y="1729740"/>
                </a:cubicBezTo>
                <a:cubicBezTo>
                  <a:pt x="935745" y="1742616"/>
                  <a:pt x="923832" y="1767207"/>
                  <a:pt x="914400" y="1775460"/>
                </a:cubicBezTo>
                <a:cubicBezTo>
                  <a:pt x="900616" y="1787521"/>
                  <a:pt x="883920" y="1795780"/>
                  <a:pt x="868680" y="1805940"/>
                </a:cubicBezTo>
                <a:lnTo>
                  <a:pt x="845820" y="1821180"/>
                </a:lnTo>
                <a:cubicBezTo>
                  <a:pt x="838200" y="1826260"/>
                  <a:pt x="831648" y="1833524"/>
                  <a:pt x="822960" y="1836420"/>
                </a:cubicBezTo>
                <a:lnTo>
                  <a:pt x="800100" y="1844040"/>
                </a:lnTo>
                <a:cubicBezTo>
                  <a:pt x="789940" y="1859280"/>
                  <a:pt x="775412" y="1872384"/>
                  <a:pt x="769620" y="1889760"/>
                </a:cubicBezTo>
                <a:cubicBezTo>
                  <a:pt x="764540" y="1905000"/>
                  <a:pt x="758276" y="1919895"/>
                  <a:pt x="754380" y="1935480"/>
                </a:cubicBezTo>
                <a:cubicBezTo>
                  <a:pt x="751840" y="1945640"/>
                  <a:pt x="749769" y="1955929"/>
                  <a:pt x="746760" y="1965960"/>
                </a:cubicBezTo>
                <a:cubicBezTo>
                  <a:pt x="742144" y="1981347"/>
                  <a:pt x="736600" y="1996440"/>
                  <a:pt x="731520" y="2011680"/>
                </a:cubicBezTo>
                <a:cubicBezTo>
                  <a:pt x="728980" y="2019300"/>
                  <a:pt x="728355" y="2027857"/>
                  <a:pt x="723900" y="2034540"/>
                </a:cubicBezTo>
                <a:cubicBezTo>
                  <a:pt x="718820" y="2042160"/>
                  <a:pt x="712756" y="2049209"/>
                  <a:pt x="708660" y="2057400"/>
                </a:cubicBezTo>
                <a:cubicBezTo>
                  <a:pt x="686604" y="2101511"/>
                  <a:pt x="721515" y="2059785"/>
                  <a:pt x="678180" y="2103120"/>
                </a:cubicBezTo>
                <a:cubicBezTo>
                  <a:pt x="659027" y="2160579"/>
                  <a:pt x="684863" y="2089754"/>
                  <a:pt x="655320" y="2148840"/>
                </a:cubicBezTo>
                <a:cubicBezTo>
                  <a:pt x="623772" y="2211936"/>
                  <a:pt x="676136" y="2129046"/>
                  <a:pt x="632460" y="2194560"/>
                </a:cubicBezTo>
                <a:cubicBezTo>
                  <a:pt x="629920" y="2204720"/>
                  <a:pt x="626770" y="2214747"/>
                  <a:pt x="624840" y="2225040"/>
                </a:cubicBezTo>
                <a:cubicBezTo>
                  <a:pt x="619145" y="2255411"/>
                  <a:pt x="626740" y="2290769"/>
                  <a:pt x="609600" y="2316480"/>
                </a:cubicBezTo>
                <a:cubicBezTo>
                  <a:pt x="588382" y="2348306"/>
                  <a:pt x="600836" y="2332864"/>
                  <a:pt x="571500" y="2362200"/>
                </a:cubicBezTo>
                <a:cubicBezTo>
                  <a:pt x="545891" y="2439026"/>
                  <a:pt x="584964" y="2319859"/>
                  <a:pt x="556260" y="2415540"/>
                </a:cubicBezTo>
                <a:cubicBezTo>
                  <a:pt x="551644" y="2430927"/>
                  <a:pt x="546100" y="2446020"/>
                  <a:pt x="541020" y="2461260"/>
                </a:cubicBezTo>
                <a:cubicBezTo>
                  <a:pt x="538480" y="2468880"/>
                  <a:pt x="537855" y="2477437"/>
                  <a:pt x="533400" y="2484120"/>
                </a:cubicBezTo>
                <a:cubicBezTo>
                  <a:pt x="528320" y="2491740"/>
                  <a:pt x="522256" y="2498789"/>
                  <a:pt x="518160" y="2506980"/>
                </a:cubicBezTo>
                <a:cubicBezTo>
                  <a:pt x="514568" y="2514164"/>
                  <a:pt x="516220" y="2524160"/>
                  <a:pt x="510540" y="2529840"/>
                </a:cubicBezTo>
                <a:cubicBezTo>
                  <a:pt x="504860" y="2535520"/>
                  <a:pt x="495300" y="2534920"/>
                  <a:pt x="487680" y="2537460"/>
                </a:cubicBezTo>
                <a:cubicBezTo>
                  <a:pt x="480060" y="2545080"/>
                  <a:pt x="473099" y="2553421"/>
                  <a:pt x="464820" y="2560320"/>
                </a:cubicBezTo>
                <a:cubicBezTo>
                  <a:pt x="457785" y="2566183"/>
                  <a:pt x="448436" y="2569084"/>
                  <a:pt x="441960" y="2575560"/>
                </a:cubicBezTo>
                <a:cubicBezTo>
                  <a:pt x="435484" y="2582036"/>
                  <a:pt x="433871" y="2592699"/>
                  <a:pt x="426720" y="2598420"/>
                </a:cubicBezTo>
                <a:cubicBezTo>
                  <a:pt x="420448" y="2603438"/>
                  <a:pt x="410881" y="2602139"/>
                  <a:pt x="403860" y="2606040"/>
                </a:cubicBezTo>
                <a:cubicBezTo>
                  <a:pt x="387849" y="2614935"/>
                  <a:pt x="373380" y="2626360"/>
                  <a:pt x="358140" y="2636520"/>
                </a:cubicBezTo>
                <a:lnTo>
                  <a:pt x="335280" y="2651760"/>
                </a:lnTo>
                <a:cubicBezTo>
                  <a:pt x="300345" y="2704163"/>
                  <a:pt x="310592" y="2680104"/>
                  <a:pt x="297180" y="2720340"/>
                </a:cubicBezTo>
                <a:cubicBezTo>
                  <a:pt x="299720" y="2781300"/>
                  <a:pt x="304800" y="2842207"/>
                  <a:pt x="304800" y="2903220"/>
                </a:cubicBezTo>
                <a:cubicBezTo>
                  <a:pt x="304800" y="2918670"/>
                  <a:pt x="307354" y="2937313"/>
                  <a:pt x="297180" y="2948940"/>
                </a:cubicBezTo>
                <a:cubicBezTo>
                  <a:pt x="286602" y="2961030"/>
                  <a:pt x="251460" y="2964180"/>
                  <a:pt x="251460" y="2964180"/>
                </a:cubicBezTo>
                <a:cubicBezTo>
                  <a:pt x="232307" y="3021639"/>
                  <a:pt x="258143" y="2950814"/>
                  <a:pt x="228600" y="3009900"/>
                </a:cubicBezTo>
                <a:cubicBezTo>
                  <a:pt x="225008" y="3017084"/>
                  <a:pt x="224881" y="3025739"/>
                  <a:pt x="220980" y="3032760"/>
                </a:cubicBezTo>
                <a:cubicBezTo>
                  <a:pt x="212085" y="3048771"/>
                  <a:pt x="200660" y="3063240"/>
                  <a:pt x="190500" y="3078480"/>
                </a:cubicBezTo>
                <a:lnTo>
                  <a:pt x="160020" y="3124200"/>
                </a:lnTo>
                <a:cubicBezTo>
                  <a:pt x="154940" y="3131820"/>
                  <a:pt x="152400" y="3141980"/>
                  <a:pt x="144780" y="3147060"/>
                </a:cubicBezTo>
                <a:lnTo>
                  <a:pt x="121920" y="3162300"/>
                </a:lnTo>
                <a:cubicBezTo>
                  <a:pt x="119380" y="3169920"/>
                  <a:pt x="119318" y="3178888"/>
                  <a:pt x="114300" y="3185160"/>
                </a:cubicBezTo>
                <a:cubicBezTo>
                  <a:pt x="108579" y="3192311"/>
                  <a:pt x="96294" y="3192634"/>
                  <a:pt x="91440" y="3200400"/>
                </a:cubicBezTo>
                <a:cubicBezTo>
                  <a:pt x="46100" y="3272944"/>
                  <a:pt x="105075" y="3226870"/>
                  <a:pt x="53340" y="3261360"/>
                </a:cubicBezTo>
                <a:cubicBezTo>
                  <a:pt x="48260" y="3268980"/>
                  <a:pt x="44576" y="3277744"/>
                  <a:pt x="38100" y="3284220"/>
                </a:cubicBezTo>
                <a:cubicBezTo>
                  <a:pt x="31624" y="3290696"/>
                  <a:pt x="20961" y="3292309"/>
                  <a:pt x="15240" y="3299460"/>
                </a:cubicBezTo>
                <a:cubicBezTo>
                  <a:pt x="10222" y="3305732"/>
                  <a:pt x="10160" y="3314700"/>
                  <a:pt x="7620" y="3322320"/>
                </a:cubicBezTo>
                <a:cubicBezTo>
                  <a:pt x="10160" y="3332480"/>
                  <a:pt x="12363" y="3342730"/>
                  <a:pt x="15240" y="3352800"/>
                </a:cubicBezTo>
                <a:cubicBezTo>
                  <a:pt x="17447" y="3360523"/>
                  <a:pt x="26452" y="3368476"/>
                  <a:pt x="22860" y="3375660"/>
                </a:cubicBezTo>
                <a:cubicBezTo>
                  <a:pt x="19268" y="3382844"/>
                  <a:pt x="7620" y="3380740"/>
                  <a:pt x="0" y="3383280"/>
                </a:cubicBezTo>
                <a:cubicBezTo>
                  <a:pt x="2540" y="3398520"/>
                  <a:pt x="-45" y="3415585"/>
                  <a:pt x="7620" y="3429000"/>
                </a:cubicBezTo>
                <a:cubicBezTo>
                  <a:pt x="11605" y="3435974"/>
                  <a:pt x="22757" y="3434413"/>
                  <a:pt x="30480" y="3436620"/>
                </a:cubicBezTo>
                <a:cubicBezTo>
                  <a:pt x="40550" y="3439497"/>
                  <a:pt x="50929" y="3441231"/>
                  <a:pt x="60960" y="3444240"/>
                </a:cubicBezTo>
                <a:cubicBezTo>
                  <a:pt x="149624" y="3470839"/>
                  <a:pt x="66901" y="3456420"/>
                  <a:pt x="205740" y="3467100"/>
                </a:cubicBezTo>
                <a:cubicBezTo>
                  <a:pt x="213360" y="3472180"/>
                  <a:pt x="222569" y="3475448"/>
                  <a:pt x="228600" y="3482340"/>
                </a:cubicBezTo>
                <a:cubicBezTo>
                  <a:pt x="240661" y="3496124"/>
                  <a:pt x="259080" y="3528060"/>
                  <a:pt x="259080" y="3528060"/>
                </a:cubicBezTo>
                <a:cubicBezTo>
                  <a:pt x="324594" y="3484384"/>
                  <a:pt x="247496" y="3542540"/>
                  <a:pt x="289560" y="3489960"/>
                </a:cubicBezTo>
                <a:cubicBezTo>
                  <a:pt x="295281" y="3482809"/>
                  <a:pt x="304800" y="3479800"/>
                  <a:pt x="312420" y="3474720"/>
                </a:cubicBezTo>
                <a:cubicBezTo>
                  <a:pt x="325120" y="3477260"/>
                  <a:pt x="337955" y="3479199"/>
                  <a:pt x="350520" y="3482340"/>
                </a:cubicBezTo>
                <a:cubicBezTo>
                  <a:pt x="358312" y="3484288"/>
                  <a:pt x="366844" y="3494629"/>
                  <a:pt x="373380" y="3489960"/>
                </a:cubicBezTo>
                <a:cubicBezTo>
                  <a:pt x="388285" y="3479314"/>
                  <a:pt x="403860" y="3444240"/>
                  <a:pt x="403860" y="3444240"/>
                </a:cubicBezTo>
                <a:cubicBezTo>
                  <a:pt x="406400" y="3431540"/>
                  <a:pt x="405054" y="3417385"/>
                  <a:pt x="411480" y="3406140"/>
                </a:cubicBezTo>
                <a:cubicBezTo>
                  <a:pt x="427008" y="3378965"/>
                  <a:pt x="459363" y="3395070"/>
                  <a:pt x="480060" y="3398520"/>
                </a:cubicBezTo>
                <a:cubicBezTo>
                  <a:pt x="484874" y="3401729"/>
                  <a:pt x="515921" y="3425324"/>
                  <a:pt x="525780" y="3421380"/>
                </a:cubicBezTo>
                <a:cubicBezTo>
                  <a:pt x="534283" y="3417979"/>
                  <a:pt x="535940" y="3406140"/>
                  <a:pt x="541020" y="3398520"/>
                </a:cubicBezTo>
                <a:cubicBezTo>
                  <a:pt x="537909" y="3364304"/>
                  <a:pt x="505285" y="3307080"/>
                  <a:pt x="556260" y="3307080"/>
                </a:cubicBezTo>
                <a:cubicBezTo>
                  <a:pt x="564292" y="3307080"/>
                  <a:pt x="571500" y="3312160"/>
                  <a:pt x="579120" y="3314700"/>
                </a:cubicBezTo>
                <a:cubicBezTo>
                  <a:pt x="584652" y="3313778"/>
                  <a:pt x="635194" y="3307797"/>
                  <a:pt x="647700" y="3299460"/>
                </a:cubicBezTo>
                <a:cubicBezTo>
                  <a:pt x="656666" y="3293482"/>
                  <a:pt x="662940" y="3284220"/>
                  <a:pt x="670560" y="3276600"/>
                </a:cubicBezTo>
                <a:lnTo>
                  <a:pt x="685800" y="3230880"/>
                </a:lnTo>
                <a:cubicBezTo>
                  <a:pt x="688340" y="3223260"/>
                  <a:pt x="692100" y="3215943"/>
                  <a:pt x="693420" y="3208020"/>
                </a:cubicBezTo>
                <a:cubicBezTo>
                  <a:pt x="695960" y="3192780"/>
                  <a:pt x="692180" y="3174957"/>
                  <a:pt x="701040" y="3162300"/>
                </a:cubicBezTo>
                <a:cubicBezTo>
                  <a:pt x="711544" y="3147295"/>
                  <a:pt x="746760" y="3131820"/>
                  <a:pt x="746760" y="3131820"/>
                </a:cubicBezTo>
                <a:cubicBezTo>
                  <a:pt x="748751" y="3132318"/>
                  <a:pt x="795131" y="3143085"/>
                  <a:pt x="800100" y="3147060"/>
                </a:cubicBezTo>
                <a:cubicBezTo>
                  <a:pt x="807251" y="3152781"/>
                  <a:pt x="810260" y="3162300"/>
                  <a:pt x="815340" y="3169920"/>
                </a:cubicBezTo>
                <a:cubicBezTo>
                  <a:pt x="903152" y="3161139"/>
                  <a:pt x="899554" y="3187130"/>
                  <a:pt x="883920" y="3108960"/>
                </a:cubicBezTo>
                <a:cubicBezTo>
                  <a:pt x="882345" y="3101084"/>
                  <a:pt x="878840" y="3093720"/>
                  <a:pt x="876300" y="3086100"/>
                </a:cubicBezTo>
                <a:cubicBezTo>
                  <a:pt x="878840" y="3073400"/>
                  <a:pt x="883920" y="3060952"/>
                  <a:pt x="883920" y="3048000"/>
                </a:cubicBezTo>
                <a:cubicBezTo>
                  <a:pt x="883920" y="3033527"/>
                  <a:pt x="866766" y="2996574"/>
                  <a:pt x="883920" y="2979420"/>
                </a:cubicBezTo>
                <a:cubicBezTo>
                  <a:pt x="889600" y="2973740"/>
                  <a:pt x="899160" y="2974340"/>
                  <a:pt x="906780" y="2971800"/>
                </a:cubicBezTo>
                <a:cubicBezTo>
                  <a:pt x="960120" y="2989580"/>
                  <a:pt x="947420" y="3002280"/>
                  <a:pt x="960120" y="2964180"/>
                </a:cubicBezTo>
                <a:cubicBezTo>
                  <a:pt x="957580" y="2956560"/>
                  <a:pt x="958180" y="2947000"/>
                  <a:pt x="952500" y="2941320"/>
                </a:cubicBezTo>
                <a:cubicBezTo>
                  <a:pt x="911860" y="2900680"/>
                  <a:pt x="942340" y="2971800"/>
                  <a:pt x="922020" y="2910840"/>
                </a:cubicBezTo>
                <a:cubicBezTo>
                  <a:pt x="927100" y="2903220"/>
                  <a:pt x="929069" y="2892076"/>
                  <a:pt x="937260" y="2887980"/>
                </a:cubicBezTo>
                <a:cubicBezTo>
                  <a:pt x="968399" y="2872411"/>
                  <a:pt x="984877" y="2880834"/>
                  <a:pt x="1013460" y="2887980"/>
                </a:cubicBezTo>
                <a:cubicBezTo>
                  <a:pt x="1016000" y="2895600"/>
                  <a:pt x="1021080" y="2902808"/>
                  <a:pt x="1021080" y="2910840"/>
                </a:cubicBezTo>
                <a:cubicBezTo>
                  <a:pt x="1021080" y="2931160"/>
                  <a:pt x="1000760" y="2936240"/>
                  <a:pt x="1021080" y="2956560"/>
                </a:cubicBezTo>
                <a:cubicBezTo>
                  <a:pt x="1026760" y="2962240"/>
                  <a:pt x="1036320" y="2961640"/>
                  <a:pt x="1043940" y="2964180"/>
                </a:cubicBezTo>
                <a:cubicBezTo>
                  <a:pt x="1049020" y="2956560"/>
                  <a:pt x="1052029" y="2947041"/>
                  <a:pt x="1059180" y="2941320"/>
                </a:cubicBezTo>
                <a:cubicBezTo>
                  <a:pt x="1074811" y="2928815"/>
                  <a:pt x="1089269" y="2933505"/>
                  <a:pt x="1104900" y="2941320"/>
                </a:cubicBezTo>
                <a:cubicBezTo>
                  <a:pt x="1113091" y="2945416"/>
                  <a:pt x="1120140" y="2951480"/>
                  <a:pt x="1127760" y="2956560"/>
                </a:cubicBezTo>
                <a:cubicBezTo>
                  <a:pt x="1135380" y="2948940"/>
                  <a:pt x="1145801" y="2943339"/>
                  <a:pt x="1150620" y="2933700"/>
                </a:cubicBezTo>
                <a:cubicBezTo>
                  <a:pt x="1156412" y="2922116"/>
                  <a:pt x="1155099" y="2908165"/>
                  <a:pt x="1158240" y="2895600"/>
                </a:cubicBezTo>
                <a:cubicBezTo>
                  <a:pt x="1160188" y="2887808"/>
                  <a:pt x="1163320" y="2880360"/>
                  <a:pt x="1165860" y="2872740"/>
                </a:cubicBezTo>
                <a:cubicBezTo>
                  <a:pt x="1163320" y="2862580"/>
                  <a:pt x="1154928" y="2852195"/>
                  <a:pt x="1158240" y="2842260"/>
                </a:cubicBezTo>
                <a:cubicBezTo>
                  <a:pt x="1160394" y="2835798"/>
                  <a:pt x="1210314" y="2812413"/>
                  <a:pt x="1211580" y="2811780"/>
                </a:cubicBezTo>
                <a:cubicBezTo>
                  <a:pt x="1231900" y="2814320"/>
                  <a:pt x="1252392" y="2815737"/>
                  <a:pt x="1272540" y="2819400"/>
                </a:cubicBezTo>
                <a:cubicBezTo>
                  <a:pt x="1280443" y="2820837"/>
                  <a:pt x="1289128" y="2822002"/>
                  <a:pt x="1295400" y="2827020"/>
                </a:cubicBezTo>
                <a:cubicBezTo>
                  <a:pt x="1302551" y="2832741"/>
                  <a:pt x="1303489" y="2844159"/>
                  <a:pt x="1310640" y="2849880"/>
                </a:cubicBezTo>
                <a:cubicBezTo>
                  <a:pt x="1316912" y="2854898"/>
                  <a:pt x="1326316" y="2853908"/>
                  <a:pt x="1333500" y="2857500"/>
                </a:cubicBezTo>
                <a:cubicBezTo>
                  <a:pt x="1341691" y="2861596"/>
                  <a:pt x="1348169" y="2868644"/>
                  <a:pt x="1356360" y="2872740"/>
                </a:cubicBezTo>
                <a:cubicBezTo>
                  <a:pt x="1363544" y="2876332"/>
                  <a:pt x="1372036" y="2876768"/>
                  <a:pt x="1379220" y="2880360"/>
                </a:cubicBezTo>
                <a:cubicBezTo>
                  <a:pt x="1438306" y="2909903"/>
                  <a:pt x="1367481" y="2884067"/>
                  <a:pt x="1424940" y="2903220"/>
                </a:cubicBezTo>
                <a:cubicBezTo>
                  <a:pt x="1437640" y="2900680"/>
                  <a:pt x="1451795" y="2902026"/>
                  <a:pt x="1463040" y="2895600"/>
                </a:cubicBezTo>
                <a:cubicBezTo>
                  <a:pt x="1475205" y="2888649"/>
                  <a:pt x="1481989" y="2861614"/>
                  <a:pt x="1485900" y="2849880"/>
                </a:cubicBezTo>
                <a:cubicBezTo>
                  <a:pt x="1488706" y="2807794"/>
                  <a:pt x="1473640" y="2747840"/>
                  <a:pt x="1508760" y="2712720"/>
                </a:cubicBezTo>
                <a:cubicBezTo>
                  <a:pt x="1515236" y="2706244"/>
                  <a:pt x="1524000" y="2702560"/>
                  <a:pt x="1531620" y="2697480"/>
                </a:cubicBezTo>
                <a:cubicBezTo>
                  <a:pt x="1534160" y="2689860"/>
                  <a:pt x="1534222" y="2680892"/>
                  <a:pt x="1539240" y="2674620"/>
                </a:cubicBezTo>
                <a:cubicBezTo>
                  <a:pt x="1553799" y="2656422"/>
                  <a:pt x="1566554" y="2660963"/>
                  <a:pt x="1584960" y="2651760"/>
                </a:cubicBezTo>
                <a:cubicBezTo>
                  <a:pt x="1593151" y="2647664"/>
                  <a:pt x="1600200" y="2641600"/>
                  <a:pt x="1607820" y="2636520"/>
                </a:cubicBezTo>
                <a:cubicBezTo>
                  <a:pt x="1665279" y="2655673"/>
                  <a:pt x="1594454" y="2629837"/>
                  <a:pt x="1653540" y="2659380"/>
                </a:cubicBezTo>
                <a:cubicBezTo>
                  <a:pt x="1660724" y="2662972"/>
                  <a:pt x="1668780" y="2664460"/>
                  <a:pt x="1676400" y="2667000"/>
                </a:cubicBezTo>
                <a:cubicBezTo>
                  <a:pt x="1673860" y="2674620"/>
                  <a:pt x="1668780" y="2681828"/>
                  <a:pt x="1668780" y="2689860"/>
                </a:cubicBezTo>
                <a:cubicBezTo>
                  <a:pt x="1668780" y="2714843"/>
                  <a:pt x="1685516" y="2717909"/>
                  <a:pt x="1699260" y="2735580"/>
                </a:cubicBezTo>
                <a:cubicBezTo>
                  <a:pt x="1710505" y="2750038"/>
                  <a:pt x="1729740" y="2781300"/>
                  <a:pt x="1729740" y="2781300"/>
                </a:cubicBezTo>
                <a:cubicBezTo>
                  <a:pt x="1732851" y="2815516"/>
                  <a:pt x="1712244" y="2872740"/>
                  <a:pt x="1760220" y="2872740"/>
                </a:cubicBezTo>
                <a:cubicBezTo>
                  <a:pt x="1768252" y="2872740"/>
                  <a:pt x="1775460" y="2867660"/>
                  <a:pt x="1783080" y="2865120"/>
                </a:cubicBezTo>
                <a:cubicBezTo>
                  <a:pt x="1790700" y="2867660"/>
                  <a:pt x="1798756" y="2876332"/>
                  <a:pt x="1805940" y="2872740"/>
                </a:cubicBezTo>
                <a:cubicBezTo>
                  <a:pt x="1813124" y="2869148"/>
                  <a:pt x="1808542" y="2856152"/>
                  <a:pt x="1813560" y="2849880"/>
                </a:cubicBezTo>
                <a:cubicBezTo>
                  <a:pt x="1828119" y="2831682"/>
                  <a:pt x="1840874" y="2836223"/>
                  <a:pt x="1859280" y="2827020"/>
                </a:cubicBezTo>
                <a:cubicBezTo>
                  <a:pt x="1918366" y="2797477"/>
                  <a:pt x="1847541" y="2823313"/>
                  <a:pt x="1905000" y="2804160"/>
                </a:cubicBezTo>
                <a:lnTo>
                  <a:pt x="1950720" y="2834640"/>
                </a:lnTo>
                <a:lnTo>
                  <a:pt x="1973580" y="2849880"/>
                </a:lnTo>
                <a:lnTo>
                  <a:pt x="2004060" y="2895600"/>
                </a:lnTo>
                <a:cubicBezTo>
                  <a:pt x="2009140" y="2903220"/>
                  <a:pt x="2010612" y="2915564"/>
                  <a:pt x="2019300" y="2918460"/>
                </a:cubicBezTo>
                <a:lnTo>
                  <a:pt x="2065020" y="2933700"/>
                </a:lnTo>
                <a:cubicBezTo>
                  <a:pt x="2082800" y="2987040"/>
                  <a:pt x="2065020" y="2974340"/>
                  <a:pt x="2103120" y="2987040"/>
                </a:cubicBezTo>
                <a:cubicBezTo>
                  <a:pt x="2110740" y="2994660"/>
                  <a:pt x="2119081" y="3001621"/>
                  <a:pt x="2125980" y="3009900"/>
                </a:cubicBezTo>
                <a:cubicBezTo>
                  <a:pt x="2131843" y="3016935"/>
                  <a:pt x="2134744" y="3026284"/>
                  <a:pt x="2141220" y="3032760"/>
                </a:cubicBezTo>
                <a:cubicBezTo>
                  <a:pt x="2155992" y="3047532"/>
                  <a:pt x="2168347" y="3049422"/>
                  <a:pt x="2186940" y="3055620"/>
                </a:cubicBezTo>
                <a:cubicBezTo>
                  <a:pt x="2192020" y="3063240"/>
                  <a:pt x="2193200" y="3076684"/>
                  <a:pt x="2202180" y="3078480"/>
                </a:cubicBezTo>
                <a:cubicBezTo>
                  <a:pt x="2220468" y="3082138"/>
                  <a:pt x="2232152" y="3046882"/>
                  <a:pt x="2240280" y="3040380"/>
                </a:cubicBezTo>
                <a:cubicBezTo>
                  <a:pt x="2246552" y="3035362"/>
                  <a:pt x="2255520" y="3035300"/>
                  <a:pt x="2263140" y="3032760"/>
                </a:cubicBezTo>
                <a:cubicBezTo>
                  <a:pt x="2280700" y="3035687"/>
                  <a:pt x="2312961" y="3038621"/>
                  <a:pt x="2331720" y="3048000"/>
                </a:cubicBezTo>
                <a:cubicBezTo>
                  <a:pt x="2384043" y="3074162"/>
                  <a:pt x="2319173" y="3056159"/>
                  <a:pt x="2392680" y="3070860"/>
                </a:cubicBezTo>
                <a:cubicBezTo>
                  <a:pt x="2385060" y="3078480"/>
                  <a:pt x="2373228" y="3083497"/>
                  <a:pt x="2369820" y="3093720"/>
                </a:cubicBezTo>
                <a:cubicBezTo>
                  <a:pt x="2367280" y="3101340"/>
                  <a:pt x="2369408" y="3116580"/>
                  <a:pt x="2377440" y="3116580"/>
                </a:cubicBezTo>
                <a:cubicBezTo>
                  <a:pt x="2386598" y="3116580"/>
                  <a:pt x="2384914" y="3098574"/>
                  <a:pt x="2392680" y="3093720"/>
                </a:cubicBezTo>
                <a:cubicBezTo>
                  <a:pt x="2417474" y="3078224"/>
                  <a:pt x="2464943" y="3074688"/>
                  <a:pt x="2491740" y="3070860"/>
                </a:cubicBezTo>
                <a:cubicBezTo>
                  <a:pt x="2499360" y="3065780"/>
                  <a:pt x="2505567" y="3057126"/>
                  <a:pt x="2514600" y="3055620"/>
                </a:cubicBezTo>
                <a:cubicBezTo>
                  <a:pt x="2528965" y="3053226"/>
                  <a:pt x="2550369" y="3073504"/>
                  <a:pt x="2560320" y="3078480"/>
                </a:cubicBezTo>
                <a:cubicBezTo>
                  <a:pt x="2577738" y="3087189"/>
                  <a:pt x="2603890" y="3089373"/>
                  <a:pt x="2621280" y="3093720"/>
                </a:cubicBezTo>
                <a:cubicBezTo>
                  <a:pt x="2659586" y="3103297"/>
                  <a:pt x="2629751" y="3097956"/>
                  <a:pt x="2667000" y="3116580"/>
                </a:cubicBezTo>
                <a:cubicBezTo>
                  <a:pt x="2674184" y="3120172"/>
                  <a:pt x="2682240" y="3121660"/>
                  <a:pt x="2689860" y="3124200"/>
                </a:cubicBezTo>
                <a:cubicBezTo>
                  <a:pt x="2697480" y="3131820"/>
                  <a:pt x="2703300" y="3141827"/>
                  <a:pt x="2712720" y="3147060"/>
                </a:cubicBezTo>
                <a:cubicBezTo>
                  <a:pt x="2726763" y="3154862"/>
                  <a:pt x="2743200" y="3157220"/>
                  <a:pt x="2758440" y="3162300"/>
                </a:cubicBezTo>
                <a:cubicBezTo>
                  <a:pt x="2791235" y="3173232"/>
                  <a:pt x="2773508" y="3167972"/>
                  <a:pt x="2811780" y="3177540"/>
                </a:cubicBezTo>
                <a:cubicBezTo>
                  <a:pt x="2804070" y="3180110"/>
                  <a:pt x="2768423" y="3189764"/>
                  <a:pt x="2766060" y="3200400"/>
                </a:cubicBezTo>
                <a:cubicBezTo>
                  <a:pt x="2762164" y="3217933"/>
                  <a:pt x="2771140" y="3235960"/>
                  <a:pt x="2773680" y="3253740"/>
                </a:cubicBezTo>
                <a:cubicBezTo>
                  <a:pt x="2783840" y="3251200"/>
                  <a:pt x="2795446" y="3251929"/>
                  <a:pt x="2804160" y="3246120"/>
                </a:cubicBezTo>
                <a:cubicBezTo>
                  <a:pt x="2873094" y="3200164"/>
                  <a:pt x="2767527" y="3240551"/>
                  <a:pt x="2842260" y="3215640"/>
                </a:cubicBezTo>
                <a:cubicBezTo>
                  <a:pt x="2849880" y="3220720"/>
                  <a:pt x="2857169" y="3235424"/>
                  <a:pt x="2865120" y="3230880"/>
                </a:cubicBezTo>
                <a:cubicBezTo>
                  <a:pt x="2881023" y="3221793"/>
                  <a:pt x="2878224" y="3190952"/>
                  <a:pt x="2895600" y="3185160"/>
                </a:cubicBezTo>
                <a:lnTo>
                  <a:pt x="2918460" y="3177540"/>
                </a:lnTo>
                <a:cubicBezTo>
                  <a:pt x="2931160" y="3180080"/>
                  <a:pt x="2947402" y="3176002"/>
                  <a:pt x="2956560" y="3185160"/>
                </a:cubicBezTo>
                <a:cubicBezTo>
                  <a:pt x="2965718" y="3194318"/>
                  <a:pt x="2957754" y="3212015"/>
                  <a:pt x="2964180" y="3223260"/>
                </a:cubicBezTo>
                <a:cubicBezTo>
                  <a:pt x="2968724" y="3231211"/>
                  <a:pt x="2979420" y="3233420"/>
                  <a:pt x="2987040" y="3238500"/>
                </a:cubicBezTo>
                <a:cubicBezTo>
                  <a:pt x="2992120" y="3230880"/>
                  <a:pt x="2998672" y="3224058"/>
                  <a:pt x="3002280" y="3215640"/>
                </a:cubicBezTo>
                <a:cubicBezTo>
                  <a:pt x="3007412" y="3203665"/>
                  <a:pt x="3014808" y="3157005"/>
                  <a:pt x="3017520" y="3147060"/>
                </a:cubicBezTo>
                <a:cubicBezTo>
                  <a:pt x="3021747" y="3131562"/>
                  <a:pt x="3027680" y="3116580"/>
                  <a:pt x="3032760" y="3101340"/>
                </a:cubicBezTo>
                <a:cubicBezTo>
                  <a:pt x="3038958" y="3082747"/>
                  <a:pt x="3040848" y="3070392"/>
                  <a:pt x="3055620" y="3055620"/>
                </a:cubicBezTo>
                <a:cubicBezTo>
                  <a:pt x="3062096" y="3049144"/>
                  <a:pt x="3070860" y="3045460"/>
                  <a:pt x="3078480" y="3040380"/>
                </a:cubicBezTo>
                <a:lnTo>
                  <a:pt x="3093720" y="2994660"/>
                </a:lnTo>
                <a:cubicBezTo>
                  <a:pt x="3096260" y="2987040"/>
                  <a:pt x="3099392" y="2979592"/>
                  <a:pt x="3101340" y="2971800"/>
                </a:cubicBezTo>
                <a:cubicBezTo>
                  <a:pt x="3103880" y="2961640"/>
                  <a:pt x="3106083" y="2951390"/>
                  <a:pt x="3108960" y="2941320"/>
                </a:cubicBezTo>
                <a:cubicBezTo>
                  <a:pt x="3116207" y="2915954"/>
                  <a:pt x="3119436" y="2916566"/>
                  <a:pt x="3124200" y="2887980"/>
                </a:cubicBezTo>
                <a:cubicBezTo>
                  <a:pt x="3128140" y="2864339"/>
                  <a:pt x="3127178" y="2828683"/>
                  <a:pt x="3139440" y="2804160"/>
                </a:cubicBezTo>
                <a:cubicBezTo>
                  <a:pt x="3143536" y="2795969"/>
                  <a:pt x="3148817" y="2788335"/>
                  <a:pt x="3154680" y="2781300"/>
                </a:cubicBezTo>
                <a:cubicBezTo>
                  <a:pt x="3161579" y="2773021"/>
                  <a:pt x="3169920" y="2766060"/>
                  <a:pt x="3177540" y="2758440"/>
                </a:cubicBezTo>
                <a:cubicBezTo>
                  <a:pt x="3200722" y="2688894"/>
                  <a:pt x="3178547" y="2762103"/>
                  <a:pt x="3192780" y="2598420"/>
                </a:cubicBezTo>
                <a:cubicBezTo>
                  <a:pt x="3193902" y="2585517"/>
                  <a:pt x="3195041" y="2572111"/>
                  <a:pt x="3200400" y="2560320"/>
                </a:cubicBezTo>
                <a:cubicBezTo>
                  <a:pt x="3207979" y="2543646"/>
                  <a:pt x="3230880" y="2514600"/>
                  <a:pt x="3230880" y="2514600"/>
                </a:cubicBezTo>
                <a:cubicBezTo>
                  <a:pt x="3233420" y="2362200"/>
                  <a:pt x="3234208" y="2209761"/>
                  <a:pt x="3238500" y="2057400"/>
                </a:cubicBezTo>
                <a:cubicBezTo>
                  <a:pt x="3239316" y="2028422"/>
                  <a:pt x="3246025" y="1962578"/>
                  <a:pt x="3253740" y="1927860"/>
                </a:cubicBezTo>
                <a:cubicBezTo>
                  <a:pt x="3255482" y="1920019"/>
                  <a:pt x="3259153" y="1912723"/>
                  <a:pt x="3261360" y="1905000"/>
                </a:cubicBezTo>
                <a:cubicBezTo>
                  <a:pt x="3264237" y="1894930"/>
                  <a:pt x="3266103" y="1884590"/>
                  <a:pt x="3268980" y="1874520"/>
                </a:cubicBezTo>
                <a:cubicBezTo>
                  <a:pt x="3271187" y="1866797"/>
                  <a:pt x="3274393" y="1859383"/>
                  <a:pt x="3276600" y="1851660"/>
                </a:cubicBezTo>
                <a:cubicBezTo>
                  <a:pt x="3279855" y="1840267"/>
                  <a:pt x="3285750" y="1810500"/>
                  <a:pt x="3291840" y="1798320"/>
                </a:cubicBezTo>
                <a:cubicBezTo>
                  <a:pt x="3321383" y="1739234"/>
                  <a:pt x="3295547" y="1810059"/>
                  <a:pt x="3314700" y="1752600"/>
                </a:cubicBezTo>
                <a:cubicBezTo>
                  <a:pt x="3327135" y="1653120"/>
                  <a:pt x="3315555" y="1725891"/>
                  <a:pt x="3329940" y="1661160"/>
                </a:cubicBezTo>
                <a:cubicBezTo>
                  <a:pt x="3336155" y="1633192"/>
                  <a:pt x="3337216" y="1619128"/>
                  <a:pt x="3345180" y="1592580"/>
                </a:cubicBezTo>
                <a:cubicBezTo>
                  <a:pt x="3349796" y="1577193"/>
                  <a:pt x="3355340" y="1562100"/>
                  <a:pt x="3360420" y="1546860"/>
                </a:cubicBezTo>
                <a:cubicBezTo>
                  <a:pt x="3362960" y="1539240"/>
                  <a:pt x="3366465" y="1531876"/>
                  <a:pt x="3368040" y="1524000"/>
                </a:cubicBezTo>
                <a:cubicBezTo>
                  <a:pt x="3370580" y="1511300"/>
                  <a:pt x="3372252" y="1498395"/>
                  <a:pt x="3375660" y="1485900"/>
                </a:cubicBezTo>
                <a:lnTo>
                  <a:pt x="3398520" y="1417320"/>
                </a:lnTo>
                <a:cubicBezTo>
                  <a:pt x="3401060" y="1409700"/>
                  <a:pt x="3404192" y="1402252"/>
                  <a:pt x="3406140" y="1394460"/>
                </a:cubicBezTo>
                <a:lnTo>
                  <a:pt x="3413760" y="1363980"/>
                </a:lnTo>
                <a:cubicBezTo>
                  <a:pt x="3394036" y="1344256"/>
                  <a:pt x="3372523" y="1319754"/>
                  <a:pt x="3345180" y="1310640"/>
                </a:cubicBezTo>
                <a:cubicBezTo>
                  <a:pt x="3337560" y="1308100"/>
                  <a:pt x="3329504" y="1306612"/>
                  <a:pt x="3322320" y="1303020"/>
                </a:cubicBezTo>
                <a:cubicBezTo>
                  <a:pt x="3289645" y="1286682"/>
                  <a:pt x="3306934" y="1288513"/>
                  <a:pt x="3276600" y="1264920"/>
                </a:cubicBezTo>
                <a:cubicBezTo>
                  <a:pt x="3262142" y="1253675"/>
                  <a:pt x="3246120" y="1244600"/>
                  <a:pt x="3230880" y="1234440"/>
                </a:cubicBezTo>
                <a:lnTo>
                  <a:pt x="3208020" y="1219200"/>
                </a:lnTo>
                <a:cubicBezTo>
                  <a:pt x="3202940" y="1211580"/>
                  <a:pt x="3199672" y="1202371"/>
                  <a:pt x="3192780" y="1196340"/>
                </a:cubicBezTo>
                <a:cubicBezTo>
                  <a:pt x="3178996" y="1184279"/>
                  <a:pt x="3160012" y="1178812"/>
                  <a:pt x="3147060" y="1165860"/>
                </a:cubicBezTo>
                <a:lnTo>
                  <a:pt x="3124200" y="1143000"/>
                </a:lnTo>
                <a:cubicBezTo>
                  <a:pt x="3118002" y="1124407"/>
                  <a:pt x="3116112" y="1112052"/>
                  <a:pt x="3101340" y="1097280"/>
                </a:cubicBezTo>
                <a:cubicBezTo>
                  <a:pt x="3094864" y="1090804"/>
                  <a:pt x="3086100" y="1087120"/>
                  <a:pt x="3078480" y="1082040"/>
                </a:cubicBezTo>
                <a:cubicBezTo>
                  <a:pt x="3073400" y="1074420"/>
                  <a:pt x="3069716" y="1065656"/>
                  <a:pt x="3063240" y="1059180"/>
                </a:cubicBezTo>
                <a:cubicBezTo>
                  <a:pt x="3056764" y="1052704"/>
                  <a:pt x="3046101" y="1051091"/>
                  <a:pt x="3040380" y="1043940"/>
                </a:cubicBezTo>
                <a:cubicBezTo>
                  <a:pt x="3035362" y="1037668"/>
                  <a:pt x="3038440" y="1026760"/>
                  <a:pt x="3032760" y="1021080"/>
                </a:cubicBezTo>
                <a:cubicBezTo>
                  <a:pt x="3019808" y="1008128"/>
                  <a:pt x="2987040" y="990600"/>
                  <a:pt x="2987040" y="990600"/>
                </a:cubicBezTo>
                <a:lnTo>
                  <a:pt x="2956560" y="944880"/>
                </a:lnTo>
                <a:cubicBezTo>
                  <a:pt x="2951480" y="937260"/>
                  <a:pt x="2947796" y="928496"/>
                  <a:pt x="2941320" y="922020"/>
                </a:cubicBezTo>
                <a:cubicBezTo>
                  <a:pt x="2933700" y="914400"/>
                  <a:pt x="2925359" y="907439"/>
                  <a:pt x="2918460" y="899160"/>
                </a:cubicBezTo>
                <a:cubicBezTo>
                  <a:pt x="2912597" y="892125"/>
                  <a:pt x="2909696" y="882776"/>
                  <a:pt x="2903220" y="876300"/>
                </a:cubicBezTo>
                <a:cubicBezTo>
                  <a:pt x="2872203" y="845283"/>
                  <a:pt x="2879911" y="876001"/>
                  <a:pt x="2834640" y="845820"/>
                </a:cubicBezTo>
                <a:cubicBezTo>
                  <a:pt x="2798414" y="821669"/>
                  <a:pt x="2820468" y="833476"/>
                  <a:pt x="2766060" y="815340"/>
                </a:cubicBezTo>
                <a:cubicBezTo>
                  <a:pt x="2758440" y="812800"/>
                  <a:pt x="2749883" y="812175"/>
                  <a:pt x="2743200" y="807720"/>
                </a:cubicBezTo>
                <a:cubicBezTo>
                  <a:pt x="2727960" y="797560"/>
                  <a:pt x="2714856" y="783032"/>
                  <a:pt x="2697480" y="777240"/>
                </a:cubicBezTo>
                <a:lnTo>
                  <a:pt x="2628900" y="754380"/>
                </a:lnTo>
                <a:cubicBezTo>
                  <a:pt x="2621280" y="751840"/>
                  <a:pt x="2612723" y="751215"/>
                  <a:pt x="2606040" y="746760"/>
                </a:cubicBezTo>
                <a:cubicBezTo>
                  <a:pt x="2569814" y="722609"/>
                  <a:pt x="2591868" y="734416"/>
                  <a:pt x="2537460" y="716280"/>
                </a:cubicBezTo>
                <a:lnTo>
                  <a:pt x="2514600" y="708660"/>
                </a:lnTo>
                <a:cubicBezTo>
                  <a:pt x="2506980" y="706120"/>
                  <a:pt x="2499616" y="702615"/>
                  <a:pt x="2491740" y="701040"/>
                </a:cubicBezTo>
                <a:cubicBezTo>
                  <a:pt x="2479040" y="698500"/>
                  <a:pt x="2466135" y="696828"/>
                  <a:pt x="2453640" y="693420"/>
                </a:cubicBezTo>
                <a:cubicBezTo>
                  <a:pt x="2438142" y="689193"/>
                  <a:pt x="2423160" y="683260"/>
                  <a:pt x="2407920" y="678180"/>
                </a:cubicBezTo>
                <a:cubicBezTo>
                  <a:pt x="2400300" y="675640"/>
                  <a:pt x="2392852" y="672508"/>
                  <a:pt x="2385060" y="670560"/>
                </a:cubicBezTo>
                <a:cubicBezTo>
                  <a:pt x="2377886" y="668766"/>
                  <a:pt x="2340664" y="660289"/>
                  <a:pt x="2331720" y="655320"/>
                </a:cubicBezTo>
                <a:cubicBezTo>
                  <a:pt x="2315709" y="646425"/>
                  <a:pt x="2303376" y="630632"/>
                  <a:pt x="2286000" y="624840"/>
                </a:cubicBezTo>
                <a:lnTo>
                  <a:pt x="2217420" y="601980"/>
                </a:lnTo>
                <a:cubicBezTo>
                  <a:pt x="2209800" y="599440"/>
                  <a:pt x="2201243" y="598815"/>
                  <a:pt x="2194560" y="594360"/>
                </a:cubicBezTo>
                <a:cubicBezTo>
                  <a:pt x="2186940" y="589280"/>
                  <a:pt x="2180069" y="582839"/>
                  <a:pt x="2171700" y="579120"/>
                </a:cubicBezTo>
                <a:lnTo>
                  <a:pt x="2103120" y="556260"/>
                </a:lnTo>
                <a:lnTo>
                  <a:pt x="2080260" y="548640"/>
                </a:lnTo>
                <a:cubicBezTo>
                  <a:pt x="2036584" y="483126"/>
                  <a:pt x="2094740" y="560224"/>
                  <a:pt x="2042160" y="518160"/>
                </a:cubicBezTo>
                <a:cubicBezTo>
                  <a:pt x="2035009" y="512439"/>
                  <a:pt x="2033955" y="501163"/>
                  <a:pt x="2026920" y="495300"/>
                </a:cubicBezTo>
                <a:cubicBezTo>
                  <a:pt x="2018194" y="488028"/>
                  <a:pt x="2005683" y="486662"/>
                  <a:pt x="1996440" y="480060"/>
                </a:cubicBezTo>
                <a:cubicBezTo>
                  <a:pt x="1987671" y="473796"/>
                  <a:pt x="1981200" y="464820"/>
                  <a:pt x="1973580" y="457200"/>
                </a:cubicBezTo>
                <a:cubicBezTo>
                  <a:pt x="1958745" y="412696"/>
                  <a:pt x="1977567" y="453567"/>
                  <a:pt x="1943100" y="419100"/>
                </a:cubicBezTo>
                <a:cubicBezTo>
                  <a:pt x="1892300" y="368300"/>
                  <a:pt x="1965960" y="421640"/>
                  <a:pt x="1905000" y="381000"/>
                </a:cubicBezTo>
                <a:cubicBezTo>
                  <a:pt x="1899920" y="373380"/>
                  <a:pt x="1896911" y="363861"/>
                  <a:pt x="1889760" y="358140"/>
                </a:cubicBezTo>
                <a:cubicBezTo>
                  <a:pt x="1883488" y="353122"/>
                  <a:pt x="1872580" y="356200"/>
                  <a:pt x="1866900" y="350520"/>
                </a:cubicBezTo>
                <a:cubicBezTo>
                  <a:pt x="1826260" y="309880"/>
                  <a:pt x="1897380" y="340360"/>
                  <a:pt x="1836420" y="320040"/>
                </a:cubicBezTo>
                <a:lnTo>
                  <a:pt x="1821180" y="274320"/>
                </a:lnTo>
                <a:lnTo>
                  <a:pt x="1813560" y="251460"/>
                </a:lnTo>
                <a:cubicBezTo>
                  <a:pt x="1811020" y="233680"/>
                  <a:pt x="1809979" y="215621"/>
                  <a:pt x="1805940" y="198120"/>
                </a:cubicBezTo>
                <a:cubicBezTo>
                  <a:pt x="1802328" y="182467"/>
                  <a:pt x="1795780" y="167640"/>
                  <a:pt x="1790700" y="152400"/>
                </a:cubicBezTo>
                <a:lnTo>
                  <a:pt x="1775460" y="106680"/>
                </a:lnTo>
                <a:lnTo>
                  <a:pt x="1767840" y="83820"/>
                </a:lnTo>
                <a:cubicBezTo>
                  <a:pt x="1765300" y="76200"/>
                  <a:pt x="1765900" y="66640"/>
                  <a:pt x="1760220" y="60960"/>
                </a:cubicBezTo>
                <a:lnTo>
                  <a:pt x="1714500" y="0"/>
                </a:lnTo>
                <a:close/>
              </a:path>
            </a:pathLst>
          </a:custGeom>
          <a:solidFill>
            <a:srgbClr val="DA2304">
              <a:alpha val="1000"/>
            </a:srgbClr>
          </a:solidFill>
          <a:ln w="31750">
            <a:solidFill>
              <a:srgbClr val="DA230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8" name="任意多边形 27"/>
          <p:cNvSpPr>
            <a:spLocks/>
          </p:cNvSpPr>
          <p:nvPr/>
        </p:nvSpPr>
        <p:spPr bwMode="auto">
          <a:xfrm>
            <a:off x="5918200" y="1066800"/>
            <a:ext cx="1816100" cy="2374900"/>
          </a:xfrm>
          <a:custGeom>
            <a:avLst/>
            <a:gdLst>
              <a:gd name="connsiteX0" fmla="*/ 1117600 w 1816100"/>
              <a:gd name="connsiteY0" fmla="*/ 0 h 2609850"/>
              <a:gd name="connsiteX1" fmla="*/ 977900 w 1816100"/>
              <a:gd name="connsiteY1" fmla="*/ 165100 h 2609850"/>
              <a:gd name="connsiteX2" fmla="*/ 895350 w 1816100"/>
              <a:gd name="connsiteY2" fmla="*/ 234950 h 2609850"/>
              <a:gd name="connsiteX3" fmla="*/ 838200 w 1816100"/>
              <a:gd name="connsiteY3" fmla="*/ 292100 h 2609850"/>
              <a:gd name="connsiteX4" fmla="*/ 812800 w 1816100"/>
              <a:gd name="connsiteY4" fmla="*/ 336550 h 2609850"/>
              <a:gd name="connsiteX5" fmla="*/ 819150 w 1816100"/>
              <a:gd name="connsiteY5" fmla="*/ 406400 h 2609850"/>
              <a:gd name="connsiteX6" fmla="*/ 825500 w 1816100"/>
              <a:gd name="connsiteY6" fmla="*/ 450850 h 2609850"/>
              <a:gd name="connsiteX7" fmla="*/ 768350 w 1816100"/>
              <a:gd name="connsiteY7" fmla="*/ 508000 h 2609850"/>
              <a:gd name="connsiteX8" fmla="*/ 704850 w 1816100"/>
              <a:gd name="connsiteY8" fmla="*/ 584200 h 2609850"/>
              <a:gd name="connsiteX9" fmla="*/ 673100 w 1816100"/>
              <a:gd name="connsiteY9" fmla="*/ 622300 h 2609850"/>
              <a:gd name="connsiteX10" fmla="*/ 660400 w 1816100"/>
              <a:gd name="connsiteY10" fmla="*/ 698500 h 2609850"/>
              <a:gd name="connsiteX11" fmla="*/ 628650 w 1816100"/>
              <a:gd name="connsiteY11" fmla="*/ 819150 h 2609850"/>
              <a:gd name="connsiteX12" fmla="*/ 546100 w 1816100"/>
              <a:gd name="connsiteY12" fmla="*/ 863600 h 2609850"/>
              <a:gd name="connsiteX13" fmla="*/ 488950 w 1816100"/>
              <a:gd name="connsiteY13" fmla="*/ 946150 h 2609850"/>
              <a:gd name="connsiteX14" fmla="*/ 438150 w 1816100"/>
              <a:gd name="connsiteY14" fmla="*/ 1041400 h 2609850"/>
              <a:gd name="connsiteX15" fmla="*/ 381000 w 1816100"/>
              <a:gd name="connsiteY15" fmla="*/ 1104900 h 2609850"/>
              <a:gd name="connsiteX16" fmla="*/ 387350 w 1816100"/>
              <a:gd name="connsiteY16" fmla="*/ 1168400 h 2609850"/>
              <a:gd name="connsiteX17" fmla="*/ 381000 w 1816100"/>
              <a:gd name="connsiteY17" fmla="*/ 1231900 h 2609850"/>
              <a:gd name="connsiteX18" fmla="*/ 342900 w 1816100"/>
              <a:gd name="connsiteY18" fmla="*/ 1250950 h 2609850"/>
              <a:gd name="connsiteX19" fmla="*/ 349250 w 1816100"/>
              <a:gd name="connsiteY19" fmla="*/ 1295400 h 2609850"/>
              <a:gd name="connsiteX20" fmla="*/ 381000 w 1816100"/>
              <a:gd name="connsiteY20" fmla="*/ 1333500 h 2609850"/>
              <a:gd name="connsiteX21" fmla="*/ 393700 w 1816100"/>
              <a:gd name="connsiteY21" fmla="*/ 1377950 h 2609850"/>
              <a:gd name="connsiteX22" fmla="*/ 368300 w 1816100"/>
              <a:gd name="connsiteY22" fmla="*/ 1390650 h 2609850"/>
              <a:gd name="connsiteX23" fmla="*/ 361950 w 1816100"/>
              <a:gd name="connsiteY23" fmla="*/ 1428750 h 2609850"/>
              <a:gd name="connsiteX24" fmla="*/ 349250 w 1816100"/>
              <a:gd name="connsiteY24" fmla="*/ 1447800 h 2609850"/>
              <a:gd name="connsiteX25" fmla="*/ 361950 w 1816100"/>
              <a:gd name="connsiteY25" fmla="*/ 1511300 h 2609850"/>
              <a:gd name="connsiteX26" fmla="*/ 355600 w 1816100"/>
              <a:gd name="connsiteY26" fmla="*/ 1600200 h 2609850"/>
              <a:gd name="connsiteX27" fmla="*/ 374650 w 1816100"/>
              <a:gd name="connsiteY27" fmla="*/ 1663700 h 2609850"/>
              <a:gd name="connsiteX28" fmla="*/ 368300 w 1816100"/>
              <a:gd name="connsiteY28" fmla="*/ 1752600 h 2609850"/>
              <a:gd name="connsiteX29" fmla="*/ 298450 w 1816100"/>
              <a:gd name="connsiteY29" fmla="*/ 1765300 h 2609850"/>
              <a:gd name="connsiteX30" fmla="*/ 222250 w 1816100"/>
              <a:gd name="connsiteY30" fmla="*/ 1816100 h 2609850"/>
              <a:gd name="connsiteX31" fmla="*/ 158750 w 1816100"/>
              <a:gd name="connsiteY31" fmla="*/ 1936750 h 2609850"/>
              <a:gd name="connsiteX32" fmla="*/ 82550 w 1816100"/>
              <a:gd name="connsiteY32" fmla="*/ 2133600 h 2609850"/>
              <a:gd name="connsiteX33" fmla="*/ 25400 w 1816100"/>
              <a:gd name="connsiteY33" fmla="*/ 2260600 h 2609850"/>
              <a:gd name="connsiteX34" fmla="*/ 0 w 1816100"/>
              <a:gd name="connsiteY34" fmla="*/ 2311400 h 2609850"/>
              <a:gd name="connsiteX35" fmla="*/ 57150 w 1816100"/>
              <a:gd name="connsiteY35" fmla="*/ 2387600 h 2609850"/>
              <a:gd name="connsiteX36" fmla="*/ 146050 w 1816100"/>
              <a:gd name="connsiteY36" fmla="*/ 2508250 h 2609850"/>
              <a:gd name="connsiteX37" fmla="*/ 234950 w 1816100"/>
              <a:gd name="connsiteY37" fmla="*/ 2533650 h 2609850"/>
              <a:gd name="connsiteX38" fmla="*/ 355600 w 1816100"/>
              <a:gd name="connsiteY38" fmla="*/ 2565400 h 2609850"/>
              <a:gd name="connsiteX39" fmla="*/ 495300 w 1816100"/>
              <a:gd name="connsiteY39" fmla="*/ 2609850 h 2609850"/>
              <a:gd name="connsiteX40" fmla="*/ 546100 w 1816100"/>
              <a:gd name="connsiteY40" fmla="*/ 2501900 h 2609850"/>
              <a:gd name="connsiteX41" fmla="*/ 704850 w 1816100"/>
              <a:gd name="connsiteY41" fmla="*/ 2584450 h 2609850"/>
              <a:gd name="connsiteX42" fmla="*/ 787400 w 1816100"/>
              <a:gd name="connsiteY42" fmla="*/ 2514600 h 2609850"/>
              <a:gd name="connsiteX43" fmla="*/ 869950 w 1816100"/>
              <a:gd name="connsiteY43" fmla="*/ 2425700 h 2609850"/>
              <a:gd name="connsiteX44" fmla="*/ 869950 w 1816100"/>
              <a:gd name="connsiteY44" fmla="*/ 2400300 h 2609850"/>
              <a:gd name="connsiteX45" fmla="*/ 965200 w 1816100"/>
              <a:gd name="connsiteY45" fmla="*/ 2413000 h 2609850"/>
              <a:gd name="connsiteX46" fmla="*/ 965200 w 1816100"/>
              <a:gd name="connsiteY46" fmla="*/ 2266950 h 2609850"/>
              <a:gd name="connsiteX47" fmla="*/ 1066800 w 1816100"/>
              <a:gd name="connsiteY47" fmla="*/ 2286000 h 2609850"/>
              <a:gd name="connsiteX48" fmla="*/ 1073150 w 1816100"/>
              <a:gd name="connsiteY48" fmla="*/ 2165350 h 2609850"/>
              <a:gd name="connsiteX49" fmla="*/ 1079500 w 1816100"/>
              <a:gd name="connsiteY49" fmla="*/ 2101850 h 2609850"/>
              <a:gd name="connsiteX50" fmla="*/ 1085850 w 1816100"/>
              <a:gd name="connsiteY50" fmla="*/ 2006600 h 2609850"/>
              <a:gd name="connsiteX51" fmla="*/ 1073150 w 1816100"/>
              <a:gd name="connsiteY51" fmla="*/ 1962150 h 2609850"/>
              <a:gd name="connsiteX52" fmla="*/ 1219200 w 1816100"/>
              <a:gd name="connsiteY52" fmla="*/ 1949450 h 2609850"/>
              <a:gd name="connsiteX53" fmla="*/ 1270000 w 1816100"/>
              <a:gd name="connsiteY53" fmla="*/ 1955800 h 2609850"/>
              <a:gd name="connsiteX54" fmla="*/ 1352550 w 1816100"/>
              <a:gd name="connsiteY54" fmla="*/ 1987550 h 2609850"/>
              <a:gd name="connsiteX55" fmla="*/ 1409700 w 1816100"/>
              <a:gd name="connsiteY55" fmla="*/ 1993900 h 2609850"/>
              <a:gd name="connsiteX56" fmla="*/ 1504950 w 1816100"/>
              <a:gd name="connsiteY56" fmla="*/ 2012950 h 2609850"/>
              <a:gd name="connsiteX57" fmla="*/ 1619250 w 1816100"/>
              <a:gd name="connsiteY57" fmla="*/ 1746250 h 2609850"/>
              <a:gd name="connsiteX58" fmla="*/ 1638300 w 1816100"/>
              <a:gd name="connsiteY58" fmla="*/ 1676400 h 2609850"/>
              <a:gd name="connsiteX59" fmla="*/ 1689100 w 1816100"/>
              <a:gd name="connsiteY59" fmla="*/ 1555750 h 2609850"/>
              <a:gd name="connsiteX60" fmla="*/ 1714500 w 1816100"/>
              <a:gd name="connsiteY60" fmla="*/ 1517650 h 2609850"/>
              <a:gd name="connsiteX61" fmla="*/ 1771650 w 1816100"/>
              <a:gd name="connsiteY61" fmla="*/ 1435100 h 2609850"/>
              <a:gd name="connsiteX62" fmla="*/ 1790700 w 1816100"/>
              <a:gd name="connsiteY62" fmla="*/ 1308100 h 2609850"/>
              <a:gd name="connsiteX63" fmla="*/ 1816100 w 1816100"/>
              <a:gd name="connsiteY63" fmla="*/ 1212850 h 2609850"/>
              <a:gd name="connsiteX64" fmla="*/ 1600200 w 1816100"/>
              <a:gd name="connsiteY64" fmla="*/ 1149350 h 2609850"/>
              <a:gd name="connsiteX65" fmla="*/ 1460500 w 1816100"/>
              <a:gd name="connsiteY65" fmla="*/ 1123950 h 2609850"/>
              <a:gd name="connsiteX66" fmla="*/ 1416050 w 1816100"/>
              <a:gd name="connsiteY66" fmla="*/ 1111250 h 2609850"/>
              <a:gd name="connsiteX67" fmla="*/ 1409700 w 1816100"/>
              <a:gd name="connsiteY67" fmla="*/ 990600 h 2609850"/>
              <a:gd name="connsiteX68" fmla="*/ 1403350 w 1816100"/>
              <a:gd name="connsiteY68" fmla="*/ 927100 h 2609850"/>
              <a:gd name="connsiteX69" fmla="*/ 1365250 w 1816100"/>
              <a:gd name="connsiteY69" fmla="*/ 889000 h 2609850"/>
              <a:gd name="connsiteX70" fmla="*/ 1320800 w 1816100"/>
              <a:gd name="connsiteY70" fmla="*/ 844550 h 2609850"/>
              <a:gd name="connsiteX71" fmla="*/ 1263650 w 1816100"/>
              <a:gd name="connsiteY71" fmla="*/ 819150 h 2609850"/>
              <a:gd name="connsiteX72" fmla="*/ 1257300 w 1816100"/>
              <a:gd name="connsiteY72" fmla="*/ 812800 h 2609850"/>
              <a:gd name="connsiteX73" fmla="*/ 1168400 w 1816100"/>
              <a:gd name="connsiteY73" fmla="*/ 692150 h 2609850"/>
              <a:gd name="connsiteX74" fmla="*/ 1130300 w 1816100"/>
              <a:gd name="connsiteY74" fmla="*/ 647700 h 2609850"/>
              <a:gd name="connsiteX75" fmla="*/ 1117600 w 1816100"/>
              <a:gd name="connsiteY75" fmla="*/ 596900 h 2609850"/>
              <a:gd name="connsiteX76" fmla="*/ 1098550 w 1816100"/>
              <a:gd name="connsiteY76" fmla="*/ 533400 h 2609850"/>
              <a:gd name="connsiteX77" fmla="*/ 1047750 w 1816100"/>
              <a:gd name="connsiteY77" fmla="*/ 495300 h 2609850"/>
              <a:gd name="connsiteX78" fmla="*/ 1003300 w 1816100"/>
              <a:gd name="connsiteY78" fmla="*/ 463550 h 2609850"/>
              <a:gd name="connsiteX79" fmla="*/ 939800 w 1816100"/>
              <a:gd name="connsiteY79" fmla="*/ 406400 h 2609850"/>
              <a:gd name="connsiteX80" fmla="*/ 908050 w 1816100"/>
              <a:gd name="connsiteY80" fmla="*/ 374650 h 2609850"/>
              <a:gd name="connsiteX81" fmla="*/ 901700 w 1816100"/>
              <a:gd name="connsiteY81" fmla="*/ 292100 h 2609850"/>
              <a:gd name="connsiteX82" fmla="*/ 889000 w 1816100"/>
              <a:gd name="connsiteY82" fmla="*/ 247650 h 2609850"/>
              <a:gd name="connsiteX83" fmla="*/ 1117600 w 1816100"/>
              <a:gd name="connsiteY83" fmla="*/ 0 h 2609850"/>
              <a:gd name="connsiteX0" fmla="*/ 1117600 w 1816100"/>
              <a:gd name="connsiteY0" fmla="*/ 0 h 2609850"/>
              <a:gd name="connsiteX1" fmla="*/ 889000 w 1816100"/>
              <a:gd name="connsiteY1" fmla="*/ 260350 h 2609850"/>
              <a:gd name="connsiteX2" fmla="*/ 895350 w 1816100"/>
              <a:gd name="connsiteY2" fmla="*/ 234950 h 2609850"/>
              <a:gd name="connsiteX3" fmla="*/ 838200 w 1816100"/>
              <a:gd name="connsiteY3" fmla="*/ 292100 h 2609850"/>
              <a:gd name="connsiteX4" fmla="*/ 812800 w 1816100"/>
              <a:gd name="connsiteY4" fmla="*/ 336550 h 2609850"/>
              <a:gd name="connsiteX5" fmla="*/ 819150 w 1816100"/>
              <a:gd name="connsiteY5" fmla="*/ 406400 h 2609850"/>
              <a:gd name="connsiteX6" fmla="*/ 825500 w 1816100"/>
              <a:gd name="connsiteY6" fmla="*/ 450850 h 2609850"/>
              <a:gd name="connsiteX7" fmla="*/ 768350 w 1816100"/>
              <a:gd name="connsiteY7" fmla="*/ 508000 h 2609850"/>
              <a:gd name="connsiteX8" fmla="*/ 704850 w 1816100"/>
              <a:gd name="connsiteY8" fmla="*/ 584200 h 2609850"/>
              <a:gd name="connsiteX9" fmla="*/ 673100 w 1816100"/>
              <a:gd name="connsiteY9" fmla="*/ 622300 h 2609850"/>
              <a:gd name="connsiteX10" fmla="*/ 660400 w 1816100"/>
              <a:gd name="connsiteY10" fmla="*/ 698500 h 2609850"/>
              <a:gd name="connsiteX11" fmla="*/ 628650 w 1816100"/>
              <a:gd name="connsiteY11" fmla="*/ 819150 h 2609850"/>
              <a:gd name="connsiteX12" fmla="*/ 546100 w 1816100"/>
              <a:gd name="connsiteY12" fmla="*/ 863600 h 2609850"/>
              <a:gd name="connsiteX13" fmla="*/ 488950 w 1816100"/>
              <a:gd name="connsiteY13" fmla="*/ 946150 h 2609850"/>
              <a:gd name="connsiteX14" fmla="*/ 438150 w 1816100"/>
              <a:gd name="connsiteY14" fmla="*/ 1041400 h 2609850"/>
              <a:gd name="connsiteX15" fmla="*/ 381000 w 1816100"/>
              <a:gd name="connsiteY15" fmla="*/ 1104900 h 2609850"/>
              <a:gd name="connsiteX16" fmla="*/ 387350 w 1816100"/>
              <a:gd name="connsiteY16" fmla="*/ 1168400 h 2609850"/>
              <a:gd name="connsiteX17" fmla="*/ 381000 w 1816100"/>
              <a:gd name="connsiteY17" fmla="*/ 1231900 h 2609850"/>
              <a:gd name="connsiteX18" fmla="*/ 342900 w 1816100"/>
              <a:gd name="connsiteY18" fmla="*/ 1250950 h 2609850"/>
              <a:gd name="connsiteX19" fmla="*/ 349250 w 1816100"/>
              <a:gd name="connsiteY19" fmla="*/ 1295400 h 2609850"/>
              <a:gd name="connsiteX20" fmla="*/ 381000 w 1816100"/>
              <a:gd name="connsiteY20" fmla="*/ 1333500 h 2609850"/>
              <a:gd name="connsiteX21" fmla="*/ 393700 w 1816100"/>
              <a:gd name="connsiteY21" fmla="*/ 1377950 h 2609850"/>
              <a:gd name="connsiteX22" fmla="*/ 368300 w 1816100"/>
              <a:gd name="connsiteY22" fmla="*/ 1390650 h 2609850"/>
              <a:gd name="connsiteX23" fmla="*/ 361950 w 1816100"/>
              <a:gd name="connsiteY23" fmla="*/ 1428750 h 2609850"/>
              <a:gd name="connsiteX24" fmla="*/ 349250 w 1816100"/>
              <a:gd name="connsiteY24" fmla="*/ 1447800 h 2609850"/>
              <a:gd name="connsiteX25" fmla="*/ 361950 w 1816100"/>
              <a:gd name="connsiteY25" fmla="*/ 1511300 h 2609850"/>
              <a:gd name="connsiteX26" fmla="*/ 355600 w 1816100"/>
              <a:gd name="connsiteY26" fmla="*/ 1600200 h 2609850"/>
              <a:gd name="connsiteX27" fmla="*/ 374650 w 1816100"/>
              <a:gd name="connsiteY27" fmla="*/ 1663700 h 2609850"/>
              <a:gd name="connsiteX28" fmla="*/ 368300 w 1816100"/>
              <a:gd name="connsiteY28" fmla="*/ 1752600 h 2609850"/>
              <a:gd name="connsiteX29" fmla="*/ 298450 w 1816100"/>
              <a:gd name="connsiteY29" fmla="*/ 1765300 h 2609850"/>
              <a:gd name="connsiteX30" fmla="*/ 222250 w 1816100"/>
              <a:gd name="connsiteY30" fmla="*/ 1816100 h 2609850"/>
              <a:gd name="connsiteX31" fmla="*/ 158750 w 1816100"/>
              <a:gd name="connsiteY31" fmla="*/ 1936750 h 2609850"/>
              <a:gd name="connsiteX32" fmla="*/ 82550 w 1816100"/>
              <a:gd name="connsiteY32" fmla="*/ 2133600 h 2609850"/>
              <a:gd name="connsiteX33" fmla="*/ 25400 w 1816100"/>
              <a:gd name="connsiteY33" fmla="*/ 2260600 h 2609850"/>
              <a:gd name="connsiteX34" fmla="*/ 0 w 1816100"/>
              <a:gd name="connsiteY34" fmla="*/ 2311400 h 2609850"/>
              <a:gd name="connsiteX35" fmla="*/ 57150 w 1816100"/>
              <a:gd name="connsiteY35" fmla="*/ 2387600 h 2609850"/>
              <a:gd name="connsiteX36" fmla="*/ 146050 w 1816100"/>
              <a:gd name="connsiteY36" fmla="*/ 2508250 h 2609850"/>
              <a:gd name="connsiteX37" fmla="*/ 234950 w 1816100"/>
              <a:gd name="connsiteY37" fmla="*/ 2533650 h 2609850"/>
              <a:gd name="connsiteX38" fmla="*/ 355600 w 1816100"/>
              <a:gd name="connsiteY38" fmla="*/ 2565400 h 2609850"/>
              <a:gd name="connsiteX39" fmla="*/ 495300 w 1816100"/>
              <a:gd name="connsiteY39" fmla="*/ 2609850 h 2609850"/>
              <a:gd name="connsiteX40" fmla="*/ 546100 w 1816100"/>
              <a:gd name="connsiteY40" fmla="*/ 2501900 h 2609850"/>
              <a:gd name="connsiteX41" fmla="*/ 704850 w 1816100"/>
              <a:gd name="connsiteY41" fmla="*/ 2584450 h 2609850"/>
              <a:gd name="connsiteX42" fmla="*/ 787400 w 1816100"/>
              <a:gd name="connsiteY42" fmla="*/ 2514600 h 2609850"/>
              <a:gd name="connsiteX43" fmla="*/ 869950 w 1816100"/>
              <a:gd name="connsiteY43" fmla="*/ 2425700 h 2609850"/>
              <a:gd name="connsiteX44" fmla="*/ 869950 w 1816100"/>
              <a:gd name="connsiteY44" fmla="*/ 2400300 h 2609850"/>
              <a:gd name="connsiteX45" fmla="*/ 965200 w 1816100"/>
              <a:gd name="connsiteY45" fmla="*/ 2413000 h 2609850"/>
              <a:gd name="connsiteX46" fmla="*/ 965200 w 1816100"/>
              <a:gd name="connsiteY46" fmla="*/ 2266950 h 2609850"/>
              <a:gd name="connsiteX47" fmla="*/ 1066800 w 1816100"/>
              <a:gd name="connsiteY47" fmla="*/ 2286000 h 2609850"/>
              <a:gd name="connsiteX48" fmla="*/ 1073150 w 1816100"/>
              <a:gd name="connsiteY48" fmla="*/ 2165350 h 2609850"/>
              <a:gd name="connsiteX49" fmla="*/ 1079500 w 1816100"/>
              <a:gd name="connsiteY49" fmla="*/ 2101850 h 2609850"/>
              <a:gd name="connsiteX50" fmla="*/ 1085850 w 1816100"/>
              <a:gd name="connsiteY50" fmla="*/ 2006600 h 2609850"/>
              <a:gd name="connsiteX51" fmla="*/ 1073150 w 1816100"/>
              <a:gd name="connsiteY51" fmla="*/ 1962150 h 2609850"/>
              <a:gd name="connsiteX52" fmla="*/ 1219200 w 1816100"/>
              <a:gd name="connsiteY52" fmla="*/ 1949450 h 2609850"/>
              <a:gd name="connsiteX53" fmla="*/ 1270000 w 1816100"/>
              <a:gd name="connsiteY53" fmla="*/ 1955800 h 2609850"/>
              <a:gd name="connsiteX54" fmla="*/ 1352550 w 1816100"/>
              <a:gd name="connsiteY54" fmla="*/ 1987550 h 2609850"/>
              <a:gd name="connsiteX55" fmla="*/ 1409700 w 1816100"/>
              <a:gd name="connsiteY55" fmla="*/ 1993900 h 2609850"/>
              <a:gd name="connsiteX56" fmla="*/ 1504950 w 1816100"/>
              <a:gd name="connsiteY56" fmla="*/ 2012950 h 2609850"/>
              <a:gd name="connsiteX57" fmla="*/ 1619250 w 1816100"/>
              <a:gd name="connsiteY57" fmla="*/ 1746250 h 2609850"/>
              <a:gd name="connsiteX58" fmla="*/ 1638300 w 1816100"/>
              <a:gd name="connsiteY58" fmla="*/ 1676400 h 2609850"/>
              <a:gd name="connsiteX59" fmla="*/ 1689100 w 1816100"/>
              <a:gd name="connsiteY59" fmla="*/ 1555750 h 2609850"/>
              <a:gd name="connsiteX60" fmla="*/ 1714500 w 1816100"/>
              <a:gd name="connsiteY60" fmla="*/ 1517650 h 2609850"/>
              <a:gd name="connsiteX61" fmla="*/ 1771650 w 1816100"/>
              <a:gd name="connsiteY61" fmla="*/ 1435100 h 2609850"/>
              <a:gd name="connsiteX62" fmla="*/ 1790700 w 1816100"/>
              <a:gd name="connsiteY62" fmla="*/ 1308100 h 2609850"/>
              <a:gd name="connsiteX63" fmla="*/ 1816100 w 1816100"/>
              <a:gd name="connsiteY63" fmla="*/ 1212850 h 2609850"/>
              <a:gd name="connsiteX64" fmla="*/ 1600200 w 1816100"/>
              <a:gd name="connsiteY64" fmla="*/ 1149350 h 2609850"/>
              <a:gd name="connsiteX65" fmla="*/ 1460500 w 1816100"/>
              <a:gd name="connsiteY65" fmla="*/ 1123950 h 2609850"/>
              <a:gd name="connsiteX66" fmla="*/ 1416050 w 1816100"/>
              <a:gd name="connsiteY66" fmla="*/ 1111250 h 2609850"/>
              <a:gd name="connsiteX67" fmla="*/ 1409700 w 1816100"/>
              <a:gd name="connsiteY67" fmla="*/ 990600 h 2609850"/>
              <a:gd name="connsiteX68" fmla="*/ 1403350 w 1816100"/>
              <a:gd name="connsiteY68" fmla="*/ 927100 h 2609850"/>
              <a:gd name="connsiteX69" fmla="*/ 1365250 w 1816100"/>
              <a:gd name="connsiteY69" fmla="*/ 889000 h 2609850"/>
              <a:gd name="connsiteX70" fmla="*/ 1320800 w 1816100"/>
              <a:gd name="connsiteY70" fmla="*/ 844550 h 2609850"/>
              <a:gd name="connsiteX71" fmla="*/ 1263650 w 1816100"/>
              <a:gd name="connsiteY71" fmla="*/ 819150 h 2609850"/>
              <a:gd name="connsiteX72" fmla="*/ 1257300 w 1816100"/>
              <a:gd name="connsiteY72" fmla="*/ 812800 h 2609850"/>
              <a:gd name="connsiteX73" fmla="*/ 1168400 w 1816100"/>
              <a:gd name="connsiteY73" fmla="*/ 692150 h 2609850"/>
              <a:gd name="connsiteX74" fmla="*/ 1130300 w 1816100"/>
              <a:gd name="connsiteY74" fmla="*/ 647700 h 2609850"/>
              <a:gd name="connsiteX75" fmla="*/ 1117600 w 1816100"/>
              <a:gd name="connsiteY75" fmla="*/ 596900 h 2609850"/>
              <a:gd name="connsiteX76" fmla="*/ 1098550 w 1816100"/>
              <a:gd name="connsiteY76" fmla="*/ 533400 h 2609850"/>
              <a:gd name="connsiteX77" fmla="*/ 1047750 w 1816100"/>
              <a:gd name="connsiteY77" fmla="*/ 495300 h 2609850"/>
              <a:gd name="connsiteX78" fmla="*/ 1003300 w 1816100"/>
              <a:gd name="connsiteY78" fmla="*/ 463550 h 2609850"/>
              <a:gd name="connsiteX79" fmla="*/ 939800 w 1816100"/>
              <a:gd name="connsiteY79" fmla="*/ 406400 h 2609850"/>
              <a:gd name="connsiteX80" fmla="*/ 908050 w 1816100"/>
              <a:gd name="connsiteY80" fmla="*/ 374650 h 2609850"/>
              <a:gd name="connsiteX81" fmla="*/ 901700 w 1816100"/>
              <a:gd name="connsiteY81" fmla="*/ 292100 h 2609850"/>
              <a:gd name="connsiteX82" fmla="*/ 889000 w 1816100"/>
              <a:gd name="connsiteY82" fmla="*/ 247650 h 2609850"/>
              <a:gd name="connsiteX83" fmla="*/ 1117600 w 1816100"/>
              <a:gd name="connsiteY83" fmla="*/ 0 h 2609850"/>
              <a:gd name="connsiteX0" fmla="*/ 882650 w 1816100"/>
              <a:gd name="connsiteY0" fmla="*/ 0 h 2374900"/>
              <a:gd name="connsiteX1" fmla="*/ 889000 w 1816100"/>
              <a:gd name="connsiteY1" fmla="*/ 25400 h 2374900"/>
              <a:gd name="connsiteX2" fmla="*/ 895350 w 1816100"/>
              <a:gd name="connsiteY2" fmla="*/ 0 h 2374900"/>
              <a:gd name="connsiteX3" fmla="*/ 838200 w 1816100"/>
              <a:gd name="connsiteY3" fmla="*/ 57150 h 2374900"/>
              <a:gd name="connsiteX4" fmla="*/ 812800 w 1816100"/>
              <a:gd name="connsiteY4" fmla="*/ 101600 h 2374900"/>
              <a:gd name="connsiteX5" fmla="*/ 819150 w 1816100"/>
              <a:gd name="connsiteY5" fmla="*/ 171450 h 2374900"/>
              <a:gd name="connsiteX6" fmla="*/ 825500 w 1816100"/>
              <a:gd name="connsiteY6" fmla="*/ 215900 h 2374900"/>
              <a:gd name="connsiteX7" fmla="*/ 768350 w 1816100"/>
              <a:gd name="connsiteY7" fmla="*/ 273050 h 2374900"/>
              <a:gd name="connsiteX8" fmla="*/ 704850 w 1816100"/>
              <a:gd name="connsiteY8" fmla="*/ 349250 h 2374900"/>
              <a:gd name="connsiteX9" fmla="*/ 673100 w 1816100"/>
              <a:gd name="connsiteY9" fmla="*/ 387350 h 2374900"/>
              <a:gd name="connsiteX10" fmla="*/ 660400 w 1816100"/>
              <a:gd name="connsiteY10" fmla="*/ 463550 h 2374900"/>
              <a:gd name="connsiteX11" fmla="*/ 628650 w 1816100"/>
              <a:gd name="connsiteY11" fmla="*/ 584200 h 2374900"/>
              <a:gd name="connsiteX12" fmla="*/ 546100 w 1816100"/>
              <a:gd name="connsiteY12" fmla="*/ 628650 h 2374900"/>
              <a:gd name="connsiteX13" fmla="*/ 488950 w 1816100"/>
              <a:gd name="connsiteY13" fmla="*/ 711200 h 2374900"/>
              <a:gd name="connsiteX14" fmla="*/ 438150 w 1816100"/>
              <a:gd name="connsiteY14" fmla="*/ 806450 h 2374900"/>
              <a:gd name="connsiteX15" fmla="*/ 381000 w 1816100"/>
              <a:gd name="connsiteY15" fmla="*/ 869950 h 2374900"/>
              <a:gd name="connsiteX16" fmla="*/ 387350 w 1816100"/>
              <a:gd name="connsiteY16" fmla="*/ 933450 h 2374900"/>
              <a:gd name="connsiteX17" fmla="*/ 381000 w 1816100"/>
              <a:gd name="connsiteY17" fmla="*/ 996950 h 2374900"/>
              <a:gd name="connsiteX18" fmla="*/ 342900 w 1816100"/>
              <a:gd name="connsiteY18" fmla="*/ 1016000 h 2374900"/>
              <a:gd name="connsiteX19" fmla="*/ 349250 w 1816100"/>
              <a:gd name="connsiteY19" fmla="*/ 1060450 h 2374900"/>
              <a:gd name="connsiteX20" fmla="*/ 381000 w 1816100"/>
              <a:gd name="connsiteY20" fmla="*/ 1098550 h 2374900"/>
              <a:gd name="connsiteX21" fmla="*/ 393700 w 1816100"/>
              <a:gd name="connsiteY21" fmla="*/ 1143000 h 2374900"/>
              <a:gd name="connsiteX22" fmla="*/ 368300 w 1816100"/>
              <a:gd name="connsiteY22" fmla="*/ 1155700 h 2374900"/>
              <a:gd name="connsiteX23" fmla="*/ 361950 w 1816100"/>
              <a:gd name="connsiteY23" fmla="*/ 1193800 h 2374900"/>
              <a:gd name="connsiteX24" fmla="*/ 349250 w 1816100"/>
              <a:gd name="connsiteY24" fmla="*/ 1212850 h 2374900"/>
              <a:gd name="connsiteX25" fmla="*/ 361950 w 1816100"/>
              <a:gd name="connsiteY25" fmla="*/ 1276350 h 2374900"/>
              <a:gd name="connsiteX26" fmla="*/ 355600 w 1816100"/>
              <a:gd name="connsiteY26" fmla="*/ 1365250 h 2374900"/>
              <a:gd name="connsiteX27" fmla="*/ 374650 w 1816100"/>
              <a:gd name="connsiteY27" fmla="*/ 1428750 h 2374900"/>
              <a:gd name="connsiteX28" fmla="*/ 368300 w 1816100"/>
              <a:gd name="connsiteY28" fmla="*/ 1517650 h 2374900"/>
              <a:gd name="connsiteX29" fmla="*/ 298450 w 1816100"/>
              <a:gd name="connsiteY29" fmla="*/ 1530350 h 2374900"/>
              <a:gd name="connsiteX30" fmla="*/ 222250 w 1816100"/>
              <a:gd name="connsiteY30" fmla="*/ 1581150 h 2374900"/>
              <a:gd name="connsiteX31" fmla="*/ 158750 w 1816100"/>
              <a:gd name="connsiteY31" fmla="*/ 1701800 h 2374900"/>
              <a:gd name="connsiteX32" fmla="*/ 82550 w 1816100"/>
              <a:gd name="connsiteY32" fmla="*/ 1898650 h 2374900"/>
              <a:gd name="connsiteX33" fmla="*/ 25400 w 1816100"/>
              <a:gd name="connsiteY33" fmla="*/ 2025650 h 2374900"/>
              <a:gd name="connsiteX34" fmla="*/ 0 w 1816100"/>
              <a:gd name="connsiteY34" fmla="*/ 2076450 h 2374900"/>
              <a:gd name="connsiteX35" fmla="*/ 57150 w 1816100"/>
              <a:gd name="connsiteY35" fmla="*/ 2152650 h 2374900"/>
              <a:gd name="connsiteX36" fmla="*/ 146050 w 1816100"/>
              <a:gd name="connsiteY36" fmla="*/ 2273300 h 2374900"/>
              <a:gd name="connsiteX37" fmla="*/ 234950 w 1816100"/>
              <a:gd name="connsiteY37" fmla="*/ 2298700 h 2374900"/>
              <a:gd name="connsiteX38" fmla="*/ 355600 w 1816100"/>
              <a:gd name="connsiteY38" fmla="*/ 2330450 h 2374900"/>
              <a:gd name="connsiteX39" fmla="*/ 495300 w 1816100"/>
              <a:gd name="connsiteY39" fmla="*/ 2374900 h 2374900"/>
              <a:gd name="connsiteX40" fmla="*/ 546100 w 1816100"/>
              <a:gd name="connsiteY40" fmla="*/ 2266950 h 2374900"/>
              <a:gd name="connsiteX41" fmla="*/ 704850 w 1816100"/>
              <a:gd name="connsiteY41" fmla="*/ 2349500 h 2374900"/>
              <a:gd name="connsiteX42" fmla="*/ 787400 w 1816100"/>
              <a:gd name="connsiteY42" fmla="*/ 2279650 h 2374900"/>
              <a:gd name="connsiteX43" fmla="*/ 869950 w 1816100"/>
              <a:gd name="connsiteY43" fmla="*/ 2190750 h 2374900"/>
              <a:gd name="connsiteX44" fmla="*/ 869950 w 1816100"/>
              <a:gd name="connsiteY44" fmla="*/ 2165350 h 2374900"/>
              <a:gd name="connsiteX45" fmla="*/ 965200 w 1816100"/>
              <a:gd name="connsiteY45" fmla="*/ 2178050 h 2374900"/>
              <a:gd name="connsiteX46" fmla="*/ 965200 w 1816100"/>
              <a:gd name="connsiteY46" fmla="*/ 2032000 h 2374900"/>
              <a:gd name="connsiteX47" fmla="*/ 1066800 w 1816100"/>
              <a:gd name="connsiteY47" fmla="*/ 2051050 h 2374900"/>
              <a:gd name="connsiteX48" fmla="*/ 1073150 w 1816100"/>
              <a:gd name="connsiteY48" fmla="*/ 1930400 h 2374900"/>
              <a:gd name="connsiteX49" fmla="*/ 1079500 w 1816100"/>
              <a:gd name="connsiteY49" fmla="*/ 1866900 h 2374900"/>
              <a:gd name="connsiteX50" fmla="*/ 1085850 w 1816100"/>
              <a:gd name="connsiteY50" fmla="*/ 1771650 h 2374900"/>
              <a:gd name="connsiteX51" fmla="*/ 1073150 w 1816100"/>
              <a:gd name="connsiteY51" fmla="*/ 1727200 h 2374900"/>
              <a:gd name="connsiteX52" fmla="*/ 1219200 w 1816100"/>
              <a:gd name="connsiteY52" fmla="*/ 1714500 h 2374900"/>
              <a:gd name="connsiteX53" fmla="*/ 1270000 w 1816100"/>
              <a:gd name="connsiteY53" fmla="*/ 1720850 h 2374900"/>
              <a:gd name="connsiteX54" fmla="*/ 1352550 w 1816100"/>
              <a:gd name="connsiteY54" fmla="*/ 1752600 h 2374900"/>
              <a:gd name="connsiteX55" fmla="*/ 1409700 w 1816100"/>
              <a:gd name="connsiteY55" fmla="*/ 1758950 h 2374900"/>
              <a:gd name="connsiteX56" fmla="*/ 1504950 w 1816100"/>
              <a:gd name="connsiteY56" fmla="*/ 1778000 h 2374900"/>
              <a:gd name="connsiteX57" fmla="*/ 1619250 w 1816100"/>
              <a:gd name="connsiteY57" fmla="*/ 1511300 h 2374900"/>
              <a:gd name="connsiteX58" fmla="*/ 1638300 w 1816100"/>
              <a:gd name="connsiteY58" fmla="*/ 1441450 h 2374900"/>
              <a:gd name="connsiteX59" fmla="*/ 1689100 w 1816100"/>
              <a:gd name="connsiteY59" fmla="*/ 1320800 h 2374900"/>
              <a:gd name="connsiteX60" fmla="*/ 1714500 w 1816100"/>
              <a:gd name="connsiteY60" fmla="*/ 1282700 h 2374900"/>
              <a:gd name="connsiteX61" fmla="*/ 1771650 w 1816100"/>
              <a:gd name="connsiteY61" fmla="*/ 1200150 h 2374900"/>
              <a:gd name="connsiteX62" fmla="*/ 1790700 w 1816100"/>
              <a:gd name="connsiteY62" fmla="*/ 1073150 h 2374900"/>
              <a:gd name="connsiteX63" fmla="*/ 1816100 w 1816100"/>
              <a:gd name="connsiteY63" fmla="*/ 977900 h 2374900"/>
              <a:gd name="connsiteX64" fmla="*/ 1600200 w 1816100"/>
              <a:gd name="connsiteY64" fmla="*/ 914400 h 2374900"/>
              <a:gd name="connsiteX65" fmla="*/ 1460500 w 1816100"/>
              <a:gd name="connsiteY65" fmla="*/ 889000 h 2374900"/>
              <a:gd name="connsiteX66" fmla="*/ 1416050 w 1816100"/>
              <a:gd name="connsiteY66" fmla="*/ 876300 h 2374900"/>
              <a:gd name="connsiteX67" fmla="*/ 1409700 w 1816100"/>
              <a:gd name="connsiteY67" fmla="*/ 755650 h 2374900"/>
              <a:gd name="connsiteX68" fmla="*/ 1403350 w 1816100"/>
              <a:gd name="connsiteY68" fmla="*/ 692150 h 2374900"/>
              <a:gd name="connsiteX69" fmla="*/ 1365250 w 1816100"/>
              <a:gd name="connsiteY69" fmla="*/ 654050 h 2374900"/>
              <a:gd name="connsiteX70" fmla="*/ 1320800 w 1816100"/>
              <a:gd name="connsiteY70" fmla="*/ 609600 h 2374900"/>
              <a:gd name="connsiteX71" fmla="*/ 1263650 w 1816100"/>
              <a:gd name="connsiteY71" fmla="*/ 584200 h 2374900"/>
              <a:gd name="connsiteX72" fmla="*/ 1257300 w 1816100"/>
              <a:gd name="connsiteY72" fmla="*/ 577850 h 2374900"/>
              <a:gd name="connsiteX73" fmla="*/ 1168400 w 1816100"/>
              <a:gd name="connsiteY73" fmla="*/ 457200 h 2374900"/>
              <a:gd name="connsiteX74" fmla="*/ 1130300 w 1816100"/>
              <a:gd name="connsiteY74" fmla="*/ 412750 h 2374900"/>
              <a:gd name="connsiteX75" fmla="*/ 1117600 w 1816100"/>
              <a:gd name="connsiteY75" fmla="*/ 361950 h 2374900"/>
              <a:gd name="connsiteX76" fmla="*/ 1098550 w 1816100"/>
              <a:gd name="connsiteY76" fmla="*/ 298450 h 2374900"/>
              <a:gd name="connsiteX77" fmla="*/ 1047750 w 1816100"/>
              <a:gd name="connsiteY77" fmla="*/ 260350 h 2374900"/>
              <a:gd name="connsiteX78" fmla="*/ 1003300 w 1816100"/>
              <a:gd name="connsiteY78" fmla="*/ 228600 h 2374900"/>
              <a:gd name="connsiteX79" fmla="*/ 939800 w 1816100"/>
              <a:gd name="connsiteY79" fmla="*/ 171450 h 2374900"/>
              <a:gd name="connsiteX80" fmla="*/ 908050 w 1816100"/>
              <a:gd name="connsiteY80" fmla="*/ 139700 h 2374900"/>
              <a:gd name="connsiteX81" fmla="*/ 901700 w 1816100"/>
              <a:gd name="connsiteY81" fmla="*/ 57150 h 2374900"/>
              <a:gd name="connsiteX82" fmla="*/ 889000 w 1816100"/>
              <a:gd name="connsiteY82" fmla="*/ 12700 h 2374900"/>
              <a:gd name="connsiteX83" fmla="*/ 882650 w 1816100"/>
              <a:gd name="connsiteY83" fmla="*/ 0 h 237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816100" h="2374900">
                <a:moveTo>
                  <a:pt x="882650" y="0"/>
                </a:moveTo>
                <a:lnTo>
                  <a:pt x="889000" y="25400"/>
                </a:lnTo>
                <a:lnTo>
                  <a:pt x="895350" y="0"/>
                </a:lnTo>
                <a:lnTo>
                  <a:pt x="838200" y="57150"/>
                </a:lnTo>
                <a:lnTo>
                  <a:pt x="812800" y="101600"/>
                </a:lnTo>
                <a:lnTo>
                  <a:pt x="819150" y="171450"/>
                </a:lnTo>
                <a:lnTo>
                  <a:pt x="825500" y="215900"/>
                </a:lnTo>
                <a:lnTo>
                  <a:pt x="768350" y="273050"/>
                </a:lnTo>
                <a:lnTo>
                  <a:pt x="704850" y="349250"/>
                </a:lnTo>
                <a:lnTo>
                  <a:pt x="673100" y="387350"/>
                </a:lnTo>
                <a:lnTo>
                  <a:pt x="660400" y="463550"/>
                </a:lnTo>
                <a:lnTo>
                  <a:pt x="628650" y="584200"/>
                </a:lnTo>
                <a:lnTo>
                  <a:pt x="546100" y="628650"/>
                </a:lnTo>
                <a:lnTo>
                  <a:pt x="488950" y="711200"/>
                </a:lnTo>
                <a:lnTo>
                  <a:pt x="438150" y="806450"/>
                </a:lnTo>
                <a:lnTo>
                  <a:pt x="381000" y="869950"/>
                </a:lnTo>
                <a:lnTo>
                  <a:pt x="387350" y="933450"/>
                </a:lnTo>
                <a:lnTo>
                  <a:pt x="381000" y="996950"/>
                </a:lnTo>
                <a:lnTo>
                  <a:pt x="342900" y="1016000"/>
                </a:lnTo>
                <a:lnTo>
                  <a:pt x="349250" y="1060450"/>
                </a:lnTo>
                <a:lnTo>
                  <a:pt x="381000" y="1098550"/>
                </a:lnTo>
                <a:lnTo>
                  <a:pt x="393700" y="1143000"/>
                </a:lnTo>
                <a:lnTo>
                  <a:pt x="368300" y="1155700"/>
                </a:lnTo>
                <a:lnTo>
                  <a:pt x="361950" y="1193800"/>
                </a:lnTo>
                <a:lnTo>
                  <a:pt x="349250" y="1212850"/>
                </a:lnTo>
                <a:lnTo>
                  <a:pt x="361950" y="1276350"/>
                </a:lnTo>
                <a:lnTo>
                  <a:pt x="355600" y="1365250"/>
                </a:lnTo>
                <a:lnTo>
                  <a:pt x="374650" y="1428750"/>
                </a:lnTo>
                <a:lnTo>
                  <a:pt x="368300" y="1517650"/>
                </a:lnTo>
                <a:lnTo>
                  <a:pt x="298450" y="1530350"/>
                </a:lnTo>
                <a:lnTo>
                  <a:pt x="222250" y="1581150"/>
                </a:lnTo>
                <a:lnTo>
                  <a:pt x="158750" y="1701800"/>
                </a:lnTo>
                <a:lnTo>
                  <a:pt x="82550" y="1898650"/>
                </a:lnTo>
                <a:lnTo>
                  <a:pt x="25400" y="2025650"/>
                </a:lnTo>
                <a:lnTo>
                  <a:pt x="0" y="2076450"/>
                </a:lnTo>
                <a:lnTo>
                  <a:pt x="57150" y="2152650"/>
                </a:lnTo>
                <a:lnTo>
                  <a:pt x="146050" y="2273300"/>
                </a:lnTo>
                <a:lnTo>
                  <a:pt x="234950" y="2298700"/>
                </a:lnTo>
                <a:lnTo>
                  <a:pt x="355600" y="2330450"/>
                </a:lnTo>
                <a:lnTo>
                  <a:pt x="495300" y="2374900"/>
                </a:lnTo>
                <a:lnTo>
                  <a:pt x="546100" y="2266950"/>
                </a:lnTo>
                <a:lnTo>
                  <a:pt x="704850" y="2349500"/>
                </a:lnTo>
                <a:lnTo>
                  <a:pt x="787400" y="2279650"/>
                </a:lnTo>
                <a:lnTo>
                  <a:pt x="869950" y="2190750"/>
                </a:lnTo>
                <a:lnTo>
                  <a:pt x="869950" y="2165350"/>
                </a:lnTo>
                <a:lnTo>
                  <a:pt x="965200" y="2178050"/>
                </a:lnTo>
                <a:lnTo>
                  <a:pt x="965200" y="2032000"/>
                </a:lnTo>
                <a:lnTo>
                  <a:pt x="1066800" y="2051050"/>
                </a:lnTo>
                <a:lnTo>
                  <a:pt x="1073150" y="1930400"/>
                </a:lnTo>
                <a:lnTo>
                  <a:pt x="1079500" y="1866900"/>
                </a:lnTo>
                <a:lnTo>
                  <a:pt x="1085850" y="1771650"/>
                </a:lnTo>
                <a:lnTo>
                  <a:pt x="1073150" y="1727200"/>
                </a:lnTo>
                <a:lnTo>
                  <a:pt x="1219200" y="1714500"/>
                </a:lnTo>
                <a:lnTo>
                  <a:pt x="1270000" y="1720850"/>
                </a:lnTo>
                <a:lnTo>
                  <a:pt x="1352550" y="1752600"/>
                </a:lnTo>
                <a:lnTo>
                  <a:pt x="1409700" y="1758950"/>
                </a:lnTo>
                <a:lnTo>
                  <a:pt x="1504950" y="1778000"/>
                </a:lnTo>
                <a:lnTo>
                  <a:pt x="1619250" y="1511300"/>
                </a:lnTo>
                <a:lnTo>
                  <a:pt x="1638300" y="1441450"/>
                </a:lnTo>
                <a:lnTo>
                  <a:pt x="1689100" y="1320800"/>
                </a:lnTo>
                <a:lnTo>
                  <a:pt x="1714500" y="1282700"/>
                </a:lnTo>
                <a:lnTo>
                  <a:pt x="1771650" y="1200150"/>
                </a:lnTo>
                <a:lnTo>
                  <a:pt x="1790700" y="1073150"/>
                </a:lnTo>
                <a:lnTo>
                  <a:pt x="1816100" y="977900"/>
                </a:lnTo>
                <a:lnTo>
                  <a:pt x="1600200" y="914400"/>
                </a:lnTo>
                <a:lnTo>
                  <a:pt x="1460500" y="889000"/>
                </a:lnTo>
                <a:lnTo>
                  <a:pt x="1416050" y="876300"/>
                </a:lnTo>
                <a:lnTo>
                  <a:pt x="1409700" y="755650"/>
                </a:lnTo>
                <a:lnTo>
                  <a:pt x="1403350" y="692150"/>
                </a:lnTo>
                <a:lnTo>
                  <a:pt x="1365250" y="654050"/>
                </a:lnTo>
                <a:lnTo>
                  <a:pt x="1320800" y="609600"/>
                </a:lnTo>
                <a:lnTo>
                  <a:pt x="1263650" y="584200"/>
                </a:lnTo>
                <a:lnTo>
                  <a:pt x="1257300" y="577850"/>
                </a:lnTo>
                <a:lnTo>
                  <a:pt x="1168400" y="457200"/>
                </a:lnTo>
                <a:lnTo>
                  <a:pt x="1130300" y="412750"/>
                </a:lnTo>
                <a:lnTo>
                  <a:pt x="1117600" y="361950"/>
                </a:lnTo>
                <a:lnTo>
                  <a:pt x="1098550" y="298450"/>
                </a:lnTo>
                <a:lnTo>
                  <a:pt x="1047750" y="260350"/>
                </a:lnTo>
                <a:lnTo>
                  <a:pt x="1003300" y="228600"/>
                </a:lnTo>
                <a:lnTo>
                  <a:pt x="939800" y="171450"/>
                </a:lnTo>
                <a:lnTo>
                  <a:pt x="908050" y="139700"/>
                </a:lnTo>
                <a:lnTo>
                  <a:pt x="901700" y="57150"/>
                </a:lnTo>
                <a:lnTo>
                  <a:pt x="889000" y="12700"/>
                </a:lnTo>
                <a:lnTo>
                  <a:pt x="882650" y="0"/>
                </a:lnTo>
                <a:close/>
              </a:path>
            </a:pathLst>
          </a:custGeom>
          <a:solidFill>
            <a:srgbClr val="00B0F0">
              <a:alpha val="20000"/>
            </a:srgbClr>
          </a:solidFill>
          <a:ln w="444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71" name="矩形 70"/>
          <p:cNvSpPr>
            <a:spLocks/>
          </p:cNvSpPr>
          <p:nvPr/>
        </p:nvSpPr>
        <p:spPr>
          <a:xfrm>
            <a:off x="428596" y="1064774"/>
            <a:ext cx="4690172" cy="1292662"/>
          </a:xfrm>
          <a:prstGeom prst="rect">
            <a:avLst/>
          </a:prstGeom>
        </p:spPr>
        <p:txBody>
          <a:bodyPr wrap="square">
            <a:spAutoFit/>
          </a:bodyPr>
          <a:lstStyle/>
          <a:p>
            <a:pPr algn="just">
              <a:lnSpc>
                <a:spcPct val="150000"/>
              </a:lnSpc>
            </a:pPr>
            <a:r>
              <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2018</a:t>
            </a:r>
            <a:r>
              <a:rPr lang="zh-CN" altLang="en-US"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a:t>
            </a:r>
            <a:r>
              <a:rPr lang="en-US" altLang="zh-CN" sz="16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2022</a:t>
            </a:r>
            <a:r>
              <a:rPr lang="zh-CN" altLang="en-US"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a:t>
            </a:r>
            <a:endPar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a:p>
            <a:pPr algn="just">
              <a:lnSpc>
                <a:spcPct val="150000"/>
              </a:lnSpc>
            </a:pP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初步建成独具魅力、布局合理的城市经济中心、商业中心、生活中心，形成成都向东向北经济辐射、功能引领和要素聚集新极核，总产值突破</a:t>
            </a:r>
            <a:r>
              <a:rPr lang="en-US" altLang="zh-CN" sz="1200" b="1" dirty="0" smtClean="0">
                <a:solidFill>
                  <a:srgbClr val="FF0000"/>
                </a:solidFill>
                <a:latin typeface="方正楷体简体" panose="03000509000000000000" pitchFamily="65" charset="-122"/>
                <a:ea typeface="方正楷体简体" panose="03000509000000000000" pitchFamily="65" charset="-122"/>
              </a:rPr>
              <a:t>1000</a:t>
            </a:r>
            <a:r>
              <a:rPr lang="zh-CN" altLang="en-US" sz="1200" b="1" dirty="0" smtClean="0">
                <a:solidFill>
                  <a:srgbClr val="FF0000"/>
                </a:solidFill>
                <a:latin typeface="方正楷体简体" panose="03000509000000000000" pitchFamily="65" charset="-122"/>
                <a:ea typeface="方正楷体简体" panose="03000509000000000000" pitchFamily="65" charset="-122"/>
              </a:rPr>
              <a:t>亿元</a:t>
            </a:r>
            <a:endPar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19" name="矩形 18"/>
          <p:cNvSpPr>
            <a:spLocks/>
          </p:cNvSpPr>
          <p:nvPr/>
        </p:nvSpPr>
        <p:spPr>
          <a:xfrm>
            <a:off x="428596" y="2476028"/>
            <a:ext cx="4690172" cy="738664"/>
          </a:xfrm>
          <a:prstGeom prst="rect">
            <a:avLst/>
          </a:prstGeom>
        </p:spPr>
        <p:txBody>
          <a:bodyPr wrap="square">
            <a:spAutoFit/>
          </a:bodyPr>
          <a:lstStyle/>
          <a:p>
            <a:pPr algn="just">
              <a:lnSpc>
                <a:spcPct val="150000"/>
              </a:lnSpc>
            </a:pPr>
            <a:r>
              <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2022</a:t>
            </a:r>
            <a:r>
              <a:rPr lang="zh-CN" altLang="en-US"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a:t>
            </a:r>
            <a:r>
              <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—2035</a:t>
            </a:r>
            <a:r>
              <a:rPr lang="zh-CN" altLang="en-US" sz="16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a:t>
            </a:r>
            <a:endPar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a:p>
            <a:pPr algn="just">
              <a:lnSpc>
                <a:spcPct val="150000"/>
              </a:lnSpc>
            </a:pP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建成面积</a:t>
            </a:r>
            <a:r>
              <a:rPr lang="en-US" altLang="zh-CN" sz="1200" b="1" dirty="0" smtClean="0">
                <a:solidFill>
                  <a:srgbClr val="FF0000"/>
                </a:solidFill>
                <a:latin typeface="方正楷体简体" panose="03000509000000000000" pitchFamily="65" charset="-122"/>
                <a:ea typeface="方正楷体简体" panose="03000509000000000000" pitchFamily="65" charset="-122"/>
              </a:rPr>
              <a:t>70</a:t>
            </a:r>
            <a:r>
              <a:rPr lang="zh-CN" altLang="en-US" sz="1200" b="1" dirty="0" smtClean="0">
                <a:solidFill>
                  <a:srgbClr val="FF0000"/>
                </a:solidFill>
                <a:latin typeface="方正楷体简体" panose="03000509000000000000" pitchFamily="65" charset="-122"/>
                <a:ea typeface="方正楷体简体" panose="03000509000000000000" pitchFamily="65" charset="-122"/>
              </a:rPr>
              <a:t>平方公里</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，人口规模达到</a:t>
            </a:r>
            <a:r>
              <a:rPr lang="en-US" altLang="zh-CN" sz="1200" b="1" dirty="0" smtClean="0">
                <a:solidFill>
                  <a:srgbClr val="FF0000"/>
                </a:solidFill>
                <a:latin typeface="方正楷体简体" panose="03000509000000000000" pitchFamily="65" charset="-122"/>
                <a:ea typeface="方正楷体简体" panose="03000509000000000000" pitchFamily="65" charset="-122"/>
              </a:rPr>
              <a:t>70</a:t>
            </a:r>
            <a:r>
              <a:rPr lang="zh-CN" altLang="en-US" sz="1200" b="1" dirty="0" smtClean="0">
                <a:solidFill>
                  <a:srgbClr val="FF0000"/>
                </a:solidFill>
                <a:latin typeface="方正楷体简体" panose="03000509000000000000" pitchFamily="65" charset="-122"/>
                <a:ea typeface="方正楷体简体" panose="03000509000000000000" pitchFamily="65" charset="-122"/>
              </a:rPr>
              <a:t>万</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，总产值突破</a:t>
            </a:r>
            <a:r>
              <a:rPr lang="en-US" altLang="zh-CN" sz="1200" b="1" dirty="0" smtClean="0">
                <a:solidFill>
                  <a:srgbClr val="FF0000"/>
                </a:solidFill>
                <a:latin typeface="方正楷体简体" panose="03000509000000000000" pitchFamily="65" charset="-122"/>
                <a:ea typeface="方正楷体简体" panose="03000509000000000000" pitchFamily="65" charset="-122"/>
              </a:rPr>
              <a:t>5000</a:t>
            </a:r>
            <a:r>
              <a:rPr lang="zh-CN" altLang="en-US" sz="1200" b="1" dirty="0" smtClean="0">
                <a:solidFill>
                  <a:srgbClr val="FF0000"/>
                </a:solidFill>
                <a:latin typeface="方正楷体简体" panose="03000509000000000000" pitchFamily="65" charset="-122"/>
                <a:ea typeface="方正楷体简体" panose="03000509000000000000" pitchFamily="65" charset="-122"/>
              </a:rPr>
              <a:t>亿元</a:t>
            </a:r>
            <a:endPar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0" name="矩形 19"/>
          <p:cNvSpPr>
            <a:spLocks/>
          </p:cNvSpPr>
          <p:nvPr/>
        </p:nvSpPr>
        <p:spPr>
          <a:xfrm>
            <a:off x="395536" y="3547598"/>
            <a:ext cx="4690172" cy="738664"/>
          </a:xfrm>
          <a:prstGeom prst="rect">
            <a:avLst/>
          </a:prstGeom>
        </p:spPr>
        <p:txBody>
          <a:bodyPr wrap="square">
            <a:spAutoFit/>
          </a:bodyPr>
          <a:lstStyle/>
          <a:p>
            <a:pPr algn="just">
              <a:lnSpc>
                <a:spcPct val="150000"/>
              </a:lnSpc>
            </a:pPr>
            <a:r>
              <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2035</a:t>
            </a:r>
            <a:r>
              <a:rPr lang="zh-CN" altLang="en-US"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a:t>
            </a:r>
            <a:r>
              <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—2050</a:t>
            </a:r>
            <a:r>
              <a:rPr lang="zh-CN" altLang="en-US"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年</a:t>
            </a:r>
            <a:endPar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a:p>
            <a:pPr algn="just">
              <a:lnSpc>
                <a:spcPct val="150000"/>
              </a:lnSpc>
            </a:pP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建成面积</a:t>
            </a:r>
            <a:r>
              <a:rPr lang="en-US" altLang="zh-CN" sz="1200" b="1" dirty="0" smtClean="0">
                <a:solidFill>
                  <a:srgbClr val="FF0000"/>
                </a:solidFill>
                <a:latin typeface="方正楷体简体" panose="03000509000000000000" pitchFamily="65" charset="-122"/>
                <a:ea typeface="方正楷体简体" panose="03000509000000000000" pitchFamily="65" charset="-122"/>
              </a:rPr>
              <a:t>165</a:t>
            </a:r>
            <a:r>
              <a:rPr lang="zh-CN" altLang="en-US" sz="1200" b="1" dirty="0" smtClean="0">
                <a:solidFill>
                  <a:srgbClr val="FF0000"/>
                </a:solidFill>
                <a:latin typeface="方正楷体简体" panose="03000509000000000000" pitchFamily="65" charset="-122"/>
                <a:ea typeface="方正楷体简体" panose="03000509000000000000" pitchFamily="65" charset="-122"/>
              </a:rPr>
              <a:t>平方公里</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，人口规模达到</a:t>
            </a:r>
            <a:r>
              <a:rPr lang="en-US" altLang="zh-CN" sz="1200" b="1" dirty="0" smtClean="0">
                <a:solidFill>
                  <a:srgbClr val="FF0000"/>
                </a:solidFill>
                <a:latin typeface="方正楷体简体" panose="03000509000000000000" pitchFamily="65" charset="-122"/>
                <a:ea typeface="方正楷体简体" panose="03000509000000000000" pitchFamily="65" charset="-122"/>
              </a:rPr>
              <a:t>110</a:t>
            </a:r>
            <a:r>
              <a:rPr lang="zh-CN" altLang="en-US" sz="1200" b="1" dirty="0" smtClean="0">
                <a:solidFill>
                  <a:srgbClr val="FF0000"/>
                </a:solidFill>
                <a:latin typeface="方正楷体简体" panose="03000509000000000000" pitchFamily="65" charset="-122"/>
                <a:ea typeface="方正楷体简体" panose="03000509000000000000" pitchFamily="65" charset="-122"/>
              </a:rPr>
              <a:t>万</a:t>
            </a:r>
            <a:r>
              <a:rPr lang="zh-CN" altLang="en-US" sz="12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，总产值突破</a:t>
            </a:r>
            <a:r>
              <a:rPr lang="en-US" altLang="zh-CN" sz="1200" b="1" dirty="0" smtClean="0">
                <a:solidFill>
                  <a:srgbClr val="FF0000"/>
                </a:solidFill>
                <a:latin typeface="方正楷体简体" panose="03000509000000000000" pitchFamily="65" charset="-122"/>
                <a:ea typeface="方正楷体简体" panose="03000509000000000000" pitchFamily="65" charset="-122"/>
              </a:rPr>
              <a:t>10000</a:t>
            </a:r>
            <a:r>
              <a:rPr lang="zh-CN" altLang="en-US" sz="1200" b="1" dirty="0" smtClean="0">
                <a:solidFill>
                  <a:srgbClr val="FF0000"/>
                </a:solidFill>
                <a:latin typeface="方正楷体简体" panose="03000509000000000000" pitchFamily="65" charset="-122"/>
                <a:ea typeface="方正楷体简体" panose="03000509000000000000" pitchFamily="65" charset="-122"/>
              </a:rPr>
              <a:t>亿元</a:t>
            </a:r>
            <a:endParaRPr lang="zh-CN" altLang="en-US" sz="12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32" name="任意多边形 31"/>
          <p:cNvSpPr>
            <a:spLocks/>
          </p:cNvSpPr>
          <p:nvPr/>
        </p:nvSpPr>
        <p:spPr bwMode="auto">
          <a:xfrm>
            <a:off x="5922154" y="2377173"/>
            <a:ext cx="195277" cy="223152"/>
          </a:xfrm>
          <a:custGeom>
            <a:avLst/>
            <a:gdLst>
              <a:gd name="connsiteX0" fmla="*/ 59546 w 195277"/>
              <a:gd name="connsiteY0" fmla="*/ 4077 h 223152"/>
              <a:gd name="connsiteX1" fmla="*/ 57165 w 195277"/>
              <a:gd name="connsiteY1" fmla="*/ 44558 h 223152"/>
              <a:gd name="connsiteX2" fmla="*/ 52402 w 195277"/>
              <a:gd name="connsiteY2" fmla="*/ 51702 h 223152"/>
              <a:gd name="connsiteX3" fmla="*/ 50021 w 195277"/>
              <a:gd name="connsiteY3" fmla="*/ 58846 h 223152"/>
              <a:gd name="connsiteX4" fmla="*/ 45259 w 195277"/>
              <a:gd name="connsiteY4" fmla="*/ 65990 h 223152"/>
              <a:gd name="connsiteX5" fmla="*/ 30971 w 195277"/>
              <a:gd name="connsiteY5" fmla="*/ 75515 h 223152"/>
              <a:gd name="connsiteX6" fmla="*/ 21446 w 195277"/>
              <a:gd name="connsiteY6" fmla="*/ 89802 h 223152"/>
              <a:gd name="connsiteX7" fmla="*/ 16684 w 195277"/>
              <a:gd name="connsiteY7" fmla="*/ 113615 h 223152"/>
              <a:gd name="connsiteX8" fmla="*/ 11921 w 195277"/>
              <a:gd name="connsiteY8" fmla="*/ 120758 h 223152"/>
              <a:gd name="connsiteX9" fmla="*/ 7159 w 195277"/>
              <a:gd name="connsiteY9" fmla="*/ 142190 h 223152"/>
              <a:gd name="connsiteX10" fmla="*/ 2396 w 195277"/>
              <a:gd name="connsiteY10" fmla="*/ 156477 h 223152"/>
              <a:gd name="connsiteX11" fmla="*/ 2396 w 195277"/>
              <a:gd name="connsiteY11" fmla="*/ 199340 h 223152"/>
              <a:gd name="connsiteX12" fmla="*/ 4777 w 195277"/>
              <a:gd name="connsiteY12" fmla="*/ 206483 h 223152"/>
              <a:gd name="connsiteX13" fmla="*/ 16684 w 195277"/>
              <a:gd name="connsiteY13" fmla="*/ 218390 h 223152"/>
              <a:gd name="connsiteX14" fmla="*/ 30971 w 195277"/>
              <a:gd name="connsiteY14" fmla="*/ 223152 h 223152"/>
              <a:gd name="connsiteX15" fmla="*/ 54784 w 195277"/>
              <a:gd name="connsiteY15" fmla="*/ 220771 h 223152"/>
              <a:gd name="connsiteX16" fmla="*/ 64309 w 195277"/>
              <a:gd name="connsiteY16" fmla="*/ 206483 h 223152"/>
              <a:gd name="connsiteX17" fmla="*/ 71452 w 195277"/>
              <a:gd name="connsiteY17" fmla="*/ 201721 h 223152"/>
              <a:gd name="connsiteX18" fmla="*/ 76215 w 195277"/>
              <a:gd name="connsiteY18" fmla="*/ 194577 h 223152"/>
              <a:gd name="connsiteX19" fmla="*/ 90502 w 195277"/>
              <a:gd name="connsiteY19" fmla="*/ 185052 h 223152"/>
              <a:gd name="connsiteX20" fmla="*/ 114315 w 195277"/>
              <a:gd name="connsiteY20" fmla="*/ 161240 h 223152"/>
              <a:gd name="connsiteX21" fmla="*/ 135746 w 195277"/>
              <a:gd name="connsiteY21" fmla="*/ 144571 h 223152"/>
              <a:gd name="connsiteX22" fmla="*/ 150034 w 195277"/>
              <a:gd name="connsiteY22" fmla="*/ 137427 h 223152"/>
              <a:gd name="connsiteX23" fmla="*/ 157177 w 195277"/>
              <a:gd name="connsiteY23" fmla="*/ 132665 h 223152"/>
              <a:gd name="connsiteX24" fmla="*/ 164321 w 195277"/>
              <a:gd name="connsiteY24" fmla="*/ 130283 h 223152"/>
              <a:gd name="connsiteX25" fmla="*/ 176227 w 195277"/>
              <a:gd name="connsiteY25" fmla="*/ 120758 h 223152"/>
              <a:gd name="connsiteX26" fmla="*/ 185752 w 195277"/>
              <a:gd name="connsiteY26" fmla="*/ 99327 h 223152"/>
              <a:gd name="connsiteX27" fmla="*/ 188134 w 195277"/>
              <a:gd name="connsiteY27" fmla="*/ 80277 h 223152"/>
              <a:gd name="connsiteX28" fmla="*/ 192896 w 195277"/>
              <a:gd name="connsiteY28" fmla="*/ 73133 h 223152"/>
              <a:gd name="connsiteX29" fmla="*/ 195277 w 195277"/>
              <a:gd name="connsiteY29" fmla="*/ 49321 h 223152"/>
              <a:gd name="connsiteX30" fmla="*/ 190515 w 195277"/>
              <a:gd name="connsiteY30" fmla="*/ 42177 h 223152"/>
              <a:gd name="connsiteX31" fmla="*/ 176227 w 195277"/>
              <a:gd name="connsiteY31" fmla="*/ 35033 h 223152"/>
              <a:gd name="connsiteX32" fmla="*/ 161940 w 195277"/>
              <a:gd name="connsiteY32" fmla="*/ 32652 h 223152"/>
              <a:gd name="connsiteX33" fmla="*/ 154796 w 195277"/>
              <a:gd name="connsiteY33" fmla="*/ 30271 h 223152"/>
              <a:gd name="connsiteX34" fmla="*/ 150034 w 195277"/>
              <a:gd name="connsiteY34" fmla="*/ 23127 h 223152"/>
              <a:gd name="connsiteX35" fmla="*/ 135746 w 195277"/>
              <a:gd name="connsiteY35" fmla="*/ 18365 h 223152"/>
              <a:gd name="connsiteX36" fmla="*/ 128602 w 195277"/>
              <a:gd name="connsiteY36" fmla="*/ 15983 h 223152"/>
              <a:gd name="connsiteX37" fmla="*/ 121459 w 195277"/>
              <a:gd name="connsiteY37" fmla="*/ 13602 h 223152"/>
              <a:gd name="connsiteX38" fmla="*/ 114315 w 195277"/>
              <a:gd name="connsiteY38" fmla="*/ 11221 h 223152"/>
              <a:gd name="connsiteX39" fmla="*/ 107171 w 195277"/>
              <a:gd name="connsiteY39" fmla="*/ 6458 h 223152"/>
              <a:gd name="connsiteX40" fmla="*/ 90502 w 195277"/>
              <a:gd name="connsiteY40" fmla="*/ 1696 h 223152"/>
              <a:gd name="connsiteX41" fmla="*/ 59546 w 195277"/>
              <a:gd name="connsiteY41" fmla="*/ 4077 h 22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5277" h="223152">
                <a:moveTo>
                  <a:pt x="59546" y="4077"/>
                </a:moveTo>
                <a:cubicBezTo>
                  <a:pt x="53990" y="11221"/>
                  <a:pt x="59170" y="31191"/>
                  <a:pt x="57165" y="44558"/>
                </a:cubicBezTo>
                <a:cubicBezTo>
                  <a:pt x="56740" y="47388"/>
                  <a:pt x="53682" y="49142"/>
                  <a:pt x="52402" y="51702"/>
                </a:cubicBezTo>
                <a:cubicBezTo>
                  <a:pt x="51279" y="53947"/>
                  <a:pt x="51143" y="56601"/>
                  <a:pt x="50021" y="58846"/>
                </a:cubicBezTo>
                <a:cubicBezTo>
                  <a:pt x="48741" y="61406"/>
                  <a:pt x="47413" y="64105"/>
                  <a:pt x="45259" y="65990"/>
                </a:cubicBezTo>
                <a:cubicBezTo>
                  <a:pt x="40951" y="69759"/>
                  <a:pt x="30971" y="75515"/>
                  <a:pt x="30971" y="75515"/>
                </a:cubicBezTo>
                <a:cubicBezTo>
                  <a:pt x="27796" y="80277"/>
                  <a:pt x="22255" y="84136"/>
                  <a:pt x="21446" y="89802"/>
                </a:cubicBezTo>
                <a:cubicBezTo>
                  <a:pt x="20569" y="95940"/>
                  <a:pt x="20008" y="106967"/>
                  <a:pt x="16684" y="113615"/>
                </a:cubicBezTo>
                <a:cubicBezTo>
                  <a:pt x="15404" y="116175"/>
                  <a:pt x="13509" y="118377"/>
                  <a:pt x="11921" y="120758"/>
                </a:cubicBezTo>
                <a:cubicBezTo>
                  <a:pt x="5106" y="141207"/>
                  <a:pt x="15546" y="108644"/>
                  <a:pt x="7159" y="142190"/>
                </a:cubicBezTo>
                <a:cubicBezTo>
                  <a:pt x="5941" y="147060"/>
                  <a:pt x="2396" y="156477"/>
                  <a:pt x="2396" y="156477"/>
                </a:cubicBezTo>
                <a:cubicBezTo>
                  <a:pt x="214" y="180482"/>
                  <a:pt x="-1677" y="178971"/>
                  <a:pt x="2396" y="199340"/>
                </a:cubicBezTo>
                <a:cubicBezTo>
                  <a:pt x="2888" y="201801"/>
                  <a:pt x="3655" y="204238"/>
                  <a:pt x="4777" y="206483"/>
                </a:cubicBezTo>
                <a:cubicBezTo>
                  <a:pt x="7725" y="212379"/>
                  <a:pt x="10561" y="215669"/>
                  <a:pt x="16684" y="218390"/>
                </a:cubicBezTo>
                <a:cubicBezTo>
                  <a:pt x="21271" y="220429"/>
                  <a:pt x="30971" y="223152"/>
                  <a:pt x="30971" y="223152"/>
                </a:cubicBezTo>
                <a:cubicBezTo>
                  <a:pt x="38909" y="222358"/>
                  <a:pt x="47649" y="224339"/>
                  <a:pt x="54784" y="220771"/>
                </a:cubicBezTo>
                <a:cubicBezTo>
                  <a:pt x="59904" y="218211"/>
                  <a:pt x="59546" y="209658"/>
                  <a:pt x="64309" y="206483"/>
                </a:cubicBezTo>
                <a:lnTo>
                  <a:pt x="71452" y="201721"/>
                </a:lnTo>
                <a:cubicBezTo>
                  <a:pt x="73040" y="199340"/>
                  <a:pt x="74061" y="196462"/>
                  <a:pt x="76215" y="194577"/>
                </a:cubicBezTo>
                <a:cubicBezTo>
                  <a:pt x="80522" y="190808"/>
                  <a:pt x="90502" y="185052"/>
                  <a:pt x="90502" y="185052"/>
                </a:cubicBezTo>
                <a:cubicBezTo>
                  <a:pt x="115904" y="146950"/>
                  <a:pt x="82562" y="192993"/>
                  <a:pt x="114315" y="161240"/>
                </a:cubicBezTo>
                <a:cubicBezTo>
                  <a:pt x="125506" y="150049"/>
                  <a:pt x="118657" y="155965"/>
                  <a:pt x="135746" y="144571"/>
                </a:cubicBezTo>
                <a:cubicBezTo>
                  <a:pt x="144979" y="138415"/>
                  <a:pt x="140174" y="140713"/>
                  <a:pt x="150034" y="137427"/>
                </a:cubicBezTo>
                <a:cubicBezTo>
                  <a:pt x="152415" y="135840"/>
                  <a:pt x="154618" y="133945"/>
                  <a:pt x="157177" y="132665"/>
                </a:cubicBezTo>
                <a:cubicBezTo>
                  <a:pt x="159422" y="131542"/>
                  <a:pt x="162361" y="131851"/>
                  <a:pt x="164321" y="130283"/>
                </a:cubicBezTo>
                <a:cubicBezTo>
                  <a:pt x="179710" y="117973"/>
                  <a:pt x="158271" y="126746"/>
                  <a:pt x="176227" y="120758"/>
                </a:cubicBezTo>
                <a:cubicBezTo>
                  <a:pt x="181895" y="103756"/>
                  <a:pt x="178206" y="110648"/>
                  <a:pt x="185752" y="99327"/>
                </a:cubicBezTo>
                <a:cubicBezTo>
                  <a:pt x="186546" y="92977"/>
                  <a:pt x="186450" y="86451"/>
                  <a:pt x="188134" y="80277"/>
                </a:cubicBezTo>
                <a:cubicBezTo>
                  <a:pt x="188887" y="77516"/>
                  <a:pt x="192253" y="75922"/>
                  <a:pt x="192896" y="73133"/>
                </a:cubicBezTo>
                <a:cubicBezTo>
                  <a:pt x="194690" y="65360"/>
                  <a:pt x="194483" y="57258"/>
                  <a:pt x="195277" y="49321"/>
                </a:cubicBezTo>
                <a:cubicBezTo>
                  <a:pt x="193690" y="46940"/>
                  <a:pt x="192539" y="44201"/>
                  <a:pt x="190515" y="42177"/>
                </a:cubicBezTo>
                <a:cubicBezTo>
                  <a:pt x="186847" y="38509"/>
                  <a:pt x="181205" y="36139"/>
                  <a:pt x="176227" y="35033"/>
                </a:cubicBezTo>
                <a:cubicBezTo>
                  <a:pt x="171514" y="33986"/>
                  <a:pt x="166653" y="33699"/>
                  <a:pt x="161940" y="32652"/>
                </a:cubicBezTo>
                <a:cubicBezTo>
                  <a:pt x="159490" y="32108"/>
                  <a:pt x="157177" y="31065"/>
                  <a:pt x="154796" y="30271"/>
                </a:cubicBezTo>
                <a:cubicBezTo>
                  <a:pt x="153209" y="27890"/>
                  <a:pt x="152461" y="24644"/>
                  <a:pt x="150034" y="23127"/>
                </a:cubicBezTo>
                <a:cubicBezTo>
                  <a:pt x="145777" y="20466"/>
                  <a:pt x="140509" y="19953"/>
                  <a:pt x="135746" y="18365"/>
                </a:cubicBezTo>
                <a:lnTo>
                  <a:pt x="128602" y="15983"/>
                </a:lnTo>
                <a:lnTo>
                  <a:pt x="121459" y="13602"/>
                </a:lnTo>
                <a:lnTo>
                  <a:pt x="114315" y="11221"/>
                </a:lnTo>
                <a:cubicBezTo>
                  <a:pt x="111934" y="9633"/>
                  <a:pt x="109731" y="7738"/>
                  <a:pt x="107171" y="6458"/>
                </a:cubicBezTo>
                <a:cubicBezTo>
                  <a:pt x="104591" y="5168"/>
                  <a:pt x="92463" y="1914"/>
                  <a:pt x="90502" y="1696"/>
                </a:cubicBezTo>
                <a:cubicBezTo>
                  <a:pt x="86558" y="1258"/>
                  <a:pt x="65102" y="-3067"/>
                  <a:pt x="59546" y="4077"/>
                </a:cubicBezTo>
                <a:close/>
              </a:path>
            </a:pathLst>
          </a:custGeom>
          <a:solidFill>
            <a:srgbClr val="DA2304">
              <a:alpha val="1000"/>
            </a:srgbClr>
          </a:solidFill>
          <a:ln w="31750">
            <a:solidFill>
              <a:srgbClr val="DA230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33" name="任意多边形 32"/>
          <p:cNvSpPr>
            <a:spLocks/>
          </p:cNvSpPr>
          <p:nvPr/>
        </p:nvSpPr>
        <p:spPr bwMode="auto">
          <a:xfrm>
            <a:off x="5495074" y="2950369"/>
            <a:ext cx="327082" cy="193101"/>
          </a:xfrm>
          <a:custGeom>
            <a:avLst/>
            <a:gdLst>
              <a:gd name="connsiteX0" fmla="*/ 17520 w 327082"/>
              <a:gd name="connsiteY0" fmla="*/ 73819 h 193101"/>
              <a:gd name="connsiteX1" fmla="*/ 5614 w 327082"/>
              <a:gd name="connsiteY1" fmla="*/ 78581 h 193101"/>
              <a:gd name="connsiteX2" fmla="*/ 851 w 327082"/>
              <a:gd name="connsiteY2" fmla="*/ 85725 h 193101"/>
              <a:gd name="connsiteX3" fmla="*/ 7995 w 327082"/>
              <a:gd name="connsiteY3" fmla="*/ 121444 h 193101"/>
              <a:gd name="connsiteX4" fmla="*/ 15139 w 327082"/>
              <a:gd name="connsiteY4" fmla="*/ 135731 h 193101"/>
              <a:gd name="connsiteX5" fmla="*/ 17520 w 327082"/>
              <a:gd name="connsiteY5" fmla="*/ 142875 h 193101"/>
              <a:gd name="connsiteX6" fmla="*/ 22282 w 327082"/>
              <a:gd name="connsiteY6" fmla="*/ 150019 h 193101"/>
              <a:gd name="connsiteX7" fmla="*/ 27045 w 327082"/>
              <a:gd name="connsiteY7" fmla="*/ 164306 h 193101"/>
              <a:gd name="connsiteX8" fmla="*/ 36570 w 327082"/>
              <a:gd name="connsiteY8" fmla="*/ 192881 h 193101"/>
              <a:gd name="connsiteX9" fmla="*/ 48476 w 327082"/>
              <a:gd name="connsiteY9" fmla="*/ 190500 h 193101"/>
              <a:gd name="connsiteX10" fmla="*/ 58001 w 327082"/>
              <a:gd name="connsiteY10" fmla="*/ 176212 h 193101"/>
              <a:gd name="connsiteX11" fmla="*/ 62764 w 327082"/>
              <a:gd name="connsiteY11" fmla="*/ 169069 h 193101"/>
              <a:gd name="connsiteX12" fmla="*/ 98482 w 327082"/>
              <a:gd name="connsiteY12" fmla="*/ 161925 h 193101"/>
              <a:gd name="connsiteX13" fmla="*/ 115151 w 327082"/>
              <a:gd name="connsiteY13" fmla="*/ 157162 h 193101"/>
              <a:gd name="connsiteX14" fmla="*/ 122295 w 327082"/>
              <a:gd name="connsiteY14" fmla="*/ 152400 h 193101"/>
              <a:gd name="connsiteX15" fmla="*/ 146107 w 327082"/>
              <a:gd name="connsiteY15" fmla="*/ 145256 h 193101"/>
              <a:gd name="connsiteX16" fmla="*/ 167539 w 327082"/>
              <a:gd name="connsiteY16" fmla="*/ 130969 h 193101"/>
              <a:gd name="connsiteX17" fmla="*/ 174682 w 327082"/>
              <a:gd name="connsiteY17" fmla="*/ 126206 h 193101"/>
              <a:gd name="connsiteX18" fmla="*/ 188970 w 327082"/>
              <a:gd name="connsiteY18" fmla="*/ 121444 h 193101"/>
              <a:gd name="connsiteX19" fmla="*/ 196114 w 327082"/>
              <a:gd name="connsiteY19" fmla="*/ 116681 h 193101"/>
              <a:gd name="connsiteX20" fmla="*/ 224689 w 327082"/>
              <a:gd name="connsiteY20" fmla="*/ 114300 h 193101"/>
              <a:gd name="connsiteX21" fmla="*/ 253264 w 327082"/>
              <a:gd name="connsiteY21" fmla="*/ 119062 h 193101"/>
              <a:gd name="connsiteX22" fmla="*/ 291364 w 327082"/>
              <a:gd name="connsiteY22" fmla="*/ 121444 h 193101"/>
              <a:gd name="connsiteX23" fmla="*/ 319939 w 327082"/>
              <a:gd name="connsiteY23" fmla="*/ 119062 h 193101"/>
              <a:gd name="connsiteX24" fmla="*/ 322320 w 327082"/>
              <a:gd name="connsiteY24" fmla="*/ 100012 h 193101"/>
              <a:gd name="connsiteX25" fmla="*/ 327082 w 327082"/>
              <a:gd name="connsiteY25" fmla="*/ 85725 h 193101"/>
              <a:gd name="connsiteX26" fmla="*/ 322320 w 327082"/>
              <a:gd name="connsiteY26" fmla="*/ 59531 h 193101"/>
              <a:gd name="connsiteX27" fmla="*/ 317557 w 327082"/>
              <a:gd name="connsiteY27" fmla="*/ 52387 h 193101"/>
              <a:gd name="connsiteX28" fmla="*/ 310414 w 327082"/>
              <a:gd name="connsiteY28" fmla="*/ 50006 h 193101"/>
              <a:gd name="connsiteX29" fmla="*/ 308032 w 327082"/>
              <a:gd name="connsiteY29" fmla="*/ 42862 h 193101"/>
              <a:gd name="connsiteX30" fmla="*/ 300889 w 327082"/>
              <a:gd name="connsiteY30" fmla="*/ 28575 h 193101"/>
              <a:gd name="connsiteX31" fmla="*/ 298507 w 327082"/>
              <a:gd name="connsiteY31" fmla="*/ 19050 h 193101"/>
              <a:gd name="connsiteX32" fmla="*/ 284220 w 327082"/>
              <a:gd name="connsiteY32" fmla="*/ 14287 h 193101"/>
              <a:gd name="connsiteX33" fmla="*/ 269932 w 327082"/>
              <a:gd name="connsiteY33" fmla="*/ 7144 h 193101"/>
              <a:gd name="connsiteX34" fmla="*/ 262789 w 327082"/>
              <a:gd name="connsiteY34" fmla="*/ 2381 h 193101"/>
              <a:gd name="connsiteX35" fmla="*/ 250882 w 327082"/>
              <a:gd name="connsiteY35" fmla="*/ 0 h 193101"/>
              <a:gd name="connsiteX36" fmla="*/ 184207 w 327082"/>
              <a:gd name="connsiteY36" fmla="*/ 2381 h 193101"/>
              <a:gd name="connsiteX37" fmla="*/ 177064 w 327082"/>
              <a:gd name="connsiteY37" fmla="*/ 7144 h 193101"/>
              <a:gd name="connsiteX38" fmla="*/ 172301 w 327082"/>
              <a:gd name="connsiteY38" fmla="*/ 14287 h 193101"/>
              <a:gd name="connsiteX39" fmla="*/ 158014 w 327082"/>
              <a:gd name="connsiteY39" fmla="*/ 23812 h 193101"/>
              <a:gd name="connsiteX40" fmla="*/ 146107 w 327082"/>
              <a:gd name="connsiteY40" fmla="*/ 33337 h 193101"/>
              <a:gd name="connsiteX41" fmla="*/ 141345 w 327082"/>
              <a:gd name="connsiteY41" fmla="*/ 40481 h 193101"/>
              <a:gd name="connsiteX42" fmla="*/ 134201 w 327082"/>
              <a:gd name="connsiteY42" fmla="*/ 45244 h 193101"/>
              <a:gd name="connsiteX43" fmla="*/ 127057 w 327082"/>
              <a:gd name="connsiteY43" fmla="*/ 52387 h 193101"/>
              <a:gd name="connsiteX44" fmla="*/ 119914 w 327082"/>
              <a:gd name="connsiteY44" fmla="*/ 54769 h 193101"/>
              <a:gd name="connsiteX45" fmla="*/ 105626 w 327082"/>
              <a:gd name="connsiteY45" fmla="*/ 61912 h 193101"/>
              <a:gd name="connsiteX46" fmla="*/ 98482 w 327082"/>
              <a:gd name="connsiteY46" fmla="*/ 66675 h 193101"/>
              <a:gd name="connsiteX47" fmla="*/ 38951 w 327082"/>
              <a:gd name="connsiteY47" fmla="*/ 66675 h 193101"/>
              <a:gd name="connsiteX48" fmla="*/ 17520 w 327082"/>
              <a:gd name="connsiteY48" fmla="*/ 73819 h 1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7082" h="193101">
                <a:moveTo>
                  <a:pt x="17520" y="73819"/>
                </a:moveTo>
                <a:cubicBezTo>
                  <a:pt x="11964" y="75803"/>
                  <a:pt x="9092" y="76097"/>
                  <a:pt x="5614" y="78581"/>
                </a:cubicBezTo>
                <a:cubicBezTo>
                  <a:pt x="3285" y="80245"/>
                  <a:pt x="1041" y="82869"/>
                  <a:pt x="851" y="85725"/>
                </a:cubicBezTo>
                <a:cubicBezTo>
                  <a:pt x="-816" y="110724"/>
                  <a:pt x="-787" y="108272"/>
                  <a:pt x="7995" y="121444"/>
                </a:cubicBezTo>
                <a:cubicBezTo>
                  <a:pt x="13980" y="139400"/>
                  <a:pt x="5905" y="117264"/>
                  <a:pt x="15139" y="135731"/>
                </a:cubicBezTo>
                <a:cubicBezTo>
                  <a:pt x="16262" y="137976"/>
                  <a:pt x="16398" y="140630"/>
                  <a:pt x="17520" y="142875"/>
                </a:cubicBezTo>
                <a:cubicBezTo>
                  <a:pt x="18800" y="145435"/>
                  <a:pt x="21120" y="147404"/>
                  <a:pt x="22282" y="150019"/>
                </a:cubicBezTo>
                <a:cubicBezTo>
                  <a:pt x="24321" y="154606"/>
                  <a:pt x="27045" y="164306"/>
                  <a:pt x="27045" y="164306"/>
                </a:cubicBezTo>
                <a:cubicBezTo>
                  <a:pt x="27561" y="168955"/>
                  <a:pt x="25391" y="190086"/>
                  <a:pt x="36570" y="192881"/>
                </a:cubicBezTo>
                <a:cubicBezTo>
                  <a:pt x="40496" y="193863"/>
                  <a:pt x="44507" y="191294"/>
                  <a:pt x="48476" y="190500"/>
                </a:cubicBezTo>
                <a:cubicBezTo>
                  <a:pt x="52660" y="177947"/>
                  <a:pt x="48092" y="188102"/>
                  <a:pt x="58001" y="176212"/>
                </a:cubicBezTo>
                <a:cubicBezTo>
                  <a:pt x="59833" y="174014"/>
                  <a:pt x="60337" y="170586"/>
                  <a:pt x="62764" y="169069"/>
                </a:cubicBezTo>
                <a:cubicBezTo>
                  <a:pt x="71893" y="163363"/>
                  <a:pt x="89210" y="162955"/>
                  <a:pt x="98482" y="161925"/>
                </a:cubicBezTo>
                <a:cubicBezTo>
                  <a:pt x="101540" y="161160"/>
                  <a:pt x="111730" y="158872"/>
                  <a:pt x="115151" y="157162"/>
                </a:cubicBezTo>
                <a:cubicBezTo>
                  <a:pt x="117711" y="155882"/>
                  <a:pt x="119680" y="153562"/>
                  <a:pt x="122295" y="152400"/>
                </a:cubicBezTo>
                <a:cubicBezTo>
                  <a:pt x="129754" y="149085"/>
                  <a:pt x="138187" y="147236"/>
                  <a:pt x="146107" y="145256"/>
                </a:cubicBezTo>
                <a:lnTo>
                  <a:pt x="167539" y="130969"/>
                </a:lnTo>
                <a:cubicBezTo>
                  <a:pt x="169920" y="129382"/>
                  <a:pt x="171967" y="127111"/>
                  <a:pt x="174682" y="126206"/>
                </a:cubicBezTo>
                <a:lnTo>
                  <a:pt x="188970" y="121444"/>
                </a:lnTo>
                <a:cubicBezTo>
                  <a:pt x="191351" y="119856"/>
                  <a:pt x="193308" y="117242"/>
                  <a:pt x="196114" y="116681"/>
                </a:cubicBezTo>
                <a:cubicBezTo>
                  <a:pt x="205486" y="114806"/>
                  <a:pt x="215131" y="114300"/>
                  <a:pt x="224689" y="114300"/>
                </a:cubicBezTo>
                <a:cubicBezTo>
                  <a:pt x="240899" y="114300"/>
                  <a:pt x="239074" y="117710"/>
                  <a:pt x="253264" y="119062"/>
                </a:cubicBezTo>
                <a:cubicBezTo>
                  <a:pt x="265931" y="120269"/>
                  <a:pt x="278664" y="120650"/>
                  <a:pt x="291364" y="121444"/>
                </a:cubicBezTo>
                <a:cubicBezTo>
                  <a:pt x="300889" y="120650"/>
                  <a:pt x="312081" y="124503"/>
                  <a:pt x="319939" y="119062"/>
                </a:cubicBezTo>
                <a:cubicBezTo>
                  <a:pt x="325200" y="115419"/>
                  <a:pt x="320979" y="106269"/>
                  <a:pt x="322320" y="100012"/>
                </a:cubicBezTo>
                <a:cubicBezTo>
                  <a:pt x="323372" y="95104"/>
                  <a:pt x="327082" y="85725"/>
                  <a:pt x="327082" y="85725"/>
                </a:cubicBezTo>
                <a:cubicBezTo>
                  <a:pt x="326262" y="79162"/>
                  <a:pt x="325990" y="66871"/>
                  <a:pt x="322320" y="59531"/>
                </a:cubicBezTo>
                <a:cubicBezTo>
                  <a:pt x="321040" y="56971"/>
                  <a:pt x="319792" y="54175"/>
                  <a:pt x="317557" y="52387"/>
                </a:cubicBezTo>
                <a:cubicBezTo>
                  <a:pt x="315597" y="50819"/>
                  <a:pt x="312795" y="50800"/>
                  <a:pt x="310414" y="50006"/>
                </a:cubicBezTo>
                <a:cubicBezTo>
                  <a:pt x="309620" y="47625"/>
                  <a:pt x="309155" y="45107"/>
                  <a:pt x="308032" y="42862"/>
                </a:cubicBezTo>
                <a:cubicBezTo>
                  <a:pt x="301073" y="28946"/>
                  <a:pt x="304880" y="42543"/>
                  <a:pt x="300889" y="28575"/>
                </a:cubicBezTo>
                <a:cubicBezTo>
                  <a:pt x="299990" y="25428"/>
                  <a:pt x="300992" y="21180"/>
                  <a:pt x="298507" y="19050"/>
                </a:cubicBezTo>
                <a:cubicBezTo>
                  <a:pt x="294696" y="15783"/>
                  <a:pt x="288397" y="17071"/>
                  <a:pt x="284220" y="14287"/>
                </a:cubicBezTo>
                <a:cubicBezTo>
                  <a:pt x="274987" y="8133"/>
                  <a:pt x="279791" y="10430"/>
                  <a:pt x="269932" y="7144"/>
                </a:cubicBezTo>
                <a:cubicBezTo>
                  <a:pt x="267551" y="5556"/>
                  <a:pt x="265469" y="3386"/>
                  <a:pt x="262789" y="2381"/>
                </a:cubicBezTo>
                <a:cubicBezTo>
                  <a:pt x="258999" y="960"/>
                  <a:pt x="254930" y="0"/>
                  <a:pt x="250882" y="0"/>
                </a:cubicBezTo>
                <a:cubicBezTo>
                  <a:pt x="228643" y="0"/>
                  <a:pt x="206432" y="1587"/>
                  <a:pt x="184207" y="2381"/>
                </a:cubicBezTo>
                <a:cubicBezTo>
                  <a:pt x="181826" y="3969"/>
                  <a:pt x="179088" y="5120"/>
                  <a:pt x="177064" y="7144"/>
                </a:cubicBezTo>
                <a:cubicBezTo>
                  <a:pt x="175040" y="9168"/>
                  <a:pt x="174455" y="12403"/>
                  <a:pt x="172301" y="14287"/>
                </a:cubicBezTo>
                <a:cubicBezTo>
                  <a:pt x="167993" y="18056"/>
                  <a:pt x="158014" y="23812"/>
                  <a:pt x="158014" y="23812"/>
                </a:cubicBezTo>
                <a:cubicBezTo>
                  <a:pt x="144362" y="44289"/>
                  <a:pt x="162541" y="20189"/>
                  <a:pt x="146107" y="33337"/>
                </a:cubicBezTo>
                <a:cubicBezTo>
                  <a:pt x="143872" y="35125"/>
                  <a:pt x="143369" y="38457"/>
                  <a:pt x="141345" y="40481"/>
                </a:cubicBezTo>
                <a:cubicBezTo>
                  <a:pt x="139321" y="42505"/>
                  <a:pt x="136400" y="43412"/>
                  <a:pt x="134201" y="45244"/>
                </a:cubicBezTo>
                <a:cubicBezTo>
                  <a:pt x="131614" y="47400"/>
                  <a:pt x="129859" y="50519"/>
                  <a:pt x="127057" y="52387"/>
                </a:cubicBezTo>
                <a:cubicBezTo>
                  <a:pt x="124969" y="53779"/>
                  <a:pt x="122159" y="53646"/>
                  <a:pt x="119914" y="54769"/>
                </a:cubicBezTo>
                <a:cubicBezTo>
                  <a:pt x="101460" y="63996"/>
                  <a:pt x="123573" y="55931"/>
                  <a:pt x="105626" y="61912"/>
                </a:cubicBezTo>
                <a:cubicBezTo>
                  <a:pt x="103245" y="63500"/>
                  <a:pt x="101042" y="65395"/>
                  <a:pt x="98482" y="66675"/>
                </a:cubicBezTo>
                <a:cubicBezTo>
                  <a:pt x="81996" y="74918"/>
                  <a:pt x="43412" y="66840"/>
                  <a:pt x="38951" y="66675"/>
                </a:cubicBezTo>
                <a:cubicBezTo>
                  <a:pt x="34985" y="66528"/>
                  <a:pt x="23076" y="71835"/>
                  <a:pt x="17520" y="73819"/>
                </a:cubicBezTo>
                <a:close/>
              </a:path>
            </a:pathLst>
          </a:custGeom>
          <a:solidFill>
            <a:srgbClr val="DA2304">
              <a:alpha val="1000"/>
            </a:srgbClr>
          </a:solidFill>
          <a:ln w="31750">
            <a:solidFill>
              <a:srgbClr val="DA230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37" name="组合 36"/>
          <p:cNvGrpSpPr>
            <a:grpSpLocks/>
          </p:cNvGrpSpPr>
          <p:nvPr/>
        </p:nvGrpSpPr>
        <p:grpSpPr>
          <a:xfrm>
            <a:off x="5145061" y="827306"/>
            <a:ext cx="1461154" cy="852239"/>
            <a:chOff x="6377825" y="1119255"/>
            <a:chExt cx="738496" cy="386867"/>
          </a:xfrm>
        </p:grpSpPr>
        <p:sp>
          <p:nvSpPr>
            <p:cNvPr id="38" name="Text Box 27"/>
            <p:cNvSpPr txBox="1">
              <a:spLocks noChangeArrowheads="1"/>
            </p:cNvSpPr>
            <p:nvPr/>
          </p:nvSpPr>
          <p:spPr bwMode="auto">
            <a:xfrm>
              <a:off x="6377825" y="1119255"/>
              <a:ext cx="643471" cy="210014"/>
            </a:xfrm>
            <a:prstGeom prst="rect">
              <a:avLst/>
            </a:prstGeom>
            <a:noFill/>
            <a:ln>
              <a:noFill/>
            </a:ln>
            <a:effectLst/>
            <a:extLst/>
          </p:spPr>
          <p:txBody>
            <a:bodyPr wrap="square" lIns="153371" tIns="76685" rIns="153371" bIns="76685">
              <a:spAutoFit/>
            </a:bodyPr>
            <a:lstStyle>
              <a:defPPr>
                <a:defRPr lang="zh-CN"/>
              </a:defPPr>
              <a:lvl1pPr algn="l">
                <a:defRPr sz="800" b="1">
                  <a:gradFill flip="none" rotWithShape="1">
                    <a:gsLst>
                      <a:gs pos="100000">
                        <a:schemeClr val="tx1">
                          <a:shade val="30000"/>
                          <a:satMod val="115000"/>
                          <a:lumMod val="80000"/>
                          <a:lumOff val="20000"/>
                        </a:schemeClr>
                      </a:gs>
                      <a:gs pos="0">
                        <a:schemeClr val="tx1"/>
                      </a:gs>
                    </a:gsLst>
                    <a:lin ang="16200000" scaled="1"/>
                    <a:tileRect/>
                  </a:gradFill>
                  <a:effectLst>
                    <a:outerShdw dist="25400" dir="5400000" algn="t" rotWithShape="0">
                      <a:schemeClr val="bg1">
                        <a:alpha val="90000"/>
                      </a:schemeClr>
                    </a:outerShdw>
                  </a:effectLst>
                  <a:latin typeface="微软雅黑" panose="020B0503020204020204" pitchFamily="34" charset="-122"/>
                  <a:ea typeface="微软雅黑" panose="020B0503020204020204" pitchFamily="34" charset="-122"/>
                </a:defRPr>
              </a:lvl1pPr>
            </a:lstStyle>
            <a:p>
              <a:pPr fontAlgn="auto">
                <a:spcBef>
                  <a:spcPts val="0"/>
                </a:spcBef>
                <a:spcAft>
                  <a:spcPts val="0"/>
                </a:spcAft>
                <a:defRPr/>
              </a:pPr>
              <a:r>
                <a:rPr lang="en-US" altLang="zh-CN" sz="1000" dirty="0" smtClean="0">
                  <a:solidFill>
                    <a:srgbClr val="FF0000"/>
                  </a:solidFill>
                  <a:effectLst>
                    <a:glow rad="101600">
                      <a:srgbClr val="FFFFFF"/>
                    </a:glow>
                  </a:effectLst>
                </a:rPr>
                <a:t>2035</a:t>
              </a:r>
              <a:r>
                <a:rPr lang="zh-CN" altLang="en-US" sz="1000" dirty="0" smtClean="0">
                  <a:solidFill>
                    <a:srgbClr val="FF0000"/>
                  </a:solidFill>
                  <a:effectLst>
                    <a:glow rad="101600">
                      <a:srgbClr val="FFFFFF"/>
                    </a:glow>
                  </a:effectLst>
                </a:rPr>
                <a:t>年用地布局</a:t>
              </a:r>
              <a:endParaRPr lang="en-US" altLang="zh-CN" sz="1100" dirty="0" smtClean="0">
                <a:solidFill>
                  <a:srgbClr val="FF0000"/>
                </a:solidFill>
                <a:effectLst>
                  <a:glow rad="101600">
                    <a:srgbClr val="FFFFFF"/>
                  </a:glow>
                </a:effectLst>
              </a:endParaRPr>
            </a:p>
            <a:p>
              <a:pPr fontAlgn="auto">
                <a:spcBef>
                  <a:spcPts val="0"/>
                </a:spcBef>
                <a:spcAft>
                  <a:spcPts val="0"/>
                </a:spcAft>
                <a:defRPr/>
              </a:pPr>
              <a:r>
                <a:rPr lang="zh-CN" altLang="en-US" sz="1000" dirty="0" smtClean="0">
                  <a:solidFill>
                    <a:srgbClr val="FF0000"/>
                  </a:solidFill>
                  <a:effectLst>
                    <a:glow rad="101600">
                      <a:srgbClr val="FFFFFF"/>
                    </a:glow>
                  </a:effectLst>
                </a:rPr>
                <a:t>（</a:t>
              </a:r>
              <a:r>
                <a:rPr lang="en-US" altLang="zh-CN" sz="1000" dirty="0" smtClean="0">
                  <a:solidFill>
                    <a:srgbClr val="FF0000"/>
                  </a:solidFill>
                  <a:effectLst>
                    <a:glow rad="101600">
                      <a:srgbClr val="FFFFFF"/>
                    </a:glow>
                  </a:effectLst>
                </a:rPr>
                <a:t>70</a:t>
              </a:r>
              <a:r>
                <a:rPr lang="zh-CN" altLang="en-US" sz="1000" dirty="0" smtClean="0">
                  <a:solidFill>
                    <a:srgbClr val="FF0000"/>
                  </a:solidFill>
                  <a:effectLst>
                    <a:glow rad="101600">
                      <a:srgbClr val="FFFFFF"/>
                    </a:glow>
                  </a:effectLst>
                </a:rPr>
                <a:t>平方公里）</a:t>
              </a:r>
              <a:endParaRPr lang="zh-CN" altLang="en-US" sz="1000" dirty="0">
                <a:solidFill>
                  <a:srgbClr val="FF0000"/>
                </a:solidFill>
                <a:effectLst>
                  <a:glow rad="101600">
                    <a:srgbClr val="FFFFFF"/>
                  </a:glow>
                </a:effectLst>
              </a:endParaRPr>
            </a:p>
          </p:txBody>
        </p:sp>
        <p:grpSp>
          <p:nvGrpSpPr>
            <p:cNvPr id="39" name="组合 38"/>
            <p:cNvGrpSpPr/>
            <p:nvPr/>
          </p:nvGrpSpPr>
          <p:grpSpPr>
            <a:xfrm>
              <a:off x="6420088" y="1329269"/>
              <a:ext cx="696233" cy="176853"/>
              <a:chOff x="6420088" y="1329269"/>
              <a:chExt cx="696233" cy="176853"/>
            </a:xfrm>
          </p:grpSpPr>
          <p:sp>
            <p:nvSpPr>
              <p:cNvPr id="40" name="任意多边形 39"/>
              <p:cNvSpPr/>
              <p:nvPr/>
            </p:nvSpPr>
            <p:spPr bwMode="auto">
              <a:xfrm rot="10800000" flipV="1">
                <a:off x="6420088" y="1329269"/>
                <a:ext cx="645500" cy="123604"/>
              </a:xfrm>
              <a:custGeom>
                <a:avLst/>
                <a:gdLst>
                  <a:gd name="connsiteX0" fmla="*/ 0 w 2116476"/>
                  <a:gd name="connsiteY0" fmla="*/ 369869 h 369869"/>
                  <a:gd name="connsiteX1" fmla="*/ 462337 w 2116476"/>
                  <a:gd name="connsiteY1" fmla="*/ 0 h 369869"/>
                  <a:gd name="connsiteX2" fmla="*/ 2116476 w 2116476"/>
                  <a:gd name="connsiteY2" fmla="*/ 0 h 369869"/>
                </a:gdLst>
                <a:ahLst/>
                <a:cxnLst>
                  <a:cxn ang="0">
                    <a:pos x="connsiteX0" y="connsiteY0"/>
                  </a:cxn>
                  <a:cxn ang="0">
                    <a:pos x="connsiteX1" y="connsiteY1"/>
                  </a:cxn>
                  <a:cxn ang="0">
                    <a:pos x="connsiteX2" y="connsiteY2"/>
                  </a:cxn>
                </a:cxnLst>
                <a:rect l="l" t="t" r="r" b="b"/>
                <a:pathLst>
                  <a:path w="2116476" h="369869">
                    <a:moveTo>
                      <a:pt x="0" y="369869"/>
                    </a:moveTo>
                    <a:lnTo>
                      <a:pt x="462337" y="0"/>
                    </a:lnTo>
                    <a:lnTo>
                      <a:pt x="2116476" y="0"/>
                    </a:lnTo>
                  </a:path>
                </a:pathLst>
              </a:custGeom>
              <a:ln>
                <a:solidFill>
                  <a:schemeClr val="bg1"/>
                </a:solidFill>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wrap="none" lIns="121920" tIns="60960" rIns="121920" bIns="60960" anchor="ctr"/>
              <a:lstStyle/>
              <a:p>
                <a:pPr algn="ctr" defTabSz="1219170">
                  <a:defRPr/>
                </a:pPr>
                <a:endParaRPr lang="zh-CN" altLang="en-US" sz="1467">
                  <a:latin typeface="Arial" pitchFamily="34" charset="0"/>
                  <a:ea typeface="宋体" pitchFamily="2" charset="-122"/>
                  <a:cs typeface="+mn-cs"/>
                </a:endParaRPr>
              </a:p>
            </p:txBody>
          </p:sp>
          <p:sp>
            <p:nvSpPr>
              <p:cNvPr id="41" name="AutoShape 55"/>
              <p:cNvSpPr>
                <a:spLocks noChangeArrowheads="1"/>
              </p:cNvSpPr>
              <p:nvPr/>
            </p:nvSpPr>
            <p:spPr bwMode="auto">
              <a:xfrm>
                <a:off x="7054316" y="1448074"/>
                <a:ext cx="62005" cy="58048"/>
              </a:xfrm>
              <a:prstGeom prst="flowChartConnector">
                <a:avLst/>
              </a:prstGeom>
              <a:gradFill>
                <a:gsLst>
                  <a:gs pos="0">
                    <a:srgbClr val="C00000"/>
                  </a:gs>
                  <a:gs pos="100000">
                    <a:srgbClr val="FF0000"/>
                  </a:gs>
                </a:gsLst>
                <a:lin ang="16200000" scaled="1"/>
              </a:gradFill>
              <a:ln w="12700" cmpd="sng">
                <a:solidFill>
                  <a:schemeClr val="bg1"/>
                </a:solidFill>
                <a:round/>
                <a:headEnd/>
                <a:tailEnd/>
              </a:ln>
              <a:effectLst>
                <a:outerShdw blurRad="127000" algn="ctr" rotWithShape="0">
                  <a:prstClr val="black">
                    <a:alpha val="70000"/>
                  </a:prstClr>
                </a:outerShdw>
              </a:effec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fontAlgn="auto">
                  <a:spcBef>
                    <a:spcPct val="50000"/>
                  </a:spcBef>
                  <a:spcAft>
                    <a:spcPts val="0"/>
                  </a:spcAft>
                  <a:buClr>
                    <a:srgbClr val="993300"/>
                  </a:buClr>
                  <a:buFont typeface="Wingdings" pitchFamily="2" charset="2"/>
                  <a:buNone/>
                  <a:defRPr/>
                </a:pPr>
                <a:endParaRPr lang="zh-CN" altLang="en-US" sz="2400" b="1">
                  <a:effectLst>
                    <a:outerShdw blurRad="38100" dist="38100" dir="2700000" algn="tl">
                      <a:srgbClr val="FFFFFF"/>
                    </a:outerShdw>
                  </a:effectLst>
                  <a:latin typeface="华文中宋" pitchFamily="2" charset="-122"/>
                  <a:ea typeface="华文中宋" pitchFamily="2" charset="-122"/>
                  <a:cs typeface="+mn-cs"/>
                </a:endParaRPr>
              </a:p>
            </p:txBody>
          </p:sp>
        </p:grpSp>
      </p:grpSp>
      <p:sp>
        <p:nvSpPr>
          <p:cNvPr id="53" name="矩形 52"/>
          <p:cNvSpPr>
            <a:spLocks/>
          </p:cNvSpPr>
          <p:nvPr/>
        </p:nvSpPr>
        <p:spPr>
          <a:xfrm>
            <a:off x="5903571" y="4523918"/>
            <a:ext cx="2350244" cy="276999"/>
          </a:xfrm>
          <a:prstGeom prst="rect">
            <a:avLst/>
          </a:prstGeom>
        </p:spPr>
        <p:txBody>
          <a:bodyPr wrap="square">
            <a:spAutoFit/>
          </a:bodyPr>
          <a:lstStyle/>
          <a:p>
            <a:pPr algn="just"/>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淮州新城用地布局规划图（远景）</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
        <p:nvSpPr>
          <p:cNvPr id="56" name="椭圆 55"/>
          <p:cNvSpPr>
            <a:spLocks/>
          </p:cNvSpPr>
          <p:nvPr/>
        </p:nvSpPr>
        <p:spPr bwMode="auto">
          <a:xfrm>
            <a:off x="6451381" y="2959814"/>
            <a:ext cx="179452" cy="179452"/>
          </a:xfrm>
          <a:prstGeom prst="ellipse">
            <a:avLst/>
          </a:prstGeom>
          <a:solidFill>
            <a:srgbClr val="E426CE">
              <a:alpha val="50000"/>
            </a:srgbClr>
          </a:solidFill>
          <a:ln w="25400"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60" name="椭圆 59"/>
          <p:cNvSpPr>
            <a:spLocks/>
          </p:cNvSpPr>
          <p:nvPr/>
        </p:nvSpPr>
        <p:spPr bwMode="auto">
          <a:xfrm>
            <a:off x="5769656" y="3887445"/>
            <a:ext cx="179452" cy="179452"/>
          </a:xfrm>
          <a:prstGeom prst="ellipse">
            <a:avLst/>
          </a:prstGeom>
          <a:solidFill>
            <a:schemeClr val="accent3">
              <a:alpha val="70000"/>
            </a:schemeClr>
          </a:solidFill>
          <a:ln w="25400" cap="flat" cmpd="sng" algn="ctr">
            <a:no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61" name="椭圆 60"/>
          <p:cNvSpPr>
            <a:spLocks/>
          </p:cNvSpPr>
          <p:nvPr/>
        </p:nvSpPr>
        <p:spPr bwMode="auto">
          <a:xfrm>
            <a:off x="7954110" y="3740932"/>
            <a:ext cx="179452" cy="179452"/>
          </a:xfrm>
          <a:prstGeom prst="ellipse">
            <a:avLst/>
          </a:prstGeom>
          <a:solidFill>
            <a:schemeClr val="accent3">
              <a:alpha val="70000"/>
            </a:schemeClr>
          </a:solidFill>
          <a:ln w="25400" cap="flat" cmpd="sng" algn="ctr">
            <a:no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67" name="Text Box 27"/>
          <p:cNvSpPr txBox="1">
            <a:spLocks noChangeArrowheads="1"/>
          </p:cNvSpPr>
          <p:nvPr/>
        </p:nvSpPr>
        <p:spPr bwMode="auto">
          <a:xfrm>
            <a:off x="5882794" y="3833881"/>
            <a:ext cx="1137173" cy="277978"/>
          </a:xfrm>
          <a:prstGeom prst="rect">
            <a:avLst/>
          </a:prstGeom>
          <a:noFill/>
          <a:ln>
            <a:noFill/>
          </a:ln>
          <a:effectLst/>
          <a:extLst/>
        </p:spPr>
        <p:txBody>
          <a:bodyPr wrap="square" lIns="153371" tIns="76685" rIns="153371" bIns="76685">
            <a:spAutoFit/>
          </a:bodyPr>
          <a:lstStyle>
            <a:defPPr>
              <a:defRPr lang="zh-CN"/>
            </a:defPPr>
            <a:lvl1pPr algn="l">
              <a:defRPr sz="800" b="1">
                <a:gradFill flip="none" rotWithShape="1">
                  <a:gsLst>
                    <a:gs pos="100000">
                      <a:schemeClr val="tx1">
                        <a:shade val="30000"/>
                        <a:satMod val="115000"/>
                        <a:lumMod val="80000"/>
                        <a:lumOff val="20000"/>
                      </a:schemeClr>
                    </a:gs>
                    <a:gs pos="0">
                      <a:schemeClr val="tx1"/>
                    </a:gs>
                  </a:gsLst>
                  <a:lin ang="16200000" scaled="1"/>
                  <a:tileRect/>
                </a:gradFill>
                <a:effectLst>
                  <a:outerShdw dist="25400" dir="5400000" algn="t" rotWithShape="0">
                    <a:schemeClr val="bg1">
                      <a:alpha val="90000"/>
                    </a:schemeClr>
                  </a:outerShdw>
                </a:effectLst>
                <a:latin typeface="微软雅黑" panose="020B0503020204020204" pitchFamily="34" charset="-122"/>
                <a:ea typeface="微软雅黑" panose="020B0503020204020204" pitchFamily="34" charset="-122"/>
              </a:defRPr>
            </a:lvl1pPr>
          </a:lstStyle>
          <a:p>
            <a:pPr algn="ctr" fontAlgn="auto">
              <a:spcBef>
                <a:spcPts val="0"/>
              </a:spcBef>
              <a:spcAft>
                <a:spcPts val="0"/>
              </a:spcAft>
              <a:defRPr/>
            </a:pPr>
            <a:r>
              <a:rPr lang="zh-CN" altLang="en-US" dirty="0" smtClean="0">
                <a:solidFill>
                  <a:schemeClr val="tx1"/>
                </a:solidFill>
              </a:rPr>
              <a:t>特色小镇（五凤镇）</a:t>
            </a:r>
            <a:endParaRPr lang="en-US" altLang="zh-CN" sz="1000" dirty="0">
              <a:solidFill>
                <a:schemeClr val="tx1"/>
              </a:solidFill>
            </a:endParaRPr>
          </a:p>
        </p:txBody>
      </p:sp>
      <p:sp>
        <p:nvSpPr>
          <p:cNvPr id="68" name="Text Box 27"/>
          <p:cNvSpPr txBox="1">
            <a:spLocks noChangeArrowheads="1"/>
          </p:cNvSpPr>
          <p:nvPr/>
        </p:nvSpPr>
        <p:spPr bwMode="auto">
          <a:xfrm>
            <a:off x="7501452" y="3842268"/>
            <a:ext cx="1137173" cy="277978"/>
          </a:xfrm>
          <a:prstGeom prst="rect">
            <a:avLst/>
          </a:prstGeom>
          <a:noFill/>
          <a:ln>
            <a:noFill/>
          </a:ln>
          <a:effectLst/>
          <a:extLst/>
        </p:spPr>
        <p:txBody>
          <a:bodyPr wrap="square" lIns="153371" tIns="76685" rIns="153371" bIns="76685">
            <a:spAutoFit/>
          </a:bodyPr>
          <a:lstStyle>
            <a:defPPr>
              <a:defRPr lang="zh-CN"/>
            </a:defPPr>
            <a:lvl1pPr algn="l">
              <a:defRPr sz="800" b="1">
                <a:gradFill flip="none" rotWithShape="1">
                  <a:gsLst>
                    <a:gs pos="100000">
                      <a:schemeClr val="tx1">
                        <a:shade val="30000"/>
                        <a:satMod val="115000"/>
                        <a:lumMod val="80000"/>
                        <a:lumOff val="20000"/>
                      </a:schemeClr>
                    </a:gs>
                    <a:gs pos="0">
                      <a:schemeClr val="tx1"/>
                    </a:gs>
                  </a:gsLst>
                  <a:lin ang="16200000" scaled="1"/>
                  <a:tileRect/>
                </a:gradFill>
                <a:effectLst>
                  <a:outerShdw dist="25400" dir="5400000" algn="t" rotWithShape="0">
                    <a:schemeClr val="bg1">
                      <a:alpha val="90000"/>
                    </a:schemeClr>
                  </a:outerShdw>
                </a:effectLst>
                <a:latin typeface="微软雅黑" panose="020B0503020204020204" pitchFamily="34" charset="-122"/>
                <a:ea typeface="微软雅黑" panose="020B0503020204020204" pitchFamily="34" charset="-122"/>
              </a:defRPr>
            </a:lvl1pPr>
          </a:lstStyle>
          <a:p>
            <a:pPr algn="ctr" fontAlgn="auto">
              <a:spcBef>
                <a:spcPts val="0"/>
              </a:spcBef>
              <a:spcAft>
                <a:spcPts val="0"/>
              </a:spcAft>
              <a:defRPr/>
            </a:pPr>
            <a:r>
              <a:rPr lang="zh-CN" altLang="en-US" dirty="0" smtClean="0">
                <a:solidFill>
                  <a:schemeClr val="tx1"/>
                </a:solidFill>
              </a:rPr>
              <a:t>特色小镇（平桥镇）</a:t>
            </a:r>
            <a:endParaRPr lang="en-US" altLang="zh-CN" sz="1000" dirty="0">
              <a:solidFill>
                <a:schemeClr val="tx1"/>
              </a:solidFill>
            </a:endParaRPr>
          </a:p>
        </p:txBody>
      </p:sp>
      <p:sp>
        <p:nvSpPr>
          <p:cNvPr id="6" name="任意多边形 5"/>
          <p:cNvSpPr>
            <a:spLocks/>
          </p:cNvSpPr>
          <p:nvPr/>
        </p:nvSpPr>
        <p:spPr bwMode="auto">
          <a:xfrm>
            <a:off x="5924550" y="2729957"/>
            <a:ext cx="463550" cy="632368"/>
          </a:xfrm>
          <a:custGeom>
            <a:avLst/>
            <a:gdLst>
              <a:gd name="connsiteX0" fmla="*/ 168275 w 463550"/>
              <a:gd name="connsiteY0" fmla="*/ 3718 h 632368"/>
              <a:gd name="connsiteX1" fmla="*/ 165100 w 463550"/>
              <a:gd name="connsiteY1" fmla="*/ 22768 h 632368"/>
              <a:gd name="connsiteX2" fmla="*/ 158750 w 463550"/>
              <a:gd name="connsiteY2" fmla="*/ 32293 h 632368"/>
              <a:gd name="connsiteX3" fmla="*/ 152400 w 463550"/>
              <a:gd name="connsiteY3" fmla="*/ 51343 h 632368"/>
              <a:gd name="connsiteX4" fmla="*/ 146050 w 463550"/>
              <a:gd name="connsiteY4" fmla="*/ 60868 h 632368"/>
              <a:gd name="connsiteX5" fmla="*/ 139700 w 463550"/>
              <a:gd name="connsiteY5" fmla="*/ 79918 h 632368"/>
              <a:gd name="connsiteX6" fmla="*/ 127000 w 463550"/>
              <a:gd name="connsiteY6" fmla="*/ 98968 h 632368"/>
              <a:gd name="connsiteX7" fmla="*/ 120650 w 463550"/>
              <a:gd name="connsiteY7" fmla="*/ 127543 h 632368"/>
              <a:gd name="connsiteX8" fmla="*/ 117475 w 463550"/>
              <a:gd name="connsiteY8" fmla="*/ 143418 h 632368"/>
              <a:gd name="connsiteX9" fmla="*/ 101600 w 463550"/>
              <a:gd name="connsiteY9" fmla="*/ 162468 h 632368"/>
              <a:gd name="connsiteX10" fmla="*/ 95250 w 463550"/>
              <a:gd name="connsiteY10" fmla="*/ 181518 h 632368"/>
              <a:gd name="connsiteX11" fmla="*/ 88900 w 463550"/>
              <a:gd name="connsiteY11" fmla="*/ 191043 h 632368"/>
              <a:gd name="connsiteX12" fmla="*/ 85725 w 463550"/>
              <a:gd name="connsiteY12" fmla="*/ 200568 h 632368"/>
              <a:gd name="connsiteX13" fmla="*/ 79375 w 463550"/>
              <a:gd name="connsiteY13" fmla="*/ 210093 h 632368"/>
              <a:gd name="connsiteX14" fmla="*/ 73025 w 463550"/>
              <a:gd name="connsiteY14" fmla="*/ 229143 h 632368"/>
              <a:gd name="connsiteX15" fmla="*/ 66675 w 463550"/>
              <a:gd name="connsiteY15" fmla="*/ 238668 h 632368"/>
              <a:gd name="connsiteX16" fmla="*/ 60325 w 463550"/>
              <a:gd name="connsiteY16" fmla="*/ 257718 h 632368"/>
              <a:gd name="connsiteX17" fmla="*/ 53975 w 463550"/>
              <a:gd name="connsiteY17" fmla="*/ 267243 h 632368"/>
              <a:gd name="connsiteX18" fmla="*/ 50800 w 463550"/>
              <a:gd name="connsiteY18" fmla="*/ 276768 h 632368"/>
              <a:gd name="connsiteX19" fmla="*/ 38100 w 463550"/>
              <a:gd name="connsiteY19" fmla="*/ 295818 h 632368"/>
              <a:gd name="connsiteX20" fmla="*/ 31750 w 463550"/>
              <a:gd name="connsiteY20" fmla="*/ 305343 h 632368"/>
              <a:gd name="connsiteX21" fmla="*/ 28575 w 463550"/>
              <a:gd name="connsiteY21" fmla="*/ 314868 h 632368"/>
              <a:gd name="connsiteX22" fmla="*/ 25400 w 463550"/>
              <a:gd name="connsiteY22" fmla="*/ 337093 h 632368"/>
              <a:gd name="connsiteX23" fmla="*/ 19050 w 463550"/>
              <a:gd name="connsiteY23" fmla="*/ 356143 h 632368"/>
              <a:gd name="connsiteX24" fmla="*/ 9525 w 463550"/>
              <a:gd name="connsiteY24" fmla="*/ 384718 h 632368"/>
              <a:gd name="connsiteX25" fmla="*/ 3175 w 463550"/>
              <a:gd name="connsiteY25" fmla="*/ 403768 h 632368"/>
              <a:gd name="connsiteX26" fmla="*/ 0 w 463550"/>
              <a:gd name="connsiteY26" fmla="*/ 413293 h 632368"/>
              <a:gd name="connsiteX27" fmla="*/ 12700 w 463550"/>
              <a:gd name="connsiteY27" fmla="*/ 425993 h 632368"/>
              <a:gd name="connsiteX28" fmla="*/ 28575 w 463550"/>
              <a:gd name="connsiteY28" fmla="*/ 445043 h 632368"/>
              <a:gd name="connsiteX29" fmla="*/ 38100 w 463550"/>
              <a:gd name="connsiteY29" fmla="*/ 451393 h 632368"/>
              <a:gd name="connsiteX30" fmla="*/ 50800 w 463550"/>
              <a:gd name="connsiteY30" fmla="*/ 467268 h 632368"/>
              <a:gd name="connsiteX31" fmla="*/ 53975 w 463550"/>
              <a:gd name="connsiteY31" fmla="*/ 476793 h 632368"/>
              <a:gd name="connsiteX32" fmla="*/ 66675 w 463550"/>
              <a:gd name="connsiteY32" fmla="*/ 495843 h 632368"/>
              <a:gd name="connsiteX33" fmla="*/ 82550 w 463550"/>
              <a:gd name="connsiteY33" fmla="*/ 524418 h 632368"/>
              <a:gd name="connsiteX34" fmla="*/ 95250 w 463550"/>
              <a:gd name="connsiteY34" fmla="*/ 540293 h 632368"/>
              <a:gd name="connsiteX35" fmla="*/ 107950 w 463550"/>
              <a:gd name="connsiteY35" fmla="*/ 556168 h 632368"/>
              <a:gd name="connsiteX36" fmla="*/ 120650 w 463550"/>
              <a:gd name="connsiteY36" fmla="*/ 572043 h 632368"/>
              <a:gd name="connsiteX37" fmla="*/ 127000 w 463550"/>
              <a:gd name="connsiteY37" fmla="*/ 581568 h 632368"/>
              <a:gd name="connsiteX38" fmla="*/ 136525 w 463550"/>
              <a:gd name="connsiteY38" fmla="*/ 584743 h 632368"/>
              <a:gd name="connsiteX39" fmla="*/ 146050 w 463550"/>
              <a:gd name="connsiteY39" fmla="*/ 591093 h 632368"/>
              <a:gd name="connsiteX40" fmla="*/ 155575 w 463550"/>
              <a:gd name="connsiteY40" fmla="*/ 594268 h 632368"/>
              <a:gd name="connsiteX41" fmla="*/ 165100 w 463550"/>
              <a:gd name="connsiteY41" fmla="*/ 600618 h 632368"/>
              <a:gd name="connsiteX42" fmla="*/ 184150 w 463550"/>
              <a:gd name="connsiteY42" fmla="*/ 606968 h 632368"/>
              <a:gd name="connsiteX43" fmla="*/ 203200 w 463550"/>
              <a:gd name="connsiteY43" fmla="*/ 616493 h 632368"/>
              <a:gd name="connsiteX44" fmla="*/ 225425 w 463550"/>
              <a:gd name="connsiteY44" fmla="*/ 626018 h 632368"/>
              <a:gd name="connsiteX45" fmla="*/ 244475 w 463550"/>
              <a:gd name="connsiteY45" fmla="*/ 632368 h 632368"/>
              <a:gd name="connsiteX46" fmla="*/ 254000 w 463550"/>
              <a:gd name="connsiteY46" fmla="*/ 597443 h 632368"/>
              <a:gd name="connsiteX47" fmla="*/ 257175 w 463550"/>
              <a:gd name="connsiteY47" fmla="*/ 556168 h 632368"/>
              <a:gd name="connsiteX48" fmla="*/ 260350 w 463550"/>
              <a:gd name="connsiteY48" fmla="*/ 546643 h 632368"/>
              <a:gd name="connsiteX49" fmla="*/ 269875 w 463550"/>
              <a:gd name="connsiteY49" fmla="*/ 540293 h 632368"/>
              <a:gd name="connsiteX50" fmla="*/ 276225 w 463550"/>
              <a:gd name="connsiteY50" fmla="*/ 530768 h 632368"/>
              <a:gd name="connsiteX51" fmla="*/ 288925 w 463550"/>
              <a:gd name="connsiteY51" fmla="*/ 473618 h 632368"/>
              <a:gd name="connsiteX52" fmla="*/ 295275 w 463550"/>
              <a:gd name="connsiteY52" fmla="*/ 441868 h 632368"/>
              <a:gd name="connsiteX53" fmla="*/ 301625 w 463550"/>
              <a:gd name="connsiteY53" fmla="*/ 432343 h 632368"/>
              <a:gd name="connsiteX54" fmla="*/ 320675 w 463550"/>
              <a:gd name="connsiteY54" fmla="*/ 416468 h 632368"/>
              <a:gd name="connsiteX55" fmla="*/ 330200 w 463550"/>
              <a:gd name="connsiteY55" fmla="*/ 413293 h 632368"/>
              <a:gd name="connsiteX56" fmla="*/ 339725 w 463550"/>
              <a:gd name="connsiteY56" fmla="*/ 406943 h 632368"/>
              <a:gd name="connsiteX57" fmla="*/ 349250 w 463550"/>
              <a:gd name="connsiteY57" fmla="*/ 403768 h 632368"/>
              <a:gd name="connsiteX58" fmla="*/ 377825 w 463550"/>
              <a:gd name="connsiteY58" fmla="*/ 387893 h 632368"/>
              <a:gd name="connsiteX59" fmla="*/ 387350 w 463550"/>
              <a:gd name="connsiteY59" fmla="*/ 378368 h 632368"/>
              <a:gd name="connsiteX60" fmla="*/ 396875 w 463550"/>
              <a:gd name="connsiteY60" fmla="*/ 372018 h 632368"/>
              <a:gd name="connsiteX61" fmla="*/ 409575 w 463550"/>
              <a:gd name="connsiteY61" fmla="*/ 352968 h 632368"/>
              <a:gd name="connsiteX62" fmla="*/ 419100 w 463550"/>
              <a:gd name="connsiteY62" fmla="*/ 343443 h 632368"/>
              <a:gd name="connsiteX63" fmla="*/ 428625 w 463550"/>
              <a:gd name="connsiteY63" fmla="*/ 311693 h 632368"/>
              <a:gd name="connsiteX64" fmla="*/ 431800 w 463550"/>
              <a:gd name="connsiteY64" fmla="*/ 302168 h 632368"/>
              <a:gd name="connsiteX65" fmla="*/ 441325 w 463550"/>
              <a:gd name="connsiteY65" fmla="*/ 283118 h 632368"/>
              <a:gd name="connsiteX66" fmla="*/ 447675 w 463550"/>
              <a:gd name="connsiteY66" fmla="*/ 273593 h 632368"/>
              <a:gd name="connsiteX67" fmla="*/ 454025 w 463550"/>
              <a:gd name="connsiteY67" fmla="*/ 254543 h 632368"/>
              <a:gd name="connsiteX68" fmla="*/ 457200 w 463550"/>
              <a:gd name="connsiteY68" fmla="*/ 245018 h 632368"/>
              <a:gd name="connsiteX69" fmla="*/ 460375 w 463550"/>
              <a:gd name="connsiteY69" fmla="*/ 235493 h 632368"/>
              <a:gd name="connsiteX70" fmla="*/ 463550 w 463550"/>
              <a:gd name="connsiteY70" fmla="*/ 225968 h 632368"/>
              <a:gd name="connsiteX71" fmla="*/ 460375 w 463550"/>
              <a:gd name="connsiteY71" fmla="*/ 178343 h 632368"/>
              <a:gd name="connsiteX72" fmla="*/ 454025 w 463550"/>
              <a:gd name="connsiteY72" fmla="*/ 168818 h 632368"/>
              <a:gd name="connsiteX73" fmla="*/ 450850 w 463550"/>
              <a:gd name="connsiteY73" fmla="*/ 159293 h 632368"/>
              <a:gd name="connsiteX74" fmla="*/ 444500 w 463550"/>
              <a:gd name="connsiteY74" fmla="*/ 149768 h 632368"/>
              <a:gd name="connsiteX75" fmla="*/ 438150 w 463550"/>
              <a:gd name="connsiteY75" fmla="*/ 130718 h 632368"/>
              <a:gd name="connsiteX76" fmla="*/ 434975 w 463550"/>
              <a:gd name="connsiteY76" fmla="*/ 121193 h 632368"/>
              <a:gd name="connsiteX77" fmla="*/ 431800 w 463550"/>
              <a:gd name="connsiteY77" fmla="*/ 111668 h 632368"/>
              <a:gd name="connsiteX78" fmla="*/ 425450 w 463550"/>
              <a:gd name="connsiteY78" fmla="*/ 86268 h 632368"/>
              <a:gd name="connsiteX79" fmla="*/ 422275 w 463550"/>
              <a:gd name="connsiteY79" fmla="*/ 73568 h 632368"/>
              <a:gd name="connsiteX80" fmla="*/ 415925 w 463550"/>
              <a:gd name="connsiteY80" fmla="*/ 54518 h 632368"/>
              <a:gd name="connsiteX81" fmla="*/ 412750 w 463550"/>
              <a:gd name="connsiteY81" fmla="*/ 44993 h 632368"/>
              <a:gd name="connsiteX82" fmla="*/ 409575 w 463550"/>
              <a:gd name="connsiteY82" fmla="*/ 35468 h 632368"/>
              <a:gd name="connsiteX83" fmla="*/ 403225 w 463550"/>
              <a:gd name="connsiteY83" fmla="*/ 25943 h 632368"/>
              <a:gd name="connsiteX84" fmla="*/ 282575 w 463550"/>
              <a:gd name="connsiteY84" fmla="*/ 25943 h 632368"/>
              <a:gd name="connsiteX85" fmla="*/ 263525 w 463550"/>
              <a:gd name="connsiteY85" fmla="*/ 19593 h 632368"/>
              <a:gd name="connsiteX86" fmla="*/ 254000 w 463550"/>
              <a:gd name="connsiteY86" fmla="*/ 13243 h 632368"/>
              <a:gd name="connsiteX87" fmla="*/ 244475 w 463550"/>
              <a:gd name="connsiteY87" fmla="*/ 10068 h 632368"/>
              <a:gd name="connsiteX88" fmla="*/ 212725 w 463550"/>
              <a:gd name="connsiteY88" fmla="*/ 3718 h 632368"/>
              <a:gd name="connsiteX89" fmla="*/ 203200 w 463550"/>
              <a:gd name="connsiteY89" fmla="*/ 543 h 632368"/>
              <a:gd name="connsiteX90" fmla="*/ 168275 w 463550"/>
              <a:gd name="connsiteY90" fmla="*/ 3718 h 63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3550" h="632368">
                <a:moveTo>
                  <a:pt x="168275" y="3718"/>
                </a:moveTo>
                <a:cubicBezTo>
                  <a:pt x="161925" y="7422"/>
                  <a:pt x="167136" y="16661"/>
                  <a:pt x="165100" y="22768"/>
                </a:cubicBezTo>
                <a:cubicBezTo>
                  <a:pt x="163893" y="26388"/>
                  <a:pt x="160300" y="28806"/>
                  <a:pt x="158750" y="32293"/>
                </a:cubicBezTo>
                <a:cubicBezTo>
                  <a:pt x="156032" y="38410"/>
                  <a:pt x="156113" y="45774"/>
                  <a:pt x="152400" y="51343"/>
                </a:cubicBezTo>
                <a:cubicBezTo>
                  <a:pt x="150283" y="54518"/>
                  <a:pt x="147600" y="57381"/>
                  <a:pt x="146050" y="60868"/>
                </a:cubicBezTo>
                <a:cubicBezTo>
                  <a:pt x="143332" y="66985"/>
                  <a:pt x="143413" y="74349"/>
                  <a:pt x="139700" y="79918"/>
                </a:cubicBezTo>
                <a:cubicBezTo>
                  <a:pt x="135467" y="86268"/>
                  <a:pt x="129413" y="91728"/>
                  <a:pt x="127000" y="98968"/>
                </a:cubicBezTo>
                <a:cubicBezTo>
                  <a:pt x="121402" y="115762"/>
                  <a:pt x="125120" y="102957"/>
                  <a:pt x="120650" y="127543"/>
                </a:cubicBezTo>
                <a:cubicBezTo>
                  <a:pt x="119685" y="132852"/>
                  <a:pt x="119370" y="138365"/>
                  <a:pt x="117475" y="143418"/>
                </a:cubicBezTo>
                <a:cubicBezTo>
                  <a:pt x="114823" y="150491"/>
                  <a:pt x="106541" y="157527"/>
                  <a:pt x="101600" y="162468"/>
                </a:cubicBezTo>
                <a:cubicBezTo>
                  <a:pt x="99483" y="168818"/>
                  <a:pt x="98963" y="175949"/>
                  <a:pt x="95250" y="181518"/>
                </a:cubicBezTo>
                <a:cubicBezTo>
                  <a:pt x="93133" y="184693"/>
                  <a:pt x="90607" y="187630"/>
                  <a:pt x="88900" y="191043"/>
                </a:cubicBezTo>
                <a:cubicBezTo>
                  <a:pt x="87403" y="194036"/>
                  <a:pt x="87222" y="197575"/>
                  <a:pt x="85725" y="200568"/>
                </a:cubicBezTo>
                <a:cubicBezTo>
                  <a:pt x="84018" y="203981"/>
                  <a:pt x="80925" y="206606"/>
                  <a:pt x="79375" y="210093"/>
                </a:cubicBezTo>
                <a:cubicBezTo>
                  <a:pt x="76657" y="216210"/>
                  <a:pt x="76738" y="223574"/>
                  <a:pt x="73025" y="229143"/>
                </a:cubicBezTo>
                <a:cubicBezTo>
                  <a:pt x="70908" y="232318"/>
                  <a:pt x="68225" y="235181"/>
                  <a:pt x="66675" y="238668"/>
                </a:cubicBezTo>
                <a:cubicBezTo>
                  <a:pt x="63957" y="244785"/>
                  <a:pt x="64038" y="252149"/>
                  <a:pt x="60325" y="257718"/>
                </a:cubicBezTo>
                <a:cubicBezTo>
                  <a:pt x="58208" y="260893"/>
                  <a:pt x="55682" y="263830"/>
                  <a:pt x="53975" y="267243"/>
                </a:cubicBezTo>
                <a:cubicBezTo>
                  <a:pt x="52478" y="270236"/>
                  <a:pt x="52425" y="273842"/>
                  <a:pt x="50800" y="276768"/>
                </a:cubicBezTo>
                <a:cubicBezTo>
                  <a:pt x="47094" y="283439"/>
                  <a:pt x="42333" y="289468"/>
                  <a:pt x="38100" y="295818"/>
                </a:cubicBezTo>
                <a:cubicBezTo>
                  <a:pt x="35983" y="298993"/>
                  <a:pt x="32957" y="301723"/>
                  <a:pt x="31750" y="305343"/>
                </a:cubicBezTo>
                <a:lnTo>
                  <a:pt x="28575" y="314868"/>
                </a:lnTo>
                <a:cubicBezTo>
                  <a:pt x="27517" y="322276"/>
                  <a:pt x="27083" y="329801"/>
                  <a:pt x="25400" y="337093"/>
                </a:cubicBezTo>
                <a:cubicBezTo>
                  <a:pt x="23895" y="343615"/>
                  <a:pt x="21167" y="349793"/>
                  <a:pt x="19050" y="356143"/>
                </a:cubicBezTo>
                <a:lnTo>
                  <a:pt x="9525" y="384718"/>
                </a:lnTo>
                <a:lnTo>
                  <a:pt x="3175" y="403768"/>
                </a:lnTo>
                <a:lnTo>
                  <a:pt x="0" y="413293"/>
                </a:lnTo>
                <a:cubicBezTo>
                  <a:pt x="6048" y="431436"/>
                  <a:pt x="-1814" y="416317"/>
                  <a:pt x="12700" y="425993"/>
                </a:cubicBezTo>
                <a:cubicBezTo>
                  <a:pt x="28304" y="436396"/>
                  <a:pt x="16861" y="433329"/>
                  <a:pt x="28575" y="445043"/>
                </a:cubicBezTo>
                <a:cubicBezTo>
                  <a:pt x="31273" y="447741"/>
                  <a:pt x="34925" y="449276"/>
                  <a:pt x="38100" y="451393"/>
                </a:cubicBezTo>
                <a:cubicBezTo>
                  <a:pt x="46080" y="475334"/>
                  <a:pt x="34387" y="446752"/>
                  <a:pt x="50800" y="467268"/>
                </a:cubicBezTo>
                <a:cubicBezTo>
                  <a:pt x="52891" y="469881"/>
                  <a:pt x="52350" y="473867"/>
                  <a:pt x="53975" y="476793"/>
                </a:cubicBezTo>
                <a:cubicBezTo>
                  <a:pt x="57681" y="483464"/>
                  <a:pt x="64262" y="488603"/>
                  <a:pt x="66675" y="495843"/>
                </a:cubicBezTo>
                <a:cubicBezTo>
                  <a:pt x="74445" y="519153"/>
                  <a:pt x="68292" y="510160"/>
                  <a:pt x="82550" y="524418"/>
                </a:cubicBezTo>
                <a:cubicBezTo>
                  <a:pt x="90530" y="548359"/>
                  <a:pt x="78837" y="519777"/>
                  <a:pt x="95250" y="540293"/>
                </a:cubicBezTo>
                <a:cubicBezTo>
                  <a:pt x="112777" y="562201"/>
                  <a:pt x="80653" y="537970"/>
                  <a:pt x="107950" y="556168"/>
                </a:cubicBezTo>
                <a:cubicBezTo>
                  <a:pt x="114131" y="574711"/>
                  <a:pt x="106289" y="557682"/>
                  <a:pt x="120650" y="572043"/>
                </a:cubicBezTo>
                <a:cubicBezTo>
                  <a:pt x="123348" y="574741"/>
                  <a:pt x="124020" y="579184"/>
                  <a:pt x="127000" y="581568"/>
                </a:cubicBezTo>
                <a:cubicBezTo>
                  <a:pt x="129613" y="583659"/>
                  <a:pt x="133532" y="583246"/>
                  <a:pt x="136525" y="584743"/>
                </a:cubicBezTo>
                <a:cubicBezTo>
                  <a:pt x="139938" y="586450"/>
                  <a:pt x="142637" y="589386"/>
                  <a:pt x="146050" y="591093"/>
                </a:cubicBezTo>
                <a:cubicBezTo>
                  <a:pt x="149043" y="592590"/>
                  <a:pt x="152582" y="592771"/>
                  <a:pt x="155575" y="594268"/>
                </a:cubicBezTo>
                <a:cubicBezTo>
                  <a:pt x="158988" y="595975"/>
                  <a:pt x="161613" y="599068"/>
                  <a:pt x="165100" y="600618"/>
                </a:cubicBezTo>
                <a:cubicBezTo>
                  <a:pt x="171217" y="603336"/>
                  <a:pt x="178581" y="603255"/>
                  <a:pt x="184150" y="606968"/>
                </a:cubicBezTo>
                <a:cubicBezTo>
                  <a:pt x="211447" y="625166"/>
                  <a:pt x="176910" y="603348"/>
                  <a:pt x="203200" y="616493"/>
                </a:cubicBezTo>
                <a:cubicBezTo>
                  <a:pt x="230905" y="630345"/>
                  <a:pt x="192386" y="616106"/>
                  <a:pt x="225425" y="626018"/>
                </a:cubicBezTo>
                <a:cubicBezTo>
                  <a:pt x="231836" y="627941"/>
                  <a:pt x="244475" y="632368"/>
                  <a:pt x="244475" y="632368"/>
                </a:cubicBezTo>
                <a:cubicBezTo>
                  <a:pt x="268974" y="626243"/>
                  <a:pt x="254000" y="634437"/>
                  <a:pt x="254000" y="597443"/>
                </a:cubicBezTo>
                <a:cubicBezTo>
                  <a:pt x="254000" y="583644"/>
                  <a:pt x="255463" y="569860"/>
                  <a:pt x="257175" y="556168"/>
                </a:cubicBezTo>
                <a:cubicBezTo>
                  <a:pt x="257590" y="552847"/>
                  <a:pt x="258259" y="549256"/>
                  <a:pt x="260350" y="546643"/>
                </a:cubicBezTo>
                <a:cubicBezTo>
                  <a:pt x="262734" y="543663"/>
                  <a:pt x="266700" y="542410"/>
                  <a:pt x="269875" y="540293"/>
                </a:cubicBezTo>
                <a:cubicBezTo>
                  <a:pt x="271992" y="537118"/>
                  <a:pt x="274675" y="534255"/>
                  <a:pt x="276225" y="530768"/>
                </a:cubicBezTo>
                <a:cubicBezTo>
                  <a:pt x="284562" y="512009"/>
                  <a:pt x="285484" y="494265"/>
                  <a:pt x="288925" y="473618"/>
                </a:cubicBezTo>
                <a:cubicBezTo>
                  <a:pt x="289641" y="469320"/>
                  <a:pt x="292692" y="447896"/>
                  <a:pt x="295275" y="441868"/>
                </a:cubicBezTo>
                <a:cubicBezTo>
                  <a:pt x="296778" y="438361"/>
                  <a:pt x="299182" y="435274"/>
                  <a:pt x="301625" y="432343"/>
                </a:cubicBezTo>
                <a:cubicBezTo>
                  <a:pt x="306641" y="426324"/>
                  <a:pt x="313539" y="420036"/>
                  <a:pt x="320675" y="416468"/>
                </a:cubicBezTo>
                <a:cubicBezTo>
                  <a:pt x="323668" y="414971"/>
                  <a:pt x="327207" y="414790"/>
                  <a:pt x="330200" y="413293"/>
                </a:cubicBezTo>
                <a:cubicBezTo>
                  <a:pt x="333613" y="411586"/>
                  <a:pt x="336312" y="408650"/>
                  <a:pt x="339725" y="406943"/>
                </a:cubicBezTo>
                <a:cubicBezTo>
                  <a:pt x="342718" y="405446"/>
                  <a:pt x="346324" y="405393"/>
                  <a:pt x="349250" y="403768"/>
                </a:cubicBezTo>
                <a:cubicBezTo>
                  <a:pt x="382002" y="385572"/>
                  <a:pt x="356272" y="395077"/>
                  <a:pt x="377825" y="387893"/>
                </a:cubicBezTo>
                <a:cubicBezTo>
                  <a:pt x="381000" y="384718"/>
                  <a:pt x="383901" y="381243"/>
                  <a:pt x="387350" y="378368"/>
                </a:cubicBezTo>
                <a:cubicBezTo>
                  <a:pt x="390281" y="375925"/>
                  <a:pt x="394362" y="374890"/>
                  <a:pt x="396875" y="372018"/>
                </a:cubicBezTo>
                <a:cubicBezTo>
                  <a:pt x="401901" y="366275"/>
                  <a:pt x="404179" y="358364"/>
                  <a:pt x="409575" y="352968"/>
                </a:cubicBezTo>
                <a:lnTo>
                  <a:pt x="419100" y="343443"/>
                </a:lnTo>
                <a:cubicBezTo>
                  <a:pt x="423898" y="324249"/>
                  <a:pt x="420895" y="334883"/>
                  <a:pt x="428625" y="311693"/>
                </a:cubicBezTo>
                <a:cubicBezTo>
                  <a:pt x="429683" y="308518"/>
                  <a:pt x="429944" y="304953"/>
                  <a:pt x="431800" y="302168"/>
                </a:cubicBezTo>
                <a:cubicBezTo>
                  <a:pt x="449998" y="274871"/>
                  <a:pt x="428180" y="309408"/>
                  <a:pt x="441325" y="283118"/>
                </a:cubicBezTo>
                <a:cubicBezTo>
                  <a:pt x="443032" y="279705"/>
                  <a:pt x="446125" y="277080"/>
                  <a:pt x="447675" y="273593"/>
                </a:cubicBezTo>
                <a:cubicBezTo>
                  <a:pt x="450393" y="267476"/>
                  <a:pt x="451908" y="260893"/>
                  <a:pt x="454025" y="254543"/>
                </a:cubicBezTo>
                <a:lnTo>
                  <a:pt x="457200" y="245018"/>
                </a:lnTo>
                <a:lnTo>
                  <a:pt x="460375" y="235493"/>
                </a:lnTo>
                <a:lnTo>
                  <a:pt x="463550" y="225968"/>
                </a:lnTo>
                <a:cubicBezTo>
                  <a:pt x="462492" y="210093"/>
                  <a:pt x="462991" y="194037"/>
                  <a:pt x="460375" y="178343"/>
                </a:cubicBezTo>
                <a:cubicBezTo>
                  <a:pt x="459748" y="174579"/>
                  <a:pt x="455732" y="172231"/>
                  <a:pt x="454025" y="168818"/>
                </a:cubicBezTo>
                <a:cubicBezTo>
                  <a:pt x="452528" y="165825"/>
                  <a:pt x="452347" y="162286"/>
                  <a:pt x="450850" y="159293"/>
                </a:cubicBezTo>
                <a:cubicBezTo>
                  <a:pt x="449143" y="155880"/>
                  <a:pt x="446050" y="153255"/>
                  <a:pt x="444500" y="149768"/>
                </a:cubicBezTo>
                <a:cubicBezTo>
                  <a:pt x="441782" y="143651"/>
                  <a:pt x="440267" y="137068"/>
                  <a:pt x="438150" y="130718"/>
                </a:cubicBezTo>
                <a:lnTo>
                  <a:pt x="434975" y="121193"/>
                </a:lnTo>
                <a:cubicBezTo>
                  <a:pt x="433917" y="118018"/>
                  <a:pt x="432612" y="114915"/>
                  <a:pt x="431800" y="111668"/>
                </a:cubicBezTo>
                <a:lnTo>
                  <a:pt x="425450" y="86268"/>
                </a:lnTo>
                <a:cubicBezTo>
                  <a:pt x="424392" y="82035"/>
                  <a:pt x="423655" y="77708"/>
                  <a:pt x="422275" y="73568"/>
                </a:cubicBezTo>
                <a:lnTo>
                  <a:pt x="415925" y="54518"/>
                </a:lnTo>
                <a:lnTo>
                  <a:pt x="412750" y="44993"/>
                </a:lnTo>
                <a:cubicBezTo>
                  <a:pt x="411692" y="41818"/>
                  <a:pt x="411431" y="38253"/>
                  <a:pt x="409575" y="35468"/>
                </a:cubicBezTo>
                <a:lnTo>
                  <a:pt x="403225" y="25943"/>
                </a:lnTo>
                <a:cubicBezTo>
                  <a:pt x="352992" y="32222"/>
                  <a:pt x="361446" y="32516"/>
                  <a:pt x="282575" y="25943"/>
                </a:cubicBezTo>
                <a:cubicBezTo>
                  <a:pt x="275905" y="25387"/>
                  <a:pt x="269094" y="23306"/>
                  <a:pt x="263525" y="19593"/>
                </a:cubicBezTo>
                <a:cubicBezTo>
                  <a:pt x="260350" y="17476"/>
                  <a:pt x="257413" y="14950"/>
                  <a:pt x="254000" y="13243"/>
                </a:cubicBezTo>
                <a:cubicBezTo>
                  <a:pt x="251007" y="11746"/>
                  <a:pt x="247693" y="10987"/>
                  <a:pt x="244475" y="10068"/>
                </a:cubicBezTo>
                <a:cubicBezTo>
                  <a:pt x="222335" y="3742"/>
                  <a:pt x="240792" y="9955"/>
                  <a:pt x="212725" y="3718"/>
                </a:cubicBezTo>
                <a:cubicBezTo>
                  <a:pt x="209458" y="2992"/>
                  <a:pt x="206418" y="1462"/>
                  <a:pt x="203200" y="543"/>
                </a:cubicBezTo>
                <a:cubicBezTo>
                  <a:pt x="199004" y="-656"/>
                  <a:pt x="174625" y="14"/>
                  <a:pt x="168275" y="3718"/>
                </a:cubicBezTo>
                <a:close/>
              </a:path>
            </a:pathLst>
          </a:custGeom>
          <a:solidFill>
            <a:srgbClr val="0070C0">
              <a:alpha val="40000"/>
            </a:srgbClr>
          </a:solidFill>
          <a:ln w="9525" cap="flat" cmpd="sng" algn="ctr">
            <a:solidFill>
              <a:srgbClr val="0070C0"/>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10" name="任意多边形 9"/>
          <p:cNvSpPr>
            <a:spLocks/>
          </p:cNvSpPr>
          <p:nvPr/>
        </p:nvSpPr>
        <p:spPr bwMode="auto">
          <a:xfrm>
            <a:off x="8115300" y="1688228"/>
            <a:ext cx="631065" cy="900191"/>
          </a:xfrm>
          <a:custGeom>
            <a:avLst/>
            <a:gdLst>
              <a:gd name="connsiteX0" fmla="*/ 21431 w 631065"/>
              <a:gd name="connsiteY0" fmla="*/ 78 h 900191"/>
              <a:gd name="connsiteX1" fmla="*/ 26194 w 631065"/>
              <a:gd name="connsiteY1" fmla="*/ 11985 h 900191"/>
              <a:gd name="connsiteX2" fmla="*/ 28575 w 631065"/>
              <a:gd name="connsiteY2" fmla="*/ 19128 h 900191"/>
              <a:gd name="connsiteX3" fmla="*/ 21431 w 631065"/>
              <a:gd name="connsiteY3" fmla="*/ 45322 h 900191"/>
              <a:gd name="connsiteX4" fmla="*/ 19050 w 631065"/>
              <a:gd name="connsiteY4" fmla="*/ 121522 h 900191"/>
              <a:gd name="connsiteX5" fmla="*/ 14288 w 631065"/>
              <a:gd name="connsiteY5" fmla="*/ 150097 h 900191"/>
              <a:gd name="connsiteX6" fmla="*/ 9525 w 631065"/>
              <a:gd name="connsiteY6" fmla="*/ 164385 h 900191"/>
              <a:gd name="connsiteX7" fmla="*/ 9525 w 631065"/>
              <a:gd name="connsiteY7" fmla="*/ 223916 h 900191"/>
              <a:gd name="connsiteX8" fmla="*/ 14288 w 631065"/>
              <a:gd name="connsiteY8" fmla="*/ 240585 h 900191"/>
              <a:gd name="connsiteX9" fmla="*/ 23813 w 631065"/>
              <a:gd name="connsiteY9" fmla="*/ 254872 h 900191"/>
              <a:gd name="connsiteX10" fmla="*/ 26194 w 631065"/>
              <a:gd name="connsiteY10" fmla="*/ 262016 h 900191"/>
              <a:gd name="connsiteX11" fmla="*/ 30956 w 631065"/>
              <a:gd name="connsiteY11" fmla="*/ 269160 h 900191"/>
              <a:gd name="connsiteX12" fmla="*/ 33338 w 631065"/>
              <a:gd name="connsiteY12" fmla="*/ 323928 h 900191"/>
              <a:gd name="connsiteX13" fmla="*/ 38100 w 631065"/>
              <a:gd name="connsiteY13" fmla="*/ 342978 h 900191"/>
              <a:gd name="connsiteX14" fmla="*/ 42863 w 631065"/>
              <a:gd name="connsiteY14" fmla="*/ 364410 h 900191"/>
              <a:gd name="connsiteX15" fmla="*/ 45244 w 631065"/>
              <a:gd name="connsiteY15" fmla="*/ 395366 h 900191"/>
              <a:gd name="connsiteX16" fmla="*/ 50006 w 631065"/>
              <a:gd name="connsiteY16" fmla="*/ 416797 h 900191"/>
              <a:gd name="connsiteX17" fmla="*/ 47625 w 631065"/>
              <a:gd name="connsiteY17" fmla="*/ 478710 h 900191"/>
              <a:gd name="connsiteX18" fmla="*/ 42863 w 631065"/>
              <a:gd name="connsiteY18" fmla="*/ 492997 h 900191"/>
              <a:gd name="connsiteX19" fmla="*/ 38100 w 631065"/>
              <a:gd name="connsiteY19" fmla="*/ 500141 h 900191"/>
              <a:gd name="connsiteX20" fmla="*/ 26194 w 631065"/>
              <a:gd name="connsiteY20" fmla="*/ 535860 h 900191"/>
              <a:gd name="connsiteX21" fmla="*/ 23813 w 631065"/>
              <a:gd name="connsiteY21" fmla="*/ 543003 h 900191"/>
              <a:gd name="connsiteX22" fmla="*/ 21431 w 631065"/>
              <a:gd name="connsiteY22" fmla="*/ 550147 h 900191"/>
              <a:gd name="connsiteX23" fmla="*/ 16669 w 631065"/>
              <a:gd name="connsiteY23" fmla="*/ 576341 h 900191"/>
              <a:gd name="connsiteX24" fmla="*/ 11906 w 631065"/>
              <a:gd name="connsiteY24" fmla="*/ 590628 h 900191"/>
              <a:gd name="connsiteX25" fmla="*/ 7144 w 631065"/>
              <a:gd name="connsiteY25" fmla="*/ 597772 h 900191"/>
              <a:gd name="connsiteX26" fmla="*/ 2381 w 631065"/>
              <a:gd name="connsiteY26" fmla="*/ 612060 h 900191"/>
              <a:gd name="connsiteX27" fmla="*/ 0 w 631065"/>
              <a:gd name="connsiteY27" fmla="*/ 619203 h 900191"/>
              <a:gd name="connsiteX28" fmla="*/ 2381 w 631065"/>
              <a:gd name="connsiteY28" fmla="*/ 659685 h 900191"/>
              <a:gd name="connsiteX29" fmla="*/ 9525 w 631065"/>
              <a:gd name="connsiteY29" fmla="*/ 664447 h 900191"/>
              <a:gd name="connsiteX30" fmla="*/ 30956 w 631065"/>
              <a:gd name="connsiteY30" fmla="*/ 673972 h 900191"/>
              <a:gd name="connsiteX31" fmla="*/ 35719 w 631065"/>
              <a:gd name="connsiteY31" fmla="*/ 681116 h 900191"/>
              <a:gd name="connsiteX32" fmla="*/ 50006 w 631065"/>
              <a:gd name="connsiteY32" fmla="*/ 685878 h 900191"/>
              <a:gd name="connsiteX33" fmla="*/ 64294 w 631065"/>
              <a:gd name="connsiteY33" fmla="*/ 693022 h 900191"/>
              <a:gd name="connsiteX34" fmla="*/ 71438 w 631065"/>
              <a:gd name="connsiteY34" fmla="*/ 697785 h 900191"/>
              <a:gd name="connsiteX35" fmla="*/ 85725 w 631065"/>
              <a:gd name="connsiteY35" fmla="*/ 702547 h 900191"/>
              <a:gd name="connsiteX36" fmla="*/ 100013 w 631065"/>
              <a:gd name="connsiteY36" fmla="*/ 707310 h 900191"/>
              <a:gd name="connsiteX37" fmla="*/ 107156 w 631065"/>
              <a:gd name="connsiteY37" fmla="*/ 709691 h 900191"/>
              <a:gd name="connsiteX38" fmla="*/ 121444 w 631065"/>
              <a:gd name="connsiteY38" fmla="*/ 719216 h 900191"/>
              <a:gd name="connsiteX39" fmla="*/ 128588 w 631065"/>
              <a:gd name="connsiteY39" fmla="*/ 723978 h 900191"/>
              <a:gd name="connsiteX40" fmla="*/ 150019 w 631065"/>
              <a:gd name="connsiteY40" fmla="*/ 740647 h 900191"/>
              <a:gd name="connsiteX41" fmla="*/ 157163 w 631065"/>
              <a:gd name="connsiteY41" fmla="*/ 743028 h 900191"/>
              <a:gd name="connsiteX42" fmla="*/ 164306 w 631065"/>
              <a:gd name="connsiteY42" fmla="*/ 747791 h 900191"/>
              <a:gd name="connsiteX43" fmla="*/ 178594 w 631065"/>
              <a:gd name="connsiteY43" fmla="*/ 752553 h 900191"/>
              <a:gd name="connsiteX44" fmla="*/ 192881 w 631065"/>
              <a:gd name="connsiteY44" fmla="*/ 759697 h 900191"/>
              <a:gd name="connsiteX45" fmla="*/ 200025 w 631065"/>
              <a:gd name="connsiteY45" fmla="*/ 764460 h 900191"/>
              <a:gd name="connsiteX46" fmla="*/ 214313 w 631065"/>
              <a:gd name="connsiteY46" fmla="*/ 769222 h 900191"/>
              <a:gd name="connsiteX47" fmla="*/ 219075 w 631065"/>
              <a:gd name="connsiteY47" fmla="*/ 776366 h 900191"/>
              <a:gd name="connsiteX48" fmla="*/ 233363 w 631065"/>
              <a:gd name="connsiteY48" fmla="*/ 781128 h 900191"/>
              <a:gd name="connsiteX49" fmla="*/ 247650 w 631065"/>
              <a:gd name="connsiteY49" fmla="*/ 785891 h 900191"/>
              <a:gd name="connsiteX50" fmla="*/ 266700 w 631065"/>
              <a:gd name="connsiteY50" fmla="*/ 790653 h 900191"/>
              <a:gd name="connsiteX51" fmla="*/ 280988 w 631065"/>
              <a:gd name="connsiteY51" fmla="*/ 800178 h 900191"/>
              <a:gd name="connsiteX52" fmla="*/ 288131 w 631065"/>
              <a:gd name="connsiteY52" fmla="*/ 804941 h 900191"/>
              <a:gd name="connsiteX53" fmla="*/ 295275 w 631065"/>
              <a:gd name="connsiteY53" fmla="*/ 807322 h 900191"/>
              <a:gd name="connsiteX54" fmla="*/ 300038 w 631065"/>
              <a:gd name="connsiteY54" fmla="*/ 814466 h 900191"/>
              <a:gd name="connsiteX55" fmla="*/ 323850 w 631065"/>
              <a:gd name="connsiteY55" fmla="*/ 821610 h 900191"/>
              <a:gd name="connsiteX56" fmla="*/ 340519 w 631065"/>
              <a:gd name="connsiteY56" fmla="*/ 828753 h 900191"/>
              <a:gd name="connsiteX57" fmla="*/ 354806 w 631065"/>
              <a:gd name="connsiteY57" fmla="*/ 833516 h 900191"/>
              <a:gd name="connsiteX58" fmla="*/ 361950 w 631065"/>
              <a:gd name="connsiteY58" fmla="*/ 835897 h 900191"/>
              <a:gd name="connsiteX59" fmla="*/ 376238 w 631065"/>
              <a:gd name="connsiteY59" fmla="*/ 838278 h 900191"/>
              <a:gd name="connsiteX60" fmla="*/ 390525 w 631065"/>
              <a:gd name="connsiteY60" fmla="*/ 843041 h 900191"/>
              <a:gd name="connsiteX61" fmla="*/ 397669 w 631065"/>
              <a:gd name="connsiteY61" fmla="*/ 847803 h 900191"/>
              <a:gd name="connsiteX62" fmla="*/ 411956 w 631065"/>
              <a:gd name="connsiteY62" fmla="*/ 852566 h 900191"/>
              <a:gd name="connsiteX63" fmla="*/ 426244 w 631065"/>
              <a:gd name="connsiteY63" fmla="*/ 857328 h 900191"/>
              <a:gd name="connsiteX64" fmla="*/ 433388 w 631065"/>
              <a:gd name="connsiteY64" fmla="*/ 859710 h 900191"/>
              <a:gd name="connsiteX65" fmla="*/ 447675 w 631065"/>
              <a:gd name="connsiteY65" fmla="*/ 862091 h 900191"/>
              <a:gd name="connsiteX66" fmla="*/ 469106 w 631065"/>
              <a:gd name="connsiteY66" fmla="*/ 876378 h 900191"/>
              <a:gd name="connsiteX67" fmla="*/ 476250 w 631065"/>
              <a:gd name="connsiteY67" fmla="*/ 881141 h 900191"/>
              <a:gd name="connsiteX68" fmla="*/ 497681 w 631065"/>
              <a:gd name="connsiteY68" fmla="*/ 888285 h 900191"/>
              <a:gd name="connsiteX69" fmla="*/ 511969 w 631065"/>
              <a:gd name="connsiteY69" fmla="*/ 895428 h 900191"/>
              <a:gd name="connsiteX70" fmla="*/ 526256 w 631065"/>
              <a:gd name="connsiteY70" fmla="*/ 900191 h 900191"/>
              <a:gd name="connsiteX71" fmla="*/ 533400 w 631065"/>
              <a:gd name="connsiteY71" fmla="*/ 869235 h 900191"/>
              <a:gd name="connsiteX72" fmla="*/ 538163 w 631065"/>
              <a:gd name="connsiteY72" fmla="*/ 854947 h 900191"/>
              <a:gd name="connsiteX73" fmla="*/ 540544 w 631065"/>
              <a:gd name="connsiteY73" fmla="*/ 847803 h 900191"/>
              <a:gd name="connsiteX74" fmla="*/ 542925 w 631065"/>
              <a:gd name="connsiteY74" fmla="*/ 840660 h 900191"/>
              <a:gd name="connsiteX75" fmla="*/ 545306 w 631065"/>
              <a:gd name="connsiteY75" fmla="*/ 828753 h 900191"/>
              <a:gd name="connsiteX76" fmla="*/ 547688 w 631065"/>
              <a:gd name="connsiteY76" fmla="*/ 821610 h 900191"/>
              <a:gd name="connsiteX77" fmla="*/ 550069 w 631065"/>
              <a:gd name="connsiteY77" fmla="*/ 809703 h 900191"/>
              <a:gd name="connsiteX78" fmla="*/ 554831 w 631065"/>
              <a:gd name="connsiteY78" fmla="*/ 795416 h 900191"/>
              <a:gd name="connsiteX79" fmla="*/ 557213 w 631065"/>
              <a:gd name="connsiteY79" fmla="*/ 788272 h 900191"/>
              <a:gd name="connsiteX80" fmla="*/ 559594 w 631065"/>
              <a:gd name="connsiteY80" fmla="*/ 778747 h 900191"/>
              <a:gd name="connsiteX81" fmla="*/ 564356 w 631065"/>
              <a:gd name="connsiteY81" fmla="*/ 764460 h 900191"/>
              <a:gd name="connsiteX82" fmla="*/ 576263 w 631065"/>
              <a:gd name="connsiteY82" fmla="*/ 743028 h 900191"/>
              <a:gd name="connsiteX83" fmla="*/ 581025 w 631065"/>
              <a:gd name="connsiteY83" fmla="*/ 702547 h 900191"/>
              <a:gd name="connsiteX84" fmla="*/ 583406 w 631065"/>
              <a:gd name="connsiteY84" fmla="*/ 695403 h 900191"/>
              <a:gd name="connsiteX85" fmla="*/ 595313 w 631065"/>
              <a:gd name="connsiteY85" fmla="*/ 673972 h 900191"/>
              <a:gd name="connsiteX86" fmla="*/ 597694 w 631065"/>
              <a:gd name="connsiteY86" fmla="*/ 659685 h 900191"/>
              <a:gd name="connsiteX87" fmla="*/ 600075 w 631065"/>
              <a:gd name="connsiteY87" fmla="*/ 643016 h 900191"/>
              <a:gd name="connsiteX88" fmla="*/ 602456 w 631065"/>
              <a:gd name="connsiteY88" fmla="*/ 635872 h 900191"/>
              <a:gd name="connsiteX89" fmla="*/ 607219 w 631065"/>
              <a:gd name="connsiteY89" fmla="*/ 593010 h 900191"/>
              <a:gd name="connsiteX90" fmla="*/ 609600 w 631065"/>
              <a:gd name="connsiteY90" fmla="*/ 585866 h 900191"/>
              <a:gd name="connsiteX91" fmla="*/ 616744 w 631065"/>
              <a:gd name="connsiteY91" fmla="*/ 562053 h 900191"/>
              <a:gd name="connsiteX92" fmla="*/ 621506 w 631065"/>
              <a:gd name="connsiteY92" fmla="*/ 547766 h 900191"/>
              <a:gd name="connsiteX93" fmla="*/ 623888 w 631065"/>
              <a:gd name="connsiteY93" fmla="*/ 540622 h 900191"/>
              <a:gd name="connsiteX94" fmla="*/ 628650 w 631065"/>
              <a:gd name="connsiteY94" fmla="*/ 533478 h 900191"/>
              <a:gd name="connsiteX95" fmla="*/ 628650 w 631065"/>
              <a:gd name="connsiteY95" fmla="*/ 504903 h 900191"/>
              <a:gd name="connsiteX96" fmla="*/ 621506 w 631065"/>
              <a:gd name="connsiteY96" fmla="*/ 502522 h 900191"/>
              <a:gd name="connsiteX97" fmla="*/ 611981 w 631065"/>
              <a:gd name="connsiteY97" fmla="*/ 500141 h 900191"/>
              <a:gd name="connsiteX98" fmla="*/ 592931 w 631065"/>
              <a:gd name="connsiteY98" fmla="*/ 495378 h 900191"/>
              <a:gd name="connsiteX99" fmla="*/ 585788 w 631065"/>
              <a:gd name="connsiteY99" fmla="*/ 490616 h 900191"/>
              <a:gd name="connsiteX100" fmla="*/ 566738 w 631065"/>
              <a:gd name="connsiteY100" fmla="*/ 473947 h 900191"/>
              <a:gd name="connsiteX101" fmla="*/ 559594 w 631065"/>
              <a:gd name="connsiteY101" fmla="*/ 469185 h 900191"/>
              <a:gd name="connsiteX102" fmla="*/ 552450 w 631065"/>
              <a:gd name="connsiteY102" fmla="*/ 464422 h 900191"/>
              <a:gd name="connsiteX103" fmla="*/ 538163 w 631065"/>
              <a:gd name="connsiteY103" fmla="*/ 459660 h 900191"/>
              <a:gd name="connsiteX104" fmla="*/ 531019 w 631065"/>
              <a:gd name="connsiteY104" fmla="*/ 457278 h 900191"/>
              <a:gd name="connsiteX105" fmla="*/ 519113 w 631065"/>
              <a:gd name="connsiteY105" fmla="*/ 447753 h 900191"/>
              <a:gd name="connsiteX106" fmla="*/ 511969 w 631065"/>
              <a:gd name="connsiteY106" fmla="*/ 440610 h 900191"/>
              <a:gd name="connsiteX107" fmla="*/ 497681 w 631065"/>
              <a:gd name="connsiteY107" fmla="*/ 431085 h 900191"/>
              <a:gd name="connsiteX108" fmla="*/ 490538 w 631065"/>
              <a:gd name="connsiteY108" fmla="*/ 426322 h 900191"/>
              <a:gd name="connsiteX109" fmla="*/ 476250 w 631065"/>
              <a:gd name="connsiteY109" fmla="*/ 416797 h 900191"/>
              <a:gd name="connsiteX110" fmla="*/ 469106 w 631065"/>
              <a:gd name="connsiteY110" fmla="*/ 412035 h 900191"/>
              <a:gd name="connsiteX111" fmla="*/ 461963 w 631065"/>
              <a:gd name="connsiteY111" fmla="*/ 409653 h 900191"/>
              <a:gd name="connsiteX112" fmla="*/ 454819 w 631065"/>
              <a:gd name="connsiteY112" fmla="*/ 402510 h 900191"/>
              <a:gd name="connsiteX113" fmla="*/ 440531 w 631065"/>
              <a:gd name="connsiteY113" fmla="*/ 392985 h 900191"/>
              <a:gd name="connsiteX114" fmla="*/ 426244 w 631065"/>
              <a:gd name="connsiteY114" fmla="*/ 381078 h 900191"/>
              <a:gd name="connsiteX115" fmla="*/ 419100 w 631065"/>
              <a:gd name="connsiteY115" fmla="*/ 373935 h 900191"/>
              <a:gd name="connsiteX116" fmla="*/ 404813 w 631065"/>
              <a:gd name="connsiteY116" fmla="*/ 364410 h 900191"/>
              <a:gd name="connsiteX117" fmla="*/ 397669 w 631065"/>
              <a:gd name="connsiteY117" fmla="*/ 359647 h 900191"/>
              <a:gd name="connsiteX118" fmla="*/ 385763 w 631065"/>
              <a:gd name="connsiteY118" fmla="*/ 350122 h 900191"/>
              <a:gd name="connsiteX119" fmla="*/ 381000 w 631065"/>
              <a:gd name="connsiteY119" fmla="*/ 342978 h 900191"/>
              <a:gd name="connsiteX120" fmla="*/ 366713 w 631065"/>
              <a:gd name="connsiteY120" fmla="*/ 333453 h 900191"/>
              <a:gd name="connsiteX121" fmla="*/ 359569 w 631065"/>
              <a:gd name="connsiteY121" fmla="*/ 326310 h 900191"/>
              <a:gd name="connsiteX122" fmla="*/ 345281 w 631065"/>
              <a:gd name="connsiteY122" fmla="*/ 316785 h 900191"/>
              <a:gd name="connsiteX123" fmla="*/ 326231 w 631065"/>
              <a:gd name="connsiteY123" fmla="*/ 300116 h 900191"/>
              <a:gd name="connsiteX124" fmla="*/ 311944 w 631065"/>
              <a:gd name="connsiteY124" fmla="*/ 290591 h 900191"/>
              <a:gd name="connsiteX125" fmla="*/ 302419 w 631065"/>
              <a:gd name="connsiteY125" fmla="*/ 276303 h 900191"/>
              <a:gd name="connsiteX126" fmla="*/ 292894 w 631065"/>
              <a:gd name="connsiteY126" fmla="*/ 262016 h 900191"/>
              <a:gd name="connsiteX127" fmla="*/ 288131 w 631065"/>
              <a:gd name="connsiteY127" fmla="*/ 254872 h 900191"/>
              <a:gd name="connsiteX128" fmla="*/ 278606 w 631065"/>
              <a:gd name="connsiteY128" fmla="*/ 240585 h 900191"/>
              <a:gd name="connsiteX129" fmla="*/ 269081 w 631065"/>
              <a:gd name="connsiteY129" fmla="*/ 226297 h 900191"/>
              <a:gd name="connsiteX130" fmla="*/ 264319 w 631065"/>
              <a:gd name="connsiteY130" fmla="*/ 219153 h 900191"/>
              <a:gd name="connsiteX131" fmla="*/ 259556 w 631065"/>
              <a:gd name="connsiteY131" fmla="*/ 204866 h 900191"/>
              <a:gd name="connsiteX132" fmla="*/ 254794 w 631065"/>
              <a:gd name="connsiteY132" fmla="*/ 197722 h 900191"/>
              <a:gd name="connsiteX133" fmla="*/ 252413 w 631065"/>
              <a:gd name="connsiteY133" fmla="*/ 190578 h 900191"/>
              <a:gd name="connsiteX134" fmla="*/ 235744 w 631065"/>
              <a:gd name="connsiteY134" fmla="*/ 171528 h 900191"/>
              <a:gd name="connsiteX135" fmla="*/ 226219 w 631065"/>
              <a:gd name="connsiteY135" fmla="*/ 157241 h 900191"/>
              <a:gd name="connsiteX136" fmla="*/ 221456 w 631065"/>
              <a:gd name="connsiteY136" fmla="*/ 142953 h 900191"/>
              <a:gd name="connsiteX137" fmla="*/ 214313 w 631065"/>
              <a:gd name="connsiteY137" fmla="*/ 135810 h 900191"/>
              <a:gd name="connsiteX138" fmla="*/ 209550 w 631065"/>
              <a:gd name="connsiteY138" fmla="*/ 128666 h 900191"/>
              <a:gd name="connsiteX139" fmla="*/ 202406 w 631065"/>
              <a:gd name="connsiteY139" fmla="*/ 123903 h 900191"/>
              <a:gd name="connsiteX140" fmla="*/ 190500 w 631065"/>
              <a:gd name="connsiteY140" fmla="*/ 102472 h 900191"/>
              <a:gd name="connsiteX141" fmla="*/ 185738 w 631065"/>
              <a:gd name="connsiteY141" fmla="*/ 95328 h 900191"/>
              <a:gd name="connsiteX142" fmla="*/ 178594 w 631065"/>
              <a:gd name="connsiteY142" fmla="*/ 90566 h 900191"/>
              <a:gd name="connsiteX143" fmla="*/ 164306 w 631065"/>
              <a:gd name="connsiteY143" fmla="*/ 78660 h 900191"/>
              <a:gd name="connsiteX144" fmla="*/ 145256 w 631065"/>
              <a:gd name="connsiteY144" fmla="*/ 66753 h 900191"/>
              <a:gd name="connsiteX145" fmla="*/ 130969 w 631065"/>
              <a:gd name="connsiteY145" fmla="*/ 57228 h 900191"/>
              <a:gd name="connsiteX146" fmla="*/ 119063 w 631065"/>
              <a:gd name="connsiteY146" fmla="*/ 47703 h 900191"/>
              <a:gd name="connsiteX147" fmla="*/ 114300 w 631065"/>
              <a:gd name="connsiteY147" fmla="*/ 40560 h 900191"/>
              <a:gd name="connsiteX148" fmla="*/ 107156 w 631065"/>
              <a:gd name="connsiteY148" fmla="*/ 38178 h 900191"/>
              <a:gd name="connsiteX149" fmla="*/ 100013 w 631065"/>
              <a:gd name="connsiteY149" fmla="*/ 33416 h 900191"/>
              <a:gd name="connsiteX150" fmla="*/ 88106 w 631065"/>
              <a:gd name="connsiteY150" fmla="*/ 23891 h 900191"/>
              <a:gd name="connsiteX151" fmla="*/ 76200 w 631065"/>
              <a:gd name="connsiteY151" fmla="*/ 14366 h 900191"/>
              <a:gd name="connsiteX152" fmla="*/ 69056 w 631065"/>
              <a:gd name="connsiteY152" fmla="*/ 9603 h 900191"/>
              <a:gd name="connsiteX153" fmla="*/ 61913 w 631065"/>
              <a:gd name="connsiteY153" fmla="*/ 7222 h 900191"/>
              <a:gd name="connsiteX154" fmla="*/ 21431 w 631065"/>
              <a:gd name="connsiteY154" fmla="*/ 78 h 90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631065" h="900191">
                <a:moveTo>
                  <a:pt x="21431" y="78"/>
                </a:moveTo>
                <a:cubicBezTo>
                  <a:pt x="15478" y="872"/>
                  <a:pt x="24693" y="7982"/>
                  <a:pt x="26194" y="11985"/>
                </a:cubicBezTo>
                <a:cubicBezTo>
                  <a:pt x="27075" y="14335"/>
                  <a:pt x="28802" y="16629"/>
                  <a:pt x="28575" y="19128"/>
                </a:cubicBezTo>
                <a:cubicBezTo>
                  <a:pt x="27903" y="26521"/>
                  <a:pt x="24081" y="37373"/>
                  <a:pt x="21431" y="45322"/>
                </a:cubicBezTo>
                <a:cubicBezTo>
                  <a:pt x="20637" y="70722"/>
                  <a:pt x="20351" y="96143"/>
                  <a:pt x="19050" y="121522"/>
                </a:cubicBezTo>
                <a:cubicBezTo>
                  <a:pt x="18835" y="125718"/>
                  <a:pt x="15795" y="144571"/>
                  <a:pt x="14288" y="150097"/>
                </a:cubicBezTo>
                <a:cubicBezTo>
                  <a:pt x="12967" y="154940"/>
                  <a:pt x="9525" y="164385"/>
                  <a:pt x="9525" y="164385"/>
                </a:cubicBezTo>
                <a:cubicBezTo>
                  <a:pt x="6506" y="194580"/>
                  <a:pt x="5792" y="188451"/>
                  <a:pt x="9525" y="223916"/>
                </a:cubicBezTo>
                <a:cubicBezTo>
                  <a:pt x="9686" y="225441"/>
                  <a:pt x="13041" y="238340"/>
                  <a:pt x="14288" y="240585"/>
                </a:cubicBezTo>
                <a:cubicBezTo>
                  <a:pt x="17068" y="245588"/>
                  <a:pt x="23813" y="254872"/>
                  <a:pt x="23813" y="254872"/>
                </a:cubicBezTo>
                <a:cubicBezTo>
                  <a:pt x="24607" y="257253"/>
                  <a:pt x="25072" y="259771"/>
                  <a:pt x="26194" y="262016"/>
                </a:cubicBezTo>
                <a:cubicBezTo>
                  <a:pt x="27474" y="264576"/>
                  <a:pt x="30628" y="266317"/>
                  <a:pt x="30956" y="269160"/>
                </a:cubicBezTo>
                <a:cubicBezTo>
                  <a:pt x="33051" y="287313"/>
                  <a:pt x="31578" y="305740"/>
                  <a:pt x="33338" y="323928"/>
                </a:cubicBezTo>
                <a:cubicBezTo>
                  <a:pt x="33969" y="330443"/>
                  <a:pt x="36817" y="336560"/>
                  <a:pt x="38100" y="342978"/>
                </a:cubicBezTo>
                <a:cubicBezTo>
                  <a:pt x="41123" y="358094"/>
                  <a:pt x="39499" y="350958"/>
                  <a:pt x="42863" y="364410"/>
                </a:cubicBezTo>
                <a:cubicBezTo>
                  <a:pt x="43657" y="374729"/>
                  <a:pt x="44101" y="385080"/>
                  <a:pt x="45244" y="395366"/>
                </a:cubicBezTo>
                <a:cubicBezTo>
                  <a:pt x="45849" y="400807"/>
                  <a:pt x="48599" y="411168"/>
                  <a:pt x="50006" y="416797"/>
                </a:cubicBezTo>
                <a:cubicBezTo>
                  <a:pt x="49212" y="437435"/>
                  <a:pt x="49553" y="458147"/>
                  <a:pt x="47625" y="478710"/>
                </a:cubicBezTo>
                <a:cubicBezTo>
                  <a:pt x="47156" y="483708"/>
                  <a:pt x="45648" y="488820"/>
                  <a:pt x="42863" y="492997"/>
                </a:cubicBezTo>
                <a:lnTo>
                  <a:pt x="38100" y="500141"/>
                </a:lnTo>
                <a:lnTo>
                  <a:pt x="26194" y="535860"/>
                </a:lnTo>
                <a:lnTo>
                  <a:pt x="23813" y="543003"/>
                </a:lnTo>
                <a:lnTo>
                  <a:pt x="21431" y="550147"/>
                </a:lnTo>
                <a:cubicBezTo>
                  <a:pt x="19755" y="561882"/>
                  <a:pt x="19730" y="566137"/>
                  <a:pt x="16669" y="576341"/>
                </a:cubicBezTo>
                <a:cubicBezTo>
                  <a:pt x="15226" y="581149"/>
                  <a:pt x="14690" y="586451"/>
                  <a:pt x="11906" y="590628"/>
                </a:cubicBezTo>
                <a:cubicBezTo>
                  <a:pt x="10319" y="593009"/>
                  <a:pt x="8306" y="595157"/>
                  <a:pt x="7144" y="597772"/>
                </a:cubicBezTo>
                <a:cubicBezTo>
                  <a:pt x="5105" y="602360"/>
                  <a:pt x="3969" y="607297"/>
                  <a:pt x="2381" y="612060"/>
                </a:cubicBezTo>
                <a:lnTo>
                  <a:pt x="0" y="619203"/>
                </a:lnTo>
                <a:cubicBezTo>
                  <a:pt x="794" y="632697"/>
                  <a:pt x="-404" y="646458"/>
                  <a:pt x="2381" y="659685"/>
                </a:cubicBezTo>
                <a:cubicBezTo>
                  <a:pt x="2971" y="662485"/>
                  <a:pt x="6910" y="663285"/>
                  <a:pt x="9525" y="664447"/>
                </a:cubicBezTo>
                <a:cubicBezTo>
                  <a:pt x="35026" y="675780"/>
                  <a:pt x="14792" y="663196"/>
                  <a:pt x="30956" y="673972"/>
                </a:cubicBezTo>
                <a:cubicBezTo>
                  <a:pt x="32544" y="676353"/>
                  <a:pt x="33292" y="679599"/>
                  <a:pt x="35719" y="681116"/>
                </a:cubicBezTo>
                <a:cubicBezTo>
                  <a:pt x="39976" y="683777"/>
                  <a:pt x="50006" y="685878"/>
                  <a:pt x="50006" y="685878"/>
                </a:cubicBezTo>
                <a:cubicBezTo>
                  <a:pt x="70480" y="699528"/>
                  <a:pt x="44576" y="683163"/>
                  <a:pt x="64294" y="693022"/>
                </a:cubicBezTo>
                <a:cubicBezTo>
                  <a:pt x="66854" y="694302"/>
                  <a:pt x="68823" y="696623"/>
                  <a:pt x="71438" y="697785"/>
                </a:cubicBezTo>
                <a:cubicBezTo>
                  <a:pt x="76025" y="699824"/>
                  <a:pt x="80963" y="700960"/>
                  <a:pt x="85725" y="702547"/>
                </a:cubicBezTo>
                <a:lnTo>
                  <a:pt x="100013" y="707310"/>
                </a:lnTo>
                <a:cubicBezTo>
                  <a:pt x="102394" y="708104"/>
                  <a:pt x="105068" y="708299"/>
                  <a:pt x="107156" y="709691"/>
                </a:cubicBezTo>
                <a:lnTo>
                  <a:pt x="121444" y="719216"/>
                </a:lnTo>
                <a:cubicBezTo>
                  <a:pt x="123825" y="720803"/>
                  <a:pt x="126564" y="721954"/>
                  <a:pt x="128588" y="723978"/>
                </a:cubicBezTo>
                <a:cubicBezTo>
                  <a:pt x="134752" y="730143"/>
                  <a:pt x="141472" y="737798"/>
                  <a:pt x="150019" y="740647"/>
                </a:cubicBezTo>
                <a:lnTo>
                  <a:pt x="157163" y="743028"/>
                </a:lnTo>
                <a:cubicBezTo>
                  <a:pt x="159544" y="744616"/>
                  <a:pt x="161691" y="746629"/>
                  <a:pt x="164306" y="747791"/>
                </a:cubicBezTo>
                <a:cubicBezTo>
                  <a:pt x="168894" y="749830"/>
                  <a:pt x="178594" y="752553"/>
                  <a:pt x="178594" y="752553"/>
                </a:cubicBezTo>
                <a:cubicBezTo>
                  <a:pt x="199070" y="766204"/>
                  <a:pt x="173163" y="749837"/>
                  <a:pt x="192881" y="759697"/>
                </a:cubicBezTo>
                <a:cubicBezTo>
                  <a:pt x="195441" y="760977"/>
                  <a:pt x="197410" y="763298"/>
                  <a:pt x="200025" y="764460"/>
                </a:cubicBezTo>
                <a:cubicBezTo>
                  <a:pt x="204613" y="766499"/>
                  <a:pt x="214313" y="769222"/>
                  <a:pt x="214313" y="769222"/>
                </a:cubicBezTo>
                <a:cubicBezTo>
                  <a:pt x="215900" y="771603"/>
                  <a:pt x="216648" y="774849"/>
                  <a:pt x="219075" y="776366"/>
                </a:cubicBezTo>
                <a:cubicBezTo>
                  <a:pt x="223332" y="779027"/>
                  <a:pt x="228600" y="779540"/>
                  <a:pt x="233363" y="781128"/>
                </a:cubicBezTo>
                <a:cubicBezTo>
                  <a:pt x="233376" y="781132"/>
                  <a:pt x="247637" y="785888"/>
                  <a:pt x="247650" y="785891"/>
                </a:cubicBezTo>
                <a:cubicBezTo>
                  <a:pt x="262017" y="788764"/>
                  <a:pt x="255716" y="786992"/>
                  <a:pt x="266700" y="790653"/>
                </a:cubicBezTo>
                <a:lnTo>
                  <a:pt x="280988" y="800178"/>
                </a:lnTo>
                <a:cubicBezTo>
                  <a:pt x="283369" y="801765"/>
                  <a:pt x="285416" y="804036"/>
                  <a:pt x="288131" y="804941"/>
                </a:cubicBezTo>
                <a:lnTo>
                  <a:pt x="295275" y="807322"/>
                </a:lnTo>
                <a:cubicBezTo>
                  <a:pt x="296863" y="809703"/>
                  <a:pt x="297611" y="812949"/>
                  <a:pt x="300038" y="814466"/>
                </a:cubicBezTo>
                <a:cubicBezTo>
                  <a:pt x="304798" y="817441"/>
                  <a:pt x="317691" y="819850"/>
                  <a:pt x="323850" y="821610"/>
                </a:cubicBezTo>
                <a:cubicBezTo>
                  <a:pt x="337267" y="825444"/>
                  <a:pt x="324640" y="822401"/>
                  <a:pt x="340519" y="828753"/>
                </a:cubicBezTo>
                <a:cubicBezTo>
                  <a:pt x="345180" y="830617"/>
                  <a:pt x="350044" y="831928"/>
                  <a:pt x="354806" y="833516"/>
                </a:cubicBezTo>
                <a:cubicBezTo>
                  <a:pt x="357187" y="834310"/>
                  <a:pt x="359474" y="835484"/>
                  <a:pt x="361950" y="835897"/>
                </a:cubicBezTo>
                <a:lnTo>
                  <a:pt x="376238" y="838278"/>
                </a:lnTo>
                <a:cubicBezTo>
                  <a:pt x="381000" y="839866"/>
                  <a:pt x="386348" y="840257"/>
                  <a:pt x="390525" y="843041"/>
                </a:cubicBezTo>
                <a:cubicBezTo>
                  <a:pt x="392906" y="844628"/>
                  <a:pt x="395054" y="846641"/>
                  <a:pt x="397669" y="847803"/>
                </a:cubicBezTo>
                <a:cubicBezTo>
                  <a:pt x="402256" y="849842"/>
                  <a:pt x="407194" y="850978"/>
                  <a:pt x="411956" y="852566"/>
                </a:cubicBezTo>
                <a:lnTo>
                  <a:pt x="426244" y="857328"/>
                </a:lnTo>
                <a:cubicBezTo>
                  <a:pt x="428625" y="858122"/>
                  <a:pt x="430912" y="859297"/>
                  <a:pt x="433388" y="859710"/>
                </a:cubicBezTo>
                <a:lnTo>
                  <a:pt x="447675" y="862091"/>
                </a:lnTo>
                <a:lnTo>
                  <a:pt x="469106" y="876378"/>
                </a:lnTo>
                <a:cubicBezTo>
                  <a:pt x="471487" y="877966"/>
                  <a:pt x="473535" y="880236"/>
                  <a:pt x="476250" y="881141"/>
                </a:cubicBezTo>
                <a:lnTo>
                  <a:pt x="497681" y="888285"/>
                </a:lnTo>
                <a:cubicBezTo>
                  <a:pt x="523743" y="896973"/>
                  <a:pt x="484263" y="883114"/>
                  <a:pt x="511969" y="895428"/>
                </a:cubicBezTo>
                <a:cubicBezTo>
                  <a:pt x="516556" y="897467"/>
                  <a:pt x="526256" y="900191"/>
                  <a:pt x="526256" y="900191"/>
                </a:cubicBezTo>
                <a:cubicBezTo>
                  <a:pt x="538325" y="863987"/>
                  <a:pt x="524126" y="909421"/>
                  <a:pt x="533400" y="869235"/>
                </a:cubicBezTo>
                <a:cubicBezTo>
                  <a:pt x="534529" y="864343"/>
                  <a:pt x="536575" y="859710"/>
                  <a:pt x="538163" y="854947"/>
                </a:cubicBezTo>
                <a:lnTo>
                  <a:pt x="540544" y="847803"/>
                </a:lnTo>
                <a:cubicBezTo>
                  <a:pt x="541338" y="845422"/>
                  <a:pt x="542433" y="843121"/>
                  <a:pt x="542925" y="840660"/>
                </a:cubicBezTo>
                <a:cubicBezTo>
                  <a:pt x="543719" y="836691"/>
                  <a:pt x="544324" y="832680"/>
                  <a:pt x="545306" y="828753"/>
                </a:cubicBezTo>
                <a:cubicBezTo>
                  <a:pt x="545915" y="826318"/>
                  <a:pt x="547079" y="824045"/>
                  <a:pt x="547688" y="821610"/>
                </a:cubicBezTo>
                <a:cubicBezTo>
                  <a:pt x="548670" y="817683"/>
                  <a:pt x="549004" y="813608"/>
                  <a:pt x="550069" y="809703"/>
                </a:cubicBezTo>
                <a:cubicBezTo>
                  <a:pt x="551390" y="804860"/>
                  <a:pt x="553244" y="800178"/>
                  <a:pt x="554831" y="795416"/>
                </a:cubicBezTo>
                <a:cubicBezTo>
                  <a:pt x="555625" y="793035"/>
                  <a:pt x="556604" y="790707"/>
                  <a:pt x="557213" y="788272"/>
                </a:cubicBezTo>
                <a:cubicBezTo>
                  <a:pt x="558007" y="785097"/>
                  <a:pt x="558654" y="781882"/>
                  <a:pt x="559594" y="778747"/>
                </a:cubicBezTo>
                <a:cubicBezTo>
                  <a:pt x="561036" y="773939"/>
                  <a:pt x="561572" y="768637"/>
                  <a:pt x="564356" y="764460"/>
                </a:cubicBezTo>
                <a:cubicBezTo>
                  <a:pt x="575273" y="748083"/>
                  <a:pt x="572070" y="755602"/>
                  <a:pt x="576263" y="743028"/>
                </a:cubicBezTo>
                <a:cubicBezTo>
                  <a:pt x="578081" y="719391"/>
                  <a:pt x="576392" y="718766"/>
                  <a:pt x="581025" y="702547"/>
                </a:cubicBezTo>
                <a:cubicBezTo>
                  <a:pt x="581715" y="700133"/>
                  <a:pt x="582187" y="697597"/>
                  <a:pt x="583406" y="695403"/>
                </a:cubicBezTo>
                <a:cubicBezTo>
                  <a:pt x="597055" y="670834"/>
                  <a:pt x="589922" y="690139"/>
                  <a:pt x="595313" y="673972"/>
                </a:cubicBezTo>
                <a:cubicBezTo>
                  <a:pt x="596107" y="669210"/>
                  <a:pt x="596960" y="664457"/>
                  <a:pt x="597694" y="659685"/>
                </a:cubicBezTo>
                <a:cubicBezTo>
                  <a:pt x="598547" y="654138"/>
                  <a:pt x="598974" y="648520"/>
                  <a:pt x="600075" y="643016"/>
                </a:cubicBezTo>
                <a:cubicBezTo>
                  <a:pt x="600567" y="640555"/>
                  <a:pt x="601662" y="638253"/>
                  <a:pt x="602456" y="635872"/>
                </a:cubicBezTo>
                <a:cubicBezTo>
                  <a:pt x="603460" y="624835"/>
                  <a:pt x="604806" y="605077"/>
                  <a:pt x="607219" y="593010"/>
                </a:cubicBezTo>
                <a:cubicBezTo>
                  <a:pt x="607711" y="590549"/>
                  <a:pt x="608910" y="588280"/>
                  <a:pt x="609600" y="585866"/>
                </a:cubicBezTo>
                <a:cubicBezTo>
                  <a:pt x="616793" y="560686"/>
                  <a:pt x="605431" y="595990"/>
                  <a:pt x="616744" y="562053"/>
                </a:cubicBezTo>
                <a:lnTo>
                  <a:pt x="621506" y="547766"/>
                </a:lnTo>
                <a:cubicBezTo>
                  <a:pt x="622300" y="545385"/>
                  <a:pt x="622496" y="542711"/>
                  <a:pt x="623888" y="540622"/>
                </a:cubicBezTo>
                <a:lnTo>
                  <a:pt x="628650" y="533478"/>
                </a:lnTo>
                <a:cubicBezTo>
                  <a:pt x="629615" y="526721"/>
                  <a:pt x="633565" y="512276"/>
                  <a:pt x="628650" y="504903"/>
                </a:cubicBezTo>
                <a:cubicBezTo>
                  <a:pt x="627258" y="502814"/>
                  <a:pt x="623920" y="503212"/>
                  <a:pt x="621506" y="502522"/>
                </a:cubicBezTo>
                <a:cubicBezTo>
                  <a:pt x="618359" y="501623"/>
                  <a:pt x="615176" y="500851"/>
                  <a:pt x="611981" y="500141"/>
                </a:cubicBezTo>
                <a:cubicBezTo>
                  <a:pt x="607084" y="499053"/>
                  <a:pt x="598041" y="497933"/>
                  <a:pt x="592931" y="495378"/>
                </a:cubicBezTo>
                <a:cubicBezTo>
                  <a:pt x="590372" y="494098"/>
                  <a:pt x="588169" y="492203"/>
                  <a:pt x="585788" y="490616"/>
                </a:cubicBezTo>
                <a:cubicBezTo>
                  <a:pt x="577850" y="478710"/>
                  <a:pt x="583406" y="485058"/>
                  <a:pt x="566738" y="473947"/>
                </a:cubicBezTo>
                <a:lnTo>
                  <a:pt x="559594" y="469185"/>
                </a:lnTo>
                <a:cubicBezTo>
                  <a:pt x="557213" y="467597"/>
                  <a:pt x="555165" y="465327"/>
                  <a:pt x="552450" y="464422"/>
                </a:cubicBezTo>
                <a:lnTo>
                  <a:pt x="538163" y="459660"/>
                </a:lnTo>
                <a:lnTo>
                  <a:pt x="531019" y="457278"/>
                </a:lnTo>
                <a:cubicBezTo>
                  <a:pt x="520367" y="441304"/>
                  <a:pt x="532914" y="456954"/>
                  <a:pt x="519113" y="447753"/>
                </a:cubicBezTo>
                <a:cubicBezTo>
                  <a:pt x="516311" y="445885"/>
                  <a:pt x="514627" y="442677"/>
                  <a:pt x="511969" y="440610"/>
                </a:cubicBezTo>
                <a:cubicBezTo>
                  <a:pt x="507451" y="437096"/>
                  <a:pt x="502444" y="434260"/>
                  <a:pt x="497681" y="431085"/>
                </a:cubicBezTo>
                <a:lnTo>
                  <a:pt x="490538" y="426322"/>
                </a:lnTo>
                <a:lnTo>
                  <a:pt x="476250" y="416797"/>
                </a:lnTo>
                <a:cubicBezTo>
                  <a:pt x="473869" y="415210"/>
                  <a:pt x="471821" y="412940"/>
                  <a:pt x="469106" y="412035"/>
                </a:cubicBezTo>
                <a:lnTo>
                  <a:pt x="461963" y="409653"/>
                </a:lnTo>
                <a:cubicBezTo>
                  <a:pt x="459582" y="407272"/>
                  <a:pt x="457477" y="404577"/>
                  <a:pt x="454819" y="402510"/>
                </a:cubicBezTo>
                <a:cubicBezTo>
                  <a:pt x="450301" y="398996"/>
                  <a:pt x="444578" y="397033"/>
                  <a:pt x="440531" y="392985"/>
                </a:cubicBezTo>
                <a:cubicBezTo>
                  <a:pt x="419682" y="372133"/>
                  <a:pt x="446119" y="397640"/>
                  <a:pt x="426244" y="381078"/>
                </a:cubicBezTo>
                <a:cubicBezTo>
                  <a:pt x="423657" y="378922"/>
                  <a:pt x="421758" y="376002"/>
                  <a:pt x="419100" y="373935"/>
                </a:cubicBezTo>
                <a:cubicBezTo>
                  <a:pt x="414582" y="370421"/>
                  <a:pt x="409575" y="367585"/>
                  <a:pt x="404813" y="364410"/>
                </a:cubicBezTo>
                <a:lnTo>
                  <a:pt x="397669" y="359647"/>
                </a:lnTo>
                <a:cubicBezTo>
                  <a:pt x="384018" y="339171"/>
                  <a:pt x="402195" y="363268"/>
                  <a:pt x="385763" y="350122"/>
                </a:cubicBezTo>
                <a:cubicBezTo>
                  <a:pt x="383528" y="348334"/>
                  <a:pt x="383154" y="344863"/>
                  <a:pt x="381000" y="342978"/>
                </a:cubicBezTo>
                <a:cubicBezTo>
                  <a:pt x="376693" y="339209"/>
                  <a:pt x="370761" y="337500"/>
                  <a:pt x="366713" y="333453"/>
                </a:cubicBezTo>
                <a:cubicBezTo>
                  <a:pt x="364332" y="331072"/>
                  <a:pt x="362227" y="328377"/>
                  <a:pt x="359569" y="326310"/>
                </a:cubicBezTo>
                <a:cubicBezTo>
                  <a:pt x="355051" y="322796"/>
                  <a:pt x="345281" y="316785"/>
                  <a:pt x="345281" y="316785"/>
                </a:cubicBezTo>
                <a:cubicBezTo>
                  <a:pt x="331786" y="296540"/>
                  <a:pt x="354017" y="327906"/>
                  <a:pt x="326231" y="300116"/>
                </a:cubicBezTo>
                <a:cubicBezTo>
                  <a:pt x="317313" y="291197"/>
                  <a:pt x="322283" y="294037"/>
                  <a:pt x="311944" y="290591"/>
                </a:cubicBezTo>
                <a:cubicBezTo>
                  <a:pt x="307391" y="276929"/>
                  <a:pt x="312824" y="289680"/>
                  <a:pt x="302419" y="276303"/>
                </a:cubicBezTo>
                <a:cubicBezTo>
                  <a:pt x="298905" y="271785"/>
                  <a:pt x="296069" y="266778"/>
                  <a:pt x="292894" y="262016"/>
                </a:cubicBezTo>
                <a:lnTo>
                  <a:pt x="288131" y="254872"/>
                </a:lnTo>
                <a:cubicBezTo>
                  <a:pt x="283577" y="241208"/>
                  <a:pt x="289012" y="253963"/>
                  <a:pt x="278606" y="240585"/>
                </a:cubicBezTo>
                <a:cubicBezTo>
                  <a:pt x="275092" y="236067"/>
                  <a:pt x="272256" y="231060"/>
                  <a:pt x="269081" y="226297"/>
                </a:cubicBezTo>
                <a:cubicBezTo>
                  <a:pt x="267494" y="223916"/>
                  <a:pt x="265224" y="221868"/>
                  <a:pt x="264319" y="219153"/>
                </a:cubicBezTo>
                <a:cubicBezTo>
                  <a:pt x="262731" y="214391"/>
                  <a:pt x="262340" y="209043"/>
                  <a:pt x="259556" y="204866"/>
                </a:cubicBezTo>
                <a:cubicBezTo>
                  <a:pt x="257969" y="202485"/>
                  <a:pt x="256074" y="200282"/>
                  <a:pt x="254794" y="197722"/>
                </a:cubicBezTo>
                <a:cubicBezTo>
                  <a:pt x="253672" y="195477"/>
                  <a:pt x="253632" y="192772"/>
                  <a:pt x="252413" y="190578"/>
                </a:cubicBezTo>
                <a:cubicBezTo>
                  <a:pt x="244243" y="175871"/>
                  <a:pt x="246179" y="178485"/>
                  <a:pt x="235744" y="171528"/>
                </a:cubicBezTo>
                <a:cubicBezTo>
                  <a:pt x="227867" y="147898"/>
                  <a:pt x="241083" y="183995"/>
                  <a:pt x="226219" y="157241"/>
                </a:cubicBezTo>
                <a:cubicBezTo>
                  <a:pt x="223781" y="152852"/>
                  <a:pt x="225006" y="146503"/>
                  <a:pt x="221456" y="142953"/>
                </a:cubicBezTo>
                <a:cubicBezTo>
                  <a:pt x="219075" y="140572"/>
                  <a:pt x="216469" y="138397"/>
                  <a:pt x="214313" y="135810"/>
                </a:cubicBezTo>
                <a:cubicBezTo>
                  <a:pt x="212481" y="133611"/>
                  <a:pt x="211574" y="130690"/>
                  <a:pt x="209550" y="128666"/>
                </a:cubicBezTo>
                <a:cubicBezTo>
                  <a:pt x="207526" y="126642"/>
                  <a:pt x="204787" y="125491"/>
                  <a:pt x="202406" y="123903"/>
                </a:cubicBezTo>
                <a:cubicBezTo>
                  <a:pt x="198215" y="111329"/>
                  <a:pt x="201418" y="118849"/>
                  <a:pt x="190500" y="102472"/>
                </a:cubicBezTo>
                <a:cubicBezTo>
                  <a:pt x="188913" y="100091"/>
                  <a:pt x="188119" y="96915"/>
                  <a:pt x="185738" y="95328"/>
                </a:cubicBezTo>
                <a:cubicBezTo>
                  <a:pt x="183357" y="93741"/>
                  <a:pt x="180793" y="92398"/>
                  <a:pt x="178594" y="90566"/>
                </a:cubicBezTo>
                <a:cubicBezTo>
                  <a:pt x="160259" y="75287"/>
                  <a:pt x="182043" y="90483"/>
                  <a:pt x="164306" y="78660"/>
                </a:cubicBezTo>
                <a:cubicBezTo>
                  <a:pt x="152883" y="61524"/>
                  <a:pt x="169059" y="82622"/>
                  <a:pt x="145256" y="66753"/>
                </a:cubicBezTo>
                <a:lnTo>
                  <a:pt x="130969" y="57228"/>
                </a:lnTo>
                <a:cubicBezTo>
                  <a:pt x="117319" y="36757"/>
                  <a:pt x="135494" y="60848"/>
                  <a:pt x="119063" y="47703"/>
                </a:cubicBezTo>
                <a:cubicBezTo>
                  <a:pt x="116828" y="45915"/>
                  <a:pt x="116535" y="42348"/>
                  <a:pt x="114300" y="40560"/>
                </a:cubicBezTo>
                <a:cubicBezTo>
                  <a:pt x="112340" y="38992"/>
                  <a:pt x="109401" y="39301"/>
                  <a:pt x="107156" y="38178"/>
                </a:cubicBezTo>
                <a:cubicBezTo>
                  <a:pt x="104597" y="36898"/>
                  <a:pt x="102394" y="35003"/>
                  <a:pt x="100013" y="33416"/>
                </a:cubicBezTo>
                <a:cubicBezTo>
                  <a:pt x="86361" y="12939"/>
                  <a:pt x="104540" y="37039"/>
                  <a:pt x="88106" y="23891"/>
                </a:cubicBezTo>
                <a:cubicBezTo>
                  <a:pt x="72719" y="11581"/>
                  <a:pt x="94157" y="20351"/>
                  <a:pt x="76200" y="14366"/>
                </a:cubicBezTo>
                <a:cubicBezTo>
                  <a:pt x="73819" y="12778"/>
                  <a:pt x="71616" y="10883"/>
                  <a:pt x="69056" y="9603"/>
                </a:cubicBezTo>
                <a:cubicBezTo>
                  <a:pt x="66811" y="8481"/>
                  <a:pt x="64374" y="7714"/>
                  <a:pt x="61913" y="7222"/>
                </a:cubicBezTo>
                <a:cubicBezTo>
                  <a:pt x="49446" y="4729"/>
                  <a:pt x="27384" y="-716"/>
                  <a:pt x="21431" y="78"/>
                </a:cubicBezTo>
                <a:close/>
              </a:path>
            </a:pathLst>
          </a:custGeom>
          <a:solidFill>
            <a:srgbClr val="0070C0">
              <a:alpha val="40000"/>
            </a:srgbClr>
          </a:solidFill>
          <a:ln w="9525" cap="flat" cmpd="sng" algn="ctr">
            <a:solidFill>
              <a:srgbClr val="0070C0"/>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nvGrpSpPr>
          <p:cNvPr id="12" name="组合 11"/>
          <p:cNvGrpSpPr>
            <a:grpSpLocks/>
          </p:cNvGrpSpPr>
          <p:nvPr/>
        </p:nvGrpSpPr>
        <p:grpSpPr>
          <a:xfrm>
            <a:off x="6063375" y="2890387"/>
            <a:ext cx="204238" cy="204238"/>
            <a:chOff x="3842436" y="415407"/>
            <a:chExt cx="883192" cy="883192"/>
          </a:xfrm>
        </p:grpSpPr>
        <p:sp>
          <p:nvSpPr>
            <p:cNvPr id="11" name="椭圆 10"/>
            <p:cNvSpPr/>
            <p:nvPr/>
          </p:nvSpPr>
          <p:spPr bwMode="auto">
            <a:xfrm>
              <a:off x="3842436" y="415407"/>
              <a:ext cx="883192" cy="883192"/>
            </a:xfrm>
            <a:prstGeom prst="ellipse">
              <a:avLst/>
            </a:prstGeom>
            <a:solidFill>
              <a:srgbClr val="CCFFFF">
                <a:alpha val="68999"/>
              </a:srgb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51" name="flying-ambulance_73341"/>
            <p:cNvSpPr>
              <a:spLocks noChangeAspect="1"/>
            </p:cNvSpPr>
            <p:nvPr/>
          </p:nvSpPr>
          <p:spPr bwMode="auto">
            <a:xfrm>
              <a:off x="3955414" y="692970"/>
              <a:ext cx="609685" cy="378354"/>
            </a:xfrm>
            <a:custGeom>
              <a:avLst/>
              <a:gdLst>
                <a:gd name="T0" fmla="*/ 371 w 2769"/>
                <a:gd name="T1" fmla="*/ 692 h 1721"/>
                <a:gd name="T2" fmla="*/ 371 w 2769"/>
                <a:gd name="T3" fmla="*/ 572 h 1721"/>
                <a:gd name="T4" fmla="*/ 2769 w 2769"/>
                <a:gd name="T5" fmla="*/ 67 h 1721"/>
                <a:gd name="T6" fmla="*/ 1724 w 2769"/>
                <a:gd name="T7" fmla="*/ 134 h 1721"/>
                <a:gd name="T8" fmla="*/ 1817 w 2769"/>
                <a:gd name="T9" fmla="*/ 344 h 1721"/>
                <a:gd name="T10" fmla="*/ 1954 w 2769"/>
                <a:gd name="T11" fmla="*/ 532 h 1721"/>
                <a:gd name="T12" fmla="*/ 2234 w 2769"/>
                <a:gd name="T13" fmla="*/ 612 h 1721"/>
                <a:gd name="T14" fmla="*/ 2273 w 2769"/>
                <a:gd name="T15" fmla="*/ 632 h 1721"/>
                <a:gd name="T16" fmla="*/ 2644 w 2769"/>
                <a:gd name="T17" fmla="*/ 1279 h 1721"/>
                <a:gd name="T18" fmla="*/ 2329 w 2769"/>
                <a:gd name="T19" fmla="*/ 1498 h 1721"/>
                <a:gd name="T20" fmla="*/ 2348 w 2769"/>
                <a:gd name="T21" fmla="*/ 1588 h 1721"/>
                <a:gd name="T22" fmla="*/ 2555 w 2769"/>
                <a:gd name="T23" fmla="*/ 1655 h 1721"/>
                <a:gd name="T24" fmla="*/ 1564 w 2769"/>
                <a:gd name="T25" fmla="*/ 1721 h 1721"/>
                <a:gd name="T26" fmla="*/ 1564 w 2769"/>
                <a:gd name="T27" fmla="*/ 1588 h 1721"/>
                <a:gd name="T28" fmla="*/ 1694 w 2769"/>
                <a:gd name="T29" fmla="*/ 1584 h 1721"/>
                <a:gd name="T30" fmla="*/ 1055 w 2769"/>
                <a:gd name="T31" fmla="*/ 921 h 1721"/>
                <a:gd name="T32" fmla="*/ 371 w 2769"/>
                <a:gd name="T33" fmla="*/ 978 h 1721"/>
                <a:gd name="T34" fmla="*/ 72 w 2769"/>
                <a:gd name="T35" fmla="*/ 440 h 1721"/>
                <a:gd name="T36" fmla="*/ 6 w 2769"/>
                <a:gd name="T37" fmla="*/ 218 h 1721"/>
                <a:gd name="T38" fmla="*/ 70 w 2769"/>
                <a:gd name="T39" fmla="*/ 132 h 1721"/>
                <a:gd name="T40" fmla="*/ 232 w 2769"/>
                <a:gd name="T41" fmla="*/ 173 h 1721"/>
                <a:gd name="T42" fmla="*/ 371 w 2769"/>
                <a:gd name="T43" fmla="*/ 286 h 1721"/>
                <a:gd name="T44" fmla="*/ 1047 w 2769"/>
                <a:gd name="T45" fmla="*/ 536 h 1721"/>
                <a:gd name="T46" fmla="*/ 1047 w 2769"/>
                <a:gd name="T47" fmla="*/ 481 h 1721"/>
                <a:gd name="T48" fmla="*/ 1471 w 2769"/>
                <a:gd name="T49" fmla="*/ 344 h 1721"/>
                <a:gd name="T50" fmla="*/ 492 w 2769"/>
                <a:gd name="T51" fmla="*/ 134 h 1721"/>
                <a:gd name="T52" fmla="*/ 492 w 2769"/>
                <a:gd name="T53" fmla="*/ 0 h 1721"/>
                <a:gd name="T54" fmla="*/ 1657 w 2769"/>
                <a:gd name="T55" fmla="*/ 0 h 1721"/>
                <a:gd name="T56" fmla="*/ 2769 w 2769"/>
                <a:gd name="T57" fmla="*/ 67 h 1721"/>
                <a:gd name="T58" fmla="*/ 371 w 2769"/>
                <a:gd name="T59" fmla="*/ 438 h 1721"/>
                <a:gd name="T60" fmla="*/ 371 w 2769"/>
                <a:gd name="T61" fmla="*/ 825 h 1721"/>
                <a:gd name="T62" fmla="*/ 1922 w 2769"/>
                <a:gd name="T63" fmla="*/ 793 h 1721"/>
                <a:gd name="T64" fmla="*/ 2177 w 2769"/>
                <a:gd name="T65" fmla="*/ 1072 h 1721"/>
                <a:gd name="T66" fmla="*/ 2366 w 2769"/>
                <a:gd name="T67" fmla="*/ 911 h 1721"/>
                <a:gd name="T68" fmla="*/ 1955 w 2769"/>
                <a:gd name="T69" fmla="*/ 744 h 1721"/>
                <a:gd name="T70" fmla="*/ 1922 w 2769"/>
                <a:gd name="T71" fmla="*/ 793 h 1721"/>
                <a:gd name="T72" fmla="*/ 2212 w 2769"/>
                <a:gd name="T73" fmla="*/ 1588 h 1721"/>
                <a:gd name="T74" fmla="*/ 1857 w 2769"/>
                <a:gd name="T75" fmla="*/ 1498 h 1721"/>
                <a:gd name="T76" fmla="*/ 1829 w 2769"/>
                <a:gd name="T77" fmla="*/ 1588 h 1721"/>
                <a:gd name="T78" fmla="*/ 1595 w 2769"/>
                <a:gd name="T79" fmla="*/ 813 h 1721"/>
                <a:gd name="T80" fmla="*/ 1506 w 2769"/>
                <a:gd name="T81" fmla="*/ 641 h 1721"/>
                <a:gd name="T82" fmla="*/ 1405 w 2769"/>
                <a:gd name="T83" fmla="*/ 731 h 1721"/>
                <a:gd name="T84" fmla="*/ 1323 w 2769"/>
                <a:gd name="T85" fmla="*/ 813 h 1721"/>
                <a:gd name="T86" fmla="*/ 1233 w 2769"/>
                <a:gd name="T87" fmla="*/ 914 h 1721"/>
                <a:gd name="T88" fmla="*/ 1405 w 2769"/>
                <a:gd name="T89" fmla="*/ 1003 h 1721"/>
                <a:gd name="T90" fmla="*/ 1495 w 2769"/>
                <a:gd name="T91" fmla="*/ 1175 h 1721"/>
                <a:gd name="T92" fmla="*/ 1595 w 2769"/>
                <a:gd name="T93" fmla="*/ 1086 h 1721"/>
                <a:gd name="T94" fmla="*/ 1678 w 2769"/>
                <a:gd name="T95" fmla="*/ 1003 h 1721"/>
                <a:gd name="T96" fmla="*/ 1767 w 2769"/>
                <a:gd name="T97" fmla="*/ 902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69" h="1721">
                  <a:moveTo>
                    <a:pt x="435" y="632"/>
                  </a:moveTo>
                  <a:cubicBezTo>
                    <a:pt x="435" y="665"/>
                    <a:pt x="406" y="692"/>
                    <a:pt x="371" y="692"/>
                  </a:cubicBezTo>
                  <a:cubicBezTo>
                    <a:pt x="336" y="692"/>
                    <a:pt x="307" y="665"/>
                    <a:pt x="307" y="632"/>
                  </a:cubicBezTo>
                  <a:cubicBezTo>
                    <a:pt x="307" y="599"/>
                    <a:pt x="336" y="572"/>
                    <a:pt x="371" y="572"/>
                  </a:cubicBezTo>
                  <a:cubicBezTo>
                    <a:pt x="406" y="572"/>
                    <a:pt x="435" y="599"/>
                    <a:pt x="435" y="632"/>
                  </a:cubicBezTo>
                  <a:close/>
                  <a:moveTo>
                    <a:pt x="2769" y="67"/>
                  </a:moveTo>
                  <a:cubicBezTo>
                    <a:pt x="2769" y="104"/>
                    <a:pt x="2739" y="134"/>
                    <a:pt x="2702" y="134"/>
                  </a:cubicBezTo>
                  <a:lnTo>
                    <a:pt x="1724" y="134"/>
                  </a:lnTo>
                  <a:lnTo>
                    <a:pt x="1724" y="344"/>
                  </a:lnTo>
                  <a:lnTo>
                    <a:pt x="1817" y="344"/>
                  </a:lnTo>
                  <a:cubicBezTo>
                    <a:pt x="1892" y="344"/>
                    <a:pt x="1954" y="405"/>
                    <a:pt x="1954" y="481"/>
                  </a:cubicBezTo>
                  <a:lnTo>
                    <a:pt x="1954" y="532"/>
                  </a:lnTo>
                  <a:cubicBezTo>
                    <a:pt x="1954" y="534"/>
                    <a:pt x="1954" y="536"/>
                    <a:pt x="1954" y="538"/>
                  </a:cubicBezTo>
                  <a:cubicBezTo>
                    <a:pt x="2054" y="543"/>
                    <a:pt x="2148" y="570"/>
                    <a:pt x="2234" y="612"/>
                  </a:cubicBezTo>
                  <a:cubicBezTo>
                    <a:pt x="2243" y="614"/>
                    <a:pt x="2252" y="617"/>
                    <a:pt x="2260" y="623"/>
                  </a:cubicBezTo>
                  <a:cubicBezTo>
                    <a:pt x="2261" y="624"/>
                    <a:pt x="2266" y="627"/>
                    <a:pt x="2273" y="632"/>
                  </a:cubicBezTo>
                  <a:cubicBezTo>
                    <a:pt x="2494" y="759"/>
                    <a:pt x="2644" y="997"/>
                    <a:pt x="2644" y="1270"/>
                  </a:cubicBezTo>
                  <a:lnTo>
                    <a:pt x="2644" y="1279"/>
                  </a:lnTo>
                  <a:cubicBezTo>
                    <a:pt x="2644" y="1400"/>
                    <a:pt x="2546" y="1498"/>
                    <a:pt x="2426" y="1498"/>
                  </a:cubicBezTo>
                  <a:lnTo>
                    <a:pt x="2329" y="1498"/>
                  </a:lnTo>
                  <a:lnTo>
                    <a:pt x="2348" y="1584"/>
                  </a:lnTo>
                  <a:cubicBezTo>
                    <a:pt x="2348" y="1585"/>
                    <a:pt x="2348" y="1587"/>
                    <a:pt x="2348" y="1588"/>
                  </a:cubicBezTo>
                  <a:lnTo>
                    <a:pt x="2488" y="1588"/>
                  </a:lnTo>
                  <a:cubicBezTo>
                    <a:pt x="2525" y="1588"/>
                    <a:pt x="2555" y="1618"/>
                    <a:pt x="2555" y="1655"/>
                  </a:cubicBezTo>
                  <a:cubicBezTo>
                    <a:pt x="2555" y="1692"/>
                    <a:pt x="2525" y="1721"/>
                    <a:pt x="2488" y="1721"/>
                  </a:cubicBezTo>
                  <a:lnTo>
                    <a:pt x="1564" y="1721"/>
                  </a:lnTo>
                  <a:cubicBezTo>
                    <a:pt x="1527" y="1721"/>
                    <a:pt x="1497" y="1692"/>
                    <a:pt x="1497" y="1655"/>
                  </a:cubicBezTo>
                  <a:cubicBezTo>
                    <a:pt x="1497" y="1618"/>
                    <a:pt x="1527" y="1588"/>
                    <a:pt x="1564" y="1588"/>
                  </a:cubicBezTo>
                  <a:lnTo>
                    <a:pt x="1693" y="1588"/>
                  </a:lnTo>
                  <a:cubicBezTo>
                    <a:pt x="1693" y="1587"/>
                    <a:pt x="1693" y="1585"/>
                    <a:pt x="1694" y="1584"/>
                  </a:cubicBezTo>
                  <a:lnTo>
                    <a:pt x="1715" y="1486"/>
                  </a:lnTo>
                  <a:cubicBezTo>
                    <a:pt x="1411" y="1434"/>
                    <a:pt x="1155" y="1218"/>
                    <a:pt x="1055" y="921"/>
                  </a:cubicBezTo>
                  <a:lnTo>
                    <a:pt x="660" y="838"/>
                  </a:lnTo>
                  <a:cubicBezTo>
                    <a:pt x="594" y="922"/>
                    <a:pt x="489" y="978"/>
                    <a:pt x="371" y="978"/>
                  </a:cubicBezTo>
                  <a:cubicBezTo>
                    <a:pt x="173" y="978"/>
                    <a:pt x="11" y="822"/>
                    <a:pt x="11" y="632"/>
                  </a:cubicBezTo>
                  <a:cubicBezTo>
                    <a:pt x="11" y="561"/>
                    <a:pt x="33" y="495"/>
                    <a:pt x="72" y="440"/>
                  </a:cubicBezTo>
                  <a:cubicBezTo>
                    <a:pt x="69" y="436"/>
                    <a:pt x="67" y="431"/>
                    <a:pt x="66" y="426"/>
                  </a:cubicBezTo>
                  <a:lnTo>
                    <a:pt x="6" y="218"/>
                  </a:lnTo>
                  <a:cubicBezTo>
                    <a:pt x="0" y="197"/>
                    <a:pt x="4" y="176"/>
                    <a:pt x="16" y="159"/>
                  </a:cubicBezTo>
                  <a:cubicBezTo>
                    <a:pt x="29" y="142"/>
                    <a:pt x="49" y="132"/>
                    <a:pt x="70" y="132"/>
                  </a:cubicBezTo>
                  <a:lnTo>
                    <a:pt x="171" y="132"/>
                  </a:lnTo>
                  <a:cubicBezTo>
                    <a:pt x="197" y="132"/>
                    <a:pt x="221" y="148"/>
                    <a:pt x="232" y="173"/>
                  </a:cubicBezTo>
                  <a:lnTo>
                    <a:pt x="285" y="296"/>
                  </a:lnTo>
                  <a:cubicBezTo>
                    <a:pt x="312" y="290"/>
                    <a:pt x="341" y="286"/>
                    <a:pt x="371" y="286"/>
                  </a:cubicBezTo>
                  <a:cubicBezTo>
                    <a:pt x="535" y="286"/>
                    <a:pt x="674" y="392"/>
                    <a:pt x="717" y="536"/>
                  </a:cubicBezTo>
                  <a:lnTo>
                    <a:pt x="1047" y="536"/>
                  </a:lnTo>
                  <a:cubicBezTo>
                    <a:pt x="1047" y="535"/>
                    <a:pt x="1047" y="534"/>
                    <a:pt x="1047" y="532"/>
                  </a:cubicBezTo>
                  <a:lnTo>
                    <a:pt x="1047" y="481"/>
                  </a:lnTo>
                  <a:cubicBezTo>
                    <a:pt x="1047" y="405"/>
                    <a:pt x="1108" y="344"/>
                    <a:pt x="1184" y="344"/>
                  </a:cubicBezTo>
                  <a:lnTo>
                    <a:pt x="1471" y="344"/>
                  </a:lnTo>
                  <a:lnTo>
                    <a:pt x="1471" y="134"/>
                  </a:lnTo>
                  <a:lnTo>
                    <a:pt x="492" y="134"/>
                  </a:lnTo>
                  <a:cubicBezTo>
                    <a:pt x="456" y="134"/>
                    <a:pt x="426" y="104"/>
                    <a:pt x="426" y="67"/>
                  </a:cubicBezTo>
                  <a:cubicBezTo>
                    <a:pt x="426" y="30"/>
                    <a:pt x="456" y="0"/>
                    <a:pt x="492" y="0"/>
                  </a:cubicBezTo>
                  <a:lnTo>
                    <a:pt x="1538" y="0"/>
                  </a:lnTo>
                  <a:lnTo>
                    <a:pt x="1657" y="0"/>
                  </a:lnTo>
                  <a:lnTo>
                    <a:pt x="2702" y="0"/>
                  </a:lnTo>
                  <a:cubicBezTo>
                    <a:pt x="2739" y="0"/>
                    <a:pt x="2769" y="30"/>
                    <a:pt x="2769" y="67"/>
                  </a:cubicBezTo>
                  <a:close/>
                  <a:moveTo>
                    <a:pt x="568" y="632"/>
                  </a:moveTo>
                  <a:cubicBezTo>
                    <a:pt x="568" y="525"/>
                    <a:pt x="480" y="438"/>
                    <a:pt x="371" y="438"/>
                  </a:cubicBezTo>
                  <a:cubicBezTo>
                    <a:pt x="262" y="438"/>
                    <a:pt x="174" y="525"/>
                    <a:pt x="174" y="632"/>
                  </a:cubicBezTo>
                  <a:cubicBezTo>
                    <a:pt x="174" y="739"/>
                    <a:pt x="262" y="825"/>
                    <a:pt x="371" y="825"/>
                  </a:cubicBezTo>
                  <a:cubicBezTo>
                    <a:pt x="480" y="825"/>
                    <a:pt x="568" y="739"/>
                    <a:pt x="568" y="632"/>
                  </a:cubicBezTo>
                  <a:close/>
                  <a:moveTo>
                    <a:pt x="1922" y="793"/>
                  </a:moveTo>
                  <a:lnTo>
                    <a:pt x="1981" y="940"/>
                  </a:lnTo>
                  <a:cubicBezTo>
                    <a:pt x="2014" y="1021"/>
                    <a:pt x="2090" y="1072"/>
                    <a:pt x="2177" y="1072"/>
                  </a:cubicBezTo>
                  <a:lnTo>
                    <a:pt x="2452" y="1072"/>
                  </a:lnTo>
                  <a:cubicBezTo>
                    <a:pt x="2431" y="1022"/>
                    <a:pt x="2401" y="960"/>
                    <a:pt x="2366" y="911"/>
                  </a:cubicBezTo>
                  <a:cubicBezTo>
                    <a:pt x="2314" y="837"/>
                    <a:pt x="2233" y="771"/>
                    <a:pt x="2199" y="744"/>
                  </a:cubicBezTo>
                  <a:lnTo>
                    <a:pt x="1955" y="744"/>
                  </a:lnTo>
                  <a:cubicBezTo>
                    <a:pt x="1939" y="744"/>
                    <a:pt x="1929" y="754"/>
                    <a:pt x="1925" y="759"/>
                  </a:cubicBezTo>
                  <a:cubicBezTo>
                    <a:pt x="1921" y="765"/>
                    <a:pt x="1916" y="778"/>
                    <a:pt x="1922" y="793"/>
                  </a:cubicBezTo>
                  <a:close/>
                  <a:moveTo>
                    <a:pt x="1829" y="1588"/>
                  </a:moveTo>
                  <a:lnTo>
                    <a:pt x="2212" y="1588"/>
                  </a:lnTo>
                  <a:lnTo>
                    <a:pt x="2193" y="1498"/>
                  </a:lnTo>
                  <a:lnTo>
                    <a:pt x="1857" y="1498"/>
                  </a:lnTo>
                  <a:cubicBezTo>
                    <a:pt x="1854" y="1498"/>
                    <a:pt x="1851" y="1498"/>
                    <a:pt x="1849" y="1498"/>
                  </a:cubicBezTo>
                  <a:lnTo>
                    <a:pt x="1829" y="1588"/>
                  </a:lnTo>
                  <a:close/>
                  <a:moveTo>
                    <a:pt x="1678" y="813"/>
                  </a:moveTo>
                  <a:lnTo>
                    <a:pt x="1595" y="813"/>
                  </a:lnTo>
                  <a:lnTo>
                    <a:pt x="1595" y="731"/>
                  </a:lnTo>
                  <a:cubicBezTo>
                    <a:pt x="1595" y="681"/>
                    <a:pt x="1555" y="641"/>
                    <a:pt x="1506" y="641"/>
                  </a:cubicBezTo>
                  <a:lnTo>
                    <a:pt x="1495" y="641"/>
                  </a:lnTo>
                  <a:cubicBezTo>
                    <a:pt x="1445" y="641"/>
                    <a:pt x="1405" y="681"/>
                    <a:pt x="1405" y="731"/>
                  </a:cubicBezTo>
                  <a:lnTo>
                    <a:pt x="1405" y="813"/>
                  </a:lnTo>
                  <a:lnTo>
                    <a:pt x="1323" y="813"/>
                  </a:lnTo>
                  <a:cubicBezTo>
                    <a:pt x="1273" y="813"/>
                    <a:pt x="1233" y="853"/>
                    <a:pt x="1233" y="903"/>
                  </a:cubicBezTo>
                  <a:lnTo>
                    <a:pt x="1233" y="914"/>
                  </a:lnTo>
                  <a:cubicBezTo>
                    <a:pt x="1233" y="963"/>
                    <a:pt x="1273" y="1003"/>
                    <a:pt x="1323" y="1003"/>
                  </a:cubicBezTo>
                  <a:lnTo>
                    <a:pt x="1405" y="1003"/>
                  </a:lnTo>
                  <a:lnTo>
                    <a:pt x="1405" y="1086"/>
                  </a:lnTo>
                  <a:cubicBezTo>
                    <a:pt x="1405" y="1135"/>
                    <a:pt x="1445" y="1175"/>
                    <a:pt x="1495" y="1175"/>
                  </a:cubicBezTo>
                  <a:lnTo>
                    <a:pt x="1506" y="1175"/>
                  </a:lnTo>
                  <a:cubicBezTo>
                    <a:pt x="1555" y="1175"/>
                    <a:pt x="1595" y="1135"/>
                    <a:pt x="1595" y="1086"/>
                  </a:cubicBezTo>
                  <a:lnTo>
                    <a:pt x="1595" y="1003"/>
                  </a:lnTo>
                  <a:lnTo>
                    <a:pt x="1678" y="1003"/>
                  </a:lnTo>
                  <a:cubicBezTo>
                    <a:pt x="1727" y="1003"/>
                    <a:pt x="1767" y="963"/>
                    <a:pt x="1767" y="913"/>
                  </a:cubicBezTo>
                  <a:lnTo>
                    <a:pt x="1767" y="902"/>
                  </a:lnTo>
                  <a:cubicBezTo>
                    <a:pt x="1767" y="853"/>
                    <a:pt x="1727" y="813"/>
                    <a:pt x="1678" y="813"/>
                  </a:cubicBezTo>
                  <a:close/>
                </a:path>
              </a:pathLst>
            </a:custGeom>
            <a:solidFill>
              <a:srgbClr val="0070C0"/>
            </a:solidFill>
            <a:ln>
              <a:noFill/>
            </a:ln>
          </p:spPr>
        </p:sp>
      </p:grpSp>
      <p:sp>
        <p:nvSpPr>
          <p:cNvPr id="29" name="任意多边形 28"/>
          <p:cNvSpPr>
            <a:spLocks/>
          </p:cNvSpPr>
          <p:nvPr/>
        </p:nvSpPr>
        <p:spPr bwMode="auto">
          <a:xfrm>
            <a:off x="7975600" y="1987550"/>
            <a:ext cx="577850" cy="412750"/>
          </a:xfrm>
          <a:custGeom>
            <a:avLst/>
            <a:gdLst>
              <a:gd name="connsiteX0" fmla="*/ 12700 w 577850"/>
              <a:gd name="connsiteY0" fmla="*/ 0 h 412750"/>
              <a:gd name="connsiteX1" fmla="*/ 0 w 577850"/>
              <a:gd name="connsiteY1" fmla="*/ 133350 h 412750"/>
              <a:gd name="connsiteX2" fmla="*/ 190500 w 577850"/>
              <a:gd name="connsiteY2" fmla="*/ 234950 h 412750"/>
              <a:gd name="connsiteX3" fmla="*/ 457200 w 577850"/>
              <a:gd name="connsiteY3" fmla="*/ 374650 h 412750"/>
              <a:gd name="connsiteX4" fmla="*/ 533400 w 577850"/>
              <a:gd name="connsiteY4" fmla="*/ 412750 h 412750"/>
              <a:gd name="connsiteX5" fmla="*/ 577850 w 577850"/>
              <a:gd name="connsiteY5" fmla="*/ 260350 h 412750"/>
              <a:gd name="connsiteX6" fmla="*/ 488950 w 577850"/>
              <a:gd name="connsiteY6" fmla="*/ 234950 h 412750"/>
              <a:gd name="connsiteX7" fmla="*/ 419100 w 577850"/>
              <a:gd name="connsiteY7" fmla="*/ 177800 h 412750"/>
              <a:gd name="connsiteX8" fmla="*/ 336550 w 577850"/>
              <a:gd name="connsiteY8" fmla="*/ 88900 h 412750"/>
              <a:gd name="connsiteX9" fmla="*/ 285750 w 577850"/>
              <a:gd name="connsiteY9" fmla="*/ 44450 h 412750"/>
              <a:gd name="connsiteX10" fmla="*/ 228600 w 577850"/>
              <a:gd name="connsiteY10" fmla="*/ 31750 h 412750"/>
              <a:gd name="connsiteX11" fmla="*/ 184150 w 577850"/>
              <a:gd name="connsiteY11" fmla="*/ 12700 h 412750"/>
              <a:gd name="connsiteX12" fmla="*/ 76200 w 577850"/>
              <a:gd name="connsiteY12" fmla="*/ 12700 h 412750"/>
              <a:gd name="connsiteX13" fmla="*/ 12700 w 577850"/>
              <a:gd name="connsiteY13" fmla="*/ 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850" h="412750">
                <a:moveTo>
                  <a:pt x="12700" y="0"/>
                </a:moveTo>
                <a:lnTo>
                  <a:pt x="0" y="133350"/>
                </a:lnTo>
                <a:lnTo>
                  <a:pt x="190500" y="234950"/>
                </a:lnTo>
                <a:lnTo>
                  <a:pt x="457200" y="374650"/>
                </a:lnTo>
                <a:lnTo>
                  <a:pt x="533400" y="412750"/>
                </a:lnTo>
                <a:lnTo>
                  <a:pt x="577850" y="260350"/>
                </a:lnTo>
                <a:lnTo>
                  <a:pt x="488950" y="234950"/>
                </a:lnTo>
                <a:lnTo>
                  <a:pt x="419100" y="177800"/>
                </a:lnTo>
                <a:lnTo>
                  <a:pt x="336550" y="88900"/>
                </a:lnTo>
                <a:lnTo>
                  <a:pt x="285750" y="44450"/>
                </a:lnTo>
                <a:lnTo>
                  <a:pt x="228600" y="31750"/>
                </a:lnTo>
                <a:lnTo>
                  <a:pt x="184150" y="12700"/>
                </a:lnTo>
                <a:lnTo>
                  <a:pt x="76200" y="12700"/>
                </a:lnTo>
                <a:lnTo>
                  <a:pt x="12700" y="0"/>
                </a:lnTo>
                <a:close/>
              </a:path>
            </a:pathLst>
          </a:custGeom>
          <a:solidFill>
            <a:srgbClr val="00B0F0">
              <a:alpha val="20000"/>
            </a:srgbClr>
          </a:solidFill>
          <a:ln w="4445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73" name="Text Box 27"/>
          <p:cNvSpPr txBox="1">
            <a:spLocks noChangeArrowheads="1"/>
          </p:cNvSpPr>
          <p:nvPr/>
        </p:nvSpPr>
        <p:spPr bwMode="auto">
          <a:xfrm>
            <a:off x="5625462" y="2635262"/>
            <a:ext cx="1077115" cy="308756"/>
          </a:xfrm>
          <a:prstGeom prst="rect">
            <a:avLst/>
          </a:prstGeom>
          <a:noFill/>
          <a:ln>
            <a:noFill/>
          </a:ln>
          <a:effectLst/>
          <a:extLst/>
        </p:spPr>
        <p:txBody>
          <a:bodyPr wrap="square" lIns="153371" tIns="76685" rIns="153371" bIns="76685">
            <a:spAutoFit/>
          </a:bodyPr>
          <a:lstStyle>
            <a:defPPr>
              <a:defRPr lang="zh-CN"/>
            </a:defPPr>
            <a:lvl1pPr algn="l">
              <a:defRPr sz="800" b="1">
                <a:gradFill flip="none" rotWithShape="1">
                  <a:gsLst>
                    <a:gs pos="100000">
                      <a:schemeClr val="tx1">
                        <a:shade val="30000"/>
                        <a:satMod val="115000"/>
                        <a:lumMod val="80000"/>
                        <a:lumOff val="20000"/>
                      </a:schemeClr>
                    </a:gs>
                    <a:gs pos="0">
                      <a:schemeClr val="tx1"/>
                    </a:gs>
                  </a:gsLst>
                  <a:lin ang="16200000" scaled="1"/>
                  <a:tileRect/>
                </a:gradFill>
                <a:effectLst>
                  <a:outerShdw dist="25400" dir="5400000" algn="t" rotWithShape="0">
                    <a:schemeClr val="bg1">
                      <a:alpha val="90000"/>
                    </a:schemeClr>
                  </a:outerShdw>
                </a:effectLst>
                <a:latin typeface="微软雅黑" panose="020B0503020204020204" pitchFamily="34" charset="-122"/>
                <a:ea typeface="微软雅黑" panose="020B0503020204020204" pitchFamily="34" charset="-122"/>
              </a:defRPr>
            </a:lvl1pPr>
          </a:lstStyle>
          <a:p>
            <a:pPr algn="ctr" fontAlgn="auto">
              <a:spcBef>
                <a:spcPts val="0"/>
              </a:spcBef>
              <a:spcAft>
                <a:spcPts val="0"/>
              </a:spcAft>
              <a:defRPr/>
            </a:pPr>
            <a:r>
              <a:rPr lang="zh-CN" altLang="en-US" sz="1000" dirty="0" smtClean="0">
                <a:solidFill>
                  <a:schemeClr val="tx1"/>
                </a:solidFill>
              </a:rPr>
              <a:t>通航</a:t>
            </a:r>
            <a:r>
              <a:rPr lang="zh-CN" altLang="en-US" sz="900" dirty="0" smtClean="0">
                <a:solidFill>
                  <a:schemeClr val="tx1"/>
                </a:solidFill>
              </a:rPr>
              <a:t>产业</a:t>
            </a:r>
            <a:r>
              <a:rPr lang="zh-CN" altLang="en-US" sz="1000" dirty="0" smtClean="0">
                <a:solidFill>
                  <a:schemeClr val="tx1"/>
                </a:solidFill>
              </a:rPr>
              <a:t>园区</a:t>
            </a:r>
            <a:endParaRPr lang="en-US" altLang="zh-CN" sz="1000" dirty="0">
              <a:solidFill>
                <a:schemeClr val="tx1"/>
              </a:solidFill>
            </a:endParaRPr>
          </a:p>
        </p:txBody>
      </p:sp>
      <p:grpSp>
        <p:nvGrpSpPr>
          <p:cNvPr id="89" name="组合 88"/>
          <p:cNvGrpSpPr>
            <a:grpSpLocks/>
          </p:cNvGrpSpPr>
          <p:nvPr/>
        </p:nvGrpSpPr>
        <p:grpSpPr>
          <a:xfrm>
            <a:off x="6383400" y="3818366"/>
            <a:ext cx="1273142" cy="742320"/>
            <a:chOff x="7934030" y="2286543"/>
            <a:chExt cx="643471" cy="336970"/>
          </a:xfrm>
        </p:grpSpPr>
        <p:sp>
          <p:nvSpPr>
            <p:cNvPr id="90" name="Text Box 27"/>
            <p:cNvSpPr txBox="1">
              <a:spLocks noChangeArrowheads="1"/>
            </p:cNvSpPr>
            <p:nvPr/>
          </p:nvSpPr>
          <p:spPr bwMode="auto">
            <a:xfrm>
              <a:off x="7934030" y="2413499"/>
              <a:ext cx="643471" cy="210014"/>
            </a:xfrm>
            <a:prstGeom prst="rect">
              <a:avLst/>
            </a:prstGeom>
            <a:noFill/>
            <a:ln>
              <a:noFill/>
            </a:ln>
            <a:effectLst/>
            <a:extLst/>
          </p:spPr>
          <p:txBody>
            <a:bodyPr wrap="square" lIns="153371" tIns="76685" rIns="153371" bIns="76685">
              <a:spAutoFit/>
            </a:bodyPr>
            <a:lstStyle>
              <a:defPPr>
                <a:defRPr lang="zh-CN"/>
              </a:defPPr>
              <a:lvl1pPr algn="l">
                <a:defRPr sz="800" b="1">
                  <a:gradFill flip="none" rotWithShape="1">
                    <a:gsLst>
                      <a:gs pos="100000">
                        <a:schemeClr val="tx1">
                          <a:shade val="30000"/>
                          <a:satMod val="115000"/>
                          <a:lumMod val="80000"/>
                          <a:lumOff val="20000"/>
                        </a:schemeClr>
                      </a:gs>
                      <a:gs pos="0">
                        <a:schemeClr val="tx1"/>
                      </a:gs>
                    </a:gsLst>
                    <a:lin ang="16200000" scaled="1"/>
                    <a:tileRect/>
                  </a:gradFill>
                  <a:effectLst>
                    <a:outerShdw dist="25400" dir="5400000" algn="t" rotWithShape="0">
                      <a:schemeClr val="bg1">
                        <a:alpha val="90000"/>
                      </a:schemeClr>
                    </a:outerShdw>
                  </a:effectLst>
                  <a:latin typeface="微软雅黑" panose="020B0503020204020204" pitchFamily="34" charset="-122"/>
                  <a:ea typeface="微软雅黑" panose="020B0503020204020204" pitchFamily="34" charset="-122"/>
                </a:defRPr>
              </a:lvl1pPr>
            </a:lstStyle>
            <a:p>
              <a:pPr algn="ctr" fontAlgn="auto">
                <a:spcBef>
                  <a:spcPts val="0"/>
                </a:spcBef>
                <a:spcAft>
                  <a:spcPts val="0"/>
                </a:spcAft>
                <a:defRPr/>
              </a:pPr>
              <a:r>
                <a:rPr lang="zh-CN" altLang="en-US" sz="1000" dirty="0" smtClean="0">
                  <a:solidFill>
                    <a:srgbClr val="FF0000"/>
                  </a:solidFill>
                  <a:effectLst>
                    <a:glow rad="101600">
                      <a:srgbClr val="FFFFFF"/>
                    </a:glow>
                  </a:effectLst>
                </a:rPr>
                <a:t>远景用地布局</a:t>
              </a:r>
              <a:endParaRPr lang="en-US" altLang="zh-CN" sz="1100" dirty="0" smtClean="0">
                <a:solidFill>
                  <a:srgbClr val="FF0000"/>
                </a:solidFill>
                <a:effectLst>
                  <a:glow rad="101600">
                    <a:srgbClr val="FFFFFF"/>
                  </a:glow>
                </a:effectLst>
              </a:endParaRPr>
            </a:p>
            <a:p>
              <a:pPr algn="ctr" fontAlgn="auto">
                <a:spcBef>
                  <a:spcPts val="0"/>
                </a:spcBef>
                <a:spcAft>
                  <a:spcPts val="0"/>
                </a:spcAft>
                <a:defRPr/>
              </a:pPr>
              <a:r>
                <a:rPr lang="zh-CN" altLang="en-US" sz="1000" dirty="0" smtClean="0">
                  <a:solidFill>
                    <a:srgbClr val="FF0000"/>
                  </a:solidFill>
                  <a:effectLst>
                    <a:glow rad="101600">
                      <a:srgbClr val="FFFFFF"/>
                    </a:glow>
                  </a:effectLst>
                </a:rPr>
                <a:t>（</a:t>
              </a:r>
              <a:r>
                <a:rPr lang="en-US" altLang="zh-CN" sz="1000" dirty="0" smtClean="0">
                  <a:solidFill>
                    <a:srgbClr val="FF0000"/>
                  </a:solidFill>
                  <a:effectLst>
                    <a:glow rad="101600">
                      <a:srgbClr val="FFFFFF"/>
                    </a:glow>
                  </a:effectLst>
                </a:rPr>
                <a:t>165</a:t>
              </a:r>
              <a:r>
                <a:rPr lang="zh-CN" altLang="en-US" sz="1000" dirty="0" smtClean="0">
                  <a:solidFill>
                    <a:srgbClr val="FF0000"/>
                  </a:solidFill>
                  <a:effectLst>
                    <a:glow rad="101600">
                      <a:srgbClr val="FFFFFF"/>
                    </a:glow>
                  </a:effectLst>
                </a:rPr>
                <a:t>平方公里）</a:t>
              </a:r>
              <a:endParaRPr lang="zh-CN" altLang="en-US" sz="1000" dirty="0">
                <a:solidFill>
                  <a:srgbClr val="FF0000"/>
                </a:solidFill>
                <a:effectLst>
                  <a:glow rad="101600">
                    <a:srgbClr val="FFFFFF"/>
                  </a:glow>
                </a:effectLst>
              </a:endParaRPr>
            </a:p>
          </p:txBody>
        </p:sp>
        <p:grpSp>
          <p:nvGrpSpPr>
            <p:cNvPr id="91" name="组合 90"/>
            <p:cNvGrpSpPr/>
            <p:nvPr/>
          </p:nvGrpSpPr>
          <p:grpSpPr>
            <a:xfrm>
              <a:off x="8049415" y="2286543"/>
              <a:ext cx="463957" cy="131353"/>
              <a:chOff x="8049415" y="2286543"/>
              <a:chExt cx="463957" cy="131353"/>
            </a:xfrm>
          </p:grpSpPr>
          <p:sp>
            <p:nvSpPr>
              <p:cNvPr id="93" name="AutoShape 55"/>
              <p:cNvSpPr>
                <a:spLocks noChangeArrowheads="1"/>
              </p:cNvSpPr>
              <p:nvPr/>
            </p:nvSpPr>
            <p:spPr bwMode="auto">
              <a:xfrm>
                <a:off x="8451367" y="2286543"/>
                <a:ext cx="62005" cy="58048"/>
              </a:xfrm>
              <a:prstGeom prst="flowChartConnector">
                <a:avLst/>
              </a:prstGeom>
              <a:gradFill>
                <a:gsLst>
                  <a:gs pos="0">
                    <a:srgbClr val="C00000"/>
                  </a:gs>
                  <a:gs pos="100000">
                    <a:srgbClr val="FF0000"/>
                  </a:gs>
                </a:gsLst>
                <a:lin ang="16200000" scaled="1"/>
              </a:gradFill>
              <a:ln w="12700" cmpd="sng">
                <a:solidFill>
                  <a:schemeClr val="bg1"/>
                </a:solidFill>
                <a:round/>
                <a:headEnd/>
                <a:tailEnd/>
              </a:ln>
              <a:effectLst>
                <a:outerShdw blurRad="127000" algn="ctr" rotWithShape="0">
                  <a:prstClr val="black">
                    <a:alpha val="70000"/>
                  </a:prstClr>
                </a:outerShdw>
              </a:effec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algn="ct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fontAlgn="auto">
                  <a:spcBef>
                    <a:spcPct val="50000"/>
                  </a:spcBef>
                  <a:spcAft>
                    <a:spcPts val="0"/>
                  </a:spcAft>
                  <a:buClr>
                    <a:srgbClr val="993300"/>
                  </a:buClr>
                  <a:buFont typeface="Wingdings" pitchFamily="2" charset="2"/>
                  <a:buNone/>
                  <a:defRPr/>
                </a:pPr>
                <a:endParaRPr lang="zh-CN" altLang="en-US" sz="2400" b="1">
                  <a:effectLst>
                    <a:outerShdw blurRad="38100" dist="38100" dir="2700000" algn="tl">
                      <a:srgbClr val="FFFFFF"/>
                    </a:outerShdw>
                  </a:effectLst>
                  <a:latin typeface="华文中宋" pitchFamily="2" charset="-122"/>
                  <a:ea typeface="华文中宋" pitchFamily="2" charset="-122"/>
                  <a:cs typeface="+mn-cs"/>
                </a:endParaRPr>
              </a:p>
            </p:txBody>
          </p:sp>
          <p:sp>
            <p:nvSpPr>
              <p:cNvPr id="92" name="任意多边形 91"/>
              <p:cNvSpPr/>
              <p:nvPr/>
            </p:nvSpPr>
            <p:spPr bwMode="auto">
              <a:xfrm rot="10800000">
                <a:off x="8049415" y="2336578"/>
                <a:ext cx="419594" cy="81318"/>
              </a:xfrm>
              <a:custGeom>
                <a:avLst/>
                <a:gdLst>
                  <a:gd name="connsiteX0" fmla="*/ 0 w 2116476"/>
                  <a:gd name="connsiteY0" fmla="*/ 369869 h 369869"/>
                  <a:gd name="connsiteX1" fmla="*/ 462337 w 2116476"/>
                  <a:gd name="connsiteY1" fmla="*/ 0 h 369869"/>
                  <a:gd name="connsiteX2" fmla="*/ 2116476 w 2116476"/>
                  <a:gd name="connsiteY2" fmla="*/ 0 h 369869"/>
                </a:gdLst>
                <a:ahLst/>
                <a:cxnLst>
                  <a:cxn ang="0">
                    <a:pos x="connsiteX0" y="connsiteY0"/>
                  </a:cxn>
                  <a:cxn ang="0">
                    <a:pos x="connsiteX1" y="connsiteY1"/>
                  </a:cxn>
                  <a:cxn ang="0">
                    <a:pos x="connsiteX2" y="connsiteY2"/>
                  </a:cxn>
                </a:cxnLst>
                <a:rect l="l" t="t" r="r" b="b"/>
                <a:pathLst>
                  <a:path w="2116476" h="369869">
                    <a:moveTo>
                      <a:pt x="0" y="369869"/>
                    </a:moveTo>
                    <a:lnTo>
                      <a:pt x="462337" y="0"/>
                    </a:lnTo>
                    <a:lnTo>
                      <a:pt x="2116476" y="0"/>
                    </a:lnTo>
                  </a:path>
                </a:pathLst>
              </a:custGeom>
              <a:ln>
                <a:solidFill>
                  <a:schemeClr val="bg1"/>
                </a:solidFill>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wrap="none" lIns="121920" tIns="60960" rIns="121920" bIns="60960" anchor="ctr"/>
              <a:lstStyle/>
              <a:p>
                <a:pPr algn="ctr" defTabSz="1219170">
                  <a:defRPr/>
                </a:pPr>
                <a:endParaRPr lang="zh-CN" altLang="en-US" sz="1467">
                  <a:latin typeface="Arial" pitchFamily="34" charset="0"/>
                  <a:ea typeface="宋体" pitchFamily="2" charset="-122"/>
                  <a:cs typeface="+mn-cs"/>
                </a:endParaRPr>
              </a:p>
            </p:txBody>
          </p:sp>
        </p:grpSp>
      </p:grpSp>
      <p:sp>
        <p:nvSpPr>
          <p:cNvPr id="69" name="矩形 68"/>
          <p:cNvSpPr/>
          <p:nvPr/>
        </p:nvSpPr>
        <p:spPr>
          <a:xfrm>
            <a:off x="142844" y="0"/>
            <a:ext cx="1217001"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规划蓝图</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72" name="TextBox 25"/>
          <p:cNvSpPr txBox="1">
            <a:spLocks/>
          </p:cNvSpPr>
          <p:nvPr/>
        </p:nvSpPr>
        <p:spPr>
          <a:xfrm>
            <a:off x="285720" y="571486"/>
            <a:ext cx="3531395"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发展阶段</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674149831"/>
      </p:ext>
    </p:extLst>
  </p:cSld>
  <p:clrMapOvr>
    <a:masterClrMapping/>
  </p:clrMapOvr>
  <mc:AlternateContent xmlns:mc="http://schemas.openxmlformats.org/markup-compatibility/2006">
    <mc:Choice xmlns=""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250" fill="hold"/>
                                        <p:tgtEl>
                                          <p:spTgt spid="56"/>
                                        </p:tgtEl>
                                        <p:attrNameLst>
                                          <p:attrName>ppt_w</p:attrName>
                                        </p:attrNameLst>
                                      </p:cBhvr>
                                      <p:tavLst>
                                        <p:tav tm="0">
                                          <p:val>
                                            <p:fltVal val="0"/>
                                          </p:val>
                                        </p:tav>
                                        <p:tav tm="100000">
                                          <p:val>
                                            <p:strVal val="#ppt_w"/>
                                          </p:val>
                                        </p:tav>
                                      </p:tavLst>
                                    </p:anim>
                                    <p:anim calcmode="lin" valueType="num">
                                      <p:cBhvr>
                                        <p:cTn id="8" dur="250" fill="hold"/>
                                        <p:tgtEl>
                                          <p:spTgt spid="56"/>
                                        </p:tgtEl>
                                        <p:attrNameLst>
                                          <p:attrName>ppt_h</p:attrName>
                                        </p:attrNameLst>
                                      </p:cBhvr>
                                      <p:tavLst>
                                        <p:tav tm="0">
                                          <p:val>
                                            <p:fltVal val="0"/>
                                          </p:val>
                                        </p:tav>
                                        <p:tav tm="100000">
                                          <p:val>
                                            <p:strVal val="#ppt_h"/>
                                          </p:val>
                                        </p:tav>
                                      </p:tavLst>
                                    </p:anim>
                                    <p:animEffect transition="in" filter="fade">
                                      <p:cBhvr>
                                        <p:cTn id="9" dur="250"/>
                                        <p:tgtEl>
                                          <p:spTgt spid="56"/>
                                        </p:tgtEl>
                                      </p:cBhvr>
                                    </p:animEffect>
                                  </p:childTnLst>
                                </p:cTn>
                              </p:par>
                            </p:childTnLst>
                          </p:cTn>
                        </p:par>
                        <p:par>
                          <p:cTn id="10" fill="hold">
                            <p:stCondLst>
                              <p:cond delay="250"/>
                            </p:stCondLst>
                            <p:childTnLst>
                              <p:par>
                                <p:cTn id="11" presetID="21"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500"/>
                                        <p:tgtEl>
                                          <p:spTgt spid="10"/>
                                        </p:tgtEl>
                                      </p:cBhvr>
                                    </p:animEffect>
                                  </p:childTnLst>
                                </p:cTn>
                              </p:par>
                            </p:childTnLst>
                          </p:cTn>
                        </p:par>
                        <p:par>
                          <p:cTn id="14" fill="hold">
                            <p:stCondLst>
                              <p:cond delay="750"/>
                            </p:stCondLst>
                            <p:childTnLst>
                              <p:par>
                                <p:cTn id="15" presetID="21"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500"/>
                                        <p:tgtEl>
                                          <p:spTgt spid="6"/>
                                        </p:tgtEl>
                                      </p:cBhvr>
                                    </p:animEffect>
                                  </p:childTnLst>
                                </p:cTn>
                              </p:par>
                            </p:childTnLst>
                          </p:cTn>
                        </p:par>
                        <p:par>
                          <p:cTn id="18" fill="hold">
                            <p:stCondLst>
                              <p:cond delay="125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250" fill="hold"/>
                                        <p:tgtEl>
                                          <p:spTgt spid="12"/>
                                        </p:tgtEl>
                                        <p:attrNameLst>
                                          <p:attrName>ppt_w</p:attrName>
                                        </p:attrNameLst>
                                      </p:cBhvr>
                                      <p:tavLst>
                                        <p:tav tm="0">
                                          <p:val>
                                            <p:fltVal val="0"/>
                                          </p:val>
                                        </p:tav>
                                        <p:tav tm="100000">
                                          <p:val>
                                            <p:strVal val="#ppt_w"/>
                                          </p:val>
                                        </p:tav>
                                      </p:tavLst>
                                    </p:anim>
                                    <p:anim calcmode="lin" valueType="num">
                                      <p:cBhvr>
                                        <p:cTn id="22" dur="250" fill="hold"/>
                                        <p:tgtEl>
                                          <p:spTgt spid="12"/>
                                        </p:tgtEl>
                                        <p:attrNameLst>
                                          <p:attrName>ppt_h</p:attrName>
                                        </p:attrNameLst>
                                      </p:cBhvr>
                                      <p:tavLst>
                                        <p:tav tm="0">
                                          <p:val>
                                            <p:fltVal val="0"/>
                                          </p:val>
                                        </p:tav>
                                        <p:tav tm="100000">
                                          <p:val>
                                            <p:strVal val="#ppt_h"/>
                                          </p:val>
                                        </p:tav>
                                      </p:tavLst>
                                    </p:anim>
                                    <p:animEffect transition="in" filter="fade">
                                      <p:cBhvr>
                                        <p:cTn id="23" dur="250"/>
                                        <p:tgtEl>
                                          <p:spTgt spid="12"/>
                                        </p:tgtEl>
                                      </p:cBhvr>
                                    </p:animEffect>
                                  </p:childTnLst>
                                </p:cTn>
                              </p:par>
                            </p:childTnLst>
                          </p:cTn>
                        </p:par>
                        <p:par>
                          <p:cTn id="24" fill="hold">
                            <p:stCondLst>
                              <p:cond delay="1500"/>
                            </p:stCondLst>
                            <p:childTnLst>
                              <p:par>
                                <p:cTn id="25" presetID="14" presetClass="entr" presetSubtype="10"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randombar(horizontal)">
                                      <p:cBhvr>
                                        <p:cTn id="27" dur="250"/>
                                        <p:tgtEl>
                                          <p:spTgt spid="73"/>
                                        </p:tgtEl>
                                      </p:cBhvr>
                                    </p:animEffect>
                                  </p:childTnLst>
                                </p:cTn>
                              </p:par>
                            </p:childTnLst>
                          </p:cTn>
                        </p:par>
                        <p:par>
                          <p:cTn id="28" fill="hold">
                            <p:stCondLst>
                              <p:cond delay="1750"/>
                            </p:stCondLst>
                            <p:childTnLst>
                              <p:par>
                                <p:cTn id="29" presetID="53" presetClass="entr" presetSubtype="16"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p:cTn id="31" dur="250" fill="hold"/>
                                        <p:tgtEl>
                                          <p:spTgt spid="60"/>
                                        </p:tgtEl>
                                        <p:attrNameLst>
                                          <p:attrName>ppt_w</p:attrName>
                                        </p:attrNameLst>
                                      </p:cBhvr>
                                      <p:tavLst>
                                        <p:tav tm="0">
                                          <p:val>
                                            <p:fltVal val="0"/>
                                          </p:val>
                                        </p:tav>
                                        <p:tav tm="100000">
                                          <p:val>
                                            <p:strVal val="#ppt_w"/>
                                          </p:val>
                                        </p:tav>
                                      </p:tavLst>
                                    </p:anim>
                                    <p:anim calcmode="lin" valueType="num">
                                      <p:cBhvr>
                                        <p:cTn id="32" dur="250" fill="hold"/>
                                        <p:tgtEl>
                                          <p:spTgt spid="60"/>
                                        </p:tgtEl>
                                        <p:attrNameLst>
                                          <p:attrName>ppt_h</p:attrName>
                                        </p:attrNameLst>
                                      </p:cBhvr>
                                      <p:tavLst>
                                        <p:tav tm="0">
                                          <p:val>
                                            <p:fltVal val="0"/>
                                          </p:val>
                                        </p:tav>
                                        <p:tav tm="100000">
                                          <p:val>
                                            <p:strVal val="#ppt_h"/>
                                          </p:val>
                                        </p:tav>
                                      </p:tavLst>
                                    </p:anim>
                                    <p:animEffect transition="in" filter="fade">
                                      <p:cBhvr>
                                        <p:cTn id="33" dur="250"/>
                                        <p:tgtEl>
                                          <p:spTgt spid="6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p:cTn id="36" dur="250" fill="hold"/>
                                        <p:tgtEl>
                                          <p:spTgt spid="61"/>
                                        </p:tgtEl>
                                        <p:attrNameLst>
                                          <p:attrName>ppt_w</p:attrName>
                                        </p:attrNameLst>
                                      </p:cBhvr>
                                      <p:tavLst>
                                        <p:tav tm="0">
                                          <p:val>
                                            <p:fltVal val="0"/>
                                          </p:val>
                                        </p:tav>
                                        <p:tav tm="100000">
                                          <p:val>
                                            <p:strVal val="#ppt_w"/>
                                          </p:val>
                                        </p:tav>
                                      </p:tavLst>
                                    </p:anim>
                                    <p:anim calcmode="lin" valueType="num">
                                      <p:cBhvr>
                                        <p:cTn id="37" dur="250" fill="hold"/>
                                        <p:tgtEl>
                                          <p:spTgt spid="61"/>
                                        </p:tgtEl>
                                        <p:attrNameLst>
                                          <p:attrName>ppt_h</p:attrName>
                                        </p:attrNameLst>
                                      </p:cBhvr>
                                      <p:tavLst>
                                        <p:tav tm="0">
                                          <p:val>
                                            <p:fltVal val="0"/>
                                          </p:val>
                                        </p:tav>
                                        <p:tav tm="100000">
                                          <p:val>
                                            <p:strVal val="#ppt_h"/>
                                          </p:val>
                                        </p:tav>
                                      </p:tavLst>
                                    </p:anim>
                                    <p:animEffect transition="in" filter="fade">
                                      <p:cBhvr>
                                        <p:cTn id="38" dur="250"/>
                                        <p:tgtEl>
                                          <p:spTgt spid="61"/>
                                        </p:tgtEl>
                                      </p:cBhvr>
                                    </p:animEffect>
                                  </p:childTnLst>
                                </p:cTn>
                              </p:par>
                            </p:childTnLst>
                          </p:cTn>
                        </p:par>
                        <p:par>
                          <p:cTn id="39" fill="hold">
                            <p:stCondLst>
                              <p:cond delay="2000"/>
                            </p:stCondLst>
                            <p:childTnLst>
                              <p:par>
                                <p:cTn id="40" presetID="14" presetClass="entr" presetSubtype="10" fill="hold" grpId="0"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randombar(horizontal)">
                                      <p:cBhvr>
                                        <p:cTn id="42" dur="250"/>
                                        <p:tgtEl>
                                          <p:spTgt spid="6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randombar(horizontal)">
                                      <p:cBhvr>
                                        <p:cTn id="45" dur="250"/>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heel(4)">
                                      <p:cBhvr>
                                        <p:cTn id="50" dur="1000"/>
                                        <p:tgtEl>
                                          <p:spTgt spid="29"/>
                                        </p:tgtEl>
                                      </p:cBhvr>
                                    </p:animEffect>
                                  </p:childTnLst>
                                </p:cTn>
                              </p:par>
                              <p:par>
                                <p:cTn id="51" presetID="21"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heel(4)">
                                      <p:cBhvr>
                                        <p:cTn id="53" dur="1000"/>
                                        <p:tgtEl>
                                          <p:spTgt spid="28"/>
                                        </p:tgtEl>
                                      </p:cBhvr>
                                    </p:animEffect>
                                  </p:childTnLst>
                                </p:cTn>
                              </p:par>
                            </p:childTnLst>
                          </p:cTn>
                        </p:par>
                        <p:par>
                          <p:cTn id="54" fill="hold">
                            <p:stCondLst>
                              <p:cond delay="1000"/>
                            </p:stCondLst>
                            <p:childTnLst>
                              <p:par>
                                <p:cTn id="55" presetID="14" presetClass="entr" presetSubtype="10"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randombar(horizont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1000"/>
                                        <p:tgtEl>
                                          <p:spTgt spid="3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1000"/>
                                        <p:tgtEl>
                                          <p:spTgt spid="32"/>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1000"/>
                                        <p:tgtEl>
                                          <p:spTgt spid="30"/>
                                        </p:tgtEl>
                                      </p:cBhvr>
                                    </p:animEffect>
                                  </p:childTnLst>
                                </p:cTn>
                              </p:par>
                            </p:childTnLst>
                          </p:cTn>
                        </p:par>
                        <p:par>
                          <p:cTn id="79" fill="hold">
                            <p:stCondLst>
                              <p:cond delay="1500"/>
                            </p:stCondLst>
                            <p:childTnLst>
                              <p:par>
                                <p:cTn id="80" presetID="14" presetClass="entr" presetSubtype="10" fill="hold"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randombar(horizontal)">
                                      <p:cBhvr>
                                        <p:cTn id="8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28" grpId="1" animBg="1"/>
      <p:bldP spid="32" grpId="0" animBg="1"/>
      <p:bldP spid="33" grpId="0" animBg="1"/>
      <p:bldP spid="56" grpId="0" animBg="1"/>
      <p:bldP spid="60" grpId="0" animBg="1"/>
      <p:bldP spid="61" grpId="0" animBg="1"/>
      <p:bldP spid="67" grpId="0"/>
      <p:bldP spid="68" grpId="0"/>
      <p:bldP spid="6" grpId="0" animBg="1"/>
      <p:bldP spid="10" grpId="0" animBg="1"/>
      <p:bldP spid="29" grpId="0" animBg="1"/>
      <p:bldP spid="29" grpId="1" animBg="1"/>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bwMode="auto">
          <a:xfrm>
            <a:off x="4716016" y="719211"/>
            <a:ext cx="3960440" cy="3838063"/>
          </a:xfrm>
          <a:prstGeom prst="rect">
            <a:avLst/>
          </a:prstGeom>
          <a:solidFill>
            <a:schemeClr val="bg1">
              <a:alpha val="0"/>
            </a:scheme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endParaRPr>
          </a:p>
        </p:txBody>
      </p:sp>
      <p:sp>
        <p:nvSpPr>
          <p:cNvPr id="22" name="TextBox 25"/>
          <p:cNvSpPr txBox="1">
            <a:spLocks/>
          </p:cNvSpPr>
          <p:nvPr/>
        </p:nvSpPr>
        <p:spPr>
          <a:xfrm>
            <a:off x="285720" y="571486"/>
            <a:ext cx="3531395" cy="400110"/>
          </a:xfrm>
          <a:prstGeom prst="rect">
            <a:avLst/>
          </a:prstGeom>
          <a:noFill/>
        </p:spPr>
        <p:txBody>
          <a:bodyPr wrap="square">
            <a:spAutoFit/>
          </a:bodyPr>
          <a:lstStyle/>
          <a:p>
            <a:pPr algn="just">
              <a:buFont typeface="Wingdings" pitchFamily="2" charset="2"/>
              <a:buChar char="n"/>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sym typeface="Arial" panose="020B0604020202020204" pitchFamily="34" charset="0"/>
              </a:rPr>
              <a:t>城市功能分区</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5" name="矩形 24"/>
          <p:cNvSpPr>
            <a:spLocks/>
          </p:cNvSpPr>
          <p:nvPr/>
        </p:nvSpPr>
        <p:spPr>
          <a:xfrm>
            <a:off x="5852432" y="4557274"/>
            <a:ext cx="1687607" cy="276999"/>
          </a:xfrm>
          <a:prstGeom prst="rect">
            <a:avLst/>
          </a:prstGeom>
        </p:spPr>
        <p:txBody>
          <a:bodyPr wrap="square">
            <a:spAutoFit/>
          </a:bodyPr>
          <a:lstStyle/>
          <a:p>
            <a:pPr algn="ctr"/>
            <a:r>
              <a:rPr lang="zh-CN" altLang="en-US" sz="12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城市功能分区示意图</a:t>
            </a:r>
            <a:endParaRPr lang="zh-CN" altLang="en-US" sz="12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pic>
        <p:nvPicPr>
          <p:cNvPr id="26" name="图片 25" descr="02-淮州新城分区详细规划图集-12"/>
          <p:cNvPicPr>
            <a:picLocks noChangeAspect="1"/>
          </p:cNvPicPr>
          <p:nvPr/>
        </p:nvPicPr>
        <p:blipFill rotWithShape="1">
          <a:blip r:embed="rId3" cstate="print"/>
          <a:srcRect l="1510" t="10849" r="1854" b="23265"/>
          <a:stretch/>
        </p:blipFill>
        <p:spPr>
          <a:xfrm>
            <a:off x="4716016" y="719211"/>
            <a:ext cx="3960440" cy="3838063"/>
          </a:xfrm>
          <a:prstGeom prst="rect">
            <a:avLst/>
          </a:prstGeom>
        </p:spPr>
      </p:pic>
      <p:sp>
        <p:nvSpPr>
          <p:cNvPr id="28" name="矩形 27"/>
          <p:cNvSpPr/>
          <p:nvPr/>
        </p:nvSpPr>
        <p:spPr>
          <a:xfrm>
            <a:off x="142844" y="0"/>
            <a:ext cx="1217001"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规划蓝图</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
        <p:nvSpPr>
          <p:cNvPr id="29" name="TextBox 28"/>
          <p:cNvSpPr txBox="1"/>
          <p:nvPr/>
        </p:nvSpPr>
        <p:spPr>
          <a:xfrm>
            <a:off x="6143636" y="1111083"/>
            <a:ext cx="857256" cy="246221"/>
          </a:xfrm>
          <a:prstGeom prst="rect">
            <a:avLst/>
          </a:prstGeom>
          <a:noFill/>
        </p:spPr>
        <p:txBody>
          <a:bodyPr wrap="square" rtlCol="0">
            <a:spAutoFit/>
          </a:bodyPr>
          <a:lstStyle/>
          <a:p>
            <a:r>
              <a:rPr lang="zh-CN" altLang="en-US" sz="1000" dirty="0" smtClean="0">
                <a:ln>
                  <a:solidFill>
                    <a:srgbClr val="C00000"/>
                  </a:solidFill>
                </a:ln>
              </a:rPr>
              <a:t>沱江发展轴</a:t>
            </a:r>
            <a:endParaRPr lang="zh-CN" altLang="en-US" sz="1000" dirty="0">
              <a:ln>
                <a:solidFill>
                  <a:srgbClr val="C00000"/>
                </a:solidFill>
              </a:ln>
            </a:endParaRPr>
          </a:p>
        </p:txBody>
      </p:sp>
      <p:sp>
        <p:nvSpPr>
          <p:cNvPr id="30" name="TextBox 29"/>
          <p:cNvSpPr txBox="1"/>
          <p:nvPr/>
        </p:nvSpPr>
        <p:spPr>
          <a:xfrm>
            <a:off x="6715140" y="1396835"/>
            <a:ext cx="857256" cy="246221"/>
          </a:xfrm>
          <a:prstGeom prst="rect">
            <a:avLst/>
          </a:prstGeom>
          <a:noFill/>
        </p:spPr>
        <p:txBody>
          <a:bodyPr wrap="square" rtlCol="0">
            <a:spAutoFit/>
          </a:bodyPr>
          <a:lstStyle/>
          <a:p>
            <a:r>
              <a:rPr lang="zh-CN" altLang="en-US" sz="1000" dirty="0" smtClean="0">
                <a:ln>
                  <a:solidFill>
                    <a:srgbClr val="C00000"/>
                  </a:solidFill>
                </a:ln>
              </a:rPr>
              <a:t>城市中轴线</a:t>
            </a:r>
          </a:p>
        </p:txBody>
      </p:sp>
      <p:sp>
        <p:nvSpPr>
          <p:cNvPr id="31" name="TextBox 30"/>
          <p:cNvSpPr txBox="1"/>
          <p:nvPr/>
        </p:nvSpPr>
        <p:spPr>
          <a:xfrm>
            <a:off x="5286380" y="1714494"/>
            <a:ext cx="857256" cy="246221"/>
          </a:xfrm>
          <a:prstGeom prst="rect">
            <a:avLst/>
          </a:prstGeom>
          <a:noFill/>
        </p:spPr>
        <p:txBody>
          <a:bodyPr wrap="square" rtlCol="0">
            <a:spAutoFit/>
          </a:bodyPr>
          <a:lstStyle/>
          <a:p>
            <a:r>
              <a:rPr lang="zh-CN" altLang="en-US" sz="1000" dirty="0" smtClean="0">
                <a:ln>
                  <a:solidFill>
                    <a:srgbClr val="C00000"/>
                  </a:solidFill>
                </a:ln>
              </a:rPr>
              <a:t>北部副中心</a:t>
            </a:r>
            <a:endParaRPr lang="zh-CN" altLang="en-US" sz="1000" dirty="0">
              <a:ln>
                <a:solidFill>
                  <a:srgbClr val="C00000"/>
                </a:solidFill>
              </a:ln>
            </a:endParaRPr>
          </a:p>
        </p:txBody>
      </p:sp>
      <p:sp>
        <p:nvSpPr>
          <p:cNvPr id="32" name="TextBox 31"/>
          <p:cNvSpPr txBox="1"/>
          <p:nvPr/>
        </p:nvSpPr>
        <p:spPr>
          <a:xfrm>
            <a:off x="5072066" y="2468405"/>
            <a:ext cx="857256" cy="246221"/>
          </a:xfrm>
          <a:prstGeom prst="rect">
            <a:avLst/>
          </a:prstGeom>
          <a:noFill/>
        </p:spPr>
        <p:txBody>
          <a:bodyPr wrap="square" rtlCol="0">
            <a:spAutoFit/>
          </a:bodyPr>
          <a:lstStyle/>
          <a:p>
            <a:r>
              <a:rPr lang="zh-CN" altLang="en-US" sz="1000" dirty="0" smtClean="0">
                <a:ln>
                  <a:solidFill>
                    <a:srgbClr val="C00000"/>
                  </a:solidFill>
                </a:ln>
              </a:rPr>
              <a:t>城市主中心</a:t>
            </a:r>
            <a:endParaRPr lang="zh-CN" altLang="en-US" sz="1000" dirty="0">
              <a:ln>
                <a:solidFill>
                  <a:srgbClr val="C00000"/>
                </a:solidFill>
              </a:ln>
            </a:endParaRPr>
          </a:p>
        </p:txBody>
      </p:sp>
      <p:sp>
        <p:nvSpPr>
          <p:cNvPr id="33" name="TextBox 32"/>
          <p:cNvSpPr txBox="1"/>
          <p:nvPr/>
        </p:nvSpPr>
        <p:spPr>
          <a:xfrm>
            <a:off x="4857752" y="3214692"/>
            <a:ext cx="857256" cy="246221"/>
          </a:xfrm>
          <a:prstGeom prst="rect">
            <a:avLst/>
          </a:prstGeom>
          <a:noFill/>
        </p:spPr>
        <p:txBody>
          <a:bodyPr wrap="square" rtlCol="0">
            <a:spAutoFit/>
          </a:bodyPr>
          <a:lstStyle/>
          <a:p>
            <a:r>
              <a:rPr lang="zh-CN" altLang="en-US" sz="1000" dirty="0" smtClean="0">
                <a:ln>
                  <a:solidFill>
                    <a:srgbClr val="C00000"/>
                  </a:solidFill>
                </a:ln>
              </a:rPr>
              <a:t>南部副中心</a:t>
            </a:r>
            <a:endParaRPr lang="zh-CN" altLang="en-US" sz="1000" dirty="0">
              <a:ln>
                <a:solidFill>
                  <a:srgbClr val="C00000"/>
                </a:solidFill>
              </a:ln>
            </a:endParaRPr>
          </a:p>
        </p:txBody>
      </p:sp>
      <p:sp>
        <p:nvSpPr>
          <p:cNvPr id="34" name="任意多边形 33"/>
          <p:cNvSpPr/>
          <p:nvPr/>
        </p:nvSpPr>
        <p:spPr bwMode="auto">
          <a:xfrm>
            <a:off x="5508104" y="1384300"/>
            <a:ext cx="1016000" cy="2717800"/>
          </a:xfrm>
          <a:custGeom>
            <a:avLst/>
            <a:gdLst>
              <a:gd name="connsiteX0" fmla="*/ 1016000 w 1016000"/>
              <a:gd name="connsiteY0" fmla="*/ 0 h 2717800"/>
              <a:gd name="connsiteX1" fmla="*/ 939800 w 1016000"/>
              <a:gd name="connsiteY1" fmla="*/ 298450 h 2717800"/>
              <a:gd name="connsiteX2" fmla="*/ 914400 w 1016000"/>
              <a:gd name="connsiteY2" fmla="*/ 406400 h 2717800"/>
              <a:gd name="connsiteX3" fmla="*/ 895350 w 1016000"/>
              <a:gd name="connsiteY3" fmla="*/ 482600 h 2717800"/>
              <a:gd name="connsiteX4" fmla="*/ 863600 w 1016000"/>
              <a:gd name="connsiteY4" fmla="*/ 609600 h 2717800"/>
              <a:gd name="connsiteX5" fmla="*/ 806450 w 1016000"/>
              <a:gd name="connsiteY5" fmla="*/ 793750 h 2717800"/>
              <a:gd name="connsiteX6" fmla="*/ 730250 w 1016000"/>
              <a:gd name="connsiteY6" fmla="*/ 882650 h 2717800"/>
              <a:gd name="connsiteX7" fmla="*/ 647700 w 1016000"/>
              <a:gd name="connsiteY7" fmla="*/ 1092200 h 2717800"/>
              <a:gd name="connsiteX8" fmla="*/ 577850 w 1016000"/>
              <a:gd name="connsiteY8" fmla="*/ 1174750 h 2717800"/>
              <a:gd name="connsiteX9" fmla="*/ 431800 w 1016000"/>
              <a:gd name="connsiteY9" fmla="*/ 1447800 h 2717800"/>
              <a:gd name="connsiteX10" fmla="*/ 336550 w 1016000"/>
              <a:gd name="connsiteY10" fmla="*/ 1714500 h 2717800"/>
              <a:gd name="connsiteX11" fmla="*/ 355600 w 1016000"/>
              <a:gd name="connsiteY11" fmla="*/ 1784350 h 2717800"/>
              <a:gd name="connsiteX12" fmla="*/ 323850 w 1016000"/>
              <a:gd name="connsiteY12" fmla="*/ 2063750 h 2717800"/>
              <a:gd name="connsiteX13" fmla="*/ 222250 w 1016000"/>
              <a:gd name="connsiteY13" fmla="*/ 2266950 h 2717800"/>
              <a:gd name="connsiteX14" fmla="*/ 146050 w 1016000"/>
              <a:gd name="connsiteY14" fmla="*/ 2432050 h 2717800"/>
              <a:gd name="connsiteX15" fmla="*/ 82550 w 1016000"/>
              <a:gd name="connsiteY15" fmla="*/ 2533650 h 2717800"/>
              <a:gd name="connsiteX16" fmla="*/ 0 w 1016000"/>
              <a:gd name="connsiteY16" fmla="*/ 2692400 h 2717800"/>
              <a:gd name="connsiteX17" fmla="*/ 0 w 1016000"/>
              <a:gd name="connsiteY17" fmla="*/ 2705100 h 2717800"/>
              <a:gd name="connsiteX18" fmla="*/ 0 w 1016000"/>
              <a:gd name="connsiteY18" fmla="*/ 2705100 h 2717800"/>
              <a:gd name="connsiteX19" fmla="*/ 6350 w 1016000"/>
              <a:gd name="connsiteY19" fmla="*/ 2717800 h 271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6000" h="2717800">
                <a:moveTo>
                  <a:pt x="1016000" y="0"/>
                </a:moveTo>
                <a:lnTo>
                  <a:pt x="939800" y="298450"/>
                </a:lnTo>
                <a:lnTo>
                  <a:pt x="914400" y="406400"/>
                </a:lnTo>
                <a:lnTo>
                  <a:pt x="895350" y="482600"/>
                </a:lnTo>
                <a:lnTo>
                  <a:pt x="863600" y="609600"/>
                </a:lnTo>
                <a:lnTo>
                  <a:pt x="806450" y="793750"/>
                </a:lnTo>
                <a:lnTo>
                  <a:pt x="730250" y="882650"/>
                </a:lnTo>
                <a:lnTo>
                  <a:pt x="647700" y="1092200"/>
                </a:lnTo>
                <a:lnTo>
                  <a:pt x="577850" y="1174750"/>
                </a:lnTo>
                <a:lnTo>
                  <a:pt x="431800" y="1447800"/>
                </a:lnTo>
                <a:lnTo>
                  <a:pt x="336550" y="1714500"/>
                </a:lnTo>
                <a:lnTo>
                  <a:pt x="355600" y="1784350"/>
                </a:lnTo>
                <a:lnTo>
                  <a:pt x="323850" y="2063750"/>
                </a:lnTo>
                <a:lnTo>
                  <a:pt x="222250" y="2266950"/>
                </a:lnTo>
                <a:lnTo>
                  <a:pt x="146050" y="2432050"/>
                </a:lnTo>
                <a:lnTo>
                  <a:pt x="82550" y="2533650"/>
                </a:lnTo>
                <a:lnTo>
                  <a:pt x="0" y="2692400"/>
                </a:lnTo>
                <a:lnTo>
                  <a:pt x="0" y="2705100"/>
                </a:lnTo>
                <a:lnTo>
                  <a:pt x="0" y="2705100"/>
                </a:lnTo>
                <a:lnTo>
                  <a:pt x="6350" y="2717800"/>
                </a:lnTo>
              </a:path>
            </a:pathLst>
          </a:custGeom>
          <a:noFill/>
          <a:ln w="38100" cap="flat" cmpd="sng" algn="ctr">
            <a:solidFill>
              <a:srgbClr val="C00000"/>
            </a:solidFill>
            <a:prstDash val="solid"/>
            <a:round/>
            <a:headEnd type="arrow" w="lg" len="sm"/>
            <a:tailEnd type="arrow" w="med" len="med"/>
          </a:ln>
          <a:effectLst>
            <a:outerShdw dist="17961" dir="2700000" algn="ctr" rotWithShape="0">
              <a:schemeClr val="bg1">
                <a:gamma/>
                <a:shade val="60000"/>
                <a:invGamma/>
              </a:schemeClr>
            </a:outerShdw>
          </a:effectLst>
        </p:spPr>
        <p:txBody>
          <a:bodyPr rtlCol="0" anchor="ctr"/>
          <a:lstStyle/>
          <a:p>
            <a:pPr algn="ctr"/>
            <a:endParaRPr lang="zh-CN" altLang="en-US"/>
          </a:p>
        </p:txBody>
      </p:sp>
      <p:sp>
        <p:nvSpPr>
          <p:cNvPr id="35" name="任意多边形 34"/>
          <p:cNvSpPr/>
          <p:nvPr/>
        </p:nvSpPr>
        <p:spPr bwMode="auto">
          <a:xfrm>
            <a:off x="6140450" y="1670050"/>
            <a:ext cx="933450" cy="2508250"/>
          </a:xfrm>
          <a:custGeom>
            <a:avLst/>
            <a:gdLst>
              <a:gd name="connsiteX0" fmla="*/ 933450 w 933450"/>
              <a:gd name="connsiteY0" fmla="*/ 0 h 2508250"/>
              <a:gd name="connsiteX1" fmla="*/ 730250 w 933450"/>
              <a:gd name="connsiteY1" fmla="*/ 222250 h 2508250"/>
              <a:gd name="connsiteX2" fmla="*/ 647700 w 933450"/>
              <a:gd name="connsiteY2" fmla="*/ 412750 h 2508250"/>
              <a:gd name="connsiteX3" fmla="*/ 565150 w 933450"/>
              <a:gd name="connsiteY3" fmla="*/ 558800 h 2508250"/>
              <a:gd name="connsiteX4" fmla="*/ 469900 w 933450"/>
              <a:gd name="connsiteY4" fmla="*/ 781050 h 2508250"/>
              <a:gd name="connsiteX5" fmla="*/ 425450 w 933450"/>
              <a:gd name="connsiteY5" fmla="*/ 908050 h 2508250"/>
              <a:gd name="connsiteX6" fmla="*/ 406400 w 933450"/>
              <a:gd name="connsiteY6" fmla="*/ 1136650 h 2508250"/>
              <a:gd name="connsiteX7" fmla="*/ 501650 w 933450"/>
              <a:gd name="connsiteY7" fmla="*/ 1397000 h 2508250"/>
              <a:gd name="connsiteX8" fmla="*/ 514350 w 933450"/>
              <a:gd name="connsiteY8" fmla="*/ 1524000 h 2508250"/>
              <a:gd name="connsiteX9" fmla="*/ 463550 w 933450"/>
              <a:gd name="connsiteY9" fmla="*/ 1720850 h 2508250"/>
              <a:gd name="connsiteX10" fmla="*/ 323850 w 933450"/>
              <a:gd name="connsiteY10" fmla="*/ 1949450 h 2508250"/>
              <a:gd name="connsiteX11" fmla="*/ 196850 w 933450"/>
              <a:gd name="connsiteY11" fmla="*/ 2114550 h 2508250"/>
              <a:gd name="connsiteX12" fmla="*/ 114300 w 933450"/>
              <a:gd name="connsiteY12" fmla="*/ 2292350 h 2508250"/>
              <a:gd name="connsiteX13" fmla="*/ 0 w 933450"/>
              <a:gd name="connsiteY13" fmla="*/ 2501900 h 2508250"/>
              <a:gd name="connsiteX14" fmla="*/ 0 w 933450"/>
              <a:gd name="connsiteY14" fmla="*/ 2508250 h 250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450" h="2508250">
                <a:moveTo>
                  <a:pt x="933450" y="0"/>
                </a:moveTo>
                <a:lnTo>
                  <a:pt x="730250" y="222250"/>
                </a:lnTo>
                <a:lnTo>
                  <a:pt x="647700" y="412750"/>
                </a:lnTo>
                <a:lnTo>
                  <a:pt x="565150" y="558800"/>
                </a:lnTo>
                <a:lnTo>
                  <a:pt x="469900" y="781050"/>
                </a:lnTo>
                <a:lnTo>
                  <a:pt x="425450" y="908050"/>
                </a:lnTo>
                <a:lnTo>
                  <a:pt x="406400" y="1136650"/>
                </a:lnTo>
                <a:lnTo>
                  <a:pt x="501650" y="1397000"/>
                </a:lnTo>
                <a:lnTo>
                  <a:pt x="514350" y="1524000"/>
                </a:lnTo>
                <a:lnTo>
                  <a:pt x="463550" y="1720850"/>
                </a:lnTo>
                <a:lnTo>
                  <a:pt x="323850" y="1949450"/>
                </a:lnTo>
                <a:lnTo>
                  <a:pt x="196850" y="2114550"/>
                </a:lnTo>
                <a:lnTo>
                  <a:pt x="114300" y="2292350"/>
                </a:lnTo>
                <a:lnTo>
                  <a:pt x="0" y="2501900"/>
                </a:lnTo>
                <a:lnTo>
                  <a:pt x="0" y="2508250"/>
                </a:lnTo>
              </a:path>
            </a:pathLst>
          </a:custGeom>
          <a:noFill/>
          <a:ln w="38100" cap="flat" cmpd="sng" algn="ctr">
            <a:solidFill>
              <a:schemeClr val="accent1">
                <a:lumMod val="75000"/>
              </a:schemeClr>
            </a:solidFill>
            <a:prstDash val="sysDash"/>
            <a:round/>
            <a:headEnd type="arrow" w="lg" len="sm"/>
            <a:tailEnd type="arrow" w="lg" len="sm"/>
          </a:ln>
          <a:effectLst>
            <a:outerShdw dist="17961" dir="2700000" algn="ctr" rotWithShape="0">
              <a:schemeClr val="bg1">
                <a:gamma/>
                <a:shade val="60000"/>
                <a:invGamma/>
              </a:schemeClr>
            </a:outerShdw>
          </a:effectLst>
        </p:spPr>
        <p:txBody>
          <a:bodyPr rtlCol="0" anchor="ctr"/>
          <a:lstStyle/>
          <a:p>
            <a:pPr algn="ctr"/>
            <a:endParaRPr lang="zh-CN" altLang="en-US"/>
          </a:p>
        </p:txBody>
      </p:sp>
      <p:sp>
        <p:nvSpPr>
          <p:cNvPr id="36" name="椭圆 35"/>
          <p:cNvSpPr/>
          <p:nvPr/>
        </p:nvSpPr>
        <p:spPr bwMode="auto">
          <a:xfrm>
            <a:off x="6140450" y="1744691"/>
            <a:ext cx="432048" cy="432048"/>
          </a:xfrm>
          <a:prstGeom prst="ellipse">
            <a:avLst/>
          </a:prstGeom>
          <a:noFill/>
          <a:ln w="38100" cap="flat" cmpd="sng" algn="ctr">
            <a:solidFill>
              <a:srgbClr val="FFC000"/>
            </a:solidFill>
            <a:prstDash val="sysDash"/>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37" name="椭圆 36"/>
          <p:cNvSpPr/>
          <p:nvPr/>
        </p:nvSpPr>
        <p:spPr bwMode="auto">
          <a:xfrm>
            <a:off x="5852432" y="2355726"/>
            <a:ext cx="432048" cy="432048"/>
          </a:xfrm>
          <a:prstGeom prst="ellipse">
            <a:avLst/>
          </a:prstGeom>
          <a:noFill/>
          <a:ln w="38100" cap="flat" cmpd="sng" algn="ctr">
            <a:solidFill>
              <a:srgbClr val="FFC000"/>
            </a:solidFill>
            <a:prstDash val="sysDash"/>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sp>
        <p:nvSpPr>
          <p:cNvPr id="38" name="椭圆 37"/>
          <p:cNvSpPr/>
          <p:nvPr/>
        </p:nvSpPr>
        <p:spPr bwMode="auto">
          <a:xfrm>
            <a:off x="5715008" y="3147814"/>
            <a:ext cx="432048" cy="432048"/>
          </a:xfrm>
          <a:prstGeom prst="ellipse">
            <a:avLst/>
          </a:prstGeom>
          <a:noFill/>
          <a:ln w="38100" cap="flat" cmpd="sng" algn="ctr">
            <a:solidFill>
              <a:srgbClr val="FFC000"/>
            </a:solidFill>
            <a:prstDash val="sysDash"/>
            <a:round/>
            <a:headEnd type="none" w="med" len="med"/>
            <a:tailEnd type="none" w="med" len="med"/>
          </a:ln>
          <a:effectLst>
            <a:outerShdw dist="17961" dir="2700000" algn="ctr" rotWithShape="0">
              <a:schemeClr val="bg1">
                <a:gamma/>
                <a:shade val="60000"/>
                <a:invGamma/>
              </a:scheme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000" b="0" i="0" u="none" strike="noStrike" cap="none" normalizeH="0" baseline="0" smtClean="0">
              <a:ln>
                <a:noFill/>
              </a:ln>
              <a:solidFill>
                <a:schemeClr val="tx1"/>
              </a:solidFill>
              <a:effectLst/>
              <a:latin typeface="Arial" pitchFamily="34" charset="0"/>
              <a:ea typeface="宋体" pitchFamily="2" charset="-122"/>
            </a:endParaRPr>
          </a:p>
        </p:txBody>
      </p:sp>
      <p:grpSp>
        <p:nvGrpSpPr>
          <p:cNvPr id="41" name="组合 40"/>
          <p:cNvGrpSpPr/>
          <p:nvPr/>
        </p:nvGrpSpPr>
        <p:grpSpPr>
          <a:xfrm>
            <a:off x="395536" y="1000114"/>
            <a:ext cx="4032448" cy="3659867"/>
            <a:chOff x="395536" y="1000114"/>
            <a:chExt cx="4032448" cy="3659867"/>
          </a:xfrm>
        </p:grpSpPr>
        <p:sp>
          <p:nvSpPr>
            <p:cNvPr id="23" name="矩形 22"/>
            <p:cNvSpPr/>
            <p:nvPr/>
          </p:nvSpPr>
          <p:spPr>
            <a:xfrm>
              <a:off x="428596" y="1000114"/>
              <a:ext cx="3687680" cy="705258"/>
            </a:xfrm>
            <a:prstGeom prst="rect">
              <a:avLst/>
            </a:prstGeom>
          </p:spPr>
          <p:txBody>
            <a:bodyPr wrap="square">
              <a:spAutoFit/>
            </a:bodyPr>
            <a:lstStyle/>
            <a:p>
              <a:pPr algn="just">
                <a:lnSpc>
                  <a:spcPts val="2500"/>
                </a:lnSpc>
              </a:pPr>
              <a:r>
                <a:rPr lang="zh-CN" altLang="en-US" sz="1600" b="1" dirty="0" smtClean="0">
                  <a:solidFill>
                    <a:srgbClr val="FF0000"/>
                  </a:solidFill>
                  <a:latin typeface="方正楷体简体" panose="03000509000000000000" pitchFamily="65" charset="-122"/>
                  <a:ea typeface="方正楷体简体" panose="03000509000000000000" pitchFamily="65" charset="-122"/>
                </a:rPr>
                <a:t>“双轴”</a:t>
              </a:r>
              <a:r>
                <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p>
            <a:p>
              <a:pPr algn="just">
                <a:lnSpc>
                  <a:spcPts val="2500"/>
                </a:lnSpc>
              </a:pPr>
              <a:r>
                <a:rPr lang="zh-CN" altLang="en-US" sz="16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沱江发展</a:t>
              </a:r>
              <a:r>
                <a:rPr lang="zh-CN" altLang="en-US"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轴、城市中轴线</a:t>
              </a:r>
              <a:endParaRPr lang="zh-CN" altLang="en-US" sz="16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24" name="矩形 23"/>
            <p:cNvSpPr/>
            <p:nvPr/>
          </p:nvSpPr>
          <p:spPr>
            <a:xfrm>
              <a:off x="500034" y="1857370"/>
              <a:ext cx="3687680" cy="733534"/>
            </a:xfrm>
            <a:prstGeom prst="rect">
              <a:avLst/>
            </a:prstGeom>
          </p:spPr>
          <p:txBody>
            <a:bodyPr wrap="square">
              <a:spAutoFit/>
            </a:bodyPr>
            <a:lstStyle/>
            <a:p>
              <a:pPr algn="just">
                <a:lnSpc>
                  <a:spcPts val="2500"/>
                </a:lnSpc>
              </a:pPr>
              <a:r>
                <a:rPr lang="zh-CN" altLang="en-US" sz="1600" b="1" dirty="0" smtClean="0">
                  <a:solidFill>
                    <a:srgbClr val="FF0000"/>
                  </a:solidFill>
                  <a:latin typeface="方正楷体简体" panose="03000509000000000000" pitchFamily="65" charset="-122"/>
                  <a:ea typeface="方正楷体简体" panose="03000509000000000000" pitchFamily="65" charset="-122"/>
                </a:rPr>
                <a:t>“三心”</a:t>
              </a:r>
              <a:r>
                <a:rPr lang="en-US" altLang="zh-CN"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p>
            <a:p>
              <a:pPr algn="just">
                <a:lnSpc>
                  <a:spcPts val="2500"/>
                </a:lnSpc>
              </a:pPr>
              <a:r>
                <a:rPr lang="zh-CN" altLang="en-US" sz="16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城市主中心、北部</a:t>
              </a:r>
              <a:r>
                <a:rPr lang="zh-CN" altLang="en-US"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副中心、南部</a:t>
              </a:r>
              <a:r>
                <a:rPr lang="zh-CN" altLang="en-US" sz="16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副中</a:t>
              </a:r>
              <a:r>
                <a:rPr lang="zh-CN" altLang="en-US" sz="16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心</a:t>
              </a:r>
              <a:endParaRPr lang="zh-CN" altLang="en-US" sz="1600" b="1" dirty="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cxnSp>
          <p:nvCxnSpPr>
            <p:cNvPr id="21" name="直接箭头连接符 20"/>
            <p:cNvCxnSpPr/>
            <p:nvPr/>
          </p:nvCxnSpPr>
          <p:spPr bwMode="auto">
            <a:xfrm rot="5400000">
              <a:off x="857224" y="2786064"/>
              <a:ext cx="428628" cy="1588"/>
            </a:xfrm>
            <a:prstGeom prst="straightConnector1">
              <a:avLst/>
            </a:prstGeom>
            <a:solidFill>
              <a:srgbClr val="CCFFFF">
                <a:alpha val="68999"/>
              </a:srgbClr>
            </a:solidFill>
            <a:ln w="9525" cap="flat" cmpd="sng" algn="ctr">
              <a:solidFill>
                <a:srgbClr val="FF0000"/>
              </a:solidFill>
              <a:prstDash val="solid"/>
              <a:round/>
              <a:headEnd type="none" w="med" len="med"/>
              <a:tailEnd type="arrow"/>
            </a:ln>
            <a:effectLst>
              <a:outerShdw dist="17961" dir="2700000" algn="ctr" rotWithShape="0">
                <a:schemeClr val="bg1">
                  <a:gamma/>
                  <a:shade val="60000"/>
                  <a:invGamma/>
                </a:schemeClr>
              </a:outerShdw>
            </a:effectLst>
          </p:spPr>
        </p:cxnSp>
        <p:cxnSp>
          <p:nvCxnSpPr>
            <p:cNvPr id="39" name="直接箭头连接符 38"/>
            <p:cNvCxnSpPr/>
            <p:nvPr/>
          </p:nvCxnSpPr>
          <p:spPr bwMode="auto">
            <a:xfrm rot="5400000">
              <a:off x="2054224" y="2788690"/>
              <a:ext cx="428628" cy="1588"/>
            </a:xfrm>
            <a:prstGeom prst="straightConnector1">
              <a:avLst/>
            </a:prstGeom>
            <a:solidFill>
              <a:srgbClr val="CCFFFF">
                <a:alpha val="68999"/>
              </a:srgbClr>
            </a:solidFill>
            <a:ln w="9525" cap="flat" cmpd="sng" algn="ctr">
              <a:solidFill>
                <a:srgbClr val="FF0000"/>
              </a:solidFill>
              <a:prstDash val="solid"/>
              <a:round/>
              <a:headEnd type="none" w="med" len="med"/>
              <a:tailEnd type="arrow"/>
            </a:ln>
            <a:effectLst>
              <a:outerShdw dist="17961" dir="2700000" algn="ctr" rotWithShape="0">
                <a:schemeClr val="bg1">
                  <a:gamma/>
                  <a:shade val="60000"/>
                  <a:invGamma/>
                </a:schemeClr>
              </a:outerShdw>
            </a:effectLst>
          </p:spPr>
        </p:cxnSp>
        <p:cxnSp>
          <p:nvCxnSpPr>
            <p:cNvPr id="40" name="直接箭头连接符 39"/>
            <p:cNvCxnSpPr/>
            <p:nvPr/>
          </p:nvCxnSpPr>
          <p:spPr bwMode="auto">
            <a:xfrm rot="5400000">
              <a:off x="3422376" y="2785270"/>
              <a:ext cx="428628" cy="1588"/>
            </a:xfrm>
            <a:prstGeom prst="straightConnector1">
              <a:avLst/>
            </a:prstGeom>
            <a:solidFill>
              <a:srgbClr val="CCFFFF">
                <a:alpha val="68999"/>
              </a:srgbClr>
            </a:solidFill>
            <a:ln w="9525" cap="flat" cmpd="sng" algn="ctr">
              <a:solidFill>
                <a:srgbClr val="FF0000"/>
              </a:solidFill>
              <a:prstDash val="solid"/>
              <a:round/>
              <a:headEnd type="none" w="med" len="med"/>
              <a:tailEnd type="arrow"/>
            </a:ln>
            <a:effectLst>
              <a:outerShdw dist="17961" dir="2700000" algn="ctr" rotWithShape="0">
                <a:schemeClr val="bg1">
                  <a:gamma/>
                  <a:shade val="60000"/>
                  <a:invGamma/>
                </a:schemeClr>
              </a:outerShdw>
            </a:effectLst>
          </p:spPr>
        </p:cxnSp>
        <p:sp>
          <p:nvSpPr>
            <p:cNvPr id="45" name="TextBox 44"/>
            <p:cNvSpPr txBox="1"/>
            <p:nvPr/>
          </p:nvSpPr>
          <p:spPr>
            <a:xfrm>
              <a:off x="395536" y="3071816"/>
              <a:ext cx="1215016" cy="1583510"/>
            </a:xfrm>
            <a:prstGeom prst="rect">
              <a:avLst/>
            </a:prstGeom>
            <a:noFill/>
            <a:ln>
              <a:solidFill>
                <a:schemeClr val="tx2">
                  <a:lumMod val="60000"/>
                  <a:lumOff val="40000"/>
                </a:schemeClr>
              </a:solidFill>
            </a:ln>
          </p:spPr>
          <p:txBody>
            <a:bodyPr wrap="square" rtlCol="0">
              <a:spAutoFit/>
            </a:bodyPr>
            <a:lstStyle/>
            <a:p>
              <a:pPr algn="just">
                <a:lnSpc>
                  <a:spcPts val="1300"/>
                </a:lnSpc>
              </a:pP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规</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划面积</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约</a:t>
              </a:r>
              <a:r>
                <a:rPr lang="en-US"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12   </a:t>
              </a:r>
              <a:r>
                <a:rPr lang="en-US"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km²</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。建设城市复合型功能中心，集聚现代服务业综合功能，现代新城风貌与传统人文底蕴交织的新城中心，代表着新区的传承和旺盛的发展活力。 </a:t>
              </a:r>
              <a:endParaRPr lang="zh-CN" altLang="en-US"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46" name="TextBox 45"/>
            <p:cNvSpPr txBox="1"/>
            <p:nvPr/>
          </p:nvSpPr>
          <p:spPr>
            <a:xfrm>
              <a:off x="2927786" y="3071816"/>
              <a:ext cx="1500198" cy="1588165"/>
            </a:xfrm>
            <a:prstGeom prst="rect">
              <a:avLst/>
            </a:prstGeom>
            <a:noFill/>
            <a:ln>
              <a:solidFill>
                <a:schemeClr val="tx2">
                  <a:lumMod val="60000"/>
                  <a:lumOff val="40000"/>
                </a:schemeClr>
              </a:solidFill>
            </a:ln>
          </p:spPr>
          <p:txBody>
            <a:bodyPr wrap="square" rtlCol="0">
              <a:spAutoFit/>
            </a:bodyPr>
            <a:lstStyle/>
            <a:p>
              <a:pPr algn="just">
                <a:lnSpc>
                  <a:spcPts val="1400"/>
                </a:lnSpc>
              </a:pP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规划面积约</a:t>
              </a:r>
              <a:r>
                <a:rPr lang="en-US"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 </a:t>
              </a:r>
              <a:r>
                <a:rPr lang="en-US"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22 </a:t>
              </a:r>
              <a:r>
                <a:rPr lang="en-US"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km²</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。建设科技储备中心、人才储备中心、文体会展中心，城市产业生态圈的成熟完善期，高尚、健康、“人居文明”理念下的“科技总部</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人才花园</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a:t>
              </a:r>
              <a:endParaRPr lang="zh-CN" altLang="en-US"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sp>
          <p:nvSpPr>
            <p:cNvPr id="48" name="TextBox 47"/>
            <p:cNvSpPr txBox="1"/>
            <p:nvPr/>
          </p:nvSpPr>
          <p:spPr>
            <a:xfrm>
              <a:off x="1700800" y="3075806"/>
              <a:ext cx="1143008" cy="1583510"/>
            </a:xfrm>
            <a:prstGeom prst="rect">
              <a:avLst/>
            </a:prstGeom>
            <a:noFill/>
            <a:ln>
              <a:solidFill>
                <a:schemeClr val="tx2">
                  <a:lumMod val="60000"/>
                  <a:lumOff val="40000"/>
                </a:schemeClr>
              </a:solidFill>
            </a:ln>
          </p:spPr>
          <p:txBody>
            <a:bodyPr wrap="square" rtlCol="0">
              <a:spAutoFit/>
            </a:bodyPr>
            <a:lstStyle/>
            <a:p>
              <a:pPr algn="just">
                <a:lnSpc>
                  <a:spcPts val="1300"/>
                </a:lnSpc>
              </a:pP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规</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划面积</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约</a:t>
              </a:r>
              <a:r>
                <a:rPr lang="en-US"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36   </a:t>
              </a:r>
              <a:r>
                <a:rPr lang="en-US"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km²</a:t>
              </a:r>
              <a:r>
                <a:rPr lang="zh-CN" altLang="zh-CN"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rPr>
                <a:t>。建设国际化窗口、科技启蒙中心、科技前沿高地，采用产城融合模式，围绕科技核心主题发展“科、教、娱、旅、居”。</a:t>
              </a:r>
              <a:endParaRPr lang="zh-CN" altLang="en-US" sz="1000"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楷体简体" panose="03000509000000000000" pitchFamily="65" charset="-122"/>
                <a:ea typeface="方正楷体简体" panose="03000509000000000000" pitchFamily="65" charset="-122"/>
              </a:endParaRPr>
            </a:p>
          </p:txBody>
        </p:sp>
      </p:gr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grpId="0" nodeType="clickEffect">
                                  <p:stCondLst>
                                    <p:cond delay="0"/>
                                  </p:stCondLst>
                                  <p:childTnLst>
                                    <p:anim calcmode="discrete" valueType="str">
                                      <p:cBhvr>
                                        <p:cTn id="6" dur="1000" fill="hold"/>
                                        <p:tgtEl>
                                          <p:spTgt spid="34"/>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35"/>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36"/>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37"/>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3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txBox="1">
            <a:spLocks/>
          </p:cNvSpPr>
          <p:nvPr/>
        </p:nvSpPr>
        <p:spPr>
          <a:xfrm>
            <a:off x="71406" y="2121431"/>
            <a:ext cx="9144000" cy="900638"/>
          </a:xfrm>
          <a:prstGeom prst="rect">
            <a:avLst/>
          </a:prstGeom>
          <a:ln>
            <a:noFill/>
          </a:ln>
          <a:effectLst>
            <a:glow rad="101600">
              <a:schemeClr val="accent5">
                <a:satMod val="175000"/>
                <a:alpha val="40000"/>
              </a:schemeClr>
            </a:glow>
          </a:effectLst>
        </p:spPr>
        <p:txBody>
          <a:bodyPr/>
          <a:lstStyle/>
          <a:p>
            <a:pPr marL="0" marR="0" lvl="0" indent="0" algn="ctr" defTabSz="1149350" rtl="0" eaLnBrk="0" fontAlgn="base" latinLnBrk="0" hangingPunct="0">
              <a:lnSpc>
                <a:spcPct val="100000"/>
              </a:lnSpc>
              <a:spcBef>
                <a:spcPct val="0"/>
              </a:spcBef>
              <a:spcAft>
                <a:spcPct val="0"/>
              </a:spcAft>
              <a:buClrTx/>
              <a:buSzTx/>
              <a:buFontTx/>
              <a:buNone/>
              <a:tabLst/>
              <a:defRPr/>
            </a:pPr>
            <a:r>
              <a:rPr kumimoji="0" lang="zh-CN" altLang="en-US" sz="6000" b="0" i="0" u="none" strike="noStrike" kern="0" cap="none" spc="0" normalizeH="0" baseline="0" noProof="0" dirty="0" smtClean="0">
                <a:ln>
                  <a:noFill/>
                </a:ln>
                <a:solidFill>
                  <a:schemeClr val="accent2">
                    <a:lumMod val="75000"/>
                  </a:schemeClr>
                </a:solidFill>
                <a:effectLst>
                  <a:glow rad="63500">
                    <a:srgbClr val="00B0F0">
                      <a:alpha val="40000"/>
                    </a:srgbClr>
                  </a:glow>
                </a:effectLst>
                <a:uLnTx/>
                <a:uFillTx/>
                <a:latin typeface="华文行楷" panose="02010800040101010101" pitchFamily="2" charset="-122"/>
                <a:ea typeface="华文行楷" panose="02010800040101010101" pitchFamily="2" charset="-122"/>
                <a:cs typeface="+mj-cs"/>
              </a:rPr>
              <a:t>东部未来之城</a:t>
            </a:r>
            <a:endParaRPr kumimoji="0" lang="zh-CN" altLang="en-US" sz="5500" b="0" i="0" u="none" strike="noStrike" kern="0" cap="none" spc="0" normalizeH="0" baseline="0" noProof="0" dirty="0">
              <a:ln>
                <a:noFill/>
              </a:ln>
              <a:solidFill>
                <a:schemeClr val="accent2">
                  <a:lumMod val="75000"/>
                </a:schemeClr>
              </a:solidFill>
              <a:effectLst>
                <a:glow rad="63500">
                  <a:srgbClr val="00B0F0">
                    <a:alpha val="40000"/>
                  </a:srgbClr>
                </a:glow>
              </a:effectLst>
              <a:uLnTx/>
              <a:uFillTx/>
              <a:latin typeface="方正楷体简体" panose="03000509000000000000" pitchFamily="65" charset="-122"/>
              <a:ea typeface="方正楷体简体" panose="03000509000000000000" pitchFamily="65" charset="-122"/>
              <a:cs typeface="+mj-cs"/>
            </a:endParaRPr>
          </a:p>
        </p:txBody>
      </p:sp>
      <p:sp>
        <p:nvSpPr>
          <p:cNvPr id="3" name="矩形 2"/>
          <p:cNvSpPr/>
          <p:nvPr/>
        </p:nvSpPr>
        <p:spPr>
          <a:xfrm>
            <a:off x="142844" y="0"/>
            <a:ext cx="1217001" cy="400110"/>
          </a:xfrm>
          <a:prstGeom prst="rect">
            <a:avLst/>
          </a:prstGeom>
        </p:spPr>
        <p:txBody>
          <a:bodyPr wrap="none">
            <a:spAutoFit/>
          </a:bodyPr>
          <a:lstStyle/>
          <a:p>
            <a:pPr algn="ctr" fontAlgn="auto">
              <a:spcBef>
                <a:spcPts val="0"/>
              </a:spcBef>
              <a:spcAft>
                <a:spcPts val="0"/>
              </a:spcAft>
              <a:defRPr/>
            </a:pPr>
            <a:r>
              <a:rPr lang="zh-CN" altLang="en-US" b="1" dirty="0" smtClean="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rPr>
              <a:t>规划蓝图</a:t>
            </a:r>
            <a:endParaRPr lang="zh-CN" altLang="en-US" b="1" dirty="0">
              <a:gradFill flip="none" rotWithShape="1">
                <a:gsLst>
                  <a:gs pos="100000">
                    <a:srgbClr val="0070C0">
                      <a:lumMod val="90000"/>
                      <a:lumOff val="10000"/>
                    </a:srgbClr>
                  </a:gs>
                  <a:gs pos="0">
                    <a:srgbClr val="002060">
                      <a:lumMod val="90000"/>
                      <a:lumOff val="10000"/>
                    </a:srgbClr>
                  </a:gs>
                </a:gsLst>
                <a:lin ang="16200000" scaled="0"/>
                <a:tileRect/>
              </a:gradFill>
              <a:latin typeface="方正小标宋简体" panose="02010601030101010101" pitchFamily="2" charset="-122"/>
              <a:ea typeface="方正小标宋简体" panose="02010601030101010101" pitchFamily="2" charset="-122"/>
            </a:endParaRPr>
          </a:p>
        </p:txBody>
      </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我的文档\Tencent Files\1191743302\FileRecv\c08+++=.jpg"/>
          <p:cNvPicPr>
            <a:picLocks noChangeArrowheads="1"/>
          </p:cNvPicPr>
          <p:nvPr/>
        </p:nvPicPr>
        <p:blipFill>
          <a:blip r:embed="rId3" cstate="print"/>
          <a:srcRect/>
          <a:stretch>
            <a:fillRect/>
          </a:stretch>
        </p:blipFill>
        <p:spPr bwMode="auto">
          <a:xfrm>
            <a:off x="0" y="-18"/>
            <a:ext cx="9144000" cy="5144400"/>
          </a:xfrm>
          <a:prstGeom prst="rect">
            <a:avLst/>
          </a:prstGeom>
          <a:noFill/>
        </p:spPr>
      </p:pic>
      <p:sp>
        <p:nvSpPr>
          <p:cNvPr id="4" name="矩形 3"/>
          <p:cNvSpPr>
            <a:spLocks/>
          </p:cNvSpPr>
          <p:nvPr/>
        </p:nvSpPr>
        <p:spPr>
          <a:xfrm>
            <a:off x="155144" y="0"/>
            <a:ext cx="2488030" cy="369332"/>
          </a:xfrm>
          <a:prstGeom prst="rect">
            <a:avLst/>
          </a:prstGeom>
        </p:spPr>
        <p:txBody>
          <a:bodyPr wrap="square">
            <a:spAutoFit/>
          </a:bodyPr>
          <a:lstStyle/>
          <a:p>
            <a:pPr algn="ctr"/>
            <a:r>
              <a:rPr lang="zh-CN" altLang="en-US" sz="1800" b="1" dirty="0" smtClean="0">
                <a:solidFill>
                  <a:schemeClr val="bg1"/>
                </a:solidFill>
                <a:effectLst>
                  <a:glow rad="63500">
                    <a:schemeClr val="bg1">
                      <a:alpha val="40000"/>
                    </a:schemeClr>
                  </a:glow>
                </a:effectLst>
                <a:latin typeface="方正楷体简体" panose="03000509000000000000" pitchFamily="65" charset="-122"/>
                <a:ea typeface="方正楷体简体" panose="03000509000000000000" pitchFamily="65" charset="-122"/>
              </a:rPr>
              <a:t>淮州太古里临江效果图</a:t>
            </a:r>
            <a:endParaRPr lang="zh-CN" altLang="en-US" sz="1800" b="1" dirty="0">
              <a:solidFill>
                <a:schemeClr val="bg1"/>
              </a:solidFill>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3" cstate="print"/>
          <a:srcRect/>
          <a:stretch>
            <a:fillRect/>
          </a:stretch>
        </p:blipFill>
        <p:spPr bwMode="auto">
          <a:xfrm>
            <a:off x="0" y="0"/>
            <a:ext cx="9144000" cy="5144400"/>
          </a:xfrm>
          <a:prstGeom prst="rect">
            <a:avLst/>
          </a:prstGeom>
          <a:noFill/>
          <a:ln w="9525">
            <a:noFill/>
            <a:miter lim="800000"/>
            <a:headEnd/>
            <a:tailEnd/>
          </a:ln>
          <a:effectLst/>
        </p:spPr>
      </p:pic>
      <p:sp>
        <p:nvSpPr>
          <p:cNvPr id="4" name="矩形 3"/>
          <p:cNvSpPr>
            <a:spLocks/>
          </p:cNvSpPr>
          <p:nvPr/>
        </p:nvSpPr>
        <p:spPr>
          <a:xfrm>
            <a:off x="142876" y="0"/>
            <a:ext cx="2285984" cy="369332"/>
          </a:xfrm>
          <a:prstGeom prst="rect">
            <a:avLst/>
          </a:prstGeom>
        </p:spPr>
        <p:txBody>
          <a:bodyPr wrap="square">
            <a:spAutoFit/>
          </a:bodyPr>
          <a:lstStyle/>
          <a:p>
            <a:pPr algn="ctr"/>
            <a:r>
              <a:rPr lang="zh-CN" altLang="en-US" sz="1800" b="1" dirty="0" smtClean="0">
                <a:effectLst>
                  <a:glow rad="63500">
                    <a:schemeClr val="bg1">
                      <a:alpha val="40000"/>
                    </a:schemeClr>
                  </a:glow>
                </a:effectLst>
                <a:latin typeface="方正楷体简体" panose="03000509000000000000" pitchFamily="65" charset="-122"/>
                <a:ea typeface="方正楷体简体" panose="03000509000000000000" pitchFamily="65" charset="-122"/>
              </a:rPr>
              <a:t>老镇新风临江效果图</a:t>
            </a:r>
            <a:endParaRPr lang="zh-CN" altLang="en-US" sz="1800" b="1" dirty="0">
              <a:effectLst>
                <a:glow rad="63500">
                  <a:schemeClr val="bg1">
                    <a:alpha val="40000"/>
                  </a:schemeClr>
                </a:glow>
              </a:effectLst>
              <a:latin typeface="方正楷体简体" panose="03000509000000000000" pitchFamily="65" charset="-122"/>
              <a:ea typeface="方正楷体简体" panose="03000509000000000000" pitchFamily="65" charset="-122"/>
            </a:endParaRPr>
          </a:p>
        </p:txBody>
      </p:sp>
    </p:spTree>
    <p:extLst>
      <p:ext uri="{BB962C8B-B14F-4D97-AF65-F5344CB8AC3E}">
        <p14:creationId xmlns="" xmlns:p14="http://schemas.microsoft.com/office/powerpoint/2010/main" val="916290828"/>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ne&quot;,&quot;Name&quot;:&quot;无&quot;,&quot;HeaderHeight&quot;:0.0,&quot;FooterHeight&quot;:0.0,&quot;SideMargin&quot;:0.0,&quot;TopMargin&quot;:0.0,&quot;BottomMargin&quot;:0.0,&quot;IntervalMargin&quot;:0.0,&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MH" val="2015111500423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1115004233"/>
  <p:tag name="MH_LIBRARY" val="GRAPHIC"/>
  <p:tag name="MH_TYPE" val="SubTitle"/>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115004233"/>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51115004233"/>
  <p:tag name="MH_LIBRARY" val="GRAPHIC"/>
  <p:tag name="MH_TYPE" val="SubTitle"/>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51115004233"/>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51115004233"/>
  <p:tag name="MH_LIBRARY" val="GRAPHIC"/>
  <p:tag name="MH_TYPE" val="SubTitle"/>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51115004233"/>
  <p:tag name="MH_LIBRARY" val="GRAPHIC"/>
  <p:tag name="MH_TYPE" val="Other"/>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51115004233"/>
  <p:tag name="MH_LIBRARY" val="GRAPHIC"/>
  <p:tag name="MH_TYPE" val="SubTitle"/>
  <p:tag name="MH_ORDER" val="1"/>
</p:tagLst>
</file>

<file path=ppt/theme/theme1.xml><?xml version="1.0" encoding="utf-8"?>
<a:theme xmlns:a="http://schemas.openxmlformats.org/drawingml/2006/main" name="Office 主题">
  <a:themeElements>
    <a:clrScheme name="">
      <a:dk1>
        <a:srgbClr val="2A82B0"/>
      </a:dk1>
      <a:lt1>
        <a:srgbClr val="FFFFFF"/>
      </a:lt1>
      <a:dk2>
        <a:srgbClr val="006296"/>
      </a:dk2>
      <a:lt2>
        <a:srgbClr val="82CCD2"/>
      </a:lt2>
      <a:accent1>
        <a:srgbClr val="E72520"/>
      </a:accent1>
      <a:accent2>
        <a:srgbClr val="007750"/>
      </a:accent2>
      <a:accent3>
        <a:srgbClr val="FFFFFF"/>
      </a:accent3>
      <a:accent4>
        <a:srgbClr val="226E96"/>
      </a:accent4>
      <a:accent5>
        <a:srgbClr val="F1ACAB"/>
      </a:accent5>
      <a:accent6>
        <a:srgbClr val="006B48"/>
      </a:accent6>
      <a:hlink>
        <a:srgbClr val="7F7F7F"/>
      </a:hlink>
      <a:folHlink>
        <a:srgbClr val="919191"/>
      </a:folHlink>
    </a:clrScheme>
    <a:fontScheme name="Office 主题">
      <a:majorFont>
        <a:latin typeface="Verdana"/>
        <a:ea typeface="微软雅黑"/>
        <a:cs typeface=""/>
      </a:majorFont>
      <a:minorFont>
        <a:latin typeface="Verdana"/>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主题">
  <a:themeElements>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alpha val="68999"/>
          </a:srgb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zh-CN" altLang="zh-CN" sz="20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rgbClr val="CCFFFF">
            <a:alpha val="68999"/>
          </a:srgb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zh-CN" altLang="zh-CN" sz="20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Office 主题">
  <a:themeElements>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FFFF">
            <a:alpha val="68999"/>
          </a:srgb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zh-CN" altLang="zh-CN" sz="20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rgbClr val="CCFFFF">
            <a:alpha val="68999"/>
          </a:srgbClr>
        </a:solidFill>
        <a:ln w="9525" cap="flat" cmpd="sng" algn="ctr">
          <a:solidFill>
            <a:schemeClr val="bg1"/>
          </a:solidFill>
          <a:prstDash val="solid"/>
          <a:round/>
          <a:headEnd type="none" w="med" len="med"/>
          <a:tailEnd type="none" w="med" len="med"/>
        </a:ln>
        <a:effectLst>
          <a:outerShdw dist="17961" dir="2700000" algn="ctr" rotWithShape="0">
            <a:schemeClr val="bg1">
              <a:gamma/>
              <a:shade val="60000"/>
              <a:invGamma/>
            </a:schemeClr>
          </a:outerShdw>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zh-CN" altLang="zh-CN" sz="20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8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8_Office 主题 1">
    <a:dk1>
      <a:srgbClr val="000000"/>
    </a:dk1>
    <a:lt1>
      <a:srgbClr val="FFFFFF"/>
    </a:lt1>
    <a:dk2>
      <a:srgbClr val="768395"/>
    </a:dk2>
    <a:lt2>
      <a:srgbClr val="F0F0F0"/>
    </a:lt2>
    <a:accent1>
      <a:srgbClr val="E50111"/>
    </a:accent1>
    <a:accent2>
      <a:srgbClr val="D13332"/>
    </a:accent2>
    <a:accent3>
      <a:srgbClr val="FF9D00"/>
    </a:accent3>
    <a:accent4>
      <a:srgbClr val="BC1F29"/>
    </a:accent4>
    <a:accent5>
      <a:srgbClr val="CD7612"/>
    </a:accent5>
    <a:accent6>
      <a:srgbClr val="8A2C32"/>
    </a:accent6>
    <a:hlink>
      <a:srgbClr val="E50111"/>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
  <TotalTime>18122</TotalTime>
  <Pages>0</Pages>
  <Words>2787</Words>
  <Characters>0</Characters>
  <Application>Microsoft Office PowerPoint</Application>
  <DocSecurity>0</DocSecurity>
  <PresentationFormat>全屏显示(16:9)</PresentationFormat>
  <Lines>0</Lines>
  <Paragraphs>155</Paragraphs>
  <Slides>24</Slides>
  <Notes>23</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24</vt:i4>
      </vt:variant>
    </vt:vector>
  </HeadingPairs>
  <TitlesOfParts>
    <vt:vector size="38" baseType="lpstr">
      <vt:lpstr>Arial</vt:lpstr>
      <vt:lpstr>宋体</vt:lpstr>
      <vt:lpstr>华文行楷</vt:lpstr>
      <vt:lpstr>方正楷体简体</vt:lpstr>
      <vt:lpstr>Verdana</vt:lpstr>
      <vt:lpstr>方正小标宋简体</vt:lpstr>
      <vt:lpstr>微软雅黑</vt:lpstr>
      <vt:lpstr>Calibri</vt:lpstr>
      <vt:lpstr>方正楷体_GBK</vt:lpstr>
      <vt:lpstr>华文中宋</vt:lpstr>
      <vt:lpstr>Wingdings</vt:lpstr>
      <vt:lpstr>Office 主题</vt:lpstr>
      <vt:lpstr>8_Office 主题</vt:lpstr>
      <vt:lpstr>9_Office 主题</vt:lpstr>
      <vt:lpstr>幻灯片 0</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未来已来·淮州同行</vt:lpstr>
    </vt:vector>
  </TitlesOfParts>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李琛</dc:creator>
  <cp:lastModifiedBy>Administrator</cp:lastModifiedBy>
  <cp:revision>2527</cp:revision>
  <cp:lastPrinted>2014-08-11T06:33:44Z</cp:lastPrinted>
  <dcterms:created xsi:type="dcterms:W3CDTF">2014-08-14T02:06:20Z</dcterms:created>
  <dcterms:modified xsi:type="dcterms:W3CDTF">2019-05-22T13:01:56Z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2052-9.1.0.5060</vt:lpwstr>
  </property>
</Properties>
</file>